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Lst>
  <p:notesMasterIdLst>
    <p:notesMasterId r:id="rId166"/>
  </p:notesMasterIdLst>
  <p:sldIdLst>
    <p:sldId id="257" r:id="rId2"/>
    <p:sldId id="256" r:id="rId3"/>
    <p:sldId id="260" r:id="rId4"/>
    <p:sldId id="339" r:id="rId5"/>
    <p:sldId id="333" r:id="rId6"/>
    <p:sldId id="335" r:id="rId7"/>
    <p:sldId id="336" r:id="rId8"/>
    <p:sldId id="332" r:id="rId9"/>
    <p:sldId id="340" r:id="rId10"/>
    <p:sldId id="337" r:id="rId11"/>
    <p:sldId id="338" r:id="rId12"/>
    <p:sldId id="341" r:id="rId13"/>
    <p:sldId id="342" r:id="rId14"/>
    <p:sldId id="343" r:id="rId15"/>
    <p:sldId id="344" r:id="rId16"/>
    <p:sldId id="314" r:id="rId17"/>
    <p:sldId id="362" r:id="rId18"/>
    <p:sldId id="359" r:id="rId19"/>
    <p:sldId id="365" r:id="rId20"/>
    <p:sldId id="363" r:id="rId21"/>
    <p:sldId id="366" r:id="rId22"/>
    <p:sldId id="364" r:id="rId23"/>
    <p:sldId id="367" r:id="rId24"/>
    <p:sldId id="368" r:id="rId25"/>
    <p:sldId id="373" r:id="rId26"/>
    <p:sldId id="374" r:id="rId27"/>
    <p:sldId id="375" r:id="rId28"/>
    <p:sldId id="369" r:id="rId29"/>
    <p:sldId id="370" r:id="rId30"/>
    <p:sldId id="414" r:id="rId31"/>
    <p:sldId id="376" r:id="rId32"/>
    <p:sldId id="377" r:id="rId33"/>
    <p:sldId id="378" r:id="rId34"/>
    <p:sldId id="325" r:id="rId35"/>
    <p:sldId id="261" r:id="rId36"/>
    <p:sldId id="263" r:id="rId37"/>
    <p:sldId id="266" r:id="rId38"/>
    <p:sldId id="379" r:id="rId39"/>
    <p:sldId id="290" r:id="rId40"/>
    <p:sldId id="267" r:id="rId41"/>
    <p:sldId id="380" r:id="rId42"/>
    <p:sldId id="381" r:id="rId43"/>
    <p:sldId id="382" r:id="rId44"/>
    <p:sldId id="383" r:id="rId45"/>
    <p:sldId id="384" r:id="rId46"/>
    <p:sldId id="385" r:id="rId47"/>
    <p:sldId id="386" r:id="rId48"/>
    <p:sldId id="387" r:id="rId49"/>
    <p:sldId id="388" r:id="rId50"/>
    <p:sldId id="389" r:id="rId51"/>
    <p:sldId id="319" r:id="rId52"/>
    <p:sldId id="395" r:id="rId53"/>
    <p:sldId id="396" r:id="rId54"/>
    <p:sldId id="397" r:id="rId55"/>
    <p:sldId id="398" r:id="rId56"/>
    <p:sldId id="399" r:id="rId57"/>
    <p:sldId id="400" r:id="rId58"/>
    <p:sldId id="401" r:id="rId59"/>
    <p:sldId id="318" r:id="rId60"/>
    <p:sldId id="394" r:id="rId61"/>
    <p:sldId id="295" r:id="rId62"/>
    <p:sldId id="296" r:id="rId63"/>
    <p:sldId id="297" r:id="rId64"/>
    <p:sldId id="298" r:id="rId65"/>
    <p:sldId id="299" r:id="rId66"/>
    <p:sldId id="300" r:id="rId67"/>
    <p:sldId id="301" r:id="rId68"/>
    <p:sldId id="293" r:id="rId69"/>
    <p:sldId id="302" r:id="rId70"/>
    <p:sldId id="467" r:id="rId71"/>
    <p:sldId id="468" r:id="rId72"/>
    <p:sldId id="305" r:id="rId73"/>
    <p:sldId id="268" r:id="rId74"/>
    <p:sldId id="308" r:id="rId75"/>
    <p:sldId id="447" r:id="rId76"/>
    <p:sldId id="270" r:id="rId77"/>
    <p:sldId id="271" r:id="rId78"/>
    <p:sldId id="405" r:id="rId79"/>
    <p:sldId id="273" r:id="rId80"/>
    <p:sldId id="402" r:id="rId81"/>
    <p:sldId id="403" r:id="rId82"/>
    <p:sldId id="404" r:id="rId83"/>
    <p:sldId id="277" r:id="rId84"/>
    <p:sldId id="448" r:id="rId85"/>
    <p:sldId id="278" r:id="rId86"/>
    <p:sldId id="279" r:id="rId87"/>
    <p:sldId id="406" r:id="rId88"/>
    <p:sldId id="407" r:id="rId89"/>
    <p:sldId id="487" r:id="rId90"/>
    <p:sldId id="488" r:id="rId91"/>
    <p:sldId id="489" r:id="rId92"/>
    <p:sldId id="490" r:id="rId93"/>
    <p:sldId id="491" r:id="rId94"/>
    <p:sldId id="492" r:id="rId95"/>
    <p:sldId id="493" r:id="rId96"/>
    <p:sldId id="494" r:id="rId97"/>
    <p:sldId id="408" r:id="rId98"/>
    <p:sldId id="409" r:id="rId99"/>
    <p:sldId id="411" r:id="rId100"/>
    <p:sldId id="410" r:id="rId101"/>
    <p:sldId id="412" r:id="rId102"/>
    <p:sldId id="418" r:id="rId103"/>
    <p:sldId id="419" r:id="rId104"/>
    <p:sldId id="417" r:id="rId105"/>
    <p:sldId id="416" r:id="rId106"/>
    <p:sldId id="413" r:id="rId107"/>
    <p:sldId id="426" r:id="rId108"/>
    <p:sldId id="285" r:id="rId109"/>
    <p:sldId id="427" r:id="rId110"/>
    <p:sldId id="428" r:id="rId111"/>
    <p:sldId id="429" r:id="rId112"/>
    <p:sldId id="430" r:id="rId113"/>
    <p:sldId id="421" r:id="rId114"/>
    <p:sldId id="431" r:id="rId115"/>
    <p:sldId id="422" r:id="rId116"/>
    <p:sldId id="286" r:id="rId117"/>
    <p:sldId id="443" r:id="rId118"/>
    <p:sldId id="444" r:id="rId119"/>
    <p:sldId id="445" r:id="rId120"/>
    <p:sldId id="287" r:id="rId121"/>
    <p:sldId id="441" r:id="rId122"/>
    <p:sldId id="442" r:id="rId123"/>
    <p:sldId id="440" r:id="rId124"/>
    <p:sldId id="449" r:id="rId125"/>
    <p:sldId id="450" r:id="rId126"/>
    <p:sldId id="451" r:id="rId127"/>
    <p:sldId id="288" r:id="rId128"/>
    <p:sldId id="496" r:id="rId129"/>
    <p:sldId id="438" r:id="rId130"/>
    <p:sldId id="446" r:id="rId131"/>
    <p:sldId id="436" r:id="rId132"/>
    <p:sldId id="439" r:id="rId133"/>
    <p:sldId id="437" r:id="rId134"/>
    <p:sldId id="466" r:id="rId135"/>
    <p:sldId id="452" r:id="rId136"/>
    <p:sldId id="453" r:id="rId137"/>
    <p:sldId id="454" r:id="rId138"/>
    <p:sldId id="455" r:id="rId139"/>
    <p:sldId id="456" r:id="rId140"/>
    <p:sldId id="457" r:id="rId141"/>
    <p:sldId id="458" r:id="rId142"/>
    <p:sldId id="459" r:id="rId143"/>
    <p:sldId id="460" r:id="rId144"/>
    <p:sldId id="461" r:id="rId145"/>
    <p:sldId id="462" r:id="rId146"/>
    <p:sldId id="463" r:id="rId147"/>
    <p:sldId id="464" r:id="rId148"/>
    <p:sldId id="465" r:id="rId149"/>
    <p:sldId id="469" r:id="rId150"/>
    <p:sldId id="470" r:id="rId151"/>
    <p:sldId id="471" r:id="rId152"/>
    <p:sldId id="472" r:id="rId153"/>
    <p:sldId id="473" r:id="rId154"/>
    <p:sldId id="474" r:id="rId155"/>
    <p:sldId id="476" r:id="rId156"/>
    <p:sldId id="477" r:id="rId157"/>
    <p:sldId id="478" r:id="rId158"/>
    <p:sldId id="479" r:id="rId159"/>
    <p:sldId id="480" r:id="rId160"/>
    <p:sldId id="481" r:id="rId161"/>
    <p:sldId id="482" r:id="rId162"/>
    <p:sldId id="483" r:id="rId163"/>
    <p:sldId id="495" r:id="rId164"/>
    <p:sldId id="486" r:id="rId16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5" autoAdjust="0"/>
    <p:restoredTop sz="94660"/>
  </p:normalViewPr>
  <p:slideViewPr>
    <p:cSldViewPr snapToGrid="0">
      <p:cViewPr varScale="1">
        <p:scale>
          <a:sx n="83" d="100"/>
          <a:sy n="83" d="100"/>
        </p:scale>
        <p:origin x="144" y="26"/>
      </p:cViewPr>
      <p:guideLst>
        <p:guide orient="horz" pos="157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tableStyles" Target="tableStyle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emf"/><Relationship Id="rId4"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5.wmf"/><Relationship Id="rId1" Type="http://schemas.openxmlformats.org/officeDocument/2006/relationships/image" Target="../media/image1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8.emf"/></Relationships>
</file>

<file path=ppt/drawings/_rels/vmlDrawing29.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4.wmf"/><Relationship Id="rId1" Type="http://schemas.openxmlformats.org/officeDocument/2006/relationships/image" Target="../media/image35.wmf"/><Relationship Id="rId5" Type="http://schemas.openxmlformats.org/officeDocument/2006/relationships/image" Target="../media/image38.wmf"/><Relationship Id="rId4" Type="http://schemas.openxmlformats.org/officeDocument/2006/relationships/image" Target="../media/image37.wmf"/></Relationships>
</file>

<file path=ppt/drawings/_rels/vmlDrawing32.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4.wmf"/><Relationship Id="rId1" Type="http://schemas.openxmlformats.org/officeDocument/2006/relationships/image" Target="../media/image35.wmf"/><Relationship Id="rId4" Type="http://schemas.openxmlformats.org/officeDocument/2006/relationships/image" Target="../media/image39.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4.wmf"/><Relationship Id="rId1" Type="http://schemas.openxmlformats.org/officeDocument/2006/relationships/image" Target="../media/image35.wmf"/><Relationship Id="rId4" Type="http://schemas.openxmlformats.org/officeDocument/2006/relationships/image" Target="../media/image40.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7.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4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54.wmf"/><Relationship Id="rId1" Type="http://schemas.openxmlformats.org/officeDocument/2006/relationships/image" Target="../media/image53.w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image" Target="../media/image58.w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1E648-4A99-4A2C-BC97-B982413B6CA9}" type="datetimeFigureOut">
              <a:rPr lang="pl-PL" smtClean="0"/>
              <a:t>15.07.2020</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80E35-1C32-4A2C-8D38-A81978393C18}" type="slidenum">
              <a:rPr lang="pl-PL" smtClean="0"/>
              <a:t>‹#›</a:t>
            </a:fld>
            <a:endParaRPr lang="pl-PL"/>
          </a:p>
        </p:txBody>
      </p:sp>
    </p:spTree>
    <p:extLst>
      <p:ext uri="{BB962C8B-B14F-4D97-AF65-F5344CB8AC3E}">
        <p14:creationId xmlns:p14="http://schemas.microsoft.com/office/powerpoint/2010/main" val="311230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DF7E0D6-BDA3-41E3-B769-48ADC1CA3C0E}" type="datetime1">
              <a:rPr lang="pl-PL" smtClean="0"/>
              <a:t>15.07.2020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153512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FF924-F4E5-4698-9597-59BA5104BB34}" type="datetime1">
              <a:rPr lang="pl-PL" smtClean="0"/>
              <a:t>15.07.2020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341937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0BD88B3D-2E9A-46F7-B61F-71B4D33103BA}" type="datetime1">
              <a:rPr lang="pl-PL" smtClean="0"/>
              <a:t>15.07.2020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2636055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8274C0E-675F-490D-91AF-7552BEB75D42}" type="datetime1">
              <a:rPr lang="pl-PL" smtClean="0"/>
              <a:t>15.07.2020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1253417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Edytuj style wzorca tekstu</a:t>
            </a:r>
          </a:p>
        </p:txBody>
      </p:sp>
      <p:sp>
        <p:nvSpPr>
          <p:cNvPr id="4" name="Symbol zastępczy daty 3"/>
          <p:cNvSpPr>
            <a:spLocks noGrp="1"/>
          </p:cNvSpPr>
          <p:nvPr>
            <p:ph type="dt" sz="half" idx="10"/>
          </p:nvPr>
        </p:nvSpPr>
        <p:spPr/>
        <p:txBody>
          <a:bodyPr/>
          <a:lstStyle/>
          <a:p>
            <a:fld id="{3B7ED90B-F4FC-4AF3-8163-155AD9EAAE46}" type="datetime1">
              <a:rPr lang="pl-PL" smtClean="0"/>
              <a:t>15.07.2020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171431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C25A06D8-2EB0-4515-89F2-7C6E0966DEB9}" type="datetime1">
              <a:rPr lang="pl-PL" smtClean="0"/>
              <a:t>15.07.2020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217383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D3F09A67-3DF9-4FE5-8660-39AA8288BBF0}" type="datetime1">
              <a:rPr lang="pl-PL" smtClean="0"/>
              <a:t>15.07.2020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1030015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E7A067DA-5E0E-4360-BA7F-A9F4765F74E1}" type="datetime1">
              <a:rPr lang="pl-PL" smtClean="0"/>
              <a:t>15.07.2020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18105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7FC66C9-23AE-4BB6-A8BC-F1E6B880B95D}" type="datetime1">
              <a:rPr lang="pl-PL" smtClean="0"/>
              <a:t>15.07.2020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57969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004C76AB-6750-4828-AD99-D7B3AB5A708C}" type="datetime1">
              <a:rPr lang="pl-PL" smtClean="0"/>
              <a:t>15.07.2020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57755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Edytuj style wzorca tekstu</a:t>
            </a:r>
          </a:p>
        </p:txBody>
      </p:sp>
      <p:sp>
        <p:nvSpPr>
          <p:cNvPr id="5" name="Symbol zastępczy daty 4"/>
          <p:cNvSpPr>
            <a:spLocks noGrp="1"/>
          </p:cNvSpPr>
          <p:nvPr>
            <p:ph type="dt" sz="half" idx="10"/>
          </p:nvPr>
        </p:nvSpPr>
        <p:spPr/>
        <p:txBody>
          <a:bodyPr/>
          <a:lstStyle/>
          <a:p>
            <a:fld id="{779D03CD-A436-42BC-B368-F09DE3116A8E}" type="datetime1">
              <a:rPr lang="pl-PL" smtClean="0"/>
              <a:t>15.07.2020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9B806DBF-915A-4900-AA66-CCBD7774BC3B}" type="slidenum">
              <a:rPr lang="pl-PL" smtClean="0"/>
              <a:t>‹#›</a:t>
            </a:fld>
            <a:endParaRPr lang="pl-PL"/>
          </a:p>
        </p:txBody>
      </p:sp>
    </p:spTree>
    <p:extLst>
      <p:ext uri="{BB962C8B-B14F-4D97-AF65-F5344CB8AC3E}">
        <p14:creationId xmlns:p14="http://schemas.microsoft.com/office/powerpoint/2010/main" val="3619373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Edytuj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E2B89-91B2-4247-A362-A6A62E183CE1}" type="datetime1">
              <a:rPr lang="pl-PL" smtClean="0"/>
              <a:t>15.07.2020</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806DBF-915A-4900-AA66-CCBD7774BC3B}" type="slidenum">
              <a:rPr lang="pl-PL" smtClean="0"/>
              <a:t>‹#›</a:t>
            </a:fld>
            <a:endParaRPr lang="pl-PL"/>
          </a:p>
        </p:txBody>
      </p:sp>
    </p:spTree>
    <p:extLst>
      <p:ext uri="{BB962C8B-B14F-4D97-AF65-F5344CB8AC3E}">
        <p14:creationId xmlns:p14="http://schemas.microsoft.com/office/powerpoint/2010/main" val="2163406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cyganek@agh.edu.p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xml"/><Relationship Id="rId1" Type="http://schemas.openxmlformats.org/officeDocument/2006/relationships/vmlDrawing" Target="../drawings/vmlDrawing39.vml"/><Relationship Id="rId6" Type="http://schemas.openxmlformats.org/officeDocument/2006/relationships/image" Target="../media/image27.emf"/><Relationship Id="rId5" Type="http://schemas.openxmlformats.org/officeDocument/2006/relationships/oleObject" Target="../embeddings/oleObject20.bin"/><Relationship Id="rId4" Type="http://schemas.openxmlformats.org/officeDocument/2006/relationships/image" Target="../media/image44.e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40.vml"/><Relationship Id="rId4" Type="http://schemas.openxmlformats.org/officeDocument/2006/relationships/image" Target="../media/image45.emf"/></Relationships>
</file>

<file path=ppt/slides/_rels/slide109.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41.vml"/><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42.vml"/><Relationship Id="rId4" Type="http://schemas.openxmlformats.org/officeDocument/2006/relationships/image" Target="../media/image45.emf"/></Relationships>
</file>

<file path=ppt/slides/_rels/slide11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43.vml"/><Relationship Id="rId4" Type="http://schemas.openxmlformats.org/officeDocument/2006/relationships/image" Target="../media/image45.emf"/></Relationships>
</file>

<file path=ppt/slides/_rels/slide11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xml"/><Relationship Id="rId1" Type="http://schemas.openxmlformats.org/officeDocument/2006/relationships/vmlDrawing" Target="../drawings/vmlDrawing44.vml"/><Relationship Id="rId4" Type="http://schemas.openxmlformats.org/officeDocument/2006/relationships/image" Target="../media/image45.emf"/></Relationships>
</file>

<file path=ppt/slides/_rels/slide11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vmlDrawing" Target="../drawings/vmlDrawing45.vml"/><Relationship Id="rId4" Type="http://schemas.openxmlformats.org/officeDocument/2006/relationships/image" Target="../media/image47.e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xml"/><Relationship Id="rId1" Type="http://schemas.openxmlformats.org/officeDocument/2006/relationships/vmlDrawing" Target="../drawings/vmlDrawing46.vml"/><Relationship Id="rId4" Type="http://schemas.openxmlformats.org/officeDocument/2006/relationships/image" Target="../media/image48.emf"/></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47.vml"/><Relationship Id="rId4" Type="http://schemas.openxmlformats.org/officeDocument/2006/relationships/image" Target="../media/image49.e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xml"/><Relationship Id="rId1" Type="http://schemas.openxmlformats.org/officeDocument/2006/relationships/vmlDrawing" Target="../drawings/vmlDrawing48.vml"/><Relationship Id="rId4" Type="http://schemas.openxmlformats.org/officeDocument/2006/relationships/image" Target="../media/image5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49.vml"/><Relationship Id="rId4" Type="http://schemas.openxmlformats.org/officeDocument/2006/relationships/image" Target="../media/image51.wmf"/></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50.vml"/><Relationship Id="rId4" Type="http://schemas.openxmlformats.org/officeDocument/2006/relationships/image" Target="../media/image51.w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xml"/><Relationship Id="rId1" Type="http://schemas.openxmlformats.org/officeDocument/2006/relationships/vmlDrawing" Target="../drawings/vmlDrawing51.vml"/><Relationship Id="rId4" Type="http://schemas.openxmlformats.org/officeDocument/2006/relationships/image" Target="../media/image51.wmf"/></Relationships>
</file>

<file path=ppt/slides/_rels/slide1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vmlDrawing" Target="../drawings/vmlDrawing52.vml"/><Relationship Id="rId5" Type="http://schemas.openxmlformats.org/officeDocument/2006/relationships/image" Target="../media/image51.wmf"/><Relationship Id="rId4" Type="http://schemas.openxmlformats.org/officeDocument/2006/relationships/oleObject" Target="../embeddings/oleObject53.bin"/></Relationships>
</file>

<file path=ppt/slides/_rels/slide1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vmlDrawing" Target="../drawings/vmlDrawing53.vml"/><Relationship Id="rId5" Type="http://schemas.openxmlformats.org/officeDocument/2006/relationships/image" Target="../media/image51.wmf"/><Relationship Id="rId4" Type="http://schemas.openxmlformats.org/officeDocument/2006/relationships/oleObject" Target="../embeddings/oleObject53.bin"/></Relationships>
</file>

<file path=ppt/slides/_rels/slide1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vmlDrawing" Target="../drawings/vmlDrawing54.vml"/><Relationship Id="rId5" Type="http://schemas.openxmlformats.org/officeDocument/2006/relationships/image" Target="../media/image51.wmf"/><Relationship Id="rId4" Type="http://schemas.openxmlformats.org/officeDocument/2006/relationships/oleObject" Target="../embeddings/oleObject53.bin"/></Relationships>
</file>

<file path=ppt/slides/_rels/slide1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vmlDrawing" Target="../drawings/vmlDrawing55.vml"/><Relationship Id="rId5" Type="http://schemas.openxmlformats.org/officeDocument/2006/relationships/image" Target="../media/image51.wmf"/><Relationship Id="rId4" Type="http://schemas.openxmlformats.org/officeDocument/2006/relationships/oleObject" Target="../embeddings/oleObject53.bin"/></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54.bin"/><Relationship Id="rId7" Type="http://schemas.openxmlformats.org/officeDocument/2006/relationships/oleObject" Target="../embeddings/oleObject42.bin"/><Relationship Id="rId2" Type="http://schemas.openxmlformats.org/officeDocument/2006/relationships/slideLayout" Target="../slideLayouts/slideLayout1.xml"/><Relationship Id="rId1" Type="http://schemas.openxmlformats.org/officeDocument/2006/relationships/vmlDrawing" Target="../drawings/vmlDrawing56.vml"/><Relationship Id="rId6" Type="http://schemas.openxmlformats.org/officeDocument/2006/relationships/image" Target="../media/image54.wmf"/><Relationship Id="rId5" Type="http://schemas.openxmlformats.org/officeDocument/2006/relationships/oleObject" Target="../embeddings/oleObject55.bin"/><Relationship Id="rId4" Type="http://schemas.openxmlformats.org/officeDocument/2006/relationships/image" Target="../media/image53.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hyperlink" Target="http://www.ttmath.org/" TargetMode="External"/><Relationship Id="rId2" Type="http://schemas.openxmlformats.org/officeDocument/2006/relationships/hyperlink" Target="https://gmplib.org/"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github.com/BogCyg/BookCpp"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github.com/BogCyg/BookCpp" TargetMode="Externa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xml"/><Relationship Id="rId1" Type="http://schemas.openxmlformats.org/officeDocument/2006/relationships/vmlDrawing" Target="../drawings/vmlDrawing57.vml"/><Relationship Id="rId4" Type="http://schemas.openxmlformats.org/officeDocument/2006/relationships/image" Target="../media/image56.wmf"/></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1.xml"/><Relationship Id="rId1" Type="http://schemas.openxmlformats.org/officeDocument/2006/relationships/vmlDrawing" Target="../drawings/vmlDrawing58.vml"/><Relationship Id="rId4" Type="http://schemas.openxmlformats.org/officeDocument/2006/relationships/image" Target="../media/image57.w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1.xml"/><Relationship Id="rId1" Type="http://schemas.openxmlformats.org/officeDocument/2006/relationships/vmlDrawing" Target="../drawings/vmlDrawing59.vml"/><Relationship Id="rId5" Type="http://schemas.openxmlformats.org/officeDocument/2006/relationships/oleObject" Target="../embeddings/oleObject59.bin"/><Relationship Id="rId4" Type="http://schemas.openxmlformats.org/officeDocument/2006/relationships/image" Target="../media/image57.w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60.bin"/><Relationship Id="rId7" Type="http://schemas.openxmlformats.org/officeDocument/2006/relationships/oleObject" Target="../embeddings/oleObject62.bin"/><Relationship Id="rId2" Type="http://schemas.openxmlformats.org/officeDocument/2006/relationships/slideLayout" Target="../slideLayouts/slideLayout1.xml"/><Relationship Id="rId1" Type="http://schemas.openxmlformats.org/officeDocument/2006/relationships/vmlDrawing" Target="../drawings/vmlDrawing60.vml"/><Relationship Id="rId6" Type="http://schemas.openxmlformats.org/officeDocument/2006/relationships/image" Target="../media/image57.wmf"/><Relationship Id="rId5" Type="http://schemas.openxmlformats.org/officeDocument/2006/relationships/oleObject" Target="../embeddings/oleObject61.bin"/><Relationship Id="rId4" Type="http://schemas.openxmlformats.org/officeDocument/2006/relationships/image" Target="../media/image58.wmf"/></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61.vml"/><Relationship Id="rId4" Type="http://schemas.openxmlformats.org/officeDocument/2006/relationships/image" Target="../media/image59.w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1.xml"/><Relationship Id="rId1" Type="http://schemas.openxmlformats.org/officeDocument/2006/relationships/vmlDrawing" Target="../drawings/vmlDrawing62.vml"/><Relationship Id="rId4" Type="http://schemas.openxmlformats.org/officeDocument/2006/relationships/image" Target="../media/image59.wmf"/></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Layout" Target="../slideLayouts/slideLayout1.xml"/><Relationship Id="rId1" Type="http://schemas.openxmlformats.org/officeDocument/2006/relationships/vmlDrawing" Target="../drawings/vmlDrawing63.vml"/><Relationship Id="rId4" Type="http://schemas.openxmlformats.org/officeDocument/2006/relationships/image" Target="../media/image60.w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1.xml"/><Relationship Id="rId1" Type="http://schemas.openxmlformats.org/officeDocument/2006/relationships/vmlDrawing" Target="../drawings/vmlDrawing64.vml"/><Relationship Id="rId4" Type="http://schemas.openxmlformats.org/officeDocument/2006/relationships/image" Target="../media/image60.wmf"/></Relationships>
</file>

<file path=ppt/slides/_rels/slide1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s://github.com/BogCyg/BookCpp" TargetMode="Externa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users.math.umn.edu/~arnold/disasters/patriot.html"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image" Target="../media/image9.wmf"/><Relationship Id="rId4" Type="http://schemas.openxmlformats.org/officeDocument/2006/relationships/image" Target="../media/image6.emf"/><Relationship Id="rId9"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image" Target="../media/image10.tiff"/><Relationship Id="rId7" Type="http://schemas.openxmlformats.org/officeDocument/2006/relationships/image" Target="../media/image7.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2.bin"/><Relationship Id="rId5" Type="http://schemas.openxmlformats.org/officeDocument/2006/relationships/image" Target="../media/image12.png"/><Relationship Id="rId4" Type="http://schemas.openxmlformats.org/officeDocument/2006/relationships/image" Target="../media/image11.tif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2.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8.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5.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12.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13.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49.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14.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image" Target="../media/image14.wmf"/><Relationship Id="rId4"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15.wmf"/></Relationships>
</file>

<file path=ppt/slides/_rels/slide52.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image" Target="../media/image15.wmf"/><Relationship Id="rId5" Type="http://schemas.openxmlformats.org/officeDocument/2006/relationships/oleObject" Target="../embeddings/oleObject9.bin"/><Relationship Id="rId4" Type="http://schemas.openxmlformats.org/officeDocument/2006/relationships/image" Target="../media/image16.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18.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19.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20.vml"/><Relationship Id="rId4" Type="http://schemas.openxmlformats.org/officeDocument/2006/relationships/image" Target="../media/image20.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21.vml"/><Relationship Id="rId4" Type="http://schemas.openxmlformats.org/officeDocument/2006/relationships/image" Target="../media/image21.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22.wmf"/></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23.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24.vml"/><Relationship Id="rId4" Type="http://schemas.openxmlformats.org/officeDocument/2006/relationships/image" Target="../media/image24.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24.emf"/></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26.vml"/><Relationship Id="rId4" Type="http://schemas.openxmlformats.org/officeDocument/2006/relationships/image" Target="../media/image25.e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xml"/><Relationship Id="rId1" Type="http://schemas.openxmlformats.org/officeDocument/2006/relationships/vmlDrawing" Target="../drawings/vmlDrawing27.vml"/><Relationship Id="rId6" Type="http://schemas.openxmlformats.org/officeDocument/2006/relationships/image" Target="../media/image27.emf"/><Relationship Id="rId5" Type="http://schemas.openxmlformats.org/officeDocument/2006/relationships/oleObject" Target="../embeddings/oleObject20.bin"/><Relationship Id="rId4" Type="http://schemas.openxmlformats.org/officeDocument/2006/relationships/image" Target="../media/image26.emf"/></Relationships>
</file>

<file path=ppt/slides/_rels/slide8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28.vml"/><Relationship Id="rId6" Type="http://schemas.openxmlformats.org/officeDocument/2006/relationships/image" Target="../media/image27.emf"/><Relationship Id="rId5" Type="http://schemas.openxmlformats.org/officeDocument/2006/relationships/oleObject" Target="../embeddings/oleObject20.bin"/><Relationship Id="rId4" Type="http://schemas.openxmlformats.org/officeDocument/2006/relationships/image" Target="../media/image28.emf"/></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29.vml"/><Relationship Id="rId6" Type="http://schemas.openxmlformats.org/officeDocument/2006/relationships/image" Target="../media/image30.wmf"/><Relationship Id="rId5" Type="http://schemas.openxmlformats.org/officeDocument/2006/relationships/oleObject" Target="../embeddings/oleObject2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5.bin"/></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xml"/><Relationship Id="rId1" Type="http://schemas.openxmlformats.org/officeDocument/2006/relationships/vmlDrawing" Target="../drawings/vmlDrawing30.vml"/><Relationship Id="rId6" Type="http://schemas.openxmlformats.org/officeDocument/2006/relationships/image" Target="../media/image34.wmf"/><Relationship Id="rId5" Type="http://schemas.openxmlformats.org/officeDocument/2006/relationships/oleObject" Target="../embeddings/oleObject27.bin"/><Relationship Id="rId4" Type="http://schemas.openxmlformats.org/officeDocument/2006/relationships/image" Target="../media/image33.wmf"/></Relationships>
</file>

<file path=ppt/slides/_rels/slide91.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38.wmf"/><Relationship Id="rId2" Type="http://schemas.openxmlformats.org/officeDocument/2006/relationships/slideLayout" Target="../slideLayouts/slideLayout1.xml"/><Relationship Id="rId1" Type="http://schemas.openxmlformats.org/officeDocument/2006/relationships/vmlDrawing" Target="../drawings/vmlDrawing31.vml"/><Relationship Id="rId6" Type="http://schemas.openxmlformats.org/officeDocument/2006/relationships/image" Target="../media/image34.wmf"/><Relationship Id="rId11" Type="http://schemas.openxmlformats.org/officeDocument/2006/relationships/oleObject" Target="../embeddings/oleObject32.bin"/><Relationship Id="rId5" Type="http://schemas.openxmlformats.org/officeDocument/2006/relationships/oleObject" Target="../embeddings/oleObject29.bin"/><Relationship Id="rId10" Type="http://schemas.openxmlformats.org/officeDocument/2006/relationships/image" Target="../media/image37.wmf"/><Relationship Id="rId4" Type="http://schemas.openxmlformats.org/officeDocument/2006/relationships/image" Target="../media/image35.wmf"/><Relationship Id="rId9" Type="http://schemas.openxmlformats.org/officeDocument/2006/relationships/oleObject" Target="../embeddings/oleObject31.bin"/></Relationships>
</file>

<file path=ppt/slides/_rels/slide92.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32.vml"/><Relationship Id="rId6" Type="http://schemas.openxmlformats.org/officeDocument/2006/relationships/image" Target="../media/image34.wmf"/><Relationship Id="rId5" Type="http://schemas.openxmlformats.org/officeDocument/2006/relationships/oleObject" Target="../embeddings/oleObject34.bin"/><Relationship Id="rId10" Type="http://schemas.openxmlformats.org/officeDocument/2006/relationships/image" Target="../media/image39.wmf"/><Relationship Id="rId4" Type="http://schemas.openxmlformats.org/officeDocument/2006/relationships/image" Target="../media/image35.wmf"/><Relationship Id="rId9" Type="http://schemas.openxmlformats.org/officeDocument/2006/relationships/oleObject" Target="../embeddings/oleObject36.bin"/></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33.vml"/><Relationship Id="rId4" Type="http://schemas.openxmlformats.org/officeDocument/2006/relationships/image" Target="../media/image39.wmf"/></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34.vml"/><Relationship Id="rId4" Type="http://schemas.openxmlformats.org/officeDocument/2006/relationships/image" Target="../media/image39.wmf"/></Relationships>
</file>

<file path=ppt/slides/_rels/slide95.xml.rels><?xml version="1.0" encoding="UTF-8" standalone="yes"?>
<Relationships xmlns="http://schemas.openxmlformats.org/package/2006/relationships"><Relationship Id="rId8" Type="http://schemas.openxmlformats.org/officeDocument/2006/relationships/image" Target="../media/image37.wmf"/><Relationship Id="rId3" Type="http://schemas.openxmlformats.org/officeDocument/2006/relationships/oleObject" Target="../embeddings/oleObject39.bin"/><Relationship Id="rId7"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35.vml"/><Relationship Id="rId6" Type="http://schemas.openxmlformats.org/officeDocument/2006/relationships/image" Target="../media/image34.wmf"/><Relationship Id="rId5" Type="http://schemas.openxmlformats.org/officeDocument/2006/relationships/oleObject" Target="../embeddings/oleObject40.bin"/><Relationship Id="rId10" Type="http://schemas.openxmlformats.org/officeDocument/2006/relationships/image" Target="../media/image40.wmf"/><Relationship Id="rId4" Type="http://schemas.openxmlformats.org/officeDocument/2006/relationships/image" Target="../media/image35.wmf"/><Relationship Id="rId9" Type="http://schemas.openxmlformats.org/officeDocument/2006/relationships/oleObject" Target="../embeddings/oleObject42.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vmlDrawing" Target="../drawings/vmlDrawing36.vml"/><Relationship Id="rId4" Type="http://schemas.openxmlformats.org/officeDocument/2006/relationships/image" Target="../media/image40.wmf"/></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xml"/><Relationship Id="rId1" Type="http://schemas.openxmlformats.org/officeDocument/2006/relationships/vmlDrawing" Target="../drawings/vmlDrawing37.vml"/><Relationship Id="rId6" Type="http://schemas.openxmlformats.org/officeDocument/2006/relationships/image" Target="../media/image42.emf"/><Relationship Id="rId5" Type="http://schemas.openxmlformats.org/officeDocument/2006/relationships/oleObject" Target="../embeddings/oleObject45.bin"/><Relationship Id="rId4" Type="http://schemas.openxmlformats.org/officeDocument/2006/relationships/image" Target="../media/image41.wmf"/></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xml"/><Relationship Id="rId1" Type="http://schemas.openxmlformats.org/officeDocument/2006/relationships/vmlDrawing" Target="../drawings/vmlDrawing38.vml"/><Relationship Id="rId4" Type="http://schemas.openxmlformats.org/officeDocument/2006/relationships/image" Target="../media/image4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a:xfrm>
            <a:off x="291352" y="804116"/>
            <a:ext cx="11555506" cy="2387600"/>
          </a:xfrm>
        </p:spPr>
        <p:txBody>
          <a:bodyPr>
            <a:normAutofit fontScale="90000"/>
          </a:bodyPr>
          <a:lstStyle/>
          <a:p>
            <a:r>
              <a:rPr lang="en-US" b="1" dirty="0"/>
              <a:t>How accurate we are? </a:t>
            </a:r>
            <a:r>
              <a:rPr lang="pl-PL" b="1" dirty="0" smtClean="0"/>
              <a:t/>
            </a:r>
            <a:br>
              <a:rPr lang="pl-PL" b="1" dirty="0" smtClean="0"/>
            </a:br>
            <a:r>
              <a:rPr lang="en-US" b="1" dirty="0" smtClean="0"/>
              <a:t>A </a:t>
            </a:r>
            <a:r>
              <a:rPr lang="en-US" b="1" dirty="0"/>
              <a:t>refresher on the floating-point arithmetic and the standard library.</a:t>
            </a:r>
            <a:endParaRPr lang="pl-PL" dirty="0"/>
          </a:p>
        </p:txBody>
      </p:sp>
      <p:sp>
        <p:nvSpPr>
          <p:cNvPr id="4" name="Podtytuł 3"/>
          <p:cNvSpPr>
            <a:spLocks noGrp="1"/>
          </p:cNvSpPr>
          <p:nvPr>
            <p:ph type="subTitle" idx="1"/>
          </p:nvPr>
        </p:nvSpPr>
        <p:spPr>
          <a:xfrm>
            <a:off x="1524000" y="4258235"/>
            <a:ext cx="9144000" cy="999564"/>
          </a:xfrm>
        </p:spPr>
        <p:txBody>
          <a:bodyPr>
            <a:normAutofit/>
          </a:bodyPr>
          <a:lstStyle/>
          <a:p>
            <a:r>
              <a:rPr lang="pl-PL" sz="3200" dirty="0" smtClean="0"/>
              <a:t>Bogusław Cyganek</a:t>
            </a:r>
            <a:endParaRPr lang="pl-PL" sz="3200" dirty="0"/>
          </a:p>
        </p:txBody>
      </p:sp>
      <p:sp>
        <p:nvSpPr>
          <p:cNvPr id="5" name="pole tekstowe 4"/>
          <p:cNvSpPr txBox="1"/>
          <p:nvPr/>
        </p:nvSpPr>
        <p:spPr>
          <a:xfrm>
            <a:off x="457199" y="3624122"/>
            <a:ext cx="11389659" cy="309282"/>
          </a:xfrm>
          <a:prstGeom prst="rect">
            <a:avLst/>
          </a:prstGeom>
          <a:solidFill>
            <a:schemeClr val="accent1"/>
          </a:solidFill>
        </p:spPr>
        <p:txBody>
          <a:bodyPr wrap="square" rtlCol="0">
            <a:spAutoFit/>
          </a:bodyPr>
          <a:lstStyle/>
          <a:p>
            <a:endParaRPr lang="pl-PL" sz="1000" dirty="0">
              <a:ln>
                <a:solidFill>
                  <a:schemeClr val="bg1"/>
                </a:solidFill>
              </a:ln>
              <a:solidFill>
                <a:schemeClr val="bg1"/>
              </a:solidFill>
              <a:cs typeface="Arial" panose="020B0604020202020204" pitchFamily="34" charset="0"/>
            </a:endParaRPr>
          </a:p>
        </p:txBody>
      </p:sp>
      <p:sp>
        <p:nvSpPr>
          <p:cNvPr id="6" name="Podtytuł 3"/>
          <p:cNvSpPr txBox="1">
            <a:spLocks/>
          </p:cNvSpPr>
          <p:nvPr/>
        </p:nvSpPr>
        <p:spPr>
          <a:xfrm>
            <a:off x="1716741" y="5522414"/>
            <a:ext cx="9144000" cy="45271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l-PL" dirty="0" smtClean="0"/>
              <a:t>AGH University of Science and Technology, </a:t>
            </a:r>
            <a:r>
              <a:rPr lang="pl-PL" dirty="0" err="1" smtClean="0"/>
              <a:t>Krakow</a:t>
            </a:r>
            <a:r>
              <a:rPr lang="pl-PL" dirty="0" smtClean="0"/>
              <a:t>, Poland</a:t>
            </a:r>
            <a:endParaRPr lang="pl-PL" dirty="0"/>
          </a:p>
        </p:txBody>
      </p:sp>
      <p:sp>
        <p:nvSpPr>
          <p:cNvPr id="2" name="Prostokąt 1"/>
          <p:cNvSpPr/>
          <p:nvPr/>
        </p:nvSpPr>
        <p:spPr>
          <a:xfrm>
            <a:off x="5638696" y="6488668"/>
            <a:ext cx="898003" cy="369332"/>
          </a:xfrm>
          <a:prstGeom prst="rect">
            <a:avLst/>
          </a:prstGeom>
        </p:spPr>
        <p:txBody>
          <a:bodyPr wrap="none">
            <a:spAutoFit/>
          </a:bodyPr>
          <a:lstStyle/>
          <a:p>
            <a:r>
              <a:rPr lang="pl-PL" dirty="0" smtClean="0"/>
              <a:t>2020 </a:t>
            </a:r>
            <a:r>
              <a:rPr lang="pl-PL" dirty="0"/>
              <a:t>©</a:t>
            </a:r>
          </a:p>
        </p:txBody>
      </p:sp>
      <p:sp>
        <p:nvSpPr>
          <p:cNvPr id="7" name="Prostokąt 6"/>
          <p:cNvSpPr/>
          <p:nvPr/>
        </p:nvSpPr>
        <p:spPr>
          <a:xfrm>
            <a:off x="3009711" y="6047233"/>
            <a:ext cx="6805157" cy="369332"/>
          </a:xfrm>
          <a:prstGeom prst="rect">
            <a:avLst/>
          </a:prstGeom>
        </p:spPr>
        <p:txBody>
          <a:bodyPr wrap="square">
            <a:spAutoFit/>
          </a:bodyPr>
          <a:lstStyle/>
          <a:p>
            <a:r>
              <a:rPr lang="pl-PL" dirty="0" smtClean="0"/>
              <a:t>C++ on Sea, T</a:t>
            </a:r>
            <a:r>
              <a:rPr lang="en-US" dirty="0" smtClean="0"/>
              <a:t>he </a:t>
            </a:r>
            <a:r>
              <a:rPr lang="pl-PL" dirty="0" smtClean="0"/>
              <a:t>I</a:t>
            </a:r>
            <a:r>
              <a:rPr lang="en-US" dirty="0" err="1" smtClean="0"/>
              <a:t>nternational</a:t>
            </a:r>
            <a:r>
              <a:rPr lang="en-US" dirty="0" smtClean="0"/>
              <a:t> </a:t>
            </a:r>
            <a:r>
              <a:rPr lang="en-US" dirty="0"/>
              <a:t>C++ </a:t>
            </a:r>
            <a:r>
              <a:rPr lang="pl-PL" dirty="0" smtClean="0"/>
              <a:t>C</a:t>
            </a:r>
            <a:r>
              <a:rPr lang="en-US" dirty="0" err="1" smtClean="0"/>
              <a:t>onference</a:t>
            </a:r>
            <a:r>
              <a:rPr lang="pl-PL" dirty="0" smtClean="0"/>
              <a:t>,</a:t>
            </a:r>
            <a:r>
              <a:rPr lang="en-US" dirty="0" smtClean="0"/>
              <a:t> </a:t>
            </a:r>
            <a:r>
              <a:rPr lang="pl-PL" dirty="0" smtClean="0"/>
              <a:t>online,</a:t>
            </a:r>
            <a:r>
              <a:rPr lang="en-US" dirty="0" smtClean="0"/>
              <a:t> </a:t>
            </a:r>
            <a:r>
              <a:rPr lang="en-US" dirty="0"/>
              <a:t>15-17 July 2020</a:t>
            </a:r>
            <a:endParaRPr lang="pl-PL" dirty="0"/>
          </a:p>
        </p:txBody>
      </p:sp>
      <p:sp>
        <p:nvSpPr>
          <p:cNvPr id="8" name="Prostokąt 7"/>
          <p:cNvSpPr/>
          <p:nvPr/>
        </p:nvSpPr>
        <p:spPr>
          <a:xfrm>
            <a:off x="5029719" y="4960570"/>
            <a:ext cx="2518044" cy="369332"/>
          </a:xfrm>
          <a:prstGeom prst="rect">
            <a:avLst/>
          </a:prstGeom>
        </p:spPr>
        <p:txBody>
          <a:bodyPr wrap="square">
            <a:spAutoFit/>
          </a:bodyPr>
          <a:lstStyle/>
          <a:p>
            <a:r>
              <a:rPr lang="pl-PL" i="1" dirty="0" smtClean="0">
                <a:hlinkClick r:id="rId2"/>
              </a:rPr>
              <a:t>cyganek@agh.edu.pl</a:t>
            </a:r>
            <a:r>
              <a:rPr lang="pl-PL" i="1" dirty="0" smtClean="0"/>
              <a:t> </a:t>
            </a:r>
            <a:endParaRPr lang="pl-PL" i="1" dirty="0"/>
          </a:p>
        </p:txBody>
      </p:sp>
    </p:spTree>
    <p:extLst>
      <p:ext uri="{BB962C8B-B14F-4D97-AF65-F5344CB8AC3E}">
        <p14:creationId xmlns:p14="http://schemas.microsoft.com/office/powerpoint/2010/main" val="3286993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20621" y="1769039"/>
            <a:ext cx="10475259" cy="646331"/>
          </a:xfrm>
          <a:prstGeom prst="rect">
            <a:avLst/>
          </a:prstGeom>
        </p:spPr>
        <p:txBody>
          <a:bodyPr wrap="square">
            <a:spAutoFit/>
          </a:bodyPr>
          <a:lstStyle/>
          <a:p>
            <a:r>
              <a:rPr lang="en-US" dirty="0" smtClean="0">
                <a:solidFill>
                  <a:srgbClr val="000000"/>
                </a:solidFill>
                <a:latin typeface="Consolas" panose="020B0609020204030204" pitchFamily="49" charset="0"/>
              </a:rPr>
              <a:t>std</a:t>
            </a:r>
            <a:r>
              <a:rPr lang="en-US" dirty="0">
                <a:solidFill>
                  <a:srgbClr val="000000"/>
                </a:solidFill>
                <a:latin typeface="Consolas" panose="020B0609020204030204" pitchFamily="49" charset="0"/>
              </a:rPr>
              <a:t>::cout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endParaRPr lang="en-US"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 ( </a:t>
            </a:r>
            <a:r>
              <a:rPr lang="pl-PL" b="1" dirty="0">
                <a:solidFill>
                  <a:srgbClr val="000000"/>
                </a:solidFill>
                <a:latin typeface="Consolas" panose="020B0609020204030204" pitchFamily="49" charset="0"/>
              </a:rPr>
              <a:t>std::</a:t>
            </a:r>
            <a:r>
              <a:rPr lang="pl-PL" b="1" dirty="0" err="1">
                <a:solidFill>
                  <a:srgbClr val="000000"/>
                </a:solidFill>
                <a:latin typeface="Consolas" panose="020B0609020204030204" pitchFamily="49" charset="0"/>
              </a:rPr>
              <a:t>fabs</a:t>
            </a:r>
            <a:r>
              <a:rPr lang="pl-PL" dirty="0">
                <a:solidFill>
                  <a:srgbClr val="000000"/>
                </a:solidFill>
                <a:latin typeface="Consolas" panose="020B0609020204030204" pitchFamily="49" charset="0"/>
              </a:rPr>
              <a:t>( ( 0.1 + 0.2 ) - 0.3 ) &lt; 1e-12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 </a:t>
            </a:r>
            <a:endParaRPr lang="pl-PL" dirty="0"/>
          </a:p>
        </p:txBody>
      </p:sp>
      <p:sp>
        <p:nvSpPr>
          <p:cNvPr id="6" name="Prostokąt 5"/>
          <p:cNvSpPr/>
          <p:nvPr/>
        </p:nvSpPr>
        <p:spPr>
          <a:xfrm>
            <a:off x="1474693" y="3172616"/>
            <a:ext cx="3852337" cy="400110"/>
          </a:xfrm>
          <a:prstGeom prst="rect">
            <a:avLst/>
          </a:prstGeom>
          <a:solidFill>
            <a:schemeClr val="accent1">
              <a:lumMod val="20000"/>
              <a:lumOff val="80000"/>
            </a:schemeClr>
          </a:solidFill>
        </p:spPr>
        <p:txBody>
          <a:bodyPr wrap="none">
            <a:spAutoFit/>
          </a:bodyPr>
          <a:lstStyle/>
          <a:p>
            <a:r>
              <a:rPr lang="en-US" sz="2000" dirty="0">
                <a:latin typeface="Consolas" panose="020B0609020204030204" pitchFamily="49" charset="0"/>
              </a:rPr>
              <a:t>Come to my talk absolutely</a:t>
            </a:r>
            <a:endParaRPr lang="pl-PL" sz="2000" dirty="0">
              <a:latin typeface="Consolas" panose="020B0609020204030204" pitchFamily="49" charset="0"/>
            </a:endParaRPr>
          </a:p>
        </p:txBody>
      </p:sp>
      <p:cxnSp>
        <p:nvCxnSpPr>
          <p:cNvPr id="7" name="Łącznik prosty 6"/>
          <p:cNvCxnSpPr/>
          <p:nvPr/>
        </p:nvCxnSpPr>
        <p:spPr>
          <a:xfrm>
            <a:off x="3612776" y="2590800"/>
            <a:ext cx="1367118" cy="448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5412441" y="2586318"/>
            <a:ext cx="508747" cy="448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0086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456764" y="1454303"/>
            <a:ext cx="9717741" cy="4524315"/>
          </a:xfrm>
          <a:prstGeom prst="rect">
            <a:avLst/>
          </a:prstGeom>
        </p:spPr>
        <p:txBody>
          <a:bodyPr wrap="square">
            <a:spAutoFit/>
          </a:bodyPr>
          <a:lstStyle/>
          <a:p>
            <a:r>
              <a:rPr lang="en-US" dirty="0">
                <a:solidFill>
                  <a:srgbClr val="0000FF"/>
                </a:solidFill>
                <a:latin typeface="Consolas" panose="020B0609020204030204" pitchFamily="49" charset="0"/>
              </a:rPr>
              <a:t>using</a:t>
            </a:r>
            <a:r>
              <a:rPr lang="en-US" dirty="0">
                <a:solidFill>
                  <a:srgbClr val="000000"/>
                </a:solidFill>
                <a:latin typeface="Consolas" panose="020B0609020204030204" pitchFamily="49" charset="0"/>
              </a:rPr>
              <a:t> </a:t>
            </a:r>
            <a:r>
              <a:rPr lang="en-US" dirty="0" err="1">
                <a:solidFill>
                  <a:srgbClr val="2B91AF"/>
                </a:solidFill>
                <a:latin typeface="Consolas" panose="020B0609020204030204" pitchFamily="49" charset="0"/>
              </a:rPr>
              <a:t>DVec</a:t>
            </a:r>
            <a:r>
              <a:rPr lang="en-US" dirty="0">
                <a:solidFill>
                  <a:srgbClr val="000000"/>
                </a:solidFill>
                <a:latin typeface="Consolas" panose="020B0609020204030204" pitchFamily="49" charset="0"/>
              </a:rPr>
              <a:t> = std::</a:t>
            </a:r>
            <a:r>
              <a:rPr lang="en-US" dirty="0">
                <a:solidFill>
                  <a:srgbClr val="2B91AF"/>
                </a:solidFill>
                <a:latin typeface="Consolas" panose="020B0609020204030204" pitchFamily="49" charset="0"/>
              </a:rPr>
              <a:t>vector</a:t>
            </a:r>
            <a:r>
              <a:rPr lang="en-US" dirty="0">
                <a:solidFill>
                  <a:srgbClr val="000000"/>
                </a:solidFill>
                <a:latin typeface="Consolas" panose="020B0609020204030204" pitchFamily="49" charset="0"/>
              </a:rPr>
              <a:t>&lt; </a:t>
            </a:r>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&gt;;</a:t>
            </a:r>
          </a:p>
          <a:p>
            <a:r>
              <a:rPr lang="pl-PL" dirty="0" err="1">
                <a:solidFill>
                  <a:srgbClr val="0000FF"/>
                </a:solidFill>
                <a:latin typeface="Consolas" panose="020B0609020204030204" pitchFamily="49" charset="0"/>
              </a:rPr>
              <a:t>using</a:t>
            </a:r>
            <a:r>
              <a:rPr lang="pl-PL" dirty="0">
                <a:solidFill>
                  <a:srgbClr val="000000"/>
                </a:solidFill>
                <a:latin typeface="Consolas" panose="020B0609020204030204" pitchFamily="49" charset="0"/>
              </a:rPr>
              <a:t> </a:t>
            </a:r>
            <a:r>
              <a:rPr lang="pl-PL" dirty="0">
                <a:solidFill>
                  <a:srgbClr val="2B91AF"/>
                </a:solidFill>
                <a:latin typeface="Consolas" panose="020B0609020204030204" pitchFamily="49" charset="0"/>
              </a:rPr>
              <a:t>DT</a:t>
            </a:r>
            <a:r>
              <a:rPr lang="pl-PL" dirty="0">
                <a:solidFill>
                  <a:srgbClr val="000000"/>
                </a:solidFill>
                <a:latin typeface="Consolas" panose="020B0609020204030204" pitchFamily="49" charset="0"/>
              </a:rPr>
              <a:t> =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a:t>
            </a:r>
            <a:r>
              <a:rPr lang="pl-PL" dirty="0" err="1">
                <a:solidFill>
                  <a:srgbClr val="2B91AF"/>
                </a:solidFill>
                <a:latin typeface="Consolas" panose="020B0609020204030204" pitchFamily="49" charset="0"/>
              </a:rPr>
              <a:t>value_type</a:t>
            </a:r>
            <a:r>
              <a:rPr lang="pl-PL" dirty="0">
                <a:solidFill>
                  <a:srgbClr val="000000"/>
                </a:solidFill>
                <a:latin typeface="Consolas" panose="020B0609020204030204" pitchFamily="49" charset="0"/>
              </a:rPr>
              <a:t>;</a:t>
            </a:r>
          </a:p>
          <a:p>
            <a:r>
              <a:rPr lang="pl-PL" dirty="0" err="1">
                <a:solidFill>
                  <a:srgbClr val="0000FF"/>
                </a:solidFill>
                <a:latin typeface="Consolas" panose="020B0609020204030204" pitchFamily="49" charset="0"/>
              </a:rPr>
              <a:t>using</a:t>
            </a:r>
            <a:r>
              <a:rPr lang="pl-PL" dirty="0">
                <a:solidFill>
                  <a:srgbClr val="000000"/>
                </a:solidFill>
                <a:latin typeface="Consolas" panose="020B0609020204030204" pitchFamily="49" charset="0"/>
              </a:rPr>
              <a:t> </a:t>
            </a:r>
            <a:r>
              <a:rPr lang="pl-PL" dirty="0">
                <a:solidFill>
                  <a:srgbClr val="2B91AF"/>
                </a:solidFill>
                <a:latin typeface="Consolas" panose="020B0609020204030204" pitchFamily="49" charset="0"/>
              </a:rPr>
              <a:t>ST</a:t>
            </a:r>
            <a:r>
              <a:rPr lang="pl-PL" dirty="0">
                <a:solidFill>
                  <a:srgbClr val="000000"/>
                </a:solidFill>
                <a:latin typeface="Consolas" panose="020B0609020204030204" pitchFamily="49" charset="0"/>
              </a:rPr>
              <a:t> =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a:t>
            </a:r>
            <a:r>
              <a:rPr lang="pl-PL" dirty="0" err="1">
                <a:solidFill>
                  <a:srgbClr val="2B91AF"/>
                </a:solidFill>
                <a:latin typeface="Consolas" panose="020B0609020204030204" pitchFamily="49" charset="0"/>
              </a:rPr>
              <a:t>size_type</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using</a:t>
            </a:r>
            <a:r>
              <a:rPr lang="pl-PL" dirty="0">
                <a:solidFill>
                  <a:srgbClr val="000000"/>
                </a:solidFill>
                <a:latin typeface="Consolas" panose="020B0609020204030204" pitchFamily="49" charset="0"/>
              </a:rPr>
              <a:t> std::</a:t>
            </a:r>
            <a:r>
              <a:rPr lang="pl-PL" dirty="0" err="1">
                <a:solidFill>
                  <a:srgbClr val="000000"/>
                </a:solidFill>
                <a:latin typeface="Consolas" panose="020B0609020204030204" pitchFamily="49" charset="0"/>
              </a:rPr>
              <a:t>inner_product</a:t>
            </a:r>
            <a:r>
              <a:rPr lang="pl-PL" dirty="0">
                <a:solidFill>
                  <a:srgbClr val="000000"/>
                </a:solidFill>
                <a:latin typeface="Consolas" panose="020B0609020204030204" pitchFamily="49" charset="0"/>
              </a:rPr>
              <a:t>;</a:t>
            </a:r>
          </a:p>
          <a:p>
            <a:r>
              <a:rPr lang="pl-PL" dirty="0" err="1">
                <a:solidFill>
                  <a:srgbClr val="0000FF"/>
                </a:solidFill>
                <a:latin typeface="Consolas" panose="020B0609020204030204" pitchFamily="49" charset="0"/>
              </a:rPr>
              <a:t>using</a:t>
            </a:r>
            <a:r>
              <a:rPr lang="pl-PL" dirty="0">
                <a:solidFill>
                  <a:srgbClr val="000000"/>
                </a:solidFill>
                <a:latin typeface="Consolas" panose="020B0609020204030204" pitchFamily="49" charset="0"/>
              </a:rPr>
              <a:t> std::</a:t>
            </a:r>
            <a:r>
              <a:rPr lang="pl-PL" dirty="0" err="1">
                <a:solidFill>
                  <a:srgbClr val="000000"/>
                </a:solidFill>
                <a:latin typeface="Consolas" panose="020B0609020204030204" pitchFamily="49" charset="0"/>
              </a:rPr>
              <a:t>transform</a:t>
            </a:r>
            <a:r>
              <a:rPr lang="pl-PL" dirty="0">
                <a:solidFill>
                  <a:srgbClr val="000000"/>
                </a:solidFill>
                <a:latin typeface="Consolas" panose="020B0609020204030204" pitchFamily="49" charset="0"/>
              </a:rPr>
              <a:t>;</a:t>
            </a:r>
          </a:p>
          <a:p>
            <a:r>
              <a:rPr lang="pl-PL" dirty="0" err="1">
                <a:solidFill>
                  <a:srgbClr val="0000FF"/>
                </a:solidFill>
                <a:latin typeface="Consolas" panose="020B0609020204030204" pitchFamily="49" charset="0"/>
              </a:rPr>
              <a:t>using</a:t>
            </a:r>
            <a:r>
              <a:rPr lang="pl-PL" dirty="0">
                <a:solidFill>
                  <a:srgbClr val="000000"/>
                </a:solidFill>
                <a:latin typeface="Consolas" panose="020B0609020204030204" pitchFamily="49" charset="0"/>
              </a:rPr>
              <a:t> std::</a:t>
            </a:r>
            <a:r>
              <a:rPr lang="pl-PL" dirty="0" err="1">
                <a:solidFill>
                  <a:srgbClr val="000000"/>
                </a:solidFill>
                <a:latin typeface="Consolas" panose="020B0609020204030204" pitchFamily="49" charset="0"/>
              </a:rPr>
              <a:t>accumulate</a:t>
            </a:r>
            <a:r>
              <a:rPr lang="pl-PL" dirty="0">
                <a:solidFill>
                  <a:srgbClr val="000000"/>
                </a:solidFill>
                <a:latin typeface="Consolas" panose="020B0609020204030204" pitchFamily="49" charset="0"/>
              </a:rPr>
              <a:t>;</a:t>
            </a:r>
          </a:p>
          <a:p>
            <a:r>
              <a:rPr lang="pl-PL" dirty="0" err="1">
                <a:solidFill>
                  <a:srgbClr val="0000FF"/>
                </a:solidFill>
                <a:latin typeface="Consolas" panose="020B0609020204030204" pitchFamily="49" charset="0"/>
              </a:rPr>
              <a:t>using</a:t>
            </a:r>
            <a:r>
              <a:rPr lang="pl-PL" dirty="0">
                <a:solidFill>
                  <a:srgbClr val="000000"/>
                </a:solidFill>
                <a:latin typeface="Consolas" panose="020B0609020204030204" pitchFamily="49" charset="0"/>
              </a:rPr>
              <a:t> std::sort;</a:t>
            </a:r>
          </a:p>
          <a:p>
            <a:endParaRPr lang="pl-PL"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using</a:t>
            </a:r>
            <a:r>
              <a:rPr lang="en-US" dirty="0">
                <a:solidFill>
                  <a:srgbClr val="000000"/>
                </a:solidFill>
                <a:latin typeface="Consolas" panose="020B0609020204030204" pitchFamily="49" charset="0"/>
              </a:rPr>
              <a:t> std::cout, std::endl;</a:t>
            </a:r>
          </a:p>
          <a:p>
            <a:endParaRPr lang="pl-PL"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InnerProduct_StdAlg</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a:solidFill>
                  <a:srgbClr val="808080"/>
                </a:solidFill>
                <a:latin typeface="Consolas" panose="020B0609020204030204" pitchFamily="49" charset="0"/>
              </a:rPr>
              <a:t>v</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a:solidFill>
                  <a:srgbClr val="808080"/>
                </a:solidFill>
                <a:latin typeface="Consolas" panose="020B0609020204030204" pitchFamily="49" charset="0"/>
              </a:rPr>
              <a:t>w</a:t>
            </a:r>
            <a:r>
              <a:rPr lang="pl-PL"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The last argument is an initial value</a:t>
            </a:r>
            <a:endParaRPr lang="en-US"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en-US" dirty="0" smtClean="0">
                <a:solidFill>
                  <a:srgbClr val="0000FF"/>
                </a:solidFill>
                <a:latin typeface="Consolas" panose="020B0609020204030204" pitchFamily="49" charset="0"/>
              </a:rPr>
              <a:t>return</a:t>
            </a:r>
            <a:r>
              <a:rPr lang="en-US"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en-US" b="1" dirty="0" err="1" smtClean="0">
                <a:solidFill>
                  <a:srgbClr val="000000"/>
                </a:solidFill>
                <a:latin typeface="Consolas" panose="020B0609020204030204" pitchFamily="49" charset="0"/>
              </a:rPr>
              <a:t>inner_product</a:t>
            </a:r>
            <a:r>
              <a:rPr lang="en-US" dirty="0">
                <a:solidFill>
                  <a:srgbClr val="000000"/>
                </a:solidFill>
                <a:latin typeface="Consolas" panose="020B0609020204030204" pitchFamily="49" charset="0"/>
              </a:rPr>
              <a:t>( </a:t>
            </a:r>
            <a:r>
              <a:rPr lang="en-US" dirty="0" err="1">
                <a:solidFill>
                  <a:srgbClr val="808080"/>
                </a:solidFill>
                <a:latin typeface="Consolas" panose="020B0609020204030204" pitchFamily="49" charset="0"/>
              </a:rPr>
              <a:t>v</a:t>
            </a:r>
            <a:r>
              <a:rPr lang="en-US" dirty="0" err="1">
                <a:solidFill>
                  <a:srgbClr val="000000"/>
                </a:solidFill>
                <a:latin typeface="Consolas" panose="020B0609020204030204" pitchFamily="49" charset="0"/>
              </a:rPr>
              <a:t>.begin</a:t>
            </a:r>
            <a:r>
              <a:rPr lang="en-US" dirty="0">
                <a:solidFill>
                  <a:srgbClr val="000000"/>
                </a:solidFill>
                <a:latin typeface="Consolas" panose="020B0609020204030204" pitchFamily="49" charset="0"/>
              </a:rPr>
              <a:t>(), </a:t>
            </a:r>
            <a:r>
              <a:rPr lang="en-US" dirty="0" err="1">
                <a:solidFill>
                  <a:srgbClr val="808080"/>
                </a:solidFill>
                <a:latin typeface="Consolas" panose="020B0609020204030204" pitchFamily="49" charset="0"/>
              </a:rPr>
              <a:t>v</a:t>
            </a:r>
            <a:r>
              <a:rPr lang="en-US" dirty="0" err="1">
                <a:solidFill>
                  <a:srgbClr val="000000"/>
                </a:solidFill>
                <a:latin typeface="Consolas" panose="020B0609020204030204" pitchFamily="49" charset="0"/>
              </a:rPr>
              <a:t>.end</a:t>
            </a:r>
            <a:r>
              <a:rPr lang="en-US" dirty="0">
                <a:solidFill>
                  <a:srgbClr val="000000"/>
                </a:solidFill>
                <a:latin typeface="Consolas" panose="020B0609020204030204" pitchFamily="49" charset="0"/>
              </a:rPr>
              <a:t>(), </a:t>
            </a:r>
            <a:r>
              <a:rPr lang="en-US" dirty="0" err="1">
                <a:solidFill>
                  <a:srgbClr val="808080"/>
                </a:solidFill>
                <a:latin typeface="Consolas" panose="020B0609020204030204" pitchFamily="49" charset="0"/>
              </a:rPr>
              <a:t>w</a:t>
            </a:r>
            <a:r>
              <a:rPr lang="en-US" dirty="0" err="1">
                <a:solidFill>
                  <a:srgbClr val="000000"/>
                </a:solidFill>
                <a:latin typeface="Consolas" panose="020B0609020204030204" pitchFamily="49" charset="0"/>
              </a:rPr>
              <a:t>.begin</a:t>
            </a:r>
            <a:r>
              <a:rPr lang="en-US" dirty="0">
                <a:solidFill>
                  <a:srgbClr val="000000"/>
                </a:solidFill>
                <a:latin typeface="Consolas" panose="020B0609020204030204" pitchFamily="49" charset="0"/>
              </a:rPr>
              <a:t>(), </a:t>
            </a:r>
            <a:r>
              <a:rPr lang="en-US" dirty="0">
                <a:solidFill>
                  <a:srgbClr val="2B91AF"/>
                </a:solidFill>
                <a:latin typeface="Consolas" panose="020B0609020204030204" pitchFamily="49" charset="0"/>
              </a:rPr>
              <a:t>DT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240576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3" end="13"/>
                                            </p:txEl>
                                          </p:spTgt>
                                        </p:tgtEl>
                                        <p:attrNameLst>
                                          <p:attrName>style.visibility</p:attrName>
                                        </p:attrNameLst>
                                      </p:cBhvr>
                                      <p:to>
                                        <p:strVal val="visible"/>
                                      </p:to>
                                    </p:set>
                                    <p:animEffect transition="in" filter="fade">
                                      <p:cBhvr>
                                        <p:cTn id="7" dur="500"/>
                                        <p:tgtEl>
                                          <p:spTgt spid="2">
                                            <p:txEl>
                                              <p:pRg st="13" end="1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4" end="14"/>
                                            </p:txEl>
                                          </p:spTgt>
                                        </p:tgtEl>
                                        <p:attrNameLst>
                                          <p:attrName>style.visibility</p:attrName>
                                        </p:attrNameLst>
                                      </p:cBhvr>
                                      <p:to>
                                        <p:strVal val="visible"/>
                                      </p:to>
                                    </p:set>
                                    <p:animEffect transition="in" filter="fade">
                                      <p:cBhvr>
                                        <p:cTn id="10" dur="500"/>
                                        <p:tgtEl>
                                          <p:spTgt spid="2">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89429" y="801259"/>
            <a:ext cx="11450171" cy="461665"/>
          </a:xfrm>
          <a:prstGeom prst="rect">
            <a:avLst/>
          </a:prstGeom>
        </p:spPr>
        <p:txBody>
          <a:bodyPr wrap="square">
            <a:spAutoFit/>
          </a:bodyPr>
          <a:lstStyle/>
          <a:p>
            <a:r>
              <a:rPr lang="pl-PL" sz="2400" dirty="0" err="1" smtClean="0">
                <a:ea typeface="Times New Roman" panose="02020603050405020304" pitchFamily="18" charset="0"/>
              </a:rPr>
              <a:t>An</a:t>
            </a:r>
            <a:r>
              <a:rPr lang="pl-PL" sz="2400" dirty="0" smtClean="0">
                <a:ea typeface="Times New Roman" panose="02020603050405020304" pitchFamily="18" charset="0"/>
              </a:rPr>
              <a:t> </a:t>
            </a:r>
            <a:r>
              <a:rPr lang="en-US" sz="2400" dirty="0" smtClean="0">
                <a:ea typeface="Times New Roman" panose="02020603050405020304" pitchFamily="18" charset="0"/>
              </a:rPr>
              <a:t>interesting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en-US" sz="2400" dirty="0">
                <a:ea typeface="Times New Roman" panose="02020603050405020304" pitchFamily="18" charset="0"/>
              </a:rPr>
              <a:t>is first </a:t>
            </a:r>
            <a:r>
              <a:rPr lang="en-US" sz="2400" b="1" dirty="0">
                <a:ea typeface="Times New Roman" panose="02020603050405020304" pitchFamily="18" charset="0"/>
              </a:rPr>
              <a:t>to arrange the elements in order of their </a:t>
            </a:r>
            <a:r>
              <a:rPr lang="en-US" sz="2400" b="1" dirty="0" smtClean="0">
                <a:ea typeface="Times New Roman" panose="02020603050405020304" pitchFamily="18" charset="0"/>
              </a:rPr>
              <a:t>magnitudes</a:t>
            </a:r>
            <a:endParaRPr lang="pl-PL" sz="2400" b="1" dirty="0"/>
          </a:p>
        </p:txBody>
      </p:sp>
    </p:spTree>
    <p:extLst>
      <p:ext uri="{BB962C8B-B14F-4D97-AF65-F5344CB8AC3E}">
        <p14:creationId xmlns:p14="http://schemas.microsoft.com/office/powerpoint/2010/main" val="158774785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89429" y="801259"/>
            <a:ext cx="11369489" cy="830997"/>
          </a:xfrm>
          <a:prstGeom prst="rect">
            <a:avLst/>
          </a:prstGeom>
        </p:spPr>
        <p:txBody>
          <a:bodyPr wrap="square">
            <a:spAutoFit/>
          </a:bodyPr>
          <a:lstStyle/>
          <a:p>
            <a:r>
              <a:rPr lang="pl-PL" sz="2400" dirty="0" err="1" smtClean="0">
                <a:ea typeface="Times New Roman" panose="02020603050405020304" pitchFamily="18" charset="0"/>
              </a:rPr>
              <a:t>An</a:t>
            </a:r>
            <a:r>
              <a:rPr lang="pl-PL" sz="2400" dirty="0" smtClean="0">
                <a:ea typeface="Times New Roman" panose="02020603050405020304" pitchFamily="18" charset="0"/>
              </a:rPr>
              <a:t> </a:t>
            </a:r>
            <a:r>
              <a:rPr lang="en-US" sz="2400" dirty="0" smtClean="0">
                <a:ea typeface="Times New Roman" panose="02020603050405020304" pitchFamily="18" charset="0"/>
              </a:rPr>
              <a:t>interesting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en-US" sz="2400" dirty="0">
                <a:ea typeface="Times New Roman" panose="02020603050405020304" pitchFamily="18" charset="0"/>
              </a:rPr>
              <a:t>is first </a:t>
            </a:r>
            <a:r>
              <a:rPr lang="en-US" sz="2400" b="1" dirty="0">
                <a:ea typeface="Times New Roman" panose="02020603050405020304" pitchFamily="18" charset="0"/>
              </a:rPr>
              <a:t>to</a:t>
            </a:r>
            <a:r>
              <a:rPr lang="en-US" sz="2400" dirty="0">
                <a:ea typeface="Times New Roman" panose="02020603050405020304" pitchFamily="18" charset="0"/>
              </a:rPr>
              <a:t> </a:t>
            </a:r>
            <a:r>
              <a:rPr lang="en-US" sz="2400" b="1" dirty="0">
                <a:ea typeface="Times New Roman" panose="02020603050405020304" pitchFamily="18" charset="0"/>
              </a:rPr>
              <a:t>arrange the elements in order of their magnitudes</a:t>
            </a:r>
            <a:r>
              <a:rPr lang="en-US" sz="2400" dirty="0">
                <a:ea typeface="Times New Roman" panose="02020603050405020304" pitchFamily="18" charset="0"/>
              </a:rPr>
              <a:t>, and then </a:t>
            </a:r>
            <a:r>
              <a:rPr lang="en-US" sz="2400" b="1" dirty="0">
                <a:ea typeface="Times New Roman" panose="02020603050405020304" pitchFamily="18" charset="0"/>
              </a:rPr>
              <a:t>to add them </a:t>
            </a:r>
            <a:r>
              <a:rPr lang="en-US" sz="2400" b="1" dirty="0" smtClean="0">
                <a:ea typeface="Times New Roman" panose="02020603050405020304" pitchFamily="18" charset="0"/>
              </a:rPr>
              <a:t>up</a:t>
            </a:r>
            <a:r>
              <a:rPr lang="pl-PL" sz="2400" dirty="0" smtClean="0">
                <a:ea typeface="Times New Roman" panose="02020603050405020304" pitchFamily="18" charset="0"/>
              </a:rPr>
              <a:t>. </a:t>
            </a:r>
            <a:endParaRPr lang="pl-PL" sz="2400" dirty="0"/>
          </a:p>
        </p:txBody>
      </p:sp>
    </p:spTree>
    <p:extLst>
      <p:ext uri="{BB962C8B-B14F-4D97-AF65-F5344CB8AC3E}">
        <p14:creationId xmlns:p14="http://schemas.microsoft.com/office/powerpoint/2010/main" val="37140586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89429" y="801259"/>
            <a:ext cx="11423277" cy="830997"/>
          </a:xfrm>
          <a:prstGeom prst="rect">
            <a:avLst/>
          </a:prstGeom>
        </p:spPr>
        <p:txBody>
          <a:bodyPr wrap="square">
            <a:spAutoFit/>
          </a:bodyPr>
          <a:lstStyle/>
          <a:p>
            <a:r>
              <a:rPr lang="pl-PL" sz="2400" dirty="0" smtClean="0">
                <a:ea typeface="Times New Roman" panose="02020603050405020304" pitchFamily="18" charset="0"/>
              </a:rPr>
              <a:t>A</a:t>
            </a:r>
            <a:r>
              <a:rPr lang="en-US" sz="2400" dirty="0" smtClean="0">
                <a:ea typeface="Times New Roman" panose="02020603050405020304" pitchFamily="18" charset="0"/>
              </a:rPr>
              <a:t>n </a:t>
            </a:r>
            <a:r>
              <a:rPr lang="en-US" sz="2400" dirty="0">
                <a:ea typeface="Times New Roman" panose="02020603050405020304" pitchFamily="18" charset="0"/>
              </a:rPr>
              <a:t>interesting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en-US" sz="2400" dirty="0">
                <a:ea typeface="Times New Roman" panose="02020603050405020304" pitchFamily="18" charset="0"/>
              </a:rPr>
              <a:t>is first </a:t>
            </a:r>
            <a:r>
              <a:rPr lang="en-US" sz="2400" b="1" dirty="0">
                <a:ea typeface="Times New Roman" panose="02020603050405020304" pitchFamily="18" charset="0"/>
              </a:rPr>
              <a:t>to</a:t>
            </a:r>
            <a:r>
              <a:rPr lang="en-US" sz="2400" dirty="0">
                <a:ea typeface="Times New Roman" panose="02020603050405020304" pitchFamily="18" charset="0"/>
              </a:rPr>
              <a:t> </a:t>
            </a:r>
            <a:r>
              <a:rPr lang="en-US" sz="2400" b="1" dirty="0">
                <a:ea typeface="Times New Roman" panose="02020603050405020304" pitchFamily="18" charset="0"/>
              </a:rPr>
              <a:t>arrange the elements in order of their magnitudes</a:t>
            </a:r>
            <a:r>
              <a:rPr lang="en-US" sz="2400" dirty="0">
                <a:ea typeface="Times New Roman" panose="02020603050405020304" pitchFamily="18" charset="0"/>
              </a:rPr>
              <a:t>, and then </a:t>
            </a:r>
            <a:r>
              <a:rPr lang="en-US" sz="2400" b="1" dirty="0">
                <a:ea typeface="Times New Roman" panose="02020603050405020304" pitchFamily="18" charset="0"/>
              </a:rPr>
              <a:t>to add them </a:t>
            </a:r>
            <a:r>
              <a:rPr lang="en-US" sz="2400" b="1" dirty="0" smtClean="0">
                <a:ea typeface="Times New Roman" panose="02020603050405020304" pitchFamily="18" charset="0"/>
              </a:rPr>
              <a:t>up</a:t>
            </a:r>
            <a:r>
              <a:rPr lang="pl-PL" sz="2400" dirty="0" smtClean="0">
                <a:ea typeface="Times New Roman" panose="02020603050405020304" pitchFamily="18" charset="0"/>
              </a:rPr>
              <a:t>. </a:t>
            </a:r>
            <a:r>
              <a:rPr lang="pl-PL" sz="2400" dirty="0" err="1" smtClean="0">
                <a:ea typeface="Times New Roman" panose="02020603050405020304" pitchFamily="18" charset="0"/>
              </a:rPr>
              <a:t>Let</a:t>
            </a:r>
            <a:r>
              <a:rPr lang="pl-PL" sz="2400" dirty="0" smtClean="0">
                <a:ea typeface="Times New Roman" panose="02020603050405020304" pitchFamily="18" charset="0"/>
              </a:rPr>
              <a:t> </a:t>
            </a:r>
            <a:r>
              <a:rPr lang="pl-PL" sz="2400" dirty="0" err="1" smtClean="0">
                <a:ea typeface="Times New Roman" panose="02020603050405020304" pitchFamily="18" charset="0"/>
              </a:rPr>
              <a:t>us</a:t>
            </a:r>
            <a:r>
              <a:rPr lang="pl-PL" sz="2400" dirty="0" smtClean="0">
                <a:ea typeface="Times New Roman" panose="02020603050405020304" pitchFamily="18" charset="0"/>
              </a:rPr>
              <a:t> </a:t>
            </a:r>
            <a:r>
              <a:rPr lang="pl-PL" sz="2400" dirty="0" err="1" smtClean="0">
                <a:ea typeface="Times New Roman" panose="02020603050405020304" pitchFamily="18" charset="0"/>
              </a:rPr>
              <a:t>recall</a:t>
            </a:r>
            <a:r>
              <a:rPr lang="pl-PL" sz="2400" dirty="0" smtClean="0">
                <a:ea typeface="Times New Roman" panose="02020603050405020304" pitchFamily="18" charset="0"/>
              </a:rPr>
              <a:t> the </a:t>
            </a:r>
            <a:r>
              <a:rPr lang="pl-PL" sz="2400" dirty="0" err="1" smtClean="0">
                <a:ea typeface="Times New Roman" panose="02020603050405020304" pitchFamily="18" charset="0"/>
              </a:rPr>
              <a:t>scaling</a:t>
            </a:r>
            <a:r>
              <a:rPr lang="pl-PL" sz="2400" dirty="0" smtClean="0">
                <a:ea typeface="Times New Roman" panose="02020603050405020304" pitchFamily="18" charset="0"/>
              </a:rPr>
              <a:t> problem:</a:t>
            </a:r>
            <a:endParaRPr lang="pl-PL" sz="2400" dirty="0"/>
          </a:p>
        </p:txBody>
      </p:sp>
    </p:spTree>
    <p:extLst>
      <p:ext uri="{BB962C8B-B14F-4D97-AF65-F5344CB8AC3E}">
        <p14:creationId xmlns:p14="http://schemas.microsoft.com/office/powerpoint/2010/main" val="15994523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89429" y="801259"/>
            <a:ext cx="11373971" cy="830997"/>
          </a:xfrm>
          <a:prstGeom prst="rect">
            <a:avLst/>
          </a:prstGeom>
        </p:spPr>
        <p:txBody>
          <a:bodyPr wrap="square">
            <a:spAutoFit/>
          </a:bodyPr>
          <a:lstStyle/>
          <a:p>
            <a:r>
              <a:rPr lang="pl-PL" sz="2400" dirty="0" smtClean="0">
                <a:ea typeface="Times New Roman" panose="02020603050405020304" pitchFamily="18" charset="0"/>
              </a:rPr>
              <a:t>A</a:t>
            </a:r>
            <a:r>
              <a:rPr lang="en-US" sz="2400" dirty="0" smtClean="0">
                <a:ea typeface="Times New Roman" panose="02020603050405020304" pitchFamily="18" charset="0"/>
              </a:rPr>
              <a:t>n </a:t>
            </a:r>
            <a:r>
              <a:rPr lang="en-US" sz="2400" dirty="0">
                <a:ea typeface="Times New Roman" panose="02020603050405020304" pitchFamily="18" charset="0"/>
              </a:rPr>
              <a:t>interesting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en-US" sz="2400" dirty="0">
                <a:ea typeface="Times New Roman" panose="02020603050405020304" pitchFamily="18" charset="0"/>
              </a:rPr>
              <a:t>is first </a:t>
            </a:r>
            <a:r>
              <a:rPr lang="en-US" sz="2400" b="1" dirty="0">
                <a:ea typeface="Times New Roman" panose="02020603050405020304" pitchFamily="18" charset="0"/>
              </a:rPr>
              <a:t>to</a:t>
            </a:r>
            <a:r>
              <a:rPr lang="en-US" sz="2400" dirty="0">
                <a:ea typeface="Times New Roman" panose="02020603050405020304" pitchFamily="18" charset="0"/>
              </a:rPr>
              <a:t> </a:t>
            </a:r>
            <a:r>
              <a:rPr lang="en-US" sz="2400" b="1" dirty="0">
                <a:ea typeface="Times New Roman" panose="02020603050405020304" pitchFamily="18" charset="0"/>
              </a:rPr>
              <a:t>arrange the elements in order of their magnitudes</a:t>
            </a:r>
            <a:r>
              <a:rPr lang="en-US" sz="2400" dirty="0">
                <a:ea typeface="Times New Roman" panose="02020603050405020304" pitchFamily="18" charset="0"/>
              </a:rPr>
              <a:t>, and then </a:t>
            </a:r>
            <a:r>
              <a:rPr lang="en-US" sz="2400" b="1" dirty="0">
                <a:ea typeface="Times New Roman" panose="02020603050405020304" pitchFamily="18" charset="0"/>
              </a:rPr>
              <a:t>to</a:t>
            </a:r>
            <a:r>
              <a:rPr lang="en-US" sz="2400" dirty="0">
                <a:ea typeface="Times New Roman" panose="02020603050405020304" pitchFamily="18" charset="0"/>
              </a:rPr>
              <a:t> </a:t>
            </a:r>
            <a:r>
              <a:rPr lang="en-US" sz="2400" b="1" dirty="0">
                <a:ea typeface="Times New Roman" panose="02020603050405020304" pitchFamily="18" charset="0"/>
              </a:rPr>
              <a:t>add them </a:t>
            </a:r>
            <a:r>
              <a:rPr lang="en-US" sz="2400" b="1" dirty="0" smtClean="0">
                <a:ea typeface="Times New Roman" panose="02020603050405020304" pitchFamily="18" charset="0"/>
              </a:rPr>
              <a:t>up</a:t>
            </a:r>
            <a:r>
              <a:rPr lang="pl-PL" sz="2400" dirty="0" smtClean="0">
                <a:ea typeface="Times New Roman" panose="02020603050405020304" pitchFamily="18" charset="0"/>
              </a:rPr>
              <a:t>. </a:t>
            </a:r>
            <a:r>
              <a:rPr lang="pl-PL" sz="2400" dirty="0" err="1" smtClean="0">
                <a:ea typeface="Times New Roman" panose="02020603050405020304" pitchFamily="18" charset="0"/>
              </a:rPr>
              <a:t>Let</a:t>
            </a:r>
            <a:r>
              <a:rPr lang="pl-PL" sz="2400" dirty="0" smtClean="0">
                <a:ea typeface="Times New Roman" panose="02020603050405020304" pitchFamily="18" charset="0"/>
              </a:rPr>
              <a:t> </a:t>
            </a:r>
            <a:r>
              <a:rPr lang="pl-PL" sz="2400" dirty="0" err="1" smtClean="0">
                <a:ea typeface="Times New Roman" panose="02020603050405020304" pitchFamily="18" charset="0"/>
              </a:rPr>
              <a:t>us</a:t>
            </a:r>
            <a:r>
              <a:rPr lang="pl-PL" sz="2400" dirty="0" smtClean="0">
                <a:ea typeface="Times New Roman" panose="02020603050405020304" pitchFamily="18" charset="0"/>
              </a:rPr>
              <a:t> </a:t>
            </a:r>
            <a:r>
              <a:rPr lang="pl-PL" sz="2400" dirty="0" err="1" smtClean="0">
                <a:ea typeface="Times New Roman" panose="02020603050405020304" pitchFamily="18" charset="0"/>
              </a:rPr>
              <a:t>recall</a:t>
            </a:r>
            <a:r>
              <a:rPr lang="pl-PL" sz="2400" dirty="0" smtClean="0">
                <a:ea typeface="Times New Roman" panose="02020603050405020304" pitchFamily="18" charset="0"/>
              </a:rPr>
              <a:t> the </a:t>
            </a:r>
            <a:r>
              <a:rPr lang="pl-PL" sz="2400" dirty="0" err="1" smtClean="0">
                <a:ea typeface="Times New Roman" panose="02020603050405020304" pitchFamily="18" charset="0"/>
              </a:rPr>
              <a:t>scaling</a:t>
            </a:r>
            <a:r>
              <a:rPr lang="pl-PL" sz="2400" dirty="0" smtClean="0">
                <a:ea typeface="Times New Roman" panose="02020603050405020304" pitchFamily="18" charset="0"/>
              </a:rPr>
              <a:t> problem:</a:t>
            </a:r>
            <a:endParaRPr lang="pl-PL" sz="2400" dirty="0"/>
          </a:p>
        </p:txBody>
      </p:sp>
      <p:sp>
        <p:nvSpPr>
          <p:cNvPr id="9" name="Prostokąt 8"/>
          <p:cNvSpPr/>
          <p:nvPr/>
        </p:nvSpPr>
        <p:spPr>
          <a:xfrm>
            <a:off x="589429" y="4147498"/>
            <a:ext cx="11093822" cy="2677656"/>
          </a:xfrm>
          <a:prstGeom prst="rect">
            <a:avLst/>
          </a:prstGeom>
        </p:spPr>
        <p:txBody>
          <a:bodyPr wrap="square">
            <a:spAutoFit/>
          </a:bodyPr>
          <a:lstStyle/>
          <a:p>
            <a:r>
              <a:rPr lang="pl-PL" sz="2400" dirty="0" err="1" smtClean="0"/>
              <a:t>So</a:t>
            </a:r>
            <a:r>
              <a:rPr lang="pl-PL" sz="2400" dirty="0" smtClean="0"/>
              <a:t>, b</a:t>
            </a:r>
            <a:r>
              <a:rPr lang="en-US" sz="2400" dirty="0" smtClean="0"/>
              <a:t>y </a:t>
            </a:r>
            <a:r>
              <a:rPr lang="en-US" sz="2400" dirty="0"/>
              <a:t>arranging the elements due to their magnitude, we </a:t>
            </a:r>
            <a:r>
              <a:rPr lang="pl-PL" sz="2400" dirty="0" err="1" smtClean="0"/>
              <a:t>can</a:t>
            </a:r>
            <a:r>
              <a:rPr lang="pl-PL" sz="2400" dirty="0" smtClean="0"/>
              <a:t> </a:t>
            </a:r>
            <a:r>
              <a:rPr lang="en-US" sz="2400" dirty="0" smtClean="0"/>
              <a:t>avoid </a:t>
            </a:r>
            <a:r>
              <a:rPr lang="en-US" sz="2400" dirty="0"/>
              <a:t>excessive shifts of significand which happens when adding FP numbers of highly different </a:t>
            </a:r>
            <a:r>
              <a:rPr lang="en-US" sz="2400" dirty="0" smtClean="0"/>
              <a:t>exponent.</a:t>
            </a:r>
            <a:endParaRPr lang="pl-PL" sz="2400" dirty="0" smtClean="0"/>
          </a:p>
          <a:p>
            <a:r>
              <a:rPr lang="en-US" sz="2400" dirty="0" smtClean="0"/>
              <a:t> </a:t>
            </a:r>
            <a:endParaRPr lang="pl-PL" sz="2400" dirty="0"/>
          </a:p>
          <a:p>
            <a:r>
              <a:rPr lang="en-US" sz="2400" dirty="0" smtClean="0"/>
              <a:t>In </a:t>
            </a:r>
            <a:r>
              <a:rPr lang="en-US" sz="2400" dirty="0"/>
              <a:t>effect, the consecutive sums do not require much shifts of the summands and the result is usually more accurate compared to summation </a:t>
            </a:r>
            <a:r>
              <a:rPr lang="en-US" sz="2400" dirty="0" smtClean="0"/>
              <a:t>with </a:t>
            </a:r>
            <a:r>
              <a:rPr lang="en-US" sz="2400" dirty="0"/>
              <a:t>arbitrary magnitudes. </a:t>
            </a:r>
            <a:endParaRPr lang="pl-PL" sz="2400" dirty="0" smtClean="0"/>
          </a:p>
          <a:p>
            <a:endParaRPr lang="pl-PL" sz="2400" dirty="0"/>
          </a:p>
          <a:p>
            <a:r>
              <a:rPr lang="en-US" sz="2400" dirty="0" smtClean="0"/>
              <a:t>The </a:t>
            </a:r>
            <a:r>
              <a:rPr lang="en-US" sz="2400" dirty="0"/>
              <a:t>additional cost of this method comes mostly from the </a:t>
            </a:r>
            <a:r>
              <a:rPr lang="en-US" sz="2400" dirty="0" smtClean="0"/>
              <a:t>sorting</a:t>
            </a:r>
            <a:r>
              <a:rPr lang="pl-PL" sz="2400" dirty="0" smtClean="0"/>
              <a:t>...</a:t>
            </a:r>
            <a:endParaRPr lang="pl-PL" sz="2400" dirty="0"/>
          </a:p>
        </p:txBody>
      </p:sp>
      <p:graphicFrame>
        <p:nvGraphicFramePr>
          <p:cNvPr id="10" name="Obiekt 9"/>
          <p:cNvGraphicFramePr>
            <a:graphicFrameLocks noChangeAspect="1"/>
          </p:cNvGraphicFramePr>
          <p:nvPr>
            <p:extLst>
              <p:ext uri="{D42A27DB-BD31-4B8C-83A1-F6EECF244321}">
                <p14:modId xmlns:p14="http://schemas.microsoft.com/office/powerpoint/2010/main" val="1416270349"/>
              </p:ext>
            </p:extLst>
          </p:nvPr>
        </p:nvGraphicFramePr>
        <p:xfrm>
          <a:off x="1157288" y="1733550"/>
          <a:ext cx="4197350" cy="2211388"/>
        </p:xfrm>
        <a:graphic>
          <a:graphicData uri="http://schemas.openxmlformats.org/presentationml/2006/ole">
            <mc:AlternateContent xmlns:mc="http://schemas.openxmlformats.org/markup-compatibility/2006">
              <mc:Choice xmlns:v="urn:schemas-microsoft-com:vml" Requires="v">
                <p:oleObj spid="_x0000_s50448" name="Visio" r:id="rId3" imgW="3569894" imgH="1855296" progId="Visio.Drawing.11">
                  <p:embed/>
                </p:oleObj>
              </mc:Choice>
              <mc:Fallback>
                <p:oleObj name="Visio" r:id="rId3" imgW="3569894" imgH="1855296" progId="Visio.Drawing.11">
                  <p:embed/>
                  <p:pic>
                    <p:nvPicPr>
                      <p:cNvPr id="10" name="Obiekt 9"/>
                      <p:cNvPicPr>
                        <a:picLocks noChangeAspect="1" noChangeArrowheads="1"/>
                      </p:cNvPicPr>
                      <p:nvPr/>
                    </p:nvPicPr>
                    <p:blipFill>
                      <a:blip r:embed="rId4"/>
                      <a:srcRect/>
                      <a:stretch>
                        <a:fillRect/>
                      </a:stretch>
                    </p:blipFill>
                    <p:spPr bwMode="auto">
                      <a:xfrm>
                        <a:off x="1157288" y="1733550"/>
                        <a:ext cx="4197350" cy="2211388"/>
                      </a:xfrm>
                      <a:prstGeom prst="rect">
                        <a:avLst/>
                      </a:prstGeom>
                      <a:noFill/>
                    </p:spPr>
                  </p:pic>
                </p:oleObj>
              </mc:Fallback>
            </mc:AlternateContent>
          </a:graphicData>
        </a:graphic>
      </p:graphicFrame>
      <p:graphicFrame>
        <p:nvGraphicFramePr>
          <p:cNvPr id="11" name="Obiekt 10"/>
          <p:cNvGraphicFramePr>
            <a:graphicFrameLocks noChangeAspect="1"/>
          </p:cNvGraphicFramePr>
          <p:nvPr>
            <p:extLst>
              <p:ext uri="{D42A27DB-BD31-4B8C-83A1-F6EECF244321}">
                <p14:modId xmlns:p14="http://schemas.microsoft.com/office/powerpoint/2010/main" val="1713817134"/>
              </p:ext>
            </p:extLst>
          </p:nvPr>
        </p:nvGraphicFramePr>
        <p:xfrm>
          <a:off x="6288741" y="1804156"/>
          <a:ext cx="4059125" cy="2138494"/>
        </p:xfrm>
        <a:graphic>
          <a:graphicData uri="http://schemas.openxmlformats.org/presentationml/2006/ole">
            <mc:AlternateContent xmlns:mc="http://schemas.openxmlformats.org/markup-compatibility/2006">
              <mc:Choice xmlns:v="urn:schemas-microsoft-com:vml" Requires="v">
                <p:oleObj spid="_x0000_s50449" name="Visio" r:id="rId5" imgW="3566064" imgH="1851851" progId="Visio.Drawing.11">
                  <p:embed/>
                </p:oleObj>
              </mc:Choice>
              <mc:Fallback>
                <p:oleObj name="Visio" r:id="rId5" imgW="3566064" imgH="1851851" progId="Visio.Drawing.11">
                  <p:embed/>
                  <p:pic>
                    <p:nvPicPr>
                      <p:cNvPr id="11" name="Obiek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88741" y="1804156"/>
                        <a:ext cx="4059125" cy="2138494"/>
                      </a:xfrm>
                      <a:prstGeom prst="rect">
                        <a:avLst/>
                      </a:prstGeom>
                      <a:noFill/>
                    </p:spPr>
                  </p:pic>
                </p:oleObj>
              </mc:Fallback>
            </mc:AlternateContent>
          </a:graphicData>
        </a:graphic>
      </p:graphicFrame>
    </p:spTree>
    <p:extLst>
      <p:ext uri="{BB962C8B-B14F-4D97-AF65-F5344CB8AC3E}">
        <p14:creationId xmlns:p14="http://schemas.microsoft.com/office/powerpoint/2010/main" val="1872213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32011" y="1960673"/>
            <a:ext cx="11331389" cy="4524315"/>
          </a:xfrm>
          <a:prstGeom prst="rect">
            <a:avLst/>
          </a:prstGeom>
        </p:spPr>
        <p:txBody>
          <a:bodyPr wrap="square">
            <a:spAutoFit/>
          </a:bodyPr>
          <a:lstStyle/>
          <a:p>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InnerProduct_SortAlg</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a:solidFill>
                  <a:srgbClr val="808080"/>
                </a:solidFill>
                <a:latin typeface="Consolas" panose="020B0609020204030204" pitchFamily="49" charset="0"/>
              </a:rPr>
              <a:t>v</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a:solidFill>
                  <a:srgbClr val="808080"/>
                </a:solidFill>
                <a:latin typeface="Consolas" panose="020B0609020204030204" pitchFamily="49" charset="0"/>
              </a:rPr>
              <a:t>w</a:t>
            </a:r>
            <a:r>
              <a:rPr lang="pl-PL"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p>
          <a:p>
            <a:r>
              <a:rPr lang="pl-PL" dirty="0" smtClean="0">
                <a:solidFill>
                  <a:srgbClr val="2B91AF"/>
                </a:solidFill>
                <a:latin typeface="Consolas" panose="020B0609020204030204" pitchFamily="49" charset="0"/>
              </a:rPr>
              <a:t>	</a:t>
            </a:r>
            <a:r>
              <a:rPr lang="pl-PL" dirty="0" err="1" smtClean="0">
                <a:solidFill>
                  <a:srgbClr val="2B91AF"/>
                </a:solidFill>
                <a:latin typeface="Consolas" panose="020B0609020204030204" pitchFamily="49" charset="0"/>
              </a:rPr>
              <a:t>DVec</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z</a:t>
            </a:r>
            <a:r>
              <a:rPr lang="pl-PL" dirty="0" smtClean="0">
                <a:solidFill>
                  <a:srgbClr val="000000"/>
                </a:solidFill>
                <a:latin typeface="Consolas" panose="020B0609020204030204" pitchFamily="49" charset="0"/>
              </a:rPr>
              <a:t>;		</a:t>
            </a:r>
            <a:r>
              <a:rPr lang="pl-PL" dirty="0" smtClean="0">
                <a:solidFill>
                  <a:srgbClr val="008000"/>
                </a:solidFill>
                <a:latin typeface="Consolas" panose="020B0609020204030204" pitchFamily="49" charset="0"/>
              </a:rPr>
              <a:t>// </a:t>
            </a:r>
            <a:r>
              <a:rPr lang="pl-PL" dirty="0">
                <a:solidFill>
                  <a:srgbClr val="008000"/>
                </a:solidFill>
                <a:latin typeface="Consolas" panose="020B0609020204030204" pitchFamily="49" charset="0"/>
              </a:rPr>
              <a:t>Stores element-</a:t>
            </a:r>
            <a:r>
              <a:rPr lang="pl-PL" dirty="0" err="1">
                <a:solidFill>
                  <a:srgbClr val="008000"/>
                </a:solidFill>
                <a:latin typeface="Consolas" panose="020B0609020204030204" pitchFamily="49" charset="0"/>
              </a:rPr>
              <a:t>wise</a:t>
            </a:r>
            <a:r>
              <a:rPr lang="pl-PL" dirty="0">
                <a:solidFill>
                  <a:srgbClr val="008000"/>
                </a:solidFill>
                <a:latin typeface="Consolas" panose="020B0609020204030204" pitchFamily="49" charset="0"/>
              </a:rPr>
              <a:t> products</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a:t>
            </a:r>
            <a:r>
              <a:rPr lang="fr-FR" dirty="0" smtClean="0">
                <a:solidFill>
                  <a:srgbClr val="008000"/>
                </a:solidFill>
                <a:latin typeface="Consolas" panose="020B0609020204030204" pitchFamily="49" charset="0"/>
              </a:rPr>
              <a:t>// </a:t>
            </a:r>
            <a:r>
              <a:rPr lang="fr-FR" dirty="0">
                <a:solidFill>
                  <a:srgbClr val="008000"/>
                </a:solidFill>
                <a:latin typeface="Consolas" panose="020B0609020204030204" pitchFamily="49" charset="0"/>
              </a:rPr>
              <a:t>Elementwise multiplication: c = v .* w</a:t>
            </a:r>
            <a:endParaRPr lang="fr-FR"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pl-PL" b="1" dirty="0" err="1" smtClean="0">
                <a:solidFill>
                  <a:srgbClr val="000000"/>
                </a:solidFill>
                <a:latin typeface="Consolas" panose="020B0609020204030204" pitchFamily="49" charset="0"/>
              </a:rPr>
              <a:t>transform</a:t>
            </a:r>
            <a:r>
              <a:rPr lang="pl-PL" dirty="0" smtClean="0">
                <a:solidFill>
                  <a:srgbClr val="000000"/>
                </a:solidFill>
                <a:latin typeface="Consolas" panose="020B0609020204030204" pitchFamily="49" charset="0"/>
              </a:rPr>
              <a:t>(	</a:t>
            </a:r>
            <a:r>
              <a:rPr lang="pl-PL" dirty="0" err="1" smtClean="0">
                <a:solidFill>
                  <a:srgbClr val="808080"/>
                </a:solidFill>
                <a:latin typeface="Consolas" panose="020B0609020204030204" pitchFamily="49" charset="0"/>
              </a:rPr>
              <a:t>v</a:t>
            </a:r>
            <a:r>
              <a:rPr lang="pl-PL" dirty="0" err="1" smtClean="0">
                <a:solidFill>
                  <a:srgbClr val="000000"/>
                </a:solidFill>
                <a:latin typeface="Consolas" panose="020B0609020204030204" pitchFamily="49" charset="0"/>
              </a:rPr>
              <a:t>.begin</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v</a:t>
            </a:r>
            <a:r>
              <a:rPr lang="pl-PL" dirty="0" err="1">
                <a:solidFill>
                  <a:srgbClr val="000000"/>
                </a:solidFill>
                <a:latin typeface="Consolas" panose="020B0609020204030204" pitchFamily="49" charset="0"/>
              </a:rPr>
              <a:t>.end</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w</a:t>
            </a:r>
            <a:r>
              <a:rPr lang="pl-PL" dirty="0" err="1">
                <a:solidFill>
                  <a:srgbClr val="000000"/>
                </a:solidFill>
                <a:latin typeface="Consolas" panose="020B0609020204030204" pitchFamily="49" charset="0"/>
              </a:rPr>
              <a:t>.begin</a:t>
            </a:r>
            <a:r>
              <a:rPr lang="pl-PL"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back_inserter</a:t>
            </a:r>
            <a:r>
              <a:rPr lang="pl-PL" dirty="0">
                <a:solidFill>
                  <a:srgbClr val="000000"/>
                </a:solidFill>
                <a:latin typeface="Consolas" panose="020B0609020204030204" pitchFamily="49" charset="0"/>
              </a:rPr>
              <a:t>( z ), </a:t>
            </a:r>
          </a:p>
          <a:p>
            <a:r>
              <a:rPr lang="pl-PL" dirty="0" smtClean="0">
                <a:solidFill>
                  <a:srgbClr val="000000"/>
                </a:solidFill>
                <a:latin typeface="Consolas" panose="020B0609020204030204" pitchFamily="49" charset="0"/>
              </a:rPr>
              <a:t>		</a:t>
            </a:r>
            <a:r>
              <a:rPr lang="es-ES" dirty="0" smtClean="0">
                <a:solidFill>
                  <a:srgbClr val="000000"/>
                </a:solidFill>
                <a:latin typeface="Consolas" panose="020B0609020204030204" pitchFamily="49" charset="0"/>
              </a:rPr>
              <a:t>[] </a:t>
            </a:r>
            <a:r>
              <a:rPr lang="es-ES" dirty="0">
                <a:solidFill>
                  <a:srgbClr val="000000"/>
                </a:solidFill>
                <a:latin typeface="Consolas" panose="020B0609020204030204" pitchFamily="49" charset="0"/>
              </a:rPr>
              <a:t>( </a:t>
            </a:r>
            <a:r>
              <a:rPr lang="es-ES" dirty="0">
                <a:solidFill>
                  <a:srgbClr val="0000FF"/>
                </a:solidFill>
                <a:latin typeface="Consolas" panose="020B0609020204030204" pitchFamily="49" charset="0"/>
              </a:rPr>
              <a:t>const</a:t>
            </a:r>
            <a:r>
              <a:rPr lang="es-ES" dirty="0">
                <a:solidFill>
                  <a:srgbClr val="000000"/>
                </a:solidFill>
                <a:latin typeface="Consolas" panose="020B0609020204030204" pitchFamily="49" charset="0"/>
              </a:rPr>
              <a:t> </a:t>
            </a:r>
            <a:r>
              <a:rPr lang="es-ES" dirty="0">
                <a:solidFill>
                  <a:srgbClr val="0000FF"/>
                </a:solidFill>
                <a:latin typeface="Consolas" panose="020B0609020204030204" pitchFamily="49" charset="0"/>
              </a:rPr>
              <a:t>auto</a:t>
            </a:r>
            <a:r>
              <a:rPr lang="es-ES" dirty="0">
                <a:solidFill>
                  <a:srgbClr val="000000"/>
                </a:solidFill>
                <a:latin typeface="Consolas" panose="020B0609020204030204" pitchFamily="49" charset="0"/>
              </a:rPr>
              <a:t> &amp; </a:t>
            </a:r>
            <a:r>
              <a:rPr lang="es-ES" dirty="0">
                <a:solidFill>
                  <a:srgbClr val="808080"/>
                </a:solidFill>
                <a:latin typeface="Consolas" panose="020B0609020204030204" pitchFamily="49" charset="0"/>
              </a:rPr>
              <a:t>v_el</a:t>
            </a:r>
            <a:r>
              <a:rPr lang="es-ES" dirty="0">
                <a:solidFill>
                  <a:srgbClr val="000000"/>
                </a:solidFill>
                <a:latin typeface="Consolas" panose="020B0609020204030204" pitchFamily="49" charset="0"/>
              </a:rPr>
              <a:t>, </a:t>
            </a:r>
            <a:r>
              <a:rPr lang="es-ES" dirty="0">
                <a:solidFill>
                  <a:srgbClr val="0000FF"/>
                </a:solidFill>
                <a:latin typeface="Consolas" panose="020B0609020204030204" pitchFamily="49" charset="0"/>
              </a:rPr>
              <a:t>const</a:t>
            </a:r>
            <a:r>
              <a:rPr lang="es-ES" dirty="0">
                <a:solidFill>
                  <a:srgbClr val="000000"/>
                </a:solidFill>
                <a:latin typeface="Consolas" panose="020B0609020204030204" pitchFamily="49" charset="0"/>
              </a:rPr>
              <a:t> </a:t>
            </a:r>
            <a:r>
              <a:rPr lang="es-ES" dirty="0">
                <a:solidFill>
                  <a:srgbClr val="0000FF"/>
                </a:solidFill>
                <a:latin typeface="Consolas" panose="020B0609020204030204" pitchFamily="49" charset="0"/>
              </a:rPr>
              <a:t>auto</a:t>
            </a:r>
            <a:r>
              <a:rPr lang="es-ES" dirty="0">
                <a:solidFill>
                  <a:srgbClr val="000000"/>
                </a:solidFill>
                <a:latin typeface="Consolas" panose="020B0609020204030204" pitchFamily="49" charset="0"/>
              </a:rPr>
              <a:t> &amp; </a:t>
            </a:r>
            <a:r>
              <a:rPr lang="es-ES" dirty="0">
                <a:solidFill>
                  <a:srgbClr val="808080"/>
                </a:solidFill>
                <a:latin typeface="Consolas" panose="020B0609020204030204" pitchFamily="49" charset="0"/>
              </a:rPr>
              <a:t>w_el</a:t>
            </a:r>
            <a:r>
              <a:rPr lang="es-ES" dirty="0">
                <a:solidFill>
                  <a:srgbClr val="000000"/>
                </a:solidFill>
                <a:latin typeface="Consolas" panose="020B0609020204030204" pitchFamily="49" charset="0"/>
              </a:rPr>
              <a:t>) { </a:t>
            </a:r>
            <a:r>
              <a:rPr lang="es-ES" dirty="0">
                <a:solidFill>
                  <a:srgbClr val="0000FF"/>
                </a:solidFill>
                <a:latin typeface="Consolas" panose="020B0609020204030204" pitchFamily="49" charset="0"/>
              </a:rPr>
              <a:t>return</a:t>
            </a:r>
            <a:r>
              <a:rPr lang="es-ES" dirty="0">
                <a:solidFill>
                  <a:srgbClr val="000000"/>
                </a:solidFill>
                <a:latin typeface="Consolas" panose="020B0609020204030204" pitchFamily="49" charset="0"/>
              </a:rPr>
              <a:t> </a:t>
            </a:r>
            <a:r>
              <a:rPr lang="es-ES" dirty="0">
                <a:solidFill>
                  <a:srgbClr val="808080"/>
                </a:solidFill>
                <a:latin typeface="Consolas" panose="020B0609020204030204" pitchFamily="49" charset="0"/>
              </a:rPr>
              <a:t>v_el</a:t>
            </a:r>
            <a:r>
              <a:rPr lang="es-ES" dirty="0">
                <a:solidFill>
                  <a:srgbClr val="000000"/>
                </a:solidFill>
                <a:latin typeface="Consolas" panose="020B0609020204030204" pitchFamily="49" charset="0"/>
              </a:rPr>
              <a:t> * </a:t>
            </a:r>
            <a:r>
              <a:rPr lang="es-ES" dirty="0">
                <a:solidFill>
                  <a:srgbClr val="808080"/>
                </a:solidFill>
                <a:latin typeface="Consolas" panose="020B0609020204030204" pitchFamily="49" charset="0"/>
              </a:rPr>
              <a:t>w_el</a:t>
            </a:r>
            <a:r>
              <a:rPr lang="es-ES" dirty="0">
                <a:solidFill>
                  <a:srgbClr val="000000"/>
                </a:solidFill>
                <a:latin typeface="Consolas" panose="020B0609020204030204" pitchFamily="49" charset="0"/>
              </a:rPr>
              <a:t>; } );</a:t>
            </a:r>
          </a:p>
          <a:p>
            <a:endParaRPr lang="pl-PL"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 </a:t>
            </a:r>
            <a:r>
              <a:rPr lang="pl-PL" dirty="0">
                <a:solidFill>
                  <a:srgbClr val="008000"/>
                </a:solidFill>
                <a:latin typeface="Consolas" panose="020B0609020204030204" pitchFamily="49" charset="0"/>
              </a:rPr>
              <a:t>Sort in </a:t>
            </a:r>
            <a:r>
              <a:rPr lang="pl-PL" dirty="0" err="1">
                <a:solidFill>
                  <a:srgbClr val="008000"/>
                </a:solidFill>
                <a:latin typeface="Consolas" panose="020B0609020204030204" pitchFamily="49" charset="0"/>
              </a:rPr>
              <a:t>descending</a:t>
            </a:r>
            <a:r>
              <a:rPr lang="pl-PL" dirty="0">
                <a:solidFill>
                  <a:srgbClr val="008000"/>
                </a:solidFill>
                <a:latin typeface="Consolas" panose="020B0609020204030204" pitchFamily="49" charset="0"/>
              </a:rPr>
              <a:t> order</a:t>
            </a:r>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en-US" b="1" dirty="0" smtClean="0">
                <a:solidFill>
                  <a:srgbClr val="000000"/>
                </a:solidFill>
                <a:latin typeface="Consolas" panose="020B0609020204030204" pitchFamily="49" charset="0"/>
              </a:rPr>
              <a:t>sort</a:t>
            </a:r>
            <a:r>
              <a:rPr lang="en-US"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z.begin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z.end</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a:t>
            </a:r>
            <a:r>
              <a:rPr lang="pl-PL"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Is it magic</a:t>
            </a:r>
            <a:r>
              <a:rPr lang="en-US" dirty="0" smtClean="0">
                <a:solidFill>
                  <a:srgbClr val="008000"/>
                </a:solidFill>
                <a:latin typeface="Consolas" panose="020B0609020204030204" pitchFamily="49" charset="0"/>
              </a:rPr>
              <a:t>?</a:t>
            </a:r>
            <a:endParaRPr lang="pl-PL" dirty="0" smtClean="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 </a:t>
            </a:r>
            <a:r>
              <a:rPr lang="en-US" dirty="0">
                <a:solidFill>
                  <a:srgbClr val="000000"/>
                </a:solidFill>
                <a:latin typeface="Consolas" panose="020B0609020204030204" pitchFamily="49" charset="0"/>
              </a:rPr>
              <a:t>( const DT &amp; p, const DT &amp; q ) { return </a:t>
            </a:r>
            <a:r>
              <a:rPr lang="en-US" dirty="0" err="1" smtClean="0">
                <a:solidFill>
                  <a:srgbClr val="000000"/>
                </a:solidFill>
                <a:latin typeface="Consolas" panose="020B0609020204030204" pitchFamily="49" charset="0"/>
              </a:rPr>
              <a:t>fabs</a:t>
            </a:r>
            <a:r>
              <a:rPr lang="en-US" dirty="0" smtClean="0">
                <a:solidFill>
                  <a:srgbClr val="000000"/>
                </a:solidFill>
                <a:latin typeface="Consolas" panose="020B0609020204030204" pitchFamily="49" charset="0"/>
              </a:rPr>
              <a:t>(p) </a:t>
            </a:r>
            <a:r>
              <a:rPr lang="en-US" dirty="0">
                <a:solidFill>
                  <a:srgbClr val="000000"/>
                </a:solidFill>
                <a:latin typeface="Consolas" panose="020B0609020204030204" pitchFamily="49" charset="0"/>
              </a:rPr>
              <a:t>&lt; </a:t>
            </a:r>
            <a:r>
              <a:rPr lang="en-US" dirty="0" err="1" smtClean="0">
                <a:solidFill>
                  <a:srgbClr val="000000"/>
                </a:solidFill>
                <a:latin typeface="Consolas" panose="020B0609020204030204" pitchFamily="49" charset="0"/>
              </a:rPr>
              <a:t>fabs</a:t>
            </a:r>
            <a:r>
              <a:rPr lang="en-US" dirty="0" smtClean="0">
                <a:solidFill>
                  <a:srgbClr val="000000"/>
                </a:solidFill>
                <a:latin typeface="Consolas" panose="020B0609020204030204" pitchFamily="49" charset="0"/>
              </a:rPr>
              <a:t>(q); </a:t>
            </a:r>
            <a:r>
              <a:rPr lang="en-US" dirty="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a:t>
            </a:r>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The last argument is an initial value</a:t>
            </a:r>
            <a:endParaRPr lang="en-US"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en-US" dirty="0" smtClean="0">
                <a:solidFill>
                  <a:srgbClr val="0000FF"/>
                </a:solidFill>
                <a:latin typeface="Consolas" panose="020B0609020204030204" pitchFamily="49" charset="0"/>
              </a:rPr>
              <a:t>return</a:t>
            </a:r>
            <a:r>
              <a:rPr lang="en-US"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en-US" b="1" dirty="0" smtClean="0">
                <a:solidFill>
                  <a:srgbClr val="000000"/>
                </a:solidFill>
                <a:latin typeface="Consolas" panose="020B0609020204030204" pitchFamily="49" charset="0"/>
              </a:rPr>
              <a:t>accumulate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z.begin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z.end</a:t>
            </a:r>
            <a:r>
              <a:rPr lang="en-US" dirty="0">
                <a:solidFill>
                  <a:srgbClr val="000000"/>
                </a:solidFill>
                <a:latin typeface="Consolas" panose="020B0609020204030204" pitchFamily="49" charset="0"/>
              </a:rPr>
              <a:t>(), </a:t>
            </a:r>
            <a:r>
              <a:rPr lang="en-US" dirty="0">
                <a:solidFill>
                  <a:srgbClr val="2B91AF"/>
                </a:solidFill>
                <a:latin typeface="Consolas" panose="020B0609020204030204" pitchFamily="49" charset="0"/>
              </a:rPr>
              <a:t>DT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endParaRPr lang="pl-PL" dirty="0"/>
          </a:p>
        </p:txBody>
      </p:sp>
      <p:sp>
        <p:nvSpPr>
          <p:cNvPr id="7" name="Prostokąt 6"/>
          <p:cNvSpPr/>
          <p:nvPr/>
        </p:nvSpPr>
        <p:spPr>
          <a:xfrm>
            <a:off x="589429" y="801259"/>
            <a:ext cx="11373971" cy="830997"/>
          </a:xfrm>
          <a:prstGeom prst="rect">
            <a:avLst/>
          </a:prstGeom>
        </p:spPr>
        <p:txBody>
          <a:bodyPr wrap="square">
            <a:spAutoFit/>
          </a:bodyPr>
          <a:lstStyle/>
          <a:p>
            <a:r>
              <a:rPr lang="pl-PL" sz="2400" dirty="0" smtClean="0">
                <a:ea typeface="Times New Roman" panose="02020603050405020304" pitchFamily="18" charset="0"/>
              </a:rPr>
              <a:t>A</a:t>
            </a:r>
            <a:r>
              <a:rPr lang="en-US" sz="2400" dirty="0" smtClean="0">
                <a:ea typeface="Times New Roman" panose="02020603050405020304" pitchFamily="18" charset="0"/>
              </a:rPr>
              <a:t>n </a:t>
            </a:r>
            <a:r>
              <a:rPr lang="en-US" sz="2400" dirty="0">
                <a:ea typeface="Times New Roman" panose="02020603050405020304" pitchFamily="18" charset="0"/>
              </a:rPr>
              <a:t>interesting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en-US" sz="2400" dirty="0">
                <a:ea typeface="Times New Roman" panose="02020603050405020304" pitchFamily="18" charset="0"/>
              </a:rPr>
              <a:t>is first </a:t>
            </a:r>
            <a:r>
              <a:rPr lang="en-US" sz="2400" b="1" dirty="0">
                <a:ea typeface="Times New Roman" panose="02020603050405020304" pitchFamily="18" charset="0"/>
              </a:rPr>
              <a:t>to</a:t>
            </a:r>
            <a:r>
              <a:rPr lang="en-US" sz="2400" dirty="0">
                <a:ea typeface="Times New Roman" panose="02020603050405020304" pitchFamily="18" charset="0"/>
              </a:rPr>
              <a:t> </a:t>
            </a:r>
            <a:r>
              <a:rPr lang="en-US" sz="2400" b="1" dirty="0">
                <a:ea typeface="Times New Roman" panose="02020603050405020304" pitchFamily="18" charset="0"/>
              </a:rPr>
              <a:t>arrange the elements in order of their magnitudes</a:t>
            </a:r>
            <a:r>
              <a:rPr lang="en-US" sz="2400" dirty="0">
                <a:ea typeface="Times New Roman" panose="02020603050405020304" pitchFamily="18" charset="0"/>
              </a:rPr>
              <a:t>, and then </a:t>
            </a:r>
            <a:r>
              <a:rPr lang="en-US" sz="2400" b="1" dirty="0">
                <a:ea typeface="Times New Roman" panose="02020603050405020304" pitchFamily="18" charset="0"/>
              </a:rPr>
              <a:t>to</a:t>
            </a:r>
            <a:r>
              <a:rPr lang="en-US" sz="2400" dirty="0">
                <a:ea typeface="Times New Roman" panose="02020603050405020304" pitchFamily="18" charset="0"/>
              </a:rPr>
              <a:t> </a:t>
            </a:r>
            <a:r>
              <a:rPr lang="en-US" sz="2400" b="1" dirty="0">
                <a:ea typeface="Times New Roman" panose="02020603050405020304" pitchFamily="18" charset="0"/>
              </a:rPr>
              <a:t>add them </a:t>
            </a:r>
            <a:r>
              <a:rPr lang="en-US" sz="2400" b="1" dirty="0" smtClean="0">
                <a:ea typeface="Times New Roman" panose="02020603050405020304" pitchFamily="18" charset="0"/>
              </a:rPr>
              <a:t>up</a:t>
            </a:r>
            <a:r>
              <a:rPr lang="pl-PL" sz="2400" dirty="0" smtClean="0">
                <a:ea typeface="Times New Roman" panose="02020603050405020304" pitchFamily="18" charset="0"/>
              </a:rPr>
              <a:t>. </a:t>
            </a:r>
            <a:r>
              <a:rPr lang="pl-PL" sz="2400" dirty="0" err="1" smtClean="0">
                <a:ea typeface="Times New Roman" panose="02020603050405020304" pitchFamily="18" charset="0"/>
              </a:rPr>
              <a:t>Let</a:t>
            </a:r>
            <a:r>
              <a:rPr lang="pl-PL" sz="2400" dirty="0" smtClean="0">
                <a:ea typeface="Times New Roman" panose="02020603050405020304" pitchFamily="18" charset="0"/>
              </a:rPr>
              <a:t> </a:t>
            </a:r>
            <a:r>
              <a:rPr lang="pl-PL" sz="2400" dirty="0" err="1" smtClean="0">
                <a:ea typeface="Times New Roman" panose="02020603050405020304" pitchFamily="18" charset="0"/>
              </a:rPr>
              <a:t>us</a:t>
            </a:r>
            <a:r>
              <a:rPr lang="pl-PL" sz="2400" dirty="0" smtClean="0">
                <a:ea typeface="Times New Roman" panose="02020603050405020304" pitchFamily="18" charset="0"/>
              </a:rPr>
              <a:t> </a:t>
            </a:r>
            <a:r>
              <a:rPr lang="pl-PL" sz="2400" dirty="0" err="1" smtClean="0">
                <a:ea typeface="Times New Roman" panose="02020603050405020304" pitchFamily="18" charset="0"/>
              </a:rPr>
              <a:t>recall</a:t>
            </a:r>
            <a:r>
              <a:rPr lang="pl-PL" sz="2400" dirty="0" smtClean="0">
                <a:ea typeface="Times New Roman" panose="02020603050405020304" pitchFamily="18" charset="0"/>
              </a:rPr>
              <a:t> the </a:t>
            </a:r>
            <a:r>
              <a:rPr lang="pl-PL" sz="2400" dirty="0" err="1" smtClean="0">
                <a:ea typeface="Times New Roman" panose="02020603050405020304" pitchFamily="18" charset="0"/>
              </a:rPr>
              <a:t>scaling</a:t>
            </a:r>
            <a:r>
              <a:rPr lang="pl-PL" sz="2400" dirty="0" smtClean="0">
                <a:ea typeface="Times New Roman" panose="02020603050405020304" pitchFamily="18" charset="0"/>
              </a:rPr>
              <a:t> problem:</a:t>
            </a:r>
            <a:endParaRPr lang="pl-PL" sz="2400" dirty="0"/>
          </a:p>
        </p:txBody>
      </p:sp>
    </p:spTree>
    <p:extLst>
      <p:ext uri="{BB962C8B-B14F-4D97-AF65-F5344CB8AC3E}">
        <p14:creationId xmlns:p14="http://schemas.microsoft.com/office/powerpoint/2010/main" val="124381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500"/>
                                        <p:tgtEl>
                                          <p:spTgt spid="6">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5" end="5"/>
                                            </p:txEl>
                                          </p:spTgt>
                                        </p:tgtEl>
                                        <p:attrNameLst>
                                          <p:attrName>style.visibility</p:attrName>
                                        </p:attrNameLst>
                                      </p:cBhvr>
                                      <p:to>
                                        <p:strVal val="visible"/>
                                      </p:to>
                                    </p:set>
                                    <p:animEffect transition="in" filter="fade">
                                      <p:cBhvr>
                                        <p:cTn id="10" dur="500"/>
                                        <p:tgtEl>
                                          <p:spTgt spid="6">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animEffect transition="in" filter="fade">
                                      <p:cBhvr>
                                        <p:cTn id="13" dur="500"/>
                                        <p:tgtEl>
                                          <p:spTgt spid="6">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6">
                                            <p:txEl>
                                              <p:pRg st="7" end="7"/>
                                            </p:txEl>
                                          </p:spTgt>
                                        </p:tgtEl>
                                        <p:attrNameLst>
                                          <p:attrName>style.visibility</p:attrName>
                                        </p:attrNameLst>
                                      </p:cBhvr>
                                      <p:to>
                                        <p:strVal val="visible"/>
                                      </p:to>
                                    </p:set>
                                    <p:animEffect transition="in" filter="fade">
                                      <p:cBhvr>
                                        <p:cTn id="16" dur="500"/>
                                        <p:tgtEl>
                                          <p:spTgt spid="6">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Effect transition="in" filter="fade">
                                      <p:cBhvr>
                                        <p:cTn id="21" dur="500"/>
                                        <p:tgtEl>
                                          <p:spTgt spid="6">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xEl>
                                              <p:pRg st="10" end="10"/>
                                            </p:txEl>
                                          </p:spTgt>
                                        </p:tgtEl>
                                        <p:attrNameLst>
                                          <p:attrName>style.visibility</p:attrName>
                                        </p:attrNameLst>
                                      </p:cBhvr>
                                      <p:to>
                                        <p:strVal val="visible"/>
                                      </p:to>
                                    </p:set>
                                    <p:animEffect transition="in" filter="fade">
                                      <p:cBhvr>
                                        <p:cTn id="24" dur="500"/>
                                        <p:tgtEl>
                                          <p:spTgt spid="6">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Effect transition="in" filter="fade">
                                      <p:cBhvr>
                                        <p:cTn id="27" dur="500"/>
                                        <p:tgtEl>
                                          <p:spTgt spid="6">
                                            <p:txEl>
                                              <p:pRg st="11" end="1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13" end="13"/>
                                            </p:txEl>
                                          </p:spTgt>
                                        </p:tgtEl>
                                        <p:attrNameLst>
                                          <p:attrName>style.visibility</p:attrName>
                                        </p:attrNameLst>
                                      </p:cBhvr>
                                      <p:to>
                                        <p:strVal val="visible"/>
                                      </p:to>
                                    </p:set>
                                    <p:animEffect transition="in" filter="fade">
                                      <p:cBhvr>
                                        <p:cTn id="32" dur="500"/>
                                        <p:tgtEl>
                                          <p:spTgt spid="6">
                                            <p:txEl>
                                              <p:pRg st="13" end="1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
                                            <p:txEl>
                                              <p:pRg st="14" end="14"/>
                                            </p:txEl>
                                          </p:spTgt>
                                        </p:tgtEl>
                                        <p:attrNameLst>
                                          <p:attrName>style.visibility</p:attrName>
                                        </p:attrNameLst>
                                      </p:cBhvr>
                                      <p:to>
                                        <p:strVal val="visible"/>
                                      </p:to>
                                    </p:set>
                                    <p:animEffect transition="in" filter="fade">
                                      <p:cBhvr>
                                        <p:cTn id="35"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589429" y="801259"/>
            <a:ext cx="11373971" cy="461665"/>
          </a:xfrm>
          <a:prstGeom prst="rect">
            <a:avLst/>
          </a:prstGeom>
        </p:spPr>
        <p:txBody>
          <a:bodyPr wrap="square">
            <a:spAutoFit/>
          </a:bodyPr>
          <a:lstStyle/>
          <a:p>
            <a:r>
              <a:rPr lang="pl-PL" sz="2400" dirty="0" err="1" smtClean="0">
                <a:ea typeface="Times New Roman" panose="02020603050405020304" pitchFamily="18" charset="0"/>
              </a:rPr>
              <a:t>Yet</a:t>
            </a:r>
            <a:r>
              <a:rPr lang="pl-PL" sz="2400" dirty="0" smtClean="0">
                <a:ea typeface="Times New Roman" panose="02020603050405020304" pitchFamily="18" charset="0"/>
              </a:rPr>
              <a:t> </a:t>
            </a:r>
            <a:r>
              <a:rPr lang="pl-PL" sz="2400" dirty="0" err="1" smtClean="0">
                <a:ea typeface="Times New Roman" panose="02020603050405020304" pitchFamily="18" charset="0"/>
              </a:rPr>
              <a:t>another</a:t>
            </a:r>
            <a:r>
              <a:rPr lang="pl-PL" sz="2400" dirty="0" smtClean="0">
                <a:ea typeface="Times New Roman" panose="02020603050405020304" pitchFamily="18" charset="0"/>
              </a:rPr>
              <a:t>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pl-PL" sz="2400" dirty="0" err="1" smtClean="0">
                <a:ea typeface="Times New Roman" panose="02020603050405020304" pitchFamily="18" charset="0"/>
              </a:rPr>
              <a:t>comes</a:t>
            </a:r>
            <a:r>
              <a:rPr lang="pl-PL" sz="2400" dirty="0" smtClean="0">
                <a:ea typeface="Times New Roman" panose="02020603050405020304" pitchFamily="18" charset="0"/>
              </a:rPr>
              <a:t> in a form of the </a:t>
            </a:r>
            <a:r>
              <a:rPr lang="pl-PL" sz="2400" dirty="0" err="1" smtClean="0">
                <a:ea typeface="Times New Roman" panose="02020603050405020304" pitchFamily="18" charset="0"/>
              </a:rPr>
              <a:t>compensated</a:t>
            </a:r>
            <a:r>
              <a:rPr lang="pl-PL" sz="2400" dirty="0" smtClean="0">
                <a:ea typeface="Times New Roman" panose="02020603050405020304" pitchFamily="18" charset="0"/>
              </a:rPr>
              <a:t> </a:t>
            </a:r>
            <a:r>
              <a:rPr lang="pl-PL" sz="2400" dirty="0" err="1" smtClean="0">
                <a:ea typeface="Times New Roman" panose="02020603050405020304" pitchFamily="18" charset="0"/>
              </a:rPr>
              <a:t>summation</a:t>
            </a:r>
            <a:r>
              <a:rPr lang="pl-PL" sz="2400" dirty="0" smtClean="0">
                <a:ea typeface="Times New Roman" panose="02020603050405020304" pitchFamily="18" charset="0"/>
              </a:rPr>
              <a:t> (</a:t>
            </a:r>
            <a:r>
              <a:rPr lang="pl-PL" sz="2400" dirty="0" err="1" smtClean="0">
                <a:ea typeface="Times New Roman" panose="02020603050405020304" pitchFamily="18" charset="0"/>
              </a:rPr>
              <a:t>Kahan</a:t>
            </a:r>
            <a:r>
              <a:rPr lang="pl-PL" sz="2400" dirty="0" smtClean="0">
                <a:ea typeface="Times New Roman" panose="02020603050405020304" pitchFamily="18" charset="0"/>
              </a:rPr>
              <a:t>):</a:t>
            </a:r>
            <a:endParaRPr lang="pl-PL" sz="2400" dirty="0"/>
          </a:p>
        </p:txBody>
      </p:sp>
    </p:spTree>
    <p:extLst>
      <p:ext uri="{BB962C8B-B14F-4D97-AF65-F5344CB8AC3E}">
        <p14:creationId xmlns:p14="http://schemas.microsoft.com/office/powerpoint/2010/main" val="62011965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90282" y="797178"/>
            <a:ext cx="11403106" cy="5909310"/>
          </a:xfrm>
          <a:prstGeom prst="rect">
            <a:avLst/>
          </a:prstGeom>
        </p:spPr>
        <p:txBody>
          <a:bodyPr wrap="square">
            <a:spAutoFit/>
          </a:bodyPr>
          <a:lstStyle/>
          <a:p>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InnerProduct_KahanAlg</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a:solidFill>
                  <a:srgbClr val="808080"/>
                </a:solidFill>
                <a:latin typeface="Consolas" panose="020B0609020204030204" pitchFamily="49" charset="0"/>
              </a:rPr>
              <a:t>v</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a:solidFill>
                  <a:srgbClr val="808080"/>
                </a:solidFill>
                <a:latin typeface="Consolas" panose="020B0609020204030204" pitchFamily="49" charset="0"/>
              </a:rPr>
              <a:t>w</a:t>
            </a:r>
            <a:r>
              <a:rPr lang="pl-PL"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p>
          <a:p>
            <a:r>
              <a:rPr lang="pl-PL" dirty="0" smtClean="0">
                <a:solidFill>
                  <a:srgbClr val="2B91AF"/>
                </a:solidFill>
                <a:latin typeface="Consolas" panose="020B0609020204030204" pitchFamily="49" charset="0"/>
              </a:rPr>
              <a:t>	DT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theSum</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a:t>
            </a:r>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pl-PL" dirty="0" err="1" smtClean="0">
                <a:solidFill>
                  <a:srgbClr val="0000FF"/>
                </a:solidFill>
                <a:latin typeface="Consolas" panose="020B0609020204030204" pitchFamily="49" charset="0"/>
              </a:rPr>
              <a:t>volatile</a:t>
            </a:r>
            <a:r>
              <a:rPr lang="pl-PL" dirty="0" smtClean="0">
                <a:solidFill>
                  <a:srgbClr val="000000"/>
                </a:solidFill>
                <a:latin typeface="Consolas" panose="020B0609020204030204" pitchFamily="49" charset="0"/>
              </a:rPr>
              <a:t> </a:t>
            </a:r>
            <a:r>
              <a:rPr lang="pl-PL" dirty="0">
                <a:solidFill>
                  <a:srgbClr val="2B91AF"/>
                </a:solidFill>
                <a:latin typeface="Consolas" panose="020B0609020204030204" pitchFamily="49" charset="0"/>
              </a:rPr>
              <a:t>DT</a:t>
            </a:r>
            <a:r>
              <a:rPr lang="pl-PL" dirty="0">
                <a:solidFill>
                  <a:srgbClr val="000000"/>
                </a:solidFill>
                <a:latin typeface="Consolas" panose="020B0609020204030204" pitchFamily="49" charset="0"/>
              </a:rPr>
              <a:t> c {};</a:t>
            </a:r>
            <a:r>
              <a:rPr lang="pl-PL" dirty="0">
                <a:solidFill>
                  <a:srgbClr val="008000"/>
                </a:solidFill>
                <a:latin typeface="Consolas" panose="020B0609020204030204" pitchFamily="49" charset="0"/>
              </a:rPr>
              <a:t>// a "</a:t>
            </a:r>
            <a:r>
              <a:rPr lang="pl-PL" dirty="0" err="1">
                <a:solidFill>
                  <a:srgbClr val="008000"/>
                </a:solidFill>
                <a:latin typeface="Consolas" panose="020B0609020204030204" pitchFamily="49" charset="0"/>
              </a:rPr>
              <a:t>correction</a:t>
            </a:r>
            <a:r>
              <a:rPr lang="pl-PL" dirty="0">
                <a:solidFill>
                  <a:srgbClr val="008000"/>
                </a:solidFill>
                <a:latin typeface="Consolas" panose="020B0609020204030204" pitchFamily="49" charset="0"/>
              </a:rPr>
              <a:t>" </a:t>
            </a:r>
            <a:r>
              <a:rPr lang="pl-PL" dirty="0" err="1" smtClean="0">
                <a:solidFill>
                  <a:srgbClr val="008000"/>
                </a:solidFill>
                <a:latin typeface="Consolas" panose="020B0609020204030204" pitchFamily="49" charset="0"/>
              </a:rPr>
              <a:t>coefficient</a:t>
            </a:r>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en-US" dirty="0" smtClean="0">
                <a:solidFill>
                  <a:srgbClr val="0000FF"/>
                </a:solidFill>
                <a:latin typeface="Consolas" panose="020B0609020204030204" pitchFamily="49" charset="0"/>
              </a:rPr>
              <a:t>const</a:t>
            </a:r>
            <a:r>
              <a:rPr lang="en-US" dirty="0" smtClean="0">
                <a:solidFill>
                  <a:srgbClr val="000000"/>
                </a:solidFill>
                <a:latin typeface="Consolas" panose="020B0609020204030204" pitchFamily="49" charset="0"/>
              </a:rPr>
              <a:t> </a:t>
            </a:r>
            <a:r>
              <a:rPr lang="en-US" dirty="0">
                <a:solidFill>
                  <a:srgbClr val="2B91AF"/>
                </a:solidFill>
                <a:latin typeface="Consolas" panose="020B0609020204030204" pitchFamily="49" charset="0"/>
              </a:rPr>
              <a:t>ST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kElems</a:t>
            </a:r>
            <a:r>
              <a:rPr lang="en-US" dirty="0">
                <a:solidFill>
                  <a:srgbClr val="000000"/>
                </a:solidFill>
                <a:latin typeface="Consolas" panose="020B0609020204030204" pitchFamily="49" charset="0"/>
              </a:rPr>
              <a:t> = std::min( </a:t>
            </a:r>
            <a:r>
              <a:rPr lang="en-US" dirty="0" err="1">
                <a:solidFill>
                  <a:srgbClr val="808080"/>
                </a:solidFill>
                <a:latin typeface="Consolas" panose="020B0609020204030204" pitchFamily="49" charset="0"/>
              </a:rPr>
              <a:t>v</a:t>
            </a:r>
            <a:r>
              <a:rPr lang="en-US" dirty="0" err="1">
                <a:solidFill>
                  <a:srgbClr val="000000"/>
                </a:solidFill>
                <a:latin typeface="Consolas" panose="020B0609020204030204" pitchFamily="49" charset="0"/>
              </a:rPr>
              <a:t>.size</a:t>
            </a:r>
            <a:r>
              <a:rPr lang="en-US" dirty="0">
                <a:solidFill>
                  <a:srgbClr val="000000"/>
                </a:solidFill>
                <a:latin typeface="Consolas" panose="020B0609020204030204" pitchFamily="49" charset="0"/>
              </a:rPr>
              <a:t>(), </a:t>
            </a:r>
            <a:r>
              <a:rPr lang="en-US" dirty="0" err="1">
                <a:solidFill>
                  <a:srgbClr val="808080"/>
                </a:solidFill>
                <a:latin typeface="Consolas" panose="020B0609020204030204" pitchFamily="49" charset="0"/>
              </a:rPr>
              <a:t>w</a:t>
            </a:r>
            <a:r>
              <a:rPr lang="en-US" dirty="0" err="1">
                <a:solidFill>
                  <a:srgbClr val="000000"/>
                </a:solidFill>
                <a:latin typeface="Consolas" panose="020B0609020204030204" pitchFamily="49" charset="0"/>
              </a:rPr>
              <a:t>.size</a:t>
            </a:r>
            <a:r>
              <a:rPr lang="en-US" dirty="0">
                <a:solidFill>
                  <a:srgbClr val="000000"/>
                </a:solidFill>
                <a:latin typeface="Consolas" panose="020B0609020204030204" pitchFamily="49" charset="0"/>
              </a:rPr>
              <a:t>() );</a:t>
            </a:r>
          </a:p>
          <a:p>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nn-NO" dirty="0" smtClean="0">
                <a:solidFill>
                  <a:srgbClr val="0000FF"/>
                </a:solidFill>
                <a:latin typeface="Consolas" panose="020B0609020204030204" pitchFamily="49" charset="0"/>
              </a:rPr>
              <a:t>for</a:t>
            </a:r>
            <a:r>
              <a:rPr lang="nn-NO" dirty="0">
                <a:solidFill>
                  <a:srgbClr val="000000"/>
                </a:solidFill>
                <a:latin typeface="Consolas" panose="020B0609020204030204" pitchFamily="49" charset="0"/>
              </a:rPr>
              <a:t>( </a:t>
            </a:r>
            <a:r>
              <a:rPr lang="nn-NO" dirty="0">
                <a:solidFill>
                  <a:srgbClr val="2B91AF"/>
                </a:solidFill>
                <a:latin typeface="Consolas" panose="020B0609020204030204" pitchFamily="49" charset="0"/>
              </a:rPr>
              <a:t>ST</a:t>
            </a:r>
            <a:r>
              <a:rPr lang="nn-NO" dirty="0">
                <a:solidFill>
                  <a:srgbClr val="000000"/>
                </a:solidFill>
                <a:latin typeface="Consolas" panose="020B0609020204030204" pitchFamily="49" charset="0"/>
              </a:rPr>
              <a:t> i = 0; i &lt; kElems; ++ i )</a:t>
            </a:r>
          </a:p>
          <a:p>
            <a:r>
              <a:rPr lang="pl-PL" dirty="0" smtClean="0">
                <a:solidFill>
                  <a:srgbClr val="000000"/>
                </a:solidFill>
                <a:latin typeface="Consolas" panose="020B0609020204030204" pitchFamily="49" charset="0"/>
              </a:rPr>
              <a:t>	{</a:t>
            </a:r>
            <a:endParaRPr lang="pl-PL" dirty="0">
              <a:solidFill>
                <a:srgbClr val="000000"/>
              </a:solidFill>
              <a:latin typeface="Consolas" panose="020B0609020204030204" pitchFamily="49" charset="0"/>
            </a:endParaRPr>
          </a:p>
          <a:p>
            <a:r>
              <a:rPr lang="pl-PL" dirty="0" smtClean="0">
                <a:solidFill>
                  <a:srgbClr val="2B91AF"/>
                </a:solidFill>
                <a:latin typeface="Consolas" panose="020B0609020204030204" pitchFamily="49" charset="0"/>
              </a:rPr>
              <a:t>		</a:t>
            </a:r>
            <a:r>
              <a:rPr lang="en-US" dirty="0" smtClean="0">
                <a:solidFill>
                  <a:srgbClr val="2B91AF"/>
                </a:solidFill>
                <a:latin typeface="Consolas" panose="020B0609020204030204" pitchFamily="49" charset="0"/>
              </a:rPr>
              <a:t>DT</a:t>
            </a:r>
            <a:r>
              <a:rPr lang="en-US" dirty="0" smtClean="0">
                <a:solidFill>
                  <a:srgbClr val="000000"/>
                </a:solidFill>
                <a:latin typeface="Consolas" panose="020B0609020204030204" pitchFamily="49" charset="0"/>
              </a:rPr>
              <a:t> </a:t>
            </a:r>
            <a:r>
              <a:rPr lang="en-US" dirty="0">
                <a:solidFill>
                  <a:srgbClr val="000000"/>
                </a:solidFill>
                <a:latin typeface="Consolas" panose="020B0609020204030204" pitchFamily="49" charset="0"/>
              </a:rPr>
              <a:t>y = </a:t>
            </a:r>
            <a:r>
              <a:rPr lang="en-US" dirty="0">
                <a:solidFill>
                  <a:srgbClr val="808080"/>
                </a:solidFill>
                <a:latin typeface="Consolas" panose="020B0609020204030204" pitchFamily="49" charset="0"/>
              </a:rPr>
              <a:t>v</a:t>
            </a:r>
            <a:r>
              <a:rPr lang="en-US" dirty="0">
                <a:solidFill>
                  <a:srgbClr val="008080"/>
                </a:solidFill>
                <a:latin typeface="Consolas" panose="020B0609020204030204" pitchFamily="49" charset="0"/>
              </a:rPr>
              <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a:t>
            </a:r>
            <a:r>
              <a:rPr lang="en-US" dirty="0">
                <a:solidFill>
                  <a:srgbClr val="000000"/>
                </a:solidFill>
                <a:latin typeface="Consolas" panose="020B0609020204030204" pitchFamily="49" charset="0"/>
              </a:rPr>
              <a:t> * </a:t>
            </a:r>
            <a:r>
              <a:rPr lang="en-US" dirty="0">
                <a:solidFill>
                  <a:srgbClr val="808080"/>
                </a:solidFill>
                <a:latin typeface="Consolas" panose="020B0609020204030204" pitchFamily="49" charset="0"/>
              </a:rPr>
              <a:t>w</a:t>
            </a:r>
            <a:r>
              <a:rPr lang="en-US" dirty="0">
                <a:solidFill>
                  <a:srgbClr val="008080"/>
                </a:solidFill>
                <a:latin typeface="Consolas" panose="020B0609020204030204" pitchFamily="49" charset="0"/>
              </a:rPr>
              <a:t>[</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a:t>
            </a:r>
            <a:r>
              <a:rPr lang="en-US" dirty="0">
                <a:solidFill>
                  <a:srgbClr val="000000"/>
                </a:solidFill>
                <a:latin typeface="Consolas" panose="020B0609020204030204" pitchFamily="49" charset="0"/>
              </a:rPr>
              <a:t> - c</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From y subtracts the correction factor</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2B91AF"/>
                </a:solidFill>
                <a:latin typeface="Consolas" panose="020B0609020204030204" pitchFamily="49" charset="0"/>
              </a:rPr>
              <a:t>		</a:t>
            </a:r>
            <a:r>
              <a:rPr lang="en-US" dirty="0" smtClean="0">
                <a:solidFill>
                  <a:srgbClr val="2B91AF"/>
                </a:solidFill>
                <a:latin typeface="Consolas" panose="020B0609020204030204" pitchFamily="49" charset="0"/>
              </a:rPr>
              <a:t>DT</a:t>
            </a:r>
            <a:r>
              <a:rPr lang="en-US" dirty="0" smtClean="0">
                <a:solidFill>
                  <a:srgbClr val="000000"/>
                </a:solidFill>
                <a:latin typeface="Consolas" panose="020B0609020204030204" pitchFamily="49" charset="0"/>
              </a:rPr>
              <a:t> </a:t>
            </a:r>
            <a:r>
              <a:rPr lang="en-US" dirty="0">
                <a:solidFill>
                  <a:srgbClr val="000000"/>
                </a:solidFill>
                <a:latin typeface="Consolas" panose="020B0609020204030204" pitchFamily="49" charset="0"/>
              </a:rPr>
              <a:t>t = </a:t>
            </a:r>
            <a:r>
              <a:rPr lang="en-US" dirty="0" err="1">
                <a:solidFill>
                  <a:srgbClr val="000000"/>
                </a:solidFill>
                <a:latin typeface="Consolas" panose="020B0609020204030204" pitchFamily="49" charset="0"/>
              </a:rPr>
              <a:t>theSum</a:t>
            </a:r>
            <a:r>
              <a:rPr lang="en-US" dirty="0">
                <a:solidFill>
                  <a:srgbClr val="000000"/>
                </a:solidFill>
                <a:latin typeface="Consolas" panose="020B0609020204030204" pitchFamily="49" charset="0"/>
              </a:rPr>
              <a:t> + y</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Add corrected summand to the running sum </a:t>
            </a:r>
            <a:r>
              <a:rPr lang="en-US" dirty="0" err="1">
                <a:solidFill>
                  <a:srgbClr val="008000"/>
                </a:solidFill>
                <a:latin typeface="Consolas" panose="020B0609020204030204" pitchFamily="49" charset="0"/>
              </a:rPr>
              <a:t>theSum</a:t>
            </a:r>
            <a:endParaRPr lang="en-US"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But </a:t>
            </a:r>
            <a:r>
              <a:rPr lang="en-US" dirty="0" err="1">
                <a:solidFill>
                  <a:srgbClr val="008000"/>
                </a:solidFill>
                <a:latin typeface="Consolas" panose="020B0609020204030204" pitchFamily="49" charset="0"/>
              </a:rPr>
              <a:t>theSum</a:t>
            </a:r>
            <a:r>
              <a:rPr lang="en-US" dirty="0">
                <a:solidFill>
                  <a:srgbClr val="008000"/>
                </a:solidFill>
                <a:latin typeface="Consolas" panose="020B0609020204030204" pitchFamily="49" charset="0"/>
              </a:rPr>
              <a:t> is big, y is small, so its lower bits will be lost</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c </a:t>
            </a:r>
            <a:r>
              <a:rPr lang="en-US" b="1" dirty="0">
                <a:solidFill>
                  <a:srgbClr val="000000"/>
                </a:solidFill>
                <a:latin typeface="Consolas" panose="020B0609020204030204" pitchFamily="49" charset="0"/>
              </a:rPr>
              <a:t>= ( t - </a:t>
            </a:r>
            <a:r>
              <a:rPr lang="en-US" b="1" dirty="0" err="1">
                <a:solidFill>
                  <a:srgbClr val="000000"/>
                </a:solidFill>
                <a:latin typeface="Consolas" panose="020B0609020204030204" pitchFamily="49" charset="0"/>
              </a:rPr>
              <a:t>theSum</a:t>
            </a:r>
            <a:r>
              <a:rPr lang="en-US" b="1" dirty="0">
                <a:solidFill>
                  <a:srgbClr val="000000"/>
                </a:solidFill>
                <a:latin typeface="Consolas" panose="020B0609020204030204" pitchFamily="49" charset="0"/>
              </a:rPr>
              <a:t> ) - y</a:t>
            </a:r>
            <a:r>
              <a:rPr lang="en-US" dirty="0">
                <a:solidFill>
                  <a:srgbClr val="000000"/>
                </a:solidFill>
                <a:latin typeface="Consolas" panose="020B0609020204030204" pitchFamily="49" charset="0"/>
              </a:rPr>
              <a:t>; </a:t>
            </a:r>
            <a:r>
              <a:rPr lang="en-US" dirty="0">
                <a:solidFill>
                  <a:srgbClr val="008000"/>
                </a:solidFill>
                <a:latin typeface="Consolas" panose="020B0609020204030204" pitchFamily="49" charset="0"/>
              </a:rPr>
              <a:t>// Low order bits of y are lost in the summation. </a:t>
            </a:r>
            <a:endParaRPr lang="en-US"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High order bits of y are computed in ( t - </a:t>
            </a:r>
            <a:r>
              <a:rPr lang="en-US" dirty="0" err="1">
                <a:solidFill>
                  <a:srgbClr val="008000"/>
                </a:solidFill>
                <a:latin typeface="Consolas" panose="020B0609020204030204" pitchFamily="49" charset="0"/>
              </a:rPr>
              <a:t>theSum</a:t>
            </a:r>
            <a:r>
              <a:rPr lang="en-US" dirty="0">
                <a:solidFill>
                  <a:srgbClr val="008000"/>
                </a:solidFill>
                <a:latin typeface="Consolas" panose="020B0609020204030204" pitchFamily="49" charset="0"/>
              </a:rPr>
              <a:t> ). Then, when y</a:t>
            </a:r>
            <a:endParaRPr lang="en-US"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is subtracted from this, the low order bits of y are </a:t>
            </a:r>
            <a:r>
              <a:rPr lang="en-US" dirty="0" smtClean="0">
                <a:solidFill>
                  <a:srgbClr val="008000"/>
                </a:solidFill>
                <a:latin typeface="Consolas" panose="020B0609020204030204" pitchFamily="49" charset="0"/>
              </a:rPr>
              <a:t>recovered</a:t>
            </a:r>
            <a:r>
              <a:rPr lang="pl-PL" dirty="0" smtClean="0">
                <a:solidFill>
                  <a:srgbClr val="008000"/>
                </a:solidFill>
                <a:latin typeface="Consolas" panose="020B0609020204030204" pitchFamily="49" charset="0"/>
              </a:rPr>
              <a:t>.</a:t>
            </a:r>
            <a:endParaRPr lang="en-US"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a:t>
            </a:r>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theSum</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 t;</a:t>
            </a:r>
          </a:p>
          <a:p>
            <a:r>
              <a:rPr lang="pl-PL" dirty="0" smtClean="0">
                <a:solidFill>
                  <a:srgbClr val="000000"/>
                </a:solidFill>
                <a:latin typeface="Consolas" panose="020B0609020204030204" pitchFamily="49" charset="0"/>
              </a:rPr>
              <a:t>	}</a:t>
            </a:r>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return</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theSum</a:t>
            </a:r>
            <a:r>
              <a:rPr lang="pl-PL" dirty="0">
                <a:solidFill>
                  <a:srgbClr val="000000"/>
                </a:solidFill>
                <a:latin typeface="Consolas" panose="020B0609020204030204" pitchFamily="49" charset="0"/>
              </a:rPr>
              <a:t>;</a:t>
            </a:r>
          </a:p>
          <a:p>
            <a:r>
              <a:rPr lang="pl-PL" dirty="0">
                <a:solidFill>
                  <a:srgbClr val="000000"/>
                </a:solidFill>
                <a:latin typeface="Consolas" panose="020B0609020204030204" pitchFamily="49" charset="0"/>
              </a:rPr>
              <a:t>}</a:t>
            </a:r>
            <a:endParaRPr lang="pl-PL" dirty="0"/>
          </a:p>
        </p:txBody>
      </p:sp>
      <p:sp>
        <p:nvSpPr>
          <p:cNvPr id="2" name="Prostokąt 1"/>
          <p:cNvSpPr/>
          <p:nvPr/>
        </p:nvSpPr>
        <p:spPr>
          <a:xfrm>
            <a:off x="2263588" y="4285129"/>
            <a:ext cx="3334871" cy="4706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58499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8" end="8"/>
                                            </p:txEl>
                                          </p:spTgt>
                                        </p:tgtEl>
                                        <p:attrNameLst>
                                          <p:attrName>style.visibility</p:attrName>
                                        </p:attrNameLst>
                                      </p:cBhvr>
                                      <p:to>
                                        <p:strVal val="visible"/>
                                      </p:to>
                                    </p:set>
                                    <p:animEffect transition="in" filter="fade">
                                      <p:cBhvr>
                                        <p:cTn id="7" dur="500"/>
                                        <p:tgtEl>
                                          <p:spTgt spid="6">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0" end="10"/>
                                            </p:txEl>
                                          </p:spTgt>
                                        </p:tgtEl>
                                        <p:attrNameLst>
                                          <p:attrName>style.visibility</p:attrName>
                                        </p:attrNameLst>
                                      </p:cBhvr>
                                      <p:to>
                                        <p:strVal val="visible"/>
                                      </p:to>
                                    </p:set>
                                    <p:animEffect transition="in" filter="fade">
                                      <p:cBhvr>
                                        <p:cTn id="12" dur="500"/>
                                        <p:tgtEl>
                                          <p:spTgt spid="6">
                                            <p:txEl>
                                              <p:pRg st="10" end="1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11" end="11"/>
                                            </p:txEl>
                                          </p:spTgt>
                                        </p:tgtEl>
                                        <p:attrNameLst>
                                          <p:attrName>style.visibility</p:attrName>
                                        </p:attrNameLst>
                                      </p:cBhvr>
                                      <p:to>
                                        <p:strVal val="visible"/>
                                      </p:to>
                                    </p:set>
                                    <p:animEffect transition="in" filter="fade">
                                      <p:cBhvr>
                                        <p:cTn id="15" dur="500"/>
                                        <p:tgtEl>
                                          <p:spTgt spid="6">
                                            <p:txEl>
                                              <p:pRg st="11" end="1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3" end="13"/>
                                            </p:txEl>
                                          </p:spTgt>
                                        </p:tgtEl>
                                        <p:attrNameLst>
                                          <p:attrName>style.visibility</p:attrName>
                                        </p:attrNameLst>
                                      </p:cBhvr>
                                      <p:to>
                                        <p:strVal val="visible"/>
                                      </p:to>
                                    </p:set>
                                    <p:animEffect transition="in" filter="fade">
                                      <p:cBhvr>
                                        <p:cTn id="20" dur="500"/>
                                        <p:tgtEl>
                                          <p:spTgt spid="6">
                                            <p:txEl>
                                              <p:pRg st="13" end="1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6">
                                            <p:txEl>
                                              <p:pRg st="14" end="14"/>
                                            </p:txEl>
                                          </p:spTgt>
                                        </p:tgtEl>
                                        <p:attrNameLst>
                                          <p:attrName>style.visibility</p:attrName>
                                        </p:attrNameLst>
                                      </p:cBhvr>
                                      <p:to>
                                        <p:strVal val="visible"/>
                                      </p:to>
                                    </p:set>
                                    <p:animEffect transition="in" filter="fade">
                                      <p:cBhvr>
                                        <p:cTn id="23" dur="500"/>
                                        <p:tgtEl>
                                          <p:spTgt spid="6">
                                            <p:txEl>
                                              <p:pRg st="14" end="1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6">
                                            <p:txEl>
                                              <p:pRg st="15" end="15"/>
                                            </p:txEl>
                                          </p:spTgt>
                                        </p:tgtEl>
                                        <p:attrNameLst>
                                          <p:attrName>style.visibility</p:attrName>
                                        </p:attrNameLst>
                                      </p:cBhvr>
                                      <p:to>
                                        <p:strVal val="visible"/>
                                      </p:to>
                                    </p:set>
                                    <p:animEffect transition="in" filter="fade">
                                      <p:cBhvr>
                                        <p:cTn id="26" dur="500"/>
                                        <p:tgtEl>
                                          <p:spTgt spid="6">
                                            <p:txEl>
                                              <p:pRg st="15" end="1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17" end="17"/>
                                            </p:txEl>
                                          </p:spTgt>
                                        </p:tgtEl>
                                        <p:attrNameLst>
                                          <p:attrName>style.visibility</p:attrName>
                                        </p:attrNameLst>
                                      </p:cBhvr>
                                      <p:to>
                                        <p:strVal val="visible"/>
                                      </p:to>
                                    </p:set>
                                    <p:animEffect transition="in" filter="fade">
                                      <p:cBhvr>
                                        <p:cTn id="31" dur="500"/>
                                        <p:tgtEl>
                                          <p:spTgt spid="6">
                                            <p:txEl>
                                              <p:pRg st="17" end="1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down)">
                                      <p:cBhvr>
                                        <p:cTn id="3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113088263"/>
              </p:ext>
            </p:extLst>
          </p:nvPr>
        </p:nvGraphicFramePr>
        <p:xfrm>
          <a:off x="443753" y="1670705"/>
          <a:ext cx="11464440" cy="3307976"/>
        </p:xfrm>
        <a:graphic>
          <a:graphicData uri="http://schemas.openxmlformats.org/presentationml/2006/ole">
            <mc:AlternateContent xmlns:mc="http://schemas.openxmlformats.org/markup-compatibility/2006">
              <mc:Choice xmlns:v="urn:schemas-microsoft-com:vml" Requires="v">
                <p:oleObj spid="_x0000_s6381" name="Visio" r:id="rId3" imgW="7738026" imgH="2202088" progId="Visio.Drawing.11">
                  <p:embed/>
                </p:oleObj>
              </mc:Choice>
              <mc:Fallback>
                <p:oleObj name="Visio" r:id="rId3" imgW="7738026" imgH="220208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53" y="1670705"/>
                        <a:ext cx="11464440" cy="3307976"/>
                      </a:xfrm>
                      <a:prstGeom prst="rect">
                        <a:avLst/>
                      </a:prstGeom>
                      <a:noFill/>
                    </p:spPr>
                  </p:pic>
                </p:oleObj>
              </mc:Fallback>
            </mc:AlternateContent>
          </a:graphicData>
        </a:graphic>
      </p:graphicFrame>
      <p:sp>
        <p:nvSpPr>
          <p:cNvPr id="6" name="Prostokąt 5"/>
          <p:cNvSpPr/>
          <p:nvPr/>
        </p:nvSpPr>
        <p:spPr>
          <a:xfrm>
            <a:off x="443753" y="5386463"/>
            <a:ext cx="10910047" cy="64633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Explanation of the recovery of the rounding error </a:t>
            </a:r>
            <a:r>
              <a:rPr lang="en-US" i="1" dirty="0">
                <a:latin typeface="Arial" panose="020B0604020202020204" pitchFamily="34" charset="0"/>
                <a:ea typeface="Times New Roman" panose="02020603050405020304" pitchFamily="18" charset="0"/>
              </a:rPr>
              <a:t>y</a:t>
            </a:r>
            <a:r>
              <a:rPr lang="en-US" baseline="-25000" dirty="0">
                <a:latin typeface="Arial" panose="020B0604020202020204" pitchFamily="34" charset="0"/>
                <a:ea typeface="Times New Roman" panose="02020603050405020304" pitchFamily="18" charset="0"/>
              </a:rPr>
              <a:t>2</a:t>
            </a:r>
            <a:r>
              <a:rPr lang="en-US" dirty="0">
                <a:latin typeface="Arial" panose="020B0604020202020204" pitchFamily="34" charset="0"/>
                <a:ea typeface="Times New Roman" panose="02020603050405020304" pitchFamily="18" charset="0"/>
              </a:rPr>
              <a:t> in the compensated summation scheme implemented in </a:t>
            </a:r>
            <a:r>
              <a:rPr lang="en-US" dirty="0" smtClean="0">
                <a:latin typeface="Arial" panose="020B0604020202020204" pitchFamily="34" charset="0"/>
                <a:ea typeface="Times New Roman" panose="02020603050405020304" pitchFamily="18" charset="0"/>
              </a:rPr>
              <a:t>the</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Kahan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compensated</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summation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algorithm</a:t>
            </a:r>
            <a:r>
              <a:rPr lang="pl-PL" dirty="0" smtClean="0">
                <a:latin typeface="Arial" panose="020B0604020202020204" pitchFamily="34" charset="0"/>
                <a:ea typeface="Times New Roman" panose="02020603050405020304" pitchFamily="18" charset="0"/>
              </a:rPr>
              <a:t>.</a:t>
            </a:r>
            <a:endParaRPr lang="pl-PL" dirty="0"/>
          </a:p>
        </p:txBody>
      </p:sp>
      <p:sp>
        <p:nvSpPr>
          <p:cNvPr id="7" name="Prostokąt 6"/>
          <p:cNvSpPr/>
          <p:nvPr/>
        </p:nvSpPr>
        <p:spPr>
          <a:xfrm>
            <a:off x="589429" y="801259"/>
            <a:ext cx="11373971" cy="461665"/>
          </a:xfrm>
          <a:prstGeom prst="rect">
            <a:avLst/>
          </a:prstGeom>
        </p:spPr>
        <p:txBody>
          <a:bodyPr wrap="square">
            <a:spAutoFit/>
          </a:bodyPr>
          <a:lstStyle/>
          <a:p>
            <a:r>
              <a:rPr lang="pl-PL" sz="2400" dirty="0" err="1" smtClean="0">
                <a:ea typeface="Times New Roman" panose="02020603050405020304" pitchFamily="18" charset="0"/>
              </a:rPr>
              <a:t>Yet</a:t>
            </a:r>
            <a:r>
              <a:rPr lang="pl-PL" sz="2400" dirty="0" smtClean="0">
                <a:ea typeface="Times New Roman" panose="02020603050405020304" pitchFamily="18" charset="0"/>
              </a:rPr>
              <a:t> </a:t>
            </a:r>
            <a:r>
              <a:rPr lang="pl-PL" sz="2400" dirty="0" err="1" smtClean="0">
                <a:ea typeface="Times New Roman" panose="02020603050405020304" pitchFamily="18" charset="0"/>
              </a:rPr>
              <a:t>another</a:t>
            </a:r>
            <a:r>
              <a:rPr lang="pl-PL" sz="2400" dirty="0" smtClean="0">
                <a:ea typeface="Times New Roman" panose="02020603050405020304" pitchFamily="18" charset="0"/>
              </a:rPr>
              <a:t>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pl-PL" sz="2400" dirty="0" err="1" smtClean="0">
                <a:ea typeface="Times New Roman" panose="02020603050405020304" pitchFamily="18" charset="0"/>
              </a:rPr>
              <a:t>comes</a:t>
            </a:r>
            <a:r>
              <a:rPr lang="pl-PL" sz="2400" dirty="0" smtClean="0">
                <a:ea typeface="Times New Roman" panose="02020603050405020304" pitchFamily="18" charset="0"/>
              </a:rPr>
              <a:t> in a form of the </a:t>
            </a:r>
            <a:r>
              <a:rPr lang="pl-PL" sz="2400" dirty="0" err="1" smtClean="0">
                <a:ea typeface="Times New Roman" panose="02020603050405020304" pitchFamily="18" charset="0"/>
              </a:rPr>
              <a:t>compensated</a:t>
            </a:r>
            <a:r>
              <a:rPr lang="pl-PL" sz="2400" dirty="0" smtClean="0">
                <a:ea typeface="Times New Roman" panose="02020603050405020304" pitchFamily="18" charset="0"/>
              </a:rPr>
              <a:t> </a:t>
            </a:r>
            <a:r>
              <a:rPr lang="pl-PL" sz="2400" dirty="0" err="1" smtClean="0">
                <a:ea typeface="Times New Roman" panose="02020603050405020304" pitchFamily="18" charset="0"/>
              </a:rPr>
              <a:t>summation</a:t>
            </a:r>
            <a:r>
              <a:rPr lang="pl-PL" sz="2400" dirty="0" smtClean="0">
                <a:ea typeface="Times New Roman" panose="02020603050405020304" pitchFamily="18" charset="0"/>
              </a:rPr>
              <a:t> (</a:t>
            </a:r>
            <a:r>
              <a:rPr lang="pl-PL" sz="2400" dirty="0" err="1" smtClean="0">
                <a:ea typeface="Times New Roman" panose="02020603050405020304" pitchFamily="18" charset="0"/>
              </a:rPr>
              <a:t>Kahan</a:t>
            </a:r>
            <a:r>
              <a:rPr lang="pl-PL" sz="2400" dirty="0" smtClean="0">
                <a:ea typeface="Times New Roman" panose="02020603050405020304" pitchFamily="18" charset="0"/>
              </a:rPr>
              <a:t>):</a:t>
            </a:r>
            <a:endParaRPr lang="pl-PL" sz="2400" dirty="0"/>
          </a:p>
        </p:txBody>
      </p:sp>
      <p:sp>
        <p:nvSpPr>
          <p:cNvPr id="2" name="Prostokąt 1"/>
          <p:cNvSpPr/>
          <p:nvPr/>
        </p:nvSpPr>
        <p:spPr>
          <a:xfrm>
            <a:off x="268941" y="2510118"/>
            <a:ext cx="11639252" cy="36160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06187441"/>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109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113088263"/>
              </p:ext>
            </p:extLst>
          </p:nvPr>
        </p:nvGraphicFramePr>
        <p:xfrm>
          <a:off x="443753" y="1670705"/>
          <a:ext cx="11464440" cy="3307976"/>
        </p:xfrm>
        <a:graphic>
          <a:graphicData uri="http://schemas.openxmlformats.org/presentationml/2006/ole">
            <mc:AlternateContent xmlns:mc="http://schemas.openxmlformats.org/markup-compatibility/2006">
              <mc:Choice xmlns:v="urn:schemas-microsoft-com:vml" Requires="v">
                <p:oleObj spid="_x0000_s51332" name="Visio" r:id="rId3" imgW="7738026" imgH="2202088" progId="Visio.Drawing.11">
                  <p:embed/>
                </p:oleObj>
              </mc:Choice>
              <mc:Fallback>
                <p:oleObj name="Visio" r:id="rId3" imgW="7738026" imgH="2202088" progId="Visio.Drawing.11">
                  <p:embed/>
                  <p:pic>
                    <p:nvPicPr>
                      <p:cNvPr id="3" name="Obi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53" y="1670705"/>
                        <a:ext cx="11464440" cy="3307976"/>
                      </a:xfrm>
                      <a:prstGeom prst="rect">
                        <a:avLst/>
                      </a:prstGeom>
                      <a:noFill/>
                    </p:spPr>
                  </p:pic>
                </p:oleObj>
              </mc:Fallback>
            </mc:AlternateContent>
          </a:graphicData>
        </a:graphic>
      </p:graphicFrame>
      <p:sp>
        <p:nvSpPr>
          <p:cNvPr id="6" name="Prostokąt 5"/>
          <p:cNvSpPr/>
          <p:nvPr/>
        </p:nvSpPr>
        <p:spPr>
          <a:xfrm>
            <a:off x="443753" y="5386463"/>
            <a:ext cx="10910047" cy="64633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Explanation of the recovery of the rounding error </a:t>
            </a:r>
            <a:r>
              <a:rPr lang="en-US" i="1" dirty="0">
                <a:latin typeface="Arial" panose="020B0604020202020204" pitchFamily="34" charset="0"/>
                <a:ea typeface="Times New Roman" panose="02020603050405020304" pitchFamily="18" charset="0"/>
              </a:rPr>
              <a:t>y</a:t>
            </a:r>
            <a:r>
              <a:rPr lang="en-US" baseline="-25000" dirty="0">
                <a:latin typeface="Arial" panose="020B0604020202020204" pitchFamily="34" charset="0"/>
                <a:ea typeface="Times New Roman" panose="02020603050405020304" pitchFamily="18" charset="0"/>
              </a:rPr>
              <a:t>2</a:t>
            </a:r>
            <a:r>
              <a:rPr lang="en-US" dirty="0">
                <a:latin typeface="Arial" panose="020B0604020202020204" pitchFamily="34" charset="0"/>
                <a:ea typeface="Times New Roman" panose="02020603050405020304" pitchFamily="18" charset="0"/>
              </a:rPr>
              <a:t> in the compensated summation scheme implemented in </a:t>
            </a:r>
            <a:r>
              <a:rPr lang="en-US" dirty="0" smtClean="0">
                <a:latin typeface="Arial" panose="020B0604020202020204" pitchFamily="34" charset="0"/>
                <a:ea typeface="Times New Roman" panose="02020603050405020304" pitchFamily="18" charset="0"/>
              </a:rPr>
              <a:t>the</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Kahan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compensated</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summation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algorithm</a:t>
            </a:r>
            <a:r>
              <a:rPr lang="pl-PL" dirty="0" smtClean="0">
                <a:latin typeface="Arial" panose="020B0604020202020204" pitchFamily="34" charset="0"/>
                <a:ea typeface="Times New Roman" panose="02020603050405020304" pitchFamily="18" charset="0"/>
              </a:rPr>
              <a:t>.</a:t>
            </a:r>
            <a:endParaRPr lang="pl-PL" dirty="0"/>
          </a:p>
        </p:txBody>
      </p:sp>
      <p:sp>
        <p:nvSpPr>
          <p:cNvPr id="7" name="Prostokąt 6"/>
          <p:cNvSpPr/>
          <p:nvPr/>
        </p:nvSpPr>
        <p:spPr>
          <a:xfrm>
            <a:off x="589429" y="801259"/>
            <a:ext cx="11373971" cy="461665"/>
          </a:xfrm>
          <a:prstGeom prst="rect">
            <a:avLst/>
          </a:prstGeom>
        </p:spPr>
        <p:txBody>
          <a:bodyPr wrap="square">
            <a:spAutoFit/>
          </a:bodyPr>
          <a:lstStyle/>
          <a:p>
            <a:r>
              <a:rPr lang="pl-PL" sz="2400" dirty="0" err="1" smtClean="0">
                <a:ea typeface="Times New Roman" panose="02020603050405020304" pitchFamily="18" charset="0"/>
              </a:rPr>
              <a:t>Yet</a:t>
            </a:r>
            <a:r>
              <a:rPr lang="pl-PL" sz="2400" dirty="0" smtClean="0">
                <a:ea typeface="Times New Roman" panose="02020603050405020304" pitchFamily="18" charset="0"/>
              </a:rPr>
              <a:t> </a:t>
            </a:r>
            <a:r>
              <a:rPr lang="pl-PL" sz="2400" dirty="0" err="1" smtClean="0">
                <a:ea typeface="Times New Roman" panose="02020603050405020304" pitchFamily="18" charset="0"/>
              </a:rPr>
              <a:t>another</a:t>
            </a:r>
            <a:r>
              <a:rPr lang="pl-PL" sz="2400" dirty="0" smtClean="0">
                <a:ea typeface="Times New Roman" panose="02020603050405020304" pitchFamily="18" charset="0"/>
              </a:rPr>
              <a:t>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pl-PL" sz="2400" dirty="0" err="1" smtClean="0">
                <a:ea typeface="Times New Roman" panose="02020603050405020304" pitchFamily="18" charset="0"/>
              </a:rPr>
              <a:t>comes</a:t>
            </a:r>
            <a:r>
              <a:rPr lang="pl-PL" sz="2400" dirty="0" smtClean="0">
                <a:ea typeface="Times New Roman" panose="02020603050405020304" pitchFamily="18" charset="0"/>
              </a:rPr>
              <a:t> in a form of the </a:t>
            </a:r>
            <a:r>
              <a:rPr lang="pl-PL" sz="2400" dirty="0" err="1" smtClean="0">
                <a:ea typeface="Times New Roman" panose="02020603050405020304" pitchFamily="18" charset="0"/>
              </a:rPr>
              <a:t>compensated</a:t>
            </a:r>
            <a:r>
              <a:rPr lang="pl-PL" sz="2400" dirty="0" smtClean="0">
                <a:ea typeface="Times New Roman" panose="02020603050405020304" pitchFamily="18" charset="0"/>
              </a:rPr>
              <a:t> </a:t>
            </a:r>
            <a:r>
              <a:rPr lang="pl-PL" sz="2400" dirty="0" err="1" smtClean="0">
                <a:ea typeface="Times New Roman" panose="02020603050405020304" pitchFamily="18" charset="0"/>
              </a:rPr>
              <a:t>summation</a:t>
            </a:r>
            <a:r>
              <a:rPr lang="pl-PL" sz="2400" dirty="0" smtClean="0">
                <a:ea typeface="Times New Roman" panose="02020603050405020304" pitchFamily="18" charset="0"/>
              </a:rPr>
              <a:t> (</a:t>
            </a:r>
            <a:r>
              <a:rPr lang="pl-PL" sz="2400" dirty="0" err="1" smtClean="0">
                <a:ea typeface="Times New Roman" panose="02020603050405020304" pitchFamily="18" charset="0"/>
              </a:rPr>
              <a:t>Kahan</a:t>
            </a:r>
            <a:r>
              <a:rPr lang="pl-PL" sz="2400" dirty="0" smtClean="0">
                <a:ea typeface="Times New Roman" panose="02020603050405020304" pitchFamily="18" charset="0"/>
              </a:rPr>
              <a:t>):</a:t>
            </a:r>
            <a:endParaRPr lang="pl-PL" sz="2400" dirty="0"/>
          </a:p>
        </p:txBody>
      </p:sp>
      <p:sp>
        <p:nvSpPr>
          <p:cNvPr id="2" name="Prostokąt 1"/>
          <p:cNvSpPr/>
          <p:nvPr/>
        </p:nvSpPr>
        <p:spPr>
          <a:xfrm>
            <a:off x="268941" y="3065928"/>
            <a:ext cx="11639252" cy="30602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4244741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20621" y="1769039"/>
            <a:ext cx="10475259" cy="646331"/>
          </a:xfrm>
          <a:prstGeom prst="rect">
            <a:avLst/>
          </a:prstGeom>
        </p:spPr>
        <p:txBody>
          <a:bodyPr wrap="square">
            <a:spAutoFit/>
          </a:bodyPr>
          <a:lstStyle/>
          <a:p>
            <a:r>
              <a:rPr lang="en-US" dirty="0" smtClean="0">
                <a:solidFill>
                  <a:srgbClr val="000000"/>
                </a:solidFill>
                <a:latin typeface="Consolas" panose="020B0609020204030204" pitchFamily="49" charset="0"/>
              </a:rPr>
              <a:t>std</a:t>
            </a:r>
            <a:r>
              <a:rPr lang="en-US" dirty="0">
                <a:solidFill>
                  <a:srgbClr val="000000"/>
                </a:solidFill>
                <a:latin typeface="Consolas" panose="020B0609020204030204" pitchFamily="49" charset="0"/>
              </a:rPr>
              <a:t>::cout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endParaRPr lang="en-US"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 ( </a:t>
            </a:r>
            <a:r>
              <a:rPr lang="pl-PL" b="1" dirty="0">
                <a:solidFill>
                  <a:srgbClr val="000000"/>
                </a:solidFill>
                <a:latin typeface="Consolas" panose="020B0609020204030204" pitchFamily="49" charset="0"/>
              </a:rPr>
              <a:t>std::</a:t>
            </a:r>
            <a:r>
              <a:rPr lang="pl-PL" b="1" dirty="0" err="1">
                <a:solidFill>
                  <a:srgbClr val="000000"/>
                </a:solidFill>
                <a:latin typeface="Consolas" panose="020B0609020204030204" pitchFamily="49" charset="0"/>
              </a:rPr>
              <a:t>fabs</a:t>
            </a:r>
            <a:r>
              <a:rPr lang="pl-PL" dirty="0">
                <a:solidFill>
                  <a:srgbClr val="000000"/>
                </a:solidFill>
                <a:latin typeface="Consolas" panose="020B0609020204030204" pitchFamily="49" charset="0"/>
              </a:rPr>
              <a:t>( ( 0.1 + 0.2 ) - 0.3 ) &lt; 1e-12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 </a:t>
            </a:r>
            <a:endParaRPr lang="pl-PL" dirty="0"/>
          </a:p>
        </p:txBody>
      </p:sp>
      <p:sp>
        <p:nvSpPr>
          <p:cNvPr id="6" name="Prostokąt 5"/>
          <p:cNvSpPr/>
          <p:nvPr/>
        </p:nvSpPr>
        <p:spPr>
          <a:xfrm>
            <a:off x="1474693" y="3172616"/>
            <a:ext cx="3852337" cy="400110"/>
          </a:xfrm>
          <a:prstGeom prst="rect">
            <a:avLst/>
          </a:prstGeom>
          <a:solidFill>
            <a:schemeClr val="accent1">
              <a:lumMod val="20000"/>
              <a:lumOff val="80000"/>
            </a:schemeClr>
          </a:solidFill>
        </p:spPr>
        <p:txBody>
          <a:bodyPr wrap="none">
            <a:spAutoFit/>
          </a:bodyPr>
          <a:lstStyle/>
          <a:p>
            <a:r>
              <a:rPr lang="en-US" sz="2000" dirty="0">
                <a:latin typeface="Consolas" panose="020B0609020204030204" pitchFamily="49" charset="0"/>
              </a:rPr>
              <a:t>Come to my talk absolutely</a:t>
            </a:r>
            <a:endParaRPr lang="pl-PL" sz="2000" dirty="0">
              <a:latin typeface="Consolas" panose="020B0609020204030204" pitchFamily="49" charset="0"/>
            </a:endParaRPr>
          </a:p>
        </p:txBody>
      </p:sp>
      <p:cxnSp>
        <p:nvCxnSpPr>
          <p:cNvPr id="7" name="Łącznik prosty 6"/>
          <p:cNvCxnSpPr/>
          <p:nvPr/>
        </p:nvCxnSpPr>
        <p:spPr>
          <a:xfrm>
            <a:off x="3612776" y="2590800"/>
            <a:ext cx="1367118" cy="448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5412441" y="2586318"/>
            <a:ext cx="508747" cy="448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Łącznik prosty 8"/>
          <p:cNvCxnSpPr/>
          <p:nvPr/>
        </p:nvCxnSpPr>
        <p:spPr>
          <a:xfrm>
            <a:off x="7505700" y="2581836"/>
            <a:ext cx="1400735" cy="448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Owal 9"/>
          <p:cNvSpPr/>
          <p:nvPr/>
        </p:nvSpPr>
        <p:spPr>
          <a:xfrm>
            <a:off x="6364940" y="1927412"/>
            <a:ext cx="891989" cy="591670"/>
          </a:xfrm>
          <a:prstGeom prst="ellipse">
            <a:avLst/>
          </a:prstGeom>
          <a:no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p:cNvSpPr/>
          <p:nvPr/>
        </p:nvSpPr>
        <p:spPr>
          <a:xfrm>
            <a:off x="6347009" y="2595282"/>
            <a:ext cx="889987" cy="1569660"/>
          </a:xfrm>
          <a:prstGeom prst="rect">
            <a:avLst/>
          </a:prstGeom>
        </p:spPr>
        <p:txBody>
          <a:bodyPr wrap="none">
            <a:spAutoFit/>
          </a:bodyPr>
          <a:lstStyle/>
          <a:p>
            <a:r>
              <a:rPr lang="pl-PL" sz="9600" dirty="0" smtClean="0">
                <a:latin typeface="Arial Rounded MT Bold" panose="020F0704030504030204" pitchFamily="34" charset="0"/>
              </a:rPr>
              <a:t>?</a:t>
            </a:r>
            <a:endParaRPr lang="pl-PL" sz="9600" dirty="0">
              <a:latin typeface="Arial Rounded MT Bold" panose="020F0704030504030204" pitchFamily="34" charset="0"/>
            </a:endParaRPr>
          </a:p>
        </p:txBody>
      </p:sp>
    </p:spTree>
    <p:extLst>
      <p:ext uri="{BB962C8B-B14F-4D97-AF65-F5344CB8AC3E}">
        <p14:creationId xmlns:p14="http://schemas.microsoft.com/office/powerpoint/2010/main" val="377984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113088263"/>
              </p:ext>
            </p:extLst>
          </p:nvPr>
        </p:nvGraphicFramePr>
        <p:xfrm>
          <a:off x="443753" y="1670705"/>
          <a:ext cx="11464440" cy="3307976"/>
        </p:xfrm>
        <a:graphic>
          <a:graphicData uri="http://schemas.openxmlformats.org/presentationml/2006/ole">
            <mc:AlternateContent xmlns:mc="http://schemas.openxmlformats.org/markup-compatibility/2006">
              <mc:Choice xmlns:v="urn:schemas-microsoft-com:vml" Requires="v">
                <p:oleObj spid="_x0000_s52356" name="Visio" r:id="rId3" imgW="7738026" imgH="2202088" progId="Visio.Drawing.11">
                  <p:embed/>
                </p:oleObj>
              </mc:Choice>
              <mc:Fallback>
                <p:oleObj name="Visio" r:id="rId3" imgW="7738026" imgH="2202088" progId="Visio.Drawing.11">
                  <p:embed/>
                  <p:pic>
                    <p:nvPicPr>
                      <p:cNvPr id="3" name="Obi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53" y="1670705"/>
                        <a:ext cx="11464440" cy="3307976"/>
                      </a:xfrm>
                      <a:prstGeom prst="rect">
                        <a:avLst/>
                      </a:prstGeom>
                      <a:noFill/>
                    </p:spPr>
                  </p:pic>
                </p:oleObj>
              </mc:Fallback>
            </mc:AlternateContent>
          </a:graphicData>
        </a:graphic>
      </p:graphicFrame>
      <p:sp>
        <p:nvSpPr>
          <p:cNvPr id="6" name="Prostokąt 5"/>
          <p:cNvSpPr/>
          <p:nvPr/>
        </p:nvSpPr>
        <p:spPr>
          <a:xfrm>
            <a:off x="443753" y="5386463"/>
            <a:ext cx="10910047" cy="64633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Explanation of the recovery of the rounding error </a:t>
            </a:r>
            <a:r>
              <a:rPr lang="en-US" i="1" dirty="0">
                <a:latin typeface="Arial" panose="020B0604020202020204" pitchFamily="34" charset="0"/>
                <a:ea typeface="Times New Roman" panose="02020603050405020304" pitchFamily="18" charset="0"/>
              </a:rPr>
              <a:t>y</a:t>
            </a:r>
            <a:r>
              <a:rPr lang="en-US" baseline="-25000" dirty="0">
                <a:latin typeface="Arial" panose="020B0604020202020204" pitchFamily="34" charset="0"/>
                <a:ea typeface="Times New Roman" panose="02020603050405020304" pitchFamily="18" charset="0"/>
              </a:rPr>
              <a:t>2</a:t>
            </a:r>
            <a:r>
              <a:rPr lang="en-US" dirty="0">
                <a:latin typeface="Arial" panose="020B0604020202020204" pitchFamily="34" charset="0"/>
                <a:ea typeface="Times New Roman" panose="02020603050405020304" pitchFamily="18" charset="0"/>
              </a:rPr>
              <a:t> in the compensated summation scheme implemented in </a:t>
            </a:r>
            <a:r>
              <a:rPr lang="en-US" dirty="0" smtClean="0">
                <a:latin typeface="Arial" panose="020B0604020202020204" pitchFamily="34" charset="0"/>
                <a:ea typeface="Times New Roman" panose="02020603050405020304" pitchFamily="18" charset="0"/>
              </a:rPr>
              <a:t>the</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Kahan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compensated</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summation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algorithm</a:t>
            </a:r>
            <a:r>
              <a:rPr lang="pl-PL" dirty="0" smtClean="0">
                <a:latin typeface="Arial" panose="020B0604020202020204" pitchFamily="34" charset="0"/>
                <a:ea typeface="Times New Roman" panose="02020603050405020304" pitchFamily="18" charset="0"/>
              </a:rPr>
              <a:t>.</a:t>
            </a:r>
            <a:endParaRPr lang="pl-PL" dirty="0"/>
          </a:p>
        </p:txBody>
      </p:sp>
      <p:sp>
        <p:nvSpPr>
          <p:cNvPr id="7" name="Prostokąt 6"/>
          <p:cNvSpPr/>
          <p:nvPr/>
        </p:nvSpPr>
        <p:spPr>
          <a:xfrm>
            <a:off x="589429" y="801259"/>
            <a:ext cx="11373971" cy="461665"/>
          </a:xfrm>
          <a:prstGeom prst="rect">
            <a:avLst/>
          </a:prstGeom>
        </p:spPr>
        <p:txBody>
          <a:bodyPr wrap="square">
            <a:spAutoFit/>
          </a:bodyPr>
          <a:lstStyle/>
          <a:p>
            <a:r>
              <a:rPr lang="pl-PL" sz="2400" dirty="0" err="1" smtClean="0">
                <a:ea typeface="Times New Roman" panose="02020603050405020304" pitchFamily="18" charset="0"/>
              </a:rPr>
              <a:t>Yet</a:t>
            </a:r>
            <a:r>
              <a:rPr lang="pl-PL" sz="2400" dirty="0" smtClean="0">
                <a:ea typeface="Times New Roman" panose="02020603050405020304" pitchFamily="18" charset="0"/>
              </a:rPr>
              <a:t> </a:t>
            </a:r>
            <a:r>
              <a:rPr lang="pl-PL" sz="2400" dirty="0" err="1" smtClean="0">
                <a:ea typeface="Times New Roman" panose="02020603050405020304" pitchFamily="18" charset="0"/>
              </a:rPr>
              <a:t>another</a:t>
            </a:r>
            <a:r>
              <a:rPr lang="pl-PL" sz="2400" dirty="0" smtClean="0">
                <a:ea typeface="Times New Roman" panose="02020603050405020304" pitchFamily="18" charset="0"/>
              </a:rPr>
              <a:t>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pl-PL" sz="2400" dirty="0" err="1" smtClean="0">
                <a:ea typeface="Times New Roman" panose="02020603050405020304" pitchFamily="18" charset="0"/>
              </a:rPr>
              <a:t>comes</a:t>
            </a:r>
            <a:r>
              <a:rPr lang="pl-PL" sz="2400" dirty="0" smtClean="0">
                <a:ea typeface="Times New Roman" panose="02020603050405020304" pitchFamily="18" charset="0"/>
              </a:rPr>
              <a:t> in a form of the </a:t>
            </a:r>
            <a:r>
              <a:rPr lang="pl-PL" sz="2400" dirty="0" err="1" smtClean="0">
                <a:ea typeface="Times New Roman" panose="02020603050405020304" pitchFamily="18" charset="0"/>
              </a:rPr>
              <a:t>compensated</a:t>
            </a:r>
            <a:r>
              <a:rPr lang="pl-PL" sz="2400" dirty="0" smtClean="0">
                <a:ea typeface="Times New Roman" panose="02020603050405020304" pitchFamily="18" charset="0"/>
              </a:rPr>
              <a:t> </a:t>
            </a:r>
            <a:r>
              <a:rPr lang="pl-PL" sz="2400" dirty="0" err="1" smtClean="0">
                <a:ea typeface="Times New Roman" panose="02020603050405020304" pitchFamily="18" charset="0"/>
              </a:rPr>
              <a:t>summation</a:t>
            </a:r>
            <a:r>
              <a:rPr lang="pl-PL" sz="2400" dirty="0" smtClean="0">
                <a:ea typeface="Times New Roman" panose="02020603050405020304" pitchFamily="18" charset="0"/>
              </a:rPr>
              <a:t> (</a:t>
            </a:r>
            <a:r>
              <a:rPr lang="pl-PL" sz="2400" dirty="0" err="1" smtClean="0">
                <a:ea typeface="Times New Roman" panose="02020603050405020304" pitchFamily="18" charset="0"/>
              </a:rPr>
              <a:t>Kahan</a:t>
            </a:r>
            <a:r>
              <a:rPr lang="pl-PL" sz="2400" dirty="0" smtClean="0">
                <a:ea typeface="Times New Roman" panose="02020603050405020304" pitchFamily="18" charset="0"/>
              </a:rPr>
              <a:t>):</a:t>
            </a:r>
            <a:endParaRPr lang="pl-PL" sz="2400" dirty="0"/>
          </a:p>
        </p:txBody>
      </p:sp>
      <p:sp>
        <p:nvSpPr>
          <p:cNvPr id="2" name="Prostokąt 1"/>
          <p:cNvSpPr/>
          <p:nvPr/>
        </p:nvSpPr>
        <p:spPr>
          <a:xfrm>
            <a:off x="268941" y="3639671"/>
            <a:ext cx="11639252" cy="24864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6114853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113088263"/>
              </p:ext>
            </p:extLst>
          </p:nvPr>
        </p:nvGraphicFramePr>
        <p:xfrm>
          <a:off x="443753" y="1670705"/>
          <a:ext cx="11464440" cy="3307976"/>
        </p:xfrm>
        <a:graphic>
          <a:graphicData uri="http://schemas.openxmlformats.org/presentationml/2006/ole">
            <mc:AlternateContent xmlns:mc="http://schemas.openxmlformats.org/markup-compatibility/2006">
              <mc:Choice xmlns:v="urn:schemas-microsoft-com:vml" Requires="v">
                <p:oleObj spid="_x0000_s53380" name="Visio" r:id="rId3" imgW="7738026" imgH="2202088" progId="Visio.Drawing.11">
                  <p:embed/>
                </p:oleObj>
              </mc:Choice>
              <mc:Fallback>
                <p:oleObj name="Visio" r:id="rId3" imgW="7738026" imgH="2202088" progId="Visio.Drawing.11">
                  <p:embed/>
                  <p:pic>
                    <p:nvPicPr>
                      <p:cNvPr id="3" name="Obi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53" y="1670705"/>
                        <a:ext cx="11464440" cy="3307976"/>
                      </a:xfrm>
                      <a:prstGeom prst="rect">
                        <a:avLst/>
                      </a:prstGeom>
                      <a:noFill/>
                    </p:spPr>
                  </p:pic>
                </p:oleObj>
              </mc:Fallback>
            </mc:AlternateContent>
          </a:graphicData>
        </a:graphic>
      </p:graphicFrame>
      <p:sp>
        <p:nvSpPr>
          <p:cNvPr id="6" name="Prostokąt 5"/>
          <p:cNvSpPr/>
          <p:nvPr/>
        </p:nvSpPr>
        <p:spPr>
          <a:xfrm>
            <a:off x="443753" y="5386463"/>
            <a:ext cx="10910047" cy="64633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Explanation of the recovery of the rounding error </a:t>
            </a:r>
            <a:r>
              <a:rPr lang="en-US" i="1" dirty="0">
                <a:latin typeface="Arial" panose="020B0604020202020204" pitchFamily="34" charset="0"/>
                <a:ea typeface="Times New Roman" panose="02020603050405020304" pitchFamily="18" charset="0"/>
              </a:rPr>
              <a:t>y</a:t>
            </a:r>
            <a:r>
              <a:rPr lang="en-US" baseline="-25000" dirty="0">
                <a:latin typeface="Arial" panose="020B0604020202020204" pitchFamily="34" charset="0"/>
                <a:ea typeface="Times New Roman" panose="02020603050405020304" pitchFamily="18" charset="0"/>
              </a:rPr>
              <a:t>2</a:t>
            </a:r>
            <a:r>
              <a:rPr lang="en-US" dirty="0">
                <a:latin typeface="Arial" panose="020B0604020202020204" pitchFamily="34" charset="0"/>
                <a:ea typeface="Times New Roman" panose="02020603050405020304" pitchFamily="18" charset="0"/>
              </a:rPr>
              <a:t> in the compensated summation scheme implemented in </a:t>
            </a:r>
            <a:r>
              <a:rPr lang="en-US" dirty="0" smtClean="0">
                <a:latin typeface="Arial" panose="020B0604020202020204" pitchFamily="34" charset="0"/>
                <a:ea typeface="Times New Roman" panose="02020603050405020304" pitchFamily="18" charset="0"/>
              </a:rPr>
              <a:t>the</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Kahan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compensated</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summation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algorithm</a:t>
            </a:r>
            <a:r>
              <a:rPr lang="pl-PL" dirty="0" smtClean="0">
                <a:latin typeface="Arial" panose="020B0604020202020204" pitchFamily="34" charset="0"/>
                <a:ea typeface="Times New Roman" panose="02020603050405020304" pitchFamily="18" charset="0"/>
              </a:rPr>
              <a:t>.</a:t>
            </a:r>
            <a:endParaRPr lang="pl-PL" dirty="0"/>
          </a:p>
        </p:txBody>
      </p:sp>
      <p:sp>
        <p:nvSpPr>
          <p:cNvPr id="7" name="Prostokąt 6"/>
          <p:cNvSpPr/>
          <p:nvPr/>
        </p:nvSpPr>
        <p:spPr>
          <a:xfrm>
            <a:off x="589429" y="801259"/>
            <a:ext cx="11373971" cy="461665"/>
          </a:xfrm>
          <a:prstGeom prst="rect">
            <a:avLst/>
          </a:prstGeom>
        </p:spPr>
        <p:txBody>
          <a:bodyPr wrap="square">
            <a:spAutoFit/>
          </a:bodyPr>
          <a:lstStyle/>
          <a:p>
            <a:r>
              <a:rPr lang="pl-PL" sz="2400" dirty="0" err="1" smtClean="0">
                <a:ea typeface="Times New Roman" panose="02020603050405020304" pitchFamily="18" charset="0"/>
              </a:rPr>
              <a:t>Yet</a:t>
            </a:r>
            <a:r>
              <a:rPr lang="pl-PL" sz="2400" dirty="0" smtClean="0">
                <a:ea typeface="Times New Roman" panose="02020603050405020304" pitchFamily="18" charset="0"/>
              </a:rPr>
              <a:t> </a:t>
            </a:r>
            <a:r>
              <a:rPr lang="pl-PL" sz="2400" dirty="0" err="1" smtClean="0">
                <a:ea typeface="Times New Roman" panose="02020603050405020304" pitchFamily="18" charset="0"/>
              </a:rPr>
              <a:t>another</a:t>
            </a:r>
            <a:r>
              <a:rPr lang="pl-PL" sz="2400" dirty="0" smtClean="0">
                <a:ea typeface="Times New Roman" panose="02020603050405020304" pitchFamily="18" charset="0"/>
              </a:rPr>
              <a:t>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pl-PL" sz="2400" dirty="0" err="1" smtClean="0">
                <a:ea typeface="Times New Roman" panose="02020603050405020304" pitchFamily="18" charset="0"/>
              </a:rPr>
              <a:t>comes</a:t>
            </a:r>
            <a:r>
              <a:rPr lang="pl-PL" sz="2400" dirty="0" smtClean="0">
                <a:ea typeface="Times New Roman" panose="02020603050405020304" pitchFamily="18" charset="0"/>
              </a:rPr>
              <a:t> in a form of the </a:t>
            </a:r>
            <a:r>
              <a:rPr lang="pl-PL" sz="2400" dirty="0" err="1" smtClean="0">
                <a:ea typeface="Times New Roman" panose="02020603050405020304" pitchFamily="18" charset="0"/>
              </a:rPr>
              <a:t>compensated</a:t>
            </a:r>
            <a:r>
              <a:rPr lang="pl-PL" sz="2400" dirty="0" smtClean="0">
                <a:ea typeface="Times New Roman" panose="02020603050405020304" pitchFamily="18" charset="0"/>
              </a:rPr>
              <a:t> </a:t>
            </a:r>
            <a:r>
              <a:rPr lang="pl-PL" sz="2400" dirty="0" err="1" smtClean="0">
                <a:ea typeface="Times New Roman" panose="02020603050405020304" pitchFamily="18" charset="0"/>
              </a:rPr>
              <a:t>summation</a:t>
            </a:r>
            <a:r>
              <a:rPr lang="pl-PL" sz="2400" dirty="0" smtClean="0">
                <a:ea typeface="Times New Roman" panose="02020603050405020304" pitchFamily="18" charset="0"/>
              </a:rPr>
              <a:t> (</a:t>
            </a:r>
            <a:r>
              <a:rPr lang="pl-PL" sz="2400" dirty="0" err="1" smtClean="0">
                <a:ea typeface="Times New Roman" panose="02020603050405020304" pitchFamily="18" charset="0"/>
              </a:rPr>
              <a:t>Kahan</a:t>
            </a:r>
            <a:r>
              <a:rPr lang="pl-PL" sz="2400" dirty="0" smtClean="0">
                <a:ea typeface="Times New Roman" panose="02020603050405020304" pitchFamily="18" charset="0"/>
              </a:rPr>
              <a:t>):</a:t>
            </a:r>
            <a:endParaRPr lang="pl-PL" sz="2400" dirty="0"/>
          </a:p>
        </p:txBody>
      </p:sp>
      <p:sp>
        <p:nvSpPr>
          <p:cNvPr id="2" name="Prostokąt 1"/>
          <p:cNvSpPr/>
          <p:nvPr/>
        </p:nvSpPr>
        <p:spPr>
          <a:xfrm>
            <a:off x="268941" y="4262717"/>
            <a:ext cx="11639252" cy="18634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77640141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113088263"/>
              </p:ext>
            </p:extLst>
          </p:nvPr>
        </p:nvGraphicFramePr>
        <p:xfrm>
          <a:off x="443753" y="1670705"/>
          <a:ext cx="11464440" cy="3307976"/>
        </p:xfrm>
        <a:graphic>
          <a:graphicData uri="http://schemas.openxmlformats.org/presentationml/2006/ole">
            <mc:AlternateContent xmlns:mc="http://schemas.openxmlformats.org/markup-compatibility/2006">
              <mc:Choice xmlns:v="urn:schemas-microsoft-com:vml" Requires="v">
                <p:oleObj spid="_x0000_s54404" name="Visio" r:id="rId3" imgW="7738026" imgH="2202088" progId="Visio.Drawing.11">
                  <p:embed/>
                </p:oleObj>
              </mc:Choice>
              <mc:Fallback>
                <p:oleObj name="Visio" r:id="rId3" imgW="7738026" imgH="2202088" progId="Visio.Drawing.11">
                  <p:embed/>
                  <p:pic>
                    <p:nvPicPr>
                      <p:cNvPr id="3" name="Obi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753" y="1670705"/>
                        <a:ext cx="11464440" cy="3307976"/>
                      </a:xfrm>
                      <a:prstGeom prst="rect">
                        <a:avLst/>
                      </a:prstGeom>
                      <a:noFill/>
                    </p:spPr>
                  </p:pic>
                </p:oleObj>
              </mc:Fallback>
            </mc:AlternateContent>
          </a:graphicData>
        </a:graphic>
      </p:graphicFrame>
      <p:sp>
        <p:nvSpPr>
          <p:cNvPr id="6" name="Prostokąt 5"/>
          <p:cNvSpPr/>
          <p:nvPr/>
        </p:nvSpPr>
        <p:spPr>
          <a:xfrm>
            <a:off x="443753" y="5386463"/>
            <a:ext cx="10910047" cy="646331"/>
          </a:xfrm>
          <a:prstGeom prst="rect">
            <a:avLst/>
          </a:prstGeom>
        </p:spPr>
        <p:txBody>
          <a:bodyPr wrap="square">
            <a:spAutoFit/>
          </a:bodyPr>
          <a:lstStyle/>
          <a:p>
            <a:r>
              <a:rPr lang="en-US" dirty="0">
                <a:latin typeface="Arial" panose="020B0604020202020204" pitchFamily="34" charset="0"/>
                <a:ea typeface="Times New Roman" panose="02020603050405020304" pitchFamily="18" charset="0"/>
              </a:rPr>
              <a:t>Explanation of the recovery of the rounding error </a:t>
            </a:r>
            <a:r>
              <a:rPr lang="en-US" i="1" dirty="0">
                <a:latin typeface="Arial" panose="020B0604020202020204" pitchFamily="34" charset="0"/>
                <a:ea typeface="Times New Roman" panose="02020603050405020304" pitchFamily="18" charset="0"/>
              </a:rPr>
              <a:t>y</a:t>
            </a:r>
            <a:r>
              <a:rPr lang="en-US" baseline="-25000" dirty="0">
                <a:latin typeface="Arial" panose="020B0604020202020204" pitchFamily="34" charset="0"/>
                <a:ea typeface="Times New Roman" panose="02020603050405020304" pitchFamily="18" charset="0"/>
              </a:rPr>
              <a:t>2</a:t>
            </a:r>
            <a:r>
              <a:rPr lang="en-US" dirty="0">
                <a:latin typeface="Arial" panose="020B0604020202020204" pitchFamily="34" charset="0"/>
                <a:ea typeface="Times New Roman" panose="02020603050405020304" pitchFamily="18" charset="0"/>
              </a:rPr>
              <a:t> in the compensated summation scheme implemented in </a:t>
            </a:r>
            <a:r>
              <a:rPr lang="en-US" dirty="0" smtClean="0">
                <a:latin typeface="Arial" panose="020B0604020202020204" pitchFamily="34" charset="0"/>
                <a:ea typeface="Times New Roman" panose="02020603050405020304" pitchFamily="18" charset="0"/>
              </a:rPr>
              <a:t>the</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Kahan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compensated</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summation</a:t>
            </a:r>
            <a:r>
              <a:rPr lang="pl-PL" dirty="0" smtClean="0">
                <a:latin typeface="Arial" panose="020B0604020202020204" pitchFamily="34" charset="0"/>
                <a:ea typeface="Times New Roman" panose="02020603050405020304" pitchFamily="18" charset="0"/>
              </a:rPr>
              <a:t> </a:t>
            </a:r>
            <a:r>
              <a:rPr lang="pl-PL" dirty="0" err="1" smtClean="0">
                <a:latin typeface="Arial" panose="020B0604020202020204" pitchFamily="34" charset="0"/>
                <a:ea typeface="Times New Roman" panose="02020603050405020304" pitchFamily="18" charset="0"/>
              </a:rPr>
              <a:t>algorithm</a:t>
            </a:r>
            <a:r>
              <a:rPr lang="pl-PL" dirty="0" smtClean="0">
                <a:latin typeface="Arial" panose="020B0604020202020204" pitchFamily="34" charset="0"/>
                <a:ea typeface="Times New Roman" panose="02020603050405020304" pitchFamily="18" charset="0"/>
              </a:rPr>
              <a:t>.</a:t>
            </a:r>
            <a:endParaRPr lang="pl-PL" dirty="0"/>
          </a:p>
        </p:txBody>
      </p:sp>
      <p:sp>
        <p:nvSpPr>
          <p:cNvPr id="7" name="Prostokąt 6"/>
          <p:cNvSpPr/>
          <p:nvPr/>
        </p:nvSpPr>
        <p:spPr>
          <a:xfrm>
            <a:off x="589429" y="801259"/>
            <a:ext cx="11373971" cy="461665"/>
          </a:xfrm>
          <a:prstGeom prst="rect">
            <a:avLst/>
          </a:prstGeom>
        </p:spPr>
        <p:txBody>
          <a:bodyPr wrap="square">
            <a:spAutoFit/>
          </a:bodyPr>
          <a:lstStyle/>
          <a:p>
            <a:r>
              <a:rPr lang="pl-PL" sz="2400" dirty="0" err="1" smtClean="0">
                <a:ea typeface="Times New Roman" panose="02020603050405020304" pitchFamily="18" charset="0"/>
              </a:rPr>
              <a:t>Yet</a:t>
            </a:r>
            <a:r>
              <a:rPr lang="pl-PL" sz="2400" dirty="0" smtClean="0">
                <a:ea typeface="Times New Roman" panose="02020603050405020304" pitchFamily="18" charset="0"/>
              </a:rPr>
              <a:t> </a:t>
            </a:r>
            <a:r>
              <a:rPr lang="pl-PL" sz="2400" dirty="0" err="1" smtClean="0">
                <a:ea typeface="Times New Roman" panose="02020603050405020304" pitchFamily="18" charset="0"/>
              </a:rPr>
              <a:t>another</a:t>
            </a:r>
            <a:r>
              <a:rPr lang="pl-PL" sz="2400" dirty="0" smtClean="0">
                <a:ea typeface="Times New Roman" panose="02020603050405020304" pitchFamily="18" charset="0"/>
              </a:rPr>
              <a:t> </a:t>
            </a:r>
            <a:r>
              <a:rPr lang="pl-PL" sz="2400" dirty="0" err="1" smtClean="0">
                <a:ea typeface="Times New Roman" panose="02020603050405020304" pitchFamily="18" charset="0"/>
              </a:rPr>
              <a:t>improvement</a:t>
            </a:r>
            <a:r>
              <a:rPr lang="en-US" sz="2400" dirty="0" smtClean="0">
                <a:ea typeface="Times New Roman" panose="02020603050405020304" pitchFamily="18" charset="0"/>
              </a:rPr>
              <a:t> </a:t>
            </a:r>
            <a:r>
              <a:rPr lang="pl-PL" sz="2400" dirty="0" err="1" smtClean="0">
                <a:ea typeface="Times New Roman" panose="02020603050405020304" pitchFamily="18" charset="0"/>
              </a:rPr>
              <a:t>comes</a:t>
            </a:r>
            <a:r>
              <a:rPr lang="pl-PL" sz="2400" dirty="0" smtClean="0">
                <a:ea typeface="Times New Roman" panose="02020603050405020304" pitchFamily="18" charset="0"/>
              </a:rPr>
              <a:t> in a form of the </a:t>
            </a:r>
            <a:r>
              <a:rPr lang="pl-PL" sz="2400" dirty="0" err="1" smtClean="0">
                <a:ea typeface="Times New Roman" panose="02020603050405020304" pitchFamily="18" charset="0"/>
              </a:rPr>
              <a:t>compensated</a:t>
            </a:r>
            <a:r>
              <a:rPr lang="pl-PL" sz="2400" dirty="0" smtClean="0">
                <a:ea typeface="Times New Roman" panose="02020603050405020304" pitchFamily="18" charset="0"/>
              </a:rPr>
              <a:t> </a:t>
            </a:r>
            <a:r>
              <a:rPr lang="pl-PL" sz="2400" dirty="0" err="1" smtClean="0">
                <a:ea typeface="Times New Roman" panose="02020603050405020304" pitchFamily="18" charset="0"/>
              </a:rPr>
              <a:t>summation</a:t>
            </a:r>
            <a:r>
              <a:rPr lang="pl-PL" sz="2400" dirty="0" smtClean="0">
                <a:ea typeface="Times New Roman" panose="02020603050405020304" pitchFamily="18" charset="0"/>
              </a:rPr>
              <a:t> (</a:t>
            </a:r>
            <a:r>
              <a:rPr lang="pl-PL" sz="2400" dirty="0" err="1" smtClean="0">
                <a:ea typeface="Times New Roman" panose="02020603050405020304" pitchFamily="18" charset="0"/>
              </a:rPr>
              <a:t>Kahan</a:t>
            </a:r>
            <a:r>
              <a:rPr lang="pl-PL" sz="2400" dirty="0" smtClean="0">
                <a:ea typeface="Times New Roman" panose="02020603050405020304" pitchFamily="18" charset="0"/>
              </a:rPr>
              <a:t>):</a:t>
            </a:r>
            <a:endParaRPr lang="pl-PL" sz="2400" dirty="0"/>
          </a:p>
        </p:txBody>
      </p:sp>
    </p:spTree>
    <p:extLst>
      <p:ext uri="{BB962C8B-B14F-4D97-AF65-F5344CB8AC3E}">
        <p14:creationId xmlns:p14="http://schemas.microsoft.com/office/powerpoint/2010/main" val="299240732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907676" y="1213791"/>
            <a:ext cx="3597089" cy="461665"/>
          </a:xfrm>
          <a:prstGeom prst="rect">
            <a:avLst/>
          </a:prstGeom>
        </p:spPr>
        <p:txBody>
          <a:bodyPr wrap="square">
            <a:spAutoFit/>
          </a:bodyPr>
          <a:lstStyle/>
          <a:p>
            <a:r>
              <a:rPr lang="pl-PL" sz="2400" dirty="0" err="1" smtClean="0">
                <a:ea typeface="Times New Roman" panose="02020603050405020304" pitchFamily="18" charset="0"/>
              </a:rPr>
              <a:t>What</a:t>
            </a:r>
            <a:r>
              <a:rPr lang="pl-PL" sz="2400" dirty="0" smtClean="0">
                <a:ea typeface="Times New Roman" panose="02020603050405020304" pitchFamily="18" charset="0"/>
              </a:rPr>
              <a:t> </a:t>
            </a:r>
            <a:r>
              <a:rPr lang="pl-PL" sz="2400" dirty="0" err="1" smtClean="0">
                <a:ea typeface="Times New Roman" panose="02020603050405020304" pitchFamily="18" charset="0"/>
              </a:rPr>
              <a:t>can</a:t>
            </a:r>
            <a:r>
              <a:rPr lang="pl-PL" sz="2400" dirty="0" smtClean="0">
                <a:ea typeface="Times New Roman" panose="02020603050405020304" pitchFamily="18" charset="0"/>
              </a:rPr>
              <a:t> be </a:t>
            </a:r>
            <a:r>
              <a:rPr lang="pl-PL" sz="2400" dirty="0" err="1" smtClean="0">
                <a:ea typeface="Times New Roman" panose="02020603050405020304" pitchFamily="18" charset="0"/>
              </a:rPr>
              <a:t>done</a:t>
            </a:r>
            <a:r>
              <a:rPr lang="pl-PL" sz="2400" dirty="0" smtClean="0">
                <a:ea typeface="Times New Roman" panose="02020603050405020304" pitchFamily="18" charset="0"/>
              </a:rPr>
              <a:t> </a:t>
            </a:r>
            <a:r>
              <a:rPr lang="pl-PL" sz="2400" dirty="0" err="1" smtClean="0">
                <a:ea typeface="Times New Roman" panose="02020603050405020304" pitchFamily="18" charset="0"/>
              </a:rPr>
              <a:t>more</a:t>
            </a:r>
            <a:r>
              <a:rPr lang="pl-PL" sz="2400" dirty="0" smtClean="0">
                <a:ea typeface="Times New Roman" panose="02020603050405020304" pitchFamily="18" charset="0"/>
              </a:rPr>
              <a:t>? </a:t>
            </a:r>
            <a:endParaRPr lang="pl-PL" sz="2400" dirty="0"/>
          </a:p>
        </p:txBody>
      </p:sp>
      <p:sp>
        <p:nvSpPr>
          <p:cNvPr id="6" name="Prostokąt 5"/>
          <p:cNvSpPr/>
          <p:nvPr/>
        </p:nvSpPr>
        <p:spPr>
          <a:xfrm>
            <a:off x="4612342" y="2201688"/>
            <a:ext cx="5587940" cy="646331"/>
          </a:xfrm>
          <a:prstGeom prst="rect">
            <a:avLst/>
          </a:prstGeom>
        </p:spPr>
        <p:txBody>
          <a:bodyPr wrap="none">
            <a:spAutoFit/>
          </a:bodyPr>
          <a:lstStyle/>
          <a:p>
            <a:r>
              <a:rPr lang="pl-PL" sz="3600" dirty="0" err="1" smtClean="0">
                <a:latin typeface="Arial Rounded MT Bold" panose="020F0704030504030204" pitchFamily="34" charset="0"/>
              </a:rPr>
              <a:t>Parallel</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implementation</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sp>
        <p:nvSpPr>
          <p:cNvPr id="8" name="Prostokąt 7"/>
          <p:cNvSpPr/>
          <p:nvPr/>
        </p:nvSpPr>
        <p:spPr>
          <a:xfrm>
            <a:off x="907676" y="3800718"/>
            <a:ext cx="8021171" cy="461665"/>
          </a:xfrm>
          <a:prstGeom prst="rect">
            <a:avLst/>
          </a:prstGeom>
        </p:spPr>
        <p:txBody>
          <a:bodyPr wrap="square">
            <a:spAutoFit/>
          </a:bodyPr>
          <a:lstStyle/>
          <a:p>
            <a:r>
              <a:rPr lang="pl-PL" sz="2400" dirty="0" smtClean="0">
                <a:ea typeface="Times New Roman" panose="02020603050405020304" pitchFamily="18" charset="0"/>
              </a:rPr>
              <a:t>SL </a:t>
            </a:r>
            <a:r>
              <a:rPr lang="pl-PL" sz="2400" dirty="0" err="1" smtClean="0">
                <a:ea typeface="Times New Roman" panose="02020603050405020304" pitchFamily="18" charset="0"/>
              </a:rPr>
              <a:t>comes</a:t>
            </a:r>
            <a:r>
              <a:rPr lang="pl-PL" sz="2400" dirty="0" smtClean="0">
                <a:ea typeface="Times New Roman" panose="02020603050405020304" pitchFamily="18" charset="0"/>
              </a:rPr>
              <a:t> with the</a:t>
            </a:r>
            <a:r>
              <a:rPr lang="pl-PL" sz="2400" i="1" dirty="0">
                <a:ea typeface="Times New Roman" panose="02020603050405020304" pitchFamily="18" charset="0"/>
              </a:rPr>
              <a:t> </a:t>
            </a:r>
            <a:r>
              <a:rPr lang="pl-PL" sz="2400" i="1" dirty="0" err="1">
                <a:ea typeface="Times New Roman" panose="02020603050405020304" pitchFamily="18" charset="0"/>
              </a:rPr>
              <a:t>Execution</a:t>
            </a:r>
            <a:r>
              <a:rPr lang="pl-PL" sz="2400" i="1" dirty="0">
                <a:ea typeface="Times New Roman" panose="02020603050405020304" pitchFamily="18" charset="0"/>
              </a:rPr>
              <a:t> Policy</a:t>
            </a:r>
            <a:r>
              <a:rPr lang="pl-PL" sz="2400" dirty="0" smtClean="0">
                <a:ea typeface="Times New Roman" panose="02020603050405020304" pitchFamily="18" charset="0"/>
              </a:rPr>
              <a:t> </a:t>
            </a:r>
            <a:r>
              <a:rPr lang="pl-PL" sz="2400" b="1" dirty="0" smtClean="0">
                <a:ea typeface="Times New Roman" panose="02020603050405020304" pitchFamily="18" charset="0"/>
              </a:rPr>
              <a:t>std::</a:t>
            </a:r>
            <a:r>
              <a:rPr lang="pl-PL" sz="2400" b="1" dirty="0" err="1" smtClean="0">
                <a:ea typeface="Times New Roman" panose="02020603050405020304" pitchFamily="18" charset="0"/>
              </a:rPr>
              <a:t>execute</a:t>
            </a:r>
            <a:r>
              <a:rPr lang="pl-PL" sz="2400" b="1" dirty="0">
                <a:ea typeface="Times New Roman" panose="02020603050405020304" pitchFamily="18" charset="0"/>
              </a:rPr>
              <a:t>::</a:t>
            </a:r>
            <a:r>
              <a:rPr lang="pl-PL" sz="2400" b="1" dirty="0" smtClean="0">
                <a:ea typeface="Times New Roman" panose="02020603050405020304" pitchFamily="18" charset="0"/>
              </a:rPr>
              <a:t>par</a:t>
            </a:r>
            <a:endParaRPr lang="pl-PL" sz="2400" i="1" dirty="0"/>
          </a:p>
        </p:txBody>
      </p:sp>
      <p:sp>
        <p:nvSpPr>
          <p:cNvPr id="9" name="Prostokąt 8"/>
          <p:cNvSpPr/>
          <p:nvPr/>
        </p:nvSpPr>
        <p:spPr>
          <a:xfrm>
            <a:off x="907675" y="4700768"/>
            <a:ext cx="8021171" cy="461665"/>
          </a:xfrm>
          <a:prstGeom prst="rect">
            <a:avLst/>
          </a:prstGeom>
        </p:spPr>
        <p:txBody>
          <a:bodyPr wrap="square">
            <a:spAutoFit/>
          </a:bodyPr>
          <a:lstStyle/>
          <a:p>
            <a:r>
              <a:rPr lang="pl-PL" sz="2400" dirty="0" err="1" smtClean="0">
                <a:ea typeface="Times New Roman" panose="02020603050405020304" pitchFamily="18" charset="0"/>
              </a:rPr>
              <a:t>However</a:t>
            </a:r>
            <a:r>
              <a:rPr lang="pl-PL" sz="2400" dirty="0" smtClean="0">
                <a:ea typeface="Times New Roman" panose="02020603050405020304" pitchFamily="18" charset="0"/>
              </a:rPr>
              <a:t>, not for </a:t>
            </a:r>
            <a:r>
              <a:rPr lang="pl-PL" sz="2400" dirty="0" err="1" smtClean="0">
                <a:ea typeface="Times New Roman" panose="02020603050405020304" pitchFamily="18" charset="0"/>
              </a:rPr>
              <a:t>all</a:t>
            </a:r>
            <a:r>
              <a:rPr lang="pl-PL" sz="2400" dirty="0" smtClean="0">
                <a:ea typeface="Times New Roman" panose="02020603050405020304" pitchFamily="18" charset="0"/>
              </a:rPr>
              <a:t> </a:t>
            </a:r>
            <a:r>
              <a:rPr lang="pl-PL" sz="2400" dirty="0" err="1" smtClean="0">
                <a:ea typeface="Times New Roman" panose="02020603050405020304" pitchFamily="18" charset="0"/>
              </a:rPr>
              <a:t>algorithms</a:t>
            </a:r>
            <a:r>
              <a:rPr lang="pl-PL" sz="2400" dirty="0" smtClean="0">
                <a:ea typeface="Times New Roman" panose="02020603050405020304" pitchFamily="18" charset="0"/>
              </a:rPr>
              <a:t> ...</a:t>
            </a:r>
            <a:endParaRPr lang="pl-PL" sz="2400" i="1" dirty="0"/>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690596" y="3523128"/>
            <a:ext cx="3334871" cy="2501153"/>
          </a:xfrm>
          <a:prstGeom prst="rect">
            <a:avLst/>
          </a:prstGeom>
        </p:spPr>
      </p:pic>
    </p:spTree>
    <p:extLst>
      <p:ext uri="{BB962C8B-B14F-4D97-AF65-F5344CB8AC3E}">
        <p14:creationId xmlns:p14="http://schemas.microsoft.com/office/powerpoint/2010/main" val="415027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165412" y="2565453"/>
            <a:ext cx="10605247" cy="3170099"/>
          </a:xfrm>
          <a:prstGeom prst="rect">
            <a:avLst/>
          </a:prstGeom>
        </p:spPr>
        <p:txBody>
          <a:bodyPr wrap="square">
            <a:spAutoFit/>
          </a:bodyPr>
          <a:lstStyle/>
          <a:p>
            <a:r>
              <a:rPr lang="pl-PL" sz="2000" dirty="0">
                <a:solidFill>
                  <a:srgbClr val="008000"/>
                </a:solidFill>
                <a:latin typeface="Consolas" panose="020B0609020204030204" pitchFamily="49" charset="0"/>
              </a:rPr>
              <a:t>// The </a:t>
            </a:r>
            <a:r>
              <a:rPr lang="pl-PL" sz="2000" dirty="0" err="1">
                <a:solidFill>
                  <a:srgbClr val="008000"/>
                </a:solidFill>
                <a:latin typeface="Consolas" panose="020B0609020204030204" pitchFamily="49" charset="0"/>
              </a:rPr>
              <a:t>transform-reduce</a:t>
            </a:r>
            <a:r>
              <a:rPr lang="pl-PL" sz="2000" dirty="0">
                <a:solidFill>
                  <a:srgbClr val="008000"/>
                </a:solidFill>
                <a:latin typeface="Consolas" panose="020B0609020204030204" pitchFamily="49" charset="0"/>
              </a:rPr>
              <a:t> </a:t>
            </a:r>
            <a:r>
              <a:rPr lang="pl-PL" sz="2000" dirty="0" err="1">
                <a:solidFill>
                  <a:srgbClr val="008000"/>
                </a:solidFill>
                <a:latin typeface="Consolas" panose="020B0609020204030204" pitchFamily="49" charset="0"/>
              </a:rPr>
              <a:t>parallel</a:t>
            </a:r>
            <a:r>
              <a:rPr lang="pl-PL" sz="2000" dirty="0">
                <a:solidFill>
                  <a:srgbClr val="008000"/>
                </a:solidFill>
                <a:latin typeface="Consolas" panose="020B0609020204030204" pitchFamily="49" charset="0"/>
              </a:rPr>
              <a:t> version</a:t>
            </a:r>
            <a:endParaRPr lang="pl-PL" sz="2000" dirty="0">
              <a:solidFill>
                <a:srgbClr val="000000"/>
              </a:solidFill>
              <a:latin typeface="Consolas" panose="020B0609020204030204" pitchFamily="49" charset="0"/>
            </a:endParaRPr>
          </a:p>
          <a:p>
            <a:r>
              <a:rPr lang="en-US" sz="2000" dirty="0">
                <a:solidFill>
                  <a:srgbClr val="0000FF"/>
                </a:solidFill>
                <a:latin typeface="Consolas" panose="020B0609020204030204" pitchFamily="49" charset="0"/>
              </a:rPr>
              <a:t>auto</a:t>
            </a:r>
            <a:r>
              <a:rPr lang="en-US" sz="2000" dirty="0">
                <a:solidFill>
                  <a:srgbClr val="000000"/>
                </a:solidFill>
                <a:latin typeface="Consolas" panose="020B0609020204030204" pitchFamily="49" charset="0"/>
              </a:rPr>
              <a:t> </a:t>
            </a:r>
            <a:r>
              <a:rPr lang="en-US" sz="2000" dirty="0" err="1">
                <a:solidFill>
                  <a:srgbClr val="000000"/>
                </a:solidFill>
                <a:latin typeface="Consolas" panose="020B0609020204030204" pitchFamily="49" charset="0"/>
              </a:rPr>
              <a:t>InnerProduct_TR_Alg</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a:t>
            </a:r>
            <a:r>
              <a:rPr lang="en-US" sz="2000" dirty="0" err="1">
                <a:solidFill>
                  <a:srgbClr val="2B91AF"/>
                </a:solidFill>
                <a:latin typeface="Consolas" panose="020B0609020204030204" pitchFamily="49" charset="0"/>
              </a:rPr>
              <a:t>DVec</a:t>
            </a:r>
            <a:r>
              <a:rPr lang="en-US" sz="2000" dirty="0">
                <a:solidFill>
                  <a:srgbClr val="000000"/>
                </a:solidFill>
                <a:latin typeface="Consolas" panose="020B0609020204030204" pitchFamily="49" charset="0"/>
              </a:rPr>
              <a:t> &amp; </a:t>
            </a:r>
            <a:r>
              <a:rPr lang="en-US" sz="2000" dirty="0">
                <a:solidFill>
                  <a:srgbClr val="808080"/>
                </a:solidFill>
                <a:latin typeface="Consolas" panose="020B0609020204030204" pitchFamily="49" charset="0"/>
              </a:rPr>
              <a:t>v</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a:t>
            </a:r>
            <a:r>
              <a:rPr lang="en-US" sz="2000" dirty="0" err="1">
                <a:solidFill>
                  <a:srgbClr val="2B91AF"/>
                </a:solidFill>
                <a:latin typeface="Consolas" panose="020B0609020204030204" pitchFamily="49" charset="0"/>
              </a:rPr>
              <a:t>DVec</a:t>
            </a:r>
            <a:r>
              <a:rPr lang="en-US" sz="2000" dirty="0">
                <a:solidFill>
                  <a:srgbClr val="000000"/>
                </a:solidFill>
                <a:latin typeface="Consolas" panose="020B0609020204030204" pitchFamily="49" charset="0"/>
              </a:rPr>
              <a:t> &amp; </a:t>
            </a:r>
            <a:r>
              <a:rPr lang="en-US" sz="2000" dirty="0">
                <a:solidFill>
                  <a:srgbClr val="808080"/>
                </a:solidFill>
                <a:latin typeface="Consolas" panose="020B0609020204030204" pitchFamily="49" charset="0"/>
              </a:rPr>
              <a:t>w</a:t>
            </a:r>
            <a:r>
              <a:rPr lang="en-US" sz="2000" dirty="0">
                <a:solidFill>
                  <a:srgbClr val="000000"/>
                </a:solidFill>
                <a:latin typeface="Consolas" panose="020B0609020204030204" pitchFamily="49" charset="0"/>
              </a:rPr>
              <a:t> )</a:t>
            </a:r>
          </a:p>
          <a:p>
            <a:r>
              <a:rPr lang="pl-PL" sz="2000" dirty="0">
                <a:solidFill>
                  <a:srgbClr val="000000"/>
                </a:solidFill>
                <a:latin typeface="Consolas" panose="020B0609020204030204" pitchFamily="49" charset="0"/>
              </a:rPr>
              <a:t>{</a:t>
            </a:r>
          </a:p>
          <a:p>
            <a:r>
              <a:rPr lang="pl-PL" sz="2000" dirty="0" smtClean="0">
                <a:solidFill>
                  <a:srgbClr val="0000FF"/>
                </a:solidFill>
                <a:latin typeface="Consolas" panose="020B0609020204030204" pitchFamily="49" charset="0"/>
              </a:rPr>
              <a:t>	</a:t>
            </a:r>
            <a:r>
              <a:rPr lang="en-US" sz="2000" dirty="0" smtClean="0">
                <a:solidFill>
                  <a:srgbClr val="0000FF"/>
                </a:solidFill>
                <a:latin typeface="Consolas" panose="020B0609020204030204" pitchFamily="49" charset="0"/>
              </a:rPr>
              <a:t>return</a:t>
            </a:r>
            <a:r>
              <a:rPr lang="en-US" sz="2000" dirty="0" smtClean="0">
                <a:solidFill>
                  <a:srgbClr val="000000"/>
                </a:solidFill>
                <a:latin typeface="Consolas" panose="020B0609020204030204" pitchFamily="49" charset="0"/>
              </a:rPr>
              <a:t> </a:t>
            </a:r>
            <a:r>
              <a:rPr lang="en-US" sz="2000" b="1" dirty="0">
                <a:solidFill>
                  <a:srgbClr val="000000"/>
                </a:solidFill>
                <a:latin typeface="Consolas" panose="020B0609020204030204" pitchFamily="49" charset="0"/>
              </a:rPr>
              <a:t>std::</a:t>
            </a:r>
            <a:r>
              <a:rPr lang="en-US" sz="2000" b="1" dirty="0" err="1">
                <a:solidFill>
                  <a:srgbClr val="000000"/>
                </a:solidFill>
                <a:latin typeface="Consolas" panose="020B0609020204030204" pitchFamily="49" charset="0"/>
              </a:rPr>
              <a:t>transform_reduce</a:t>
            </a:r>
            <a:r>
              <a:rPr lang="en-US" sz="2000" dirty="0" smtClean="0">
                <a:solidFill>
                  <a:srgbClr val="000000"/>
                </a:solidFill>
                <a:latin typeface="Consolas" panose="020B0609020204030204" pitchFamily="49" charset="0"/>
              </a:rPr>
              <a:t>(</a:t>
            </a:r>
            <a:r>
              <a:rPr lang="pl-PL" sz="2000" dirty="0" smtClean="0">
                <a:solidFill>
                  <a:srgbClr val="000000"/>
                </a:solidFill>
                <a:latin typeface="Consolas" panose="020B0609020204030204" pitchFamily="49" charset="0"/>
              </a:rPr>
              <a:t> </a:t>
            </a:r>
          </a:p>
          <a:p>
            <a:r>
              <a:rPr lang="pl-PL" sz="2000" b="1" dirty="0">
                <a:solidFill>
                  <a:srgbClr val="000000"/>
                </a:solidFill>
                <a:latin typeface="Consolas" panose="020B0609020204030204" pitchFamily="49" charset="0"/>
              </a:rPr>
              <a:t>	</a:t>
            </a:r>
            <a:r>
              <a:rPr lang="pl-PL" sz="2000" b="1" dirty="0" smtClean="0">
                <a:solidFill>
                  <a:srgbClr val="000000"/>
                </a:solidFill>
                <a:latin typeface="Consolas" panose="020B0609020204030204" pitchFamily="49" charset="0"/>
              </a:rPr>
              <a:t>		</a:t>
            </a:r>
            <a:r>
              <a:rPr lang="en-US" sz="2000" b="1" dirty="0" smtClean="0">
                <a:solidFill>
                  <a:srgbClr val="000000"/>
                </a:solidFill>
                <a:latin typeface="Consolas" panose="020B0609020204030204" pitchFamily="49" charset="0"/>
              </a:rPr>
              <a:t>std</a:t>
            </a:r>
            <a:r>
              <a:rPr lang="en-US" sz="2000" b="1" dirty="0">
                <a:solidFill>
                  <a:srgbClr val="000000"/>
                </a:solidFill>
                <a:latin typeface="Consolas" panose="020B0609020204030204" pitchFamily="49" charset="0"/>
              </a:rPr>
              <a:t>::execution::par</a:t>
            </a:r>
            <a:r>
              <a:rPr lang="en-US" sz="2000" dirty="0">
                <a:solidFill>
                  <a:srgbClr val="000000"/>
                </a:solidFill>
                <a:latin typeface="Consolas" panose="020B0609020204030204" pitchFamily="49" charset="0"/>
              </a:rPr>
              <a:t>,</a:t>
            </a:r>
          </a:p>
          <a:p>
            <a:r>
              <a:rPr lang="pl-PL" sz="2000" dirty="0" smtClean="0">
                <a:solidFill>
                  <a:srgbClr val="808080"/>
                </a:solidFill>
                <a:latin typeface="Consolas" panose="020B0609020204030204" pitchFamily="49" charset="0"/>
              </a:rPr>
              <a:t>			</a:t>
            </a:r>
            <a:r>
              <a:rPr lang="pl-PL" sz="2000" dirty="0" err="1" smtClean="0">
                <a:solidFill>
                  <a:srgbClr val="808080"/>
                </a:solidFill>
                <a:latin typeface="Consolas" panose="020B0609020204030204" pitchFamily="49" charset="0"/>
              </a:rPr>
              <a:t>v</a:t>
            </a:r>
            <a:r>
              <a:rPr lang="pl-PL" sz="2000" dirty="0" err="1" smtClean="0">
                <a:solidFill>
                  <a:srgbClr val="000000"/>
                </a:solidFill>
                <a:latin typeface="Consolas" panose="020B0609020204030204" pitchFamily="49" charset="0"/>
              </a:rPr>
              <a:t>.begin</a:t>
            </a:r>
            <a:r>
              <a:rPr lang="pl-PL" sz="2000" dirty="0">
                <a:solidFill>
                  <a:srgbClr val="000000"/>
                </a:solidFill>
                <a:latin typeface="Consolas" panose="020B0609020204030204" pitchFamily="49" charset="0"/>
              </a:rPr>
              <a:t>(), </a:t>
            </a:r>
            <a:r>
              <a:rPr lang="pl-PL" sz="2000" dirty="0" err="1">
                <a:solidFill>
                  <a:srgbClr val="808080"/>
                </a:solidFill>
                <a:latin typeface="Consolas" panose="020B0609020204030204" pitchFamily="49" charset="0"/>
              </a:rPr>
              <a:t>v</a:t>
            </a:r>
            <a:r>
              <a:rPr lang="pl-PL" sz="2000" dirty="0" err="1">
                <a:solidFill>
                  <a:srgbClr val="000000"/>
                </a:solidFill>
                <a:latin typeface="Consolas" panose="020B0609020204030204" pitchFamily="49" charset="0"/>
              </a:rPr>
              <a:t>.end</a:t>
            </a:r>
            <a:r>
              <a:rPr lang="pl-PL" sz="2000" dirty="0">
                <a:solidFill>
                  <a:srgbClr val="000000"/>
                </a:solidFill>
                <a:latin typeface="Consolas" panose="020B0609020204030204" pitchFamily="49" charset="0"/>
              </a:rPr>
              <a:t>(), </a:t>
            </a:r>
            <a:r>
              <a:rPr lang="pl-PL" sz="2000" dirty="0" err="1">
                <a:solidFill>
                  <a:srgbClr val="808080"/>
                </a:solidFill>
                <a:latin typeface="Consolas" panose="020B0609020204030204" pitchFamily="49" charset="0"/>
              </a:rPr>
              <a:t>w</a:t>
            </a:r>
            <a:r>
              <a:rPr lang="pl-PL" sz="2000" dirty="0" err="1">
                <a:solidFill>
                  <a:srgbClr val="000000"/>
                </a:solidFill>
                <a:latin typeface="Consolas" panose="020B0609020204030204" pitchFamily="49" charset="0"/>
              </a:rPr>
              <a:t>.begin</a:t>
            </a:r>
            <a:r>
              <a:rPr lang="pl-PL" sz="2000" dirty="0">
                <a:solidFill>
                  <a:srgbClr val="000000"/>
                </a:solidFill>
                <a:latin typeface="Consolas" panose="020B0609020204030204" pitchFamily="49" charset="0"/>
              </a:rPr>
              <a:t>(), </a:t>
            </a:r>
            <a:r>
              <a:rPr lang="pl-PL" sz="2000" dirty="0">
                <a:solidFill>
                  <a:srgbClr val="2B91AF"/>
                </a:solidFill>
                <a:latin typeface="Consolas" panose="020B0609020204030204" pitchFamily="49" charset="0"/>
              </a:rPr>
              <a:t>DT</a:t>
            </a:r>
            <a:r>
              <a:rPr lang="pl-PL" sz="2000" dirty="0">
                <a:solidFill>
                  <a:srgbClr val="000000"/>
                </a:solidFill>
                <a:latin typeface="Consolas" panose="020B0609020204030204" pitchFamily="49" charset="0"/>
              </a:rPr>
              <a:t>(),</a:t>
            </a:r>
          </a:p>
          <a:p>
            <a:r>
              <a:rPr lang="pl-PL" sz="2000" dirty="0" smtClean="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auto</a:t>
            </a:r>
            <a:r>
              <a:rPr lang="en-US" sz="2000" dirty="0">
                <a:solidFill>
                  <a:srgbClr val="000000"/>
                </a:solidFill>
                <a:latin typeface="Consolas" panose="020B0609020204030204" pitchFamily="49" charset="0"/>
              </a:rPr>
              <a:t> </a:t>
            </a:r>
            <a:r>
              <a:rPr lang="en-US" sz="2000" dirty="0">
                <a:solidFill>
                  <a:srgbClr val="808080"/>
                </a:solidFill>
                <a:latin typeface="Consolas" panose="020B0609020204030204" pitchFamily="49" charset="0"/>
              </a:rPr>
              <a:t>a</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auto</a:t>
            </a:r>
            <a:r>
              <a:rPr lang="en-US" sz="2000" dirty="0">
                <a:solidFill>
                  <a:srgbClr val="000000"/>
                </a:solidFill>
                <a:latin typeface="Consolas" panose="020B0609020204030204" pitchFamily="49" charset="0"/>
              </a:rPr>
              <a:t> </a:t>
            </a:r>
            <a:r>
              <a:rPr lang="en-US" sz="2000" dirty="0">
                <a:solidFill>
                  <a:srgbClr val="808080"/>
                </a:solidFill>
                <a:latin typeface="Consolas" panose="020B0609020204030204" pitchFamily="49" charset="0"/>
              </a:rPr>
              <a:t>b</a:t>
            </a:r>
            <a:r>
              <a:rPr lang="en-US" sz="2000" dirty="0">
                <a:solidFill>
                  <a:srgbClr val="000000"/>
                </a:solidFill>
                <a:latin typeface="Consolas" panose="020B0609020204030204" pitchFamily="49" charset="0"/>
              </a:rPr>
              <a:t> ) { </a:t>
            </a:r>
            <a:r>
              <a:rPr lang="en-US" sz="2000" dirty="0">
                <a:solidFill>
                  <a:srgbClr val="0000FF"/>
                </a:solidFill>
                <a:latin typeface="Consolas" panose="020B0609020204030204" pitchFamily="49" charset="0"/>
              </a:rPr>
              <a:t>return</a:t>
            </a:r>
            <a:r>
              <a:rPr lang="en-US" sz="2000" dirty="0">
                <a:solidFill>
                  <a:srgbClr val="000000"/>
                </a:solidFill>
                <a:latin typeface="Consolas" panose="020B0609020204030204" pitchFamily="49" charset="0"/>
              </a:rPr>
              <a:t> </a:t>
            </a:r>
            <a:r>
              <a:rPr lang="en-US" sz="2000" dirty="0">
                <a:solidFill>
                  <a:srgbClr val="808080"/>
                </a:solidFill>
                <a:latin typeface="Consolas" panose="020B0609020204030204" pitchFamily="49" charset="0"/>
              </a:rPr>
              <a:t>a</a:t>
            </a:r>
            <a:r>
              <a:rPr lang="en-US" sz="2000" dirty="0">
                <a:solidFill>
                  <a:srgbClr val="000000"/>
                </a:solidFill>
                <a:latin typeface="Consolas" panose="020B0609020204030204" pitchFamily="49" charset="0"/>
              </a:rPr>
              <a:t> + </a:t>
            </a:r>
            <a:r>
              <a:rPr lang="en-US" sz="2000" dirty="0">
                <a:solidFill>
                  <a:srgbClr val="808080"/>
                </a:solidFill>
                <a:latin typeface="Consolas" panose="020B0609020204030204" pitchFamily="49" charset="0"/>
              </a:rPr>
              <a:t>b</a:t>
            </a:r>
            <a:r>
              <a:rPr lang="en-US" sz="2000" dirty="0">
                <a:solidFill>
                  <a:srgbClr val="000000"/>
                </a:solidFill>
                <a:latin typeface="Consolas" panose="020B0609020204030204" pitchFamily="49" charset="0"/>
              </a:rPr>
              <a:t>; },</a:t>
            </a:r>
          </a:p>
          <a:p>
            <a:r>
              <a:rPr lang="pl-PL" sz="2000" dirty="0" smtClean="0">
                <a:solidFill>
                  <a:srgbClr val="000000"/>
                </a:solidFill>
                <a:latin typeface="Consolas" panose="020B0609020204030204" pitchFamily="49" charset="0"/>
              </a:rPr>
              <a:t>			</a:t>
            </a:r>
            <a:r>
              <a:rPr lang="en-US" sz="2000" dirty="0" smtClean="0">
                <a:solidFill>
                  <a:srgbClr val="000000"/>
                </a:solidFill>
                <a:latin typeface="Consolas" panose="020B0609020204030204" pitchFamily="49" charset="0"/>
              </a:rPr>
              <a:t>[] </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auto</a:t>
            </a:r>
            <a:r>
              <a:rPr lang="en-US" sz="2000" dirty="0">
                <a:solidFill>
                  <a:srgbClr val="000000"/>
                </a:solidFill>
                <a:latin typeface="Consolas" panose="020B0609020204030204" pitchFamily="49" charset="0"/>
              </a:rPr>
              <a:t> </a:t>
            </a:r>
            <a:r>
              <a:rPr lang="en-US" sz="2000" dirty="0">
                <a:solidFill>
                  <a:srgbClr val="808080"/>
                </a:solidFill>
                <a:latin typeface="Consolas" panose="020B0609020204030204" pitchFamily="49" charset="0"/>
              </a:rPr>
              <a:t>a</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const</a:t>
            </a:r>
            <a:r>
              <a:rPr lang="en-US" sz="2000" dirty="0">
                <a:solidFill>
                  <a:srgbClr val="000000"/>
                </a:solidFill>
                <a:latin typeface="Consolas" panose="020B0609020204030204" pitchFamily="49" charset="0"/>
              </a:rPr>
              <a:t> </a:t>
            </a:r>
            <a:r>
              <a:rPr lang="en-US" sz="2000" dirty="0">
                <a:solidFill>
                  <a:srgbClr val="0000FF"/>
                </a:solidFill>
                <a:latin typeface="Consolas" panose="020B0609020204030204" pitchFamily="49" charset="0"/>
              </a:rPr>
              <a:t>auto</a:t>
            </a:r>
            <a:r>
              <a:rPr lang="en-US" sz="2000" dirty="0">
                <a:solidFill>
                  <a:srgbClr val="000000"/>
                </a:solidFill>
                <a:latin typeface="Consolas" panose="020B0609020204030204" pitchFamily="49" charset="0"/>
              </a:rPr>
              <a:t> </a:t>
            </a:r>
            <a:r>
              <a:rPr lang="en-US" sz="2000" dirty="0">
                <a:solidFill>
                  <a:srgbClr val="808080"/>
                </a:solidFill>
                <a:latin typeface="Consolas" panose="020B0609020204030204" pitchFamily="49" charset="0"/>
              </a:rPr>
              <a:t>b</a:t>
            </a:r>
            <a:r>
              <a:rPr lang="en-US" sz="2000" dirty="0">
                <a:solidFill>
                  <a:srgbClr val="000000"/>
                </a:solidFill>
                <a:latin typeface="Consolas" panose="020B0609020204030204" pitchFamily="49" charset="0"/>
              </a:rPr>
              <a:t> ) { </a:t>
            </a:r>
            <a:r>
              <a:rPr lang="en-US" sz="2000" dirty="0">
                <a:solidFill>
                  <a:srgbClr val="0000FF"/>
                </a:solidFill>
                <a:latin typeface="Consolas" panose="020B0609020204030204" pitchFamily="49" charset="0"/>
              </a:rPr>
              <a:t>return</a:t>
            </a:r>
            <a:r>
              <a:rPr lang="en-US" sz="2000" dirty="0">
                <a:solidFill>
                  <a:srgbClr val="000000"/>
                </a:solidFill>
                <a:latin typeface="Consolas" panose="020B0609020204030204" pitchFamily="49" charset="0"/>
              </a:rPr>
              <a:t> </a:t>
            </a:r>
            <a:r>
              <a:rPr lang="en-US" sz="2000" dirty="0">
                <a:solidFill>
                  <a:srgbClr val="808080"/>
                </a:solidFill>
                <a:latin typeface="Consolas" panose="020B0609020204030204" pitchFamily="49" charset="0"/>
              </a:rPr>
              <a:t>a</a:t>
            </a:r>
            <a:r>
              <a:rPr lang="en-US" sz="2000" dirty="0">
                <a:solidFill>
                  <a:srgbClr val="000000"/>
                </a:solidFill>
                <a:latin typeface="Consolas" panose="020B0609020204030204" pitchFamily="49" charset="0"/>
              </a:rPr>
              <a:t> * </a:t>
            </a:r>
            <a:r>
              <a:rPr lang="en-US" sz="2000" dirty="0">
                <a:solidFill>
                  <a:srgbClr val="808080"/>
                </a:solidFill>
                <a:latin typeface="Consolas" panose="020B0609020204030204" pitchFamily="49" charset="0"/>
              </a:rPr>
              <a:t>b</a:t>
            </a:r>
            <a:r>
              <a:rPr lang="en-US" sz="2000" dirty="0">
                <a:solidFill>
                  <a:srgbClr val="000000"/>
                </a:solidFill>
                <a:latin typeface="Consolas" panose="020B0609020204030204" pitchFamily="49" charset="0"/>
              </a:rPr>
              <a:t>; }</a:t>
            </a:r>
          </a:p>
          <a:p>
            <a:r>
              <a:rPr lang="pl-PL" sz="2000" dirty="0" smtClean="0">
                <a:solidFill>
                  <a:srgbClr val="000000"/>
                </a:solidFill>
                <a:latin typeface="Consolas" panose="020B0609020204030204" pitchFamily="49" charset="0"/>
              </a:rPr>
              <a:t>		);</a:t>
            </a:r>
            <a:endParaRPr lang="pl-PL" sz="2000" dirty="0">
              <a:solidFill>
                <a:srgbClr val="000000"/>
              </a:solidFill>
              <a:latin typeface="Consolas" panose="020B0609020204030204" pitchFamily="49" charset="0"/>
            </a:endParaRPr>
          </a:p>
          <a:p>
            <a:r>
              <a:rPr lang="pl-PL" sz="2000" dirty="0">
                <a:solidFill>
                  <a:srgbClr val="000000"/>
                </a:solidFill>
                <a:latin typeface="Consolas" panose="020B0609020204030204" pitchFamily="49" charset="0"/>
              </a:rPr>
              <a:t>}</a:t>
            </a:r>
            <a:endParaRPr lang="pl-PL" sz="2000" dirty="0"/>
          </a:p>
        </p:txBody>
      </p:sp>
      <p:sp>
        <p:nvSpPr>
          <p:cNvPr id="8" name="Prostokąt 7"/>
          <p:cNvSpPr/>
          <p:nvPr/>
        </p:nvSpPr>
        <p:spPr>
          <a:xfrm>
            <a:off x="656663" y="940606"/>
            <a:ext cx="8021171" cy="461665"/>
          </a:xfrm>
          <a:prstGeom prst="rect">
            <a:avLst/>
          </a:prstGeom>
        </p:spPr>
        <p:txBody>
          <a:bodyPr wrap="square">
            <a:spAutoFit/>
          </a:bodyPr>
          <a:lstStyle/>
          <a:p>
            <a:r>
              <a:rPr lang="pl-PL" sz="2400" dirty="0" smtClean="0">
                <a:ea typeface="Times New Roman" panose="02020603050405020304" pitchFamily="18" charset="0"/>
              </a:rPr>
              <a:t>STL </a:t>
            </a:r>
            <a:r>
              <a:rPr lang="pl-PL" sz="2400" dirty="0" err="1" smtClean="0">
                <a:ea typeface="Times New Roman" panose="02020603050405020304" pitchFamily="18" charset="0"/>
              </a:rPr>
              <a:t>comes</a:t>
            </a:r>
            <a:r>
              <a:rPr lang="pl-PL" sz="2400" dirty="0" smtClean="0">
                <a:ea typeface="Times New Roman" panose="02020603050405020304" pitchFamily="18" charset="0"/>
              </a:rPr>
              <a:t> with the</a:t>
            </a:r>
            <a:r>
              <a:rPr lang="pl-PL" sz="2400" i="1" dirty="0">
                <a:ea typeface="Times New Roman" panose="02020603050405020304" pitchFamily="18" charset="0"/>
              </a:rPr>
              <a:t> </a:t>
            </a:r>
            <a:r>
              <a:rPr lang="pl-PL" sz="2400" i="1" dirty="0" err="1">
                <a:ea typeface="Times New Roman" panose="02020603050405020304" pitchFamily="18" charset="0"/>
              </a:rPr>
              <a:t>Execution</a:t>
            </a:r>
            <a:r>
              <a:rPr lang="pl-PL" sz="2400" i="1" dirty="0">
                <a:ea typeface="Times New Roman" panose="02020603050405020304" pitchFamily="18" charset="0"/>
              </a:rPr>
              <a:t> Policy</a:t>
            </a:r>
            <a:r>
              <a:rPr lang="pl-PL" sz="2400" dirty="0" smtClean="0">
                <a:ea typeface="Times New Roman" panose="02020603050405020304" pitchFamily="18" charset="0"/>
              </a:rPr>
              <a:t> </a:t>
            </a:r>
            <a:r>
              <a:rPr lang="pl-PL" sz="2400" b="1" dirty="0" smtClean="0">
                <a:ea typeface="Times New Roman" panose="02020603050405020304" pitchFamily="18" charset="0"/>
              </a:rPr>
              <a:t>std::</a:t>
            </a:r>
            <a:r>
              <a:rPr lang="pl-PL" sz="2400" b="1" dirty="0" err="1" smtClean="0">
                <a:ea typeface="Times New Roman" panose="02020603050405020304" pitchFamily="18" charset="0"/>
              </a:rPr>
              <a:t>execute</a:t>
            </a:r>
            <a:r>
              <a:rPr lang="pl-PL" sz="2400" b="1" dirty="0">
                <a:ea typeface="Times New Roman" panose="02020603050405020304" pitchFamily="18" charset="0"/>
              </a:rPr>
              <a:t>::</a:t>
            </a:r>
            <a:r>
              <a:rPr lang="pl-PL" sz="2400" b="1" dirty="0" smtClean="0">
                <a:ea typeface="Times New Roman" panose="02020603050405020304" pitchFamily="18" charset="0"/>
              </a:rPr>
              <a:t>par</a:t>
            </a:r>
            <a:endParaRPr lang="pl-PL" sz="2400" i="1" dirty="0"/>
          </a:p>
        </p:txBody>
      </p:sp>
      <p:sp>
        <p:nvSpPr>
          <p:cNvPr id="9" name="Prostokąt 8"/>
          <p:cNvSpPr/>
          <p:nvPr/>
        </p:nvSpPr>
        <p:spPr>
          <a:xfrm>
            <a:off x="656662" y="1513240"/>
            <a:ext cx="11257432" cy="461665"/>
          </a:xfrm>
          <a:prstGeom prst="rect">
            <a:avLst/>
          </a:prstGeom>
        </p:spPr>
        <p:txBody>
          <a:bodyPr wrap="square">
            <a:spAutoFit/>
          </a:bodyPr>
          <a:lstStyle/>
          <a:p>
            <a:r>
              <a:rPr lang="pl-PL" sz="2400" dirty="0" err="1" smtClean="0">
                <a:ea typeface="Times New Roman" panose="02020603050405020304" pitchFamily="18" charset="0"/>
              </a:rPr>
              <a:t>However</a:t>
            </a:r>
            <a:r>
              <a:rPr lang="pl-PL" sz="2400" dirty="0" smtClean="0">
                <a:ea typeface="Times New Roman" panose="02020603050405020304" pitchFamily="18" charset="0"/>
              </a:rPr>
              <a:t>, </a:t>
            </a:r>
            <a:r>
              <a:rPr lang="pl-PL" sz="2400" dirty="0" err="1" smtClean="0">
                <a:ea typeface="Times New Roman" panose="02020603050405020304" pitchFamily="18" charset="0"/>
              </a:rPr>
              <a:t>instead</a:t>
            </a:r>
            <a:r>
              <a:rPr lang="pl-PL" sz="2400" dirty="0" smtClean="0">
                <a:ea typeface="Times New Roman" panose="02020603050405020304" pitchFamily="18" charset="0"/>
              </a:rPr>
              <a:t> of the std::</a:t>
            </a:r>
            <a:r>
              <a:rPr lang="pl-PL" sz="2400" dirty="0" err="1" smtClean="0">
                <a:ea typeface="Times New Roman" panose="02020603050405020304" pitchFamily="18" charset="0"/>
              </a:rPr>
              <a:t>inner_product</a:t>
            </a:r>
            <a:r>
              <a:rPr lang="pl-PL" sz="2400" dirty="0" smtClean="0">
                <a:ea typeface="Times New Roman" panose="02020603050405020304" pitchFamily="18" charset="0"/>
              </a:rPr>
              <a:t> the std::</a:t>
            </a:r>
            <a:r>
              <a:rPr lang="pl-PL" sz="2400" dirty="0" err="1" smtClean="0">
                <a:ea typeface="Times New Roman" panose="02020603050405020304" pitchFamily="18" charset="0"/>
              </a:rPr>
              <a:t>transform_reduce</a:t>
            </a:r>
            <a:r>
              <a:rPr lang="pl-PL" sz="2400" dirty="0" smtClean="0">
                <a:ea typeface="Times New Roman" panose="02020603050405020304" pitchFamily="18" charset="0"/>
              </a:rPr>
              <a:t> </a:t>
            </a:r>
            <a:r>
              <a:rPr lang="pl-PL" sz="2400" dirty="0" err="1" smtClean="0">
                <a:ea typeface="Times New Roman" panose="02020603050405020304" pitchFamily="18" charset="0"/>
              </a:rPr>
              <a:t>has</a:t>
            </a:r>
            <a:r>
              <a:rPr lang="pl-PL" sz="2400" dirty="0" smtClean="0">
                <a:ea typeface="Times New Roman" panose="02020603050405020304" pitchFamily="18" charset="0"/>
              </a:rPr>
              <a:t> to be </a:t>
            </a:r>
            <a:r>
              <a:rPr lang="pl-PL" sz="2400" dirty="0" err="1" smtClean="0">
                <a:ea typeface="Times New Roman" panose="02020603050405020304" pitchFamily="18" charset="0"/>
              </a:rPr>
              <a:t>used</a:t>
            </a:r>
            <a:r>
              <a:rPr lang="pl-PL" sz="2400" dirty="0" smtClean="0">
                <a:ea typeface="Times New Roman" panose="02020603050405020304" pitchFamily="18" charset="0"/>
              </a:rPr>
              <a:t>.</a:t>
            </a:r>
            <a:endParaRPr lang="pl-PL" sz="2400" i="1" dirty="0"/>
          </a:p>
        </p:txBody>
      </p:sp>
      <p:sp>
        <p:nvSpPr>
          <p:cNvPr id="7" name="Owal 6"/>
          <p:cNvSpPr/>
          <p:nvPr/>
        </p:nvSpPr>
        <p:spPr>
          <a:xfrm rot="16200000">
            <a:off x="4551322" y="1909212"/>
            <a:ext cx="477878" cy="35427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Owal 9"/>
          <p:cNvSpPr/>
          <p:nvPr/>
        </p:nvSpPr>
        <p:spPr>
          <a:xfrm rot="16200000">
            <a:off x="5080510" y="2219611"/>
            <a:ext cx="477878" cy="35427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5361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fade">
                                      <p:cBhvr>
                                        <p:cTn id="15" dur="500"/>
                                        <p:tgtEl>
                                          <p:spTgt spid="2">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7" end="7"/>
                                            </p:txEl>
                                          </p:spTgt>
                                        </p:tgtEl>
                                        <p:attrNameLst>
                                          <p:attrName>style.visibility</p:attrName>
                                        </p:attrNameLst>
                                      </p:cBhvr>
                                      <p:to>
                                        <p:strVal val="visible"/>
                                      </p:to>
                                    </p:set>
                                    <p:animEffect transition="in" filter="fade">
                                      <p:cBhvr>
                                        <p:cTn id="18" dur="500"/>
                                        <p:tgtEl>
                                          <p:spTgt spid="2">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fade">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2000"/>
                                        <p:tgtEl>
                                          <p:spTgt spid="7"/>
                                        </p:tgtEl>
                                      </p:cBhvr>
                                    </p:animEffect>
                                    <p:anim calcmode="lin" valueType="num">
                                      <p:cBhvr>
                                        <p:cTn id="29" dur="2000" fill="hold"/>
                                        <p:tgtEl>
                                          <p:spTgt spid="7"/>
                                        </p:tgtEl>
                                        <p:attrNameLst>
                                          <p:attrName>ppt_w</p:attrName>
                                        </p:attrNameLst>
                                      </p:cBhvr>
                                      <p:tavLst>
                                        <p:tav tm="0" fmla="#ppt_w*sin(2.5*pi*$)">
                                          <p:val>
                                            <p:fltVal val="0"/>
                                          </p:val>
                                        </p:tav>
                                        <p:tav tm="100000">
                                          <p:val>
                                            <p:fltVal val="1"/>
                                          </p:val>
                                        </p:tav>
                                      </p:tavLst>
                                    </p:anim>
                                    <p:anim calcmode="lin" valueType="num">
                                      <p:cBhvr>
                                        <p:cTn id="30"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ppt_w</p:attrName>
                                        </p:attrNameLst>
                                      </p:cBhvr>
                                      <p:tavLst>
                                        <p:tav tm="0" fmla="#ppt_w*sin(2.5*pi*$)">
                                          <p:val>
                                            <p:fltVal val="0"/>
                                          </p:val>
                                        </p:tav>
                                        <p:tav tm="100000">
                                          <p:val>
                                            <p:fltVal val="1"/>
                                          </p:val>
                                        </p:tav>
                                      </p:tavLst>
                                    </p:anim>
                                    <p:anim calcmode="lin" valueType="num">
                                      <p:cBhvr>
                                        <p:cTn id="3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62533" y="1819657"/>
            <a:ext cx="10966078" cy="3970318"/>
          </a:xfrm>
          <a:prstGeom prst="rect">
            <a:avLst/>
          </a:prstGeom>
        </p:spPr>
        <p:txBody>
          <a:bodyPr wrap="square">
            <a:spAutoFit/>
          </a:bodyPr>
          <a:lstStyle/>
          <a:p>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InnerProduct_SortAlg</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a:solidFill>
                  <a:srgbClr val="808080"/>
                </a:solidFill>
                <a:latin typeface="Consolas" panose="020B0609020204030204" pitchFamily="49" charset="0"/>
              </a:rPr>
              <a:t>v</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a:solidFill>
                  <a:srgbClr val="808080"/>
                </a:solidFill>
                <a:latin typeface="Consolas" panose="020B0609020204030204" pitchFamily="49" charset="0"/>
              </a:rPr>
              <a:t>w</a:t>
            </a:r>
            <a:r>
              <a:rPr lang="pl-PL"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p>
          <a:p>
            <a:r>
              <a:rPr lang="pl-PL" dirty="0" smtClean="0">
                <a:solidFill>
                  <a:srgbClr val="2B91AF"/>
                </a:solidFill>
                <a:latin typeface="Consolas" panose="020B0609020204030204" pitchFamily="49" charset="0"/>
              </a:rPr>
              <a:t>	</a:t>
            </a:r>
            <a:r>
              <a:rPr lang="pl-PL" dirty="0" err="1" smtClean="0">
                <a:solidFill>
                  <a:srgbClr val="2B91AF"/>
                </a:solidFill>
                <a:latin typeface="Consolas" panose="020B0609020204030204" pitchFamily="49" charset="0"/>
              </a:rPr>
              <a:t>DVec</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z( std::min( </a:t>
            </a:r>
            <a:r>
              <a:rPr lang="pl-PL" dirty="0" err="1">
                <a:solidFill>
                  <a:srgbClr val="808080"/>
                </a:solidFill>
                <a:latin typeface="Consolas" panose="020B0609020204030204" pitchFamily="49" charset="0"/>
              </a:rPr>
              <a:t>v</a:t>
            </a:r>
            <a:r>
              <a:rPr lang="pl-PL" dirty="0" err="1">
                <a:solidFill>
                  <a:srgbClr val="000000"/>
                </a:solidFill>
                <a:latin typeface="Consolas" panose="020B0609020204030204" pitchFamily="49" charset="0"/>
              </a:rPr>
              <a:t>.size</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w</a:t>
            </a:r>
            <a:r>
              <a:rPr lang="pl-PL" dirty="0" err="1">
                <a:solidFill>
                  <a:srgbClr val="000000"/>
                </a:solidFill>
                <a:latin typeface="Consolas" panose="020B0609020204030204" pitchFamily="49" charset="0"/>
              </a:rPr>
              <a:t>.size</a:t>
            </a:r>
            <a:r>
              <a:rPr lang="pl-PL" dirty="0">
                <a:solidFill>
                  <a:srgbClr val="000000"/>
                </a:solidFill>
                <a:latin typeface="Consolas" panose="020B0609020204030204" pitchFamily="49" charset="0"/>
              </a:rPr>
              <a:t>() ) </a:t>
            </a:r>
            <a:r>
              <a:rPr lang="pl-PL" dirty="0" smtClean="0">
                <a:solidFill>
                  <a:srgbClr val="000000"/>
                </a:solidFill>
                <a:latin typeface="Consolas" panose="020B0609020204030204" pitchFamily="49" charset="0"/>
              </a:rPr>
              <a:t>); </a:t>
            </a:r>
            <a:r>
              <a:rPr lang="pl-PL" dirty="0" smtClean="0">
                <a:solidFill>
                  <a:srgbClr val="008000"/>
                </a:solidFill>
                <a:latin typeface="Consolas" panose="020B0609020204030204" pitchFamily="49" charset="0"/>
              </a:rPr>
              <a:t>// </a:t>
            </a:r>
            <a:r>
              <a:rPr lang="pl-PL" dirty="0">
                <a:solidFill>
                  <a:srgbClr val="008000"/>
                </a:solidFill>
                <a:latin typeface="Consolas" panose="020B0609020204030204" pitchFamily="49" charset="0"/>
              </a:rPr>
              <a:t>Stores element-</a:t>
            </a:r>
            <a:r>
              <a:rPr lang="pl-PL" dirty="0" err="1">
                <a:solidFill>
                  <a:srgbClr val="008000"/>
                </a:solidFill>
                <a:latin typeface="Consolas" panose="020B0609020204030204" pitchFamily="49" charset="0"/>
              </a:rPr>
              <a:t>wise</a:t>
            </a:r>
            <a:r>
              <a:rPr lang="pl-PL" dirty="0">
                <a:solidFill>
                  <a:srgbClr val="008000"/>
                </a:solidFill>
                <a:latin typeface="Consolas" panose="020B0609020204030204" pitchFamily="49" charset="0"/>
              </a:rPr>
              <a:t> products</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 </a:t>
            </a:r>
            <a:r>
              <a:rPr lang="pl-PL" dirty="0" err="1">
                <a:solidFill>
                  <a:srgbClr val="008000"/>
                </a:solidFill>
                <a:latin typeface="Consolas" panose="020B0609020204030204" pitchFamily="49" charset="0"/>
              </a:rPr>
              <a:t>Elementwise</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multiplication</a:t>
            </a:r>
            <a:r>
              <a:rPr lang="pl-PL" dirty="0">
                <a:solidFill>
                  <a:srgbClr val="008000"/>
                </a:solidFill>
                <a:latin typeface="Consolas" panose="020B0609020204030204" pitchFamily="49" charset="0"/>
              </a:rPr>
              <a:t>: c = a .* b</a:t>
            </a:r>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pl-PL" b="1" dirty="0" err="1" smtClean="0">
                <a:solidFill>
                  <a:srgbClr val="000000"/>
                </a:solidFill>
                <a:latin typeface="Consolas" panose="020B0609020204030204" pitchFamily="49" charset="0"/>
              </a:rPr>
              <a:t>transform</a:t>
            </a:r>
            <a:r>
              <a:rPr lang="pl-PL"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pl-PL" b="1" dirty="0">
                <a:solidFill>
                  <a:srgbClr val="000000"/>
                </a:solidFill>
                <a:latin typeface="Consolas" panose="020B0609020204030204" pitchFamily="49" charset="0"/>
              </a:rPr>
              <a:t>::</a:t>
            </a:r>
            <a:r>
              <a:rPr lang="pl-PL" b="1" dirty="0" err="1">
                <a:solidFill>
                  <a:srgbClr val="000000"/>
                </a:solidFill>
                <a:latin typeface="Consolas" panose="020B0609020204030204" pitchFamily="49" charset="0"/>
              </a:rPr>
              <a:t>execution</a:t>
            </a:r>
            <a:r>
              <a:rPr lang="pl-PL" b="1" dirty="0">
                <a:solidFill>
                  <a:srgbClr val="000000"/>
                </a:solidFill>
                <a:latin typeface="Consolas" panose="020B0609020204030204" pitchFamily="49" charset="0"/>
              </a:rPr>
              <a:t>::par</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v</a:t>
            </a:r>
            <a:r>
              <a:rPr lang="pl-PL" dirty="0" err="1">
                <a:solidFill>
                  <a:srgbClr val="000000"/>
                </a:solidFill>
                <a:latin typeface="Consolas" panose="020B0609020204030204" pitchFamily="49" charset="0"/>
              </a:rPr>
              <a:t>.begin</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v</a:t>
            </a:r>
            <a:r>
              <a:rPr lang="pl-PL" dirty="0" err="1">
                <a:solidFill>
                  <a:srgbClr val="000000"/>
                </a:solidFill>
                <a:latin typeface="Consolas" panose="020B0609020204030204" pitchFamily="49" charset="0"/>
              </a:rPr>
              <a:t>.end</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w</a:t>
            </a:r>
            <a:r>
              <a:rPr lang="pl-PL" dirty="0" err="1">
                <a:solidFill>
                  <a:srgbClr val="000000"/>
                </a:solidFill>
                <a:latin typeface="Consolas" panose="020B0609020204030204" pitchFamily="49" charset="0"/>
              </a:rPr>
              <a:t>.begin</a:t>
            </a:r>
            <a:r>
              <a:rPr lang="pl-PL" dirty="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z.begin</a:t>
            </a:r>
            <a:r>
              <a:rPr lang="pl-PL"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a:t>
            </a:r>
            <a:r>
              <a:rPr lang="es-ES" dirty="0" smtClean="0">
                <a:solidFill>
                  <a:srgbClr val="000000"/>
                </a:solidFill>
                <a:latin typeface="Consolas" panose="020B0609020204030204" pitchFamily="49" charset="0"/>
              </a:rPr>
              <a:t>[] </a:t>
            </a:r>
            <a:r>
              <a:rPr lang="es-ES" dirty="0">
                <a:solidFill>
                  <a:srgbClr val="000000"/>
                </a:solidFill>
                <a:latin typeface="Consolas" panose="020B0609020204030204" pitchFamily="49" charset="0"/>
              </a:rPr>
              <a:t>( </a:t>
            </a:r>
            <a:r>
              <a:rPr lang="es-ES" dirty="0">
                <a:solidFill>
                  <a:srgbClr val="0000FF"/>
                </a:solidFill>
                <a:latin typeface="Consolas" panose="020B0609020204030204" pitchFamily="49" charset="0"/>
              </a:rPr>
              <a:t>const</a:t>
            </a:r>
            <a:r>
              <a:rPr lang="es-ES" dirty="0">
                <a:solidFill>
                  <a:srgbClr val="000000"/>
                </a:solidFill>
                <a:latin typeface="Consolas" panose="020B0609020204030204" pitchFamily="49" charset="0"/>
              </a:rPr>
              <a:t> </a:t>
            </a:r>
            <a:r>
              <a:rPr lang="es-ES" dirty="0">
                <a:solidFill>
                  <a:srgbClr val="0000FF"/>
                </a:solidFill>
                <a:latin typeface="Consolas" panose="020B0609020204030204" pitchFamily="49" charset="0"/>
              </a:rPr>
              <a:t>auto</a:t>
            </a:r>
            <a:r>
              <a:rPr lang="es-ES" dirty="0">
                <a:solidFill>
                  <a:srgbClr val="000000"/>
                </a:solidFill>
                <a:latin typeface="Consolas" panose="020B0609020204030204" pitchFamily="49" charset="0"/>
              </a:rPr>
              <a:t> &amp; </a:t>
            </a:r>
            <a:r>
              <a:rPr lang="es-ES" dirty="0">
                <a:solidFill>
                  <a:srgbClr val="808080"/>
                </a:solidFill>
                <a:latin typeface="Consolas" panose="020B0609020204030204" pitchFamily="49" charset="0"/>
              </a:rPr>
              <a:t>v_el</a:t>
            </a:r>
            <a:r>
              <a:rPr lang="es-ES" dirty="0">
                <a:solidFill>
                  <a:srgbClr val="000000"/>
                </a:solidFill>
                <a:latin typeface="Consolas" panose="020B0609020204030204" pitchFamily="49" charset="0"/>
              </a:rPr>
              <a:t>, </a:t>
            </a:r>
            <a:r>
              <a:rPr lang="es-ES" dirty="0">
                <a:solidFill>
                  <a:srgbClr val="0000FF"/>
                </a:solidFill>
                <a:latin typeface="Consolas" panose="020B0609020204030204" pitchFamily="49" charset="0"/>
              </a:rPr>
              <a:t>const</a:t>
            </a:r>
            <a:r>
              <a:rPr lang="es-ES" dirty="0">
                <a:solidFill>
                  <a:srgbClr val="000000"/>
                </a:solidFill>
                <a:latin typeface="Consolas" panose="020B0609020204030204" pitchFamily="49" charset="0"/>
              </a:rPr>
              <a:t> </a:t>
            </a:r>
            <a:r>
              <a:rPr lang="es-ES" dirty="0">
                <a:solidFill>
                  <a:srgbClr val="0000FF"/>
                </a:solidFill>
                <a:latin typeface="Consolas" panose="020B0609020204030204" pitchFamily="49" charset="0"/>
              </a:rPr>
              <a:t>auto</a:t>
            </a:r>
            <a:r>
              <a:rPr lang="es-ES" dirty="0">
                <a:solidFill>
                  <a:srgbClr val="000000"/>
                </a:solidFill>
                <a:latin typeface="Consolas" panose="020B0609020204030204" pitchFamily="49" charset="0"/>
              </a:rPr>
              <a:t> &amp; </a:t>
            </a:r>
            <a:r>
              <a:rPr lang="es-ES" dirty="0">
                <a:solidFill>
                  <a:srgbClr val="808080"/>
                </a:solidFill>
                <a:latin typeface="Consolas" panose="020B0609020204030204" pitchFamily="49" charset="0"/>
              </a:rPr>
              <a:t>w_el</a:t>
            </a:r>
            <a:r>
              <a:rPr lang="es-ES" dirty="0">
                <a:solidFill>
                  <a:srgbClr val="000000"/>
                </a:solidFill>
                <a:latin typeface="Consolas" panose="020B0609020204030204" pitchFamily="49" charset="0"/>
              </a:rPr>
              <a:t>) { </a:t>
            </a:r>
            <a:r>
              <a:rPr lang="es-ES" dirty="0">
                <a:solidFill>
                  <a:srgbClr val="0000FF"/>
                </a:solidFill>
                <a:latin typeface="Consolas" panose="020B0609020204030204" pitchFamily="49" charset="0"/>
              </a:rPr>
              <a:t>return</a:t>
            </a:r>
            <a:r>
              <a:rPr lang="es-ES" dirty="0">
                <a:solidFill>
                  <a:srgbClr val="000000"/>
                </a:solidFill>
                <a:latin typeface="Consolas" panose="020B0609020204030204" pitchFamily="49" charset="0"/>
              </a:rPr>
              <a:t> </a:t>
            </a:r>
            <a:r>
              <a:rPr lang="es-ES" dirty="0">
                <a:solidFill>
                  <a:srgbClr val="808080"/>
                </a:solidFill>
                <a:latin typeface="Consolas" panose="020B0609020204030204" pitchFamily="49" charset="0"/>
              </a:rPr>
              <a:t>v_el</a:t>
            </a:r>
            <a:r>
              <a:rPr lang="es-ES" dirty="0">
                <a:solidFill>
                  <a:srgbClr val="000000"/>
                </a:solidFill>
                <a:latin typeface="Consolas" panose="020B0609020204030204" pitchFamily="49" charset="0"/>
              </a:rPr>
              <a:t> * </a:t>
            </a:r>
            <a:r>
              <a:rPr lang="es-ES" dirty="0">
                <a:solidFill>
                  <a:srgbClr val="808080"/>
                </a:solidFill>
                <a:latin typeface="Consolas" panose="020B0609020204030204" pitchFamily="49" charset="0"/>
              </a:rPr>
              <a:t>w_el</a:t>
            </a:r>
            <a:r>
              <a:rPr lang="es-ES" dirty="0">
                <a:solidFill>
                  <a:srgbClr val="000000"/>
                </a:solidFill>
                <a:latin typeface="Consolas" panose="020B0609020204030204" pitchFamily="49" charset="0"/>
              </a:rPr>
              <a:t>; } );</a:t>
            </a:r>
          </a:p>
          <a:p>
            <a:endParaRPr lang="pl-PL"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 </a:t>
            </a:r>
            <a:r>
              <a:rPr lang="pl-PL" dirty="0">
                <a:solidFill>
                  <a:srgbClr val="008000"/>
                </a:solidFill>
                <a:latin typeface="Consolas" panose="020B0609020204030204" pitchFamily="49" charset="0"/>
              </a:rPr>
              <a:t>Sort in </a:t>
            </a:r>
            <a:r>
              <a:rPr lang="pl-PL" dirty="0" err="1">
                <a:solidFill>
                  <a:srgbClr val="008000"/>
                </a:solidFill>
                <a:latin typeface="Consolas" panose="020B0609020204030204" pitchFamily="49" charset="0"/>
              </a:rPr>
              <a:t>descending</a:t>
            </a:r>
            <a:r>
              <a:rPr lang="pl-PL" dirty="0">
                <a:solidFill>
                  <a:srgbClr val="008000"/>
                </a:solidFill>
                <a:latin typeface="Consolas" panose="020B0609020204030204" pitchFamily="49" charset="0"/>
              </a:rPr>
              <a:t> order.</a:t>
            </a:r>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pl-PL" b="1" dirty="0">
                <a:solidFill>
                  <a:srgbClr val="000000"/>
                </a:solidFill>
                <a:latin typeface="Consolas" panose="020B0609020204030204" pitchFamily="49" charset="0"/>
              </a:rPr>
              <a:t>::</a:t>
            </a:r>
            <a:r>
              <a:rPr lang="pl-PL" b="1" dirty="0" smtClean="0">
                <a:solidFill>
                  <a:srgbClr val="000000"/>
                </a:solidFill>
                <a:latin typeface="Consolas" panose="020B0609020204030204" pitchFamily="49" charset="0"/>
              </a:rPr>
              <a:t>sort</a:t>
            </a:r>
            <a:r>
              <a:rPr lang="pl-PL"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pl-PL" b="1" dirty="0">
                <a:solidFill>
                  <a:srgbClr val="000000"/>
                </a:solidFill>
                <a:latin typeface="Consolas" panose="020B0609020204030204" pitchFamily="49" charset="0"/>
              </a:rPr>
              <a:t>::</a:t>
            </a:r>
            <a:r>
              <a:rPr lang="pl-PL" b="1" dirty="0" err="1">
                <a:solidFill>
                  <a:srgbClr val="000000"/>
                </a:solidFill>
                <a:latin typeface="Consolas" panose="020B0609020204030204" pitchFamily="49" charset="0"/>
              </a:rPr>
              <a:t>execution</a:t>
            </a:r>
            <a:r>
              <a:rPr lang="pl-PL" b="1" dirty="0">
                <a:solidFill>
                  <a:srgbClr val="000000"/>
                </a:solidFill>
                <a:latin typeface="Consolas" panose="020B0609020204030204" pitchFamily="49" charset="0"/>
              </a:rPr>
              <a:t>::par</a:t>
            </a:r>
            <a:r>
              <a:rPr lang="pl-PL" dirty="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z.begin</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z.end</a:t>
            </a:r>
            <a:r>
              <a:rPr lang="pl-PL" dirty="0" smtClean="0">
                <a:solidFill>
                  <a:srgbClr val="000000"/>
                </a:solidFill>
                <a:latin typeface="Consolas" panose="020B0609020204030204" pitchFamily="49" charset="0"/>
              </a:rPr>
              <a:t>() ); </a:t>
            </a:r>
            <a:r>
              <a:rPr lang="pl-PL" dirty="0" smtClean="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Is</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it</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magic</a:t>
            </a:r>
            <a:r>
              <a:rPr lang="pl-PL" dirty="0">
                <a:solidFill>
                  <a:srgbClr val="008000"/>
                </a:solidFill>
                <a:latin typeface="Consolas" panose="020B0609020204030204" pitchFamily="49" charset="0"/>
              </a:rPr>
              <a:t>?</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The last argument is an initial value</a:t>
            </a:r>
            <a:endParaRPr lang="en-US"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en-US" dirty="0" smtClean="0">
                <a:solidFill>
                  <a:srgbClr val="0000FF"/>
                </a:solidFill>
                <a:latin typeface="Consolas" panose="020B0609020204030204" pitchFamily="49" charset="0"/>
              </a:rPr>
              <a:t>return</a:t>
            </a:r>
            <a:r>
              <a:rPr lang="en-US" dirty="0" smtClean="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std::</a:t>
            </a:r>
            <a:r>
              <a:rPr lang="en-US" b="1" dirty="0" smtClean="0">
                <a:solidFill>
                  <a:srgbClr val="000000"/>
                </a:solidFill>
                <a:latin typeface="Consolas" panose="020B0609020204030204" pitchFamily="49" charset="0"/>
              </a:rPr>
              <a:t>accumulate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z.begin</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z.end</a:t>
            </a:r>
            <a:r>
              <a:rPr lang="en-US" dirty="0">
                <a:solidFill>
                  <a:srgbClr val="000000"/>
                </a:solidFill>
                <a:latin typeface="Consolas" panose="020B0609020204030204" pitchFamily="49" charset="0"/>
              </a:rPr>
              <a:t>(), </a:t>
            </a:r>
            <a:r>
              <a:rPr lang="en-US" dirty="0">
                <a:solidFill>
                  <a:srgbClr val="2B91AF"/>
                </a:solidFill>
                <a:latin typeface="Consolas" panose="020B0609020204030204" pitchFamily="49" charset="0"/>
              </a:rPr>
              <a:t>DT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endParaRPr lang="pl-PL" dirty="0"/>
          </a:p>
        </p:txBody>
      </p:sp>
      <p:sp>
        <p:nvSpPr>
          <p:cNvPr id="10" name="Prostokąt 9"/>
          <p:cNvSpPr/>
          <p:nvPr/>
        </p:nvSpPr>
        <p:spPr>
          <a:xfrm>
            <a:off x="656663" y="940606"/>
            <a:ext cx="8021171" cy="461665"/>
          </a:xfrm>
          <a:prstGeom prst="rect">
            <a:avLst/>
          </a:prstGeom>
        </p:spPr>
        <p:txBody>
          <a:bodyPr wrap="square">
            <a:spAutoFit/>
          </a:bodyPr>
          <a:lstStyle/>
          <a:p>
            <a:r>
              <a:rPr lang="pl-PL" sz="2400" dirty="0" smtClean="0">
                <a:ea typeface="Times New Roman" panose="02020603050405020304" pitchFamily="18" charset="0"/>
              </a:rPr>
              <a:t>STL </a:t>
            </a:r>
            <a:r>
              <a:rPr lang="pl-PL" sz="2400" dirty="0" err="1" smtClean="0">
                <a:ea typeface="Times New Roman" panose="02020603050405020304" pitchFamily="18" charset="0"/>
              </a:rPr>
              <a:t>comes</a:t>
            </a:r>
            <a:r>
              <a:rPr lang="pl-PL" sz="2400" dirty="0" smtClean="0">
                <a:ea typeface="Times New Roman" panose="02020603050405020304" pitchFamily="18" charset="0"/>
              </a:rPr>
              <a:t> with the</a:t>
            </a:r>
            <a:r>
              <a:rPr lang="pl-PL" sz="2400" i="1" dirty="0">
                <a:ea typeface="Times New Roman" panose="02020603050405020304" pitchFamily="18" charset="0"/>
              </a:rPr>
              <a:t> </a:t>
            </a:r>
            <a:r>
              <a:rPr lang="pl-PL" sz="2400" i="1" dirty="0" err="1">
                <a:ea typeface="Times New Roman" panose="02020603050405020304" pitchFamily="18" charset="0"/>
              </a:rPr>
              <a:t>Execution</a:t>
            </a:r>
            <a:r>
              <a:rPr lang="pl-PL" sz="2400" i="1" dirty="0">
                <a:ea typeface="Times New Roman" panose="02020603050405020304" pitchFamily="18" charset="0"/>
              </a:rPr>
              <a:t> Policy</a:t>
            </a:r>
            <a:r>
              <a:rPr lang="pl-PL" sz="2400" dirty="0" smtClean="0">
                <a:ea typeface="Times New Roman" panose="02020603050405020304" pitchFamily="18" charset="0"/>
              </a:rPr>
              <a:t> </a:t>
            </a:r>
            <a:r>
              <a:rPr lang="pl-PL" sz="2400" b="1" dirty="0" smtClean="0">
                <a:ea typeface="Times New Roman" panose="02020603050405020304" pitchFamily="18" charset="0"/>
              </a:rPr>
              <a:t>std::</a:t>
            </a:r>
            <a:r>
              <a:rPr lang="pl-PL" sz="2400" b="1" dirty="0" err="1" smtClean="0">
                <a:ea typeface="Times New Roman" panose="02020603050405020304" pitchFamily="18" charset="0"/>
              </a:rPr>
              <a:t>execute</a:t>
            </a:r>
            <a:r>
              <a:rPr lang="pl-PL" sz="2400" b="1" dirty="0">
                <a:ea typeface="Times New Roman" panose="02020603050405020304" pitchFamily="18" charset="0"/>
              </a:rPr>
              <a:t>::</a:t>
            </a:r>
            <a:r>
              <a:rPr lang="pl-PL" sz="2400" b="1" dirty="0" smtClean="0">
                <a:ea typeface="Times New Roman" panose="02020603050405020304" pitchFamily="18" charset="0"/>
              </a:rPr>
              <a:t>par</a:t>
            </a:r>
            <a:endParaRPr lang="pl-PL" sz="2400" i="1" dirty="0"/>
          </a:p>
        </p:txBody>
      </p:sp>
    </p:spTree>
    <p:extLst>
      <p:ext uri="{BB962C8B-B14F-4D97-AF65-F5344CB8AC3E}">
        <p14:creationId xmlns:p14="http://schemas.microsoft.com/office/powerpoint/2010/main" val="92116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fade">
                                      <p:cBhvr>
                                        <p:cTn id="10" dur="500"/>
                                        <p:tgtEl>
                                          <p:spTgt spid="2">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animEffect transition="in" filter="fade">
                                      <p:cBhvr>
                                        <p:cTn id="13" dur="500"/>
                                        <p:tgtEl>
                                          <p:spTgt spid="2">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fade">
                                      <p:cBhvr>
                                        <p:cTn id="18" dur="500"/>
                                        <p:tgtEl>
                                          <p:spTgt spid="2">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fade">
                                      <p:cBhvr>
                                        <p:cTn id="21" dur="500"/>
                                        <p:tgtEl>
                                          <p:spTgt spid="2">
                                            <p:txEl>
                                              <p:pRg st="9" end="9"/>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11" end="11"/>
                                            </p:txEl>
                                          </p:spTgt>
                                        </p:tgtEl>
                                        <p:attrNameLst>
                                          <p:attrName>style.visibility</p:attrName>
                                        </p:attrNameLst>
                                      </p:cBhvr>
                                      <p:to>
                                        <p:strVal val="visible"/>
                                      </p:to>
                                    </p:set>
                                    <p:animEffect transition="in" filter="fade">
                                      <p:cBhvr>
                                        <p:cTn id="26" dur="500"/>
                                        <p:tgtEl>
                                          <p:spTgt spid="2">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12" end="12"/>
                                            </p:txEl>
                                          </p:spTgt>
                                        </p:tgtEl>
                                        <p:attrNameLst>
                                          <p:attrName>style.visibility</p:attrName>
                                        </p:attrNameLst>
                                      </p:cBhvr>
                                      <p:to>
                                        <p:strVal val="visible"/>
                                      </p:to>
                                    </p:set>
                                    <p:animEffect transition="in" filter="fade">
                                      <p:cBhvr>
                                        <p:cTn id="29"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670988836"/>
              </p:ext>
            </p:extLst>
          </p:nvPr>
        </p:nvGraphicFramePr>
        <p:xfrm>
          <a:off x="1900238" y="1698625"/>
          <a:ext cx="7054850" cy="5105400"/>
        </p:xfrm>
        <a:graphic>
          <a:graphicData uri="http://schemas.openxmlformats.org/presentationml/2006/ole">
            <mc:AlternateContent xmlns:mc="http://schemas.openxmlformats.org/markup-compatibility/2006">
              <mc:Choice xmlns:v="urn:schemas-microsoft-com:vml" Requires="v">
                <p:oleObj spid="_x0000_s55427" name="Visio" r:id="rId3" imgW="22555328" imgH="16139203" progId="Visio.Drawing.11">
                  <p:embed/>
                </p:oleObj>
              </mc:Choice>
              <mc:Fallback>
                <p:oleObj name="Visio" r:id="rId3" imgW="22555328" imgH="16139203" progId="Visio.Drawing.11">
                  <p:embed/>
                  <p:pic>
                    <p:nvPicPr>
                      <p:cNvPr id="0" name="Object 1"/>
                      <p:cNvPicPr>
                        <a:picLocks noChangeAspect="1" noChangeArrowheads="1"/>
                      </p:cNvPicPr>
                      <p:nvPr/>
                    </p:nvPicPr>
                    <p:blipFill>
                      <a:blip r:embed="rId4"/>
                      <a:srcRect/>
                      <a:stretch>
                        <a:fillRect/>
                      </a:stretch>
                    </p:blipFill>
                    <p:spPr bwMode="auto">
                      <a:xfrm>
                        <a:off x="1900238" y="1698625"/>
                        <a:ext cx="7054850" cy="5105400"/>
                      </a:xfrm>
                      <a:prstGeom prst="rect">
                        <a:avLst/>
                      </a:prstGeom>
                      <a:noFill/>
                    </p:spPr>
                  </p:pic>
                </p:oleObj>
              </mc:Fallback>
            </mc:AlternateContent>
          </a:graphicData>
        </a:graphic>
      </p:graphicFrame>
      <p:sp>
        <p:nvSpPr>
          <p:cNvPr id="6" name="Prostokąt 5"/>
          <p:cNvSpPr/>
          <p:nvPr/>
        </p:nvSpPr>
        <p:spPr>
          <a:xfrm>
            <a:off x="656663" y="940606"/>
            <a:ext cx="10033749" cy="461665"/>
          </a:xfrm>
          <a:prstGeom prst="rect">
            <a:avLst/>
          </a:prstGeom>
        </p:spPr>
        <p:txBody>
          <a:bodyPr wrap="square">
            <a:spAutoFit/>
          </a:bodyPr>
          <a:lstStyle/>
          <a:p>
            <a:r>
              <a:rPr lang="pl-PL" sz="2400" dirty="0" smtClean="0"/>
              <a:t>A </a:t>
            </a:r>
            <a:r>
              <a:rPr lang="pl-PL" sz="2400" dirty="0" err="1" smtClean="0"/>
              <a:t>hybrid</a:t>
            </a:r>
            <a:r>
              <a:rPr lang="pl-PL" sz="2400" dirty="0" smtClean="0"/>
              <a:t> </a:t>
            </a:r>
            <a:r>
              <a:rPr lang="pl-PL" sz="2400" dirty="0" err="1" smtClean="0"/>
              <a:t>algorithm</a:t>
            </a:r>
            <a:r>
              <a:rPr lang="pl-PL" sz="2400" dirty="0" smtClean="0"/>
              <a:t> </a:t>
            </a:r>
            <a:r>
              <a:rPr lang="pl-PL" sz="2400" dirty="0" err="1" smtClean="0"/>
              <a:t>is</a:t>
            </a:r>
            <a:r>
              <a:rPr lang="pl-PL" sz="2400" dirty="0" smtClean="0"/>
              <a:t> one of the </a:t>
            </a:r>
            <a:r>
              <a:rPr lang="pl-PL" sz="2400" dirty="0" err="1" smtClean="0"/>
              <a:t>best</a:t>
            </a:r>
            <a:r>
              <a:rPr lang="pl-PL" sz="2400" dirty="0" smtClean="0"/>
              <a:t> in </a:t>
            </a:r>
            <a:r>
              <a:rPr lang="pl-PL" sz="2400" dirty="0" err="1" smtClean="0"/>
              <a:t>terms</a:t>
            </a:r>
            <a:r>
              <a:rPr lang="pl-PL" sz="2400" dirty="0" smtClean="0"/>
              <a:t> of performance vs. </a:t>
            </a:r>
            <a:r>
              <a:rPr lang="pl-PL" sz="2400" dirty="0" err="1" smtClean="0"/>
              <a:t>accuracy</a:t>
            </a:r>
            <a:r>
              <a:rPr lang="pl-PL" sz="2400" dirty="0" smtClean="0"/>
              <a:t>.</a:t>
            </a:r>
            <a:endParaRPr lang="pl-PL" sz="2400" i="1" dirty="0"/>
          </a:p>
        </p:txBody>
      </p:sp>
    </p:spTree>
    <p:extLst>
      <p:ext uri="{BB962C8B-B14F-4D97-AF65-F5344CB8AC3E}">
        <p14:creationId xmlns:p14="http://schemas.microsoft.com/office/powerpoint/2010/main" val="1301482456"/>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3230854486"/>
              </p:ext>
            </p:extLst>
          </p:nvPr>
        </p:nvGraphicFramePr>
        <p:xfrm>
          <a:off x="1900518" y="1698811"/>
          <a:ext cx="7055223" cy="5105306"/>
        </p:xfrm>
        <a:graphic>
          <a:graphicData uri="http://schemas.openxmlformats.org/presentationml/2006/ole">
            <mc:AlternateContent xmlns:mc="http://schemas.openxmlformats.org/markup-compatibility/2006">
              <mc:Choice xmlns:v="urn:schemas-microsoft-com:vml" Requires="v">
                <p:oleObj spid="_x0000_s64619" name="Visio" r:id="rId3" imgW="22555328" imgH="16139203" progId="Visio.Drawing.11">
                  <p:embed/>
                </p:oleObj>
              </mc:Choice>
              <mc:Fallback>
                <p:oleObj name="Visio" r:id="rId3" imgW="22555328" imgH="16139203" progId="Visio.Drawing.11">
                  <p:embed/>
                  <p:pic>
                    <p:nvPicPr>
                      <p:cNvPr id="3" name="Obiekt 2"/>
                      <p:cNvPicPr>
                        <a:picLocks noChangeAspect="1" noChangeArrowheads="1"/>
                      </p:cNvPicPr>
                      <p:nvPr/>
                    </p:nvPicPr>
                    <p:blipFill>
                      <a:blip r:embed="rId4"/>
                      <a:srcRect/>
                      <a:stretch>
                        <a:fillRect/>
                      </a:stretch>
                    </p:blipFill>
                    <p:spPr bwMode="auto">
                      <a:xfrm>
                        <a:off x="1900518" y="1698811"/>
                        <a:ext cx="7055223" cy="5105306"/>
                      </a:xfrm>
                      <a:prstGeom prst="rect">
                        <a:avLst/>
                      </a:prstGeom>
                      <a:noFill/>
                    </p:spPr>
                  </p:pic>
                </p:oleObj>
              </mc:Fallback>
            </mc:AlternateContent>
          </a:graphicData>
        </a:graphic>
      </p:graphicFrame>
      <p:sp>
        <p:nvSpPr>
          <p:cNvPr id="6" name="Prostokąt 5"/>
          <p:cNvSpPr/>
          <p:nvPr/>
        </p:nvSpPr>
        <p:spPr>
          <a:xfrm>
            <a:off x="656663" y="940606"/>
            <a:ext cx="10033749" cy="461665"/>
          </a:xfrm>
          <a:prstGeom prst="rect">
            <a:avLst/>
          </a:prstGeom>
        </p:spPr>
        <p:txBody>
          <a:bodyPr wrap="square">
            <a:spAutoFit/>
          </a:bodyPr>
          <a:lstStyle/>
          <a:p>
            <a:r>
              <a:rPr lang="pl-PL" sz="2400" dirty="0" smtClean="0"/>
              <a:t>A </a:t>
            </a:r>
            <a:r>
              <a:rPr lang="pl-PL" sz="2400" dirty="0" err="1" smtClean="0"/>
              <a:t>hybrid</a:t>
            </a:r>
            <a:r>
              <a:rPr lang="pl-PL" sz="2400" dirty="0" smtClean="0"/>
              <a:t> </a:t>
            </a:r>
            <a:r>
              <a:rPr lang="pl-PL" sz="2400" dirty="0" err="1" smtClean="0"/>
              <a:t>algorithm</a:t>
            </a:r>
            <a:r>
              <a:rPr lang="pl-PL" sz="2400" dirty="0" smtClean="0"/>
              <a:t> </a:t>
            </a:r>
            <a:r>
              <a:rPr lang="pl-PL" sz="2400" dirty="0" err="1" smtClean="0"/>
              <a:t>is</a:t>
            </a:r>
            <a:r>
              <a:rPr lang="pl-PL" sz="2400" dirty="0" smtClean="0"/>
              <a:t> one of the </a:t>
            </a:r>
            <a:r>
              <a:rPr lang="pl-PL" sz="2400" dirty="0" err="1" smtClean="0"/>
              <a:t>best</a:t>
            </a:r>
            <a:r>
              <a:rPr lang="pl-PL" sz="2400" dirty="0" smtClean="0"/>
              <a:t> in </a:t>
            </a:r>
            <a:r>
              <a:rPr lang="pl-PL" sz="2400" dirty="0" err="1" smtClean="0"/>
              <a:t>terms</a:t>
            </a:r>
            <a:r>
              <a:rPr lang="pl-PL" sz="2400" dirty="0" smtClean="0"/>
              <a:t> of performance vs. </a:t>
            </a:r>
            <a:r>
              <a:rPr lang="pl-PL" sz="2400" dirty="0" err="1" smtClean="0"/>
              <a:t>accuracy</a:t>
            </a:r>
            <a:r>
              <a:rPr lang="pl-PL" sz="2400" dirty="0" smtClean="0"/>
              <a:t>.</a:t>
            </a:r>
            <a:endParaRPr lang="pl-PL" sz="2400" i="1" dirty="0"/>
          </a:p>
        </p:txBody>
      </p:sp>
    </p:spTree>
    <p:extLst>
      <p:ext uri="{BB962C8B-B14F-4D97-AF65-F5344CB8AC3E}">
        <p14:creationId xmlns:p14="http://schemas.microsoft.com/office/powerpoint/2010/main" val="3842984634"/>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31506257"/>
              </p:ext>
            </p:extLst>
          </p:nvPr>
        </p:nvGraphicFramePr>
        <p:xfrm>
          <a:off x="1900518" y="1698811"/>
          <a:ext cx="7055223" cy="5105306"/>
        </p:xfrm>
        <a:graphic>
          <a:graphicData uri="http://schemas.openxmlformats.org/presentationml/2006/ole">
            <mc:AlternateContent xmlns:mc="http://schemas.openxmlformats.org/markup-compatibility/2006">
              <mc:Choice xmlns:v="urn:schemas-microsoft-com:vml" Requires="v">
                <p:oleObj spid="_x0000_s65643" name="Visio" r:id="rId3" imgW="22555328" imgH="16139203" progId="Visio.Drawing.11">
                  <p:embed/>
                </p:oleObj>
              </mc:Choice>
              <mc:Fallback>
                <p:oleObj name="Visio" r:id="rId3" imgW="22555328" imgH="16139203" progId="Visio.Drawing.11">
                  <p:embed/>
                  <p:pic>
                    <p:nvPicPr>
                      <p:cNvPr id="3" name="Obiekt 2"/>
                      <p:cNvPicPr>
                        <a:picLocks noChangeAspect="1" noChangeArrowheads="1"/>
                      </p:cNvPicPr>
                      <p:nvPr/>
                    </p:nvPicPr>
                    <p:blipFill>
                      <a:blip r:embed="rId4"/>
                      <a:srcRect/>
                      <a:stretch>
                        <a:fillRect/>
                      </a:stretch>
                    </p:blipFill>
                    <p:spPr bwMode="auto">
                      <a:xfrm>
                        <a:off x="1900518" y="1698811"/>
                        <a:ext cx="7055223" cy="5105306"/>
                      </a:xfrm>
                      <a:prstGeom prst="rect">
                        <a:avLst/>
                      </a:prstGeom>
                      <a:noFill/>
                    </p:spPr>
                  </p:pic>
                </p:oleObj>
              </mc:Fallback>
            </mc:AlternateContent>
          </a:graphicData>
        </a:graphic>
      </p:graphicFrame>
      <p:sp>
        <p:nvSpPr>
          <p:cNvPr id="6" name="Prostokąt 5"/>
          <p:cNvSpPr/>
          <p:nvPr/>
        </p:nvSpPr>
        <p:spPr>
          <a:xfrm>
            <a:off x="656663" y="940606"/>
            <a:ext cx="10033749" cy="461665"/>
          </a:xfrm>
          <a:prstGeom prst="rect">
            <a:avLst/>
          </a:prstGeom>
        </p:spPr>
        <p:txBody>
          <a:bodyPr wrap="square">
            <a:spAutoFit/>
          </a:bodyPr>
          <a:lstStyle/>
          <a:p>
            <a:r>
              <a:rPr lang="pl-PL" sz="2400" dirty="0" smtClean="0"/>
              <a:t>A </a:t>
            </a:r>
            <a:r>
              <a:rPr lang="pl-PL" sz="2400" dirty="0" err="1" smtClean="0"/>
              <a:t>hybrid</a:t>
            </a:r>
            <a:r>
              <a:rPr lang="pl-PL" sz="2400" dirty="0" smtClean="0"/>
              <a:t> </a:t>
            </a:r>
            <a:r>
              <a:rPr lang="pl-PL" sz="2400" dirty="0" err="1" smtClean="0"/>
              <a:t>algorithm</a:t>
            </a:r>
            <a:r>
              <a:rPr lang="pl-PL" sz="2400" dirty="0" smtClean="0"/>
              <a:t> </a:t>
            </a:r>
            <a:r>
              <a:rPr lang="pl-PL" sz="2400" dirty="0" err="1" smtClean="0"/>
              <a:t>is</a:t>
            </a:r>
            <a:r>
              <a:rPr lang="pl-PL" sz="2400" dirty="0" smtClean="0"/>
              <a:t> one of the </a:t>
            </a:r>
            <a:r>
              <a:rPr lang="pl-PL" sz="2400" dirty="0" err="1" smtClean="0"/>
              <a:t>best</a:t>
            </a:r>
            <a:r>
              <a:rPr lang="pl-PL" sz="2400" dirty="0" smtClean="0"/>
              <a:t> in </a:t>
            </a:r>
            <a:r>
              <a:rPr lang="pl-PL" sz="2400" dirty="0" err="1" smtClean="0"/>
              <a:t>terms</a:t>
            </a:r>
            <a:r>
              <a:rPr lang="pl-PL" sz="2400" dirty="0" smtClean="0"/>
              <a:t> of performance vs. </a:t>
            </a:r>
            <a:r>
              <a:rPr lang="pl-PL" sz="2400" dirty="0" err="1" smtClean="0"/>
              <a:t>accuracy</a:t>
            </a:r>
            <a:r>
              <a:rPr lang="pl-PL" sz="2400" dirty="0" smtClean="0"/>
              <a:t>.</a:t>
            </a:r>
            <a:endParaRPr lang="pl-PL" sz="2400" i="1" dirty="0"/>
          </a:p>
        </p:txBody>
      </p:sp>
    </p:spTree>
    <p:extLst>
      <p:ext uri="{BB962C8B-B14F-4D97-AF65-F5344CB8AC3E}">
        <p14:creationId xmlns:p14="http://schemas.microsoft.com/office/powerpoint/2010/main" val="1507473343"/>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119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775623518"/>
              </p:ext>
            </p:extLst>
          </p:nvPr>
        </p:nvGraphicFramePr>
        <p:xfrm>
          <a:off x="1900518" y="1698811"/>
          <a:ext cx="7055223" cy="5105306"/>
        </p:xfrm>
        <a:graphic>
          <a:graphicData uri="http://schemas.openxmlformats.org/presentationml/2006/ole">
            <mc:AlternateContent xmlns:mc="http://schemas.openxmlformats.org/markup-compatibility/2006">
              <mc:Choice xmlns:v="urn:schemas-microsoft-com:vml" Requires="v">
                <p:oleObj spid="_x0000_s66666" name="Visio" r:id="rId3" imgW="22555328" imgH="16139203" progId="Visio.Drawing.11">
                  <p:embed/>
                </p:oleObj>
              </mc:Choice>
              <mc:Fallback>
                <p:oleObj name="Visio" r:id="rId3" imgW="22555328" imgH="16139203" progId="Visio.Drawing.11">
                  <p:embed/>
                  <p:pic>
                    <p:nvPicPr>
                      <p:cNvPr id="3" name="Obi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518" y="1698811"/>
                        <a:ext cx="7055223" cy="5105306"/>
                      </a:xfrm>
                      <a:prstGeom prst="rect">
                        <a:avLst/>
                      </a:prstGeom>
                      <a:noFill/>
                    </p:spPr>
                  </p:pic>
                </p:oleObj>
              </mc:Fallback>
            </mc:AlternateContent>
          </a:graphicData>
        </a:graphic>
      </p:graphicFrame>
      <p:sp>
        <p:nvSpPr>
          <p:cNvPr id="6" name="Prostokąt 5"/>
          <p:cNvSpPr/>
          <p:nvPr/>
        </p:nvSpPr>
        <p:spPr>
          <a:xfrm>
            <a:off x="656663" y="940606"/>
            <a:ext cx="10033749" cy="461665"/>
          </a:xfrm>
          <a:prstGeom prst="rect">
            <a:avLst/>
          </a:prstGeom>
        </p:spPr>
        <p:txBody>
          <a:bodyPr wrap="square">
            <a:spAutoFit/>
          </a:bodyPr>
          <a:lstStyle/>
          <a:p>
            <a:r>
              <a:rPr lang="pl-PL" sz="2400" dirty="0" smtClean="0"/>
              <a:t>A </a:t>
            </a:r>
            <a:r>
              <a:rPr lang="pl-PL" sz="2400" dirty="0" err="1" smtClean="0"/>
              <a:t>hybrid</a:t>
            </a:r>
            <a:r>
              <a:rPr lang="pl-PL" sz="2400" dirty="0" smtClean="0"/>
              <a:t> </a:t>
            </a:r>
            <a:r>
              <a:rPr lang="pl-PL" sz="2400" dirty="0" err="1" smtClean="0"/>
              <a:t>algorithm</a:t>
            </a:r>
            <a:r>
              <a:rPr lang="pl-PL" sz="2400" dirty="0" smtClean="0"/>
              <a:t> </a:t>
            </a:r>
            <a:r>
              <a:rPr lang="pl-PL" sz="2400" dirty="0" err="1" smtClean="0"/>
              <a:t>is</a:t>
            </a:r>
            <a:r>
              <a:rPr lang="pl-PL" sz="2400" dirty="0" smtClean="0"/>
              <a:t> one of the </a:t>
            </a:r>
            <a:r>
              <a:rPr lang="pl-PL" sz="2400" dirty="0" err="1" smtClean="0"/>
              <a:t>best</a:t>
            </a:r>
            <a:r>
              <a:rPr lang="pl-PL" sz="2400" dirty="0" smtClean="0"/>
              <a:t> in </a:t>
            </a:r>
            <a:r>
              <a:rPr lang="pl-PL" sz="2400" dirty="0" err="1" smtClean="0"/>
              <a:t>terms</a:t>
            </a:r>
            <a:r>
              <a:rPr lang="pl-PL" sz="2400" dirty="0" smtClean="0"/>
              <a:t> of performance vs. </a:t>
            </a:r>
            <a:r>
              <a:rPr lang="pl-PL" sz="2400" dirty="0" err="1" smtClean="0"/>
              <a:t>accuracy</a:t>
            </a:r>
            <a:r>
              <a:rPr lang="pl-PL" sz="2400" dirty="0" smtClean="0"/>
              <a:t>.</a:t>
            </a:r>
            <a:endParaRPr lang="pl-PL" sz="2400" i="1" dirty="0"/>
          </a:p>
        </p:txBody>
      </p:sp>
    </p:spTree>
    <p:extLst>
      <p:ext uri="{BB962C8B-B14F-4D97-AF65-F5344CB8AC3E}">
        <p14:creationId xmlns:p14="http://schemas.microsoft.com/office/powerpoint/2010/main" val="373733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20621" y="1769039"/>
            <a:ext cx="10475259" cy="646331"/>
          </a:xfrm>
          <a:prstGeom prst="rect">
            <a:avLst/>
          </a:prstGeom>
        </p:spPr>
        <p:txBody>
          <a:bodyPr wrap="square">
            <a:spAutoFit/>
          </a:bodyPr>
          <a:lstStyle/>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 ( 1.0 + 2.0 == 3.0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std::endl; </a:t>
            </a:r>
            <a:endParaRPr lang="pl-PL" dirty="0"/>
          </a:p>
        </p:txBody>
      </p:sp>
    </p:spTree>
    <p:extLst>
      <p:ext uri="{BB962C8B-B14F-4D97-AF65-F5344CB8AC3E}">
        <p14:creationId xmlns:p14="http://schemas.microsoft.com/office/powerpoint/2010/main" val="26749256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56663" y="940606"/>
            <a:ext cx="10033749" cy="461665"/>
          </a:xfrm>
          <a:prstGeom prst="rect">
            <a:avLst/>
          </a:prstGeom>
        </p:spPr>
        <p:txBody>
          <a:bodyPr wrap="square">
            <a:spAutoFit/>
          </a:bodyPr>
          <a:lstStyle/>
          <a:p>
            <a:r>
              <a:rPr lang="pl-PL" sz="2400" dirty="0" err="1" smtClean="0"/>
              <a:t>Some</a:t>
            </a:r>
            <a:r>
              <a:rPr lang="pl-PL" sz="2400" dirty="0" smtClean="0"/>
              <a:t> </a:t>
            </a:r>
            <a:r>
              <a:rPr lang="pl-PL" sz="2400" dirty="0" err="1" smtClean="0"/>
              <a:t>results</a:t>
            </a:r>
            <a:r>
              <a:rPr lang="pl-PL" sz="2400" dirty="0" smtClean="0"/>
              <a:t>:</a:t>
            </a:r>
            <a:endParaRPr lang="pl-PL" sz="2400" i="1" dirty="0"/>
          </a:p>
        </p:txBody>
      </p:sp>
      <p:sp>
        <p:nvSpPr>
          <p:cNvPr id="7" name="Prostokąt 6"/>
          <p:cNvSpPr/>
          <p:nvPr/>
        </p:nvSpPr>
        <p:spPr>
          <a:xfrm>
            <a:off x="3081226" y="629352"/>
            <a:ext cx="8191892" cy="1323439"/>
          </a:xfrm>
          <a:prstGeom prst="rect">
            <a:avLst/>
          </a:prstGeom>
        </p:spPr>
        <p:txBody>
          <a:bodyPr wrap="square">
            <a:spAutoFit/>
          </a:bodyPr>
          <a:lstStyle/>
          <a:p>
            <a:r>
              <a:rPr lang="en-US" sz="2000" dirty="0">
                <a:ea typeface="SimSun" panose="02010600030101010101" pitchFamily="2" charset="-122"/>
              </a:rPr>
              <a:t>Our custom dataset composed of vectors [</a:t>
            </a:r>
            <a:r>
              <a:rPr lang="en-US" sz="2000" b="1" dirty="0">
                <a:ea typeface="SimSun" panose="02010600030101010101" pitchFamily="2" charset="-122"/>
              </a:rPr>
              <a:t>v</a:t>
            </a:r>
            <a:r>
              <a:rPr lang="en-US" sz="2000" dirty="0">
                <a:ea typeface="SimSun" panose="02010600030101010101" pitchFamily="2" charset="-122"/>
              </a:rPr>
              <a:t>,–</a:t>
            </a:r>
            <a:r>
              <a:rPr lang="en-US" sz="2000" b="1" dirty="0">
                <a:ea typeface="SimSun" panose="02010600030101010101" pitchFamily="2" charset="-122"/>
              </a:rPr>
              <a:t>v</a:t>
            </a:r>
            <a:r>
              <a:rPr lang="en-US" sz="2000" dirty="0">
                <a:ea typeface="SimSun" panose="02010600030101010101" pitchFamily="2" charset="-122"/>
              </a:rPr>
              <a:t>] and [</a:t>
            </a:r>
            <a:r>
              <a:rPr lang="en-US" sz="2000" b="1" dirty="0" err="1">
                <a:ea typeface="SimSun" panose="02010600030101010101" pitchFamily="2" charset="-122"/>
              </a:rPr>
              <a:t>w</a:t>
            </a:r>
            <a:r>
              <a:rPr lang="en-US" sz="2000" dirty="0" err="1">
                <a:ea typeface="SimSun" panose="02010600030101010101" pitchFamily="2" charset="-122"/>
              </a:rPr>
              <a:t>,</a:t>
            </a:r>
            <a:r>
              <a:rPr lang="en-US" sz="2000" b="1" dirty="0" err="1">
                <a:ea typeface="SimSun" panose="02010600030101010101" pitchFamily="2" charset="-122"/>
              </a:rPr>
              <a:t>w</a:t>
            </a:r>
            <a:r>
              <a:rPr lang="en-US" sz="2000" dirty="0">
                <a:ea typeface="SimSun" panose="02010600030101010101" pitchFamily="2" charset="-122"/>
              </a:rPr>
              <a:t>], where components of </a:t>
            </a:r>
            <a:r>
              <a:rPr lang="en-US" sz="2000" b="1" dirty="0">
                <a:ea typeface="SimSun" panose="02010600030101010101" pitchFamily="2" charset="-122"/>
              </a:rPr>
              <a:t>v</a:t>
            </a:r>
            <a:r>
              <a:rPr lang="en-US" sz="2000" dirty="0">
                <a:ea typeface="SimSun" panose="02010600030101010101" pitchFamily="2" charset="-122"/>
              </a:rPr>
              <a:t> and </a:t>
            </a:r>
            <a:r>
              <a:rPr lang="en-US" sz="2000" b="1" dirty="0">
                <a:ea typeface="SimSun" panose="02010600030101010101" pitchFamily="2" charset="-122"/>
              </a:rPr>
              <a:t>w</a:t>
            </a:r>
            <a:r>
              <a:rPr lang="en-US" sz="2000" dirty="0">
                <a:ea typeface="SimSun" panose="02010600030101010101" pitchFamily="2" charset="-122"/>
              </a:rPr>
              <a:t> are random values of the </a:t>
            </a:r>
            <a:r>
              <a:rPr lang="en-US" sz="2000" dirty="0" err="1">
                <a:ea typeface="SimSun" panose="02010600030101010101" pitchFamily="2" charset="-122"/>
              </a:rPr>
              <a:t>Mersenne</a:t>
            </a:r>
            <a:r>
              <a:rPr lang="en-US" sz="2000" dirty="0">
                <a:ea typeface="SimSun" panose="02010600030101010101" pitchFamily="2" charset="-122"/>
              </a:rPr>
              <a:t> twister (</a:t>
            </a:r>
            <a:r>
              <a:rPr lang="en-US" sz="2000" i="1" dirty="0" err="1">
                <a:ea typeface="SimSun" panose="02010600030101010101" pitchFamily="2" charset="-122"/>
              </a:rPr>
              <a:t>kMersenneRand_InnerZero</a:t>
            </a:r>
            <a:r>
              <a:rPr lang="en-US" sz="2000" dirty="0">
                <a:ea typeface="SimSun" panose="02010600030101010101" pitchFamily="2" charset="-122"/>
              </a:rPr>
              <a:t>). Theoretically, their inner product should be 0, as explained in formula </a:t>
            </a:r>
            <a:endParaRPr lang="pl-PL" sz="2000" dirty="0"/>
          </a:p>
        </p:txBody>
      </p:sp>
      <p:graphicFrame>
        <p:nvGraphicFramePr>
          <p:cNvPr id="9" name="Obiekt 8"/>
          <p:cNvGraphicFramePr>
            <a:graphicFrameLocks noChangeAspect="1"/>
          </p:cNvGraphicFramePr>
          <p:nvPr>
            <p:extLst>
              <p:ext uri="{D42A27DB-BD31-4B8C-83A1-F6EECF244321}">
                <p14:modId xmlns:p14="http://schemas.microsoft.com/office/powerpoint/2010/main" val="2425763668"/>
              </p:ext>
            </p:extLst>
          </p:nvPr>
        </p:nvGraphicFramePr>
        <p:xfrm>
          <a:off x="3081226" y="1973983"/>
          <a:ext cx="5111000" cy="580123"/>
        </p:xfrm>
        <a:graphic>
          <a:graphicData uri="http://schemas.openxmlformats.org/presentationml/2006/ole">
            <mc:AlternateContent xmlns:mc="http://schemas.openxmlformats.org/markup-compatibility/2006">
              <mc:Choice xmlns:v="urn:schemas-microsoft-com:vml" Requires="v">
                <p:oleObj spid="_x0000_s63614" name="Equation" r:id="rId3" imgW="1892300" imgH="215900" progId="Equation.DSMT4">
                  <p:embed/>
                </p:oleObj>
              </mc:Choice>
              <mc:Fallback>
                <p:oleObj name="Equation" r:id="rId3" imgW="1892300" imgH="2159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26" y="1973983"/>
                        <a:ext cx="5111000" cy="580123"/>
                      </a:xfrm>
                      <a:prstGeom prst="rect">
                        <a:avLst/>
                      </a:prstGeom>
                      <a:noFill/>
                    </p:spPr>
                  </p:pic>
                </p:oleObj>
              </mc:Fallback>
            </mc:AlternateContent>
          </a:graphicData>
        </a:graphic>
      </p:graphicFrame>
      <p:sp>
        <p:nvSpPr>
          <p:cNvPr id="8" name="Prostokąt 7"/>
          <p:cNvSpPr/>
          <p:nvPr/>
        </p:nvSpPr>
        <p:spPr>
          <a:xfrm>
            <a:off x="690283" y="3540675"/>
            <a:ext cx="11031070" cy="2031325"/>
          </a:xfrm>
          <a:prstGeom prst="rect">
            <a:avLst/>
          </a:prstGeom>
        </p:spPr>
        <p:txBody>
          <a:bodyPr wrap="square">
            <a:spAutoFit/>
          </a:bodyPr>
          <a:lstStyle/>
          <a:p>
            <a:r>
              <a:rPr lang="pl-PL" dirty="0" err="1">
                <a:solidFill>
                  <a:srgbClr val="0000FF"/>
                </a:solidFill>
                <a:latin typeface="Consolas" panose="020B0609020204030204" pitchFamily="49" charset="0"/>
              </a:rPr>
              <a:t>void</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Fill_Numerical_Data_MersenneUniform</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err="1">
                <a:solidFill>
                  <a:srgbClr val="808080"/>
                </a:solidFill>
                <a:latin typeface="Consolas" panose="020B0609020204030204" pitchFamily="49" charset="0"/>
              </a:rPr>
              <a:t>inVec</a:t>
            </a:r>
            <a:r>
              <a:rPr lang="pl-PL" dirty="0">
                <a:solidFill>
                  <a:srgbClr val="000000"/>
                </a:solidFill>
                <a:latin typeface="Consolas" panose="020B0609020204030204" pitchFamily="49" charset="0"/>
              </a:rPr>
              <a:t>, </a:t>
            </a:r>
            <a:r>
              <a:rPr lang="pl-PL" dirty="0">
                <a:solidFill>
                  <a:srgbClr val="2B91AF"/>
                </a:solidFill>
                <a:latin typeface="Consolas" panose="020B0609020204030204" pitchFamily="49" charset="0"/>
              </a:rPr>
              <a:t>ST</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num_of_data</a:t>
            </a:r>
            <a:r>
              <a:rPr lang="pl-PL" dirty="0">
                <a:solidFill>
                  <a:srgbClr val="000000"/>
                </a:solidFill>
                <a:latin typeface="Consolas" panose="020B0609020204030204" pitchFamily="49" charset="0"/>
              </a:rPr>
              <a:t>, </a:t>
            </a:r>
            <a:r>
              <a:rPr lang="pl-PL" dirty="0">
                <a:solidFill>
                  <a:srgbClr val="2B91AF"/>
                </a:solidFill>
                <a:latin typeface="Consolas" panose="020B0609020204030204" pitchFamily="49" charset="0"/>
              </a:rPr>
              <a:t>DT</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kDataMag</a:t>
            </a:r>
            <a:r>
              <a:rPr lang="pl-PL"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p>
          <a:p>
            <a:r>
              <a:rPr lang="pl-PL" dirty="0" smtClean="0">
                <a:solidFill>
                  <a:srgbClr val="808080"/>
                </a:solidFill>
                <a:latin typeface="Consolas" panose="020B0609020204030204" pitchFamily="49" charset="0"/>
              </a:rPr>
              <a:t>	</a:t>
            </a:r>
            <a:r>
              <a:rPr lang="pl-PL" dirty="0" err="1" smtClean="0">
                <a:solidFill>
                  <a:srgbClr val="808080"/>
                </a:solidFill>
                <a:latin typeface="Consolas" panose="020B0609020204030204" pitchFamily="49" charset="0"/>
              </a:rPr>
              <a:t>inVec</a:t>
            </a:r>
            <a:r>
              <a:rPr lang="pl-PL" dirty="0" err="1" smtClean="0">
                <a:solidFill>
                  <a:srgbClr val="000000"/>
                </a:solidFill>
                <a:latin typeface="Consolas" panose="020B0609020204030204" pitchFamily="49" charset="0"/>
              </a:rPr>
              <a:t>.resize</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num_of_data</a:t>
            </a:r>
            <a:r>
              <a:rPr lang="pl-PL" dirty="0">
                <a:solidFill>
                  <a:srgbClr val="000000"/>
                </a:solidFill>
                <a:latin typeface="Consolas" panose="020B0609020204030204" pitchFamily="49" charset="0"/>
              </a:rPr>
              <a:t> );</a:t>
            </a:r>
          </a:p>
          <a:p>
            <a:r>
              <a:rPr lang="pl-PL" dirty="0" smtClean="0">
                <a:solidFill>
                  <a:srgbClr val="6F008A"/>
                </a:solidFill>
                <a:latin typeface="Consolas" panose="020B0609020204030204" pitchFamily="49" charset="0"/>
              </a:rPr>
              <a:t>	</a:t>
            </a:r>
            <a:r>
              <a:rPr lang="nl-NL" dirty="0" smtClean="0">
                <a:solidFill>
                  <a:srgbClr val="2B91AF"/>
                </a:solidFill>
                <a:latin typeface="Consolas" panose="020B0609020204030204" pitchFamily="49" charset="0"/>
              </a:rPr>
              <a:t>mt19937</a:t>
            </a:r>
            <a:r>
              <a:rPr lang="pl-PL" dirty="0" smtClean="0">
                <a:solidFill>
                  <a:srgbClr val="2B91AF"/>
                </a:solidFill>
                <a:latin typeface="Consolas" panose="020B0609020204030204" pitchFamily="49" charset="0"/>
              </a:rPr>
              <a:t>  </a:t>
            </a:r>
            <a:r>
              <a:rPr lang="nl-NL" dirty="0" smtClean="0">
                <a:solidFill>
                  <a:srgbClr val="000000"/>
                </a:solidFill>
                <a:latin typeface="Consolas" panose="020B0609020204030204" pitchFamily="49" charset="0"/>
              </a:rPr>
              <a:t>rand_gen</a:t>
            </a:r>
            <a:r>
              <a:rPr lang="nl-NL" dirty="0">
                <a:solidFill>
                  <a:srgbClr val="000000"/>
                </a:solidFill>
                <a:latin typeface="Consolas" panose="020B0609020204030204" pitchFamily="49" charset="0"/>
              </a:rPr>
              <a:t>{ </a:t>
            </a:r>
            <a:r>
              <a:rPr lang="nl-NL" dirty="0">
                <a:solidFill>
                  <a:srgbClr val="2B91AF"/>
                </a:solidFill>
                <a:latin typeface="Consolas" panose="020B0609020204030204" pitchFamily="49" charset="0"/>
              </a:rPr>
              <a:t>random_device</a:t>
            </a:r>
            <a:r>
              <a:rPr lang="nl-NL" dirty="0">
                <a:solidFill>
                  <a:srgbClr val="000000"/>
                </a:solidFill>
                <a:latin typeface="Consolas" panose="020B0609020204030204" pitchFamily="49" charset="0"/>
              </a:rPr>
              <a:t>{}</a:t>
            </a:r>
            <a:r>
              <a:rPr lang="nl-NL" dirty="0">
                <a:solidFill>
                  <a:srgbClr val="008080"/>
                </a:solidFill>
                <a:latin typeface="Consolas" panose="020B0609020204030204" pitchFamily="49" charset="0"/>
              </a:rPr>
              <a:t>()</a:t>
            </a:r>
            <a:r>
              <a:rPr lang="nl-NL" dirty="0">
                <a:solidFill>
                  <a:srgbClr val="000000"/>
                </a:solidFill>
                <a:latin typeface="Consolas" panose="020B0609020204030204" pitchFamily="49" charset="0"/>
              </a:rPr>
              <a:t> </a:t>
            </a:r>
            <a:r>
              <a:rPr lang="nl-NL"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 </a:t>
            </a:r>
            <a:r>
              <a:rPr lang="nl-NL" dirty="0" smtClean="0">
                <a:solidFill>
                  <a:srgbClr val="008000"/>
                </a:solidFill>
                <a:latin typeface="Consolas" panose="020B0609020204030204" pitchFamily="49" charset="0"/>
              </a:rPr>
              <a:t>// </a:t>
            </a:r>
            <a:r>
              <a:rPr lang="nl-NL" dirty="0">
                <a:solidFill>
                  <a:srgbClr val="008000"/>
                </a:solidFill>
                <a:latin typeface="Consolas" panose="020B0609020204030204" pitchFamily="49" charset="0"/>
              </a:rPr>
              <a:t>Random Mersenne twister</a:t>
            </a:r>
            <a:endParaRPr lang="nl-NL" dirty="0">
              <a:solidFill>
                <a:srgbClr val="000000"/>
              </a:solidFill>
              <a:latin typeface="Consolas" panose="020B0609020204030204" pitchFamily="49" charset="0"/>
            </a:endParaRPr>
          </a:p>
          <a:p>
            <a:r>
              <a:rPr lang="pl-PL" dirty="0" smtClean="0">
                <a:solidFill>
                  <a:srgbClr val="2B91AF"/>
                </a:solidFill>
                <a:latin typeface="Consolas" panose="020B0609020204030204" pitchFamily="49" charset="0"/>
              </a:rPr>
              <a:t>	</a:t>
            </a:r>
            <a:r>
              <a:rPr lang="en-US" dirty="0" err="1" smtClean="0">
                <a:solidFill>
                  <a:srgbClr val="2B91AF"/>
                </a:solidFill>
                <a:latin typeface="Consolas" panose="020B0609020204030204" pitchFamily="49" charset="0"/>
              </a:rPr>
              <a:t>uniform_real_distribution</a:t>
            </a:r>
            <a:r>
              <a:rPr lang="en-US" dirty="0">
                <a:solidFill>
                  <a:srgbClr val="000000"/>
                </a:solidFill>
                <a:latin typeface="Consolas" panose="020B0609020204030204" pitchFamily="49" charset="0"/>
              </a:rPr>
              <a:t>&lt; </a:t>
            </a:r>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&gt; </a:t>
            </a:r>
            <a:r>
              <a:rPr lang="en-US" dirty="0" err="1">
                <a:solidFill>
                  <a:srgbClr val="000000"/>
                </a:solidFill>
                <a:latin typeface="Consolas" panose="020B0609020204030204" pitchFamily="49" charset="0"/>
              </a:rPr>
              <a:t>dist</a:t>
            </a:r>
            <a:r>
              <a:rPr lang="en-US" dirty="0">
                <a:solidFill>
                  <a:srgbClr val="000000"/>
                </a:solidFill>
                <a:latin typeface="Consolas" panose="020B0609020204030204" pitchFamily="49" charset="0"/>
              </a:rPr>
              <a:t>( - </a:t>
            </a:r>
            <a:r>
              <a:rPr lang="en-US" dirty="0" err="1">
                <a:solidFill>
                  <a:srgbClr val="808080"/>
                </a:solidFill>
                <a:latin typeface="Consolas" panose="020B0609020204030204" pitchFamily="49" charset="0"/>
              </a:rPr>
              <a:t>kDataMag</a:t>
            </a:r>
            <a:r>
              <a:rPr lang="en-US" dirty="0">
                <a:solidFill>
                  <a:srgbClr val="000000"/>
                </a:solidFill>
                <a:latin typeface="Consolas" panose="020B0609020204030204" pitchFamily="49" charset="0"/>
              </a:rPr>
              <a:t>, + </a:t>
            </a:r>
            <a:r>
              <a:rPr lang="en-US" dirty="0" err="1">
                <a:solidFill>
                  <a:srgbClr val="808080"/>
                </a:solidFill>
                <a:latin typeface="Consolas" panose="020B0609020204030204" pitchFamily="49" charset="0"/>
              </a:rPr>
              <a:t>kDataMag</a:t>
            </a:r>
            <a:r>
              <a:rPr lang="en-US"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std</a:t>
            </a:r>
            <a:r>
              <a:rPr lang="pl-PL" dirty="0">
                <a:solidFill>
                  <a:srgbClr val="000000"/>
                </a:solidFill>
                <a:latin typeface="Consolas" panose="020B0609020204030204" pitchFamily="49" charset="0"/>
              </a:rPr>
              <a:t>::</a:t>
            </a:r>
            <a:r>
              <a:rPr lang="pl-PL" dirty="0" err="1">
                <a:solidFill>
                  <a:srgbClr val="000000"/>
                </a:solidFill>
                <a:latin typeface="Consolas" panose="020B0609020204030204" pitchFamily="49" charset="0"/>
              </a:rPr>
              <a:t>generate</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inVec</a:t>
            </a:r>
            <a:r>
              <a:rPr lang="pl-PL" dirty="0" err="1">
                <a:solidFill>
                  <a:srgbClr val="000000"/>
                </a:solidFill>
                <a:latin typeface="Consolas" panose="020B0609020204030204" pitchFamily="49" charset="0"/>
              </a:rPr>
              <a:t>.begin</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inVec</a:t>
            </a:r>
            <a:r>
              <a:rPr lang="pl-PL" dirty="0" err="1">
                <a:solidFill>
                  <a:srgbClr val="000000"/>
                </a:solidFill>
                <a:latin typeface="Consolas" panose="020B0609020204030204" pitchFamily="49" charset="0"/>
              </a:rPr>
              <a:t>.end</a:t>
            </a:r>
            <a:r>
              <a:rPr lang="pl-PL" dirty="0">
                <a:solidFill>
                  <a:srgbClr val="000000"/>
                </a:solidFill>
                <a:latin typeface="Consolas" panose="020B0609020204030204" pitchFamily="49" charset="0"/>
              </a:rPr>
              <a:t>(), [&amp;](){ </a:t>
            </a:r>
            <a:r>
              <a:rPr lang="pl-PL" dirty="0">
                <a:solidFill>
                  <a:srgbClr val="0000FF"/>
                </a:solidFill>
                <a:latin typeface="Consolas" panose="020B0609020204030204" pitchFamily="49" charset="0"/>
              </a:rPr>
              <a:t>return</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dist</a:t>
            </a:r>
            <a:r>
              <a:rPr lang="pl-PL" dirty="0">
                <a:solidFill>
                  <a:srgbClr val="008080"/>
                </a:solidFill>
                <a:latin typeface="Consolas" panose="020B0609020204030204" pitchFamily="49" charset="0"/>
              </a:rPr>
              <a: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rand_gen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a:t>
            </a:r>
            <a:r>
              <a:rPr lang="pl-PL" dirty="0">
                <a:solidFill>
                  <a:srgbClr val="000000"/>
                </a:solidFill>
                <a:latin typeface="Consolas" panose="020B0609020204030204" pitchFamily="49" charset="0"/>
              </a:rPr>
              <a:t>; } );</a:t>
            </a:r>
          </a:p>
          <a:p>
            <a:r>
              <a:rPr lang="pl-PL" dirty="0">
                <a:solidFill>
                  <a:srgbClr val="000000"/>
                </a:solidFill>
                <a:latin typeface="Consolas" panose="020B0609020204030204" pitchFamily="49" charset="0"/>
              </a:rPr>
              <a:t>}</a:t>
            </a:r>
            <a:endParaRPr lang="pl-PL" dirty="0"/>
          </a:p>
        </p:txBody>
      </p:sp>
    </p:spTree>
    <p:extLst>
      <p:ext uri="{BB962C8B-B14F-4D97-AF65-F5344CB8AC3E}">
        <p14:creationId xmlns:p14="http://schemas.microsoft.com/office/powerpoint/2010/main" val="1375050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fade">
                                      <p:cBhvr>
                                        <p:cTn id="7" dur="500"/>
                                        <p:tgtEl>
                                          <p:spTgt spid="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56663" y="940606"/>
            <a:ext cx="10033749" cy="461665"/>
          </a:xfrm>
          <a:prstGeom prst="rect">
            <a:avLst/>
          </a:prstGeom>
        </p:spPr>
        <p:txBody>
          <a:bodyPr wrap="square">
            <a:spAutoFit/>
          </a:bodyPr>
          <a:lstStyle/>
          <a:p>
            <a:r>
              <a:rPr lang="pl-PL" sz="2400" dirty="0" err="1" smtClean="0"/>
              <a:t>Some</a:t>
            </a:r>
            <a:r>
              <a:rPr lang="pl-PL" sz="2400" dirty="0" smtClean="0"/>
              <a:t> </a:t>
            </a:r>
            <a:r>
              <a:rPr lang="pl-PL" sz="2400" dirty="0" err="1" smtClean="0"/>
              <a:t>results</a:t>
            </a:r>
            <a:r>
              <a:rPr lang="pl-PL" sz="2400" dirty="0" smtClean="0"/>
              <a:t>:</a:t>
            </a:r>
            <a:endParaRPr lang="pl-PL" sz="2400" i="1" dirty="0"/>
          </a:p>
        </p:txBody>
      </p:sp>
      <p:sp>
        <p:nvSpPr>
          <p:cNvPr id="7" name="Prostokąt 6"/>
          <p:cNvSpPr/>
          <p:nvPr/>
        </p:nvSpPr>
        <p:spPr>
          <a:xfrm>
            <a:off x="3081226" y="629352"/>
            <a:ext cx="8191892" cy="1323439"/>
          </a:xfrm>
          <a:prstGeom prst="rect">
            <a:avLst/>
          </a:prstGeom>
        </p:spPr>
        <p:txBody>
          <a:bodyPr wrap="square">
            <a:spAutoFit/>
          </a:bodyPr>
          <a:lstStyle/>
          <a:p>
            <a:r>
              <a:rPr lang="en-US" sz="2000" dirty="0">
                <a:ea typeface="SimSun" panose="02010600030101010101" pitchFamily="2" charset="-122"/>
              </a:rPr>
              <a:t>Our custom dataset composed of vectors [</a:t>
            </a:r>
            <a:r>
              <a:rPr lang="en-US" sz="2000" b="1" dirty="0">
                <a:ea typeface="SimSun" panose="02010600030101010101" pitchFamily="2" charset="-122"/>
              </a:rPr>
              <a:t>v</a:t>
            </a:r>
            <a:r>
              <a:rPr lang="en-US" sz="2000" dirty="0">
                <a:ea typeface="SimSun" panose="02010600030101010101" pitchFamily="2" charset="-122"/>
              </a:rPr>
              <a:t>,–</a:t>
            </a:r>
            <a:r>
              <a:rPr lang="en-US" sz="2000" b="1" dirty="0">
                <a:ea typeface="SimSun" panose="02010600030101010101" pitchFamily="2" charset="-122"/>
              </a:rPr>
              <a:t>v</a:t>
            </a:r>
            <a:r>
              <a:rPr lang="en-US" sz="2000" dirty="0">
                <a:ea typeface="SimSun" panose="02010600030101010101" pitchFamily="2" charset="-122"/>
              </a:rPr>
              <a:t>] and [</a:t>
            </a:r>
            <a:r>
              <a:rPr lang="en-US" sz="2000" b="1" dirty="0" err="1">
                <a:ea typeface="SimSun" panose="02010600030101010101" pitchFamily="2" charset="-122"/>
              </a:rPr>
              <a:t>w</a:t>
            </a:r>
            <a:r>
              <a:rPr lang="en-US" sz="2000" dirty="0" err="1">
                <a:ea typeface="SimSun" panose="02010600030101010101" pitchFamily="2" charset="-122"/>
              </a:rPr>
              <a:t>,</a:t>
            </a:r>
            <a:r>
              <a:rPr lang="en-US" sz="2000" b="1" dirty="0" err="1">
                <a:ea typeface="SimSun" panose="02010600030101010101" pitchFamily="2" charset="-122"/>
              </a:rPr>
              <a:t>w</a:t>
            </a:r>
            <a:r>
              <a:rPr lang="en-US" sz="2000" dirty="0">
                <a:ea typeface="SimSun" panose="02010600030101010101" pitchFamily="2" charset="-122"/>
              </a:rPr>
              <a:t>], where components of </a:t>
            </a:r>
            <a:r>
              <a:rPr lang="en-US" sz="2000" b="1" dirty="0">
                <a:ea typeface="SimSun" panose="02010600030101010101" pitchFamily="2" charset="-122"/>
              </a:rPr>
              <a:t>v</a:t>
            </a:r>
            <a:r>
              <a:rPr lang="en-US" sz="2000" dirty="0">
                <a:ea typeface="SimSun" panose="02010600030101010101" pitchFamily="2" charset="-122"/>
              </a:rPr>
              <a:t> and </a:t>
            </a:r>
            <a:r>
              <a:rPr lang="en-US" sz="2000" b="1" dirty="0">
                <a:ea typeface="SimSun" panose="02010600030101010101" pitchFamily="2" charset="-122"/>
              </a:rPr>
              <a:t>w</a:t>
            </a:r>
            <a:r>
              <a:rPr lang="en-US" sz="2000" dirty="0">
                <a:ea typeface="SimSun" panose="02010600030101010101" pitchFamily="2" charset="-122"/>
              </a:rPr>
              <a:t> are random values of the </a:t>
            </a:r>
            <a:r>
              <a:rPr lang="en-US" sz="2000" dirty="0" err="1">
                <a:ea typeface="SimSun" panose="02010600030101010101" pitchFamily="2" charset="-122"/>
              </a:rPr>
              <a:t>Mersenne</a:t>
            </a:r>
            <a:r>
              <a:rPr lang="en-US" sz="2000" dirty="0">
                <a:ea typeface="SimSun" panose="02010600030101010101" pitchFamily="2" charset="-122"/>
              </a:rPr>
              <a:t> twister (</a:t>
            </a:r>
            <a:r>
              <a:rPr lang="en-US" sz="2000" i="1" dirty="0" err="1">
                <a:ea typeface="SimSun" panose="02010600030101010101" pitchFamily="2" charset="-122"/>
              </a:rPr>
              <a:t>kMersenneRand_InnerZero</a:t>
            </a:r>
            <a:r>
              <a:rPr lang="en-US" sz="2000" dirty="0">
                <a:ea typeface="SimSun" panose="02010600030101010101" pitchFamily="2" charset="-122"/>
              </a:rPr>
              <a:t>). Theoretically, their inner product should be 0, as explained in formula </a:t>
            </a:r>
            <a:endParaRPr lang="pl-PL" sz="2000" dirty="0"/>
          </a:p>
        </p:txBody>
      </p:sp>
      <p:graphicFrame>
        <p:nvGraphicFramePr>
          <p:cNvPr id="9" name="Obiekt 8"/>
          <p:cNvGraphicFramePr>
            <a:graphicFrameLocks noChangeAspect="1"/>
          </p:cNvGraphicFramePr>
          <p:nvPr>
            <p:extLst>
              <p:ext uri="{D42A27DB-BD31-4B8C-83A1-F6EECF244321}">
                <p14:modId xmlns:p14="http://schemas.microsoft.com/office/powerpoint/2010/main" val="2425763668"/>
              </p:ext>
            </p:extLst>
          </p:nvPr>
        </p:nvGraphicFramePr>
        <p:xfrm>
          <a:off x="3081226" y="1973983"/>
          <a:ext cx="5111000" cy="580123"/>
        </p:xfrm>
        <a:graphic>
          <a:graphicData uri="http://schemas.openxmlformats.org/presentationml/2006/ole">
            <mc:AlternateContent xmlns:mc="http://schemas.openxmlformats.org/markup-compatibility/2006">
              <mc:Choice xmlns:v="urn:schemas-microsoft-com:vml" Requires="v">
                <p:oleObj spid="_x0000_s67690" name="Equation" r:id="rId3" imgW="1892300" imgH="215900" progId="Equation.DSMT4">
                  <p:embed/>
                </p:oleObj>
              </mc:Choice>
              <mc:Fallback>
                <p:oleObj name="Equation" r:id="rId3" imgW="1892300" imgH="215900" progId="Equation.DSMT4">
                  <p:embed/>
                  <p:pic>
                    <p:nvPicPr>
                      <p:cNvPr id="9" name="Obiek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26" y="1973983"/>
                        <a:ext cx="5111000" cy="580123"/>
                      </a:xfrm>
                      <a:prstGeom prst="rect">
                        <a:avLst/>
                      </a:prstGeom>
                      <a:noFill/>
                    </p:spPr>
                  </p:pic>
                </p:oleObj>
              </mc:Fallback>
            </mc:AlternateContent>
          </a:graphicData>
        </a:graphic>
      </p:graphicFrame>
      <p:sp>
        <p:nvSpPr>
          <p:cNvPr id="10" name="Prostokąt 9"/>
          <p:cNvSpPr/>
          <p:nvPr/>
        </p:nvSpPr>
        <p:spPr>
          <a:xfrm>
            <a:off x="744070" y="3540675"/>
            <a:ext cx="11447930" cy="2031325"/>
          </a:xfrm>
          <a:prstGeom prst="rect">
            <a:avLst/>
          </a:prstGeom>
        </p:spPr>
        <p:txBody>
          <a:bodyPr wrap="square">
            <a:spAutoFit/>
          </a:bodyPr>
          <a:lstStyle/>
          <a:p>
            <a:r>
              <a:rPr lang="pl-PL" dirty="0" err="1">
                <a:solidFill>
                  <a:srgbClr val="0000FF"/>
                </a:solidFill>
                <a:latin typeface="Consolas" panose="020B0609020204030204" pitchFamily="49" charset="0"/>
              </a:rPr>
              <a:t>void</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Duplicate</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DVec</a:t>
            </a:r>
            <a:r>
              <a:rPr lang="pl-PL" dirty="0">
                <a:solidFill>
                  <a:srgbClr val="000000"/>
                </a:solidFill>
                <a:latin typeface="Consolas" panose="020B0609020204030204" pitchFamily="49" charset="0"/>
              </a:rPr>
              <a:t> &amp; </a:t>
            </a:r>
            <a:r>
              <a:rPr lang="pl-PL" dirty="0" err="1">
                <a:solidFill>
                  <a:srgbClr val="808080"/>
                </a:solidFill>
                <a:latin typeface="Consolas" panose="020B0609020204030204" pitchFamily="49" charset="0"/>
              </a:rPr>
              <a:t>inVec</a:t>
            </a:r>
            <a:r>
              <a:rPr lang="pl-PL" dirty="0">
                <a:solidFill>
                  <a:srgbClr val="000000"/>
                </a:solidFill>
                <a:latin typeface="Consolas" panose="020B0609020204030204" pitchFamily="49" charset="0"/>
              </a:rPr>
              <a:t>, </a:t>
            </a:r>
            <a:r>
              <a:rPr lang="pl-PL" dirty="0">
                <a:solidFill>
                  <a:srgbClr val="2B91AF"/>
                </a:solidFill>
                <a:latin typeface="Consolas" panose="020B0609020204030204" pitchFamily="49" charset="0"/>
              </a:rPr>
              <a:t>DT</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multFactor</a:t>
            </a:r>
            <a:r>
              <a:rPr lang="pl-PL" dirty="0">
                <a:solidFill>
                  <a:srgbClr val="000000"/>
                </a:solidFill>
                <a:latin typeface="Consolas" panose="020B0609020204030204" pitchFamily="49" charset="0"/>
              </a:rPr>
              <a:t> = 1.0 )</a:t>
            </a:r>
          </a:p>
          <a:p>
            <a:r>
              <a:rPr lang="pl-PL" dirty="0">
                <a:solidFill>
                  <a:srgbClr val="000000"/>
                </a:solidFill>
                <a:latin typeface="Consolas" panose="020B0609020204030204" pitchFamily="49" charset="0"/>
              </a:rPr>
              <a:t>{</a:t>
            </a:r>
          </a:p>
          <a:p>
            <a:r>
              <a:rPr lang="pl-PL" dirty="0" smtClean="0">
                <a:solidFill>
                  <a:srgbClr val="2B91AF"/>
                </a:solidFill>
                <a:latin typeface="Consolas" panose="020B0609020204030204" pitchFamily="49" charset="0"/>
              </a:rPr>
              <a:t>	ST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kElems</a:t>
            </a:r>
            <a:r>
              <a:rPr lang="pl-PL" dirty="0">
                <a:solidFill>
                  <a:srgbClr val="000000"/>
                </a:solidFill>
                <a:latin typeface="Consolas" panose="020B0609020204030204" pitchFamily="49" charset="0"/>
              </a:rPr>
              <a:t> { </a:t>
            </a:r>
            <a:r>
              <a:rPr lang="pl-PL" dirty="0" err="1">
                <a:solidFill>
                  <a:srgbClr val="808080"/>
                </a:solidFill>
                <a:latin typeface="Consolas" panose="020B0609020204030204" pitchFamily="49" charset="0"/>
              </a:rPr>
              <a:t>inVec</a:t>
            </a:r>
            <a:r>
              <a:rPr lang="pl-PL" dirty="0" err="1">
                <a:solidFill>
                  <a:srgbClr val="000000"/>
                </a:solidFill>
                <a:latin typeface="Consolas" panose="020B0609020204030204" pitchFamily="49" charset="0"/>
              </a:rPr>
              <a:t>.size</a:t>
            </a:r>
            <a:r>
              <a:rPr lang="pl-PL" dirty="0">
                <a:solidFill>
                  <a:srgbClr val="000000"/>
                </a:solidFill>
                <a:latin typeface="Consolas" panose="020B0609020204030204" pitchFamily="49" charset="0"/>
              </a:rPr>
              <a:t>() };</a:t>
            </a:r>
          </a:p>
          <a:p>
            <a:r>
              <a:rPr lang="pl-PL" dirty="0" smtClean="0">
                <a:solidFill>
                  <a:srgbClr val="808080"/>
                </a:solidFill>
                <a:latin typeface="Consolas" panose="020B0609020204030204" pitchFamily="49" charset="0"/>
              </a:rPr>
              <a:t>	</a:t>
            </a:r>
            <a:r>
              <a:rPr lang="pl-PL" dirty="0" err="1" smtClean="0">
                <a:solidFill>
                  <a:srgbClr val="808080"/>
                </a:solidFill>
                <a:latin typeface="Consolas" panose="020B0609020204030204" pitchFamily="49" charset="0"/>
              </a:rPr>
              <a:t>inVec</a:t>
            </a:r>
            <a:r>
              <a:rPr lang="pl-PL" dirty="0" err="1" smtClean="0">
                <a:solidFill>
                  <a:srgbClr val="000000"/>
                </a:solidFill>
                <a:latin typeface="Consolas" panose="020B0609020204030204" pitchFamily="49" charset="0"/>
              </a:rPr>
              <a:t>.resize</a:t>
            </a:r>
            <a:r>
              <a:rPr lang="pl-PL" dirty="0">
                <a:solidFill>
                  <a:srgbClr val="000000"/>
                </a:solidFill>
                <a:latin typeface="Consolas" panose="020B0609020204030204" pitchFamily="49" charset="0"/>
              </a:rPr>
              <a:t>( 2 * </a:t>
            </a:r>
            <a:r>
              <a:rPr lang="pl-PL" dirty="0" err="1">
                <a:solidFill>
                  <a:srgbClr val="000000"/>
                </a:solidFill>
                <a:latin typeface="Consolas" panose="020B0609020204030204" pitchFamily="49" charset="0"/>
              </a:rPr>
              <a:t>kElems</a:t>
            </a:r>
            <a:r>
              <a:rPr lang="pl-PL"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std</a:t>
            </a:r>
            <a:r>
              <a:rPr lang="pl-PL" dirty="0">
                <a:solidFill>
                  <a:srgbClr val="000000"/>
                </a:solidFill>
                <a:latin typeface="Consolas" panose="020B0609020204030204" pitchFamily="49" charset="0"/>
              </a:rPr>
              <a:t>::</a:t>
            </a:r>
            <a:r>
              <a:rPr lang="pl-PL" dirty="0" err="1">
                <a:solidFill>
                  <a:srgbClr val="000000"/>
                </a:solidFill>
                <a:latin typeface="Consolas" panose="020B0609020204030204" pitchFamily="49" charset="0"/>
              </a:rPr>
              <a:t>generate</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inVec</a:t>
            </a:r>
            <a:r>
              <a:rPr lang="pl-PL" dirty="0" err="1">
                <a:solidFill>
                  <a:srgbClr val="000000"/>
                </a:solidFill>
                <a:latin typeface="Consolas" panose="020B0609020204030204" pitchFamily="49" charset="0"/>
              </a:rPr>
              <a:t>.begin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kElems</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inVec</a:t>
            </a:r>
            <a:r>
              <a:rPr lang="pl-PL" dirty="0" err="1">
                <a:solidFill>
                  <a:srgbClr val="000000"/>
                </a:solidFill>
                <a:latin typeface="Consolas" panose="020B0609020204030204" pitchFamily="49" charset="0"/>
              </a:rPr>
              <a:t>.end</a:t>
            </a:r>
            <a:r>
              <a:rPr lang="pl-PL" dirty="0">
                <a:solidFill>
                  <a:srgbClr val="000000"/>
                </a:solidFill>
                <a:latin typeface="Consolas" panose="020B0609020204030204" pitchFamily="49" charset="0"/>
              </a:rPr>
              <a:t>(), </a:t>
            </a:r>
            <a:endParaRPr lang="pl-PL" dirty="0" smtClean="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n = 0, &amp; </a:t>
            </a:r>
            <a:r>
              <a:rPr lang="pl-PL" dirty="0" err="1">
                <a:solidFill>
                  <a:srgbClr val="808080"/>
                </a:solidFill>
                <a:latin typeface="Consolas" panose="020B0609020204030204" pitchFamily="49" charset="0"/>
              </a:rPr>
              <a:t>inVec</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multFactor</a:t>
            </a:r>
            <a:r>
              <a:rPr lang="pl-PL" dirty="0">
                <a:solidFill>
                  <a:srgbClr val="000000"/>
                </a:solidFill>
                <a:latin typeface="Consolas" panose="020B0609020204030204" pitchFamily="49" charset="0"/>
              </a:rPr>
              <a:t> ] () </a:t>
            </a:r>
            <a:r>
              <a:rPr lang="pl-PL" dirty="0" err="1">
                <a:solidFill>
                  <a:srgbClr val="0000FF"/>
                </a:solidFill>
                <a:latin typeface="Consolas" panose="020B0609020204030204" pitchFamily="49" charset="0"/>
              </a:rPr>
              <a:t>mutable</a:t>
            </a:r>
            <a:r>
              <a:rPr lang="pl-PL" dirty="0">
                <a:solidFill>
                  <a:srgbClr val="000000"/>
                </a:solidFill>
                <a:latin typeface="Consolas" panose="020B0609020204030204" pitchFamily="49" charset="0"/>
              </a:rPr>
              <a:t> { </a:t>
            </a:r>
            <a:r>
              <a:rPr lang="pl-PL" dirty="0">
                <a:solidFill>
                  <a:srgbClr val="0000FF"/>
                </a:solidFill>
                <a:latin typeface="Consolas" panose="020B0609020204030204" pitchFamily="49" charset="0"/>
              </a:rPr>
              <a:t>return</a:t>
            </a:r>
            <a:r>
              <a:rPr lang="pl-PL" dirty="0">
                <a:solidFill>
                  <a:srgbClr val="000000"/>
                </a:solidFill>
                <a:latin typeface="Consolas" panose="020B0609020204030204" pitchFamily="49" charset="0"/>
              </a:rPr>
              <a:t> </a:t>
            </a:r>
            <a:r>
              <a:rPr lang="pl-PL" dirty="0" err="1">
                <a:solidFill>
                  <a:srgbClr val="808080"/>
                </a:solidFill>
                <a:latin typeface="Consolas" panose="020B0609020204030204" pitchFamily="49" charset="0"/>
              </a:rPr>
              <a:t>multFactor</a:t>
            </a:r>
            <a:r>
              <a:rPr lang="pl-PL" dirty="0">
                <a:solidFill>
                  <a:srgbClr val="000000"/>
                </a:solidFill>
                <a:latin typeface="Consolas" panose="020B0609020204030204" pitchFamily="49" charset="0"/>
              </a:rPr>
              <a:t> * </a:t>
            </a:r>
            <a:r>
              <a:rPr lang="pl-PL" dirty="0" err="1">
                <a:solidFill>
                  <a:srgbClr val="808080"/>
                </a:solidFill>
                <a:latin typeface="Consolas" panose="020B0609020204030204" pitchFamily="49" charset="0"/>
              </a:rPr>
              <a:t>inVec</a:t>
            </a:r>
            <a:r>
              <a:rPr lang="pl-PL" dirty="0">
                <a:solidFill>
                  <a:srgbClr val="008080"/>
                </a:solidFill>
                <a:latin typeface="Consolas" panose="020B0609020204030204" pitchFamily="49" charset="0"/>
              </a:rPr>
              <a:t>[</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n++ </a:t>
            </a:r>
            <a:r>
              <a:rPr lang="pl-PL" dirty="0">
                <a:solidFill>
                  <a:srgbClr val="008080"/>
                </a:solidFill>
                <a:latin typeface="Consolas" panose="020B0609020204030204" pitchFamily="49" charset="0"/>
              </a:rPr>
              <a:t>]</a:t>
            </a:r>
            <a:r>
              <a:rPr lang="pl-PL" dirty="0">
                <a:solidFill>
                  <a:srgbClr val="000000"/>
                </a:solidFill>
                <a:latin typeface="Consolas" panose="020B0609020204030204" pitchFamily="49" charset="0"/>
              </a:rPr>
              <a:t>; } );</a:t>
            </a:r>
          </a:p>
          <a:p>
            <a:r>
              <a:rPr lang="pl-PL" dirty="0">
                <a:solidFill>
                  <a:srgbClr val="000000"/>
                </a:solidFill>
                <a:latin typeface="Consolas" panose="020B0609020204030204" pitchFamily="49" charset="0"/>
              </a:rPr>
              <a:t>}</a:t>
            </a:r>
            <a:endParaRPr lang="pl-PL" dirty="0"/>
          </a:p>
        </p:txBody>
      </p:sp>
    </p:spTree>
    <p:extLst>
      <p:ext uri="{BB962C8B-B14F-4D97-AF65-F5344CB8AC3E}">
        <p14:creationId xmlns:p14="http://schemas.microsoft.com/office/powerpoint/2010/main" val="361167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4" end="4"/>
                                            </p:txEl>
                                          </p:spTgt>
                                        </p:tgtEl>
                                        <p:attrNameLst>
                                          <p:attrName>style.visibility</p:attrName>
                                        </p:attrNameLst>
                                      </p:cBhvr>
                                      <p:to>
                                        <p:strVal val="visible"/>
                                      </p:to>
                                    </p:set>
                                    <p:animEffect transition="in" filter="fade">
                                      <p:cBhvr>
                                        <p:cTn id="7" dur="500"/>
                                        <p:tgtEl>
                                          <p:spTgt spid="10">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5" end="5"/>
                                            </p:txEl>
                                          </p:spTgt>
                                        </p:tgtEl>
                                        <p:attrNameLst>
                                          <p:attrName>style.visibility</p:attrName>
                                        </p:attrNameLst>
                                      </p:cBhvr>
                                      <p:to>
                                        <p:strVal val="visible"/>
                                      </p:to>
                                    </p:set>
                                    <p:animEffect transition="in" filter="fade">
                                      <p:cBhvr>
                                        <p:cTn id="10"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56663" y="940606"/>
            <a:ext cx="10033749" cy="461665"/>
          </a:xfrm>
          <a:prstGeom prst="rect">
            <a:avLst/>
          </a:prstGeom>
        </p:spPr>
        <p:txBody>
          <a:bodyPr wrap="square">
            <a:spAutoFit/>
          </a:bodyPr>
          <a:lstStyle/>
          <a:p>
            <a:r>
              <a:rPr lang="pl-PL" sz="2400" dirty="0" err="1" smtClean="0"/>
              <a:t>Some</a:t>
            </a:r>
            <a:r>
              <a:rPr lang="pl-PL" sz="2400" dirty="0" smtClean="0"/>
              <a:t> </a:t>
            </a:r>
            <a:r>
              <a:rPr lang="pl-PL" sz="2400" dirty="0" err="1" smtClean="0"/>
              <a:t>results</a:t>
            </a:r>
            <a:r>
              <a:rPr lang="pl-PL" sz="2400" dirty="0" smtClean="0"/>
              <a:t>:</a:t>
            </a:r>
            <a:endParaRPr lang="pl-PL" sz="2400" i="1" dirty="0"/>
          </a:p>
        </p:txBody>
      </p:sp>
      <p:sp>
        <p:nvSpPr>
          <p:cNvPr id="7" name="Prostokąt 6"/>
          <p:cNvSpPr/>
          <p:nvPr/>
        </p:nvSpPr>
        <p:spPr>
          <a:xfrm>
            <a:off x="3081226" y="629352"/>
            <a:ext cx="8191892" cy="1323439"/>
          </a:xfrm>
          <a:prstGeom prst="rect">
            <a:avLst/>
          </a:prstGeom>
        </p:spPr>
        <p:txBody>
          <a:bodyPr wrap="square">
            <a:spAutoFit/>
          </a:bodyPr>
          <a:lstStyle/>
          <a:p>
            <a:r>
              <a:rPr lang="en-US" sz="2000" dirty="0">
                <a:ea typeface="SimSun" panose="02010600030101010101" pitchFamily="2" charset="-122"/>
              </a:rPr>
              <a:t>Our custom dataset composed of vectors [</a:t>
            </a:r>
            <a:r>
              <a:rPr lang="en-US" sz="2000" b="1" dirty="0">
                <a:ea typeface="SimSun" panose="02010600030101010101" pitchFamily="2" charset="-122"/>
              </a:rPr>
              <a:t>v</a:t>
            </a:r>
            <a:r>
              <a:rPr lang="en-US" sz="2000" dirty="0">
                <a:ea typeface="SimSun" panose="02010600030101010101" pitchFamily="2" charset="-122"/>
              </a:rPr>
              <a:t>,–</a:t>
            </a:r>
            <a:r>
              <a:rPr lang="en-US" sz="2000" b="1" dirty="0">
                <a:ea typeface="SimSun" panose="02010600030101010101" pitchFamily="2" charset="-122"/>
              </a:rPr>
              <a:t>v</a:t>
            </a:r>
            <a:r>
              <a:rPr lang="en-US" sz="2000" dirty="0">
                <a:ea typeface="SimSun" panose="02010600030101010101" pitchFamily="2" charset="-122"/>
              </a:rPr>
              <a:t>] and [</a:t>
            </a:r>
            <a:r>
              <a:rPr lang="en-US" sz="2000" b="1" dirty="0" err="1">
                <a:ea typeface="SimSun" panose="02010600030101010101" pitchFamily="2" charset="-122"/>
              </a:rPr>
              <a:t>w</a:t>
            </a:r>
            <a:r>
              <a:rPr lang="en-US" sz="2000" dirty="0" err="1">
                <a:ea typeface="SimSun" panose="02010600030101010101" pitchFamily="2" charset="-122"/>
              </a:rPr>
              <a:t>,</a:t>
            </a:r>
            <a:r>
              <a:rPr lang="en-US" sz="2000" b="1" dirty="0" err="1">
                <a:ea typeface="SimSun" panose="02010600030101010101" pitchFamily="2" charset="-122"/>
              </a:rPr>
              <a:t>w</a:t>
            </a:r>
            <a:r>
              <a:rPr lang="en-US" sz="2000" dirty="0">
                <a:ea typeface="SimSun" panose="02010600030101010101" pitchFamily="2" charset="-122"/>
              </a:rPr>
              <a:t>], where components of </a:t>
            </a:r>
            <a:r>
              <a:rPr lang="en-US" sz="2000" b="1" dirty="0">
                <a:ea typeface="SimSun" panose="02010600030101010101" pitchFamily="2" charset="-122"/>
              </a:rPr>
              <a:t>v</a:t>
            </a:r>
            <a:r>
              <a:rPr lang="en-US" sz="2000" dirty="0">
                <a:ea typeface="SimSun" panose="02010600030101010101" pitchFamily="2" charset="-122"/>
              </a:rPr>
              <a:t> and </a:t>
            </a:r>
            <a:r>
              <a:rPr lang="en-US" sz="2000" b="1" dirty="0">
                <a:ea typeface="SimSun" panose="02010600030101010101" pitchFamily="2" charset="-122"/>
              </a:rPr>
              <a:t>w</a:t>
            </a:r>
            <a:r>
              <a:rPr lang="en-US" sz="2000" dirty="0">
                <a:ea typeface="SimSun" panose="02010600030101010101" pitchFamily="2" charset="-122"/>
              </a:rPr>
              <a:t> are random values of the </a:t>
            </a:r>
            <a:r>
              <a:rPr lang="en-US" sz="2000" dirty="0" err="1">
                <a:ea typeface="SimSun" panose="02010600030101010101" pitchFamily="2" charset="-122"/>
              </a:rPr>
              <a:t>Mersenne</a:t>
            </a:r>
            <a:r>
              <a:rPr lang="en-US" sz="2000" dirty="0">
                <a:ea typeface="SimSun" panose="02010600030101010101" pitchFamily="2" charset="-122"/>
              </a:rPr>
              <a:t> twister (</a:t>
            </a:r>
            <a:r>
              <a:rPr lang="en-US" sz="2000" i="1" dirty="0" err="1">
                <a:ea typeface="SimSun" panose="02010600030101010101" pitchFamily="2" charset="-122"/>
              </a:rPr>
              <a:t>kMersenneRand_InnerZero</a:t>
            </a:r>
            <a:r>
              <a:rPr lang="en-US" sz="2000" dirty="0">
                <a:ea typeface="SimSun" panose="02010600030101010101" pitchFamily="2" charset="-122"/>
              </a:rPr>
              <a:t>). Theoretically, their inner product should be 0, as explained in formula </a:t>
            </a:r>
            <a:endParaRPr lang="pl-PL" sz="2000" dirty="0"/>
          </a:p>
        </p:txBody>
      </p:sp>
      <p:graphicFrame>
        <p:nvGraphicFramePr>
          <p:cNvPr id="9" name="Obiekt 8"/>
          <p:cNvGraphicFramePr>
            <a:graphicFrameLocks noChangeAspect="1"/>
          </p:cNvGraphicFramePr>
          <p:nvPr>
            <p:extLst>
              <p:ext uri="{D42A27DB-BD31-4B8C-83A1-F6EECF244321}">
                <p14:modId xmlns:p14="http://schemas.microsoft.com/office/powerpoint/2010/main" val="2425763668"/>
              </p:ext>
            </p:extLst>
          </p:nvPr>
        </p:nvGraphicFramePr>
        <p:xfrm>
          <a:off x="3081226" y="1973983"/>
          <a:ext cx="5111000" cy="580123"/>
        </p:xfrm>
        <a:graphic>
          <a:graphicData uri="http://schemas.openxmlformats.org/presentationml/2006/ole">
            <mc:AlternateContent xmlns:mc="http://schemas.openxmlformats.org/markup-compatibility/2006">
              <mc:Choice xmlns:v="urn:schemas-microsoft-com:vml" Requires="v">
                <p:oleObj spid="_x0000_s68714" name="Equation" r:id="rId3" imgW="1892300" imgH="215900" progId="Equation.DSMT4">
                  <p:embed/>
                </p:oleObj>
              </mc:Choice>
              <mc:Fallback>
                <p:oleObj name="Equation" r:id="rId3" imgW="1892300" imgH="215900" progId="Equation.DSMT4">
                  <p:embed/>
                  <p:pic>
                    <p:nvPicPr>
                      <p:cNvPr id="9" name="Obiek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1226" y="1973983"/>
                        <a:ext cx="5111000" cy="580123"/>
                      </a:xfrm>
                      <a:prstGeom prst="rect">
                        <a:avLst/>
                      </a:prstGeom>
                      <a:noFill/>
                    </p:spPr>
                  </p:pic>
                </p:oleObj>
              </mc:Fallback>
            </mc:AlternateContent>
          </a:graphicData>
        </a:graphic>
      </p:graphicFrame>
      <p:sp>
        <p:nvSpPr>
          <p:cNvPr id="8" name="Prostokąt 7"/>
          <p:cNvSpPr/>
          <p:nvPr/>
        </p:nvSpPr>
        <p:spPr>
          <a:xfrm>
            <a:off x="744070" y="3541825"/>
            <a:ext cx="11385177" cy="1477328"/>
          </a:xfrm>
          <a:prstGeom prst="rect">
            <a:avLst/>
          </a:prstGeom>
        </p:spPr>
        <p:txBody>
          <a:bodyPr wrap="square">
            <a:spAutoFit/>
          </a:bodyPr>
          <a:lstStyle/>
          <a:p>
            <a:r>
              <a:rPr lang="pl-PL" dirty="0" err="1">
                <a:solidFill>
                  <a:srgbClr val="000000"/>
                </a:solidFill>
                <a:latin typeface="Consolas" panose="020B0609020204030204" pitchFamily="49" charset="0"/>
              </a:rPr>
              <a:t>data_generator.Fill_Numerical_Data_MersenneUniform</a:t>
            </a:r>
            <a:r>
              <a:rPr lang="pl-PL" dirty="0">
                <a:solidFill>
                  <a:srgbClr val="000000"/>
                </a:solidFill>
                <a:latin typeface="Consolas" panose="020B0609020204030204" pitchFamily="49" charset="0"/>
              </a:rPr>
              <a:t>( </a:t>
            </a:r>
            <a:r>
              <a:rPr lang="pl-PL" b="1" dirty="0">
                <a:solidFill>
                  <a:srgbClr val="000000"/>
                </a:solidFill>
                <a:latin typeface="Consolas" panose="020B0609020204030204" pitchFamily="49" charset="0"/>
              </a:rPr>
              <a:t>v</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kElems</a:t>
            </a:r>
            <a:r>
              <a:rPr lang="pl-PL" dirty="0">
                <a:solidFill>
                  <a:srgbClr val="000000"/>
                </a:solidFill>
                <a:latin typeface="Consolas" panose="020B0609020204030204" pitchFamily="49" charset="0"/>
              </a:rPr>
              <a:t> / 2, </a:t>
            </a:r>
            <a:r>
              <a:rPr lang="pl-PL" dirty="0" err="1">
                <a:solidFill>
                  <a:srgbClr val="000000"/>
                </a:solidFill>
                <a:latin typeface="Consolas" panose="020B0609020204030204" pitchFamily="49" charset="0"/>
              </a:rPr>
              <a:t>pow</a:t>
            </a:r>
            <a:r>
              <a:rPr lang="pl-PL" dirty="0">
                <a:solidFill>
                  <a:srgbClr val="000000"/>
                </a:solidFill>
                <a:latin typeface="Consolas" panose="020B0609020204030204" pitchFamily="49" charset="0"/>
              </a:rPr>
              <a:t>( 2.0, </a:t>
            </a:r>
            <a:r>
              <a:rPr lang="pl-PL" dirty="0" err="1">
                <a:solidFill>
                  <a:srgbClr val="000000"/>
                </a:solidFill>
                <a:latin typeface="Consolas" panose="020B0609020204030204" pitchFamily="49" charset="0"/>
              </a:rPr>
              <a:t>dExp</a:t>
            </a:r>
            <a:r>
              <a:rPr lang="pl-PL" dirty="0">
                <a:solidFill>
                  <a:srgbClr val="000000"/>
                </a:solidFill>
                <a:latin typeface="Consolas" panose="020B0609020204030204" pitchFamily="49" charset="0"/>
              </a:rPr>
              <a:t> ) );</a:t>
            </a:r>
          </a:p>
          <a:p>
            <a:r>
              <a:rPr lang="pl-PL" dirty="0" err="1">
                <a:solidFill>
                  <a:srgbClr val="000000"/>
                </a:solidFill>
                <a:latin typeface="Consolas" panose="020B0609020204030204" pitchFamily="49" charset="0"/>
              </a:rPr>
              <a:t>data_generator.Duplicate</a:t>
            </a:r>
            <a:r>
              <a:rPr lang="pl-PL" dirty="0">
                <a:solidFill>
                  <a:srgbClr val="000000"/>
                </a:solidFill>
                <a:latin typeface="Consolas" panose="020B0609020204030204" pitchFamily="49" charset="0"/>
              </a:rPr>
              <a:t>( </a:t>
            </a:r>
            <a:r>
              <a:rPr lang="pl-PL" b="1" dirty="0">
                <a:solidFill>
                  <a:srgbClr val="000000"/>
                </a:solidFill>
                <a:latin typeface="Consolas" panose="020B0609020204030204" pitchFamily="49" charset="0"/>
              </a:rPr>
              <a:t>v</a:t>
            </a:r>
            <a:r>
              <a:rPr lang="pl-PL" dirty="0">
                <a:solidFill>
                  <a:srgbClr val="000000"/>
                </a:solidFill>
                <a:latin typeface="Consolas" panose="020B0609020204030204" pitchFamily="49" charset="0"/>
              </a:rPr>
              <a:t>, + 1.0 </a:t>
            </a:r>
            <a:r>
              <a:rPr lang="pl-PL" dirty="0" smtClean="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00"/>
                </a:solidFill>
                <a:latin typeface="Consolas" panose="020B0609020204030204" pitchFamily="49" charset="0"/>
              </a:rPr>
              <a:t>data_generator.Fill_Numerical_Data_MersenneUniform</a:t>
            </a:r>
            <a:r>
              <a:rPr lang="pl-PL" dirty="0">
                <a:solidFill>
                  <a:srgbClr val="000000"/>
                </a:solidFill>
                <a:latin typeface="Consolas" panose="020B0609020204030204" pitchFamily="49" charset="0"/>
              </a:rPr>
              <a:t>( </a:t>
            </a:r>
            <a:r>
              <a:rPr lang="pl-PL" b="1" dirty="0">
                <a:solidFill>
                  <a:srgbClr val="000000"/>
                </a:solidFill>
                <a:latin typeface="Consolas" panose="020B0609020204030204" pitchFamily="49" charset="0"/>
              </a:rPr>
              <a:t>w</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kElems</a:t>
            </a:r>
            <a:r>
              <a:rPr lang="pl-PL" dirty="0">
                <a:solidFill>
                  <a:srgbClr val="000000"/>
                </a:solidFill>
                <a:latin typeface="Consolas" panose="020B0609020204030204" pitchFamily="49" charset="0"/>
              </a:rPr>
              <a:t> / 2, </a:t>
            </a:r>
            <a:r>
              <a:rPr lang="pl-PL" dirty="0" err="1">
                <a:solidFill>
                  <a:srgbClr val="000000"/>
                </a:solidFill>
                <a:latin typeface="Consolas" panose="020B0609020204030204" pitchFamily="49" charset="0"/>
              </a:rPr>
              <a:t>pow</a:t>
            </a:r>
            <a:r>
              <a:rPr lang="pl-PL" dirty="0">
                <a:solidFill>
                  <a:srgbClr val="000000"/>
                </a:solidFill>
                <a:latin typeface="Consolas" panose="020B0609020204030204" pitchFamily="49" charset="0"/>
              </a:rPr>
              <a:t>( 2.0, </a:t>
            </a:r>
            <a:r>
              <a:rPr lang="pl-PL" dirty="0" err="1">
                <a:solidFill>
                  <a:srgbClr val="000000"/>
                </a:solidFill>
                <a:latin typeface="Consolas" panose="020B0609020204030204" pitchFamily="49" charset="0"/>
              </a:rPr>
              <a:t>dExp</a:t>
            </a:r>
            <a:r>
              <a:rPr lang="pl-PL" dirty="0">
                <a:solidFill>
                  <a:srgbClr val="000000"/>
                </a:solidFill>
                <a:latin typeface="Consolas" panose="020B0609020204030204" pitchFamily="49" charset="0"/>
              </a:rPr>
              <a:t> ) );</a:t>
            </a:r>
          </a:p>
          <a:p>
            <a:r>
              <a:rPr lang="pl-PL" dirty="0" err="1">
                <a:solidFill>
                  <a:srgbClr val="000000"/>
                </a:solidFill>
                <a:latin typeface="Consolas" panose="020B0609020204030204" pitchFamily="49" charset="0"/>
              </a:rPr>
              <a:t>data_generator.Duplicate</a:t>
            </a:r>
            <a:r>
              <a:rPr lang="pl-PL" dirty="0">
                <a:solidFill>
                  <a:srgbClr val="000000"/>
                </a:solidFill>
                <a:latin typeface="Consolas" panose="020B0609020204030204" pitchFamily="49" charset="0"/>
              </a:rPr>
              <a:t>( </a:t>
            </a:r>
            <a:r>
              <a:rPr lang="pl-PL" b="1" dirty="0">
                <a:solidFill>
                  <a:srgbClr val="000000"/>
                </a:solidFill>
                <a:latin typeface="Consolas" panose="020B0609020204030204" pitchFamily="49" charset="0"/>
              </a:rPr>
              <a:t>w</a:t>
            </a:r>
            <a:r>
              <a:rPr lang="pl-PL" dirty="0">
                <a:solidFill>
                  <a:srgbClr val="000000"/>
                </a:solidFill>
                <a:latin typeface="Consolas" panose="020B0609020204030204" pitchFamily="49" charset="0"/>
              </a:rPr>
              <a:t>, - 1.0 );</a:t>
            </a:r>
            <a:endParaRPr lang="pl-PL" dirty="0"/>
          </a:p>
        </p:txBody>
      </p:sp>
    </p:spTree>
    <p:extLst>
      <p:ext uri="{BB962C8B-B14F-4D97-AF65-F5344CB8AC3E}">
        <p14:creationId xmlns:p14="http://schemas.microsoft.com/office/powerpoint/2010/main" val="1261137851"/>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56663" y="940606"/>
            <a:ext cx="10033749" cy="461665"/>
          </a:xfrm>
          <a:prstGeom prst="rect">
            <a:avLst/>
          </a:prstGeom>
        </p:spPr>
        <p:txBody>
          <a:bodyPr wrap="square">
            <a:spAutoFit/>
          </a:bodyPr>
          <a:lstStyle/>
          <a:p>
            <a:r>
              <a:rPr lang="pl-PL" sz="2400" dirty="0" err="1" smtClean="0"/>
              <a:t>Some</a:t>
            </a:r>
            <a:r>
              <a:rPr lang="pl-PL" sz="2400" dirty="0" smtClean="0"/>
              <a:t> </a:t>
            </a:r>
            <a:r>
              <a:rPr lang="pl-PL" sz="2400" dirty="0" err="1" smtClean="0"/>
              <a:t>results</a:t>
            </a:r>
            <a:r>
              <a:rPr lang="pl-PL" sz="2400" dirty="0" smtClean="0"/>
              <a:t>:</a:t>
            </a:r>
            <a:endParaRPr lang="pl-PL" sz="2400" i="1" dirty="0"/>
          </a:p>
        </p:txBody>
      </p:sp>
      <p:pic>
        <p:nvPicPr>
          <p:cNvPr id="2" name="Obraz 1"/>
          <p:cNvPicPr>
            <a:picLocks noChangeAspect="1"/>
          </p:cNvPicPr>
          <p:nvPr/>
        </p:nvPicPr>
        <p:blipFill>
          <a:blip r:embed="rId3"/>
          <a:stretch>
            <a:fillRect/>
          </a:stretch>
        </p:blipFill>
        <p:spPr>
          <a:xfrm>
            <a:off x="137104" y="2726714"/>
            <a:ext cx="11917792" cy="3050200"/>
          </a:xfrm>
          <a:prstGeom prst="rect">
            <a:avLst/>
          </a:prstGeom>
        </p:spPr>
      </p:pic>
      <p:sp>
        <p:nvSpPr>
          <p:cNvPr id="3" name="Prostokąt 2"/>
          <p:cNvSpPr/>
          <p:nvPr/>
        </p:nvSpPr>
        <p:spPr>
          <a:xfrm>
            <a:off x="170330" y="5970059"/>
            <a:ext cx="11367246" cy="646331"/>
          </a:xfrm>
          <a:prstGeom prst="rect">
            <a:avLst/>
          </a:prstGeom>
        </p:spPr>
        <p:txBody>
          <a:bodyPr wrap="square">
            <a:spAutoFit/>
          </a:bodyPr>
          <a:lstStyle/>
          <a:p>
            <a:pPr>
              <a:spcAft>
                <a:spcPts val="600"/>
              </a:spcAft>
            </a:pPr>
            <a:r>
              <a:rPr lang="pl-PL" dirty="0" smtClean="0">
                <a:latin typeface="Times New Roman" panose="02020603050405020304" pitchFamily="18" charset="0"/>
                <a:ea typeface="MS Mincho"/>
              </a:rPr>
              <a:t>Cyganek B., Wiatr K.: </a:t>
            </a:r>
            <a:r>
              <a:rPr lang="en-US" dirty="0" smtClean="0">
                <a:latin typeface="Times New Roman" panose="02020603050405020304" pitchFamily="18" charset="0"/>
                <a:ea typeface="MS Mincho"/>
              </a:rPr>
              <a:t>How </a:t>
            </a:r>
            <a:r>
              <a:rPr lang="en-US" dirty="0">
                <a:latin typeface="Times New Roman" panose="02020603050405020304" pitchFamily="18" charset="0"/>
                <a:ea typeface="MS Mincho"/>
              </a:rPr>
              <a:t>orthogonal are we? A note on fast and accurate inner product computation in the floating-point </a:t>
            </a:r>
            <a:r>
              <a:rPr lang="en-US" dirty="0" smtClean="0">
                <a:latin typeface="Times New Roman" panose="02020603050405020304" pitchFamily="18" charset="0"/>
                <a:ea typeface="MS Mincho"/>
              </a:rPr>
              <a:t>arithmetic</a:t>
            </a:r>
            <a:r>
              <a:rPr lang="pl-PL" dirty="0" smtClean="0">
                <a:latin typeface="Times New Roman" panose="02020603050405020304" pitchFamily="18" charset="0"/>
                <a:ea typeface="MS Mincho"/>
              </a:rPr>
              <a:t>. Int. Conference </a:t>
            </a:r>
            <a:r>
              <a:rPr lang="en-US" dirty="0" smtClean="0">
                <a:latin typeface="Times New Roman" panose="02020603050405020304" pitchFamily="18" charset="0"/>
                <a:ea typeface="MS Mincho"/>
              </a:rPr>
              <a:t>Societal Automation</a:t>
            </a:r>
            <a:r>
              <a:rPr lang="pl-PL" dirty="0" smtClean="0">
                <a:latin typeface="Times New Roman" panose="02020603050405020304" pitchFamily="18" charset="0"/>
                <a:ea typeface="MS Mincho"/>
              </a:rPr>
              <a:t> </a:t>
            </a:r>
            <a:r>
              <a:rPr lang="en-US" dirty="0" smtClean="0">
                <a:latin typeface="Times New Roman" panose="02020603050405020304" pitchFamily="18" charset="0"/>
                <a:ea typeface="MS Mincho"/>
              </a:rPr>
              <a:t>Technological </a:t>
            </a:r>
            <a:r>
              <a:rPr lang="en-US" dirty="0">
                <a:latin typeface="Times New Roman" panose="02020603050405020304" pitchFamily="18" charset="0"/>
                <a:ea typeface="MS Mincho"/>
              </a:rPr>
              <a:t>&amp; Architectural </a:t>
            </a:r>
            <a:r>
              <a:rPr lang="en-US" dirty="0" smtClean="0">
                <a:latin typeface="Times New Roman" panose="02020603050405020304" pitchFamily="18" charset="0"/>
                <a:ea typeface="MS Mincho"/>
              </a:rPr>
              <a:t>Frameworks</a:t>
            </a:r>
            <a:r>
              <a:rPr lang="pl-PL" dirty="0" smtClean="0">
                <a:latin typeface="Times New Roman" panose="02020603050405020304" pitchFamily="18" charset="0"/>
                <a:ea typeface="MS Mincho"/>
              </a:rPr>
              <a:t>, 2019.</a:t>
            </a:r>
            <a:endParaRPr lang="pl-PL" dirty="0">
              <a:latin typeface="Times New Roman" panose="02020603050405020304" pitchFamily="18" charset="0"/>
              <a:ea typeface="MS Mincho"/>
            </a:endParaRPr>
          </a:p>
        </p:txBody>
      </p:sp>
      <p:sp>
        <p:nvSpPr>
          <p:cNvPr id="7" name="Prostokąt 6"/>
          <p:cNvSpPr/>
          <p:nvPr/>
        </p:nvSpPr>
        <p:spPr>
          <a:xfrm>
            <a:off x="3081226" y="629352"/>
            <a:ext cx="8191892" cy="1323439"/>
          </a:xfrm>
          <a:prstGeom prst="rect">
            <a:avLst/>
          </a:prstGeom>
        </p:spPr>
        <p:txBody>
          <a:bodyPr wrap="square">
            <a:spAutoFit/>
          </a:bodyPr>
          <a:lstStyle/>
          <a:p>
            <a:r>
              <a:rPr lang="en-US" sz="2000" dirty="0">
                <a:ea typeface="SimSun" panose="02010600030101010101" pitchFamily="2" charset="-122"/>
              </a:rPr>
              <a:t>Our custom dataset composed of vectors [</a:t>
            </a:r>
            <a:r>
              <a:rPr lang="en-US" sz="2000" b="1" dirty="0">
                <a:ea typeface="SimSun" panose="02010600030101010101" pitchFamily="2" charset="-122"/>
              </a:rPr>
              <a:t>v</a:t>
            </a:r>
            <a:r>
              <a:rPr lang="en-US" sz="2000" dirty="0">
                <a:ea typeface="SimSun" panose="02010600030101010101" pitchFamily="2" charset="-122"/>
              </a:rPr>
              <a:t>,–</a:t>
            </a:r>
            <a:r>
              <a:rPr lang="en-US" sz="2000" b="1" dirty="0">
                <a:ea typeface="SimSun" panose="02010600030101010101" pitchFamily="2" charset="-122"/>
              </a:rPr>
              <a:t>v</a:t>
            </a:r>
            <a:r>
              <a:rPr lang="en-US" sz="2000" dirty="0">
                <a:ea typeface="SimSun" panose="02010600030101010101" pitchFamily="2" charset="-122"/>
              </a:rPr>
              <a:t>] and [</a:t>
            </a:r>
            <a:r>
              <a:rPr lang="en-US" sz="2000" b="1" dirty="0" err="1">
                <a:ea typeface="SimSun" panose="02010600030101010101" pitchFamily="2" charset="-122"/>
              </a:rPr>
              <a:t>w</a:t>
            </a:r>
            <a:r>
              <a:rPr lang="en-US" sz="2000" dirty="0" err="1">
                <a:ea typeface="SimSun" panose="02010600030101010101" pitchFamily="2" charset="-122"/>
              </a:rPr>
              <a:t>,</a:t>
            </a:r>
            <a:r>
              <a:rPr lang="en-US" sz="2000" b="1" dirty="0" err="1">
                <a:ea typeface="SimSun" panose="02010600030101010101" pitchFamily="2" charset="-122"/>
              </a:rPr>
              <a:t>w</a:t>
            </a:r>
            <a:r>
              <a:rPr lang="en-US" sz="2000" dirty="0">
                <a:ea typeface="SimSun" panose="02010600030101010101" pitchFamily="2" charset="-122"/>
              </a:rPr>
              <a:t>], where components of </a:t>
            </a:r>
            <a:r>
              <a:rPr lang="en-US" sz="2000" b="1" dirty="0">
                <a:ea typeface="SimSun" panose="02010600030101010101" pitchFamily="2" charset="-122"/>
              </a:rPr>
              <a:t>v</a:t>
            </a:r>
            <a:r>
              <a:rPr lang="en-US" sz="2000" dirty="0">
                <a:ea typeface="SimSun" panose="02010600030101010101" pitchFamily="2" charset="-122"/>
              </a:rPr>
              <a:t> and </a:t>
            </a:r>
            <a:r>
              <a:rPr lang="en-US" sz="2000" b="1" dirty="0">
                <a:ea typeface="SimSun" panose="02010600030101010101" pitchFamily="2" charset="-122"/>
              </a:rPr>
              <a:t>w</a:t>
            </a:r>
            <a:r>
              <a:rPr lang="en-US" sz="2000" dirty="0">
                <a:ea typeface="SimSun" panose="02010600030101010101" pitchFamily="2" charset="-122"/>
              </a:rPr>
              <a:t> are random values of the </a:t>
            </a:r>
            <a:r>
              <a:rPr lang="en-US" sz="2000" dirty="0" err="1">
                <a:ea typeface="SimSun" panose="02010600030101010101" pitchFamily="2" charset="-122"/>
              </a:rPr>
              <a:t>Mersenne</a:t>
            </a:r>
            <a:r>
              <a:rPr lang="en-US" sz="2000" dirty="0">
                <a:ea typeface="SimSun" panose="02010600030101010101" pitchFamily="2" charset="-122"/>
              </a:rPr>
              <a:t> twister (</a:t>
            </a:r>
            <a:r>
              <a:rPr lang="en-US" sz="2000" i="1" dirty="0" err="1">
                <a:ea typeface="SimSun" panose="02010600030101010101" pitchFamily="2" charset="-122"/>
              </a:rPr>
              <a:t>kMersenneRand_InnerZero</a:t>
            </a:r>
            <a:r>
              <a:rPr lang="en-US" sz="2000" dirty="0">
                <a:ea typeface="SimSun" panose="02010600030101010101" pitchFamily="2" charset="-122"/>
              </a:rPr>
              <a:t>). Theoretically, their inner product should be 0, as explained in formula </a:t>
            </a:r>
            <a:endParaRPr lang="pl-PL" sz="2000" dirty="0"/>
          </a:p>
        </p:txBody>
      </p:sp>
      <p:graphicFrame>
        <p:nvGraphicFramePr>
          <p:cNvPr id="9" name="Obiekt 8"/>
          <p:cNvGraphicFramePr>
            <a:graphicFrameLocks noChangeAspect="1"/>
          </p:cNvGraphicFramePr>
          <p:nvPr>
            <p:extLst>
              <p:ext uri="{D42A27DB-BD31-4B8C-83A1-F6EECF244321}">
                <p14:modId xmlns:p14="http://schemas.microsoft.com/office/powerpoint/2010/main" val="2425763668"/>
              </p:ext>
            </p:extLst>
          </p:nvPr>
        </p:nvGraphicFramePr>
        <p:xfrm>
          <a:off x="3081226" y="1973983"/>
          <a:ext cx="5111000" cy="580123"/>
        </p:xfrm>
        <a:graphic>
          <a:graphicData uri="http://schemas.openxmlformats.org/presentationml/2006/ole">
            <mc:AlternateContent xmlns:mc="http://schemas.openxmlformats.org/markup-compatibility/2006">
              <mc:Choice xmlns:v="urn:schemas-microsoft-com:vml" Requires="v">
                <p:oleObj spid="_x0000_s69739" name="Equation" r:id="rId4" imgW="1892300" imgH="215900" progId="Equation.DSMT4">
                  <p:embed/>
                </p:oleObj>
              </mc:Choice>
              <mc:Fallback>
                <p:oleObj name="Equation" r:id="rId4" imgW="1892300" imgH="215900" progId="Equation.DSMT4">
                  <p:embed/>
                  <p:pic>
                    <p:nvPicPr>
                      <p:cNvPr id="9" name="Obi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226" y="1973983"/>
                        <a:ext cx="5111000" cy="580123"/>
                      </a:xfrm>
                      <a:prstGeom prst="rect">
                        <a:avLst/>
                      </a:prstGeom>
                      <a:noFill/>
                    </p:spPr>
                  </p:pic>
                </p:oleObj>
              </mc:Fallback>
            </mc:AlternateContent>
          </a:graphicData>
        </a:graphic>
      </p:graphicFrame>
      <p:sp>
        <p:nvSpPr>
          <p:cNvPr id="8" name="Prostokąt 7"/>
          <p:cNvSpPr/>
          <p:nvPr/>
        </p:nvSpPr>
        <p:spPr>
          <a:xfrm>
            <a:off x="10217036" y="2086412"/>
            <a:ext cx="1451038" cy="369332"/>
          </a:xfrm>
          <a:prstGeom prst="rect">
            <a:avLst/>
          </a:prstGeom>
        </p:spPr>
        <p:txBody>
          <a:bodyPr wrap="none">
            <a:spAutoFit/>
          </a:bodyPr>
          <a:lstStyle/>
          <a:p>
            <a:r>
              <a:rPr lang="pl-PL" dirty="0" smtClean="0">
                <a:solidFill>
                  <a:srgbClr val="000000"/>
                </a:solidFill>
                <a:latin typeface="Consolas" panose="020B0609020204030204" pitchFamily="49" charset="0"/>
              </a:rPr>
              <a:t>N=20000000</a:t>
            </a:r>
            <a:endParaRPr lang="pl-PL" dirty="0"/>
          </a:p>
        </p:txBody>
      </p:sp>
    </p:spTree>
    <p:extLst>
      <p:ext uri="{BB962C8B-B14F-4D97-AF65-F5344CB8AC3E}">
        <p14:creationId xmlns:p14="http://schemas.microsoft.com/office/powerpoint/2010/main" val="73790048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56663" y="940606"/>
            <a:ext cx="10033749" cy="461665"/>
          </a:xfrm>
          <a:prstGeom prst="rect">
            <a:avLst/>
          </a:prstGeom>
        </p:spPr>
        <p:txBody>
          <a:bodyPr wrap="square">
            <a:spAutoFit/>
          </a:bodyPr>
          <a:lstStyle/>
          <a:p>
            <a:r>
              <a:rPr lang="pl-PL" sz="2400" dirty="0" err="1" smtClean="0"/>
              <a:t>Some</a:t>
            </a:r>
            <a:r>
              <a:rPr lang="pl-PL" sz="2400" dirty="0" smtClean="0"/>
              <a:t> </a:t>
            </a:r>
            <a:r>
              <a:rPr lang="pl-PL" sz="2400" dirty="0" err="1" smtClean="0"/>
              <a:t>results</a:t>
            </a:r>
            <a:r>
              <a:rPr lang="pl-PL" sz="2400" dirty="0" smtClean="0"/>
              <a:t>:</a:t>
            </a:r>
            <a:endParaRPr lang="pl-PL" sz="2400" i="1" dirty="0"/>
          </a:p>
        </p:txBody>
      </p:sp>
      <p:pic>
        <p:nvPicPr>
          <p:cNvPr id="2" name="Obraz 1"/>
          <p:cNvPicPr>
            <a:picLocks noChangeAspect="1"/>
          </p:cNvPicPr>
          <p:nvPr/>
        </p:nvPicPr>
        <p:blipFill>
          <a:blip r:embed="rId3"/>
          <a:stretch>
            <a:fillRect/>
          </a:stretch>
        </p:blipFill>
        <p:spPr>
          <a:xfrm>
            <a:off x="137104" y="2687727"/>
            <a:ext cx="11917792" cy="3050200"/>
          </a:xfrm>
          <a:prstGeom prst="rect">
            <a:avLst/>
          </a:prstGeom>
        </p:spPr>
      </p:pic>
      <p:sp>
        <p:nvSpPr>
          <p:cNvPr id="3" name="Prostokąt 2"/>
          <p:cNvSpPr/>
          <p:nvPr/>
        </p:nvSpPr>
        <p:spPr>
          <a:xfrm>
            <a:off x="170330" y="5970059"/>
            <a:ext cx="11367246" cy="646331"/>
          </a:xfrm>
          <a:prstGeom prst="rect">
            <a:avLst/>
          </a:prstGeom>
        </p:spPr>
        <p:txBody>
          <a:bodyPr wrap="square">
            <a:spAutoFit/>
          </a:bodyPr>
          <a:lstStyle/>
          <a:p>
            <a:pPr>
              <a:spcAft>
                <a:spcPts val="600"/>
              </a:spcAft>
            </a:pPr>
            <a:r>
              <a:rPr lang="pl-PL" dirty="0" smtClean="0">
                <a:latin typeface="Times New Roman" panose="02020603050405020304" pitchFamily="18" charset="0"/>
                <a:ea typeface="MS Mincho"/>
              </a:rPr>
              <a:t>Cyganek B., Wiatr K.: </a:t>
            </a:r>
            <a:r>
              <a:rPr lang="en-US" dirty="0" smtClean="0">
                <a:latin typeface="Times New Roman" panose="02020603050405020304" pitchFamily="18" charset="0"/>
                <a:ea typeface="MS Mincho"/>
              </a:rPr>
              <a:t>How </a:t>
            </a:r>
            <a:r>
              <a:rPr lang="en-US" dirty="0">
                <a:latin typeface="Times New Roman" panose="02020603050405020304" pitchFamily="18" charset="0"/>
                <a:ea typeface="MS Mincho"/>
              </a:rPr>
              <a:t>orthogonal are we? A note on fast and accurate inner product computation in the floating-point </a:t>
            </a:r>
            <a:r>
              <a:rPr lang="en-US" dirty="0" smtClean="0">
                <a:latin typeface="Times New Roman" panose="02020603050405020304" pitchFamily="18" charset="0"/>
                <a:ea typeface="MS Mincho"/>
              </a:rPr>
              <a:t>arithmetic</a:t>
            </a:r>
            <a:r>
              <a:rPr lang="pl-PL" dirty="0" smtClean="0">
                <a:latin typeface="Times New Roman" panose="02020603050405020304" pitchFamily="18" charset="0"/>
                <a:ea typeface="MS Mincho"/>
              </a:rPr>
              <a:t>. Int. Conference </a:t>
            </a:r>
            <a:r>
              <a:rPr lang="en-US" dirty="0" smtClean="0">
                <a:latin typeface="Times New Roman" panose="02020603050405020304" pitchFamily="18" charset="0"/>
                <a:ea typeface="MS Mincho"/>
              </a:rPr>
              <a:t>Societal Automation</a:t>
            </a:r>
            <a:r>
              <a:rPr lang="pl-PL" dirty="0" smtClean="0">
                <a:latin typeface="Times New Roman" panose="02020603050405020304" pitchFamily="18" charset="0"/>
                <a:ea typeface="MS Mincho"/>
              </a:rPr>
              <a:t> </a:t>
            </a:r>
            <a:r>
              <a:rPr lang="en-US" dirty="0" smtClean="0">
                <a:latin typeface="Times New Roman" panose="02020603050405020304" pitchFamily="18" charset="0"/>
                <a:ea typeface="MS Mincho"/>
              </a:rPr>
              <a:t>Technological </a:t>
            </a:r>
            <a:r>
              <a:rPr lang="en-US" dirty="0">
                <a:latin typeface="Times New Roman" panose="02020603050405020304" pitchFamily="18" charset="0"/>
                <a:ea typeface="MS Mincho"/>
              </a:rPr>
              <a:t>&amp; Architectural </a:t>
            </a:r>
            <a:r>
              <a:rPr lang="en-US" dirty="0" smtClean="0">
                <a:latin typeface="Times New Roman" panose="02020603050405020304" pitchFamily="18" charset="0"/>
                <a:ea typeface="MS Mincho"/>
              </a:rPr>
              <a:t>Frameworks</a:t>
            </a:r>
            <a:r>
              <a:rPr lang="pl-PL" dirty="0" smtClean="0">
                <a:latin typeface="Times New Roman" panose="02020603050405020304" pitchFamily="18" charset="0"/>
                <a:ea typeface="MS Mincho"/>
              </a:rPr>
              <a:t>, 2019.</a:t>
            </a:r>
            <a:endParaRPr lang="pl-PL" dirty="0">
              <a:latin typeface="Times New Roman" panose="02020603050405020304" pitchFamily="18" charset="0"/>
              <a:ea typeface="MS Mincho"/>
            </a:endParaRPr>
          </a:p>
        </p:txBody>
      </p:sp>
      <p:sp>
        <p:nvSpPr>
          <p:cNvPr id="7" name="Prostokąt 6"/>
          <p:cNvSpPr/>
          <p:nvPr/>
        </p:nvSpPr>
        <p:spPr>
          <a:xfrm>
            <a:off x="3081226" y="629352"/>
            <a:ext cx="8191892" cy="1323439"/>
          </a:xfrm>
          <a:prstGeom prst="rect">
            <a:avLst/>
          </a:prstGeom>
        </p:spPr>
        <p:txBody>
          <a:bodyPr wrap="square">
            <a:spAutoFit/>
          </a:bodyPr>
          <a:lstStyle/>
          <a:p>
            <a:r>
              <a:rPr lang="en-US" sz="2000" dirty="0">
                <a:ea typeface="SimSun" panose="02010600030101010101" pitchFamily="2" charset="-122"/>
              </a:rPr>
              <a:t>Our custom dataset composed of vectors [</a:t>
            </a:r>
            <a:r>
              <a:rPr lang="en-US" sz="2000" b="1" dirty="0">
                <a:ea typeface="SimSun" panose="02010600030101010101" pitchFamily="2" charset="-122"/>
              </a:rPr>
              <a:t>v</a:t>
            </a:r>
            <a:r>
              <a:rPr lang="en-US" sz="2000" dirty="0">
                <a:ea typeface="SimSun" panose="02010600030101010101" pitchFamily="2" charset="-122"/>
              </a:rPr>
              <a:t>,–</a:t>
            </a:r>
            <a:r>
              <a:rPr lang="en-US" sz="2000" b="1" dirty="0">
                <a:ea typeface="SimSun" panose="02010600030101010101" pitchFamily="2" charset="-122"/>
              </a:rPr>
              <a:t>v</a:t>
            </a:r>
            <a:r>
              <a:rPr lang="en-US" sz="2000" dirty="0">
                <a:ea typeface="SimSun" panose="02010600030101010101" pitchFamily="2" charset="-122"/>
              </a:rPr>
              <a:t>] and [</a:t>
            </a:r>
            <a:r>
              <a:rPr lang="en-US" sz="2000" b="1" dirty="0" err="1">
                <a:ea typeface="SimSun" panose="02010600030101010101" pitchFamily="2" charset="-122"/>
              </a:rPr>
              <a:t>w</a:t>
            </a:r>
            <a:r>
              <a:rPr lang="en-US" sz="2000" dirty="0" err="1">
                <a:ea typeface="SimSun" panose="02010600030101010101" pitchFamily="2" charset="-122"/>
              </a:rPr>
              <a:t>,</a:t>
            </a:r>
            <a:r>
              <a:rPr lang="en-US" sz="2000" b="1" dirty="0" err="1">
                <a:ea typeface="SimSun" panose="02010600030101010101" pitchFamily="2" charset="-122"/>
              </a:rPr>
              <a:t>w</a:t>
            </a:r>
            <a:r>
              <a:rPr lang="en-US" sz="2000" dirty="0">
                <a:ea typeface="SimSun" panose="02010600030101010101" pitchFamily="2" charset="-122"/>
              </a:rPr>
              <a:t>], where components of </a:t>
            </a:r>
            <a:r>
              <a:rPr lang="en-US" sz="2000" b="1" dirty="0">
                <a:ea typeface="SimSun" panose="02010600030101010101" pitchFamily="2" charset="-122"/>
              </a:rPr>
              <a:t>v</a:t>
            </a:r>
            <a:r>
              <a:rPr lang="en-US" sz="2000" dirty="0">
                <a:ea typeface="SimSun" panose="02010600030101010101" pitchFamily="2" charset="-122"/>
              </a:rPr>
              <a:t> and </a:t>
            </a:r>
            <a:r>
              <a:rPr lang="en-US" sz="2000" b="1" dirty="0">
                <a:ea typeface="SimSun" panose="02010600030101010101" pitchFamily="2" charset="-122"/>
              </a:rPr>
              <a:t>w</a:t>
            </a:r>
            <a:r>
              <a:rPr lang="en-US" sz="2000" dirty="0">
                <a:ea typeface="SimSun" panose="02010600030101010101" pitchFamily="2" charset="-122"/>
              </a:rPr>
              <a:t> are random values of the </a:t>
            </a:r>
            <a:r>
              <a:rPr lang="en-US" sz="2000" dirty="0" err="1">
                <a:ea typeface="SimSun" panose="02010600030101010101" pitchFamily="2" charset="-122"/>
              </a:rPr>
              <a:t>Mersenne</a:t>
            </a:r>
            <a:r>
              <a:rPr lang="en-US" sz="2000" dirty="0">
                <a:ea typeface="SimSun" panose="02010600030101010101" pitchFamily="2" charset="-122"/>
              </a:rPr>
              <a:t> twister (</a:t>
            </a:r>
            <a:r>
              <a:rPr lang="en-US" sz="2000" i="1" dirty="0" err="1">
                <a:ea typeface="SimSun" panose="02010600030101010101" pitchFamily="2" charset="-122"/>
              </a:rPr>
              <a:t>kMersenneRand_InnerZero</a:t>
            </a:r>
            <a:r>
              <a:rPr lang="en-US" sz="2000" dirty="0">
                <a:ea typeface="SimSun" panose="02010600030101010101" pitchFamily="2" charset="-122"/>
              </a:rPr>
              <a:t>). Theoretically, their inner product should be 0, as explained in formula </a:t>
            </a:r>
            <a:endParaRPr lang="pl-PL" sz="2000" dirty="0"/>
          </a:p>
        </p:txBody>
      </p:sp>
      <p:graphicFrame>
        <p:nvGraphicFramePr>
          <p:cNvPr id="9" name="Obiekt 8"/>
          <p:cNvGraphicFramePr>
            <a:graphicFrameLocks noChangeAspect="1"/>
          </p:cNvGraphicFramePr>
          <p:nvPr>
            <p:extLst>
              <p:ext uri="{D42A27DB-BD31-4B8C-83A1-F6EECF244321}">
                <p14:modId xmlns:p14="http://schemas.microsoft.com/office/powerpoint/2010/main" val="2425763668"/>
              </p:ext>
            </p:extLst>
          </p:nvPr>
        </p:nvGraphicFramePr>
        <p:xfrm>
          <a:off x="3081226" y="1973983"/>
          <a:ext cx="5111000" cy="580123"/>
        </p:xfrm>
        <a:graphic>
          <a:graphicData uri="http://schemas.openxmlformats.org/presentationml/2006/ole">
            <mc:AlternateContent xmlns:mc="http://schemas.openxmlformats.org/markup-compatibility/2006">
              <mc:Choice xmlns:v="urn:schemas-microsoft-com:vml" Requires="v">
                <p:oleObj spid="_x0000_s73812" name="Equation" r:id="rId4" imgW="1892300" imgH="215900" progId="Equation.DSMT4">
                  <p:embed/>
                </p:oleObj>
              </mc:Choice>
              <mc:Fallback>
                <p:oleObj name="Equation" r:id="rId4" imgW="1892300" imgH="215900" progId="Equation.DSMT4">
                  <p:embed/>
                  <p:pic>
                    <p:nvPicPr>
                      <p:cNvPr id="9" name="Obi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226" y="1973983"/>
                        <a:ext cx="5111000" cy="580123"/>
                      </a:xfrm>
                      <a:prstGeom prst="rect">
                        <a:avLst/>
                      </a:prstGeom>
                      <a:noFill/>
                    </p:spPr>
                  </p:pic>
                </p:oleObj>
              </mc:Fallback>
            </mc:AlternateContent>
          </a:graphicData>
        </a:graphic>
      </p:graphicFrame>
      <p:sp>
        <p:nvSpPr>
          <p:cNvPr id="8" name="Prostokąt 7"/>
          <p:cNvSpPr/>
          <p:nvPr/>
        </p:nvSpPr>
        <p:spPr>
          <a:xfrm>
            <a:off x="10217036" y="2086412"/>
            <a:ext cx="1451038" cy="369332"/>
          </a:xfrm>
          <a:prstGeom prst="rect">
            <a:avLst/>
          </a:prstGeom>
        </p:spPr>
        <p:txBody>
          <a:bodyPr wrap="none">
            <a:spAutoFit/>
          </a:bodyPr>
          <a:lstStyle/>
          <a:p>
            <a:r>
              <a:rPr lang="pl-PL" dirty="0" smtClean="0">
                <a:solidFill>
                  <a:srgbClr val="000000"/>
                </a:solidFill>
                <a:latin typeface="Consolas" panose="020B0609020204030204" pitchFamily="49" charset="0"/>
              </a:rPr>
              <a:t>N=20000000</a:t>
            </a:r>
            <a:endParaRPr lang="pl-PL" dirty="0"/>
          </a:p>
        </p:txBody>
      </p:sp>
      <p:sp>
        <p:nvSpPr>
          <p:cNvPr id="10" name="Owal 9"/>
          <p:cNvSpPr/>
          <p:nvPr/>
        </p:nvSpPr>
        <p:spPr>
          <a:xfrm>
            <a:off x="2756255" y="5312091"/>
            <a:ext cx="649941" cy="4648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556935410"/>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56663" y="940606"/>
            <a:ext cx="10033749" cy="461665"/>
          </a:xfrm>
          <a:prstGeom prst="rect">
            <a:avLst/>
          </a:prstGeom>
        </p:spPr>
        <p:txBody>
          <a:bodyPr wrap="square">
            <a:spAutoFit/>
          </a:bodyPr>
          <a:lstStyle/>
          <a:p>
            <a:r>
              <a:rPr lang="pl-PL" sz="2400" dirty="0" err="1" smtClean="0"/>
              <a:t>Some</a:t>
            </a:r>
            <a:r>
              <a:rPr lang="pl-PL" sz="2400" dirty="0" smtClean="0"/>
              <a:t> </a:t>
            </a:r>
            <a:r>
              <a:rPr lang="pl-PL" sz="2400" dirty="0" err="1" smtClean="0"/>
              <a:t>results</a:t>
            </a:r>
            <a:r>
              <a:rPr lang="pl-PL" sz="2400" dirty="0" smtClean="0"/>
              <a:t>:</a:t>
            </a:r>
            <a:endParaRPr lang="pl-PL" sz="2400" i="1" dirty="0"/>
          </a:p>
        </p:txBody>
      </p:sp>
      <p:pic>
        <p:nvPicPr>
          <p:cNvPr id="2" name="Obraz 1"/>
          <p:cNvPicPr>
            <a:picLocks noChangeAspect="1"/>
          </p:cNvPicPr>
          <p:nvPr/>
        </p:nvPicPr>
        <p:blipFill>
          <a:blip r:embed="rId3"/>
          <a:stretch>
            <a:fillRect/>
          </a:stretch>
        </p:blipFill>
        <p:spPr>
          <a:xfrm>
            <a:off x="137104" y="2687727"/>
            <a:ext cx="11917792" cy="3050200"/>
          </a:xfrm>
          <a:prstGeom prst="rect">
            <a:avLst/>
          </a:prstGeom>
        </p:spPr>
      </p:pic>
      <p:sp>
        <p:nvSpPr>
          <p:cNvPr id="3" name="Prostokąt 2"/>
          <p:cNvSpPr/>
          <p:nvPr/>
        </p:nvSpPr>
        <p:spPr>
          <a:xfrm>
            <a:off x="170330" y="5970059"/>
            <a:ext cx="11367246" cy="646331"/>
          </a:xfrm>
          <a:prstGeom prst="rect">
            <a:avLst/>
          </a:prstGeom>
        </p:spPr>
        <p:txBody>
          <a:bodyPr wrap="square">
            <a:spAutoFit/>
          </a:bodyPr>
          <a:lstStyle/>
          <a:p>
            <a:pPr>
              <a:spcAft>
                <a:spcPts val="600"/>
              </a:spcAft>
            </a:pPr>
            <a:r>
              <a:rPr lang="pl-PL" dirty="0" smtClean="0">
                <a:latin typeface="Times New Roman" panose="02020603050405020304" pitchFamily="18" charset="0"/>
                <a:ea typeface="MS Mincho"/>
              </a:rPr>
              <a:t>Cyganek B., Wiatr K.: </a:t>
            </a:r>
            <a:r>
              <a:rPr lang="en-US" dirty="0" smtClean="0">
                <a:latin typeface="Times New Roman" panose="02020603050405020304" pitchFamily="18" charset="0"/>
                <a:ea typeface="MS Mincho"/>
              </a:rPr>
              <a:t>How </a:t>
            </a:r>
            <a:r>
              <a:rPr lang="en-US" dirty="0">
                <a:latin typeface="Times New Roman" panose="02020603050405020304" pitchFamily="18" charset="0"/>
                <a:ea typeface="MS Mincho"/>
              </a:rPr>
              <a:t>orthogonal are we? A note on fast and accurate inner product computation in the floating-point </a:t>
            </a:r>
            <a:r>
              <a:rPr lang="en-US" dirty="0" smtClean="0">
                <a:latin typeface="Times New Roman" panose="02020603050405020304" pitchFamily="18" charset="0"/>
                <a:ea typeface="MS Mincho"/>
              </a:rPr>
              <a:t>arithmetic</a:t>
            </a:r>
            <a:r>
              <a:rPr lang="pl-PL" dirty="0" smtClean="0">
                <a:latin typeface="Times New Roman" panose="02020603050405020304" pitchFamily="18" charset="0"/>
                <a:ea typeface="MS Mincho"/>
              </a:rPr>
              <a:t>. Int. Conference </a:t>
            </a:r>
            <a:r>
              <a:rPr lang="en-US" dirty="0" smtClean="0">
                <a:latin typeface="Times New Roman" panose="02020603050405020304" pitchFamily="18" charset="0"/>
                <a:ea typeface="MS Mincho"/>
              </a:rPr>
              <a:t>Societal Automation</a:t>
            </a:r>
            <a:r>
              <a:rPr lang="pl-PL" dirty="0" smtClean="0">
                <a:latin typeface="Times New Roman" panose="02020603050405020304" pitchFamily="18" charset="0"/>
                <a:ea typeface="MS Mincho"/>
              </a:rPr>
              <a:t> </a:t>
            </a:r>
            <a:r>
              <a:rPr lang="en-US" dirty="0" smtClean="0">
                <a:latin typeface="Times New Roman" panose="02020603050405020304" pitchFamily="18" charset="0"/>
                <a:ea typeface="MS Mincho"/>
              </a:rPr>
              <a:t>Technological </a:t>
            </a:r>
            <a:r>
              <a:rPr lang="en-US" dirty="0">
                <a:latin typeface="Times New Roman" panose="02020603050405020304" pitchFamily="18" charset="0"/>
                <a:ea typeface="MS Mincho"/>
              </a:rPr>
              <a:t>&amp; Architectural </a:t>
            </a:r>
            <a:r>
              <a:rPr lang="en-US" dirty="0" smtClean="0">
                <a:latin typeface="Times New Roman" panose="02020603050405020304" pitchFamily="18" charset="0"/>
                <a:ea typeface="MS Mincho"/>
              </a:rPr>
              <a:t>Frameworks</a:t>
            </a:r>
            <a:r>
              <a:rPr lang="pl-PL" dirty="0" smtClean="0">
                <a:latin typeface="Times New Roman" panose="02020603050405020304" pitchFamily="18" charset="0"/>
                <a:ea typeface="MS Mincho"/>
              </a:rPr>
              <a:t>, 2019.</a:t>
            </a:r>
            <a:endParaRPr lang="pl-PL" dirty="0">
              <a:latin typeface="Times New Roman" panose="02020603050405020304" pitchFamily="18" charset="0"/>
              <a:ea typeface="MS Mincho"/>
            </a:endParaRPr>
          </a:p>
        </p:txBody>
      </p:sp>
      <p:sp>
        <p:nvSpPr>
          <p:cNvPr id="7" name="Prostokąt 6"/>
          <p:cNvSpPr/>
          <p:nvPr/>
        </p:nvSpPr>
        <p:spPr>
          <a:xfrm>
            <a:off x="3081226" y="629352"/>
            <a:ext cx="8191892" cy="1323439"/>
          </a:xfrm>
          <a:prstGeom prst="rect">
            <a:avLst/>
          </a:prstGeom>
        </p:spPr>
        <p:txBody>
          <a:bodyPr wrap="square">
            <a:spAutoFit/>
          </a:bodyPr>
          <a:lstStyle/>
          <a:p>
            <a:r>
              <a:rPr lang="en-US" sz="2000" dirty="0">
                <a:ea typeface="SimSun" panose="02010600030101010101" pitchFamily="2" charset="-122"/>
              </a:rPr>
              <a:t>Our custom dataset composed of vectors [</a:t>
            </a:r>
            <a:r>
              <a:rPr lang="en-US" sz="2000" b="1" dirty="0">
                <a:ea typeface="SimSun" panose="02010600030101010101" pitchFamily="2" charset="-122"/>
              </a:rPr>
              <a:t>v</a:t>
            </a:r>
            <a:r>
              <a:rPr lang="en-US" sz="2000" dirty="0">
                <a:ea typeface="SimSun" panose="02010600030101010101" pitchFamily="2" charset="-122"/>
              </a:rPr>
              <a:t>,–</a:t>
            </a:r>
            <a:r>
              <a:rPr lang="en-US" sz="2000" b="1" dirty="0">
                <a:ea typeface="SimSun" panose="02010600030101010101" pitchFamily="2" charset="-122"/>
              </a:rPr>
              <a:t>v</a:t>
            </a:r>
            <a:r>
              <a:rPr lang="en-US" sz="2000" dirty="0">
                <a:ea typeface="SimSun" panose="02010600030101010101" pitchFamily="2" charset="-122"/>
              </a:rPr>
              <a:t>] and [</a:t>
            </a:r>
            <a:r>
              <a:rPr lang="en-US" sz="2000" b="1" dirty="0" err="1">
                <a:ea typeface="SimSun" panose="02010600030101010101" pitchFamily="2" charset="-122"/>
              </a:rPr>
              <a:t>w</a:t>
            </a:r>
            <a:r>
              <a:rPr lang="en-US" sz="2000" dirty="0" err="1">
                <a:ea typeface="SimSun" panose="02010600030101010101" pitchFamily="2" charset="-122"/>
              </a:rPr>
              <a:t>,</a:t>
            </a:r>
            <a:r>
              <a:rPr lang="en-US" sz="2000" b="1" dirty="0" err="1">
                <a:ea typeface="SimSun" panose="02010600030101010101" pitchFamily="2" charset="-122"/>
              </a:rPr>
              <a:t>w</a:t>
            </a:r>
            <a:r>
              <a:rPr lang="en-US" sz="2000" dirty="0">
                <a:ea typeface="SimSun" panose="02010600030101010101" pitchFamily="2" charset="-122"/>
              </a:rPr>
              <a:t>], where components of </a:t>
            </a:r>
            <a:r>
              <a:rPr lang="en-US" sz="2000" b="1" dirty="0">
                <a:ea typeface="SimSun" panose="02010600030101010101" pitchFamily="2" charset="-122"/>
              </a:rPr>
              <a:t>v</a:t>
            </a:r>
            <a:r>
              <a:rPr lang="en-US" sz="2000" dirty="0">
                <a:ea typeface="SimSun" panose="02010600030101010101" pitchFamily="2" charset="-122"/>
              </a:rPr>
              <a:t> and </a:t>
            </a:r>
            <a:r>
              <a:rPr lang="en-US" sz="2000" b="1" dirty="0">
                <a:ea typeface="SimSun" panose="02010600030101010101" pitchFamily="2" charset="-122"/>
              </a:rPr>
              <a:t>w</a:t>
            </a:r>
            <a:r>
              <a:rPr lang="en-US" sz="2000" dirty="0">
                <a:ea typeface="SimSun" panose="02010600030101010101" pitchFamily="2" charset="-122"/>
              </a:rPr>
              <a:t> are random values of the </a:t>
            </a:r>
            <a:r>
              <a:rPr lang="en-US" sz="2000" dirty="0" err="1">
                <a:ea typeface="SimSun" panose="02010600030101010101" pitchFamily="2" charset="-122"/>
              </a:rPr>
              <a:t>Mersenne</a:t>
            </a:r>
            <a:r>
              <a:rPr lang="en-US" sz="2000" dirty="0">
                <a:ea typeface="SimSun" panose="02010600030101010101" pitchFamily="2" charset="-122"/>
              </a:rPr>
              <a:t> twister (</a:t>
            </a:r>
            <a:r>
              <a:rPr lang="en-US" sz="2000" i="1" dirty="0" err="1">
                <a:ea typeface="SimSun" panose="02010600030101010101" pitchFamily="2" charset="-122"/>
              </a:rPr>
              <a:t>kMersenneRand_InnerZero</a:t>
            </a:r>
            <a:r>
              <a:rPr lang="en-US" sz="2000" dirty="0">
                <a:ea typeface="SimSun" panose="02010600030101010101" pitchFamily="2" charset="-122"/>
              </a:rPr>
              <a:t>). Theoretically, their inner product should be 0, as explained in formula </a:t>
            </a:r>
            <a:endParaRPr lang="pl-PL" sz="2000" dirty="0"/>
          </a:p>
        </p:txBody>
      </p:sp>
      <p:graphicFrame>
        <p:nvGraphicFramePr>
          <p:cNvPr id="9" name="Obiekt 8"/>
          <p:cNvGraphicFramePr>
            <a:graphicFrameLocks noChangeAspect="1"/>
          </p:cNvGraphicFramePr>
          <p:nvPr>
            <p:extLst>
              <p:ext uri="{D42A27DB-BD31-4B8C-83A1-F6EECF244321}">
                <p14:modId xmlns:p14="http://schemas.microsoft.com/office/powerpoint/2010/main" val="2425763668"/>
              </p:ext>
            </p:extLst>
          </p:nvPr>
        </p:nvGraphicFramePr>
        <p:xfrm>
          <a:off x="3081226" y="1973983"/>
          <a:ext cx="5111000" cy="580123"/>
        </p:xfrm>
        <a:graphic>
          <a:graphicData uri="http://schemas.openxmlformats.org/presentationml/2006/ole">
            <mc:AlternateContent xmlns:mc="http://schemas.openxmlformats.org/markup-compatibility/2006">
              <mc:Choice xmlns:v="urn:schemas-microsoft-com:vml" Requires="v">
                <p:oleObj spid="_x0000_s74836" name="Equation" r:id="rId4" imgW="1892300" imgH="215900" progId="Equation.DSMT4">
                  <p:embed/>
                </p:oleObj>
              </mc:Choice>
              <mc:Fallback>
                <p:oleObj name="Equation" r:id="rId4" imgW="1892300" imgH="215900" progId="Equation.DSMT4">
                  <p:embed/>
                  <p:pic>
                    <p:nvPicPr>
                      <p:cNvPr id="9" name="Obi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226" y="1973983"/>
                        <a:ext cx="5111000" cy="580123"/>
                      </a:xfrm>
                      <a:prstGeom prst="rect">
                        <a:avLst/>
                      </a:prstGeom>
                      <a:noFill/>
                    </p:spPr>
                  </p:pic>
                </p:oleObj>
              </mc:Fallback>
            </mc:AlternateContent>
          </a:graphicData>
        </a:graphic>
      </p:graphicFrame>
      <p:sp>
        <p:nvSpPr>
          <p:cNvPr id="8" name="Prostokąt 7"/>
          <p:cNvSpPr/>
          <p:nvPr/>
        </p:nvSpPr>
        <p:spPr>
          <a:xfrm>
            <a:off x="10217036" y="2086412"/>
            <a:ext cx="1451038" cy="369332"/>
          </a:xfrm>
          <a:prstGeom prst="rect">
            <a:avLst/>
          </a:prstGeom>
        </p:spPr>
        <p:txBody>
          <a:bodyPr wrap="none">
            <a:spAutoFit/>
          </a:bodyPr>
          <a:lstStyle/>
          <a:p>
            <a:r>
              <a:rPr lang="pl-PL" dirty="0" smtClean="0">
                <a:solidFill>
                  <a:srgbClr val="000000"/>
                </a:solidFill>
                <a:latin typeface="Consolas" panose="020B0609020204030204" pitchFamily="49" charset="0"/>
              </a:rPr>
              <a:t>N=20000000</a:t>
            </a:r>
            <a:endParaRPr lang="pl-PL" dirty="0"/>
          </a:p>
        </p:txBody>
      </p:sp>
      <p:sp>
        <p:nvSpPr>
          <p:cNvPr id="10" name="Owal 9"/>
          <p:cNvSpPr/>
          <p:nvPr/>
        </p:nvSpPr>
        <p:spPr>
          <a:xfrm>
            <a:off x="8417466" y="5273104"/>
            <a:ext cx="649941" cy="4648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2213334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656663" y="940606"/>
            <a:ext cx="10033749" cy="461665"/>
          </a:xfrm>
          <a:prstGeom prst="rect">
            <a:avLst/>
          </a:prstGeom>
        </p:spPr>
        <p:txBody>
          <a:bodyPr wrap="square">
            <a:spAutoFit/>
          </a:bodyPr>
          <a:lstStyle/>
          <a:p>
            <a:r>
              <a:rPr lang="pl-PL" sz="2400" dirty="0" err="1" smtClean="0"/>
              <a:t>Some</a:t>
            </a:r>
            <a:r>
              <a:rPr lang="pl-PL" sz="2400" dirty="0" smtClean="0"/>
              <a:t> </a:t>
            </a:r>
            <a:r>
              <a:rPr lang="pl-PL" sz="2400" dirty="0" err="1" smtClean="0"/>
              <a:t>results</a:t>
            </a:r>
            <a:r>
              <a:rPr lang="pl-PL" sz="2400" dirty="0" smtClean="0"/>
              <a:t>:</a:t>
            </a:r>
            <a:endParaRPr lang="pl-PL" sz="2400" i="1" dirty="0"/>
          </a:p>
        </p:txBody>
      </p:sp>
      <p:pic>
        <p:nvPicPr>
          <p:cNvPr id="2" name="Obraz 1"/>
          <p:cNvPicPr>
            <a:picLocks noChangeAspect="1"/>
          </p:cNvPicPr>
          <p:nvPr/>
        </p:nvPicPr>
        <p:blipFill>
          <a:blip r:embed="rId3"/>
          <a:stretch>
            <a:fillRect/>
          </a:stretch>
        </p:blipFill>
        <p:spPr>
          <a:xfrm>
            <a:off x="137104" y="2687727"/>
            <a:ext cx="11917792" cy="3050200"/>
          </a:xfrm>
          <a:prstGeom prst="rect">
            <a:avLst/>
          </a:prstGeom>
        </p:spPr>
      </p:pic>
      <p:sp>
        <p:nvSpPr>
          <p:cNvPr id="3" name="Prostokąt 2"/>
          <p:cNvSpPr/>
          <p:nvPr/>
        </p:nvSpPr>
        <p:spPr>
          <a:xfrm>
            <a:off x="170330" y="5970059"/>
            <a:ext cx="11367246" cy="646331"/>
          </a:xfrm>
          <a:prstGeom prst="rect">
            <a:avLst/>
          </a:prstGeom>
        </p:spPr>
        <p:txBody>
          <a:bodyPr wrap="square">
            <a:spAutoFit/>
          </a:bodyPr>
          <a:lstStyle/>
          <a:p>
            <a:pPr>
              <a:spcAft>
                <a:spcPts val="600"/>
              </a:spcAft>
            </a:pPr>
            <a:r>
              <a:rPr lang="pl-PL" dirty="0" smtClean="0">
                <a:latin typeface="Times New Roman" panose="02020603050405020304" pitchFamily="18" charset="0"/>
                <a:ea typeface="MS Mincho"/>
              </a:rPr>
              <a:t>Cyganek B., Wiatr K.: </a:t>
            </a:r>
            <a:r>
              <a:rPr lang="en-US" dirty="0" smtClean="0">
                <a:latin typeface="Times New Roman" panose="02020603050405020304" pitchFamily="18" charset="0"/>
                <a:ea typeface="MS Mincho"/>
              </a:rPr>
              <a:t>How </a:t>
            </a:r>
            <a:r>
              <a:rPr lang="en-US" dirty="0">
                <a:latin typeface="Times New Roman" panose="02020603050405020304" pitchFamily="18" charset="0"/>
                <a:ea typeface="MS Mincho"/>
              </a:rPr>
              <a:t>orthogonal are we? A note on fast and accurate inner product computation in the floating-point </a:t>
            </a:r>
            <a:r>
              <a:rPr lang="en-US" dirty="0" smtClean="0">
                <a:latin typeface="Times New Roman" panose="02020603050405020304" pitchFamily="18" charset="0"/>
                <a:ea typeface="MS Mincho"/>
              </a:rPr>
              <a:t>arithmetic</a:t>
            </a:r>
            <a:r>
              <a:rPr lang="pl-PL" dirty="0" smtClean="0">
                <a:latin typeface="Times New Roman" panose="02020603050405020304" pitchFamily="18" charset="0"/>
                <a:ea typeface="MS Mincho"/>
              </a:rPr>
              <a:t>. Int. Conference </a:t>
            </a:r>
            <a:r>
              <a:rPr lang="en-US" dirty="0" smtClean="0">
                <a:latin typeface="Times New Roman" panose="02020603050405020304" pitchFamily="18" charset="0"/>
                <a:ea typeface="MS Mincho"/>
              </a:rPr>
              <a:t>Societal Automation</a:t>
            </a:r>
            <a:r>
              <a:rPr lang="pl-PL" dirty="0" smtClean="0">
                <a:latin typeface="Times New Roman" panose="02020603050405020304" pitchFamily="18" charset="0"/>
                <a:ea typeface="MS Mincho"/>
              </a:rPr>
              <a:t> </a:t>
            </a:r>
            <a:r>
              <a:rPr lang="en-US" dirty="0" smtClean="0">
                <a:latin typeface="Times New Roman" panose="02020603050405020304" pitchFamily="18" charset="0"/>
                <a:ea typeface="MS Mincho"/>
              </a:rPr>
              <a:t>Technological </a:t>
            </a:r>
            <a:r>
              <a:rPr lang="en-US" dirty="0">
                <a:latin typeface="Times New Roman" panose="02020603050405020304" pitchFamily="18" charset="0"/>
                <a:ea typeface="MS Mincho"/>
              </a:rPr>
              <a:t>&amp; Architectural </a:t>
            </a:r>
            <a:r>
              <a:rPr lang="en-US" dirty="0" smtClean="0">
                <a:latin typeface="Times New Roman" panose="02020603050405020304" pitchFamily="18" charset="0"/>
                <a:ea typeface="MS Mincho"/>
              </a:rPr>
              <a:t>Frameworks</a:t>
            </a:r>
            <a:r>
              <a:rPr lang="pl-PL" dirty="0" smtClean="0">
                <a:latin typeface="Times New Roman" panose="02020603050405020304" pitchFamily="18" charset="0"/>
                <a:ea typeface="MS Mincho"/>
              </a:rPr>
              <a:t>, 2019.</a:t>
            </a:r>
            <a:endParaRPr lang="pl-PL" dirty="0">
              <a:latin typeface="Times New Roman" panose="02020603050405020304" pitchFamily="18" charset="0"/>
              <a:ea typeface="MS Mincho"/>
            </a:endParaRPr>
          </a:p>
        </p:txBody>
      </p:sp>
      <p:sp>
        <p:nvSpPr>
          <p:cNvPr id="7" name="Prostokąt 6"/>
          <p:cNvSpPr/>
          <p:nvPr/>
        </p:nvSpPr>
        <p:spPr>
          <a:xfrm>
            <a:off x="3081226" y="629352"/>
            <a:ext cx="8191892" cy="1323439"/>
          </a:xfrm>
          <a:prstGeom prst="rect">
            <a:avLst/>
          </a:prstGeom>
        </p:spPr>
        <p:txBody>
          <a:bodyPr wrap="square">
            <a:spAutoFit/>
          </a:bodyPr>
          <a:lstStyle/>
          <a:p>
            <a:r>
              <a:rPr lang="en-US" sz="2000" dirty="0">
                <a:ea typeface="SimSun" panose="02010600030101010101" pitchFamily="2" charset="-122"/>
              </a:rPr>
              <a:t>Our custom dataset composed of vectors [</a:t>
            </a:r>
            <a:r>
              <a:rPr lang="en-US" sz="2000" b="1" dirty="0">
                <a:ea typeface="SimSun" panose="02010600030101010101" pitchFamily="2" charset="-122"/>
              </a:rPr>
              <a:t>v</a:t>
            </a:r>
            <a:r>
              <a:rPr lang="en-US" sz="2000" dirty="0">
                <a:ea typeface="SimSun" panose="02010600030101010101" pitchFamily="2" charset="-122"/>
              </a:rPr>
              <a:t>,–</a:t>
            </a:r>
            <a:r>
              <a:rPr lang="en-US" sz="2000" b="1" dirty="0">
                <a:ea typeface="SimSun" panose="02010600030101010101" pitchFamily="2" charset="-122"/>
              </a:rPr>
              <a:t>v</a:t>
            </a:r>
            <a:r>
              <a:rPr lang="en-US" sz="2000" dirty="0">
                <a:ea typeface="SimSun" panose="02010600030101010101" pitchFamily="2" charset="-122"/>
              </a:rPr>
              <a:t>] and [</a:t>
            </a:r>
            <a:r>
              <a:rPr lang="en-US" sz="2000" b="1" dirty="0" err="1">
                <a:ea typeface="SimSun" panose="02010600030101010101" pitchFamily="2" charset="-122"/>
              </a:rPr>
              <a:t>w</a:t>
            </a:r>
            <a:r>
              <a:rPr lang="en-US" sz="2000" dirty="0" err="1">
                <a:ea typeface="SimSun" panose="02010600030101010101" pitchFamily="2" charset="-122"/>
              </a:rPr>
              <a:t>,</a:t>
            </a:r>
            <a:r>
              <a:rPr lang="en-US" sz="2000" b="1" dirty="0" err="1">
                <a:ea typeface="SimSun" panose="02010600030101010101" pitchFamily="2" charset="-122"/>
              </a:rPr>
              <a:t>w</a:t>
            </a:r>
            <a:r>
              <a:rPr lang="en-US" sz="2000" dirty="0">
                <a:ea typeface="SimSun" panose="02010600030101010101" pitchFamily="2" charset="-122"/>
              </a:rPr>
              <a:t>], where components of </a:t>
            </a:r>
            <a:r>
              <a:rPr lang="en-US" sz="2000" b="1" dirty="0">
                <a:ea typeface="SimSun" panose="02010600030101010101" pitchFamily="2" charset="-122"/>
              </a:rPr>
              <a:t>v</a:t>
            </a:r>
            <a:r>
              <a:rPr lang="en-US" sz="2000" dirty="0">
                <a:ea typeface="SimSun" panose="02010600030101010101" pitchFamily="2" charset="-122"/>
              </a:rPr>
              <a:t> and </a:t>
            </a:r>
            <a:r>
              <a:rPr lang="en-US" sz="2000" b="1" dirty="0">
                <a:ea typeface="SimSun" panose="02010600030101010101" pitchFamily="2" charset="-122"/>
              </a:rPr>
              <a:t>w</a:t>
            </a:r>
            <a:r>
              <a:rPr lang="en-US" sz="2000" dirty="0">
                <a:ea typeface="SimSun" panose="02010600030101010101" pitchFamily="2" charset="-122"/>
              </a:rPr>
              <a:t> are random values of the </a:t>
            </a:r>
            <a:r>
              <a:rPr lang="en-US" sz="2000" dirty="0" err="1">
                <a:ea typeface="SimSun" panose="02010600030101010101" pitchFamily="2" charset="-122"/>
              </a:rPr>
              <a:t>Mersenne</a:t>
            </a:r>
            <a:r>
              <a:rPr lang="en-US" sz="2000" dirty="0">
                <a:ea typeface="SimSun" panose="02010600030101010101" pitchFamily="2" charset="-122"/>
              </a:rPr>
              <a:t> twister (</a:t>
            </a:r>
            <a:r>
              <a:rPr lang="en-US" sz="2000" i="1" dirty="0" err="1">
                <a:ea typeface="SimSun" panose="02010600030101010101" pitchFamily="2" charset="-122"/>
              </a:rPr>
              <a:t>kMersenneRand_InnerZero</a:t>
            </a:r>
            <a:r>
              <a:rPr lang="en-US" sz="2000" dirty="0">
                <a:ea typeface="SimSun" panose="02010600030101010101" pitchFamily="2" charset="-122"/>
              </a:rPr>
              <a:t>). Theoretically, their inner product should be 0, as explained in formula </a:t>
            </a:r>
            <a:endParaRPr lang="pl-PL" sz="2000" dirty="0"/>
          </a:p>
        </p:txBody>
      </p:sp>
      <p:graphicFrame>
        <p:nvGraphicFramePr>
          <p:cNvPr id="9" name="Obiekt 8"/>
          <p:cNvGraphicFramePr>
            <a:graphicFrameLocks noChangeAspect="1"/>
          </p:cNvGraphicFramePr>
          <p:nvPr>
            <p:extLst>
              <p:ext uri="{D42A27DB-BD31-4B8C-83A1-F6EECF244321}">
                <p14:modId xmlns:p14="http://schemas.microsoft.com/office/powerpoint/2010/main" val="2425763668"/>
              </p:ext>
            </p:extLst>
          </p:nvPr>
        </p:nvGraphicFramePr>
        <p:xfrm>
          <a:off x="3081226" y="1973983"/>
          <a:ext cx="5111000" cy="580123"/>
        </p:xfrm>
        <a:graphic>
          <a:graphicData uri="http://schemas.openxmlformats.org/presentationml/2006/ole">
            <mc:AlternateContent xmlns:mc="http://schemas.openxmlformats.org/markup-compatibility/2006">
              <mc:Choice xmlns:v="urn:schemas-microsoft-com:vml" Requires="v">
                <p:oleObj spid="_x0000_s75860" name="Equation" r:id="rId4" imgW="1892300" imgH="215900" progId="Equation.DSMT4">
                  <p:embed/>
                </p:oleObj>
              </mc:Choice>
              <mc:Fallback>
                <p:oleObj name="Equation" r:id="rId4" imgW="1892300" imgH="215900" progId="Equation.DSMT4">
                  <p:embed/>
                  <p:pic>
                    <p:nvPicPr>
                      <p:cNvPr id="9" name="Obiek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1226" y="1973983"/>
                        <a:ext cx="5111000" cy="580123"/>
                      </a:xfrm>
                      <a:prstGeom prst="rect">
                        <a:avLst/>
                      </a:prstGeom>
                      <a:noFill/>
                    </p:spPr>
                  </p:pic>
                </p:oleObj>
              </mc:Fallback>
            </mc:AlternateContent>
          </a:graphicData>
        </a:graphic>
      </p:graphicFrame>
      <p:sp>
        <p:nvSpPr>
          <p:cNvPr id="8" name="Prostokąt 7"/>
          <p:cNvSpPr/>
          <p:nvPr/>
        </p:nvSpPr>
        <p:spPr>
          <a:xfrm>
            <a:off x="10217036" y="2086412"/>
            <a:ext cx="1451038" cy="369332"/>
          </a:xfrm>
          <a:prstGeom prst="rect">
            <a:avLst/>
          </a:prstGeom>
        </p:spPr>
        <p:txBody>
          <a:bodyPr wrap="none">
            <a:spAutoFit/>
          </a:bodyPr>
          <a:lstStyle/>
          <a:p>
            <a:r>
              <a:rPr lang="pl-PL" dirty="0" smtClean="0">
                <a:solidFill>
                  <a:srgbClr val="000000"/>
                </a:solidFill>
                <a:latin typeface="Consolas" panose="020B0609020204030204" pitchFamily="49" charset="0"/>
              </a:rPr>
              <a:t>N=20000000</a:t>
            </a:r>
            <a:endParaRPr lang="pl-PL" dirty="0"/>
          </a:p>
        </p:txBody>
      </p:sp>
      <p:sp>
        <p:nvSpPr>
          <p:cNvPr id="10" name="Owal 9"/>
          <p:cNvSpPr/>
          <p:nvPr/>
        </p:nvSpPr>
        <p:spPr>
          <a:xfrm>
            <a:off x="6149395" y="5273104"/>
            <a:ext cx="649941" cy="46482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843882747"/>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Conclusions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08747" y="1229930"/>
            <a:ext cx="11174506" cy="5232202"/>
          </a:xfrm>
          <a:prstGeom prst="rect">
            <a:avLst/>
          </a:prstGeom>
        </p:spPr>
        <p:txBody>
          <a:bodyPr wrap="square">
            <a:spAutoFit/>
          </a:bodyPr>
          <a:lstStyle/>
          <a:p>
            <a:pPr marL="342900" indent="-342900" algn="just">
              <a:spcBef>
                <a:spcPts val="600"/>
              </a:spcBef>
              <a:spcAft>
                <a:spcPts val="600"/>
              </a:spcAft>
              <a:buClr>
                <a:srgbClr val="3366FF"/>
              </a:buClr>
              <a:buFont typeface="Wingdings" panose="05000000000000000000" pitchFamily="2" charset="2"/>
              <a:buChar char=""/>
            </a:pPr>
            <a:r>
              <a:rPr lang="pl-PL" sz="2400" b="1" dirty="0" smtClean="0">
                <a:ea typeface="Times New Roman" panose="02020603050405020304" pitchFamily="18" charset="0"/>
              </a:rPr>
              <a:t>In the FP </a:t>
            </a:r>
            <a:r>
              <a:rPr lang="pl-PL" sz="2400" b="1" dirty="0" err="1" smtClean="0">
                <a:ea typeface="Times New Roman" panose="02020603050405020304" pitchFamily="18" charset="0"/>
              </a:rPr>
              <a:t>domain</a:t>
            </a:r>
            <a:r>
              <a:rPr lang="pl-PL" sz="2400" b="1" dirty="0" smtClean="0">
                <a:ea typeface="Times New Roman" panose="02020603050405020304" pitchFamily="18" charset="0"/>
              </a:rPr>
              <a:t> we </a:t>
            </a:r>
            <a:r>
              <a:rPr lang="pl-PL" sz="2400" b="1" dirty="0" err="1" smtClean="0">
                <a:ea typeface="Times New Roman" panose="02020603050405020304" pitchFamily="18" charset="0"/>
              </a:rPr>
              <a:t>always</a:t>
            </a:r>
            <a:r>
              <a:rPr lang="pl-PL" sz="2400" b="1" dirty="0" smtClean="0">
                <a:ea typeface="Times New Roman" panose="02020603050405020304" pitchFamily="18" charset="0"/>
              </a:rPr>
              <a:t> </a:t>
            </a:r>
            <a:r>
              <a:rPr lang="pl-PL" sz="2400" b="1" dirty="0" err="1" smtClean="0">
                <a:ea typeface="Times New Roman" panose="02020603050405020304" pitchFamily="18" charset="0"/>
              </a:rPr>
              <a:t>work</a:t>
            </a:r>
            <a:r>
              <a:rPr lang="pl-PL" sz="2400" b="1" dirty="0" smtClean="0">
                <a:ea typeface="Times New Roman" panose="02020603050405020304" pitchFamily="18" charset="0"/>
              </a:rPr>
              <a:t> with </a:t>
            </a:r>
            <a:r>
              <a:rPr lang="pl-PL" sz="2400" b="1" dirty="0" err="1" smtClean="0">
                <a:ea typeface="Times New Roman" panose="02020603050405020304" pitchFamily="18" charset="0"/>
              </a:rPr>
              <a:t>approximations</a:t>
            </a:r>
            <a:r>
              <a:rPr lang="pl-PL" sz="2400" b="1" dirty="0" smtClean="0">
                <a:ea typeface="Times New Roman" panose="02020603050405020304" pitchFamily="18" charset="0"/>
              </a:rPr>
              <a:t> of real </a:t>
            </a:r>
            <a:r>
              <a:rPr lang="pl-PL" sz="2400" b="1" dirty="0" err="1" smtClean="0">
                <a:ea typeface="Times New Roman" panose="02020603050405020304" pitchFamily="18" charset="0"/>
              </a:rPr>
              <a:t>values</a:t>
            </a:r>
            <a:r>
              <a:rPr lang="en-US" sz="2400" dirty="0" smtClean="0">
                <a:ea typeface="Times New Roman" panose="02020603050405020304" pitchFamily="18" charset="0"/>
              </a:rPr>
              <a:t>.</a:t>
            </a:r>
            <a:endParaRPr lang="en-US"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smtClean="0">
                <a:ea typeface="Times New Roman" panose="02020603050405020304" pitchFamily="18" charset="0"/>
              </a:rPr>
              <a:t>Computations </a:t>
            </a:r>
            <a:r>
              <a:rPr lang="en-US" sz="2400" dirty="0">
                <a:ea typeface="Times New Roman" panose="02020603050405020304" pitchFamily="18" charset="0"/>
              </a:rPr>
              <a:t>with </a:t>
            </a:r>
            <a:r>
              <a:rPr lang="pl-PL" sz="2400" dirty="0" smtClean="0">
                <a:ea typeface="Times New Roman" panose="02020603050405020304" pitchFamily="18" charset="0"/>
              </a:rPr>
              <a:t>the </a:t>
            </a:r>
            <a:r>
              <a:rPr lang="en-US" sz="2400" dirty="0" smtClean="0">
                <a:ea typeface="Times New Roman" panose="02020603050405020304" pitchFamily="18" charset="0"/>
              </a:rPr>
              <a:t>FP </a:t>
            </a:r>
            <a:r>
              <a:rPr lang="en-US" sz="2400" dirty="0">
                <a:ea typeface="Times New Roman" panose="02020603050405020304" pitchFamily="18" charset="0"/>
              </a:rPr>
              <a:t>numbers can result in overflow, underflow, or </a:t>
            </a:r>
            <a:r>
              <a:rPr lang="pl-PL" sz="2400" dirty="0" err="1" smtClean="0">
                <a:ea typeface="Times New Roman" panose="02020603050405020304" pitchFamily="18" charset="0"/>
              </a:rPr>
              <a:t>are</a:t>
            </a:r>
            <a:r>
              <a:rPr lang="pl-PL" sz="2400" dirty="0" smtClean="0">
                <a:ea typeface="Times New Roman" panose="02020603050405020304" pitchFamily="18" charset="0"/>
              </a:rPr>
              <a:t> </a:t>
            </a:r>
            <a:r>
              <a:rPr lang="en-US" sz="2400" dirty="0" smtClean="0">
                <a:ea typeface="Times New Roman" panose="02020603050405020304" pitchFamily="18" charset="0"/>
              </a:rPr>
              <a:t>burdened </a:t>
            </a:r>
            <a:r>
              <a:rPr lang="en-US" sz="2400" dirty="0">
                <a:ea typeface="Times New Roman" panose="02020603050405020304" pitchFamily="18" charset="0"/>
              </a:rPr>
              <a:t>by </a:t>
            </a:r>
            <a:r>
              <a:rPr lang="en-US" sz="2400" b="1" dirty="0" err="1">
                <a:ea typeface="Times New Roman" panose="02020603050405020304" pitchFamily="18" charset="0"/>
              </a:rPr>
              <a:t>roundoff</a:t>
            </a:r>
            <a:r>
              <a:rPr lang="en-US" sz="2400" b="1" dirty="0">
                <a:ea typeface="Times New Roman" panose="02020603050405020304" pitchFamily="18" charset="0"/>
              </a:rPr>
              <a:t> errors</a:t>
            </a:r>
            <a:r>
              <a:rPr lang="en-US" sz="2400" dirty="0" smtClean="0">
                <a:ea typeface="Times New Roman" panose="02020603050405020304" pitchFamily="18" charset="0"/>
              </a:rPr>
              <a:t>.</a:t>
            </a:r>
            <a:endParaRPr lang="pl-PL" sz="2400" dirty="0" smtClean="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pl-PL" sz="2400" b="1" dirty="0" smtClean="0">
                <a:ea typeface="Times New Roman" panose="02020603050405020304" pitchFamily="18" charset="0"/>
              </a:rPr>
              <a:t>In FP </a:t>
            </a:r>
            <a:r>
              <a:rPr lang="en-US" sz="2400" b="1" dirty="0" smtClean="0">
                <a:ea typeface="Times New Roman" panose="02020603050405020304" pitchFamily="18" charset="0"/>
              </a:rPr>
              <a:t>the </a:t>
            </a:r>
            <a:r>
              <a:rPr lang="en-US" sz="2400" b="1" dirty="0">
                <a:ea typeface="Times New Roman" panose="02020603050405020304" pitchFamily="18" charset="0"/>
              </a:rPr>
              <a:t>commutative low does not </a:t>
            </a:r>
            <a:r>
              <a:rPr lang="en-US" sz="2400" b="1" dirty="0" smtClean="0">
                <a:ea typeface="Times New Roman" panose="02020603050405020304" pitchFamily="18" charset="0"/>
              </a:rPr>
              <a:t>hold</a:t>
            </a:r>
            <a:r>
              <a:rPr lang="pl-PL" sz="2400" b="1" dirty="0">
                <a:ea typeface="Times New Roman" panose="02020603050405020304" pitchFamily="18" charset="0"/>
              </a:rPr>
              <a:t>:</a:t>
            </a:r>
            <a:r>
              <a:rPr lang="en-US" sz="2400" b="1" dirty="0" smtClean="0">
                <a:ea typeface="Times New Roman" panose="02020603050405020304" pitchFamily="18" charset="0"/>
              </a:rPr>
              <a:t> </a:t>
            </a:r>
            <a:endParaRPr lang="pl-PL" sz="2400" b="1" dirty="0">
              <a:ea typeface="Times New Roman" panose="02020603050405020304" pitchFamily="18" charset="0"/>
            </a:endParaRPr>
          </a:p>
          <a:p>
            <a:pPr lvl="0" algn="just">
              <a:spcBef>
                <a:spcPts val="600"/>
              </a:spcBef>
              <a:spcAft>
                <a:spcPts val="600"/>
              </a:spcAft>
              <a:buClr>
                <a:srgbClr val="3366FF"/>
              </a:buClr>
            </a:pPr>
            <a:r>
              <a:rPr lang="pl-PL" sz="2400" dirty="0">
                <a:ea typeface="Times New Roman" panose="02020603050405020304" pitchFamily="18" charset="0"/>
              </a:rPr>
              <a:t>	</a:t>
            </a:r>
            <a:r>
              <a:rPr lang="en-US" sz="2400" dirty="0">
                <a:ea typeface="Times New Roman" panose="02020603050405020304" pitchFamily="18" charset="0"/>
              </a:rPr>
              <a:t>( </a:t>
            </a:r>
            <a:r>
              <a:rPr lang="en-US" sz="2400" i="1" dirty="0">
                <a:ea typeface="Times New Roman" panose="02020603050405020304" pitchFamily="18" charset="0"/>
              </a:rPr>
              <a:t>a</a:t>
            </a:r>
            <a:r>
              <a:rPr lang="en-US" sz="2400" dirty="0">
                <a:ea typeface="Times New Roman" panose="02020603050405020304" pitchFamily="18" charset="0"/>
              </a:rPr>
              <a:t> + </a:t>
            </a:r>
            <a:r>
              <a:rPr lang="en-US" sz="2400" i="1" dirty="0">
                <a:ea typeface="Times New Roman" panose="02020603050405020304" pitchFamily="18" charset="0"/>
              </a:rPr>
              <a:t>b</a:t>
            </a:r>
            <a:r>
              <a:rPr lang="en-US" sz="2400" dirty="0">
                <a:ea typeface="Times New Roman" panose="02020603050405020304" pitchFamily="18" charset="0"/>
              </a:rPr>
              <a:t> ) + </a:t>
            </a:r>
            <a:r>
              <a:rPr lang="en-US" sz="2400" i="1" dirty="0">
                <a:ea typeface="Times New Roman" panose="02020603050405020304" pitchFamily="18" charset="0"/>
              </a:rPr>
              <a:t>c</a:t>
            </a:r>
            <a:r>
              <a:rPr lang="en-US" sz="2400" dirty="0">
                <a:ea typeface="Times New Roman" panose="02020603050405020304" pitchFamily="18" charset="0"/>
              </a:rPr>
              <a:t> </a:t>
            </a:r>
            <a:r>
              <a:rPr lang="en-US" sz="2400" b="1" dirty="0">
                <a:ea typeface="Times New Roman" panose="02020603050405020304" pitchFamily="18" charset="0"/>
              </a:rPr>
              <a:t>≠</a:t>
            </a:r>
            <a:r>
              <a:rPr lang="en-US" sz="2400" dirty="0">
                <a:ea typeface="Times New Roman" panose="02020603050405020304" pitchFamily="18" charset="0"/>
              </a:rPr>
              <a:t> </a:t>
            </a:r>
            <a:r>
              <a:rPr lang="en-US" sz="2400" i="1" dirty="0">
                <a:ea typeface="Times New Roman" panose="02020603050405020304" pitchFamily="18" charset="0"/>
              </a:rPr>
              <a:t>a</a:t>
            </a:r>
            <a:r>
              <a:rPr lang="en-US" sz="2400" dirty="0">
                <a:ea typeface="Times New Roman" panose="02020603050405020304" pitchFamily="18" charset="0"/>
              </a:rPr>
              <a:t> + ( </a:t>
            </a:r>
            <a:r>
              <a:rPr lang="en-US" sz="2400" i="1" dirty="0">
                <a:ea typeface="Times New Roman" panose="02020603050405020304" pitchFamily="18" charset="0"/>
              </a:rPr>
              <a:t>b</a:t>
            </a:r>
            <a:r>
              <a:rPr lang="en-US" sz="2400" dirty="0">
                <a:ea typeface="Times New Roman" panose="02020603050405020304" pitchFamily="18" charset="0"/>
              </a:rPr>
              <a:t> + </a:t>
            </a:r>
            <a:r>
              <a:rPr lang="en-US" sz="2400" i="1" dirty="0">
                <a:ea typeface="Times New Roman" panose="02020603050405020304" pitchFamily="18" charset="0"/>
              </a:rPr>
              <a:t>c</a:t>
            </a:r>
            <a:r>
              <a:rPr lang="en-US" sz="2400" dirty="0">
                <a:ea typeface="Times New Roman" panose="02020603050405020304" pitchFamily="18" charset="0"/>
              </a:rPr>
              <a:t> ) </a:t>
            </a:r>
            <a:r>
              <a:rPr lang="pl-PL" sz="2400" dirty="0">
                <a:ea typeface="Times New Roman" panose="02020603050405020304" pitchFamily="18" charset="0"/>
              </a:rPr>
              <a:t>    </a:t>
            </a:r>
            <a:r>
              <a:rPr lang="en-US" sz="2400" dirty="0">
                <a:ea typeface="Times New Roman" panose="02020603050405020304" pitchFamily="18" charset="0"/>
              </a:rPr>
              <a:t>for </a:t>
            </a:r>
            <a:r>
              <a:rPr lang="pl-PL" sz="2400" dirty="0">
                <a:ea typeface="Times New Roman" panose="02020603050405020304" pitchFamily="18" charset="0"/>
              </a:rPr>
              <a:t>   </a:t>
            </a:r>
            <a:r>
              <a:rPr lang="en-US" sz="2400" i="1" dirty="0">
                <a:ea typeface="Times New Roman" panose="02020603050405020304" pitchFamily="18" charset="0"/>
              </a:rPr>
              <a:t>a</a:t>
            </a:r>
            <a:r>
              <a:rPr lang="en-US" sz="2400" dirty="0">
                <a:ea typeface="Times New Roman" panose="02020603050405020304" pitchFamily="18" charset="0"/>
              </a:rPr>
              <a:t>, </a:t>
            </a:r>
            <a:r>
              <a:rPr lang="en-US" sz="2400" i="1" dirty="0">
                <a:ea typeface="Times New Roman" panose="02020603050405020304" pitchFamily="18" charset="0"/>
              </a:rPr>
              <a:t>b</a:t>
            </a:r>
            <a:r>
              <a:rPr lang="en-US" sz="2400" dirty="0">
                <a:ea typeface="Times New Roman" panose="02020603050405020304" pitchFamily="18" charset="0"/>
              </a:rPr>
              <a:t>, </a:t>
            </a:r>
            <a:r>
              <a:rPr lang="en-US" sz="2400" i="1" dirty="0">
                <a:ea typeface="Times New Roman" panose="02020603050405020304" pitchFamily="18" charset="0"/>
              </a:rPr>
              <a:t>c</a:t>
            </a:r>
            <a:r>
              <a:rPr lang="en-US" sz="2400" dirty="0">
                <a:ea typeface="Times New Roman" panose="02020603050405020304" pitchFamily="18" charset="0"/>
              </a:rPr>
              <a:t> </a:t>
            </a:r>
            <a:r>
              <a:rPr lang="en-US" sz="2400" dirty="0">
                <a:ea typeface="Times New Roman" panose="02020603050405020304" pitchFamily="18" charset="0"/>
                <a:sym typeface="Symbol" panose="05050102010706020507" pitchFamily="18" charset="2"/>
              </a:rPr>
              <a:t></a:t>
            </a:r>
            <a:r>
              <a:rPr lang="en-US" sz="2400" dirty="0">
                <a:ea typeface="Times New Roman" panose="02020603050405020304" pitchFamily="18" charset="0"/>
              </a:rPr>
              <a:t> FP</a:t>
            </a:r>
            <a:r>
              <a:rPr lang="en-US" sz="2400" dirty="0" smtClean="0">
                <a:ea typeface="Times New Roman" panose="02020603050405020304" pitchFamily="18" charset="0"/>
              </a:rPr>
              <a:t>.</a:t>
            </a:r>
            <a:endParaRPr lang="pl-PL" sz="2400" dirty="0" smtClean="0">
              <a:ea typeface="Times New Roman" panose="02020603050405020304" pitchFamily="18" charset="0"/>
            </a:endParaRPr>
          </a:p>
          <a:p>
            <a:pPr lvl="0" algn="just">
              <a:spcBef>
                <a:spcPts val="600"/>
              </a:spcBef>
              <a:spcAft>
                <a:spcPts val="600"/>
              </a:spcAft>
              <a:buClr>
                <a:srgbClr val="3366FF"/>
              </a:buClr>
            </a:pPr>
            <a:r>
              <a:rPr lang="pl-PL" sz="2400" dirty="0">
                <a:ea typeface="Times New Roman" panose="02020603050405020304" pitchFamily="18" charset="0"/>
              </a:rPr>
              <a:t>	</a:t>
            </a:r>
            <a:r>
              <a:rPr lang="pl-PL" sz="2400" dirty="0" smtClean="0">
                <a:ea typeface="Times New Roman" panose="02020603050405020304" pitchFamily="18" charset="0"/>
              </a:rPr>
              <a:t>In FP </a:t>
            </a:r>
            <a:r>
              <a:rPr lang="pl-PL" sz="2400" b="1" dirty="0" smtClean="0">
                <a:ea typeface="Times New Roman" panose="02020603050405020304" pitchFamily="18" charset="0"/>
              </a:rPr>
              <a:t>ORDER OF ADDITIONS DOES MATTER!</a:t>
            </a:r>
            <a:endParaRPr lang="pl-PL" sz="2400" b="1" dirty="0" smtClean="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Machine epsilon conveys a value represented by the lowest bit of the significand. This is a difference between 1.0 and the next closest higher value representable in the FP format. A product </a:t>
            </a:r>
            <a:r>
              <a:rPr lang="pl-PL" sz="2400" dirty="0">
                <a:ea typeface="Times New Roman" panose="02020603050405020304" pitchFamily="18" charset="0"/>
              </a:rPr>
              <a:t>with </a:t>
            </a:r>
            <a:r>
              <a:rPr lang="en-US" sz="2400" dirty="0">
                <a:ea typeface="Times New Roman" panose="02020603050405020304" pitchFamily="18" charset="0"/>
              </a:rPr>
              <a:t>D provides a spacing </a:t>
            </a:r>
            <a:r>
              <a:rPr lang="en-US" sz="2400" dirty="0" smtClean="0">
                <a:ea typeface="Times New Roman" panose="02020603050405020304" pitchFamily="18" charset="0"/>
              </a:rPr>
              <a:t>assessment</a:t>
            </a:r>
            <a:r>
              <a:rPr lang="pl-PL" sz="2400" dirty="0" smtClean="0">
                <a:ea typeface="Times New Roman" panose="02020603050405020304" pitchFamily="18" charset="0"/>
              </a:rPr>
              <a:t> </a:t>
            </a:r>
            <a:r>
              <a:rPr lang="pl-PL" sz="2400" dirty="0" smtClean="0">
                <a:ea typeface="Times New Roman" panose="02020603050405020304" pitchFamily="18" charset="0"/>
                <a:sym typeface="Wingdings" panose="05000000000000000000" pitchFamily="2" charset="2"/>
              </a:rPr>
              <a:t> </a:t>
            </a:r>
            <a:r>
              <a:rPr lang="pl-PL" sz="2400" b="1" dirty="0" err="1" smtClean="0">
                <a:ea typeface="Times New Roman" panose="02020603050405020304" pitchFamily="18" charset="0"/>
                <a:sym typeface="Wingdings" panose="05000000000000000000" pitchFamily="2" charset="2"/>
              </a:rPr>
              <a:t>thresholds</a:t>
            </a:r>
            <a:r>
              <a:rPr lang="pl-PL" sz="2400" dirty="0" smtClean="0">
                <a:ea typeface="Times New Roman" panose="02020603050405020304" pitchFamily="18" charset="0"/>
                <a:sym typeface="Wingdings" panose="05000000000000000000" pitchFamily="2" charset="2"/>
              </a:rPr>
              <a:t> in </a:t>
            </a:r>
            <a:r>
              <a:rPr lang="pl-PL" sz="2400" dirty="0" err="1" smtClean="0">
                <a:ea typeface="Times New Roman" panose="02020603050405020304" pitchFamily="18" charset="0"/>
                <a:sym typeface="Wingdings" panose="05000000000000000000" pitchFamily="2" charset="2"/>
              </a:rPr>
              <a:t>iterations</a:t>
            </a:r>
            <a:r>
              <a:rPr lang="pl-PL" sz="2400" dirty="0" smtClean="0">
                <a:ea typeface="Times New Roman" panose="02020603050405020304" pitchFamily="18" charset="0"/>
                <a:sym typeface="Wingdings" panose="05000000000000000000" pitchFamily="2" charset="2"/>
              </a:rPr>
              <a:t>.</a:t>
            </a:r>
          </a:p>
          <a:p>
            <a:pPr marL="342900" indent="-342900" algn="just">
              <a:spcBef>
                <a:spcPts val="600"/>
              </a:spcBef>
              <a:spcAft>
                <a:spcPts val="600"/>
              </a:spcAft>
              <a:buClr>
                <a:srgbClr val="3366FF"/>
              </a:buClr>
              <a:buFont typeface="Wingdings" panose="05000000000000000000" pitchFamily="2" charset="2"/>
              <a:buChar char=""/>
            </a:pPr>
            <a:r>
              <a:rPr lang="pl-PL" sz="2400" b="1" dirty="0" err="1" smtClean="0">
                <a:ea typeface="Times New Roman" panose="02020603050405020304" pitchFamily="18" charset="0"/>
                <a:sym typeface="Wingdings" panose="05000000000000000000" pitchFamily="2" charset="2"/>
              </a:rPr>
              <a:t>Adding</a:t>
            </a:r>
            <a:r>
              <a:rPr lang="pl-PL" sz="2400" b="1" dirty="0" smtClean="0">
                <a:ea typeface="Times New Roman" panose="02020603050405020304" pitchFamily="18" charset="0"/>
                <a:sym typeface="Wingdings" panose="05000000000000000000" pitchFamily="2" charset="2"/>
              </a:rPr>
              <a:t> </a:t>
            </a:r>
            <a:r>
              <a:rPr lang="pl-PL" sz="2400" b="1" dirty="0" err="1" smtClean="0">
                <a:ea typeface="Times New Roman" panose="02020603050405020304" pitchFamily="18" charset="0"/>
                <a:sym typeface="Wingdings" panose="05000000000000000000" pitchFamily="2" charset="2"/>
              </a:rPr>
              <a:t>values</a:t>
            </a:r>
            <a:r>
              <a:rPr lang="pl-PL" sz="2400" b="1" dirty="0" smtClean="0">
                <a:ea typeface="Times New Roman" panose="02020603050405020304" pitchFamily="18" charset="0"/>
                <a:sym typeface="Wingdings" panose="05000000000000000000" pitchFamily="2" charset="2"/>
              </a:rPr>
              <a:t> with </a:t>
            </a:r>
            <a:r>
              <a:rPr lang="pl-PL" sz="2400" b="1" dirty="0" err="1" smtClean="0">
                <a:ea typeface="Times New Roman" panose="02020603050405020304" pitchFamily="18" charset="0"/>
                <a:sym typeface="Wingdings" panose="05000000000000000000" pitchFamily="2" charset="2"/>
              </a:rPr>
              <a:t>different</a:t>
            </a:r>
            <a:r>
              <a:rPr lang="pl-PL" sz="2400" b="1" dirty="0" smtClean="0">
                <a:ea typeface="Times New Roman" panose="02020603050405020304" pitchFamily="18" charset="0"/>
                <a:sym typeface="Wingdings" panose="05000000000000000000" pitchFamily="2" charset="2"/>
              </a:rPr>
              <a:t> </a:t>
            </a:r>
            <a:r>
              <a:rPr lang="pl-PL" sz="2400" b="1" dirty="0" err="1" smtClean="0">
                <a:ea typeface="Times New Roman" panose="02020603050405020304" pitchFamily="18" charset="0"/>
                <a:sym typeface="Wingdings" panose="05000000000000000000" pitchFamily="2" charset="2"/>
              </a:rPr>
              <a:t>exponents</a:t>
            </a:r>
            <a:r>
              <a:rPr lang="pl-PL" sz="2400" b="1" dirty="0" smtClean="0">
                <a:ea typeface="Times New Roman" panose="02020603050405020304" pitchFamily="18" charset="0"/>
                <a:sym typeface="Wingdings" panose="05000000000000000000" pitchFamily="2" charset="2"/>
              </a:rPr>
              <a:t> </a:t>
            </a:r>
            <a:r>
              <a:rPr lang="pl-PL" sz="2400" b="1" dirty="0" err="1" smtClean="0">
                <a:ea typeface="Times New Roman" panose="02020603050405020304" pitchFamily="18" charset="0"/>
                <a:sym typeface="Wingdings" panose="05000000000000000000" pitchFamily="2" charset="2"/>
              </a:rPr>
              <a:t>leads</a:t>
            </a:r>
            <a:r>
              <a:rPr lang="pl-PL" sz="2400" b="1" dirty="0" smtClean="0">
                <a:ea typeface="Times New Roman" panose="02020603050405020304" pitchFamily="18" charset="0"/>
                <a:sym typeface="Wingdings" panose="05000000000000000000" pitchFamily="2" charset="2"/>
              </a:rPr>
              <a:t> to </a:t>
            </a:r>
            <a:r>
              <a:rPr lang="pl-PL" sz="2400" b="1" dirty="0" err="1" smtClean="0">
                <a:ea typeface="Times New Roman" panose="02020603050405020304" pitchFamily="18" charset="0"/>
                <a:sym typeface="Wingdings" panose="05000000000000000000" pitchFamily="2" charset="2"/>
              </a:rPr>
              <a:t>large</a:t>
            </a:r>
            <a:r>
              <a:rPr lang="pl-PL" sz="2400" b="1" dirty="0" smtClean="0">
                <a:ea typeface="Times New Roman" panose="02020603050405020304" pitchFamily="18" charset="0"/>
                <a:sym typeface="Wingdings" panose="05000000000000000000" pitchFamily="2" charset="2"/>
              </a:rPr>
              <a:t> </a:t>
            </a:r>
            <a:r>
              <a:rPr lang="pl-PL" sz="2400" b="1" dirty="0" err="1" smtClean="0">
                <a:ea typeface="Times New Roman" panose="02020603050405020304" pitchFamily="18" charset="0"/>
                <a:sym typeface="Wingdings" panose="05000000000000000000" pitchFamily="2" charset="2"/>
              </a:rPr>
              <a:t>errors</a:t>
            </a:r>
            <a:r>
              <a:rPr lang="pl-PL" sz="2400" b="1" dirty="0" smtClean="0">
                <a:ea typeface="Times New Roman" panose="02020603050405020304" pitchFamily="18" charset="0"/>
                <a:sym typeface="Wingdings" panose="05000000000000000000" pitchFamily="2" charset="2"/>
              </a:rPr>
              <a:t>.</a:t>
            </a:r>
            <a:r>
              <a:rPr lang="pl-PL" sz="2400" dirty="0" smtClean="0">
                <a:ea typeface="Times New Roman" panose="02020603050405020304" pitchFamily="18" charset="0"/>
                <a:sym typeface="Wingdings" panose="05000000000000000000" pitchFamily="2" charset="2"/>
              </a:rPr>
              <a:t>  </a:t>
            </a:r>
            <a:endParaRPr lang="en-US"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b="1" dirty="0" smtClean="0">
                <a:ea typeface="Times New Roman" panose="02020603050405020304" pitchFamily="18" charset="0"/>
              </a:rPr>
              <a:t>Subtracting </a:t>
            </a:r>
            <a:r>
              <a:rPr lang="en-US" sz="2400" b="1" dirty="0">
                <a:ea typeface="Times New Roman" panose="02020603050405020304" pitchFamily="18" charset="0"/>
              </a:rPr>
              <a:t>close values can lead to severe cancellation errors</a:t>
            </a:r>
            <a:r>
              <a:rPr lang="en-US" sz="2400" dirty="0" smtClean="0">
                <a:ea typeface="Times New Roman" panose="02020603050405020304" pitchFamily="18" charset="0"/>
              </a:rPr>
              <a:t>.</a:t>
            </a:r>
            <a:endParaRPr lang="en-US" sz="2400" dirty="0">
              <a:ea typeface="Times New Roman" panose="02020603050405020304" pitchFamily="18" charset="0"/>
            </a:endParaRPr>
          </a:p>
        </p:txBody>
      </p:sp>
    </p:spTree>
    <p:extLst>
      <p:ext uri="{BB962C8B-B14F-4D97-AF65-F5344CB8AC3E}">
        <p14:creationId xmlns:p14="http://schemas.microsoft.com/office/powerpoint/2010/main" val="161033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Conclusions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51330" y="1911249"/>
            <a:ext cx="11174506" cy="2616101"/>
          </a:xfrm>
          <a:prstGeom prst="rect">
            <a:avLst/>
          </a:prstGeom>
        </p:spPr>
        <p:txBody>
          <a:bodyPr wrap="square">
            <a:spAutoFit/>
          </a:bodyPr>
          <a:lstStyle/>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IEEE 754 defines standards of FP representation. The most common are the single precision (</a:t>
            </a:r>
            <a:r>
              <a:rPr lang="en-US" sz="2400" dirty="0">
                <a:latin typeface="Consolas" panose="020B0609020204030204" pitchFamily="49" charset="0"/>
                <a:ea typeface="Times New Roman" panose="02020603050405020304" pitchFamily="18" charset="0"/>
              </a:rPr>
              <a:t>float</a:t>
            </a:r>
            <a:r>
              <a:rPr lang="en-US" sz="2400" dirty="0">
                <a:ea typeface="Times New Roman" panose="02020603050405020304" pitchFamily="18" charset="0"/>
              </a:rPr>
              <a:t>) and double precision (</a:t>
            </a:r>
            <a:r>
              <a:rPr lang="en-US" sz="2400" dirty="0">
                <a:latin typeface="Consolas" panose="020B0609020204030204" pitchFamily="49" charset="0"/>
                <a:ea typeface="Times New Roman" panose="02020603050405020304" pitchFamily="18" charset="0"/>
              </a:rPr>
              <a:t>double</a:t>
            </a:r>
            <a:r>
              <a:rPr lang="en-US" sz="2400" dirty="0">
                <a:ea typeface="Times New Roman" panose="02020603050405020304" pitchFamily="18" charset="0"/>
              </a:rPr>
              <a:t>) formats. </a:t>
            </a:r>
          </a:p>
          <a:p>
            <a:pPr marL="342900" indent="-342900" algn="just">
              <a:spcBef>
                <a:spcPts val="600"/>
              </a:spcBef>
              <a:spcAft>
                <a:spcPts val="600"/>
              </a:spcAft>
              <a:buClr>
                <a:srgbClr val="3366FF"/>
              </a:buClr>
              <a:buFont typeface="Wingdings" panose="05000000000000000000" pitchFamily="2" charset="2"/>
              <a:buChar char=""/>
            </a:pPr>
            <a:r>
              <a:rPr lang="en-US" sz="2400" dirty="0" smtClean="0">
                <a:ea typeface="Times New Roman" panose="02020603050405020304" pitchFamily="18" charset="0"/>
              </a:rPr>
              <a:t>In </a:t>
            </a:r>
            <a:r>
              <a:rPr lang="en-US" sz="2400" dirty="0">
                <a:ea typeface="Times New Roman" panose="02020603050405020304" pitchFamily="18" charset="0"/>
              </a:rPr>
              <a:t>C++ FP values are rounded to the nearest, whereas integer values are rounded toward 0 (cutting off the fractional).</a:t>
            </a: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The </a:t>
            </a:r>
            <a:r>
              <a:rPr lang="en-US" sz="2400" dirty="0">
                <a:latin typeface="Consolas" panose="020B0609020204030204" pitchFamily="49" charset="0"/>
                <a:ea typeface="Times New Roman" panose="02020603050405020304" pitchFamily="18" charset="0"/>
              </a:rPr>
              <a:t>std::</a:t>
            </a:r>
            <a:r>
              <a:rPr lang="en-US" sz="2400" dirty="0" err="1">
                <a:latin typeface="Consolas" panose="020B0609020204030204" pitchFamily="49" charset="0"/>
                <a:ea typeface="Times New Roman" panose="02020603050405020304" pitchFamily="18" charset="0"/>
              </a:rPr>
              <a:t>numeric_limits</a:t>
            </a:r>
            <a:r>
              <a:rPr lang="en-US" sz="2400" dirty="0">
                <a:latin typeface="Consolas" panose="020B0609020204030204" pitchFamily="49" charset="0"/>
                <a:ea typeface="Times New Roman" panose="02020603050405020304" pitchFamily="18" charset="0"/>
              </a:rPr>
              <a:t>&lt; T &gt;</a:t>
            </a:r>
            <a:r>
              <a:rPr lang="en-US" sz="2400" dirty="0">
                <a:ea typeface="Times New Roman" panose="02020603050405020304" pitchFamily="18" charset="0"/>
              </a:rPr>
              <a:t> class conveys information on numerical properties of a type T, such as minimal, maximal values, etc</a:t>
            </a:r>
            <a:r>
              <a:rPr lang="en-US" sz="2400" dirty="0" smtClean="0">
                <a:ea typeface="Times New Roman" panose="02020603050405020304" pitchFamily="18" charset="0"/>
              </a:rPr>
              <a:t>.</a:t>
            </a:r>
            <a:endParaRPr lang="pl-PL" sz="2400" dirty="0" smtClean="0">
              <a:ea typeface="Times New Roman" panose="02020603050405020304" pitchFamily="18" charset="0"/>
            </a:endParaRPr>
          </a:p>
        </p:txBody>
      </p:sp>
    </p:spTree>
    <p:extLst>
      <p:ext uri="{BB962C8B-B14F-4D97-AF65-F5344CB8AC3E}">
        <p14:creationId xmlns:p14="http://schemas.microsoft.com/office/powerpoint/2010/main" val="401690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129</a:t>
            </a:fld>
            <a:endParaRPr lang="pl-PL" dirty="0"/>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Conclusions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51330" y="872779"/>
            <a:ext cx="11174506" cy="461665"/>
          </a:xfrm>
          <a:prstGeom prst="rect">
            <a:avLst/>
          </a:prstGeom>
        </p:spPr>
        <p:txBody>
          <a:bodyPr wrap="square">
            <a:spAutoFit/>
          </a:bodyPr>
          <a:lstStyle/>
          <a:p>
            <a:pPr marL="342900" indent="-342900" algn="just">
              <a:spcBef>
                <a:spcPts val="600"/>
              </a:spcBef>
              <a:spcAft>
                <a:spcPts val="600"/>
              </a:spcAft>
              <a:buClr>
                <a:srgbClr val="3366FF"/>
              </a:buClr>
              <a:buFont typeface="Wingdings" panose="05000000000000000000" pitchFamily="2" charset="2"/>
              <a:buChar char=""/>
            </a:pPr>
            <a:r>
              <a:rPr lang="pl-PL" sz="2400" dirty="0" err="1" smtClean="0">
                <a:ea typeface="Times New Roman" panose="02020603050405020304" pitchFamily="18" charset="0"/>
              </a:rPr>
              <a:t>When</a:t>
            </a:r>
            <a:r>
              <a:rPr lang="pl-PL" sz="2400" dirty="0" smtClean="0">
                <a:ea typeface="Times New Roman" panose="02020603050405020304" pitchFamily="18" charset="0"/>
              </a:rPr>
              <a:t> </a:t>
            </a:r>
            <a:r>
              <a:rPr lang="pl-PL" sz="2400" dirty="0" err="1" smtClean="0">
                <a:ea typeface="Times New Roman" panose="02020603050405020304" pitchFamily="18" charset="0"/>
              </a:rPr>
              <a:t>subtracting</a:t>
            </a:r>
            <a:r>
              <a:rPr lang="pl-PL" sz="2400" dirty="0" smtClean="0">
                <a:ea typeface="Times New Roman" panose="02020603050405020304" pitchFamily="18" charset="0"/>
              </a:rPr>
              <a:t>/</a:t>
            </a:r>
            <a:r>
              <a:rPr lang="pl-PL" sz="2400" dirty="0" err="1" smtClean="0">
                <a:ea typeface="Times New Roman" panose="02020603050405020304" pitchFamily="18" charset="0"/>
              </a:rPr>
              <a:t>comparing</a:t>
            </a:r>
            <a:r>
              <a:rPr lang="pl-PL" sz="2400" dirty="0" smtClean="0">
                <a:ea typeface="Times New Roman" panose="02020603050405020304" pitchFamily="18" charset="0"/>
              </a:rPr>
              <a:t> FP </a:t>
            </a:r>
            <a:r>
              <a:rPr lang="pl-PL" sz="2400" dirty="0" err="1" smtClean="0">
                <a:ea typeface="Times New Roman" panose="02020603050405020304" pitchFamily="18" charset="0"/>
              </a:rPr>
              <a:t>values</a:t>
            </a:r>
            <a:r>
              <a:rPr lang="pl-PL" sz="2400" dirty="0" smtClean="0">
                <a:ea typeface="Times New Roman" panose="02020603050405020304" pitchFamily="18" charset="0"/>
              </a:rPr>
              <a:t>, </a:t>
            </a:r>
            <a:r>
              <a:rPr lang="pl-PL" sz="2400" dirty="0" err="1" smtClean="0">
                <a:ea typeface="Times New Roman" panose="02020603050405020304" pitchFamily="18" charset="0"/>
              </a:rPr>
              <a:t>if</a:t>
            </a:r>
            <a:r>
              <a:rPr lang="pl-PL" sz="2400" dirty="0" smtClean="0">
                <a:ea typeface="Times New Roman" panose="02020603050405020304" pitchFamily="18" charset="0"/>
              </a:rPr>
              <a:t>: </a:t>
            </a:r>
            <a:endParaRPr lang="en-US" sz="2400" dirty="0">
              <a:ea typeface="Times New Roman" panose="02020603050405020304" pitchFamily="18" charset="0"/>
            </a:endParaRPr>
          </a:p>
        </p:txBody>
      </p:sp>
      <p:sp>
        <p:nvSpPr>
          <p:cNvPr id="9" name="Prostokąt 8"/>
          <p:cNvSpPr/>
          <p:nvPr/>
        </p:nvSpPr>
        <p:spPr>
          <a:xfrm>
            <a:off x="551330" y="3230301"/>
            <a:ext cx="11174506" cy="461665"/>
          </a:xfrm>
          <a:prstGeom prst="rect">
            <a:avLst/>
          </a:prstGeom>
        </p:spPr>
        <p:txBody>
          <a:bodyPr wrap="square">
            <a:spAutoFit/>
          </a:bodyPr>
          <a:lstStyle/>
          <a:p>
            <a:pPr marL="342900" indent="-342900" algn="just">
              <a:spcBef>
                <a:spcPts val="600"/>
              </a:spcBef>
              <a:spcAft>
                <a:spcPts val="600"/>
              </a:spcAft>
              <a:buClr>
                <a:srgbClr val="3366FF"/>
              </a:buClr>
              <a:buFont typeface="Wingdings" panose="05000000000000000000" pitchFamily="2" charset="2"/>
              <a:buChar char=""/>
            </a:pPr>
            <a:r>
              <a:rPr lang="pl-PL" sz="2400" dirty="0" err="1" smtClean="0">
                <a:ea typeface="Times New Roman" panose="02020603050405020304" pitchFamily="18" charset="0"/>
              </a:rPr>
              <a:t>When</a:t>
            </a:r>
            <a:r>
              <a:rPr lang="pl-PL" sz="2400" dirty="0" smtClean="0">
                <a:ea typeface="Times New Roman" panose="02020603050405020304" pitchFamily="18" charset="0"/>
              </a:rPr>
              <a:t> </a:t>
            </a:r>
            <a:r>
              <a:rPr lang="pl-PL" sz="2400" dirty="0" err="1" smtClean="0">
                <a:ea typeface="Times New Roman" panose="02020603050405020304" pitchFamily="18" charset="0"/>
              </a:rPr>
              <a:t>dividing</a:t>
            </a:r>
            <a:r>
              <a:rPr lang="pl-PL" sz="2400" dirty="0" smtClean="0">
                <a:ea typeface="Times New Roman" panose="02020603050405020304" pitchFamily="18" charset="0"/>
              </a:rPr>
              <a:t> FP </a:t>
            </a:r>
            <a:r>
              <a:rPr lang="pl-PL" sz="2400" dirty="0" err="1" smtClean="0">
                <a:ea typeface="Times New Roman" panose="02020603050405020304" pitchFamily="18" charset="0"/>
              </a:rPr>
              <a:t>values</a:t>
            </a:r>
            <a:r>
              <a:rPr lang="pl-PL" sz="2400" dirty="0" smtClean="0">
                <a:ea typeface="Times New Roman" panose="02020603050405020304" pitchFamily="18" charset="0"/>
              </a:rPr>
              <a:t> – </a:t>
            </a:r>
            <a:r>
              <a:rPr lang="pl-PL" sz="2400" dirty="0" err="1" smtClean="0">
                <a:ea typeface="Times New Roman" panose="02020603050405020304" pitchFamily="18" charset="0"/>
              </a:rPr>
              <a:t>put</a:t>
            </a:r>
            <a:r>
              <a:rPr lang="pl-PL" sz="2400" dirty="0" smtClean="0">
                <a:ea typeface="Times New Roman" panose="02020603050405020304" pitchFamily="18" charset="0"/>
              </a:rPr>
              <a:t> </a:t>
            </a:r>
            <a:r>
              <a:rPr lang="pl-PL" sz="2400" dirty="0" err="1" smtClean="0">
                <a:ea typeface="Times New Roman" panose="02020603050405020304" pitchFamily="18" charset="0"/>
              </a:rPr>
              <a:t>an</a:t>
            </a:r>
            <a:r>
              <a:rPr lang="pl-PL" sz="2400" dirty="0" smtClean="0">
                <a:ea typeface="Times New Roman" panose="02020603050405020304" pitchFamily="18" charset="0"/>
              </a:rPr>
              <a:t> </a:t>
            </a:r>
            <a:r>
              <a:rPr lang="pl-PL" sz="2400" dirty="0" err="1" smtClean="0">
                <a:ea typeface="Times New Roman" panose="02020603050405020304" pitchFamily="18" charset="0"/>
              </a:rPr>
              <a:t>upper</a:t>
            </a:r>
            <a:r>
              <a:rPr lang="pl-PL" sz="2400" dirty="0" smtClean="0">
                <a:ea typeface="Times New Roman" panose="02020603050405020304" pitchFamily="18" charset="0"/>
              </a:rPr>
              <a:t> </a:t>
            </a:r>
            <a:r>
              <a:rPr lang="pl-PL" sz="2400" dirty="0" err="1" smtClean="0">
                <a:ea typeface="Times New Roman" panose="02020603050405020304" pitchFamily="18" charset="0"/>
              </a:rPr>
              <a:t>bound</a:t>
            </a:r>
            <a:r>
              <a:rPr lang="pl-PL" sz="2400" dirty="0" smtClean="0">
                <a:ea typeface="Times New Roman" panose="02020603050405020304" pitchFamily="18" charset="0"/>
              </a:rPr>
              <a:t> </a:t>
            </a:r>
            <a:r>
              <a:rPr lang="pl-PL" sz="2400" i="1" dirty="0" err="1" smtClean="0">
                <a:latin typeface="Times New Roman" panose="02020603050405020304" pitchFamily="18" charset="0"/>
                <a:ea typeface="Times New Roman" panose="02020603050405020304" pitchFamily="18" charset="0"/>
                <a:cs typeface="Times New Roman" panose="02020603050405020304" pitchFamily="18" charset="0"/>
              </a:rPr>
              <a:t>a</a:t>
            </a:r>
            <a:r>
              <a:rPr lang="pl-PL" sz="2400" i="1" baseline="-25000" dirty="0" err="1" smtClean="0">
                <a:latin typeface="Times New Roman" panose="02020603050405020304" pitchFamily="18" charset="0"/>
                <a:ea typeface="Times New Roman" panose="02020603050405020304" pitchFamily="18" charset="0"/>
                <a:cs typeface="Times New Roman" panose="02020603050405020304" pitchFamily="18" charset="0"/>
              </a:rPr>
              <a:t>max</a:t>
            </a:r>
            <a:r>
              <a:rPr lang="pl-PL" sz="2400" dirty="0" smtClean="0">
                <a:ea typeface="Times New Roman" panose="02020603050405020304" pitchFamily="18" charset="0"/>
              </a:rPr>
              <a:t> on the </a:t>
            </a:r>
            <a:r>
              <a:rPr lang="pl-PL" sz="2400" dirty="0" err="1" smtClean="0">
                <a:ea typeface="Times New Roman" panose="02020603050405020304" pitchFamily="18" charset="0"/>
              </a:rPr>
              <a:t>divident</a:t>
            </a:r>
            <a:endParaRPr lang="en-US" sz="2400" dirty="0">
              <a:ea typeface="Times New Roman" panose="02020603050405020304" pitchFamily="18" charset="0"/>
            </a:endParaRPr>
          </a:p>
        </p:txBody>
      </p:sp>
      <p:grpSp>
        <p:nvGrpSpPr>
          <p:cNvPr id="8" name="Grupa 7"/>
          <p:cNvGrpSpPr/>
          <p:nvPr/>
        </p:nvGrpSpPr>
        <p:grpSpPr>
          <a:xfrm>
            <a:off x="892473" y="1497962"/>
            <a:ext cx="10976345" cy="1283513"/>
            <a:chOff x="892473" y="1497962"/>
            <a:chExt cx="10976345" cy="1283513"/>
          </a:xfrm>
        </p:grpSpPr>
        <p:grpSp>
          <p:nvGrpSpPr>
            <p:cNvPr id="20" name="Grupa 19"/>
            <p:cNvGrpSpPr/>
            <p:nvPr/>
          </p:nvGrpSpPr>
          <p:grpSpPr>
            <a:xfrm>
              <a:off x="892473" y="1584325"/>
              <a:ext cx="10976345" cy="1197150"/>
              <a:chOff x="892473" y="1584325"/>
              <a:chExt cx="10976345" cy="1197150"/>
            </a:xfrm>
          </p:grpSpPr>
          <p:graphicFrame>
            <p:nvGraphicFramePr>
              <p:cNvPr id="6" name="Obiekt 5"/>
              <p:cNvGraphicFramePr>
                <a:graphicFrameLocks noChangeAspect="1"/>
              </p:cNvGraphicFramePr>
              <p:nvPr>
                <p:extLst>
                  <p:ext uri="{D42A27DB-BD31-4B8C-83A1-F6EECF244321}">
                    <p14:modId xmlns:p14="http://schemas.microsoft.com/office/powerpoint/2010/main" val="371495198"/>
                  </p:ext>
                </p:extLst>
              </p:nvPr>
            </p:nvGraphicFramePr>
            <p:xfrm>
              <a:off x="4044950" y="1584325"/>
              <a:ext cx="4102100" cy="608013"/>
            </p:xfrm>
            <a:graphic>
              <a:graphicData uri="http://schemas.openxmlformats.org/presentationml/2006/ole">
                <mc:AlternateContent xmlns:mc="http://schemas.openxmlformats.org/markup-compatibility/2006">
                  <mc:Choice xmlns:v="urn:schemas-microsoft-com:vml" Requires="v">
                    <p:oleObj spid="_x0000_s104498" name="Equation" r:id="rId3" imgW="1688760" imgH="253800" progId="Equation.DSMT4">
                      <p:embed/>
                    </p:oleObj>
                  </mc:Choice>
                  <mc:Fallback>
                    <p:oleObj name="Equation" r:id="rId3" imgW="1688760" imgH="253800" progId="Equation.DSMT4">
                      <p:embed/>
                      <p:pic>
                        <p:nvPicPr>
                          <p:cNvPr id="11" name="Obiekt 10"/>
                          <p:cNvPicPr>
                            <a:picLocks noChangeAspect="1" noChangeArrowheads="1"/>
                          </p:cNvPicPr>
                          <p:nvPr/>
                        </p:nvPicPr>
                        <p:blipFill>
                          <a:blip r:embed="rId4"/>
                          <a:srcRect/>
                          <a:stretch>
                            <a:fillRect/>
                          </a:stretch>
                        </p:blipFill>
                        <p:spPr bwMode="auto">
                          <a:xfrm>
                            <a:off x="4044950" y="1584325"/>
                            <a:ext cx="4102100" cy="608013"/>
                          </a:xfrm>
                          <a:prstGeom prst="rect">
                            <a:avLst/>
                          </a:prstGeom>
                          <a:noFill/>
                          <a:ln w="19050">
                            <a:noFill/>
                          </a:ln>
                        </p:spPr>
                      </p:pic>
                    </p:oleObj>
                  </mc:Fallback>
                </mc:AlternateContent>
              </a:graphicData>
            </a:graphic>
          </p:graphicFrame>
          <p:sp>
            <p:nvSpPr>
              <p:cNvPr id="7" name="Prostokąt 6"/>
              <p:cNvSpPr/>
              <p:nvPr/>
            </p:nvSpPr>
            <p:spPr>
              <a:xfrm>
                <a:off x="892473" y="2319810"/>
                <a:ext cx="10976345" cy="461665"/>
              </a:xfrm>
              <a:prstGeom prst="rect">
                <a:avLst/>
              </a:prstGeom>
            </p:spPr>
            <p:txBody>
              <a:bodyPr wrap="square">
                <a:spAutoFit/>
              </a:bodyPr>
              <a:lstStyle/>
              <a:p>
                <a:r>
                  <a:rPr lang="pl-PL" sz="2400" dirty="0" err="1" smtClean="0">
                    <a:ea typeface="Times New Roman" panose="02020603050405020304" pitchFamily="18" charset="0"/>
                  </a:rPr>
                  <a:t>then</a:t>
                </a:r>
                <a:r>
                  <a:rPr lang="pl-PL" sz="2400" dirty="0" smtClean="0">
                    <a:ea typeface="Times New Roman" panose="02020603050405020304" pitchFamily="18" charset="0"/>
                  </a:rPr>
                  <a:t> </a:t>
                </a:r>
                <a:r>
                  <a:rPr lang="pl-PL" sz="2400" i="1" dirty="0" smtClean="0">
                    <a:latin typeface="Times New Roman" panose="02020603050405020304" pitchFamily="18" charset="0"/>
                    <a:ea typeface="Times New Roman" panose="02020603050405020304" pitchFamily="18" charset="0"/>
                    <a:cs typeface="Times New Roman" panose="02020603050405020304" pitchFamily="18" charset="0"/>
                  </a:rPr>
                  <a:t>x</a:t>
                </a:r>
                <a:r>
                  <a:rPr lang="pl-PL" sz="2400" i="1" baseline="-25000" dirty="0" smtClean="0">
                    <a:latin typeface="Times New Roman" panose="02020603050405020304" pitchFamily="18" charset="0"/>
                    <a:ea typeface="Times New Roman" panose="02020603050405020304" pitchFamily="18" charset="0"/>
                    <a:cs typeface="Times New Roman" panose="02020603050405020304" pitchFamily="18" charset="0"/>
                  </a:rPr>
                  <a:t>n</a:t>
                </a:r>
                <a:r>
                  <a:rPr lang="pl-PL" sz="2400" baseline="-25000" dirty="0" smtClean="0">
                    <a:latin typeface="Times New Roman" panose="02020603050405020304" pitchFamily="18" charset="0"/>
                    <a:ea typeface="Times New Roman" panose="02020603050405020304" pitchFamily="18" charset="0"/>
                    <a:cs typeface="Times New Roman" panose="02020603050405020304" pitchFamily="18" charset="0"/>
                  </a:rPr>
                  <a:t>+1</a:t>
                </a:r>
                <a:r>
                  <a:rPr lang="pl-PL" sz="2400" dirty="0" smtClean="0">
                    <a:ea typeface="Times New Roman" panose="02020603050405020304" pitchFamily="18" charset="0"/>
                  </a:rPr>
                  <a:t> and </a:t>
                </a:r>
                <a:r>
                  <a:rPr lang="pl-PL" sz="2400" i="1" dirty="0" err="1" smtClean="0">
                    <a:latin typeface="Times New Roman" panose="02020603050405020304" pitchFamily="18" charset="0"/>
                    <a:ea typeface="Times New Roman" panose="02020603050405020304" pitchFamily="18" charset="0"/>
                    <a:cs typeface="Times New Roman" panose="02020603050405020304" pitchFamily="18" charset="0"/>
                  </a:rPr>
                  <a:t>x</a:t>
                </a:r>
                <a:r>
                  <a:rPr lang="pl-PL" sz="2400" i="1" baseline="-25000" dirty="0" err="1" smtClean="0">
                    <a:latin typeface="Times New Roman" panose="02020603050405020304" pitchFamily="18" charset="0"/>
                    <a:ea typeface="Times New Roman" panose="02020603050405020304" pitchFamily="18" charset="0"/>
                    <a:cs typeface="Times New Roman" panose="02020603050405020304" pitchFamily="18" charset="0"/>
                  </a:rPr>
                  <a:t>n</a:t>
                </a:r>
                <a:r>
                  <a:rPr lang="pl-PL" sz="2400" dirty="0" smtClean="0">
                    <a:ea typeface="Times New Roman" panose="02020603050405020304" pitchFamily="18" charset="0"/>
                  </a:rPr>
                  <a:t> </a:t>
                </a:r>
                <a:r>
                  <a:rPr lang="pl-PL" sz="2400" dirty="0" err="1" smtClean="0">
                    <a:ea typeface="Times New Roman" panose="02020603050405020304" pitchFamily="18" charset="0"/>
                  </a:rPr>
                  <a:t>are</a:t>
                </a:r>
                <a:r>
                  <a:rPr lang="pl-PL" sz="2400" dirty="0" smtClean="0">
                    <a:ea typeface="Times New Roman" panose="02020603050405020304" pitchFamily="18" charset="0"/>
                  </a:rPr>
                  <a:t> ”FP-</a:t>
                </a:r>
                <a:r>
                  <a:rPr lang="pl-PL" sz="2400" dirty="0" err="1" smtClean="0">
                    <a:ea typeface="Times New Roman" panose="02020603050405020304" pitchFamily="18" charset="0"/>
                  </a:rPr>
                  <a:t>equal</a:t>
                </a:r>
                <a:r>
                  <a:rPr lang="pl-PL" sz="2400" dirty="0" smtClean="0">
                    <a:ea typeface="Times New Roman" panose="02020603050405020304" pitchFamily="18" charset="0"/>
                  </a:rPr>
                  <a:t>” (  </a:t>
                </a:r>
                <a:r>
                  <a:rPr lang="en-US" sz="2400" dirty="0" smtClean="0">
                    <a:latin typeface="Consolas" panose="020B0609020204030204" pitchFamily="49" charset="0"/>
                    <a:ea typeface="Times New Roman" panose="02020603050405020304" pitchFamily="18" charset="0"/>
                  </a:rPr>
                  <a:t>std</a:t>
                </a:r>
                <a:r>
                  <a:rPr lang="en-US" sz="2400" dirty="0">
                    <a:latin typeface="Consolas" panose="020B0609020204030204" pitchFamily="49" charset="0"/>
                    <a:ea typeface="Times New Roman" panose="02020603050405020304" pitchFamily="18" charset="0"/>
                  </a:rPr>
                  <a:t>::</a:t>
                </a:r>
                <a:r>
                  <a:rPr lang="en-US" sz="2400" dirty="0" err="1" smtClean="0">
                    <a:latin typeface="Consolas" panose="020B0609020204030204" pitchFamily="49" charset="0"/>
                    <a:ea typeface="Times New Roman" panose="02020603050405020304" pitchFamily="18" charset="0"/>
                  </a:rPr>
                  <a:t>numeric_limits</a:t>
                </a:r>
                <a:r>
                  <a:rPr lang="en-US" sz="2400" dirty="0" smtClean="0">
                    <a:latin typeface="Consolas" panose="020B0609020204030204" pitchFamily="49" charset="0"/>
                    <a:ea typeface="Times New Roman" panose="02020603050405020304" pitchFamily="18" charset="0"/>
                  </a:rPr>
                  <a:t>&lt;T&gt;::</a:t>
                </a:r>
                <a:r>
                  <a:rPr lang="en-US" sz="2400" dirty="0">
                    <a:latin typeface="Consolas" panose="020B0609020204030204" pitchFamily="49" charset="0"/>
                    <a:ea typeface="Times New Roman" panose="02020603050405020304" pitchFamily="18" charset="0"/>
                  </a:rPr>
                  <a:t>epsilon</a:t>
                </a:r>
                <a:r>
                  <a:rPr lang="en-US" sz="2400" dirty="0" smtClean="0">
                    <a:latin typeface="Consolas" panose="020B0609020204030204" pitchFamily="49" charset="0"/>
                    <a:ea typeface="Times New Roman" panose="02020603050405020304" pitchFamily="18" charset="0"/>
                  </a:rPr>
                  <a:t>()</a:t>
                </a:r>
                <a:r>
                  <a:rPr lang="pl-PL" sz="2400" dirty="0" smtClean="0">
                    <a:latin typeface="Consolas" panose="020B0609020204030204" pitchFamily="49" charset="0"/>
                    <a:ea typeface="Times New Roman" panose="02020603050405020304" pitchFamily="18" charset="0"/>
                  </a:rPr>
                  <a:t> </a:t>
                </a:r>
                <a:r>
                  <a:rPr lang="pl-PL" sz="2400" dirty="0" smtClean="0">
                    <a:ea typeface="Times New Roman" panose="02020603050405020304" pitchFamily="18" charset="0"/>
                  </a:rPr>
                  <a:t>).</a:t>
                </a:r>
                <a:endParaRPr lang="pl-PL" sz="2400" dirty="0"/>
              </a:p>
            </p:txBody>
          </p:sp>
        </p:grpSp>
        <p:sp>
          <p:nvSpPr>
            <p:cNvPr id="3" name="Prostokąt 2"/>
            <p:cNvSpPr/>
            <p:nvPr/>
          </p:nvSpPr>
          <p:spPr>
            <a:xfrm>
              <a:off x="3873564" y="1497962"/>
              <a:ext cx="4443341" cy="8218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1" name="Grupa 10"/>
          <p:cNvGrpSpPr/>
          <p:nvPr/>
        </p:nvGrpSpPr>
        <p:grpSpPr>
          <a:xfrm>
            <a:off x="2439932" y="3818424"/>
            <a:ext cx="7177350" cy="847266"/>
            <a:chOff x="2439932" y="3818424"/>
            <a:chExt cx="7177350" cy="847266"/>
          </a:xfrm>
        </p:grpSpPr>
        <p:graphicFrame>
          <p:nvGraphicFramePr>
            <p:cNvPr id="12" name="Obiekt 11"/>
            <p:cNvGraphicFramePr>
              <a:graphicFrameLocks noChangeAspect="1"/>
            </p:cNvGraphicFramePr>
            <p:nvPr>
              <p:extLst>
                <p:ext uri="{D42A27DB-BD31-4B8C-83A1-F6EECF244321}">
                  <p14:modId xmlns:p14="http://schemas.microsoft.com/office/powerpoint/2010/main" val="4100906180"/>
                </p:ext>
              </p:extLst>
            </p:nvPr>
          </p:nvGraphicFramePr>
          <p:xfrm>
            <a:off x="2682587" y="3868582"/>
            <a:ext cx="6602097" cy="544419"/>
          </p:xfrm>
          <a:graphic>
            <a:graphicData uri="http://schemas.openxmlformats.org/presentationml/2006/ole">
              <mc:AlternateContent xmlns:mc="http://schemas.openxmlformats.org/markup-compatibility/2006">
                <mc:Choice xmlns:v="urn:schemas-microsoft-com:vml" Requires="v">
                  <p:oleObj spid="_x0000_s104499" name="Equation" r:id="rId5" imgW="2577960" imgH="203040" progId="Equation.DSMT4">
                    <p:embed/>
                  </p:oleObj>
                </mc:Choice>
                <mc:Fallback>
                  <p:oleObj name="Equation" r:id="rId5" imgW="2577960" imgH="203040" progId="Equation.DSMT4">
                    <p:embed/>
                    <p:pic>
                      <p:nvPicPr>
                        <p:cNvPr id="10" name="Obiekt 9"/>
                        <p:cNvPicPr>
                          <a:picLocks noChangeAspect="1" noChangeArrowheads="1"/>
                        </p:cNvPicPr>
                        <p:nvPr/>
                      </p:nvPicPr>
                      <p:blipFill>
                        <a:blip r:embed="rId6"/>
                        <a:srcRect/>
                        <a:stretch>
                          <a:fillRect/>
                        </a:stretch>
                      </p:blipFill>
                      <p:spPr bwMode="auto">
                        <a:xfrm>
                          <a:off x="2682587" y="3868582"/>
                          <a:ext cx="6602097" cy="544419"/>
                        </a:xfrm>
                        <a:prstGeom prst="rect">
                          <a:avLst/>
                        </a:prstGeom>
                        <a:noFill/>
                      </p:spPr>
                    </p:pic>
                  </p:oleObj>
                </mc:Fallback>
              </mc:AlternateContent>
            </a:graphicData>
          </a:graphic>
        </p:graphicFrame>
        <p:sp>
          <p:nvSpPr>
            <p:cNvPr id="10" name="Prostokąt 9"/>
            <p:cNvSpPr/>
            <p:nvPr/>
          </p:nvSpPr>
          <p:spPr>
            <a:xfrm>
              <a:off x="2439932" y="3818424"/>
              <a:ext cx="7177350" cy="8472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grpSp>
        <p:nvGrpSpPr>
          <p:cNvPr id="14" name="Grupa 13"/>
          <p:cNvGrpSpPr/>
          <p:nvPr/>
        </p:nvGrpSpPr>
        <p:grpSpPr>
          <a:xfrm>
            <a:off x="798910" y="4665690"/>
            <a:ext cx="8773400" cy="1902292"/>
            <a:chOff x="798910" y="4665690"/>
            <a:chExt cx="8773400" cy="1902292"/>
          </a:xfrm>
        </p:grpSpPr>
        <p:grpSp>
          <p:nvGrpSpPr>
            <p:cNvPr id="21" name="Grupa 20"/>
            <p:cNvGrpSpPr/>
            <p:nvPr/>
          </p:nvGrpSpPr>
          <p:grpSpPr>
            <a:xfrm>
              <a:off x="798910" y="4665690"/>
              <a:ext cx="8453609" cy="1902292"/>
              <a:chOff x="798910" y="4665690"/>
              <a:chExt cx="8453609" cy="1902292"/>
            </a:xfrm>
          </p:grpSpPr>
          <p:sp>
            <p:nvSpPr>
              <p:cNvPr id="13" name="Prostokąt 12"/>
              <p:cNvSpPr/>
              <p:nvPr/>
            </p:nvSpPr>
            <p:spPr>
              <a:xfrm>
                <a:off x="859533" y="4665690"/>
                <a:ext cx="3229667" cy="461665"/>
              </a:xfrm>
              <a:prstGeom prst="rect">
                <a:avLst/>
              </a:prstGeom>
            </p:spPr>
            <p:txBody>
              <a:bodyPr wrap="none">
                <a:spAutoFit/>
              </a:bodyPr>
              <a:lstStyle/>
              <a:p>
                <a:pPr algn="just">
                  <a:spcBef>
                    <a:spcPts val="600"/>
                  </a:spcBef>
                  <a:spcAft>
                    <a:spcPts val="600"/>
                  </a:spcAft>
                  <a:buClr>
                    <a:srgbClr val="3366FF"/>
                  </a:buClr>
                </a:pPr>
                <a:r>
                  <a:rPr lang="pl-PL" sz="2400" dirty="0" err="1" smtClean="0">
                    <a:ea typeface="Times New Roman" panose="02020603050405020304" pitchFamily="18" charset="0"/>
                  </a:rPr>
                  <a:t>or</a:t>
                </a:r>
                <a:r>
                  <a:rPr lang="pl-PL" sz="2400" dirty="0" smtClean="0">
                    <a:ea typeface="Times New Roman" panose="02020603050405020304" pitchFamily="18" charset="0"/>
                  </a:rPr>
                  <a:t> a </a:t>
                </a:r>
                <a:r>
                  <a:rPr lang="pl-PL" sz="2400" dirty="0" err="1" smtClean="0">
                    <a:ea typeface="Times New Roman" panose="02020603050405020304" pitchFamily="18" charset="0"/>
                  </a:rPr>
                  <a:t>lower</a:t>
                </a:r>
                <a:r>
                  <a:rPr lang="pl-PL" sz="2400" dirty="0" smtClean="0">
                    <a:ea typeface="Times New Roman" panose="02020603050405020304" pitchFamily="18" charset="0"/>
                  </a:rPr>
                  <a:t> on </a:t>
                </a:r>
                <a:r>
                  <a:rPr lang="pl-PL" sz="2400" dirty="0">
                    <a:ea typeface="Times New Roman" panose="02020603050405020304" pitchFamily="18" charset="0"/>
                  </a:rPr>
                  <a:t>the </a:t>
                </a:r>
                <a:r>
                  <a:rPr lang="pl-PL" sz="2400" dirty="0" err="1" smtClean="0">
                    <a:ea typeface="Times New Roman" panose="02020603050405020304" pitchFamily="18" charset="0"/>
                  </a:rPr>
                  <a:t>divisor</a:t>
                </a:r>
                <a:endParaRPr lang="en-US" sz="2400" dirty="0">
                  <a:ea typeface="Times New Roman" panose="02020603050405020304" pitchFamily="18" charset="0"/>
                </a:endParaRPr>
              </a:p>
            </p:txBody>
          </p:sp>
          <p:graphicFrame>
            <p:nvGraphicFramePr>
              <p:cNvPr id="16" name="Obiekt 15"/>
              <p:cNvGraphicFramePr>
                <a:graphicFrameLocks noChangeAspect="1"/>
              </p:cNvGraphicFramePr>
              <p:nvPr>
                <p:extLst>
                  <p:ext uri="{D42A27DB-BD31-4B8C-83A1-F6EECF244321}">
                    <p14:modId xmlns:p14="http://schemas.microsoft.com/office/powerpoint/2010/main" val="374984902"/>
                  </p:ext>
                </p:extLst>
              </p:nvPr>
            </p:nvGraphicFramePr>
            <p:xfrm>
              <a:off x="2610621" y="5302562"/>
              <a:ext cx="6641898" cy="570522"/>
            </p:xfrm>
            <a:graphic>
              <a:graphicData uri="http://schemas.openxmlformats.org/presentationml/2006/ole">
                <mc:AlternateContent xmlns:mc="http://schemas.openxmlformats.org/markup-compatibility/2006">
                  <mc:Choice xmlns:v="urn:schemas-microsoft-com:vml" Requires="v">
                    <p:oleObj spid="_x0000_s104500" name="Equation" r:id="rId7" imgW="2476500" imgH="203200" progId="Equation.DSMT4">
                      <p:embed/>
                    </p:oleObj>
                  </mc:Choice>
                  <mc:Fallback>
                    <p:oleObj name="Equation" r:id="rId7" imgW="2476500" imgH="203200" progId="Equation.DSMT4">
                      <p:embed/>
                      <p:pic>
                        <p:nvPicPr>
                          <p:cNvPr id="6" name="Obiek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10621" y="5302562"/>
                            <a:ext cx="6641898" cy="570522"/>
                          </a:xfrm>
                          <a:prstGeom prst="rect">
                            <a:avLst/>
                          </a:prstGeom>
                          <a:noFill/>
                        </p:spPr>
                      </p:pic>
                    </p:oleObj>
                  </mc:Fallback>
                </mc:AlternateContent>
              </a:graphicData>
            </a:graphic>
          </p:graphicFrame>
          <p:sp>
            <p:nvSpPr>
              <p:cNvPr id="19" name="Prostokąt 18"/>
              <p:cNvSpPr/>
              <p:nvPr/>
            </p:nvSpPr>
            <p:spPr>
              <a:xfrm>
                <a:off x="798910" y="6198650"/>
                <a:ext cx="8339142" cy="369332"/>
              </a:xfrm>
              <a:prstGeom prst="rect">
                <a:avLst/>
              </a:prstGeom>
            </p:spPr>
            <p:txBody>
              <a:bodyPr wrap="none">
                <a:spAutoFit/>
              </a:bodyPr>
              <a:lstStyle/>
              <a:p>
                <a:r>
                  <a:rPr lang="pl-PL" dirty="0">
                    <a:ea typeface="Times New Roman" panose="02020603050405020304" pitchFamily="18" charset="0"/>
                  </a:rPr>
                  <a:t>(  </a:t>
                </a:r>
                <a:r>
                  <a:rPr lang="en-US" dirty="0">
                    <a:latin typeface="Consolas" panose="020B0609020204030204" pitchFamily="49" charset="0"/>
                    <a:ea typeface="Times New Roman" panose="02020603050405020304" pitchFamily="18" charset="0"/>
                  </a:rPr>
                  <a:t>std::</a:t>
                </a:r>
                <a:r>
                  <a:rPr lang="en-US" dirty="0" err="1">
                    <a:latin typeface="Consolas" panose="020B0609020204030204" pitchFamily="49" charset="0"/>
                    <a:ea typeface="Times New Roman" panose="02020603050405020304" pitchFamily="18" charset="0"/>
                  </a:rPr>
                  <a:t>numeric_limits</a:t>
                </a:r>
                <a:r>
                  <a:rPr lang="en-US" dirty="0">
                    <a:latin typeface="Consolas" panose="020B0609020204030204" pitchFamily="49" charset="0"/>
                    <a:ea typeface="Times New Roman" panose="02020603050405020304" pitchFamily="18" charset="0"/>
                  </a:rPr>
                  <a:t>&lt;T</a:t>
                </a:r>
                <a:r>
                  <a:rPr lang="en-US" dirty="0" smtClean="0">
                    <a:latin typeface="Consolas" panose="020B0609020204030204" pitchFamily="49" charset="0"/>
                    <a:ea typeface="Times New Roman" panose="02020603050405020304" pitchFamily="18" charset="0"/>
                  </a:rPr>
                  <a:t>&gt;::</a:t>
                </a:r>
                <a:r>
                  <a:rPr lang="pl-PL" dirty="0" smtClean="0">
                    <a:latin typeface="Consolas" panose="020B0609020204030204" pitchFamily="49" charset="0"/>
                    <a:ea typeface="Times New Roman" panose="02020603050405020304" pitchFamily="18" charset="0"/>
                  </a:rPr>
                  <a:t>min</a:t>
                </a:r>
                <a:r>
                  <a:rPr lang="en-US" dirty="0" smtClean="0">
                    <a:latin typeface="Consolas" panose="020B0609020204030204" pitchFamily="49" charset="0"/>
                    <a:ea typeface="Times New Roman" panose="02020603050405020304" pitchFamily="18" charset="0"/>
                  </a:rPr>
                  <a:t>()</a:t>
                </a:r>
                <a:r>
                  <a:rPr lang="pl-PL" dirty="0" smtClean="0">
                    <a:latin typeface="Consolas" panose="020B0609020204030204" pitchFamily="49" charset="0"/>
                    <a:ea typeface="Times New Roman" panose="02020603050405020304" pitchFamily="18" charset="0"/>
                  </a:rPr>
                  <a:t>, </a:t>
                </a:r>
                <a:r>
                  <a:rPr lang="en-US" dirty="0">
                    <a:latin typeface="Consolas" panose="020B0609020204030204" pitchFamily="49" charset="0"/>
                    <a:ea typeface="Times New Roman" panose="02020603050405020304" pitchFamily="18" charset="0"/>
                  </a:rPr>
                  <a:t>std::</a:t>
                </a:r>
                <a:r>
                  <a:rPr lang="en-US" dirty="0" err="1">
                    <a:latin typeface="Consolas" panose="020B0609020204030204" pitchFamily="49" charset="0"/>
                    <a:ea typeface="Times New Roman" panose="02020603050405020304" pitchFamily="18" charset="0"/>
                  </a:rPr>
                  <a:t>numeric_limits</a:t>
                </a:r>
                <a:r>
                  <a:rPr lang="en-US" dirty="0">
                    <a:latin typeface="Consolas" panose="020B0609020204030204" pitchFamily="49" charset="0"/>
                    <a:ea typeface="Times New Roman" panose="02020603050405020304" pitchFamily="18" charset="0"/>
                  </a:rPr>
                  <a:t>&lt;T&gt;::</a:t>
                </a:r>
                <a:r>
                  <a:rPr lang="pl-PL" dirty="0" smtClean="0">
                    <a:latin typeface="Consolas" panose="020B0609020204030204" pitchFamily="49" charset="0"/>
                    <a:ea typeface="Times New Roman" panose="02020603050405020304" pitchFamily="18" charset="0"/>
                  </a:rPr>
                  <a:t>max</a:t>
                </a:r>
                <a:r>
                  <a:rPr lang="en-US" dirty="0" smtClean="0">
                    <a:latin typeface="Consolas" panose="020B0609020204030204" pitchFamily="49" charset="0"/>
                    <a:ea typeface="Times New Roman" panose="02020603050405020304" pitchFamily="18" charset="0"/>
                  </a:rPr>
                  <a:t>()</a:t>
                </a:r>
                <a:r>
                  <a:rPr lang="pl-PL" dirty="0" smtClean="0">
                    <a:latin typeface="Consolas" panose="020B0609020204030204" pitchFamily="49" charset="0"/>
                    <a:ea typeface="Times New Roman" panose="02020603050405020304" pitchFamily="18" charset="0"/>
                  </a:rPr>
                  <a:t> ) </a:t>
                </a:r>
                <a:endParaRPr lang="pl-PL" dirty="0"/>
              </a:p>
            </p:txBody>
          </p:sp>
        </p:grpSp>
        <p:sp>
          <p:nvSpPr>
            <p:cNvPr id="17" name="Prostokąt 16"/>
            <p:cNvSpPr/>
            <p:nvPr/>
          </p:nvSpPr>
          <p:spPr>
            <a:xfrm>
              <a:off x="2394960" y="5186988"/>
              <a:ext cx="7177350" cy="847266"/>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spTree>
    <p:extLst>
      <p:ext uri="{BB962C8B-B14F-4D97-AF65-F5344CB8AC3E}">
        <p14:creationId xmlns:p14="http://schemas.microsoft.com/office/powerpoint/2010/main" val="10125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20621" y="1769039"/>
            <a:ext cx="10475259" cy="646331"/>
          </a:xfrm>
          <a:prstGeom prst="rect">
            <a:avLst/>
          </a:prstGeom>
        </p:spPr>
        <p:txBody>
          <a:bodyPr wrap="square">
            <a:spAutoFit/>
          </a:bodyPr>
          <a:lstStyle/>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 ( 1.0 + 2.0 == 3.0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std::endl; </a:t>
            </a:r>
            <a:endParaRPr lang="pl-PL" dirty="0"/>
          </a:p>
        </p:txBody>
      </p:sp>
      <p:sp>
        <p:nvSpPr>
          <p:cNvPr id="6" name="Prostokąt 5"/>
          <p:cNvSpPr/>
          <p:nvPr/>
        </p:nvSpPr>
        <p:spPr>
          <a:xfrm>
            <a:off x="1474693" y="3172616"/>
            <a:ext cx="3852337" cy="400110"/>
          </a:xfrm>
          <a:prstGeom prst="rect">
            <a:avLst/>
          </a:prstGeom>
          <a:solidFill>
            <a:schemeClr val="accent1">
              <a:lumMod val="20000"/>
              <a:lumOff val="80000"/>
            </a:schemeClr>
          </a:solidFill>
        </p:spPr>
        <p:txBody>
          <a:bodyPr wrap="none">
            <a:spAutoFit/>
          </a:bodyPr>
          <a:lstStyle/>
          <a:p>
            <a:r>
              <a:rPr lang="en-US" sz="2000" dirty="0">
                <a:latin typeface="Consolas" panose="020B0609020204030204" pitchFamily="49" charset="0"/>
              </a:rPr>
              <a:t>Come to my talk absolutely</a:t>
            </a:r>
            <a:endParaRPr lang="pl-PL" sz="2000" dirty="0">
              <a:latin typeface="Consolas" panose="020B0609020204030204" pitchFamily="49" charset="0"/>
            </a:endParaRPr>
          </a:p>
        </p:txBody>
      </p:sp>
    </p:spTree>
    <p:extLst>
      <p:ext uri="{BB962C8B-B14F-4D97-AF65-F5344CB8AC3E}">
        <p14:creationId xmlns:p14="http://schemas.microsoft.com/office/powerpoint/2010/main" val="310983677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Conclusions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51330" y="1911249"/>
            <a:ext cx="11174506" cy="3816429"/>
          </a:xfrm>
          <a:prstGeom prst="rect">
            <a:avLst/>
          </a:prstGeom>
        </p:spPr>
        <p:txBody>
          <a:bodyPr wrap="square">
            <a:spAutoFit/>
          </a:bodyPr>
          <a:lstStyle/>
          <a:p>
            <a:pPr marL="342900" indent="-342900" algn="just">
              <a:spcBef>
                <a:spcPts val="600"/>
              </a:spcBef>
              <a:spcAft>
                <a:spcPts val="600"/>
              </a:spcAft>
              <a:buClr>
                <a:srgbClr val="3366FF"/>
              </a:buClr>
              <a:buFont typeface="Wingdings" panose="05000000000000000000" pitchFamily="2" charset="2"/>
              <a:buChar char=""/>
            </a:pPr>
            <a:r>
              <a:rPr lang="pl-PL" sz="2400" dirty="0" smtClean="0">
                <a:ea typeface="Times New Roman" panose="02020603050405020304" pitchFamily="18" charset="0"/>
              </a:rPr>
              <a:t>Special </a:t>
            </a:r>
            <a:r>
              <a:rPr lang="pl-PL" sz="2400" dirty="0" err="1" smtClean="0">
                <a:ea typeface="Times New Roman" panose="02020603050405020304" pitchFamily="18" charset="0"/>
              </a:rPr>
              <a:t>care</a:t>
            </a:r>
            <a:r>
              <a:rPr lang="pl-PL" sz="2400" dirty="0" smtClean="0">
                <a:ea typeface="Times New Roman" panose="02020603050405020304" pitchFamily="18" charset="0"/>
              </a:rPr>
              <a:t> </a:t>
            </a:r>
            <a:r>
              <a:rPr lang="pl-PL" sz="2400" dirty="0" err="1" smtClean="0">
                <a:ea typeface="Times New Roman" panose="02020603050405020304" pitchFamily="18" charset="0"/>
              </a:rPr>
              <a:t>must</a:t>
            </a:r>
            <a:r>
              <a:rPr lang="pl-PL" sz="2400" dirty="0" smtClean="0">
                <a:ea typeface="Times New Roman" panose="02020603050405020304" pitchFamily="18" charset="0"/>
              </a:rPr>
              <a:t> be </a:t>
            </a:r>
            <a:r>
              <a:rPr lang="pl-PL" sz="2400" dirty="0" err="1" smtClean="0">
                <a:ea typeface="Times New Roman" panose="02020603050405020304" pitchFamily="18" charset="0"/>
              </a:rPr>
              <a:t>taken</a:t>
            </a:r>
            <a:r>
              <a:rPr lang="pl-PL" sz="2400" dirty="0" smtClean="0">
                <a:ea typeface="Times New Roman" panose="02020603050405020304" pitchFamily="18" charset="0"/>
              </a:rPr>
              <a:t> </a:t>
            </a:r>
            <a:r>
              <a:rPr lang="pl-PL" sz="2400" dirty="0" err="1" smtClean="0">
                <a:ea typeface="Times New Roman" panose="02020603050405020304" pitchFamily="18" charset="0"/>
              </a:rPr>
              <a:t>when</a:t>
            </a:r>
            <a:r>
              <a:rPr lang="pl-PL" sz="2400" dirty="0" smtClean="0">
                <a:ea typeface="Times New Roman" panose="02020603050405020304" pitchFamily="18" charset="0"/>
              </a:rPr>
              <a:t> </a:t>
            </a:r>
            <a:r>
              <a:rPr lang="pl-PL" sz="2400" dirty="0" err="1" smtClean="0">
                <a:ea typeface="Times New Roman" panose="02020603050405020304" pitchFamily="18" charset="0"/>
              </a:rPr>
              <a:t>summing</a:t>
            </a:r>
            <a:r>
              <a:rPr lang="pl-PL" sz="2400" dirty="0" smtClean="0">
                <a:ea typeface="Times New Roman" panose="02020603050405020304" pitchFamily="18" charset="0"/>
              </a:rPr>
              <a:t> </a:t>
            </a:r>
            <a:r>
              <a:rPr lang="pl-PL" sz="2400" dirty="0" err="1" smtClean="0">
                <a:ea typeface="Times New Roman" panose="02020603050405020304" pitchFamily="18" charset="0"/>
              </a:rPr>
              <a:t>up</a:t>
            </a:r>
            <a:r>
              <a:rPr lang="pl-PL" sz="2400" dirty="0" smtClean="0">
                <a:ea typeface="Times New Roman" panose="02020603050405020304" pitchFamily="18" charset="0"/>
              </a:rPr>
              <a:t> </a:t>
            </a:r>
            <a:r>
              <a:rPr lang="pl-PL" sz="2400" dirty="0" err="1" smtClean="0">
                <a:ea typeface="Times New Roman" panose="02020603050405020304" pitchFamily="18" charset="0"/>
              </a:rPr>
              <a:t>long</a:t>
            </a:r>
            <a:r>
              <a:rPr lang="pl-PL" sz="2400" dirty="0" smtClean="0">
                <a:ea typeface="Times New Roman" panose="02020603050405020304" pitchFamily="18" charset="0"/>
              </a:rPr>
              <a:t> </a:t>
            </a:r>
            <a:r>
              <a:rPr lang="pl-PL" sz="2400" dirty="0" err="1" smtClean="0">
                <a:ea typeface="Times New Roman" panose="02020603050405020304" pitchFamily="18" charset="0"/>
              </a:rPr>
              <a:t>series</a:t>
            </a:r>
            <a:r>
              <a:rPr lang="pl-PL" sz="2400" dirty="0" smtClean="0">
                <a:ea typeface="Times New Roman" panose="02020603050405020304" pitchFamily="18" charset="0"/>
              </a:rPr>
              <a:t> of FP </a:t>
            </a:r>
            <a:r>
              <a:rPr lang="pl-PL" sz="2400" dirty="0" err="1" smtClean="0">
                <a:ea typeface="Times New Roman" panose="02020603050405020304" pitchFamily="18" charset="0"/>
              </a:rPr>
              <a:t>numbers</a:t>
            </a:r>
            <a:r>
              <a:rPr lang="pl-PL" sz="2400" dirty="0" smtClean="0">
                <a:ea typeface="Times New Roman" panose="02020603050405020304" pitchFamily="18" charset="0"/>
              </a:rPr>
              <a:t> (</a:t>
            </a:r>
            <a:r>
              <a:rPr lang="pl-PL" sz="2400" dirty="0" err="1" smtClean="0">
                <a:ea typeface="Times New Roman" panose="02020603050405020304" pitchFamily="18" charset="0"/>
              </a:rPr>
              <a:t>roundoff</a:t>
            </a:r>
            <a:r>
              <a:rPr lang="pl-PL" sz="2400" dirty="0" smtClean="0">
                <a:ea typeface="Times New Roman" panose="02020603050405020304" pitchFamily="18" charset="0"/>
              </a:rPr>
              <a:t>, </a:t>
            </a:r>
            <a:r>
              <a:rPr lang="pl-PL" sz="2400" dirty="0" err="1" smtClean="0">
                <a:ea typeface="Times New Roman" panose="02020603050405020304" pitchFamily="18" charset="0"/>
              </a:rPr>
              <a:t>overflow</a:t>
            </a:r>
            <a:r>
              <a:rPr lang="pl-PL" sz="2400" dirty="0" smtClean="0">
                <a:ea typeface="Times New Roman" panose="02020603050405020304" pitchFamily="18" charset="0"/>
              </a:rPr>
              <a:t>)</a:t>
            </a:r>
            <a:r>
              <a:rPr lang="en-US" sz="2400" dirty="0" smtClean="0">
                <a:ea typeface="Times New Roman" panose="02020603050405020304" pitchFamily="18" charset="0"/>
              </a:rPr>
              <a:t>.</a:t>
            </a:r>
            <a:endParaRPr lang="pl-PL" sz="2400" dirty="0" smtClean="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pl-PL" sz="2400" dirty="0" smtClean="0">
                <a:ea typeface="Times New Roman" panose="02020603050405020304" pitchFamily="18" charset="0"/>
              </a:rPr>
              <a:t>SL </a:t>
            </a:r>
            <a:r>
              <a:rPr lang="pl-PL" sz="2400" dirty="0" err="1" smtClean="0">
                <a:ea typeface="Times New Roman" panose="02020603050405020304" pitchFamily="18" charset="0"/>
              </a:rPr>
              <a:t>provides</a:t>
            </a:r>
            <a:r>
              <a:rPr lang="pl-PL" sz="2400" dirty="0" smtClean="0">
                <a:ea typeface="Times New Roman" panose="02020603050405020304" pitchFamily="18" charset="0"/>
              </a:rPr>
              <a:t> the </a:t>
            </a:r>
            <a:r>
              <a:rPr lang="pl-PL" sz="2400" b="1" dirty="0" smtClean="0">
                <a:ea typeface="Times New Roman" panose="02020603050405020304" pitchFamily="18" charset="0"/>
              </a:rPr>
              <a:t>std::</a:t>
            </a:r>
            <a:r>
              <a:rPr lang="pl-PL" sz="2400" b="1" dirty="0" err="1" smtClean="0">
                <a:ea typeface="Times New Roman" panose="02020603050405020304" pitchFamily="18" charset="0"/>
              </a:rPr>
              <a:t>accumulate</a:t>
            </a:r>
            <a:r>
              <a:rPr lang="pl-PL" sz="2400" dirty="0" smtClean="0">
                <a:ea typeface="Times New Roman" panose="02020603050405020304" pitchFamily="18" charset="0"/>
              </a:rPr>
              <a:t>, </a:t>
            </a:r>
            <a:r>
              <a:rPr lang="pl-PL" sz="2400" b="1" dirty="0" smtClean="0">
                <a:ea typeface="Times New Roman" panose="02020603050405020304" pitchFamily="18" charset="0"/>
              </a:rPr>
              <a:t>std::</a:t>
            </a:r>
            <a:r>
              <a:rPr lang="pl-PL" sz="2400" b="1" dirty="0" err="1" smtClean="0">
                <a:ea typeface="Times New Roman" panose="02020603050405020304" pitchFamily="18" charset="0"/>
              </a:rPr>
              <a:t>inner_product</a:t>
            </a:r>
            <a:r>
              <a:rPr lang="pl-PL" sz="2400" dirty="0">
                <a:ea typeface="Times New Roman" panose="02020603050405020304" pitchFamily="18" charset="0"/>
              </a:rPr>
              <a:t>, </a:t>
            </a:r>
            <a:r>
              <a:rPr lang="pl-PL" sz="2400" b="1" dirty="0">
                <a:ea typeface="Times New Roman" panose="02020603050405020304" pitchFamily="18" charset="0"/>
              </a:rPr>
              <a:t>std::</a:t>
            </a:r>
            <a:r>
              <a:rPr lang="pl-PL" sz="2400" b="1" dirty="0" err="1" smtClean="0">
                <a:ea typeface="Times New Roman" panose="02020603050405020304" pitchFamily="18" charset="0"/>
              </a:rPr>
              <a:t>transform_reduce</a:t>
            </a:r>
            <a:r>
              <a:rPr lang="pl-PL" sz="2400" b="1" dirty="0" smtClean="0">
                <a:ea typeface="Times New Roman" panose="02020603050405020304" pitchFamily="18" charset="0"/>
              </a:rPr>
              <a:t> </a:t>
            </a:r>
            <a:r>
              <a:rPr lang="pl-PL" sz="2400" dirty="0" smtClean="0">
                <a:ea typeface="Times New Roman" panose="02020603050405020304" pitchFamily="18" charset="0"/>
              </a:rPr>
              <a:t>– </a:t>
            </a:r>
            <a:r>
              <a:rPr lang="pl-PL" sz="2400" dirty="0" err="1" smtClean="0">
                <a:ea typeface="Times New Roman" panose="02020603050405020304" pitchFamily="18" charset="0"/>
              </a:rPr>
              <a:t>however</a:t>
            </a:r>
            <a:r>
              <a:rPr lang="pl-PL" sz="2400" dirty="0" smtClean="0">
                <a:ea typeface="Times New Roman" panose="02020603050405020304" pitchFamily="18" charset="0"/>
              </a:rPr>
              <a:t>, </a:t>
            </a:r>
            <a:r>
              <a:rPr lang="pl-PL" sz="2400" dirty="0" err="1" smtClean="0">
                <a:ea typeface="Times New Roman" panose="02020603050405020304" pitchFamily="18" charset="0"/>
              </a:rPr>
              <a:t>they</a:t>
            </a:r>
            <a:r>
              <a:rPr lang="pl-PL" sz="2400" dirty="0" smtClean="0">
                <a:ea typeface="Times New Roman" panose="02020603050405020304" pitchFamily="18" charset="0"/>
              </a:rPr>
              <a:t> do a ”</a:t>
            </a:r>
            <a:r>
              <a:rPr lang="pl-PL" sz="2400" dirty="0" err="1" smtClean="0">
                <a:ea typeface="Times New Roman" panose="02020603050405020304" pitchFamily="18" charset="0"/>
              </a:rPr>
              <a:t>simple</a:t>
            </a:r>
            <a:r>
              <a:rPr lang="pl-PL" sz="2400" dirty="0" smtClean="0">
                <a:ea typeface="Times New Roman" panose="02020603050405020304" pitchFamily="18" charset="0"/>
              </a:rPr>
              <a:t>” </a:t>
            </a:r>
            <a:r>
              <a:rPr lang="pl-PL" sz="2400" dirty="0" err="1" smtClean="0">
                <a:ea typeface="Times New Roman" panose="02020603050405020304" pitchFamily="18" charset="0"/>
              </a:rPr>
              <a:t>additions</a:t>
            </a:r>
            <a:r>
              <a:rPr lang="pl-PL" sz="2400" dirty="0" smtClean="0">
                <a:ea typeface="Times New Roman" panose="02020603050405020304" pitchFamily="18" charset="0"/>
              </a:rPr>
              <a:t> (no </a:t>
            </a:r>
            <a:r>
              <a:rPr lang="pl-PL" sz="2400" dirty="0" err="1" smtClean="0">
                <a:ea typeface="Times New Roman" panose="02020603050405020304" pitchFamily="18" charset="0"/>
              </a:rPr>
              <a:t>compensation</a:t>
            </a:r>
            <a:r>
              <a:rPr lang="pl-PL" sz="2400" dirty="0" smtClean="0">
                <a:ea typeface="Times New Roman" panose="02020603050405020304" pitchFamily="18" charset="0"/>
              </a:rPr>
              <a:t>).</a:t>
            </a:r>
          </a:p>
          <a:p>
            <a:pPr marL="342900" indent="-342900" algn="just">
              <a:spcBef>
                <a:spcPts val="600"/>
              </a:spcBef>
              <a:spcAft>
                <a:spcPts val="600"/>
              </a:spcAft>
              <a:buClr>
                <a:srgbClr val="3366FF"/>
              </a:buClr>
              <a:buFont typeface="Wingdings" panose="05000000000000000000" pitchFamily="2" charset="2"/>
              <a:buChar char=""/>
            </a:pPr>
            <a:r>
              <a:rPr lang="pl-PL" sz="2400" dirty="0" smtClean="0">
                <a:ea typeface="Times New Roman" panose="02020603050405020304" pitchFamily="18" charset="0"/>
              </a:rPr>
              <a:t>A </a:t>
            </a:r>
            <a:r>
              <a:rPr lang="pl-PL" sz="2400" dirty="0" err="1" smtClean="0">
                <a:ea typeface="Times New Roman" panose="02020603050405020304" pitchFamily="18" charset="0"/>
              </a:rPr>
              <a:t>simple</a:t>
            </a:r>
            <a:r>
              <a:rPr lang="pl-PL" sz="2400" dirty="0" smtClean="0">
                <a:ea typeface="Times New Roman" panose="02020603050405020304" pitchFamily="18" charset="0"/>
              </a:rPr>
              <a:t> </a:t>
            </a:r>
            <a:r>
              <a:rPr lang="pl-PL" sz="2400" dirty="0" err="1" smtClean="0">
                <a:ea typeface="Times New Roman" panose="02020603050405020304" pitchFamily="18" charset="0"/>
              </a:rPr>
              <a:t>value</a:t>
            </a:r>
            <a:r>
              <a:rPr lang="pl-PL" sz="2400" dirty="0" smtClean="0">
                <a:ea typeface="Times New Roman" panose="02020603050405020304" pitchFamily="18" charset="0"/>
              </a:rPr>
              <a:t> </a:t>
            </a:r>
            <a:r>
              <a:rPr lang="pl-PL" sz="2400" dirty="0" err="1" smtClean="0">
                <a:ea typeface="Times New Roman" panose="02020603050405020304" pitchFamily="18" charset="0"/>
              </a:rPr>
              <a:t>sorting</a:t>
            </a:r>
            <a:r>
              <a:rPr lang="pl-PL" sz="2400" dirty="0" smtClean="0">
                <a:ea typeface="Times New Roman" panose="02020603050405020304" pitchFamily="18" charset="0"/>
              </a:rPr>
              <a:t> with </a:t>
            </a:r>
            <a:r>
              <a:rPr lang="pl-PL" sz="2400" b="1" dirty="0" smtClean="0">
                <a:ea typeface="Times New Roman" panose="02020603050405020304" pitchFamily="18" charset="0"/>
              </a:rPr>
              <a:t>std::sort </a:t>
            </a:r>
            <a:r>
              <a:rPr lang="pl-PL" sz="2400" dirty="0" err="1" smtClean="0">
                <a:ea typeface="Times New Roman" panose="02020603050405020304" pitchFamily="18" charset="0"/>
              </a:rPr>
              <a:t>greatly</a:t>
            </a:r>
            <a:r>
              <a:rPr lang="pl-PL" sz="2400" dirty="0" smtClean="0">
                <a:ea typeface="Times New Roman" panose="02020603050405020304" pitchFamily="18" charset="0"/>
              </a:rPr>
              <a:t> </a:t>
            </a:r>
            <a:r>
              <a:rPr lang="pl-PL" sz="2400" dirty="0" err="1" smtClean="0">
                <a:ea typeface="Times New Roman" panose="02020603050405020304" pitchFamily="18" charset="0"/>
              </a:rPr>
              <a:t>improves</a:t>
            </a:r>
            <a:r>
              <a:rPr lang="pl-PL" sz="2400" dirty="0" smtClean="0">
                <a:ea typeface="Times New Roman" panose="02020603050405020304" pitchFamily="18" charset="0"/>
              </a:rPr>
              <a:t> </a:t>
            </a:r>
            <a:r>
              <a:rPr lang="pl-PL" sz="2400" dirty="0" err="1" smtClean="0">
                <a:ea typeface="Times New Roman" panose="02020603050405020304" pitchFamily="18" charset="0"/>
              </a:rPr>
              <a:t>additions</a:t>
            </a:r>
            <a:r>
              <a:rPr lang="pl-PL" sz="2400" dirty="0" smtClean="0">
                <a:ea typeface="Times New Roman" panose="02020603050405020304" pitchFamily="18" charset="0"/>
              </a:rPr>
              <a:t>, </a:t>
            </a:r>
            <a:r>
              <a:rPr lang="pl-PL" sz="2400" dirty="0" err="1" smtClean="0">
                <a:ea typeface="Times New Roman" panose="02020603050405020304" pitchFamily="18" charset="0"/>
              </a:rPr>
              <a:t>at</a:t>
            </a:r>
            <a:r>
              <a:rPr lang="pl-PL" sz="2400" dirty="0" smtClean="0">
                <a:ea typeface="Times New Roman" panose="02020603050405020304" pitchFamily="18" charset="0"/>
              </a:rPr>
              <a:t> </a:t>
            </a:r>
            <a:r>
              <a:rPr lang="pl-PL" sz="2400" dirty="0" err="1" smtClean="0">
                <a:ea typeface="Times New Roman" panose="02020603050405020304" pitchFamily="18" charset="0"/>
              </a:rPr>
              <a:t>an</a:t>
            </a:r>
            <a:r>
              <a:rPr lang="pl-PL" sz="2400" dirty="0" smtClean="0">
                <a:ea typeface="Times New Roman" panose="02020603050405020304" pitchFamily="18" charset="0"/>
              </a:rPr>
              <a:t> </a:t>
            </a:r>
            <a:r>
              <a:rPr lang="pl-PL" sz="2400" dirty="0" err="1" smtClean="0">
                <a:ea typeface="Times New Roman" panose="02020603050405020304" pitchFamily="18" charset="0"/>
              </a:rPr>
              <a:t>additional</a:t>
            </a:r>
            <a:r>
              <a:rPr lang="pl-PL" sz="2400" dirty="0" smtClean="0">
                <a:ea typeface="Times New Roman" panose="02020603050405020304" pitchFamily="18" charset="0"/>
              </a:rPr>
              <a:t> </a:t>
            </a:r>
            <a:r>
              <a:rPr lang="pl-PL" sz="2400" dirty="0" err="1" smtClean="0">
                <a:ea typeface="Times New Roman" panose="02020603050405020304" pitchFamily="18" charset="0"/>
              </a:rPr>
              <a:t>cost</a:t>
            </a:r>
            <a:r>
              <a:rPr lang="pl-PL" sz="2400" dirty="0" smtClean="0">
                <a:ea typeface="Times New Roman" panose="02020603050405020304" pitchFamily="18" charset="0"/>
              </a:rPr>
              <a:t>.</a:t>
            </a:r>
          </a:p>
          <a:p>
            <a:pPr marL="342900" indent="-342900" algn="just">
              <a:spcBef>
                <a:spcPts val="600"/>
              </a:spcBef>
              <a:spcAft>
                <a:spcPts val="600"/>
              </a:spcAft>
              <a:buClr>
                <a:srgbClr val="3366FF"/>
              </a:buClr>
              <a:buFont typeface="Wingdings" panose="05000000000000000000" pitchFamily="2" charset="2"/>
              <a:buChar char=""/>
            </a:pPr>
            <a:r>
              <a:rPr lang="pl-PL" sz="2400" dirty="0" smtClean="0">
                <a:ea typeface="Times New Roman" panose="02020603050405020304" pitchFamily="18" charset="0"/>
              </a:rPr>
              <a:t>SL </a:t>
            </a:r>
            <a:r>
              <a:rPr lang="pl-PL" sz="2400" dirty="0" err="1" smtClean="0">
                <a:ea typeface="Times New Roman" panose="02020603050405020304" pitchFamily="18" charset="0"/>
              </a:rPr>
              <a:t>provides</a:t>
            </a:r>
            <a:r>
              <a:rPr lang="pl-PL" sz="2400" dirty="0" smtClean="0">
                <a:ea typeface="Times New Roman" panose="02020603050405020304" pitchFamily="18" charset="0"/>
              </a:rPr>
              <a:t> the </a:t>
            </a:r>
            <a:r>
              <a:rPr lang="pl-PL" sz="2400" b="1" dirty="0">
                <a:ea typeface="Times New Roman" panose="02020603050405020304" pitchFamily="18" charset="0"/>
              </a:rPr>
              <a:t>std::</a:t>
            </a:r>
            <a:r>
              <a:rPr lang="pl-PL" sz="2400" b="1" dirty="0" err="1">
                <a:ea typeface="Times New Roman" panose="02020603050405020304" pitchFamily="18" charset="0"/>
              </a:rPr>
              <a:t>execution</a:t>
            </a:r>
            <a:r>
              <a:rPr lang="pl-PL" sz="2400" b="1" dirty="0">
                <a:ea typeface="Times New Roman" panose="02020603050405020304" pitchFamily="18" charset="0"/>
              </a:rPr>
              <a:t>::</a:t>
            </a:r>
            <a:r>
              <a:rPr lang="pl-PL" sz="2400" b="1" dirty="0" smtClean="0">
                <a:ea typeface="Times New Roman" panose="02020603050405020304" pitchFamily="18" charset="0"/>
              </a:rPr>
              <a:t>par </a:t>
            </a:r>
            <a:r>
              <a:rPr lang="pl-PL" sz="2400" dirty="0" err="1" smtClean="0">
                <a:ea typeface="Times New Roman" panose="02020603050405020304" pitchFamily="18" charset="0"/>
              </a:rPr>
              <a:t>execution</a:t>
            </a:r>
            <a:r>
              <a:rPr lang="pl-PL" sz="2400" dirty="0" smtClean="0">
                <a:ea typeface="Times New Roman" panose="02020603050405020304" pitchFamily="18" charset="0"/>
              </a:rPr>
              <a:t> policy (paralel for </a:t>
            </a:r>
            <a:r>
              <a:rPr lang="pl-PL" sz="2400" dirty="0" err="1" smtClean="0">
                <a:ea typeface="Times New Roman" panose="02020603050405020304" pitchFamily="18" charset="0"/>
              </a:rPr>
              <a:t>free</a:t>
            </a:r>
            <a:r>
              <a:rPr lang="pl-PL" sz="2400" dirty="0" smtClean="0">
                <a:ea typeface="Times New Roman" panose="02020603050405020304" pitchFamily="18" charset="0"/>
              </a:rPr>
              <a:t>!)</a:t>
            </a:r>
          </a:p>
          <a:p>
            <a:pPr marL="342900" indent="-342900" algn="just">
              <a:spcBef>
                <a:spcPts val="600"/>
              </a:spcBef>
              <a:spcAft>
                <a:spcPts val="600"/>
              </a:spcAft>
              <a:buClr>
                <a:srgbClr val="3366FF"/>
              </a:buClr>
              <a:buFont typeface="Wingdings" panose="05000000000000000000" pitchFamily="2" charset="2"/>
              <a:buChar char=""/>
            </a:pPr>
            <a:r>
              <a:rPr lang="pl-PL" sz="2400" dirty="0" smtClean="0">
                <a:ea typeface="Times New Roman" panose="02020603050405020304" pitchFamily="18" charset="0"/>
              </a:rPr>
              <a:t>A </a:t>
            </a:r>
            <a:r>
              <a:rPr lang="pl-PL" sz="2400" dirty="0" err="1" smtClean="0">
                <a:ea typeface="Times New Roman" panose="02020603050405020304" pitchFamily="18" charset="0"/>
              </a:rPr>
              <a:t>simple</a:t>
            </a:r>
            <a:r>
              <a:rPr lang="pl-PL" sz="2400" dirty="0" smtClean="0">
                <a:ea typeface="Times New Roman" panose="02020603050405020304" pitchFamily="18" charset="0"/>
              </a:rPr>
              <a:t> </a:t>
            </a:r>
            <a:r>
              <a:rPr lang="pl-PL" sz="2400" dirty="0" err="1" smtClean="0">
                <a:ea typeface="Times New Roman" panose="02020603050405020304" pitchFamily="18" charset="0"/>
              </a:rPr>
              <a:t>compensated</a:t>
            </a:r>
            <a:r>
              <a:rPr lang="pl-PL" sz="2400" dirty="0" smtClean="0">
                <a:ea typeface="Times New Roman" panose="02020603050405020304" pitchFamily="18" charset="0"/>
              </a:rPr>
              <a:t> </a:t>
            </a:r>
            <a:r>
              <a:rPr lang="pl-PL" sz="2400" dirty="0" err="1" smtClean="0">
                <a:ea typeface="Times New Roman" panose="02020603050405020304" pitchFamily="18" charset="0"/>
              </a:rPr>
              <a:t>summation</a:t>
            </a:r>
            <a:r>
              <a:rPr lang="pl-PL" sz="2400" dirty="0" smtClean="0">
                <a:ea typeface="Times New Roman" panose="02020603050405020304" pitchFamily="18" charset="0"/>
              </a:rPr>
              <a:t> (</a:t>
            </a:r>
            <a:r>
              <a:rPr lang="pl-PL" sz="2400" dirty="0" err="1" smtClean="0">
                <a:ea typeface="Times New Roman" panose="02020603050405020304" pitchFamily="18" charset="0"/>
              </a:rPr>
              <a:t>Kahan</a:t>
            </a:r>
            <a:r>
              <a:rPr lang="pl-PL" sz="2400" dirty="0" smtClean="0">
                <a:ea typeface="Times New Roman" panose="02020603050405020304" pitchFamily="18" charset="0"/>
              </a:rPr>
              <a:t>) </a:t>
            </a:r>
            <a:r>
              <a:rPr lang="pl-PL" sz="2400" dirty="0" err="1" smtClean="0">
                <a:ea typeface="Times New Roman" panose="02020603050405020304" pitchFamily="18" charset="0"/>
              </a:rPr>
              <a:t>method</a:t>
            </a:r>
            <a:r>
              <a:rPr lang="pl-PL" sz="2400" dirty="0" smtClean="0">
                <a:ea typeface="Times New Roman" panose="02020603050405020304" pitchFamily="18" charset="0"/>
              </a:rPr>
              <a:t> </a:t>
            </a:r>
            <a:r>
              <a:rPr lang="pl-PL" sz="2400" dirty="0" err="1" smtClean="0">
                <a:ea typeface="Times New Roman" panose="02020603050405020304" pitchFamily="18" charset="0"/>
              </a:rPr>
              <a:t>greatly</a:t>
            </a:r>
            <a:r>
              <a:rPr lang="pl-PL" sz="2400" dirty="0" smtClean="0">
                <a:ea typeface="Times New Roman" panose="02020603050405020304" pitchFamily="18" charset="0"/>
              </a:rPr>
              <a:t> </a:t>
            </a:r>
            <a:r>
              <a:rPr lang="pl-PL" sz="2400" dirty="0" err="1" smtClean="0">
                <a:ea typeface="Times New Roman" panose="02020603050405020304" pitchFamily="18" charset="0"/>
              </a:rPr>
              <a:t>improves</a:t>
            </a:r>
            <a:r>
              <a:rPr lang="pl-PL" sz="2400" dirty="0" smtClean="0">
                <a:ea typeface="Times New Roman" panose="02020603050405020304" pitchFamily="18" charset="0"/>
              </a:rPr>
              <a:t> </a:t>
            </a:r>
            <a:r>
              <a:rPr lang="pl-PL" sz="2400" dirty="0" err="1" smtClean="0">
                <a:ea typeface="Times New Roman" panose="02020603050405020304" pitchFamily="18" charset="0"/>
              </a:rPr>
              <a:t>additions</a:t>
            </a:r>
            <a:r>
              <a:rPr lang="pl-PL" sz="2400" dirty="0" smtClean="0">
                <a:ea typeface="Times New Roman" panose="02020603050405020304" pitchFamily="18" charset="0"/>
              </a:rPr>
              <a:t>.</a:t>
            </a:r>
          </a:p>
          <a:p>
            <a:pPr marL="342900" indent="-342900" algn="just">
              <a:spcBef>
                <a:spcPts val="600"/>
              </a:spcBef>
              <a:spcAft>
                <a:spcPts val="600"/>
              </a:spcAft>
              <a:buClr>
                <a:srgbClr val="3366FF"/>
              </a:buClr>
              <a:buFont typeface="Wingdings" panose="05000000000000000000" pitchFamily="2" charset="2"/>
              <a:buChar char=""/>
            </a:pPr>
            <a:r>
              <a:rPr lang="pl-PL" sz="2400" dirty="0" smtClean="0">
                <a:ea typeface="Times New Roman" panose="02020603050405020304" pitchFamily="18" charset="0"/>
              </a:rPr>
              <a:t>A </a:t>
            </a:r>
            <a:r>
              <a:rPr lang="pl-PL" sz="2400" dirty="0" err="1" smtClean="0">
                <a:ea typeface="Times New Roman" panose="02020603050405020304" pitchFamily="18" charset="0"/>
              </a:rPr>
              <a:t>hybrid</a:t>
            </a:r>
            <a:r>
              <a:rPr lang="pl-PL" sz="2400" dirty="0" smtClean="0">
                <a:ea typeface="Times New Roman" panose="02020603050405020304" pitchFamily="18" charset="0"/>
              </a:rPr>
              <a:t> </a:t>
            </a:r>
            <a:r>
              <a:rPr lang="pl-PL" sz="2400" dirty="0" err="1" smtClean="0">
                <a:ea typeface="Times New Roman" panose="02020603050405020304" pitchFamily="18" charset="0"/>
              </a:rPr>
              <a:t>compensated</a:t>
            </a:r>
            <a:r>
              <a:rPr lang="pl-PL" sz="2400" dirty="0" smtClean="0">
                <a:ea typeface="Times New Roman" panose="02020603050405020304" pitchFamily="18" charset="0"/>
              </a:rPr>
              <a:t> </a:t>
            </a:r>
            <a:r>
              <a:rPr lang="pl-PL" sz="2400" dirty="0" err="1" smtClean="0">
                <a:ea typeface="Times New Roman" panose="02020603050405020304" pitchFamily="18" charset="0"/>
              </a:rPr>
              <a:t>algorithm</a:t>
            </a:r>
            <a:r>
              <a:rPr lang="pl-PL" sz="2400" dirty="0" smtClean="0">
                <a:ea typeface="Times New Roman" panose="02020603050405020304" pitchFamily="18" charset="0"/>
              </a:rPr>
              <a:t> </a:t>
            </a:r>
            <a:r>
              <a:rPr lang="pl-PL" sz="2400" dirty="0" err="1" smtClean="0">
                <a:ea typeface="Times New Roman" panose="02020603050405020304" pitchFamily="18" charset="0"/>
              </a:rPr>
              <a:t>performs</a:t>
            </a:r>
            <a:r>
              <a:rPr lang="pl-PL" sz="2400" dirty="0" smtClean="0">
                <a:ea typeface="Times New Roman" panose="02020603050405020304" pitchFamily="18" charset="0"/>
              </a:rPr>
              <a:t> </a:t>
            </a:r>
            <a:r>
              <a:rPr lang="pl-PL" sz="2400" dirty="0" err="1" smtClean="0">
                <a:ea typeface="Times New Roman" panose="02020603050405020304" pitchFamily="18" charset="0"/>
              </a:rPr>
              <a:t>accurately</a:t>
            </a:r>
            <a:r>
              <a:rPr lang="pl-PL" sz="2400" dirty="0" smtClean="0">
                <a:ea typeface="Times New Roman" panose="02020603050405020304" pitchFamily="18" charset="0"/>
              </a:rPr>
              <a:t> and fast.</a:t>
            </a:r>
            <a:endParaRPr lang="en-US" sz="2400" dirty="0">
              <a:ea typeface="Times New Roman" panose="02020603050405020304" pitchFamily="18" charset="0"/>
            </a:endParaRPr>
          </a:p>
        </p:txBody>
      </p:sp>
    </p:spTree>
    <p:extLst>
      <p:ext uri="{BB962C8B-B14F-4D97-AF65-F5344CB8AC3E}">
        <p14:creationId xmlns:p14="http://schemas.microsoft.com/office/powerpoint/2010/main" val="379742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Literature</a:t>
            </a:r>
            <a:endParaRPr lang="pl-PL" sz="2800" dirty="0">
              <a:ln>
                <a:solidFill>
                  <a:schemeClr val="bg1"/>
                </a:solidFill>
              </a:ln>
              <a:solidFill>
                <a:schemeClr val="bg1"/>
              </a:solidFill>
              <a:cs typeface="Arial" panose="020B0604020202020204" pitchFamily="34" charset="0"/>
            </a:endParaRPr>
          </a:p>
        </p:txBody>
      </p:sp>
      <p:sp>
        <p:nvSpPr>
          <p:cNvPr id="10" name="Prostokąt 9"/>
          <p:cNvSpPr/>
          <p:nvPr/>
        </p:nvSpPr>
        <p:spPr>
          <a:xfrm>
            <a:off x="793376" y="1092917"/>
            <a:ext cx="10901083" cy="4770537"/>
          </a:xfrm>
          <a:prstGeom prst="rect">
            <a:avLst/>
          </a:prstGeom>
        </p:spPr>
        <p:txBody>
          <a:bodyPr wrap="square">
            <a:spAutoFit/>
          </a:bodyPr>
          <a:lstStyle/>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D. E. Knuth, </a:t>
            </a:r>
            <a:r>
              <a:rPr lang="en-US" sz="2400" i="1" dirty="0">
                <a:ea typeface="Times New Roman" panose="02020603050405020304" pitchFamily="18" charset="0"/>
              </a:rPr>
              <a:t>The Art of Computer Programming</a:t>
            </a:r>
            <a:r>
              <a:rPr lang="en-US" sz="2400" dirty="0">
                <a:ea typeface="Times New Roman" panose="02020603050405020304" pitchFamily="18" charset="0"/>
              </a:rPr>
              <a:t>, Volume 2, </a:t>
            </a:r>
            <a:r>
              <a:rPr lang="en-US" sz="2400" dirty="0" err="1">
                <a:ea typeface="Times New Roman" panose="02020603050405020304" pitchFamily="18" charset="0"/>
              </a:rPr>
              <a:t>Seminumerical</a:t>
            </a:r>
            <a:r>
              <a:rPr lang="en-US" sz="2400" dirty="0">
                <a:ea typeface="Times New Roman" panose="02020603050405020304" pitchFamily="18" charset="0"/>
              </a:rPr>
              <a:t> Algorithms. Addison-Wesley, Boston, MA, USA, 1997.</a:t>
            </a:r>
            <a:endParaRPr lang="pl-PL"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W. </a:t>
            </a:r>
            <a:r>
              <a:rPr lang="en-US" sz="2400" dirty="0" err="1">
                <a:ea typeface="Times New Roman" panose="02020603050405020304" pitchFamily="18" charset="0"/>
              </a:rPr>
              <a:t>Kahan</a:t>
            </a:r>
            <a:r>
              <a:rPr lang="en-US" sz="2400" dirty="0">
                <a:ea typeface="Times New Roman" panose="02020603050405020304" pitchFamily="18" charset="0"/>
              </a:rPr>
              <a:t>, </a:t>
            </a:r>
            <a:r>
              <a:rPr lang="en-US" sz="2400" i="1" dirty="0">
                <a:ea typeface="Times New Roman" panose="02020603050405020304" pitchFamily="18" charset="0"/>
              </a:rPr>
              <a:t>Further Remarks on Reducing Truncation Errors</a:t>
            </a:r>
            <a:r>
              <a:rPr lang="en-US" sz="2400" dirty="0">
                <a:ea typeface="Times New Roman" panose="02020603050405020304" pitchFamily="18" charset="0"/>
              </a:rPr>
              <a:t>. Communications of the ACM, Vol. 8, No. 1, 1965, pp. 40.</a:t>
            </a:r>
            <a:endParaRPr lang="pl-PL"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N. J. </a:t>
            </a:r>
            <a:r>
              <a:rPr lang="en-US" sz="2400" dirty="0" err="1">
                <a:ea typeface="Times New Roman" panose="02020603050405020304" pitchFamily="18" charset="0"/>
              </a:rPr>
              <a:t>Higham</a:t>
            </a:r>
            <a:r>
              <a:rPr lang="en-US" sz="2400" dirty="0">
                <a:ea typeface="Times New Roman" panose="02020603050405020304" pitchFamily="18" charset="0"/>
              </a:rPr>
              <a:t>, </a:t>
            </a:r>
            <a:r>
              <a:rPr lang="en-US" sz="2400" i="1" dirty="0">
                <a:ea typeface="Times New Roman" panose="02020603050405020304" pitchFamily="18" charset="0"/>
              </a:rPr>
              <a:t>Accuracy and Stability of Numerical Algorithms</a:t>
            </a:r>
            <a:r>
              <a:rPr lang="en-US" sz="2400" dirty="0">
                <a:ea typeface="Times New Roman" panose="02020603050405020304" pitchFamily="18" charset="0"/>
              </a:rPr>
              <a:t>, 2nd Ed. Society for Industrial and Applied Mathematics, USA, 2002.</a:t>
            </a:r>
            <a:endParaRPr lang="pl-PL"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D. Goldberg, </a:t>
            </a:r>
            <a:r>
              <a:rPr lang="en-US" sz="2400" i="1" dirty="0" smtClean="0">
                <a:ea typeface="Times New Roman" panose="02020603050405020304" pitchFamily="18" charset="0"/>
              </a:rPr>
              <a:t>What </a:t>
            </a:r>
            <a:r>
              <a:rPr lang="en-US" sz="2400" i="1" dirty="0">
                <a:ea typeface="Times New Roman" panose="02020603050405020304" pitchFamily="18" charset="0"/>
              </a:rPr>
              <a:t>every computer scientist should know about ﬂoating-point </a:t>
            </a:r>
            <a:r>
              <a:rPr lang="en-US" sz="2400" i="1" dirty="0" smtClean="0">
                <a:ea typeface="Times New Roman" panose="02020603050405020304" pitchFamily="18" charset="0"/>
              </a:rPr>
              <a:t>arithmetic</a:t>
            </a:r>
            <a:r>
              <a:rPr lang="en-US" sz="2400" dirty="0" smtClean="0">
                <a:ea typeface="Times New Roman" panose="02020603050405020304" pitchFamily="18" charset="0"/>
              </a:rPr>
              <a:t>. </a:t>
            </a:r>
            <a:r>
              <a:rPr lang="en-US" sz="2400" dirty="0">
                <a:ea typeface="Times New Roman" panose="02020603050405020304" pitchFamily="18" charset="0"/>
              </a:rPr>
              <a:t>CSUR, 1991, pp. 5–48.</a:t>
            </a:r>
            <a:endParaRPr lang="pl-PL"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Y.-K. Zhu and W. B. Hayes, </a:t>
            </a:r>
            <a:r>
              <a:rPr lang="en-US" sz="2400" i="1" dirty="0" smtClean="0">
                <a:ea typeface="Times New Roman" panose="02020603050405020304" pitchFamily="18" charset="0"/>
              </a:rPr>
              <a:t>Algorithm </a:t>
            </a:r>
            <a:r>
              <a:rPr lang="en-US" sz="2400" i="1" dirty="0">
                <a:ea typeface="Times New Roman" panose="02020603050405020304" pitchFamily="18" charset="0"/>
              </a:rPr>
              <a:t>908: Online Exact Summation of Floating-Point </a:t>
            </a:r>
            <a:r>
              <a:rPr lang="en-US" sz="2400" i="1" dirty="0" smtClean="0">
                <a:ea typeface="Times New Roman" panose="02020603050405020304" pitchFamily="18" charset="0"/>
              </a:rPr>
              <a:t>Streams</a:t>
            </a:r>
            <a:r>
              <a:rPr lang="en-US" sz="2400" dirty="0" smtClean="0">
                <a:ea typeface="Times New Roman" panose="02020603050405020304" pitchFamily="18" charset="0"/>
              </a:rPr>
              <a:t>. </a:t>
            </a:r>
            <a:r>
              <a:rPr lang="en-US" sz="2400" dirty="0">
                <a:ea typeface="Times New Roman" panose="02020603050405020304" pitchFamily="18" charset="0"/>
              </a:rPr>
              <a:t>ACM Transactions on Mathematical Software, Vol. 37, No. 3, 2010, pp. 1–13</a:t>
            </a:r>
            <a:r>
              <a:rPr lang="en-US" sz="2400" dirty="0" smtClean="0">
                <a:ea typeface="Times New Roman" panose="02020603050405020304" pitchFamily="18" charset="0"/>
              </a:rPr>
              <a:t>.</a:t>
            </a:r>
            <a:endParaRPr lang="pl-PL" sz="2400" dirty="0">
              <a:ea typeface="Times New Roman" panose="02020603050405020304" pitchFamily="18" charset="0"/>
            </a:endParaRPr>
          </a:p>
        </p:txBody>
      </p:sp>
    </p:spTree>
    <p:extLst>
      <p:ext uri="{BB962C8B-B14F-4D97-AF65-F5344CB8AC3E}">
        <p14:creationId xmlns:p14="http://schemas.microsoft.com/office/powerpoint/2010/main" val="348561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Literature</a:t>
            </a:r>
            <a:endParaRPr lang="pl-PL" sz="2800" dirty="0">
              <a:ln>
                <a:solidFill>
                  <a:schemeClr val="bg1"/>
                </a:solidFill>
              </a:ln>
              <a:solidFill>
                <a:schemeClr val="bg1"/>
              </a:solidFill>
              <a:cs typeface="Arial" panose="020B0604020202020204" pitchFamily="34" charset="0"/>
            </a:endParaRPr>
          </a:p>
        </p:txBody>
      </p:sp>
      <p:sp>
        <p:nvSpPr>
          <p:cNvPr id="10" name="Prostokąt 9"/>
          <p:cNvSpPr/>
          <p:nvPr/>
        </p:nvSpPr>
        <p:spPr>
          <a:xfrm>
            <a:off x="761999" y="1240834"/>
            <a:ext cx="10901083" cy="4031873"/>
          </a:xfrm>
          <a:prstGeom prst="rect">
            <a:avLst/>
          </a:prstGeom>
        </p:spPr>
        <p:txBody>
          <a:bodyPr wrap="square">
            <a:spAutoFit/>
          </a:bodyPr>
          <a:lstStyle/>
          <a:p>
            <a:pPr marL="342900" indent="-342900" algn="just">
              <a:spcBef>
                <a:spcPts val="600"/>
              </a:spcBef>
              <a:spcAft>
                <a:spcPts val="600"/>
              </a:spcAft>
              <a:buClr>
                <a:srgbClr val="3366FF"/>
              </a:buClr>
              <a:buFont typeface="Wingdings" panose="05000000000000000000" pitchFamily="2" charset="2"/>
              <a:buChar char=""/>
            </a:pPr>
            <a:r>
              <a:rPr lang="en-US" sz="2400" dirty="0" smtClean="0">
                <a:ea typeface="Times New Roman" panose="02020603050405020304" pitchFamily="18" charset="0"/>
              </a:rPr>
              <a:t>754-2008 </a:t>
            </a:r>
            <a:r>
              <a:rPr lang="en-US" sz="2400" dirty="0">
                <a:ea typeface="Times New Roman" panose="02020603050405020304" pitchFamily="18" charset="0"/>
              </a:rPr>
              <a:t>- </a:t>
            </a:r>
            <a:r>
              <a:rPr lang="en-US" sz="2400" i="1" dirty="0">
                <a:ea typeface="Times New Roman" panose="02020603050405020304" pitchFamily="18" charset="0"/>
              </a:rPr>
              <a:t>IEEE Standard for Floating-Point Arithmetic</a:t>
            </a:r>
            <a:r>
              <a:rPr lang="en-US" sz="2400" dirty="0">
                <a:ea typeface="Times New Roman" panose="02020603050405020304" pitchFamily="18" charset="0"/>
              </a:rPr>
              <a:t>, DOI: 10.1109/IEEESTD.2008.5976968, ISBN: 978-0-7381-6981-1, 2008.</a:t>
            </a: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GMP a library for arbitrary precision arithmetic (</a:t>
            </a:r>
            <a:r>
              <a:rPr lang="en-US" sz="2400" dirty="0">
                <a:ea typeface="Times New Roman" panose="02020603050405020304" pitchFamily="18" charset="0"/>
                <a:hlinkClick r:id="rId2"/>
              </a:rPr>
              <a:t>https://gmplib.org</a:t>
            </a:r>
            <a:r>
              <a:rPr lang="en-US" sz="2400" dirty="0" smtClean="0">
                <a:ea typeface="Times New Roman" panose="02020603050405020304" pitchFamily="18" charset="0"/>
                <a:hlinkClick r:id="rId2"/>
              </a:rPr>
              <a:t>/</a:t>
            </a:r>
            <a:r>
              <a:rPr lang="pl-PL" sz="2400" dirty="0">
                <a:ea typeface="Times New Roman" panose="02020603050405020304" pitchFamily="18" charset="0"/>
              </a:rPr>
              <a:t>)</a:t>
            </a:r>
            <a:r>
              <a:rPr lang="en-US" sz="2400" dirty="0" smtClean="0">
                <a:ea typeface="Times New Roman" panose="02020603050405020304" pitchFamily="18" charset="0"/>
              </a:rPr>
              <a:t>.</a:t>
            </a:r>
            <a:endParaRPr lang="en-US"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err="1">
                <a:ea typeface="Times New Roman" panose="02020603050405020304" pitchFamily="18" charset="0"/>
              </a:rPr>
              <a:t>ttmath</a:t>
            </a:r>
            <a:r>
              <a:rPr lang="en-US" sz="2400" dirty="0">
                <a:ea typeface="Times New Roman" panose="02020603050405020304" pitchFamily="18" charset="0"/>
              </a:rPr>
              <a:t> – A library for math operations on big integer/floating point numbers (</a:t>
            </a:r>
            <a:r>
              <a:rPr lang="en-US" sz="2400" dirty="0" smtClean="0">
                <a:ea typeface="Times New Roman" panose="02020603050405020304" pitchFamily="18" charset="0"/>
                <a:hlinkClick r:id="rId3"/>
              </a:rPr>
              <a:t>www.ttmath.org</a:t>
            </a:r>
            <a:r>
              <a:rPr lang="pl-PL" sz="2400" dirty="0">
                <a:ea typeface="Times New Roman" panose="02020603050405020304" pitchFamily="18" charset="0"/>
              </a:rPr>
              <a:t>)</a:t>
            </a:r>
            <a:r>
              <a:rPr lang="en-US" sz="2400" dirty="0" smtClean="0">
                <a:ea typeface="Times New Roman" panose="02020603050405020304" pitchFamily="18" charset="0"/>
              </a:rPr>
              <a:t>.</a:t>
            </a:r>
            <a:endParaRPr lang="en-US"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Cyganek B., Wiatr K.: </a:t>
            </a:r>
            <a:r>
              <a:rPr lang="en-US" sz="2400" i="1" dirty="0">
                <a:ea typeface="Times New Roman" panose="02020603050405020304" pitchFamily="18" charset="0"/>
              </a:rPr>
              <a:t>How orthogonal are we? A note on fast and accurate inner product computation in the floating-point arithmetic</a:t>
            </a:r>
            <a:r>
              <a:rPr lang="en-US" sz="2400" dirty="0">
                <a:ea typeface="Times New Roman" panose="02020603050405020304" pitchFamily="18" charset="0"/>
              </a:rPr>
              <a:t>. Int. Conference Societal Automation Technological &amp; Architectural Frameworks, 2019</a:t>
            </a:r>
            <a:r>
              <a:rPr lang="en-US" sz="2400" dirty="0" smtClean="0">
                <a:ea typeface="Times New Roman" panose="02020603050405020304" pitchFamily="18" charset="0"/>
              </a:rPr>
              <a:t>.</a:t>
            </a:r>
            <a:endParaRPr lang="pl-PL" sz="2400" dirty="0" smtClean="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b="1" dirty="0">
                <a:ea typeface="Times New Roman" panose="02020603050405020304" pitchFamily="18" charset="0"/>
              </a:rPr>
              <a:t>Cyganek</a:t>
            </a:r>
            <a:r>
              <a:rPr lang="pl-PL" sz="2400" b="1" dirty="0">
                <a:ea typeface="Times New Roman" panose="02020603050405020304" pitchFamily="18" charset="0"/>
              </a:rPr>
              <a:t> B.: </a:t>
            </a:r>
            <a:r>
              <a:rPr lang="en-US" sz="2400" b="1" i="1" dirty="0">
                <a:ea typeface="Times New Roman" panose="02020603050405020304" pitchFamily="18" charset="0"/>
              </a:rPr>
              <a:t>Introduction to Programming  with C++ for Engineers</a:t>
            </a:r>
            <a:r>
              <a:rPr lang="pl-PL" sz="2400" b="1" dirty="0">
                <a:ea typeface="Times New Roman" panose="02020603050405020304" pitchFamily="18" charset="0"/>
              </a:rPr>
              <a:t>, </a:t>
            </a:r>
            <a:r>
              <a:rPr lang="pl-PL" sz="2400" b="1" dirty="0" err="1">
                <a:ea typeface="Times New Roman" panose="02020603050405020304" pitchFamily="18" charset="0"/>
              </a:rPr>
              <a:t>Wiley</a:t>
            </a:r>
            <a:r>
              <a:rPr lang="pl-PL" sz="2400" b="1" dirty="0">
                <a:ea typeface="Times New Roman" panose="02020603050405020304" pitchFamily="18" charset="0"/>
              </a:rPr>
              <a:t>, </a:t>
            </a:r>
            <a:r>
              <a:rPr lang="pl-PL" sz="2400" b="1" dirty="0" smtClean="0">
                <a:ea typeface="Times New Roman" panose="02020603050405020304" pitchFamily="18" charset="0"/>
              </a:rPr>
              <a:t>2020</a:t>
            </a:r>
            <a:endParaRPr lang="pl-PL" sz="2400" b="1" dirty="0">
              <a:ea typeface="Times New Roman" panose="02020603050405020304" pitchFamily="18" charset="0"/>
            </a:endParaRPr>
          </a:p>
        </p:txBody>
      </p:sp>
    </p:spTree>
    <p:extLst>
      <p:ext uri="{BB962C8B-B14F-4D97-AF65-F5344CB8AC3E}">
        <p14:creationId xmlns:p14="http://schemas.microsoft.com/office/powerpoint/2010/main" val="112166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6" name="Text Box 4"/>
          <p:cNvSpPr txBox="1">
            <a:spLocks noChangeArrowheads="1"/>
          </p:cNvSpPr>
          <p:nvPr/>
        </p:nvSpPr>
        <p:spPr bwMode="auto">
          <a:xfrm>
            <a:off x="3192789" y="2512865"/>
            <a:ext cx="4968875" cy="1311275"/>
          </a:xfrm>
          <a:prstGeom prst="rect">
            <a:avLst/>
          </a:prstGeom>
          <a:noFill/>
          <a:ln w="9525">
            <a:noFill/>
            <a:miter lim="800000"/>
            <a:headEnd/>
            <a:tailEnd/>
          </a:ln>
        </p:spPr>
        <p:txBody>
          <a:bodyPr>
            <a:spAutoFit/>
          </a:bodyPr>
          <a:lstStyle/>
          <a:p>
            <a:pPr>
              <a:spcBef>
                <a:spcPct val="50000"/>
              </a:spcBef>
            </a:pPr>
            <a:r>
              <a:rPr lang="pl-PL" sz="8000" dirty="0" err="1">
                <a:latin typeface="Times New Roman" pitchFamily="18" charset="0"/>
              </a:rPr>
              <a:t>Thank</a:t>
            </a:r>
            <a:r>
              <a:rPr lang="pl-PL" sz="8000" dirty="0">
                <a:latin typeface="Times New Roman" pitchFamily="18" charset="0"/>
              </a:rPr>
              <a:t> </a:t>
            </a:r>
            <a:r>
              <a:rPr lang="pl-PL" sz="8000" dirty="0" err="1">
                <a:latin typeface="Times New Roman" pitchFamily="18" charset="0"/>
              </a:rPr>
              <a:t>you</a:t>
            </a:r>
            <a:r>
              <a:rPr lang="pl-PL" sz="8000" dirty="0">
                <a:latin typeface="Times New Roman" pitchFamily="18" charset="0"/>
              </a:rPr>
              <a:t>!</a:t>
            </a:r>
          </a:p>
        </p:txBody>
      </p:sp>
      <p:sp>
        <p:nvSpPr>
          <p:cNvPr id="7" name="Prostokąt 6"/>
          <p:cNvSpPr/>
          <p:nvPr/>
        </p:nvSpPr>
        <p:spPr>
          <a:xfrm>
            <a:off x="992560" y="5813786"/>
            <a:ext cx="5488922" cy="923330"/>
          </a:xfrm>
          <a:prstGeom prst="rect">
            <a:avLst/>
          </a:prstGeom>
        </p:spPr>
        <p:txBody>
          <a:bodyPr wrap="square">
            <a:spAutoFit/>
          </a:bodyPr>
          <a:lstStyle/>
          <a:p>
            <a:r>
              <a:rPr lang="pl-PL" dirty="0" smtClean="0"/>
              <a:t>Software </a:t>
            </a:r>
            <a:r>
              <a:rPr lang="pl-PL" dirty="0" err="1" smtClean="0"/>
              <a:t>available</a:t>
            </a:r>
            <a:r>
              <a:rPr lang="pl-PL" dirty="0" smtClean="0"/>
              <a:t>: </a:t>
            </a:r>
          </a:p>
          <a:p>
            <a:r>
              <a:rPr lang="en-US" dirty="0" err="1" smtClean="0"/>
              <a:t>InnerProductMeasurement</a:t>
            </a:r>
            <a:r>
              <a:rPr lang="en-US" dirty="0"/>
              <a:t>, GitHub repository, </a:t>
            </a:r>
            <a:r>
              <a:rPr lang="en-US" dirty="0" smtClean="0"/>
              <a:t>2019</a:t>
            </a:r>
            <a:r>
              <a:rPr lang="en-US" dirty="0"/>
              <a:t>.</a:t>
            </a:r>
            <a:endParaRPr lang="pl-PL" dirty="0"/>
          </a:p>
          <a:p>
            <a:r>
              <a:rPr lang="en-US" i="1" dirty="0" smtClean="0"/>
              <a:t>https</a:t>
            </a:r>
            <a:r>
              <a:rPr lang="en-US" i="1" dirty="0"/>
              <a:t>://</a:t>
            </a:r>
            <a:r>
              <a:rPr lang="en-US" i="1" dirty="0" smtClean="0"/>
              <a:t>github.com/BogCyg/InnerProductMeasurement</a:t>
            </a:r>
            <a:endParaRPr lang="pl-PL" i="1" dirty="0"/>
          </a:p>
        </p:txBody>
      </p:sp>
      <p:sp>
        <p:nvSpPr>
          <p:cNvPr id="8" name="Prostokąt 7"/>
          <p:cNvSpPr/>
          <p:nvPr/>
        </p:nvSpPr>
        <p:spPr>
          <a:xfrm>
            <a:off x="992560" y="4526529"/>
            <a:ext cx="10376647" cy="984885"/>
          </a:xfrm>
          <a:prstGeom prst="rect">
            <a:avLst/>
          </a:prstGeom>
        </p:spPr>
        <p:txBody>
          <a:bodyPr wrap="square">
            <a:spAutoFit/>
          </a:bodyPr>
          <a:lstStyle/>
          <a:p>
            <a:pPr algn="just">
              <a:spcBef>
                <a:spcPts val="600"/>
              </a:spcBef>
              <a:spcAft>
                <a:spcPts val="600"/>
              </a:spcAft>
              <a:buClr>
                <a:srgbClr val="3366FF"/>
              </a:buClr>
            </a:pPr>
            <a:r>
              <a:rPr lang="pl-PL" sz="2400" i="1" dirty="0" smtClean="0">
                <a:ea typeface="Times New Roman" panose="02020603050405020304" pitchFamily="18" charset="0"/>
              </a:rPr>
              <a:t>The </a:t>
            </a:r>
            <a:r>
              <a:rPr lang="pl-PL" sz="2400" i="1" dirty="0" err="1" smtClean="0">
                <a:ea typeface="Times New Roman" panose="02020603050405020304" pitchFamily="18" charset="0"/>
              </a:rPr>
              <a:t>new</a:t>
            </a:r>
            <a:r>
              <a:rPr lang="pl-PL" sz="2400" i="1" dirty="0" smtClean="0">
                <a:ea typeface="Times New Roman" panose="02020603050405020304" pitchFamily="18" charset="0"/>
              </a:rPr>
              <a:t> </a:t>
            </a:r>
            <a:r>
              <a:rPr lang="pl-PL" sz="2400" i="1" dirty="0" err="1" smtClean="0">
                <a:ea typeface="Times New Roman" panose="02020603050405020304" pitchFamily="18" charset="0"/>
              </a:rPr>
              <a:t>book</a:t>
            </a:r>
            <a:r>
              <a:rPr lang="pl-PL" sz="2400" i="1" dirty="0" smtClean="0">
                <a:ea typeface="Times New Roman" panose="02020603050405020304" pitchFamily="18" charset="0"/>
              </a:rPr>
              <a:t> for </a:t>
            </a:r>
            <a:r>
              <a:rPr lang="pl-PL" sz="2400" i="1" dirty="0" err="1" smtClean="0">
                <a:ea typeface="Times New Roman" panose="02020603050405020304" pitchFamily="18" charset="0"/>
              </a:rPr>
              <a:t>beginners</a:t>
            </a:r>
            <a:r>
              <a:rPr lang="pl-PL" sz="2400" i="1" dirty="0" smtClean="0">
                <a:ea typeface="Times New Roman" panose="02020603050405020304" pitchFamily="18" charset="0"/>
              </a:rPr>
              <a:t> and </a:t>
            </a:r>
            <a:r>
              <a:rPr lang="pl-PL" sz="2400" i="1" dirty="0" err="1" smtClean="0">
                <a:ea typeface="Times New Roman" panose="02020603050405020304" pitchFamily="18" charset="0"/>
              </a:rPr>
              <a:t>advanced</a:t>
            </a:r>
            <a:r>
              <a:rPr lang="pl-PL" sz="2400" i="1" dirty="0" smtClean="0">
                <a:ea typeface="Times New Roman" panose="02020603050405020304" pitchFamily="18" charset="0"/>
              </a:rPr>
              <a:t> </a:t>
            </a:r>
            <a:r>
              <a:rPr lang="pl-PL" sz="2400" i="1" dirty="0" err="1" smtClean="0">
                <a:ea typeface="Times New Roman" panose="02020603050405020304" pitchFamily="18" charset="0"/>
              </a:rPr>
              <a:t>programmers</a:t>
            </a:r>
            <a:r>
              <a:rPr lang="pl-PL" sz="2400" i="1" dirty="0" smtClean="0">
                <a:ea typeface="Times New Roman" panose="02020603050405020304" pitchFamily="18" charset="0"/>
              </a:rPr>
              <a:t>:</a:t>
            </a:r>
          </a:p>
          <a:p>
            <a:pPr algn="just">
              <a:spcBef>
                <a:spcPts val="600"/>
              </a:spcBef>
              <a:spcAft>
                <a:spcPts val="600"/>
              </a:spcAft>
              <a:buClr>
                <a:srgbClr val="3366FF"/>
              </a:buClr>
            </a:pPr>
            <a:r>
              <a:rPr lang="en-US" sz="2400" b="1" dirty="0" smtClean="0">
                <a:ea typeface="Times New Roman" panose="02020603050405020304" pitchFamily="18" charset="0"/>
              </a:rPr>
              <a:t>Cyganek</a:t>
            </a:r>
            <a:r>
              <a:rPr lang="pl-PL" sz="2400" b="1" dirty="0" smtClean="0">
                <a:ea typeface="Times New Roman" panose="02020603050405020304" pitchFamily="18" charset="0"/>
              </a:rPr>
              <a:t> B.: </a:t>
            </a:r>
            <a:r>
              <a:rPr lang="en-US" sz="2400" b="1" i="1" dirty="0" smtClean="0">
                <a:ea typeface="Times New Roman" panose="02020603050405020304" pitchFamily="18" charset="0"/>
              </a:rPr>
              <a:t>Introduction </a:t>
            </a:r>
            <a:r>
              <a:rPr lang="en-US" sz="2400" b="1" i="1" dirty="0">
                <a:ea typeface="Times New Roman" panose="02020603050405020304" pitchFamily="18" charset="0"/>
              </a:rPr>
              <a:t>to Programming  with C++ </a:t>
            </a:r>
            <a:r>
              <a:rPr lang="en-US" sz="2400" b="1" i="1" dirty="0" smtClean="0">
                <a:ea typeface="Times New Roman" panose="02020603050405020304" pitchFamily="18" charset="0"/>
              </a:rPr>
              <a:t>for Engineers</a:t>
            </a:r>
            <a:r>
              <a:rPr lang="pl-PL" sz="2400" b="1" dirty="0" smtClean="0">
                <a:ea typeface="Times New Roman" panose="02020603050405020304" pitchFamily="18" charset="0"/>
              </a:rPr>
              <a:t>, </a:t>
            </a:r>
            <a:r>
              <a:rPr lang="pl-PL" sz="2400" b="1" dirty="0" err="1" smtClean="0">
                <a:ea typeface="Times New Roman" panose="02020603050405020304" pitchFamily="18" charset="0"/>
              </a:rPr>
              <a:t>Wiley</a:t>
            </a:r>
            <a:r>
              <a:rPr lang="pl-PL" sz="2400" b="1" dirty="0" smtClean="0">
                <a:ea typeface="Times New Roman" panose="02020603050405020304" pitchFamily="18" charset="0"/>
              </a:rPr>
              <a:t>, 2020</a:t>
            </a:r>
            <a:endParaRPr lang="pl-PL" sz="2400" b="1" dirty="0">
              <a:ea typeface="Times New Roman" panose="02020603050405020304" pitchFamily="18" charset="0"/>
            </a:endParaRPr>
          </a:p>
        </p:txBody>
      </p:sp>
      <p:sp>
        <p:nvSpPr>
          <p:cNvPr id="3" name="Prostokąt 2"/>
          <p:cNvSpPr/>
          <p:nvPr/>
        </p:nvSpPr>
        <p:spPr>
          <a:xfrm>
            <a:off x="6906681" y="6049771"/>
            <a:ext cx="3790653" cy="369332"/>
          </a:xfrm>
          <a:prstGeom prst="rect">
            <a:avLst/>
          </a:prstGeom>
        </p:spPr>
        <p:txBody>
          <a:bodyPr wrap="none">
            <a:spAutoFit/>
          </a:bodyPr>
          <a:lstStyle/>
          <a:p>
            <a:r>
              <a:rPr lang="pl-PL" dirty="0">
                <a:hlinkClick r:id="rId2"/>
              </a:rPr>
              <a:t>https://</a:t>
            </a:r>
            <a:r>
              <a:rPr lang="pl-PL" dirty="0" smtClean="0">
                <a:hlinkClick r:id="rId2"/>
              </a:rPr>
              <a:t>github.com/BogCyg/BookCpp</a:t>
            </a:r>
            <a:r>
              <a:rPr lang="pl-PL" dirty="0" smtClean="0"/>
              <a:t>  </a:t>
            </a:r>
            <a:endParaRPr lang="pl-PL" dirty="0"/>
          </a:p>
        </p:txBody>
      </p:sp>
      <p:cxnSp>
        <p:nvCxnSpPr>
          <p:cNvPr id="9" name="Łącznik prosty ze strzałką 8"/>
          <p:cNvCxnSpPr/>
          <p:nvPr/>
        </p:nvCxnSpPr>
        <p:spPr>
          <a:xfrm>
            <a:off x="7776882" y="5647414"/>
            <a:ext cx="914400" cy="434436"/>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2" name="Obraz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282" y="741437"/>
            <a:ext cx="2909214" cy="4133831"/>
          </a:xfrm>
          <a:prstGeom prst="rect">
            <a:avLst/>
          </a:prstGeom>
        </p:spPr>
      </p:pic>
    </p:spTree>
    <p:extLst>
      <p:ext uri="{BB962C8B-B14F-4D97-AF65-F5344CB8AC3E}">
        <p14:creationId xmlns:p14="http://schemas.microsoft.com/office/powerpoint/2010/main" val="3636606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992560" y="5813786"/>
            <a:ext cx="5488922" cy="923330"/>
          </a:xfrm>
          <a:prstGeom prst="rect">
            <a:avLst/>
          </a:prstGeom>
        </p:spPr>
        <p:txBody>
          <a:bodyPr wrap="square">
            <a:spAutoFit/>
          </a:bodyPr>
          <a:lstStyle/>
          <a:p>
            <a:r>
              <a:rPr lang="pl-PL" dirty="0" smtClean="0"/>
              <a:t>Software </a:t>
            </a:r>
            <a:r>
              <a:rPr lang="pl-PL" dirty="0" err="1" smtClean="0"/>
              <a:t>available</a:t>
            </a:r>
            <a:r>
              <a:rPr lang="pl-PL" dirty="0" smtClean="0"/>
              <a:t>: </a:t>
            </a:r>
          </a:p>
          <a:p>
            <a:r>
              <a:rPr lang="en-US" dirty="0" err="1" smtClean="0"/>
              <a:t>InnerProductMeasurement</a:t>
            </a:r>
            <a:r>
              <a:rPr lang="en-US" dirty="0"/>
              <a:t>, GitHub repository, </a:t>
            </a:r>
            <a:r>
              <a:rPr lang="en-US" dirty="0" smtClean="0"/>
              <a:t>2019</a:t>
            </a:r>
            <a:r>
              <a:rPr lang="en-US" dirty="0"/>
              <a:t>.</a:t>
            </a:r>
            <a:endParaRPr lang="pl-PL" dirty="0"/>
          </a:p>
          <a:p>
            <a:r>
              <a:rPr lang="en-US" i="1" dirty="0" smtClean="0"/>
              <a:t>https</a:t>
            </a:r>
            <a:r>
              <a:rPr lang="en-US" i="1" dirty="0"/>
              <a:t>://</a:t>
            </a:r>
            <a:r>
              <a:rPr lang="en-US" i="1" dirty="0" smtClean="0"/>
              <a:t>github.com/BogCyg/InnerProductMeasurement</a:t>
            </a:r>
            <a:endParaRPr lang="pl-PL" i="1" dirty="0"/>
          </a:p>
        </p:txBody>
      </p:sp>
      <p:sp>
        <p:nvSpPr>
          <p:cNvPr id="8" name="Prostokąt 7"/>
          <p:cNvSpPr/>
          <p:nvPr/>
        </p:nvSpPr>
        <p:spPr>
          <a:xfrm>
            <a:off x="992560" y="4526529"/>
            <a:ext cx="10376647" cy="984885"/>
          </a:xfrm>
          <a:prstGeom prst="rect">
            <a:avLst/>
          </a:prstGeom>
        </p:spPr>
        <p:txBody>
          <a:bodyPr wrap="square">
            <a:spAutoFit/>
          </a:bodyPr>
          <a:lstStyle/>
          <a:p>
            <a:pPr algn="just">
              <a:spcBef>
                <a:spcPts val="600"/>
              </a:spcBef>
              <a:spcAft>
                <a:spcPts val="600"/>
              </a:spcAft>
              <a:buClr>
                <a:srgbClr val="3366FF"/>
              </a:buClr>
            </a:pPr>
            <a:r>
              <a:rPr lang="pl-PL" sz="2400" i="1" dirty="0" smtClean="0">
                <a:ea typeface="Times New Roman" panose="02020603050405020304" pitchFamily="18" charset="0"/>
              </a:rPr>
              <a:t>The </a:t>
            </a:r>
            <a:r>
              <a:rPr lang="pl-PL" sz="2400" i="1" dirty="0" err="1" smtClean="0">
                <a:ea typeface="Times New Roman" panose="02020603050405020304" pitchFamily="18" charset="0"/>
              </a:rPr>
              <a:t>new</a:t>
            </a:r>
            <a:r>
              <a:rPr lang="pl-PL" sz="2400" i="1" dirty="0" smtClean="0">
                <a:ea typeface="Times New Roman" panose="02020603050405020304" pitchFamily="18" charset="0"/>
              </a:rPr>
              <a:t> </a:t>
            </a:r>
            <a:r>
              <a:rPr lang="pl-PL" sz="2400" i="1" dirty="0" err="1" smtClean="0">
                <a:ea typeface="Times New Roman" panose="02020603050405020304" pitchFamily="18" charset="0"/>
              </a:rPr>
              <a:t>book</a:t>
            </a:r>
            <a:r>
              <a:rPr lang="pl-PL" sz="2400" i="1" dirty="0" smtClean="0">
                <a:ea typeface="Times New Roman" panose="02020603050405020304" pitchFamily="18" charset="0"/>
              </a:rPr>
              <a:t> for </a:t>
            </a:r>
            <a:r>
              <a:rPr lang="pl-PL" sz="2400" i="1" dirty="0" err="1" smtClean="0">
                <a:ea typeface="Times New Roman" panose="02020603050405020304" pitchFamily="18" charset="0"/>
              </a:rPr>
              <a:t>beginners</a:t>
            </a:r>
            <a:r>
              <a:rPr lang="pl-PL" sz="2400" i="1" dirty="0" smtClean="0">
                <a:ea typeface="Times New Roman" panose="02020603050405020304" pitchFamily="18" charset="0"/>
              </a:rPr>
              <a:t> and </a:t>
            </a:r>
            <a:r>
              <a:rPr lang="pl-PL" sz="2400" i="1" dirty="0" err="1" smtClean="0">
                <a:ea typeface="Times New Roman" panose="02020603050405020304" pitchFamily="18" charset="0"/>
              </a:rPr>
              <a:t>advanced</a:t>
            </a:r>
            <a:r>
              <a:rPr lang="pl-PL" sz="2400" i="1" dirty="0" smtClean="0">
                <a:ea typeface="Times New Roman" panose="02020603050405020304" pitchFamily="18" charset="0"/>
              </a:rPr>
              <a:t> </a:t>
            </a:r>
            <a:r>
              <a:rPr lang="pl-PL" sz="2400" i="1" dirty="0" err="1" smtClean="0">
                <a:ea typeface="Times New Roman" panose="02020603050405020304" pitchFamily="18" charset="0"/>
              </a:rPr>
              <a:t>programmers</a:t>
            </a:r>
            <a:r>
              <a:rPr lang="pl-PL" sz="2400" i="1" dirty="0" smtClean="0">
                <a:ea typeface="Times New Roman" panose="02020603050405020304" pitchFamily="18" charset="0"/>
              </a:rPr>
              <a:t>:</a:t>
            </a:r>
          </a:p>
          <a:p>
            <a:pPr algn="just">
              <a:spcBef>
                <a:spcPts val="600"/>
              </a:spcBef>
              <a:spcAft>
                <a:spcPts val="600"/>
              </a:spcAft>
              <a:buClr>
                <a:srgbClr val="3366FF"/>
              </a:buClr>
            </a:pPr>
            <a:r>
              <a:rPr lang="en-US" sz="2400" b="1" dirty="0" smtClean="0">
                <a:ea typeface="Times New Roman" panose="02020603050405020304" pitchFamily="18" charset="0"/>
              </a:rPr>
              <a:t>Cyganek</a:t>
            </a:r>
            <a:r>
              <a:rPr lang="pl-PL" sz="2400" b="1" dirty="0" smtClean="0">
                <a:ea typeface="Times New Roman" panose="02020603050405020304" pitchFamily="18" charset="0"/>
              </a:rPr>
              <a:t> B.: </a:t>
            </a:r>
            <a:r>
              <a:rPr lang="en-US" sz="2400" b="1" i="1" dirty="0" smtClean="0">
                <a:ea typeface="Times New Roman" panose="02020603050405020304" pitchFamily="18" charset="0"/>
              </a:rPr>
              <a:t>Introduction </a:t>
            </a:r>
            <a:r>
              <a:rPr lang="en-US" sz="2400" b="1" i="1" dirty="0">
                <a:ea typeface="Times New Roman" panose="02020603050405020304" pitchFamily="18" charset="0"/>
              </a:rPr>
              <a:t>to Programming  with C++ </a:t>
            </a:r>
            <a:r>
              <a:rPr lang="en-US" sz="2400" b="1" i="1" dirty="0" smtClean="0">
                <a:ea typeface="Times New Roman" panose="02020603050405020304" pitchFamily="18" charset="0"/>
              </a:rPr>
              <a:t>for Engineers</a:t>
            </a:r>
            <a:r>
              <a:rPr lang="pl-PL" sz="2400" b="1" dirty="0" smtClean="0">
                <a:ea typeface="Times New Roman" panose="02020603050405020304" pitchFamily="18" charset="0"/>
              </a:rPr>
              <a:t>, </a:t>
            </a:r>
            <a:r>
              <a:rPr lang="pl-PL" sz="2400" b="1" dirty="0" err="1" smtClean="0">
                <a:ea typeface="Times New Roman" panose="02020603050405020304" pitchFamily="18" charset="0"/>
              </a:rPr>
              <a:t>Wiley</a:t>
            </a:r>
            <a:r>
              <a:rPr lang="pl-PL" sz="2400" b="1" dirty="0" smtClean="0">
                <a:ea typeface="Times New Roman" panose="02020603050405020304" pitchFamily="18" charset="0"/>
              </a:rPr>
              <a:t>, 2020</a:t>
            </a:r>
            <a:endParaRPr lang="pl-PL" sz="2400" b="1" dirty="0">
              <a:ea typeface="Times New Roman" panose="02020603050405020304" pitchFamily="18" charset="0"/>
            </a:endParaRPr>
          </a:p>
        </p:txBody>
      </p:sp>
      <p:sp>
        <p:nvSpPr>
          <p:cNvPr id="3" name="Prostokąt 2"/>
          <p:cNvSpPr/>
          <p:nvPr/>
        </p:nvSpPr>
        <p:spPr>
          <a:xfrm>
            <a:off x="6906681" y="6049771"/>
            <a:ext cx="3737754" cy="369332"/>
          </a:xfrm>
          <a:prstGeom prst="rect">
            <a:avLst/>
          </a:prstGeom>
        </p:spPr>
        <p:txBody>
          <a:bodyPr wrap="none">
            <a:spAutoFit/>
          </a:bodyPr>
          <a:lstStyle/>
          <a:p>
            <a:r>
              <a:rPr lang="pl-PL" dirty="0">
                <a:hlinkClick r:id="rId2"/>
              </a:rPr>
              <a:t>https://</a:t>
            </a:r>
            <a:r>
              <a:rPr lang="pl-PL" dirty="0" smtClean="0">
                <a:hlinkClick r:id="rId2"/>
              </a:rPr>
              <a:t>github.com/BogCyg/BookCpp</a:t>
            </a:r>
            <a:r>
              <a:rPr lang="pl-PL" dirty="0" smtClean="0"/>
              <a:t> </a:t>
            </a:r>
            <a:endParaRPr lang="pl-PL" dirty="0"/>
          </a:p>
        </p:txBody>
      </p:sp>
      <p:cxnSp>
        <p:nvCxnSpPr>
          <p:cNvPr id="9" name="Łącznik prosty ze strzałką 8"/>
          <p:cNvCxnSpPr/>
          <p:nvPr/>
        </p:nvCxnSpPr>
        <p:spPr>
          <a:xfrm>
            <a:off x="7776882" y="5647414"/>
            <a:ext cx="914400" cy="434436"/>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282" y="741437"/>
            <a:ext cx="2909214" cy="4133831"/>
          </a:xfrm>
          <a:prstGeom prst="rect">
            <a:avLst/>
          </a:prstGeom>
        </p:spPr>
      </p:pic>
      <p:sp>
        <p:nvSpPr>
          <p:cNvPr id="11" name="Text Box 4"/>
          <p:cNvSpPr txBox="1">
            <a:spLocks noChangeArrowheads="1"/>
          </p:cNvSpPr>
          <p:nvPr/>
        </p:nvSpPr>
        <p:spPr bwMode="auto">
          <a:xfrm>
            <a:off x="3192789" y="2512865"/>
            <a:ext cx="4968875" cy="1311275"/>
          </a:xfrm>
          <a:prstGeom prst="rect">
            <a:avLst/>
          </a:prstGeom>
          <a:noFill/>
          <a:ln w="9525">
            <a:noFill/>
            <a:miter lim="800000"/>
            <a:headEnd/>
            <a:tailEnd/>
          </a:ln>
        </p:spPr>
        <p:txBody>
          <a:bodyPr>
            <a:spAutoFit/>
          </a:bodyPr>
          <a:lstStyle/>
          <a:p>
            <a:pPr>
              <a:spcBef>
                <a:spcPct val="50000"/>
              </a:spcBef>
            </a:pPr>
            <a:r>
              <a:rPr lang="pl-PL" sz="8000" dirty="0" err="1">
                <a:latin typeface="Times New Roman" pitchFamily="18" charset="0"/>
              </a:rPr>
              <a:t>Thank</a:t>
            </a:r>
            <a:r>
              <a:rPr lang="pl-PL" sz="8000" dirty="0">
                <a:latin typeface="Times New Roman" pitchFamily="18" charset="0"/>
              </a:rPr>
              <a:t> </a:t>
            </a:r>
            <a:r>
              <a:rPr lang="pl-PL" sz="8000" dirty="0" err="1">
                <a:latin typeface="Times New Roman" pitchFamily="18" charset="0"/>
              </a:rPr>
              <a:t>you</a:t>
            </a:r>
            <a:r>
              <a:rPr lang="pl-PL" sz="8000" dirty="0">
                <a:latin typeface="Times New Roman" pitchFamily="18" charset="0"/>
              </a:rPr>
              <a:t>!</a:t>
            </a:r>
          </a:p>
        </p:txBody>
      </p:sp>
    </p:spTree>
    <p:extLst>
      <p:ext uri="{BB962C8B-B14F-4D97-AF65-F5344CB8AC3E}">
        <p14:creationId xmlns:p14="http://schemas.microsoft.com/office/powerpoint/2010/main" val="203903114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-1.000000 </a:t>
            </a:r>
            <a:r>
              <a:rPr lang="pl-PL" sz="2000" dirty="0" err="1"/>
              <a:t>is</a:t>
            </a:r>
            <a:r>
              <a:rPr lang="pl-PL" sz="2000" dirty="0"/>
              <a:t> :</a:t>
            </a:r>
          </a:p>
          <a:p>
            <a:r>
              <a:rPr lang="pl-PL" sz="2000" dirty="0"/>
              <a:t>1 | 01111111 | 00000000000000000000000</a:t>
            </a:r>
          </a:p>
        </p:txBody>
      </p:sp>
    </p:spTree>
    <p:extLst>
      <p:ext uri="{BB962C8B-B14F-4D97-AF65-F5344CB8AC3E}">
        <p14:creationId xmlns:p14="http://schemas.microsoft.com/office/powerpoint/2010/main" val="270787075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8" name="Prostokąt 7"/>
          <p:cNvSpPr/>
          <p:nvPr/>
        </p:nvSpPr>
        <p:spPr>
          <a:xfrm>
            <a:off x="1919524" y="2814025"/>
            <a:ext cx="354584" cy="369332"/>
          </a:xfrm>
          <a:prstGeom prst="rect">
            <a:avLst/>
          </a:prstGeom>
        </p:spPr>
        <p:txBody>
          <a:bodyPr wrap="none">
            <a:spAutoFit/>
          </a:bodyPr>
          <a:lstStyle/>
          <a:p>
            <a:r>
              <a:rPr lang="pl-PL" dirty="0" smtClean="0"/>
              <a:t> 1</a:t>
            </a:r>
            <a:endParaRPr lang="pl-PL" dirty="0"/>
          </a:p>
        </p:txBody>
      </p:sp>
      <p:cxnSp>
        <p:nvCxnSpPr>
          <p:cNvPr id="9" name="Łącznik prosty 8"/>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-1.000000 </a:t>
            </a:r>
            <a:r>
              <a:rPr lang="pl-PL" sz="2000" dirty="0" err="1"/>
              <a:t>is</a:t>
            </a:r>
            <a:r>
              <a:rPr lang="pl-PL" sz="2000" dirty="0"/>
              <a:t> :</a:t>
            </a:r>
          </a:p>
          <a:p>
            <a:r>
              <a:rPr lang="pl-PL" sz="2000" dirty="0"/>
              <a:t>1 | 01111111 | 00000000000000000000000</a:t>
            </a:r>
          </a:p>
        </p:txBody>
      </p:sp>
    </p:spTree>
    <p:extLst>
      <p:ext uri="{BB962C8B-B14F-4D97-AF65-F5344CB8AC3E}">
        <p14:creationId xmlns:p14="http://schemas.microsoft.com/office/powerpoint/2010/main" val="2135050722"/>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3" name="Prostokąt 2"/>
          <p:cNvSpPr/>
          <p:nvPr/>
        </p:nvSpPr>
        <p:spPr>
          <a:xfrm>
            <a:off x="2595161" y="2809546"/>
            <a:ext cx="535724" cy="369332"/>
          </a:xfrm>
          <a:prstGeom prst="rect">
            <a:avLst/>
          </a:prstGeom>
        </p:spPr>
        <p:txBody>
          <a:bodyPr wrap="none">
            <a:spAutoFit/>
          </a:bodyPr>
          <a:lstStyle/>
          <a:p>
            <a:r>
              <a:rPr lang="pl-PL" dirty="0" smtClean="0"/>
              <a:t>127</a:t>
            </a:r>
            <a:endParaRPr lang="pl-PL" dirty="0"/>
          </a:p>
        </p:txBody>
      </p:sp>
      <p:cxnSp>
        <p:nvCxnSpPr>
          <p:cNvPr id="7" name="Łącznik prosty 6"/>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Prostokąt 7"/>
          <p:cNvSpPr/>
          <p:nvPr/>
        </p:nvSpPr>
        <p:spPr>
          <a:xfrm>
            <a:off x="1919524" y="2814025"/>
            <a:ext cx="354584" cy="369332"/>
          </a:xfrm>
          <a:prstGeom prst="rect">
            <a:avLst/>
          </a:prstGeom>
        </p:spPr>
        <p:txBody>
          <a:bodyPr wrap="none">
            <a:spAutoFit/>
          </a:bodyPr>
          <a:lstStyle/>
          <a:p>
            <a:r>
              <a:rPr lang="pl-PL" dirty="0"/>
              <a:t> </a:t>
            </a:r>
            <a:r>
              <a:rPr lang="pl-PL" dirty="0" smtClean="0"/>
              <a:t>1</a:t>
            </a:r>
            <a:endParaRPr lang="pl-PL" dirty="0"/>
          </a:p>
        </p:txBody>
      </p:sp>
      <p:cxnSp>
        <p:nvCxnSpPr>
          <p:cNvPr id="9" name="Łącznik prosty 8"/>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-1.000000 </a:t>
            </a:r>
            <a:r>
              <a:rPr lang="pl-PL" sz="2000" dirty="0" err="1"/>
              <a:t>is</a:t>
            </a:r>
            <a:r>
              <a:rPr lang="pl-PL" sz="2000" dirty="0"/>
              <a:t> :</a:t>
            </a:r>
          </a:p>
          <a:p>
            <a:r>
              <a:rPr lang="pl-PL" sz="2000" dirty="0"/>
              <a:t>1 | 01111111 | 00000000000000000000000</a:t>
            </a:r>
          </a:p>
        </p:txBody>
      </p:sp>
    </p:spTree>
    <p:extLst>
      <p:ext uri="{BB962C8B-B14F-4D97-AF65-F5344CB8AC3E}">
        <p14:creationId xmlns:p14="http://schemas.microsoft.com/office/powerpoint/2010/main" val="113788397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8" name="Prostokąt 7"/>
          <p:cNvSpPr/>
          <p:nvPr/>
        </p:nvSpPr>
        <p:spPr>
          <a:xfrm>
            <a:off x="2305168" y="3522239"/>
            <a:ext cx="1189749" cy="369332"/>
          </a:xfrm>
          <a:prstGeom prst="rect">
            <a:avLst/>
          </a:prstGeom>
        </p:spPr>
        <p:txBody>
          <a:bodyPr wrap="none">
            <a:spAutoFit/>
          </a:bodyPr>
          <a:lstStyle/>
          <a:p>
            <a:r>
              <a:rPr lang="pl-PL" dirty="0" smtClean="0"/>
              <a:t>127-127=0</a:t>
            </a:r>
            <a:endParaRPr lang="pl-PL" dirty="0"/>
          </a:p>
        </p:txBody>
      </p:sp>
      <p:sp>
        <p:nvSpPr>
          <p:cNvPr id="10" name="Prostokąt 9"/>
          <p:cNvSpPr/>
          <p:nvPr/>
        </p:nvSpPr>
        <p:spPr>
          <a:xfrm>
            <a:off x="1919524" y="2814025"/>
            <a:ext cx="354584" cy="369332"/>
          </a:xfrm>
          <a:prstGeom prst="rect">
            <a:avLst/>
          </a:prstGeom>
        </p:spPr>
        <p:txBody>
          <a:bodyPr wrap="none">
            <a:spAutoFit/>
          </a:bodyPr>
          <a:lstStyle/>
          <a:p>
            <a:r>
              <a:rPr lang="pl-PL" dirty="0"/>
              <a:t> </a:t>
            </a:r>
            <a:r>
              <a:rPr lang="pl-PL" dirty="0" smtClean="0"/>
              <a:t>1</a:t>
            </a:r>
            <a:endParaRPr lang="pl-PL" dirty="0"/>
          </a:p>
        </p:txBody>
      </p:sp>
      <p:cxnSp>
        <p:nvCxnSpPr>
          <p:cNvPr id="11" name="Łącznik prosty 10"/>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-1.000000 </a:t>
            </a:r>
            <a:r>
              <a:rPr lang="pl-PL" sz="2000" dirty="0" err="1"/>
              <a:t>is</a:t>
            </a:r>
            <a:r>
              <a:rPr lang="pl-PL" sz="2000" dirty="0"/>
              <a:t> :</a:t>
            </a:r>
          </a:p>
          <a:p>
            <a:r>
              <a:rPr lang="pl-PL" sz="2000" dirty="0"/>
              <a:t>1 | 01111111 | 00000000000000000000000</a:t>
            </a:r>
          </a:p>
        </p:txBody>
      </p:sp>
      <p:sp>
        <p:nvSpPr>
          <p:cNvPr id="13" name="Prostokąt 12"/>
          <p:cNvSpPr/>
          <p:nvPr/>
        </p:nvSpPr>
        <p:spPr>
          <a:xfrm>
            <a:off x="2595161" y="2809546"/>
            <a:ext cx="535724" cy="369332"/>
          </a:xfrm>
          <a:prstGeom prst="rect">
            <a:avLst/>
          </a:prstGeom>
        </p:spPr>
        <p:txBody>
          <a:bodyPr wrap="none">
            <a:spAutoFit/>
          </a:bodyPr>
          <a:lstStyle/>
          <a:p>
            <a:r>
              <a:rPr lang="pl-PL" dirty="0" smtClean="0"/>
              <a:t>127</a:t>
            </a:r>
            <a:endParaRPr lang="pl-PL" dirty="0"/>
          </a:p>
        </p:txBody>
      </p:sp>
      <p:cxnSp>
        <p:nvCxnSpPr>
          <p:cNvPr id="14" name="Łącznik prosty 13"/>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48821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139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12" name="Prostokąt 11"/>
          <p:cNvSpPr/>
          <p:nvPr/>
        </p:nvSpPr>
        <p:spPr>
          <a:xfrm>
            <a:off x="1919524" y="2814025"/>
            <a:ext cx="354584" cy="369332"/>
          </a:xfrm>
          <a:prstGeom prst="rect">
            <a:avLst/>
          </a:prstGeom>
        </p:spPr>
        <p:txBody>
          <a:bodyPr wrap="none">
            <a:spAutoFit/>
          </a:bodyPr>
          <a:lstStyle/>
          <a:p>
            <a:r>
              <a:rPr lang="pl-PL" dirty="0"/>
              <a:t> </a:t>
            </a:r>
            <a:r>
              <a:rPr lang="pl-PL" dirty="0" smtClean="0"/>
              <a:t>1</a:t>
            </a:r>
            <a:endParaRPr lang="pl-PL" dirty="0"/>
          </a:p>
        </p:txBody>
      </p:sp>
      <p:cxnSp>
        <p:nvCxnSpPr>
          <p:cNvPr id="13" name="Łącznik prosty 12"/>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-1.000000 </a:t>
            </a:r>
            <a:r>
              <a:rPr lang="pl-PL" sz="2000" dirty="0" err="1"/>
              <a:t>is</a:t>
            </a:r>
            <a:r>
              <a:rPr lang="pl-PL" sz="2000" dirty="0"/>
              <a:t> :</a:t>
            </a:r>
          </a:p>
          <a:p>
            <a:r>
              <a:rPr lang="pl-PL" sz="2000" dirty="0"/>
              <a:t>1 | 01111111 | 00000000000000000000000</a:t>
            </a:r>
          </a:p>
        </p:txBody>
      </p:sp>
      <p:sp>
        <p:nvSpPr>
          <p:cNvPr id="16" name="Prostokąt 15"/>
          <p:cNvSpPr/>
          <p:nvPr/>
        </p:nvSpPr>
        <p:spPr>
          <a:xfrm>
            <a:off x="2305168" y="3522239"/>
            <a:ext cx="1189749" cy="369332"/>
          </a:xfrm>
          <a:prstGeom prst="rect">
            <a:avLst/>
          </a:prstGeom>
        </p:spPr>
        <p:txBody>
          <a:bodyPr wrap="none">
            <a:spAutoFit/>
          </a:bodyPr>
          <a:lstStyle/>
          <a:p>
            <a:r>
              <a:rPr lang="pl-PL" dirty="0" smtClean="0"/>
              <a:t>127-127=0</a:t>
            </a:r>
            <a:endParaRPr lang="pl-PL" dirty="0"/>
          </a:p>
        </p:txBody>
      </p:sp>
      <p:sp>
        <p:nvSpPr>
          <p:cNvPr id="17" name="Prostokąt 16"/>
          <p:cNvSpPr/>
          <p:nvPr/>
        </p:nvSpPr>
        <p:spPr>
          <a:xfrm>
            <a:off x="2595161" y="2809546"/>
            <a:ext cx="535724" cy="369332"/>
          </a:xfrm>
          <a:prstGeom prst="rect">
            <a:avLst/>
          </a:prstGeom>
        </p:spPr>
        <p:txBody>
          <a:bodyPr wrap="none">
            <a:spAutoFit/>
          </a:bodyPr>
          <a:lstStyle/>
          <a:p>
            <a:r>
              <a:rPr lang="pl-PL" dirty="0" smtClean="0"/>
              <a:t>127</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Łącznik prosty 21"/>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3" name="Prostokąt 22"/>
          <p:cNvSpPr/>
          <p:nvPr/>
        </p:nvSpPr>
        <p:spPr>
          <a:xfrm>
            <a:off x="4864910" y="3595167"/>
            <a:ext cx="301686" cy="369332"/>
          </a:xfrm>
          <a:prstGeom prst="rect">
            <a:avLst/>
          </a:prstGeom>
        </p:spPr>
        <p:txBody>
          <a:bodyPr wrap="none">
            <a:spAutoFit/>
          </a:bodyPr>
          <a:lstStyle/>
          <a:p>
            <a:r>
              <a:rPr lang="pl-PL" dirty="0" smtClean="0"/>
              <a:t>0</a:t>
            </a:r>
            <a:endParaRPr lang="pl-PL" dirty="0"/>
          </a:p>
        </p:txBody>
      </p:sp>
    </p:spTree>
    <p:extLst>
      <p:ext uri="{BB962C8B-B14F-4D97-AF65-F5344CB8AC3E}">
        <p14:creationId xmlns:p14="http://schemas.microsoft.com/office/powerpoint/2010/main" val="3351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20621" y="1769039"/>
            <a:ext cx="10475259" cy="646331"/>
          </a:xfrm>
          <a:prstGeom prst="rect">
            <a:avLst/>
          </a:prstGeom>
        </p:spPr>
        <p:txBody>
          <a:bodyPr wrap="square">
            <a:spAutoFit/>
          </a:bodyPr>
          <a:lstStyle/>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 ( 1.0 + 2.0 == 3.0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std::endl; </a:t>
            </a:r>
            <a:endParaRPr lang="pl-PL" dirty="0"/>
          </a:p>
        </p:txBody>
      </p:sp>
      <p:sp>
        <p:nvSpPr>
          <p:cNvPr id="6" name="Prostokąt 5"/>
          <p:cNvSpPr/>
          <p:nvPr/>
        </p:nvSpPr>
        <p:spPr>
          <a:xfrm>
            <a:off x="1474693" y="3172616"/>
            <a:ext cx="3852337" cy="400110"/>
          </a:xfrm>
          <a:prstGeom prst="rect">
            <a:avLst/>
          </a:prstGeom>
          <a:solidFill>
            <a:schemeClr val="accent1">
              <a:lumMod val="20000"/>
              <a:lumOff val="80000"/>
            </a:schemeClr>
          </a:solidFill>
        </p:spPr>
        <p:txBody>
          <a:bodyPr wrap="none">
            <a:spAutoFit/>
          </a:bodyPr>
          <a:lstStyle/>
          <a:p>
            <a:r>
              <a:rPr lang="en-US" sz="2000" dirty="0">
                <a:latin typeface="Consolas" panose="020B0609020204030204" pitchFamily="49" charset="0"/>
              </a:rPr>
              <a:t>Come to my talk absolutely</a:t>
            </a:r>
            <a:endParaRPr lang="pl-PL" sz="2000" dirty="0">
              <a:latin typeface="Consolas" panose="020B0609020204030204" pitchFamily="49" charset="0"/>
            </a:endParaRPr>
          </a:p>
        </p:txBody>
      </p:sp>
      <p:cxnSp>
        <p:nvCxnSpPr>
          <p:cNvPr id="7" name="Łącznik prosty 6"/>
          <p:cNvCxnSpPr/>
          <p:nvPr/>
        </p:nvCxnSpPr>
        <p:spPr>
          <a:xfrm>
            <a:off x="2113430" y="2572872"/>
            <a:ext cx="2032746" cy="89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1813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304685" y="4222702"/>
            <a:ext cx="1167307" cy="369332"/>
          </a:xfrm>
          <a:prstGeom prst="rect">
            <a:avLst/>
          </a:prstGeom>
        </p:spPr>
        <p:txBody>
          <a:bodyPr wrap="none">
            <a:spAutoFit/>
          </a:bodyPr>
          <a:lstStyle/>
          <a:p>
            <a:r>
              <a:rPr lang="pl-PL" dirty="0" err="1" smtClean="0"/>
              <a:t>Hidden</a:t>
            </a:r>
            <a:r>
              <a:rPr lang="pl-PL" dirty="0" smtClean="0"/>
              <a:t> bit</a:t>
            </a:r>
            <a:endParaRPr lang="pl-PL" dirty="0"/>
          </a:p>
        </p:txBody>
      </p:sp>
      <p:sp>
        <p:nvSpPr>
          <p:cNvPr id="15" name="Prostokąt 14"/>
          <p:cNvSpPr/>
          <p:nvPr/>
        </p:nvSpPr>
        <p:spPr>
          <a:xfrm>
            <a:off x="1919524" y="2814025"/>
            <a:ext cx="354584" cy="369332"/>
          </a:xfrm>
          <a:prstGeom prst="rect">
            <a:avLst/>
          </a:prstGeom>
        </p:spPr>
        <p:txBody>
          <a:bodyPr wrap="none">
            <a:spAutoFit/>
          </a:bodyPr>
          <a:lstStyle/>
          <a:p>
            <a:r>
              <a:rPr lang="pl-PL" dirty="0"/>
              <a:t> </a:t>
            </a:r>
            <a:r>
              <a:rPr lang="pl-PL" dirty="0" smtClean="0"/>
              <a:t>1</a:t>
            </a:r>
            <a:endParaRPr lang="pl-PL" dirty="0"/>
          </a:p>
        </p:txBody>
      </p:sp>
      <p:cxnSp>
        <p:nvCxnSpPr>
          <p:cNvPr id="16" name="Łącznik prosty 15"/>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Prostokąt 16"/>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-1.000000 </a:t>
            </a:r>
            <a:r>
              <a:rPr lang="pl-PL" sz="2000" dirty="0" err="1"/>
              <a:t>is</a:t>
            </a:r>
            <a:r>
              <a:rPr lang="pl-PL" sz="2000" dirty="0"/>
              <a:t> :</a:t>
            </a:r>
          </a:p>
          <a:p>
            <a:r>
              <a:rPr lang="pl-PL" sz="2000" dirty="0"/>
              <a:t>1 | 01111111 | 00000000000000000000000</a:t>
            </a:r>
          </a:p>
        </p:txBody>
      </p:sp>
      <p:sp>
        <p:nvSpPr>
          <p:cNvPr id="21" name="Prostokąt 20"/>
          <p:cNvSpPr/>
          <p:nvPr/>
        </p:nvSpPr>
        <p:spPr>
          <a:xfrm>
            <a:off x="2305168" y="3522239"/>
            <a:ext cx="1189749" cy="369332"/>
          </a:xfrm>
          <a:prstGeom prst="rect">
            <a:avLst/>
          </a:prstGeom>
        </p:spPr>
        <p:txBody>
          <a:bodyPr wrap="none">
            <a:spAutoFit/>
          </a:bodyPr>
          <a:lstStyle/>
          <a:p>
            <a:r>
              <a:rPr lang="pl-PL" dirty="0" smtClean="0"/>
              <a:t>127-127=0</a:t>
            </a:r>
            <a:endParaRPr lang="pl-PL" dirty="0"/>
          </a:p>
        </p:txBody>
      </p:sp>
      <p:sp>
        <p:nvSpPr>
          <p:cNvPr id="22" name="Prostokąt 21"/>
          <p:cNvSpPr/>
          <p:nvPr/>
        </p:nvSpPr>
        <p:spPr>
          <a:xfrm>
            <a:off x="2595161" y="2809546"/>
            <a:ext cx="535724" cy="369332"/>
          </a:xfrm>
          <a:prstGeom prst="rect">
            <a:avLst/>
          </a:prstGeom>
        </p:spPr>
        <p:txBody>
          <a:bodyPr wrap="none">
            <a:spAutoFit/>
          </a:bodyPr>
          <a:lstStyle/>
          <a:p>
            <a:r>
              <a:rPr lang="pl-PL" dirty="0" smtClean="0"/>
              <a:t>127</a:t>
            </a:r>
            <a:endParaRPr lang="pl-PL" dirty="0"/>
          </a:p>
        </p:txBody>
      </p:sp>
      <p:cxnSp>
        <p:nvCxnSpPr>
          <p:cNvPr id="23" name="Łącznik prosty 22"/>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Łącznik prosty 23"/>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5" name="Prostokąt 24"/>
          <p:cNvSpPr/>
          <p:nvPr/>
        </p:nvSpPr>
        <p:spPr>
          <a:xfrm>
            <a:off x="4861986" y="4330273"/>
            <a:ext cx="301686" cy="369332"/>
          </a:xfrm>
          <a:prstGeom prst="rect">
            <a:avLst/>
          </a:prstGeom>
        </p:spPr>
        <p:txBody>
          <a:bodyPr wrap="none">
            <a:spAutoFit/>
          </a:bodyPr>
          <a:lstStyle/>
          <a:p>
            <a:r>
              <a:rPr lang="pl-PL" dirty="0" smtClean="0"/>
              <a:t>0</a:t>
            </a:r>
            <a:endParaRPr lang="pl-PL" dirty="0"/>
          </a:p>
        </p:txBody>
      </p:sp>
      <p:sp>
        <p:nvSpPr>
          <p:cNvPr id="26" name="Prostokąt 25"/>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cxnSp>
        <p:nvCxnSpPr>
          <p:cNvPr id="27" name="Łącznik prosty 26"/>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8" name="Prostokąt 27"/>
          <p:cNvSpPr/>
          <p:nvPr/>
        </p:nvSpPr>
        <p:spPr>
          <a:xfrm>
            <a:off x="4864910" y="3595167"/>
            <a:ext cx="301686" cy="369332"/>
          </a:xfrm>
          <a:prstGeom prst="rect">
            <a:avLst/>
          </a:prstGeom>
        </p:spPr>
        <p:txBody>
          <a:bodyPr wrap="none">
            <a:spAutoFit/>
          </a:bodyPr>
          <a:lstStyle/>
          <a:p>
            <a:r>
              <a:rPr lang="pl-PL" dirty="0" smtClean="0"/>
              <a:t>0</a:t>
            </a:r>
            <a:endParaRPr lang="pl-PL" dirty="0"/>
          </a:p>
        </p:txBody>
      </p:sp>
      <p:cxnSp>
        <p:nvCxnSpPr>
          <p:cNvPr id="29" name="Łącznik prosty 28"/>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379944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15" name="Prostokąt 14"/>
          <p:cNvSpPr/>
          <p:nvPr/>
        </p:nvSpPr>
        <p:spPr>
          <a:xfrm>
            <a:off x="1919524" y="2814025"/>
            <a:ext cx="354584" cy="369332"/>
          </a:xfrm>
          <a:prstGeom prst="rect">
            <a:avLst/>
          </a:prstGeom>
        </p:spPr>
        <p:txBody>
          <a:bodyPr wrap="none">
            <a:spAutoFit/>
          </a:bodyPr>
          <a:lstStyle/>
          <a:p>
            <a:r>
              <a:rPr lang="pl-PL" dirty="0"/>
              <a:t> </a:t>
            </a:r>
            <a:r>
              <a:rPr lang="pl-PL" dirty="0" smtClean="0"/>
              <a:t>1</a:t>
            </a:r>
            <a:endParaRPr lang="pl-PL" dirty="0"/>
          </a:p>
        </p:txBody>
      </p:sp>
      <p:cxnSp>
        <p:nvCxnSpPr>
          <p:cNvPr id="16" name="Łącznik prosty 15"/>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flipV="1">
            <a:off x="1919814" y="4957481"/>
            <a:ext cx="4740960" cy="1914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Obiekt 22"/>
          <p:cNvGraphicFramePr>
            <a:graphicFrameLocks noChangeAspect="1"/>
          </p:cNvGraphicFramePr>
          <p:nvPr>
            <p:extLst/>
          </p:nvPr>
        </p:nvGraphicFramePr>
        <p:xfrm>
          <a:off x="2012950" y="5441950"/>
          <a:ext cx="5221288" cy="601663"/>
        </p:xfrm>
        <a:graphic>
          <a:graphicData uri="http://schemas.openxmlformats.org/presentationml/2006/ole">
            <mc:AlternateContent xmlns:mc="http://schemas.openxmlformats.org/markup-compatibility/2006">
              <mc:Choice xmlns:v="urn:schemas-microsoft-com:vml" Requires="v">
                <p:oleObj spid="_x0000_s76880" name="Equation" r:id="rId3" imgW="2387520" imgH="253800" progId="Equation.DSMT4">
                  <p:embed/>
                </p:oleObj>
              </mc:Choice>
              <mc:Fallback>
                <p:oleObj name="Equation" r:id="rId3" imgW="2387520" imgH="253800" progId="Equation.DSMT4">
                  <p:embed/>
                  <p:pic>
                    <p:nvPicPr>
                      <p:cNvPr id="23" name="Obiekt 22"/>
                      <p:cNvPicPr>
                        <a:picLocks noChangeAspect="1" noChangeArrowheads="1"/>
                      </p:cNvPicPr>
                      <p:nvPr/>
                    </p:nvPicPr>
                    <p:blipFill>
                      <a:blip r:embed="rId4"/>
                      <a:srcRect/>
                      <a:stretch>
                        <a:fillRect/>
                      </a:stretch>
                    </p:blipFill>
                    <p:spPr bwMode="auto">
                      <a:xfrm>
                        <a:off x="2012950" y="5441950"/>
                        <a:ext cx="5221288" cy="601663"/>
                      </a:xfrm>
                      <a:prstGeom prst="rect">
                        <a:avLst/>
                      </a:prstGeom>
                      <a:noFill/>
                    </p:spPr>
                  </p:pic>
                </p:oleObj>
              </mc:Fallback>
            </mc:AlternateContent>
          </a:graphicData>
        </a:graphic>
      </p:graphicFrame>
      <p:sp>
        <p:nvSpPr>
          <p:cNvPr id="25" name="Prostokąt 24"/>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-1.000000 </a:t>
            </a:r>
            <a:r>
              <a:rPr lang="pl-PL" sz="2000" dirty="0" err="1"/>
              <a:t>is</a:t>
            </a:r>
            <a:r>
              <a:rPr lang="pl-PL" sz="2000" dirty="0"/>
              <a:t> :</a:t>
            </a:r>
          </a:p>
          <a:p>
            <a:r>
              <a:rPr lang="pl-PL" sz="2000" dirty="0"/>
              <a:t>1 | 01111111 | 00000000000000000000000</a:t>
            </a:r>
          </a:p>
        </p:txBody>
      </p:sp>
      <p:sp>
        <p:nvSpPr>
          <p:cNvPr id="28" name="Prostokąt 27"/>
          <p:cNvSpPr/>
          <p:nvPr/>
        </p:nvSpPr>
        <p:spPr>
          <a:xfrm>
            <a:off x="4861977" y="4330273"/>
            <a:ext cx="301686" cy="369332"/>
          </a:xfrm>
          <a:prstGeom prst="rect">
            <a:avLst/>
          </a:prstGeom>
        </p:spPr>
        <p:txBody>
          <a:bodyPr wrap="none">
            <a:spAutoFit/>
          </a:bodyPr>
          <a:lstStyle/>
          <a:p>
            <a:r>
              <a:rPr lang="pl-PL" dirty="0" smtClean="0"/>
              <a:t>0</a:t>
            </a:r>
            <a:endParaRPr lang="pl-PL" dirty="0"/>
          </a:p>
        </p:txBody>
      </p:sp>
      <p:sp>
        <p:nvSpPr>
          <p:cNvPr id="29" name="Prostokąt 28"/>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sp>
        <p:nvSpPr>
          <p:cNvPr id="30" name="Prostokąt 29"/>
          <p:cNvSpPr/>
          <p:nvPr/>
        </p:nvSpPr>
        <p:spPr>
          <a:xfrm>
            <a:off x="304685" y="4213738"/>
            <a:ext cx="1167307" cy="369332"/>
          </a:xfrm>
          <a:prstGeom prst="rect">
            <a:avLst/>
          </a:prstGeom>
        </p:spPr>
        <p:txBody>
          <a:bodyPr wrap="none">
            <a:spAutoFit/>
          </a:bodyPr>
          <a:lstStyle/>
          <a:p>
            <a:r>
              <a:rPr lang="pl-PL" dirty="0" err="1" smtClean="0"/>
              <a:t>Hidden</a:t>
            </a:r>
            <a:r>
              <a:rPr lang="pl-PL" dirty="0" smtClean="0"/>
              <a:t> bit</a:t>
            </a:r>
            <a:endParaRPr lang="pl-PL" dirty="0"/>
          </a:p>
        </p:txBody>
      </p:sp>
      <p:cxnSp>
        <p:nvCxnSpPr>
          <p:cNvPr id="31" name="Łącznik prosty 30"/>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Prostokąt 31"/>
          <p:cNvSpPr/>
          <p:nvPr/>
        </p:nvSpPr>
        <p:spPr>
          <a:xfrm>
            <a:off x="4864910" y="3595167"/>
            <a:ext cx="301686" cy="369332"/>
          </a:xfrm>
          <a:prstGeom prst="rect">
            <a:avLst/>
          </a:prstGeom>
        </p:spPr>
        <p:txBody>
          <a:bodyPr wrap="none">
            <a:spAutoFit/>
          </a:bodyPr>
          <a:lstStyle/>
          <a:p>
            <a:r>
              <a:rPr lang="pl-PL" dirty="0" smtClean="0"/>
              <a:t>0</a:t>
            </a:r>
            <a:endParaRPr lang="pl-PL" dirty="0"/>
          </a:p>
        </p:txBody>
      </p:sp>
      <p:cxnSp>
        <p:nvCxnSpPr>
          <p:cNvPr id="33" name="Łącznik prosty 32"/>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Prostokąt 33"/>
          <p:cNvSpPr/>
          <p:nvPr/>
        </p:nvSpPr>
        <p:spPr>
          <a:xfrm>
            <a:off x="2305168" y="3522239"/>
            <a:ext cx="1189749" cy="369332"/>
          </a:xfrm>
          <a:prstGeom prst="rect">
            <a:avLst/>
          </a:prstGeom>
        </p:spPr>
        <p:txBody>
          <a:bodyPr wrap="none">
            <a:spAutoFit/>
          </a:bodyPr>
          <a:lstStyle/>
          <a:p>
            <a:r>
              <a:rPr lang="pl-PL" dirty="0" smtClean="0"/>
              <a:t>127-127=0</a:t>
            </a:r>
            <a:endParaRPr lang="pl-PL" dirty="0"/>
          </a:p>
        </p:txBody>
      </p:sp>
      <p:sp>
        <p:nvSpPr>
          <p:cNvPr id="35" name="Prostokąt 34"/>
          <p:cNvSpPr/>
          <p:nvPr/>
        </p:nvSpPr>
        <p:spPr>
          <a:xfrm>
            <a:off x="2595161" y="2809546"/>
            <a:ext cx="535724" cy="369332"/>
          </a:xfrm>
          <a:prstGeom prst="rect">
            <a:avLst/>
          </a:prstGeom>
        </p:spPr>
        <p:txBody>
          <a:bodyPr wrap="none">
            <a:spAutoFit/>
          </a:bodyPr>
          <a:lstStyle/>
          <a:p>
            <a:r>
              <a:rPr lang="pl-PL" dirty="0" smtClean="0"/>
              <a:t>127</a:t>
            </a:r>
            <a:endParaRPr lang="pl-PL" dirty="0"/>
          </a:p>
        </p:txBody>
      </p:sp>
      <p:cxnSp>
        <p:nvCxnSpPr>
          <p:cNvPr id="36" name="Łącznik prosty 35"/>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Łącznik prosty 36"/>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063898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967753" y="1716309"/>
            <a:ext cx="6096000" cy="707886"/>
          </a:xfrm>
          <a:prstGeom prst="rect">
            <a:avLst/>
          </a:prstGeom>
        </p:spPr>
        <p:txBody>
          <a:bodyPr>
            <a:spAutoFit/>
          </a:bodyPr>
          <a:lstStyle/>
          <a:p>
            <a:r>
              <a:rPr lang="en-US" sz="2000" dirty="0"/>
              <a:t>IEEE 754 representation of 0.100000 is :</a:t>
            </a:r>
          </a:p>
          <a:p>
            <a:r>
              <a:rPr lang="en-US" sz="2000" dirty="0"/>
              <a:t>0 | 01111011 | 10011001100110011001101</a:t>
            </a:r>
          </a:p>
        </p:txBody>
      </p:sp>
    </p:spTree>
    <p:extLst>
      <p:ext uri="{BB962C8B-B14F-4D97-AF65-F5344CB8AC3E}">
        <p14:creationId xmlns:p14="http://schemas.microsoft.com/office/powerpoint/2010/main" val="117755187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8" name="Prostokąt 7"/>
          <p:cNvSpPr/>
          <p:nvPr/>
        </p:nvSpPr>
        <p:spPr>
          <a:xfrm>
            <a:off x="1919524" y="2814025"/>
            <a:ext cx="354584" cy="369332"/>
          </a:xfrm>
          <a:prstGeom prst="rect">
            <a:avLst/>
          </a:prstGeom>
        </p:spPr>
        <p:txBody>
          <a:bodyPr wrap="none">
            <a:spAutoFit/>
          </a:bodyPr>
          <a:lstStyle/>
          <a:p>
            <a:r>
              <a:rPr lang="pl-PL" dirty="0"/>
              <a:t> </a:t>
            </a:r>
            <a:r>
              <a:rPr lang="pl-PL" dirty="0" smtClean="0"/>
              <a:t>0</a:t>
            </a:r>
            <a:endParaRPr lang="pl-PL" dirty="0"/>
          </a:p>
        </p:txBody>
      </p:sp>
      <p:cxnSp>
        <p:nvCxnSpPr>
          <p:cNvPr id="9" name="Łącznik prosty 8"/>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0.100000 </a:t>
            </a:r>
            <a:r>
              <a:rPr lang="pl-PL" sz="2000" dirty="0" err="1"/>
              <a:t>is</a:t>
            </a:r>
            <a:r>
              <a:rPr lang="pl-PL" sz="2000" dirty="0"/>
              <a:t> :</a:t>
            </a:r>
          </a:p>
          <a:p>
            <a:r>
              <a:rPr lang="pl-PL" sz="2000" dirty="0"/>
              <a:t>0 | 01111011 | 10011001100110011001101</a:t>
            </a:r>
          </a:p>
        </p:txBody>
      </p:sp>
    </p:spTree>
    <p:extLst>
      <p:ext uri="{BB962C8B-B14F-4D97-AF65-F5344CB8AC3E}">
        <p14:creationId xmlns:p14="http://schemas.microsoft.com/office/powerpoint/2010/main" val="436393826"/>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3" name="Prostokąt 2"/>
          <p:cNvSpPr/>
          <p:nvPr/>
        </p:nvSpPr>
        <p:spPr>
          <a:xfrm>
            <a:off x="2595161" y="2809546"/>
            <a:ext cx="535724" cy="369332"/>
          </a:xfrm>
          <a:prstGeom prst="rect">
            <a:avLst/>
          </a:prstGeom>
        </p:spPr>
        <p:txBody>
          <a:bodyPr wrap="none">
            <a:spAutoFit/>
          </a:bodyPr>
          <a:lstStyle/>
          <a:p>
            <a:r>
              <a:rPr lang="pl-PL" dirty="0" smtClean="0"/>
              <a:t>123</a:t>
            </a:r>
            <a:endParaRPr lang="pl-PL" dirty="0"/>
          </a:p>
        </p:txBody>
      </p:sp>
      <p:cxnSp>
        <p:nvCxnSpPr>
          <p:cNvPr id="7" name="Łącznik prosty 6"/>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Prostokąt 7"/>
          <p:cNvSpPr/>
          <p:nvPr/>
        </p:nvSpPr>
        <p:spPr>
          <a:xfrm>
            <a:off x="1919524" y="2814025"/>
            <a:ext cx="354584" cy="369332"/>
          </a:xfrm>
          <a:prstGeom prst="rect">
            <a:avLst/>
          </a:prstGeom>
        </p:spPr>
        <p:txBody>
          <a:bodyPr wrap="none">
            <a:spAutoFit/>
          </a:bodyPr>
          <a:lstStyle/>
          <a:p>
            <a:r>
              <a:rPr lang="pl-PL" dirty="0"/>
              <a:t> </a:t>
            </a:r>
            <a:r>
              <a:rPr lang="pl-PL" dirty="0" smtClean="0"/>
              <a:t>0</a:t>
            </a:r>
            <a:endParaRPr lang="pl-PL" dirty="0"/>
          </a:p>
        </p:txBody>
      </p:sp>
      <p:cxnSp>
        <p:nvCxnSpPr>
          <p:cNvPr id="9" name="Łącznik prosty 8"/>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1967753" y="1716309"/>
            <a:ext cx="6096000" cy="707886"/>
          </a:xfrm>
          <a:prstGeom prst="rect">
            <a:avLst/>
          </a:prstGeom>
        </p:spPr>
        <p:txBody>
          <a:bodyPr>
            <a:spAutoFit/>
          </a:bodyPr>
          <a:lstStyle/>
          <a:p>
            <a:r>
              <a:rPr lang="pl-PL" sz="2000" dirty="0"/>
              <a:t>IEEE 754 </a:t>
            </a:r>
            <a:r>
              <a:rPr lang="pl-PL" sz="2000" dirty="0" err="1"/>
              <a:t>representation</a:t>
            </a:r>
            <a:r>
              <a:rPr lang="pl-PL" sz="2000" dirty="0"/>
              <a:t> of 0.100000 </a:t>
            </a:r>
            <a:r>
              <a:rPr lang="pl-PL" sz="2000" dirty="0" err="1"/>
              <a:t>is</a:t>
            </a:r>
            <a:r>
              <a:rPr lang="pl-PL" sz="2000" dirty="0"/>
              <a:t> :</a:t>
            </a:r>
          </a:p>
          <a:p>
            <a:r>
              <a:rPr lang="pl-PL" sz="2000" dirty="0"/>
              <a:t>0 | 01111011 | 10011001100110011001101</a:t>
            </a:r>
          </a:p>
        </p:txBody>
      </p:sp>
    </p:spTree>
    <p:extLst>
      <p:ext uri="{BB962C8B-B14F-4D97-AF65-F5344CB8AC3E}">
        <p14:creationId xmlns:p14="http://schemas.microsoft.com/office/powerpoint/2010/main" val="933116344"/>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8" name="Prostokąt 7"/>
          <p:cNvSpPr/>
          <p:nvPr/>
        </p:nvSpPr>
        <p:spPr>
          <a:xfrm>
            <a:off x="2305168" y="3522239"/>
            <a:ext cx="1260281" cy="369332"/>
          </a:xfrm>
          <a:prstGeom prst="rect">
            <a:avLst/>
          </a:prstGeom>
        </p:spPr>
        <p:txBody>
          <a:bodyPr wrap="none">
            <a:spAutoFit/>
          </a:bodyPr>
          <a:lstStyle/>
          <a:p>
            <a:r>
              <a:rPr lang="pl-PL" dirty="0" smtClean="0"/>
              <a:t>123-127=-4</a:t>
            </a:r>
            <a:endParaRPr lang="pl-PL" dirty="0"/>
          </a:p>
        </p:txBody>
      </p:sp>
      <p:sp>
        <p:nvSpPr>
          <p:cNvPr id="10" name="Prostokąt 9"/>
          <p:cNvSpPr/>
          <p:nvPr/>
        </p:nvSpPr>
        <p:spPr>
          <a:xfrm>
            <a:off x="1919524" y="2814025"/>
            <a:ext cx="354584" cy="369332"/>
          </a:xfrm>
          <a:prstGeom prst="rect">
            <a:avLst/>
          </a:prstGeom>
        </p:spPr>
        <p:txBody>
          <a:bodyPr wrap="none">
            <a:spAutoFit/>
          </a:bodyPr>
          <a:lstStyle/>
          <a:p>
            <a:r>
              <a:rPr lang="pl-PL" dirty="0"/>
              <a:t> </a:t>
            </a:r>
            <a:r>
              <a:rPr lang="pl-PL" dirty="0" smtClean="0"/>
              <a:t>0</a:t>
            </a:r>
            <a:endParaRPr lang="pl-PL" dirty="0"/>
          </a:p>
        </p:txBody>
      </p:sp>
      <p:cxnSp>
        <p:nvCxnSpPr>
          <p:cNvPr id="11" name="Łącznik prosty 10"/>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1967753" y="1716309"/>
            <a:ext cx="6096000" cy="707886"/>
          </a:xfrm>
          <a:prstGeom prst="rect">
            <a:avLst/>
          </a:prstGeom>
        </p:spPr>
        <p:txBody>
          <a:bodyPr>
            <a:spAutoFit/>
          </a:bodyPr>
          <a:lstStyle/>
          <a:p>
            <a:r>
              <a:rPr lang="en-US" sz="2000" dirty="0"/>
              <a:t>IEEE 754 representation of 0.100000 is :</a:t>
            </a:r>
          </a:p>
          <a:p>
            <a:r>
              <a:rPr lang="en-US" sz="2000" dirty="0"/>
              <a:t>0 | 01111011 | 10011001100110011001101</a:t>
            </a:r>
          </a:p>
        </p:txBody>
      </p:sp>
      <p:sp>
        <p:nvSpPr>
          <p:cNvPr id="13" name="Prostokąt 12"/>
          <p:cNvSpPr/>
          <p:nvPr/>
        </p:nvSpPr>
        <p:spPr>
          <a:xfrm>
            <a:off x="2595161" y="2809546"/>
            <a:ext cx="535724" cy="369332"/>
          </a:xfrm>
          <a:prstGeom prst="rect">
            <a:avLst/>
          </a:prstGeom>
        </p:spPr>
        <p:txBody>
          <a:bodyPr wrap="none">
            <a:spAutoFit/>
          </a:bodyPr>
          <a:lstStyle/>
          <a:p>
            <a:r>
              <a:rPr lang="pl-PL" dirty="0" smtClean="0"/>
              <a:t>123</a:t>
            </a:r>
            <a:endParaRPr lang="pl-PL" dirty="0"/>
          </a:p>
        </p:txBody>
      </p:sp>
      <p:cxnSp>
        <p:nvCxnSpPr>
          <p:cNvPr id="14" name="Łącznik prosty 13"/>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Łącznik prosty 15"/>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156150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12" name="Prostokąt 11"/>
          <p:cNvSpPr/>
          <p:nvPr/>
        </p:nvSpPr>
        <p:spPr>
          <a:xfrm>
            <a:off x="1919524" y="2814025"/>
            <a:ext cx="354584" cy="369332"/>
          </a:xfrm>
          <a:prstGeom prst="rect">
            <a:avLst/>
          </a:prstGeom>
        </p:spPr>
        <p:txBody>
          <a:bodyPr wrap="none">
            <a:spAutoFit/>
          </a:bodyPr>
          <a:lstStyle/>
          <a:p>
            <a:r>
              <a:rPr lang="pl-PL" dirty="0"/>
              <a:t> </a:t>
            </a:r>
            <a:r>
              <a:rPr lang="pl-PL" dirty="0" smtClean="0"/>
              <a:t>0</a:t>
            </a:r>
            <a:endParaRPr lang="pl-PL" dirty="0"/>
          </a:p>
        </p:txBody>
      </p:sp>
      <p:cxnSp>
        <p:nvCxnSpPr>
          <p:cNvPr id="13" name="Łącznik prosty 12"/>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1967753" y="1716309"/>
            <a:ext cx="6096000" cy="707886"/>
          </a:xfrm>
          <a:prstGeom prst="rect">
            <a:avLst/>
          </a:prstGeom>
        </p:spPr>
        <p:txBody>
          <a:bodyPr>
            <a:spAutoFit/>
          </a:bodyPr>
          <a:lstStyle/>
          <a:p>
            <a:r>
              <a:rPr lang="en-US" sz="2000" dirty="0"/>
              <a:t>IEEE 754 representation of 0.100000 is :</a:t>
            </a:r>
          </a:p>
          <a:p>
            <a:r>
              <a:rPr lang="en-US" sz="2000" dirty="0"/>
              <a:t>0 | 01111011 | 10011001100110011001101</a:t>
            </a:r>
          </a:p>
        </p:txBody>
      </p:sp>
      <p:sp>
        <p:nvSpPr>
          <p:cNvPr id="16" name="Prostokąt 15"/>
          <p:cNvSpPr/>
          <p:nvPr/>
        </p:nvSpPr>
        <p:spPr>
          <a:xfrm>
            <a:off x="2305168" y="3522239"/>
            <a:ext cx="1260281" cy="369332"/>
          </a:xfrm>
          <a:prstGeom prst="rect">
            <a:avLst/>
          </a:prstGeom>
        </p:spPr>
        <p:txBody>
          <a:bodyPr wrap="none">
            <a:spAutoFit/>
          </a:bodyPr>
          <a:lstStyle/>
          <a:p>
            <a:r>
              <a:rPr lang="pl-PL" dirty="0" smtClean="0"/>
              <a:t>123-127=-4</a:t>
            </a:r>
            <a:endParaRPr lang="pl-PL" dirty="0"/>
          </a:p>
        </p:txBody>
      </p:sp>
      <p:sp>
        <p:nvSpPr>
          <p:cNvPr id="17" name="Prostokąt 16"/>
          <p:cNvSpPr/>
          <p:nvPr/>
        </p:nvSpPr>
        <p:spPr>
          <a:xfrm>
            <a:off x="2595161" y="2809546"/>
            <a:ext cx="535724" cy="369332"/>
          </a:xfrm>
          <a:prstGeom prst="rect">
            <a:avLst/>
          </a:prstGeom>
        </p:spPr>
        <p:txBody>
          <a:bodyPr wrap="none">
            <a:spAutoFit/>
          </a:bodyPr>
          <a:lstStyle/>
          <a:p>
            <a:r>
              <a:rPr lang="pl-PL" dirty="0" smtClean="0"/>
              <a:t>123</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Łącznik prosty 21"/>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5" name="Obiekt 14"/>
          <p:cNvGraphicFramePr>
            <a:graphicFrameLocks noChangeAspect="1"/>
          </p:cNvGraphicFramePr>
          <p:nvPr>
            <p:extLst/>
          </p:nvPr>
        </p:nvGraphicFramePr>
        <p:xfrm>
          <a:off x="4083333" y="3545391"/>
          <a:ext cx="3052480" cy="346925"/>
        </p:xfrm>
        <a:graphic>
          <a:graphicData uri="http://schemas.openxmlformats.org/presentationml/2006/ole">
            <mc:AlternateContent xmlns:mc="http://schemas.openxmlformats.org/markup-compatibility/2006">
              <mc:Choice xmlns:v="urn:schemas-microsoft-com:vml" Requires="v">
                <p:oleObj spid="_x0000_s77904" name="Equation" r:id="rId3" imgW="1866600" imgH="215640" progId="Equation.DSMT4">
                  <p:embed/>
                </p:oleObj>
              </mc:Choice>
              <mc:Fallback>
                <p:oleObj name="Equation" r:id="rId3" imgW="1866600" imgH="215640" progId="Equation.DSMT4">
                  <p:embed/>
                  <p:pic>
                    <p:nvPicPr>
                      <p:cNvPr id="15" name="Obiekt 14"/>
                      <p:cNvPicPr>
                        <a:picLocks noChangeAspect="1" noChangeArrowheads="1"/>
                      </p:cNvPicPr>
                      <p:nvPr/>
                    </p:nvPicPr>
                    <p:blipFill>
                      <a:blip r:embed="rId4"/>
                      <a:srcRect/>
                      <a:stretch>
                        <a:fillRect/>
                      </a:stretch>
                    </p:blipFill>
                    <p:spPr bwMode="auto">
                      <a:xfrm>
                        <a:off x="4083333" y="3545391"/>
                        <a:ext cx="3052480" cy="346925"/>
                      </a:xfrm>
                      <a:prstGeom prst="rect">
                        <a:avLst/>
                      </a:prstGeom>
                      <a:noFill/>
                    </p:spPr>
                  </p:pic>
                </p:oleObj>
              </mc:Fallback>
            </mc:AlternateContent>
          </a:graphicData>
        </a:graphic>
      </p:graphicFrame>
    </p:spTree>
    <p:extLst>
      <p:ext uri="{BB962C8B-B14F-4D97-AF65-F5344CB8AC3E}">
        <p14:creationId xmlns:p14="http://schemas.microsoft.com/office/powerpoint/2010/main" val="3377285009"/>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304685" y="4222702"/>
            <a:ext cx="1167307" cy="369332"/>
          </a:xfrm>
          <a:prstGeom prst="rect">
            <a:avLst/>
          </a:prstGeom>
        </p:spPr>
        <p:txBody>
          <a:bodyPr wrap="none">
            <a:spAutoFit/>
          </a:bodyPr>
          <a:lstStyle/>
          <a:p>
            <a:r>
              <a:rPr lang="pl-PL" dirty="0" err="1" smtClean="0"/>
              <a:t>Hidden</a:t>
            </a:r>
            <a:r>
              <a:rPr lang="pl-PL" dirty="0" smtClean="0"/>
              <a:t> bit</a:t>
            </a:r>
            <a:endParaRPr lang="pl-PL" dirty="0"/>
          </a:p>
        </p:txBody>
      </p:sp>
      <p:sp>
        <p:nvSpPr>
          <p:cNvPr id="15" name="Prostokąt 14"/>
          <p:cNvSpPr/>
          <p:nvPr/>
        </p:nvSpPr>
        <p:spPr>
          <a:xfrm>
            <a:off x="1919524" y="2814025"/>
            <a:ext cx="354584" cy="369332"/>
          </a:xfrm>
          <a:prstGeom prst="rect">
            <a:avLst/>
          </a:prstGeom>
        </p:spPr>
        <p:txBody>
          <a:bodyPr wrap="none">
            <a:spAutoFit/>
          </a:bodyPr>
          <a:lstStyle/>
          <a:p>
            <a:r>
              <a:rPr lang="pl-PL" dirty="0"/>
              <a:t> </a:t>
            </a:r>
            <a:r>
              <a:rPr lang="pl-PL" dirty="0" smtClean="0"/>
              <a:t>0</a:t>
            </a:r>
            <a:endParaRPr lang="pl-PL" dirty="0"/>
          </a:p>
        </p:txBody>
      </p:sp>
      <p:cxnSp>
        <p:nvCxnSpPr>
          <p:cNvPr id="16" name="Łącznik prosty 15"/>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Prostokąt 16"/>
          <p:cNvSpPr/>
          <p:nvPr/>
        </p:nvSpPr>
        <p:spPr>
          <a:xfrm>
            <a:off x="1967753" y="1716309"/>
            <a:ext cx="6096000" cy="707886"/>
          </a:xfrm>
          <a:prstGeom prst="rect">
            <a:avLst/>
          </a:prstGeom>
        </p:spPr>
        <p:txBody>
          <a:bodyPr>
            <a:spAutoFit/>
          </a:bodyPr>
          <a:lstStyle/>
          <a:p>
            <a:r>
              <a:rPr lang="en-US" sz="2000" dirty="0"/>
              <a:t>IEEE 754 representation of 0.100000 is :</a:t>
            </a:r>
          </a:p>
          <a:p>
            <a:r>
              <a:rPr lang="en-US" sz="2000" dirty="0"/>
              <a:t>0 | 01111011 | 10011001100110011001101</a:t>
            </a:r>
          </a:p>
        </p:txBody>
      </p:sp>
      <p:sp>
        <p:nvSpPr>
          <p:cNvPr id="21" name="Prostokąt 20"/>
          <p:cNvSpPr/>
          <p:nvPr/>
        </p:nvSpPr>
        <p:spPr>
          <a:xfrm>
            <a:off x="2305168" y="3522239"/>
            <a:ext cx="1260281" cy="369332"/>
          </a:xfrm>
          <a:prstGeom prst="rect">
            <a:avLst/>
          </a:prstGeom>
        </p:spPr>
        <p:txBody>
          <a:bodyPr wrap="none">
            <a:spAutoFit/>
          </a:bodyPr>
          <a:lstStyle/>
          <a:p>
            <a:r>
              <a:rPr lang="pl-PL" dirty="0" smtClean="0"/>
              <a:t>123-127=-4</a:t>
            </a:r>
            <a:endParaRPr lang="pl-PL" dirty="0"/>
          </a:p>
        </p:txBody>
      </p:sp>
      <p:sp>
        <p:nvSpPr>
          <p:cNvPr id="22" name="Prostokąt 21"/>
          <p:cNvSpPr/>
          <p:nvPr/>
        </p:nvSpPr>
        <p:spPr>
          <a:xfrm>
            <a:off x="2595161" y="2809546"/>
            <a:ext cx="535724" cy="369332"/>
          </a:xfrm>
          <a:prstGeom prst="rect">
            <a:avLst/>
          </a:prstGeom>
        </p:spPr>
        <p:txBody>
          <a:bodyPr wrap="none">
            <a:spAutoFit/>
          </a:bodyPr>
          <a:lstStyle/>
          <a:p>
            <a:r>
              <a:rPr lang="pl-PL" dirty="0" smtClean="0"/>
              <a:t>123</a:t>
            </a:r>
            <a:endParaRPr lang="pl-PL" dirty="0"/>
          </a:p>
        </p:txBody>
      </p:sp>
      <p:cxnSp>
        <p:nvCxnSpPr>
          <p:cNvPr id="23" name="Łącznik prosty 22"/>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Łącznik prosty 23"/>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 name="Prostokąt 25"/>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cxnSp>
        <p:nvCxnSpPr>
          <p:cNvPr id="27" name="Łącznik prosty 26"/>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Łącznik prosty 28"/>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aphicFrame>
        <p:nvGraphicFramePr>
          <p:cNvPr id="18" name="Obiekt 17"/>
          <p:cNvGraphicFramePr>
            <a:graphicFrameLocks noChangeAspect="1"/>
          </p:cNvGraphicFramePr>
          <p:nvPr>
            <p:extLst/>
          </p:nvPr>
        </p:nvGraphicFramePr>
        <p:xfrm>
          <a:off x="4083333" y="3545391"/>
          <a:ext cx="3052480" cy="346925"/>
        </p:xfrm>
        <a:graphic>
          <a:graphicData uri="http://schemas.openxmlformats.org/presentationml/2006/ole">
            <mc:AlternateContent xmlns:mc="http://schemas.openxmlformats.org/markup-compatibility/2006">
              <mc:Choice xmlns:v="urn:schemas-microsoft-com:vml" Requires="v">
                <p:oleObj spid="_x0000_s79006" name="Equation" r:id="rId3" imgW="1866600" imgH="215640" progId="Equation.DSMT4">
                  <p:embed/>
                </p:oleObj>
              </mc:Choice>
              <mc:Fallback>
                <p:oleObj name="Equation" r:id="rId3" imgW="1866600" imgH="215640" progId="Equation.DSMT4">
                  <p:embed/>
                  <p:pic>
                    <p:nvPicPr>
                      <p:cNvPr id="18" name="Obiekt 17"/>
                      <p:cNvPicPr>
                        <a:picLocks noChangeAspect="1" noChangeArrowheads="1"/>
                      </p:cNvPicPr>
                      <p:nvPr/>
                    </p:nvPicPr>
                    <p:blipFill>
                      <a:blip r:embed="rId4"/>
                      <a:srcRect/>
                      <a:stretch>
                        <a:fillRect/>
                      </a:stretch>
                    </p:blipFill>
                    <p:spPr bwMode="auto">
                      <a:xfrm>
                        <a:off x="4083333" y="3545391"/>
                        <a:ext cx="3052480" cy="346925"/>
                      </a:xfrm>
                      <a:prstGeom prst="rect">
                        <a:avLst/>
                      </a:prstGeom>
                      <a:noFill/>
                    </p:spPr>
                  </p:pic>
                </p:oleObj>
              </mc:Fallback>
            </mc:AlternateContent>
          </a:graphicData>
        </a:graphic>
      </p:graphicFrame>
      <p:graphicFrame>
        <p:nvGraphicFramePr>
          <p:cNvPr id="19" name="Obiekt 18"/>
          <p:cNvGraphicFramePr>
            <a:graphicFrameLocks noChangeAspect="1"/>
          </p:cNvGraphicFramePr>
          <p:nvPr>
            <p:extLst/>
          </p:nvPr>
        </p:nvGraphicFramePr>
        <p:xfrm>
          <a:off x="4083333" y="4330273"/>
          <a:ext cx="3052480" cy="346925"/>
        </p:xfrm>
        <a:graphic>
          <a:graphicData uri="http://schemas.openxmlformats.org/presentationml/2006/ole">
            <mc:AlternateContent xmlns:mc="http://schemas.openxmlformats.org/markup-compatibility/2006">
              <mc:Choice xmlns:v="urn:schemas-microsoft-com:vml" Requires="v">
                <p:oleObj spid="_x0000_s79007" name="Equation" r:id="rId5" imgW="1866600" imgH="215640" progId="Equation.DSMT4">
                  <p:embed/>
                </p:oleObj>
              </mc:Choice>
              <mc:Fallback>
                <p:oleObj name="Equation" r:id="rId5" imgW="1866600" imgH="215640" progId="Equation.DSMT4">
                  <p:embed/>
                  <p:pic>
                    <p:nvPicPr>
                      <p:cNvPr id="19" name="Obiekt 18"/>
                      <p:cNvPicPr>
                        <a:picLocks noChangeAspect="1" noChangeArrowheads="1"/>
                      </p:cNvPicPr>
                      <p:nvPr/>
                    </p:nvPicPr>
                    <p:blipFill>
                      <a:blip r:embed="rId4"/>
                      <a:srcRect/>
                      <a:stretch>
                        <a:fillRect/>
                      </a:stretch>
                    </p:blipFill>
                    <p:spPr bwMode="auto">
                      <a:xfrm>
                        <a:off x="4083333" y="4330273"/>
                        <a:ext cx="3052480" cy="346925"/>
                      </a:xfrm>
                      <a:prstGeom prst="rect">
                        <a:avLst/>
                      </a:prstGeom>
                      <a:noFill/>
                    </p:spPr>
                  </p:pic>
                </p:oleObj>
              </mc:Fallback>
            </mc:AlternateContent>
          </a:graphicData>
        </a:graphic>
      </p:graphicFrame>
    </p:spTree>
    <p:extLst>
      <p:ext uri="{BB962C8B-B14F-4D97-AF65-F5344CB8AC3E}">
        <p14:creationId xmlns:p14="http://schemas.microsoft.com/office/powerpoint/2010/main" val="339477136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15" name="Prostokąt 14"/>
          <p:cNvSpPr/>
          <p:nvPr/>
        </p:nvSpPr>
        <p:spPr>
          <a:xfrm>
            <a:off x="1919524" y="2814025"/>
            <a:ext cx="354584" cy="369332"/>
          </a:xfrm>
          <a:prstGeom prst="rect">
            <a:avLst/>
          </a:prstGeom>
        </p:spPr>
        <p:txBody>
          <a:bodyPr wrap="none">
            <a:spAutoFit/>
          </a:bodyPr>
          <a:lstStyle/>
          <a:p>
            <a:r>
              <a:rPr lang="pl-PL" dirty="0"/>
              <a:t> </a:t>
            </a:r>
            <a:r>
              <a:rPr lang="pl-PL" dirty="0" smtClean="0"/>
              <a:t>0</a:t>
            </a:r>
            <a:endParaRPr lang="pl-PL" dirty="0"/>
          </a:p>
        </p:txBody>
      </p:sp>
      <p:cxnSp>
        <p:nvCxnSpPr>
          <p:cNvPr id="16" name="Łącznik prosty 15"/>
          <p:cNvCxnSpPr/>
          <p:nvPr/>
        </p:nvCxnSpPr>
        <p:spPr>
          <a:xfrm>
            <a:off x="1990169" y="2640106"/>
            <a:ext cx="295831" cy="448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Łącznik prosty 16"/>
          <p:cNvCxnSpPr/>
          <p:nvPr/>
        </p:nvCxnSpPr>
        <p:spPr>
          <a:xfrm flipV="1">
            <a:off x="1919814" y="4957481"/>
            <a:ext cx="4740960" cy="1914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3" name="Obiekt 22"/>
          <p:cNvGraphicFramePr>
            <a:graphicFrameLocks noChangeAspect="1"/>
          </p:cNvGraphicFramePr>
          <p:nvPr>
            <p:extLst/>
          </p:nvPr>
        </p:nvGraphicFramePr>
        <p:xfrm>
          <a:off x="1894833" y="5542477"/>
          <a:ext cx="8662988" cy="661987"/>
        </p:xfrm>
        <a:graphic>
          <a:graphicData uri="http://schemas.openxmlformats.org/presentationml/2006/ole">
            <mc:AlternateContent xmlns:mc="http://schemas.openxmlformats.org/markup-compatibility/2006">
              <mc:Choice xmlns:v="urn:schemas-microsoft-com:vml" Requires="v">
                <p:oleObj spid="_x0000_s80108" name="Equation" r:id="rId3" imgW="3962160" imgH="279360" progId="Equation.DSMT4">
                  <p:embed/>
                </p:oleObj>
              </mc:Choice>
              <mc:Fallback>
                <p:oleObj name="Equation" r:id="rId3" imgW="3962160" imgH="279360" progId="Equation.DSMT4">
                  <p:embed/>
                  <p:pic>
                    <p:nvPicPr>
                      <p:cNvPr id="23" name="Obiekt 22"/>
                      <p:cNvPicPr>
                        <a:picLocks noChangeAspect="1" noChangeArrowheads="1"/>
                      </p:cNvPicPr>
                      <p:nvPr/>
                    </p:nvPicPr>
                    <p:blipFill>
                      <a:blip r:embed="rId4"/>
                      <a:srcRect/>
                      <a:stretch>
                        <a:fillRect/>
                      </a:stretch>
                    </p:blipFill>
                    <p:spPr bwMode="auto">
                      <a:xfrm>
                        <a:off x="1894833" y="5542477"/>
                        <a:ext cx="8662988" cy="661987"/>
                      </a:xfrm>
                      <a:prstGeom prst="rect">
                        <a:avLst/>
                      </a:prstGeom>
                      <a:noFill/>
                    </p:spPr>
                  </p:pic>
                </p:oleObj>
              </mc:Fallback>
            </mc:AlternateContent>
          </a:graphicData>
        </a:graphic>
      </p:graphicFrame>
      <p:sp>
        <p:nvSpPr>
          <p:cNvPr id="25" name="Prostokąt 24"/>
          <p:cNvSpPr/>
          <p:nvPr/>
        </p:nvSpPr>
        <p:spPr>
          <a:xfrm>
            <a:off x="1967753" y="1716309"/>
            <a:ext cx="6096000" cy="707886"/>
          </a:xfrm>
          <a:prstGeom prst="rect">
            <a:avLst/>
          </a:prstGeom>
        </p:spPr>
        <p:txBody>
          <a:bodyPr>
            <a:spAutoFit/>
          </a:bodyPr>
          <a:lstStyle/>
          <a:p>
            <a:r>
              <a:rPr lang="en-US" sz="2000" dirty="0"/>
              <a:t>IEEE 754 representation of 0.100000 is :</a:t>
            </a:r>
          </a:p>
          <a:p>
            <a:r>
              <a:rPr lang="en-US" sz="2000" dirty="0"/>
              <a:t>0 | 01111011 | 10011001100110011001101</a:t>
            </a:r>
          </a:p>
        </p:txBody>
      </p:sp>
      <p:sp>
        <p:nvSpPr>
          <p:cNvPr id="29" name="Prostokąt 28"/>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sp>
        <p:nvSpPr>
          <p:cNvPr id="30" name="Prostokąt 29"/>
          <p:cNvSpPr/>
          <p:nvPr/>
        </p:nvSpPr>
        <p:spPr>
          <a:xfrm>
            <a:off x="304685" y="4213738"/>
            <a:ext cx="1167307" cy="369332"/>
          </a:xfrm>
          <a:prstGeom prst="rect">
            <a:avLst/>
          </a:prstGeom>
        </p:spPr>
        <p:txBody>
          <a:bodyPr wrap="none">
            <a:spAutoFit/>
          </a:bodyPr>
          <a:lstStyle/>
          <a:p>
            <a:r>
              <a:rPr lang="pl-PL" dirty="0" err="1" smtClean="0"/>
              <a:t>Hidden</a:t>
            </a:r>
            <a:r>
              <a:rPr lang="pl-PL" dirty="0" smtClean="0"/>
              <a:t> bit</a:t>
            </a:r>
            <a:endParaRPr lang="pl-PL" dirty="0"/>
          </a:p>
        </p:txBody>
      </p:sp>
      <p:cxnSp>
        <p:nvCxnSpPr>
          <p:cNvPr id="31" name="Łącznik prosty 30"/>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Łącznik prosty 32"/>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4" name="Prostokąt 33"/>
          <p:cNvSpPr/>
          <p:nvPr/>
        </p:nvSpPr>
        <p:spPr>
          <a:xfrm>
            <a:off x="2305168" y="3522239"/>
            <a:ext cx="1260281" cy="369332"/>
          </a:xfrm>
          <a:prstGeom prst="rect">
            <a:avLst/>
          </a:prstGeom>
        </p:spPr>
        <p:txBody>
          <a:bodyPr wrap="none">
            <a:spAutoFit/>
          </a:bodyPr>
          <a:lstStyle/>
          <a:p>
            <a:r>
              <a:rPr lang="pl-PL" dirty="0" smtClean="0"/>
              <a:t>123-127=-4</a:t>
            </a:r>
            <a:endParaRPr lang="pl-PL" dirty="0"/>
          </a:p>
        </p:txBody>
      </p:sp>
      <p:sp>
        <p:nvSpPr>
          <p:cNvPr id="35" name="Prostokąt 34"/>
          <p:cNvSpPr/>
          <p:nvPr/>
        </p:nvSpPr>
        <p:spPr>
          <a:xfrm>
            <a:off x="2595161" y="2809546"/>
            <a:ext cx="535724" cy="369332"/>
          </a:xfrm>
          <a:prstGeom prst="rect">
            <a:avLst/>
          </a:prstGeom>
        </p:spPr>
        <p:txBody>
          <a:bodyPr wrap="none">
            <a:spAutoFit/>
          </a:bodyPr>
          <a:lstStyle/>
          <a:p>
            <a:r>
              <a:rPr lang="pl-PL" dirty="0" smtClean="0"/>
              <a:t>123</a:t>
            </a:r>
            <a:endParaRPr lang="pl-PL" dirty="0"/>
          </a:p>
        </p:txBody>
      </p:sp>
      <p:cxnSp>
        <p:nvCxnSpPr>
          <p:cNvPr id="36" name="Łącznik prosty 35"/>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37" name="Łącznik prosty 36"/>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graphicFrame>
        <p:nvGraphicFramePr>
          <p:cNvPr id="19" name="Obiekt 18"/>
          <p:cNvGraphicFramePr>
            <a:graphicFrameLocks noChangeAspect="1"/>
          </p:cNvGraphicFramePr>
          <p:nvPr>
            <p:extLst/>
          </p:nvPr>
        </p:nvGraphicFramePr>
        <p:xfrm>
          <a:off x="4083333" y="3545391"/>
          <a:ext cx="3052480" cy="346925"/>
        </p:xfrm>
        <a:graphic>
          <a:graphicData uri="http://schemas.openxmlformats.org/presentationml/2006/ole">
            <mc:AlternateContent xmlns:mc="http://schemas.openxmlformats.org/markup-compatibility/2006">
              <mc:Choice xmlns:v="urn:schemas-microsoft-com:vml" Requires="v">
                <p:oleObj spid="_x0000_s80109" name="Equation" r:id="rId5" imgW="1866600" imgH="215640" progId="Equation.DSMT4">
                  <p:embed/>
                </p:oleObj>
              </mc:Choice>
              <mc:Fallback>
                <p:oleObj name="Equation" r:id="rId5" imgW="1866600" imgH="215640" progId="Equation.DSMT4">
                  <p:embed/>
                  <p:pic>
                    <p:nvPicPr>
                      <p:cNvPr id="19" name="Obiekt 18"/>
                      <p:cNvPicPr>
                        <a:picLocks noChangeAspect="1" noChangeArrowheads="1"/>
                      </p:cNvPicPr>
                      <p:nvPr/>
                    </p:nvPicPr>
                    <p:blipFill>
                      <a:blip r:embed="rId6"/>
                      <a:srcRect/>
                      <a:stretch>
                        <a:fillRect/>
                      </a:stretch>
                    </p:blipFill>
                    <p:spPr bwMode="auto">
                      <a:xfrm>
                        <a:off x="4083333" y="3545391"/>
                        <a:ext cx="3052480" cy="346925"/>
                      </a:xfrm>
                      <a:prstGeom prst="rect">
                        <a:avLst/>
                      </a:prstGeom>
                      <a:noFill/>
                    </p:spPr>
                  </p:pic>
                </p:oleObj>
              </mc:Fallback>
            </mc:AlternateContent>
          </a:graphicData>
        </a:graphic>
      </p:graphicFrame>
      <p:graphicFrame>
        <p:nvGraphicFramePr>
          <p:cNvPr id="20" name="Obiekt 19"/>
          <p:cNvGraphicFramePr>
            <a:graphicFrameLocks noChangeAspect="1"/>
          </p:cNvGraphicFramePr>
          <p:nvPr>
            <p:extLst/>
          </p:nvPr>
        </p:nvGraphicFramePr>
        <p:xfrm>
          <a:off x="4083333" y="4330273"/>
          <a:ext cx="3052480" cy="346925"/>
        </p:xfrm>
        <a:graphic>
          <a:graphicData uri="http://schemas.openxmlformats.org/presentationml/2006/ole">
            <mc:AlternateContent xmlns:mc="http://schemas.openxmlformats.org/markup-compatibility/2006">
              <mc:Choice xmlns:v="urn:schemas-microsoft-com:vml" Requires="v">
                <p:oleObj spid="_x0000_s80110" name="Equation" r:id="rId7" imgW="1866600" imgH="215640" progId="Equation.DSMT4">
                  <p:embed/>
                </p:oleObj>
              </mc:Choice>
              <mc:Fallback>
                <p:oleObj name="Equation" r:id="rId7" imgW="1866600" imgH="215640" progId="Equation.DSMT4">
                  <p:embed/>
                  <p:pic>
                    <p:nvPicPr>
                      <p:cNvPr id="20" name="Obiekt 19"/>
                      <p:cNvPicPr>
                        <a:picLocks noChangeAspect="1" noChangeArrowheads="1"/>
                      </p:cNvPicPr>
                      <p:nvPr/>
                    </p:nvPicPr>
                    <p:blipFill>
                      <a:blip r:embed="rId6"/>
                      <a:srcRect/>
                      <a:stretch>
                        <a:fillRect/>
                      </a:stretch>
                    </p:blipFill>
                    <p:spPr bwMode="auto">
                      <a:xfrm>
                        <a:off x="4083333" y="4330273"/>
                        <a:ext cx="3052480" cy="346925"/>
                      </a:xfrm>
                      <a:prstGeom prst="rect">
                        <a:avLst/>
                      </a:prstGeom>
                      <a:noFill/>
                    </p:spPr>
                  </p:pic>
                </p:oleObj>
              </mc:Fallback>
            </mc:AlternateContent>
          </a:graphicData>
        </a:graphic>
      </p:graphicFrame>
    </p:spTree>
    <p:extLst>
      <p:ext uri="{BB962C8B-B14F-4D97-AF65-F5344CB8AC3E}">
        <p14:creationId xmlns:p14="http://schemas.microsoft.com/office/powerpoint/2010/main" val="591720263"/>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149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4" y="818456"/>
            <a:ext cx="7342581" cy="461665"/>
          </a:xfrm>
          <a:prstGeom prst="rect">
            <a:avLst/>
          </a:prstGeom>
        </p:spPr>
        <p:txBody>
          <a:bodyPr wrap="square">
            <a:spAutoFit/>
          </a:bodyPr>
          <a:lstStyle/>
          <a:p>
            <a:r>
              <a:rPr lang="pl-PL" sz="2400" dirty="0" smtClean="0"/>
              <a:t>A </a:t>
            </a:r>
            <a:r>
              <a:rPr lang="pl-PL" sz="2400" dirty="0" err="1" smtClean="0"/>
              <a:t>study</a:t>
            </a:r>
            <a:r>
              <a:rPr lang="pl-PL" sz="2400" dirty="0" smtClean="0"/>
              <a:t> on a </a:t>
            </a:r>
            <a:r>
              <a:rPr lang="pl-PL" sz="2400" dirty="0" err="1" smtClean="0"/>
              <a:t>save</a:t>
            </a:r>
            <a:r>
              <a:rPr lang="pl-PL" sz="2400" dirty="0" smtClean="0"/>
              <a:t> </a:t>
            </a:r>
            <a:r>
              <a:rPr lang="pl-PL" sz="2400" dirty="0" err="1" smtClean="0"/>
              <a:t>division</a:t>
            </a:r>
            <a:r>
              <a:rPr lang="pl-PL" sz="2400" dirty="0" smtClean="0"/>
              <a:t> in the </a:t>
            </a:r>
            <a:r>
              <a:rPr lang="pl-PL" sz="2400" dirty="0" err="1" smtClean="0"/>
              <a:t>floating</a:t>
            </a:r>
            <a:r>
              <a:rPr lang="pl-PL" sz="2400" dirty="0" smtClean="0"/>
              <a:t>-point </a:t>
            </a:r>
            <a:r>
              <a:rPr lang="pl-PL" sz="2400" dirty="0" err="1" smtClean="0"/>
              <a:t>domain</a:t>
            </a:r>
            <a:endParaRPr lang="en-US" sz="2400" dirty="0"/>
          </a:p>
        </p:txBody>
      </p:sp>
    </p:spTree>
    <p:extLst>
      <p:ext uri="{BB962C8B-B14F-4D97-AF65-F5344CB8AC3E}">
        <p14:creationId xmlns:p14="http://schemas.microsoft.com/office/powerpoint/2010/main" val="1665901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20621" y="1769039"/>
            <a:ext cx="10475259" cy="646331"/>
          </a:xfrm>
          <a:prstGeom prst="rect">
            <a:avLst/>
          </a:prstGeom>
        </p:spPr>
        <p:txBody>
          <a:bodyPr wrap="square">
            <a:spAutoFit/>
          </a:bodyPr>
          <a:lstStyle/>
          <a:p>
            <a:r>
              <a:rPr lang="en-US" dirty="0" smtClean="0">
                <a:solidFill>
                  <a:srgbClr val="000000"/>
                </a:solidFill>
                <a:latin typeface="Consolas" panose="020B0609020204030204" pitchFamily="49" charset="0"/>
              </a:rPr>
              <a:t>std::cout </a:t>
            </a:r>
            <a:r>
              <a:rPr lang="en-US" dirty="0" smtClean="0">
                <a:solidFill>
                  <a:srgbClr val="008080"/>
                </a:solidFill>
                <a:latin typeface="Consolas" panose="020B0609020204030204" pitchFamily="49" charset="0"/>
              </a:rPr>
              <a:t>&lt;&lt;</a:t>
            </a:r>
            <a:r>
              <a:rPr lang="en-US" dirty="0" smtClean="0">
                <a:solidFill>
                  <a:srgbClr val="000000"/>
                </a:solidFill>
                <a:latin typeface="Consolas" panose="020B0609020204030204" pitchFamily="49" charset="0"/>
              </a:rPr>
              <a:t> </a:t>
            </a:r>
            <a:r>
              <a:rPr lang="en-US" dirty="0" smtClean="0">
                <a:solidFill>
                  <a:srgbClr val="A31515"/>
                </a:solidFill>
                <a:latin typeface="Consolas" panose="020B0609020204030204" pitchFamily="49" charset="0"/>
              </a:rPr>
              <a:t>"Come to my talk "</a:t>
            </a:r>
            <a:r>
              <a:rPr lang="en-US" dirty="0" smtClean="0">
                <a:solidFill>
                  <a:srgbClr val="000000"/>
                </a:solidFill>
                <a:latin typeface="Consolas" panose="020B0609020204030204" pitchFamily="49" charset="0"/>
              </a:rPr>
              <a:t> </a:t>
            </a:r>
            <a:r>
              <a:rPr lang="en-US" dirty="0" smtClean="0">
                <a:solidFill>
                  <a:srgbClr val="008080"/>
                </a:solidFill>
                <a:latin typeface="Consolas" panose="020B0609020204030204" pitchFamily="49" charset="0"/>
              </a:rPr>
              <a:t>&lt;&lt;</a:t>
            </a:r>
            <a:r>
              <a:rPr lang="en-US" dirty="0" smtClean="0">
                <a:solidFill>
                  <a:srgbClr val="000000"/>
                </a:solidFill>
                <a:latin typeface="Consolas" panose="020B0609020204030204" pitchFamily="49" charset="0"/>
              </a:rPr>
              <a:t> </a:t>
            </a:r>
          </a:p>
          <a:p>
            <a:r>
              <a:rPr lang="en-US" dirty="0" smtClean="0">
                <a:solidFill>
                  <a:srgbClr val="000000"/>
                </a:solidFill>
                <a:latin typeface="Consolas" panose="020B0609020204030204" pitchFamily="49" charset="0"/>
              </a:rPr>
              <a:t>+ ( 1.0 + 2.0 == 3.0 ? </a:t>
            </a:r>
            <a:r>
              <a:rPr lang="en-US" dirty="0" smtClean="0">
                <a:solidFill>
                  <a:srgbClr val="A31515"/>
                </a:solidFill>
                <a:latin typeface="Consolas" panose="020B0609020204030204" pitchFamily="49" charset="0"/>
              </a:rPr>
              <a:t>"absolutely"</a:t>
            </a:r>
            <a:r>
              <a:rPr lang="en-US" dirty="0" smtClean="0">
                <a:solidFill>
                  <a:srgbClr val="000000"/>
                </a:solidFill>
                <a:latin typeface="Consolas" panose="020B0609020204030204" pitchFamily="49" charset="0"/>
              </a:rPr>
              <a:t> : </a:t>
            </a:r>
            <a:r>
              <a:rPr lang="en-US" dirty="0" smtClean="0">
                <a:solidFill>
                  <a:srgbClr val="A31515"/>
                </a:solidFill>
                <a:latin typeface="Consolas" panose="020B0609020204030204" pitchFamily="49" charset="0"/>
              </a:rPr>
              <a:t>"&amp; U R welcome"</a:t>
            </a:r>
            <a:r>
              <a:rPr lang="en-US" dirty="0" smtClean="0">
                <a:solidFill>
                  <a:srgbClr val="000000"/>
                </a:solidFill>
                <a:latin typeface="Consolas" panose="020B0609020204030204" pitchFamily="49" charset="0"/>
              </a:rPr>
              <a:t> ) </a:t>
            </a:r>
            <a:r>
              <a:rPr lang="en-US" dirty="0" smtClean="0">
                <a:solidFill>
                  <a:srgbClr val="008080"/>
                </a:solidFill>
                <a:latin typeface="Consolas" panose="020B0609020204030204" pitchFamily="49" charset="0"/>
              </a:rPr>
              <a:t>&lt;&lt;</a:t>
            </a:r>
            <a:r>
              <a:rPr lang="en-US" dirty="0" smtClean="0">
                <a:solidFill>
                  <a:srgbClr val="000000"/>
                </a:solidFill>
                <a:latin typeface="Consolas" panose="020B0609020204030204" pitchFamily="49" charset="0"/>
              </a:rPr>
              <a:t> std::endl; </a:t>
            </a:r>
            <a:endParaRPr lang="en-US" dirty="0"/>
          </a:p>
        </p:txBody>
      </p:sp>
      <p:sp>
        <p:nvSpPr>
          <p:cNvPr id="6" name="Prostokąt 5"/>
          <p:cNvSpPr/>
          <p:nvPr/>
        </p:nvSpPr>
        <p:spPr>
          <a:xfrm>
            <a:off x="1474693" y="3172616"/>
            <a:ext cx="3852337" cy="400110"/>
          </a:xfrm>
          <a:prstGeom prst="rect">
            <a:avLst/>
          </a:prstGeom>
          <a:solidFill>
            <a:schemeClr val="accent1">
              <a:lumMod val="20000"/>
              <a:lumOff val="80000"/>
            </a:schemeClr>
          </a:solidFill>
        </p:spPr>
        <p:txBody>
          <a:bodyPr wrap="none">
            <a:spAutoFit/>
          </a:bodyPr>
          <a:lstStyle/>
          <a:p>
            <a:r>
              <a:rPr lang="en-US" sz="2000" dirty="0">
                <a:latin typeface="Consolas" panose="020B0609020204030204" pitchFamily="49" charset="0"/>
              </a:rPr>
              <a:t>Come to my talk absolutely</a:t>
            </a:r>
            <a:endParaRPr lang="pl-PL" sz="2000" dirty="0">
              <a:latin typeface="Consolas" panose="020B0609020204030204" pitchFamily="49" charset="0"/>
            </a:endParaRPr>
          </a:p>
        </p:txBody>
      </p:sp>
      <p:cxnSp>
        <p:nvCxnSpPr>
          <p:cNvPr id="7" name="Łącznik prosty 6"/>
          <p:cNvCxnSpPr/>
          <p:nvPr/>
        </p:nvCxnSpPr>
        <p:spPr>
          <a:xfrm>
            <a:off x="2113430" y="2572872"/>
            <a:ext cx="2032746" cy="89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4524936" y="2572872"/>
            <a:ext cx="139177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a:off x="5916706" y="3913093"/>
            <a:ext cx="5170518" cy="646331"/>
          </a:xfrm>
          <a:prstGeom prst="rect">
            <a:avLst/>
          </a:prstGeom>
        </p:spPr>
        <p:txBody>
          <a:bodyPr wrap="none">
            <a:spAutoFit/>
          </a:bodyPr>
          <a:lstStyle/>
          <a:p>
            <a:r>
              <a:rPr lang="pl-PL" sz="3600" dirty="0" smtClean="0">
                <a:latin typeface="Arial Rounded MT Bold" panose="020F0704030504030204" pitchFamily="34" charset="0"/>
              </a:rPr>
              <a:t>Problem </a:t>
            </a:r>
            <a:r>
              <a:rPr lang="pl-PL" sz="3600" dirty="0" err="1" smtClean="0">
                <a:latin typeface="Arial Rounded MT Bold" panose="020F0704030504030204" pitchFamily="34" charset="0"/>
              </a:rPr>
              <a:t>reformulation</a:t>
            </a:r>
            <a:endParaRPr lang="pl-PL" sz="3600" dirty="0">
              <a:latin typeface="Arial Rounded MT Bold" panose="020F0704030504030204" pitchFamily="34" charset="0"/>
            </a:endParaRPr>
          </a:p>
        </p:txBody>
      </p:sp>
    </p:spTree>
    <p:extLst>
      <p:ext uri="{BB962C8B-B14F-4D97-AF65-F5344CB8AC3E}">
        <p14:creationId xmlns:p14="http://schemas.microsoft.com/office/powerpoint/2010/main" val="241194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dirty="0" err="1" smtClean="0"/>
              <a:t>minimal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Tree>
    <p:extLst>
      <p:ext uri="{BB962C8B-B14F-4D97-AF65-F5344CB8AC3E}">
        <p14:creationId xmlns:p14="http://schemas.microsoft.com/office/powerpoint/2010/main" val="388866376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en-US" sz="2000" dirty="0" smtClean="0"/>
              <a:t>0</a:t>
            </a:r>
            <a:r>
              <a:rPr lang="pl-PL" sz="2000" dirty="0" smtClean="0"/>
              <a:t>0000</a:t>
            </a:r>
            <a:r>
              <a:rPr lang="en-US" sz="2000" dirty="0" smtClean="0"/>
              <a:t>0</a:t>
            </a:r>
            <a:r>
              <a:rPr lang="pl-PL" sz="2000" dirty="0" smtClean="0"/>
              <a:t>0</a:t>
            </a:r>
            <a:r>
              <a:rPr lang="en-US" sz="2000" dirty="0" smtClean="0"/>
              <a:t>1 </a:t>
            </a:r>
            <a:r>
              <a:rPr lang="en-US" sz="2000" dirty="0"/>
              <a:t>| </a:t>
            </a:r>
            <a:r>
              <a:rPr lang="pl-PL" sz="2000" dirty="0" smtClean="0"/>
              <a:t>000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00</a:t>
            </a:r>
            <a:r>
              <a:rPr lang="en-US" sz="2000" dirty="0" smtClean="0"/>
              <a:t>00</a:t>
            </a:r>
            <a:r>
              <a:rPr lang="pl-PL" sz="2000" dirty="0" smtClean="0"/>
              <a:t>0000</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dirty="0" err="1" smtClean="0"/>
              <a:t>minimal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0s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829893993"/>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en-US" sz="2000" dirty="0" smtClean="0"/>
              <a:t>0</a:t>
            </a:r>
            <a:r>
              <a:rPr lang="pl-PL" sz="2000" dirty="0" smtClean="0"/>
              <a:t>0000</a:t>
            </a:r>
            <a:r>
              <a:rPr lang="en-US" sz="2000" dirty="0" smtClean="0"/>
              <a:t>0</a:t>
            </a:r>
            <a:r>
              <a:rPr lang="pl-PL" sz="2000" dirty="0" smtClean="0"/>
              <a:t>0</a:t>
            </a:r>
            <a:r>
              <a:rPr lang="en-US" sz="2000" dirty="0" smtClean="0"/>
              <a:t>1 </a:t>
            </a:r>
            <a:r>
              <a:rPr lang="en-US" sz="2000" dirty="0"/>
              <a:t>| </a:t>
            </a:r>
            <a:r>
              <a:rPr lang="pl-PL" sz="2000" dirty="0" smtClean="0"/>
              <a:t>000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00</a:t>
            </a:r>
            <a:r>
              <a:rPr lang="en-US" sz="2000" dirty="0" smtClean="0"/>
              <a:t>00</a:t>
            </a:r>
            <a:r>
              <a:rPr lang="pl-PL" sz="2000" dirty="0" smtClean="0"/>
              <a:t>0000</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dirty="0" err="1" smtClean="0"/>
              <a:t>minimal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cxnSp>
        <p:nvCxnSpPr>
          <p:cNvPr id="13" name="Łącznik prosty 12"/>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4864910" y="3595167"/>
            <a:ext cx="301686" cy="369332"/>
          </a:xfrm>
          <a:prstGeom prst="rect">
            <a:avLst/>
          </a:prstGeom>
        </p:spPr>
        <p:txBody>
          <a:bodyPr wrap="none">
            <a:spAutoFit/>
          </a:bodyPr>
          <a:lstStyle/>
          <a:p>
            <a:r>
              <a:rPr lang="pl-PL" dirty="0" smtClean="0"/>
              <a:t>0</a:t>
            </a:r>
            <a:endParaRPr lang="pl-PL" dirty="0"/>
          </a:p>
        </p:txBody>
      </p:sp>
      <p:sp>
        <p:nvSpPr>
          <p:cNvPr id="16" name="Prostokąt 15"/>
          <p:cNvSpPr/>
          <p:nvPr/>
        </p:nvSpPr>
        <p:spPr>
          <a:xfrm>
            <a:off x="2305168" y="3522239"/>
            <a:ext cx="1260281" cy="369332"/>
          </a:xfrm>
          <a:prstGeom prst="rect">
            <a:avLst/>
          </a:prstGeom>
        </p:spPr>
        <p:txBody>
          <a:bodyPr wrap="none">
            <a:spAutoFit/>
          </a:bodyPr>
          <a:lstStyle/>
          <a:p>
            <a:r>
              <a:rPr lang="pl-PL" dirty="0" smtClean="0"/>
              <a:t>1-127=-126</a:t>
            </a:r>
            <a:endParaRPr lang="pl-PL" dirty="0"/>
          </a:p>
        </p:txBody>
      </p:sp>
      <p:sp>
        <p:nvSpPr>
          <p:cNvPr id="17" name="Prostokąt 16"/>
          <p:cNvSpPr/>
          <p:nvPr/>
        </p:nvSpPr>
        <p:spPr>
          <a:xfrm>
            <a:off x="2689211" y="2809546"/>
            <a:ext cx="301686" cy="369332"/>
          </a:xfrm>
          <a:prstGeom prst="rect">
            <a:avLst/>
          </a:prstGeom>
        </p:spPr>
        <p:txBody>
          <a:bodyPr wrap="none">
            <a:spAutoFit/>
          </a:bodyPr>
          <a:lstStyle/>
          <a:p>
            <a:r>
              <a:rPr lang="pl-PL" dirty="0" smtClean="0"/>
              <a:t>1</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0s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18871377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en-US" sz="2000" dirty="0" smtClean="0"/>
              <a:t>0</a:t>
            </a:r>
            <a:r>
              <a:rPr lang="pl-PL" sz="2000" dirty="0" smtClean="0"/>
              <a:t>0000</a:t>
            </a:r>
            <a:r>
              <a:rPr lang="en-US" sz="2000" dirty="0" smtClean="0"/>
              <a:t>0</a:t>
            </a:r>
            <a:r>
              <a:rPr lang="pl-PL" sz="2000" dirty="0" smtClean="0"/>
              <a:t>0</a:t>
            </a:r>
            <a:r>
              <a:rPr lang="en-US" sz="2000" dirty="0" smtClean="0"/>
              <a:t>1 </a:t>
            </a:r>
            <a:r>
              <a:rPr lang="en-US" sz="2000" dirty="0"/>
              <a:t>| </a:t>
            </a:r>
            <a:r>
              <a:rPr lang="pl-PL" sz="2000" dirty="0" smtClean="0"/>
              <a:t>000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00</a:t>
            </a:r>
            <a:r>
              <a:rPr lang="en-US" sz="2000" dirty="0" smtClean="0"/>
              <a:t>00</a:t>
            </a:r>
            <a:r>
              <a:rPr lang="pl-PL" sz="2000" dirty="0" smtClean="0"/>
              <a:t>0000</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dirty="0" err="1" smtClean="0"/>
              <a:t>minimal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sp>
        <p:nvSpPr>
          <p:cNvPr id="10" name="Prostokąt 9"/>
          <p:cNvSpPr/>
          <p:nvPr/>
        </p:nvSpPr>
        <p:spPr>
          <a:xfrm>
            <a:off x="4861977" y="4330273"/>
            <a:ext cx="301686" cy="369332"/>
          </a:xfrm>
          <a:prstGeom prst="rect">
            <a:avLst/>
          </a:prstGeom>
        </p:spPr>
        <p:txBody>
          <a:bodyPr wrap="none">
            <a:spAutoFit/>
          </a:bodyPr>
          <a:lstStyle/>
          <a:p>
            <a:r>
              <a:rPr lang="pl-PL" dirty="0" smtClean="0"/>
              <a:t>0</a:t>
            </a:r>
            <a:endParaRPr lang="pl-PL" dirty="0"/>
          </a:p>
        </p:txBody>
      </p:sp>
      <p:sp>
        <p:nvSpPr>
          <p:cNvPr id="11" name="Prostokąt 10"/>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sp>
        <p:nvSpPr>
          <p:cNvPr id="12" name="Prostokąt 11"/>
          <p:cNvSpPr/>
          <p:nvPr/>
        </p:nvSpPr>
        <p:spPr>
          <a:xfrm>
            <a:off x="304685" y="4213738"/>
            <a:ext cx="1167307" cy="369332"/>
          </a:xfrm>
          <a:prstGeom prst="rect">
            <a:avLst/>
          </a:prstGeom>
        </p:spPr>
        <p:txBody>
          <a:bodyPr wrap="none">
            <a:spAutoFit/>
          </a:bodyPr>
          <a:lstStyle/>
          <a:p>
            <a:r>
              <a:rPr lang="pl-PL" dirty="0" err="1" smtClean="0"/>
              <a:t>Hidden</a:t>
            </a:r>
            <a:r>
              <a:rPr lang="pl-PL" dirty="0" smtClean="0"/>
              <a:t> bit</a:t>
            </a:r>
            <a:endParaRPr lang="pl-PL" dirty="0"/>
          </a:p>
        </p:txBody>
      </p:sp>
      <p:cxnSp>
        <p:nvCxnSpPr>
          <p:cNvPr id="13" name="Łącznik prosty 12"/>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4864910" y="3595167"/>
            <a:ext cx="301686" cy="369332"/>
          </a:xfrm>
          <a:prstGeom prst="rect">
            <a:avLst/>
          </a:prstGeom>
        </p:spPr>
        <p:txBody>
          <a:bodyPr wrap="none">
            <a:spAutoFit/>
          </a:bodyPr>
          <a:lstStyle/>
          <a:p>
            <a:r>
              <a:rPr lang="pl-PL" dirty="0" smtClean="0"/>
              <a:t>0</a:t>
            </a:r>
            <a:endParaRPr lang="pl-PL" dirty="0"/>
          </a:p>
        </p:txBody>
      </p:sp>
      <p:cxnSp>
        <p:nvCxnSpPr>
          <p:cNvPr id="15" name="Łącznik prosty 14"/>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2305168" y="3522239"/>
            <a:ext cx="1260281" cy="369332"/>
          </a:xfrm>
          <a:prstGeom prst="rect">
            <a:avLst/>
          </a:prstGeom>
        </p:spPr>
        <p:txBody>
          <a:bodyPr wrap="none">
            <a:spAutoFit/>
          </a:bodyPr>
          <a:lstStyle/>
          <a:p>
            <a:r>
              <a:rPr lang="pl-PL" dirty="0" smtClean="0"/>
              <a:t>1-127=-126</a:t>
            </a:r>
            <a:endParaRPr lang="pl-PL" dirty="0"/>
          </a:p>
        </p:txBody>
      </p:sp>
      <p:sp>
        <p:nvSpPr>
          <p:cNvPr id="17" name="Prostokąt 16"/>
          <p:cNvSpPr/>
          <p:nvPr/>
        </p:nvSpPr>
        <p:spPr>
          <a:xfrm>
            <a:off x="2689211" y="2809546"/>
            <a:ext cx="301686" cy="369332"/>
          </a:xfrm>
          <a:prstGeom prst="rect">
            <a:avLst/>
          </a:prstGeom>
        </p:spPr>
        <p:txBody>
          <a:bodyPr wrap="none">
            <a:spAutoFit/>
          </a:bodyPr>
          <a:lstStyle/>
          <a:p>
            <a:r>
              <a:rPr lang="pl-PL" dirty="0" smtClean="0"/>
              <a:t>1</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0s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115322096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en-US" sz="2000" dirty="0" smtClean="0"/>
              <a:t>0</a:t>
            </a:r>
            <a:r>
              <a:rPr lang="pl-PL" sz="2000" dirty="0" smtClean="0"/>
              <a:t>0000</a:t>
            </a:r>
            <a:r>
              <a:rPr lang="en-US" sz="2000" dirty="0" smtClean="0"/>
              <a:t>0</a:t>
            </a:r>
            <a:r>
              <a:rPr lang="pl-PL" sz="2000" dirty="0" smtClean="0"/>
              <a:t>0</a:t>
            </a:r>
            <a:r>
              <a:rPr lang="en-US" sz="2000" dirty="0" smtClean="0"/>
              <a:t>1 </a:t>
            </a:r>
            <a:r>
              <a:rPr lang="en-US" sz="2000" dirty="0"/>
              <a:t>| </a:t>
            </a:r>
            <a:r>
              <a:rPr lang="pl-PL" sz="2000" dirty="0" smtClean="0"/>
              <a:t>000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00</a:t>
            </a:r>
            <a:r>
              <a:rPr lang="en-US" sz="2000" dirty="0" smtClean="0"/>
              <a:t>00</a:t>
            </a:r>
            <a:r>
              <a:rPr lang="pl-PL" sz="2000" dirty="0" smtClean="0"/>
              <a:t>0000</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dirty="0" err="1" smtClean="0"/>
              <a:t>minimal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cxnSp>
        <p:nvCxnSpPr>
          <p:cNvPr id="8" name="Łącznik prosty 7"/>
          <p:cNvCxnSpPr/>
          <p:nvPr/>
        </p:nvCxnSpPr>
        <p:spPr>
          <a:xfrm flipV="1">
            <a:off x="1919814" y="4957481"/>
            <a:ext cx="4740960" cy="1914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Obiekt 8"/>
          <p:cNvGraphicFramePr>
            <a:graphicFrameLocks noChangeAspect="1"/>
          </p:cNvGraphicFramePr>
          <p:nvPr>
            <p:extLst>
              <p:ext uri="{D42A27DB-BD31-4B8C-83A1-F6EECF244321}">
                <p14:modId xmlns:p14="http://schemas.microsoft.com/office/powerpoint/2010/main" val="1249532528"/>
              </p:ext>
            </p:extLst>
          </p:nvPr>
        </p:nvGraphicFramePr>
        <p:xfrm>
          <a:off x="1277938" y="5441950"/>
          <a:ext cx="6691312" cy="601663"/>
        </p:xfrm>
        <a:graphic>
          <a:graphicData uri="http://schemas.openxmlformats.org/presentationml/2006/ole">
            <mc:AlternateContent xmlns:mc="http://schemas.openxmlformats.org/markup-compatibility/2006">
              <mc:Choice xmlns:v="urn:schemas-microsoft-com:vml" Requires="v">
                <p:oleObj spid="_x0000_s81986" name="Equation" r:id="rId3" imgW="3060360" imgH="253800" progId="Equation.DSMT4">
                  <p:embed/>
                </p:oleObj>
              </mc:Choice>
              <mc:Fallback>
                <p:oleObj name="Equation" r:id="rId3" imgW="3060360" imgH="253800" progId="Equation.DSMT4">
                  <p:embed/>
                  <p:pic>
                    <p:nvPicPr>
                      <p:cNvPr id="9" name="Obiekt 8"/>
                      <p:cNvPicPr>
                        <a:picLocks noChangeAspect="1" noChangeArrowheads="1"/>
                      </p:cNvPicPr>
                      <p:nvPr/>
                    </p:nvPicPr>
                    <p:blipFill>
                      <a:blip r:embed="rId4"/>
                      <a:srcRect/>
                      <a:stretch>
                        <a:fillRect/>
                      </a:stretch>
                    </p:blipFill>
                    <p:spPr bwMode="auto">
                      <a:xfrm>
                        <a:off x="1277938" y="5441950"/>
                        <a:ext cx="6691312" cy="601663"/>
                      </a:xfrm>
                      <a:prstGeom prst="rect">
                        <a:avLst/>
                      </a:prstGeom>
                      <a:noFill/>
                    </p:spPr>
                  </p:pic>
                </p:oleObj>
              </mc:Fallback>
            </mc:AlternateContent>
          </a:graphicData>
        </a:graphic>
      </p:graphicFrame>
      <p:sp>
        <p:nvSpPr>
          <p:cNvPr id="10" name="Prostokąt 9"/>
          <p:cNvSpPr/>
          <p:nvPr/>
        </p:nvSpPr>
        <p:spPr>
          <a:xfrm>
            <a:off x="4861977" y="4330273"/>
            <a:ext cx="301686" cy="369332"/>
          </a:xfrm>
          <a:prstGeom prst="rect">
            <a:avLst/>
          </a:prstGeom>
        </p:spPr>
        <p:txBody>
          <a:bodyPr wrap="none">
            <a:spAutoFit/>
          </a:bodyPr>
          <a:lstStyle/>
          <a:p>
            <a:r>
              <a:rPr lang="pl-PL" dirty="0" smtClean="0"/>
              <a:t>0</a:t>
            </a:r>
            <a:endParaRPr lang="pl-PL" dirty="0"/>
          </a:p>
        </p:txBody>
      </p:sp>
      <p:sp>
        <p:nvSpPr>
          <p:cNvPr id="11" name="Prostokąt 10"/>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sp>
        <p:nvSpPr>
          <p:cNvPr id="12" name="Prostokąt 11"/>
          <p:cNvSpPr/>
          <p:nvPr/>
        </p:nvSpPr>
        <p:spPr>
          <a:xfrm>
            <a:off x="304685" y="4213738"/>
            <a:ext cx="1167307" cy="369332"/>
          </a:xfrm>
          <a:prstGeom prst="rect">
            <a:avLst/>
          </a:prstGeom>
        </p:spPr>
        <p:txBody>
          <a:bodyPr wrap="none">
            <a:spAutoFit/>
          </a:bodyPr>
          <a:lstStyle/>
          <a:p>
            <a:r>
              <a:rPr lang="pl-PL" dirty="0" err="1" smtClean="0"/>
              <a:t>Hidden</a:t>
            </a:r>
            <a:r>
              <a:rPr lang="pl-PL" dirty="0" smtClean="0"/>
              <a:t> bit</a:t>
            </a:r>
            <a:endParaRPr lang="pl-PL" dirty="0"/>
          </a:p>
        </p:txBody>
      </p:sp>
      <p:cxnSp>
        <p:nvCxnSpPr>
          <p:cNvPr id="13" name="Łącznik prosty 12"/>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4864910" y="3595167"/>
            <a:ext cx="301686" cy="369332"/>
          </a:xfrm>
          <a:prstGeom prst="rect">
            <a:avLst/>
          </a:prstGeom>
        </p:spPr>
        <p:txBody>
          <a:bodyPr wrap="none">
            <a:spAutoFit/>
          </a:bodyPr>
          <a:lstStyle/>
          <a:p>
            <a:r>
              <a:rPr lang="pl-PL" dirty="0" smtClean="0"/>
              <a:t>0</a:t>
            </a:r>
            <a:endParaRPr lang="pl-PL" dirty="0"/>
          </a:p>
        </p:txBody>
      </p:sp>
      <p:cxnSp>
        <p:nvCxnSpPr>
          <p:cNvPr id="15" name="Łącznik prosty 14"/>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2305168" y="3522239"/>
            <a:ext cx="1260281" cy="369332"/>
          </a:xfrm>
          <a:prstGeom prst="rect">
            <a:avLst/>
          </a:prstGeom>
        </p:spPr>
        <p:txBody>
          <a:bodyPr wrap="none">
            <a:spAutoFit/>
          </a:bodyPr>
          <a:lstStyle/>
          <a:p>
            <a:r>
              <a:rPr lang="pl-PL" dirty="0" smtClean="0"/>
              <a:t>1-127=-126</a:t>
            </a:r>
            <a:endParaRPr lang="pl-PL" dirty="0"/>
          </a:p>
        </p:txBody>
      </p:sp>
      <p:sp>
        <p:nvSpPr>
          <p:cNvPr id="17" name="Prostokąt 16"/>
          <p:cNvSpPr/>
          <p:nvPr/>
        </p:nvSpPr>
        <p:spPr>
          <a:xfrm>
            <a:off x="2689211" y="2809546"/>
            <a:ext cx="301686" cy="369332"/>
          </a:xfrm>
          <a:prstGeom prst="rect">
            <a:avLst/>
          </a:prstGeom>
        </p:spPr>
        <p:txBody>
          <a:bodyPr wrap="none">
            <a:spAutoFit/>
          </a:bodyPr>
          <a:lstStyle/>
          <a:p>
            <a:r>
              <a:rPr lang="pl-PL" dirty="0" smtClean="0"/>
              <a:t>1</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0s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4161308514"/>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en-US" sz="2000" dirty="0" smtClean="0"/>
              <a:t>0</a:t>
            </a:r>
            <a:r>
              <a:rPr lang="pl-PL" sz="2000" dirty="0" smtClean="0"/>
              <a:t>0000</a:t>
            </a:r>
            <a:r>
              <a:rPr lang="en-US" sz="2000" dirty="0" smtClean="0"/>
              <a:t>0</a:t>
            </a:r>
            <a:r>
              <a:rPr lang="pl-PL" sz="2000" dirty="0" smtClean="0"/>
              <a:t>0</a:t>
            </a:r>
            <a:r>
              <a:rPr lang="en-US" sz="2000" dirty="0" smtClean="0"/>
              <a:t>1 </a:t>
            </a:r>
            <a:r>
              <a:rPr lang="en-US" sz="2000" dirty="0"/>
              <a:t>| </a:t>
            </a:r>
            <a:r>
              <a:rPr lang="pl-PL" sz="2000" dirty="0" smtClean="0"/>
              <a:t>000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a:t>
            </a:r>
            <a:r>
              <a:rPr lang="en-US" sz="2000" dirty="0" smtClean="0"/>
              <a:t>00</a:t>
            </a:r>
            <a:r>
              <a:rPr lang="pl-PL" sz="2000" dirty="0" smtClean="0"/>
              <a:t>00</a:t>
            </a:r>
            <a:r>
              <a:rPr lang="en-US" sz="2000" dirty="0" smtClean="0"/>
              <a:t>00</a:t>
            </a:r>
            <a:r>
              <a:rPr lang="pl-PL" sz="2000" dirty="0" smtClean="0"/>
              <a:t>0000</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dirty="0" err="1" smtClean="0"/>
              <a:t>minimal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cxnSp>
        <p:nvCxnSpPr>
          <p:cNvPr id="8" name="Łącznik prosty 7"/>
          <p:cNvCxnSpPr/>
          <p:nvPr/>
        </p:nvCxnSpPr>
        <p:spPr>
          <a:xfrm flipV="1">
            <a:off x="1919814" y="4957481"/>
            <a:ext cx="4740960" cy="1914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Obiekt 8"/>
          <p:cNvGraphicFramePr>
            <a:graphicFrameLocks noChangeAspect="1"/>
          </p:cNvGraphicFramePr>
          <p:nvPr>
            <p:extLst>
              <p:ext uri="{D42A27DB-BD31-4B8C-83A1-F6EECF244321}">
                <p14:modId xmlns:p14="http://schemas.microsoft.com/office/powerpoint/2010/main" val="1249532528"/>
              </p:ext>
            </p:extLst>
          </p:nvPr>
        </p:nvGraphicFramePr>
        <p:xfrm>
          <a:off x="1277938" y="5441950"/>
          <a:ext cx="6691312" cy="601663"/>
        </p:xfrm>
        <a:graphic>
          <a:graphicData uri="http://schemas.openxmlformats.org/presentationml/2006/ole">
            <mc:AlternateContent xmlns:mc="http://schemas.openxmlformats.org/markup-compatibility/2006">
              <mc:Choice xmlns:v="urn:schemas-microsoft-com:vml" Requires="v">
                <p:oleObj spid="_x0000_s84034" name="Equation" r:id="rId3" imgW="3060360" imgH="253800" progId="Equation.DSMT4">
                  <p:embed/>
                </p:oleObj>
              </mc:Choice>
              <mc:Fallback>
                <p:oleObj name="Equation" r:id="rId3" imgW="3060360" imgH="253800" progId="Equation.DSMT4">
                  <p:embed/>
                  <p:pic>
                    <p:nvPicPr>
                      <p:cNvPr id="9" name="Obiekt 8"/>
                      <p:cNvPicPr>
                        <a:picLocks noChangeAspect="1" noChangeArrowheads="1"/>
                      </p:cNvPicPr>
                      <p:nvPr/>
                    </p:nvPicPr>
                    <p:blipFill>
                      <a:blip r:embed="rId4"/>
                      <a:srcRect/>
                      <a:stretch>
                        <a:fillRect/>
                      </a:stretch>
                    </p:blipFill>
                    <p:spPr bwMode="auto">
                      <a:xfrm>
                        <a:off x="1277938" y="5441950"/>
                        <a:ext cx="6691312" cy="601663"/>
                      </a:xfrm>
                      <a:prstGeom prst="rect">
                        <a:avLst/>
                      </a:prstGeom>
                      <a:noFill/>
                    </p:spPr>
                  </p:pic>
                </p:oleObj>
              </mc:Fallback>
            </mc:AlternateContent>
          </a:graphicData>
        </a:graphic>
      </p:graphicFrame>
      <p:sp>
        <p:nvSpPr>
          <p:cNvPr id="10" name="Prostokąt 9"/>
          <p:cNvSpPr/>
          <p:nvPr/>
        </p:nvSpPr>
        <p:spPr>
          <a:xfrm>
            <a:off x="4861977" y="4330273"/>
            <a:ext cx="301686" cy="369332"/>
          </a:xfrm>
          <a:prstGeom prst="rect">
            <a:avLst/>
          </a:prstGeom>
        </p:spPr>
        <p:txBody>
          <a:bodyPr wrap="none">
            <a:spAutoFit/>
          </a:bodyPr>
          <a:lstStyle/>
          <a:p>
            <a:r>
              <a:rPr lang="pl-PL" dirty="0" smtClean="0"/>
              <a:t>0</a:t>
            </a:r>
            <a:endParaRPr lang="pl-PL" dirty="0"/>
          </a:p>
        </p:txBody>
      </p:sp>
      <p:sp>
        <p:nvSpPr>
          <p:cNvPr id="11" name="Prostokąt 10"/>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sp>
        <p:nvSpPr>
          <p:cNvPr id="12" name="Prostokąt 11"/>
          <p:cNvSpPr/>
          <p:nvPr/>
        </p:nvSpPr>
        <p:spPr>
          <a:xfrm>
            <a:off x="304685" y="4213738"/>
            <a:ext cx="1167307" cy="369332"/>
          </a:xfrm>
          <a:prstGeom prst="rect">
            <a:avLst/>
          </a:prstGeom>
        </p:spPr>
        <p:txBody>
          <a:bodyPr wrap="none">
            <a:spAutoFit/>
          </a:bodyPr>
          <a:lstStyle/>
          <a:p>
            <a:r>
              <a:rPr lang="pl-PL" dirty="0" err="1" smtClean="0"/>
              <a:t>Hidden</a:t>
            </a:r>
            <a:r>
              <a:rPr lang="pl-PL" dirty="0" smtClean="0"/>
              <a:t> bit</a:t>
            </a:r>
            <a:endParaRPr lang="pl-PL" dirty="0"/>
          </a:p>
        </p:txBody>
      </p:sp>
      <p:cxnSp>
        <p:nvCxnSpPr>
          <p:cNvPr id="13" name="Łącznik prosty 12"/>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4864910" y="3595167"/>
            <a:ext cx="301686" cy="369332"/>
          </a:xfrm>
          <a:prstGeom prst="rect">
            <a:avLst/>
          </a:prstGeom>
        </p:spPr>
        <p:txBody>
          <a:bodyPr wrap="none">
            <a:spAutoFit/>
          </a:bodyPr>
          <a:lstStyle/>
          <a:p>
            <a:r>
              <a:rPr lang="pl-PL" dirty="0" smtClean="0"/>
              <a:t>0</a:t>
            </a:r>
            <a:endParaRPr lang="pl-PL" dirty="0"/>
          </a:p>
        </p:txBody>
      </p:sp>
      <p:cxnSp>
        <p:nvCxnSpPr>
          <p:cNvPr id="15" name="Łącznik prosty 14"/>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2305168" y="3522239"/>
            <a:ext cx="1260281" cy="369332"/>
          </a:xfrm>
          <a:prstGeom prst="rect">
            <a:avLst/>
          </a:prstGeom>
        </p:spPr>
        <p:txBody>
          <a:bodyPr wrap="none">
            <a:spAutoFit/>
          </a:bodyPr>
          <a:lstStyle/>
          <a:p>
            <a:r>
              <a:rPr lang="pl-PL" dirty="0" smtClean="0"/>
              <a:t>1-127=-126</a:t>
            </a:r>
            <a:endParaRPr lang="pl-PL" dirty="0"/>
          </a:p>
        </p:txBody>
      </p:sp>
      <p:sp>
        <p:nvSpPr>
          <p:cNvPr id="17" name="Prostokąt 16"/>
          <p:cNvSpPr/>
          <p:nvPr/>
        </p:nvSpPr>
        <p:spPr>
          <a:xfrm>
            <a:off x="2689211" y="2809546"/>
            <a:ext cx="301686" cy="369332"/>
          </a:xfrm>
          <a:prstGeom prst="rect">
            <a:avLst/>
          </a:prstGeom>
        </p:spPr>
        <p:txBody>
          <a:bodyPr wrap="none">
            <a:spAutoFit/>
          </a:bodyPr>
          <a:lstStyle/>
          <a:p>
            <a:r>
              <a:rPr lang="pl-PL" dirty="0" smtClean="0"/>
              <a:t>1</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Prostokąt 1"/>
          <p:cNvSpPr/>
          <p:nvPr/>
        </p:nvSpPr>
        <p:spPr>
          <a:xfrm>
            <a:off x="1217458" y="6278248"/>
            <a:ext cx="8079813" cy="369332"/>
          </a:xfrm>
          <a:prstGeom prst="rect">
            <a:avLst/>
          </a:prstGeom>
        </p:spPr>
        <p:txBody>
          <a:bodyPr wrap="square">
            <a:spAutoFit/>
          </a:bodyPr>
          <a:lstStyle/>
          <a:p>
            <a:r>
              <a:rPr lang="pl-PL" dirty="0" err="1" smtClean="0">
                <a:solidFill>
                  <a:srgbClr val="0000FF"/>
                </a:solidFill>
                <a:latin typeface="Consolas" panose="020B0609020204030204" pitchFamily="49" charset="0"/>
              </a:rPr>
              <a:t>constexpr</a:t>
            </a:r>
            <a:r>
              <a:rPr lang="pl-PL" dirty="0" smtClean="0">
                <a:solidFill>
                  <a:srgbClr val="000000"/>
                </a:solidFill>
                <a:latin typeface="Consolas" panose="020B0609020204030204" pitchFamily="49" charset="0"/>
              </a:rPr>
              <a:t> </a:t>
            </a:r>
            <a:r>
              <a:rPr lang="pl-PL" dirty="0" err="1" smtClean="0">
                <a:solidFill>
                  <a:srgbClr val="2B91AF"/>
                </a:solidFill>
                <a:latin typeface="Consolas" panose="020B0609020204030204" pitchFamily="49" charset="0"/>
              </a:rPr>
              <a:t>float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kMin</a:t>
            </a:r>
            <a:r>
              <a:rPr lang="pl-PL" dirty="0">
                <a:solidFill>
                  <a:srgbClr val="000000"/>
                </a:solidFill>
                <a:latin typeface="Consolas" panose="020B0609020204030204" pitchFamily="49" charset="0"/>
              </a:rPr>
              <a:t> { std::</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err="1" smtClean="0">
                <a:solidFill>
                  <a:srgbClr val="2B91AF"/>
                </a:solidFill>
                <a:latin typeface="Consolas" panose="020B0609020204030204" pitchFamily="49" charset="0"/>
              </a:rPr>
              <a:t>float</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&gt;::min() };</a:t>
            </a:r>
            <a:endParaRPr lang="pl-PL" dirty="0"/>
          </a:p>
        </p:txBody>
      </p: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0s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179053576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b="1" dirty="0" err="1" smtClean="0"/>
              <a:t>maximal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Tree>
    <p:extLst>
      <p:ext uri="{BB962C8B-B14F-4D97-AF65-F5344CB8AC3E}">
        <p14:creationId xmlns:p14="http://schemas.microsoft.com/office/powerpoint/2010/main" val="236693728"/>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157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pl-PL" sz="2000" dirty="0" smtClean="0"/>
              <a:t>11111110</a:t>
            </a:r>
            <a:r>
              <a:rPr lang="en-US" sz="2000" dirty="0" smtClean="0"/>
              <a:t> </a:t>
            </a:r>
            <a:r>
              <a:rPr lang="en-US" sz="2000" dirty="0"/>
              <a:t>| </a:t>
            </a:r>
            <a:r>
              <a:rPr lang="pl-PL" sz="2000" dirty="0" smtClean="0"/>
              <a:t>11111111111111111111111</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b="1" dirty="0" err="1" smtClean="0"/>
              <a:t>maximal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1s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496418259"/>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pl-PL" sz="2000" dirty="0" smtClean="0"/>
              <a:t>11111110</a:t>
            </a:r>
            <a:r>
              <a:rPr lang="en-US" sz="2000" dirty="0" smtClean="0"/>
              <a:t> </a:t>
            </a:r>
            <a:r>
              <a:rPr lang="en-US" sz="2000" dirty="0"/>
              <a:t>| </a:t>
            </a:r>
            <a:r>
              <a:rPr lang="pl-PL" sz="2000" dirty="0" smtClean="0"/>
              <a:t>11111111111111111111111</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b="1" dirty="0" err="1" smtClean="0"/>
              <a:t>maximal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sp>
        <p:nvSpPr>
          <p:cNvPr id="17" name="Prostokąt 16"/>
          <p:cNvSpPr/>
          <p:nvPr/>
        </p:nvSpPr>
        <p:spPr>
          <a:xfrm>
            <a:off x="2689211" y="2809546"/>
            <a:ext cx="535724" cy="369332"/>
          </a:xfrm>
          <a:prstGeom prst="rect">
            <a:avLst/>
          </a:prstGeom>
        </p:spPr>
        <p:txBody>
          <a:bodyPr wrap="none">
            <a:spAutoFit/>
          </a:bodyPr>
          <a:lstStyle/>
          <a:p>
            <a:r>
              <a:rPr lang="pl-PL" dirty="0" smtClean="0"/>
              <a:t>254</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1s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10158547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pl-PL" sz="2000" dirty="0" smtClean="0"/>
              <a:t>11111110</a:t>
            </a:r>
            <a:r>
              <a:rPr lang="en-US" sz="2000" dirty="0" smtClean="0"/>
              <a:t> </a:t>
            </a:r>
            <a:r>
              <a:rPr lang="en-US" sz="2000" dirty="0"/>
              <a:t>| </a:t>
            </a:r>
            <a:r>
              <a:rPr lang="pl-PL" sz="2000" dirty="0" smtClean="0"/>
              <a:t>11111111111111111111111</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b="1" dirty="0" err="1" smtClean="0"/>
              <a:t>maximal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cxnSp>
        <p:nvCxnSpPr>
          <p:cNvPr id="13" name="Łącznik prosty 12"/>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4864910" y="3595167"/>
            <a:ext cx="577402" cy="369332"/>
          </a:xfrm>
          <a:prstGeom prst="rect">
            <a:avLst/>
          </a:prstGeom>
        </p:spPr>
        <p:txBody>
          <a:bodyPr wrap="none">
            <a:spAutoFit/>
          </a:bodyPr>
          <a:lstStyle/>
          <a:p>
            <a:r>
              <a:rPr lang="pl-PL" dirty="0" smtClean="0"/>
              <a:t>1…1</a:t>
            </a:r>
            <a:endParaRPr lang="pl-PL" dirty="0"/>
          </a:p>
        </p:txBody>
      </p:sp>
      <p:sp>
        <p:nvSpPr>
          <p:cNvPr id="16" name="Prostokąt 15"/>
          <p:cNvSpPr/>
          <p:nvPr/>
        </p:nvSpPr>
        <p:spPr>
          <a:xfrm>
            <a:off x="2205893" y="3522239"/>
            <a:ext cx="1423788" cy="369332"/>
          </a:xfrm>
          <a:prstGeom prst="rect">
            <a:avLst/>
          </a:prstGeom>
        </p:spPr>
        <p:txBody>
          <a:bodyPr wrap="none">
            <a:spAutoFit/>
          </a:bodyPr>
          <a:lstStyle/>
          <a:p>
            <a:r>
              <a:rPr lang="pl-PL" dirty="0" smtClean="0"/>
              <a:t>254-127=127</a:t>
            </a:r>
            <a:endParaRPr lang="pl-PL" dirty="0"/>
          </a:p>
        </p:txBody>
      </p:sp>
      <p:sp>
        <p:nvSpPr>
          <p:cNvPr id="17" name="Prostokąt 16"/>
          <p:cNvSpPr/>
          <p:nvPr/>
        </p:nvSpPr>
        <p:spPr>
          <a:xfrm>
            <a:off x="2689211" y="2809546"/>
            <a:ext cx="535724" cy="369332"/>
          </a:xfrm>
          <a:prstGeom prst="rect">
            <a:avLst/>
          </a:prstGeom>
        </p:spPr>
        <p:txBody>
          <a:bodyPr wrap="none">
            <a:spAutoFit/>
          </a:bodyPr>
          <a:lstStyle/>
          <a:p>
            <a:r>
              <a:rPr lang="pl-PL" dirty="0" smtClean="0"/>
              <a:t>254</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1s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962291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another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example</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743635" y="1585463"/>
            <a:ext cx="9471212" cy="2585323"/>
          </a:xfrm>
          <a:prstGeom prst="rect">
            <a:avLst/>
          </a:prstGeom>
        </p:spPr>
        <p:txBody>
          <a:bodyPr wrap="square">
            <a:spAutoFit/>
          </a:bodyPr>
          <a:lstStyle/>
          <a:p>
            <a:r>
              <a:rPr lang="en-US" dirty="0">
                <a:solidFill>
                  <a:srgbClr val="008000"/>
                </a:solidFill>
                <a:latin typeface="Consolas" panose="020B0609020204030204" pitchFamily="49" charset="0"/>
              </a:rPr>
              <a:t>// Let's generate some float values</a:t>
            </a:r>
            <a:endParaRPr lang="en-US"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std::</a:t>
            </a:r>
            <a:r>
              <a:rPr lang="pl-PL" dirty="0" err="1">
                <a:solidFill>
                  <a:srgbClr val="2B91AF"/>
                </a:solidFill>
                <a:latin typeface="Consolas" panose="020B0609020204030204" pitchFamily="49" charset="0"/>
              </a:rPr>
              <a:t>vector</a:t>
            </a:r>
            <a:r>
              <a:rPr lang="pl-PL" dirty="0">
                <a:solidFill>
                  <a:srgbClr val="000000"/>
                </a:solidFill>
                <a:latin typeface="Consolas" panose="020B0609020204030204" pitchFamily="49" charset="0"/>
              </a:rPr>
              <a:t>&lt; </a:t>
            </a:r>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&gt; </a:t>
            </a:r>
            <a:r>
              <a:rPr lang="pl-PL" dirty="0" err="1">
                <a:solidFill>
                  <a:srgbClr val="000000"/>
                </a:solidFill>
                <a:latin typeface="Consolas" panose="020B0609020204030204" pitchFamily="49" charset="0"/>
              </a:rPr>
              <a:t>vec</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How many </a:t>
            </a:r>
            <a:r>
              <a:rPr lang="pl-PL" dirty="0" smtClean="0">
                <a:solidFill>
                  <a:srgbClr val="008000"/>
                </a:solidFill>
                <a:latin typeface="Consolas" panose="020B0609020204030204" pitchFamily="49" charset="0"/>
              </a:rPr>
              <a:t>t</a:t>
            </a:r>
            <a:r>
              <a:rPr lang="en-US" dirty="0" err="1" smtClean="0">
                <a:solidFill>
                  <a:srgbClr val="008000"/>
                </a:solidFill>
                <a:latin typeface="Consolas" panose="020B0609020204030204" pitchFamily="49" charset="0"/>
              </a:rPr>
              <a:t>imes</a:t>
            </a:r>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this loop</a:t>
            </a:r>
            <a:r>
              <a:rPr lang="pl-PL"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iterates?</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Generate 10 values in the interval [0, 0.9] with step 0.1</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x { 0.0 }; x != 1.0; x += 0.1 )</a:t>
            </a:r>
          </a:p>
          <a:p>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vec.push_back</a:t>
            </a:r>
            <a:r>
              <a:rPr lang="pl-PL" dirty="0">
                <a:solidFill>
                  <a:srgbClr val="000000"/>
                </a:solidFill>
                <a:latin typeface="Consolas" panose="020B0609020204030204" pitchFamily="49" charset="0"/>
              </a:rPr>
              <a:t>( x );</a:t>
            </a:r>
          </a:p>
          <a:p>
            <a:endParaRPr lang="pl-PL" dirty="0"/>
          </a:p>
        </p:txBody>
      </p:sp>
      <p:sp>
        <p:nvSpPr>
          <p:cNvPr id="6" name="Prostokąt 5"/>
          <p:cNvSpPr/>
          <p:nvPr/>
        </p:nvSpPr>
        <p:spPr>
          <a:xfrm>
            <a:off x="5916706" y="3913093"/>
            <a:ext cx="2195666" cy="646331"/>
          </a:xfrm>
          <a:prstGeom prst="rect">
            <a:avLst/>
          </a:prstGeom>
        </p:spPr>
        <p:txBody>
          <a:bodyPr wrap="none">
            <a:spAutoFit/>
          </a:bodyPr>
          <a:lstStyle/>
          <a:p>
            <a:r>
              <a:rPr lang="pl-PL" sz="3600" dirty="0" err="1" smtClean="0">
                <a:latin typeface="Arial Rounded MT Bold" panose="020F0704030504030204" pitchFamily="34" charset="0"/>
              </a:rPr>
              <a:t>infinite</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spTree>
    <p:extLst>
      <p:ext uri="{BB962C8B-B14F-4D97-AF65-F5344CB8AC3E}">
        <p14:creationId xmlns:p14="http://schemas.microsoft.com/office/powerpoint/2010/main" val="25383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pl-PL" sz="2000" dirty="0" smtClean="0"/>
              <a:t>11111110</a:t>
            </a:r>
            <a:r>
              <a:rPr lang="en-US" sz="2000" dirty="0" smtClean="0"/>
              <a:t> </a:t>
            </a:r>
            <a:r>
              <a:rPr lang="en-US" sz="2000" dirty="0"/>
              <a:t>| </a:t>
            </a:r>
            <a:r>
              <a:rPr lang="pl-PL" sz="2000" dirty="0" smtClean="0"/>
              <a:t>11111111111111111111111</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b="1" dirty="0" err="1" smtClean="0"/>
              <a:t>maximal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sp>
        <p:nvSpPr>
          <p:cNvPr id="10" name="Prostokąt 9"/>
          <p:cNvSpPr/>
          <p:nvPr/>
        </p:nvSpPr>
        <p:spPr>
          <a:xfrm>
            <a:off x="4861977" y="4330273"/>
            <a:ext cx="577402" cy="369332"/>
          </a:xfrm>
          <a:prstGeom prst="rect">
            <a:avLst/>
          </a:prstGeom>
        </p:spPr>
        <p:txBody>
          <a:bodyPr wrap="none">
            <a:spAutoFit/>
          </a:bodyPr>
          <a:lstStyle/>
          <a:p>
            <a:r>
              <a:rPr lang="pl-PL" dirty="0" smtClean="0"/>
              <a:t>1…1</a:t>
            </a:r>
            <a:endParaRPr lang="pl-PL" dirty="0"/>
          </a:p>
        </p:txBody>
      </p:sp>
      <p:sp>
        <p:nvSpPr>
          <p:cNvPr id="11" name="Prostokąt 10"/>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sp>
        <p:nvSpPr>
          <p:cNvPr id="12" name="Prostokąt 11"/>
          <p:cNvSpPr/>
          <p:nvPr/>
        </p:nvSpPr>
        <p:spPr>
          <a:xfrm>
            <a:off x="304685" y="4213738"/>
            <a:ext cx="1167307" cy="369332"/>
          </a:xfrm>
          <a:prstGeom prst="rect">
            <a:avLst/>
          </a:prstGeom>
        </p:spPr>
        <p:txBody>
          <a:bodyPr wrap="none">
            <a:spAutoFit/>
          </a:bodyPr>
          <a:lstStyle/>
          <a:p>
            <a:r>
              <a:rPr lang="pl-PL" dirty="0" err="1" smtClean="0"/>
              <a:t>Hidden</a:t>
            </a:r>
            <a:r>
              <a:rPr lang="pl-PL" dirty="0" smtClean="0"/>
              <a:t> bit</a:t>
            </a:r>
            <a:endParaRPr lang="pl-PL" dirty="0"/>
          </a:p>
        </p:txBody>
      </p:sp>
      <p:cxnSp>
        <p:nvCxnSpPr>
          <p:cNvPr id="13" name="Łącznik prosty 12"/>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4864910" y="3595167"/>
            <a:ext cx="577402" cy="369332"/>
          </a:xfrm>
          <a:prstGeom prst="rect">
            <a:avLst/>
          </a:prstGeom>
        </p:spPr>
        <p:txBody>
          <a:bodyPr wrap="none">
            <a:spAutoFit/>
          </a:bodyPr>
          <a:lstStyle/>
          <a:p>
            <a:r>
              <a:rPr lang="pl-PL" dirty="0" smtClean="0"/>
              <a:t>1…1</a:t>
            </a:r>
            <a:endParaRPr lang="pl-PL" dirty="0"/>
          </a:p>
        </p:txBody>
      </p:sp>
      <p:cxnSp>
        <p:nvCxnSpPr>
          <p:cNvPr id="15" name="Łącznik prosty 14"/>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2205893" y="3522239"/>
            <a:ext cx="1423788" cy="369332"/>
          </a:xfrm>
          <a:prstGeom prst="rect">
            <a:avLst/>
          </a:prstGeom>
        </p:spPr>
        <p:txBody>
          <a:bodyPr wrap="none">
            <a:spAutoFit/>
          </a:bodyPr>
          <a:lstStyle/>
          <a:p>
            <a:r>
              <a:rPr lang="pl-PL" dirty="0" smtClean="0"/>
              <a:t>254-127=127</a:t>
            </a:r>
            <a:endParaRPr lang="pl-PL" dirty="0"/>
          </a:p>
        </p:txBody>
      </p:sp>
      <p:sp>
        <p:nvSpPr>
          <p:cNvPr id="17" name="Prostokąt 16"/>
          <p:cNvSpPr/>
          <p:nvPr/>
        </p:nvSpPr>
        <p:spPr>
          <a:xfrm>
            <a:off x="2689211" y="2809546"/>
            <a:ext cx="535724" cy="369332"/>
          </a:xfrm>
          <a:prstGeom prst="rect">
            <a:avLst/>
          </a:prstGeom>
        </p:spPr>
        <p:txBody>
          <a:bodyPr wrap="none">
            <a:spAutoFit/>
          </a:bodyPr>
          <a:lstStyle/>
          <a:p>
            <a:r>
              <a:rPr lang="pl-PL" dirty="0" smtClean="0"/>
              <a:t>254</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1s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spTree>
    <p:extLst>
      <p:ext uri="{BB962C8B-B14F-4D97-AF65-F5344CB8AC3E}">
        <p14:creationId xmlns:p14="http://schemas.microsoft.com/office/powerpoint/2010/main" val="69787274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161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pl-PL" sz="2000" dirty="0" smtClean="0"/>
              <a:t>11111110</a:t>
            </a:r>
            <a:r>
              <a:rPr lang="en-US" sz="2000" dirty="0" smtClean="0"/>
              <a:t> </a:t>
            </a:r>
            <a:r>
              <a:rPr lang="en-US" sz="2000" dirty="0"/>
              <a:t>| </a:t>
            </a:r>
            <a:r>
              <a:rPr lang="pl-PL" sz="2000" dirty="0" smtClean="0"/>
              <a:t>11111111111111111111111</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b="1" dirty="0" err="1" smtClean="0"/>
              <a:t>maximal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cxnSp>
        <p:nvCxnSpPr>
          <p:cNvPr id="8" name="Łącznik prosty 7"/>
          <p:cNvCxnSpPr/>
          <p:nvPr/>
        </p:nvCxnSpPr>
        <p:spPr>
          <a:xfrm flipV="1">
            <a:off x="1919814" y="4957481"/>
            <a:ext cx="4740960" cy="1914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4861977" y="4330273"/>
            <a:ext cx="577402" cy="369332"/>
          </a:xfrm>
          <a:prstGeom prst="rect">
            <a:avLst/>
          </a:prstGeom>
        </p:spPr>
        <p:txBody>
          <a:bodyPr wrap="none">
            <a:spAutoFit/>
          </a:bodyPr>
          <a:lstStyle/>
          <a:p>
            <a:r>
              <a:rPr lang="pl-PL" dirty="0" smtClean="0"/>
              <a:t>1…1</a:t>
            </a:r>
            <a:endParaRPr lang="pl-PL" dirty="0"/>
          </a:p>
        </p:txBody>
      </p:sp>
      <p:sp>
        <p:nvSpPr>
          <p:cNvPr id="11" name="Prostokąt 10"/>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sp>
        <p:nvSpPr>
          <p:cNvPr id="12" name="Prostokąt 11"/>
          <p:cNvSpPr/>
          <p:nvPr/>
        </p:nvSpPr>
        <p:spPr>
          <a:xfrm>
            <a:off x="304685" y="4213738"/>
            <a:ext cx="1167307" cy="369332"/>
          </a:xfrm>
          <a:prstGeom prst="rect">
            <a:avLst/>
          </a:prstGeom>
        </p:spPr>
        <p:txBody>
          <a:bodyPr wrap="none">
            <a:spAutoFit/>
          </a:bodyPr>
          <a:lstStyle/>
          <a:p>
            <a:r>
              <a:rPr lang="pl-PL" dirty="0" err="1" smtClean="0"/>
              <a:t>Hidden</a:t>
            </a:r>
            <a:r>
              <a:rPr lang="pl-PL" dirty="0" smtClean="0"/>
              <a:t> bit</a:t>
            </a:r>
            <a:endParaRPr lang="pl-PL" dirty="0"/>
          </a:p>
        </p:txBody>
      </p:sp>
      <p:cxnSp>
        <p:nvCxnSpPr>
          <p:cNvPr id="13" name="Łącznik prosty 12"/>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4864910" y="3595167"/>
            <a:ext cx="577402" cy="369332"/>
          </a:xfrm>
          <a:prstGeom prst="rect">
            <a:avLst/>
          </a:prstGeom>
        </p:spPr>
        <p:txBody>
          <a:bodyPr wrap="none">
            <a:spAutoFit/>
          </a:bodyPr>
          <a:lstStyle/>
          <a:p>
            <a:r>
              <a:rPr lang="pl-PL" dirty="0" smtClean="0"/>
              <a:t>1…1</a:t>
            </a:r>
            <a:endParaRPr lang="pl-PL" dirty="0"/>
          </a:p>
        </p:txBody>
      </p:sp>
      <p:cxnSp>
        <p:nvCxnSpPr>
          <p:cNvPr id="15" name="Łącznik prosty 14"/>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2205893" y="3522239"/>
            <a:ext cx="1423788" cy="369332"/>
          </a:xfrm>
          <a:prstGeom prst="rect">
            <a:avLst/>
          </a:prstGeom>
        </p:spPr>
        <p:txBody>
          <a:bodyPr wrap="none">
            <a:spAutoFit/>
          </a:bodyPr>
          <a:lstStyle/>
          <a:p>
            <a:r>
              <a:rPr lang="pl-PL" dirty="0" smtClean="0"/>
              <a:t>254-127=127</a:t>
            </a:r>
            <a:endParaRPr lang="pl-PL" dirty="0"/>
          </a:p>
        </p:txBody>
      </p:sp>
      <p:sp>
        <p:nvSpPr>
          <p:cNvPr id="17" name="Prostokąt 16"/>
          <p:cNvSpPr/>
          <p:nvPr/>
        </p:nvSpPr>
        <p:spPr>
          <a:xfrm>
            <a:off x="2689211" y="2809546"/>
            <a:ext cx="535724" cy="369332"/>
          </a:xfrm>
          <a:prstGeom prst="rect">
            <a:avLst/>
          </a:prstGeom>
        </p:spPr>
        <p:txBody>
          <a:bodyPr wrap="none">
            <a:spAutoFit/>
          </a:bodyPr>
          <a:lstStyle/>
          <a:p>
            <a:r>
              <a:rPr lang="pl-PL" dirty="0" smtClean="0"/>
              <a:t>254</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1s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graphicFrame>
        <p:nvGraphicFramePr>
          <p:cNvPr id="23" name="Obiekt 22"/>
          <p:cNvGraphicFramePr>
            <a:graphicFrameLocks noChangeAspect="1"/>
          </p:cNvGraphicFramePr>
          <p:nvPr>
            <p:extLst>
              <p:ext uri="{D42A27DB-BD31-4B8C-83A1-F6EECF244321}">
                <p14:modId xmlns:p14="http://schemas.microsoft.com/office/powerpoint/2010/main" val="1170480333"/>
              </p:ext>
            </p:extLst>
          </p:nvPr>
        </p:nvGraphicFramePr>
        <p:xfrm>
          <a:off x="724227" y="5384008"/>
          <a:ext cx="10494963" cy="661987"/>
        </p:xfrm>
        <a:graphic>
          <a:graphicData uri="http://schemas.openxmlformats.org/presentationml/2006/ole">
            <mc:AlternateContent xmlns:mc="http://schemas.openxmlformats.org/markup-compatibility/2006">
              <mc:Choice xmlns:v="urn:schemas-microsoft-com:vml" Requires="v">
                <p:oleObj spid="_x0000_s86078" name="Equation" r:id="rId3" imgW="4800600" imgH="279360" progId="Equation.DSMT4">
                  <p:embed/>
                </p:oleObj>
              </mc:Choice>
              <mc:Fallback>
                <p:oleObj name="Equation" r:id="rId3" imgW="4800600" imgH="279360" progId="Equation.DSMT4">
                  <p:embed/>
                  <p:pic>
                    <p:nvPicPr>
                      <p:cNvPr id="23" name="Obiekt 22"/>
                      <p:cNvPicPr>
                        <a:picLocks noChangeAspect="1" noChangeArrowheads="1"/>
                      </p:cNvPicPr>
                      <p:nvPr/>
                    </p:nvPicPr>
                    <p:blipFill>
                      <a:blip r:embed="rId4"/>
                      <a:srcRect/>
                      <a:stretch>
                        <a:fillRect/>
                      </a:stretch>
                    </p:blipFill>
                    <p:spPr bwMode="auto">
                      <a:xfrm>
                        <a:off x="724227" y="5384008"/>
                        <a:ext cx="10494963" cy="661987"/>
                      </a:xfrm>
                      <a:prstGeom prst="rect">
                        <a:avLst/>
                      </a:prstGeom>
                      <a:noFill/>
                    </p:spPr>
                  </p:pic>
                </p:oleObj>
              </mc:Fallback>
            </mc:AlternateContent>
          </a:graphicData>
        </a:graphic>
      </p:graphicFrame>
    </p:spTree>
    <p:extLst>
      <p:ext uri="{BB962C8B-B14F-4D97-AF65-F5344CB8AC3E}">
        <p14:creationId xmlns:p14="http://schemas.microsoft.com/office/powerpoint/2010/main" val="320515755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162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5" name="Prostokąt 24"/>
          <p:cNvSpPr/>
          <p:nvPr/>
        </p:nvSpPr>
        <p:spPr>
          <a:xfrm>
            <a:off x="1967753" y="1716309"/>
            <a:ext cx="6096000" cy="400110"/>
          </a:xfrm>
          <a:prstGeom prst="rect">
            <a:avLst/>
          </a:prstGeom>
        </p:spPr>
        <p:txBody>
          <a:bodyPr>
            <a:spAutoFit/>
          </a:bodyPr>
          <a:lstStyle/>
          <a:p>
            <a:r>
              <a:rPr lang="en-US" sz="2000" dirty="0" smtClean="0"/>
              <a:t>0 </a:t>
            </a:r>
            <a:r>
              <a:rPr lang="en-US" sz="2000" dirty="0"/>
              <a:t>| </a:t>
            </a:r>
            <a:r>
              <a:rPr lang="pl-PL" sz="2000" dirty="0" smtClean="0"/>
              <a:t>11111110</a:t>
            </a:r>
            <a:r>
              <a:rPr lang="en-US" sz="2000" dirty="0" smtClean="0"/>
              <a:t> </a:t>
            </a:r>
            <a:r>
              <a:rPr lang="en-US" sz="2000" dirty="0"/>
              <a:t>| </a:t>
            </a:r>
            <a:r>
              <a:rPr lang="pl-PL" sz="2000" dirty="0" smtClean="0"/>
              <a:t>11111111111111111111111</a:t>
            </a:r>
            <a:endParaRPr lang="en-US" sz="2000" dirty="0"/>
          </a:p>
        </p:txBody>
      </p:sp>
      <p:sp>
        <p:nvSpPr>
          <p:cNvPr id="21" name="Prostokąt 20"/>
          <p:cNvSpPr/>
          <p:nvPr/>
        </p:nvSpPr>
        <p:spPr>
          <a:xfrm>
            <a:off x="547383" y="818456"/>
            <a:ext cx="10848653" cy="461665"/>
          </a:xfrm>
          <a:prstGeom prst="rect">
            <a:avLst/>
          </a:prstGeom>
        </p:spPr>
        <p:txBody>
          <a:bodyPr wrap="square">
            <a:spAutoFit/>
          </a:bodyPr>
          <a:lstStyle/>
          <a:p>
            <a:r>
              <a:rPr lang="pl-PL" sz="2400" dirty="0" err="1" smtClean="0"/>
              <a:t>What</a:t>
            </a:r>
            <a:r>
              <a:rPr lang="pl-PL" sz="2400" dirty="0" smtClean="0"/>
              <a:t> </a:t>
            </a:r>
            <a:r>
              <a:rPr lang="pl-PL" sz="2400" dirty="0" err="1" smtClean="0"/>
              <a:t>is</a:t>
            </a:r>
            <a:r>
              <a:rPr lang="pl-PL" sz="2400" dirty="0" smtClean="0"/>
              <a:t> the </a:t>
            </a:r>
            <a:r>
              <a:rPr lang="pl-PL" sz="2400" b="1" dirty="0" err="1" smtClean="0"/>
              <a:t>maximal</a:t>
            </a:r>
            <a:r>
              <a:rPr lang="pl-PL" sz="2400" dirty="0" smtClean="0"/>
              <a:t> </a:t>
            </a:r>
            <a:r>
              <a:rPr lang="pl-PL" sz="2400" dirty="0" err="1" smtClean="0"/>
              <a:t>value</a:t>
            </a:r>
            <a:r>
              <a:rPr lang="pl-PL" sz="2400" dirty="0" smtClean="0"/>
              <a:t> in the </a:t>
            </a:r>
            <a:r>
              <a:rPr lang="en-US" sz="2400" dirty="0" smtClean="0"/>
              <a:t>IEEE </a:t>
            </a:r>
            <a:r>
              <a:rPr lang="en-US" sz="2400" dirty="0"/>
              <a:t>754 </a:t>
            </a:r>
            <a:r>
              <a:rPr lang="pl-PL" sz="2400" dirty="0" smtClean="0"/>
              <a:t>single precision </a:t>
            </a:r>
            <a:r>
              <a:rPr lang="en-US" sz="2400" dirty="0" smtClean="0"/>
              <a:t>representation</a:t>
            </a:r>
            <a:r>
              <a:rPr lang="pl-PL" sz="2400" dirty="0" smtClean="0"/>
              <a:t>?</a:t>
            </a:r>
            <a:endParaRPr lang="en-US" sz="2400" dirty="0"/>
          </a:p>
        </p:txBody>
      </p:sp>
      <p:sp>
        <p:nvSpPr>
          <p:cNvPr id="6" name="Prostokąt 5"/>
          <p:cNvSpPr/>
          <p:nvPr/>
        </p:nvSpPr>
        <p:spPr>
          <a:xfrm>
            <a:off x="1919524" y="2814025"/>
            <a:ext cx="237566" cy="369332"/>
          </a:xfrm>
          <a:prstGeom prst="rect">
            <a:avLst/>
          </a:prstGeom>
        </p:spPr>
        <p:txBody>
          <a:bodyPr wrap="none">
            <a:spAutoFit/>
          </a:bodyPr>
          <a:lstStyle/>
          <a:p>
            <a:r>
              <a:rPr lang="pl-PL" dirty="0"/>
              <a:t> </a:t>
            </a:r>
          </a:p>
        </p:txBody>
      </p:sp>
      <p:cxnSp>
        <p:nvCxnSpPr>
          <p:cNvPr id="8" name="Łącznik prosty 7"/>
          <p:cNvCxnSpPr/>
          <p:nvPr/>
        </p:nvCxnSpPr>
        <p:spPr>
          <a:xfrm flipV="1">
            <a:off x="1919814" y="4957481"/>
            <a:ext cx="4740960" cy="19146"/>
          </a:xfrm>
          <a:prstGeom prst="line">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0" name="Prostokąt 9"/>
          <p:cNvSpPr/>
          <p:nvPr/>
        </p:nvSpPr>
        <p:spPr>
          <a:xfrm>
            <a:off x="4861977" y="4330273"/>
            <a:ext cx="577402" cy="369332"/>
          </a:xfrm>
          <a:prstGeom prst="rect">
            <a:avLst/>
          </a:prstGeom>
        </p:spPr>
        <p:txBody>
          <a:bodyPr wrap="none">
            <a:spAutoFit/>
          </a:bodyPr>
          <a:lstStyle/>
          <a:p>
            <a:r>
              <a:rPr lang="pl-PL" dirty="0" smtClean="0"/>
              <a:t>1…1</a:t>
            </a:r>
            <a:endParaRPr lang="pl-PL" dirty="0"/>
          </a:p>
        </p:txBody>
      </p:sp>
      <p:sp>
        <p:nvSpPr>
          <p:cNvPr id="11" name="Prostokąt 10"/>
          <p:cNvSpPr/>
          <p:nvPr/>
        </p:nvSpPr>
        <p:spPr>
          <a:xfrm>
            <a:off x="3550024" y="4330273"/>
            <a:ext cx="301686" cy="369332"/>
          </a:xfrm>
          <a:prstGeom prst="rect">
            <a:avLst/>
          </a:prstGeom>
        </p:spPr>
        <p:txBody>
          <a:bodyPr wrap="none">
            <a:spAutoFit/>
          </a:bodyPr>
          <a:lstStyle/>
          <a:p>
            <a:r>
              <a:rPr lang="pl-PL" b="1" dirty="0" smtClean="0"/>
              <a:t>1</a:t>
            </a:r>
            <a:endParaRPr lang="pl-PL" b="1" dirty="0"/>
          </a:p>
        </p:txBody>
      </p:sp>
      <p:sp>
        <p:nvSpPr>
          <p:cNvPr id="12" name="Prostokąt 11"/>
          <p:cNvSpPr/>
          <p:nvPr/>
        </p:nvSpPr>
        <p:spPr>
          <a:xfrm>
            <a:off x="304685" y="4213738"/>
            <a:ext cx="1167307" cy="369332"/>
          </a:xfrm>
          <a:prstGeom prst="rect">
            <a:avLst/>
          </a:prstGeom>
        </p:spPr>
        <p:txBody>
          <a:bodyPr wrap="none">
            <a:spAutoFit/>
          </a:bodyPr>
          <a:lstStyle/>
          <a:p>
            <a:r>
              <a:rPr lang="pl-PL" dirty="0" err="1" smtClean="0"/>
              <a:t>Hidden</a:t>
            </a:r>
            <a:r>
              <a:rPr lang="pl-PL" dirty="0" smtClean="0"/>
              <a:t> bit</a:t>
            </a:r>
            <a:endParaRPr lang="pl-PL" dirty="0"/>
          </a:p>
        </p:txBody>
      </p:sp>
      <p:cxnSp>
        <p:nvCxnSpPr>
          <p:cNvPr id="13" name="Łącznik prosty 12"/>
          <p:cNvCxnSpPr/>
          <p:nvPr/>
        </p:nvCxnSpPr>
        <p:spPr>
          <a:xfrm>
            <a:off x="3550024" y="3367457"/>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4" name="Prostokąt 13"/>
          <p:cNvSpPr/>
          <p:nvPr/>
        </p:nvSpPr>
        <p:spPr>
          <a:xfrm>
            <a:off x="4864910" y="3595167"/>
            <a:ext cx="577402" cy="369332"/>
          </a:xfrm>
          <a:prstGeom prst="rect">
            <a:avLst/>
          </a:prstGeom>
        </p:spPr>
        <p:txBody>
          <a:bodyPr wrap="none">
            <a:spAutoFit/>
          </a:bodyPr>
          <a:lstStyle/>
          <a:p>
            <a:r>
              <a:rPr lang="pl-PL" dirty="0" smtClean="0"/>
              <a:t>1…1</a:t>
            </a:r>
            <a:endParaRPr lang="pl-PL" dirty="0"/>
          </a:p>
        </p:txBody>
      </p:sp>
      <p:cxnSp>
        <p:nvCxnSpPr>
          <p:cNvPr id="15" name="Łącznik prosty 14"/>
          <p:cNvCxnSpPr/>
          <p:nvPr/>
        </p:nvCxnSpPr>
        <p:spPr>
          <a:xfrm>
            <a:off x="3550024" y="4124978"/>
            <a:ext cx="3079376" cy="0"/>
          </a:xfrm>
          <a:prstGeom prst="line">
            <a:avLst/>
          </a:prstGeom>
          <a:ln w="571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a:off x="2205893" y="3522239"/>
            <a:ext cx="1423788" cy="369332"/>
          </a:xfrm>
          <a:prstGeom prst="rect">
            <a:avLst/>
          </a:prstGeom>
        </p:spPr>
        <p:txBody>
          <a:bodyPr wrap="none">
            <a:spAutoFit/>
          </a:bodyPr>
          <a:lstStyle/>
          <a:p>
            <a:r>
              <a:rPr lang="pl-PL" dirty="0" smtClean="0"/>
              <a:t>254-127=127</a:t>
            </a:r>
            <a:endParaRPr lang="pl-PL" dirty="0"/>
          </a:p>
        </p:txBody>
      </p:sp>
      <p:sp>
        <p:nvSpPr>
          <p:cNvPr id="17" name="Prostokąt 16"/>
          <p:cNvSpPr/>
          <p:nvPr/>
        </p:nvSpPr>
        <p:spPr>
          <a:xfrm>
            <a:off x="2689211" y="2809546"/>
            <a:ext cx="535724" cy="369332"/>
          </a:xfrm>
          <a:prstGeom prst="rect">
            <a:avLst/>
          </a:prstGeom>
        </p:spPr>
        <p:txBody>
          <a:bodyPr wrap="none">
            <a:spAutoFit/>
          </a:bodyPr>
          <a:lstStyle/>
          <a:p>
            <a:r>
              <a:rPr lang="pl-PL" dirty="0" smtClean="0"/>
              <a:t>254</a:t>
            </a:r>
            <a:endParaRPr lang="pl-PL" dirty="0"/>
          </a:p>
        </p:txBody>
      </p:sp>
      <p:cxnSp>
        <p:nvCxnSpPr>
          <p:cNvPr id="18" name="Łącznik prosty 17"/>
          <p:cNvCxnSpPr/>
          <p:nvPr/>
        </p:nvCxnSpPr>
        <p:spPr>
          <a:xfrm>
            <a:off x="2384612" y="2640106"/>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Łącznik prosty 18"/>
          <p:cNvCxnSpPr/>
          <p:nvPr/>
        </p:nvCxnSpPr>
        <p:spPr>
          <a:xfrm>
            <a:off x="2368885" y="3352800"/>
            <a:ext cx="1062317"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 name="Prostokąt 1"/>
          <p:cNvSpPr/>
          <p:nvPr/>
        </p:nvSpPr>
        <p:spPr>
          <a:xfrm>
            <a:off x="1217458" y="6278248"/>
            <a:ext cx="8079813" cy="369332"/>
          </a:xfrm>
          <a:prstGeom prst="rect">
            <a:avLst/>
          </a:prstGeom>
        </p:spPr>
        <p:txBody>
          <a:bodyPr wrap="square">
            <a:spAutoFit/>
          </a:bodyPr>
          <a:lstStyle/>
          <a:p>
            <a:r>
              <a:rPr lang="pl-PL" dirty="0" err="1" smtClean="0">
                <a:solidFill>
                  <a:srgbClr val="0000FF"/>
                </a:solidFill>
                <a:latin typeface="Consolas" panose="020B0609020204030204" pitchFamily="49" charset="0"/>
              </a:rPr>
              <a:t>constexpr</a:t>
            </a:r>
            <a:r>
              <a:rPr lang="pl-PL" dirty="0" smtClean="0">
                <a:solidFill>
                  <a:srgbClr val="000000"/>
                </a:solidFill>
                <a:latin typeface="Consolas" panose="020B0609020204030204" pitchFamily="49" charset="0"/>
              </a:rPr>
              <a:t> </a:t>
            </a:r>
            <a:r>
              <a:rPr lang="pl-PL" dirty="0" err="1" smtClean="0">
                <a:solidFill>
                  <a:srgbClr val="2B91AF"/>
                </a:solidFill>
                <a:latin typeface="Consolas" panose="020B0609020204030204" pitchFamily="49" charset="0"/>
              </a:rPr>
              <a:t>float</a:t>
            </a:r>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kMax</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 std::</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err="1" smtClean="0">
                <a:solidFill>
                  <a:srgbClr val="2B91AF"/>
                </a:solidFill>
                <a:latin typeface="Consolas" panose="020B0609020204030204" pitchFamily="49" charset="0"/>
              </a:rPr>
              <a:t>float</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&gt;::</a:t>
            </a:r>
            <a:r>
              <a:rPr lang="pl-PL" dirty="0" smtClean="0">
                <a:solidFill>
                  <a:srgbClr val="000000"/>
                </a:solidFill>
                <a:latin typeface="Consolas" panose="020B0609020204030204" pitchFamily="49" charset="0"/>
              </a:rPr>
              <a:t>max() </a:t>
            </a:r>
            <a:r>
              <a:rPr lang="pl-PL" dirty="0">
                <a:solidFill>
                  <a:srgbClr val="000000"/>
                </a:solidFill>
                <a:latin typeface="Consolas" panose="020B0609020204030204" pitchFamily="49" charset="0"/>
              </a:rPr>
              <a:t>};</a:t>
            </a:r>
            <a:endParaRPr lang="pl-PL" dirty="0"/>
          </a:p>
        </p:txBody>
      </p:sp>
      <p:sp>
        <p:nvSpPr>
          <p:cNvPr id="20" name="Prostokąt 19"/>
          <p:cNvSpPr/>
          <p:nvPr/>
        </p:nvSpPr>
        <p:spPr>
          <a:xfrm>
            <a:off x="7776370" y="1698256"/>
            <a:ext cx="3940118" cy="400110"/>
          </a:xfrm>
          <a:prstGeom prst="rect">
            <a:avLst/>
          </a:prstGeom>
        </p:spPr>
        <p:txBody>
          <a:bodyPr wrap="none">
            <a:spAutoFit/>
          </a:bodyPr>
          <a:lstStyle/>
          <a:p>
            <a:r>
              <a:rPr lang="pl-PL" sz="2000" dirty="0" smtClean="0"/>
              <a:t>(</a:t>
            </a:r>
            <a:r>
              <a:rPr lang="pl-PL" sz="2000" dirty="0" err="1" smtClean="0"/>
              <a:t>all</a:t>
            </a:r>
            <a:r>
              <a:rPr lang="pl-PL" sz="2000" dirty="0" smtClean="0"/>
              <a:t> 1s in the </a:t>
            </a:r>
            <a:r>
              <a:rPr lang="pl-PL" sz="2000" dirty="0" err="1" smtClean="0"/>
              <a:t>exponent</a:t>
            </a:r>
            <a:r>
              <a:rPr lang="pl-PL" sz="2000" dirty="0" smtClean="0"/>
              <a:t> </a:t>
            </a:r>
            <a:r>
              <a:rPr lang="pl-PL" sz="2000" dirty="0" err="1" smtClean="0"/>
              <a:t>are</a:t>
            </a:r>
            <a:r>
              <a:rPr lang="pl-PL" sz="2000" dirty="0" smtClean="0"/>
              <a:t> </a:t>
            </a:r>
            <a:r>
              <a:rPr lang="pl-PL" sz="2000" dirty="0" err="1" smtClean="0"/>
              <a:t>reserved</a:t>
            </a:r>
            <a:r>
              <a:rPr lang="pl-PL" sz="2000" dirty="0" smtClean="0"/>
              <a:t>)</a:t>
            </a:r>
            <a:endParaRPr lang="pl-PL" sz="2000" dirty="0"/>
          </a:p>
        </p:txBody>
      </p:sp>
      <p:graphicFrame>
        <p:nvGraphicFramePr>
          <p:cNvPr id="23" name="Obiekt 22"/>
          <p:cNvGraphicFramePr>
            <a:graphicFrameLocks noChangeAspect="1"/>
          </p:cNvGraphicFramePr>
          <p:nvPr>
            <p:extLst>
              <p:ext uri="{D42A27DB-BD31-4B8C-83A1-F6EECF244321}">
                <p14:modId xmlns:p14="http://schemas.microsoft.com/office/powerpoint/2010/main" val="1170480333"/>
              </p:ext>
            </p:extLst>
          </p:nvPr>
        </p:nvGraphicFramePr>
        <p:xfrm>
          <a:off x="724227" y="5384008"/>
          <a:ext cx="10494963" cy="661987"/>
        </p:xfrm>
        <a:graphic>
          <a:graphicData uri="http://schemas.openxmlformats.org/presentationml/2006/ole">
            <mc:AlternateContent xmlns:mc="http://schemas.openxmlformats.org/markup-compatibility/2006">
              <mc:Choice xmlns:v="urn:schemas-microsoft-com:vml" Requires="v">
                <p:oleObj spid="_x0000_s87103" name="Equation" r:id="rId3" imgW="4800600" imgH="279360" progId="Equation.DSMT4">
                  <p:embed/>
                </p:oleObj>
              </mc:Choice>
              <mc:Fallback>
                <p:oleObj name="Equation" r:id="rId3" imgW="4800600" imgH="279360" progId="Equation.DSMT4">
                  <p:embed/>
                  <p:pic>
                    <p:nvPicPr>
                      <p:cNvPr id="23" name="Obiekt 22"/>
                      <p:cNvPicPr>
                        <a:picLocks noChangeAspect="1" noChangeArrowheads="1"/>
                      </p:cNvPicPr>
                      <p:nvPr/>
                    </p:nvPicPr>
                    <p:blipFill>
                      <a:blip r:embed="rId4"/>
                      <a:srcRect/>
                      <a:stretch>
                        <a:fillRect/>
                      </a:stretch>
                    </p:blipFill>
                    <p:spPr bwMode="auto">
                      <a:xfrm>
                        <a:off x="724227" y="5384008"/>
                        <a:ext cx="10494963" cy="661987"/>
                      </a:xfrm>
                      <a:prstGeom prst="rect">
                        <a:avLst/>
                      </a:prstGeom>
                      <a:noFill/>
                    </p:spPr>
                  </p:pic>
                </p:oleObj>
              </mc:Fallback>
            </mc:AlternateContent>
          </a:graphicData>
        </a:graphic>
      </p:graphicFrame>
    </p:spTree>
    <p:extLst>
      <p:ext uri="{BB962C8B-B14F-4D97-AF65-F5344CB8AC3E}">
        <p14:creationId xmlns:p14="http://schemas.microsoft.com/office/powerpoint/2010/main" val="3394990703"/>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163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992560" y="5813786"/>
            <a:ext cx="5488922" cy="923330"/>
          </a:xfrm>
          <a:prstGeom prst="rect">
            <a:avLst/>
          </a:prstGeom>
        </p:spPr>
        <p:txBody>
          <a:bodyPr wrap="square">
            <a:spAutoFit/>
          </a:bodyPr>
          <a:lstStyle/>
          <a:p>
            <a:r>
              <a:rPr lang="pl-PL" dirty="0" smtClean="0"/>
              <a:t>Software </a:t>
            </a:r>
            <a:r>
              <a:rPr lang="pl-PL" dirty="0" err="1" smtClean="0"/>
              <a:t>available</a:t>
            </a:r>
            <a:r>
              <a:rPr lang="pl-PL" dirty="0" smtClean="0"/>
              <a:t>: </a:t>
            </a:r>
          </a:p>
          <a:p>
            <a:r>
              <a:rPr lang="en-US" dirty="0" err="1" smtClean="0"/>
              <a:t>InnerProductMeasurement</a:t>
            </a:r>
            <a:r>
              <a:rPr lang="en-US" dirty="0"/>
              <a:t>, GitHub repository, </a:t>
            </a:r>
            <a:r>
              <a:rPr lang="en-US" dirty="0" smtClean="0"/>
              <a:t>2019</a:t>
            </a:r>
            <a:r>
              <a:rPr lang="en-US" dirty="0"/>
              <a:t>.</a:t>
            </a:r>
            <a:endParaRPr lang="pl-PL" dirty="0"/>
          </a:p>
          <a:p>
            <a:r>
              <a:rPr lang="en-US" i="1" dirty="0" smtClean="0"/>
              <a:t>https</a:t>
            </a:r>
            <a:r>
              <a:rPr lang="en-US" i="1" dirty="0"/>
              <a:t>://</a:t>
            </a:r>
            <a:r>
              <a:rPr lang="en-US" i="1" dirty="0" smtClean="0"/>
              <a:t>github.com/BogCyg/InnerProductMeasurement</a:t>
            </a:r>
            <a:endParaRPr lang="pl-PL" i="1" dirty="0"/>
          </a:p>
        </p:txBody>
      </p:sp>
      <p:sp>
        <p:nvSpPr>
          <p:cNvPr id="8" name="Prostokąt 7"/>
          <p:cNvSpPr/>
          <p:nvPr/>
        </p:nvSpPr>
        <p:spPr>
          <a:xfrm>
            <a:off x="992560" y="4526529"/>
            <a:ext cx="10376647" cy="984885"/>
          </a:xfrm>
          <a:prstGeom prst="rect">
            <a:avLst/>
          </a:prstGeom>
        </p:spPr>
        <p:txBody>
          <a:bodyPr wrap="square">
            <a:spAutoFit/>
          </a:bodyPr>
          <a:lstStyle/>
          <a:p>
            <a:pPr algn="just">
              <a:spcBef>
                <a:spcPts val="600"/>
              </a:spcBef>
              <a:spcAft>
                <a:spcPts val="600"/>
              </a:spcAft>
              <a:buClr>
                <a:srgbClr val="3366FF"/>
              </a:buClr>
            </a:pPr>
            <a:r>
              <a:rPr lang="pl-PL" sz="2400" i="1" dirty="0" smtClean="0">
                <a:ea typeface="Times New Roman" panose="02020603050405020304" pitchFamily="18" charset="0"/>
              </a:rPr>
              <a:t>The </a:t>
            </a:r>
            <a:r>
              <a:rPr lang="pl-PL" sz="2400" i="1" dirty="0" err="1" smtClean="0">
                <a:ea typeface="Times New Roman" panose="02020603050405020304" pitchFamily="18" charset="0"/>
              </a:rPr>
              <a:t>new</a:t>
            </a:r>
            <a:r>
              <a:rPr lang="pl-PL" sz="2400" i="1" dirty="0" smtClean="0">
                <a:ea typeface="Times New Roman" panose="02020603050405020304" pitchFamily="18" charset="0"/>
              </a:rPr>
              <a:t> </a:t>
            </a:r>
            <a:r>
              <a:rPr lang="pl-PL" sz="2400" i="1" dirty="0" err="1" smtClean="0">
                <a:ea typeface="Times New Roman" panose="02020603050405020304" pitchFamily="18" charset="0"/>
              </a:rPr>
              <a:t>book</a:t>
            </a:r>
            <a:r>
              <a:rPr lang="pl-PL" sz="2400" i="1" dirty="0" smtClean="0">
                <a:ea typeface="Times New Roman" panose="02020603050405020304" pitchFamily="18" charset="0"/>
              </a:rPr>
              <a:t> for </a:t>
            </a:r>
            <a:r>
              <a:rPr lang="pl-PL" sz="2400" i="1" dirty="0" err="1" smtClean="0">
                <a:ea typeface="Times New Roman" panose="02020603050405020304" pitchFamily="18" charset="0"/>
              </a:rPr>
              <a:t>beginners</a:t>
            </a:r>
            <a:r>
              <a:rPr lang="pl-PL" sz="2400" i="1" dirty="0" smtClean="0">
                <a:ea typeface="Times New Roman" panose="02020603050405020304" pitchFamily="18" charset="0"/>
              </a:rPr>
              <a:t> and </a:t>
            </a:r>
            <a:r>
              <a:rPr lang="pl-PL" sz="2400" i="1" dirty="0" err="1" smtClean="0">
                <a:ea typeface="Times New Roman" panose="02020603050405020304" pitchFamily="18" charset="0"/>
              </a:rPr>
              <a:t>advanced</a:t>
            </a:r>
            <a:r>
              <a:rPr lang="pl-PL" sz="2400" i="1" dirty="0" smtClean="0">
                <a:ea typeface="Times New Roman" panose="02020603050405020304" pitchFamily="18" charset="0"/>
              </a:rPr>
              <a:t> </a:t>
            </a:r>
            <a:r>
              <a:rPr lang="pl-PL" sz="2400" i="1" dirty="0" err="1" smtClean="0">
                <a:ea typeface="Times New Roman" panose="02020603050405020304" pitchFamily="18" charset="0"/>
              </a:rPr>
              <a:t>programmers</a:t>
            </a:r>
            <a:r>
              <a:rPr lang="pl-PL" sz="2400" i="1" dirty="0" smtClean="0">
                <a:ea typeface="Times New Roman" panose="02020603050405020304" pitchFamily="18" charset="0"/>
              </a:rPr>
              <a:t>:</a:t>
            </a:r>
          </a:p>
          <a:p>
            <a:pPr algn="just">
              <a:spcBef>
                <a:spcPts val="600"/>
              </a:spcBef>
              <a:spcAft>
                <a:spcPts val="600"/>
              </a:spcAft>
              <a:buClr>
                <a:srgbClr val="3366FF"/>
              </a:buClr>
            </a:pPr>
            <a:r>
              <a:rPr lang="en-US" sz="2400" b="1" dirty="0" smtClean="0">
                <a:ea typeface="Times New Roman" panose="02020603050405020304" pitchFamily="18" charset="0"/>
              </a:rPr>
              <a:t>Cyganek</a:t>
            </a:r>
            <a:r>
              <a:rPr lang="pl-PL" sz="2400" b="1" dirty="0" smtClean="0">
                <a:ea typeface="Times New Roman" panose="02020603050405020304" pitchFamily="18" charset="0"/>
              </a:rPr>
              <a:t> B.: </a:t>
            </a:r>
            <a:r>
              <a:rPr lang="en-US" sz="2400" b="1" i="1" dirty="0" smtClean="0">
                <a:ea typeface="Times New Roman" panose="02020603050405020304" pitchFamily="18" charset="0"/>
              </a:rPr>
              <a:t>Introduction </a:t>
            </a:r>
            <a:r>
              <a:rPr lang="en-US" sz="2400" b="1" i="1" dirty="0">
                <a:ea typeface="Times New Roman" panose="02020603050405020304" pitchFamily="18" charset="0"/>
              </a:rPr>
              <a:t>to Programming  with C++ </a:t>
            </a:r>
            <a:r>
              <a:rPr lang="en-US" sz="2400" b="1" i="1" dirty="0" smtClean="0">
                <a:ea typeface="Times New Roman" panose="02020603050405020304" pitchFamily="18" charset="0"/>
              </a:rPr>
              <a:t>for Engineers</a:t>
            </a:r>
            <a:r>
              <a:rPr lang="pl-PL" sz="2400" b="1" dirty="0" smtClean="0">
                <a:ea typeface="Times New Roman" panose="02020603050405020304" pitchFamily="18" charset="0"/>
              </a:rPr>
              <a:t>, </a:t>
            </a:r>
            <a:r>
              <a:rPr lang="pl-PL" sz="2400" b="1" dirty="0" err="1" smtClean="0">
                <a:ea typeface="Times New Roman" panose="02020603050405020304" pitchFamily="18" charset="0"/>
              </a:rPr>
              <a:t>Wiley</a:t>
            </a:r>
            <a:r>
              <a:rPr lang="pl-PL" sz="2400" b="1" dirty="0" smtClean="0">
                <a:ea typeface="Times New Roman" panose="02020603050405020304" pitchFamily="18" charset="0"/>
              </a:rPr>
              <a:t>, 2020</a:t>
            </a:r>
            <a:endParaRPr lang="pl-PL" sz="2400" b="1" dirty="0">
              <a:ea typeface="Times New Roman" panose="02020603050405020304" pitchFamily="18" charset="0"/>
            </a:endParaRPr>
          </a:p>
        </p:txBody>
      </p:sp>
      <p:sp>
        <p:nvSpPr>
          <p:cNvPr id="3" name="Prostokąt 2"/>
          <p:cNvSpPr/>
          <p:nvPr/>
        </p:nvSpPr>
        <p:spPr>
          <a:xfrm>
            <a:off x="6906681" y="6049771"/>
            <a:ext cx="3737754" cy="369332"/>
          </a:xfrm>
          <a:prstGeom prst="rect">
            <a:avLst/>
          </a:prstGeom>
        </p:spPr>
        <p:txBody>
          <a:bodyPr wrap="none">
            <a:spAutoFit/>
          </a:bodyPr>
          <a:lstStyle/>
          <a:p>
            <a:r>
              <a:rPr lang="pl-PL" dirty="0">
                <a:hlinkClick r:id="rId2"/>
              </a:rPr>
              <a:t>https://</a:t>
            </a:r>
            <a:r>
              <a:rPr lang="pl-PL" dirty="0" smtClean="0">
                <a:hlinkClick r:id="rId2"/>
              </a:rPr>
              <a:t>github.com/BogCyg/BookCpp</a:t>
            </a:r>
            <a:r>
              <a:rPr lang="pl-PL" dirty="0" smtClean="0"/>
              <a:t> </a:t>
            </a:r>
            <a:endParaRPr lang="pl-PL" dirty="0"/>
          </a:p>
        </p:txBody>
      </p:sp>
      <p:cxnSp>
        <p:nvCxnSpPr>
          <p:cNvPr id="9" name="Łącznik prosty ze strzałką 8"/>
          <p:cNvCxnSpPr/>
          <p:nvPr/>
        </p:nvCxnSpPr>
        <p:spPr>
          <a:xfrm>
            <a:off x="7776882" y="5647414"/>
            <a:ext cx="914400" cy="434436"/>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1282" y="741437"/>
            <a:ext cx="2909214" cy="4133831"/>
          </a:xfrm>
          <a:prstGeom prst="rect">
            <a:avLst/>
          </a:prstGeom>
        </p:spPr>
      </p:pic>
      <p:sp>
        <p:nvSpPr>
          <p:cNvPr id="11" name="Text Box 4"/>
          <p:cNvSpPr txBox="1">
            <a:spLocks noChangeArrowheads="1"/>
          </p:cNvSpPr>
          <p:nvPr/>
        </p:nvSpPr>
        <p:spPr bwMode="auto">
          <a:xfrm>
            <a:off x="3192789" y="2512865"/>
            <a:ext cx="4968875" cy="1311275"/>
          </a:xfrm>
          <a:prstGeom prst="rect">
            <a:avLst/>
          </a:prstGeom>
          <a:noFill/>
          <a:ln w="9525">
            <a:noFill/>
            <a:miter lim="800000"/>
            <a:headEnd/>
            <a:tailEnd/>
          </a:ln>
        </p:spPr>
        <p:txBody>
          <a:bodyPr>
            <a:spAutoFit/>
          </a:bodyPr>
          <a:lstStyle/>
          <a:p>
            <a:pPr>
              <a:spcBef>
                <a:spcPct val="50000"/>
              </a:spcBef>
            </a:pPr>
            <a:r>
              <a:rPr lang="pl-PL" sz="8000" dirty="0" err="1">
                <a:latin typeface="Times New Roman" pitchFamily="18" charset="0"/>
              </a:rPr>
              <a:t>Thank</a:t>
            </a:r>
            <a:r>
              <a:rPr lang="pl-PL" sz="8000" dirty="0">
                <a:latin typeface="Times New Roman" pitchFamily="18" charset="0"/>
              </a:rPr>
              <a:t> </a:t>
            </a:r>
            <a:r>
              <a:rPr lang="pl-PL" sz="8000" dirty="0" err="1">
                <a:latin typeface="Times New Roman" pitchFamily="18" charset="0"/>
              </a:rPr>
              <a:t>you</a:t>
            </a:r>
            <a:r>
              <a:rPr lang="pl-PL" sz="8000" dirty="0">
                <a:latin typeface="Times New Roman" pitchFamily="18" charset="0"/>
              </a:rPr>
              <a:t>!</a:t>
            </a:r>
          </a:p>
        </p:txBody>
      </p:sp>
    </p:spTree>
    <p:extLst>
      <p:ext uri="{BB962C8B-B14F-4D97-AF65-F5344CB8AC3E}">
        <p14:creationId xmlns:p14="http://schemas.microsoft.com/office/powerpoint/2010/main" val="1097259159"/>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164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Tree>
    <p:extLst>
      <p:ext uri="{BB962C8B-B14F-4D97-AF65-F5344CB8AC3E}">
        <p14:creationId xmlns:p14="http://schemas.microsoft.com/office/powerpoint/2010/main" val="805130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another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example</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743635" y="1585463"/>
            <a:ext cx="9471212" cy="2585323"/>
          </a:xfrm>
          <a:prstGeom prst="rect">
            <a:avLst/>
          </a:prstGeom>
        </p:spPr>
        <p:txBody>
          <a:bodyPr wrap="square">
            <a:spAutoFit/>
          </a:bodyPr>
          <a:lstStyle/>
          <a:p>
            <a:r>
              <a:rPr lang="en-US" dirty="0">
                <a:solidFill>
                  <a:srgbClr val="008000"/>
                </a:solidFill>
                <a:latin typeface="Consolas" panose="020B0609020204030204" pitchFamily="49" charset="0"/>
              </a:rPr>
              <a:t>// Let's generate some float values</a:t>
            </a:r>
            <a:endParaRPr lang="en-US"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std::</a:t>
            </a:r>
            <a:r>
              <a:rPr lang="pl-PL" dirty="0" err="1">
                <a:solidFill>
                  <a:srgbClr val="2B91AF"/>
                </a:solidFill>
                <a:latin typeface="Consolas" panose="020B0609020204030204" pitchFamily="49" charset="0"/>
              </a:rPr>
              <a:t>vector</a:t>
            </a:r>
            <a:r>
              <a:rPr lang="pl-PL" dirty="0">
                <a:solidFill>
                  <a:srgbClr val="000000"/>
                </a:solidFill>
                <a:latin typeface="Consolas" panose="020B0609020204030204" pitchFamily="49" charset="0"/>
              </a:rPr>
              <a:t>&lt; </a:t>
            </a:r>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&gt; </a:t>
            </a:r>
            <a:r>
              <a:rPr lang="pl-PL" dirty="0" err="1">
                <a:solidFill>
                  <a:srgbClr val="000000"/>
                </a:solidFill>
                <a:latin typeface="Consolas" panose="020B0609020204030204" pitchFamily="49" charset="0"/>
              </a:rPr>
              <a:t>vec</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How many </a:t>
            </a:r>
            <a:r>
              <a:rPr lang="pl-PL" dirty="0">
                <a:solidFill>
                  <a:srgbClr val="008000"/>
                </a:solidFill>
                <a:latin typeface="Consolas" panose="020B0609020204030204" pitchFamily="49" charset="0"/>
              </a:rPr>
              <a:t>t</a:t>
            </a:r>
            <a:r>
              <a:rPr lang="en-US" dirty="0" err="1">
                <a:solidFill>
                  <a:srgbClr val="008000"/>
                </a:solidFill>
                <a:latin typeface="Consolas" panose="020B0609020204030204" pitchFamily="49" charset="0"/>
              </a:rPr>
              <a:t>imes</a:t>
            </a:r>
            <a:r>
              <a:rPr lang="pl-PL" dirty="0">
                <a:solidFill>
                  <a:srgbClr val="008000"/>
                </a:solidFill>
                <a:latin typeface="Consolas" panose="020B0609020204030204" pitchFamily="49" charset="0"/>
              </a:rPr>
              <a:t> </a:t>
            </a:r>
            <a:r>
              <a:rPr lang="en-US" dirty="0">
                <a:solidFill>
                  <a:srgbClr val="008000"/>
                </a:solidFill>
                <a:latin typeface="Consolas" panose="020B0609020204030204" pitchFamily="49" charset="0"/>
              </a:rPr>
              <a:t>this loop</a:t>
            </a:r>
            <a:r>
              <a:rPr lang="pl-PL" dirty="0">
                <a:solidFill>
                  <a:srgbClr val="008000"/>
                </a:solidFill>
                <a:latin typeface="Consolas" panose="020B0609020204030204" pitchFamily="49" charset="0"/>
              </a:rPr>
              <a:t> </a:t>
            </a:r>
            <a:r>
              <a:rPr lang="en-US" dirty="0">
                <a:solidFill>
                  <a:srgbClr val="008000"/>
                </a:solidFill>
                <a:latin typeface="Consolas" panose="020B0609020204030204" pitchFamily="49" charset="0"/>
              </a:rPr>
              <a:t>iterates?</a:t>
            </a:r>
            <a:endParaRPr lang="en-US"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r>
              <a:rPr lang="en-US" dirty="0" smtClean="0">
                <a:solidFill>
                  <a:srgbClr val="008000"/>
                </a:solidFill>
                <a:latin typeface="Consolas" panose="020B0609020204030204" pitchFamily="49" charset="0"/>
              </a:rPr>
              <a:t>// Generate 10 values in the interval [0, 0.9] with step 0.1</a:t>
            </a:r>
            <a:endParaRPr lang="en-US" dirty="0" smtClean="0">
              <a:solidFill>
                <a:srgbClr val="000000"/>
              </a:solidFill>
              <a:latin typeface="Consolas" panose="020B0609020204030204" pitchFamily="49" charset="0"/>
            </a:endParaRPr>
          </a:p>
          <a:p>
            <a:r>
              <a:rPr lang="en-US" strike="sngStrike" dirty="0" smtClean="0">
                <a:solidFill>
                  <a:srgbClr val="0000FF"/>
                </a:solidFill>
                <a:latin typeface="Consolas" panose="020B0609020204030204" pitchFamily="49" charset="0"/>
              </a:rPr>
              <a:t>for</a:t>
            </a:r>
            <a:r>
              <a:rPr lang="en-US" strike="sngStrike" dirty="0" smtClean="0">
                <a:solidFill>
                  <a:srgbClr val="000000"/>
                </a:solidFill>
                <a:latin typeface="Consolas" panose="020B0609020204030204" pitchFamily="49" charset="0"/>
              </a:rPr>
              <a:t>( </a:t>
            </a:r>
            <a:r>
              <a:rPr lang="en-US" strike="sngStrike" dirty="0" smtClean="0">
                <a:solidFill>
                  <a:srgbClr val="0000FF"/>
                </a:solidFill>
                <a:latin typeface="Consolas" panose="020B0609020204030204" pitchFamily="49" charset="0"/>
              </a:rPr>
              <a:t>double</a:t>
            </a:r>
            <a:r>
              <a:rPr lang="en-US" strike="sngStrike" dirty="0" smtClean="0">
                <a:solidFill>
                  <a:srgbClr val="000000"/>
                </a:solidFill>
                <a:latin typeface="Consolas" panose="020B0609020204030204" pitchFamily="49" charset="0"/>
              </a:rPr>
              <a:t> x { 0.0 }; x != 1.0; x += 0.1 )</a:t>
            </a:r>
          </a:p>
          <a:p>
            <a:r>
              <a:rPr lang="pl-PL" strike="sngStrike" dirty="0" smtClean="0">
                <a:solidFill>
                  <a:srgbClr val="000000"/>
                </a:solidFill>
                <a:latin typeface="Consolas" panose="020B0609020204030204" pitchFamily="49" charset="0"/>
              </a:rPr>
              <a:t>	</a:t>
            </a:r>
            <a:r>
              <a:rPr lang="pl-PL" strike="sngStrike" dirty="0" err="1" smtClean="0">
                <a:solidFill>
                  <a:srgbClr val="000000"/>
                </a:solidFill>
                <a:latin typeface="Consolas" panose="020B0609020204030204" pitchFamily="49" charset="0"/>
              </a:rPr>
              <a:t>vec.push_back</a:t>
            </a:r>
            <a:r>
              <a:rPr lang="pl-PL" strike="sngStrike" dirty="0" smtClean="0">
                <a:solidFill>
                  <a:srgbClr val="000000"/>
                </a:solidFill>
                <a:latin typeface="Consolas" panose="020B0609020204030204" pitchFamily="49" charset="0"/>
              </a:rPr>
              <a:t>( x );</a:t>
            </a:r>
          </a:p>
          <a:p>
            <a:r>
              <a:rPr lang="pl-PL" dirty="0" smtClean="0">
                <a:solidFill>
                  <a:srgbClr val="008000"/>
                </a:solidFill>
                <a:latin typeface="Consolas" panose="020B0609020204030204" pitchFamily="49" charset="0"/>
              </a:rPr>
              <a:t> </a:t>
            </a:r>
            <a:endParaRPr lang="pl-PL" dirty="0"/>
          </a:p>
        </p:txBody>
      </p:sp>
      <p:sp>
        <p:nvSpPr>
          <p:cNvPr id="6" name="Prostokąt 5"/>
          <p:cNvSpPr/>
          <p:nvPr/>
        </p:nvSpPr>
        <p:spPr>
          <a:xfrm>
            <a:off x="5916706" y="3913093"/>
            <a:ext cx="2195666" cy="646331"/>
          </a:xfrm>
          <a:prstGeom prst="rect">
            <a:avLst/>
          </a:prstGeom>
        </p:spPr>
        <p:txBody>
          <a:bodyPr wrap="none">
            <a:spAutoFit/>
          </a:bodyPr>
          <a:lstStyle/>
          <a:p>
            <a:r>
              <a:rPr lang="pl-PL" sz="3600" dirty="0" err="1" smtClean="0">
                <a:latin typeface="Arial Rounded MT Bold" panose="020F0704030504030204" pitchFamily="34" charset="0"/>
              </a:rPr>
              <a:t>infinite</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spTree>
    <p:extLst>
      <p:ext uri="{BB962C8B-B14F-4D97-AF65-F5344CB8AC3E}">
        <p14:creationId xmlns:p14="http://schemas.microsoft.com/office/powerpoint/2010/main" val="20588855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another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example</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833718" y="977151"/>
            <a:ext cx="1156920" cy="646331"/>
          </a:xfrm>
          <a:prstGeom prst="rect">
            <a:avLst/>
          </a:prstGeom>
        </p:spPr>
        <p:txBody>
          <a:bodyPr wrap="none">
            <a:spAutoFit/>
          </a:bodyPr>
          <a:lstStyle/>
          <a:p>
            <a:r>
              <a:rPr lang="pl-PL" sz="3600" dirty="0" smtClean="0">
                <a:latin typeface="Arial Rounded MT Bold" panose="020F0704030504030204" pitchFamily="34" charset="0"/>
              </a:rPr>
              <a:t>A </a:t>
            </a:r>
            <a:r>
              <a:rPr lang="pl-PL" sz="3600" dirty="0" err="1" smtClean="0">
                <a:latin typeface="Arial Rounded MT Bold" panose="020F0704030504030204" pitchFamily="34" charset="0"/>
              </a:rPr>
              <a:t>fix</a:t>
            </a:r>
            <a:endParaRPr lang="pl-PL" sz="3600" dirty="0">
              <a:latin typeface="Arial Rounded MT Bold" panose="020F0704030504030204" pitchFamily="34" charset="0"/>
            </a:endParaRPr>
          </a:p>
        </p:txBody>
      </p:sp>
      <p:sp>
        <p:nvSpPr>
          <p:cNvPr id="2" name="Prostokąt 1"/>
          <p:cNvSpPr/>
          <p:nvPr/>
        </p:nvSpPr>
        <p:spPr>
          <a:xfrm>
            <a:off x="1922930" y="1845439"/>
            <a:ext cx="7956176" cy="1754326"/>
          </a:xfrm>
          <a:prstGeom prst="rect">
            <a:avLst/>
          </a:prstGeom>
        </p:spPr>
        <p:txBody>
          <a:bodyPr wrap="square">
            <a:spAutoFit/>
          </a:bodyPr>
          <a:lstStyle/>
          <a:p>
            <a:r>
              <a:rPr lang="en-US" dirty="0">
                <a:solidFill>
                  <a:srgbClr val="008000"/>
                </a:solidFill>
                <a:latin typeface="Consolas" panose="020B0609020204030204" pitchFamily="49" charset="0"/>
              </a:rPr>
              <a:t>// Generate 10 values in the interval [0, 0.9] with step 0.1</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x { 0.0 }; x &lt; 1.0; x += 0.1 )</a:t>
            </a:r>
          </a:p>
          <a:p>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vec.push_back</a:t>
            </a:r>
            <a:r>
              <a:rPr lang="pl-PL" dirty="0">
                <a:solidFill>
                  <a:srgbClr val="000000"/>
                </a:solidFill>
                <a:latin typeface="Consolas" panose="020B0609020204030204" pitchFamily="49" charset="0"/>
              </a:rPr>
              <a:t>( x );</a:t>
            </a:r>
          </a:p>
          <a:p>
            <a:endParaRPr lang="pl-PL"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for</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 : </a:t>
            </a:r>
            <a:r>
              <a:rPr lang="pl-PL" dirty="0" err="1">
                <a:solidFill>
                  <a:srgbClr val="000000"/>
                </a:solidFill>
                <a:latin typeface="Consolas" panose="020B0609020204030204" pitchFamily="49" charset="0"/>
              </a:rPr>
              <a:t>vec</a:t>
            </a:r>
            <a:r>
              <a:rPr lang="pl-PL"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std</a:t>
            </a:r>
            <a:r>
              <a:rPr lang="en-US" dirty="0">
                <a:solidFill>
                  <a:srgbClr val="000000"/>
                </a:solidFill>
                <a:latin typeface="Consolas" panose="020B0609020204030204" pitchFamily="49" charset="0"/>
              </a:rPr>
              <a:t>::cout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std::</a:t>
            </a:r>
            <a:r>
              <a:rPr lang="en-US" dirty="0" err="1">
                <a:solidFill>
                  <a:srgbClr val="000000"/>
                </a:solidFill>
                <a:latin typeface="Consolas" panose="020B0609020204030204" pitchFamily="49" charset="0"/>
              </a:rPr>
              <a:t>setprecision</a:t>
            </a:r>
            <a:r>
              <a:rPr lang="en-US" dirty="0">
                <a:solidFill>
                  <a:srgbClr val="000000"/>
                </a:solidFill>
                <a:latin typeface="Consolas" panose="020B0609020204030204" pitchFamily="49" charset="0"/>
              </a:rPr>
              <a:t>( 24 )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"\n</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a:t>
            </a:r>
            <a:endParaRPr lang="en-US" dirty="0">
              <a:solidFill>
                <a:srgbClr val="000000"/>
              </a:solidFill>
              <a:latin typeface="Consolas" panose="020B0609020204030204" pitchFamily="49" charset="0"/>
            </a:endParaRPr>
          </a:p>
        </p:txBody>
      </p:sp>
      <p:sp>
        <p:nvSpPr>
          <p:cNvPr id="7" name="Owal 6"/>
          <p:cNvSpPr/>
          <p:nvPr/>
        </p:nvSpPr>
        <p:spPr>
          <a:xfrm>
            <a:off x="4849905" y="2028978"/>
            <a:ext cx="1004048" cy="5349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2296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19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another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example</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833718" y="977151"/>
            <a:ext cx="1421415" cy="646331"/>
          </a:xfrm>
          <a:prstGeom prst="rect">
            <a:avLst/>
          </a:prstGeom>
        </p:spPr>
        <p:txBody>
          <a:bodyPr wrap="none">
            <a:spAutoFit/>
          </a:bodyPr>
          <a:lstStyle/>
          <a:p>
            <a:r>
              <a:rPr lang="pl-PL" sz="3600" dirty="0" smtClean="0">
                <a:latin typeface="Arial Rounded MT Bold" panose="020F0704030504030204" pitchFamily="34" charset="0"/>
              </a:rPr>
              <a:t>A </a:t>
            </a:r>
            <a:r>
              <a:rPr lang="pl-PL" sz="3600" dirty="0" err="1" smtClean="0">
                <a:latin typeface="Arial Rounded MT Bold" panose="020F0704030504030204" pitchFamily="34" charset="0"/>
              </a:rPr>
              <a:t>fix</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sp>
        <p:nvSpPr>
          <p:cNvPr id="2" name="Prostokąt 1"/>
          <p:cNvSpPr/>
          <p:nvPr/>
        </p:nvSpPr>
        <p:spPr>
          <a:xfrm>
            <a:off x="1922930" y="1845439"/>
            <a:ext cx="7956176" cy="1754326"/>
          </a:xfrm>
          <a:prstGeom prst="rect">
            <a:avLst/>
          </a:prstGeom>
        </p:spPr>
        <p:txBody>
          <a:bodyPr wrap="square">
            <a:spAutoFit/>
          </a:bodyPr>
          <a:lstStyle/>
          <a:p>
            <a:r>
              <a:rPr lang="en-US" dirty="0">
                <a:solidFill>
                  <a:srgbClr val="008000"/>
                </a:solidFill>
                <a:latin typeface="Consolas" panose="020B0609020204030204" pitchFamily="49" charset="0"/>
              </a:rPr>
              <a:t>// Generate 10 values in the interval [0, 0.9] with step 0.1</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x { 0.0 }; x &lt; 1.0; x += 0.1 )</a:t>
            </a:r>
          </a:p>
          <a:p>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vec.push_back</a:t>
            </a:r>
            <a:r>
              <a:rPr lang="pl-PL" dirty="0">
                <a:solidFill>
                  <a:srgbClr val="000000"/>
                </a:solidFill>
                <a:latin typeface="Consolas" panose="020B0609020204030204" pitchFamily="49" charset="0"/>
              </a:rPr>
              <a:t>( x );</a:t>
            </a:r>
          </a:p>
          <a:p>
            <a:endParaRPr lang="pl-PL"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for</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 : </a:t>
            </a:r>
            <a:r>
              <a:rPr lang="pl-PL" dirty="0" err="1">
                <a:solidFill>
                  <a:srgbClr val="000000"/>
                </a:solidFill>
                <a:latin typeface="Consolas" panose="020B0609020204030204" pitchFamily="49" charset="0"/>
              </a:rPr>
              <a:t>vec</a:t>
            </a:r>
            <a:r>
              <a:rPr lang="pl-PL"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std</a:t>
            </a:r>
            <a:r>
              <a:rPr lang="en-US" dirty="0">
                <a:solidFill>
                  <a:srgbClr val="000000"/>
                </a:solidFill>
                <a:latin typeface="Consolas" panose="020B0609020204030204" pitchFamily="49" charset="0"/>
              </a:rPr>
              <a:t>::cout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std::</a:t>
            </a:r>
            <a:r>
              <a:rPr lang="en-US" dirty="0" err="1">
                <a:solidFill>
                  <a:srgbClr val="000000"/>
                </a:solidFill>
                <a:latin typeface="Consolas" panose="020B0609020204030204" pitchFamily="49" charset="0"/>
              </a:rPr>
              <a:t>setprecision</a:t>
            </a:r>
            <a:r>
              <a:rPr lang="en-US" dirty="0">
                <a:solidFill>
                  <a:srgbClr val="000000"/>
                </a:solidFill>
                <a:latin typeface="Consolas" panose="020B0609020204030204" pitchFamily="49" charset="0"/>
              </a:rPr>
              <a:t>( 24 )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"\n</a:t>
            </a:r>
            <a:r>
              <a:rPr lang="en-US" dirty="0" smtClean="0">
                <a:solidFill>
                  <a:srgbClr val="A31515"/>
                </a:solidFill>
                <a:latin typeface="Consolas" panose="020B0609020204030204" pitchFamily="49" charset="0"/>
              </a:rPr>
              <a:t>"</a:t>
            </a:r>
            <a:r>
              <a:rPr lang="en-US" dirty="0" smtClean="0">
                <a:solidFill>
                  <a:srgbClr val="000000"/>
                </a:solidFill>
                <a:latin typeface="Consolas" panose="020B0609020204030204" pitchFamily="49" charset="0"/>
              </a:rPr>
              <a:t>;</a:t>
            </a:r>
            <a:endParaRPr lang="en-US" dirty="0">
              <a:solidFill>
                <a:srgbClr val="000000"/>
              </a:solidFill>
              <a:latin typeface="Consolas" panose="020B0609020204030204" pitchFamily="49" charset="0"/>
            </a:endParaRPr>
          </a:p>
        </p:txBody>
      </p:sp>
      <p:sp>
        <p:nvSpPr>
          <p:cNvPr id="3" name="Prostokąt 2"/>
          <p:cNvSpPr/>
          <p:nvPr/>
        </p:nvSpPr>
        <p:spPr>
          <a:xfrm>
            <a:off x="1958788" y="3655928"/>
            <a:ext cx="6096000" cy="3139321"/>
          </a:xfrm>
          <a:prstGeom prst="rect">
            <a:avLst/>
          </a:prstGeom>
          <a:solidFill>
            <a:schemeClr val="accent1">
              <a:lumMod val="20000"/>
              <a:lumOff val="80000"/>
            </a:schemeClr>
          </a:solidFill>
        </p:spPr>
        <p:txBody>
          <a:bodyPr>
            <a:spAutoFit/>
          </a:bodyPr>
          <a:lstStyle/>
          <a:p>
            <a:r>
              <a:rPr lang="pl-PL" dirty="0"/>
              <a:t>0</a:t>
            </a:r>
          </a:p>
          <a:p>
            <a:r>
              <a:rPr lang="pl-PL" dirty="0"/>
              <a:t>0.100000000000000005551115</a:t>
            </a:r>
          </a:p>
          <a:p>
            <a:r>
              <a:rPr lang="pl-PL" dirty="0"/>
              <a:t>0.20000000000000001110223</a:t>
            </a:r>
          </a:p>
          <a:p>
            <a:r>
              <a:rPr lang="pl-PL" dirty="0"/>
              <a:t>0.300000000000000044408921</a:t>
            </a:r>
          </a:p>
          <a:p>
            <a:r>
              <a:rPr lang="pl-PL" dirty="0"/>
              <a:t>0.40000000000000002220446</a:t>
            </a:r>
          </a:p>
          <a:p>
            <a:r>
              <a:rPr lang="pl-PL" dirty="0"/>
              <a:t>0.5</a:t>
            </a:r>
          </a:p>
          <a:p>
            <a:r>
              <a:rPr lang="pl-PL" dirty="0"/>
              <a:t>0.59999999999999997779554</a:t>
            </a:r>
          </a:p>
          <a:p>
            <a:r>
              <a:rPr lang="pl-PL" dirty="0"/>
              <a:t>0.699999999999999955591079</a:t>
            </a:r>
          </a:p>
          <a:p>
            <a:r>
              <a:rPr lang="pl-PL" dirty="0"/>
              <a:t>0.799999999999999933386619</a:t>
            </a:r>
          </a:p>
          <a:p>
            <a:r>
              <a:rPr lang="pl-PL" dirty="0"/>
              <a:t>0.899999999999999911182158</a:t>
            </a:r>
          </a:p>
          <a:p>
            <a:r>
              <a:rPr lang="pl-PL" dirty="0"/>
              <a:t>0.999999999999999888977698</a:t>
            </a:r>
          </a:p>
        </p:txBody>
      </p:sp>
      <p:sp>
        <p:nvSpPr>
          <p:cNvPr id="7" name="Prostokąt 6"/>
          <p:cNvSpPr/>
          <p:nvPr/>
        </p:nvSpPr>
        <p:spPr>
          <a:xfrm>
            <a:off x="1093693" y="3655927"/>
            <a:ext cx="587189" cy="3139321"/>
          </a:xfrm>
          <a:prstGeom prst="rect">
            <a:avLst/>
          </a:prstGeom>
          <a:noFill/>
        </p:spPr>
        <p:txBody>
          <a:bodyPr wrap="square">
            <a:spAutoFit/>
          </a:bodyPr>
          <a:lstStyle/>
          <a:p>
            <a:r>
              <a:rPr lang="pl-PL" dirty="0" smtClean="0"/>
              <a:t>1</a:t>
            </a:r>
          </a:p>
          <a:p>
            <a:r>
              <a:rPr lang="pl-PL" dirty="0" smtClean="0"/>
              <a:t>2</a:t>
            </a:r>
          </a:p>
          <a:p>
            <a:r>
              <a:rPr lang="pl-PL" dirty="0" smtClean="0"/>
              <a:t>3</a:t>
            </a:r>
          </a:p>
          <a:p>
            <a:r>
              <a:rPr lang="pl-PL" dirty="0" smtClean="0"/>
              <a:t>4</a:t>
            </a:r>
          </a:p>
          <a:p>
            <a:r>
              <a:rPr lang="pl-PL" dirty="0" smtClean="0"/>
              <a:t>5</a:t>
            </a:r>
          </a:p>
          <a:p>
            <a:r>
              <a:rPr lang="pl-PL" dirty="0" smtClean="0"/>
              <a:t>6</a:t>
            </a:r>
          </a:p>
          <a:p>
            <a:r>
              <a:rPr lang="pl-PL" dirty="0" smtClean="0"/>
              <a:t>7</a:t>
            </a:r>
          </a:p>
          <a:p>
            <a:r>
              <a:rPr lang="pl-PL" dirty="0" smtClean="0"/>
              <a:t>8</a:t>
            </a:r>
          </a:p>
          <a:p>
            <a:r>
              <a:rPr lang="pl-PL" dirty="0" smtClean="0"/>
              <a:t>9</a:t>
            </a:r>
          </a:p>
          <a:p>
            <a:r>
              <a:rPr lang="pl-PL" dirty="0" smtClean="0"/>
              <a:t>10</a:t>
            </a:r>
          </a:p>
          <a:p>
            <a:r>
              <a:rPr lang="pl-PL" dirty="0" smtClean="0"/>
              <a:t>11</a:t>
            </a:r>
            <a:endParaRPr lang="pl-PL" dirty="0"/>
          </a:p>
        </p:txBody>
      </p:sp>
    </p:spTree>
    <p:extLst>
      <p:ext uri="{BB962C8B-B14F-4D97-AF65-F5344CB8AC3E}">
        <p14:creationId xmlns:p14="http://schemas.microsoft.com/office/powerpoint/2010/main" val="41275107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2" name="pole tekstowe 1"/>
          <p:cNvSpPr txBox="1"/>
          <p:nvPr/>
        </p:nvSpPr>
        <p:spPr>
          <a:xfrm>
            <a:off x="1653986" y="1218876"/>
            <a:ext cx="9381566" cy="4616648"/>
          </a:xfrm>
          <a:prstGeom prst="rect">
            <a:avLst/>
          </a:prstGeom>
          <a:noFill/>
        </p:spPr>
        <p:txBody>
          <a:bodyPr wrap="square" rtlCol="0">
            <a:spAutoFit/>
          </a:bodyPr>
          <a:lstStyle/>
          <a:p>
            <a:pPr marL="342900" indent="-540000">
              <a:lnSpc>
                <a:spcPct val="150000"/>
              </a:lnSpc>
              <a:buClr>
                <a:schemeClr val="accent1">
                  <a:lumMod val="75000"/>
                </a:schemeClr>
              </a:buClr>
              <a:buFont typeface="Wingdings" panose="05000000000000000000" pitchFamily="2" charset="2"/>
              <a:buChar char="q"/>
            </a:pPr>
            <a:r>
              <a:rPr lang="pl-PL" sz="2800" dirty="0" smtClean="0"/>
              <a:t>Simple </a:t>
            </a:r>
            <a:r>
              <a:rPr lang="pl-PL" sz="2800" dirty="0" err="1" smtClean="0"/>
              <a:t>experiments</a:t>
            </a:r>
            <a:r>
              <a:rPr lang="pl-PL" sz="2800" dirty="0" smtClean="0"/>
              <a:t> with FP </a:t>
            </a:r>
            <a:r>
              <a:rPr lang="pl-PL" sz="2800" dirty="0" err="1" smtClean="0"/>
              <a:t>numbers</a:t>
            </a:r>
            <a:endParaRPr lang="pl-PL" sz="2800" dirty="0" smtClean="0"/>
          </a:p>
          <a:p>
            <a:pPr marL="342900" indent="-540000">
              <a:lnSpc>
                <a:spcPct val="150000"/>
              </a:lnSpc>
              <a:buClr>
                <a:schemeClr val="accent1">
                  <a:lumMod val="75000"/>
                </a:schemeClr>
              </a:buClr>
              <a:buFont typeface="Wingdings" panose="05000000000000000000" pitchFamily="2" charset="2"/>
              <a:buChar char="q"/>
            </a:pPr>
            <a:r>
              <a:rPr lang="en-US" sz="2800" dirty="0" smtClean="0"/>
              <a:t>Specifics of FP representation</a:t>
            </a:r>
          </a:p>
          <a:p>
            <a:pPr marL="342900" indent="-540000">
              <a:lnSpc>
                <a:spcPct val="150000"/>
              </a:lnSpc>
              <a:buClr>
                <a:schemeClr val="accent1">
                  <a:lumMod val="75000"/>
                </a:schemeClr>
              </a:buClr>
              <a:buFont typeface="Wingdings" panose="05000000000000000000" pitchFamily="2" charset="2"/>
              <a:buChar char="q"/>
            </a:pPr>
            <a:r>
              <a:rPr lang="en-US" sz="2800" dirty="0" smtClean="0"/>
              <a:t>Basic facts about FP </a:t>
            </a:r>
          </a:p>
          <a:p>
            <a:pPr marL="342900" indent="-540000">
              <a:lnSpc>
                <a:spcPct val="150000"/>
              </a:lnSpc>
              <a:buClr>
                <a:schemeClr val="accent1">
                  <a:lumMod val="75000"/>
                </a:schemeClr>
              </a:buClr>
              <a:buFont typeface="Wingdings" panose="05000000000000000000" pitchFamily="2" charset="2"/>
              <a:buChar char="q"/>
            </a:pPr>
            <a:r>
              <a:rPr lang="en-US" sz="2800" dirty="0" smtClean="0"/>
              <a:t>FP distribution</a:t>
            </a:r>
          </a:p>
          <a:p>
            <a:pPr marL="342900" indent="-540000">
              <a:lnSpc>
                <a:spcPct val="150000"/>
              </a:lnSpc>
              <a:buClr>
                <a:schemeClr val="accent1">
                  <a:lumMod val="75000"/>
                </a:schemeClr>
              </a:buClr>
              <a:buFont typeface="Wingdings" panose="05000000000000000000" pitchFamily="2" charset="2"/>
              <a:buChar char="q"/>
            </a:pPr>
            <a:r>
              <a:rPr lang="en-US" sz="2800" dirty="0" smtClean="0"/>
              <a:t>Round-off errors</a:t>
            </a:r>
          </a:p>
          <a:p>
            <a:pPr marL="342900" indent="-540000">
              <a:lnSpc>
                <a:spcPct val="150000"/>
              </a:lnSpc>
              <a:buClr>
                <a:schemeClr val="accent1">
                  <a:lumMod val="75000"/>
                </a:schemeClr>
              </a:buClr>
              <a:buFont typeface="Wingdings" panose="05000000000000000000" pitchFamily="2" charset="2"/>
              <a:buChar char="q"/>
            </a:pPr>
            <a:r>
              <a:rPr lang="en-US" sz="2800" dirty="0" smtClean="0"/>
              <a:t>FP representation – IEEE 754 standard</a:t>
            </a:r>
          </a:p>
          <a:p>
            <a:pPr marL="342900" indent="-540000">
              <a:lnSpc>
                <a:spcPct val="150000"/>
              </a:lnSpc>
              <a:buClr>
                <a:schemeClr val="accent1">
                  <a:lumMod val="75000"/>
                </a:schemeClr>
              </a:buClr>
              <a:buFont typeface="Wingdings" panose="05000000000000000000" pitchFamily="2" charset="2"/>
              <a:buChar char="q"/>
            </a:pPr>
            <a:r>
              <a:rPr lang="en-US" sz="2800" b="1" dirty="0" smtClean="0"/>
              <a:t>Computational aspects – recipes</a:t>
            </a:r>
            <a:r>
              <a:rPr lang="pl-PL" sz="2800" b="1" dirty="0" smtClean="0"/>
              <a:t>, standard </a:t>
            </a:r>
            <a:r>
              <a:rPr lang="pl-PL" sz="2800" b="1" dirty="0" err="1" smtClean="0"/>
              <a:t>algorithms</a:t>
            </a:r>
            <a:r>
              <a:rPr lang="pl-PL" sz="2800" b="1" dirty="0" smtClean="0"/>
              <a:t>, etc.</a:t>
            </a:r>
            <a:endParaRPr lang="en-US" sz="2800" b="1" dirty="0"/>
          </a:p>
        </p:txBody>
      </p:sp>
    </p:spTree>
    <p:extLst>
      <p:ext uri="{BB962C8B-B14F-4D97-AF65-F5344CB8AC3E}">
        <p14:creationId xmlns:p14="http://schemas.microsoft.com/office/powerpoint/2010/main" val="112377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another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example</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833718" y="977151"/>
            <a:ext cx="1156920" cy="646331"/>
          </a:xfrm>
          <a:prstGeom prst="rect">
            <a:avLst/>
          </a:prstGeom>
        </p:spPr>
        <p:txBody>
          <a:bodyPr wrap="none">
            <a:spAutoFit/>
          </a:bodyPr>
          <a:lstStyle/>
          <a:p>
            <a:r>
              <a:rPr lang="pl-PL" sz="3600" dirty="0" smtClean="0">
                <a:latin typeface="Arial Rounded MT Bold" panose="020F0704030504030204" pitchFamily="34" charset="0"/>
              </a:rPr>
              <a:t>A </a:t>
            </a:r>
            <a:r>
              <a:rPr lang="pl-PL" sz="3600" dirty="0" err="1" smtClean="0">
                <a:latin typeface="Arial Rounded MT Bold" panose="020F0704030504030204" pitchFamily="34" charset="0"/>
              </a:rPr>
              <a:t>fix</a:t>
            </a:r>
            <a:endParaRPr lang="pl-PL" sz="3600" dirty="0">
              <a:latin typeface="Arial Rounded MT Bold" panose="020F0704030504030204" pitchFamily="34" charset="0"/>
            </a:endParaRPr>
          </a:p>
        </p:txBody>
      </p:sp>
      <p:sp>
        <p:nvSpPr>
          <p:cNvPr id="8" name="Prostokąt 7"/>
          <p:cNvSpPr/>
          <p:nvPr/>
        </p:nvSpPr>
        <p:spPr>
          <a:xfrm>
            <a:off x="1922929" y="1845439"/>
            <a:ext cx="7992035" cy="2031325"/>
          </a:xfrm>
          <a:prstGeom prst="rect">
            <a:avLst/>
          </a:prstGeom>
        </p:spPr>
        <p:txBody>
          <a:bodyPr wrap="square">
            <a:spAutoFit/>
          </a:bodyPr>
          <a:lstStyle/>
          <a:p>
            <a:r>
              <a:rPr lang="en-US" dirty="0">
                <a:solidFill>
                  <a:srgbClr val="008000"/>
                </a:solidFill>
                <a:latin typeface="Consolas" panose="020B0609020204030204" pitchFamily="49" charset="0"/>
              </a:rPr>
              <a:t>// So, if we want exactly 10 successive values we can do</a:t>
            </a:r>
            <a:endParaRPr lang="en-US"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x { 0.0 };</a:t>
            </a:r>
          </a:p>
          <a:p>
            <a:r>
              <a:rPr lang="nn-NO" dirty="0">
                <a:solidFill>
                  <a:srgbClr val="0000FF"/>
                </a:solidFill>
                <a:latin typeface="Consolas" panose="020B0609020204030204" pitchFamily="49" charset="0"/>
              </a:rPr>
              <a:t>for</a:t>
            </a:r>
            <a:r>
              <a:rPr lang="nn-NO" dirty="0">
                <a:solidFill>
                  <a:srgbClr val="000000"/>
                </a:solidFill>
                <a:latin typeface="Consolas" panose="020B0609020204030204" pitchFamily="49" charset="0"/>
              </a:rPr>
              <a:t>( </a:t>
            </a:r>
            <a:r>
              <a:rPr lang="nn-NO" dirty="0">
                <a:solidFill>
                  <a:srgbClr val="0000FF"/>
                </a:solidFill>
                <a:latin typeface="Consolas" panose="020B0609020204030204" pitchFamily="49" charset="0"/>
              </a:rPr>
              <a:t>int</a:t>
            </a:r>
            <a:r>
              <a:rPr lang="nn-NO" dirty="0">
                <a:solidFill>
                  <a:srgbClr val="000000"/>
                </a:solidFill>
                <a:latin typeface="Consolas" panose="020B0609020204030204" pitchFamily="49" charset="0"/>
              </a:rPr>
              <a:t> i { 0 }; i &lt; 10; ++ i )</a:t>
            </a:r>
          </a:p>
          <a:p>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vec.push_back</a:t>
            </a:r>
            <a:r>
              <a:rPr lang="pl-PL" dirty="0">
                <a:solidFill>
                  <a:srgbClr val="000000"/>
                </a:solidFill>
                <a:latin typeface="Consolas" panose="020B0609020204030204" pitchFamily="49" charset="0"/>
              </a:rPr>
              <a:t>( x ), x += 0.1;</a:t>
            </a:r>
          </a:p>
          <a:p>
            <a:endParaRPr lang="pl-PL"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for</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 : </a:t>
            </a:r>
            <a:r>
              <a:rPr lang="pl-PL" dirty="0" err="1">
                <a:solidFill>
                  <a:srgbClr val="000000"/>
                </a:solidFill>
                <a:latin typeface="Consolas" panose="020B0609020204030204" pitchFamily="49" charset="0"/>
              </a:rPr>
              <a:t>vec</a:t>
            </a:r>
            <a:r>
              <a:rPr lang="pl-PL"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std</a:t>
            </a:r>
            <a:r>
              <a:rPr lang="en-US" dirty="0">
                <a:solidFill>
                  <a:srgbClr val="000000"/>
                </a:solidFill>
                <a:latin typeface="Consolas" panose="020B0609020204030204" pitchFamily="49" charset="0"/>
              </a:rPr>
              <a:t>::cout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std::</a:t>
            </a:r>
            <a:r>
              <a:rPr lang="en-US" dirty="0" err="1">
                <a:solidFill>
                  <a:srgbClr val="000000"/>
                </a:solidFill>
                <a:latin typeface="Consolas" panose="020B0609020204030204" pitchFamily="49" charset="0"/>
              </a:rPr>
              <a:t>setprecision</a:t>
            </a:r>
            <a:r>
              <a:rPr lang="en-US" dirty="0">
                <a:solidFill>
                  <a:srgbClr val="000000"/>
                </a:solidFill>
                <a:latin typeface="Consolas" panose="020B0609020204030204" pitchFamily="49" charset="0"/>
              </a:rPr>
              <a:t>( 24 )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"\n"</a:t>
            </a:r>
            <a:r>
              <a:rPr lang="en-US" dirty="0">
                <a:solidFill>
                  <a:srgbClr val="000000"/>
                </a:solidFill>
                <a:latin typeface="Consolas" panose="020B0609020204030204" pitchFamily="49" charset="0"/>
              </a:rPr>
              <a:t>;</a:t>
            </a:r>
            <a:endParaRPr lang="pl-PL" dirty="0"/>
          </a:p>
        </p:txBody>
      </p:sp>
      <p:sp>
        <p:nvSpPr>
          <p:cNvPr id="7" name="Owal 6"/>
          <p:cNvSpPr/>
          <p:nvPr/>
        </p:nvSpPr>
        <p:spPr>
          <a:xfrm>
            <a:off x="2496670" y="2326173"/>
            <a:ext cx="1564342" cy="5349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5877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another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example</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833718" y="977151"/>
            <a:ext cx="1156920" cy="646331"/>
          </a:xfrm>
          <a:prstGeom prst="rect">
            <a:avLst/>
          </a:prstGeom>
        </p:spPr>
        <p:txBody>
          <a:bodyPr wrap="none">
            <a:spAutoFit/>
          </a:bodyPr>
          <a:lstStyle/>
          <a:p>
            <a:r>
              <a:rPr lang="pl-PL" sz="3600" dirty="0" smtClean="0">
                <a:latin typeface="Arial Rounded MT Bold" panose="020F0704030504030204" pitchFamily="34" charset="0"/>
              </a:rPr>
              <a:t>A </a:t>
            </a:r>
            <a:r>
              <a:rPr lang="pl-PL" sz="3600" dirty="0" err="1" smtClean="0">
                <a:latin typeface="Arial Rounded MT Bold" panose="020F0704030504030204" pitchFamily="34" charset="0"/>
              </a:rPr>
              <a:t>fix</a:t>
            </a:r>
            <a:endParaRPr lang="pl-PL" sz="3600" dirty="0">
              <a:latin typeface="Arial Rounded MT Bold" panose="020F0704030504030204" pitchFamily="34" charset="0"/>
            </a:endParaRPr>
          </a:p>
        </p:txBody>
      </p:sp>
      <p:sp>
        <p:nvSpPr>
          <p:cNvPr id="8" name="Prostokąt 7"/>
          <p:cNvSpPr/>
          <p:nvPr/>
        </p:nvSpPr>
        <p:spPr>
          <a:xfrm>
            <a:off x="1922929" y="1697525"/>
            <a:ext cx="7992035" cy="2031325"/>
          </a:xfrm>
          <a:prstGeom prst="rect">
            <a:avLst/>
          </a:prstGeom>
        </p:spPr>
        <p:txBody>
          <a:bodyPr wrap="square">
            <a:spAutoFit/>
          </a:bodyPr>
          <a:lstStyle/>
          <a:p>
            <a:r>
              <a:rPr lang="en-US" dirty="0">
                <a:solidFill>
                  <a:srgbClr val="008000"/>
                </a:solidFill>
                <a:latin typeface="Consolas" panose="020B0609020204030204" pitchFamily="49" charset="0"/>
              </a:rPr>
              <a:t>// So, if we want exactly 10 successive values we can do</a:t>
            </a:r>
            <a:endParaRPr lang="en-US"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x { 0.0 };</a:t>
            </a:r>
          </a:p>
          <a:p>
            <a:r>
              <a:rPr lang="nn-NO" dirty="0">
                <a:solidFill>
                  <a:srgbClr val="0000FF"/>
                </a:solidFill>
                <a:latin typeface="Consolas" panose="020B0609020204030204" pitchFamily="49" charset="0"/>
              </a:rPr>
              <a:t>for</a:t>
            </a:r>
            <a:r>
              <a:rPr lang="nn-NO" dirty="0">
                <a:solidFill>
                  <a:srgbClr val="000000"/>
                </a:solidFill>
                <a:latin typeface="Consolas" panose="020B0609020204030204" pitchFamily="49" charset="0"/>
              </a:rPr>
              <a:t>( </a:t>
            </a:r>
            <a:r>
              <a:rPr lang="nn-NO" dirty="0">
                <a:solidFill>
                  <a:srgbClr val="0000FF"/>
                </a:solidFill>
                <a:latin typeface="Consolas" panose="020B0609020204030204" pitchFamily="49" charset="0"/>
              </a:rPr>
              <a:t>int</a:t>
            </a:r>
            <a:r>
              <a:rPr lang="nn-NO" dirty="0">
                <a:solidFill>
                  <a:srgbClr val="000000"/>
                </a:solidFill>
                <a:latin typeface="Consolas" panose="020B0609020204030204" pitchFamily="49" charset="0"/>
              </a:rPr>
              <a:t> i { 0 }; i &lt; 10; ++ i )</a:t>
            </a:r>
          </a:p>
          <a:p>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vec.push_back</a:t>
            </a:r>
            <a:r>
              <a:rPr lang="pl-PL" dirty="0">
                <a:solidFill>
                  <a:srgbClr val="000000"/>
                </a:solidFill>
                <a:latin typeface="Consolas" panose="020B0609020204030204" pitchFamily="49" charset="0"/>
              </a:rPr>
              <a:t>( x ), x += 0.1;</a:t>
            </a:r>
          </a:p>
          <a:p>
            <a:endParaRPr lang="pl-PL"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for</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 : </a:t>
            </a:r>
            <a:r>
              <a:rPr lang="pl-PL" dirty="0" err="1">
                <a:solidFill>
                  <a:srgbClr val="000000"/>
                </a:solidFill>
                <a:latin typeface="Consolas" panose="020B0609020204030204" pitchFamily="49" charset="0"/>
              </a:rPr>
              <a:t>vec</a:t>
            </a:r>
            <a:r>
              <a:rPr lang="pl-PL"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std</a:t>
            </a:r>
            <a:r>
              <a:rPr lang="en-US" dirty="0">
                <a:solidFill>
                  <a:srgbClr val="000000"/>
                </a:solidFill>
                <a:latin typeface="Consolas" panose="020B0609020204030204" pitchFamily="49" charset="0"/>
              </a:rPr>
              <a:t>::cout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std::</a:t>
            </a:r>
            <a:r>
              <a:rPr lang="en-US" dirty="0" err="1">
                <a:solidFill>
                  <a:srgbClr val="000000"/>
                </a:solidFill>
                <a:latin typeface="Consolas" panose="020B0609020204030204" pitchFamily="49" charset="0"/>
              </a:rPr>
              <a:t>setprecision</a:t>
            </a:r>
            <a:r>
              <a:rPr lang="en-US" dirty="0">
                <a:solidFill>
                  <a:srgbClr val="000000"/>
                </a:solidFill>
                <a:latin typeface="Consolas" panose="020B0609020204030204" pitchFamily="49" charset="0"/>
              </a:rPr>
              <a:t>( 24 )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"\n"</a:t>
            </a:r>
            <a:r>
              <a:rPr lang="en-US" dirty="0">
                <a:solidFill>
                  <a:srgbClr val="000000"/>
                </a:solidFill>
                <a:latin typeface="Consolas" panose="020B0609020204030204" pitchFamily="49" charset="0"/>
              </a:rPr>
              <a:t>;</a:t>
            </a:r>
            <a:endParaRPr lang="pl-PL" dirty="0"/>
          </a:p>
        </p:txBody>
      </p:sp>
      <p:sp>
        <p:nvSpPr>
          <p:cNvPr id="7" name="Prostokąt 6"/>
          <p:cNvSpPr/>
          <p:nvPr/>
        </p:nvSpPr>
        <p:spPr>
          <a:xfrm>
            <a:off x="1958788" y="3889012"/>
            <a:ext cx="6096000" cy="2862322"/>
          </a:xfrm>
          <a:prstGeom prst="rect">
            <a:avLst/>
          </a:prstGeom>
          <a:solidFill>
            <a:schemeClr val="accent1">
              <a:lumMod val="20000"/>
              <a:lumOff val="80000"/>
            </a:schemeClr>
          </a:solidFill>
        </p:spPr>
        <p:txBody>
          <a:bodyPr>
            <a:spAutoFit/>
          </a:bodyPr>
          <a:lstStyle/>
          <a:p>
            <a:r>
              <a:rPr lang="pl-PL" dirty="0"/>
              <a:t>0</a:t>
            </a:r>
          </a:p>
          <a:p>
            <a:r>
              <a:rPr lang="pl-PL" dirty="0"/>
              <a:t>0.100000000000000005551115</a:t>
            </a:r>
          </a:p>
          <a:p>
            <a:r>
              <a:rPr lang="pl-PL" dirty="0"/>
              <a:t>0.20000000000000001110223</a:t>
            </a:r>
          </a:p>
          <a:p>
            <a:r>
              <a:rPr lang="pl-PL" dirty="0"/>
              <a:t>0.300000000000000044408921</a:t>
            </a:r>
          </a:p>
          <a:p>
            <a:r>
              <a:rPr lang="pl-PL" dirty="0"/>
              <a:t>0.40000000000000002220446</a:t>
            </a:r>
          </a:p>
          <a:p>
            <a:r>
              <a:rPr lang="pl-PL" dirty="0"/>
              <a:t>0.5</a:t>
            </a:r>
          </a:p>
          <a:p>
            <a:r>
              <a:rPr lang="pl-PL" dirty="0"/>
              <a:t>0.59999999999999997779554</a:t>
            </a:r>
          </a:p>
          <a:p>
            <a:r>
              <a:rPr lang="pl-PL" dirty="0"/>
              <a:t>0.699999999999999955591079</a:t>
            </a:r>
          </a:p>
          <a:p>
            <a:r>
              <a:rPr lang="pl-PL" dirty="0"/>
              <a:t>0.799999999999999933386619</a:t>
            </a:r>
          </a:p>
          <a:p>
            <a:r>
              <a:rPr lang="pl-PL" dirty="0"/>
              <a:t>0.899999999999999911182158</a:t>
            </a:r>
          </a:p>
        </p:txBody>
      </p:sp>
      <p:sp>
        <p:nvSpPr>
          <p:cNvPr id="9" name="Prostokąt 8"/>
          <p:cNvSpPr/>
          <p:nvPr/>
        </p:nvSpPr>
        <p:spPr>
          <a:xfrm>
            <a:off x="1093693" y="3859153"/>
            <a:ext cx="587189" cy="2862322"/>
          </a:xfrm>
          <a:prstGeom prst="rect">
            <a:avLst/>
          </a:prstGeom>
          <a:noFill/>
        </p:spPr>
        <p:txBody>
          <a:bodyPr wrap="square">
            <a:spAutoFit/>
          </a:bodyPr>
          <a:lstStyle/>
          <a:p>
            <a:r>
              <a:rPr lang="pl-PL" dirty="0" smtClean="0"/>
              <a:t>1</a:t>
            </a:r>
          </a:p>
          <a:p>
            <a:r>
              <a:rPr lang="pl-PL" dirty="0" smtClean="0"/>
              <a:t>2</a:t>
            </a:r>
          </a:p>
          <a:p>
            <a:r>
              <a:rPr lang="pl-PL" dirty="0" smtClean="0"/>
              <a:t>3</a:t>
            </a:r>
          </a:p>
          <a:p>
            <a:r>
              <a:rPr lang="pl-PL" dirty="0" smtClean="0"/>
              <a:t>4</a:t>
            </a:r>
          </a:p>
          <a:p>
            <a:r>
              <a:rPr lang="pl-PL" dirty="0" smtClean="0"/>
              <a:t>5</a:t>
            </a:r>
          </a:p>
          <a:p>
            <a:r>
              <a:rPr lang="pl-PL" dirty="0" smtClean="0"/>
              <a:t>6</a:t>
            </a:r>
          </a:p>
          <a:p>
            <a:r>
              <a:rPr lang="pl-PL" dirty="0" smtClean="0"/>
              <a:t>7</a:t>
            </a:r>
          </a:p>
          <a:p>
            <a:r>
              <a:rPr lang="pl-PL" dirty="0" smtClean="0"/>
              <a:t>8</a:t>
            </a:r>
          </a:p>
          <a:p>
            <a:r>
              <a:rPr lang="pl-PL" dirty="0" smtClean="0"/>
              <a:t>9</a:t>
            </a:r>
          </a:p>
          <a:p>
            <a:r>
              <a:rPr lang="pl-PL" dirty="0" smtClean="0"/>
              <a:t>10</a:t>
            </a:r>
          </a:p>
        </p:txBody>
      </p:sp>
    </p:spTree>
    <p:extLst>
      <p:ext uri="{BB962C8B-B14F-4D97-AF65-F5344CB8AC3E}">
        <p14:creationId xmlns:p14="http://schemas.microsoft.com/office/powerpoint/2010/main" val="4257649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sum </a:t>
            </a:r>
            <a:r>
              <a:rPr lang="pl-PL" sz="2800" dirty="0" err="1" smtClean="0">
                <a:ln>
                  <a:solidFill>
                    <a:schemeClr val="bg1"/>
                  </a:solidFill>
                </a:ln>
                <a:solidFill>
                  <a:schemeClr val="bg1"/>
                </a:solidFill>
                <a:cs typeface="Arial" panose="020B0604020202020204" pitchFamily="34" charset="0"/>
              </a:rPr>
              <a:t>example</a:t>
            </a:r>
            <a:endParaRPr lang="pl-PL" sz="2800" dirty="0">
              <a:ln>
                <a:solidFill>
                  <a:schemeClr val="bg1"/>
                </a:solidFill>
              </a:ln>
              <a:solidFill>
                <a:schemeClr val="bg1"/>
              </a:solidFill>
              <a:cs typeface="Arial" panose="020B0604020202020204" pitchFamily="34" charset="0"/>
            </a:endParaRPr>
          </a:p>
        </p:txBody>
      </p:sp>
      <p:sp>
        <p:nvSpPr>
          <p:cNvPr id="8" name="Prostokąt 7"/>
          <p:cNvSpPr/>
          <p:nvPr/>
        </p:nvSpPr>
        <p:spPr>
          <a:xfrm>
            <a:off x="941293" y="1752449"/>
            <a:ext cx="587189" cy="2862322"/>
          </a:xfrm>
          <a:prstGeom prst="rect">
            <a:avLst/>
          </a:prstGeom>
          <a:noFill/>
        </p:spPr>
        <p:txBody>
          <a:bodyPr wrap="square">
            <a:spAutoFit/>
          </a:bodyPr>
          <a:lstStyle/>
          <a:p>
            <a:r>
              <a:rPr lang="pl-PL" dirty="0" smtClean="0"/>
              <a:t>1</a:t>
            </a:r>
          </a:p>
          <a:p>
            <a:r>
              <a:rPr lang="pl-PL" dirty="0" smtClean="0"/>
              <a:t>2</a:t>
            </a:r>
          </a:p>
          <a:p>
            <a:r>
              <a:rPr lang="pl-PL" dirty="0" smtClean="0"/>
              <a:t>3</a:t>
            </a:r>
          </a:p>
          <a:p>
            <a:r>
              <a:rPr lang="pl-PL" dirty="0" smtClean="0"/>
              <a:t>4</a:t>
            </a:r>
          </a:p>
          <a:p>
            <a:r>
              <a:rPr lang="pl-PL" dirty="0" smtClean="0"/>
              <a:t>5</a:t>
            </a:r>
          </a:p>
          <a:p>
            <a:r>
              <a:rPr lang="pl-PL" dirty="0" smtClean="0"/>
              <a:t>6</a:t>
            </a:r>
          </a:p>
          <a:p>
            <a:r>
              <a:rPr lang="pl-PL" dirty="0" smtClean="0"/>
              <a:t>7</a:t>
            </a:r>
          </a:p>
          <a:p>
            <a:r>
              <a:rPr lang="pl-PL" dirty="0" smtClean="0"/>
              <a:t>8</a:t>
            </a:r>
          </a:p>
          <a:p>
            <a:r>
              <a:rPr lang="pl-PL" dirty="0" smtClean="0"/>
              <a:t>9</a:t>
            </a:r>
          </a:p>
          <a:p>
            <a:r>
              <a:rPr lang="pl-PL" dirty="0" smtClean="0"/>
              <a:t>10</a:t>
            </a:r>
          </a:p>
        </p:txBody>
      </p:sp>
      <p:sp>
        <p:nvSpPr>
          <p:cNvPr id="9" name="Prostokąt 8"/>
          <p:cNvSpPr/>
          <p:nvPr/>
        </p:nvSpPr>
        <p:spPr>
          <a:xfrm>
            <a:off x="833718" y="977151"/>
            <a:ext cx="7292381" cy="646331"/>
          </a:xfrm>
          <a:prstGeom prst="rect">
            <a:avLst/>
          </a:prstGeom>
        </p:spPr>
        <p:txBody>
          <a:bodyPr wrap="none">
            <a:spAutoFit/>
          </a:bodyPr>
          <a:lstStyle/>
          <a:p>
            <a:r>
              <a:rPr lang="pl-PL" sz="3600" dirty="0" smtClean="0">
                <a:latin typeface="Arial Rounded MT Bold" panose="020F0704030504030204" pitchFamily="34" charset="0"/>
              </a:rPr>
              <a:t>How to </a:t>
            </a:r>
            <a:r>
              <a:rPr lang="pl-PL" sz="3600" dirty="0" err="1" smtClean="0">
                <a:latin typeface="Arial Rounded MT Bold" panose="020F0704030504030204" pitchFamily="34" charset="0"/>
              </a:rPr>
              <a:t>compute</a:t>
            </a:r>
            <a:r>
              <a:rPr lang="pl-PL" sz="3600" dirty="0" smtClean="0">
                <a:latin typeface="Arial Rounded MT Bold" panose="020F0704030504030204" pitchFamily="34" charset="0"/>
              </a:rPr>
              <a:t> a sum in C++?</a:t>
            </a:r>
            <a:endParaRPr lang="pl-PL" sz="3600" dirty="0">
              <a:latin typeface="Arial Rounded MT Bold" panose="020F0704030504030204" pitchFamily="34" charset="0"/>
            </a:endParaRPr>
          </a:p>
        </p:txBody>
      </p:sp>
      <p:sp>
        <p:nvSpPr>
          <p:cNvPr id="22" name="Prostokąt 21"/>
          <p:cNvSpPr/>
          <p:nvPr/>
        </p:nvSpPr>
        <p:spPr>
          <a:xfrm>
            <a:off x="1685364" y="5010836"/>
            <a:ext cx="10013578" cy="707886"/>
          </a:xfrm>
          <a:prstGeom prst="rect">
            <a:avLst/>
          </a:prstGeom>
        </p:spPr>
        <p:txBody>
          <a:bodyPr wrap="square">
            <a:spAutoFit/>
          </a:bodyPr>
          <a:lstStyle/>
          <a:p>
            <a:r>
              <a:rPr lang="pl-PL" sz="2000" dirty="0">
                <a:solidFill>
                  <a:srgbClr val="000000"/>
                </a:solidFill>
                <a:latin typeface="Consolas" panose="020B0609020204030204" pitchFamily="49" charset="0"/>
              </a:rPr>
              <a:t>std::cout </a:t>
            </a:r>
            <a:r>
              <a:rPr lang="pl-PL" sz="2000" dirty="0" smtClean="0">
                <a:solidFill>
                  <a:srgbClr val="000000"/>
                </a:solidFill>
                <a:latin typeface="Consolas" panose="020B0609020204030204" pitchFamily="49" charset="0"/>
              </a:rPr>
              <a:t>	</a:t>
            </a:r>
            <a:r>
              <a:rPr lang="pl-PL" sz="2000" dirty="0" smtClean="0">
                <a:solidFill>
                  <a:srgbClr val="008080"/>
                </a:solidFill>
                <a:latin typeface="Consolas" panose="020B0609020204030204" pitchFamily="49" charset="0"/>
              </a:rPr>
              <a:t>&lt;&lt;</a:t>
            </a:r>
            <a:r>
              <a:rPr lang="pl-PL" sz="2000" dirty="0" smtClean="0">
                <a:solidFill>
                  <a:srgbClr val="000000"/>
                </a:solidFill>
                <a:latin typeface="Consolas" panose="020B0609020204030204" pitchFamily="49" charset="0"/>
              </a:rPr>
              <a:t> </a:t>
            </a:r>
            <a:r>
              <a:rPr lang="pl-PL" sz="2000" dirty="0">
                <a:solidFill>
                  <a:srgbClr val="A31515"/>
                </a:solidFill>
                <a:latin typeface="Consolas" panose="020B0609020204030204" pitchFamily="49" charset="0"/>
              </a:rPr>
              <a:t>"</a:t>
            </a:r>
            <a:r>
              <a:rPr lang="pl-PL" sz="2000" dirty="0" smtClean="0">
                <a:solidFill>
                  <a:srgbClr val="A31515"/>
                </a:solidFill>
                <a:latin typeface="Consolas" panose="020B0609020204030204" pitchFamily="49" charset="0"/>
              </a:rPr>
              <a:t>sum = "</a:t>
            </a:r>
            <a:r>
              <a:rPr lang="pl-PL" sz="2000" dirty="0" smtClean="0">
                <a:solidFill>
                  <a:srgbClr val="000000"/>
                </a:solidFill>
                <a:latin typeface="Consolas" panose="020B0609020204030204" pitchFamily="49" charset="0"/>
              </a:rPr>
              <a:t> </a:t>
            </a:r>
          </a:p>
          <a:p>
            <a:r>
              <a:rPr lang="pl-PL" sz="2000" dirty="0">
                <a:solidFill>
                  <a:srgbClr val="000000"/>
                </a:solidFill>
                <a:latin typeface="Consolas" panose="020B0609020204030204" pitchFamily="49" charset="0"/>
              </a:rPr>
              <a:t>	</a:t>
            </a:r>
            <a:r>
              <a:rPr lang="pl-PL" sz="2000" dirty="0" smtClean="0">
                <a:solidFill>
                  <a:srgbClr val="000000"/>
                </a:solidFill>
                <a:latin typeface="Consolas" panose="020B0609020204030204" pitchFamily="49" charset="0"/>
              </a:rPr>
              <a:t>	</a:t>
            </a:r>
            <a:r>
              <a:rPr lang="pl-PL" sz="2000" dirty="0" smtClean="0">
                <a:solidFill>
                  <a:srgbClr val="008080"/>
                </a:solidFill>
                <a:latin typeface="Consolas" panose="020B0609020204030204" pitchFamily="49" charset="0"/>
              </a:rPr>
              <a:t>&lt;&lt;</a:t>
            </a:r>
            <a:r>
              <a:rPr lang="pl-PL" sz="2000" dirty="0" smtClean="0">
                <a:solidFill>
                  <a:srgbClr val="000000"/>
                </a:solidFill>
                <a:latin typeface="Consolas" panose="020B0609020204030204" pitchFamily="49" charset="0"/>
              </a:rPr>
              <a:t> </a:t>
            </a:r>
            <a:r>
              <a:rPr lang="pl-PL" sz="2000" b="1" dirty="0">
                <a:solidFill>
                  <a:srgbClr val="000000"/>
                </a:solidFill>
                <a:latin typeface="Consolas" panose="020B0609020204030204" pitchFamily="49" charset="0"/>
              </a:rPr>
              <a:t>std::</a:t>
            </a:r>
            <a:r>
              <a:rPr lang="pl-PL" sz="2000" b="1" dirty="0" err="1">
                <a:solidFill>
                  <a:srgbClr val="000000"/>
                </a:solidFill>
                <a:latin typeface="Consolas" panose="020B0609020204030204" pitchFamily="49" charset="0"/>
              </a:rPr>
              <a:t>accumulate</a:t>
            </a:r>
            <a:r>
              <a:rPr lang="pl-PL" sz="2000" dirty="0">
                <a:solidFill>
                  <a:srgbClr val="000000"/>
                </a:solidFill>
                <a:latin typeface="Consolas" panose="020B0609020204030204" pitchFamily="49" charset="0"/>
              </a:rPr>
              <a:t>( </a:t>
            </a:r>
            <a:r>
              <a:rPr lang="pl-PL" sz="2000" dirty="0" err="1">
                <a:solidFill>
                  <a:srgbClr val="000000"/>
                </a:solidFill>
                <a:latin typeface="Consolas" panose="020B0609020204030204" pitchFamily="49" charset="0"/>
              </a:rPr>
              <a:t>vec.begin</a:t>
            </a:r>
            <a:r>
              <a:rPr lang="pl-PL" sz="2000" dirty="0">
                <a:solidFill>
                  <a:srgbClr val="000000"/>
                </a:solidFill>
                <a:latin typeface="Consolas" panose="020B0609020204030204" pitchFamily="49" charset="0"/>
              </a:rPr>
              <a:t>(), </a:t>
            </a:r>
            <a:r>
              <a:rPr lang="pl-PL" sz="2000" dirty="0" err="1">
                <a:solidFill>
                  <a:srgbClr val="000000"/>
                </a:solidFill>
                <a:latin typeface="Consolas" panose="020B0609020204030204" pitchFamily="49" charset="0"/>
              </a:rPr>
              <a:t>vec.end</a:t>
            </a:r>
            <a:r>
              <a:rPr lang="pl-PL" sz="2000" dirty="0">
                <a:solidFill>
                  <a:srgbClr val="000000"/>
                </a:solidFill>
                <a:latin typeface="Consolas" panose="020B0609020204030204" pitchFamily="49" charset="0"/>
              </a:rPr>
              <a:t>(), 0 ) </a:t>
            </a:r>
            <a:r>
              <a:rPr lang="pl-PL" sz="2000" dirty="0">
                <a:solidFill>
                  <a:srgbClr val="008080"/>
                </a:solidFill>
                <a:latin typeface="Consolas" panose="020B0609020204030204" pitchFamily="49" charset="0"/>
              </a:rPr>
              <a:t>&lt;&lt;</a:t>
            </a:r>
            <a:r>
              <a:rPr lang="pl-PL" sz="2000" dirty="0">
                <a:solidFill>
                  <a:srgbClr val="000000"/>
                </a:solidFill>
                <a:latin typeface="Consolas" panose="020B0609020204030204" pitchFamily="49" charset="0"/>
              </a:rPr>
              <a:t> </a:t>
            </a:r>
            <a:r>
              <a:rPr lang="pl-PL" sz="2000" dirty="0">
                <a:solidFill>
                  <a:srgbClr val="A31515"/>
                </a:solidFill>
                <a:latin typeface="Consolas" panose="020B0609020204030204" pitchFamily="49" charset="0"/>
              </a:rPr>
              <a:t>"\n"</a:t>
            </a:r>
            <a:r>
              <a:rPr lang="pl-PL" sz="2000" dirty="0">
                <a:solidFill>
                  <a:srgbClr val="000000"/>
                </a:solidFill>
                <a:latin typeface="Consolas" panose="020B0609020204030204" pitchFamily="49" charset="0"/>
              </a:rPr>
              <a:t>;</a:t>
            </a:r>
            <a:endParaRPr lang="pl-PL" sz="2000" dirty="0"/>
          </a:p>
        </p:txBody>
      </p:sp>
      <p:sp>
        <p:nvSpPr>
          <p:cNvPr id="23" name="Prostokąt 22"/>
          <p:cNvSpPr/>
          <p:nvPr/>
        </p:nvSpPr>
        <p:spPr>
          <a:xfrm>
            <a:off x="1806388" y="6027359"/>
            <a:ext cx="1066800" cy="400110"/>
          </a:xfrm>
          <a:prstGeom prst="rect">
            <a:avLst/>
          </a:prstGeom>
          <a:solidFill>
            <a:schemeClr val="accent1">
              <a:lumMod val="20000"/>
              <a:lumOff val="80000"/>
            </a:schemeClr>
          </a:solidFill>
        </p:spPr>
        <p:txBody>
          <a:bodyPr wrap="square">
            <a:spAutoFit/>
          </a:bodyPr>
          <a:lstStyle/>
          <a:p>
            <a:r>
              <a:rPr lang="pl-PL" sz="2000" dirty="0" smtClean="0"/>
              <a:t>sum = 0</a:t>
            </a:r>
            <a:endParaRPr lang="pl-PL" sz="2000" dirty="0"/>
          </a:p>
        </p:txBody>
      </p:sp>
      <p:sp>
        <p:nvSpPr>
          <p:cNvPr id="24" name="Owal 23"/>
          <p:cNvSpPr/>
          <p:nvPr/>
        </p:nvSpPr>
        <p:spPr>
          <a:xfrm>
            <a:off x="9601199" y="5202484"/>
            <a:ext cx="452719" cy="5916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Prostokąt 24"/>
          <p:cNvSpPr/>
          <p:nvPr/>
        </p:nvSpPr>
        <p:spPr>
          <a:xfrm>
            <a:off x="3469339" y="5842693"/>
            <a:ext cx="508473" cy="769441"/>
          </a:xfrm>
          <a:prstGeom prst="rect">
            <a:avLst/>
          </a:prstGeom>
        </p:spPr>
        <p:txBody>
          <a:bodyPr wrap="none">
            <a:spAutoFit/>
          </a:bodyPr>
          <a:lstStyle/>
          <a:p>
            <a:r>
              <a:rPr lang="pl-PL" sz="4400" dirty="0" smtClean="0">
                <a:latin typeface="Arial Rounded MT Bold" panose="020F0704030504030204" pitchFamily="34" charset="0"/>
              </a:rPr>
              <a:t>?</a:t>
            </a:r>
            <a:endParaRPr lang="pl-PL" sz="4400" dirty="0">
              <a:latin typeface="Arial Rounded MT Bold" panose="020F0704030504030204" pitchFamily="34" charset="0"/>
            </a:endParaRPr>
          </a:p>
        </p:txBody>
      </p:sp>
      <p:sp>
        <p:nvSpPr>
          <p:cNvPr id="26" name="Prostokąt 25"/>
          <p:cNvSpPr/>
          <p:nvPr/>
        </p:nvSpPr>
        <p:spPr>
          <a:xfrm>
            <a:off x="1806388" y="1782308"/>
            <a:ext cx="6096000" cy="2862322"/>
          </a:xfrm>
          <a:prstGeom prst="rect">
            <a:avLst/>
          </a:prstGeom>
          <a:solidFill>
            <a:schemeClr val="accent1">
              <a:lumMod val="20000"/>
              <a:lumOff val="80000"/>
            </a:schemeClr>
          </a:solidFill>
        </p:spPr>
        <p:txBody>
          <a:bodyPr>
            <a:spAutoFit/>
          </a:bodyPr>
          <a:lstStyle/>
          <a:p>
            <a:r>
              <a:rPr lang="pl-PL" dirty="0"/>
              <a:t>0</a:t>
            </a:r>
          </a:p>
          <a:p>
            <a:r>
              <a:rPr lang="pl-PL" dirty="0"/>
              <a:t>0.100000000000000005551115</a:t>
            </a:r>
          </a:p>
          <a:p>
            <a:r>
              <a:rPr lang="pl-PL" dirty="0"/>
              <a:t>0.20000000000000001110223</a:t>
            </a:r>
          </a:p>
          <a:p>
            <a:r>
              <a:rPr lang="pl-PL" dirty="0"/>
              <a:t>0.300000000000000044408921</a:t>
            </a:r>
          </a:p>
          <a:p>
            <a:r>
              <a:rPr lang="pl-PL" dirty="0"/>
              <a:t>0.40000000000000002220446</a:t>
            </a:r>
          </a:p>
          <a:p>
            <a:r>
              <a:rPr lang="pl-PL" dirty="0"/>
              <a:t>0.5</a:t>
            </a:r>
          </a:p>
          <a:p>
            <a:r>
              <a:rPr lang="pl-PL" dirty="0"/>
              <a:t>0.59999999999999997779554</a:t>
            </a:r>
          </a:p>
          <a:p>
            <a:r>
              <a:rPr lang="pl-PL" dirty="0"/>
              <a:t>0.699999999999999955591079</a:t>
            </a:r>
          </a:p>
          <a:p>
            <a:r>
              <a:rPr lang="pl-PL" dirty="0"/>
              <a:t>0.799999999999999933386619</a:t>
            </a:r>
          </a:p>
          <a:p>
            <a:r>
              <a:rPr lang="pl-PL" dirty="0"/>
              <a:t>0.899999999999999911182158</a:t>
            </a:r>
          </a:p>
        </p:txBody>
      </p:sp>
    </p:spTree>
    <p:extLst>
      <p:ext uri="{BB962C8B-B14F-4D97-AF65-F5344CB8AC3E}">
        <p14:creationId xmlns:p14="http://schemas.microsoft.com/office/powerpoint/2010/main" val="283444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4" grpId="0" animBg="1"/>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sum </a:t>
            </a:r>
            <a:r>
              <a:rPr lang="pl-PL" sz="2800" dirty="0" err="1" smtClean="0">
                <a:ln>
                  <a:solidFill>
                    <a:schemeClr val="bg1"/>
                  </a:solidFill>
                </a:ln>
                <a:solidFill>
                  <a:schemeClr val="bg1"/>
                </a:solidFill>
                <a:cs typeface="Arial" panose="020B0604020202020204" pitchFamily="34" charset="0"/>
              </a:rPr>
              <a:t>example</a:t>
            </a:r>
            <a:endParaRPr lang="pl-PL" sz="2800" dirty="0">
              <a:ln>
                <a:solidFill>
                  <a:schemeClr val="bg1"/>
                </a:solidFill>
              </a:ln>
              <a:solidFill>
                <a:schemeClr val="bg1"/>
              </a:solidFill>
              <a:cs typeface="Arial" panose="020B0604020202020204" pitchFamily="34" charset="0"/>
            </a:endParaRPr>
          </a:p>
        </p:txBody>
      </p:sp>
      <p:sp>
        <p:nvSpPr>
          <p:cNvPr id="8" name="Prostokąt 7"/>
          <p:cNvSpPr/>
          <p:nvPr/>
        </p:nvSpPr>
        <p:spPr>
          <a:xfrm>
            <a:off x="941293" y="1752449"/>
            <a:ext cx="587189" cy="2862322"/>
          </a:xfrm>
          <a:prstGeom prst="rect">
            <a:avLst/>
          </a:prstGeom>
          <a:noFill/>
        </p:spPr>
        <p:txBody>
          <a:bodyPr wrap="square">
            <a:spAutoFit/>
          </a:bodyPr>
          <a:lstStyle/>
          <a:p>
            <a:r>
              <a:rPr lang="pl-PL" dirty="0" smtClean="0"/>
              <a:t>1</a:t>
            </a:r>
          </a:p>
          <a:p>
            <a:r>
              <a:rPr lang="pl-PL" dirty="0" smtClean="0"/>
              <a:t>2</a:t>
            </a:r>
          </a:p>
          <a:p>
            <a:r>
              <a:rPr lang="pl-PL" dirty="0" smtClean="0"/>
              <a:t>3</a:t>
            </a:r>
          </a:p>
          <a:p>
            <a:r>
              <a:rPr lang="pl-PL" dirty="0" smtClean="0"/>
              <a:t>4</a:t>
            </a:r>
          </a:p>
          <a:p>
            <a:r>
              <a:rPr lang="pl-PL" dirty="0" smtClean="0"/>
              <a:t>5</a:t>
            </a:r>
          </a:p>
          <a:p>
            <a:r>
              <a:rPr lang="pl-PL" dirty="0" smtClean="0"/>
              <a:t>6</a:t>
            </a:r>
          </a:p>
          <a:p>
            <a:r>
              <a:rPr lang="pl-PL" dirty="0" smtClean="0"/>
              <a:t>7</a:t>
            </a:r>
          </a:p>
          <a:p>
            <a:r>
              <a:rPr lang="pl-PL" dirty="0" smtClean="0"/>
              <a:t>8</a:t>
            </a:r>
          </a:p>
          <a:p>
            <a:r>
              <a:rPr lang="pl-PL" dirty="0" smtClean="0"/>
              <a:t>9</a:t>
            </a:r>
          </a:p>
          <a:p>
            <a:r>
              <a:rPr lang="pl-PL" dirty="0" smtClean="0"/>
              <a:t>10</a:t>
            </a:r>
          </a:p>
        </p:txBody>
      </p:sp>
      <p:sp>
        <p:nvSpPr>
          <p:cNvPr id="9" name="Prostokąt 8"/>
          <p:cNvSpPr/>
          <p:nvPr/>
        </p:nvSpPr>
        <p:spPr>
          <a:xfrm>
            <a:off x="833718" y="977151"/>
            <a:ext cx="7292381" cy="646331"/>
          </a:xfrm>
          <a:prstGeom prst="rect">
            <a:avLst/>
          </a:prstGeom>
        </p:spPr>
        <p:txBody>
          <a:bodyPr wrap="none">
            <a:spAutoFit/>
          </a:bodyPr>
          <a:lstStyle/>
          <a:p>
            <a:r>
              <a:rPr lang="pl-PL" sz="3600" dirty="0" smtClean="0">
                <a:latin typeface="Arial Rounded MT Bold" panose="020F0704030504030204" pitchFamily="34" charset="0"/>
              </a:rPr>
              <a:t>How to </a:t>
            </a:r>
            <a:r>
              <a:rPr lang="pl-PL" sz="3600" dirty="0" err="1" smtClean="0">
                <a:latin typeface="Arial Rounded MT Bold" panose="020F0704030504030204" pitchFamily="34" charset="0"/>
              </a:rPr>
              <a:t>compute</a:t>
            </a:r>
            <a:r>
              <a:rPr lang="pl-PL" sz="3600" dirty="0" smtClean="0">
                <a:latin typeface="Arial Rounded MT Bold" panose="020F0704030504030204" pitchFamily="34" charset="0"/>
              </a:rPr>
              <a:t> a sum in C++?</a:t>
            </a:r>
            <a:endParaRPr lang="pl-PL" sz="3600" dirty="0">
              <a:latin typeface="Arial Rounded MT Bold" panose="020F0704030504030204" pitchFamily="34" charset="0"/>
            </a:endParaRPr>
          </a:p>
        </p:txBody>
      </p:sp>
      <p:sp>
        <p:nvSpPr>
          <p:cNvPr id="22" name="Prostokąt 21"/>
          <p:cNvSpPr/>
          <p:nvPr/>
        </p:nvSpPr>
        <p:spPr>
          <a:xfrm>
            <a:off x="1685363" y="5010836"/>
            <a:ext cx="10412507" cy="707886"/>
          </a:xfrm>
          <a:prstGeom prst="rect">
            <a:avLst/>
          </a:prstGeom>
        </p:spPr>
        <p:txBody>
          <a:bodyPr wrap="square">
            <a:spAutoFit/>
          </a:bodyPr>
          <a:lstStyle/>
          <a:p>
            <a:r>
              <a:rPr lang="pl-PL" sz="2000" dirty="0">
                <a:solidFill>
                  <a:srgbClr val="000000"/>
                </a:solidFill>
                <a:latin typeface="Consolas" panose="020B0609020204030204" pitchFamily="49" charset="0"/>
              </a:rPr>
              <a:t>std::cout </a:t>
            </a:r>
            <a:r>
              <a:rPr lang="pl-PL" sz="2000" dirty="0" smtClean="0">
                <a:solidFill>
                  <a:srgbClr val="000000"/>
                </a:solidFill>
                <a:latin typeface="Consolas" panose="020B0609020204030204" pitchFamily="49" charset="0"/>
              </a:rPr>
              <a:t>	</a:t>
            </a:r>
            <a:r>
              <a:rPr lang="pl-PL" sz="2000" dirty="0" smtClean="0">
                <a:solidFill>
                  <a:srgbClr val="008080"/>
                </a:solidFill>
                <a:latin typeface="Consolas" panose="020B0609020204030204" pitchFamily="49" charset="0"/>
              </a:rPr>
              <a:t>&lt;&lt;</a:t>
            </a:r>
            <a:r>
              <a:rPr lang="pl-PL" sz="2000" dirty="0" smtClean="0">
                <a:solidFill>
                  <a:srgbClr val="000000"/>
                </a:solidFill>
                <a:latin typeface="Consolas" panose="020B0609020204030204" pitchFamily="49" charset="0"/>
              </a:rPr>
              <a:t> </a:t>
            </a:r>
            <a:r>
              <a:rPr lang="pl-PL" sz="2000" dirty="0">
                <a:solidFill>
                  <a:srgbClr val="A31515"/>
                </a:solidFill>
                <a:latin typeface="Consolas" panose="020B0609020204030204" pitchFamily="49" charset="0"/>
              </a:rPr>
              <a:t>"</a:t>
            </a:r>
            <a:r>
              <a:rPr lang="pl-PL" sz="2000" dirty="0" smtClean="0">
                <a:solidFill>
                  <a:srgbClr val="A31515"/>
                </a:solidFill>
                <a:latin typeface="Consolas" panose="020B0609020204030204" pitchFamily="49" charset="0"/>
              </a:rPr>
              <a:t>sum = "</a:t>
            </a:r>
            <a:r>
              <a:rPr lang="pl-PL" sz="2000" dirty="0" smtClean="0">
                <a:solidFill>
                  <a:srgbClr val="000000"/>
                </a:solidFill>
                <a:latin typeface="Consolas" panose="020B0609020204030204" pitchFamily="49" charset="0"/>
              </a:rPr>
              <a:t> </a:t>
            </a:r>
          </a:p>
          <a:p>
            <a:r>
              <a:rPr lang="pl-PL" sz="2000" dirty="0">
                <a:solidFill>
                  <a:srgbClr val="000000"/>
                </a:solidFill>
                <a:latin typeface="Consolas" panose="020B0609020204030204" pitchFamily="49" charset="0"/>
              </a:rPr>
              <a:t>	</a:t>
            </a:r>
            <a:r>
              <a:rPr lang="pl-PL" sz="2000" dirty="0" smtClean="0">
                <a:solidFill>
                  <a:srgbClr val="000000"/>
                </a:solidFill>
                <a:latin typeface="Consolas" panose="020B0609020204030204" pitchFamily="49" charset="0"/>
              </a:rPr>
              <a:t>	</a:t>
            </a:r>
            <a:r>
              <a:rPr lang="pl-PL" sz="2000" dirty="0" smtClean="0">
                <a:solidFill>
                  <a:srgbClr val="008080"/>
                </a:solidFill>
                <a:latin typeface="Consolas" panose="020B0609020204030204" pitchFamily="49" charset="0"/>
              </a:rPr>
              <a:t>&lt;&lt;</a:t>
            </a:r>
            <a:r>
              <a:rPr lang="pl-PL" sz="2000" dirty="0" smtClean="0">
                <a:solidFill>
                  <a:srgbClr val="000000"/>
                </a:solidFill>
                <a:latin typeface="Consolas" panose="020B0609020204030204" pitchFamily="49" charset="0"/>
              </a:rPr>
              <a:t> </a:t>
            </a:r>
            <a:r>
              <a:rPr lang="pl-PL" sz="2000" b="1" dirty="0">
                <a:solidFill>
                  <a:srgbClr val="000000"/>
                </a:solidFill>
                <a:latin typeface="Consolas" panose="020B0609020204030204" pitchFamily="49" charset="0"/>
              </a:rPr>
              <a:t>std::</a:t>
            </a:r>
            <a:r>
              <a:rPr lang="pl-PL" sz="2000" b="1" dirty="0" err="1">
                <a:solidFill>
                  <a:srgbClr val="000000"/>
                </a:solidFill>
                <a:latin typeface="Consolas" panose="020B0609020204030204" pitchFamily="49" charset="0"/>
              </a:rPr>
              <a:t>accumulate</a:t>
            </a:r>
            <a:r>
              <a:rPr lang="pl-PL" sz="2000" dirty="0">
                <a:solidFill>
                  <a:srgbClr val="000000"/>
                </a:solidFill>
                <a:latin typeface="Consolas" panose="020B0609020204030204" pitchFamily="49" charset="0"/>
              </a:rPr>
              <a:t>( </a:t>
            </a:r>
            <a:r>
              <a:rPr lang="pl-PL" sz="2000" dirty="0" err="1">
                <a:solidFill>
                  <a:srgbClr val="000000"/>
                </a:solidFill>
                <a:latin typeface="Consolas" panose="020B0609020204030204" pitchFamily="49" charset="0"/>
              </a:rPr>
              <a:t>vec.begin</a:t>
            </a:r>
            <a:r>
              <a:rPr lang="pl-PL" sz="2000" dirty="0">
                <a:solidFill>
                  <a:srgbClr val="000000"/>
                </a:solidFill>
                <a:latin typeface="Consolas" panose="020B0609020204030204" pitchFamily="49" charset="0"/>
              </a:rPr>
              <a:t>(), </a:t>
            </a:r>
            <a:r>
              <a:rPr lang="pl-PL" sz="2000" dirty="0" err="1">
                <a:solidFill>
                  <a:srgbClr val="000000"/>
                </a:solidFill>
                <a:latin typeface="Consolas" panose="020B0609020204030204" pitchFamily="49" charset="0"/>
              </a:rPr>
              <a:t>vec.end</a:t>
            </a:r>
            <a:r>
              <a:rPr lang="pl-PL" sz="2000" dirty="0">
                <a:solidFill>
                  <a:srgbClr val="000000"/>
                </a:solidFill>
                <a:latin typeface="Consolas" panose="020B0609020204030204" pitchFamily="49" charset="0"/>
              </a:rPr>
              <a:t>(), </a:t>
            </a:r>
            <a:r>
              <a:rPr lang="pl-PL" sz="2000" dirty="0" smtClean="0">
                <a:solidFill>
                  <a:srgbClr val="000000"/>
                </a:solidFill>
                <a:latin typeface="Consolas" panose="020B0609020204030204" pitchFamily="49" charset="0"/>
              </a:rPr>
              <a:t>0.0 </a:t>
            </a:r>
            <a:r>
              <a:rPr lang="pl-PL" sz="2000" dirty="0">
                <a:solidFill>
                  <a:srgbClr val="000000"/>
                </a:solidFill>
                <a:latin typeface="Consolas" panose="020B0609020204030204" pitchFamily="49" charset="0"/>
              </a:rPr>
              <a:t>) </a:t>
            </a:r>
            <a:r>
              <a:rPr lang="pl-PL" sz="2000" dirty="0">
                <a:solidFill>
                  <a:srgbClr val="008080"/>
                </a:solidFill>
                <a:latin typeface="Consolas" panose="020B0609020204030204" pitchFamily="49" charset="0"/>
              </a:rPr>
              <a:t>&lt;&lt;</a:t>
            </a:r>
            <a:r>
              <a:rPr lang="pl-PL" sz="2000" dirty="0">
                <a:solidFill>
                  <a:srgbClr val="000000"/>
                </a:solidFill>
                <a:latin typeface="Consolas" panose="020B0609020204030204" pitchFamily="49" charset="0"/>
              </a:rPr>
              <a:t> </a:t>
            </a:r>
            <a:r>
              <a:rPr lang="pl-PL" sz="2000" dirty="0">
                <a:solidFill>
                  <a:srgbClr val="A31515"/>
                </a:solidFill>
                <a:latin typeface="Consolas" panose="020B0609020204030204" pitchFamily="49" charset="0"/>
              </a:rPr>
              <a:t>"\n"</a:t>
            </a:r>
            <a:r>
              <a:rPr lang="pl-PL" sz="2000" dirty="0">
                <a:solidFill>
                  <a:srgbClr val="000000"/>
                </a:solidFill>
                <a:latin typeface="Consolas" panose="020B0609020204030204" pitchFamily="49" charset="0"/>
              </a:rPr>
              <a:t>;</a:t>
            </a:r>
            <a:endParaRPr lang="pl-PL" sz="2000" dirty="0"/>
          </a:p>
        </p:txBody>
      </p:sp>
      <p:sp>
        <p:nvSpPr>
          <p:cNvPr id="23" name="Prostokąt 22"/>
          <p:cNvSpPr/>
          <p:nvPr/>
        </p:nvSpPr>
        <p:spPr>
          <a:xfrm>
            <a:off x="1806387" y="6027359"/>
            <a:ext cx="1411941" cy="400110"/>
          </a:xfrm>
          <a:prstGeom prst="rect">
            <a:avLst/>
          </a:prstGeom>
          <a:solidFill>
            <a:schemeClr val="accent1">
              <a:lumMod val="20000"/>
              <a:lumOff val="80000"/>
            </a:schemeClr>
          </a:solidFill>
        </p:spPr>
        <p:txBody>
          <a:bodyPr wrap="square">
            <a:spAutoFit/>
          </a:bodyPr>
          <a:lstStyle/>
          <a:p>
            <a:r>
              <a:rPr lang="pl-PL" sz="2000" dirty="0" smtClean="0"/>
              <a:t>sum = </a:t>
            </a:r>
            <a:r>
              <a:rPr lang="pl-PL" sz="2000" dirty="0"/>
              <a:t>4.5</a:t>
            </a:r>
          </a:p>
        </p:txBody>
      </p:sp>
      <p:sp>
        <p:nvSpPr>
          <p:cNvPr id="24" name="Owal 23"/>
          <p:cNvSpPr/>
          <p:nvPr/>
        </p:nvSpPr>
        <p:spPr>
          <a:xfrm>
            <a:off x="9601199" y="5202484"/>
            <a:ext cx="708213" cy="5916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6" name="Prostokąt 25"/>
          <p:cNvSpPr/>
          <p:nvPr/>
        </p:nvSpPr>
        <p:spPr>
          <a:xfrm>
            <a:off x="1806388" y="1782308"/>
            <a:ext cx="6096000" cy="2862322"/>
          </a:xfrm>
          <a:prstGeom prst="rect">
            <a:avLst/>
          </a:prstGeom>
          <a:solidFill>
            <a:schemeClr val="accent1">
              <a:lumMod val="20000"/>
              <a:lumOff val="80000"/>
            </a:schemeClr>
          </a:solidFill>
        </p:spPr>
        <p:txBody>
          <a:bodyPr>
            <a:spAutoFit/>
          </a:bodyPr>
          <a:lstStyle/>
          <a:p>
            <a:r>
              <a:rPr lang="pl-PL" dirty="0"/>
              <a:t>0</a:t>
            </a:r>
          </a:p>
          <a:p>
            <a:r>
              <a:rPr lang="pl-PL" dirty="0"/>
              <a:t>0.100000000000000005551115</a:t>
            </a:r>
          </a:p>
          <a:p>
            <a:r>
              <a:rPr lang="pl-PL" dirty="0"/>
              <a:t>0.20000000000000001110223</a:t>
            </a:r>
          </a:p>
          <a:p>
            <a:r>
              <a:rPr lang="pl-PL" dirty="0"/>
              <a:t>0.300000000000000044408921</a:t>
            </a:r>
          </a:p>
          <a:p>
            <a:r>
              <a:rPr lang="pl-PL" dirty="0"/>
              <a:t>0.40000000000000002220446</a:t>
            </a:r>
          </a:p>
          <a:p>
            <a:r>
              <a:rPr lang="pl-PL" dirty="0"/>
              <a:t>0.5</a:t>
            </a:r>
          </a:p>
          <a:p>
            <a:r>
              <a:rPr lang="pl-PL" dirty="0"/>
              <a:t>0.59999999999999997779554</a:t>
            </a:r>
          </a:p>
          <a:p>
            <a:r>
              <a:rPr lang="pl-PL" dirty="0"/>
              <a:t>0.699999999999999955591079</a:t>
            </a:r>
          </a:p>
          <a:p>
            <a:r>
              <a:rPr lang="pl-PL" dirty="0"/>
              <a:t>0.799999999999999933386619</a:t>
            </a:r>
          </a:p>
          <a:p>
            <a:r>
              <a:rPr lang="pl-PL" dirty="0"/>
              <a:t>0.899999999999999911182158</a:t>
            </a:r>
          </a:p>
        </p:txBody>
      </p:sp>
      <p:sp>
        <p:nvSpPr>
          <p:cNvPr id="2" name="Prostokąt 1"/>
          <p:cNvSpPr/>
          <p:nvPr/>
        </p:nvSpPr>
        <p:spPr>
          <a:xfrm>
            <a:off x="3584327" y="5957752"/>
            <a:ext cx="8037137" cy="646331"/>
          </a:xfrm>
          <a:prstGeom prst="rect">
            <a:avLst/>
          </a:prstGeom>
        </p:spPr>
        <p:txBody>
          <a:bodyPr wrap="none">
            <a:spAutoFit/>
          </a:bodyPr>
          <a:lstStyle/>
          <a:p>
            <a:r>
              <a:rPr lang="pl-PL" sz="3600" dirty="0" err="1" smtClean="0">
                <a:latin typeface="Arial Rounded MT Bold" panose="020F0704030504030204" pitchFamily="34" charset="0"/>
              </a:rPr>
              <a:t>Rounding</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this</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time</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worked</a:t>
            </a:r>
            <a:r>
              <a:rPr lang="pl-PL" sz="3600" dirty="0" smtClean="0">
                <a:latin typeface="Arial Rounded MT Bold" panose="020F0704030504030204" pitchFamily="34" charset="0"/>
              </a:rPr>
              <a:t> for </a:t>
            </a:r>
            <a:r>
              <a:rPr lang="pl-PL" sz="3600" dirty="0" err="1" smtClean="0">
                <a:latin typeface="Arial Rounded MT Bold" panose="020F0704030504030204" pitchFamily="34" charset="0"/>
              </a:rPr>
              <a:t>us</a:t>
            </a:r>
            <a:r>
              <a:rPr lang="pl-PL" sz="3600" dirty="0" smtClean="0">
                <a:latin typeface="Arial Rounded MT Bold" panose="020F0704030504030204" pitchFamily="34" charset="0"/>
              </a:rPr>
              <a:t>…</a:t>
            </a:r>
            <a:endParaRPr lang="pl-PL" sz="3600" dirty="0"/>
          </a:p>
        </p:txBody>
      </p:sp>
    </p:spTree>
    <p:extLst>
      <p:ext uri="{BB962C8B-B14F-4D97-AF65-F5344CB8AC3E}">
        <p14:creationId xmlns:p14="http://schemas.microsoft.com/office/powerpoint/2010/main" val="180298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833718" y="977151"/>
            <a:ext cx="4123245" cy="646331"/>
          </a:xfrm>
          <a:prstGeom prst="rect">
            <a:avLst/>
          </a:prstGeom>
        </p:spPr>
        <p:txBody>
          <a:bodyPr wrap="none">
            <a:spAutoFit/>
          </a:bodyPr>
          <a:lstStyle/>
          <a:p>
            <a:r>
              <a:rPr lang="pl-PL" sz="3600" dirty="0" smtClean="0">
                <a:latin typeface="Arial Rounded MT Bold" panose="020F0704030504030204" pitchFamily="34" charset="0"/>
              </a:rPr>
              <a:t>How </a:t>
            </a:r>
            <a:r>
              <a:rPr lang="pl-PL" sz="3600" dirty="0" err="1" smtClean="0">
                <a:latin typeface="Arial Rounded MT Bold" panose="020F0704030504030204" pitchFamily="34" charset="0"/>
              </a:rPr>
              <a:t>serious</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it</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is</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spTree>
    <p:extLst>
      <p:ext uri="{BB962C8B-B14F-4D97-AF65-F5344CB8AC3E}">
        <p14:creationId xmlns:p14="http://schemas.microsoft.com/office/powerpoint/2010/main" val="3834154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833718" y="977151"/>
            <a:ext cx="4123245" cy="646331"/>
          </a:xfrm>
          <a:prstGeom prst="rect">
            <a:avLst/>
          </a:prstGeom>
        </p:spPr>
        <p:txBody>
          <a:bodyPr wrap="none">
            <a:spAutoFit/>
          </a:bodyPr>
          <a:lstStyle/>
          <a:p>
            <a:r>
              <a:rPr lang="pl-PL" sz="3600" dirty="0" smtClean="0">
                <a:latin typeface="Arial Rounded MT Bold" panose="020F0704030504030204" pitchFamily="34" charset="0"/>
              </a:rPr>
              <a:t>How </a:t>
            </a:r>
            <a:r>
              <a:rPr lang="pl-PL" sz="3600" dirty="0" err="1" smtClean="0">
                <a:latin typeface="Arial Rounded MT Bold" panose="020F0704030504030204" pitchFamily="34" charset="0"/>
              </a:rPr>
              <a:t>serious</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it</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is</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pic>
        <p:nvPicPr>
          <p:cNvPr id="2" name="Obraz 1"/>
          <p:cNvPicPr>
            <a:picLocks noChangeAspect="1"/>
          </p:cNvPicPr>
          <p:nvPr/>
        </p:nvPicPr>
        <p:blipFill>
          <a:blip r:embed="rId2"/>
          <a:stretch>
            <a:fillRect/>
          </a:stretch>
        </p:blipFill>
        <p:spPr>
          <a:xfrm>
            <a:off x="1585652" y="2077413"/>
            <a:ext cx="2619375" cy="3314700"/>
          </a:xfrm>
          <a:prstGeom prst="rect">
            <a:avLst/>
          </a:prstGeom>
        </p:spPr>
      </p:pic>
      <p:sp>
        <p:nvSpPr>
          <p:cNvPr id="3" name="Prostokąt 2"/>
          <p:cNvSpPr/>
          <p:nvPr/>
        </p:nvSpPr>
        <p:spPr>
          <a:xfrm>
            <a:off x="1469195" y="5890478"/>
            <a:ext cx="3002745" cy="830997"/>
          </a:xfrm>
          <a:prstGeom prst="rect">
            <a:avLst/>
          </a:prstGeom>
        </p:spPr>
        <p:txBody>
          <a:bodyPr wrap="none">
            <a:spAutoFit/>
          </a:bodyPr>
          <a:lstStyle/>
          <a:p>
            <a:r>
              <a:rPr lang="pl-PL" sz="2400" dirty="0" err="1" smtClean="0"/>
              <a:t>Launch</a:t>
            </a:r>
            <a:r>
              <a:rPr lang="en-US" sz="2400" dirty="0" smtClean="0"/>
              <a:t> </a:t>
            </a:r>
            <a:r>
              <a:rPr lang="en-US" sz="2400" dirty="0"/>
              <a:t>of the Ariane </a:t>
            </a:r>
            <a:r>
              <a:rPr lang="en-US" sz="2400" dirty="0" smtClean="0"/>
              <a:t>5</a:t>
            </a:r>
            <a:endParaRPr lang="pl-PL" sz="2400" dirty="0" smtClean="0"/>
          </a:p>
          <a:p>
            <a:r>
              <a:rPr lang="pl-PL" sz="2400" dirty="0" smtClean="0"/>
              <a:t>in 1996</a:t>
            </a:r>
            <a:r>
              <a:rPr lang="en-US" sz="2400" dirty="0" smtClean="0"/>
              <a:t> </a:t>
            </a:r>
            <a:endParaRPr lang="pl-PL" sz="2400" dirty="0"/>
          </a:p>
        </p:txBody>
      </p:sp>
    </p:spTree>
    <p:extLst>
      <p:ext uri="{BB962C8B-B14F-4D97-AF65-F5344CB8AC3E}">
        <p14:creationId xmlns:p14="http://schemas.microsoft.com/office/powerpoint/2010/main" val="2772084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833718" y="977151"/>
            <a:ext cx="4123245" cy="646331"/>
          </a:xfrm>
          <a:prstGeom prst="rect">
            <a:avLst/>
          </a:prstGeom>
        </p:spPr>
        <p:txBody>
          <a:bodyPr wrap="none">
            <a:spAutoFit/>
          </a:bodyPr>
          <a:lstStyle/>
          <a:p>
            <a:r>
              <a:rPr lang="pl-PL" sz="3600" dirty="0" smtClean="0">
                <a:latin typeface="Arial Rounded MT Bold" panose="020F0704030504030204" pitchFamily="34" charset="0"/>
              </a:rPr>
              <a:t>How </a:t>
            </a:r>
            <a:r>
              <a:rPr lang="pl-PL" sz="3600" dirty="0" err="1" smtClean="0">
                <a:latin typeface="Arial Rounded MT Bold" panose="020F0704030504030204" pitchFamily="34" charset="0"/>
              </a:rPr>
              <a:t>serious</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it</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is</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pic>
        <p:nvPicPr>
          <p:cNvPr id="2" name="Obraz 1"/>
          <p:cNvPicPr>
            <a:picLocks noChangeAspect="1"/>
          </p:cNvPicPr>
          <p:nvPr/>
        </p:nvPicPr>
        <p:blipFill>
          <a:blip r:embed="rId2"/>
          <a:stretch>
            <a:fillRect/>
          </a:stretch>
        </p:blipFill>
        <p:spPr>
          <a:xfrm>
            <a:off x="1585652" y="2077413"/>
            <a:ext cx="2619375" cy="3314700"/>
          </a:xfrm>
          <a:prstGeom prst="rect">
            <a:avLst/>
          </a:prstGeom>
        </p:spPr>
      </p:pic>
      <p:sp>
        <p:nvSpPr>
          <p:cNvPr id="3" name="Prostokąt 2"/>
          <p:cNvSpPr/>
          <p:nvPr/>
        </p:nvSpPr>
        <p:spPr>
          <a:xfrm>
            <a:off x="1469195" y="5890478"/>
            <a:ext cx="3002745" cy="830997"/>
          </a:xfrm>
          <a:prstGeom prst="rect">
            <a:avLst/>
          </a:prstGeom>
        </p:spPr>
        <p:txBody>
          <a:bodyPr wrap="none">
            <a:spAutoFit/>
          </a:bodyPr>
          <a:lstStyle/>
          <a:p>
            <a:r>
              <a:rPr lang="pl-PL" sz="2400" dirty="0" err="1" smtClean="0"/>
              <a:t>Launch</a:t>
            </a:r>
            <a:r>
              <a:rPr lang="en-US" sz="2400" dirty="0" smtClean="0"/>
              <a:t> </a:t>
            </a:r>
            <a:r>
              <a:rPr lang="en-US" sz="2400" dirty="0"/>
              <a:t>of the Ariane </a:t>
            </a:r>
            <a:r>
              <a:rPr lang="en-US" sz="2400" dirty="0" smtClean="0"/>
              <a:t>5</a:t>
            </a:r>
            <a:endParaRPr lang="pl-PL" sz="2400" dirty="0" smtClean="0"/>
          </a:p>
          <a:p>
            <a:r>
              <a:rPr lang="pl-PL" sz="2400" dirty="0" smtClean="0"/>
              <a:t>in 1996</a:t>
            </a:r>
            <a:r>
              <a:rPr lang="en-US" sz="2400" dirty="0" smtClean="0"/>
              <a:t> </a:t>
            </a:r>
            <a:endParaRPr lang="pl-PL" sz="2400" dirty="0"/>
          </a:p>
        </p:txBody>
      </p:sp>
      <p:pic>
        <p:nvPicPr>
          <p:cNvPr id="6" name="Obraz 5"/>
          <p:cNvPicPr>
            <a:picLocks noChangeAspect="1"/>
          </p:cNvPicPr>
          <p:nvPr/>
        </p:nvPicPr>
        <p:blipFill>
          <a:blip r:embed="rId3"/>
          <a:stretch>
            <a:fillRect/>
          </a:stretch>
        </p:blipFill>
        <p:spPr>
          <a:xfrm>
            <a:off x="5225904" y="2072650"/>
            <a:ext cx="2619375" cy="3324225"/>
          </a:xfrm>
          <a:prstGeom prst="rect">
            <a:avLst/>
          </a:prstGeom>
        </p:spPr>
      </p:pic>
      <p:sp>
        <p:nvSpPr>
          <p:cNvPr id="9" name="Prostokąt 8"/>
          <p:cNvSpPr/>
          <p:nvPr/>
        </p:nvSpPr>
        <p:spPr>
          <a:xfrm>
            <a:off x="5408011" y="5908781"/>
            <a:ext cx="2429704" cy="461665"/>
          </a:xfrm>
          <a:prstGeom prst="rect">
            <a:avLst/>
          </a:prstGeom>
        </p:spPr>
        <p:txBody>
          <a:bodyPr wrap="none">
            <a:spAutoFit/>
          </a:bodyPr>
          <a:lstStyle/>
          <a:p>
            <a:r>
              <a:rPr lang="pl-PL" sz="2400" dirty="0" smtClean="0"/>
              <a:t>30 </a:t>
            </a:r>
            <a:r>
              <a:rPr lang="pl-PL" sz="2400" dirty="0" err="1" smtClean="0"/>
              <a:t>seconds</a:t>
            </a:r>
            <a:r>
              <a:rPr lang="pl-PL" sz="2400" dirty="0" smtClean="0"/>
              <a:t> </a:t>
            </a:r>
            <a:r>
              <a:rPr lang="pl-PL" sz="2400" dirty="0" err="1" smtClean="0"/>
              <a:t>later</a:t>
            </a:r>
            <a:r>
              <a:rPr lang="pl-PL" sz="2400" dirty="0" smtClean="0"/>
              <a:t>…</a:t>
            </a:r>
            <a:endParaRPr lang="pl-PL" sz="2400" dirty="0"/>
          </a:p>
        </p:txBody>
      </p:sp>
    </p:spTree>
    <p:extLst>
      <p:ext uri="{BB962C8B-B14F-4D97-AF65-F5344CB8AC3E}">
        <p14:creationId xmlns:p14="http://schemas.microsoft.com/office/powerpoint/2010/main" val="29610395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27</a:t>
            </a:fld>
            <a:endParaRPr lang="pl-PL" dirty="0"/>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833718" y="977151"/>
            <a:ext cx="4123245" cy="646331"/>
          </a:xfrm>
          <a:prstGeom prst="rect">
            <a:avLst/>
          </a:prstGeom>
        </p:spPr>
        <p:txBody>
          <a:bodyPr wrap="none">
            <a:spAutoFit/>
          </a:bodyPr>
          <a:lstStyle/>
          <a:p>
            <a:r>
              <a:rPr lang="pl-PL" sz="3600" dirty="0" smtClean="0">
                <a:latin typeface="Arial Rounded MT Bold" panose="020F0704030504030204" pitchFamily="34" charset="0"/>
              </a:rPr>
              <a:t>How </a:t>
            </a:r>
            <a:r>
              <a:rPr lang="pl-PL" sz="3600" dirty="0" err="1" smtClean="0">
                <a:latin typeface="Arial Rounded MT Bold" panose="020F0704030504030204" pitchFamily="34" charset="0"/>
              </a:rPr>
              <a:t>serious</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it</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is</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pic>
        <p:nvPicPr>
          <p:cNvPr id="2" name="Obraz 1"/>
          <p:cNvPicPr>
            <a:picLocks noChangeAspect="1"/>
          </p:cNvPicPr>
          <p:nvPr/>
        </p:nvPicPr>
        <p:blipFill>
          <a:blip r:embed="rId2"/>
          <a:stretch>
            <a:fillRect/>
          </a:stretch>
        </p:blipFill>
        <p:spPr>
          <a:xfrm>
            <a:off x="1585652" y="2077413"/>
            <a:ext cx="2619375" cy="3314700"/>
          </a:xfrm>
          <a:prstGeom prst="rect">
            <a:avLst/>
          </a:prstGeom>
        </p:spPr>
      </p:pic>
      <p:sp>
        <p:nvSpPr>
          <p:cNvPr id="3" name="Prostokąt 2"/>
          <p:cNvSpPr/>
          <p:nvPr/>
        </p:nvSpPr>
        <p:spPr>
          <a:xfrm>
            <a:off x="1469195" y="5890478"/>
            <a:ext cx="3002745" cy="830997"/>
          </a:xfrm>
          <a:prstGeom prst="rect">
            <a:avLst/>
          </a:prstGeom>
        </p:spPr>
        <p:txBody>
          <a:bodyPr wrap="none">
            <a:spAutoFit/>
          </a:bodyPr>
          <a:lstStyle/>
          <a:p>
            <a:r>
              <a:rPr lang="pl-PL" sz="2400" dirty="0" err="1" smtClean="0"/>
              <a:t>Launch</a:t>
            </a:r>
            <a:r>
              <a:rPr lang="en-US" sz="2400" dirty="0" smtClean="0"/>
              <a:t> </a:t>
            </a:r>
            <a:r>
              <a:rPr lang="en-US" sz="2400" dirty="0"/>
              <a:t>of the Ariane </a:t>
            </a:r>
            <a:r>
              <a:rPr lang="en-US" sz="2400" dirty="0" smtClean="0"/>
              <a:t>5</a:t>
            </a:r>
            <a:endParaRPr lang="pl-PL" sz="2400" dirty="0" smtClean="0"/>
          </a:p>
          <a:p>
            <a:r>
              <a:rPr lang="pl-PL" sz="2400" dirty="0" smtClean="0"/>
              <a:t>in 1996</a:t>
            </a:r>
            <a:r>
              <a:rPr lang="en-US" sz="2400" dirty="0" smtClean="0"/>
              <a:t> </a:t>
            </a:r>
            <a:endParaRPr lang="pl-PL" sz="2400" dirty="0"/>
          </a:p>
        </p:txBody>
      </p:sp>
      <p:pic>
        <p:nvPicPr>
          <p:cNvPr id="6" name="Obraz 5"/>
          <p:cNvPicPr>
            <a:picLocks noChangeAspect="1"/>
          </p:cNvPicPr>
          <p:nvPr/>
        </p:nvPicPr>
        <p:blipFill>
          <a:blip r:embed="rId3"/>
          <a:stretch>
            <a:fillRect/>
          </a:stretch>
        </p:blipFill>
        <p:spPr>
          <a:xfrm>
            <a:off x="5225904" y="2072650"/>
            <a:ext cx="2619375" cy="3324225"/>
          </a:xfrm>
          <a:prstGeom prst="rect">
            <a:avLst/>
          </a:prstGeom>
        </p:spPr>
      </p:pic>
      <p:sp>
        <p:nvSpPr>
          <p:cNvPr id="8" name="Prostokąt 7"/>
          <p:cNvSpPr/>
          <p:nvPr/>
        </p:nvSpPr>
        <p:spPr>
          <a:xfrm>
            <a:off x="5408011" y="5908781"/>
            <a:ext cx="2429704" cy="461665"/>
          </a:xfrm>
          <a:prstGeom prst="rect">
            <a:avLst/>
          </a:prstGeom>
        </p:spPr>
        <p:txBody>
          <a:bodyPr wrap="none">
            <a:spAutoFit/>
          </a:bodyPr>
          <a:lstStyle/>
          <a:p>
            <a:r>
              <a:rPr lang="pl-PL" sz="2400" dirty="0" smtClean="0"/>
              <a:t>30 </a:t>
            </a:r>
            <a:r>
              <a:rPr lang="pl-PL" sz="2400" dirty="0" err="1" smtClean="0"/>
              <a:t>seconds</a:t>
            </a:r>
            <a:r>
              <a:rPr lang="pl-PL" sz="2400" dirty="0" smtClean="0"/>
              <a:t> </a:t>
            </a:r>
            <a:r>
              <a:rPr lang="pl-PL" sz="2400" dirty="0" err="1" smtClean="0"/>
              <a:t>later</a:t>
            </a:r>
            <a:r>
              <a:rPr lang="pl-PL" sz="2400" dirty="0" smtClean="0"/>
              <a:t>…</a:t>
            </a:r>
            <a:endParaRPr lang="pl-PL" sz="2400" dirty="0"/>
          </a:p>
        </p:txBody>
      </p:sp>
      <p:pic>
        <p:nvPicPr>
          <p:cNvPr id="9" name="Obraz 8"/>
          <p:cNvPicPr>
            <a:picLocks noChangeAspect="1"/>
          </p:cNvPicPr>
          <p:nvPr/>
        </p:nvPicPr>
        <p:blipFill>
          <a:blip r:embed="rId4"/>
          <a:stretch>
            <a:fillRect/>
          </a:stretch>
        </p:blipFill>
        <p:spPr>
          <a:xfrm>
            <a:off x="8866156" y="2067888"/>
            <a:ext cx="2609850" cy="3324225"/>
          </a:xfrm>
          <a:prstGeom prst="rect">
            <a:avLst/>
          </a:prstGeom>
        </p:spPr>
      </p:pic>
      <p:sp>
        <p:nvSpPr>
          <p:cNvPr id="10" name="Prostokąt 9"/>
          <p:cNvSpPr/>
          <p:nvPr/>
        </p:nvSpPr>
        <p:spPr>
          <a:xfrm>
            <a:off x="9031153" y="5955937"/>
            <a:ext cx="2429704" cy="461665"/>
          </a:xfrm>
          <a:prstGeom prst="rect">
            <a:avLst/>
          </a:prstGeom>
        </p:spPr>
        <p:txBody>
          <a:bodyPr wrap="none">
            <a:spAutoFit/>
          </a:bodyPr>
          <a:lstStyle/>
          <a:p>
            <a:r>
              <a:rPr lang="pl-PL" sz="2400" dirty="0" smtClean="0"/>
              <a:t>37 </a:t>
            </a:r>
            <a:r>
              <a:rPr lang="pl-PL" sz="2400" dirty="0" err="1" smtClean="0"/>
              <a:t>seconds</a:t>
            </a:r>
            <a:r>
              <a:rPr lang="pl-PL" sz="2400" dirty="0" smtClean="0"/>
              <a:t> </a:t>
            </a:r>
            <a:r>
              <a:rPr lang="pl-PL" sz="2400" dirty="0" err="1" smtClean="0"/>
              <a:t>later</a:t>
            </a:r>
            <a:r>
              <a:rPr lang="pl-PL" sz="2400" dirty="0" smtClean="0"/>
              <a:t>…</a:t>
            </a:r>
          </a:p>
        </p:txBody>
      </p:sp>
      <p:sp>
        <p:nvSpPr>
          <p:cNvPr id="11" name="Prostokąt 10"/>
          <p:cNvSpPr/>
          <p:nvPr/>
        </p:nvSpPr>
        <p:spPr>
          <a:xfrm>
            <a:off x="7961967" y="630754"/>
            <a:ext cx="4203971" cy="461665"/>
          </a:xfrm>
          <a:prstGeom prst="rect">
            <a:avLst/>
          </a:prstGeom>
        </p:spPr>
        <p:txBody>
          <a:bodyPr wrap="none">
            <a:spAutoFit/>
          </a:bodyPr>
          <a:lstStyle/>
          <a:p>
            <a:r>
              <a:rPr lang="pl-PL" sz="2400" dirty="0" smtClean="0"/>
              <a:t>- </a:t>
            </a:r>
            <a:r>
              <a:rPr lang="en-US" sz="2400" dirty="0" smtClean="0"/>
              <a:t>a </a:t>
            </a:r>
            <a:r>
              <a:rPr lang="en-US" sz="2400" dirty="0"/>
              <a:t>floating-point </a:t>
            </a:r>
            <a:r>
              <a:rPr lang="en-US" sz="2400" dirty="0" err="1"/>
              <a:t>roundoff</a:t>
            </a:r>
            <a:r>
              <a:rPr lang="en-US" sz="2400" dirty="0"/>
              <a:t> error </a:t>
            </a:r>
            <a:endParaRPr lang="pl-PL" sz="2400" dirty="0"/>
          </a:p>
        </p:txBody>
      </p:sp>
      <p:sp>
        <p:nvSpPr>
          <p:cNvPr id="12" name="Prostokąt 11"/>
          <p:cNvSpPr/>
          <p:nvPr/>
        </p:nvSpPr>
        <p:spPr>
          <a:xfrm>
            <a:off x="7961967" y="1085726"/>
            <a:ext cx="3898440" cy="461665"/>
          </a:xfrm>
          <a:prstGeom prst="rect">
            <a:avLst/>
          </a:prstGeom>
        </p:spPr>
        <p:txBody>
          <a:bodyPr wrap="none">
            <a:spAutoFit/>
          </a:bodyPr>
          <a:lstStyle/>
          <a:p>
            <a:r>
              <a:rPr lang="pl-PL" sz="2400" dirty="0" smtClean="0"/>
              <a:t>- </a:t>
            </a:r>
            <a:r>
              <a:rPr lang="en-US" sz="2400" dirty="0" smtClean="0"/>
              <a:t>an </a:t>
            </a:r>
            <a:r>
              <a:rPr lang="en-US" sz="2400" dirty="0"/>
              <a:t>unhandled hardware </a:t>
            </a:r>
            <a:r>
              <a:rPr lang="en-US" sz="2400" dirty="0" smtClean="0"/>
              <a:t>trap</a:t>
            </a:r>
            <a:endParaRPr lang="pl-PL" sz="2400" dirty="0"/>
          </a:p>
        </p:txBody>
      </p:sp>
      <p:sp>
        <p:nvSpPr>
          <p:cNvPr id="14" name="Prostokąt 13"/>
          <p:cNvSpPr/>
          <p:nvPr/>
        </p:nvSpPr>
        <p:spPr>
          <a:xfrm>
            <a:off x="8813614" y="1555144"/>
            <a:ext cx="1410964" cy="461665"/>
          </a:xfrm>
          <a:prstGeom prst="rect">
            <a:avLst/>
          </a:prstGeom>
        </p:spPr>
        <p:txBody>
          <a:bodyPr wrap="none">
            <a:spAutoFit/>
          </a:bodyPr>
          <a:lstStyle/>
          <a:p>
            <a:r>
              <a:rPr lang="en-US" sz="2400" b="1" dirty="0"/>
              <a:t>explosion</a:t>
            </a:r>
            <a:endParaRPr lang="pl-PL" sz="2400" b="1" dirty="0"/>
          </a:p>
        </p:txBody>
      </p:sp>
      <p:sp>
        <p:nvSpPr>
          <p:cNvPr id="15" name="Prostokąt 14"/>
          <p:cNvSpPr/>
          <p:nvPr/>
        </p:nvSpPr>
        <p:spPr>
          <a:xfrm>
            <a:off x="5371167" y="6472605"/>
            <a:ext cx="2385461" cy="461665"/>
          </a:xfrm>
          <a:prstGeom prst="rect">
            <a:avLst/>
          </a:prstGeom>
        </p:spPr>
        <p:txBody>
          <a:bodyPr wrap="none">
            <a:spAutoFit/>
          </a:bodyPr>
          <a:lstStyle/>
          <a:p>
            <a:r>
              <a:rPr lang="pl-PL" sz="2400" dirty="0" smtClean="0"/>
              <a:t>from Wikipedia…</a:t>
            </a:r>
            <a:endParaRPr lang="pl-PL" sz="2400" dirty="0"/>
          </a:p>
        </p:txBody>
      </p:sp>
    </p:spTree>
    <p:extLst>
      <p:ext uri="{BB962C8B-B14F-4D97-AF65-F5344CB8AC3E}">
        <p14:creationId xmlns:p14="http://schemas.microsoft.com/office/powerpoint/2010/main" val="246608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1102659" y="1330880"/>
            <a:ext cx="10112188" cy="3785652"/>
          </a:xfrm>
          <a:prstGeom prst="rect">
            <a:avLst/>
          </a:prstGeom>
        </p:spPr>
        <p:txBody>
          <a:bodyPr wrap="square">
            <a:spAutoFit/>
          </a:bodyPr>
          <a:lstStyle/>
          <a:p>
            <a:pPr algn="just"/>
            <a:r>
              <a:rPr lang="en-US" sz="2400" dirty="0"/>
              <a:t>A data conversion from 64-bit floating point value to 16-bit signed integer value to be stored in a variable representing horizontal bias caused </a:t>
            </a:r>
            <a:r>
              <a:rPr lang="en-US" sz="2400" b="1" dirty="0"/>
              <a:t>a processor trap </a:t>
            </a:r>
            <a:r>
              <a:rPr lang="en-US" sz="2400" dirty="0"/>
              <a:t>(operand error</a:t>
            </a:r>
            <a:r>
              <a:rPr lang="en-US" sz="2400" dirty="0" smtClean="0"/>
              <a:t>) </a:t>
            </a:r>
            <a:r>
              <a:rPr lang="en-US" sz="2400" dirty="0"/>
              <a:t>because </a:t>
            </a:r>
            <a:r>
              <a:rPr lang="en-US" sz="2400" b="1" dirty="0"/>
              <a:t>the floating point value was too large to be represented by a 16-bit signed integer</a:t>
            </a:r>
            <a:r>
              <a:rPr lang="en-US" sz="2400" dirty="0"/>
              <a:t>. </a:t>
            </a:r>
            <a:endParaRPr lang="pl-PL" sz="2400" dirty="0" smtClean="0"/>
          </a:p>
          <a:p>
            <a:pPr algn="just"/>
            <a:endParaRPr lang="pl-PL" sz="2400" dirty="0" smtClean="0"/>
          </a:p>
          <a:p>
            <a:pPr algn="just"/>
            <a:r>
              <a:rPr lang="en-US" sz="2400" dirty="0" smtClean="0"/>
              <a:t>The </a:t>
            </a:r>
            <a:r>
              <a:rPr lang="en-US" sz="2400" dirty="0"/>
              <a:t>software was originally written for the Ariane </a:t>
            </a:r>
            <a:r>
              <a:rPr lang="en-US" sz="2400" dirty="0" smtClean="0"/>
              <a:t>4</a:t>
            </a:r>
            <a:r>
              <a:rPr lang="pl-PL" sz="2400" dirty="0" smtClean="0"/>
              <a:t> </a:t>
            </a:r>
            <a:r>
              <a:rPr lang="en-US" sz="2400" dirty="0" smtClean="0"/>
              <a:t>where </a:t>
            </a:r>
            <a:r>
              <a:rPr lang="en-US" sz="2400" dirty="0"/>
              <a:t>efficiency considerations (the computer </a:t>
            </a:r>
            <a:r>
              <a:rPr lang="en-US" sz="2400" dirty="0" smtClean="0"/>
              <a:t>had </a:t>
            </a:r>
            <a:r>
              <a:rPr lang="en-US" sz="2400" dirty="0"/>
              <a:t>an 80% maximum workload </a:t>
            </a:r>
            <a:r>
              <a:rPr lang="en-US" sz="2400" dirty="0" smtClean="0"/>
              <a:t>requirement) </a:t>
            </a:r>
            <a:r>
              <a:rPr lang="en-US" sz="2400" dirty="0"/>
              <a:t>led to four variables being protected with a handler while three others, including the horizontal bias variable, </a:t>
            </a:r>
            <a:r>
              <a:rPr lang="en-US" sz="2400" b="1" dirty="0"/>
              <a:t>were left unprotected </a:t>
            </a:r>
            <a:r>
              <a:rPr lang="en-US" sz="2400" dirty="0"/>
              <a:t>because it was thought that they were "physically limited or that there was a large margin of safety"…</a:t>
            </a:r>
            <a:endParaRPr lang="pl-PL" sz="2400" dirty="0"/>
          </a:p>
        </p:txBody>
      </p:sp>
      <p:sp>
        <p:nvSpPr>
          <p:cNvPr id="7" name="Prostokąt 6"/>
          <p:cNvSpPr/>
          <p:nvPr/>
        </p:nvSpPr>
        <p:spPr>
          <a:xfrm>
            <a:off x="5371167" y="6472605"/>
            <a:ext cx="2385461" cy="461665"/>
          </a:xfrm>
          <a:prstGeom prst="rect">
            <a:avLst/>
          </a:prstGeom>
        </p:spPr>
        <p:txBody>
          <a:bodyPr wrap="none">
            <a:spAutoFit/>
          </a:bodyPr>
          <a:lstStyle/>
          <a:p>
            <a:r>
              <a:rPr lang="pl-PL" sz="2400" dirty="0" smtClean="0"/>
              <a:t>from Wikipedia…</a:t>
            </a:r>
            <a:endParaRPr lang="pl-PL" sz="2400" dirty="0"/>
          </a:p>
        </p:txBody>
      </p:sp>
      <p:sp>
        <p:nvSpPr>
          <p:cNvPr id="2" name="Prostokąt 1"/>
          <p:cNvSpPr/>
          <p:nvPr/>
        </p:nvSpPr>
        <p:spPr>
          <a:xfrm>
            <a:off x="1102659" y="5240570"/>
            <a:ext cx="4465261" cy="461665"/>
          </a:xfrm>
          <a:prstGeom prst="rect">
            <a:avLst/>
          </a:prstGeom>
        </p:spPr>
        <p:txBody>
          <a:bodyPr wrap="none">
            <a:spAutoFit/>
          </a:bodyPr>
          <a:lstStyle/>
          <a:p>
            <a:r>
              <a:rPr lang="pl-PL" sz="2400" dirty="0" smtClean="0"/>
              <a:t>(</a:t>
            </a:r>
            <a:r>
              <a:rPr lang="en-US" sz="2400" dirty="0" smtClean="0"/>
              <a:t>The </a:t>
            </a:r>
            <a:r>
              <a:rPr lang="en-US" sz="2400" dirty="0"/>
              <a:t>software was </a:t>
            </a:r>
            <a:r>
              <a:rPr lang="en-US" sz="2400" dirty="0" smtClean="0"/>
              <a:t>written </a:t>
            </a:r>
            <a:r>
              <a:rPr lang="pl-PL" sz="2400" dirty="0" smtClean="0"/>
              <a:t>in Ada)</a:t>
            </a:r>
            <a:r>
              <a:rPr lang="en-US" sz="2400" dirty="0" smtClean="0"/>
              <a:t> </a:t>
            </a:r>
            <a:endParaRPr lang="pl-PL" sz="2400" dirty="0"/>
          </a:p>
        </p:txBody>
      </p:sp>
    </p:spTree>
    <p:extLst>
      <p:ext uri="{BB962C8B-B14F-4D97-AF65-F5344CB8AC3E}">
        <p14:creationId xmlns:p14="http://schemas.microsoft.com/office/powerpoint/2010/main" val="324884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29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pic>
        <p:nvPicPr>
          <p:cNvPr id="8" name="Obraz 7"/>
          <p:cNvPicPr>
            <a:picLocks noChangeAspect="1"/>
          </p:cNvPicPr>
          <p:nvPr/>
        </p:nvPicPr>
        <p:blipFill>
          <a:blip r:embed="rId2"/>
          <a:stretch>
            <a:fillRect/>
          </a:stretch>
        </p:blipFill>
        <p:spPr>
          <a:xfrm>
            <a:off x="3659933" y="736808"/>
            <a:ext cx="4647782" cy="5699868"/>
          </a:xfrm>
          <a:prstGeom prst="rect">
            <a:avLst/>
          </a:prstGeom>
        </p:spPr>
      </p:pic>
      <p:sp>
        <p:nvSpPr>
          <p:cNvPr id="9" name="Prostokąt 8"/>
          <p:cNvSpPr/>
          <p:nvPr/>
        </p:nvSpPr>
        <p:spPr>
          <a:xfrm>
            <a:off x="387870" y="6488668"/>
            <a:ext cx="4441088" cy="369332"/>
          </a:xfrm>
          <a:prstGeom prst="rect">
            <a:avLst/>
          </a:prstGeom>
        </p:spPr>
        <p:txBody>
          <a:bodyPr wrap="none">
            <a:spAutoFit/>
          </a:bodyPr>
          <a:lstStyle/>
          <a:p>
            <a:r>
              <a:rPr lang="pl-PL" dirty="0"/>
              <a:t>https://www.gao.gov/assets/220/215614.pdf</a:t>
            </a:r>
          </a:p>
        </p:txBody>
      </p:sp>
    </p:spTree>
    <p:extLst>
      <p:ext uri="{BB962C8B-B14F-4D97-AF65-F5344CB8AC3E}">
        <p14:creationId xmlns:p14="http://schemas.microsoft.com/office/powerpoint/2010/main" val="2722153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68823" y="1808673"/>
            <a:ext cx="10237695" cy="646331"/>
          </a:xfrm>
          <a:prstGeom prst="rect">
            <a:avLst/>
          </a:prstGeom>
        </p:spPr>
        <p:txBody>
          <a:bodyPr wrap="square">
            <a:spAutoFit/>
          </a:bodyPr>
          <a:lstStyle/>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 ( 0.1 + 0.2 == 0.3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std::endl;  </a:t>
            </a:r>
          </a:p>
        </p:txBody>
      </p:sp>
    </p:spTree>
    <p:extLst>
      <p:ext uri="{BB962C8B-B14F-4D97-AF65-F5344CB8AC3E}">
        <p14:creationId xmlns:p14="http://schemas.microsoft.com/office/powerpoint/2010/main" val="21501524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3" name="Prostokąt 2"/>
          <p:cNvSpPr/>
          <p:nvPr/>
        </p:nvSpPr>
        <p:spPr>
          <a:xfrm>
            <a:off x="528918" y="1916291"/>
            <a:ext cx="10112188" cy="2677656"/>
          </a:xfrm>
          <a:prstGeom prst="rect">
            <a:avLst/>
          </a:prstGeom>
        </p:spPr>
        <p:txBody>
          <a:bodyPr wrap="square">
            <a:spAutoFit/>
          </a:bodyPr>
          <a:lstStyle/>
          <a:p>
            <a:pPr algn="just"/>
            <a:r>
              <a:rPr lang="en-US" sz="2400" dirty="0" smtClean="0"/>
              <a:t>Deadly </a:t>
            </a:r>
            <a:r>
              <a:rPr lang="pl-PL" sz="2400" dirty="0" smtClean="0"/>
              <a:t>r</a:t>
            </a:r>
            <a:r>
              <a:rPr lang="en-US" sz="2400" dirty="0" err="1" smtClean="0"/>
              <a:t>ound</a:t>
            </a:r>
            <a:r>
              <a:rPr lang="en-US" sz="2400" dirty="0" smtClean="0"/>
              <a:t>-</a:t>
            </a:r>
            <a:r>
              <a:rPr lang="pl-PL" sz="2400" dirty="0" smtClean="0"/>
              <a:t>o</a:t>
            </a:r>
            <a:r>
              <a:rPr lang="en-US" sz="2400" dirty="0" err="1" smtClean="0"/>
              <a:t>ff</a:t>
            </a:r>
            <a:r>
              <a:rPr lang="en-US" sz="2400" dirty="0" smtClean="0"/>
              <a:t> </a:t>
            </a:r>
            <a:r>
              <a:rPr lang="pl-PL" sz="2400" dirty="0" smtClean="0"/>
              <a:t>e</a:t>
            </a:r>
            <a:r>
              <a:rPr lang="en-US" sz="2400" dirty="0" err="1" smtClean="0"/>
              <a:t>rror</a:t>
            </a:r>
            <a:r>
              <a:rPr lang="pl-PL" sz="2400" dirty="0" smtClean="0"/>
              <a:t> f</a:t>
            </a:r>
            <a:r>
              <a:rPr lang="en-US" sz="2400" dirty="0" err="1" smtClean="0"/>
              <a:t>ailure</a:t>
            </a:r>
            <a:r>
              <a:rPr lang="en-US" sz="2400" dirty="0" smtClean="0"/>
              <a:t> of the Patriot </a:t>
            </a:r>
            <a:r>
              <a:rPr lang="pl-PL" sz="2400" dirty="0" smtClean="0"/>
              <a:t>s</a:t>
            </a:r>
            <a:r>
              <a:rPr lang="en-US" sz="2400" dirty="0" err="1" smtClean="0"/>
              <a:t>ystem</a:t>
            </a:r>
            <a:r>
              <a:rPr lang="en-US" sz="2400" dirty="0" smtClean="0"/>
              <a:t> in Dhahran 1991</a:t>
            </a:r>
            <a:r>
              <a:rPr lang="pl-PL" sz="2400" dirty="0"/>
              <a:t>:</a:t>
            </a:r>
            <a:endParaRPr lang="pl-PL" sz="2400" dirty="0" smtClean="0"/>
          </a:p>
          <a:p>
            <a:pPr algn="just"/>
            <a:endParaRPr lang="pl-PL" sz="2400" dirty="0"/>
          </a:p>
          <a:p>
            <a:pPr algn="just"/>
            <a:r>
              <a:rPr lang="en-US" sz="2400" dirty="0" smtClean="0"/>
              <a:t>On February 25, 1991, a Patriot missile </a:t>
            </a:r>
            <a:r>
              <a:rPr lang="en-US" sz="2400" dirty="0" err="1" smtClean="0"/>
              <a:t>defence</a:t>
            </a:r>
            <a:r>
              <a:rPr lang="en-US" sz="2400" dirty="0" smtClean="0"/>
              <a:t> system operating in Dhahran, Saudi Arabia, failed to engage an incoming Scud</a:t>
            </a:r>
            <a:r>
              <a:rPr lang="pl-PL" sz="2400" dirty="0" smtClean="0"/>
              <a:t> </a:t>
            </a:r>
            <a:r>
              <a:rPr lang="en-US" sz="2400" dirty="0" smtClean="0"/>
              <a:t>missile. The missile struck U.S. Army barracks </a:t>
            </a:r>
            <a:r>
              <a:rPr lang="en-US" sz="2400" b="1" dirty="0" smtClean="0"/>
              <a:t>killing 28 soldiers and</a:t>
            </a:r>
            <a:r>
              <a:rPr lang="pl-PL" sz="2400" b="1" dirty="0" smtClean="0"/>
              <a:t> </a:t>
            </a:r>
            <a:r>
              <a:rPr lang="en-US" sz="2400" b="1" dirty="0" smtClean="0"/>
              <a:t>injuring 98</a:t>
            </a:r>
            <a:r>
              <a:rPr lang="en-US" sz="2400" dirty="0" smtClean="0"/>
              <a:t>. The reason for the failure of the Patriot was a fixed-point</a:t>
            </a:r>
            <a:r>
              <a:rPr lang="pl-PL" sz="2400" dirty="0" smtClean="0"/>
              <a:t> </a:t>
            </a:r>
            <a:r>
              <a:rPr lang="en-US" sz="2400" dirty="0" smtClean="0"/>
              <a:t>round-off error in the range-gate algorithm of the Patriot radar unit’s</a:t>
            </a:r>
            <a:r>
              <a:rPr lang="pl-PL" sz="2400" dirty="0" smtClean="0"/>
              <a:t> </a:t>
            </a:r>
            <a:r>
              <a:rPr lang="en-US" sz="2400" dirty="0" smtClean="0"/>
              <a:t>tracking system. </a:t>
            </a:r>
            <a:endParaRPr lang="pl-PL" sz="2400" dirty="0" smtClean="0"/>
          </a:p>
        </p:txBody>
      </p:sp>
      <p:sp>
        <p:nvSpPr>
          <p:cNvPr id="2" name="Prostokąt 1"/>
          <p:cNvSpPr/>
          <p:nvPr/>
        </p:nvSpPr>
        <p:spPr>
          <a:xfrm>
            <a:off x="219635" y="6348034"/>
            <a:ext cx="11134165" cy="369332"/>
          </a:xfrm>
          <a:prstGeom prst="rect">
            <a:avLst/>
          </a:prstGeom>
        </p:spPr>
        <p:txBody>
          <a:bodyPr wrap="square">
            <a:spAutoFit/>
          </a:bodyPr>
          <a:lstStyle/>
          <a:p>
            <a:r>
              <a:rPr lang="pl-PL" dirty="0" smtClean="0"/>
              <a:t>From: </a:t>
            </a:r>
            <a:r>
              <a:rPr lang="pl-PL" dirty="0" smtClean="0">
                <a:hlinkClick r:id="rId2"/>
              </a:rPr>
              <a:t>http</a:t>
            </a:r>
            <a:r>
              <a:rPr lang="pl-PL" dirty="0">
                <a:hlinkClick r:id="rId2"/>
              </a:rPr>
              <a:t>://www-users.math.umn.edu/~arnold//</a:t>
            </a:r>
            <a:r>
              <a:rPr lang="pl-PL" dirty="0" smtClean="0">
                <a:hlinkClick r:id="rId2"/>
              </a:rPr>
              <a:t>disasters/patriot.html</a:t>
            </a:r>
            <a:r>
              <a:rPr lang="pl-PL" dirty="0" smtClean="0"/>
              <a:t> and from </a:t>
            </a:r>
            <a:r>
              <a:rPr lang="en-US" dirty="0"/>
              <a:t>from the paper by </a:t>
            </a:r>
            <a:r>
              <a:rPr lang="en-US" dirty="0" err="1"/>
              <a:t>Timur</a:t>
            </a:r>
            <a:r>
              <a:rPr lang="en-US" dirty="0"/>
              <a:t> </a:t>
            </a:r>
            <a:r>
              <a:rPr lang="en-US" dirty="0" err="1"/>
              <a:t>Saǧlam</a:t>
            </a:r>
            <a:endParaRPr lang="pl-PL" dirty="0"/>
          </a:p>
        </p:txBody>
      </p:sp>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1529" y="998723"/>
            <a:ext cx="1905000" cy="1400175"/>
          </a:xfrm>
          <a:prstGeom prst="rect">
            <a:avLst/>
          </a:prstGeom>
        </p:spPr>
      </p:pic>
    </p:spTree>
    <p:extLst>
      <p:ext uri="{BB962C8B-B14F-4D97-AF65-F5344CB8AC3E}">
        <p14:creationId xmlns:p14="http://schemas.microsoft.com/office/powerpoint/2010/main" val="280532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3" name="Prostokąt 2"/>
          <p:cNvSpPr/>
          <p:nvPr/>
        </p:nvSpPr>
        <p:spPr>
          <a:xfrm>
            <a:off x="1286435" y="1170442"/>
            <a:ext cx="10112188" cy="830997"/>
          </a:xfrm>
          <a:prstGeom prst="rect">
            <a:avLst/>
          </a:prstGeom>
        </p:spPr>
        <p:txBody>
          <a:bodyPr wrap="square">
            <a:spAutoFit/>
          </a:bodyPr>
          <a:lstStyle/>
          <a:p>
            <a:pPr algn="just"/>
            <a:r>
              <a:rPr lang="en-US" sz="2400" dirty="0" smtClean="0"/>
              <a:t>The </a:t>
            </a:r>
            <a:r>
              <a:rPr lang="en-US" sz="2400" dirty="0"/>
              <a:t>problem of the Patriot system was that </a:t>
            </a:r>
            <a:r>
              <a:rPr lang="en-US" sz="2400" b="1" dirty="0"/>
              <a:t>a 24 bit number was used to measure time</a:t>
            </a:r>
            <a:r>
              <a:rPr lang="en-US" sz="2400" dirty="0"/>
              <a:t>, and it </a:t>
            </a:r>
            <a:r>
              <a:rPr lang="en-US" sz="2400" b="1" dirty="0"/>
              <a:t>was incremented by 1/10</a:t>
            </a:r>
            <a:r>
              <a:rPr lang="en-US" sz="2400" dirty="0"/>
              <a:t>. </a:t>
            </a:r>
            <a:endParaRPr lang="pl-PL" sz="2400" dirty="0"/>
          </a:p>
        </p:txBody>
      </p:sp>
    </p:spTree>
    <p:extLst>
      <p:ext uri="{BB962C8B-B14F-4D97-AF65-F5344CB8AC3E}">
        <p14:creationId xmlns:p14="http://schemas.microsoft.com/office/powerpoint/2010/main" val="741418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3" name="Prostokąt 2"/>
          <p:cNvSpPr/>
          <p:nvPr/>
        </p:nvSpPr>
        <p:spPr>
          <a:xfrm>
            <a:off x="1286435" y="1170442"/>
            <a:ext cx="10112188" cy="2677656"/>
          </a:xfrm>
          <a:prstGeom prst="rect">
            <a:avLst/>
          </a:prstGeom>
        </p:spPr>
        <p:txBody>
          <a:bodyPr wrap="square">
            <a:spAutoFit/>
          </a:bodyPr>
          <a:lstStyle/>
          <a:p>
            <a:pPr algn="just"/>
            <a:r>
              <a:rPr lang="en-US" sz="2400" dirty="0" smtClean="0"/>
              <a:t>The </a:t>
            </a:r>
            <a:r>
              <a:rPr lang="en-US" sz="2400" dirty="0"/>
              <a:t>problem of the Patriot system was that </a:t>
            </a:r>
            <a:r>
              <a:rPr lang="en-US" sz="2400" b="1" dirty="0"/>
              <a:t>a 24 bit number was used to measure time</a:t>
            </a:r>
            <a:r>
              <a:rPr lang="en-US" sz="2400" dirty="0"/>
              <a:t>, and it </a:t>
            </a:r>
            <a:r>
              <a:rPr lang="en-US" sz="2400" b="1" dirty="0"/>
              <a:t>was incremented by 1/10</a:t>
            </a:r>
            <a:r>
              <a:rPr lang="en-US" sz="2400" dirty="0"/>
              <a:t>. </a:t>
            </a:r>
            <a:endParaRPr lang="pl-PL" sz="2400" dirty="0" smtClean="0"/>
          </a:p>
          <a:p>
            <a:pPr algn="just"/>
            <a:r>
              <a:rPr lang="en-US" sz="2400" dirty="0" smtClean="0"/>
              <a:t>When </a:t>
            </a:r>
            <a:r>
              <a:rPr lang="en-US" sz="2400" dirty="0"/>
              <a:t>converting 1/10 to binary, it results in 00111101110011001100110011001101… with an infinite number of bits. When cut off after 24 </a:t>
            </a:r>
            <a:r>
              <a:rPr lang="en-US" sz="2400" dirty="0" smtClean="0"/>
              <a:t>bits, </a:t>
            </a:r>
            <a:r>
              <a:rPr lang="en-US" sz="2400" dirty="0"/>
              <a:t>the number is 001111011100110011001100, resulting in an error of the remaining bits 000000000000000000000000110011001… which is about 0.000000095 in decimal. </a:t>
            </a:r>
            <a:endParaRPr lang="pl-PL" sz="2400" dirty="0"/>
          </a:p>
        </p:txBody>
      </p:sp>
    </p:spTree>
    <p:extLst>
      <p:ext uri="{BB962C8B-B14F-4D97-AF65-F5344CB8AC3E}">
        <p14:creationId xmlns:p14="http://schemas.microsoft.com/office/powerpoint/2010/main" val="3634794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3" name="Prostokąt 2"/>
          <p:cNvSpPr/>
          <p:nvPr/>
        </p:nvSpPr>
        <p:spPr>
          <a:xfrm>
            <a:off x="1286435" y="1170442"/>
            <a:ext cx="10112188" cy="5262979"/>
          </a:xfrm>
          <a:prstGeom prst="rect">
            <a:avLst/>
          </a:prstGeom>
        </p:spPr>
        <p:txBody>
          <a:bodyPr wrap="square">
            <a:spAutoFit/>
          </a:bodyPr>
          <a:lstStyle/>
          <a:p>
            <a:pPr algn="just"/>
            <a:r>
              <a:rPr lang="en-US" sz="2400" dirty="0" smtClean="0"/>
              <a:t>The </a:t>
            </a:r>
            <a:r>
              <a:rPr lang="en-US" sz="2400" dirty="0"/>
              <a:t>problem of the Patriot system was that </a:t>
            </a:r>
            <a:r>
              <a:rPr lang="en-US" sz="2400" b="1" dirty="0"/>
              <a:t>a 24 bit number was used to measure time</a:t>
            </a:r>
            <a:r>
              <a:rPr lang="en-US" sz="2400" dirty="0"/>
              <a:t>, and it </a:t>
            </a:r>
            <a:r>
              <a:rPr lang="en-US" sz="2400" b="1" dirty="0"/>
              <a:t>was incremented by 1/10</a:t>
            </a:r>
            <a:r>
              <a:rPr lang="en-US" sz="2400" dirty="0"/>
              <a:t>. </a:t>
            </a:r>
            <a:endParaRPr lang="pl-PL" sz="2400" dirty="0" smtClean="0"/>
          </a:p>
          <a:p>
            <a:pPr algn="just"/>
            <a:r>
              <a:rPr lang="en-US" sz="2400" dirty="0" smtClean="0"/>
              <a:t>When </a:t>
            </a:r>
            <a:r>
              <a:rPr lang="en-US" sz="2400" dirty="0"/>
              <a:t>converting 1/10 to binary, it results in 00111101110011001100110011001101… with an infinite number of bits. When cut off after 24 </a:t>
            </a:r>
            <a:r>
              <a:rPr lang="en-US" sz="2400" dirty="0" smtClean="0"/>
              <a:t>bits, </a:t>
            </a:r>
            <a:r>
              <a:rPr lang="en-US" sz="2400" dirty="0"/>
              <a:t>the number is 001111011100110011001100, resulting in an error of the remaining bits 000000000000000000000000110011001… which is about 0.000000095 in decimal. </a:t>
            </a:r>
            <a:endParaRPr lang="pl-PL" sz="2400" dirty="0" smtClean="0"/>
          </a:p>
          <a:p>
            <a:pPr algn="just"/>
            <a:r>
              <a:rPr lang="en-US" sz="2400" dirty="0" smtClean="0"/>
              <a:t>This </a:t>
            </a:r>
            <a:r>
              <a:rPr lang="en-US" sz="2400" dirty="0"/>
              <a:t>means that every second, the time was off by 10*0.000000095, which results in about </a:t>
            </a:r>
            <a:r>
              <a:rPr lang="en-US" sz="2400" b="1" dirty="0"/>
              <a:t>a third of a second after 100 hours </a:t>
            </a:r>
            <a:r>
              <a:rPr lang="en-US" sz="2400" dirty="0"/>
              <a:t>system operation time. Since the speed of a Scud missile is over 1500 m/s, it can travel </a:t>
            </a:r>
            <a:r>
              <a:rPr lang="pl-PL" sz="2400" b="1" dirty="0" err="1" smtClean="0"/>
              <a:t>about</a:t>
            </a:r>
            <a:r>
              <a:rPr lang="pl-PL" sz="2400" b="1" dirty="0" smtClean="0"/>
              <a:t> 500 metres </a:t>
            </a:r>
            <a:r>
              <a:rPr lang="en-US" sz="2400" b="1" dirty="0" smtClean="0"/>
              <a:t>within </a:t>
            </a:r>
            <a:r>
              <a:rPr lang="en-US" sz="2400" b="1" dirty="0"/>
              <a:t>a third of a second</a:t>
            </a:r>
            <a:r>
              <a:rPr lang="en-US" sz="2400" dirty="0"/>
              <a:t>. This error in the time calculation caused the Patriot system to expect an incoming missile at a wrong location for the second detection, causing it to consider the first detection as false alarm. The incoming Scud missile was not intercepted and it hit some barracks, killing 28 </a:t>
            </a:r>
            <a:r>
              <a:rPr lang="en-US" sz="2400" dirty="0" smtClean="0"/>
              <a:t>soldiers…</a:t>
            </a:r>
            <a:endParaRPr lang="pl-PL" sz="2400" dirty="0"/>
          </a:p>
        </p:txBody>
      </p:sp>
    </p:spTree>
    <p:extLst>
      <p:ext uri="{BB962C8B-B14F-4D97-AF65-F5344CB8AC3E}">
        <p14:creationId xmlns:p14="http://schemas.microsoft.com/office/powerpoint/2010/main" val="11904183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833718" y="977151"/>
            <a:ext cx="5761257" cy="646331"/>
          </a:xfrm>
          <a:prstGeom prst="rect">
            <a:avLst/>
          </a:prstGeom>
        </p:spPr>
        <p:txBody>
          <a:bodyPr wrap="none">
            <a:spAutoFit/>
          </a:bodyPr>
          <a:lstStyle/>
          <a:p>
            <a:r>
              <a:rPr lang="en-US" sz="3600" dirty="0" smtClean="0">
                <a:latin typeface="Arial Rounded MT Bold" panose="020F0704030504030204" pitchFamily="34" charset="0"/>
              </a:rPr>
              <a:t>Let us understand the FP</a:t>
            </a:r>
            <a:endParaRPr lang="en-US" sz="3600" dirty="0">
              <a:latin typeface="Arial Rounded MT Bold" panose="020F0704030504030204" pitchFamily="34" charset="0"/>
            </a:endParaRPr>
          </a:p>
        </p:txBody>
      </p:sp>
      <p:sp>
        <p:nvSpPr>
          <p:cNvPr id="7" name="Prostokąt 6"/>
          <p:cNvSpPr/>
          <p:nvPr/>
        </p:nvSpPr>
        <p:spPr>
          <a:xfrm>
            <a:off x="833718" y="1920157"/>
            <a:ext cx="10392332" cy="646331"/>
          </a:xfrm>
          <a:prstGeom prst="rect">
            <a:avLst/>
          </a:prstGeom>
        </p:spPr>
        <p:txBody>
          <a:bodyPr wrap="none">
            <a:spAutoFit/>
          </a:bodyPr>
          <a:lstStyle/>
          <a:p>
            <a:r>
              <a:rPr lang="en-US" sz="3600" dirty="0" smtClean="0">
                <a:latin typeface="Arial Rounded MT Bold" panose="020F0704030504030204" pitchFamily="34" charset="0"/>
              </a:rPr>
              <a:t>Let us </a:t>
            </a:r>
            <a:r>
              <a:rPr lang="pl-PL" sz="3600" dirty="0" smtClean="0">
                <a:latin typeface="Arial Rounded MT Bold" panose="020F0704030504030204" pitchFamily="34" charset="0"/>
              </a:rPr>
              <a:t>do</a:t>
            </a:r>
            <a:r>
              <a:rPr lang="en-US" sz="3600" dirty="0" smtClean="0">
                <a:latin typeface="Arial Rounded MT Bold" panose="020F0704030504030204" pitchFamily="34" charset="0"/>
              </a:rPr>
              <a:t> conscious computations</a:t>
            </a:r>
            <a:r>
              <a:rPr lang="pl-PL" sz="3600" dirty="0" smtClean="0">
                <a:latin typeface="Arial Rounded MT Bold" panose="020F0704030504030204" pitchFamily="34" charset="0"/>
              </a:rPr>
              <a:t> </a:t>
            </a:r>
            <a:r>
              <a:rPr lang="en-US" sz="3600" dirty="0" smtClean="0">
                <a:latin typeface="Arial Rounded MT Bold" panose="020F0704030504030204" pitchFamily="34" charset="0"/>
              </a:rPr>
              <a:t>with</a:t>
            </a:r>
            <a:r>
              <a:rPr lang="pl-PL" sz="3600" dirty="0" smtClean="0">
                <a:latin typeface="Arial Rounded MT Bold" panose="020F0704030504030204" pitchFamily="34" charset="0"/>
              </a:rPr>
              <a:t> the</a:t>
            </a:r>
            <a:r>
              <a:rPr lang="en-US" sz="3600" dirty="0" smtClean="0">
                <a:latin typeface="Arial Rounded MT Bold" panose="020F0704030504030204" pitchFamily="34" charset="0"/>
              </a:rPr>
              <a:t> FP</a:t>
            </a:r>
            <a:endParaRPr lang="en-US" sz="3600" dirty="0">
              <a:latin typeface="Arial Rounded MT Bold" panose="020F0704030504030204" pitchFamily="34" charset="0"/>
            </a:endParaRPr>
          </a:p>
        </p:txBody>
      </p:sp>
    </p:spTree>
    <p:extLst>
      <p:ext uri="{BB962C8B-B14F-4D97-AF65-F5344CB8AC3E}">
        <p14:creationId xmlns:p14="http://schemas.microsoft.com/office/powerpoint/2010/main" val="35011333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Number representation in the floating-point format</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871544641"/>
              </p:ext>
            </p:extLst>
          </p:nvPr>
        </p:nvGraphicFramePr>
        <p:xfrm>
          <a:off x="2744434" y="677888"/>
          <a:ext cx="6833118" cy="2814918"/>
        </p:xfrm>
        <a:graphic>
          <a:graphicData uri="http://schemas.openxmlformats.org/presentationml/2006/ole">
            <mc:AlternateContent xmlns:mc="http://schemas.openxmlformats.org/markup-compatibility/2006">
              <mc:Choice xmlns:v="urn:schemas-microsoft-com:vml" Requires="v">
                <p:oleObj spid="_x0000_s2024" name="Visio" r:id="rId3" imgW="4594788" imgH="1878263" progId="Visio.Drawing.11">
                  <p:embed/>
                </p:oleObj>
              </mc:Choice>
              <mc:Fallback>
                <p:oleObj name="Visio" r:id="rId3" imgW="4594788" imgH="1878263"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4434" y="677888"/>
                        <a:ext cx="6833118" cy="2814918"/>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3399451077"/>
              </p:ext>
            </p:extLst>
          </p:nvPr>
        </p:nvGraphicFramePr>
        <p:xfrm>
          <a:off x="3036788" y="3889171"/>
          <a:ext cx="5721730" cy="663389"/>
        </p:xfrm>
        <a:graphic>
          <a:graphicData uri="http://schemas.openxmlformats.org/presentationml/2006/ole">
            <mc:AlternateContent xmlns:mc="http://schemas.openxmlformats.org/markup-compatibility/2006">
              <mc:Choice xmlns:v="urn:schemas-microsoft-com:vml" Requires="v">
                <p:oleObj spid="_x0000_s2025" name="Equation" r:id="rId5" imgW="2616200" imgH="279400" progId="Equation.DSMT4">
                  <p:embed/>
                </p:oleObj>
              </mc:Choice>
              <mc:Fallback>
                <p:oleObj name="Equation" r:id="rId5" imgW="2616200" imgH="279400" progId="Equation.DSMT4">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36788" y="3889171"/>
                        <a:ext cx="5721730" cy="663389"/>
                      </a:xfrm>
                      <a:prstGeom prst="rect">
                        <a:avLst/>
                      </a:prstGeom>
                      <a:noFill/>
                      <a:ln>
                        <a:solidFill>
                          <a:srgbClr val="FF0000"/>
                        </a:solidFill>
                      </a:ln>
                    </p:spPr>
                  </p:pic>
                </p:oleObj>
              </mc:Fallback>
            </mc:AlternateContent>
          </a:graphicData>
        </a:graphic>
      </p:graphicFrame>
      <p:sp>
        <p:nvSpPr>
          <p:cNvPr id="9" name="Prostokąt 8"/>
          <p:cNvSpPr/>
          <p:nvPr/>
        </p:nvSpPr>
        <p:spPr>
          <a:xfrm>
            <a:off x="667870" y="3372392"/>
            <a:ext cx="4470583" cy="400110"/>
          </a:xfrm>
          <a:prstGeom prst="rect">
            <a:avLst/>
          </a:prstGeom>
        </p:spPr>
        <p:txBody>
          <a:bodyPr wrap="none">
            <a:spAutoFit/>
          </a:bodyPr>
          <a:lstStyle/>
          <a:p>
            <a:r>
              <a:rPr lang="en-US" sz="2000" dirty="0" smtClean="0"/>
              <a:t>A value D of a number is given as follows </a:t>
            </a:r>
            <a:endParaRPr lang="pl-PL" sz="2000" dirty="0"/>
          </a:p>
        </p:txBody>
      </p:sp>
      <p:sp>
        <p:nvSpPr>
          <p:cNvPr id="10" name="Prostokąt 9"/>
          <p:cNvSpPr/>
          <p:nvPr/>
        </p:nvSpPr>
        <p:spPr>
          <a:xfrm>
            <a:off x="600636" y="4707195"/>
            <a:ext cx="10986247" cy="400110"/>
          </a:xfrm>
          <a:prstGeom prst="rect">
            <a:avLst/>
          </a:prstGeom>
        </p:spPr>
        <p:txBody>
          <a:bodyPr wrap="square">
            <a:spAutoFit/>
          </a:bodyPr>
          <a:lstStyle/>
          <a:p>
            <a:r>
              <a:rPr lang="en-US" sz="2000" i="1" dirty="0" smtClean="0"/>
              <a:t>M</a:t>
            </a:r>
            <a:r>
              <a:rPr lang="en-US" sz="2000" dirty="0" smtClean="0"/>
              <a:t> </a:t>
            </a:r>
            <a:r>
              <a:rPr lang="pl-PL" sz="2000" dirty="0" err="1" smtClean="0"/>
              <a:t>is</a:t>
            </a:r>
            <a:r>
              <a:rPr lang="pl-PL" sz="2000" dirty="0" smtClean="0"/>
              <a:t> </a:t>
            </a:r>
            <a:r>
              <a:rPr lang="en-US" sz="2000" dirty="0" smtClean="0"/>
              <a:t>unsigned </a:t>
            </a:r>
            <a:r>
              <a:rPr lang="en-US" sz="2000" b="1" dirty="0" smtClean="0"/>
              <a:t>significand</a:t>
            </a:r>
            <a:r>
              <a:rPr lang="en-US" sz="2000" dirty="0" smtClean="0"/>
              <a:t> (</a:t>
            </a:r>
            <a:r>
              <a:rPr lang="en-US" sz="2000" b="1" dirty="0" smtClean="0"/>
              <a:t>mantissa</a:t>
            </a:r>
            <a:r>
              <a:rPr lang="pl-PL" sz="2000" dirty="0" smtClean="0"/>
              <a:t>, </a:t>
            </a:r>
            <a:r>
              <a:rPr lang="en-US" sz="2000" dirty="0" smtClean="0"/>
              <a:t>fraction), </a:t>
            </a:r>
            <a:r>
              <a:rPr lang="en-US" sz="2000" i="1" dirty="0" smtClean="0"/>
              <a:t>B</a:t>
            </a:r>
            <a:r>
              <a:rPr lang="en-US" sz="2000" dirty="0" smtClean="0"/>
              <a:t> is a base, and </a:t>
            </a:r>
            <a:r>
              <a:rPr lang="en-US" sz="2000" i="1" dirty="0" smtClean="0"/>
              <a:t>E</a:t>
            </a:r>
            <a:r>
              <a:rPr lang="en-US" sz="2000" dirty="0" smtClean="0"/>
              <a:t> denotes the exponent</a:t>
            </a:r>
            <a:endParaRPr lang="pl-PL" sz="2000" dirty="0"/>
          </a:p>
        </p:txBody>
      </p:sp>
      <p:graphicFrame>
        <p:nvGraphicFramePr>
          <p:cNvPr id="12" name="Obiekt 11"/>
          <p:cNvGraphicFramePr>
            <a:graphicFrameLocks noChangeAspect="1"/>
          </p:cNvGraphicFramePr>
          <p:nvPr>
            <p:extLst>
              <p:ext uri="{D42A27DB-BD31-4B8C-83A1-F6EECF244321}">
                <p14:modId xmlns:p14="http://schemas.microsoft.com/office/powerpoint/2010/main" val="1345915344"/>
              </p:ext>
            </p:extLst>
          </p:nvPr>
        </p:nvGraphicFramePr>
        <p:xfrm>
          <a:off x="4872318" y="5230665"/>
          <a:ext cx="1894244" cy="494150"/>
        </p:xfrm>
        <a:graphic>
          <a:graphicData uri="http://schemas.openxmlformats.org/presentationml/2006/ole">
            <mc:AlternateContent xmlns:mc="http://schemas.openxmlformats.org/markup-compatibility/2006">
              <mc:Choice xmlns:v="urn:schemas-microsoft-com:vml" Requires="v">
                <p:oleObj spid="_x0000_s2026" name="Equation" r:id="rId7" imgW="888614" imgH="203112" progId="Equation.DSMT4">
                  <p:embed/>
                </p:oleObj>
              </mc:Choice>
              <mc:Fallback>
                <p:oleObj name="Equation" r:id="rId7" imgW="888614" imgH="203112"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72318" y="5230665"/>
                        <a:ext cx="1894244" cy="494150"/>
                      </a:xfrm>
                      <a:prstGeom prst="rect">
                        <a:avLst/>
                      </a:prstGeom>
                      <a:noFill/>
                    </p:spPr>
                  </p:pic>
                </p:oleObj>
              </mc:Fallback>
            </mc:AlternateContent>
          </a:graphicData>
        </a:graphic>
      </p:graphicFrame>
      <p:sp>
        <p:nvSpPr>
          <p:cNvPr id="14" name="Prostokąt 13"/>
          <p:cNvSpPr/>
          <p:nvPr/>
        </p:nvSpPr>
        <p:spPr>
          <a:xfrm>
            <a:off x="600636" y="5817978"/>
            <a:ext cx="9641540" cy="400110"/>
          </a:xfrm>
          <a:prstGeom prst="rect">
            <a:avLst/>
          </a:prstGeom>
        </p:spPr>
        <p:txBody>
          <a:bodyPr wrap="square">
            <a:spAutoFit/>
          </a:bodyPr>
          <a:lstStyle/>
          <a:p>
            <a:r>
              <a:rPr lang="en-US" sz="2000" dirty="0" smtClean="0"/>
              <a:t>For </a:t>
            </a:r>
            <a:r>
              <a:rPr lang="en-US" sz="2000" i="1" dirty="0" smtClean="0"/>
              <a:t>p</a:t>
            </a:r>
            <a:r>
              <a:rPr lang="en-US" sz="2000" dirty="0" smtClean="0"/>
              <a:t> digits and the base </a:t>
            </a:r>
            <a:r>
              <a:rPr lang="en-US" sz="2000" i="1" dirty="0" smtClean="0"/>
              <a:t>B</a:t>
            </a:r>
            <a:r>
              <a:rPr lang="en-US" sz="2000" dirty="0" smtClean="0"/>
              <a:t>, a value of the significand is given as follows</a:t>
            </a:r>
            <a:endParaRPr lang="pl-PL" sz="2000" dirty="0"/>
          </a:p>
        </p:txBody>
      </p:sp>
      <p:graphicFrame>
        <p:nvGraphicFramePr>
          <p:cNvPr id="17" name="Obiekt 16"/>
          <p:cNvGraphicFramePr>
            <a:graphicFrameLocks noChangeAspect="1"/>
          </p:cNvGraphicFramePr>
          <p:nvPr>
            <p:extLst>
              <p:ext uri="{D42A27DB-BD31-4B8C-83A1-F6EECF244321}">
                <p14:modId xmlns:p14="http://schemas.microsoft.com/office/powerpoint/2010/main" val="2349256746"/>
              </p:ext>
            </p:extLst>
          </p:nvPr>
        </p:nvGraphicFramePr>
        <p:xfrm>
          <a:off x="3603811" y="6173022"/>
          <a:ext cx="4651209" cy="614311"/>
        </p:xfrm>
        <a:graphic>
          <a:graphicData uri="http://schemas.openxmlformats.org/presentationml/2006/ole">
            <mc:AlternateContent xmlns:mc="http://schemas.openxmlformats.org/markup-compatibility/2006">
              <mc:Choice xmlns:v="urn:schemas-microsoft-com:vml" Requires="v">
                <p:oleObj spid="_x0000_s2027" name="Equation" r:id="rId9" imgW="1981200" imgH="266700" progId="Equation.DSMT4">
                  <p:embed/>
                </p:oleObj>
              </mc:Choice>
              <mc:Fallback>
                <p:oleObj name="Equation" r:id="rId9" imgW="1981200" imgH="266700"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3811" y="6173022"/>
                        <a:ext cx="4651209" cy="614311"/>
                      </a:xfrm>
                      <a:prstGeom prst="rect">
                        <a:avLst/>
                      </a:prstGeom>
                      <a:noFill/>
                    </p:spPr>
                  </p:pic>
                </p:oleObj>
              </mc:Fallback>
            </mc:AlternateContent>
          </a:graphicData>
        </a:graphic>
      </p:graphicFrame>
    </p:spTree>
    <p:extLst>
      <p:ext uri="{BB962C8B-B14F-4D97-AF65-F5344CB8AC3E}">
        <p14:creationId xmlns:p14="http://schemas.microsoft.com/office/powerpoint/2010/main" val="349764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basic</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facts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340661" y="884417"/>
            <a:ext cx="11317940" cy="5663089"/>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In the FP domain, </a:t>
            </a:r>
            <a:r>
              <a:rPr lang="en-US" sz="2400" b="1" dirty="0">
                <a:ea typeface="Times New Roman" panose="02020603050405020304" pitchFamily="18" charset="0"/>
              </a:rPr>
              <a:t>some real values cannot be exactly represented</a:t>
            </a:r>
            <a:r>
              <a:rPr lang="en-US" sz="2400" dirty="0">
                <a:ea typeface="Times New Roman" panose="02020603050405020304" pitchFamily="18" charset="0"/>
              </a:rPr>
              <a:t>.</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Due to the </a:t>
            </a:r>
            <a:r>
              <a:rPr lang="en-US" sz="2400" b="1" dirty="0" err="1">
                <a:ea typeface="Times New Roman" panose="02020603050405020304" pitchFamily="18" charset="0"/>
              </a:rPr>
              <a:t>roundoff</a:t>
            </a:r>
            <a:r>
              <a:rPr lang="en-US" sz="2400" b="1" dirty="0">
                <a:ea typeface="Times New Roman" panose="02020603050405020304" pitchFamily="18" charset="0"/>
              </a:rPr>
              <a:t> errors</a:t>
            </a:r>
            <a:r>
              <a:rPr lang="en-US" sz="2400" dirty="0">
                <a:ea typeface="Times New Roman" panose="02020603050405020304" pitchFamily="18" charset="0"/>
              </a:rPr>
              <a:t>, in the FP domain some algebraic conditions do not always hold. For example it might happen that </a:t>
            </a:r>
            <a:r>
              <a:rPr lang="en-US" sz="2400" i="1" dirty="0">
                <a:ea typeface="Times New Roman" panose="02020603050405020304" pitchFamily="18" charset="0"/>
              </a:rPr>
              <a:t>the commutative low does not hold</a:t>
            </a:r>
            <a:r>
              <a:rPr lang="en-US" sz="2400" dirty="0">
                <a:ea typeface="Times New Roman" panose="02020603050405020304" pitchFamily="18" charset="0"/>
              </a:rPr>
              <a:t>, that is </a:t>
            </a:r>
            <a:endParaRPr lang="pl-PL" sz="2400" dirty="0" smtClean="0">
              <a:ea typeface="Times New Roman" panose="02020603050405020304" pitchFamily="18" charset="0"/>
            </a:endParaRPr>
          </a:p>
          <a:p>
            <a:pPr lvl="0" algn="just">
              <a:spcBef>
                <a:spcPts val="600"/>
              </a:spcBef>
              <a:spcAft>
                <a:spcPts val="600"/>
              </a:spcAft>
              <a:buClr>
                <a:srgbClr val="3366FF"/>
              </a:buClr>
            </a:pPr>
            <a:r>
              <a:rPr lang="pl-PL" sz="2400" dirty="0">
                <a:ea typeface="Times New Roman" panose="02020603050405020304" pitchFamily="18" charset="0"/>
              </a:rPr>
              <a:t>	</a:t>
            </a:r>
            <a:r>
              <a:rPr lang="en-US" sz="2400" dirty="0" smtClean="0">
                <a:ea typeface="Times New Roman" panose="02020603050405020304" pitchFamily="18" charset="0"/>
              </a:rPr>
              <a:t>( </a:t>
            </a:r>
            <a:r>
              <a:rPr lang="en-US" sz="2400" i="1" dirty="0">
                <a:ea typeface="Times New Roman" panose="02020603050405020304" pitchFamily="18" charset="0"/>
              </a:rPr>
              <a:t>a</a:t>
            </a:r>
            <a:r>
              <a:rPr lang="en-US" sz="2400" dirty="0">
                <a:ea typeface="Times New Roman" panose="02020603050405020304" pitchFamily="18" charset="0"/>
              </a:rPr>
              <a:t> + </a:t>
            </a:r>
            <a:r>
              <a:rPr lang="en-US" sz="2400" i="1" dirty="0">
                <a:ea typeface="Times New Roman" panose="02020603050405020304" pitchFamily="18" charset="0"/>
              </a:rPr>
              <a:t>b</a:t>
            </a:r>
            <a:r>
              <a:rPr lang="en-US" sz="2400" dirty="0">
                <a:ea typeface="Times New Roman" panose="02020603050405020304" pitchFamily="18" charset="0"/>
              </a:rPr>
              <a:t> ) + </a:t>
            </a:r>
            <a:r>
              <a:rPr lang="en-US" sz="2400" i="1" dirty="0">
                <a:ea typeface="Times New Roman" panose="02020603050405020304" pitchFamily="18" charset="0"/>
              </a:rPr>
              <a:t>c</a:t>
            </a:r>
            <a:r>
              <a:rPr lang="en-US" sz="2400" dirty="0">
                <a:ea typeface="Times New Roman" panose="02020603050405020304" pitchFamily="18" charset="0"/>
              </a:rPr>
              <a:t> ≠ </a:t>
            </a:r>
            <a:r>
              <a:rPr lang="en-US" sz="2400" i="1" dirty="0">
                <a:ea typeface="Times New Roman" panose="02020603050405020304" pitchFamily="18" charset="0"/>
              </a:rPr>
              <a:t>a</a:t>
            </a:r>
            <a:r>
              <a:rPr lang="en-US" sz="2400" dirty="0">
                <a:ea typeface="Times New Roman" panose="02020603050405020304" pitchFamily="18" charset="0"/>
              </a:rPr>
              <a:t> + ( </a:t>
            </a:r>
            <a:r>
              <a:rPr lang="en-US" sz="2400" i="1" dirty="0">
                <a:ea typeface="Times New Roman" panose="02020603050405020304" pitchFamily="18" charset="0"/>
              </a:rPr>
              <a:t>b</a:t>
            </a:r>
            <a:r>
              <a:rPr lang="en-US" sz="2400" dirty="0">
                <a:ea typeface="Times New Roman" panose="02020603050405020304" pitchFamily="18" charset="0"/>
              </a:rPr>
              <a:t> + </a:t>
            </a:r>
            <a:r>
              <a:rPr lang="en-US" sz="2400" i="1" dirty="0">
                <a:ea typeface="Times New Roman" panose="02020603050405020304" pitchFamily="18" charset="0"/>
              </a:rPr>
              <a:t>c</a:t>
            </a:r>
            <a:r>
              <a:rPr lang="en-US" sz="2400" dirty="0">
                <a:ea typeface="Times New Roman" panose="02020603050405020304" pitchFamily="18" charset="0"/>
              </a:rPr>
              <a:t> ) </a:t>
            </a:r>
            <a:r>
              <a:rPr lang="pl-PL" sz="2400" dirty="0" smtClean="0">
                <a:ea typeface="Times New Roman" panose="02020603050405020304" pitchFamily="18" charset="0"/>
              </a:rPr>
              <a:t>    </a:t>
            </a:r>
            <a:r>
              <a:rPr lang="en-US" sz="2400" dirty="0" smtClean="0">
                <a:ea typeface="Times New Roman" panose="02020603050405020304" pitchFamily="18" charset="0"/>
              </a:rPr>
              <a:t>for </a:t>
            </a:r>
            <a:r>
              <a:rPr lang="pl-PL" sz="2400" dirty="0" smtClean="0">
                <a:ea typeface="Times New Roman" panose="02020603050405020304" pitchFamily="18" charset="0"/>
              </a:rPr>
              <a:t>   </a:t>
            </a:r>
            <a:r>
              <a:rPr lang="en-US" sz="2400" i="1" dirty="0" smtClean="0">
                <a:ea typeface="Times New Roman" panose="02020603050405020304" pitchFamily="18" charset="0"/>
              </a:rPr>
              <a:t>a</a:t>
            </a:r>
            <a:r>
              <a:rPr lang="en-US" sz="2400" dirty="0">
                <a:ea typeface="Times New Roman" panose="02020603050405020304" pitchFamily="18" charset="0"/>
              </a:rPr>
              <a:t>, </a:t>
            </a:r>
            <a:r>
              <a:rPr lang="en-US" sz="2400" i="1" dirty="0">
                <a:ea typeface="Times New Roman" panose="02020603050405020304" pitchFamily="18" charset="0"/>
              </a:rPr>
              <a:t>b</a:t>
            </a:r>
            <a:r>
              <a:rPr lang="en-US" sz="2400" dirty="0">
                <a:ea typeface="Times New Roman" panose="02020603050405020304" pitchFamily="18" charset="0"/>
              </a:rPr>
              <a:t>, </a:t>
            </a:r>
            <a:r>
              <a:rPr lang="en-US" sz="2400" i="1" dirty="0">
                <a:ea typeface="Times New Roman" panose="02020603050405020304" pitchFamily="18" charset="0"/>
              </a:rPr>
              <a:t>c</a:t>
            </a:r>
            <a:r>
              <a:rPr lang="en-US" sz="2400" dirty="0">
                <a:ea typeface="Times New Roman" panose="02020603050405020304" pitchFamily="18" charset="0"/>
              </a:rPr>
              <a:t> </a:t>
            </a:r>
            <a:r>
              <a:rPr lang="en-US" sz="2400" dirty="0">
                <a:ea typeface="Times New Roman" panose="02020603050405020304" pitchFamily="18" charset="0"/>
                <a:sym typeface="Symbol" panose="05050102010706020507" pitchFamily="18" charset="2"/>
              </a:rPr>
              <a:t></a:t>
            </a:r>
            <a:r>
              <a:rPr lang="en-US" sz="2400" dirty="0">
                <a:ea typeface="Times New Roman" panose="02020603050405020304" pitchFamily="18" charset="0"/>
              </a:rPr>
              <a:t> FP.</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Floating point </a:t>
            </a:r>
            <a:r>
              <a:rPr lang="en-US" sz="2400" b="1" dirty="0">
                <a:ea typeface="Times New Roman" panose="02020603050405020304" pitchFamily="18" charset="0"/>
              </a:rPr>
              <a:t>representation of numbers is not unique</a:t>
            </a:r>
            <a:r>
              <a:rPr lang="en-US" sz="2400" dirty="0">
                <a:ea typeface="Times New Roman" panose="02020603050405020304" pitchFamily="18" charset="0"/>
              </a:rPr>
              <a:t>. The preferable representation of significand is with no leading zeros to retain the maximum number of significant bits, that is </a:t>
            </a:r>
            <a:r>
              <a:rPr lang="en-US" sz="2400" i="1" dirty="0">
                <a:ea typeface="Times New Roman" panose="02020603050405020304" pitchFamily="18" charset="0"/>
              </a:rPr>
              <a:t>d</a:t>
            </a:r>
            <a:r>
              <a:rPr lang="en-US" sz="2400" baseline="-25000" dirty="0">
                <a:ea typeface="Times New Roman" panose="02020603050405020304" pitchFamily="18" charset="0"/>
              </a:rPr>
              <a:t>0</a:t>
            </a:r>
            <a:r>
              <a:rPr lang="en-US" sz="2400" dirty="0">
                <a:ea typeface="Times New Roman" panose="02020603050405020304" pitchFamily="18" charset="0"/>
              </a:rPr>
              <a:t>&gt;0. This is so called a </a:t>
            </a:r>
            <a:r>
              <a:rPr lang="en-US" sz="2400" b="1" dirty="0">
                <a:ea typeface="Times New Roman" panose="02020603050405020304" pitchFamily="18" charset="0"/>
              </a:rPr>
              <a:t>normalized form</a:t>
            </a:r>
            <a:r>
              <a:rPr lang="en-US" sz="2400" dirty="0">
                <a:ea typeface="Times New Roman" panose="02020603050405020304" pitchFamily="18" charset="0"/>
              </a:rPr>
              <a:t>.</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Normalization makes some problems with convenient representation of zero (preferably with all bits set to 0). Hence, </a:t>
            </a:r>
            <a:r>
              <a:rPr lang="en-US" sz="2400" i="1" dirty="0">
                <a:ea typeface="Times New Roman" panose="02020603050405020304" pitchFamily="18" charset="0"/>
              </a:rPr>
              <a:t>a special encoding is </a:t>
            </a:r>
            <a:r>
              <a:rPr lang="en-US" sz="2400" i="1" dirty="0" smtClean="0">
                <a:ea typeface="Times New Roman" panose="02020603050405020304" pitchFamily="18" charset="0"/>
              </a:rPr>
              <a:t>necessary</a:t>
            </a:r>
            <a:r>
              <a:rPr lang="pl-PL" sz="2400" i="1" dirty="0" smtClean="0">
                <a:ea typeface="Times New Roman" panose="02020603050405020304" pitchFamily="18" charset="0"/>
              </a:rPr>
              <a:t> (</a:t>
            </a:r>
            <a:r>
              <a:rPr lang="pl-PL" sz="2400" i="1" dirty="0" smtClean="0">
                <a:ea typeface="Times New Roman" panose="02020603050405020304" pitchFamily="18" charset="0"/>
                <a:sym typeface="Wingdings" panose="05000000000000000000" pitchFamily="2" charset="2"/>
              </a:rPr>
              <a:t> </a:t>
            </a:r>
            <a:r>
              <a:rPr lang="pl-PL" sz="2400" i="1" dirty="0" err="1" smtClean="0">
                <a:ea typeface="Times New Roman" panose="02020603050405020304" pitchFamily="18" charset="0"/>
                <a:sym typeface="Wingdings" panose="05000000000000000000" pitchFamily="2" charset="2"/>
              </a:rPr>
              <a:t>denormal</a:t>
            </a:r>
            <a:r>
              <a:rPr lang="pl-PL" sz="2400" i="1" dirty="0" smtClean="0">
                <a:ea typeface="Times New Roman" panose="02020603050405020304" pitchFamily="18" charset="0"/>
                <a:sym typeface="Wingdings" panose="05000000000000000000" pitchFamily="2" charset="2"/>
              </a:rPr>
              <a:t>)</a:t>
            </a:r>
            <a:r>
              <a:rPr lang="en-US" sz="2400" dirty="0" smtClean="0">
                <a:ea typeface="Times New Roman" panose="02020603050405020304" pitchFamily="18" charset="0"/>
              </a:rPr>
              <a:t>.</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Usually the exponent </a:t>
            </a:r>
            <a:r>
              <a:rPr lang="en-US" sz="2400" i="1" dirty="0">
                <a:ea typeface="Times New Roman" panose="02020603050405020304" pitchFamily="18" charset="0"/>
              </a:rPr>
              <a:t>E</a:t>
            </a:r>
            <a:r>
              <a:rPr lang="en-US" sz="2400" dirty="0">
                <a:ea typeface="Times New Roman" panose="02020603050405020304" pitchFamily="18" charset="0"/>
              </a:rPr>
              <a:t>, which can be negative, is represented in </a:t>
            </a:r>
            <a:r>
              <a:rPr lang="en-US" sz="2400" i="1" dirty="0">
                <a:ea typeface="Times New Roman" panose="02020603050405020304" pitchFamily="18" charset="0"/>
              </a:rPr>
              <a:t>a biased format E</a:t>
            </a:r>
            <a:r>
              <a:rPr lang="en-US" sz="2400" dirty="0">
                <a:ea typeface="Times New Roman" panose="02020603050405020304" pitchFamily="18" charset="0"/>
              </a:rPr>
              <a:t>=</a:t>
            </a:r>
            <a:r>
              <a:rPr lang="en-US" sz="2400" i="1" dirty="0" err="1">
                <a:ea typeface="Times New Roman" panose="02020603050405020304" pitchFamily="18" charset="0"/>
              </a:rPr>
              <a:t>E</a:t>
            </a:r>
            <a:r>
              <a:rPr lang="en-US" sz="2400" baseline="-25000" dirty="0" err="1">
                <a:ea typeface="Times New Roman" panose="02020603050405020304" pitchFamily="18" charset="0"/>
              </a:rPr>
              <a:t>true</a:t>
            </a:r>
            <a:r>
              <a:rPr lang="en-US" sz="2400" dirty="0" err="1">
                <a:ea typeface="Times New Roman" panose="02020603050405020304" pitchFamily="18" charset="0"/>
              </a:rPr>
              <a:t>+</a:t>
            </a:r>
            <a:r>
              <a:rPr lang="en-US" sz="2400" i="1" dirty="0" err="1">
                <a:ea typeface="Times New Roman" panose="02020603050405020304" pitchFamily="18" charset="0"/>
              </a:rPr>
              <a:t>bias</a:t>
            </a:r>
            <a:r>
              <a:rPr lang="en-US" sz="2400" dirty="0">
                <a:ea typeface="Times New Roman" panose="02020603050405020304" pitchFamily="18" charset="0"/>
              </a:rPr>
              <a:t>, in which its value is shifted, so </a:t>
            </a:r>
            <a:r>
              <a:rPr lang="en-US" sz="2400" i="1" dirty="0">
                <a:ea typeface="Times New Roman" panose="02020603050405020304" pitchFamily="18" charset="0"/>
              </a:rPr>
              <a:t>E</a:t>
            </a:r>
            <a:r>
              <a:rPr lang="en-US" sz="2400" dirty="0">
                <a:ea typeface="Times New Roman" panose="02020603050405020304" pitchFamily="18" charset="0"/>
              </a:rPr>
              <a:t> </a:t>
            </a:r>
            <a:r>
              <a:rPr lang="en-US" sz="2400" i="1" dirty="0">
                <a:ea typeface="Times New Roman" panose="02020603050405020304" pitchFamily="18" charset="0"/>
              </a:rPr>
              <a:t>is always positive </a:t>
            </a:r>
            <a:r>
              <a:rPr lang="en-US" sz="2400" dirty="0">
                <a:ea typeface="Times New Roman" panose="02020603050405020304" pitchFamily="18" charset="0"/>
              </a:rPr>
              <a:t>(this is so called the excess method). Such representation simplifies comparison since with this representation we can compare a number [</a:t>
            </a:r>
            <a:r>
              <a:rPr lang="en-US" sz="2400" i="1" dirty="0">
                <a:ea typeface="Times New Roman" panose="02020603050405020304" pitchFamily="18" charset="0"/>
              </a:rPr>
              <a:t>S</a:t>
            </a:r>
            <a:r>
              <a:rPr lang="en-US" sz="2400" dirty="0">
                <a:ea typeface="Times New Roman" panose="02020603050405020304" pitchFamily="18" charset="0"/>
              </a:rPr>
              <a:t>,</a:t>
            </a:r>
            <a:r>
              <a:rPr lang="en-US" sz="2400" i="1" dirty="0">
                <a:ea typeface="Times New Roman" panose="02020603050405020304" pitchFamily="18" charset="0"/>
              </a:rPr>
              <a:t>E</a:t>
            </a:r>
            <a:r>
              <a:rPr lang="en-US" sz="2400" dirty="0">
                <a:ea typeface="Times New Roman" panose="02020603050405020304" pitchFamily="18" charset="0"/>
              </a:rPr>
              <a:t>,</a:t>
            </a:r>
            <a:r>
              <a:rPr lang="en-US" sz="2400" i="1" dirty="0">
                <a:ea typeface="Times New Roman" panose="02020603050405020304" pitchFamily="18" charset="0"/>
              </a:rPr>
              <a:t>M</a:t>
            </a:r>
            <a:r>
              <a:rPr lang="en-US" sz="2400" dirty="0">
                <a:ea typeface="Times New Roman" panose="02020603050405020304" pitchFamily="18" charset="0"/>
              </a:rPr>
              <a:t>] as signed-magnitude numbers</a:t>
            </a:r>
            <a:r>
              <a:rPr lang="en-US" sz="2400" dirty="0" smtClean="0">
                <a:ea typeface="Times New Roman" panose="02020603050405020304" pitchFamily="18" charset="0"/>
              </a:rPr>
              <a:t>.</a:t>
            </a:r>
            <a:endParaRPr lang="pl-PL" sz="2400" dirty="0">
              <a:ea typeface="Times New Roman" panose="02020603050405020304" pitchFamily="18" charset="0"/>
            </a:endParaRPr>
          </a:p>
        </p:txBody>
      </p:sp>
    </p:spTree>
    <p:extLst>
      <p:ext uri="{BB962C8B-B14F-4D97-AF65-F5344CB8AC3E}">
        <p14:creationId xmlns:p14="http://schemas.microsoft.com/office/powerpoint/2010/main" val="192750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fade">
                                      <p:cBhvr>
                                        <p:cTn id="10" dur="500"/>
                                        <p:tgtEl>
                                          <p:spTgt spid="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fade">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fade">
                                      <p:cBhvr>
                                        <p:cTn id="2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distribution</a:t>
            </a:r>
            <a:endParaRPr lang="pl-PL" sz="2800" dirty="0">
              <a:ln>
                <a:solidFill>
                  <a:schemeClr val="bg1"/>
                </a:solidFill>
              </a:ln>
              <a:solidFill>
                <a:schemeClr val="bg1"/>
              </a:solidFill>
              <a:cs typeface="Arial" panose="020B0604020202020204" pitchFamily="34" charset="0"/>
            </a:endParaRPr>
          </a:p>
        </p:txBody>
      </p:sp>
      <p:pic>
        <p:nvPicPr>
          <p:cNvPr id="6" name="Obraz 5"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911" y="1169675"/>
            <a:ext cx="7273768" cy="1434041"/>
          </a:xfrm>
          <a:prstGeom prst="rect">
            <a:avLst/>
          </a:prstGeom>
          <a:noFill/>
          <a:ln>
            <a:noFill/>
          </a:ln>
        </p:spPr>
      </p:pic>
      <p:graphicFrame>
        <p:nvGraphicFramePr>
          <p:cNvPr id="7" name="Obiekt 6"/>
          <p:cNvGraphicFramePr>
            <a:graphicFrameLocks noChangeAspect="1"/>
          </p:cNvGraphicFramePr>
          <p:nvPr>
            <p:extLst>
              <p:ext uri="{D42A27DB-BD31-4B8C-83A1-F6EECF244321}">
                <p14:modId xmlns:p14="http://schemas.microsoft.com/office/powerpoint/2010/main" val="1256094376"/>
              </p:ext>
            </p:extLst>
          </p:nvPr>
        </p:nvGraphicFramePr>
        <p:xfrm>
          <a:off x="6196847" y="680842"/>
          <a:ext cx="5721730" cy="663389"/>
        </p:xfrm>
        <a:graphic>
          <a:graphicData uri="http://schemas.openxmlformats.org/presentationml/2006/ole">
            <mc:AlternateContent xmlns:mc="http://schemas.openxmlformats.org/markup-compatibility/2006">
              <mc:Choice xmlns:v="urn:schemas-microsoft-com:vml" Requires="v">
                <p:oleObj spid="_x0000_s22714" name="Equation" r:id="rId4" imgW="2616200" imgH="279400" progId="Equation.DSMT4">
                  <p:embed/>
                </p:oleObj>
              </mc:Choice>
              <mc:Fallback>
                <p:oleObj name="Equation" r:id="rId4" imgW="2616200" imgH="279400" progId="Equation.DSMT4">
                  <p:embed/>
                  <p:pic>
                    <p:nvPicPr>
                      <p:cNvPr id="8" name="Obiek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96847" y="680842"/>
                        <a:ext cx="5721730" cy="663389"/>
                      </a:xfrm>
                      <a:prstGeom prst="rect">
                        <a:avLst/>
                      </a:prstGeom>
                      <a:noFill/>
                      <a:ln>
                        <a:solidFill>
                          <a:srgbClr val="FF0000"/>
                        </a:solidFill>
                      </a:ln>
                    </p:spPr>
                  </p:pic>
                </p:oleObj>
              </mc:Fallback>
            </mc:AlternateContent>
          </a:graphicData>
        </a:graphic>
      </p:graphicFrame>
      <p:sp>
        <p:nvSpPr>
          <p:cNvPr id="10" name="Prostokąt 9"/>
          <p:cNvSpPr/>
          <p:nvPr/>
        </p:nvSpPr>
        <p:spPr>
          <a:xfrm>
            <a:off x="2190911" y="3030259"/>
            <a:ext cx="8820814" cy="3508653"/>
          </a:xfrm>
          <a:prstGeom prst="rect">
            <a:avLst/>
          </a:prstGeom>
        </p:spPr>
        <p:txBody>
          <a:bodyPr wrap="square">
            <a:spAutoFit/>
          </a:bodyPr>
          <a:lstStyle/>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Floating-point values are shown in </a:t>
            </a:r>
            <a:r>
              <a:rPr lang="en-US" sz="2400" b="1" dirty="0">
                <a:solidFill>
                  <a:srgbClr val="FF0000"/>
                </a:solidFill>
                <a:ea typeface="Times New Roman" panose="02020603050405020304" pitchFamily="18" charset="0"/>
              </a:rPr>
              <a:t>red</a:t>
            </a:r>
            <a:r>
              <a:rPr lang="en-US" sz="2400" dirty="0">
                <a:ea typeface="Times New Roman" panose="02020603050405020304" pitchFamily="18" charset="0"/>
              </a:rPr>
              <a:t>. It is easy to observe different groups of number “concentrations”, corresponding to different exponents E. </a:t>
            </a:r>
            <a:endParaRPr lang="pl-PL"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4 groups are well visible which correspond to E=-1, 0, 1, and 2, respectively. </a:t>
            </a:r>
            <a:endParaRPr lang="pl-PL"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Spacing within a group is the same. </a:t>
            </a:r>
            <a:endParaRPr lang="pl-PL" sz="2400" dirty="0">
              <a:ea typeface="Times New Roman" panose="02020603050405020304" pitchFamily="18" charset="0"/>
            </a:endParaRPr>
          </a:p>
          <a:p>
            <a:pPr marL="34290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However, spacing between the groups increases by a factor of the base B. </a:t>
            </a:r>
            <a:endParaRPr lang="pl-PL" sz="2400" dirty="0">
              <a:ea typeface="Times New Roman" panose="02020603050405020304" pitchFamily="18" charset="0"/>
            </a:endParaRPr>
          </a:p>
        </p:txBody>
      </p:sp>
    </p:spTree>
    <p:extLst>
      <p:ext uri="{BB962C8B-B14F-4D97-AF65-F5344CB8AC3E}">
        <p14:creationId xmlns:p14="http://schemas.microsoft.com/office/powerpoint/2010/main" val="108325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fade">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animEffect transition="in" filter="fade">
                                      <p:cBhvr>
                                        <p:cTn id="27"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distribution</a:t>
            </a:r>
            <a:endParaRPr lang="pl-PL" sz="2800" dirty="0">
              <a:ln>
                <a:solidFill>
                  <a:schemeClr val="bg1"/>
                </a:solidFill>
              </a:ln>
              <a:solidFill>
                <a:schemeClr val="bg1"/>
              </a:solidFill>
              <a:cs typeface="Arial" panose="020B0604020202020204" pitchFamily="34" charset="0"/>
            </a:endParaRPr>
          </a:p>
        </p:txBody>
      </p:sp>
      <p:pic>
        <p:nvPicPr>
          <p:cNvPr id="6" name="Obraz 5"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911" y="1169675"/>
            <a:ext cx="7273768" cy="1434041"/>
          </a:xfrm>
          <a:prstGeom prst="rect">
            <a:avLst/>
          </a:prstGeom>
          <a:noFill/>
          <a:ln>
            <a:noFill/>
          </a:ln>
        </p:spPr>
      </p:pic>
      <p:pic>
        <p:nvPicPr>
          <p:cNvPr id="8" name="Obraz 7" descr="C:\Users\User\AppData\Local\Microsoft\Windows\INetCache\Content.Word\FP_p5_B2_E_1_2.t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0911" y="3093033"/>
            <a:ext cx="7497684" cy="1439254"/>
          </a:xfrm>
          <a:prstGeom prst="rect">
            <a:avLst/>
          </a:prstGeom>
          <a:noFill/>
          <a:ln>
            <a:noFill/>
          </a:ln>
        </p:spPr>
      </p:pic>
      <p:pic>
        <p:nvPicPr>
          <p:cNvPr id="9" name="Obraz 8" descr="FP_p5_B2_E_2_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0911" y="5147406"/>
            <a:ext cx="7934593" cy="1574069"/>
          </a:xfrm>
          <a:prstGeom prst="rect">
            <a:avLst/>
          </a:prstGeom>
          <a:noFill/>
          <a:ln>
            <a:noFill/>
          </a:ln>
        </p:spPr>
      </p:pic>
      <p:graphicFrame>
        <p:nvGraphicFramePr>
          <p:cNvPr id="7" name="Obiekt 6"/>
          <p:cNvGraphicFramePr>
            <a:graphicFrameLocks noChangeAspect="1"/>
          </p:cNvGraphicFramePr>
          <p:nvPr>
            <p:extLst>
              <p:ext uri="{D42A27DB-BD31-4B8C-83A1-F6EECF244321}">
                <p14:modId xmlns:p14="http://schemas.microsoft.com/office/powerpoint/2010/main" val="1256094376"/>
              </p:ext>
            </p:extLst>
          </p:nvPr>
        </p:nvGraphicFramePr>
        <p:xfrm>
          <a:off x="6196847" y="680842"/>
          <a:ext cx="5721730" cy="663389"/>
        </p:xfrm>
        <a:graphic>
          <a:graphicData uri="http://schemas.openxmlformats.org/presentationml/2006/ole">
            <mc:AlternateContent xmlns:mc="http://schemas.openxmlformats.org/markup-compatibility/2006">
              <mc:Choice xmlns:v="urn:schemas-microsoft-com:vml" Requires="v">
                <p:oleObj spid="_x0000_s23736" name="Equation" r:id="rId6" imgW="2616200" imgH="279400" progId="Equation.DSMT4">
                  <p:embed/>
                </p:oleObj>
              </mc:Choice>
              <mc:Fallback>
                <p:oleObj name="Equation" r:id="rId6" imgW="2616200" imgH="279400" progId="Equation.DSMT4">
                  <p:embed/>
                  <p:pic>
                    <p:nvPicPr>
                      <p:cNvPr id="7" name="Obiek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96847" y="680842"/>
                        <a:ext cx="5721730" cy="663389"/>
                      </a:xfrm>
                      <a:prstGeom prst="rect">
                        <a:avLst/>
                      </a:prstGeom>
                      <a:noFill/>
                      <a:ln>
                        <a:solidFill>
                          <a:srgbClr val="FF0000"/>
                        </a:solidFill>
                      </a:ln>
                    </p:spPr>
                  </p:pic>
                </p:oleObj>
              </mc:Fallback>
            </mc:AlternateContent>
          </a:graphicData>
        </a:graphic>
      </p:graphicFrame>
    </p:spTree>
    <p:extLst>
      <p:ext uri="{BB962C8B-B14F-4D97-AF65-F5344CB8AC3E}">
        <p14:creationId xmlns:p14="http://schemas.microsoft.com/office/powerpoint/2010/main" val="2958672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39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What</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is</a:t>
            </a:r>
            <a:r>
              <a:rPr lang="pl-PL" sz="2800" dirty="0" smtClean="0">
                <a:ln>
                  <a:solidFill>
                    <a:schemeClr val="bg1"/>
                  </a:solidFill>
                </a:ln>
                <a:solidFill>
                  <a:schemeClr val="bg1"/>
                </a:solidFill>
                <a:cs typeface="Arial" panose="020B0604020202020204" pitchFamily="34" charset="0"/>
              </a:rPr>
              <a:t> and </a:t>
            </a:r>
            <a:r>
              <a:rPr lang="pl-PL" sz="2800" dirty="0" err="1" smtClean="0">
                <a:ln>
                  <a:solidFill>
                    <a:schemeClr val="bg1"/>
                  </a:solidFill>
                </a:ln>
                <a:solidFill>
                  <a:schemeClr val="bg1"/>
                </a:solidFill>
                <a:cs typeface="Arial" panose="020B0604020202020204" pitchFamily="34" charset="0"/>
              </a:rPr>
              <a:t>how</a:t>
            </a:r>
            <a:r>
              <a:rPr lang="pl-PL" sz="2800" dirty="0" smtClean="0">
                <a:ln>
                  <a:solidFill>
                    <a:schemeClr val="bg1"/>
                  </a:solidFill>
                </a:ln>
                <a:solidFill>
                  <a:schemeClr val="bg1"/>
                </a:solidFill>
                <a:cs typeface="Arial" panose="020B0604020202020204" pitchFamily="34" charset="0"/>
              </a:rPr>
              <a:t> to </a:t>
            </a:r>
            <a:r>
              <a:rPr lang="pl-PL" sz="2800" dirty="0" err="1" smtClean="0">
                <a:ln>
                  <a:solidFill>
                    <a:schemeClr val="bg1"/>
                  </a:solidFill>
                </a:ln>
                <a:solidFill>
                  <a:schemeClr val="bg1"/>
                </a:solidFill>
                <a:cs typeface="Arial" panose="020B0604020202020204" pitchFamily="34" charset="0"/>
              </a:rPr>
              <a:t>compute</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machine</a:t>
            </a:r>
            <a:r>
              <a:rPr lang="pl-PL" sz="2800" dirty="0" smtClean="0">
                <a:ln>
                  <a:solidFill>
                    <a:schemeClr val="bg1"/>
                  </a:solidFill>
                </a:ln>
                <a:solidFill>
                  <a:schemeClr val="bg1"/>
                </a:solidFill>
                <a:cs typeface="Arial" panose="020B0604020202020204" pitchFamily="34" charset="0"/>
              </a:rPr>
              <a:t> </a:t>
            </a:r>
            <a:r>
              <a:rPr lang="el-GR" sz="2800" dirty="0" smtClean="0">
                <a:ln>
                  <a:solidFill>
                    <a:schemeClr val="bg1"/>
                  </a:solidFill>
                </a:ln>
                <a:solidFill>
                  <a:schemeClr val="bg1"/>
                </a:solidFill>
                <a:latin typeface="Calibri" panose="020F0502020204030204" pitchFamily="34" charset="0"/>
                <a:cs typeface="Calibri" panose="020F0502020204030204" pitchFamily="34" charset="0"/>
              </a:rPr>
              <a:t>ε</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577575774"/>
              </p:ext>
            </p:extLst>
          </p:nvPr>
        </p:nvGraphicFramePr>
        <p:xfrm>
          <a:off x="3663950" y="2841147"/>
          <a:ext cx="4007969" cy="829235"/>
        </p:xfrm>
        <a:graphic>
          <a:graphicData uri="http://schemas.openxmlformats.org/presentationml/2006/ole">
            <mc:AlternateContent xmlns:mc="http://schemas.openxmlformats.org/markup-compatibility/2006">
              <mc:Choice xmlns:v="urn:schemas-microsoft-com:vml" Requires="v">
                <p:oleObj spid="_x0000_s7395" name="Equation" r:id="rId3" imgW="1104421" imgH="215806" progId="Equation.DSMT4">
                  <p:embed/>
                </p:oleObj>
              </mc:Choice>
              <mc:Fallback>
                <p:oleObj name="Equation" r:id="rId3" imgW="1104421" imgH="215806"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3950" y="2841147"/>
                        <a:ext cx="4007969" cy="829235"/>
                      </a:xfrm>
                      <a:prstGeom prst="rect">
                        <a:avLst/>
                      </a:prstGeom>
                      <a:noFill/>
                      <a:ln>
                        <a:solidFill>
                          <a:srgbClr val="92D050"/>
                        </a:solidFill>
                      </a:ln>
                    </p:spPr>
                  </p:pic>
                </p:oleObj>
              </mc:Fallback>
            </mc:AlternateContent>
          </a:graphicData>
        </a:graphic>
      </p:graphicFrame>
      <p:sp>
        <p:nvSpPr>
          <p:cNvPr id="8" name="Prostokąt 7"/>
          <p:cNvSpPr/>
          <p:nvPr/>
        </p:nvSpPr>
        <p:spPr>
          <a:xfrm>
            <a:off x="757517" y="1915160"/>
            <a:ext cx="9569823" cy="461665"/>
          </a:xfrm>
          <a:prstGeom prst="rect">
            <a:avLst/>
          </a:prstGeom>
        </p:spPr>
        <p:txBody>
          <a:bodyPr wrap="square">
            <a:spAutoFit/>
          </a:bodyPr>
          <a:lstStyle/>
          <a:p>
            <a:r>
              <a:rPr lang="pl-PL" sz="2400" dirty="0" smtClean="0">
                <a:ea typeface="Times New Roman" panose="02020603050405020304" pitchFamily="18" charset="0"/>
              </a:rPr>
              <a:t>T</a:t>
            </a:r>
            <a:r>
              <a:rPr lang="en-US" sz="2400" dirty="0" smtClean="0">
                <a:ea typeface="Times New Roman" panose="02020603050405020304" pitchFamily="18" charset="0"/>
              </a:rPr>
              <a:t>he </a:t>
            </a:r>
            <a:r>
              <a:rPr lang="en-US" sz="2400" dirty="0">
                <a:ea typeface="Times New Roman" panose="02020603050405020304" pitchFamily="18" charset="0"/>
              </a:rPr>
              <a:t>smallest possible positive value on the last position is simply for </a:t>
            </a:r>
            <a:r>
              <a:rPr lang="en-US" sz="2400" i="1" dirty="0" smtClean="0">
                <a:ea typeface="Times New Roman" panose="02020603050405020304" pitchFamily="18" charset="0"/>
              </a:rPr>
              <a:t>d</a:t>
            </a:r>
            <a:r>
              <a:rPr lang="en-US" sz="2400" i="1" baseline="-25000" dirty="0" smtClean="0">
                <a:ea typeface="Times New Roman" panose="02020603050405020304" pitchFamily="18" charset="0"/>
              </a:rPr>
              <a:t>p</a:t>
            </a:r>
            <a:r>
              <a:rPr lang="en-US" sz="2400" baseline="-25000" dirty="0" smtClean="0">
                <a:ea typeface="Times New Roman" panose="02020603050405020304" pitchFamily="18" charset="0"/>
              </a:rPr>
              <a:t>-1</a:t>
            </a:r>
            <a:r>
              <a:rPr lang="en-US" sz="2400" dirty="0" smtClean="0">
                <a:ea typeface="Times New Roman" panose="02020603050405020304" pitchFamily="18" charset="0"/>
              </a:rPr>
              <a:t>=1</a:t>
            </a:r>
            <a:endParaRPr lang="pl-PL" sz="2400" dirty="0"/>
          </a:p>
        </p:txBody>
      </p:sp>
      <p:sp>
        <p:nvSpPr>
          <p:cNvPr id="9" name="Prostokąt 8"/>
          <p:cNvSpPr/>
          <p:nvPr/>
        </p:nvSpPr>
        <p:spPr>
          <a:xfrm>
            <a:off x="760131" y="4304439"/>
            <a:ext cx="10671738" cy="1938992"/>
          </a:xfrm>
          <a:prstGeom prst="rect">
            <a:avLst/>
          </a:prstGeom>
        </p:spPr>
        <p:txBody>
          <a:bodyPr wrap="square">
            <a:spAutoFit/>
          </a:bodyPr>
          <a:lstStyle/>
          <a:p>
            <a:r>
              <a:rPr lang="en-US" sz="2400" dirty="0">
                <a:ea typeface="Times New Roman" panose="02020603050405020304" pitchFamily="18" charset="0"/>
              </a:rPr>
              <a:t>The above constant </a:t>
            </a:r>
            <a:r>
              <a:rPr lang="en-US" sz="2400" i="1" dirty="0">
                <a:ea typeface="Times New Roman" panose="02020603050405020304" pitchFamily="18" charset="0"/>
                <a:cs typeface="Times New Roman" panose="02020603050405020304" pitchFamily="18" charset="0"/>
                <a:sym typeface="Symbol" panose="05050102010706020507" pitchFamily="18" charset="2"/>
              </a:rPr>
              <a:t></a:t>
            </a:r>
            <a:r>
              <a:rPr lang="en-US" sz="2400" dirty="0">
                <a:ea typeface="Times New Roman" panose="02020603050405020304" pitchFamily="18" charset="0"/>
              </a:rPr>
              <a:t>, called </a:t>
            </a:r>
            <a:r>
              <a:rPr lang="en-US" sz="2400" i="1" dirty="0">
                <a:ea typeface="Times New Roman" panose="02020603050405020304" pitchFamily="18" charset="0"/>
              </a:rPr>
              <a:t>a machine epsilon</a:t>
            </a:r>
            <a:r>
              <a:rPr lang="en-US" sz="2400" dirty="0">
                <a:ea typeface="Times New Roman" panose="02020603050405020304" pitchFamily="18" charset="0"/>
              </a:rPr>
              <a:t>, is one of the most important values characterizing computations with FP numbers. </a:t>
            </a:r>
            <a:endParaRPr lang="pl-PL" sz="2400" dirty="0" smtClean="0">
              <a:ea typeface="Times New Roman" panose="02020603050405020304" pitchFamily="18" charset="0"/>
            </a:endParaRPr>
          </a:p>
          <a:p>
            <a:r>
              <a:rPr lang="en-US" sz="2400" dirty="0" smtClean="0">
                <a:ea typeface="Times New Roman" panose="02020603050405020304" pitchFamily="18" charset="0"/>
              </a:rPr>
              <a:t>Since </a:t>
            </a:r>
            <a:r>
              <a:rPr lang="en-US" sz="2400" dirty="0">
                <a:ea typeface="Times New Roman" panose="02020603050405020304" pitchFamily="18" charset="0"/>
              </a:rPr>
              <a:t>FP numbers are represented in the </a:t>
            </a:r>
            <a:r>
              <a:rPr lang="en-US" sz="2400" b="1" dirty="0" smtClean="0">
                <a:ea typeface="Times New Roman" panose="02020603050405020304" pitchFamily="18" charset="0"/>
              </a:rPr>
              <a:t>normalized </a:t>
            </a:r>
            <a:r>
              <a:rPr lang="en-US" sz="2400" b="1" dirty="0">
                <a:ea typeface="Times New Roman" panose="02020603050405020304" pitchFamily="18" charset="0"/>
              </a:rPr>
              <a:t>representation</a:t>
            </a:r>
            <a:r>
              <a:rPr lang="en-US" sz="2400" dirty="0">
                <a:ea typeface="Times New Roman" panose="02020603050405020304" pitchFamily="18" charset="0"/>
              </a:rPr>
              <a:t>, </a:t>
            </a:r>
            <a:r>
              <a:rPr lang="en-US" sz="2400" i="1" dirty="0" smtClean="0">
                <a:ea typeface="Times New Roman" panose="02020603050405020304" pitchFamily="18" charset="0"/>
                <a:cs typeface="Times New Roman" panose="02020603050405020304" pitchFamily="18" charset="0"/>
                <a:sym typeface="Symbol" panose="05050102010706020507" pitchFamily="18" charset="2"/>
              </a:rPr>
              <a:t></a:t>
            </a:r>
            <a:r>
              <a:rPr lang="en-US" sz="2400" dirty="0" smtClean="0">
                <a:ea typeface="Times New Roman" panose="02020603050405020304" pitchFamily="18" charset="0"/>
              </a:rPr>
              <a:t> </a:t>
            </a:r>
            <a:r>
              <a:rPr lang="en-US" sz="2400" dirty="0">
                <a:ea typeface="Times New Roman" panose="02020603050405020304" pitchFamily="18" charset="0"/>
              </a:rPr>
              <a:t>can be interpreted as </a:t>
            </a:r>
            <a:r>
              <a:rPr lang="en-US" sz="2400" u="sng" dirty="0">
                <a:ea typeface="Times New Roman" panose="02020603050405020304" pitchFamily="18" charset="0"/>
              </a:rPr>
              <a:t>a distance between value 1 and the closest larger value than 1 </a:t>
            </a:r>
            <a:endParaRPr lang="pl-PL" sz="2400" u="sng" dirty="0" smtClean="0">
              <a:ea typeface="Times New Roman" panose="02020603050405020304" pitchFamily="18" charset="0"/>
            </a:endParaRPr>
          </a:p>
          <a:p>
            <a:r>
              <a:rPr lang="en-US" sz="2400" dirty="0" smtClean="0">
                <a:ea typeface="Times New Roman" panose="02020603050405020304" pitchFamily="18" charset="0"/>
              </a:rPr>
              <a:t>(</a:t>
            </a:r>
            <a:r>
              <a:rPr lang="pl-PL" sz="2400" dirty="0" smtClean="0">
                <a:ea typeface="Times New Roman" panose="02020603050405020304" pitchFamily="18" charset="0"/>
              </a:rPr>
              <a:t>but </a:t>
            </a:r>
            <a:r>
              <a:rPr lang="en-US" sz="2400" dirty="0" smtClean="0">
                <a:ea typeface="Times New Roman" panose="02020603050405020304" pitchFamily="18" charset="0"/>
              </a:rPr>
              <a:t>not </a:t>
            </a:r>
            <a:r>
              <a:rPr lang="pl-PL" sz="2400" dirty="0" smtClean="0">
                <a:ea typeface="Times New Roman" panose="02020603050405020304" pitchFamily="18" charset="0"/>
              </a:rPr>
              <a:t>from </a:t>
            </a:r>
            <a:r>
              <a:rPr lang="en-US" sz="2400" dirty="0" smtClean="0">
                <a:ea typeface="Times New Roman" panose="02020603050405020304" pitchFamily="18" charset="0"/>
              </a:rPr>
              <a:t>a </a:t>
            </a:r>
            <a:r>
              <a:rPr lang="en-US" sz="2400" dirty="0">
                <a:ea typeface="Times New Roman" panose="02020603050405020304" pitchFamily="18" charset="0"/>
              </a:rPr>
              <a:t>0). </a:t>
            </a:r>
            <a:endParaRPr lang="pl-PL" sz="2400" dirty="0"/>
          </a:p>
        </p:txBody>
      </p:sp>
      <p:sp>
        <p:nvSpPr>
          <p:cNvPr id="7" name="Prostokąt 6"/>
          <p:cNvSpPr/>
          <p:nvPr/>
        </p:nvSpPr>
        <p:spPr>
          <a:xfrm>
            <a:off x="811306" y="889713"/>
            <a:ext cx="10440743" cy="646331"/>
          </a:xfrm>
          <a:prstGeom prst="rect">
            <a:avLst/>
          </a:prstGeom>
        </p:spPr>
        <p:txBody>
          <a:bodyPr wrap="none">
            <a:spAutoFit/>
          </a:bodyPr>
          <a:lstStyle/>
          <a:p>
            <a:r>
              <a:rPr lang="pl-PL" sz="3600" dirty="0" err="1" smtClean="0">
                <a:latin typeface="Arial Rounded MT Bold" panose="020F0704030504030204" pitchFamily="34" charset="0"/>
              </a:rPr>
              <a:t>What</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are</a:t>
            </a:r>
            <a:r>
              <a:rPr lang="pl-PL" sz="3600" dirty="0" smtClean="0">
                <a:latin typeface="Arial Rounded MT Bold" panose="020F0704030504030204" pitchFamily="34" charset="0"/>
              </a:rPr>
              <a:t> the most </a:t>
            </a:r>
            <a:r>
              <a:rPr lang="pl-PL" sz="3600" dirty="0" err="1" smtClean="0">
                <a:latin typeface="Arial Rounded MT Bold" panose="020F0704030504030204" pitchFamily="34" charset="0"/>
              </a:rPr>
              <a:t>characteristic</a:t>
            </a:r>
            <a:r>
              <a:rPr lang="pl-PL" sz="3600" dirty="0" smtClean="0">
                <a:latin typeface="Arial Rounded MT Bold" panose="020F0704030504030204" pitchFamily="34" charset="0"/>
              </a:rPr>
              <a:t> </a:t>
            </a:r>
            <a:r>
              <a:rPr lang="pl-PL" sz="3600" dirty="0" err="1" smtClean="0">
                <a:latin typeface="Arial Rounded MT Bold" panose="020F0704030504030204" pitchFamily="34" charset="0"/>
              </a:rPr>
              <a:t>parameters</a:t>
            </a:r>
            <a:r>
              <a:rPr lang="pl-PL" sz="3600" dirty="0" smtClean="0">
                <a:latin typeface="Arial Rounded MT Bold" panose="020F0704030504030204" pitchFamily="34" charset="0"/>
              </a:rPr>
              <a:t>?</a:t>
            </a:r>
            <a:endParaRPr lang="pl-PL" sz="3600" dirty="0">
              <a:latin typeface="Arial Rounded MT Bold" panose="020F0704030504030204" pitchFamily="34" charset="0"/>
            </a:endParaRPr>
          </a:p>
        </p:txBody>
      </p:sp>
    </p:spTree>
    <p:extLst>
      <p:ext uri="{BB962C8B-B14F-4D97-AF65-F5344CB8AC3E}">
        <p14:creationId xmlns:p14="http://schemas.microsoft.com/office/powerpoint/2010/main" val="44205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68823" y="1808673"/>
            <a:ext cx="10237695" cy="646331"/>
          </a:xfrm>
          <a:prstGeom prst="rect">
            <a:avLst/>
          </a:prstGeom>
        </p:spPr>
        <p:txBody>
          <a:bodyPr wrap="square">
            <a:spAutoFit/>
          </a:bodyPr>
          <a:lstStyle/>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 ( 0.1 + 0.2 == 0.3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std::endl;  </a:t>
            </a:r>
          </a:p>
        </p:txBody>
      </p:sp>
      <p:sp>
        <p:nvSpPr>
          <p:cNvPr id="3" name="Prostokąt 2"/>
          <p:cNvSpPr/>
          <p:nvPr/>
        </p:nvSpPr>
        <p:spPr>
          <a:xfrm>
            <a:off x="1568823" y="3132275"/>
            <a:ext cx="4275529" cy="400110"/>
          </a:xfrm>
          <a:prstGeom prst="rect">
            <a:avLst/>
          </a:prstGeom>
          <a:solidFill>
            <a:schemeClr val="accent1">
              <a:lumMod val="20000"/>
              <a:lumOff val="80000"/>
            </a:schemeClr>
          </a:solidFill>
        </p:spPr>
        <p:txBody>
          <a:bodyPr wrap="none">
            <a:spAutoFit/>
          </a:bodyPr>
          <a:lstStyle/>
          <a:p>
            <a:r>
              <a:rPr lang="pl-PL" sz="2000" dirty="0" err="1">
                <a:latin typeface="Consolas" panose="020B0609020204030204" pitchFamily="49" charset="0"/>
              </a:rPr>
              <a:t>Come</a:t>
            </a:r>
            <a:r>
              <a:rPr lang="pl-PL" sz="2000" dirty="0">
                <a:latin typeface="Consolas" panose="020B0609020204030204" pitchFamily="49" charset="0"/>
              </a:rPr>
              <a:t> to my talk &amp; U R </a:t>
            </a:r>
            <a:r>
              <a:rPr lang="pl-PL" sz="2000" dirty="0" err="1">
                <a:latin typeface="Consolas" panose="020B0609020204030204" pitchFamily="49" charset="0"/>
              </a:rPr>
              <a:t>welcome</a:t>
            </a:r>
            <a:endParaRPr lang="pl-PL" sz="2000" dirty="0">
              <a:latin typeface="Consolas" panose="020B0609020204030204" pitchFamily="49" charset="0"/>
            </a:endParaRPr>
          </a:p>
        </p:txBody>
      </p:sp>
    </p:spTree>
    <p:extLst>
      <p:ext uri="{BB962C8B-B14F-4D97-AF65-F5344CB8AC3E}">
        <p14:creationId xmlns:p14="http://schemas.microsoft.com/office/powerpoint/2010/main" val="10583825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516425767"/>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8416" name="Equation" r:id="rId4" imgW="1054080" imgH="253800" progId="Equation.DSMT4">
                  <p:embed/>
                </p:oleObj>
              </mc:Choice>
              <mc:Fallback>
                <p:oleObj name="Equation" r:id="rId4" imgW="1054080" imgH="253800" progId="Equation.DSMT4">
                  <p:embed/>
                  <p:pic>
                    <p:nvPicPr>
                      <p:cNvPr id="8" name="Obiekt 7"/>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Tree>
    <p:extLst>
      <p:ext uri="{BB962C8B-B14F-4D97-AF65-F5344CB8AC3E}">
        <p14:creationId xmlns:p14="http://schemas.microsoft.com/office/powerpoint/2010/main" val="3632373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24757"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cxnSp>
        <p:nvCxnSpPr>
          <p:cNvPr id="3" name="Łącznik prosty 2"/>
          <p:cNvCxnSpPr/>
          <p:nvPr/>
        </p:nvCxnSpPr>
        <p:spPr>
          <a:xfrm flipH="1">
            <a:off x="3671047" y="1851211"/>
            <a:ext cx="542365" cy="83820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4558553" y="1882588"/>
            <a:ext cx="1470212" cy="8570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541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25781"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cxnSp>
        <p:nvCxnSpPr>
          <p:cNvPr id="3" name="Łącznik prosty 2"/>
          <p:cNvCxnSpPr/>
          <p:nvPr/>
        </p:nvCxnSpPr>
        <p:spPr>
          <a:xfrm>
            <a:off x="4693024" y="1794129"/>
            <a:ext cx="1358152" cy="8639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5401235" y="1784719"/>
            <a:ext cx="2263589" cy="873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7637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26805"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cxnSp>
        <p:nvCxnSpPr>
          <p:cNvPr id="3" name="Łącznik prosty 2"/>
          <p:cNvCxnSpPr/>
          <p:nvPr/>
        </p:nvCxnSpPr>
        <p:spPr>
          <a:xfrm>
            <a:off x="5620870" y="1781277"/>
            <a:ext cx="2707342" cy="8991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7059706" y="1794204"/>
            <a:ext cx="2725270" cy="88624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316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27829"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cxnSp>
        <p:nvCxnSpPr>
          <p:cNvPr id="3" name="Łącznik prosty 2"/>
          <p:cNvCxnSpPr/>
          <p:nvPr/>
        </p:nvCxnSpPr>
        <p:spPr>
          <a:xfrm>
            <a:off x="7498976" y="1810858"/>
            <a:ext cx="2707342" cy="8991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Łącznik prosty 11"/>
          <p:cNvCxnSpPr/>
          <p:nvPr/>
        </p:nvCxnSpPr>
        <p:spPr>
          <a:xfrm>
            <a:off x="10376647" y="1810858"/>
            <a:ext cx="690282" cy="8991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6896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28854"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sp>
        <p:nvSpPr>
          <p:cNvPr id="10" name="Prostokąt 9"/>
          <p:cNvSpPr/>
          <p:nvPr/>
        </p:nvSpPr>
        <p:spPr>
          <a:xfrm>
            <a:off x="20925" y="5037275"/>
            <a:ext cx="2202975" cy="461665"/>
          </a:xfrm>
          <a:prstGeom prst="rect">
            <a:avLst/>
          </a:prstGeom>
        </p:spPr>
        <p:txBody>
          <a:bodyPr wrap="none">
            <a:spAutoFit/>
          </a:bodyPr>
          <a:lstStyle/>
          <a:p>
            <a:r>
              <a:rPr lang="en-US" sz="2400" i="1" dirty="0">
                <a:ea typeface="Times New Roman" panose="02020603050405020304" pitchFamily="18" charset="0"/>
              </a:rPr>
              <a:t>machine epsilon</a:t>
            </a:r>
            <a:endParaRPr lang="pl-PL" sz="2400" dirty="0"/>
          </a:p>
        </p:txBody>
      </p:sp>
      <p:sp>
        <p:nvSpPr>
          <p:cNvPr id="13" name="Owal 12"/>
          <p:cNvSpPr/>
          <p:nvPr/>
        </p:nvSpPr>
        <p:spPr>
          <a:xfrm>
            <a:off x="5732929" y="4994683"/>
            <a:ext cx="1281953" cy="546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y ze strzałką 8"/>
          <p:cNvCxnSpPr/>
          <p:nvPr/>
        </p:nvCxnSpPr>
        <p:spPr>
          <a:xfrm>
            <a:off x="6096000" y="3814738"/>
            <a:ext cx="672353"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359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29877"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sp>
        <p:nvSpPr>
          <p:cNvPr id="10" name="Prostokąt 9"/>
          <p:cNvSpPr/>
          <p:nvPr/>
        </p:nvSpPr>
        <p:spPr>
          <a:xfrm>
            <a:off x="20925" y="5037275"/>
            <a:ext cx="2202975" cy="461665"/>
          </a:xfrm>
          <a:prstGeom prst="rect">
            <a:avLst/>
          </a:prstGeom>
        </p:spPr>
        <p:txBody>
          <a:bodyPr wrap="none">
            <a:spAutoFit/>
          </a:bodyPr>
          <a:lstStyle/>
          <a:p>
            <a:r>
              <a:rPr lang="en-US" sz="2400" i="1" dirty="0">
                <a:ea typeface="Times New Roman" panose="02020603050405020304" pitchFamily="18" charset="0"/>
              </a:rPr>
              <a:t>machine epsilon</a:t>
            </a:r>
            <a:endParaRPr lang="pl-PL" sz="2400" dirty="0"/>
          </a:p>
        </p:txBody>
      </p:sp>
      <p:sp>
        <p:nvSpPr>
          <p:cNvPr id="13" name="Owal 12"/>
          <p:cNvSpPr/>
          <p:nvPr/>
        </p:nvSpPr>
        <p:spPr>
          <a:xfrm>
            <a:off x="3428994" y="5581870"/>
            <a:ext cx="1281953" cy="54684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y ze strzałką 8"/>
          <p:cNvCxnSpPr/>
          <p:nvPr/>
        </p:nvCxnSpPr>
        <p:spPr>
          <a:xfrm>
            <a:off x="3792065" y="3814738"/>
            <a:ext cx="672353" cy="0"/>
          </a:xfrm>
          <a:prstGeom prst="straightConnector1">
            <a:avLst/>
          </a:prstGeom>
          <a:ln w="57150">
            <a:solidFill>
              <a:schemeClr val="accent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37341" y="5659416"/>
            <a:ext cx="2542684" cy="461665"/>
          </a:xfrm>
          <a:prstGeom prst="rect">
            <a:avLst/>
          </a:prstGeom>
        </p:spPr>
        <p:txBody>
          <a:bodyPr wrap="none">
            <a:spAutoFit/>
          </a:bodyPr>
          <a:lstStyle/>
          <a:p>
            <a:r>
              <a:rPr lang="pl-PL" sz="2400" i="1" dirty="0" err="1" smtClean="0">
                <a:ea typeface="Times New Roman" panose="02020603050405020304" pitchFamily="18" charset="0"/>
              </a:rPr>
              <a:t>spacing</a:t>
            </a:r>
            <a:r>
              <a:rPr lang="pl-PL" sz="2400" i="1" dirty="0" smtClean="0">
                <a:ea typeface="Times New Roman" panose="02020603050405020304" pitchFamily="18" charset="0"/>
              </a:rPr>
              <a:t> in a </a:t>
            </a:r>
            <a:r>
              <a:rPr lang="pl-PL" sz="2400" i="1" dirty="0" err="1" smtClean="0">
                <a:ea typeface="Times New Roman" panose="02020603050405020304" pitchFamily="18" charset="0"/>
              </a:rPr>
              <a:t>group</a:t>
            </a:r>
            <a:r>
              <a:rPr lang="pl-PL" sz="2400" i="1" dirty="0" smtClean="0">
                <a:ea typeface="Times New Roman" panose="02020603050405020304" pitchFamily="18" charset="0"/>
              </a:rPr>
              <a:t> </a:t>
            </a:r>
            <a:endParaRPr lang="pl-PL" sz="2400" dirty="0"/>
          </a:p>
        </p:txBody>
      </p:sp>
    </p:spTree>
    <p:extLst>
      <p:ext uri="{BB962C8B-B14F-4D97-AF65-F5344CB8AC3E}">
        <p14:creationId xmlns:p14="http://schemas.microsoft.com/office/powerpoint/2010/main" val="8391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30900"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sp>
        <p:nvSpPr>
          <p:cNvPr id="10" name="Prostokąt 9"/>
          <p:cNvSpPr/>
          <p:nvPr/>
        </p:nvSpPr>
        <p:spPr>
          <a:xfrm>
            <a:off x="20925" y="5037275"/>
            <a:ext cx="2202975" cy="461665"/>
          </a:xfrm>
          <a:prstGeom prst="rect">
            <a:avLst/>
          </a:prstGeom>
        </p:spPr>
        <p:txBody>
          <a:bodyPr wrap="none">
            <a:spAutoFit/>
          </a:bodyPr>
          <a:lstStyle/>
          <a:p>
            <a:r>
              <a:rPr lang="en-US" sz="2400" i="1" dirty="0">
                <a:ea typeface="Times New Roman" panose="02020603050405020304" pitchFamily="18" charset="0"/>
              </a:rPr>
              <a:t>machine epsilon</a:t>
            </a:r>
            <a:endParaRPr lang="pl-PL" sz="2400" dirty="0"/>
          </a:p>
        </p:txBody>
      </p:sp>
      <p:sp>
        <p:nvSpPr>
          <p:cNvPr id="13" name="Owal 12"/>
          <p:cNvSpPr/>
          <p:nvPr/>
        </p:nvSpPr>
        <p:spPr>
          <a:xfrm>
            <a:off x="5732929" y="5581863"/>
            <a:ext cx="1281953" cy="54684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y ze strzałką 8"/>
          <p:cNvCxnSpPr/>
          <p:nvPr/>
        </p:nvCxnSpPr>
        <p:spPr>
          <a:xfrm>
            <a:off x="6096000" y="3814738"/>
            <a:ext cx="672353" cy="0"/>
          </a:xfrm>
          <a:prstGeom prst="straightConnector1">
            <a:avLst/>
          </a:prstGeom>
          <a:ln w="57150">
            <a:solidFill>
              <a:schemeClr val="accent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37341" y="5659416"/>
            <a:ext cx="2542684" cy="461665"/>
          </a:xfrm>
          <a:prstGeom prst="rect">
            <a:avLst/>
          </a:prstGeom>
        </p:spPr>
        <p:txBody>
          <a:bodyPr wrap="none">
            <a:spAutoFit/>
          </a:bodyPr>
          <a:lstStyle/>
          <a:p>
            <a:r>
              <a:rPr lang="pl-PL" sz="2400" i="1" dirty="0" err="1" smtClean="0">
                <a:ea typeface="Times New Roman" panose="02020603050405020304" pitchFamily="18" charset="0"/>
              </a:rPr>
              <a:t>spacing</a:t>
            </a:r>
            <a:r>
              <a:rPr lang="pl-PL" sz="2400" i="1" dirty="0" smtClean="0">
                <a:ea typeface="Times New Roman" panose="02020603050405020304" pitchFamily="18" charset="0"/>
              </a:rPr>
              <a:t> in a </a:t>
            </a:r>
            <a:r>
              <a:rPr lang="pl-PL" sz="2400" i="1" dirty="0" err="1" smtClean="0">
                <a:ea typeface="Times New Roman" panose="02020603050405020304" pitchFamily="18" charset="0"/>
              </a:rPr>
              <a:t>group</a:t>
            </a:r>
            <a:r>
              <a:rPr lang="pl-PL" sz="2400" i="1" dirty="0" smtClean="0">
                <a:ea typeface="Times New Roman" panose="02020603050405020304" pitchFamily="18" charset="0"/>
              </a:rPr>
              <a:t> </a:t>
            </a:r>
            <a:endParaRPr lang="pl-PL" sz="2400" dirty="0"/>
          </a:p>
        </p:txBody>
      </p:sp>
      <p:cxnSp>
        <p:nvCxnSpPr>
          <p:cNvPr id="14" name="Łącznik prosty 13"/>
          <p:cNvCxnSpPr/>
          <p:nvPr/>
        </p:nvCxnSpPr>
        <p:spPr>
          <a:xfrm>
            <a:off x="58123" y="5581863"/>
            <a:ext cx="21292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036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31924"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sp>
        <p:nvSpPr>
          <p:cNvPr id="10" name="Prostokąt 9"/>
          <p:cNvSpPr/>
          <p:nvPr/>
        </p:nvSpPr>
        <p:spPr>
          <a:xfrm>
            <a:off x="20925" y="5037275"/>
            <a:ext cx="2202975" cy="461665"/>
          </a:xfrm>
          <a:prstGeom prst="rect">
            <a:avLst/>
          </a:prstGeom>
        </p:spPr>
        <p:txBody>
          <a:bodyPr wrap="none">
            <a:spAutoFit/>
          </a:bodyPr>
          <a:lstStyle/>
          <a:p>
            <a:r>
              <a:rPr lang="en-US" sz="2400" i="1" dirty="0">
                <a:ea typeface="Times New Roman" panose="02020603050405020304" pitchFamily="18" charset="0"/>
              </a:rPr>
              <a:t>machine epsilon</a:t>
            </a:r>
            <a:endParaRPr lang="pl-PL" sz="2400" dirty="0"/>
          </a:p>
        </p:txBody>
      </p:sp>
      <p:sp>
        <p:nvSpPr>
          <p:cNvPr id="13" name="Owal 12"/>
          <p:cNvSpPr/>
          <p:nvPr/>
        </p:nvSpPr>
        <p:spPr>
          <a:xfrm>
            <a:off x="7933771" y="5581863"/>
            <a:ext cx="1281953" cy="54684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y ze strzałką 8"/>
          <p:cNvCxnSpPr/>
          <p:nvPr/>
        </p:nvCxnSpPr>
        <p:spPr>
          <a:xfrm>
            <a:off x="8296842" y="3814738"/>
            <a:ext cx="672353" cy="0"/>
          </a:xfrm>
          <a:prstGeom prst="straightConnector1">
            <a:avLst/>
          </a:prstGeom>
          <a:ln w="57150">
            <a:solidFill>
              <a:schemeClr val="accent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37341" y="5659416"/>
            <a:ext cx="2542684" cy="461665"/>
          </a:xfrm>
          <a:prstGeom prst="rect">
            <a:avLst/>
          </a:prstGeom>
        </p:spPr>
        <p:txBody>
          <a:bodyPr wrap="none">
            <a:spAutoFit/>
          </a:bodyPr>
          <a:lstStyle/>
          <a:p>
            <a:r>
              <a:rPr lang="pl-PL" sz="2400" i="1" dirty="0" err="1" smtClean="0">
                <a:ea typeface="Times New Roman" panose="02020603050405020304" pitchFamily="18" charset="0"/>
              </a:rPr>
              <a:t>spacing</a:t>
            </a:r>
            <a:r>
              <a:rPr lang="pl-PL" sz="2400" i="1" dirty="0" smtClean="0">
                <a:ea typeface="Times New Roman" panose="02020603050405020304" pitchFamily="18" charset="0"/>
              </a:rPr>
              <a:t> in a </a:t>
            </a:r>
            <a:r>
              <a:rPr lang="pl-PL" sz="2400" i="1" dirty="0" err="1" smtClean="0">
                <a:ea typeface="Times New Roman" panose="02020603050405020304" pitchFamily="18" charset="0"/>
              </a:rPr>
              <a:t>group</a:t>
            </a:r>
            <a:r>
              <a:rPr lang="pl-PL" sz="2400" i="1" dirty="0" smtClean="0">
                <a:ea typeface="Times New Roman" panose="02020603050405020304" pitchFamily="18" charset="0"/>
              </a:rPr>
              <a:t> </a:t>
            </a:r>
            <a:endParaRPr lang="pl-PL" sz="2400" dirty="0"/>
          </a:p>
        </p:txBody>
      </p:sp>
    </p:spTree>
    <p:extLst>
      <p:ext uri="{BB962C8B-B14F-4D97-AF65-F5344CB8AC3E}">
        <p14:creationId xmlns:p14="http://schemas.microsoft.com/office/powerpoint/2010/main" val="1484131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49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0.125   ...     0.21875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32948"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sp>
        <p:nvSpPr>
          <p:cNvPr id="10" name="Prostokąt 9"/>
          <p:cNvSpPr/>
          <p:nvPr/>
        </p:nvSpPr>
        <p:spPr>
          <a:xfrm>
            <a:off x="20925" y="5037275"/>
            <a:ext cx="2202975" cy="461665"/>
          </a:xfrm>
          <a:prstGeom prst="rect">
            <a:avLst/>
          </a:prstGeom>
        </p:spPr>
        <p:txBody>
          <a:bodyPr wrap="none">
            <a:spAutoFit/>
          </a:bodyPr>
          <a:lstStyle/>
          <a:p>
            <a:r>
              <a:rPr lang="en-US" sz="2400" i="1" dirty="0">
                <a:ea typeface="Times New Roman" panose="02020603050405020304" pitchFamily="18" charset="0"/>
              </a:rPr>
              <a:t>machine epsilon</a:t>
            </a:r>
            <a:endParaRPr lang="pl-PL" sz="2400" dirty="0"/>
          </a:p>
        </p:txBody>
      </p:sp>
      <p:sp>
        <p:nvSpPr>
          <p:cNvPr id="13" name="Owal 12"/>
          <p:cNvSpPr/>
          <p:nvPr/>
        </p:nvSpPr>
        <p:spPr>
          <a:xfrm>
            <a:off x="9641552" y="5581863"/>
            <a:ext cx="1281953" cy="546847"/>
          </a:xfrm>
          <a:prstGeom prst="ellipse">
            <a:avLst/>
          </a:prstGeom>
          <a:no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9" name="Łącznik prosty ze strzałką 8"/>
          <p:cNvCxnSpPr/>
          <p:nvPr/>
        </p:nvCxnSpPr>
        <p:spPr>
          <a:xfrm>
            <a:off x="10004623" y="3814738"/>
            <a:ext cx="672353" cy="0"/>
          </a:xfrm>
          <a:prstGeom prst="straightConnector1">
            <a:avLst/>
          </a:prstGeom>
          <a:ln w="57150">
            <a:solidFill>
              <a:schemeClr val="accent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37341" y="5659416"/>
            <a:ext cx="2542684" cy="461665"/>
          </a:xfrm>
          <a:prstGeom prst="rect">
            <a:avLst/>
          </a:prstGeom>
        </p:spPr>
        <p:txBody>
          <a:bodyPr wrap="none">
            <a:spAutoFit/>
          </a:bodyPr>
          <a:lstStyle/>
          <a:p>
            <a:r>
              <a:rPr lang="pl-PL" sz="2400" i="1" dirty="0" err="1" smtClean="0">
                <a:ea typeface="Times New Roman" panose="02020603050405020304" pitchFamily="18" charset="0"/>
              </a:rPr>
              <a:t>spacing</a:t>
            </a:r>
            <a:r>
              <a:rPr lang="pl-PL" sz="2400" i="1" dirty="0" smtClean="0">
                <a:ea typeface="Times New Roman" panose="02020603050405020304" pitchFamily="18" charset="0"/>
              </a:rPr>
              <a:t> in a </a:t>
            </a:r>
            <a:r>
              <a:rPr lang="pl-PL" sz="2400" i="1" dirty="0" err="1" smtClean="0">
                <a:ea typeface="Times New Roman" panose="02020603050405020304" pitchFamily="18" charset="0"/>
              </a:rPr>
              <a:t>group</a:t>
            </a:r>
            <a:r>
              <a:rPr lang="pl-PL" sz="2400" i="1" dirty="0" smtClean="0">
                <a:ea typeface="Times New Roman" panose="02020603050405020304" pitchFamily="18" charset="0"/>
              </a:rPr>
              <a:t> </a:t>
            </a:r>
            <a:endParaRPr lang="pl-PL" sz="2400" dirty="0"/>
          </a:p>
        </p:txBody>
      </p:sp>
    </p:spTree>
    <p:extLst>
      <p:ext uri="{BB962C8B-B14F-4D97-AF65-F5344CB8AC3E}">
        <p14:creationId xmlns:p14="http://schemas.microsoft.com/office/powerpoint/2010/main" val="30033933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68823" y="1808673"/>
            <a:ext cx="10237695" cy="646331"/>
          </a:xfrm>
          <a:prstGeom prst="rect">
            <a:avLst/>
          </a:prstGeom>
        </p:spPr>
        <p:txBody>
          <a:bodyPr wrap="square">
            <a:spAutoFit/>
          </a:bodyPr>
          <a:lstStyle/>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 ( 0.1 + 0.2 == 0.3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std::endl;  </a:t>
            </a:r>
          </a:p>
        </p:txBody>
      </p:sp>
      <p:sp>
        <p:nvSpPr>
          <p:cNvPr id="3" name="Prostokąt 2"/>
          <p:cNvSpPr/>
          <p:nvPr/>
        </p:nvSpPr>
        <p:spPr>
          <a:xfrm>
            <a:off x="1568823" y="3132275"/>
            <a:ext cx="4275529" cy="400110"/>
          </a:xfrm>
          <a:prstGeom prst="rect">
            <a:avLst/>
          </a:prstGeom>
          <a:solidFill>
            <a:schemeClr val="accent1">
              <a:lumMod val="20000"/>
              <a:lumOff val="80000"/>
            </a:schemeClr>
          </a:solidFill>
        </p:spPr>
        <p:txBody>
          <a:bodyPr wrap="none">
            <a:spAutoFit/>
          </a:bodyPr>
          <a:lstStyle/>
          <a:p>
            <a:r>
              <a:rPr lang="pl-PL" sz="2000" dirty="0" err="1">
                <a:latin typeface="Consolas" panose="020B0609020204030204" pitchFamily="49" charset="0"/>
              </a:rPr>
              <a:t>Come</a:t>
            </a:r>
            <a:r>
              <a:rPr lang="pl-PL" sz="2000" dirty="0">
                <a:latin typeface="Consolas" panose="020B0609020204030204" pitchFamily="49" charset="0"/>
              </a:rPr>
              <a:t> to my talk &amp; U R </a:t>
            </a:r>
            <a:r>
              <a:rPr lang="pl-PL" sz="2000" dirty="0" err="1">
                <a:latin typeface="Consolas" panose="020B0609020204030204" pitchFamily="49" charset="0"/>
              </a:rPr>
              <a:t>welcome</a:t>
            </a:r>
            <a:endParaRPr lang="pl-PL" sz="2000" dirty="0">
              <a:latin typeface="Consolas" panose="020B0609020204030204" pitchFamily="49" charset="0"/>
            </a:endParaRPr>
          </a:p>
        </p:txBody>
      </p:sp>
      <p:cxnSp>
        <p:nvCxnSpPr>
          <p:cNvPr id="7" name="Łącznik prosty 6"/>
          <p:cNvCxnSpPr/>
          <p:nvPr/>
        </p:nvCxnSpPr>
        <p:spPr>
          <a:xfrm>
            <a:off x="6485965" y="2644588"/>
            <a:ext cx="1788459" cy="44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8928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representation</a:t>
            </a:r>
            <a:r>
              <a:rPr lang="pl-PL" sz="2800" dirty="0" smtClean="0">
                <a:ln>
                  <a:solidFill>
                    <a:schemeClr val="bg1"/>
                  </a:solidFill>
                </a:ln>
                <a:solidFill>
                  <a:schemeClr val="bg1"/>
                </a:solidFill>
                <a:cs typeface="Arial" panose="020B0604020202020204" pitchFamily="34" charset="0"/>
              </a:rPr>
              <a:t> – </a:t>
            </a:r>
            <a:r>
              <a:rPr lang="pl-PL" sz="2800" dirty="0" err="1" smtClean="0">
                <a:ln>
                  <a:solidFill>
                    <a:schemeClr val="bg1"/>
                  </a:solidFill>
                </a:ln>
                <a:solidFill>
                  <a:schemeClr val="bg1"/>
                </a:solidFill>
                <a:cs typeface="Arial" panose="020B0604020202020204" pitchFamily="34" charset="0"/>
              </a:rPr>
              <a:t>an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illustrative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experiment</a:t>
            </a:r>
            <a:endParaRPr lang="pl-PL" sz="2800" dirty="0">
              <a:ln>
                <a:solidFill>
                  <a:schemeClr val="bg1"/>
                </a:solidFill>
              </a:ln>
              <a:solidFill>
                <a:schemeClr val="bg1"/>
              </a:solidFill>
              <a:cs typeface="Arial" panose="020B060402020202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2640191798"/>
              </p:ext>
            </p:extLst>
          </p:nvPr>
        </p:nvGraphicFramePr>
        <p:xfrm>
          <a:off x="2366680" y="2739609"/>
          <a:ext cx="9224684" cy="3981866"/>
        </p:xfrm>
        <a:graphic>
          <a:graphicData uri="http://schemas.openxmlformats.org/drawingml/2006/table">
            <a:tbl>
              <a:tblPr firstRow="1" firstCol="1" bandRow="1">
                <a:tableStyleId>{5C22544A-7EE6-4342-B048-85BDC9FD1C3A}</a:tableStyleId>
              </a:tblPr>
              <a:tblGrid>
                <a:gridCol w="1252978">
                  <a:extLst>
                    <a:ext uri="{9D8B030D-6E8A-4147-A177-3AD203B41FA5}">
                      <a16:colId xmlns:a16="http://schemas.microsoft.com/office/drawing/2014/main" val="2668726138"/>
                    </a:ext>
                  </a:extLst>
                </a:gridCol>
                <a:gridCol w="2434634">
                  <a:extLst>
                    <a:ext uri="{9D8B030D-6E8A-4147-A177-3AD203B41FA5}">
                      <a16:colId xmlns:a16="http://schemas.microsoft.com/office/drawing/2014/main" val="3476623969"/>
                    </a:ext>
                  </a:extLst>
                </a:gridCol>
                <a:gridCol w="2298209">
                  <a:extLst>
                    <a:ext uri="{9D8B030D-6E8A-4147-A177-3AD203B41FA5}">
                      <a16:colId xmlns:a16="http://schemas.microsoft.com/office/drawing/2014/main" val="2816917873"/>
                    </a:ext>
                  </a:extLst>
                </a:gridCol>
                <a:gridCol w="1758240">
                  <a:extLst>
                    <a:ext uri="{9D8B030D-6E8A-4147-A177-3AD203B41FA5}">
                      <a16:colId xmlns:a16="http://schemas.microsoft.com/office/drawing/2014/main" val="2242470331"/>
                    </a:ext>
                  </a:extLst>
                </a:gridCol>
                <a:gridCol w="1480623">
                  <a:extLst>
                    <a:ext uri="{9D8B030D-6E8A-4147-A177-3AD203B41FA5}">
                      <a16:colId xmlns:a16="http://schemas.microsoft.com/office/drawing/2014/main" val="3179602471"/>
                    </a:ext>
                  </a:extLst>
                </a:gridCol>
              </a:tblGrid>
              <a:tr h="475081">
                <a:tc>
                  <a:txBody>
                    <a:bodyPr/>
                    <a:lstStyle/>
                    <a:p>
                      <a:pPr marL="144145" indent="144145" algn="l" hangingPunct="0">
                        <a:spcBef>
                          <a:spcPts val="600"/>
                        </a:spcBef>
                        <a:spcAft>
                          <a:spcPts val="0"/>
                        </a:spcAft>
                      </a:pPr>
                      <a:r>
                        <a:rPr lang="en-US" sz="2000" i="1" dirty="0" err="1">
                          <a:effectLst/>
                        </a:rPr>
                        <a:t>i</a:t>
                      </a:r>
                      <a:endParaRPr lang="pl-PL" sz="2000" i="1" dirty="0">
                        <a:effectLst/>
                        <a:latin typeface="Times"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3</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69967962"/>
                  </a:ext>
                </a:extLst>
              </a:tr>
              <a:tr h="606525">
                <a:tc>
                  <a:txBody>
                    <a:bodyPr/>
                    <a:lstStyle/>
                    <a:p>
                      <a:pPr algn="l">
                        <a:spcAft>
                          <a:spcPts val="0"/>
                        </a:spcAft>
                      </a:pP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0.5  0.625  0.75  0.875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1  1.25  1.5  1.75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2  2.5  3  3.5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4  5  6  7</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670056611"/>
                  </a:ext>
                </a:extLst>
              </a:tr>
              <a:tr h="580052">
                <a:tc>
                  <a:txBody>
                    <a:bodyPr/>
                    <a:lstStyle/>
                    <a:p>
                      <a:pPr algn="l">
                        <a:spcAft>
                          <a:spcPts val="0"/>
                        </a:spcAft>
                      </a:pPr>
                      <a:r>
                        <a:rPr lang="en-US" sz="2000" i="1"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87648987"/>
                  </a:ext>
                </a:extLst>
              </a:tr>
              <a:tr h="580052">
                <a:tc>
                  <a:txBody>
                    <a:bodyPr/>
                    <a:lstStyle/>
                    <a:p>
                      <a:pPr algn="l">
                        <a:spcAft>
                          <a:spcPts val="0"/>
                        </a:spcAft>
                      </a:pP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2</a:t>
                      </a:r>
                      <a:r>
                        <a:rPr lang="en-US" sz="2000" baseline="30000" dirty="0">
                          <a:effectLst/>
                        </a:rPr>
                        <a:t>-1</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0</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2</a:t>
                      </a:r>
                      <a:r>
                        <a:rPr lang="en-US" sz="2000" baseline="30000">
                          <a:effectLst/>
                        </a:rPr>
                        <a:t>2</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823237710"/>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=B</a:t>
                      </a:r>
                      <a:r>
                        <a:rPr lang="en-US" sz="2000" i="1" baseline="30000" dirty="0">
                          <a:effectLst/>
                        </a:rPr>
                        <a:t>1-p</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0.25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826797158"/>
                  </a:ext>
                </a:extLst>
              </a:tr>
              <a:tr h="580052">
                <a:tc>
                  <a:txBody>
                    <a:bodyPr/>
                    <a:lstStyle/>
                    <a:p>
                      <a:pPr algn="l">
                        <a:spcAft>
                          <a:spcPts val="0"/>
                        </a:spcAft>
                      </a:pPr>
                      <a:r>
                        <a:rPr lang="en-US" sz="2000" i="1" dirty="0">
                          <a:effectLst/>
                          <a:sym typeface="Symbol" panose="05050102010706020507" pitchFamily="18" charset="2"/>
                        </a:rPr>
                        <a:t></a:t>
                      </a:r>
                      <a:r>
                        <a:rPr lang="en-US" sz="2000" i="1" dirty="0">
                          <a:effectLst/>
                        </a:rPr>
                        <a:t>=</a:t>
                      </a:r>
                      <a:r>
                        <a:rPr lang="en-US" sz="2000" i="1" dirty="0">
                          <a:effectLst/>
                          <a:sym typeface="Symbol" panose="05050102010706020507" pitchFamily="18" charset="2"/>
                        </a:rPr>
                        <a:t></a:t>
                      </a:r>
                      <a:r>
                        <a:rPr lang="en-US" sz="2000" i="1" dirty="0">
                          <a:effectLst/>
                        </a:rPr>
                        <a:t>B</a:t>
                      </a:r>
                      <a:r>
                        <a:rPr lang="en-US" sz="2000" i="1" baseline="30000" dirty="0">
                          <a:effectLst/>
                        </a:rPr>
                        <a:t>E</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0.5</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a:effectLst/>
                        </a:rPr>
                        <a:t>1</a:t>
                      </a:r>
                      <a:endParaRPr lang="pl-PL" sz="20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567898176"/>
                  </a:ext>
                </a:extLst>
              </a:tr>
              <a:tr h="580052">
                <a:tc>
                  <a:txBody>
                    <a:bodyPr/>
                    <a:lstStyle/>
                    <a:p>
                      <a:pPr algn="l">
                        <a:spcAft>
                          <a:spcPts val="0"/>
                        </a:spcAft>
                      </a:pPr>
                      <a:r>
                        <a:rPr lang="en-US" sz="2000" i="1" dirty="0">
                          <a:effectLst/>
                        </a:rPr>
                        <a:t>s=</a:t>
                      </a:r>
                      <a:r>
                        <a:rPr lang="en-US" sz="2000" i="1" dirty="0">
                          <a:effectLst/>
                          <a:sym typeface="Symbol" panose="05050102010706020507" pitchFamily="18" charset="2"/>
                        </a:rPr>
                        <a:t></a:t>
                      </a:r>
                      <a:r>
                        <a:rPr lang="en-US" sz="2000" i="1" dirty="0">
                          <a:effectLst/>
                        </a:rPr>
                        <a:t>D</a:t>
                      </a:r>
                      <a:endParaRPr lang="pl-PL" sz="2000" i="1"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0.125   ...     0.21875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0.25   ...  0.4375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0.5  ... 0.875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US" sz="2000" dirty="0">
                          <a:effectLst/>
                        </a:rPr>
                        <a:t>1   ...  1.75</a:t>
                      </a:r>
                      <a:endParaRPr lang="pl-PL"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0385042"/>
                  </a:ext>
                </a:extLst>
              </a:tr>
            </a:tbl>
          </a:graphicData>
        </a:graphic>
      </p:graphicFrame>
      <p:pic>
        <p:nvPicPr>
          <p:cNvPr id="7" name="Obraz 6" descr="C:\Users\User\AppData\Local\Microsoft\Windows\INetCache\Content.Word\FP_p3_B2_E_1_2.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7331" y="963700"/>
            <a:ext cx="7273768" cy="1434041"/>
          </a:xfrm>
          <a:prstGeom prst="rect">
            <a:avLst/>
          </a:prstGeom>
          <a:noFill/>
          <a:ln>
            <a:noFill/>
          </a:ln>
        </p:spPr>
      </p:pic>
      <p:graphicFrame>
        <p:nvGraphicFramePr>
          <p:cNvPr id="11" name="Obiekt 10"/>
          <p:cNvGraphicFramePr>
            <a:graphicFrameLocks noChangeAspect="1"/>
          </p:cNvGraphicFramePr>
          <p:nvPr>
            <p:extLst>
              <p:ext uri="{D42A27DB-BD31-4B8C-83A1-F6EECF244321}">
                <p14:modId xmlns:p14="http://schemas.microsoft.com/office/powerpoint/2010/main" val="1417312731"/>
              </p:ext>
            </p:extLst>
          </p:nvPr>
        </p:nvGraphicFramePr>
        <p:xfrm>
          <a:off x="169906" y="3243915"/>
          <a:ext cx="1911214" cy="498849"/>
        </p:xfrm>
        <a:graphic>
          <a:graphicData uri="http://schemas.openxmlformats.org/presentationml/2006/ole">
            <mc:AlternateContent xmlns:mc="http://schemas.openxmlformats.org/markup-compatibility/2006">
              <mc:Choice xmlns:v="urn:schemas-microsoft-com:vml" Requires="v">
                <p:oleObj spid="_x0000_s33971" name="Equation" r:id="rId4" imgW="1054080" imgH="253800" progId="Equation.DSMT4">
                  <p:embed/>
                </p:oleObj>
              </mc:Choice>
              <mc:Fallback>
                <p:oleObj name="Equation" r:id="rId4" imgW="1054080" imgH="253800" progId="Equation.DSMT4">
                  <p:embed/>
                  <p:pic>
                    <p:nvPicPr>
                      <p:cNvPr id="11" name="Obiekt 10"/>
                      <p:cNvPicPr>
                        <a:picLocks noChangeAspect="1" noChangeArrowheads="1"/>
                      </p:cNvPicPr>
                      <p:nvPr/>
                    </p:nvPicPr>
                    <p:blipFill>
                      <a:blip r:embed="rId5"/>
                      <a:srcRect/>
                      <a:stretch>
                        <a:fillRect/>
                      </a:stretch>
                    </p:blipFill>
                    <p:spPr bwMode="auto">
                      <a:xfrm>
                        <a:off x="169906" y="3243915"/>
                        <a:ext cx="1911214" cy="498849"/>
                      </a:xfrm>
                      <a:prstGeom prst="rect">
                        <a:avLst/>
                      </a:prstGeom>
                      <a:noFill/>
                    </p:spPr>
                  </p:pic>
                </p:oleObj>
              </mc:Fallback>
            </mc:AlternateContent>
          </a:graphicData>
        </a:graphic>
      </p:graphicFrame>
      <p:sp>
        <p:nvSpPr>
          <p:cNvPr id="8" name="Prostokąt 7"/>
          <p:cNvSpPr/>
          <p:nvPr/>
        </p:nvSpPr>
        <p:spPr>
          <a:xfrm>
            <a:off x="124739" y="3903240"/>
            <a:ext cx="1350241" cy="461665"/>
          </a:xfrm>
          <a:prstGeom prst="rect">
            <a:avLst/>
          </a:prstGeom>
        </p:spPr>
        <p:txBody>
          <a:bodyPr wrap="none">
            <a:spAutoFit/>
          </a:bodyPr>
          <a:lstStyle/>
          <a:p>
            <a:r>
              <a:rPr lang="pl-PL" sz="2400" i="1" dirty="0" err="1" smtClean="0">
                <a:ea typeface="Times New Roman" panose="02020603050405020304" pitchFamily="18" charset="0"/>
              </a:rPr>
              <a:t>Exponent</a:t>
            </a:r>
            <a:endParaRPr lang="pl-PL" sz="2400" dirty="0"/>
          </a:p>
        </p:txBody>
      </p:sp>
      <p:sp>
        <p:nvSpPr>
          <p:cNvPr id="10" name="Prostokąt 9"/>
          <p:cNvSpPr/>
          <p:nvPr/>
        </p:nvSpPr>
        <p:spPr>
          <a:xfrm>
            <a:off x="20925" y="5037275"/>
            <a:ext cx="2202975" cy="461665"/>
          </a:xfrm>
          <a:prstGeom prst="rect">
            <a:avLst/>
          </a:prstGeom>
        </p:spPr>
        <p:txBody>
          <a:bodyPr wrap="none">
            <a:spAutoFit/>
          </a:bodyPr>
          <a:lstStyle/>
          <a:p>
            <a:r>
              <a:rPr lang="en-US" sz="2400" i="1" dirty="0">
                <a:ea typeface="Times New Roman" panose="02020603050405020304" pitchFamily="18" charset="0"/>
              </a:rPr>
              <a:t>machine epsilon</a:t>
            </a:r>
            <a:endParaRPr lang="pl-PL" sz="2400" dirty="0"/>
          </a:p>
        </p:txBody>
      </p:sp>
      <p:sp>
        <p:nvSpPr>
          <p:cNvPr id="14" name="Prostokąt 13"/>
          <p:cNvSpPr/>
          <p:nvPr/>
        </p:nvSpPr>
        <p:spPr>
          <a:xfrm>
            <a:off x="206937" y="6047960"/>
            <a:ext cx="1830950" cy="830997"/>
          </a:xfrm>
          <a:prstGeom prst="rect">
            <a:avLst/>
          </a:prstGeom>
        </p:spPr>
        <p:txBody>
          <a:bodyPr wrap="none">
            <a:spAutoFit/>
          </a:bodyPr>
          <a:lstStyle/>
          <a:p>
            <a:r>
              <a:rPr lang="pl-PL" sz="2400" i="1" dirty="0" smtClean="0">
                <a:ea typeface="Times New Roman" panose="02020603050405020304" pitchFamily="18" charset="0"/>
              </a:rPr>
              <a:t>Max </a:t>
            </a:r>
            <a:r>
              <a:rPr lang="pl-PL" sz="2400" i="1" dirty="0" err="1" smtClean="0">
                <a:ea typeface="Times New Roman" panose="02020603050405020304" pitchFamily="18" charset="0"/>
              </a:rPr>
              <a:t>spacing</a:t>
            </a:r>
            <a:r>
              <a:rPr lang="pl-PL" sz="2400" i="1" dirty="0" smtClean="0">
                <a:ea typeface="Times New Roman" panose="02020603050405020304" pitchFamily="18" charset="0"/>
              </a:rPr>
              <a:t> </a:t>
            </a:r>
            <a:br>
              <a:rPr lang="pl-PL" sz="2400" i="1" dirty="0" smtClean="0">
                <a:ea typeface="Times New Roman" panose="02020603050405020304" pitchFamily="18" charset="0"/>
              </a:rPr>
            </a:br>
            <a:r>
              <a:rPr lang="pl-PL" sz="2400" i="1" dirty="0" smtClean="0">
                <a:ea typeface="Times New Roman" panose="02020603050405020304" pitchFamily="18" charset="0"/>
              </a:rPr>
              <a:t>in a </a:t>
            </a:r>
            <a:r>
              <a:rPr lang="pl-PL" sz="2400" i="1" dirty="0" err="1" smtClean="0">
                <a:ea typeface="Times New Roman" panose="02020603050405020304" pitchFamily="18" charset="0"/>
              </a:rPr>
              <a:t>group</a:t>
            </a:r>
            <a:r>
              <a:rPr lang="pl-PL" sz="2400" i="1" dirty="0" smtClean="0">
                <a:ea typeface="Times New Roman" panose="02020603050405020304" pitchFamily="18" charset="0"/>
              </a:rPr>
              <a:t> </a:t>
            </a:r>
            <a:endParaRPr lang="pl-PL" sz="2400" dirty="0"/>
          </a:p>
        </p:txBody>
      </p:sp>
      <p:sp>
        <p:nvSpPr>
          <p:cNvPr id="15" name="Owal 14"/>
          <p:cNvSpPr/>
          <p:nvPr/>
        </p:nvSpPr>
        <p:spPr>
          <a:xfrm>
            <a:off x="2115670" y="6171310"/>
            <a:ext cx="1281953" cy="546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Owal 16"/>
          <p:cNvSpPr/>
          <p:nvPr/>
        </p:nvSpPr>
        <p:spPr>
          <a:xfrm>
            <a:off x="4683267" y="6137683"/>
            <a:ext cx="1281953" cy="546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8" name="Łącznik prosty ze strzałką 17"/>
          <p:cNvCxnSpPr/>
          <p:nvPr/>
        </p:nvCxnSpPr>
        <p:spPr>
          <a:xfrm>
            <a:off x="5046338" y="3823704"/>
            <a:ext cx="672353" cy="0"/>
          </a:xfrm>
          <a:prstGeom prst="straightConnector1">
            <a:avLst/>
          </a:prstGeom>
          <a:ln w="571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Prostokąt 18"/>
          <p:cNvSpPr/>
          <p:nvPr/>
        </p:nvSpPr>
        <p:spPr>
          <a:xfrm rot="19426058">
            <a:off x="86760" y="1269169"/>
            <a:ext cx="3281604" cy="954107"/>
          </a:xfrm>
          <a:prstGeom prst="rect">
            <a:avLst/>
          </a:prstGeom>
        </p:spPr>
        <p:txBody>
          <a:bodyPr wrap="none">
            <a:spAutoFit/>
          </a:bodyPr>
          <a:lstStyle/>
          <a:p>
            <a:r>
              <a:rPr lang="pl-PL" sz="2800" dirty="0" smtClean="0">
                <a:latin typeface="Arial Rounded MT Bold" panose="020F0704030504030204" pitchFamily="34" charset="0"/>
              </a:rPr>
              <a:t>Bingo!</a:t>
            </a:r>
          </a:p>
          <a:p>
            <a:r>
              <a:rPr lang="pl-PL" sz="2800" dirty="0" err="1" smtClean="0">
                <a:latin typeface="Arial Rounded MT Bold" panose="020F0704030504030204" pitchFamily="34" charset="0"/>
              </a:rPr>
              <a:t>We’ve</a:t>
            </a:r>
            <a:r>
              <a:rPr lang="pl-PL" sz="2800" dirty="0" smtClean="0">
                <a:latin typeface="Arial Rounded MT Bold" panose="020F0704030504030204" pitchFamily="34" charset="0"/>
              </a:rPr>
              <a:t> a </a:t>
            </a:r>
            <a:r>
              <a:rPr lang="pl-PL" sz="2800" dirty="0" err="1" smtClean="0">
                <a:latin typeface="Arial Rounded MT Bold" panose="020F0704030504030204" pitchFamily="34" charset="0"/>
              </a:rPr>
              <a:t>threshold</a:t>
            </a:r>
            <a:endParaRPr lang="pl-PL" sz="2800" dirty="0">
              <a:latin typeface="Arial Rounded MT Bold" panose="020F0704030504030204" pitchFamily="34" charset="0"/>
            </a:endParaRPr>
          </a:p>
        </p:txBody>
      </p:sp>
    </p:spTree>
    <p:extLst>
      <p:ext uri="{BB962C8B-B14F-4D97-AF65-F5344CB8AC3E}">
        <p14:creationId xmlns:p14="http://schemas.microsoft.com/office/powerpoint/2010/main" val="9110683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2000"/>
                                        <p:tgtEl>
                                          <p:spTgt spid="19"/>
                                        </p:tgtEl>
                                      </p:cBhvr>
                                    </p:animEffect>
                                    <p:anim calcmode="lin" valueType="num">
                                      <p:cBhvr>
                                        <p:cTn id="24" dur="2000" fill="hold"/>
                                        <p:tgtEl>
                                          <p:spTgt spid="19"/>
                                        </p:tgtEl>
                                        <p:attrNameLst>
                                          <p:attrName>ppt_w</p:attrName>
                                        </p:attrNameLst>
                                      </p:cBhvr>
                                      <p:tavLst>
                                        <p:tav tm="0" fmla="#ppt_w*sin(2.5*pi*$)">
                                          <p:val>
                                            <p:fltVal val="0"/>
                                          </p:val>
                                        </p:tav>
                                        <p:tav tm="100000">
                                          <p:val>
                                            <p:fltVal val="1"/>
                                          </p:val>
                                        </p:tav>
                                      </p:tavLst>
                                    </p:anim>
                                    <p:anim calcmode="lin" valueType="num">
                                      <p:cBhvr>
                                        <p:cTn id="25"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Measuring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distance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between</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numbers</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341608775"/>
              </p:ext>
            </p:extLst>
          </p:nvPr>
        </p:nvGraphicFramePr>
        <p:xfrm>
          <a:off x="5154081" y="970843"/>
          <a:ext cx="1977340" cy="841188"/>
        </p:xfrm>
        <a:graphic>
          <a:graphicData uri="http://schemas.openxmlformats.org/presentationml/2006/ole">
            <mc:AlternateContent xmlns:mc="http://schemas.openxmlformats.org/markup-compatibility/2006">
              <mc:Choice xmlns:v="urn:schemas-microsoft-com:vml" Requires="v">
                <p:oleObj spid="_x0000_s11488" name="Equation" r:id="rId3" imgW="571320" imgH="228600" progId="Equation.DSMT4">
                  <p:embed/>
                </p:oleObj>
              </mc:Choice>
              <mc:Fallback>
                <p:oleObj name="Equation" r:id="rId3" imgW="571320" imgH="228600" progId="Equation.DSMT4">
                  <p:embed/>
                  <p:pic>
                    <p:nvPicPr>
                      <p:cNvPr id="0" name="Object 1"/>
                      <p:cNvPicPr>
                        <a:picLocks noChangeAspect="1" noChangeArrowheads="1"/>
                      </p:cNvPicPr>
                      <p:nvPr/>
                    </p:nvPicPr>
                    <p:blipFill>
                      <a:blip r:embed="rId4"/>
                      <a:srcRect/>
                      <a:stretch>
                        <a:fillRect/>
                      </a:stretch>
                    </p:blipFill>
                    <p:spPr bwMode="auto">
                      <a:xfrm>
                        <a:off x="5154081" y="970843"/>
                        <a:ext cx="1977340" cy="841188"/>
                      </a:xfrm>
                      <a:prstGeom prst="rect">
                        <a:avLst/>
                      </a:prstGeom>
                      <a:noFill/>
                      <a:ln>
                        <a:solidFill>
                          <a:srgbClr val="0070C0"/>
                        </a:solidFill>
                      </a:ln>
                    </p:spPr>
                  </p:pic>
                </p:oleObj>
              </mc:Fallback>
            </mc:AlternateContent>
          </a:graphicData>
        </a:graphic>
      </p:graphicFrame>
      <p:sp>
        <p:nvSpPr>
          <p:cNvPr id="8" name="Prostokąt 7"/>
          <p:cNvSpPr/>
          <p:nvPr/>
        </p:nvSpPr>
        <p:spPr>
          <a:xfrm>
            <a:off x="2259105" y="2211563"/>
            <a:ext cx="9762565" cy="1200329"/>
          </a:xfrm>
          <a:prstGeom prst="rect">
            <a:avLst/>
          </a:prstGeom>
        </p:spPr>
        <p:txBody>
          <a:bodyPr wrap="square">
            <a:spAutoFit/>
          </a:bodyPr>
          <a:lstStyle/>
          <a:p>
            <a:r>
              <a:rPr lang="pl-PL" sz="2400" dirty="0" smtClean="0"/>
              <a:t>F</a:t>
            </a:r>
            <a:r>
              <a:rPr lang="en-US" sz="2400" dirty="0" smtClean="0"/>
              <a:t>or </a:t>
            </a:r>
            <a:r>
              <a:rPr lang="en-US" sz="2400" dirty="0"/>
              <a:t>a given value </a:t>
            </a:r>
            <a:r>
              <a:rPr lang="en-US" sz="2400" i="1" dirty="0"/>
              <a:t>D</a:t>
            </a:r>
            <a:r>
              <a:rPr lang="en-US" sz="2400" dirty="0"/>
              <a:t>, the product  gives us a good upper approximation of the minimal FP value than can fit into the FP representation. Now </a:t>
            </a:r>
            <a:r>
              <a:rPr lang="en-US" sz="2400" dirty="0" smtClean="0"/>
              <a:t>can</a:t>
            </a:r>
            <a:r>
              <a:rPr lang="pl-PL" sz="2400" dirty="0" smtClean="0"/>
              <a:t> </a:t>
            </a:r>
            <a:r>
              <a:rPr lang="en-US" sz="2400" dirty="0" smtClean="0"/>
              <a:t>we </a:t>
            </a:r>
            <a:r>
              <a:rPr lang="en-US" sz="2400" dirty="0"/>
              <a:t>use this property for a more conscious choice of a </a:t>
            </a:r>
            <a:r>
              <a:rPr lang="en-US" sz="2400" dirty="0" smtClean="0"/>
              <a:t>threshold</a:t>
            </a:r>
            <a:r>
              <a:rPr lang="pl-PL" sz="2400" dirty="0" smtClean="0"/>
              <a:t>:</a:t>
            </a:r>
            <a:endParaRPr lang="pl-PL" sz="2400" dirty="0"/>
          </a:p>
        </p:txBody>
      </p:sp>
      <p:sp>
        <p:nvSpPr>
          <p:cNvPr id="6" name="Prostokąt 5"/>
          <p:cNvSpPr/>
          <p:nvPr/>
        </p:nvSpPr>
        <p:spPr>
          <a:xfrm rot="19426058">
            <a:off x="86760" y="1269169"/>
            <a:ext cx="3281604" cy="954107"/>
          </a:xfrm>
          <a:prstGeom prst="rect">
            <a:avLst/>
          </a:prstGeom>
        </p:spPr>
        <p:txBody>
          <a:bodyPr wrap="none">
            <a:spAutoFit/>
          </a:bodyPr>
          <a:lstStyle/>
          <a:p>
            <a:r>
              <a:rPr lang="pl-PL" sz="2800" dirty="0" smtClean="0">
                <a:latin typeface="Arial Rounded MT Bold" panose="020F0704030504030204" pitchFamily="34" charset="0"/>
              </a:rPr>
              <a:t>Bingo!</a:t>
            </a:r>
          </a:p>
          <a:p>
            <a:r>
              <a:rPr lang="pl-PL" sz="2800" dirty="0" err="1" smtClean="0">
                <a:latin typeface="Arial Rounded MT Bold" panose="020F0704030504030204" pitchFamily="34" charset="0"/>
              </a:rPr>
              <a:t>We’ve</a:t>
            </a:r>
            <a:r>
              <a:rPr lang="pl-PL" sz="2800" dirty="0" smtClean="0">
                <a:latin typeface="Arial Rounded MT Bold" panose="020F0704030504030204" pitchFamily="34" charset="0"/>
              </a:rPr>
              <a:t> a </a:t>
            </a:r>
            <a:r>
              <a:rPr lang="pl-PL" sz="2800" dirty="0" err="1" smtClean="0">
                <a:latin typeface="Arial Rounded MT Bold" panose="020F0704030504030204" pitchFamily="34" charset="0"/>
              </a:rPr>
              <a:t>threshold</a:t>
            </a:r>
            <a:endParaRPr lang="pl-PL" sz="2800" dirty="0">
              <a:latin typeface="Arial Rounded MT Bold" panose="020F0704030504030204" pitchFamily="34" charset="0"/>
            </a:endParaRPr>
          </a:p>
        </p:txBody>
      </p:sp>
      <p:sp>
        <p:nvSpPr>
          <p:cNvPr id="2" name="Prostokąt 1"/>
          <p:cNvSpPr/>
          <p:nvPr/>
        </p:nvSpPr>
        <p:spPr>
          <a:xfrm>
            <a:off x="407893" y="3784206"/>
            <a:ext cx="11752730" cy="2862322"/>
          </a:xfrm>
          <a:prstGeom prst="rect">
            <a:avLst/>
          </a:prstGeom>
        </p:spPr>
        <p:txBody>
          <a:bodyPr wrap="square">
            <a:spAutoFit/>
          </a:bodyPr>
          <a:lstStyle/>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first_val</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0.1 }, </a:t>
            </a:r>
            <a:r>
              <a:rPr lang="pl-PL" dirty="0" err="1" smtClean="0">
                <a:solidFill>
                  <a:srgbClr val="000000"/>
                </a:solidFill>
                <a:latin typeface="Consolas" panose="020B0609020204030204" pitchFamily="49" charset="0"/>
              </a:rPr>
              <a:t>scnd_val</a:t>
            </a:r>
            <a:r>
              <a:rPr lang="pl-PL" dirty="0">
                <a:solidFill>
                  <a:srgbClr val="000000"/>
                </a:solidFill>
                <a:latin typeface="Consolas" panose="020B0609020204030204" pitchFamily="49" charset="0"/>
              </a:rPr>
              <a:t>{ 0.2 </a:t>
            </a:r>
            <a:r>
              <a:rPr lang="pl-PL" dirty="0" smtClean="0">
                <a:solidFill>
                  <a:srgbClr val="000000"/>
                </a:solidFill>
                <a:latin typeface="Consolas" panose="020B0609020204030204" pitchFamily="49" charset="0"/>
              </a:rPr>
              <a:t>}, </a:t>
            </a:r>
            <a:r>
              <a:rPr lang="pl-PL" dirty="0" err="1" smtClean="0">
                <a:solidFill>
                  <a:srgbClr val="000000"/>
                </a:solidFill>
                <a:latin typeface="Consolas" panose="020B0609020204030204" pitchFamily="49" charset="0"/>
              </a:rPr>
              <a:t>expected_result</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 0.3 };</a:t>
            </a: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sum = </a:t>
            </a:r>
            <a:r>
              <a:rPr lang="pl-PL" dirty="0" err="1">
                <a:solidFill>
                  <a:srgbClr val="000000"/>
                </a:solidFill>
                <a:latin typeface="Consolas" panose="020B0609020204030204" pitchFamily="49" charset="0"/>
              </a:rPr>
              <a:t>first_val</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scnd_val</a:t>
            </a:r>
            <a:r>
              <a:rPr lang="pl-PL" dirty="0" smtClean="0">
                <a:solidFill>
                  <a:srgbClr val="000000"/>
                </a:solidFill>
                <a:latin typeface="Consolas" panose="020B0609020204030204" pitchFamily="49" charset="0"/>
              </a:rPr>
              <a:t>;</a:t>
            </a:r>
            <a:endParaRPr lang="pl-PL"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max_val</a:t>
            </a:r>
            <a:r>
              <a:rPr lang="en-US" dirty="0">
                <a:solidFill>
                  <a:srgbClr val="000000"/>
                </a:solidFill>
                <a:latin typeface="Consolas" panose="020B0609020204030204" pitchFamily="49" charset="0"/>
              </a:rPr>
              <a:t> = std::max( std::</a:t>
            </a:r>
            <a:r>
              <a:rPr lang="en-US" dirty="0" err="1">
                <a:solidFill>
                  <a:srgbClr val="000000"/>
                </a:solidFill>
                <a:latin typeface="Consolas" panose="020B0609020204030204" pitchFamily="49" charset="0"/>
              </a:rPr>
              <a:t>fabs</a:t>
            </a:r>
            <a:r>
              <a:rPr lang="en-US" dirty="0">
                <a:solidFill>
                  <a:srgbClr val="000000"/>
                </a:solidFill>
                <a:latin typeface="Consolas" panose="020B0609020204030204" pitchFamily="49" charset="0"/>
              </a:rPr>
              <a:t>( sum ), std::</a:t>
            </a:r>
            <a:r>
              <a:rPr lang="en-US" dirty="0" err="1">
                <a:solidFill>
                  <a:srgbClr val="000000"/>
                </a:solidFill>
                <a:latin typeface="Consolas" panose="020B0609020204030204" pitchFamily="49" charset="0"/>
              </a:rPr>
              <a:t>fabs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expected_result</a:t>
            </a:r>
            <a:r>
              <a:rPr lang="en-US" dirty="0">
                <a:solidFill>
                  <a:srgbClr val="000000"/>
                </a:solidFill>
                <a:latin typeface="Consolas" panose="020B0609020204030204" pitchFamily="49" charset="0"/>
              </a:rPr>
              <a:t> ) );</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Let us modify the threshold to be at least as the second argument</a:t>
            </a:r>
            <a:endParaRPr lang="en-US"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kThresh</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eps</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max_val</a:t>
            </a:r>
            <a:r>
              <a:rPr lang="pl-PL" dirty="0">
                <a:solidFill>
                  <a:srgbClr val="000000"/>
                </a:solidFill>
                <a:latin typeface="Consolas" panose="020B0609020204030204" pitchFamily="49" charset="0"/>
              </a:rPr>
              <a:t> };</a:t>
            </a:r>
          </a:p>
          <a:p>
            <a:endParaRPr lang="pl-PL" dirty="0">
              <a:solidFill>
                <a:srgbClr val="000000"/>
              </a:solidFill>
              <a:latin typeface="Consolas" panose="020B0609020204030204" pitchFamily="49" charset="0"/>
            </a:endParaRPr>
          </a:p>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endParaRPr lang="en-US"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 ( </a:t>
            </a:r>
            <a:r>
              <a:rPr lang="pl-PL" b="1" dirty="0">
                <a:solidFill>
                  <a:srgbClr val="000000"/>
                </a:solidFill>
                <a:latin typeface="Consolas" panose="020B0609020204030204" pitchFamily="49" charset="0"/>
              </a:rPr>
              <a:t>std::</a:t>
            </a:r>
            <a:r>
              <a:rPr lang="pl-PL" b="1" dirty="0" err="1">
                <a:solidFill>
                  <a:srgbClr val="000000"/>
                </a:solidFill>
                <a:latin typeface="Consolas" panose="020B0609020204030204" pitchFamily="49" charset="0"/>
              </a:rPr>
              <a:t>fabs</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sum - </a:t>
            </a:r>
            <a:r>
              <a:rPr lang="pl-PL" dirty="0" err="1">
                <a:solidFill>
                  <a:srgbClr val="000000"/>
                </a:solidFill>
                <a:latin typeface="Consolas" panose="020B0609020204030204" pitchFamily="49" charset="0"/>
              </a:rPr>
              <a:t>expected_result</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&lt;= </a:t>
            </a:r>
            <a:r>
              <a:rPr lang="pl-PL" b="1" dirty="0" err="1">
                <a:solidFill>
                  <a:srgbClr val="000000"/>
                </a:solidFill>
                <a:latin typeface="Consolas" panose="020B0609020204030204" pitchFamily="49" charset="0"/>
              </a:rPr>
              <a:t>kThresh</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endParaRPr lang="pl-PL" dirty="0"/>
          </a:p>
        </p:txBody>
      </p:sp>
      <p:cxnSp>
        <p:nvCxnSpPr>
          <p:cNvPr id="9" name="Łącznik prosty 8"/>
          <p:cNvCxnSpPr/>
          <p:nvPr/>
        </p:nvCxnSpPr>
        <p:spPr>
          <a:xfrm flipV="1">
            <a:off x="470500" y="3572435"/>
            <a:ext cx="11398771" cy="19263"/>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Owal 9"/>
          <p:cNvSpPr/>
          <p:nvPr/>
        </p:nvSpPr>
        <p:spPr>
          <a:xfrm>
            <a:off x="2169458" y="5328628"/>
            <a:ext cx="1281953" cy="546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79438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5" end="5"/>
                                            </p:txEl>
                                          </p:spTgt>
                                        </p:tgtEl>
                                        <p:attrNameLst>
                                          <p:attrName>style.visibility</p:attrName>
                                        </p:attrNameLst>
                                      </p:cBhvr>
                                      <p:to>
                                        <p:strVal val="visible"/>
                                      </p:to>
                                    </p:set>
                                    <p:animEffect transition="in" filter="fade">
                                      <p:cBhvr>
                                        <p:cTn id="26" dur="500"/>
                                        <p:tgtEl>
                                          <p:spTgt spid="2">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500"/>
                                        <p:tgtEl>
                                          <p:spTgt spid="2">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500"/>
                                        <p:tgtEl>
                                          <p:spTgt spid="2">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Effect transition="in" filter="fade">
                                      <p:cBhvr>
                                        <p:cTn id="37" dur="500"/>
                                        <p:tgtEl>
                                          <p:spTgt spid="2">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Measuring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distance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between</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numbers</a:t>
            </a:r>
            <a:endParaRPr lang="pl-PL" sz="2800" dirty="0">
              <a:ln>
                <a:solidFill>
                  <a:schemeClr val="bg1"/>
                </a:solidFill>
              </a:ln>
              <a:solidFill>
                <a:schemeClr val="bg1"/>
              </a:solidFill>
              <a:cs typeface="Arial" panose="020B0604020202020204" pitchFamily="34" charset="0"/>
            </a:endParaRPr>
          </a:p>
        </p:txBody>
      </p:sp>
      <p:sp>
        <p:nvSpPr>
          <p:cNvPr id="7" name="Prostokąt 6"/>
          <p:cNvSpPr/>
          <p:nvPr/>
        </p:nvSpPr>
        <p:spPr>
          <a:xfrm>
            <a:off x="524436" y="1021994"/>
            <a:ext cx="11183470" cy="830997"/>
          </a:xfrm>
          <a:prstGeom prst="rect">
            <a:avLst/>
          </a:prstGeom>
        </p:spPr>
        <p:txBody>
          <a:bodyPr wrap="square">
            <a:spAutoFit/>
          </a:bodyPr>
          <a:lstStyle/>
          <a:p>
            <a:pPr algn="just">
              <a:spcAft>
                <a:spcPts val="600"/>
              </a:spcAft>
            </a:pPr>
            <a:r>
              <a:rPr lang="en-US" sz="2400" dirty="0">
                <a:ea typeface="Times New Roman" panose="02020603050405020304" pitchFamily="18" charset="0"/>
              </a:rPr>
              <a:t>In numerical analysis many iterative algorithms follow a similar scheme of subtracting two FP values and checking the result. Usually, the following condition is checked</a:t>
            </a:r>
            <a:endParaRPr lang="pl-PL" sz="2400" dirty="0">
              <a:ea typeface="Times New Roman" panose="02020603050405020304" pitchFamily="18" charset="0"/>
            </a:endParaRPr>
          </a:p>
        </p:txBody>
      </p:sp>
      <p:graphicFrame>
        <p:nvGraphicFramePr>
          <p:cNvPr id="12" name="Obiekt 11"/>
          <p:cNvGraphicFramePr>
            <a:graphicFrameLocks noChangeAspect="1"/>
          </p:cNvGraphicFramePr>
          <p:nvPr>
            <p:extLst>
              <p:ext uri="{D42A27DB-BD31-4B8C-83A1-F6EECF244321}">
                <p14:modId xmlns:p14="http://schemas.microsoft.com/office/powerpoint/2010/main" val="3767417047"/>
              </p:ext>
            </p:extLst>
          </p:nvPr>
        </p:nvGraphicFramePr>
        <p:xfrm>
          <a:off x="4318164" y="2138028"/>
          <a:ext cx="2128043" cy="638413"/>
        </p:xfrm>
        <a:graphic>
          <a:graphicData uri="http://schemas.openxmlformats.org/presentationml/2006/ole">
            <mc:AlternateContent xmlns:mc="http://schemas.openxmlformats.org/markup-compatibility/2006">
              <mc:Choice xmlns:v="urn:schemas-microsoft-com:vml" Requires="v">
                <p:oleObj spid="_x0000_s36355" name="Equation" r:id="rId3" imgW="761760" imgH="228600" progId="Equation.DSMT4">
                  <p:embed/>
                </p:oleObj>
              </mc:Choice>
              <mc:Fallback>
                <p:oleObj name="Equation" r:id="rId3" imgW="761760" imgH="228600" progId="Equation.DSMT4">
                  <p:embed/>
                  <p:pic>
                    <p:nvPicPr>
                      <p:cNvPr id="0" name="Object 1"/>
                      <p:cNvPicPr>
                        <a:picLocks noChangeAspect="1" noChangeArrowheads="1"/>
                      </p:cNvPicPr>
                      <p:nvPr/>
                    </p:nvPicPr>
                    <p:blipFill>
                      <a:blip r:embed="rId4"/>
                      <a:srcRect/>
                      <a:stretch>
                        <a:fillRect/>
                      </a:stretch>
                    </p:blipFill>
                    <p:spPr bwMode="auto">
                      <a:xfrm>
                        <a:off x="4318164" y="2138028"/>
                        <a:ext cx="2128043" cy="638413"/>
                      </a:xfrm>
                      <a:prstGeom prst="rect">
                        <a:avLst/>
                      </a:prstGeom>
                      <a:noFill/>
                    </p:spPr>
                  </p:pic>
                </p:oleObj>
              </mc:Fallback>
            </mc:AlternateContent>
          </a:graphicData>
        </a:graphic>
      </p:graphicFrame>
      <p:sp>
        <p:nvSpPr>
          <p:cNvPr id="13" name="Prostokąt 12"/>
          <p:cNvSpPr/>
          <p:nvPr/>
        </p:nvSpPr>
        <p:spPr>
          <a:xfrm>
            <a:off x="524436" y="3002082"/>
            <a:ext cx="11332464" cy="461665"/>
          </a:xfrm>
          <a:prstGeom prst="rect">
            <a:avLst/>
          </a:prstGeom>
        </p:spPr>
        <p:txBody>
          <a:bodyPr wrap="square">
            <a:spAutoFit/>
          </a:bodyPr>
          <a:lstStyle/>
          <a:p>
            <a:r>
              <a:rPr lang="en-US" sz="2400" dirty="0"/>
              <a:t>and if fulfilled, then iterations are stopped. </a:t>
            </a:r>
            <a:endParaRPr lang="pl-PL" sz="2400" dirty="0"/>
          </a:p>
        </p:txBody>
      </p:sp>
      <p:graphicFrame>
        <p:nvGraphicFramePr>
          <p:cNvPr id="14" name="Obiekt 13"/>
          <p:cNvGraphicFramePr>
            <a:graphicFrameLocks noChangeAspect="1"/>
          </p:cNvGraphicFramePr>
          <p:nvPr>
            <p:extLst>
              <p:ext uri="{D42A27DB-BD31-4B8C-83A1-F6EECF244321}">
                <p14:modId xmlns:p14="http://schemas.microsoft.com/office/powerpoint/2010/main" val="809391410"/>
              </p:ext>
            </p:extLst>
          </p:nvPr>
        </p:nvGraphicFramePr>
        <p:xfrm>
          <a:off x="4365187" y="3744444"/>
          <a:ext cx="1977340" cy="841188"/>
        </p:xfrm>
        <a:graphic>
          <a:graphicData uri="http://schemas.openxmlformats.org/presentationml/2006/ole">
            <mc:AlternateContent xmlns:mc="http://schemas.openxmlformats.org/markup-compatibility/2006">
              <mc:Choice xmlns:v="urn:schemas-microsoft-com:vml" Requires="v">
                <p:oleObj spid="_x0000_s36356" name="Equation" r:id="rId5" imgW="571320" imgH="228600" progId="Equation.DSMT4">
                  <p:embed/>
                </p:oleObj>
              </mc:Choice>
              <mc:Fallback>
                <p:oleObj name="Equation" r:id="rId5" imgW="571320" imgH="228600" progId="Equation.DSMT4">
                  <p:embed/>
                  <p:pic>
                    <p:nvPicPr>
                      <p:cNvPr id="3" name="Obiekt 2"/>
                      <p:cNvPicPr>
                        <a:picLocks noChangeAspect="1" noChangeArrowheads="1"/>
                      </p:cNvPicPr>
                      <p:nvPr/>
                    </p:nvPicPr>
                    <p:blipFill>
                      <a:blip r:embed="rId6"/>
                      <a:srcRect/>
                      <a:stretch>
                        <a:fillRect/>
                      </a:stretch>
                    </p:blipFill>
                    <p:spPr bwMode="auto">
                      <a:xfrm>
                        <a:off x="4365187" y="3744444"/>
                        <a:ext cx="1977340" cy="841188"/>
                      </a:xfrm>
                      <a:prstGeom prst="rect">
                        <a:avLst/>
                      </a:prstGeom>
                      <a:noFill/>
                      <a:ln>
                        <a:solidFill>
                          <a:srgbClr val="0070C0"/>
                        </a:solidFill>
                      </a:ln>
                    </p:spPr>
                  </p:pic>
                </p:oleObj>
              </mc:Fallback>
            </mc:AlternateContent>
          </a:graphicData>
        </a:graphic>
      </p:graphicFrame>
      <p:sp>
        <p:nvSpPr>
          <p:cNvPr id="15" name="Prostokąt 14"/>
          <p:cNvSpPr/>
          <p:nvPr/>
        </p:nvSpPr>
        <p:spPr>
          <a:xfrm>
            <a:off x="448235" y="4781833"/>
            <a:ext cx="11259671" cy="461665"/>
          </a:xfrm>
          <a:prstGeom prst="rect">
            <a:avLst/>
          </a:prstGeom>
        </p:spPr>
        <p:txBody>
          <a:bodyPr wrap="square">
            <a:spAutoFit/>
          </a:bodyPr>
          <a:lstStyle/>
          <a:p>
            <a:r>
              <a:rPr lang="en-US" sz="2400" dirty="0" smtClean="0"/>
              <a:t>gives </a:t>
            </a:r>
            <a:r>
              <a:rPr lang="en-US" sz="2400" dirty="0"/>
              <a:t>us a hint how to use the threshold </a:t>
            </a:r>
            <a:r>
              <a:rPr lang="el-GR" sz="2400" i="1" dirty="0" smtClean="0"/>
              <a:t>τ</a:t>
            </a:r>
            <a:endParaRPr lang="pl-PL" sz="2400" dirty="0"/>
          </a:p>
        </p:txBody>
      </p:sp>
      <p:graphicFrame>
        <p:nvGraphicFramePr>
          <p:cNvPr id="17" name="Obiekt 16"/>
          <p:cNvGraphicFramePr>
            <a:graphicFrameLocks noChangeAspect="1"/>
          </p:cNvGraphicFramePr>
          <p:nvPr>
            <p:extLst>
              <p:ext uri="{D42A27DB-BD31-4B8C-83A1-F6EECF244321}">
                <p14:modId xmlns:p14="http://schemas.microsoft.com/office/powerpoint/2010/main" val="601251355"/>
              </p:ext>
            </p:extLst>
          </p:nvPr>
        </p:nvGraphicFramePr>
        <p:xfrm>
          <a:off x="2201863" y="5507038"/>
          <a:ext cx="6359525" cy="941387"/>
        </p:xfrm>
        <a:graphic>
          <a:graphicData uri="http://schemas.openxmlformats.org/presentationml/2006/ole">
            <mc:AlternateContent xmlns:mc="http://schemas.openxmlformats.org/markup-compatibility/2006">
              <mc:Choice xmlns:v="urn:schemas-microsoft-com:vml" Requires="v">
                <p:oleObj spid="_x0000_s36357" name="Equation" r:id="rId7" imgW="1688760" imgH="253800" progId="Equation.DSMT4">
                  <p:embed/>
                </p:oleObj>
              </mc:Choice>
              <mc:Fallback>
                <p:oleObj name="Equation" r:id="rId7" imgW="1688760" imgH="253800" progId="Equation.DSMT4">
                  <p:embed/>
                  <p:pic>
                    <p:nvPicPr>
                      <p:cNvPr id="0" name="Object 3"/>
                      <p:cNvPicPr>
                        <a:picLocks noChangeAspect="1" noChangeArrowheads="1"/>
                      </p:cNvPicPr>
                      <p:nvPr/>
                    </p:nvPicPr>
                    <p:blipFill>
                      <a:blip r:embed="rId8"/>
                      <a:srcRect/>
                      <a:stretch>
                        <a:fillRect/>
                      </a:stretch>
                    </p:blipFill>
                    <p:spPr bwMode="auto">
                      <a:xfrm>
                        <a:off x="2201863" y="5507038"/>
                        <a:ext cx="6359525" cy="941387"/>
                      </a:xfrm>
                      <a:prstGeom prst="rect">
                        <a:avLst/>
                      </a:prstGeom>
                      <a:noFill/>
                      <a:ln w="19050">
                        <a:solidFill>
                          <a:schemeClr val="accent4">
                            <a:lumMod val="60000"/>
                            <a:lumOff val="40000"/>
                          </a:schemeClr>
                        </a:solidFill>
                      </a:ln>
                    </p:spPr>
                  </p:pic>
                </p:oleObj>
              </mc:Fallback>
            </mc:AlternateContent>
          </a:graphicData>
        </a:graphic>
      </p:graphicFrame>
    </p:spTree>
    <p:extLst>
      <p:ext uri="{BB962C8B-B14F-4D97-AF65-F5344CB8AC3E}">
        <p14:creationId xmlns:p14="http://schemas.microsoft.com/office/powerpoint/2010/main" val="337290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Measuring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distance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between</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788894" y="1823655"/>
            <a:ext cx="10833847" cy="1200329"/>
          </a:xfrm>
          <a:prstGeom prst="rect">
            <a:avLst/>
          </a:prstGeom>
          <a:ln>
            <a:solidFill>
              <a:srgbClr val="00B0F0"/>
            </a:solidFill>
          </a:ln>
        </p:spPr>
        <p:txBody>
          <a:bodyPr wrap="square">
            <a:spAutoFit/>
          </a:bodyPr>
          <a:lstStyle/>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x_n</a:t>
            </a:r>
            <a:r>
              <a:rPr lang="pl-PL" dirty="0">
                <a:solidFill>
                  <a:srgbClr val="000000"/>
                </a:solidFill>
                <a:latin typeface="Consolas" panose="020B0609020204030204" pitchFamily="49" charset="0"/>
              </a:rPr>
              <a:t> {}, x_n_1 {};</a:t>
            </a:r>
          </a:p>
          <a:p>
            <a:endParaRPr lang="pl-PL" dirty="0">
              <a:solidFill>
                <a:srgbClr val="000000"/>
              </a:solidFill>
              <a:latin typeface="Consolas" panose="020B0609020204030204" pitchFamily="49" charset="0"/>
            </a:endParaRPr>
          </a:p>
          <a:p>
            <a:r>
              <a:rPr lang="pl-PL" dirty="0" err="1" smtClean="0">
                <a:solidFill>
                  <a:srgbClr val="0000FF"/>
                </a:solidFill>
                <a:latin typeface="Consolas" panose="020B0609020204030204" pitchFamily="49" charset="0"/>
              </a:rPr>
              <a:t>double</a:t>
            </a:r>
            <a:r>
              <a:rPr lang="pl-PL" dirty="0" smtClean="0">
                <a:solidFill>
                  <a:srgbClr val="000000"/>
                </a:solidFill>
                <a:latin typeface="Consolas" panose="020B0609020204030204" pitchFamily="49" charset="0"/>
              </a:rPr>
              <a:t> kThresh_0 </a:t>
            </a:r>
            <a:r>
              <a:rPr lang="pl-PL" dirty="0">
                <a:solidFill>
                  <a:srgbClr val="000000"/>
                </a:solidFill>
                <a:latin typeface="Consolas" panose="020B0609020204030204" pitchFamily="49" charset="0"/>
              </a:rPr>
              <a:t>{ 1e-12 </a:t>
            </a:r>
            <a:r>
              <a:rPr lang="pl-PL" dirty="0" smtClean="0">
                <a:solidFill>
                  <a:srgbClr val="000000"/>
                </a:solidFill>
                <a:latin typeface="Consolas" panose="020B0609020204030204" pitchFamily="49" charset="0"/>
              </a:rPr>
              <a:t>};</a:t>
            </a:r>
            <a:r>
              <a:rPr lang="pl-PL" dirty="0">
                <a:solidFill>
                  <a:srgbClr val="008000"/>
                </a:solidFill>
                <a:latin typeface="Consolas" panose="020B0609020204030204" pitchFamily="49" charset="0"/>
              </a:rPr>
              <a:t> // </a:t>
            </a:r>
            <a:r>
              <a:rPr lang="pl-PL" dirty="0" err="1">
                <a:solidFill>
                  <a:srgbClr val="008000"/>
                </a:solidFill>
                <a:latin typeface="Consolas" panose="020B0609020204030204" pitchFamily="49" charset="0"/>
              </a:rPr>
              <a:t>An</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anticipated</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convergence</a:t>
            </a:r>
            <a:r>
              <a:rPr lang="pl-PL" dirty="0">
                <a:solidFill>
                  <a:srgbClr val="008000"/>
                </a:solidFill>
                <a:latin typeface="Consolas" panose="020B0609020204030204" pitchFamily="49" charset="0"/>
              </a:rPr>
              <a:t> </a:t>
            </a:r>
            <a:r>
              <a:rPr lang="pl-PL" dirty="0" err="1" smtClean="0">
                <a:solidFill>
                  <a:srgbClr val="008000"/>
                </a:solidFill>
                <a:latin typeface="Consolas" panose="020B0609020204030204" pitchFamily="49" charset="0"/>
              </a:rPr>
              <a:t>threshold</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p:txBody>
      </p:sp>
      <p:graphicFrame>
        <p:nvGraphicFramePr>
          <p:cNvPr id="11" name="Obiekt 10"/>
          <p:cNvGraphicFramePr>
            <a:graphicFrameLocks noChangeAspect="1"/>
          </p:cNvGraphicFramePr>
          <p:nvPr>
            <p:extLst>
              <p:ext uri="{D42A27DB-BD31-4B8C-83A1-F6EECF244321}">
                <p14:modId xmlns:p14="http://schemas.microsoft.com/office/powerpoint/2010/main" val="4131579354"/>
              </p:ext>
            </p:extLst>
          </p:nvPr>
        </p:nvGraphicFramePr>
        <p:xfrm>
          <a:off x="2860675" y="752475"/>
          <a:ext cx="5689600" cy="842963"/>
        </p:xfrm>
        <a:graphic>
          <a:graphicData uri="http://schemas.openxmlformats.org/presentationml/2006/ole">
            <mc:AlternateContent xmlns:mc="http://schemas.openxmlformats.org/markup-compatibility/2006">
              <mc:Choice xmlns:v="urn:schemas-microsoft-com:vml" Requires="v">
                <p:oleObj spid="_x0000_s39084" name="Equation" r:id="rId3" imgW="1688760" imgH="253800" progId="Equation.DSMT4">
                  <p:embed/>
                </p:oleObj>
              </mc:Choice>
              <mc:Fallback>
                <p:oleObj name="Equation" r:id="rId3" imgW="1688760" imgH="253800" progId="Equation.DSMT4">
                  <p:embed/>
                  <p:pic>
                    <p:nvPicPr>
                      <p:cNvPr id="17" name="Obiekt 16"/>
                      <p:cNvPicPr>
                        <a:picLocks noChangeAspect="1" noChangeArrowheads="1"/>
                      </p:cNvPicPr>
                      <p:nvPr/>
                    </p:nvPicPr>
                    <p:blipFill>
                      <a:blip r:embed="rId4"/>
                      <a:srcRect/>
                      <a:stretch>
                        <a:fillRect/>
                      </a:stretch>
                    </p:blipFill>
                    <p:spPr bwMode="auto">
                      <a:xfrm>
                        <a:off x="2860675" y="752475"/>
                        <a:ext cx="5689600" cy="842963"/>
                      </a:xfrm>
                      <a:prstGeom prst="rect">
                        <a:avLst/>
                      </a:prstGeom>
                      <a:noFill/>
                      <a:ln w="19050">
                        <a:solidFill>
                          <a:schemeClr val="accent4">
                            <a:lumMod val="60000"/>
                            <a:lumOff val="40000"/>
                          </a:schemeClr>
                        </a:solidFill>
                      </a:ln>
                    </p:spPr>
                  </p:pic>
                </p:oleObj>
              </mc:Fallback>
            </mc:AlternateContent>
          </a:graphicData>
        </a:graphic>
      </p:graphicFrame>
    </p:spTree>
    <p:extLst>
      <p:ext uri="{BB962C8B-B14F-4D97-AF65-F5344CB8AC3E}">
        <p14:creationId xmlns:p14="http://schemas.microsoft.com/office/powerpoint/2010/main" val="10516040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Measuring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distance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between</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788894" y="1823655"/>
            <a:ext cx="10833847" cy="4801314"/>
          </a:xfrm>
          <a:prstGeom prst="rect">
            <a:avLst/>
          </a:prstGeom>
          <a:ln>
            <a:solidFill>
              <a:srgbClr val="00B0F0"/>
            </a:solidFill>
          </a:ln>
        </p:spPr>
        <p:txBody>
          <a:bodyPr wrap="square">
            <a:spAutoFit/>
          </a:bodyPr>
          <a:lstStyle/>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x_n</a:t>
            </a:r>
            <a:r>
              <a:rPr lang="pl-PL" dirty="0">
                <a:solidFill>
                  <a:srgbClr val="000000"/>
                </a:solidFill>
                <a:latin typeface="Consolas" panose="020B0609020204030204" pitchFamily="49" charset="0"/>
              </a:rPr>
              <a:t> {}, x_n_1 {};</a:t>
            </a:r>
          </a:p>
          <a:p>
            <a:endParaRPr lang="pl-PL" dirty="0">
              <a:solidFill>
                <a:srgbClr val="000000"/>
              </a:solidFill>
              <a:latin typeface="Consolas" panose="020B0609020204030204" pitchFamily="49" charset="0"/>
            </a:endParaRPr>
          </a:p>
          <a:p>
            <a:r>
              <a:rPr lang="pl-PL" dirty="0" err="1" smtClean="0">
                <a:solidFill>
                  <a:srgbClr val="0000FF"/>
                </a:solidFill>
                <a:latin typeface="Consolas" panose="020B0609020204030204" pitchFamily="49" charset="0"/>
              </a:rPr>
              <a:t>double</a:t>
            </a:r>
            <a:r>
              <a:rPr lang="pl-PL" dirty="0" smtClean="0">
                <a:solidFill>
                  <a:srgbClr val="000000"/>
                </a:solidFill>
                <a:latin typeface="Consolas" panose="020B0609020204030204" pitchFamily="49" charset="0"/>
              </a:rPr>
              <a:t> kThresh_0 </a:t>
            </a:r>
            <a:r>
              <a:rPr lang="pl-PL" dirty="0">
                <a:solidFill>
                  <a:srgbClr val="000000"/>
                </a:solidFill>
                <a:latin typeface="Consolas" panose="020B0609020204030204" pitchFamily="49" charset="0"/>
              </a:rPr>
              <a:t>{ 1e-12 </a:t>
            </a:r>
            <a:r>
              <a:rPr lang="pl-PL" dirty="0" smtClean="0">
                <a:solidFill>
                  <a:srgbClr val="000000"/>
                </a:solidFill>
                <a:latin typeface="Consolas" panose="020B0609020204030204" pitchFamily="49" charset="0"/>
              </a:rPr>
              <a:t>};</a:t>
            </a:r>
            <a:r>
              <a:rPr lang="pl-PL" dirty="0">
                <a:solidFill>
                  <a:srgbClr val="008000"/>
                </a:solidFill>
                <a:latin typeface="Consolas" panose="020B0609020204030204" pitchFamily="49" charset="0"/>
              </a:rPr>
              <a:t> // </a:t>
            </a:r>
            <a:r>
              <a:rPr lang="pl-PL" dirty="0" err="1">
                <a:solidFill>
                  <a:srgbClr val="008000"/>
                </a:solidFill>
                <a:latin typeface="Consolas" panose="020B0609020204030204" pitchFamily="49" charset="0"/>
              </a:rPr>
              <a:t>An</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anticipated</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convergence</a:t>
            </a:r>
            <a:r>
              <a:rPr lang="pl-PL" dirty="0">
                <a:solidFill>
                  <a:srgbClr val="008000"/>
                </a:solidFill>
                <a:latin typeface="Consolas" panose="020B0609020204030204" pitchFamily="49" charset="0"/>
              </a:rPr>
              <a:t> </a:t>
            </a:r>
            <a:r>
              <a:rPr lang="pl-PL" dirty="0" err="1" smtClean="0">
                <a:solidFill>
                  <a:srgbClr val="008000"/>
                </a:solidFill>
                <a:latin typeface="Consolas" panose="020B0609020204030204" pitchFamily="49" charset="0"/>
              </a:rPr>
              <a:t>threshold</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size_t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kMaxIters</a:t>
            </a:r>
            <a:r>
              <a:rPr lang="pl-PL" dirty="0">
                <a:solidFill>
                  <a:srgbClr val="000000"/>
                </a:solidFill>
                <a:latin typeface="Consolas" panose="020B0609020204030204" pitchFamily="49" charset="0"/>
              </a:rPr>
              <a:t> { 1000 </a:t>
            </a:r>
            <a:r>
              <a:rPr lang="pl-PL" dirty="0" smtClean="0">
                <a:solidFill>
                  <a:srgbClr val="000000"/>
                </a:solidFill>
                <a:latin typeface="Consolas" panose="020B0609020204030204" pitchFamily="49" charset="0"/>
              </a:rPr>
              <a:t>};</a:t>
            </a:r>
            <a:r>
              <a:rPr lang="en-US" dirty="0">
                <a:solidFill>
                  <a:srgbClr val="008000"/>
                </a:solidFill>
                <a:latin typeface="Consolas" panose="020B0609020204030204" pitchFamily="49" charset="0"/>
              </a:rPr>
              <a:t> // </a:t>
            </a:r>
            <a:r>
              <a:rPr lang="pl-PL" dirty="0" smtClean="0">
                <a:solidFill>
                  <a:srgbClr val="008000"/>
                </a:solidFill>
                <a:latin typeface="Consolas" panose="020B0609020204030204" pitchFamily="49" charset="0"/>
              </a:rPr>
              <a:t>A </a:t>
            </a:r>
            <a:r>
              <a:rPr lang="en-US" dirty="0" smtClean="0">
                <a:solidFill>
                  <a:srgbClr val="008000"/>
                </a:solidFill>
                <a:latin typeface="Consolas" panose="020B0609020204030204" pitchFamily="49" charset="0"/>
              </a:rPr>
              <a:t>fuse </a:t>
            </a:r>
            <a:r>
              <a:rPr lang="en-US" dirty="0">
                <a:solidFill>
                  <a:srgbClr val="008000"/>
                </a:solidFill>
                <a:latin typeface="Consolas" panose="020B0609020204030204" pitchFamily="49" charset="0"/>
              </a:rPr>
              <a:t>if computations do not converge</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t-BR" dirty="0" smtClean="0">
                <a:solidFill>
                  <a:srgbClr val="0000FF"/>
                </a:solidFill>
                <a:latin typeface="Consolas" panose="020B0609020204030204" pitchFamily="49" charset="0"/>
              </a:rPr>
              <a:t>for</a:t>
            </a:r>
            <a:r>
              <a:rPr lang="pt-BR" dirty="0">
                <a:solidFill>
                  <a:srgbClr val="000000"/>
                </a:solidFill>
                <a:latin typeface="Consolas" panose="020B0609020204030204" pitchFamily="49" charset="0"/>
              </a:rPr>
              <a:t>( </a:t>
            </a:r>
            <a:r>
              <a:rPr lang="pt-BR" dirty="0">
                <a:solidFill>
                  <a:srgbClr val="2B91AF"/>
                </a:solidFill>
                <a:latin typeface="Consolas" panose="020B0609020204030204" pitchFamily="49" charset="0"/>
              </a:rPr>
              <a:t>size_t</a:t>
            </a:r>
            <a:r>
              <a:rPr lang="pt-BR" dirty="0">
                <a:solidFill>
                  <a:srgbClr val="000000"/>
                </a:solidFill>
                <a:latin typeface="Consolas" panose="020B0609020204030204" pitchFamily="49" charset="0"/>
              </a:rPr>
              <a:t> n = 0; n &lt; kMaxIters; ++ n )</a:t>
            </a:r>
          </a:p>
          <a:p>
            <a:r>
              <a:rPr lang="pl-PL" dirty="0">
                <a:solidFill>
                  <a:srgbClr val="000000"/>
                </a:solidFill>
                <a:latin typeface="Consolas" panose="020B0609020204030204" pitchFamily="49" charset="0"/>
              </a:rPr>
              <a:t>{</a:t>
            </a: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a:t>
            </a:r>
            <a:endParaRPr lang="pl-PL" dirty="0"/>
          </a:p>
        </p:txBody>
      </p:sp>
      <p:graphicFrame>
        <p:nvGraphicFramePr>
          <p:cNvPr id="11" name="Obiekt 10"/>
          <p:cNvGraphicFramePr>
            <a:graphicFrameLocks noChangeAspect="1"/>
          </p:cNvGraphicFramePr>
          <p:nvPr>
            <p:extLst>
              <p:ext uri="{D42A27DB-BD31-4B8C-83A1-F6EECF244321}">
                <p14:modId xmlns:p14="http://schemas.microsoft.com/office/powerpoint/2010/main" val="704991560"/>
              </p:ext>
            </p:extLst>
          </p:nvPr>
        </p:nvGraphicFramePr>
        <p:xfrm>
          <a:off x="2860675" y="752475"/>
          <a:ext cx="5689600" cy="842963"/>
        </p:xfrm>
        <a:graphic>
          <a:graphicData uri="http://schemas.openxmlformats.org/presentationml/2006/ole">
            <mc:AlternateContent xmlns:mc="http://schemas.openxmlformats.org/markup-compatibility/2006">
              <mc:Choice xmlns:v="urn:schemas-microsoft-com:vml" Requires="v">
                <p:oleObj spid="_x0000_s40107" name="Equation" r:id="rId3" imgW="1688760" imgH="253800" progId="Equation.DSMT4">
                  <p:embed/>
                </p:oleObj>
              </mc:Choice>
              <mc:Fallback>
                <p:oleObj name="Equation" r:id="rId3" imgW="1688760" imgH="253800" progId="Equation.DSMT4">
                  <p:embed/>
                  <p:pic>
                    <p:nvPicPr>
                      <p:cNvPr id="11" name="Obiekt 10"/>
                      <p:cNvPicPr>
                        <a:picLocks noChangeAspect="1" noChangeArrowheads="1"/>
                      </p:cNvPicPr>
                      <p:nvPr/>
                    </p:nvPicPr>
                    <p:blipFill>
                      <a:blip r:embed="rId4"/>
                      <a:srcRect/>
                      <a:stretch>
                        <a:fillRect/>
                      </a:stretch>
                    </p:blipFill>
                    <p:spPr bwMode="auto">
                      <a:xfrm>
                        <a:off x="2860675" y="752475"/>
                        <a:ext cx="5689600" cy="842963"/>
                      </a:xfrm>
                      <a:prstGeom prst="rect">
                        <a:avLst/>
                      </a:prstGeom>
                      <a:noFill/>
                      <a:ln w="19050">
                        <a:solidFill>
                          <a:schemeClr val="accent4">
                            <a:lumMod val="60000"/>
                            <a:lumOff val="40000"/>
                          </a:schemeClr>
                        </a:solidFill>
                      </a:ln>
                    </p:spPr>
                  </p:pic>
                </p:oleObj>
              </mc:Fallback>
            </mc:AlternateContent>
          </a:graphicData>
        </a:graphic>
      </p:graphicFrame>
    </p:spTree>
    <p:extLst>
      <p:ext uri="{BB962C8B-B14F-4D97-AF65-F5344CB8AC3E}">
        <p14:creationId xmlns:p14="http://schemas.microsoft.com/office/powerpoint/2010/main" val="26557747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Measuring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distance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between</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788894" y="1823655"/>
            <a:ext cx="10833847" cy="4801314"/>
          </a:xfrm>
          <a:prstGeom prst="rect">
            <a:avLst/>
          </a:prstGeom>
          <a:ln>
            <a:solidFill>
              <a:srgbClr val="00B0F0"/>
            </a:solidFill>
          </a:ln>
        </p:spPr>
        <p:txBody>
          <a:bodyPr wrap="square">
            <a:spAutoFit/>
          </a:bodyPr>
          <a:lstStyle/>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x_n</a:t>
            </a:r>
            <a:r>
              <a:rPr lang="pl-PL" dirty="0">
                <a:solidFill>
                  <a:srgbClr val="000000"/>
                </a:solidFill>
                <a:latin typeface="Consolas" panose="020B0609020204030204" pitchFamily="49" charset="0"/>
              </a:rPr>
              <a:t> {}, x_n_1 {};</a:t>
            </a:r>
          </a:p>
          <a:p>
            <a:endParaRPr lang="pl-PL" dirty="0">
              <a:solidFill>
                <a:srgbClr val="000000"/>
              </a:solidFill>
              <a:latin typeface="Consolas" panose="020B0609020204030204" pitchFamily="49" charset="0"/>
            </a:endParaRPr>
          </a:p>
          <a:p>
            <a:r>
              <a:rPr lang="pl-PL" dirty="0" err="1" smtClean="0">
                <a:solidFill>
                  <a:srgbClr val="0000FF"/>
                </a:solidFill>
                <a:latin typeface="Consolas" panose="020B0609020204030204" pitchFamily="49" charset="0"/>
              </a:rPr>
              <a:t>double</a:t>
            </a:r>
            <a:r>
              <a:rPr lang="pl-PL" dirty="0" smtClean="0">
                <a:solidFill>
                  <a:srgbClr val="000000"/>
                </a:solidFill>
                <a:latin typeface="Consolas" panose="020B0609020204030204" pitchFamily="49" charset="0"/>
              </a:rPr>
              <a:t> kThresh_0 </a:t>
            </a:r>
            <a:r>
              <a:rPr lang="pl-PL" dirty="0">
                <a:solidFill>
                  <a:srgbClr val="000000"/>
                </a:solidFill>
                <a:latin typeface="Consolas" panose="020B0609020204030204" pitchFamily="49" charset="0"/>
              </a:rPr>
              <a:t>{ 1e-12 </a:t>
            </a:r>
            <a:r>
              <a:rPr lang="pl-PL" dirty="0" smtClean="0">
                <a:solidFill>
                  <a:srgbClr val="000000"/>
                </a:solidFill>
                <a:latin typeface="Consolas" panose="020B0609020204030204" pitchFamily="49" charset="0"/>
              </a:rPr>
              <a:t>};</a:t>
            </a:r>
            <a:r>
              <a:rPr lang="pl-PL" dirty="0">
                <a:solidFill>
                  <a:srgbClr val="008000"/>
                </a:solidFill>
                <a:latin typeface="Consolas" panose="020B0609020204030204" pitchFamily="49" charset="0"/>
              </a:rPr>
              <a:t> // </a:t>
            </a:r>
            <a:r>
              <a:rPr lang="pl-PL" dirty="0" err="1">
                <a:solidFill>
                  <a:srgbClr val="008000"/>
                </a:solidFill>
                <a:latin typeface="Consolas" panose="020B0609020204030204" pitchFamily="49" charset="0"/>
              </a:rPr>
              <a:t>An</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anticipated</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convergence</a:t>
            </a:r>
            <a:r>
              <a:rPr lang="pl-PL" dirty="0">
                <a:solidFill>
                  <a:srgbClr val="008000"/>
                </a:solidFill>
                <a:latin typeface="Consolas" panose="020B0609020204030204" pitchFamily="49" charset="0"/>
              </a:rPr>
              <a:t> </a:t>
            </a:r>
            <a:r>
              <a:rPr lang="pl-PL" dirty="0" err="1" smtClean="0">
                <a:solidFill>
                  <a:srgbClr val="008000"/>
                </a:solidFill>
                <a:latin typeface="Consolas" panose="020B0609020204030204" pitchFamily="49" charset="0"/>
              </a:rPr>
              <a:t>threshold</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size_t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kMaxIters</a:t>
            </a:r>
            <a:r>
              <a:rPr lang="pl-PL" dirty="0">
                <a:solidFill>
                  <a:srgbClr val="000000"/>
                </a:solidFill>
                <a:latin typeface="Consolas" panose="020B0609020204030204" pitchFamily="49" charset="0"/>
              </a:rPr>
              <a:t> { 1000 </a:t>
            </a:r>
            <a:r>
              <a:rPr lang="pl-PL" dirty="0" smtClean="0">
                <a:solidFill>
                  <a:srgbClr val="000000"/>
                </a:solidFill>
                <a:latin typeface="Consolas" panose="020B0609020204030204" pitchFamily="49" charset="0"/>
              </a:rPr>
              <a:t>};</a:t>
            </a:r>
            <a:r>
              <a:rPr lang="en-US" dirty="0">
                <a:solidFill>
                  <a:srgbClr val="008000"/>
                </a:solidFill>
                <a:latin typeface="Consolas" panose="020B0609020204030204" pitchFamily="49" charset="0"/>
              </a:rPr>
              <a:t> // </a:t>
            </a:r>
            <a:r>
              <a:rPr lang="pl-PL" dirty="0" smtClean="0">
                <a:solidFill>
                  <a:srgbClr val="008000"/>
                </a:solidFill>
                <a:latin typeface="Consolas" panose="020B0609020204030204" pitchFamily="49" charset="0"/>
              </a:rPr>
              <a:t>A </a:t>
            </a:r>
            <a:r>
              <a:rPr lang="en-US" dirty="0" smtClean="0">
                <a:solidFill>
                  <a:srgbClr val="008000"/>
                </a:solidFill>
                <a:latin typeface="Consolas" panose="020B0609020204030204" pitchFamily="49" charset="0"/>
              </a:rPr>
              <a:t>fuse </a:t>
            </a:r>
            <a:r>
              <a:rPr lang="en-US" dirty="0">
                <a:solidFill>
                  <a:srgbClr val="008000"/>
                </a:solidFill>
                <a:latin typeface="Consolas" panose="020B0609020204030204" pitchFamily="49" charset="0"/>
              </a:rPr>
              <a:t>if computations do not converge</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t-BR" dirty="0" smtClean="0">
                <a:solidFill>
                  <a:srgbClr val="0000FF"/>
                </a:solidFill>
                <a:latin typeface="Consolas" panose="020B0609020204030204" pitchFamily="49" charset="0"/>
              </a:rPr>
              <a:t>for</a:t>
            </a:r>
            <a:r>
              <a:rPr lang="pt-BR" dirty="0">
                <a:solidFill>
                  <a:srgbClr val="000000"/>
                </a:solidFill>
                <a:latin typeface="Consolas" panose="020B0609020204030204" pitchFamily="49" charset="0"/>
              </a:rPr>
              <a:t>( </a:t>
            </a:r>
            <a:r>
              <a:rPr lang="pt-BR" dirty="0">
                <a:solidFill>
                  <a:srgbClr val="2B91AF"/>
                </a:solidFill>
                <a:latin typeface="Consolas" panose="020B0609020204030204" pitchFamily="49" charset="0"/>
              </a:rPr>
              <a:t>size_t</a:t>
            </a:r>
            <a:r>
              <a:rPr lang="pt-BR" dirty="0">
                <a:solidFill>
                  <a:srgbClr val="000000"/>
                </a:solidFill>
                <a:latin typeface="Consolas" panose="020B0609020204030204" pitchFamily="49" charset="0"/>
              </a:rPr>
              <a:t> n = 0; n &lt; kMaxIters; ++ n )</a:t>
            </a:r>
          </a:p>
          <a:p>
            <a:r>
              <a:rPr lang="pl-PL" dirty="0">
                <a:solidFill>
                  <a:srgbClr val="000000"/>
                </a:solidFill>
                <a:latin typeface="Consolas" panose="020B0609020204030204" pitchFamily="49" charset="0"/>
              </a:rPr>
              <a:t>{</a:t>
            </a: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do computations, x_n_1 is a new value of </a:t>
            </a:r>
            <a:r>
              <a:rPr lang="en-US" dirty="0" err="1" smtClean="0">
                <a:solidFill>
                  <a:srgbClr val="008000"/>
                </a:solidFill>
                <a:latin typeface="Consolas" panose="020B0609020204030204" pitchFamily="49" charset="0"/>
              </a:rPr>
              <a:t>x_n</a:t>
            </a:r>
            <a:r>
              <a:rPr lang="pl-PL" dirty="0" smtClean="0">
                <a:solidFill>
                  <a:srgbClr val="008000"/>
                </a:solidFill>
                <a:latin typeface="Consolas" panose="020B0609020204030204" pitchFamily="49" charset="0"/>
              </a:rPr>
              <a:t> ...</a:t>
            </a:r>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a:t>
            </a:r>
            <a:endParaRPr lang="pl-PL" dirty="0"/>
          </a:p>
        </p:txBody>
      </p:sp>
      <p:graphicFrame>
        <p:nvGraphicFramePr>
          <p:cNvPr id="11" name="Obiekt 10"/>
          <p:cNvGraphicFramePr>
            <a:graphicFrameLocks noChangeAspect="1"/>
          </p:cNvGraphicFramePr>
          <p:nvPr>
            <p:extLst>
              <p:ext uri="{D42A27DB-BD31-4B8C-83A1-F6EECF244321}">
                <p14:modId xmlns:p14="http://schemas.microsoft.com/office/powerpoint/2010/main" val="989011707"/>
              </p:ext>
            </p:extLst>
          </p:nvPr>
        </p:nvGraphicFramePr>
        <p:xfrm>
          <a:off x="2860675" y="752475"/>
          <a:ext cx="5689600" cy="842963"/>
        </p:xfrm>
        <a:graphic>
          <a:graphicData uri="http://schemas.openxmlformats.org/presentationml/2006/ole">
            <mc:AlternateContent xmlns:mc="http://schemas.openxmlformats.org/markup-compatibility/2006">
              <mc:Choice xmlns:v="urn:schemas-microsoft-com:vml" Requires="v">
                <p:oleObj spid="_x0000_s41133" name="Equation" r:id="rId3" imgW="1688760" imgH="253800" progId="Equation.DSMT4">
                  <p:embed/>
                </p:oleObj>
              </mc:Choice>
              <mc:Fallback>
                <p:oleObj name="Equation" r:id="rId3" imgW="1688760" imgH="253800" progId="Equation.DSMT4">
                  <p:embed/>
                  <p:pic>
                    <p:nvPicPr>
                      <p:cNvPr id="11" name="Obiekt 10"/>
                      <p:cNvPicPr>
                        <a:picLocks noChangeAspect="1" noChangeArrowheads="1"/>
                      </p:cNvPicPr>
                      <p:nvPr/>
                    </p:nvPicPr>
                    <p:blipFill>
                      <a:blip r:embed="rId4"/>
                      <a:srcRect/>
                      <a:stretch>
                        <a:fillRect/>
                      </a:stretch>
                    </p:blipFill>
                    <p:spPr bwMode="auto">
                      <a:xfrm>
                        <a:off x="2860675" y="752475"/>
                        <a:ext cx="5689600" cy="842963"/>
                      </a:xfrm>
                      <a:prstGeom prst="rect">
                        <a:avLst/>
                      </a:prstGeom>
                      <a:noFill/>
                      <a:ln w="19050">
                        <a:solidFill>
                          <a:schemeClr val="accent4">
                            <a:lumMod val="60000"/>
                            <a:lumOff val="40000"/>
                          </a:schemeClr>
                        </a:solidFill>
                      </a:ln>
                    </p:spPr>
                  </p:pic>
                </p:oleObj>
              </mc:Fallback>
            </mc:AlternateContent>
          </a:graphicData>
        </a:graphic>
      </p:graphicFrame>
    </p:spTree>
    <p:extLst>
      <p:ext uri="{BB962C8B-B14F-4D97-AF65-F5344CB8AC3E}">
        <p14:creationId xmlns:p14="http://schemas.microsoft.com/office/powerpoint/2010/main" val="35996760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Measuring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distance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between</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788894" y="1823655"/>
            <a:ext cx="11181016" cy="4801314"/>
          </a:xfrm>
          <a:prstGeom prst="rect">
            <a:avLst/>
          </a:prstGeom>
          <a:ln>
            <a:solidFill>
              <a:srgbClr val="00B0F0"/>
            </a:solidFill>
          </a:ln>
        </p:spPr>
        <p:txBody>
          <a:bodyPr wrap="square">
            <a:spAutoFit/>
          </a:bodyPr>
          <a:lstStyle/>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x_n</a:t>
            </a:r>
            <a:r>
              <a:rPr lang="pl-PL" dirty="0">
                <a:solidFill>
                  <a:srgbClr val="000000"/>
                </a:solidFill>
                <a:latin typeface="Consolas" panose="020B0609020204030204" pitchFamily="49" charset="0"/>
              </a:rPr>
              <a:t> {}, x_n_1 {};</a:t>
            </a:r>
          </a:p>
          <a:p>
            <a:endParaRPr lang="pl-PL" dirty="0">
              <a:solidFill>
                <a:srgbClr val="000000"/>
              </a:solidFill>
              <a:latin typeface="Consolas" panose="020B0609020204030204" pitchFamily="49" charset="0"/>
            </a:endParaRPr>
          </a:p>
          <a:p>
            <a:r>
              <a:rPr lang="pl-PL" dirty="0" err="1" smtClean="0">
                <a:solidFill>
                  <a:srgbClr val="0000FF"/>
                </a:solidFill>
                <a:latin typeface="Consolas" panose="020B0609020204030204" pitchFamily="49" charset="0"/>
              </a:rPr>
              <a:t>double</a:t>
            </a:r>
            <a:r>
              <a:rPr lang="pl-PL" dirty="0" smtClean="0">
                <a:solidFill>
                  <a:srgbClr val="000000"/>
                </a:solidFill>
                <a:latin typeface="Consolas" panose="020B0609020204030204" pitchFamily="49" charset="0"/>
              </a:rPr>
              <a:t> kThresh_0 </a:t>
            </a:r>
            <a:r>
              <a:rPr lang="pl-PL" dirty="0">
                <a:solidFill>
                  <a:srgbClr val="000000"/>
                </a:solidFill>
                <a:latin typeface="Consolas" panose="020B0609020204030204" pitchFamily="49" charset="0"/>
              </a:rPr>
              <a:t>{ 1e-12 </a:t>
            </a:r>
            <a:r>
              <a:rPr lang="pl-PL" dirty="0" smtClean="0">
                <a:solidFill>
                  <a:srgbClr val="000000"/>
                </a:solidFill>
                <a:latin typeface="Consolas" panose="020B0609020204030204" pitchFamily="49" charset="0"/>
              </a:rPr>
              <a:t>};</a:t>
            </a:r>
            <a:r>
              <a:rPr lang="pl-PL" dirty="0">
                <a:solidFill>
                  <a:srgbClr val="008000"/>
                </a:solidFill>
                <a:latin typeface="Consolas" panose="020B0609020204030204" pitchFamily="49" charset="0"/>
              </a:rPr>
              <a:t> // </a:t>
            </a:r>
            <a:r>
              <a:rPr lang="pl-PL" dirty="0" err="1">
                <a:solidFill>
                  <a:srgbClr val="008000"/>
                </a:solidFill>
                <a:latin typeface="Consolas" panose="020B0609020204030204" pitchFamily="49" charset="0"/>
              </a:rPr>
              <a:t>An</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anticipated</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convergence</a:t>
            </a:r>
            <a:r>
              <a:rPr lang="pl-PL" dirty="0">
                <a:solidFill>
                  <a:srgbClr val="008000"/>
                </a:solidFill>
                <a:latin typeface="Consolas" panose="020B0609020204030204" pitchFamily="49" charset="0"/>
              </a:rPr>
              <a:t> </a:t>
            </a:r>
            <a:r>
              <a:rPr lang="pl-PL" dirty="0" err="1" smtClean="0">
                <a:solidFill>
                  <a:srgbClr val="008000"/>
                </a:solidFill>
                <a:latin typeface="Consolas" panose="020B0609020204030204" pitchFamily="49" charset="0"/>
              </a:rPr>
              <a:t>threshold</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size_t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kMaxIters</a:t>
            </a:r>
            <a:r>
              <a:rPr lang="pl-PL" dirty="0">
                <a:solidFill>
                  <a:srgbClr val="000000"/>
                </a:solidFill>
                <a:latin typeface="Consolas" panose="020B0609020204030204" pitchFamily="49" charset="0"/>
              </a:rPr>
              <a:t> { 1000 </a:t>
            </a:r>
            <a:r>
              <a:rPr lang="pl-PL" dirty="0" smtClean="0">
                <a:solidFill>
                  <a:srgbClr val="000000"/>
                </a:solidFill>
                <a:latin typeface="Consolas" panose="020B0609020204030204" pitchFamily="49" charset="0"/>
              </a:rPr>
              <a:t>};</a:t>
            </a:r>
            <a:r>
              <a:rPr lang="en-US" dirty="0">
                <a:solidFill>
                  <a:srgbClr val="008000"/>
                </a:solidFill>
                <a:latin typeface="Consolas" panose="020B0609020204030204" pitchFamily="49" charset="0"/>
              </a:rPr>
              <a:t> // </a:t>
            </a:r>
            <a:r>
              <a:rPr lang="pl-PL" dirty="0" smtClean="0">
                <a:solidFill>
                  <a:srgbClr val="008000"/>
                </a:solidFill>
                <a:latin typeface="Consolas" panose="020B0609020204030204" pitchFamily="49" charset="0"/>
              </a:rPr>
              <a:t>A </a:t>
            </a:r>
            <a:r>
              <a:rPr lang="en-US" dirty="0" smtClean="0">
                <a:solidFill>
                  <a:srgbClr val="008000"/>
                </a:solidFill>
                <a:latin typeface="Consolas" panose="020B0609020204030204" pitchFamily="49" charset="0"/>
              </a:rPr>
              <a:t>fuse </a:t>
            </a:r>
            <a:r>
              <a:rPr lang="en-US" dirty="0">
                <a:solidFill>
                  <a:srgbClr val="008000"/>
                </a:solidFill>
                <a:latin typeface="Consolas" panose="020B0609020204030204" pitchFamily="49" charset="0"/>
              </a:rPr>
              <a:t>if computations do not converge</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t-BR" dirty="0" smtClean="0">
                <a:solidFill>
                  <a:srgbClr val="0000FF"/>
                </a:solidFill>
                <a:latin typeface="Consolas" panose="020B0609020204030204" pitchFamily="49" charset="0"/>
              </a:rPr>
              <a:t>for</a:t>
            </a:r>
            <a:r>
              <a:rPr lang="pt-BR" dirty="0">
                <a:solidFill>
                  <a:srgbClr val="000000"/>
                </a:solidFill>
                <a:latin typeface="Consolas" panose="020B0609020204030204" pitchFamily="49" charset="0"/>
              </a:rPr>
              <a:t>( </a:t>
            </a:r>
            <a:r>
              <a:rPr lang="pt-BR" dirty="0">
                <a:solidFill>
                  <a:srgbClr val="2B91AF"/>
                </a:solidFill>
                <a:latin typeface="Consolas" panose="020B0609020204030204" pitchFamily="49" charset="0"/>
              </a:rPr>
              <a:t>size_t</a:t>
            </a:r>
            <a:r>
              <a:rPr lang="pt-BR" dirty="0">
                <a:solidFill>
                  <a:srgbClr val="000000"/>
                </a:solidFill>
                <a:latin typeface="Consolas" panose="020B0609020204030204" pitchFamily="49" charset="0"/>
              </a:rPr>
              <a:t> n = 0; n &lt; kMaxIters; ++ n )</a:t>
            </a:r>
          </a:p>
          <a:p>
            <a:r>
              <a:rPr lang="pl-PL" dirty="0">
                <a:solidFill>
                  <a:srgbClr val="000000"/>
                </a:solidFill>
                <a:latin typeface="Consolas" panose="020B0609020204030204" pitchFamily="49" charset="0"/>
              </a:rPr>
              <a:t>{</a:t>
            </a: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do computations, x_n_1 is a new value of </a:t>
            </a:r>
            <a:r>
              <a:rPr lang="en-US" dirty="0" err="1" smtClean="0">
                <a:solidFill>
                  <a:srgbClr val="008000"/>
                </a:solidFill>
                <a:latin typeface="Consolas" panose="020B0609020204030204" pitchFamily="49" charset="0"/>
              </a:rPr>
              <a:t>x_n</a:t>
            </a:r>
            <a:r>
              <a:rPr lang="pl-PL" dirty="0" smtClean="0">
                <a:solidFill>
                  <a:srgbClr val="008000"/>
                </a:solidFill>
                <a:latin typeface="Consolas" panose="020B0609020204030204" pitchFamily="49" charset="0"/>
              </a:rPr>
              <a:t> ...</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pl-PL" dirty="0" err="1" smtClean="0">
                <a:solidFill>
                  <a:srgbClr val="0000FF"/>
                </a:solidFill>
                <a:latin typeface="Consolas" panose="020B0609020204030204" pitchFamily="49" charset="0"/>
              </a:rPr>
              <a:t>double</a:t>
            </a:r>
            <a:r>
              <a:rPr lang="pl-PL" dirty="0" smtClean="0">
                <a:solidFill>
                  <a:srgbClr val="0000FF"/>
                </a:solidFill>
                <a:latin typeface="Consolas" panose="020B0609020204030204" pitchFamily="49" charset="0"/>
              </a:rPr>
              <a:t> </a:t>
            </a:r>
            <a:r>
              <a:rPr lang="en-US" dirty="0" smtClean="0">
                <a:solidFill>
                  <a:srgbClr val="000000"/>
                </a:solidFill>
                <a:latin typeface="Consolas" panose="020B0609020204030204" pitchFamily="49" charset="0"/>
              </a:rPr>
              <a:t>thresh </a:t>
            </a:r>
            <a:r>
              <a:rPr lang="en-US" dirty="0">
                <a:solidFill>
                  <a:srgbClr val="000000"/>
                </a:solidFill>
                <a:latin typeface="Consolas" panose="020B0609020204030204" pitchFamily="49" charset="0"/>
              </a:rPr>
              <a:t>= std::</a:t>
            </a:r>
            <a:r>
              <a:rPr lang="en-US" dirty="0" smtClean="0">
                <a:solidFill>
                  <a:srgbClr val="000000"/>
                </a:solidFill>
                <a:latin typeface="Consolas" panose="020B0609020204030204" pitchFamily="49" charset="0"/>
              </a:rPr>
              <a:t>max(</a:t>
            </a:r>
            <a:r>
              <a:rPr lang="pl-PL" dirty="0" smtClean="0">
                <a:solidFill>
                  <a:srgbClr val="000000"/>
                </a:solidFill>
                <a:latin typeface="Consolas" panose="020B0609020204030204" pitchFamily="49" charset="0"/>
              </a:rPr>
              <a:t> kThresh_0</a:t>
            </a:r>
            <a:r>
              <a:rPr lang="en-US" dirty="0" smtClean="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eps * std</a:t>
            </a:r>
            <a:r>
              <a:rPr lang="en-US" b="1" dirty="0" smtClean="0">
                <a:solidFill>
                  <a:srgbClr val="000000"/>
                </a:solidFill>
                <a:latin typeface="Consolas" panose="020B0609020204030204" pitchFamily="49" charset="0"/>
              </a:rPr>
              <a:t>::</a:t>
            </a:r>
            <a:r>
              <a:rPr lang="pl-PL" b="1" dirty="0" smtClean="0">
                <a:solidFill>
                  <a:srgbClr val="000000"/>
                </a:solidFill>
                <a:latin typeface="Consolas" panose="020B0609020204030204" pitchFamily="49" charset="0"/>
              </a:rPr>
              <a:t>max(</a:t>
            </a:r>
            <a:r>
              <a:rPr lang="en-US" b="1" dirty="0" err="1" smtClean="0">
                <a:solidFill>
                  <a:srgbClr val="000000"/>
                </a:solidFill>
                <a:latin typeface="Consolas" panose="020B0609020204030204" pitchFamily="49" charset="0"/>
              </a:rPr>
              <a:t>fabs</a:t>
            </a:r>
            <a:r>
              <a:rPr lang="en-US" b="1" dirty="0" smtClean="0">
                <a:solidFill>
                  <a:srgbClr val="000000"/>
                </a:solidFill>
                <a:latin typeface="Consolas" panose="020B0609020204030204" pitchFamily="49" charset="0"/>
              </a:rPr>
              <a:t>(</a:t>
            </a:r>
            <a:r>
              <a:rPr lang="en-US" b="1" dirty="0" err="1" smtClean="0">
                <a:solidFill>
                  <a:srgbClr val="000000"/>
                </a:solidFill>
                <a:latin typeface="Consolas" panose="020B0609020204030204" pitchFamily="49" charset="0"/>
              </a:rPr>
              <a:t>x_n</a:t>
            </a:r>
            <a:r>
              <a:rPr lang="en-US" b="1" dirty="0" smtClean="0">
                <a:solidFill>
                  <a:srgbClr val="000000"/>
                </a:solidFill>
                <a:latin typeface="Consolas" panose="020B0609020204030204" pitchFamily="49" charset="0"/>
              </a:rPr>
              <a:t>)</a:t>
            </a:r>
            <a:r>
              <a:rPr lang="pl-PL" b="1" dirty="0" smtClean="0">
                <a:solidFill>
                  <a:srgbClr val="000000"/>
                </a:solidFill>
                <a:latin typeface="Consolas" panose="020B0609020204030204" pitchFamily="49" charset="0"/>
              </a:rPr>
              <a:t>, </a:t>
            </a:r>
            <a:r>
              <a:rPr lang="pl-PL" b="1" dirty="0" err="1" smtClean="0">
                <a:solidFill>
                  <a:srgbClr val="000000"/>
                </a:solidFill>
                <a:latin typeface="Consolas" panose="020B0609020204030204" pitchFamily="49" charset="0"/>
              </a:rPr>
              <a:t>fabs</a:t>
            </a:r>
            <a:r>
              <a:rPr lang="pl-PL" b="1" dirty="0" smtClean="0">
                <a:solidFill>
                  <a:srgbClr val="000000"/>
                </a:solidFill>
                <a:latin typeface="Consolas" panose="020B0609020204030204" pitchFamily="49" charset="0"/>
              </a:rPr>
              <a:t>(x_n+1))</a:t>
            </a:r>
            <a:r>
              <a:rPr lang="en-US" b="1" dirty="0" smtClean="0">
                <a:solidFill>
                  <a:srgbClr val="000000"/>
                </a:solidFill>
                <a:latin typeface="Consolas" panose="020B0609020204030204" pitchFamily="49" charset="0"/>
              </a:rPr>
              <a:t> </a:t>
            </a:r>
            <a:r>
              <a:rPr lang="en-US" dirty="0">
                <a:solidFill>
                  <a:srgbClr val="000000"/>
                </a:solidFill>
                <a:latin typeface="Consolas" panose="020B0609020204030204" pitchFamily="49" charset="0"/>
              </a:rPr>
              <a:t>);</a:t>
            </a: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a:t>
            </a:r>
            <a:endParaRPr lang="pl-PL" dirty="0"/>
          </a:p>
        </p:txBody>
      </p:sp>
      <p:graphicFrame>
        <p:nvGraphicFramePr>
          <p:cNvPr id="11" name="Obiekt 10"/>
          <p:cNvGraphicFramePr>
            <a:graphicFrameLocks noChangeAspect="1"/>
          </p:cNvGraphicFramePr>
          <p:nvPr>
            <p:extLst>
              <p:ext uri="{D42A27DB-BD31-4B8C-83A1-F6EECF244321}">
                <p14:modId xmlns:p14="http://schemas.microsoft.com/office/powerpoint/2010/main" val="2460272796"/>
              </p:ext>
            </p:extLst>
          </p:nvPr>
        </p:nvGraphicFramePr>
        <p:xfrm>
          <a:off x="2860675" y="752475"/>
          <a:ext cx="5689600" cy="842963"/>
        </p:xfrm>
        <a:graphic>
          <a:graphicData uri="http://schemas.openxmlformats.org/presentationml/2006/ole">
            <mc:AlternateContent xmlns:mc="http://schemas.openxmlformats.org/markup-compatibility/2006">
              <mc:Choice xmlns:v="urn:schemas-microsoft-com:vml" Requires="v">
                <p:oleObj spid="_x0000_s42155" name="Equation" r:id="rId3" imgW="1688760" imgH="253800" progId="Equation.DSMT4">
                  <p:embed/>
                </p:oleObj>
              </mc:Choice>
              <mc:Fallback>
                <p:oleObj name="Equation" r:id="rId3" imgW="1688760" imgH="253800" progId="Equation.DSMT4">
                  <p:embed/>
                  <p:pic>
                    <p:nvPicPr>
                      <p:cNvPr id="11" name="Obiekt 10"/>
                      <p:cNvPicPr>
                        <a:picLocks noChangeAspect="1" noChangeArrowheads="1"/>
                      </p:cNvPicPr>
                      <p:nvPr/>
                    </p:nvPicPr>
                    <p:blipFill>
                      <a:blip r:embed="rId4"/>
                      <a:srcRect/>
                      <a:stretch>
                        <a:fillRect/>
                      </a:stretch>
                    </p:blipFill>
                    <p:spPr bwMode="auto">
                      <a:xfrm>
                        <a:off x="2860675" y="752475"/>
                        <a:ext cx="5689600" cy="842963"/>
                      </a:xfrm>
                      <a:prstGeom prst="rect">
                        <a:avLst/>
                      </a:prstGeom>
                      <a:noFill/>
                      <a:ln w="19050">
                        <a:solidFill>
                          <a:schemeClr val="accent4">
                            <a:lumMod val="60000"/>
                            <a:lumOff val="40000"/>
                          </a:schemeClr>
                        </a:solidFill>
                      </a:ln>
                    </p:spPr>
                  </p:pic>
                </p:oleObj>
              </mc:Fallback>
            </mc:AlternateContent>
          </a:graphicData>
        </a:graphic>
      </p:graphicFrame>
    </p:spTree>
    <p:extLst>
      <p:ext uri="{BB962C8B-B14F-4D97-AF65-F5344CB8AC3E}">
        <p14:creationId xmlns:p14="http://schemas.microsoft.com/office/powerpoint/2010/main" val="18791769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Measuring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distance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between</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788894" y="1823655"/>
            <a:ext cx="11084521" cy="4801314"/>
          </a:xfrm>
          <a:prstGeom prst="rect">
            <a:avLst/>
          </a:prstGeom>
          <a:ln>
            <a:solidFill>
              <a:srgbClr val="00B0F0"/>
            </a:solidFill>
          </a:ln>
        </p:spPr>
        <p:txBody>
          <a:bodyPr wrap="square">
            <a:spAutoFit/>
          </a:bodyPr>
          <a:lstStyle/>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x_n</a:t>
            </a:r>
            <a:r>
              <a:rPr lang="pl-PL" dirty="0">
                <a:solidFill>
                  <a:srgbClr val="000000"/>
                </a:solidFill>
                <a:latin typeface="Consolas" panose="020B0609020204030204" pitchFamily="49" charset="0"/>
              </a:rPr>
              <a:t> {}, x_n_1 {};</a:t>
            </a:r>
          </a:p>
          <a:p>
            <a:endParaRPr lang="pl-PL" dirty="0">
              <a:solidFill>
                <a:srgbClr val="000000"/>
              </a:solidFill>
              <a:latin typeface="Consolas" panose="020B0609020204030204" pitchFamily="49" charset="0"/>
            </a:endParaRPr>
          </a:p>
          <a:p>
            <a:r>
              <a:rPr lang="pl-PL" dirty="0" err="1" smtClean="0">
                <a:solidFill>
                  <a:srgbClr val="0000FF"/>
                </a:solidFill>
                <a:latin typeface="Consolas" panose="020B0609020204030204" pitchFamily="49" charset="0"/>
              </a:rPr>
              <a:t>double</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kThresh0 { 1e-12 </a:t>
            </a:r>
            <a:r>
              <a:rPr lang="pl-PL" dirty="0" smtClean="0">
                <a:solidFill>
                  <a:srgbClr val="000000"/>
                </a:solidFill>
                <a:latin typeface="Consolas" panose="020B0609020204030204" pitchFamily="49" charset="0"/>
              </a:rPr>
              <a:t>};</a:t>
            </a:r>
            <a:r>
              <a:rPr lang="pl-PL" dirty="0">
                <a:solidFill>
                  <a:srgbClr val="008000"/>
                </a:solidFill>
                <a:latin typeface="Consolas" panose="020B0609020204030204" pitchFamily="49" charset="0"/>
              </a:rPr>
              <a:t> // </a:t>
            </a:r>
            <a:r>
              <a:rPr lang="pl-PL" dirty="0" err="1">
                <a:solidFill>
                  <a:srgbClr val="008000"/>
                </a:solidFill>
                <a:latin typeface="Consolas" panose="020B0609020204030204" pitchFamily="49" charset="0"/>
              </a:rPr>
              <a:t>An</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anticipated</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convergence</a:t>
            </a:r>
            <a:r>
              <a:rPr lang="pl-PL" dirty="0">
                <a:solidFill>
                  <a:srgbClr val="008000"/>
                </a:solidFill>
                <a:latin typeface="Consolas" panose="020B0609020204030204" pitchFamily="49" charset="0"/>
              </a:rPr>
              <a:t> </a:t>
            </a:r>
            <a:r>
              <a:rPr lang="pl-PL" dirty="0" err="1" smtClean="0">
                <a:solidFill>
                  <a:srgbClr val="008000"/>
                </a:solidFill>
                <a:latin typeface="Consolas" panose="020B0609020204030204" pitchFamily="49" charset="0"/>
              </a:rPr>
              <a:t>threshold</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size_t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kMaxIters</a:t>
            </a:r>
            <a:r>
              <a:rPr lang="pl-PL" dirty="0">
                <a:solidFill>
                  <a:srgbClr val="000000"/>
                </a:solidFill>
                <a:latin typeface="Consolas" panose="020B0609020204030204" pitchFamily="49" charset="0"/>
              </a:rPr>
              <a:t> { 1000 </a:t>
            </a:r>
            <a:r>
              <a:rPr lang="pl-PL" dirty="0" smtClean="0">
                <a:solidFill>
                  <a:srgbClr val="000000"/>
                </a:solidFill>
                <a:latin typeface="Consolas" panose="020B0609020204030204" pitchFamily="49" charset="0"/>
              </a:rPr>
              <a:t>};</a:t>
            </a:r>
            <a:r>
              <a:rPr lang="en-US" dirty="0">
                <a:solidFill>
                  <a:srgbClr val="008000"/>
                </a:solidFill>
                <a:latin typeface="Consolas" panose="020B0609020204030204" pitchFamily="49" charset="0"/>
              </a:rPr>
              <a:t> // </a:t>
            </a:r>
            <a:r>
              <a:rPr lang="pl-PL" dirty="0" smtClean="0">
                <a:solidFill>
                  <a:srgbClr val="008000"/>
                </a:solidFill>
                <a:latin typeface="Consolas" panose="020B0609020204030204" pitchFamily="49" charset="0"/>
              </a:rPr>
              <a:t>A </a:t>
            </a:r>
            <a:r>
              <a:rPr lang="en-US" dirty="0" smtClean="0">
                <a:solidFill>
                  <a:srgbClr val="008000"/>
                </a:solidFill>
                <a:latin typeface="Consolas" panose="020B0609020204030204" pitchFamily="49" charset="0"/>
              </a:rPr>
              <a:t>fuse </a:t>
            </a:r>
            <a:r>
              <a:rPr lang="en-US" dirty="0">
                <a:solidFill>
                  <a:srgbClr val="008000"/>
                </a:solidFill>
                <a:latin typeface="Consolas" panose="020B0609020204030204" pitchFamily="49" charset="0"/>
              </a:rPr>
              <a:t>if computations do not converge</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t-BR" dirty="0" smtClean="0">
                <a:solidFill>
                  <a:srgbClr val="0000FF"/>
                </a:solidFill>
                <a:latin typeface="Consolas" panose="020B0609020204030204" pitchFamily="49" charset="0"/>
              </a:rPr>
              <a:t>for</a:t>
            </a:r>
            <a:r>
              <a:rPr lang="pt-BR" dirty="0">
                <a:solidFill>
                  <a:srgbClr val="000000"/>
                </a:solidFill>
                <a:latin typeface="Consolas" panose="020B0609020204030204" pitchFamily="49" charset="0"/>
              </a:rPr>
              <a:t>( </a:t>
            </a:r>
            <a:r>
              <a:rPr lang="pt-BR" dirty="0">
                <a:solidFill>
                  <a:srgbClr val="2B91AF"/>
                </a:solidFill>
                <a:latin typeface="Consolas" panose="020B0609020204030204" pitchFamily="49" charset="0"/>
              </a:rPr>
              <a:t>size_t</a:t>
            </a:r>
            <a:r>
              <a:rPr lang="pt-BR" dirty="0">
                <a:solidFill>
                  <a:srgbClr val="000000"/>
                </a:solidFill>
                <a:latin typeface="Consolas" panose="020B0609020204030204" pitchFamily="49" charset="0"/>
              </a:rPr>
              <a:t> n = 0; n &lt; kMaxIters; ++ n )</a:t>
            </a:r>
          </a:p>
          <a:p>
            <a:r>
              <a:rPr lang="pl-PL" dirty="0">
                <a:solidFill>
                  <a:srgbClr val="000000"/>
                </a:solidFill>
                <a:latin typeface="Consolas" panose="020B0609020204030204" pitchFamily="49" charset="0"/>
              </a:rPr>
              <a:t>{</a:t>
            </a: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do computations, x_n_1 is a new value of </a:t>
            </a:r>
            <a:r>
              <a:rPr lang="en-US" dirty="0" err="1" smtClean="0">
                <a:solidFill>
                  <a:srgbClr val="008000"/>
                </a:solidFill>
                <a:latin typeface="Consolas" panose="020B0609020204030204" pitchFamily="49" charset="0"/>
              </a:rPr>
              <a:t>x_n</a:t>
            </a:r>
            <a:r>
              <a:rPr lang="pl-PL" dirty="0" smtClean="0">
                <a:solidFill>
                  <a:srgbClr val="008000"/>
                </a:solidFill>
                <a:latin typeface="Consolas" panose="020B0609020204030204" pitchFamily="49" charset="0"/>
              </a:rPr>
              <a:t> ...</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pl-PL" dirty="0" err="1" smtClean="0">
                <a:solidFill>
                  <a:srgbClr val="0000FF"/>
                </a:solidFill>
                <a:latin typeface="Consolas" panose="020B0609020204030204" pitchFamily="49" charset="0"/>
              </a:rPr>
              <a:t>double</a:t>
            </a:r>
            <a:r>
              <a:rPr lang="pl-PL" dirty="0" smtClean="0">
                <a:solidFill>
                  <a:srgbClr val="0000FF"/>
                </a:solidFill>
                <a:latin typeface="Consolas" panose="020B0609020204030204" pitchFamily="49" charset="0"/>
              </a:rPr>
              <a:t> </a:t>
            </a:r>
            <a:r>
              <a:rPr lang="en-US" dirty="0" smtClean="0">
                <a:solidFill>
                  <a:srgbClr val="000000"/>
                </a:solidFill>
                <a:latin typeface="Consolas" panose="020B0609020204030204" pitchFamily="49" charset="0"/>
              </a:rPr>
              <a:t>thresh </a:t>
            </a:r>
            <a:r>
              <a:rPr lang="en-US" dirty="0">
                <a:solidFill>
                  <a:srgbClr val="000000"/>
                </a:solidFill>
                <a:latin typeface="Consolas" panose="020B0609020204030204" pitchFamily="49" charset="0"/>
              </a:rPr>
              <a:t>= </a:t>
            </a:r>
            <a:r>
              <a:rPr lang="en-US" dirty="0">
                <a:solidFill>
                  <a:srgbClr val="000000"/>
                </a:solidFill>
                <a:latin typeface="Consolas" panose="020B0609020204030204" pitchFamily="49" charset="0"/>
              </a:rPr>
              <a:t>std::max(</a:t>
            </a:r>
            <a:r>
              <a:rPr lang="pl-PL" dirty="0">
                <a:solidFill>
                  <a:srgbClr val="000000"/>
                </a:solidFill>
                <a:latin typeface="Consolas" panose="020B0609020204030204" pitchFamily="49" charset="0"/>
              </a:rPr>
              <a:t> kThresh_0</a:t>
            </a:r>
            <a:r>
              <a:rPr lang="en-US" dirty="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eps * std::</a:t>
            </a:r>
            <a:r>
              <a:rPr lang="pl-PL" b="1" dirty="0">
                <a:solidFill>
                  <a:srgbClr val="000000"/>
                </a:solidFill>
                <a:latin typeface="Consolas" panose="020B0609020204030204" pitchFamily="49" charset="0"/>
              </a:rPr>
              <a:t>max(</a:t>
            </a:r>
            <a:r>
              <a:rPr lang="en-US" b="1" dirty="0" err="1">
                <a:solidFill>
                  <a:srgbClr val="000000"/>
                </a:solidFill>
                <a:latin typeface="Consolas" panose="020B0609020204030204" pitchFamily="49" charset="0"/>
              </a:rPr>
              <a:t>fabs</a:t>
            </a:r>
            <a:r>
              <a:rPr lang="en-US" b="1" dirty="0">
                <a:solidFill>
                  <a:srgbClr val="000000"/>
                </a:solidFill>
                <a:latin typeface="Consolas" panose="020B0609020204030204" pitchFamily="49" charset="0"/>
              </a:rPr>
              <a:t>(</a:t>
            </a:r>
            <a:r>
              <a:rPr lang="en-US" b="1" dirty="0" err="1">
                <a:solidFill>
                  <a:srgbClr val="000000"/>
                </a:solidFill>
                <a:latin typeface="Consolas" panose="020B0609020204030204" pitchFamily="49" charset="0"/>
              </a:rPr>
              <a:t>x_n</a:t>
            </a:r>
            <a:r>
              <a:rPr lang="en-US" b="1" dirty="0">
                <a:solidFill>
                  <a:srgbClr val="000000"/>
                </a:solidFill>
                <a:latin typeface="Consolas" panose="020B0609020204030204" pitchFamily="49" charset="0"/>
              </a:rPr>
              <a:t>)</a:t>
            </a:r>
            <a:r>
              <a:rPr lang="pl-PL" b="1" dirty="0">
                <a:solidFill>
                  <a:srgbClr val="000000"/>
                </a:solidFill>
                <a:latin typeface="Consolas" panose="020B0609020204030204" pitchFamily="49" charset="0"/>
              </a:rPr>
              <a:t>, </a:t>
            </a:r>
            <a:r>
              <a:rPr lang="pl-PL" b="1" dirty="0" err="1">
                <a:solidFill>
                  <a:srgbClr val="000000"/>
                </a:solidFill>
                <a:latin typeface="Consolas" panose="020B0609020204030204" pitchFamily="49" charset="0"/>
              </a:rPr>
              <a:t>fabs</a:t>
            </a:r>
            <a:r>
              <a:rPr lang="pl-PL" b="1" dirty="0">
                <a:solidFill>
                  <a:srgbClr val="000000"/>
                </a:solidFill>
                <a:latin typeface="Consolas" panose="020B0609020204030204" pitchFamily="49" charset="0"/>
              </a:rPr>
              <a:t>(x_n+1))</a:t>
            </a:r>
            <a:r>
              <a:rPr lang="en-US" b="1" dirty="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en-US" dirty="0" smtClean="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std::</a:t>
            </a:r>
            <a:r>
              <a:rPr lang="en-US" b="1" dirty="0" err="1">
                <a:solidFill>
                  <a:srgbClr val="000000"/>
                </a:solidFill>
                <a:latin typeface="Consolas" panose="020B0609020204030204" pitchFamily="49" charset="0"/>
              </a:rPr>
              <a:t>fabs</a:t>
            </a:r>
            <a:r>
              <a:rPr lang="en-US" b="1" dirty="0">
                <a:solidFill>
                  <a:srgbClr val="000000"/>
                </a:solidFill>
                <a:latin typeface="Consolas" panose="020B0609020204030204" pitchFamily="49" charset="0"/>
              </a:rPr>
              <a:t>( x_n_1 - </a:t>
            </a:r>
            <a:r>
              <a:rPr lang="en-US" b="1" dirty="0" err="1">
                <a:solidFill>
                  <a:srgbClr val="000000"/>
                </a:solidFill>
                <a:latin typeface="Consolas" panose="020B0609020204030204" pitchFamily="49" charset="0"/>
              </a:rPr>
              <a:t>x_n</a:t>
            </a:r>
            <a:r>
              <a:rPr lang="en-US" b="1" dirty="0">
                <a:solidFill>
                  <a:srgbClr val="000000"/>
                </a:solidFill>
                <a:latin typeface="Consolas" panose="020B0609020204030204" pitchFamily="49" charset="0"/>
              </a:rPr>
              <a:t> ) &lt;= thresh </a:t>
            </a:r>
            <a:r>
              <a:rPr lang="en-US" dirty="0">
                <a:solidFill>
                  <a:srgbClr val="000000"/>
                </a:solidFill>
                <a:latin typeface="Consolas" panose="020B0609020204030204" pitchFamily="49" charset="0"/>
              </a:rPr>
              <a:t>)</a:t>
            </a:r>
          </a:p>
          <a:p>
            <a:r>
              <a:rPr lang="pl-PL" dirty="0" smtClean="0">
                <a:solidFill>
                  <a:srgbClr val="0000FF"/>
                </a:solidFill>
                <a:latin typeface="Consolas" panose="020B0609020204030204" pitchFamily="49" charset="0"/>
              </a:rPr>
              <a:t>		</a:t>
            </a:r>
            <a:r>
              <a:rPr lang="en-US" dirty="0" smtClean="0">
                <a:solidFill>
                  <a:srgbClr val="0000FF"/>
                </a:solidFill>
                <a:latin typeface="Consolas" panose="020B0609020204030204" pitchFamily="49" charset="0"/>
              </a:rPr>
              <a:t>break</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x_n_1 and </a:t>
            </a:r>
            <a:r>
              <a:rPr lang="en-US" dirty="0" err="1">
                <a:solidFill>
                  <a:srgbClr val="008000"/>
                </a:solidFill>
                <a:latin typeface="Consolas" panose="020B0609020204030204" pitchFamily="49" charset="0"/>
              </a:rPr>
              <a:t>x_n</a:t>
            </a:r>
            <a:r>
              <a:rPr lang="en-US" dirty="0">
                <a:solidFill>
                  <a:srgbClr val="008000"/>
                </a:solidFill>
                <a:latin typeface="Consolas" panose="020B0609020204030204" pitchFamily="49" charset="0"/>
              </a:rPr>
              <a:t> are approximately equal</a:t>
            </a:r>
            <a:endParaRPr lang="en-US" dirty="0">
              <a:solidFill>
                <a:srgbClr val="000000"/>
              </a:solidFill>
              <a:latin typeface="Consolas" panose="020B0609020204030204" pitchFamily="49" charset="0"/>
            </a:endParaRPr>
          </a:p>
          <a:p>
            <a:endParaRPr lang="pl-PL" dirty="0" smtClean="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a:t>
            </a:r>
            <a:endParaRPr lang="pl-PL" dirty="0"/>
          </a:p>
        </p:txBody>
      </p:sp>
      <p:graphicFrame>
        <p:nvGraphicFramePr>
          <p:cNvPr id="11" name="Obiekt 10"/>
          <p:cNvGraphicFramePr>
            <a:graphicFrameLocks noChangeAspect="1"/>
          </p:cNvGraphicFramePr>
          <p:nvPr>
            <p:extLst>
              <p:ext uri="{D42A27DB-BD31-4B8C-83A1-F6EECF244321}">
                <p14:modId xmlns:p14="http://schemas.microsoft.com/office/powerpoint/2010/main" val="660019655"/>
              </p:ext>
            </p:extLst>
          </p:nvPr>
        </p:nvGraphicFramePr>
        <p:xfrm>
          <a:off x="2860675" y="752475"/>
          <a:ext cx="5689600" cy="842963"/>
        </p:xfrm>
        <a:graphic>
          <a:graphicData uri="http://schemas.openxmlformats.org/presentationml/2006/ole">
            <mc:AlternateContent xmlns:mc="http://schemas.openxmlformats.org/markup-compatibility/2006">
              <mc:Choice xmlns:v="urn:schemas-microsoft-com:vml" Requires="v">
                <p:oleObj spid="_x0000_s43179" name="Equation" r:id="rId3" imgW="1688760" imgH="253800" progId="Equation.DSMT4">
                  <p:embed/>
                </p:oleObj>
              </mc:Choice>
              <mc:Fallback>
                <p:oleObj name="Equation" r:id="rId3" imgW="1688760" imgH="253800" progId="Equation.DSMT4">
                  <p:embed/>
                  <p:pic>
                    <p:nvPicPr>
                      <p:cNvPr id="11" name="Obiekt 10"/>
                      <p:cNvPicPr>
                        <a:picLocks noChangeAspect="1" noChangeArrowheads="1"/>
                      </p:cNvPicPr>
                      <p:nvPr/>
                    </p:nvPicPr>
                    <p:blipFill>
                      <a:blip r:embed="rId4"/>
                      <a:srcRect/>
                      <a:stretch>
                        <a:fillRect/>
                      </a:stretch>
                    </p:blipFill>
                    <p:spPr bwMode="auto">
                      <a:xfrm>
                        <a:off x="2860675" y="752475"/>
                        <a:ext cx="5689600" cy="842963"/>
                      </a:xfrm>
                      <a:prstGeom prst="rect">
                        <a:avLst/>
                      </a:prstGeom>
                      <a:noFill/>
                      <a:ln w="19050">
                        <a:solidFill>
                          <a:schemeClr val="accent4">
                            <a:lumMod val="60000"/>
                            <a:lumOff val="40000"/>
                          </a:schemeClr>
                        </a:solidFill>
                      </a:ln>
                    </p:spPr>
                  </p:pic>
                </p:oleObj>
              </mc:Fallback>
            </mc:AlternateContent>
          </a:graphicData>
        </a:graphic>
      </p:graphicFrame>
    </p:spTree>
    <p:extLst>
      <p:ext uri="{BB962C8B-B14F-4D97-AF65-F5344CB8AC3E}">
        <p14:creationId xmlns:p14="http://schemas.microsoft.com/office/powerpoint/2010/main" val="1174103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Measuring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distance</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between</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numbers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788894" y="1823655"/>
            <a:ext cx="11158041" cy="4801314"/>
          </a:xfrm>
          <a:prstGeom prst="rect">
            <a:avLst/>
          </a:prstGeom>
          <a:ln>
            <a:solidFill>
              <a:srgbClr val="00B0F0"/>
            </a:solidFill>
          </a:ln>
        </p:spPr>
        <p:txBody>
          <a:bodyPr wrap="square">
            <a:spAutoFit/>
          </a:bodyPr>
          <a:lstStyle/>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x_n</a:t>
            </a:r>
            <a:r>
              <a:rPr lang="pl-PL" dirty="0">
                <a:solidFill>
                  <a:srgbClr val="000000"/>
                </a:solidFill>
                <a:latin typeface="Consolas" panose="020B0609020204030204" pitchFamily="49" charset="0"/>
              </a:rPr>
              <a:t> {}, x_n_1 {};</a:t>
            </a:r>
          </a:p>
          <a:p>
            <a:endParaRPr lang="pl-PL" dirty="0">
              <a:solidFill>
                <a:srgbClr val="000000"/>
              </a:solidFill>
              <a:latin typeface="Consolas" panose="020B0609020204030204" pitchFamily="49" charset="0"/>
            </a:endParaRPr>
          </a:p>
          <a:p>
            <a:r>
              <a:rPr lang="pl-PL" dirty="0" err="1" smtClean="0">
                <a:solidFill>
                  <a:srgbClr val="0000FF"/>
                </a:solidFill>
                <a:latin typeface="Consolas" panose="020B0609020204030204" pitchFamily="49" charset="0"/>
              </a:rPr>
              <a:t>double</a:t>
            </a:r>
            <a:r>
              <a:rPr lang="pl-PL" dirty="0" smtClean="0">
                <a:solidFill>
                  <a:srgbClr val="000000"/>
                </a:solidFill>
                <a:latin typeface="Consolas" panose="020B0609020204030204" pitchFamily="49" charset="0"/>
              </a:rPr>
              <a:t> kThresh0 </a:t>
            </a:r>
            <a:r>
              <a:rPr lang="pl-PL" dirty="0">
                <a:solidFill>
                  <a:srgbClr val="000000"/>
                </a:solidFill>
                <a:latin typeface="Consolas" panose="020B0609020204030204" pitchFamily="49" charset="0"/>
              </a:rPr>
              <a:t>{ 1e-12 </a:t>
            </a:r>
            <a:r>
              <a:rPr lang="pl-PL" dirty="0" smtClean="0">
                <a:solidFill>
                  <a:srgbClr val="000000"/>
                </a:solidFill>
                <a:latin typeface="Consolas" panose="020B0609020204030204" pitchFamily="49" charset="0"/>
              </a:rPr>
              <a:t>};</a:t>
            </a:r>
            <a:r>
              <a:rPr lang="pl-PL" dirty="0">
                <a:solidFill>
                  <a:srgbClr val="008000"/>
                </a:solidFill>
                <a:latin typeface="Consolas" panose="020B0609020204030204" pitchFamily="49" charset="0"/>
              </a:rPr>
              <a:t> // </a:t>
            </a:r>
            <a:r>
              <a:rPr lang="pl-PL" dirty="0" err="1">
                <a:solidFill>
                  <a:srgbClr val="008000"/>
                </a:solidFill>
                <a:latin typeface="Consolas" panose="020B0609020204030204" pitchFamily="49" charset="0"/>
              </a:rPr>
              <a:t>An</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anticipated</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convergence</a:t>
            </a:r>
            <a:r>
              <a:rPr lang="pl-PL" dirty="0">
                <a:solidFill>
                  <a:srgbClr val="008000"/>
                </a:solidFill>
                <a:latin typeface="Consolas" panose="020B0609020204030204" pitchFamily="49" charset="0"/>
              </a:rPr>
              <a:t> </a:t>
            </a:r>
            <a:r>
              <a:rPr lang="pl-PL" dirty="0" err="1" smtClean="0">
                <a:solidFill>
                  <a:srgbClr val="008000"/>
                </a:solidFill>
                <a:latin typeface="Consolas" panose="020B0609020204030204" pitchFamily="49" charset="0"/>
              </a:rPr>
              <a:t>threshold</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size_t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kMaxIters</a:t>
            </a:r>
            <a:r>
              <a:rPr lang="pl-PL" dirty="0">
                <a:solidFill>
                  <a:srgbClr val="000000"/>
                </a:solidFill>
                <a:latin typeface="Consolas" panose="020B0609020204030204" pitchFamily="49" charset="0"/>
              </a:rPr>
              <a:t> { 1000 </a:t>
            </a:r>
            <a:r>
              <a:rPr lang="pl-PL" dirty="0" smtClean="0">
                <a:solidFill>
                  <a:srgbClr val="000000"/>
                </a:solidFill>
                <a:latin typeface="Consolas" panose="020B0609020204030204" pitchFamily="49" charset="0"/>
              </a:rPr>
              <a:t>};</a:t>
            </a:r>
            <a:r>
              <a:rPr lang="en-US" dirty="0">
                <a:solidFill>
                  <a:srgbClr val="008000"/>
                </a:solidFill>
                <a:latin typeface="Consolas" panose="020B0609020204030204" pitchFamily="49" charset="0"/>
              </a:rPr>
              <a:t> // </a:t>
            </a:r>
            <a:r>
              <a:rPr lang="pl-PL" dirty="0" smtClean="0">
                <a:solidFill>
                  <a:srgbClr val="008000"/>
                </a:solidFill>
                <a:latin typeface="Consolas" panose="020B0609020204030204" pitchFamily="49" charset="0"/>
              </a:rPr>
              <a:t>A </a:t>
            </a:r>
            <a:r>
              <a:rPr lang="en-US" dirty="0" smtClean="0">
                <a:solidFill>
                  <a:srgbClr val="008000"/>
                </a:solidFill>
                <a:latin typeface="Consolas" panose="020B0609020204030204" pitchFamily="49" charset="0"/>
              </a:rPr>
              <a:t>fuse </a:t>
            </a:r>
            <a:r>
              <a:rPr lang="en-US" dirty="0">
                <a:solidFill>
                  <a:srgbClr val="008000"/>
                </a:solidFill>
                <a:latin typeface="Consolas" panose="020B0609020204030204" pitchFamily="49" charset="0"/>
              </a:rPr>
              <a:t>if computations do not converge</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t-BR" dirty="0" smtClean="0">
                <a:solidFill>
                  <a:srgbClr val="0000FF"/>
                </a:solidFill>
                <a:latin typeface="Consolas" panose="020B0609020204030204" pitchFamily="49" charset="0"/>
              </a:rPr>
              <a:t>for</a:t>
            </a:r>
            <a:r>
              <a:rPr lang="pt-BR" dirty="0">
                <a:solidFill>
                  <a:srgbClr val="000000"/>
                </a:solidFill>
                <a:latin typeface="Consolas" panose="020B0609020204030204" pitchFamily="49" charset="0"/>
              </a:rPr>
              <a:t>( </a:t>
            </a:r>
            <a:r>
              <a:rPr lang="pt-BR" dirty="0">
                <a:solidFill>
                  <a:srgbClr val="2B91AF"/>
                </a:solidFill>
                <a:latin typeface="Consolas" panose="020B0609020204030204" pitchFamily="49" charset="0"/>
              </a:rPr>
              <a:t>size_t</a:t>
            </a:r>
            <a:r>
              <a:rPr lang="pt-BR" dirty="0">
                <a:solidFill>
                  <a:srgbClr val="000000"/>
                </a:solidFill>
                <a:latin typeface="Consolas" panose="020B0609020204030204" pitchFamily="49" charset="0"/>
              </a:rPr>
              <a:t> n = 0; n &lt; kMaxIters; ++ n )</a:t>
            </a:r>
          </a:p>
          <a:p>
            <a:r>
              <a:rPr lang="pl-PL" dirty="0">
                <a:solidFill>
                  <a:srgbClr val="000000"/>
                </a:solidFill>
                <a:latin typeface="Consolas" panose="020B0609020204030204" pitchFamily="49" charset="0"/>
              </a:rPr>
              <a:t>{</a:t>
            </a:r>
          </a:p>
          <a:p>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do computations, x_n_1 is a new value of </a:t>
            </a:r>
            <a:r>
              <a:rPr lang="en-US" dirty="0" err="1" smtClean="0">
                <a:solidFill>
                  <a:srgbClr val="008000"/>
                </a:solidFill>
                <a:latin typeface="Consolas" panose="020B0609020204030204" pitchFamily="49" charset="0"/>
              </a:rPr>
              <a:t>x_n</a:t>
            </a:r>
            <a:r>
              <a:rPr lang="pl-PL" dirty="0" smtClean="0">
                <a:solidFill>
                  <a:srgbClr val="008000"/>
                </a:solidFill>
                <a:latin typeface="Consolas" panose="020B0609020204030204" pitchFamily="49" charset="0"/>
              </a:rPr>
              <a:t> ...</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pl-PL" dirty="0" err="1" smtClean="0">
                <a:solidFill>
                  <a:srgbClr val="0000FF"/>
                </a:solidFill>
                <a:latin typeface="Consolas" panose="020B0609020204030204" pitchFamily="49" charset="0"/>
              </a:rPr>
              <a:t>double</a:t>
            </a:r>
            <a:r>
              <a:rPr lang="pl-PL" dirty="0" smtClean="0">
                <a:solidFill>
                  <a:srgbClr val="0000FF"/>
                </a:solidFill>
                <a:latin typeface="Consolas" panose="020B0609020204030204" pitchFamily="49" charset="0"/>
              </a:rPr>
              <a:t> </a:t>
            </a:r>
            <a:r>
              <a:rPr lang="en-US" dirty="0" smtClean="0">
                <a:solidFill>
                  <a:srgbClr val="000000"/>
                </a:solidFill>
                <a:latin typeface="Consolas" panose="020B0609020204030204" pitchFamily="49" charset="0"/>
              </a:rPr>
              <a:t>thresh </a:t>
            </a:r>
            <a:r>
              <a:rPr lang="en-US" dirty="0">
                <a:solidFill>
                  <a:srgbClr val="000000"/>
                </a:solidFill>
                <a:latin typeface="Consolas" panose="020B0609020204030204" pitchFamily="49" charset="0"/>
              </a:rPr>
              <a:t>= </a:t>
            </a:r>
            <a:r>
              <a:rPr lang="en-US" dirty="0">
                <a:solidFill>
                  <a:srgbClr val="000000"/>
                </a:solidFill>
                <a:latin typeface="Consolas" panose="020B0609020204030204" pitchFamily="49" charset="0"/>
              </a:rPr>
              <a:t>std::max(</a:t>
            </a:r>
            <a:r>
              <a:rPr lang="pl-PL" dirty="0">
                <a:solidFill>
                  <a:srgbClr val="000000"/>
                </a:solidFill>
                <a:latin typeface="Consolas" panose="020B0609020204030204" pitchFamily="49" charset="0"/>
              </a:rPr>
              <a:t> kThresh_0</a:t>
            </a:r>
            <a:r>
              <a:rPr lang="en-US" dirty="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eps * std::</a:t>
            </a:r>
            <a:r>
              <a:rPr lang="pl-PL" b="1" dirty="0">
                <a:solidFill>
                  <a:srgbClr val="000000"/>
                </a:solidFill>
                <a:latin typeface="Consolas" panose="020B0609020204030204" pitchFamily="49" charset="0"/>
              </a:rPr>
              <a:t>max(</a:t>
            </a:r>
            <a:r>
              <a:rPr lang="en-US" b="1" dirty="0" err="1">
                <a:solidFill>
                  <a:srgbClr val="000000"/>
                </a:solidFill>
                <a:latin typeface="Consolas" panose="020B0609020204030204" pitchFamily="49" charset="0"/>
              </a:rPr>
              <a:t>fabs</a:t>
            </a:r>
            <a:r>
              <a:rPr lang="en-US" b="1" dirty="0">
                <a:solidFill>
                  <a:srgbClr val="000000"/>
                </a:solidFill>
                <a:latin typeface="Consolas" panose="020B0609020204030204" pitchFamily="49" charset="0"/>
              </a:rPr>
              <a:t>(</a:t>
            </a:r>
            <a:r>
              <a:rPr lang="en-US" b="1" dirty="0" err="1">
                <a:solidFill>
                  <a:srgbClr val="000000"/>
                </a:solidFill>
                <a:latin typeface="Consolas" panose="020B0609020204030204" pitchFamily="49" charset="0"/>
              </a:rPr>
              <a:t>x_n</a:t>
            </a:r>
            <a:r>
              <a:rPr lang="en-US" b="1" dirty="0">
                <a:solidFill>
                  <a:srgbClr val="000000"/>
                </a:solidFill>
                <a:latin typeface="Consolas" panose="020B0609020204030204" pitchFamily="49" charset="0"/>
              </a:rPr>
              <a:t>)</a:t>
            </a:r>
            <a:r>
              <a:rPr lang="pl-PL" b="1" dirty="0">
                <a:solidFill>
                  <a:srgbClr val="000000"/>
                </a:solidFill>
                <a:latin typeface="Consolas" panose="020B0609020204030204" pitchFamily="49" charset="0"/>
              </a:rPr>
              <a:t>, </a:t>
            </a:r>
            <a:r>
              <a:rPr lang="pl-PL" b="1" dirty="0" err="1">
                <a:solidFill>
                  <a:srgbClr val="000000"/>
                </a:solidFill>
                <a:latin typeface="Consolas" panose="020B0609020204030204" pitchFamily="49" charset="0"/>
              </a:rPr>
              <a:t>fabs</a:t>
            </a:r>
            <a:r>
              <a:rPr lang="pl-PL" b="1" dirty="0">
                <a:solidFill>
                  <a:srgbClr val="000000"/>
                </a:solidFill>
                <a:latin typeface="Consolas" panose="020B0609020204030204" pitchFamily="49" charset="0"/>
              </a:rPr>
              <a:t>(x_n+1))</a:t>
            </a:r>
            <a:r>
              <a:rPr lang="en-US" b="1" dirty="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en-US" dirty="0" smtClean="0">
                <a:solidFill>
                  <a:srgbClr val="0000FF"/>
                </a:solidFill>
                <a:latin typeface="Consolas" panose="020B0609020204030204" pitchFamily="49" charset="0"/>
              </a:rPr>
              <a:t>if</a:t>
            </a:r>
            <a:r>
              <a:rPr lang="en-US" dirty="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std::</a:t>
            </a:r>
            <a:r>
              <a:rPr lang="en-US" b="1" dirty="0" err="1">
                <a:solidFill>
                  <a:srgbClr val="000000"/>
                </a:solidFill>
                <a:latin typeface="Consolas" panose="020B0609020204030204" pitchFamily="49" charset="0"/>
              </a:rPr>
              <a:t>fabs</a:t>
            </a:r>
            <a:r>
              <a:rPr lang="en-US" b="1" dirty="0">
                <a:solidFill>
                  <a:srgbClr val="000000"/>
                </a:solidFill>
                <a:latin typeface="Consolas" panose="020B0609020204030204" pitchFamily="49" charset="0"/>
              </a:rPr>
              <a:t>( x_n_1 - </a:t>
            </a:r>
            <a:r>
              <a:rPr lang="en-US" b="1" dirty="0" err="1">
                <a:solidFill>
                  <a:srgbClr val="000000"/>
                </a:solidFill>
                <a:latin typeface="Consolas" panose="020B0609020204030204" pitchFamily="49" charset="0"/>
              </a:rPr>
              <a:t>x_n</a:t>
            </a:r>
            <a:r>
              <a:rPr lang="en-US" b="1" dirty="0">
                <a:solidFill>
                  <a:srgbClr val="000000"/>
                </a:solidFill>
                <a:latin typeface="Consolas" panose="020B0609020204030204" pitchFamily="49" charset="0"/>
              </a:rPr>
              <a:t> ) &lt;= thresh </a:t>
            </a:r>
            <a:r>
              <a:rPr lang="en-US" dirty="0">
                <a:solidFill>
                  <a:srgbClr val="000000"/>
                </a:solidFill>
                <a:latin typeface="Consolas" panose="020B0609020204030204" pitchFamily="49" charset="0"/>
              </a:rPr>
              <a:t>)</a:t>
            </a:r>
          </a:p>
          <a:p>
            <a:r>
              <a:rPr lang="pl-PL" dirty="0" smtClean="0">
                <a:solidFill>
                  <a:srgbClr val="0000FF"/>
                </a:solidFill>
                <a:latin typeface="Consolas" panose="020B0609020204030204" pitchFamily="49" charset="0"/>
              </a:rPr>
              <a:t>		</a:t>
            </a:r>
            <a:r>
              <a:rPr lang="en-US" dirty="0" smtClean="0">
                <a:solidFill>
                  <a:srgbClr val="0000FF"/>
                </a:solidFill>
                <a:latin typeface="Consolas" panose="020B0609020204030204" pitchFamily="49" charset="0"/>
              </a:rPr>
              <a:t>break</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x_n_1 and </a:t>
            </a:r>
            <a:r>
              <a:rPr lang="en-US" dirty="0" err="1">
                <a:solidFill>
                  <a:srgbClr val="008000"/>
                </a:solidFill>
                <a:latin typeface="Consolas" panose="020B0609020204030204" pitchFamily="49" charset="0"/>
              </a:rPr>
              <a:t>x_n</a:t>
            </a:r>
            <a:r>
              <a:rPr lang="en-US" dirty="0">
                <a:solidFill>
                  <a:srgbClr val="008000"/>
                </a:solidFill>
                <a:latin typeface="Consolas" panose="020B0609020204030204" pitchFamily="49" charset="0"/>
              </a:rPr>
              <a:t> are approximately equal</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x_n</a:t>
            </a:r>
            <a:r>
              <a:rPr lang="en-US" dirty="0" smtClean="0">
                <a:solidFill>
                  <a:srgbClr val="000000"/>
                </a:solidFill>
                <a:latin typeface="Consolas" panose="020B0609020204030204" pitchFamily="49" charset="0"/>
              </a:rPr>
              <a:t> </a:t>
            </a:r>
            <a:r>
              <a:rPr lang="en-US" dirty="0">
                <a:solidFill>
                  <a:srgbClr val="000000"/>
                </a:solidFill>
                <a:latin typeface="Consolas" panose="020B0609020204030204" pitchFamily="49" charset="0"/>
              </a:rPr>
              <a:t>= x_n_1;</a:t>
            </a:r>
            <a:r>
              <a:rPr lang="en-US" dirty="0">
                <a:solidFill>
                  <a:srgbClr val="008000"/>
                </a:solidFill>
                <a:latin typeface="Consolas" panose="020B0609020204030204" pitchFamily="49" charset="0"/>
              </a:rPr>
              <a:t>// copy for the next iteration</a:t>
            </a:r>
            <a:endParaRPr lang="en-US"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a:t>
            </a:r>
            <a:endParaRPr lang="pl-PL" dirty="0"/>
          </a:p>
        </p:txBody>
      </p:sp>
      <p:graphicFrame>
        <p:nvGraphicFramePr>
          <p:cNvPr id="11" name="Obiekt 10"/>
          <p:cNvGraphicFramePr>
            <a:graphicFrameLocks noChangeAspect="1"/>
          </p:cNvGraphicFramePr>
          <p:nvPr>
            <p:extLst>
              <p:ext uri="{D42A27DB-BD31-4B8C-83A1-F6EECF244321}">
                <p14:modId xmlns:p14="http://schemas.microsoft.com/office/powerpoint/2010/main" val="1356987453"/>
              </p:ext>
            </p:extLst>
          </p:nvPr>
        </p:nvGraphicFramePr>
        <p:xfrm>
          <a:off x="2860675" y="752475"/>
          <a:ext cx="5689600" cy="842963"/>
        </p:xfrm>
        <a:graphic>
          <a:graphicData uri="http://schemas.openxmlformats.org/presentationml/2006/ole">
            <mc:AlternateContent xmlns:mc="http://schemas.openxmlformats.org/markup-compatibility/2006">
              <mc:Choice xmlns:v="urn:schemas-microsoft-com:vml" Requires="v">
                <p:oleObj spid="_x0000_s44203" name="Equation" r:id="rId3" imgW="1688760" imgH="253800" progId="Equation.DSMT4">
                  <p:embed/>
                </p:oleObj>
              </mc:Choice>
              <mc:Fallback>
                <p:oleObj name="Equation" r:id="rId3" imgW="1688760" imgH="253800" progId="Equation.DSMT4">
                  <p:embed/>
                  <p:pic>
                    <p:nvPicPr>
                      <p:cNvPr id="11" name="Obiekt 10"/>
                      <p:cNvPicPr>
                        <a:picLocks noChangeAspect="1" noChangeArrowheads="1"/>
                      </p:cNvPicPr>
                      <p:nvPr/>
                    </p:nvPicPr>
                    <p:blipFill>
                      <a:blip r:embed="rId4"/>
                      <a:srcRect/>
                      <a:stretch>
                        <a:fillRect/>
                      </a:stretch>
                    </p:blipFill>
                    <p:spPr bwMode="auto">
                      <a:xfrm>
                        <a:off x="2860675" y="752475"/>
                        <a:ext cx="5689600" cy="842963"/>
                      </a:xfrm>
                      <a:prstGeom prst="rect">
                        <a:avLst/>
                      </a:prstGeom>
                      <a:noFill/>
                      <a:ln w="19050">
                        <a:solidFill>
                          <a:schemeClr val="accent4">
                            <a:lumMod val="60000"/>
                            <a:lumOff val="40000"/>
                          </a:schemeClr>
                        </a:solidFill>
                      </a:ln>
                    </p:spPr>
                  </p:pic>
                </p:oleObj>
              </mc:Fallback>
            </mc:AlternateContent>
          </a:graphicData>
        </a:graphic>
      </p:graphicFrame>
    </p:spTree>
    <p:extLst>
      <p:ext uri="{BB962C8B-B14F-4D97-AF65-F5344CB8AC3E}">
        <p14:creationId xmlns:p14="http://schemas.microsoft.com/office/powerpoint/2010/main" val="38231720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59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What</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is</a:t>
            </a:r>
            <a:r>
              <a:rPr lang="pl-PL" sz="2800" dirty="0" smtClean="0">
                <a:ln>
                  <a:solidFill>
                    <a:schemeClr val="bg1"/>
                  </a:solidFill>
                </a:ln>
                <a:solidFill>
                  <a:schemeClr val="bg1"/>
                </a:solidFill>
                <a:cs typeface="Arial" panose="020B0604020202020204" pitchFamily="34" charset="0"/>
              </a:rPr>
              <a:t> and </a:t>
            </a:r>
            <a:r>
              <a:rPr lang="pl-PL" sz="2800" dirty="0" err="1" smtClean="0">
                <a:ln>
                  <a:solidFill>
                    <a:schemeClr val="bg1"/>
                  </a:solidFill>
                </a:ln>
                <a:solidFill>
                  <a:schemeClr val="bg1"/>
                </a:solidFill>
                <a:cs typeface="Arial" panose="020B0604020202020204" pitchFamily="34" charset="0"/>
              </a:rPr>
              <a:t>how</a:t>
            </a:r>
            <a:r>
              <a:rPr lang="pl-PL" sz="2800" dirty="0" smtClean="0">
                <a:ln>
                  <a:solidFill>
                    <a:schemeClr val="bg1"/>
                  </a:solidFill>
                </a:ln>
                <a:solidFill>
                  <a:schemeClr val="bg1"/>
                </a:solidFill>
                <a:cs typeface="Arial" panose="020B0604020202020204" pitchFamily="34" charset="0"/>
              </a:rPr>
              <a:t> to </a:t>
            </a:r>
            <a:r>
              <a:rPr lang="pl-PL" sz="2800" dirty="0" err="1" smtClean="0">
                <a:ln>
                  <a:solidFill>
                    <a:schemeClr val="bg1"/>
                  </a:solidFill>
                </a:ln>
                <a:solidFill>
                  <a:schemeClr val="bg1"/>
                </a:solidFill>
                <a:cs typeface="Arial" panose="020B0604020202020204" pitchFamily="34" charset="0"/>
              </a:rPr>
              <a:t>compute</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machine</a:t>
            </a:r>
            <a:r>
              <a:rPr lang="pl-PL" sz="2800" dirty="0" smtClean="0">
                <a:ln>
                  <a:solidFill>
                    <a:schemeClr val="bg1"/>
                  </a:solidFill>
                </a:ln>
                <a:solidFill>
                  <a:schemeClr val="bg1"/>
                </a:solidFill>
                <a:cs typeface="Arial" panose="020B0604020202020204" pitchFamily="34" charset="0"/>
              </a:rPr>
              <a:t> </a:t>
            </a:r>
            <a:r>
              <a:rPr lang="el-GR" sz="2800" dirty="0" smtClean="0">
                <a:ln>
                  <a:solidFill>
                    <a:schemeClr val="bg1"/>
                  </a:solidFill>
                </a:ln>
                <a:solidFill>
                  <a:schemeClr val="bg1"/>
                </a:solidFill>
                <a:latin typeface="Calibri" panose="020F0502020204030204" pitchFamily="34" charset="0"/>
                <a:cs typeface="Calibri" panose="020F0502020204030204" pitchFamily="34" charset="0"/>
              </a:rPr>
              <a:t>ε</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1497105" y="1352886"/>
            <a:ext cx="9659471" cy="3970318"/>
          </a:xfrm>
          <a:prstGeom prst="rect">
            <a:avLst/>
          </a:prstGeom>
          <a:ln>
            <a:solidFill>
              <a:schemeClr val="accent2"/>
            </a:solidFill>
          </a:ln>
        </p:spPr>
        <p:txBody>
          <a:bodyPr wrap="square">
            <a:spAutoFit/>
          </a:bodyPr>
          <a:lstStyle/>
          <a:p>
            <a:r>
              <a:rPr lang="en-US" dirty="0">
                <a:solidFill>
                  <a:srgbClr val="008000"/>
                </a:solidFill>
                <a:latin typeface="Consolas" panose="020B0609020204030204" pitchFamily="49" charset="0"/>
              </a:rPr>
              <a:t>// Let us find epsilon for the single precision floating point</a:t>
            </a:r>
            <a:endParaRPr lang="en-US"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0000FF"/>
                </a:solidFill>
                <a:latin typeface="Consolas" panose="020B0609020204030204" pitchFamily="49" charset="0"/>
              </a:rPr>
              <a:t>float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kBase</a:t>
            </a:r>
            <a:r>
              <a:rPr lang="pl-PL" dirty="0">
                <a:solidFill>
                  <a:srgbClr val="000000"/>
                </a:solidFill>
                <a:latin typeface="Consolas" panose="020B0609020204030204" pitchFamily="49" charset="0"/>
              </a:rPr>
              <a:t> { 2.0f };</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We will start from this and then this will be successively halved</a:t>
            </a:r>
            <a:endParaRPr lang="en-US"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0000FF"/>
                </a:solidFill>
                <a:latin typeface="Consolas" panose="020B0609020204030204" pitchFamily="49" charset="0"/>
              </a:rPr>
              <a:t>float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kEpsInit</a:t>
            </a:r>
            <a:r>
              <a:rPr lang="pl-PL" dirty="0">
                <a:solidFill>
                  <a:srgbClr val="000000"/>
                </a:solidFill>
                <a:latin typeface="Consolas" panose="020B0609020204030204" pitchFamily="49" charset="0"/>
              </a:rPr>
              <a:t> { 1.0f };</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Stores the lastly computed epsilon</a:t>
            </a:r>
            <a:endParaRPr lang="en-US"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float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store_eps</a:t>
            </a:r>
            <a:r>
              <a:rPr lang="pl-PL" dirty="0">
                <a:solidFill>
                  <a:srgbClr val="000000"/>
                </a:solidFill>
                <a:latin typeface="Consolas" panose="020B0609020204030204" pitchFamily="49" charset="0"/>
              </a:rPr>
              <a:t> {};</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Iterate as far as adding eps adds nothing</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float</a:t>
            </a:r>
            <a:r>
              <a:rPr lang="en-US" dirty="0">
                <a:solidFill>
                  <a:srgbClr val="000000"/>
                </a:solidFill>
                <a:latin typeface="Consolas" panose="020B0609020204030204" pitchFamily="49" charset="0"/>
              </a:rPr>
              <a:t> eps = </a:t>
            </a:r>
            <a:r>
              <a:rPr lang="en-US" dirty="0" err="1">
                <a:solidFill>
                  <a:srgbClr val="000000"/>
                </a:solidFill>
                <a:latin typeface="Consolas" panose="020B0609020204030204" pitchFamily="49" charset="0"/>
              </a:rPr>
              <a:t>kEpsInit</a:t>
            </a:r>
            <a:r>
              <a:rPr lang="en-US" dirty="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1.0f + eps != 1.0f</a:t>
            </a:r>
            <a:r>
              <a:rPr lang="en-US" dirty="0">
                <a:solidFill>
                  <a:srgbClr val="000000"/>
                </a:solidFill>
                <a:latin typeface="Consolas" panose="020B0609020204030204" pitchFamily="49" charset="0"/>
              </a:rPr>
              <a:t>; eps /= </a:t>
            </a:r>
            <a:r>
              <a:rPr lang="en-US" dirty="0" err="1">
                <a:solidFill>
                  <a:srgbClr val="000000"/>
                </a:solidFill>
                <a:latin typeface="Consolas" panose="020B0609020204030204" pitchFamily="49" charset="0"/>
              </a:rPr>
              <a:t>kBase</a:t>
            </a:r>
            <a:r>
              <a:rPr lang="en-US"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store_eps</a:t>
            </a:r>
            <a:r>
              <a:rPr lang="en-US" dirty="0" smtClean="0">
                <a:solidFill>
                  <a:srgbClr val="000000"/>
                </a:solidFill>
                <a:latin typeface="Consolas" panose="020B0609020204030204" pitchFamily="49" charset="0"/>
              </a:rPr>
              <a:t> </a:t>
            </a:r>
            <a:r>
              <a:rPr lang="en-US" dirty="0">
                <a:solidFill>
                  <a:srgbClr val="000000"/>
                </a:solidFill>
                <a:latin typeface="Consolas" panose="020B0609020204030204" pitchFamily="49" charset="0"/>
              </a:rPr>
              <a:t>= eps</a:t>
            </a:r>
            <a:r>
              <a:rPr lang="en-US" dirty="0" smtClean="0">
                <a:solidFill>
                  <a:srgbClr val="000000"/>
                </a:solidFill>
                <a:latin typeface="Consolas" panose="020B0609020204030204" pitchFamily="49" charset="0"/>
              </a:rPr>
              <a:t>;</a:t>
            </a:r>
            <a:r>
              <a:rPr lang="pl-PL" dirty="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We need to catch the one before the last</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cout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"Machine epsilon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store_eps</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endl</a:t>
            </a:r>
            <a:r>
              <a:rPr lang="pl-PL" dirty="0" smtClean="0">
                <a:solidFill>
                  <a:srgbClr val="000000"/>
                </a:solidFill>
                <a:latin typeface="Consolas" panose="020B0609020204030204" pitchFamily="49" charset="0"/>
              </a:rPr>
              <a:t>;</a:t>
            </a:r>
            <a:endParaRPr lang="pl-PL" dirty="0">
              <a:solidFill>
                <a:srgbClr val="000000"/>
              </a:solidFill>
              <a:latin typeface="Consolas" panose="020B0609020204030204" pitchFamily="49" charset="0"/>
            </a:endParaRPr>
          </a:p>
        </p:txBody>
      </p:sp>
      <p:sp>
        <p:nvSpPr>
          <p:cNvPr id="7" name="Prostokąt 6"/>
          <p:cNvSpPr/>
          <p:nvPr/>
        </p:nvSpPr>
        <p:spPr>
          <a:xfrm>
            <a:off x="1497105" y="5987988"/>
            <a:ext cx="6096000" cy="400110"/>
          </a:xfrm>
          <a:prstGeom prst="rect">
            <a:avLst/>
          </a:prstGeom>
          <a:solidFill>
            <a:schemeClr val="accent1">
              <a:lumMod val="20000"/>
              <a:lumOff val="80000"/>
            </a:schemeClr>
          </a:solidFill>
        </p:spPr>
        <p:txBody>
          <a:bodyPr>
            <a:spAutoFit/>
          </a:bodyPr>
          <a:lstStyle/>
          <a:p>
            <a:pPr algn="just">
              <a:spcAft>
                <a:spcPts val="0"/>
              </a:spcAft>
            </a:pPr>
            <a:r>
              <a:rPr lang="en-US" sz="2000" dirty="0">
                <a:latin typeface="Consolas" panose="020B0609020204030204" pitchFamily="49" charset="0"/>
                <a:ea typeface="Times New Roman" panose="02020603050405020304" pitchFamily="18" charset="0"/>
              </a:rPr>
              <a:t>Machine epsilon = </a:t>
            </a:r>
            <a:r>
              <a:rPr lang="en-US" sz="2000" dirty="0" smtClean="0">
                <a:latin typeface="Consolas" panose="020B0609020204030204" pitchFamily="49" charset="0"/>
                <a:ea typeface="Times New Roman" panose="02020603050405020304" pitchFamily="18" charset="0"/>
              </a:rPr>
              <a:t>1.19209e-07</a:t>
            </a:r>
            <a:endParaRPr lang="pl-PL" sz="20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856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9" end="9"/>
                                            </p:txEl>
                                          </p:spTgt>
                                        </p:tgtEl>
                                        <p:attrNameLst>
                                          <p:attrName>style.visibility</p:attrName>
                                        </p:attrNameLst>
                                      </p:cBhvr>
                                      <p:to>
                                        <p:strVal val="visible"/>
                                      </p:to>
                                    </p:set>
                                    <p:animEffect transition="in" filter="fade">
                                      <p:cBhvr>
                                        <p:cTn id="7" dur="500"/>
                                        <p:tgtEl>
                                          <p:spTgt spid="6">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0" end="10"/>
                                            </p:txEl>
                                          </p:spTgt>
                                        </p:tgtEl>
                                        <p:attrNameLst>
                                          <p:attrName>style.visibility</p:attrName>
                                        </p:attrNameLst>
                                      </p:cBhvr>
                                      <p:to>
                                        <p:strVal val="visible"/>
                                      </p:to>
                                    </p:set>
                                    <p:animEffect transition="in" filter="fade">
                                      <p:cBhvr>
                                        <p:cTn id="10" dur="500"/>
                                        <p:tgtEl>
                                          <p:spTgt spid="6">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11" end="11"/>
                                            </p:txEl>
                                          </p:spTgt>
                                        </p:tgtEl>
                                        <p:attrNameLst>
                                          <p:attrName>style.visibility</p:attrName>
                                        </p:attrNameLst>
                                      </p:cBhvr>
                                      <p:to>
                                        <p:strVal val="visible"/>
                                      </p:to>
                                    </p:set>
                                    <p:animEffect transition="in" filter="fade">
                                      <p:cBhvr>
                                        <p:cTn id="13" dur="500"/>
                                        <p:tgtEl>
                                          <p:spTgt spid="6">
                                            <p:txEl>
                                              <p:pRg st="11" end="1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xEl>
                                              <p:pRg st="13" end="13"/>
                                            </p:txEl>
                                          </p:spTgt>
                                        </p:tgtEl>
                                        <p:attrNameLst>
                                          <p:attrName>style.visibility</p:attrName>
                                        </p:attrNameLst>
                                      </p:cBhvr>
                                      <p:to>
                                        <p:strVal val="visible"/>
                                      </p:to>
                                    </p:set>
                                    <p:animEffect transition="in" filter="fade">
                                      <p:cBhvr>
                                        <p:cTn id="18" dur="500"/>
                                        <p:tgtEl>
                                          <p:spTgt spid="6">
                                            <p:txEl>
                                              <p:pRg st="13" end="1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68823" y="1808673"/>
            <a:ext cx="10237695" cy="646331"/>
          </a:xfrm>
          <a:prstGeom prst="rect">
            <a:avLst/>
          </a:prstGeom>
        </p:spPr>
        <p:txBody>
          <a:bodyPr wrap="square">
            <a:spAutoFit/>
          </a:bodyPr>
          <a:lstStyle/>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 ( 0.1 + 0.2 == 0.3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std::endl;  </a:t>
            </a:r>
          </a:p>
        </p:txBody>
      </p:sp>
      <p:sp>
        <p:nvSpPr>
          <p:cNvPr id="3" name="Prostokąt 2"/>
          <p:cNvSpPr/>
          <p:nvPr/>
        </p:nvSpPr>
        <p:spPr>
          <a:xfrm>
            <a:off x="1568823" y="3132275"/>
            <a:ext cx="4275529" cy="400110"/>
          </a:xfrm>
          <a:prstGeom prst="rect">
            <a:avLst/>
          </a:prstGeom>
          <a:solidFill>
            <a:schemeClr val="accent1">
              <a:lumMod val="20000"/>
              <a:lumOff val="80000"/>
            </a:schemeClr>
          </a:solidFill>
        </p:spPr>
        <p:txBody>
          <a:bodyPr wrap="none">
            <a:spAutoFit/>
          </a:bodyPr>
          <a:lstStyle/>
          <a:p>
            <a:r>
              <a:rPr lang="pl-PL" sz="2000" dirty="0" err="1">
                <a:latin typeface="Consolas" panose="020B0609020204030204" pitchFamily="49" charset="0"/>
              </a:rPr>
              <a:t>Come</a:t>
            </a:r>
            <a:r>
              <a:rPr lang="pl-PL" sz="2000" dirty="0">
                <a:latin typeface="Consolas" panose="020B0609020204030204" pitchFamily="49" charset="0"/>
              </a:rPr>
              <a:t> to my talk &amp; U R </a:t>
            </a:r>
            <a:r>
              <a:rPr lang="pl-PL" sz="2000" dirty="0" err="1">
                <a:latin typeface="Consolas" panose="020B0609020204030204" pitchFamily="49" charset="0"/>
              </a:rPr>
              <a:t>welcome</a:t>
            </a:r>
            <a:endParaRPr lang="pl-PL" sz="2000" dirty="0">
              <a:latin typeface="Consolas" panose="020B0609020204030204" pitchFamily="49" charset="0"/>
            </a:endParaRPr>
          </a:p>
        </p:txBody>
      </p:sp>
      <p:cxnSp>
        <p:nvCxnSpPr>
          <p:cNvPr id="7" name="Łącznik prosty 6"/>
          <p:cNvCxnSpPr/>
          <p:nvPr/>
        </p:nvCxnSpPr>
        <p:spPr>
          <a:xfrm>
            <a:off x="6485965" y="2644588"/>
            <a:ext cx="1788459" cy="44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2124636" y="2640105"/>
            <a:ext cx="1138517" cy="44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747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What</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is</a:t>
            </a:r>
            <a:r>
              <a:rPr lang="pl-PL" sz="2800" dirty="0" smtClean="0">
                <a:ln>
                  <a:solidFill>
                    <a:schemeClr val="bg1"/>
                  </a:solidFill>
                </a:ln>
                <a:solidFill>
                  <a:schemeClr val="bg1"/>
                </a:solidFill>
                <a:cs typeface="Arial" panose="020B0604020202020204" pitchFamily="34" charset="0"/>
              </a:rPr>
              <a:t> and </a:t>
            </a:r>
            <a:r>
              <a:rPr lang="pl-PL" sz="2800" dirty="0" err="1" smtClean="0">
                <a:ln>
                  <a:solidFill>
                    <a:schemeClr val="bg1"/>
                  </a:solidFill>
                </a:ln>
                <a:solidFill>
                  <a:schemeClr val="bg1"/>
                </a:solidFill>
                <a:cs typeface="Arial" panose="020B0604020202020204" pitchFamily="34" charset="0"/>
              </a:rPr>
              <a:t>how</a:t>
            </a:r>
            <a:r>
              <a:rPr lang="pl-PL" sz="2800" dirty="0" smtClean="0">
                <a:ln>
                  <a:solidFill>
                    <a:schemeClr val="bg1"/>
                  </a:solidFill>
                </a:ln>
                <a:solidFill>
                  <a:schemeClr val="bg1"/>
                </a:solidFill>
                <a:cs typeface="Arial" panose="020B0604020202020204" pitchFamily="34" charset="0"/>
              </a:rPr>
              <a:t> to </a:t>
            </a:r>
            <a:r>
              <a:rPr lang="pl-PL" sz="2800" dirty="0" err="1" smtClean="0">
                <a:ln>
                  <a:solidFill>
                    <a:schemeClr val="bg1"/>
                  </a:solidFill>
                </a:ln>
                <a:solidFill>
                  <a:schemeClr val="bg1"/>
                </a:solidFill>
                <a:cs typeface="Arial" panose="020B0604020202020204" pitchFamily="34" charset="0"/>
              </a:rPr>
              <a:t>compute</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machine</a:t>
            </a:r>
            <a:r>
              <a:rPr lang="pl-PL" sz="2800" dirty="0" smtClean="0">
                <a:ln>
                  <a:solidFill>
                    <a:schemeClr val="bg1"/>
                  </a:solidFill>
                </a:ln>
                <a:solidFill>
                  <a:schemeClr val="bg1"/>
                </a:solidFill>
                <a:cs typeface="Arial" panose="020B0604020202020204" pitchFamily="34" charset="0"/>
              </a:rPr>
              <a:t> </a:t>
            </a:r>
            <a:r>
              <a:rPr lang="el-GR" sz="2800" dirty="0" smtClean="0">
                <a:ln>
                  <a:solidFill>
                    <a:schemeClr val="bg1"/>
                  </a:solidFill>
                </a:ln>
                <a:solidFill>
                  <a:schemeClr val="bg1"/>
                </a:solidFill>
                <a:latin typeface="Calibri" panose="020F0502020204030204" pitchFamily="34" charset="0"/>
                <a:cs typeface="Calibri" panose="020F0502020204030204" pitchFamily="34" charset="0"/>
              </a:rPr>
              <a:t>ε</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1497105" y="1352886"/>
            <a:ext cx="9659471" cy="4247317"/>
          </a:xfrm>
          <a:prstGeom prst="rect">
            <a:avLst/>
          </a:prstGeom>
          <a:ln>
            <a:solidFill>
              <a:schemeClr val="accent2"/>
            </a:solidFill>
          </a:ln>
        </p:spPr>
        <p:txBody>
          <a:bodyPr wrap="square">
            <a:spAutoFit/>
          </a:bodyPr>
          <a:lstStyle/>
          <a:p>
            <a:r>
              <a:rPr lang="en-US" dirty="0">
                <a:solidFill>
                  <a:srgbClr val="008000"/>
                </a:solidFill>
                <a:latin typeface="Consolas" panose="020B0609020204030204" pitchFamily="49" charset="0"/>
              </a:rPr>
              <a:t>// Let us find epsilon for the single precision floating point</a:t>
            </a:r>
            <a:endParaRPr lang="en-US"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0000FF"/>
                </a:solidFill>
                <a:latin typeface="Consolas" panose="020B0609020204030204" pitchFamily="49" charset="0"/>
              </a:rPr>
              <a:t>float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kBase</a:t>
            </a:r>
            <a:r>
              <a:rPr lang="pl-PL" dirty="0">
                <a:solidFill>
                  <a:srgbClr val="000000"/>
                </a:solidFill>
                <a:latin typeface="Consolas" panose="020B0609020204030204" pitchFamily="49" charset="0"/>
              </a:rPr>
              <a:t> { 2.0f };</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We will start from this and then this will be successively halved</a:t>
            </a:r>
            <a:endParaRPr lang="en-US" dirty="0">
              <a:solidFill>
                <a:srgbClr val="000000"/>
              </a:solidFill>
              <a:latin typeface="Consolas" panose="020B0609020204030204" pitchFamily="49" charset="0"/>
            </a:endParaRPr>
          </a:p>
          <a:p>
            <a:r>
              <a:rPr lang="pl-PL" dirty="0">
                <a:solidFill>
                  <a:srgbClr val="0000FF"/>
                </a:solidFill>
                <a:latin typeface="Consolas" panose="020B0609020204030204" pitchFamily="49" charset="0"/>
              </a:rPr>
              <a:t>const</a:t>
            </a:r>
            <a:r>
              <a:rPr lang="pl-PL" dirty="0">
                <a:solidFill>
                  <a:srgbClr val="000000"/>
                </a:solidFill>
                <a:latin typeface="Consolas" panose="020B0609020204030204" pitchFamily="49" charset="0"/>
              </a:rPr>
              <a:t> </a:t>
            </a:r>
            <a:r>
              <a:rPr lang="pl-PL" dirty="0" err="1">
                <a:solidFill>
                  <a:srgbClr val="0000FF"/>
                </a:solidFill>
                <a:latin typeface="Consolas" panose="020B0609020204030204" pitchFamily="49" charset="0"/>
              </a:rPr>
              <a:t>float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kEpsInit</a:t>
            </a:r>
            <a:r>
              <a:rPr lang="pl-PL" dirty="0">
                <a:solidFill>
                  <a:srgbClr val="000000"/>
                </a:solidFill>
                <a:latin typeface="Consolas" panose="020B0609020204030204" pitchFamily="49" charset="0"/>
              </a:rPr>
              <a:t> { 1.0f };</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Stores the lastly computed epsilon</a:t>
            </a:r>
            <a:endParaRPr lang="en-US"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float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store_eps</a:t>
            </a:r>
            <a:r>
              <a:rPr lang="pl-PL" dirty="0">
                <a:solidFill>
                  <a:srgbClr val="000000"/>
                </a:solidFill>
                <a:latin typeface="Consolas" panose="020B0609020204030204" pitchFamily="49" charset="0"/>
              </a:rPr>
              <a:t> {};</a:t>
            </a: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Iterate as far as adding eps adds nothing</a:t>
            </a:r>
            <a:endParaRPr lang="en-US"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for</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float</a:t>
            </a:r>
            <a:r>
              <a:rPr lang="en-US" dirty="0">
                <a:solidFill>
                  <a:srgbClr val="000000"/>
                </a:solidFill>
                <a:latin typeface="Consolas" panose="020B0609020204030204" pitchFamily="49" charset="0"/>
              </a:rPr>
              <a:t> eps = </a:t>
            </a:r>
            <a:r>
              <a:rPr lang="en-US" dirty="0" err="1">
                <a:solidFill>
                  <a:srgbClr val="000000"/>
                </a:solidFill>
                <a:latin typeface="Consolas" panose="020B0609020204030204" pitchFamily="49" charset="0"/>
              </a:rPr>
              <a:t>kEpsInit</a:t>
            </a:r>
            <a:r>
              <a:rPr lang="en-US" dirty="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1.0f + eps != 1.0f</a:t>
            </a:r>
            <a:r>
              <a:rPr lang="en-US" dirty="0">
                <a:solidFill>
                  <a:srgbClr val="000000"/>
                </a:solidFill>
                <a:latin typeface="Consolas" panose="020B0609020204030204" pitchFamily="49" charset="0"/>
              </a:rPr>
              <a:t>; eps /= </a:t>
            </a:r>
            <a:r>
              <a:rPr lang="en-US" dirty="0" err="1">
                <a:solidFill>
                  <a:srgbClr val="000000"/>
                </a:solidFill>
                <a:latin typeface="Consolas" panose="020B0609020204030204" pitchFamily="49" charset="0"/>
              </a:rPr>
              <a:t>kBase</a:t>
            </a:r>
            <a:r>
              <a:rPr lang="en-US"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a:t>
            </a:r>
            <a:r>
              <a:rPr lang="en-US" dirty="0" err="1" smtClean="0">
                <a:solidFill>
                  <a:srgbClr val="000000"/>
                </a:solidFill>
                <a:latin typeface="Consolas" panose="020B0609020204030204" pitchFamily="49" charset="0"/>
              </a:rPr>
              <a:t>store_eps</a:t>
            </a:r>
            <a:r>
              <a:rPr lang="en-US" dirty="0" smtClean="0">
                <a:solidFill>
                  <a:srgbClr val="000000"/>
                </a:solidFill>
                <a:latin typeface="Consolas" panose="020B0609020204030204" pitchFamily="49" charset="0"/>
              </a:rPr>
              <a:t> </a:t>
            </a:r>
            <a:r>
              <a:rPr lang="en-US" dirty="0">
                <a:solidFill>
                  <a:srgbClr val="000000"/>
                </a:solidFill>
                <a:latin typeface="Consolas" panose="020B0609020204030204" pitchFamily="49" charset="0"/>
              </a:rPr>
              <a:t>= eps</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We need to catch the one before the last</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cout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"Machine epsilon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store_eps</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endl;</a:t>
            </a:r>
          </a:p>
          <a:p>
            <a:r>
              <a:rPr lang="pl-PL" dirty="0">
                <a:solidFill>
                  <a:srgbClr val="000000"/>
                </a:solidFill>
                <a:latin typeface="Consolas" panose="020B0609020204030204" pitchFamily="49" charset="0"/>
              </a:rPr>
              <a:t>cout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"Machine epsilon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err="1">
                <a:solidFill>
                  <a:srgbClr val="0000FF"/>
                </a:solidFill>
                <a:latin typeface="Consolas" panose="020B0609020204030204" pitchFamily="49" charset="0"/>
              </a:rPr>
              <a:t>float</a:t>
            </a:r>
            <a:r>
              <a:rPr lang="pl-PL" dirty="0">
                <a:solidFill>
                  <a:srgbClr val="000000"/>
                </a:solidFill>
                <a:latin typeface="Consolas" panose="020B0609020204030204" pitchFamily="49" charset="0"/>
              </a:rPr>
              <a:t> &gt;::epsilon()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endl;</a:t>
            </a:r>
          </a:p>
        </p:txBody>
      </p:sp>
      <p:sp>
        <p:nvSpPr>
          <p:cNvPr id="7" name="Prostokąt 6"/>
          <p:cNvSpPr/>
          <p:nvPr/>
        </p:nvSpPr>
        <p:spPr>
          <a:xfrm>
            <a:off x="1497105" y="5987988"/>
            <a:ext cx="6096000" cy="707886"/>
          </a:xfrm>
          <a:prstGeom prst="rect">
            <a:avLst/>
          </a:prstGeom>
          <a:solidFill>
            <a:schemeClr val="accent1">
              <a:lumMod val="20000"/>
              <a:lumOff val="80000"/>
            </a:schemeClr>
          </a:solidFill>
        </p:spPr>
        <p:txBody>
          <a:bodyPr>
            <a:spAutoFit/>
          </a:bodyPr>
          <a:lstStyle/>
          <a:p>
            <a:pPr algn="just">
              <a:spcAft>
                <a:spcPts val="0"/>
              </a:spcAft>
            </a:pPr>
            <a:r>
              <a:rPr lang="en-US" sz="2000" dirty="0">
                <a:latin typeface="Consolas" panose="020B0609020204030204" pitchFamily="49" charset="0"/>
                <a:ea typeface="Times New Roman" panose="02020603050405020304" pitchFamily="18" charset="0"/>
              </a:rPr>
              <a:t>Machine epsilon = 1.19209e-07</a:t>
            </a:r>
            <a:endParaRPr lang="pl-PL" sz="2000" dirty="0">
              <a:latin typeface="Times New Roman" panose="02020603050405020304" pitchFamily="18" charset="0"/>
              <a:ea typeface="Times New Roman" panose="02020603050405020304" pitchFamily="18" charset="0"/>
            </a:endParaRPr>
          </a:p>
          <a:p>
            <a:pPr algn="just">
              <a:spcAft>
                <a:spcPts val="0"/>
              </a:spcAft>
            </a:pPr>
            <a:r>
              <a:rPr lang="en-US" sz="2000" dirty="0">
                <a:latin typeface="Consolas" panose="020B0609020204030204" pitchFamily="49" charset="0"/>
                <a:ea typeface="Times New Roman" panose="02020603050405020304" pitchFamily="18" charset="0"/>
              </a:rPr>
              <a:t>Machine epsilon = 1.19209e-07</a:t>
            </a:r>
            <a:endParaRPr lang="pl-PL"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1870509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What</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is</a:t>
            </a:r>
            <a:r>
              <a:rPr lang="pl-PL" sz="2800" dirty="0" smtClean="0">
                <a:ln>
                  <a:solidFill>
                    <a:schemeClr val="bg1"/>
                  </a:solidFill>
                </a:ln>
                <a:solidFill>
                  <a:schemeClr val="bg1"/>
                </a:solidFill>
                <a:cs typeface="Arial" panose="020B0604020202020204" pitchFamily="34" charset="0"/>
              </a:rPr>
              <a:t> and </a:t>
            </a:r>
            <a:r>
              <a:rPr lang="pl-PL" sz="2800" dirty="0" err="1" smtClean="0">
                <a:ln>
                  <a:solidFill>
                    <a:schemeClr val="bg1"/>
                  </a:solidFill>
                </a:ln>
                <a:solidFill>
                  <a:schemeClr val="bg1"/>
                </a:solidFill>
                <a:cs typeface="Arial" panose="020B0604020202020204" pitchFamily="34" charset="0"/>
              </a:rPr>
              <a:t>how</a:t>
            </a:r>
            <a:r>
              <a:rPr lang="pl-PL" sz="2800" dirty="0" smtClean="0">
                <a:ln>
                  <a:solidFill>
                    <a:schemeClr val="bg1"/>
                  </a:solidFill>
                </a:ln>
                <a:solidFill>
                  <a:schemeClr val="bg1"/>
                </a:solidFill>
                <a:cs typeface="Arial" panose="020B0604020202020204" pitchFamily="34" charset="0"/>
              </a:rPr>
              <a:t> to </a:t>
            </a:r>
            <a:r>
              <a:rPr lang="pl-PL" sz="2800" dirty="0" err="1" smtClean="0">
                <a:ln>
                  <a:solidFill>
                    <a:schemeClr val="bg1"/>
                  </a:solidFill>
                </a:ln>
                <a:solidFill>
                  <a:schemeClr val="bg1"/>
                </a:solidFill>
                <a:cs typeface="Arial" panose="020B0604020202020204" pitchFamily="34" charset="0"/>
              </a:rPr>
              <a:t>compute</a:t>
            </a:r>
            <a:r>
              <a:rPr lang="pl-PL" sz="2800" dirty="0" smtClean="0">
                <a:ln>
                  <a:solidFill>
                    <a:schemeClr val="bg1"/>
                  </a:solidFill>
                </a:ln>
                <a:solidFill>
                  <a:schemeClr val="bg1"/>
                </a:solidFill>
                <a:cs typeface="Arial" panose="020B0604020202020204" pitchFamily="34" charset="0"/>
              </a:rPr>
              <a:t> the </a:t>
            </a:r>
            <a:r>
              <a:rPr lang="pl-PL" sz="2800" dirty="0" err="1" smtClean="0">
                <a:ln>
                  <a:solidFill>
                    <a:schemeClr val="bg1"/>
                  </a:solidFill>
                </a:ln>
                <a:solidFill>
                  <a:schemeClr val="bg1"/>
                </a:solidFill>
                <a:cs typeface="Arial" panose="020B0604020202020204" pitchFamily="34" charset="0"/>
              </a:rPr>
              <a:t>machine</a:t>
            </a:r>
            <a:r>
              <a:rPr lang="pl-PL" sz="2800" dirty="0" smtClean="0">
                <a:ln>
                  <a:solidFill>
                    <a:schemeClr val="bg1"/>
                  </a:solidFill>
                </a:ln>
                <a:solidFill>
                  <a:schemeClr val="bg1"/>
                </a:solidFill>
                <a:cs typeface="Arial" panose="020B0604020202020204" pitchFamily="34" charset="0"/>
              </a:rPr>
              <a:t> </a:t>
            </a:r>
            <a:r>
              <a:rPr lang="el-GR" sz="2800" dirty="0" smtClean="0">
                <a:ln>
                  <a:solidFill>
                    <a:schemeClr val="bg1"/>
                  </a:solidFill>
                </a:ln>
                <a:solidFill>
                  <a:schemeClr val="bg1"/>
                </a:solidFill>
                <a:latin typeface="Calibri" panose="020F0502020204030204" pitchFamily="34" charset="0"/>
                <a:cs typeface="Calibri" panose="020F0502020204030204" pitchFamily="34" charset="0"/>
              </a:rPr>
              <a:t>ε</a:t>
            </a:r>
            <a:r>
              <a:rPr lang="pl-PL" sz="2800" dirty="0">
                <a:ln>
                  <a:solidFill>
                    <a:schemeClr val="bg1"/>
                  </a:solidFill>
                </a:ln>
                <a:solidFill>
                  <a:schemeClr val="bg1"/>
                </a:solidFill>
                <a:latin typeface="Calibri" panose="020F0502020204030204" pitchFamily="34" charset="0"/>
                <a:cs typeface="Calibri" panose="020F0502020204030204" pitchFamily="34" charset="0"/>
              </a:rPr>
              <a:t> -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a:t>
            </a:r>
            <a:r>
              <a:rPr lang="pl-PL" sz="2800" b="1" dirty="0" smtClean="0">
                <a:ln>
                  <a:solidFill>
                    <a:schemeClr val="bg1"/>
                  </a:solidFill>
                </a:ln>
                <a:solidFill>
                  <a:schemeClr val="bg1"/>
                </a:solidFill>
                <a:latin typeface="Calibri" panose="020F0502020204030204" pitchFamily="34" charset="0"/>
                <a:cs typeface="Calibri" panose="020F0502020204030204" pitchFamily="34" charset="0"/>
              </a:rPr>
              <a:t> &gt;</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0" y="1137908"/>
            <a:ext cx="12192000" cy="584775"/>
          </a:xfrm>
          <a:prstGeom prst="rect">
            <a:avLst/>
          </a:prstGeom>
          <a:ln>
            <a:solidFill>
              <a:schemeClr val="accent2"/>
            </a:solidFill>
          </a:ln>
        </p:spPr>
        <p:txBody>
          <a:bodyPr wrap="square">
            <a:spAutoFit/>
          </a:bodyPr>
          <a:lstStyle/>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&gt;::epsilon()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&gt;::epsilon()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p:txBody>
      </p:sp>
      <p:sp>
        <p:nvSpPr>
          <p:cNvPr id="3" name="Prostokąt 2"/>
          <p:cNvSpPr/>
          <p:nvPr/>
        </p:nvSpPr>
        <p:spPr>
          <a:xfrm>
            <a:off x="4927250" y="604228"/>
            <a:ext cx="2337499" cy="369332"/>
          </a:xfrm>
          <a:prstGeom prst="rect">
            <a:avLst/>
          </a:prstGeom>
        </p:spPr>
        <p:txBody>
          <a:bodyPr wrap="none">
            <a:spAutoFit/>
          </a:bodyPr>
          <a:lstStyle/>
          <a:p>
            <a:r>
              <a:rPr lang="pl-PL">
                <a:solidFill>
                  <a:srgbClr val="808080"/>
                </a:solidFill>
                <a:latin typeface="Consolas" panose="020B0609020204030204" pitchFamily="49" charset="0"/>
              </a:rPr>
              <a:t>#</a:t>
            </a:r>
            <a:r>
              <a:rPr lang="pl-PL" dirty="0" err="1">
                <a:solidFill>
                  <a:srgbClr val="808080"/>
                </a:solidFill>
                <a:latin typeface="Consolas" panose="020B0609020204030204" pitchFamily="49" charset="0"/>
              </a:rPr>
              <a:t>include</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&lt;</a:t>
            </a:r>
            <a:r>
              <a:rPr lang="pl-PL" dirty="0" err="1">
                <a:solidFill>
                  <a:srgbClr val="A31515"/>
                </a:solidFill>
                <a:latin typeface="Consolas" panose="020B0609020204030204" pitchFamily="49" charset="0"/>
              </a:rPr>
              <a:t>limits</a:t>
            </a:r>
            <a:r>
              <a:rPr lang="pl-PL" dirty="0">
                <a:solidFill>
                  <a:srgbClr val="A31515"/>
                </a:solidFill>
                <a:latin typeface="Consolas" panose="020B0609020204030204" pitchFamily="49" charset="0"/>
              </a:rPr>
              <a:t>&gt;</a:t>
            </a:r>
            <a:endParaRPr lang="pl-PL" dirty="0"/>
          </a:p>
        </p:txBody>
      </p:sp>
    </p:spTree>
    <p:extLst>
      <p:ext uri="{BB962C8B-B14F-4D97-AF65-F5344CB8AC3E}">
        <p14:creationId xmlns:p14="http://schemas.microsoft.com/office/powerpoint/2010/main" val="3245208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FP </a:t>
            </a:r>
            <a:r>
              <a:rPr lang="pl-PL" sz="2800" dirty="0" err="1" smtClean="0">
                <a:ln>
                  <a:solidFill>
                    <a:schemeClr val="bg1"/>
                  </a:solidFill>
                </a:ln>
                <a:solidFill>
                  <a:schemeClr val="bg1"/>
                </a:solidFill>
                <a:cs typeface="Arial" panose="020B0604020202020204" pitchFamily="34" charset="0"/>
              </a:rPr>
              <a:t>parameters</a:t>
            </a:r>
            <a:r>
              <a:rPr lang="pl-PL" sz="2800" dirty="0" smtClean="0">
                <a:ln>
                  <a:solidFill>
                    <a:schemeClr val="bg1"/>
                  </a:solidFill>
                </a:ln>
                <a:solidFill>
                  <a:schemeClr val="bg1"/>
                </a:solidFill>
                <a:cs typeface="Arial" panose="020B0604020202020204" pitchFamily="34" charset="0"/>
              </a:rPr>
              <a:t> with the </a:t>
            </a:r>
            <a:r>
              <a:rPr lang="pl-PL" sz="2800" b="1" dirty="0" err="1" smtClean="0">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a:t>
            </a:r>
            <a:r>
              <a:rPr lang="pl-PL" sz="2800" b="1" dirty="0" smtClean="0">
                <a:ln>
                  <a:solidFill>
                    <a:schemeClr val="bg1"/>
                  </a:solidFill>
                </a:ln>
                <a:solidFill>
                  <a:schemeClr val="bg1"/>
                </a:solidFill>
                <a:latin typeface="Calibri" panose="020F0502020204030204" pitchFamily="34" charset="0"/>
                <a:cs typeface="Calibri" panose="020F0502020204030204" pitchFamily="34" charset="0"/>
              </a:rPr>
              <a:t> &gt;</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0" y="1137908"/>
            <a:ext cx="12192000" cy="1323439"/>
          </a:xfrm>
          <a:prstGeom prst="rect">
            <a:avLst/>
          </a:prstGeom>
          <a:ln>
            <a:solidFill>
              <a:schemeClr val="accent2"/>
            </a:solidFill>
          </a:ln>
        </p:spPr>
        <p:txBody>
          <a:bodyPr wrap="square">
            <a:spAutoFit/>
          </a:bodyPr>
          <a:lstStyle/>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&gt;::epsilon()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&gt;::epsilon()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fr-FR" sz="1600" dirty="0">
                <a:solidFill>
                  <a:srgbClr val="000000"/>
                </a:solidFill>
                <a:latin typeface="Consolas" panose="020B0609020204030204" pitchFamily="49" charset="0"/>
              </a:rPr>
              <a:t>cout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A31515"/>
                </a:solidFill>
                <a:latin typeface="Consolas" panose="020B0609020204030204" pitchFamily="49" charset="0"/>
              </a:rPr>
              <a:t>"numeric_limits&lt; double &gt;::radix = "</a:t>
            </a:r>
            <a:r>
              <a:rPr lang="fr-FR" sz="1600" dirty="0">
                <a:solidFill>
                  <a:srgbClr val="000000"/>
                </a:solidFill>
                <a:latin typeface="Consolas" panose="020B0609020204030204" pitchFamily="49" charset="0"/>
              </a:rPr>
              <a: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2B91AF"/>
                </a:solidFill>
                <a:latin typeface="Consolas" panose="020B0609020204030204" pitchFamily="49" charset="0"/>
              </a:rPr>
              <a:t>numeric_limits</a:t>
            </a:r>
            <a:r>
              <a:rPr lang="fr-FR" sz="1600" dirty="0">
                <a:solidFill>
                  <a:srgbClr val="000000"/>
                </a:solidFill>
                <a:latin typeface="Consolas" panose="020B0609020204030204" pitchFamily="49" charset="0"/>
              </a:rPr>
              <a:t>&lt; </a:t>
            </a:r>
            <a:r>
              <a:rPr lang="fr-FR" sz="1600" dirty="0">
                <a:solidFill>
                  <a:srgbClr val="0000FF"/>
                </a:solidFill>
                <a:latin typeface="Consolas" panose="020B0609020204030204" pitchFamily="49" charset="0"/>
              </a:rPr>
              <a:t>double</a:t>
            </a:r>
            <a:r>
              <a:rPr lang="fr-FR" sz="1600" dirty="0">
                <a:solidFill>
                  <a:srgbClr val="000000"/>
                </a:solidFill>
                <a:latin typeface="Consolas" panose="020B0609020204030204" pitchFamily="49" charset="0"/>
              </a:rPr>
              <a:t> &gt;::radix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digits</a:t>
            </a:r>
            <a:r>
              <a:rPr lang="pl-PL" sz="1600" dirty="0">
                <a:solidFill>
                  <a:srgbClr val="A31515"/>
                </a:solidFill>
                <a:latin typeface="Consolas" panose="020B0609020204030204" pitchFamily="49" charset="0"/>
              </a:rPr>
              <a:t> (</a:t>
            </a:r>
            <a:r>
              <a:rPr lang="pl-PL" sz="1600" dirty="0" err="1">
                <a:solidFill>
                  <a:srgbClr val="A31515"/>
                </a:solidFill>
                <a:latin typeface="Consolas" panose="020B0609020204030204" pitchFamily="49" charset="0"/>
              </a:rPr>
              <a:t>mantissa</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digits</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p:txBody>
      </p:sp>
      <p:sp>
        <p:nvSpPr>
          <p:cNvPr id="6" name="Prostokąt 5"/>
          <p:cNvSpPr/>
          <p:nvPr/>
        </p:nvSpPr>
        <p:spPr>
          <a:xfrm>
            <a:off x="4927250" y="604228"/>
            <a:ext cx="2337499" cy="369332"/>
          </a:xfrm>
          <a:prstGeom prst="rect">
            <a:avLst/>
          </a:prstGeom>
        </p:spPr>
        <p:txBody>
          <a:bodyPr wrap="none">
            <a:spAutoFit/>
          </a:bodyPr>
          <a:lstStyle/>
          <a:p>
            <a:r>
              <a:rPr lang="pl-PL">
                <a:solidFill>
                  <a:srgbClr val="808080"/>
                </a:solidFill>
                <a:latin typeface="Consolas" panose="020B0609020204030204" pitchFamily="49" charset="0"/>
              </a:rPr>
              <a:t>#</a:t>
            </a:r>
            <a:r>
              <a:rPr lang="pl-PL" dirty="0" err="1">
                <a:solidFill>
                  <a:srgbClr val="808080"/>
                </a:solidFill>
                <a:latin typeface="Consolas" panose="020B0609020204030204" pitchFamily="49" charset="0"/>
              </a:rPr>
              <a:t>include</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&lt;</a:t>
            </a:r>
            <a:r>
              <a:rPr lang="pl-PL" dirty="0" err="1">
                <a:solidFill>
                  <a:srgbClr val="A31515"/>
                </a:solidFill>
                <a:latin typeface="Consolas" panose="020B0609020204030204" pitchFamily="49" charset="0"/>
              </a:rPr>
              <a:t>limits</a:t>
            </a:r>
            <a:r>
              <a:rPr lang="pl-PL" dirty="0">
                <a:solidFill>
                  <a:srgbClr val="A31515"/>
                </a:solidFill>
                <a:latin typeface="Consolas" panose="020B0609020204030204" pitchFamily="49" charset="0"/>
              </a:rPr>
              <a:t>&gt;</a:t>
            </a:r>
            <a:endParaRPr lang="pl-PL" dirty="0"/>
          </a:p>
        </p:txBody>
      </p:sp>
    </p:spTree>
    <p:extLst>
      <p:ext uri="{BB962C8B-B14F-4D97-AF65-F5344CB8AC3E}">
        <p14:creationId xmlns:p14="http://schemas.microsoft.com/office/powerpoint/2010/main" val="357819756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&gt;</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0" y="1137908"/>
            <a:ext cx="12192000" cy="2062103"/>
          </a:xfrm>
          <a:prstGeom prst="rect">
            <a:avLst/>
          </a:prstGeom>
          <a:ln>
            <a:solidFill>
              <a:schemeClr val="accent2"/>
            </a:solidFill>
          </a:ln>
        </p:spPr>
        <p:txBody>
          <a:bodyPr wrap="square">
            <a:spAutoFit/>
          </a:bodyPr>
          <a:lstStyle/>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&gt;::epsilon()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&gt;::epsilon()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fr-FR" sz="1600" dirty="0">
                <a:solidFill>
                  <a:srgbClr val="000000"/>
                </a:solidFill>
                <a:latin typeface="Consolas" panose="020B0609020204030204" pitchFamily="49" charset="0"/>
              </a:rPr>
              <a:t>cout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A31515"/>
                </a:solidFill>
                <a:latin typeface="Consolas" panose="020B0609020204030204" pitchFamily="49" charset="0"/>
              </a:rPr>
              <a:t>"numeric_limits&lt; double &gt;::radix = "</a:t>
            </a:r>
            <a:r>
              <a:rPr lang="fr-FR" sz="1600" dirty="0">
                <a:solidFill>
                  <a:srgbClr val="000000"/>
                </a:solidFill>
                <a:latin typeface="Consolas" panose="020B0609020204030204" pitchFamily="49" charset="0"/>
              </a:rPr>
              <a: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2B91AF"/>
                </a:solidFill>
                <a:latin typeface="Consolas" panose="020B0609020204030204" pitchFamily="49" charset="0"/>
              </a:rPr>
              <a:t>numeric_limits</a:t>
            </a:r>
            <a:r>
              <a:rPr lang="fr-FR" sz="1600" dirty="0">
                <a:solidFill>
                  <a:srgbClr val="000000"/>
                </a:solidFill>
                <a:latin typeface="Consolas" panose="020B0609020204030204" pitchFamily="49" charset="0"/>
              </a:rPr>
              <a:t>&lt; </a:t>
            </a:r>
            <a:r>
              <a:rPr lang="fr-FR" sz="1600" dirty="0">
                <a:solidFill>
                  <a:srgbClr val="0000FF"/>
                </a:solidFill>
                <a:latin typeface="Consolas" panose="020B0609020204030204" pitchFamily="49" charset="0"/>
              </a:rPr>
              <a:t>double</a:t>
            </a:r>
            <a:r>
              <a:rPr lang="fr-FR" sz="1600" dirty="0">
                <a:solidFill>
                  <a:srgbClr val="000000"/>
                </a:solidFill>
                <a:latin typeface="Consolas" panose="020B0609020204030204" pitchFamily="49" charset="0"/>
              </a:rPr>
              <a:t> &gt;::radix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digits</a:t>
            </a:r>
            <a:r>
              <a:rPr lang="pl-PL" sz="1600" dirty="0">
                <a:solidFill>
                  <a:srgbClr val="A31515"/>
                </a:solidFill>
                <a:latin typeface="Consolas" panose="020B0609020204030204" pitchFamily="49" charset="0"/>
              </a:rPr>
              <a:t> (</a:t>
            </a:r>
            <a:r>
              <a:rPr lang="pl-PL" sz="1600" dirty="0" err="1">
                <a:solidFill>
                  <a:srgbClr val="A31515"/>
                </a:solidFill>
                <a:latin typeface="Consolas" panose="020B0609020204030204" pitchFamily="49" charset="0"/>
              </a:rPr>
              <a:t>mantissa</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digits</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&gt;::min()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&gt;::min()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&gt;::max()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&gt;::max()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p:txBody>
      </p:sp>
      <p:sp>
        <p:nvSpPr>
          <p:cNvPr id="6" name="Prostokąt 5"/>
          <p:cNvSpPr/>
          <p:nvPr/>
        </p:nvSpPr>
        <p:spPr>
          <a:xfrm>
            <a:off x="4927250" y="604228"/>
            <a:ext cx="2337499" cy="369332"/>
          </a:xfrm>
          <a:prstGeom prst="rect">
            <a:avLst/>
          </a:prstGeom>
        </p:spPr>
        <p:txBody>
          <a:bodyPr wrap="none">
            <a:spAutoFit/>
          </a:bodyPr>
          <a:lstStyle/>
          <a:p>
            <a:r>
              <a:rPr lang="pl-PL">
                <a:solidFill>
                  <a:srgbClr val="808080"/>
                </a:solidFill>
                <a:latin typeface="Consolas" panose="020B0609020204030204" pitchFamily="49" charset="0"/>
              </a:rPr>
              <a:t>#</a:t>
            </a:r>
            <a:r>
              <a:rPr lang="pl-PL" dirty="0" err="1">
                <a:solidFill>
                  <a:srgbClr val="808080"/>
                </a:solidFill>
                <a:latin typeface="Consolas" panose="020B0609020204030204" pitchFamily="49" charset="0"/>
              </a:rPr>
              <a:t>include</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&lt;</a:t>
            </a:r>
            <a:r>
              <a:rPr lang="pl-PL" dirty="0" err="1">
                <a:solidFill>
                  <a:srgbClr val="A31515"/>
                </a:solidFill>
                <a:latin typeface="Consolas" panose="020B0609020204030204" pitchFamily="49" charset="0"/>
              </a:rPr>
              <a:t>limits</a:t>
            </a:r>
            <a:r>
              <a:rPr lang="pl-PL" dirty="0">
                <a:solidFill>
                  <a:srgbClr val="A31515"/>
                </a:solidFill>
                <a:latin typeface="Consolas" panose="020B0609020204030204" pitchFamily="49" charset="0"/>
              </a:rPr>
              <a:t>&gt;</a:t>
            </a:r>
            <a:endParaRPr lang="pl-PL" dirty="0"/>
          </a:p>
        </p:txBody>
      </p:sp>
    </p:spTree>
    <p:extLst>
      <p:ext uri="{BB962C8B-B14F-4D97-AF65-F5344CB8AC3E}">
        <p14:creationId xmlns:p14="http://schemas.microsoft.com/office/powerpoint/2010/main" val="143354177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&gt;</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0" y="1137908"/>
            <a:ext cx="12192000" cy="3046988"/>
          </a:xfrm>
          <a:prstGeom prst="rect">
            <a:avLst/>
          </a:prstGeom>
          <a:ln>
            <a:solidFill>
              <a:schemeClr val="accent2"/>
            </a:solidFill>
          </a:ln>
        </p:spPr>
        <p:txBody>
          <a:bodyPr wrap="square">
            <a:spAutoFit/>
          </a:bodyPr>
          <a:lstStyle/>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&gt;::epsilon()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&gt;::epsilon()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fr-FR" sz="1600" dirty="0">
                <a:solidFill>
                  <a:srgbClr val="000000"/>
                </a:solidFill>
                <a:latin typeface="Consolas" panose="020B0609020204030204" pitchFamily="49" charset="0"/>
              </a:rPr>
              <a:t>cout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A31515"/>
                </a:solidFill>
                <a:latin typeface="Consolas" panose="020B0609020204030204" pitchFamily="49" charset="0"/>
              </a:rPr>
              <a:t>"numeric_limits&lt; double &gt;::radix = "</a:t>
            </a:r>
            <a:r>
              <a:rPr lang="fr-FR" sz="1600" dirty="0">
                <a:solidFill>
                  <a:srgbClr val="000000"/>
                </a:solidFill>
                <a:latin typeface="Consolas" panose="020B0609020204030204" pitchFamily="49" charset="0"/>
              </a:rPr>
              <a: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2B91AF"/>
                </a:solidFill>
                <a:latin typeface="Consolas" panose="020B0609020204030204" pitchFamily="49" charset="0"/>
              </a:rPr>
              <a:t>numeric_limits</a:t>
            </a:r>
            <a:r>
              <a:rPr lang="fr-FR" sz="1600" dirty="0">
                <a:solidFill>
                  <a:srgbClr val="000000"/>
                </a:solidFill>
                <a:latin typeface="Consolas" panose="020B0609020204030204" pitchFamily="49" charset="0"/>
              </a:rPr>
              <a:t>&lt; </a:t>
            </a:r>
            <a:r>
              <a:rPr lang="fr-FR" sz="1600" dirty="0">
                <a:solidFill>
                  <a:srgbClr val="0000FF"/>
                </a:solidFill>
                <a:latin typeface="Consolas" panose="020B0609020204030204" pitchFamily="49" charset="0"/>
              </a:rPr>
              <a:t>double</a:t>
            </a:r>
            <a:r>
              <a:rPr lang="fr-FR" sz="1600" dirty="0">
                <a:solidFill>
                  <a:srgbClr val="000000"/>
                </a:solidFill>
                <a:latin typeface="Consolas" panose="020B0609020204030204" pitchFamily="49" charset="0"/>
              </a:rPr>
              <a:t> &gt;::radix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digits</a:t>
            </a:r>
            <a:r>
              <a:rPr lang="pl-PL" sz="1600" dirty="0">
                <a:solidFill>
                  <a:srgbClr val="A31515"/>
                </a:solidFill>
                <a:latin typeface="Consolas" panose="020B0609020204030204" pitchFamily="49" charset="0"/>
              </a:rPr>
              <a:t> (</a:t>
            </a:r>
            <a:r>
              <a:rPr lang="pl-PL" sz="1600" dirty="0" err="1">
                <a:solidFill>
                  <a:srgbClr val="A31515"/>
                </a:solidFill>
                <a:latin typeface="Consolas" panose="020B0609020204030204" pitchFamily="49" charset="0"/>
              </a:rPr>
              <a:t>mantissa</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digits</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&gt;::min()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&gt;::min()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&gt;::max()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&gt;::max()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a:t>
            </a:r>
            <a:r>
              <a:rPr lang="en-US" sz="1600" dirty="0" err="1">
                <a:solidFill>
                  <a:srgbClr val="A31515"/>
                </a:solidFill>
                <a:latin typeface="Consolas" panose="020B0609020204030204" pitchFamily="49" charset="0"/>
              </a:rPr>
              <a:t>has_denorm</a:t>
            </a:r>
            <a:r>
              <a:rPr lang="en-US" sz="1600" dirty="0">
                <a:solidFill>
                  <a:srgbClr val="A31515"/>
                </a:solidFill>
                <a:latin typeface="Consolas" panose="020B0609020204030204" pitchFamily="49" charset="0"/>
              </a:rPr>
              <a: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has_denorm</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denorm_min</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denorm_min</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&gt;::lowest()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&gt;::lowest()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p:txBody>
      </p:sp>
      <p:sp>
        <p:nvSpPr>
          <p:cNvPr id="6" name="Prostokąt 5"/>
          <p:cNvSpPr/>
          <p:nvPr/>
        </p:nvSpPr>
        <p:spPr>
          <a:xfrm>
            <a:off x="4927250" y="604228"/>
            <a:ext cx="2337499" cy="369332"/>
          </a:xfrm>
          <a:prstGeom prst="rect">
            <a:avLst/>
          </a:prstGeom>
        </p:spPr>
        <p:txBody>
          <a:bodyPr wrap="none">
            <a:spAutoFit/>
          </a:bodyPr>
          <a:lstStyle/>
          <a:p>
            <a:r>
              <a:rPr lang="pl-PL">
                <a:solidFill>
                  <a:srgbClr val="808080"/>
                </a:solidFill>
                <a:latin typeface="Consolas" panose="020B0609020204030204" pitchFamily="49" charset="0"/>
              </a:rPr>
              <a:t>#</a:t>
            </a:r>
            <a:r>
              <a:rPr lang="pl-PL" dirty="0" err="1">
                <a:solidFill>
                  <a:srgbClr val="808080"/>
                </a:solidFill>
                <a:latin typeface="Consolas" panose="020B0609020204030204" pitchFamily="49" charset="0"/>
              </a:rPr>
              <a:t>include</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&lt;</a:t>
            </a:r>
            <a:r>
              <a:rPr lang="pl-PL" dirty="0" err="1">
                <a:solidFill>
                  <a:srgbClr val="A31515"/>
                </a:solidFill>
                <a:latin typeface="Consolas" panose="020B0609020204030204" pitchFamily="49" charset="0"/>
              </a:rPr>
              <a:t>limits</a:t>
            </a:r>
            <a:r>
              <a:rPr lang="pl-PL" dirty="0">
                <a:solidFill>
                  <a:srgbClr val="A31515"/>
                </a:solidFill>
                <a:latin typeface="Consolas" panose="020B0609020204030204" pitchFamily="49" charset="0"/>
              </a:rPr>
              <a:t>&gt;</a:t>
            </a:r>
            <a:endParaRPr lang="pl-PL" dirty="0"/>
          </a:p>
        </p:txBody>
      </p:sp>
    </p:spTree>
    <p:extLst>
      <p:ext uri="{BB962C8B-B14F-4D97-AF65-F5344CB8AC3E}">
        <p14:creationId xmlns:p14="http://schemas.microsoft.com/office/powerpoint/2010/main" val="9778661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&gt;</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0" y="1137908"/>
            <a:ext cx="12192000" cy="3539430"/>
          </a:xfrm>
          <a:prstGeom prst="rect">
            <a:avLst/>
          </a:prstGeom>
          <a:ln>
            <a:solidFill>
              <a:schemeClr val="accent2"/>
            </a:solidFill>
          </a:ln>
        </p:spPr>
        <p:txBody>
          <a:bodyPr wrap="square">
            <a:spAutoFit/>
          </a:bodyPr>
          <a:lstStyle/>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&gt;::epsilon()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&gt;::epsilon()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fr-FR" sz="1600" dirty="0">
                <a:solidFill>
                  <a:srgbClr val="000000"/>
                </a:solidFill>
                <a:latin typeface="Consolas" panose="020B0609020204030204" pitchFamily="49" charset="0"/>
              </a:rPr>
              <a:t>cout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A31515"/>
                </a:solidFill>
                <a:latin typeface="Consolas" panose="020B0609020204030204" pitchFamily="49" charset="0"/>
              </a:rPr>
              <a:t>"numeric_limits&lt; double &gt;::radix = "</a:t>
            </a:r>
            <a:r>
              <a:rPr lang="fr-FR" sz="1600" dirty="0">
                <a:solidFill>
                  <a:srgbClr val="000000"/>
                </a:solidFill>
                <a:latin typeface="Consolas" panose="020B0609020204030204" pitchFamily="49" charset="0"/>
              </a:rPr>
              <a: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2B91AF"/>
                </a:solidFill>
                <a:latin typeface="Consolas" panose="020B0609020204030204" pitchFamily="49" charset="0"/>
              </a:rPr>
              <a:t>numeric_limits</a:t>
            </a:r>
            <a:r>
              <a:rPr lang="fr-FR" sz="1600" dirty="0">
                <a:solidFill>
                  <a:srgbClr val="000000"/>
                </a:solidFill>
                <a:latin typeface="Consolas" panose="020B0609020204030204" pitchFamily="49" charset="0"/>
              </a:rPr>
              <a:t>&lt; </a:t>
            </a:r>
            <a:r>
              <a:rPr lang="fr-FR" sz="1600" dirty="0">
                <a:solidFill>
                  <a:srgbClr val="0000FF"/>
                </a:solidFill>
                <a:latin typeface="Consolas" panose="020B0609020204030204" pitchFamily="49" charset="0"/>
              </a:rPr>
              <a:t>double</a:t>
            </a:r>
            <a:r>
              <a:rPr lang="fr-FR" sz="1600" dirty="0">
                <a:solidFill>
                  <a:srgbClr val="000000"/>
                </a:solidFill>
                <a:latin typeface="Consolas" panose="020B0609020204030204" pitchFamily="49" charset="0"/>
              </a:rPr>
              <a:t> &gt;::radix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digits</a:t>
            </a:r>
            <a:r>
              <a:rPr lang="pl-PL" sz="1600" dirty="0">
                <a:solidFill>
                  <a:srgbClr val="A31515"/>
                </a:solidFill>
                <a:latin typeface="Consolas" panose="020B0609020204030204" pitchFamily="49" charset="0"/>
              </a:rPr>
              <a:t> (</a:t>
            </a:r>
            <a:r>
              <a:rPr lang="pl-PL" sz="1600" dirty="0" err="1">
                <a:solidFill>
                  <a:srgbClr val="A31515"/>
                </a:solidFill>
                <a:latin typeface="Consolas" panose="020B0609020204030204" pitchFamily="49" charset="0"/>
              </a:rPr>
              <a:t>mantissa</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digits</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&gt;::min()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&gt;::min()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&gt;::max()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&gt;::max()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a:t>
            </a:r>
            <a:r>
              <a:rPr lang="en-US" sz="1600" dirty="0" err="1">
                <a:solidFill>
                  <a:srgbClr val="A31515"/>
                </a:solidFill>
                <a:latin typeface="Consolas" panose="020B0609020204030204" pitchFamily="49" charset="0"/>
              </a:rPr>
              <a:t>has_denorm</a:t>
            </a:r>
            <a:r>
              <a:rPr lang="en-US" sz="1600" dirty="0">
                <a:solidFill>
                  <a:srgbClr val="A31515"/>
                </a:solidFill>
                <a:latin typeface="Consolas" panose="020B0609020204030204" pitchFamily="49" charset="0"/>
              </a:rPr>
              <a: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has_denorm</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denorm_min</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denorm_min</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&gt;::lowest()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&gt;::lowest()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a:t>
            </a:r>
            <a:r>
              <a:rPr lang="en-US" sz="1600" dirty="0" err="1">
                <a:solidFill>
                  <a:srgbClr val="A31515"/>
                </a:solidFill>
                <a:latin typeface="Consolas" panose="020B0609020204030204" pitchFamily="49" charset="0"/>
              </a:rPr>
              <a:t>has_infinity</a:t>
            </a:r>
            <a:r>
              <a:rPr lang="en-US" sz="1600" dirty="0">
                <a:solidFill>
                  <a:srgbClr val="A31515"/>
                </a:solidFill>
                <a:latin typeface="Consolas" panose="020B0609020204030204" pitchFamily="49" charset="0"/>
              </a:rPr>
              <a: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has_infinity</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p:txBody>
      </p:sp>
      <p:sp>
        <p:nvSpPr>
          <p:cNvPr id="6" name="Prostokąt 5"/>
          <p:cNvSpPr/>
          <p:nvPr/>
        </p:nvSpPr>
        <p:spPr>
          <a:xfrm>
            <a:off x="4927250" y="604228"/>
            <a:ext cx="2337499" cy="369332"/>
          </a:xfrm>
          <a:prstGeom prst="rect">
            <a:avLst/>
          </a:prstGeom>
        </p:spPr>
        <p:txBody>
          <a:bodyPr wrap="none">
            <a:spAutoFit/>
          </a:bodyPr>
          <a:lstStyle/>
          <a:p>
            <a:r>
              <a:rPr lang="pl-PL">
                <a:solidFill>
                  <a:srgbClr val="808080"/>
                </a:solidFill>
                <a:latin typeface="Consolas" panose="020B0609020204030204" pitchFamily="49" charset="0"/>
              </a:rPr>
              <a:t>#</a:t>
            </a:r>
            <a:r>
              <a:rPr lang="pl-PL" dirty="0" err="1">
                <a:solidFill>
                  <a:srgbClr val="808080"/>
                </a:solidFill>
                <a:latin typeface="Consolas" panose="020B0609020204030204" pitchFamily="49" charset="0"/>
              </a:rPr>
              <a:t>include</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&lt;</a:t>
            </a:r>
            <a:r>
              <a:rPr lang="pl-PL" dirty="0" err="1">
                <a:solidFill>
                  <a:srgbClr val="A31515"/>
                </a:solidFill>
                <a:latin typeface="Consolas" panose="020B0609020204030204" pitchFamily="49" charset="0"/>
              </a:rPr>
              <a:t>limits</a:t>
            </a:r>
            <a:r>
              <a:rPr lang="pl-PL" dirty="0">
                <a:solidFill>
                  <a:srgbClr val="A31515"/>
                </a:solidFill>
                <a:latin typeface="Consolas" panose="020B0609020204030204" pitchFamily="49" charset="0"/>
              </a:rPr>
              <a:t>&gt;</a:t>
            </a:r>
            <a:endParaRPr lang="pl-PL" dirty="0"/>
          </a:p>
        </p:txBody>
      </p:sp>
    </p:spTree>
    <p:extLst>
      <p:ext uri="{BB962C8B-B14F-4D97-AF65-F5344CB8AC3E}">
        <p14:creationId xmlns:p14="http://schemas.microsoft.com/office/powerpoint/2010/main" val="20273877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&gt;</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0" y="1137908"/>
            <a:ext cx="12192000" cy="4770537"/>
          </a:xfrm>
          <a:prstGeom prst="rect">
            <a:avLst/>
          </a:prstGeom>
          <a:ln>
            <a:solidFill>
              <a:schemeClr val="accent2"/>
            </a:solidFill>
          </a:ln>
        </p:spPr>
        <p:txBody>
          <a:bodyPr wrap="square">
            <a:spAutoFit/>
          </a:bodyPr>
          <a:lstStyle/>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&gt;::epsilon()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&gt;::epsilon()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fr-FR" sz="1600" dirty="0">
                <a:solidFill>
                  <a:srgbClr val="000000"/>
                </a:solidFill>
                <a:latin typeface="Consolas" panose="020B0609020204030204" pitchFamily="49" charset="0"/>
              </a:rPr>
              <a:t>cout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A31515"/>
                </a:solidFill>
                <a:latin typeface="Consolas" panose="020B0609020204030204" pitchFamily="49" charset="0"/>
              </a:rPr>
              <a:t>"numeric_limits&lt; double &gt;::radix = "</a:t>
            </a:r>
            <a:r>
              <a:rPr lang="fr-FR" sz="1600" dirty="0">
                <a:solidFill>
                  <a:srgbClr val="000000"/>
                </a:solidFill>
                <a:latin typeface="Consolas" panose="020B0609020204030204" pitchFamily="49" charset="0"/>
              </a:rPr>
              <a: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2B91AF"/>
                </a:solidFill>
                <a:latin typeface="Consolas" panose="020B0609020204030204" pitchFamily="49" charset="0"/>
              </a:rPr>
              <a:t>numeric_limits</a:t>
            </a:r>
            <a:r>
              <a:rPr lang="fr-FR" sz="1600" dirty="0">
                <a:solidFill>
                  <a:srgbClr val="000000"/>
                </a:solidFill>
                <a:latin typeface="Consolas" panose="020B0609020204030204" pitchFamily="49" charset="0"/>
              </a:rPr>
              <a:t>&lt; </a:t>
            </a:r>
            <a:r>
              <a:rPr lang="fr-FR" sz="1600" dirty="0">
                <a:solidFill>
                  <a:srgbClr val="0000FF"/>
                </a:solidFill>
                <a:latin typeface="Consolas" panose="020B0609020204030204" pitchFamily="49" charset="0"/>
              </a:rPr>
              <a:t>double</a:t>
            </a:r>
            <a:r>
              <a:rPr lang="fr-FR" sz="1600" dirty="0">
                <a:solidFill>
                  <a:srgbClr val="000000"/>
                </a:solidFill>
                <a:latin typeface="Consolas" panose="020B0609020204030204" pitchFamily="49" charset="0"/>
              </a:rPr>
              <a:t> &gt;::radix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digits</a:t>
            </a:r>
            <a:r>
              <a:rPr lang="pl-PL" sz="1600" dirty="0">
                <a:solidFill>
                  <a:srgbClr val="A31515"/>
                </a:solidFill>
                <a:latin typeface="Consolas" panose="020B0609020204030204" pitchFamily="49" charset="0"/>
              </a:rPr>
              <a:t> (</a:t>
            </a:r>
            <a:r>
              <a:rPr lang="pl-PL" sz="1600" dirty="0" err="1">
                <a:solidFill>
                  <a:srgbClr val="A31515"/>
                </a:solidFill>
                <a:latin typeface="Consolas" panose="020B0609020204030204" pitchFamily="49" charset="0"/>
              </a:rPr>
              <a:t>mantissa</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digits</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&gt;::min()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&gt;::min()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&gt;::max()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&gt;::max()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a:t>
            </a:r>
            <a:r>
              <a:rPr lang="en-US" sz="1600" dirty="0" err="1">
                <a:solidFill>
                  <a:srgbClr val="A31515"/>
                </a:solidFill>
                <a:latin typeface="Consolas" panose="020B0609020204030204" pitchFamily="49" charset="0"/>
              </a:rPr>
              <a:t>has_denorm</a:t>
            </a:r>
            <a:r>
              <a:rPr lang="en-US" sz="1600" dirty="0">
                <a:solidFill>
                  <a:srgbClr val="A31515"/>
                </a:solidFill>
                <a:latin typeface="Consolas" panose="020B0609020204030204" pitchFamily="49" charset="0"/>
              </a:rPr>
              <a: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has_denorm</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denorm_min</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denorm_min</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&gt;::lowest()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&gt;::lowest()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a:t>
            </a:r>
            <a:r>
              <a:rPr lang="en-US" sz="1600" dirty="0" err="1">
                <a:solidFill>
                  <a:srgbClr val="A31515"/>
                </a:solidFill>
                <a:latin typeface="Consolas" panose="020B0609020204030204" pitchFamily="49" charset="0"/>
              </a:rPr>
              <a:t>has_infinity</a:t>
            </a:r>
            <a:r>
              <a:rPr lang="en-US" sz="1600" dirty="0">
                <a:solidFill>
                  <a:srgbClr val="A31515"/>
                </a:solidFill>
                <a:latin typeface="Consolas" panose="020B0609020204030204" pitchFamily="49" charset="0"/>
              </a:rPr>
              <a: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has_infinity</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pl-PL" sz="1600" dirty="0">
                <a:solidFill>
                  <a:srgbClr val="008000"/>
                </a:solidFill>
                <a:latin typeface="Consolas" panose="020B0609020204030204" pitchFamily="49" charset="0"/>
              </a:rPr>
              <a:t>// </a:t>
            </a:r>
            <a:r>
              <a:rPr lang="pl-PL" sz="1600" dirty="0" err="1">
                <a:solidFill>
                  <a:srgbClr val="008000"/>
                </a:solidFill>
                <a:latin typeface="Consolas" panose="020B0609020204030204" pitchFamily="49" charset="0"/>
              </a:rPr>
              <a:t>round_to_nearest</a:t>
            </a:r>
            <a:r>
              <a:rPr lang="pl-PL" sz="1600" dirty="0">
                <a:solidFill>
                  <a:srgbClr val="008000"/>
                </a:solidFill>
                <a:latin typeface="Consolas" panose="020B0609020204030204" pitchFamily="49" charset="0"/>
              </a:rPr>
              <a:t> </a:t>
            </a:r>
            <a:r>
              <a:rPr lang="pl-PL" sz="1600" dirty="0" err="1">
                <a:solidFill>
                  <a:srgbClr val="008000"/>
                </a:solidFill>
                <a:latin typeface="Consolas" panose="020B0609020204030204" pitchFamily="49" charset="0"/>
              </a:rPr>
              <a:t>or</a:t>
            </a:r>
            <a:r>
              <a:rPr lang="pl-PL" sz="1600" dirty="0">
                <a:solidFill>
                  <a:srgbClr val="008000"/>
                </a:solidFill>
                <a:latin typeface="Consolas" panose="020B0609020204030204" pitchFamily="49" charset="0"/>
              </a:rPr>
              <a:t> </a:t>
            </a:r>
            <a:r>
              <a:rPr lang="pl-PL" sz="1600" dirty="0" err="1">
                <a:solidFill>
                  <a:srgbClr val="008000"/>
                </a:solidFill>
                <a:latin typeface="Consolas" panose="020B0609020204030204" pitchFamily="49" charset="0"/>
              </a:rPr>
              <a:t>round_toward_zero</a:t>
            </a:r>
            <a:endParaRPr lang="pl-PL" sz="1600" dirty="0">
              <a:solidFill>
                <a:srgbClr val="000000"/>
              </a:solidFill>
              <a:latin typeface="Consolas" panose="020B0609020204030204" pitchFamily="49" charset="0"/>
            </a:endParaRP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round_style</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round_style</a:t>
            </a:r>
            <a:r>
              <a:rPr lang="en-US" sz="1600" dirty="0">
                <a:solidFill>
                  <a:srgbClr val="000000"/>
                </a:solidFill>
                <a:latin typeface="Consolas" panose="020B0609020204030204" pitchFamily="49" charset="0"/>
              </a:rPr>
              <a:t> == std::</a:t>
            </a:r>
            <a:r>
              <a:rPr lang="en-US" sz="1600" dirty="0" err="1">
                <a:solidFill>
                  <a:srgbClr val="2F4F4F"/>
                </a:solidFill>
                <a:latin typeface="Consolas" panose="020B0609020204030204" pitchFamily="49" charset="0"/>
              </a:rPr>
              <a:t>round_to_nearest</a:t>
            </a:r>
            <a:r>
              <a:rPr lang="en-US" sz="1600" dirty="0">
                <a:solidFill>
                  <a:srgbClr val="000000"/>
                </a:solidFill>
                <a:latin typeface="Consolas" panose="020B0609020204030204" pitchFamily="49" charset="0"/>
              </a:rPr>
              <a:t> ?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round_to_nearest</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round_toward_zero</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p:txBody>
      </p:sp>
      <p:sp>
        <p:nvSpPr>
          <p:cNvPr id="6" name="Prostokąt 5"/>
          <p:cNvSpPr/>
          <p:nvPr/>
        </p:nvSpPr>
        <p:spPr>
          <a:xfrm>
            <a:off x="4927250" y="604228"/>
            <a:ext cx="2337499" cy="369332"/>
          </a:xfrm>
          <a:prstGeom prst="rect">
            <a:avLst/>
          </a:prstGeom>
        </p:spPr>
        <p:txBody>
          <a:bodyPr wrap="none">
            <a:spAutoFit/>
          </a:bodyPr>
          <a:lstStyle/>
          <a:p>
            <a:r>
              <a:rPr lang="pl-PL">
                <a:solidFill>
                  <a:srgbClr val="808080"/>
                </a:solidFill>
                <a:latin typeface="Consolas" panose="020B0609020204030204" pitchFamily="49" charset="0"/>
              </a:rPr>
              <a:t>#</a:t>
            </a:r>
            <a:r>
              <a:rPr lang="pl-PL" dirty="0" err="1">
                <a:solidFill>
                  <a:srgbClr val="808080"/>
                </a:solidFill>
                <a:latin typeface="Consolas" panose="020B0609020204030204" pitchFamily="49" charset="0"/>
              </a:rPr>
              <a:t>include</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&lt;</a:t>
            </a:r>
            <a:r>
              <a:rPr lang="pl-PL" dirty="0" err="1">
                <a:solidFill>
                  <a:srgbClr val="A31515"/>
                </a:solidFill>
                <a:latin typeface="Consolas" panose="020B0609020204030204" pitchFamily="49" charset="0"/>
              </a:rPr>
              <a:t>limits</a:t>
            </a:r>
            <a:r>
              <a:rPr lang="pl-PL" dirty="0">
                <a:solidFill>
                  <a:srgbClr val="A31515"/>
                </a:solidFill>
                <a:latin typeface="Consolas" panose="020B0609020204030204" pitchFamily="49" charset="0"/>
              </a:rPr>
              <a:t>&gt;</a:t>
            </a:r>
            <a:endParaRPr lang="pl-PL" dirty="0"/>
          </a:p>
        </p:txBody>
      </p:sp>
    </p:spTree>
    <p:extLst>
      <p:ext uri="{BB962C8B-B14F-4D97-AF65-F5344CB8AC3E}">
        <p14:creationId xmlns:p14="http://schemas.microsoft.com/office/powerpoint/2010/main" val="258846302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&gt;</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0" y="1137908"/>
            <a:ext cx="12192000" cy="5016758"/>
          </a:xfrm>
          <a:prstGeom prst="rect">
            <a:avLst/>
          </a:prstGeom>
          <a:ln>
            <a:solidFill>
              <a:schemeClr val="accent2"/>
            </a:solidFill>
          </a:ln>
        </p:spPr>
        <p:txBody>
          <a:bodyPr wrap="square">
            <a:spAutoFit/>
          </a:bodyPr>
          <a:lstStyle/>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&gt;::epsilon()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&gt;::epsilon()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fr-FR" sz="1600" dirty="0">
                <a:solidFill>
                  <a:srgbClr val="000000"/>
                </a:solidFill>
                <a:latin typeface="Consolas" panose="020B0609020204030204" pitchFamily="49" charset="0"/>
              </a:rPr>
              <a:t>cout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A31515"/>
                </a:solidFill>
                <a:latin typeface="Consolas" panose="020B0609020204030204" pitchFamily="49" charset="0"/>
              </a:rPr>
              <a:t>"numeric_limits&lt; double &gt;::radix = "</a:t>
            </a:r>
            <a:r>
              <a:rPr lang="fr-FR" sz="1600" dirty="0">
                <a:solidFill>
                  <a:srgbClr val="000000"/>
                </a:solidFill>
                <a:latin typeface="Consolas" panose="020B0609020204030204" pitchFamily="49" charset="0"/>
              </a:rPr>
              <a:t>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a:t>
            </a:r>
            <a:r>
              <a:rPr lang="fr-FR" sz="1600" dirty="0">
                <a:solidFill>
                  <a:srgbClr val="2B91AF"/>
                </a:solidFill>
                <a:latin typeface="Consolas" panose="020B0609020204030204" pitchFamily="49" charset="0"/>
              </a:rPr>
              <a:t>numeric_limits</a:t>
            </a:r>
            <a:r>
              <a:rPr lang="fr-FR" sz="1600" dirty="0">
                <a:solidFill>
                  <a:srgbClr val="000000"/>
                </a:solidFill>
                <a:latin typeface="Consolas" panose="020B0609020204030204" pitchFamily="49" charset="0"/>
              </a:rPr>
              <a:t>&lt; </a:t>
            </a:r>
            <a:r>
              <a:rPr lang="fr-FR" sz="1600" dirty="0">
                <a:solidFill>
                  <a:srgbClr val="0000FF"/>
                </a:solidFill>
                <a:latin typeface="Consolas" panose="020B0609020204030204" pitchFamily="49" charset="0"/>
              </a:rPr>
              <a:t>double</a:t>
            </a:r>
            <a:r>
              <a:rPr lang="fr-FR" sz="1600" dirty="0">
                <a:solidFill>
                  <a:srgbClr val="000000"/>
                </a:solidFill>
                <a:latin typeface="Consolas" panose="020B0609020204030204" pitchFamily="49" charset="0"/>
              </a:rPr>
              <a:t> &gt;::radix </a:t>
            </a:r>
            <a:r>
              <a:rPr lang="fr-FR" sz="1600" dirty="0">
                <a:solidFill>
                  <a:srgbClr val="008080"/>
                </a:solidFill>
                <a:latin typeface="Consolas" panose="020B0609020204030204" pitchFamily="49" charset="0"/>
              </a:rPr>
              <a:t>&lt;&lt;</a:t>
            </a:r>
            <a:r>
              <a:rPr lang="fr-FR"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digits</a:t>
            </a:r>
            <a:r>
              <a:rPr lang="pl-PL" sz="1600" dirty="0">
                <a:solidFill>
                  <a:srgbClr val="A31515"/>
                </a:solidFill>
                <a:latin typeface="Consolas" panose="020B0609020204030204" pitchFamily="49" charset="0"/>
              </a:rPr>
              <a:t> (</a:t>
            </a:r>
            <a:r>
              <a:rPr lang="pl-PL" sz="1600" dirty="0" err="1">
                <a:solidFill>
                  <a:srgbClr val="A31515"/>
                </a:solidFill>
                <a:latin typeface="Consolas" panose="020B0609020204030204" pitchFamily="49" charset="0"/>
              </a:rPr>
              <a:t>mantissa</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digits</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&gt;::min()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&gt;::min()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&gt;::max()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&gt;::max()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a:t>
            </a:r>
            <a:r>
              <a:rPr lang="en-US" sz="1600" dirty="0" err="1">
                <a:solidFill>
                  <a:srgbClr val="A31515"/>
                </a:solidFill>
                <a:latin typeface="Consolas" panose="020B0609020204030204" pitchFamily="49" charset="0"/>
              </a:rPr>
              <a:t>has_denorm</a:t>
            </a:r>
            <a:r>
              <a:rPr lang="en-US" sz="1600" dirty="0">
                <a:solidFill>
                  <a:srgbClr val="A31515"/>
                </a:solidFill>
                <a:latin typeface="Consolas" panose="020B0609020204030204" pitchFamily="49" charset="0"/>
              </a:rPr>
              <a: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has_denorm</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denorm_min</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err="1">
                <a:solidFill>
                  <a:srgbClr val="2B91AF"/>
                </a:solidFill>
                <a:latin typeface="Consolas" panose="020B0609020204030204" pitchFamily="49" charset="0"/>
              </a:rPr>
              <a:t>numeric_limits</a:t>
            </a:r>
            <a:r>
              <a:rPr lang="pl-PL" sz="1600" dirty="0">
                <a:solidFill>
                  <a:srgbClr val="000000"/>
                </a:solidFill>
                <a:latin typeface="Consolas" panose="020B0609020204030204" pitchFamily="49" charset="0"/>
              </a:rPr>
              <a:t>&lt; </a:t>
            </a:r>
            <a:r>
              <a:rPr lang="pl-PL" sz="1600" dirty="0" err="1">
                <a:solidFill>
                  <a:srgbClr val="0000FF"/>
                </a:solidFill>
                <a:latin typeface="Consolas" panose="020B0609020204030204" pitchFamily="49" charset="0"/>
              </a:rPr>
              <a:t>double</a:t>
            </a:r>
            <a:r>
              <a:rPr lang="pl-PL" sz="1600" dirty="0">
                <a:solidFill>
                  <a:srgbClr val="000000"/>
                </a:solidFill>
                <a:latin typeface="Consolas" panose="020B0609020204030204" pitchFamily="49" charset="0"/>
              </a:rPr>
              <a:t> &gt;::</a:t>
            </a:r>
            <a:r>
              <a:rPr lang="pl-PL" sz="1600" dirty="0" err="1">
                <a:solidFill>
                  <a:srgbClr val="000000"/>
                </a:solidFill>
                <a:latin typeface="Consolas" panose="020B0609020204030204" pitchFamily="49" charset="0"/>
              </a:rPr>
              <a:t>denorm_min</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endl;</a:t>
            </a: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&gt;::lowest()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&gt;::lowest()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a:t>
            </a:r>
            <a:r>
              <a:rPr lang="en-US" sz="1600" dirty="0" err="1">
                <a:solidFill>
                  <a:srgbClr val="A31515"/>
                </a:solidFill>
                <a:latin typeface="Consolas" panose="020B0609020204030204" pitchFamily="49" charset="0"/>
              </a:rPr>
              <a:t>has_infinity</a:t>
            </a:r>
            <a:r>
              <a:rPr lang="en-US" sz="1600" dirty="0">
                <a:solidFill>
                  <a:srgbClr val="A31515"/>
                </a:solidFill>
                <a:latin typeface="Consolas" panose="020B0609020204030204" pitchFamily="49" charset="0"/>
              </a:rPr>
              <a: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has_infinity</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pl-PL" sz="1600" dirty="0">
                <a:solidFill>
                  <a:srgbClr val="008000"/>
                </a:solidFill>
                <a:latin typeface="Consolas" panose="020B0609020204030204" pitchFamily="49" charset="0"/>
              </a:rPr>
              <a:t>// </a:t>
            </a:r>
            <a:r>
              <a:rPr lang="pl-PL" sz="1600" dirty="0" err="1">
                <a:solidFill>
                  <a:srgbClr val="008000"/>
                </a:solidFill>
                <a:latin typeface="Consolas" panose="020B0609020204030204" pitchFamily="49" charset="0"/>
              </a:rPr>
              <a:t>round_to_nearest</a:t>
            </a:r>
            <a:r>
              <a:rPr lang="pl-PL" sz="1600" dirty="0">
                <a:solidFill>
                  <a:srgbClr val="008000"/>
                </a:solidFill>
                <a:latin typeface="Consolas" panose="020B0609020204030204" pitchFamily="49" charset="0"/>
              </a:rPr>
              <a:t> </a:t>
            </a:r>
            <a:r>
              <a:rPr lang="pl-PL" sz="1600" dirty="0" err="1">
                <a:solidFill>
                  <a:srgbClr val="008000"/>
                </a:solidFill>
                <a:latin typeface="Consolas" panose="020B0609020204030204" pitchFamily="49" charset="0"/>
              </a:rPr>
              <a:t>or</a:t>
            </a:r>
            <a:r>
              <a:rPr lang="pl-PL" sz="1600" dirty="0">
                <a:solidFill>
                  <a:srgbClr val="008000"/>
                </a:solidFill>
                <a:latin typeface="Consolas" panose="020B0609020204030204" pitchFamily="49" charset="0"/>
              </a:rPr>
              <a:t> </a:t>
            </a:r>
            <a:r>
              <a:rPr lang="pl-PL" sz="1600" dirty="0" err="1">
                <a:solidFill>
                  <a:srgbClr val="008000"/>
                </a:solidFill>
                <a:latin typeface="Consolas" panose="020B0609020204030204" pitchFamily="49" charset="0"/>
              </a:rPr>
              <a:t>round_toward_zero</a:t>
            </a:r>
            <a:endParaRPr lang="pl-PL" sz="1600" dirty="0">
              <a:solidFill>
                <a:srgbClr val="000000"/>
              </a:solidFill>
              <a:latin typeface="Consolas" panose="020B0609020204030204" pitchFamily="49" charset="0"/>
            </a:endParaRPr>
          </a:p>
          <a:p>
            <a:r>
              <a:rPr lang="pl-PL" sz="1600" dirty="0">
                <a:solidFill>
                  <a:srgbClr val="000000"/>
                </a:solidFill>
                <a:latin typeface="Consolas" panose="020B0609020204030204" pitchFamily="49" charset="0"/>
              </a:rPr>
              <a:t>cout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r>
              <a:rPr lang="pl-PL" sz="1600" dirty="0">
                <a:solidFill>
                  <a:srgbClr val="A31515"/>
                </a:solidFill>
                <a:latin typeface="Consolas" panose="020B0609020204030204" pitchFamily="49" charset="0"/>
              </a:rPr>
              <a:t>"</a:t>
            </a:r>
            <a:r>
              <a:rPr lang="pl-PL" sz="1600" dirty="0" err="1">
                <a:solidFill>
                  <a:srgbClr val="A31515"/>
                </a:solidFill>
                <a:latin typeface="Consolas" panose="020B0609020204030204" pitchFamily="49" charset="0"/>
              </a:rPr>
              <a:t>numeric_limits</a:t>
            </a:r>
            <a:r>
              <a:rPr lang="pl-PL" sz="1600" dirty="0">
                <a:solidFill>
                  <a:srgbClr val="A31515"/>
                </a:solidFill>
                <a:latin typeface="Consolas" panose="020B0609020204030204" pitchFamily="49" charset="0"/>
              </a:rPr>
              <a:t>&lt; </a:t>
            </a:r>
            <a:r>
              <a:rPr lang="pl-PL" sz="1600" dirty="0" err="1">
                <a:solidFill>
                  <a:srgbClr val="A31515"/>
                </a:solidFill>
                <a:latin typeface="Consolas" panose="020B0609020204030204" pitchFamily="49" charset="0"/>
              </a:rPr>
              <a:t>double</a:t>
            </a:r>
            <a:r>
              <a:rPr lang="pl-PL" sz="1600" dirty="0">
                <a:solidFill>
                  <a:srgbClr val="A31515"/>
                </a:solidFill>
                <a:latin typeface="Consolas" panose="020B0609020204030204" pitchFamily="49" charset="0"/>
              </a:rPr>
              <a:t> &gt;::</a:t>
            </a:r>
            <a:r>
              <a:rPr lang="pl-PL" sz="1600" dirty="0" err="1">
                <a:solidFill>
                  <a:srgbClr val="A31515"/>
                </a:solidFill>
                <a:latin typeface="Consolas" panose="020B0609020204030204" pitchFamily="49" charset="0"/>
              </a:rPr>
              <a:t>round_style</a:t>
            </a:r>
            <a:r>
              <a:rPr lang="pl-PL" sz="1600" dirty="0">
                <a:solidFill>
                  <a:srgbClr val="A31515"/>
                </a:solidFill>
                <a:latin typeface="Consolas" panose="020B0609020204030204" pitchFamily="49" charset="0"/>
              </a:rPr>
              <a:t> = "</a:t>
            </a:r>
            <a:r>
              <a:rPr lang="pl-PL" sz="1600" dirty="0">
                <a:solidFill>
                  <a:srgbClr val="000000"/>
                </a:solidFill>
                <a:latin typeface="Consolas" panose="020B0609020204030204" pitchFamily="49" charset="0"/>
              </a:rPr>
              <a:t> </a:t>
            </a:r>
            <a:r>
              <a:rPr lang="pl-PL" sz="1600" dirty="0">
                <a:solidFill>
                  <a:srgbClr val="008080"/>
                </a:solidFill>
                <a:latin typeface="Consolas" panose="020B0609020204030204" pitchFamily="49" charset="0"/>
              </a:rPr>
              <a:t>&lt;&lt;</a:t>
            </a:r>
            <a:r>
              <a:rPr lang="pl-PL" sz="1600" dirty="0">
                <a:solidFill>
                  <a:srgbClr val="000000"/>
                </a:solidFill>
                <a:latin typeface="Consolas" panose="020B0609020204030204" pitchFamily="49" charset="0"/>
              </a:rPr>
              <a:t> </a:t>
            </a:r>
          </a:p>
          <a:p>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round_style</a:t>
            </a:r>
            <a:r>
              <a:rPr lang="en-US" sz="1600" dirty="0">
                <a:solidFill>
                  <a:srgbClr val="000000"/>
                </a:solidFill>
                <a:latin typeface="Consolas" panose="020B0609020204030204" pitchFamily="49" charset="0"/>
              </a:rPr>
              <a:t> == std::</a:t>
            </a:r>
            <a:r>
              <a:rPr lang="en-US" sz="1600" dirty="0" err="1">
                <a:solidFill>
                  <a:srgbClr val="2F4F4F"/>
                </a:solidFill>
                <a:latin typeface="Consolas" panose="020B0609020204030204" pitchFamily="49" charset="0"/>
              </a:rPr>
              <a:t>round_to_nearest</a:t>
            </a:r>
            <a:r>
              <a:rPr lang="en-US" sz="1600" dirty="0">
                <a:solidFill>
                  <a:srgbClr val="000000"/>
                </a:solidFill>
                <a:latin typeface="Consolas" panose="020B0609020204030204" pitchFamily="49" charset="0"/>
              </a:rPr>
              <a:t> ?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round_to_nearest</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round_toward_zero</a:t>
            </a:r>
            <a:r>
              <a:rPr lang="en-US" sz="1600" dirty="0">
                <a:solidFill>
                  <a:srgbClr val="A31515"/>
                </a:solidFill>
                <a:latin typeface="Consolas" panose="020B0609020204030204" pitchFamily="49" charset="0"/>
              </a:rPr>
              <a:t>"</a:t>
            </a:r>
            <a:r>
              <a:rPr lang="en-US" sz="1600" dirty="0">
                <a:solidFill>
                  <a:srgbClr val="000000"/>
                </a:solidFill>
                <a:latin typeface="Consolas" panose="020B0609020204030204" pitchFamily="49" charset="0"/>
              </a:rPr>
              <a:t> )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p>
          <a:p>
            <a:endParaRPr lang="pl-PL" sz="1600" dirty="0">
              <a:solidFill>
                <a:srgbClr val="000000"/>
              </a:solidFill>
              <a:latin typeface="Consolas" panose="020B0609020204030204" pitchFamily="49" charset="0"/>
            </a:endParaRPr>
          </a:p>
          <a:p>
            <a:r>
              <a:rPr lang="en-US" sz="1600" dirty="0">
                <a:solidFill>
                  <a:srgbClr val="000000"/>
                </a:solidFill>
                <a:latin typeface="Consolas" panose="020B0609020204030204" pitchFamily="49" charset="0"/>
              </a:rPr>
              <a:t>cout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a:solidFill>
                  <a:srgbClr val="A31515"/>
                </a:solidFill>
                <a:latin typeface="Consolas" panose="020B0609020204030204" pitchFamily="49" charset="0"/>
              </a:rPr>
              <a:t>"</a:t>
            </a:r>
            <a:r>
              <a:rPr lang="en-US" sz="1600" dirty="0" err="1">
                <a:solidFill>
                  <a:srgbClr val="A31515"/>
                </a:solidFill>
                <a:latin typeface="Consolas" panose="020B0609020204030204" pitchFamily="49" charset="0"/>
              </a:rPr>
              <a:t>numeric_limits</a:t>
            </a:r>
            <a:r>
              <a:rPr lang="en-US" sz="1600" dirty="0">
                <a:solidFill>
                  <a:srgbClr val="A31515"/>
                </a:solidFill>
                <a:latin typeface="Consolas" panose="020B0609020204030204" pitchFamily="49" charset="0"/>
              </a:rPr>
              <a:t>&lt; double &gt;::</a:t>
            </a:r>
            <a:r>
              <a:rPr lang="en-US" sz="1600" dirty="0" err="1">
                <a:solidFill>
                  <a:srgbClr val="A31515"/>
                </a:solidFill>
                <a:latin typeface="Consolas" panose="020B0609020204030204" pitchFamily="49" charset="0"/>
              </a:rPr>
              <a:t>round_error</a:t>
            </a:r>
            <a:r>
              <a:rPr lang="en-US" sz="1600" dirty="0">
                <a:solidFill>
                  <a:srgbClr val="A31515"/>
                </a:solidFill>
                <a:latin typeface="Consolas" panose="020B0609020204030204" pitchFamily="49" charset="0"/>
              </a:rPr>
              <a:t>() = "</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numeric_limits</a:t>
            </a:r>
            <a:r>
              <a:rPr lang="en-US" sz="1600" dirty="0">
                <a:solidFill>
                  <a:srgbClr val="000000"/>
                </a:solidFill>
                <a:latin typeface="Consolas" panose="020B0609020204030204" pitchFamily="49" charset="0"/>
              </a:rPr>
              <a:t>&lt; </a:t>
            </a:r>
            <a:r>
              <a:rPr lang="en-US" sz="1600" dirty="0">
                <a:solidFill>
                  <a:srgbClr val="0000FF"/>
                </a:solidFill>
                <a:latin typeface="Consolas" panose="020B0609020204030204" pitchFamily="49" charset="0"/>
              </a:rPr>
              <a:t>double</a:t>
            </a:r>
            <a:r>
              <a:rPr lang="en-US" sz="1600" dirty="0">
                <a:solidFill>
                  <a:srgbClr val="000000"/>
                </a:solidFill>
                <a:latin typeface="Consolas" panose="020B0609020204030204" pitchFamily="49" charset="0"/>
              </a:rPr>
              <a:t> &gt;::</a:t>
            </a:r>
            <a:r>
              <a:rPr lang="en-US" sz="1600" dirty="0" err="1">
                <a:solidFill>
                  <a:srgbClr val="000000"/>
                </a:solidFill>
                <a:latin typeface="Consolas" panose="020B0609020204030204" pitchFamily="49" charset="0"/>
              </a:rPr>
              <a:t>round_error</a:t>
            </a:r>
            <a:r>
              <a:rPr lang="en-US" sz="1600" dirty="0">
                <a:solidFill>
                  <a:srgbClr val="000000"/>
                </a:solidFill>
                <a:latin typeface="Consolas" panose="020B0609020204030204" pitchFamily="49" charset="0"/>
              </a:rPr>
              <a:t>() </a:t>
            </a:r>
            <a:r>
              <a:rPr lang="en-US" sz="1600" dirty="0">
                <a:solidFill>
                  <a:srgbClr val="008080"/>
                </a:solidFill>
                <a:latin typeface="Consolas" panose="020B0609020204030204" pitchFamily="49" charset="0"/>
              </a:rPr>
              <a:t>&lt;&lt;</a:t>
            </a:r>
            <a:r>
              <a:rPr lang="en-US" sz="1600" dirty="0">
                <a:solidFill>
                  <a:srgbClr val="000000"/>
                </a:solidFill>
                <a:latin typeface="Consolas" panose="020B0609020204030204" pitchFamily="49" charset="0"/>
              </a:rPr>
              <a:t> endl;</a:t>
            </a:r>
            <a:endParaRPr lang="pl-PL" sz="1600" dirty="0"/>
          </a:p>
        </p:txBody>
      </p:sp>
      <p:sp>
        <p:nvSpPr>
          <p:cNvPr id="6" name="Prostokąt 5"/>
          <p:cNvSpPr/>
          <p:nvPr/>
        </p:nvSpPr>
        <p:spPr>
          <a:xfrm>
            <a:off x="4927250" y="604228"/>
            <a:ext cx="2337499" cy="369332"/>
          </a:xfrm>
          <a:prstGeom prst="rect">
            <a:avLst/>
          </a:prstGeom>
        </p:spPr>
        <p:txBody>
          <a:bodyPr wrap="none">
            <a:spAutoFit/>
          </a:bodyPr>
          <a:lstStyle/>
          <a:p>
            <a:r>
              <a:rPr lang="pl-PL">
                <a:solidFill>
                  <a:srgbClr val="808080"/>
                </a:solidFill>
                <a:latin typeface="Consolas" panose="020B0609020204030204" pitchFamily="49" charset="0"/>
              </a:rPr>
              <a:t>#</a:t>
            </a:r>
            <a:r>
              <a:rPr lang="pl-PL" dirty="0" err="1">
                <a:solidFill>
                  <a:srgbClr val="808080"/>
                </a:solidFill>
                <a:latin typeface="Consolas" panose="020B0609020204030204" pitchFamily="49" charset="0"/>
              </a:rPr>
              <a:t>include</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&lt;</a:t>
            </a:r>
            <a:r>
              <a:rPr lang="pl-PL" dirty="0" err="1">
                <a:solidFill>
                  <a:srgbClr val="A31515"/>
                </a:solidFill>
                <a:latin typeface="Consolas" panose="020B0609020204030204" pitchFamily="49" charset="0"/>
              </a:rPr>
              <a:t>limits</a:t>
            </a:r>
            <a:r>
              <a:rPr lang="pl-PL" dirty="0">
                <a:solidFill>
                  <a:srgbClr val="A31515"/>
                </a:solidFill>
                <a:latin typeface="Consolas" panose="020B0609020204030204" pitchFamily="49" charset="0"/>
              </a:rPr>
              <a:t>&gt;</a:t>
            </a:r>
            <a:endParaRPr lang="pl-PL" dirty="0"/>
          </a:p>
        </p:txBody>
      </p:sp>
    </p:spTree>
    <p:extLst>
      <p:ext uri="{BB962C8B-B14F-4D97-AF65-F5344CB8AC3E}">
        <p14:creationId xmlns:p14="http://schemas.microsoft.com/office/powerpoint/2010/main" val="26299437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68</a:t>
            </a:fld>
            <a:endParaRPr lang="pl-PL" dirty="0"/>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&gt;</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1665192" y="1360344"/>
            <a:ext cx="8722659" cy="4247317"/>
          </a:xfrm>
          <a:prstGeom prst="rect">
            <a:avLst/>
          </a:prstGeom>
          <a:solidFill>
            <a:schemeClr val="accent1">
              <a:lumMod val="20000"/>
              <a:lumOff val="80000"/>
            </a:schemeClr>
          </a:solidFill>
        </p:spPr>
        <p:txBody>
          <a:bodyPr wrap="square">
            <a:spAutoFit/>
          </a:bodyPr>
          <a:lstStyle/>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&gt;::epsilon() = 2.22045e-16</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&gt;::radix = 2</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&gt;::digits (mantissa) = 53</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&gt;::min() = 2.22507e-308</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&gt;::max() = 1.79769e+308</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a:t>
            </a:r>
            <a:r>
              <a:rPr lang="en-US" sz="2000" dirty="0" err="1">
                <a:latin typeface="Consolas" panose="020B0609020204030204" pitchFamily="49" charset="0"/>
                <a:ea typeface="Times New Roman" panose="02020603050405020304" pitchFamily="18" charset="0"/>
              </a:rPr>
              <a:t>has_denorm</a:t>
            </a:r>
            <a:r>
              <a:rPr lang="en-US" sz="2000" dirty="0">
                <a:latin typeface="Consolas" panose="020B0609020204030204" pitchFamily="49" charset="0"/>
                <a:ea typeface="Times New Roman" panose="02020603050405020304" pitchFamily="18" charset="0"/>
              </a:rPr>
              <a:t> = 1</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a:t>
            </a:r>
            <a:r>
              <a:rPr lang="en-US" sz="2000" dirty="0" err="1">
                <a:latin typeface="Consolas" panose="020B0609020204030204" pitchFamily="49" charset="0"/>
                <a:ea typeface="Times New Roman" panose="02020603050405020304" pitchFamily="18" charset="0"/>
              </a:rPr>
              <a:t>denorm_min</a:t>
            </a:r>
            <a:r>
              <a:rPr lang="en-US" sz="2000" dirty="0">
                <a:latin typeface="Consolas" panose="020B0609020204030204" pitchFamily="49" charset="0"/>
                <a:ea typeface="Times New Roman" panose="02020603050405020304" pitchFamily="18" charset="0"/>
              </a:rPr>
              <a:t>() = 4.94066e-324</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&gt;::lowest() = -1.79769e+308</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a:t>
            </a:r>
            <a:r>
              <a:rPr lang="en-US" sz="2000" dirty="0" err="1">
                <a:latin typeface="Consolas" panose="020B0609020204030204" pitchFamily="49" charset="0"/>
                <a:ea typeface="Times New Roman" panose="02020603050405020304" pitchFamily="18" charset="0"/>
              </a:rPr>
              <a:t>has_infinity</a:t>
            </a:r>
            <a:r>
              <a:rPr lang="en-US" sz="2000" dirty="0">
                <a:latin typeface="Consolas" panose="020B0609020204030204" pitchFamily="49" charset="0"/>
                <a:ea typeface="Times New Roman" panose="02020603050405020304" pitchFamily="18" charset="0"/>
              </a:rPr>
              <a:t> = true</a:t>
            </a:r>
            <a:endParaRPr lang="pl-PL" sz="2000" dirty="0">
              <a:latin typeface="Times New Roman" panose="02020603050405020304" pitchFamily="18" charset="0"/>
              <a:ea typeface="Times New Roman" panose="02020603050405020304" pitchFamily="18" charset="0"/>
            </a:endParaRPr>
          </a:p>
          <a:p>
            <a:pPr>
              <a:spcAft>
                <a:spcPts val="600"/>
              </a:spcAft>
            </a:pPr>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a:t>
            </a:r>
            <a:r>
              <a:rPr lang="en-US" sz="2000" dirty="0" err="1">
                <a:latin typeface="Consolas" panose="020B0609020204030204" pitchFamily="49" charset="0"/>
                <a:ea typeface="Times New Roman" panose="02020603050405020304" pitchFamily="18" charset="0"/>
              </a:rPr>
              <a:t>round_style</a:t>
            </a:r>
            <a:r>
              <a:rPr lang="en-US" sz="2000" dirty="0">
                <a:latin typeface="Consolas" panose="020B0609020204030204" pitchFamily="49" charset="0"/>
                <a:ea typeface="Times New Roman" panose="02020603050405020304" pitchFamily="18" charset="0"/>
              </a:rPr>
              <a:t> = </a:t>
            </a:r>
            <a:r>
              <a:rPr lang="en-US" sz="2000" dirty="0" err="1">
                <a:latin typeface="Consolas" panose="020B0609020204030204" pitchFamily="49" charset="0"/>
                <a:ea typeface="Times New Roman" panose="02020603050405020304" pitchFamily="18" charset="0"/>
              </a:rPr>
              <a:t>round_to_nearest</a:t>
            </a:r>
            <a:endParaRPr lang="pl-PL" sz="2000" dirty="0">
              <a:latin typeface="Times New Roman" panose="02020603050405020304" pitchFamily="18" charset="0"/>
              <a:ea typeface="Times New Roman" panose="02020603050405020304" pitchFamily="18" charset="0"/>
            </a:endParaRPr>
          </a:p>
          <a:p>
            <a:r>
              <a:rPr lang="en-US" sz="2000" dirty="0" err="1">
                <a:latin typeface="Consolas" panose="020B0609020204030204" pitchFamily="49" charset="0"/>
                <a:ea typeface="Times New Roman" panose="02020603050405020304" pitchFamily="18" charset="0"/>
              </a:rPr>
              <a:t>numeric_limits</a:t>
            </a:r>
            <a:r>
              <a:rPr lang="en-US" sz="2000" dirty="0">
                <a:latin typeface="Consolas" panose="020B0609020204030204" pitchFamily="49" charset="0"/>
                <a:ea typeface="Times New Roman" panose="02020603050405020304" pitchFamily="18" charset="0"/>
              </a:rPr>
              <a:t>&lt; double &gt;::</a:t>
            </a:r>
            <a:r>
              <a:rPr lang="en-US" sz="2000" dirty="0" err="1">
                <a:latin typeface="Consolas" panose="020B0609020204030204" pitchFamily="49" charset="0"/>
                <a:ea typeface="Times New Roman" panose="02020603050405020304" pitchFamily="18" charset="0"/>
              </a:rPr>
              <a:t>round_error</a:t>
            </a:r>
            <a:r>
              <a:rPr lang="en-US" sz="2000" dirty="0">
                <a:latin typeface="Consolas" panose="020B0609020204030204" pitchFamily="49" charset="0"/>
                <a:ea typeface="Times New Roman" panose="02020603050405020304" pitchFamily="18" charset="0"/>
              </a:rPr>
              <a:t>() = 0.5</a:t>
            </a:r>
            <a:endParaRPr lang="pl-PL" sz="2000" dirty="0">
              <a:effectLst/>
              <a:latin typeface="Times New Roman" panose="02020603050405020304" pitchFamily="18" charset="0"/>
              <a:ea typeface="Times New Roman" panose="02020603050405020304" pitchFamily="18" charset="0"/>
            </a:endParaRPr>
          </a:p>
        </p:txBody>
      </p:sp>
      <p:sp>
        <p:nvSpPr>
          <p:cNvPr id="3" name="Prostokąt 2"/>
          <p:cNvSpPr/>
          <p:nvPr/>
        </p:nvSpPr>
        <p:spPr>
          <a:xfrm>
            <a:off x="1665192" y="5935106"/>
            <a:ext cx="8906436" cy="646331"/>
          </a:xfrm>
          <a:prstGeom prst="rect">
            <a:avLst/>
          </a:prstGeom>
        </p:spPr>
        <p:txBody>
          <a:bodyPr wrap="square">
            <a:spAutoFit/>
          </a:bodyPr>
          <a:lstStyle/>
          <a:p>
            <a:r>
              <a:rPr lang="en-US" dirty="0"/>
              <a:t>Returns the largest possible rounding error in ULPs (units in the last place</a:t>
            </a:r>
            <a:r>
              <a:rPr lang="en-US" dirty="0" smtClean="0"/>
              <a:t>)</a:t>
            </a:r>
            <a:r>
              <a:rPr lang="pl-PL" dirty="0" smtClean="0"/>
              <a:t>.</a:t>
            </a:r>
          </a:p>
          <a:p>
            <a:r>
              <a:rPr lang="pl-PL" dirty="0" err="1" smtClean="0"/>
              <a:t>This</a:t>
            </a:r>
            <a:r>
              <a:rPr lang="pl-PL" dirty="0" smtClean="0"/>
              <a:t> </a:t>
            </a:r>
            <a:r>
              <a:rPr lang="en-US" dirty="0" smtClean="0"/>
              <a:t>can </a:t>
            </a:r>
            <a:r>
              <a:rPr lang="en-US" dirty="0"/>
              <a:t>vary from 0.5 (rounding to the nearest digit) to 1.0 (rounding to zero or to infinity</a:t>
            </a:r>
            <a:r>
              <a:rPr lang="en-US" dirty="0" smtClean="0"/>
              <a:t>)</a:t>
            </a:r>
            <a:r>
              <a:rPr lang="pl-PL" dirty="0" smtClean="0"/>
              <a:t>.</a:t>
            </a:r>
            <a:endParaRPr lang="pl-PL" dirty="0"/>
          </a:p>
        </p:txBody>
      </p:sp>
    </p:spTree>
    <p:extLst>
      <p:ext uri="{BB962C8B-B14F-4D97-AF65-F5344CB8AC3E}">
        <p14:creationId xmlns:p14="http://schemas.microsoft.com/office/powerpoint/2010/main" val="528681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5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5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5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69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a:t>
            </a:r>
            <a:r>
              <a:rPr lang="pl-PL" sz="2800" b="1" dirty="0" smtClean="0">
                <a:ln>
                  <a:solidFill>
                    <a:schemeClr val="bg1"/>
                  </a:solidFill>
                </a:ln>
                <a:solidFill>
                  <a:schemeClr val="bg1"/>
                </a:solidFill>
                <a:latin typeface="Calibri" panose="020F0502020204030204" pitchFamily="34" charset="0"/>
                <a:cs typeface="Calibri" panose="020F0502020204030204" pitchFamily="34" charset="0"/>
              </a:rPr>
              <a:t>&gt; </a:t>
            </a:r>
            <a:r>
              <a:rPr lang="pl-PL" sz="2800" dirty="0" smtClean="0">
                <a:ln>
                  <a:solidFill>
                    <a:schemeClr val="bg1"/>
                  </a:solidFill>
                </a:ln>
                <a:solidFill>
                  <a:schemeClr val="bg1"/>
                </a:solidFill>
                <a:latin typeface="Calibri" panose="020F0502020204030204" pitchFamily="34" charset="0"/>
                <a:cs typeface="Calibri" panose="020F0502020204030204" pitchFamily="34" charset="0"/>
              </a:rPr>
              <a:t>- </a:t>
            </a:r>
            <a:r>
              <a:rPr lang="pl-PL" sz="2800" dirty="0" err="1" smtClean="0">
                <a:ln>
                  <a:solidFill>
                    <a:schemeClr val="bg1"/>
                  </a:solidFill>
                </a:ln>
                <a:solidFill>
                  <a:schemeClr val="bg1"/>
                </a:solidFill>
                <a:latin typeface="Calibri" panose="020F0502020204030204" pitchFamily="34" charset="0"/>
                <a:cs typeface="Calibri" panose="020F0502020204030204" pitchFamily="34" charset="0"/>
              </a:rPr>
              <a:t>examples</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1653988" y="1020291"/>
            <a:ext cx="9135036" cy="3970318"/>
          </a:xfrm>
          <a:prstGeom prst="rect">
            <a:avLst/>
          </a:prstGeom>
          <a:ln>
            <a:solidFill>
              <a:schemeClr val="accent2"/>
            </a:solidFill>
          </a:ln>
        </p:spPr>
        <p:txBody>
          <a:bodyPr wrap="square">
            <a:spAutoFit/>
          </a:bodyPr>
          <a:lstStyle/>
          <a:p>
            <a:r>
              <a:rPr lang="pl-PL" dirty="0">
                <a:solidFill>
                  <a:srgbClr val="008000"/>
                </a:solidFill>
                <a:latin typeface="Consolas" panose="020B0609020204030204" pitchFamily="49" charset="0"/>
              </a:rPr>
              <a:t>// Play with </a:t>
            </a:r>
            <a:r>
              <a:rPr lang="pl-PL" dirty="0" err="1">
                <a:solidFill>
                  <a:srgbClr val="008000"/>
                </a:solidFill>
                <a:latin typeface="Consolas" panose="020B0609020204030204" pitchFamily="49" charset="0"/>
              </a:rPr>
              <a:t>denorms</a:t>
            </a:r>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kInfinity</a:t>
            </a:r>
            <a:r>
              <a:rPr lang="pl-PL" dirty="0">
                <a:solidFill>
                  <a:srgbClr val="000000"/>
                </a:solidFill>
                <a:latin typeface="Consolas" panose="020B0609020204030204" pitchFamily="49" charset="0"/>
              </a:rPr>
              <a:t> = </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&gt;::</a:t>
            </a:r>
            <a:r>
              <a:rPr lang="pl-PL" dirty="0" err="1">
                <a:solidFill>
                  <a:srgbClr val="000000"/>
                </a:solidFill>
                <a:latin typeface="Consolas" panose="020B0609020204030204" pitchFamily="49" charset="0"/>
              </a:rPr>
              <a:t>infinity</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 0.0;</a:t>
            </a:r>
          </a:p>
          <a:p>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next_from_val</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nextafter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val</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kInfinity</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cout </a:t>
            </a:r>
            <a:r>
              <a:rPr lang="pl-PL" dirty="0" smtClean="0">
                <a:solidFill>
                  <a:srgbClr val="000000"/>
                </a:solidFill>
                <a:latin typeface="Consolas" panose="020B0609020204030204" pitchFamily="49" charset="0"/>
              </a:rPr>
              <a:t>	</a:t>
            </a:r>
            <a:r>
              <a:rPr lang="pl-PL" dirty="0" smtClean="0">
                <a:solidFill>
                  <a:srgbClr val="008080"/>
                </a:solidFill>
                <a:latin typeface="Consolas" panose="020B0609020204030204" pitchFamily="49" charset="0"/>
              </a:rPr>
              <a:t>&lt;&lt;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nextafter</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setprecision</a:t>
            </a:r>
            <a:r>
              <a:rPr lang="pl-PL" dirty="0">
                <a:solidFill>
                  <a:srgbClr val="000000"/>
                </a:solidFill>
                <a:latin typeface="Consolas" panose="020B0609020204030204" pitchFamily="49" charset="0"/>
              </a:rPr>
              <a:t>( 20 )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 )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hexfloat</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defaultfloat</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 1.0;</a:t>
            </a:r>
          </a:p>
          <a:p>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nextafter</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kInfinity</a:t>
            </a:r>
            <a:r>
              <a:rPr lang="pl-PL"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cout </a:t>
            </a:r>
            <a:r>
              <a:rPr lang="pl-PL" dirty="0" smtClean="0">
                <a:solidFill>
                  <a:srgbClr val="000000"/>
                </a:solidFill>
                <a:latin typeface="Consolas" panose="020B0609020204030204" pitchFamily="49" charset="0"/>
              </a:rPr>
              <a:t>	</a:t>
            </a:r>
            <a:r>
              <a:rPr lang="pl-PL" dirty="0" smtClean="0">
                <a:solidFill>
                  <a:srgbClr val="008080"/>
                </a:solidFill>
                <a:latin typeface="Consolas" panose="020B0609020204030204" pitchFamily="49" charset="0"/>
              </a:rPr>
              <a:t>&lt;&lt;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nextafter</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setprecision</a:t>
            </a:r>
            <a:r>
              <a:rPr lang="pl-PL" dirty="0">
                <a:solidFill>
                  <a:srgbClr val="000000"/>
                </a:solidFill>
                <a:latin typeface="Consolas" panose="020B0609020204030204" pitchFamily="49" charset="0"/>
              </a:rPr>
              <a:t>( 20 )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 )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hexfloat</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defaultfloat</a:t>
            </a:r>
            <a:r>
              <a:rPr lang="pl-PL" dirty="0">
                <a:solidFill>
                  <a:srgbClr val="000000"/>
                </a:solidFill>
                <a:latin typeface="Consolas" panose="020B0609020204030204" pitchFamily="49" charset="0"/>
              </a:rPr>
              <a:t>;</a:t>
            </a:r>
            <a:endParaRPr lang="pl-PL" dirty="0"/>
          </a:p>
        </p:txBody>
      </p:sp>
      <p:sp>
        <p:nvSpPr>
          <p:cNvPr id="6" name="Prostokąt 5"/>
          <p:cNvSpPr/>
          <p:nvPr/>
        </p:nvSpPr>
        <p:spPr>
          <a:xfrm>
            <a:off x="1653988" y="5583769"/>
            <a:ext cx="10336306" cy="723275"/>
          </a:xfrm>
          <a:prstGeom prst="rect">
            <a:avLst/>
          </a:prstGeom>
          <a:solidFill>
            <a:schemeClr val="accent1">
              <a:lumMod val="20000"/>
              <a:lumOff val="80000"/>
            </a:schemeClr>
          </a:solidFill>
        </p:spPr>
        <p:txBody>
          <a:bodyPr wrap="square">
            <a:spAutoFit/>
          </a:bodyPr>
          <a:lstStyle/>
          <a:p>
            <a:pPr>
              <a:spcAft>
                <a:spcPts val="600"/>
              </a:spcAft>
            </a:pPr>
            <a:r>
              <a:rPr lang="en-US" dirty="0" err="1">
                <a:latin typeface="Consolas" panose="020B0609020204030204" pitchFamily="49" charset="0"/>
                <a:ea typeface="Times New Roman" panose="02020603050405020304" pitchFamily="18" charset="0"/>
              </a:rPr>
              <a:t>nextafter</a:t>
            </a:r>
            <a:r>
              <a:rPr lang="en-US" dirty="0">
                <a:latin typeface="Consolas" panose="020B0609020204030204" pitchFamily="49" charset="0"/>
                <a:ea typeface="Times New Roman" panose="02020603050405020304" pitchFamily="18" charset="0"/>
              </a:rPr>
              <a:t>( 0 ) = 4.9406564584124654418e-324 (0x0.00000000000010000000p-1022)</a:t>
            </a:r>
            <a:endParaRPr lang="pl-PL" sz="2800" dirty="0">
              <a:latin typeface="Times New Roman" panose="02020603050405020304" pitchFamily="18" charset="0"/>
              <a:ea typeface="Times New Roman" panose="02020603050405020304" pitchFamily="18" charset="0"/>
            </a:endParaRPr>
          </a:p>
          <a:p>
            <a:r>
              <a:rPr lang="en-US" dirty="0" err="1">
                <a:latin typeface="Consolas" panose="020B0609020204030204" pitchFamily="49" charset="0"/>
                <a:ea typeface="Times New Roman" panose="02020603050405020304" pitchFamily="18" charset="0"/>
              </a:rPr>
              <a:t>nextafter</a:t>
            </a:r>
            <a:r>
              <a:rPr lang="en-US" dirty="0">
                <a:latin typeface="Consolas" panose="020B0609020204030204" pitchFamily="49" charset="0"/>
                <a:ea typeface="Times New Roman" panose="02020603050405020304" pitchFamily="18" charset="0"/>
              </a:rPr>
              <a:t>( 1 ) = 1.000000000000000222 (0x1.00000000000010000000p+0)</a:t>
            </a:r>
            <a:endParaRPr lang="pl-PL"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61562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500"/>
                                        <p:tgtEl>
                                          <p:spTgt spid="2">
                                            <p:txEl>
                                              <p:pRg st="9" end="9"/>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0" end="10"/>
                                            </p:txEl>
                                          </p:spTgt>
                                        </p:tgtEl>
                                        <p:attrNameLst>
                                          <p:attrName>style.visibility</p:attrName>
                                        </p:attrNameLst>
                                      </p:cBhvr>
                                      <p:to>
                                        <p:strVal val="visible"/>
                                      </p:to>
                                    </p:set>
                                    <p:animEffect transition="in" filter="fade">
                                      <p:cBhvr>
                                        <p:cTn id="10" dur="500"/>
                                        <p:tgtEl>
                                          <p:spTgt spid="2">
                                            <p:txEl>
                                              <p:pRg st="10" end="1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11" end="11"/>
                                            </p:txEl>
                                          </p:spTgt>
                                        </p:tgtEl>
                                        <p:attrNameLst>
                                          <p:attrName>style.visibility</p:attrName>
                                        </p:attrNameLst>
                                      </p:cBhvr>
                                      <p:to>
                                        <p:strVal val="visible"/>
                                      </p:to>
                                    </p:set>
                                    <p:animEffect transition="in" filter="fade">
                                      <p:cBhvr>
                                        <p:cTn id="13" dur="500"/>
                                        <p:tgtEl>
                                          <p:spTgt spid="2">
                                            <p:txEl>
                                              <p:pRg st="11" end="1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2" end="12"/>
                                            </p:txEl>
                                          </p:spTgt>
                                        </p:tgtEl>
                                        <p:attrNameLst>
                                          <p:attrName>style.visibility</p:attrName>
                                        </p:attrNameLst>
                                      </p:cBhvr>
                                      <p:to>
                                        <p:strVal val="visible"/>
                                      </p:to>
                                    </p:set>
                                    <p:animEffect transition="in" filter="fade">
                                      <p:cBhvr>
                                        <p:cTn id="16" dur="500"/>
                                        <p:tgtEl>
                                          <p:spTgt spid="2">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13" end="13"/>
                                            </p:txEl>
                                          </p:spTgt>
                                        </p:tgtEl>
                                        <p:attrNameLst>
                                          <p:attrName>style.visibility</p:attrName>
                                        </p:attrNameLst>
                                      </p:cBhvr>
                                      <p:to>
                                        <p:strVal val="visible"/>
                                      </p:to>
                                    </p:set>
                                    <p:animEffect transition="in" filter="fade">
                                      <p:cBhvr>
                                        <p:cTn id="19" dur="500"/>
                                        <p:tgtEl>
                                          <p:spTgt spid="2">
                                            <p:txEl>
                                              <p:pRg st="13" end="1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68823" y="1808673"/>
            <a:ext cx="10237695" cy="646331"/>
          </a:xfrm>
          <a:prstGeom prst="rect">
            <a:avLst/>
          </a:prstGeom>
        </p:spPr>
        <p:txBody>
          <a:bodyPr wrap="square">
            <a:spAutoFit/>
          </a:bodyPr>
          <a:lstStyle/>
          <a:p>
            <a:r>
              <a:rPr lang="en-US" dirty="0">
                <a:solidFill>
                  <a:srgbClr val="000000"/>
                </a:solidFill>
                <a:latin typeface="Consolas" panose="020B0609020204030204" pitchFamily="49" charset="0"/>
              </a:rPr>
              <a:t>std::cout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 ( 0.1 + 0.2 == 0.3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std::endl;  </a:t>
            </a:r>
          </a:p>
        </p:txBody>
      </p:sp>
      <p:sp>
        <p:nvSpPr>
          <p:cNvPr id="3" name="Prostokąt 2"/>
          <p:cNvSpPr/>
          <p:nvPr/>
        </p:nvSpPr>
        <p:spPr>
          <a:xfrm>
            <a:off x="1568823" y="3132275"/>
            <a:ext cx="4275529" cy="400110"/>
          </a:xfrm>
          <a:prstGeom prst="rect">
            <a:avLst/>
          </a:prstGeom>
          <a:solidFill>
            <a:schemeClr val="accent1">
              <a:lumMod val="20000"/>
              <a:lumOff val="80000"/>
            </a:schemeClr>
          </a:solidFill>
        </p:spPr>
        <p:txBody>
          <a:bodyPr wrap="none">
            <a:spAutoFit/>
          </a:bodyPr>
          <a:lstStyle/>
          <a:p>
            <a:r>
              <a:rPr lang="pl-PL" sz="2000" dirty="0" err="1">
                <a:latin typeface="Consolas" panose="020B0609020204030204" pitchFamily="49" charset="0"/>
              </a:rPr>
              <a:t>Come</a:t>
            </a:r>
            <a:r>
              <a:rPr lang="pl-PL" sz="2000" dirty="0">
                <a:latin typeface="Consolas" panose="020B0609020204030204" pitchFamily="49" charset="0"/>
              </a:rPr>
              <a:t> to my talk &amp; U R </a:t>
            </a:r>
            <a:r>
              <a:rPr lang="pl-PL" sz="2000" dirty="0" err="1">
                <a:latin typeface="Consolas" panose="020B0609020204030204" pitchFamily="49" charset="0"/>
              </a:rPr>
              <a:t>welcome</a:t>
            </a:r>
            <a:endParaRPr lang="pl-PL" sz="2000" dirty="0">
              <a:latin typeface="Consolas" panose="020B0609020204030204" pitchFamily="49" charset="0"/>
            </a:endParaRPr>
          </a:p>
        </p:txBody>
      </p:sp>
      <p:cxnSp>
        <p:nvCxnSpPr>
          <p:cNvPr id="7" name="Łącznik prosty 6"/>
          <p:cNvCxnSpPr/>
          <p:nvPr/>
        </p:nvCxnSpPr>
        <p:spPr>
          <a:xfrm>
            <a:off x="6485965" y="2644588"/>
            <a:ext cx="1788459" cy="44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Łącznik prosty 7"/>
          <p:cNvCxnSpPr/>
          <p:nvPr/>
        </p:nvCxnSpPr>
        <p:spPr>
          <a:xfrm>
            <a:off x="2124636" y="2640105"/>
            <a:ext cx="1138517" cy="44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Łącznik prosty 8"/>
          <p:cNvCxnSpPr/>
          <p:nvPr/>
        </p:nvCxnSpPr>
        <p:spPr>
          <a:xfrm>
            <a:off x="3774142" y="2635622"/>
            <a:ext cx="443752" cy="448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7604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a:t>
            </a:r>
            <a:r>
              <a:rPr lang="pl-PL" sz="2800" b="1" dirty="0" smtClean="0">
                <a:ln>
                  <a:solidFill>
                    <a:schemeClr val="bg1"/>
                  </a:solidFill>
                </a:ln>
                <a:solidFill>
                  <a:schemeClr val="bg1"/>
                </a:solidFill>
                <a:latin typeface="Calibri" panose="020F0502020204030204" pitchFamily="34" charset="0"/>
                <a:cs typeface="Calibri" panose="020F0502020204030204" pitchFamily="34" charset="0"/>
              </a:rPr>
              <a:t>&gt; </a:t>
            </a:r>
            <a:r>
              <a:rPr lang="pl-PL" sz="2800" dirty="0" smtClean="0">
                <a:ln>
                  <a:solidFill>
                    <a:schemeClr val="bg1"/>
                  </a:solidFill>
                </a:ln>
                <a:solidFill>
                  <a:schemeClr val="bg1"/>
                </a:solidFill>
                <a:latin typeface="Calibri" panose="020F0502020204030204" pitchFamily="34" charset="0"/>
                <a:cs typeface="Calibri" panose="020F0502020204030204" pitchFamily="34" charset="0"/>
              </a:rPr>
              <a:t>- </a:t>
            </a:r>
            <a:r>
              <a:rPr lang="pl-PL" sz="2800" dirty="0" err="1" smtClean="0">
                <a:ln>
                  <a:solidFill>
                    <a:schemeClr val="bg1"/>
                  </a:solidFill>
                </a:ln>
                <a:solidFill>
                  <a:schemeClr val="bg1"/>
                </a:solidFill>
                <a:latin typeface="Calibri" panose="020F0502020204030204" pitchFamily="34" charset="0"/>
                <a:cs typeface="Calibri" panose="020F0502020204030204" pitchFamily="34" charset="0"/>
              </a:rPr>
              <a:t>examples</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1653988" y="1020291"/>
            <a:ext cx="9135036" cy="3970318"/>
          </a:xfrm>
          <a:prstGeom prst="rect">
            <a:avLst/>
          </a:prstGeom>
          <a:ln>
            <a:solidFill>
              <a:schemeClr val="accent2"/>
            </a:solidFill>
          </a:ln>
        </p:spPr>
        <p:txBody>
          <a:bodyPr wrap="square">
            <a:spAutoFit/>
          </a:bodyPr>
          <a:lstStyle/>
          <a:p>
            <a:r>
              <a:rPr lang="pl-PL" dirty="0">
                <a:solidFill>
                  <a:srgbClr val="008000"/>
                </a:solidFill>
                <a:latin typeface="Consolas" panose="020B0609020204030204" pitchFamily="49" charset="0"/>
              </a:rPr>
              <a:t>// Play with </a:t>
            </a:r>
            <a:r>
              <a:rPr lang="pl-PL" dirty="0" err="1">
                <a:solidFill>
                  <a:srgbClr val="008000"/>
                </a:solidFill>
                <a:latin typeface="Consolas" panose="020B0609020204030204" pitchFamily="49" charset="0"/>
              </a:rPr>
              <a:t>denorms</a:t>
            </a:r>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kInfinity</a:t>
            </a:r>
            <a:r>
              <a:rPr lang="pl-PL" dirty="0">
                <a:solidFill>
                  <a:srgbClr val="000000"/>
                </a:solidFill>
                <a:latin typeface="Consolas" panose="020B0609020204030204" pitchFamily="49" charset="0"/>
              </a:rPr>
              <a:t> = </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&gt;::</a:t>
            </a:r>
            <a:r>
              <a:rPr lang="pl-PL" dirty="0" err="1">
                <a:solidFill>
                  <a:srgbClr val="000000"/>
                </a:solidFill>
                <a:latin typeface="Consolas" panose="020B0609020204030204" pitchFamily="49" charset="0"/>
              </a:rPr>
              <a:t>infinity</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 0.0;</a:t>
            </a:r>
          </a:p>
          <a:p>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next_from_val</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nextafter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val</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kInfinity</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cout </a:t>
            </a:r>
            <a:r>
              <a:rPr lang="pl-PL" dirty="0" smtClean="0">
                <a:solidFill>
                  <a:srgbClr val="000000"/>
                </a:solidFill>
                <a:latin typeface="Consolas" panose="020B0609020204030204" pitchFamily="49" charset="0"/>
              </a:rPr>
              <a:t>	</a:t>
            </a:r>
            <a:r>
              <a:rPr lang="pl-PL" dirty="0" smtClean="0">
                <a:solidFill>
                  <a:srgbClr val="008080"/>
                </a:solidFill>
                <a:latin typeface="Consolas" panose="020B0609020204030204" pitchFamily="49" charset="0"/>
              </a:rPr>
              <a:t>&lt;&lt;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nextafter</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setprecision</a:t>
            </a:r>
            <a:r>
              <a:rPr lang="pl-PL" dirty="0">
                <a:solidFill>
                  <a:srgbClr val="000000"/>
                </a:solidFill>
                <a:latin typeface="Consolas" panose="020B0609020204030204" pitchFamily="49" charset="0"/>
              </a:rPr>
              <a:t>( 20 )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 )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hexfloat</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defaultfloat</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 1.0;</a:t>
            </a:r>
          </a:p>
          <a:p>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nextafter</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kInfinity</a:t>
            </a:r>
            <a:r>
              <a:rPr lang="pl-PL"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cout </a:t>
            </a:r>
            <a:r>
              <a:rPr lang="pl-PL" dirty="0" smtClean="0">
                <a:solidFill>
                  <a:srgbClr val="000000"/>
                </a:solidFill>
                <a:latin typeface="Consolas" panose="020B0609020204030204" pitchFamily="49" charset="0"/>
              </a:rPr>
              <a:t>	</a:t>
            </a:r>
            <a:r>
              <a:rPr lang="pl-PL" dirty="0" smtClean="0">
                <a:solidFill>
                  <a:srgbClr val="008080"/>
                </a:solidFill>
                <a:latin typeface="Consolas" panose="020B0609020204030204" pitchFamily="49" charset="0"/>
              </a:rPr>
              <a:t>&lt;&lt;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nextafter</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setprecision</a:t>
            </a:r>
            <a:r>
              <a:rPr lang="pl-PL" dirty="0">
                <a:solidFill>
                  <a:srgbClr val="000000"/>
                </a:solidFill>
                <a:latin typeface="Consolas" panose="020B0609020204030204" pitchFamily="49" charset="0"/>
              </a:rPr>
              <a:t>( 20 )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 )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hexfloat</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defaultfloat</a:t>
            </a:r>
            <a:r>
              <a:rPr lang="pl-PL" dirty="0">
                <a:solidFill>
                  <a:srgbClr val="000000"/>
                </a:solidFill>
                <a:latin typeface="Consolas" panose="020B0609020204030204" pitchFamily="49" charset="0"/>
              </a:rPr>
              <a:t>;</a:t>
            </a:r>
            <a:endParaRPr lang="pl-PL" dirty="0"/>
          </a:p>
        </p:txBody>
      </p:sp>
      <p:sp>
        <p:nvSpPr>
          <p:cNvPr id="6" name="Prostokąt 5"/>
          <p:cNvSpPr/>
          <p:nvPr/>
        </p:nvSpPr>
        <p:spPr>
          <a:xfrm>
            <a:off x="1653988" y="5583769"/>
            <a:ext cx="10336306" cy="723275"/>
          </a:xfrm>
          <a:prstGeom prst="rect">
            <a:avLst/>
          </a:prstGeom>
          <a:solidFill>
            <a:schemeClr val="accent1">
              <a:lumMod val="20000"/>
              <a:lumOff val="80000"/>
            </a:schemeClr>
          </a:solidFill>
        </p:spPr>
        <p:txBody>
          <a:bodyPr wrap="square">
            <a:spAutoFit/>
          </a:bodyPr>
          <a:lstStyle/>
          <a:p>
            <a:pPr>
              <a:spcAft>
                <a:spcPts val="600"/>
              </a:spcAft>
            </a:pPr>
            <a:r>
              <a:rPr lang="en-US" dirty="0" err="1">
                <a:latin typeface="Consolas" panose="020B0609020204030204" pitchFamily="49" charset="0"/>
                <a:ea typeface="Times New Roman" panose="02020603050405020304" pitchFamily="18" charset="0"/>
              </a:rPr>
              <a:t>nextafter</a:t>
            </a:r>
            <a:r>
              <a:rPr lang="en-US" dirty="0">
                <a:latin typeface="Consolas" panose="020B0609020204030204" pitchFamily="49" charset="0"/>
                <a:ea typeface="Times New Roman" panose="02020603050405020304" pitchFamily="18" charset="0"/>
              </a:rPr>
              <a:t>( 0 ) = 4.9406564584124654418e-324 (0x0.00000000000010000000p-1022)</a:t>
            </a:r>
            <a:endParaRPr lang="pl-PL" sz="2800" dirty="0">
              <a:latin typeface="Times New Roman" panose="02020603050405020304" pitchFamily="18" charset="0"/>
              <a:ea typeface="Times New Roman" panose="02020603050405020304" pitchFamily="18" charset="0"/>
            </a:endParaRPr>
          </a:p>
          <a:p>
            <a:r>
              <a:rPr lang="en-US" dirty="0" err="1">
                <a:latin typeface="Consolas" panose="020B0609020204030204" pitchFamily="49" charset="0"/>
                <a:ea typeface="Times New Roman" panose="02020603050405020304" pitchFamily="18" charset="0"/>
              </a:rPr>
              <a:t>nextafter</a:t>
            </a:r>
            <a:r>
              <a:rPr lang="en-US" dirty="0">
                <a:latin typeface="Consolas" panose="020B0609020204030204" pitchFamily="49" charset="0"/>
                <a:ea typeface="Times New Roman" panose="02020603050405020304" pitchFamily="18" charset="0"/>
              </a:rPr>
              <a:t>( 1 ) = 1.000000000000000222 (0x1.00000000000010000000p+0)</a:t>
            </a:r>
            <a:endParaRPr lang="pl-PL" sz="2800" dirty="0">
              <a:effectLst/>
              <a:latin typeface="Times New Roman" panose="02020603050405020304" pitchFamily="18" charset="0"/>
              <a:ea typeface="Times New Roman" panose="02020603050405020304" pitchFamily="18" charset="0"/>
            </a:endParaRPr>
          </a:p>
        </p:txBody>
      </p:sp>
      <p:sp>
        <p:nvSpPr>
          <p:cNvPr id="7" name="Owal 6"/>
          <p:cNvSpPr/>
          <p:nvPr/>
        </p:nvSpPr>
        <p:spPr>
          <a:xfrm>
            <a:off x="3783105" y="5487680"/>
            <a:ext cx="3487271" cy="546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Objaśnienie owalne 8"/>
          <p:cNvSpPr/>
          <p:nvPr/>
        </p:nvSpPr>
        <p:spPr>
          <a:xfrm>
            <a:off x="107576" y="4598894"/>
            <a:ext cx="2810436" cy="856130"/>
          </a:xfrm>
          <a:prstGeom prst="wedgeEllipseCallout">
            <a:avLst>
              <a:gd name="adj1" fmla="val 79680"/>
              <a:gd name="adj2" fmla="val 7382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640567" y="4805943"/>
            <a:ext cx="2089186" cy="461665"/>
          </a:xfrm>
          <a:prstGeom prst="rect">
            <a:avLst/>
          </a:prstGeom>
        </p:spPr>
        <p:txBody>
          <a:bodyPr wrap="square">
            <a:spAutoFit/>
          </a:bodyPr>
          <a:lstStyle/>
          <a:p>
            <a:r>
              <a:rPr lang="pl-PL" sz="2400" dirty="0" smtClean="0">
                <a:latin typeface="Arial Rounded MT Bold" panose="020F0704030504030204" pitchFamily="34" charset="0"/>
              </a:rPr>
              <a:t>A </a:t>
            </a:r>
            <a:r>
              <a:rPr lang="pl-PL" sz="2400" dirty="0" err="1" smtClean="0">
                <a:latin typeface="Arial Rounded MT Bold" panose="020F0704030504030204" pitchFamily="34" charset="0"/>
              </a:rPr>
              <a:t>denormal</a:t>
            </a:r>
            <a:endParaRPr lang="pl-PL" sz="2400" dirty="0"/>
          </a:p>
        </p:txBody>
      </p:sp>
    </p:spTree>
    <p:extLst>
      <p:ext uri="{BB962C8B-B14F-4D97-AF65-F5344CB8AC3E}">
        <p14:creationId xmlns:p14="http://schemas.microsoft.com/office/powerpoint/2010/main" val="40475701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a:t>
            </a:r>
            <a:r>
              <a:rPr lang="pl-PL" sz="2800" b="1" dirty="0" smtClean="0">
                <a:ln>
                  <a:solidFill>
                    <a:schemeClr val="bg1"/>
                  </a:solidFill>
                </a:ln>
                <a:solidFill>
                  <a:schemeClr val="bg1"/>
                </a:solidFill>
                <a:latin typeface="Calibri" panose="020F0502020204030204" pitchFamily="34" charset="0"/>
                <a:cs typeface="Calibri" panose="020F0502020204030204" pitchFamily="34" charset="0"/>
              </a:rPr>
              <a:t>&gt; </a:t>
            </a:r>
            <a:r>
              <a:rPr lang="pl-PL" sz="2800" dirty="0" smtClean="0">
                <a:ln>
                  <a:solidFill>
                    <a:schemeClr val="bg1"/>
                  </a:solidFill>
                </a:ln>
                <a:solidFill>
                  <a:schemeClr val="bg1"/>
                </a:solidFill>
                <a:latin typeface="Calibri" panose="020F0502020204030204" pitchFamily="34" charset="0"/>
                <a:cs typeface="Calibri" panose="020F0502020204030204" pitchFamily="34" charset="0"/>
              </a:rPr>
              <a:t>- </a:t>
            </a:r>
            <a:r>
              <a:rPr lang="pl-PL" sz="2800" dirty="0" err="1" smtClean="0">
                <a:ln>
                  <a:solidFill>
                    <a:schemeClr val="bg1"/>
                  </a:solidFill>
                </a:ln>
                <a:solidFill>
                  <a:schemeClr val="bg1"/>
                </a:solidFill>
                <a:latin typeface="Calibri" panose="020F0502020204030204" pitchFamily="34" charset="0"/>
                <a:cs typeface="Calibri" panose="020F0502020204030204" pitchFamily="34" charset="0"/>
              </a:rPr>
              <a:t>examples</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1653988" y="1020291"/>
            <a:ext cx="9135036" cy="3970318"/>
          </a:xfrm>
          <a:prstGeom prst="rect">
            <a:avLst/>
          </a:prstGeom>
          <a:ln>
            <a:solidFill>
              <a:schemeClr val="accent2"/>
            </a:solidFill>
          </a:ln>
        </p:spPr>
        <p:txBody>
          <a:bodyPr wrap="square">
            <a:spAutoFit/>
          </a:bodyPr>
          <a:lstStyle/>
          <a:p>
            <a:r>
              <a:rPr lang="pl-PL" dirty="0">
                <a:solidFill>
                  <a:srgbClr val="008000"/>
                </a:solidFill>
                <a:latin typeface="Consolas" panose="020B0609020204030204" pitchFamily="49" charset="0"/>
              </a:rPr>
              <a:t>// Play with </a:t>
            </a:r>
            <a:r>
              <a:rPr lang="pl-PL" dirty="0" err="1">
                <a:solidFill>
                  <a:srgbClr val="008000"/>
                </a:solidFill>
                <a:latin typeface="Consolas" panose="020B0609020204030204" pitchFamily="49" charset="0"/>
              </a:rPr>
              <a:t>denorms</a:t>
            </a:r>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kInfinity</a:t>
            </a:r>
            <a:r>
              <a:rPr lang="pl-PL" dirty="0">
                <a:solidFill>
                  <a:srgbClr val="000000"/>
                </a:solidFill>
                <a:latin typeface="Consolas" panose="020B0609020204030204" pitchFamily="49" charset="0"/>
              </a:rPr>
              <a:t> = </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&gt;::</a:t>
            </a:r>
            <a:r>
              <a:rPr lang="pl-PL" dirty="0" err="1">
                <a:solidFill>
                  <a:srgbClr val="000000"/>
                </a:solidFill>
                <a:latin typeface="Consolas" panose="020B0609020204030204" pitchFamily="49" charset="0"/>
              </a:rPr>
              <a:t>infinity</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 0.0;</a:t>
            </a:r>
          </a:p>
          <a:p>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next_from_val</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nextafter</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val</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kInfinity</a:t>
            </a:r>
            <a:r>
              <a:rPr lang="en-US"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cout </a:t>
            </a:r>
            <a:r>
              <a:rPr lang="pl-PL" dirty="0" smtClean="0">
                <a:solidFill>
                  <a:srgbClr val="000000"/>
                </a:solidFill>
                <a:latin typeface="Consolas" panose="020B0609020204030204" pitchFamily="49" charset="0"/>
              </a:rPr>
              <a:t>	</a:t>
            </a:r>
            <a:r>
              <a:rPr lang="pl-PL" dirty="0" smtClean="0">
                <a:solidFill>
                  <a:srgbClr val="008080"/>
                </a:solidFill>
                <a:latin typeface="Consolas" panose="020B0609020204030204" pitchFamily="49" charset="0"/>
              </a:rPr>
              <a:t>&lt;&lt;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nextafter</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setprecision</a:t>
            </a:r>
            <a:r>
              <a:rPr lang="pl-PL" dirty="0">
                <a:solidFill>
                  <a:srgbClr val="000000"/>
                </a:solidFill>
                <a:latin typeface="Consolas" panose="020B0609020204030204" pitchFamily="49" charset="0"/>
              </a:rPr>
              <a:t>( 20 )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 )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hexfloat</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defaultfloat</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 1.0;</a:t>
            </a:r>
          </a:p>
          <a:p>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nextafter</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kInfinity</a:t>
            </a:r>
            <a:r>
              <a:rPr lang="pl-PL" dirty="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cout </a:t>
            </a:r>
            <a:r>
              <a:rPr lang="pl-PL" dirty="0" smtClean="0">
                <a:solidFill>
                  <a:srgbClr val="000000"/>
                </a:solidFill>
                <a:latin typeface="Consolas" panose="020B0609020204030204" pitchFamily="49" charset="0"/>
              </a:rPr>
              <a:t>	</a:t>
            </a:r>
            <a:r>
              <a:rPr lang="pl-PL" dirty="0" smtClean="0">
                <a:solidFill>
                  <a:srgbClr val="008080"/>
                </a:solidFill>
                <a:latin typeface="Consolas" panose="020B0609020204030204" pitchFamily="49" charset="0"/>
              </a:rPr>
              <a:t>&lt;&lt;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nextafter</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setprecision</a:t>
            </a:r>
            <a:r>
              <a:rPr lang="pl-PL" dirty="0">
                <a:solidFill>
                  <a:srgbClr val="000000"/>
                </a:solidFill>
                <a:latin typeface="Consolas" panose="020B0609020204030204" pitchFamily="49" charset="0"/>
              </a:rPr>
              <a:t>( 20 )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a:solidFill>
                  <a:srgbClr val="A31515"/>
                </a:solidFill>
                <a:latin typeface="Consolas" panose="020B0609020204030204" pitchFamily="49" charset="0"/>
              </a:rPr>
              <a:t>" )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endParaRPr lang="pl-PL" dirty="0">
              <a:solidFill>
                <a:srgbClr val="000000"/>
              </a:solidFill>
              <a:latin typeface="Consolas" panose="020B0609020204030204" pitchFamily="49" charset="0"/>
            </a:endParaRPr>
          </a:p>
          <a:p>
            <a:r>
              <a:rPr lang="pl-PL" dirty="0" smtClean="0">
                <a:solidFill>
                  <a:srgbClr val="008080"/>
                </a:solidFill>
                <a:latin typeface="Consolas" panose="020B0609020204030204" pitchFamily="49" charset="0"/>
              </a:rPr>
              <a:t>	&lt;&lt;</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hexfloat</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next_from_val</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defaultfloat</a:t>
            </a:r>
            <a:r>
              <a:rPr lang="pl-PL" dirty="0">
                <a:solidFill>
                  <a:srgbClr val="000000"/>
                </a:solidFill>
                <a:latin typeface="Consolas" panose="020B0609020204030204" pitchFamily="49" charset="0"/>
              </a:rPr>
              <a:t>;</a:t>
            </a:r>
            <a:endParaRPr lang="pl-PL" dirty="0"/>
          </a:p>
        </p:txBody>
      </p:sp>
      <p:sp>
        <p:nvSpPr>
          <p:cNvPr id="6" name="Prostokąt 5"/>
          <p:cNvSpPr/>
          <p:nvPr/>
        </p:nvSpPr>
        <p:spPr>
          <a:xfrm>
            <a:off x="1653988" y="5583769"/>
            <a:ext cx="10336306" cy="723275"/>
          </a:xfrm>
          <a:prstGeom prst="rect">
            <a:avLst/>
          </a:prstGeom>
          <a:solidFill>
            <a:schemeClr val="accent1">
              <a:lumMod val="20000"/>
              <a:lumOff val="80000"/>
            </a:schemeClr>
          </a:solidFill>
        </p:spPr>
        <p:txBody>
          <a:bodyPr wrap="square">
            <a:spAutoFit/>
          </a:bodyPr>
          <a:lstStyle/>
          <a:p>
            <a:pPr>
              <a:spcAft>
                <a:spcPts val="600"/>
              </a:spcAft>
            </a:pPr>
            <a:r>
              <a:rPr lang="en-US" dirty="0" err="1">
                <a:latin typeface="Consolas" panose="020B0609020204030204" pitchFamily="49" charset="0"/>
                <a:ea typeface="Times New Roman" panose="02020603050405020304" pitchFamily="18" charset="0"/>
              </a:rPr>
              <a:t>nextafter</a:t>
            </a:r>
            <a:r>
              <a:rPr lang="en-US" dirty="0">
                <a:latin typeface="Consolas" panose="020B0609020204030204" pitchFamily="49" charset="0"/>
                <a:ea typeface="Times New Roman" panose="02020603050405020304" pitchFamily="18" charset="0"/>
              </a:rPr>
              <a:t>( 0 ) = 4.9406564584124654418e-324 (0x0.00000000000010000000p-1022)</a:t>
            </a:r>
            <a:endParaRPr lang="pl-PL" sz="2800" dirty="0">
              <a:latin typeface="Times New Roman" panose="02020603050405020304" pitchFamily="18" charset="0"/>
              <a:ea typeface="Times New Roman" panose="02020603050405020304" pitchFamily="18" charset="0"/>
            </a:endParaRPr>
          </a:p>
          <a:p>
            <a:r>
              <a:rPr lang="en-US" dirty="0" err="1">
                <a:latin typeface="Consolas" panose="020B0609020204030204" pitchFamily="49" charset="0"/>
                <a:ea typeface="Times New Roman" panose="02020603050405020304" pitchFamily="18" charset="0"/>
              </a:rPr>
              <a:t>nextafter</a:t>
            </a:r>
            <a:r>
              <a:rPr lang="en-US" dirty="0">
                <a:latin typeface="Consolas" panose="020B0609020204030204" pitchFamily="49" charset="0"/>
                <a:ea typeface="Times New Roman" panose="02020603050405020304" pitchFamily="18" charset="0"/>
              </a:rPr>
              <a:t>( 1 ) = 1.000000000000000222 (0x1.00000000000010000000p+0)</a:t>
            </a:r>
            <a:endParaRPr lang="pl-PL" sz="2800" dirty="0">
              <a:effectLst/>
              <a:latin typeface="Times New Roman" panose="02020603050405020304" pitchFamily="18" charset="0"/>
              <a:ea typeface="Times New Roman" panose="02020603050405020304" pitchFamily="18" charset="0"/>
            </a:endParaRPr>
          </a:p>
        </p:txBody>
      </p:sp>
      <p:sp>
        <p:nvSpPr>
          <p:cNvPr id="7" name="Owal 6"/>
          <p:cNvSpPr/>
          <p:nvPr/>
        </p:nvSpPr>
        <p:spPr>
          <a:xfrm>
            <a:off x="5898776" y="5884833"/>
            <a:ext cx="564777" cy="546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Objaśnienie owalne 8"/>
          <p:cNvSpPr/>
          <p:nvPr/>
        </p:nvSpPr>
        <p:spPr>
          <a:xfrm>
            <a:off x="107576" y="4598894"/>
            <a:ext cx="2810436" cy="856130"/>
          </a:xfrm>
          <a:prstGeom prst="wedgeEllipseCallout">
            <a:avLst>
              <a:gd name="adj1" fmla="val 79680"/>
              <a:gd name="adj2" fmla="val 73827"/>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p:cNvSpPr/>
          <p:nvPr/>
        </p:nvSpPr>
        <p:spPr>
          <a:xfrm>
            <a:off x="1151964" y="4598894"/>
            <a:ext cx="802341" cy="707886"/>
          </a:xfrm>
          <a:prstGeom prst="rect">
            <a:avLst/>
          </a:prstGeom>
        </p:spPr>
        <p:txBody>
          <a:bodyPr wrap="square">
            <a:spAutoFit/>
          </a:bodyPr>
          <a:lstStyle/>
          <a:p>
            <a:r>
              <a:rPr lang="pl-PL" sz="4000" dirty="0" smtClean="0">
                <a:latin typeface="Arial Rounded MT Bold" panose="020F0704030504030204" pitchFamily="34" charset="0"/>
                <a:sym typeface="Symbol" panose="05050102010706020507" pitchFamily="18" charset="2"/>
              </a:rPr>
              <a:t></a:t>
            </a:r>
            <a:endParaRPr lang="pl-PL" sz="4000" dirty="0"/>
          </a:p>
        </p:txBody>
      </p:sp>
    </p:spTree>
    <p:extLst>
      <p:ext uri="{BB962C8B-B14F-4D97-AF65-F5344CB8AC3E}">
        <p14:creationId xmlns:p14="http://schemas.microsoft.com/office/powerpoint/2010/main" val="171588345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FP </a:t>
            </a:r>
            <a:r>
              <a:rPr lang="pl-PL" sz="2800" dirty="0" err="1">
                <a:ln>
                  <a:solidFill>
                    <a:schemeClr val="bg1"/>
                  </a:solidFill>
                </a:ln>
                <a:solidFill>
                  <a:schemeClr val="bg1"/>
                </a:solidFill>
                <a:cs typeface="Arial" panose="020B0604020202020204" pitchFamily="34" charset="0"/>
              </a:rPr>
              <a:t>parameters</a:t>
            </a:r>
            <a:r>
              <a:rPr lang="pl-PL" sz="2800" dirty="0">
                <a:ln>
                  <a:solidFill>
                    <a:schemeClr val="bg1"/>
                  </a:solidFill>
                </a:ln>
                <a:solidFill>
                  <a:schemeClr val="bg1"/>
                </a:solidFill>
                <a:cs typeface="Arial" panose="020B0604020202020204" pitchFamily="34" charset="0"/>
              </a:rPr>
              <a:t> with the </a:t>
            </a:r>
            <a:r>
              <a:rPr lang="pl-PL" sz="2800" b="1" dirty="0" err="1">
                <a:ln>
                  <a:solidFill>
                    <a:schemeClr val="bg1"/>
                  </a:solidFill>
                </a:ln>
                <a:solidFill>
                  <a:schemeClr val="bg1"/>
                </a:solidFill>
                <a:latin typeface="Calibri" panose="020F0502020204030204" pitchFamily="34" charset="0"/>
                <a:cs typeface="Calibri" panose="020F0502020204030204" pitchFamily="34" charset="0"/>
              </a:rPr>
              <a:t>numeric_limits</a:t>
            </a:r>
            <a:r>
              <a:rPr lang="pl-PL" sz="2800" b="1" dirty="0">
                <a:ln>
                  <a:solidFill>
                    <a:schemeClr val="bg1"/>
                  </a:solidFill>
                </a:ln>
                <a:solidFill>
                  <a:schemeClr val="bg1"/>
                </a:solidFill>
                <a:latin typeface="Calibri" panose="020F0502020204030204" pitchFamily="34" charset="0"/>
                <a:cs typeface="Calibri" panose="020F0502020204030204" pitchFamily="34" charset="0"/>
              </a:rPr>
              <a:t>&lt; T &gt; </a:t>
            </a:r>
            <a:r>
              <a:rPr lang="pl-PL" sz="2800" dirty="0">
                <a:ln>
                  <a:solidFill>
                    <a:schemeClr val="bg1"/>
                  </a:solidFill>
                </a:ln>
                <a:solidFill>
                  <a:schemeClr val="bg1"/>
                </a:solidFill>
                <a:latin typeface="Calibri" panose="020F0502020204030204" pitchFamily="34" charset="0"/>
                <a:cs typeface="Calibri" panose="020F0502020204030204" pitchFamily="34" charset="0"/>
              </a:rPr>
              <a:t>- </a:t>
            </a:r>
            <a:r>
              <a:rPr lang="pl-PL" sz="2800" dirty="0" err="1">
                <a:ln>
                  <a:solidFill>
                    <a:schemeClr val="bg1"/>
                  </a:solidFill>
                </a:ln>
                <a:solidFill>
                  <a:schemeClr val="bg1"/>
                </a:solidFill>
                <a:latin typeface="Calibri" panose="020F0502020204030204" pitchFamily="34" charset="0"/>
                <a:cs typeface="Calibri" panose="020F0502020204030204" pitchFamily="34" charset="0"/>
              </a:rPr>
              <a:t>examples</a:t>
            </a:r>
            <a:endParaRPr lang="pl-PL" sz="2800" b="1" dirty="0">
              <a:ln>
                <a:solidFill>
                  <a:schemeClr val="bg1"/>
                </a:solidFill>
              </a:ln>
              <a:solidFill>
                <a:schemeClr val="bg1"/>
              </a:solidFill>
              <a:cs typeface="Arial" panose="020B0604020202020204" pitchFamily="34" charset="0"/>
            </a:endParaRPr>
          </a:p>
        </p:txBody>
      </p:sp>
      <p:sp>
        <p:nvSpPr>
          <p:cNvPr id="2" name="Prostokąt 1"/>
          <p:cNvSpPr/>
          <p:nvPr/>
        </p:nvSpPr>
        <p:spPr>
          <a:xfrm>
            <a:off x="1783977" y="779145"/>
            <a:ext cx="9381564" cy="4247317"/>
          </a:xfrm>
          <a:prstGeom prst="rect">
            <a:avLst/>
          </a:prstGeom>
          <a:ln>
            <a:solidFill>
              <a:schemeClr val="accent2"/>
            </a:solidFill>
          </a:ln>
        </p:spPr>
        <p:txBody>
          <a:bodyPr wrap="square">
            <a:spAutoFit/>
          </a:bodyPr>
          <a:lstStyle/>
          <a:p>
            <a:r>
              <a:rPr lang="pl-PL" dirty="0">
                <a:solidFill>
                  <a:srgbClr val="008000"/>
                </a:solidFill>
                <a:latin typeface="Consolas" panose="020B0609020204030204" pitchFamily="49" charset="0"/>
              </a:rPr>
              <a:t>// Play with </a:t>
            </a:r>
            <a:r>
              <a:rPr lang="pl-PL" dirty="0" err="1">
                <a:solidFill>
                  <a:srgbClr val="008000"/>
                </a:solidFill>
                <a:latin typeface="Consolas" panose="020B0609020204030204" pitchFamily="49" charset="0"/>
              </a:rPr>
              <a:t>special</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values</a:t>
            </a:r>
            <a:endParaRPr lang="pl-PL" dirty="0">
              <a:solidFill>
                <a:srgbClr val="000000"/>
              </a:solidFill>
              <a:latin typeface="Consolas" panose="020B0609020204030204" pitchFamily="49" charset="0"/>
            </a:endParaRPr>
          </a:p>
          <a:p>
            <a:r>
              <a:rPr lang="pl-PL" dirty="0" err="1" smtClean="0">
                <a:solidFill>
                  <a:srgbClr val="0000FF"/>
                </a:solidFill>
                <a:latin typeface="Consolas" panose="020B0609020204030204" pitchFamily="49" charset="0"/>
              </a:rPr>
              <a:t>double</a:t>
            </a:r>
            <a:r>
              <a:rPr lang="pl-PL" dirty="0" smtClean="0">
                <a:solidFill>
                  <a:srgbClr val="000000"/>
                </a:solidFill>
                <a:latin typeface="Consolas" panose="020B0609020204030204" pitchFamily="49" charset="0"/>
              </a:rPr>
              <a:t> </a:t>
            </a:r>
            <a:r>
              <a:rPr lang="pl-PL" dirty="0">
                <a:solidFill>
                  <a:srgbClr val="000000"/>
                </a:solidFill>
                <a:latin typeface="Consolas" panose="020B0609020204030204" pitchFamily="49" charset="0"/>
              </a:rPr>
              <a:t>zero { 0.0 };</a:t>
            </a:r>
          </a:p>
          <a:p>
            <a:endParaRPr lang="pl-PL" dirty="0">
              <a:solidFill>
                <a:srgbClr val="000000"/>
              </a:solidFill>
              <a:latin typeface="Consolas" panose="020B0609020204030204" pitchFamily="49" charset="0"/>
            </a:endParaRPr>
          </a:p>
          <a:p>
            <a:r>
              <a:rPr lang="en-US" dirty="0">
                <a:solidFill>
                  <a:srgbClr val="0000FF"/>
                </a:solidFill>
                <a:latin typeface="Consolas" panose="020B0609020204030204" pitchFamily="49" charset="0"/>
              </a:rPr>
              <a:t>double</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inf</a:t>
            </a:r>
            <a:r>
              <a:rPr lang="en-US" dirty="0">
                <a:solidFill>
                  <a:srgbClr val="000000"/>
                </a:solidFill>
                <a:latin typeface="Consolas" panose="020B0609020204030204" pitchFamily="49" charset="0"/>
              </a:rPr>
              <a:t> { 1.0 / zero };</a:t>
            </a:r>
            <a:r>
              <a:rPr lang="en-US" dirty="0">
                <a:solidFill>
                  <a:srgbClr val="008000"/>
                </a:solidFill>
                <a:latin typeface="Consolas" panose="020B0609020204030204" pitchFamily="49" charset="0"/>
              </a:rPr>
              <a:t>// let us generate infinity, no exception</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cout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infinity</a:t>
            </a:r>
            <a:r>
              <a:rPr lang="pl-PL" dirty="0">
                <a:solidFill>
                  <a:srgbClr val="A31515"/>
                </a:solidFill>
                <a:latin typeface="Consolas" panose="020B0609020204030204" pitchFamily="49" charset="0"/>
              </a:rPr>
              <a:t>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inf</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endl;</a:t>
            </a:r>
          </a:p>
          <a:p>
            <a:r>
              <a:rPr lang="pl-PL" dirty="0">
                <a:solidFill>
                  <a:srgbClr val="000000"/>
                </a:solidFill>
                <a:latin typeface="Consolas" panose="020B0609020204030204" pitchFamily="49" charset="0"/>
              </a:rPr>
              <a:t>cout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inf</a:t>
            </a:r>
            <a:r>
              <a:rPr lang="pl-PL" dirty="0">
                <a:solidFill>
                  <a:srgbClr val="A31515"/>
                </a:solidFill>
                <a:latin typeface="Consolas" panose="020B0609020204030204" pitchFamily="49" charset="0"/>
              </a:rPr>
              <a:t> == </a:t>
            </a:r>
            <a:r>
              <a:rPr lang="pl-PL" dirty="0" err="1">
                <a:solidFill>
                  <a:srgbClr val="A31515"/>
                </a:solidFill>
                <a:latin typeface="Consolas" panose="020B0609020204030204" pitchFamily="49" charset="0"/>
              </a:rPr>
              <a:t>inf</a:t>
            </a:r>
            <a:r>
              <a:rPr lang="pl-PL" dirty="0">
                <a:solidFill>
                  <a:srgbClr val="A31515"/>
                </a:solidFill>
                <a:latin typeface="Consolas" panose="020B0609020204030204" pitchFamily="49" charset="0"/>
              </a:rPr>
              <a:t>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inf</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kInfinity</a:t>
            </a:r>
            <a:r>
              <a:rPr lang="pl-PL" dirty="0">
                <a:solidFill>
                  <a:srgbClr val="000000"/>
                </a:solidFill>
                <a:latin typeface="Consolas" panose="020B0609020204030204" pitchFamily="49" charset="0"/>
              </a:rPr>
              <a:t> )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endl;</a:t>
            </a:r>
          </a:p>
          <a:p>
            <a:r>
              <a:rPr lang="pl-PL" dirty="0">
                <a:solidFill>
                  <a:srgbClr val="000000"/>
                </a:solidFill>
                <a:latin typeface="Consolas" panose="020B0609020204030204" pitchFamily="49" charset="0"/>
              </a:rPr>
              <a:t>cout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"123.0 + </a:t>
            </a:r>
            <a:r>
              <a:rPr lang="pl-PL" dirty="0" err="1">
                <a:solidFill>
                  <a:srgbClr val="A31515"/>
                </a:solidFill>
                <a:latin typeface="Consolas" panose="020B0609020204030204" pitchFamily="49" charset="0"/>
              </a:rPr>
              <a:t>inf</a:t>
            </a:r>
            <a:r>
              <a:rPr lang="pl-PL" dirty="0">
                <a:solidFill>
                  <a:srgbClr val="A31515"/>
                </a:solidFill>
                <a:latin typeface="Consolas" panose="020B0609020204030204" pitchFamily="49" charset="0"/>
              </a:rPr>
              <a:t>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123.0 + </a:t>
            </a:r>
            <a:r>
              <a:rPr lang="pl-PL" dirty="0" err="1">
                <a:solidFill>
                  <a:srgbClr val="000000"/>
                </a:solidFill>
                <a:latin typeface="Consolas" panose="020B0609020204030204" pitchFamily="49" charset="0"/>
              </a:rPr>
              <a:t>inf</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endl;</a:t>
            </a:r>
          </a:p>
          <a:p>
            <a:r>
              <a:rPr lang="pl-PL" dirty="0">
                <a:solidFill>
                  <a:srgbClr val="000000"/>
                </a:solidFill>
                <a:latin typeface="Consolas" panose="020B0609020204030204" pitchFamily="49" charset="0"/>
              </a:rPr>
              <a:t>cout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"123.0 / </a:t>
            </a:r>
            <a:r>
              <a:rPr lang="pl-PL" dirty="0" err="1">
                <a:solidFill>
                  <a:srgbClr val="A31515"/>
                </a:solidFill>
                <a:latin typeface="Consolas" panose="020B0609020204030204" pitchFamily="49" charset="0"/>
              </a:rPr>
              <a:t>inf</a:t>
            </a:r>
            <a:r>
              <a:rPr lang="pl-PL" dirty="0">
                <a:solidFill>
                  <a:srgbClr val="A31515"/>
                </a:solidFill>
                <a:latin typeface="Consolas" panose="020B0609020204030204" pitchFamily="49" charset="0"/>
              </a:rPr>
              <a:t>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123.0 / </a:t>
            </a:r>
            <a:r>
              <a:rPr lang="pl-PL" dirty="0" err="1">
                <a:solidFill>
                  <a:srgbClr val="000000"/>
                </a:solidFill>
                <a:latin typeface="Consolas" panose="020B0609020204030204" pitchFamily="49" charset="0"/>
              </a:rPr>
              <a:t>inf</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endl;</a:t>
            </a:r>
          </a:p>
          <a:p>
            <a:endParaRPr lang="pl-PL" dirty="0">
              <a:solidFill>
                <a:srgbClr val="000000"/>
              </a:solidFill>
              <a:latin typeface="Consolas" panose="020B0609020204030204" pitchFamily="49" charset="0"/>
            </a:endParaRPr>
          </a:p>
          <a:p>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Let</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us</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generate</a:t>
            </a:r>
            <a:r>
              <a:rPr lang="pl-PL" dirty="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NaN</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nan</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sqrt</a:t>
            </a:r>
            <a:r>
              <a:rPr lang="pl-PL" dirty="0">
                <a:solidFill>
                  <a:srgbClr val="000000"/>
                </a:solidFill>
                <a:latin typeface="Consolas" panose="020B0609020204030204" pitchFamily="49" charset="0"/>
              </a:rPr>
              <a:t>( -0.1 );</a:t>
            </a:r>
          </a:p>
          <a:p>
            <a:endParaRPr lang="pl-PL"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cout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a:t>
            </a:r>
            <a:r>
              <a:rPr lang="pl-PL" dirty="0">
                <a:solidFill>
                  <a:srgbClr val="A31515"/>
                </a:solidFill>
                <a:latin typeface="Consolas" panose="020B0609020204030204" pitchFamily="49" charset="0"/>
              </a:rPr>
              <a:t>"123.0 + </a:t>
            </a:r>
            <a:r>
              <a:rPr lang="pl-PL" dirty="0" err="1">
                <a:solidFill>
                  <a:srgbClr val="A31515"/>
                </a:solidFill>
                <a:latin typeface="Consolas" panose="020B0609020204030204" pitchFamily="49" charset="0"/>
              </a:rPr>
              <a:t>nan</a:t>
            </a:r>
            <a:r>
              <a:rPr lang="pl-PL" dirty="0">
                <a:solidFill>
                  <a:srgbClr val="A31515"/>
                </a:solidFill>
                <a:latin typeface="Consolas" panose="020B0609020204030204" pitchFamily="49" charset="0"/>
              </a:rPr>
              <a:t> == "</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123.0 + </a:t>
            </a:r>
            <a:r>
              <a:rPr lang="pl-PL" dirty="0" err="1">
                <a:solidFill>
                  <a:srgbClr val="000000"/>
                </a:solidFill>
                <a:latin typeface="Consolas" panose="020B0609020204030204" pitchFamily="49" charset="0"/>
              </a:rPr>
              <a:t>nan</a:t>
            </a:r>
            <a:r>
              <a:rPr lang="pl-PL" dirty="0">
                <a:solidFill>
                  <a:srgbClr val="000000"/>
                </a:solidFill>
                <a:latin typeface="Consolas" panose="020B0609020204030204" pitchFamily="49" charset="0"/>
              </a:rPr>
              <a:t> </a:t>
            </a:r>
            <a:r>
              <a:rPr lang="pl-PL" dirty="0">
                <a:solidFill>
                  <a:srgbClr val="008080"/>
                </a:solidFill>
                <a:latin typeface="Consolas" panose="020B0609020204030204" pitchFamily="49" charset="0"/>
              </a:rPr>
              <a:t>&lt;&lt;</a:t>
            </a:r>
            <a:r>
              <a:rPr lang="pl-PL" dirty="0">
                <a:solidFill>
                  <a:srgbClr val="000000"/>
                </a:solidFill>
                <a:latin typeface="Consolas" panose="020B0609020204030204" pitchFamily="49" charset="0"/>
              </a:rPr>
              <a:t> endl;</a:t>
            </a:r>
            <a:endParaRPr lang="pl-PL" dirty="0"/>
          </a:p>
        </p:txBody>
      </p:sp>
      <p:sp>
        <p:nvSpPr>
          <p:cNvPr id="6" name="Prostokąt 5"/>
          <p:cNvSpPr/>
          <p:nvPr/>
        </p:nvSpPr>
        <p:spPr>
          <a:xfrm>
            <a:off x="1783977" y="5146102"/>
            <a:ext cx="6096000" cy="1631216"/>
          </a:xfrm>
          <a:prstGeom prst="rect">
            <a:avLst/>
          </a:prstGeom>
          <a:solidFill>
            <a:schemeClr val="accent1">
              <a:lumMod val="20000"/>
              <a:lumOff val="80000"/>
            </a:schemeClr>
          </a:solidFill>
        </p:spPr>
        <p:txBody>
          <a:bodyPr>
            <a:spAutoFit/>
          </a:bodyPr>
          <a:lstStyle/>
          <a:p>
            <a:pPr algn="just">
              <a:spcAft>
                <a:spcPts val="0"/>
              </a:spcAft>
            </a:pPr>
            <a:r>
              <a:rPr lang="en-US" sz="2000" dirty="0">
                <a:latin typeface="Consolas" panose="020B0609020204030204" pitchFamily="49" charset="0"/>
                <a:ea typeface="Times New Roman" panose="02020603050405020304" pitchFamily="18" charset="0"/>
              </a:rPr>
              <a:t>infinity = </a:t>
            </a:r>
            <a:r>
              <a:rPr lang="en-US" sz="2000" dirty="0" err="1">
                <a:latin typeface="Consolas" panose="020B0609020204030204" pitchFamily="49" charset="0"/>
                <a:ea typeface="Times New Roman" panose="02020603050405020304" pitchFamily="18" charset="0"/>
              </a:rPr>
              <a:t>inf</a:t>
            </a:r>
            <a:endParaRPr lang="pl-PL" sz="2000" dirty="0">
              <a:latin typeface="Consolas" panose="020B0609020204030204" pitchFamily="49" charset="0"/>
              <a:ea typeface="Times New Roman" panose="02020603050405020304" pitchFamily="18" charset="0"/>
            </a:endParaRPr>
          </a:p>
          <a:p>
            <a:pPr algn="just">
              <a:spcAft>
                <a:spcPts val="0"/>
              </a:spcAft>
            </a:pPr>
            <a:r>
              <a:rPr lang="en-US" sz="2000" dirty="0" err="1">
                <a:latin typeface="Consolas" panose="020B0609020204030204" pitchFamily="49" charset="0"/>
                <a:ea typeface="Times New Roman" panose="02020603050405020304" pitchFamily="18" charset="0"/>
              </a:rPr>
              <a:t>inf</a:t>
            </a:r>
            <a:r>
              <a:rPr lang="en-US" sz="2000" dirty="0">
                <a:latin typeface="Consolas" panose="020B0609020204030204" pitchFamily="49" charset="0"/>
                <a:ea typeface="Times New Roman" panose="02020603050405020304" pitchFamily="18" charset="0"/>
              </a:rPr>
              <a:t> == </a:t>
            </a:r>
            <a:r>
              <a:rPr lang="en-US" sz="2000" dirty="0" err="1">
                <a:latin typeface="Consolas" panose="020B0609020204030204" pitchFamily="49" charset="0"/>
                <a:ea typeface="Times New Roman" panose="02020603050405020304" pitchFamily="18" charset="0"/>
              </a:rPr>
              <a:t>inf</a:t>
            </a:r>
            <a:r>
              <a:rPr lang="en-US" sz="2000" dirty="0">
                <a:latin typeface="Consolas" panose="020B0609020204030204" pitchFamily="49" charset="0"/>
                <a:ea typeface="Times New Roman" panose="02020603050405020304" pitchFamily="18" charset="0"/>
              </a:rPr>
              <a:t> ? true</a:t>
            </a:r>
            <a:endParaRPr lang="pl-PL" sz="2000" dirty="0">
              <a:latin typeface="Consolas" panose="020B0609020204030204" pitchFamily="49" charset="0"/>
              <a:ea typeface="Times New Roman" panose="02020603050405020304" pitchFamily="18" charset="0"/>
            </a:endParaRPr>
          </a:p>
          <a:p>
            <a:pPr algn="just">
              <a:spcAft>
                <a:spcPts val="0"/>
              </a:spcAft>
            </a:pPr>
            <a:r>
              <a:rPr lang="en-US" sz="2000" dirty="0">
                <a:latin typeface="Consolas" panose="020B0609020204030204" pitchFamily="49" charset="0"/>
                <a:ea typeface="Times New Roman" panose="02020603050405020304" pitchFamily="18" charset="0"/>
              </a:rPr>
              <a:t>123.0 + </a:t>
            </a:r>
            <a:r>
              <a:rPr lang="en-US" sz="2000" dirty="0" err="1">
                <a:latin typeface="Consolas" panose="020B0609020204030204" pitchFamily="49" charset="0"/>
                <a:ea typeface="Times New Roman" panose="02020603050405020304" pitchFamily="18" charset="0"/>
              </a:rPr>
              <a:t>inf</a:t>
            </a:r>
            <a:r>
              <a:rPr lang="en-US" sz="2000" dirty="0">
                <a:latin typeface="Consolas" panose="020B0609020204030204" pitchFamily="49" charset="0"/>
                <a:ea typeface="Times New Roman" panose="02020603050405020304" pitchFamily="18" charset="0"/>
              </a:rPr>
              <a:t> == </a:t>
            </a:r>
            <a:r>
              <a:rPr lang="en-US" sz="2000" dirty="0" err="1">
                <a:latin typeface="Consolas" panose="020B0609020204030204" pitchFamily="49" charset="0"/>
                <a:ea typeface="Times New Roman" panose="02020603050405020304" pitchFamily="18" charset="0"/>
              </a:rPr>
              <a:t>inf</a:t>
            </a:r>
            <a:endParaRPr lang="pl-PL" sz="2000" dirty="0">
              <a:latin typeface="Consolas" panose="020B0609020204030204" pitchFamily="49" charset="0"/>
              <a:ea typeface="Times New Roman" panose="02020603050405020304" pitchFamily="18" charset="0"/>
            </a:endParaRPr>
          </a:p>
          <a:p>
            <a:pPr algn="just">
              <a:spcAft>
                <a:spcPts val="0"/>
              </a:spcAft>
            </a:pPr>
            <a:r>
              <a:rPr lang="en-US" sz="2000" dirty="0">
                <a:latin typeface="Consolas" panose="020B0609020204030204" pitchFamily="49" charset="0"/>
                <a:ea typeface="Times New Roman" panose="02020603050405020304" pitchFamily="18" charset="0"/>
              </a:rPr>
              <a:t>123.0 / </a:t>
            </a:r>
            <a:r>
              <a:rPr lang="en-US" sz="2000" dirty="0" err="1">
                <a:latin typeface="Consolas" panose="020B0609020204030204" pitchFamily="49" charset="0"/>
                <a:ea typeface="Times New Roman" panose="02020603050405020304" pitchFamily="18" charset="0"/>
              </a:rPr>
              <a:t>inf</a:t>
            </a:r>
            <a:r>
              <a:rPr lang="en-US" sz="2000" dirty="0">
                <a:latin typeface="Consolas" panose="020B0609020204030204" pitchFamily="49" charset="0"/>
                <a:ea typeface="Times New Roman" panose="02020603050405020304" pitchFamily="18" charset="0"/>
              </a:rPr>
              <a:t> == 0</a:t>
            </a:r>
            <a:endParaRPr lang="pl-PL" sz="2000" dirty="0">
              <a:latin typeface="Consolas" panose="020B0609020204030204" pitchFamily="49" charset="0"/>
              <a:ea typeface="Times New Roman" panose="02020603050405020304" pitchFamily="18" charset="0"/>
            </a:endParaRPr>
          </a:p>
          <a:p>
            <a:r>
              <a:rPr lang="en-US" sz="2000" dirty="0">
                <a:latin typeface="Consolas" panose="020B0609020204030204" pitchFamily="49" charset="0"/>
                <a:ea typeface="Times New Roman" panose="02020603050405020304" pitchFamily="18" charset="0"/>
              </a:rPr>
              <a:t>123.0 + nan == -nan(</a:t>
            </a:r>
            <a:r>
              <a:rPr lang="en-US" sz="2000" dirty="0" err="1">
                <a:latin typeface="Consolas" panose="020B0609020204030204" pitchFamily="49" charset="0"/>
                <a:ea typeface="Times New Roman" panose="02020603050405020304" pitchFamily="18" charset="0"/>
              </a:rPr>
              <a:t>ind</a:t>
            </a:r>
            <a:r>
              <a:rPr lang="en-US" sz="2000" dirty="0">
                <a:latin typeface="Consolas" panose="020B0609020204030204" pitchFamily="49" charset="0"/>
                <a:ea typeface="Times New Roman" panose="02020603050405020304" pitchFamily="18" charset="0"/>
              </a:rPr>
              <a:t>)</a:t>
            </a:r>
            <a:endParaRPr lang="pl-PL" sz="2000" dirty="0">
              <a:effectLst/>
              <a:latin typeface="Consolas" panose="020B0609020204030204" pitchFamily="49" charset="0"/>
              <a:ea typeface="Times New Roman" panose="02020603050405020304" pitchFamily="18" charset="0"/>
            </a:endParaRPr>
          </a:p>
        </p:txBody>
      </p:sp>
      <p:sp>
        <p:nvSpPr>
          <p:cNvPr id="7" name="Prostokąt 6"/>
          <p:cNvSpPr/>
          <p:nvPr/>
        </p:nvSpPr>
        <p:spPr>
          <a:xfrm rot="19912425">
            <a:off x="85165" y="1193247"/>
            <a:ext cx="4733604" cy="461665"/>
          </a:xfrm>
          <a:prstGeom prst="rect">
            <a:avLst/>
          </a:prstGeom>
          <a:solidFill>
            <a:schemeClr val="bg1"/>
          </a:solidFill>
        </p:spPr>
        <p:txBody>
          <a:bodyPr wrap="none">
            <a:spAutoFit/>
          </a:bodyPr>
          <a:lstStyle/>
          <a:p>
            <a:r>
              <a:rPr lang="pl-PL" sz="2400" dirty="0" smtClean="0">
                <a:latin typeface="Arial Rounded MT Bold" panose="020F0704030504030204" pitchFamily="34" charset="0"/>
              </a:rPr>
              <a:t>Be </a:t>
            </a:r>
            <a:r>
              <a:rPr lang="pl-PL" sz="2400" dirty="0" err="1" smtClean="0">
                <a:latin typeface="Arial Rounded MT Bold" panose="020F0704030504030204" pitchFamily="34" charset="0"/>
              </a:rPr>
              <a:t>aware</a:t>
            </a:r>
            <a:r>
              <a:rPr lang="pl-PL" sz="2400" dirty="0" smtClean="0">
                <a:latin typeface="Arial Rounded MT Bold" panose="020F0704030504030204" pitchFamily="34" charset="0"/>
              </a:rPr>
              <a:t> of a hardware trap…</a:t>
            </a:r>
            <a:endParaRPr lang="pl-PL" sz="2400" dirty="0">
              <a:latin typeface="Arial Rounded MT Bold" panose="020F0704030504030204" pitchFamily="34" charset="0"/>
            </a:endParaRPr>
          </a:p>
        </p:txBody>
      </p:sp>
      <p:sp>
        <p:nvSpPr>
          <p:cNvPr id="8" name="Prostokąt 7"/>
          <p:cNvSpPr/>
          <p:nvPr/>
        </p:nvSpPr>
        <p:spPr>
          <a:xfrm>
            <a:off x="7230456" y="3795171"/>
            <a:ext cx="3176447" cy="461665"/>
          </a:xfrm>
          <a:prstGeom prst="rect">
            <a:avLst/>
          </a:prstGeom>
          <a:solidFill>
            <a:schemeClr val="bg1"/>
          </a:solidFill>
        </p:spPr>
        <p:txBody>
          <a:bodyPr wrap="none">
            <a:spAutoFit/>
          </a:bodyPr>
          <a:lstStyle/>
          <a:p>
            <a:r>
              <a:rPr lang="pl-PL" sz="2400" dirty="0" err="1" smtClean="0">
                <a:latin typeface="Arial Rounded MT Bold" panose="020F0704030504030204" pitchFamily="34" charset="0"/>
              </a:rPr>
              <a:t>Use</a:t>
            </a:r>
            <a:r>
              <a:rPr lang="pl-PL" sz="2400" dirty="0" smtClean="0">
                <a:latin typeface="Arial Rounded MT Bold" panose="020F0704030504030204" pitchFamily="34" charset="0"/>
              </a:rPr>
              <a:t> with </a:t>
            </a:r>
            <a:r>
              <a:rPr lang="pl-PL" sz="2400" dirty="0" err="1" smtClean="0">
                <a:latin typeface="Arial Rounded MT Bold" panose="020F0704030504030204" pitchFamily="34" charset="0"/>
              </a:rPr>
              <a:t>assert</a:t>
            </a:r>
            <a:r>
              <a:rPr lang="pl-PL" sz="2400" dirty="0" smtClean="0">
                <a:latin typeface="Arial Rounded MT Bold" panose="020F0704030504030204" pitchFamily="34" charset="0"/>
              </a:rPr>
              <a:t>( … )</a:t>
            </a:r>
            <a:endParaRPr lang="pl-PL" sz="2400" dirty="0">
              <a:latin typeface="Arial Rounded MT Bold" panose="020F0704030504030204" pitchFamily="34" charset="0"/>
            </a:endParaRPr>
          </a:p>
        </p:txBody>
      </p:sp>
      <p:sp>
        <p:nvSpPr>
          <p:cNvPr id="9" name="Prostokąt 8"/>
          <p:cNvSpPr/>
          <p:nvPr/>
        </p:nvSpPr>
        <p:spPr>
          <a:xfrm>
            <a:off x="6035488" y="6356350"/>
            <a:ext cx="3595536" cy="369332"/>
          </a:xfrm>
          <a:prstGeom prst="rect">
            <a:avLst/>
          </a:prstGeom>
        </p:spPr>
        <p:txBody>
          <a:bodyPr wrap="none">
            <a:spAutoFit/>
          </a:bodyPr>
          <a:lstStyle/>
          <a:p>
            <a:r>
              <a:rPr lang="en-US" dirty="0"/>
              <a:t>"not a number" or "indeterminate</a:t>
            </a:r>
            <a:r>
              <a:rPr lang="en-US" dirty="0" smtClean="0"/>
              <a:t>" </a:t>
            </a:r>
            <a:endParaRPr lang="pl-PL" dirty="0"/>
          </a:p>
        </p:txBody>
      </p:sp>
      <p:sp>
        <p:nvSpPr>
          <p:cNvPr id="10" name="Prostokąt 9"/>
          <p:cNvSpPr/>
          <p:nvPr/>
        </p:nvSpPr>
        <p:spPr>
          <a:xfrm>
            <a:off x="5959288" y="5714489"/>
            <a:ext cx="6232712" cy="369332"/>
          </a:xfrm>
          <a:prstGeom prst="rect">
            <a:avLst/>
          </a:prstGeom>
        </p:spPr>
        <p:txBody>
          <a:bodyPr wrap="square">
            <a:spAutoFit/>
          </a:bodyPr>
          <a:lstStyle/>
          <a:p>
            <a:r>
              <a:rPr lang="pl-PL" dirty="0" smtClean="0"/>
              <a:t>T</a:t>
            </a:r>
            <a:r>
              <a:rPr lang="en-US" dirty="0" smtClean="0"/>
              <a:t>he </a:t>
            </a:r>
            <a:r>
              <a:rPr lang="en-US" dirty="0"/>
              <a:t>fractional power of a negative number </a:t>
            </a:r>
            <a:r>
              <a:rPr lang="pl-PL" dirty="0" err="1" smtClean="0"/>
              <a:t>gives</a:t>
            </a:r>
            <a:r>
              <a:rPr lang="en-US" dirty="0" smtClean="0"/>
              <a:t> </a:t>
            </a:r>
            <a:r>
              <a:rPr lang="en-US" dirty="0"/>
              <a:t>a complex </a:t>
            </a:r>
            <a:r>
              <a:rPr lang="en-US" dirty="0" smtClean="0"/>
              <a:t>n</a:t>
            </a:r>
            <a:r>
              <a:rPr lang="pl-PL" dirty="0" err="1" smtClean="0"/>
              <a:t>um</a:t>
            </a:r>
            <a:endParaRPr lang="pl-PL" dirty="0"/>
          </a:p>
        </p:txBody>
      </p:sp>
      <p:sp>
        <p:nvSpPr>
          <p:cNvPr id="12" name="Prostokąt 11"/>
          <p:cNvSpPr/>
          <p:nvPr/>
        </p:nvSpPr>
        <p:spPr>
          <a:xfrm>
            <a:off x="8328212" y="5219326"/>
            <a:ext cx="3171125" cy="400110"/>
          </a:xfrm>
          <a:prstGeom prst="rect">
            <a:avLst/>
          </a:prstGeom>
        </p:spPr>
        <p:txBody>
          <a:bodyPr wrap="none">
            <a:spAutoFit/>
          </a:bodyPr>
          <a:lstStyle/>
          <a:p>
            <a:r>
              <a:rPr lang="fr-FR" sz="2000" dirty="0"/>
              <a:t>cout &lt;&lt; pow(-</a:t>
            </a:r>
            <a:r>
              <a:rPr lang="fr-FR" sz="2000" dirty="0" smtClean="0"/>
              <a:t>3</a:t>
            </a:r>
            <a:r>
              <a:rPr lang="pl-PL" sz="2000" dirty="0" smtClean="0"/>
              <a:t>.0</a:t>
            </a:r>
            <a:r>
              <a:rPr lang="fr-FR" sz="2000" dirty="0" smtClean="0"/>
              <a:t>, </a:t>
            </a:r>
            <a:r>
              <a:rPr lang="fr-FR" sz="2000" dirty="0"/>
              <a:t>(1.0 / </a:t>
            </a:r>
            <a:r>
              <a:rPr lang="fr-FR" sz="2000" dirty="0" smtClean="0"/>
              <a:t>3</a:t>
            </a:r>
            <a:r>
              <a:rPr lang="pl-PL" sz="2000" dirty="0" smtClean="0"/>
              <a:t>.0</a:t>
            </a:r>
            <a:r>
              <a:rPr lang="fr-FR" sz="2000" dirty="0" smtClean="0"/>
              <a:t>))</a:t>
            </a:r>
            <a:endParaRPr lang="pl-PL" sz="2000" dirty="0"/>
          </a:p>
        </p:txBody>
      </p:sp>
    </p:spTree>
    <p:extLst>
      <p:ext uri="{BB962C8B-B14F-4D97-AF65-F5344CB8AC3E}">
        <p14:creationId xmlns:p14="http://schemas.microsoft.com/office/powerpoint/2010/main" val="2730449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rounding</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modes</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10151" y="827205"/>
            <a:ext cx="11034793" cy="5293757"/>
          </a:xfrm>
          <a:prstGeom prst="rect">
            <a:avLst/>
          </a:prstGeom>
        </p:spPr>
        <p:txBody>
          <a:bodyPr wrap="square">
            <a:spAutoFit/>
          </a:bodyPr>
          <a:lstStyle/>
          <a:p>
            <a:pPr algn="just">
              <a:spcAft>
                <a:spcPts val="600"/>
              </a:spcAft>
            </a:pPr>
            <a:r>
              <a:rPr lang="pl-PL" sz="2400" dirty="0" smtClean="0">
                <a:ea typeface="Times New Roman" panose="02020603050405020304" pitchFamily="18" charset="0"/>
              </a:rPr>
              <a:t>T</a:t>
            </a:r>
            <a:r>
              <a:rPr lang="en-US" sz="2400" dirty="0" err="1" smtClean="0">
                <a:ea typeface="Times New Roman" panose="02020603050405020304" pitchFamily="18" charset="0"/>
              </a:rPr>
              <a:t>rying</a:t>
            </a:r>
            <a:r>
              <a:rPr lang="en-US" sz="2400" dirty="0" smtClean="0">
                <a:ea typeface="Times New Roman" panose="02020603050405020304" pitchFamily="18" charset="0"/>
              </a:rPr>
              <a:t> </a:t>
            </a:r>
            <a:r>
              <a:rPr lang="en-US" sz="2400" dirty="0">
                <a:ea typeface="Times New Roman" panose="02020603050405020304" pitchFamily="18" charset="0"/>
              </a:rPr>
              <a:t>to fit any conceivable real number to FP representation, taking 32 or 64 bits, </a:t>
            </a:r>
            <a:r>
              <a:rPr lang="en-US" sz="2400" b="1" dirty="0">
                <a:ea typeface="Times New Roman" panose="02020603050405020304" pitchFamily="18" charset="0"/>
              </a:rPr>
              <a:t>inevitably requires choosing the closest FP representation</a:t>
            </a:r>
            <a:r>
              <a:rPr lang="en-US" sz="2400" dirty="0">
                <a:ea typeface="Times New Roman" panose="02020603050405020304" pitchFamily="18" charset="0"/>
              </a:rPr>
              <a:t>. </a:t>
            </a:r>
            <a:endParaRPr lang="pl-PL" sz="2400" dirty="0" smtClean="0">
              <a:ea typeface="Times New Roman" panose="02020603050405020304" pitchFamily="18" charset="0"/>
            </a:endParaRPr>
          </a:p>
          <a:p>
            <a:pPr marL="342900" indent="-342900" algn="just">
              <a:spcAft>
                <a:spcPts val="600"/>
              </a:spcAft>
              <a:buFont typeface="Wingdings" panose="05000000000000000000" pitchFamily="2" charset="2"/>
              <a:buChar char="è"/>
            </a:pPr>
            <a:r>
              <a:rPr lang="en-US" sz="2400" i="1" dirty="0" smtClean="0">
                <a:ea typeface="Times New Roman" panose="02020603050405020304" pitchFamily="18" charset="0"/>
              </a:rPr>
              <a:t>rounding </a:t>
            </a:r>
            <a:r>
              <a:rPr lang="en-US" sz="2400" i="1" dirty="0">
                <a:ea typeface="Times New Roman" panose="02020603050405020304" pitchFamily="18" charset="0"/>
              </a:rPr>
              <a:t>error</a:t>
            </a:r>
            <a:r>
              <a:rPr lang="en-US" sz="2400" dirty="0">
                <a:ea typeface="Times New Roman" panose="02020603050405020304" pitchFamily="18" charset="0"/>
              </a:rPr>
              <a:t> (a </a:t>
            </a:r>
            <a:r>
              <a:rPr lang="en-US" sz="2400" i="1" dirty="0" err="1">
                <a:ea typeface="Times New Roman" panose="02020603050405020304" pitchFamily="18" charset="0"/>
              </a:rPr>
              <a:t>roundoff</a:t>
            </a:r>
            <a:r>
              <a:rPr lang="en-US" sz="2400" dirty="0">
                <a:ea typeface="Times New Roman" panose="02020603050405020304" pitchFamily="18" charset="0"/>
              </a:rPr>
              <a:t> </a:t>
            </a:r>
            <a:r>
              <a:rPr lang="en-US" sz="2400" i="1" dirty="0" smtClean="0">
                <a:ea typeface="Times New Roman" panose="02020603050405020304" pitchFamily="18" charset="0"/>
              </a:rPr>
              <a:t>error</a:t>
            </a:r>
            <a:r>
              <a:rPr lang="en-US" sz="2400" dirty="0" smtClean="0">
                <a:ea typeface="Times New Roman" panose="02020603050405020304" pitchFamily="18" charset="0"/>
              </a:rPr>
              <a:t>)</a:t>
            </a:r>
            <a:r>
              <a:rPr lang="pl-PL" sz="2400" dirty="0" smtClean="0">
                <a:ea typeface="Times New Roman" panose="02020603050405020304" pitchFamily="18" charset="0"/>
              </a:rPr>
              <a:t> </a:t>
            </a:r>
            <a:r>
              <a:rPr lang="en-US" sz="2400" dirty="0" smtClean="0">
                <a:ea typeface="Times New Roman" panose="02020603050405020304" pitchFamily="18" charset="0"/>
              </a:rPr>
              <a:t>is </a:t>
            </a:r>
            <a:r>
              <a:rPr lang="en-US" sz="2400" dirty="0">
                <a:ea typeface="Times New Roman" panose="02020603050405020304" pitchFamily="18" charset="0"/>
              </a:rPr>
              <a:t>the characteristic feature of FP computations. However, even choosing the closest FP representation is not that straightforward, so there are many rounding </a:t>
            </a:r>
            <a:r>
              <a:rPr lang="en-US" sz="2400" dirty="0" smtClean="0">
                <a:ea typeface="Times New Roman" panose="02020603050405020304" pitchFamily="18" charset="0"/>
              </a:rPr>
              <a:t>strategies. </a:t>
            </a:r>
            <a:endParaRPr lang="pl-PL" sz="2400" dirty="0" smtClean="0">
              <a:ea typeface="Times New Roman" panose="02020603050405020304" pitchFamily="18" charset="0"/>
            </a:endParaRPr>
          </a:p>
          <a:p>
            <a:pPr algn="just">
              <a:spcAft>
                <a:spcPts val="600"/>
              </a:spcAft>
            </a:pPr>
            <a:r>
              <a:rPr lang="en-US" sz="2400" dirty="0" smtClean="0">
                <a:ea typeface="Times New Roman" panose="02020603050405020304" pitchFamily="18" charset="0"/>
              </a:rPr>
              <a:t>The </a:t>
            </a:r>
            <a:r>
              <a:rPr lang="en-US" sz="2400" dirty="0">
                <a:ea typeface="Times New Roman" panose="02020603050405020304" pitchFamily="18" charset="0"/>
              </a:rPr>
              <a:t>following situations need to be properly signaled in the FP arithmetic:</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Overflow – means that the result is too large to be correctly represented.</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Underflow – the result is too small to be correctly represented.</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Inexact – the result cannot be represented exactly, so a rounded value is used instead.</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Invalid operation such as dividing by 0 or computing square root from a negative value</a:t>
            </a:r>
            <a:r>
              <a:rPr lang="en-US" sz="2400" dirty="0" smtClean="0">
                <a:ea typeface="Times New Roman" panose="02020603050405020304" pitchFamily="18" charset="0"/>
              </a:rPr>
              <a:t>.</a:t>
            </a:r>
            <a:endParaRPr lang="pl-PL" sz="2400" dirty="0">
              <a:ea typeface="Times New Roman" panose="02020603050405020304" pitchFamily="18" charset="0"/>
            </a:endParaRPr>
          </a:p>
        </p:txBody>
      </p:sp>
    </p:spTree>
    <p:extLst>
      <p:ext uri="{BB962C8B-B14F-4D97-AF65-F5344CB8AC3E}">
        <p14:creationId xmlns:p14="http://schemas.microsoft.com/office/powerpoint/2010/main" val="352265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Floating</a:t>
            </a:r>
            <a:r>
              <a:rPr lang="pl-PL" sz="2800" dirty="0">
                <a:ln>
                  <a:solidFill>
                    <a:schemeClr val="bg1"/>
                  </a:solidFill>
                </a:ln>
                <a:solidFill>
                  <a:schemeClr val="bg1"/>
                </a:solidFill>
                <a:cs typeface="Arial" panose="020B0604020202020204" pitchFamily="34" charset="0"/>
              </a:rPr>
              <a:t>-point </a:t>
            </a:r>
            <a:r>
              <a:rPr lang="pl-PL" sz="2800" dirty="0" err="1">
                <a:ln>
                  <a:solidFill>
                    <a:schemeClr val="bg1"/>
                  </a:solidFill>
                </a:ln>
                <a:solidFill>
                  <a:schemeClr val="bg1"/>
                </a:solidFill>
                <a:cs typeface="Arial" panose="020B0604020202020204" pitchFamily="34" charset="0"/>
              </a:rPr>
              <a:t>rounding</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modes</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421041409"/>
              </p:ext>
            </p:extLst>
          </p:nvPr>
        </p:nvGraphicFramePr>
        <p:xfrm>
          <a:off x="2103395" y="2647131"/>
          <a:ext cx="7325271" cy="3293689"/>
        </p:xfrm>
        <a:graphic>
          <a:graphicData uri="http://schemas.openxmlformats.org/presentationml/2006/ole">
            <mc:AlternateContent xmlns:mc="http://schemas.openxmlformats.org/markup-compatibility/2006">
              <mc:Choice xmlns:v="urn:schemas-microsoft-com:vml" Requires="v">
                <p:oleObj spid="_x0000_s12521" name="Visio" r:id="rId3" imgW="4122556" imgH="1836541" progId="Visio.Drawing.11">
                  <p:embed/>
                </p:oleObj>
              </mc:Choice>
              <mc:Fallback>
                <p:oleObj name="Visio" r:id="rId3" imgW="4122556" imgH="183654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395" y="2647131"/>
                        <a:ext cx="7325271" cy="3293689"/>
                      </a:xfrm>
                      <a:prstGeom prst="rect">
                        <a:avLst/>
                      </a:prstGeom>
                      <a:noFill/>
                    </p:spPr>
                  </p:pic>
                </p:oleObj>
              </mc:Fallback>
            </mc:AlternateContent>
          </a:graphicData>
        </a:graphic>
      </p:graphicFrame>
      <p:sp>
        <p:nvSpPr>
          <p:cNvPr id="17" name="Prostokąt 16"/>
          <p:cNvSpPr/>
          <p:nvPr/>
        </p:nvSpPr>
        <p:spPr>
          <a:xfrm>
            <a:off x="526676" y="1127823"/>
            <a:ext cx="11138647" cy="830997"/>
          </a:xfrm>
          <a:prstGeom prst="rect">
            <a:avLst/>
          </a:prstGeom>
        </p:spPr>
        <p:txBody>
          <a:bodyPr wrap="square">
            <a:spAutoFit/>
          </a:bodyPr>
          <a:lstStyle/>
          <a:p>
            <a:r>
              <a:rPr lang="en-US" sz="2400" dirty="0" smtClean="0"/>
              <a:t>When </a:t>
            </a:r>
            <a:r>
              <a:rPr lang="en-US" sz="2400" dirty="0"/>
              <a:t>choosing </a:t>
            </a:r>
            <a:r>
              <a:rPr lang="en-US" sz="2400" b="1" dirty="0"/>
              <a:t>the nearest FP value </a:t>
            </a:r>
            <a:r>
              <a:rPr lang="en-US" sz="2400" dirty="0"/>
              <a:t>the maximum error is not greater than ½ of </a:t>
            </a:r>
            <a:r>
              <a:rPr lang="en-US" sz="2400" b="1" dirty="0">
                <a:ea typeface="Times New Roman" panose="02020603050405020304" pitchFamily="18" charset="0"/>
              </a:rPr>
              <a:t>units in the last place </a:t>
            </a:r>
            <a:r>
              <a:rPr lang="pl-PL" sz="2400" dirty="0" smtClean="0">
                <a:ea typeface="Times New Roman" panose="02020603050405020304" pitchFamily="18" charset="0"/>
              </a:rPr>
              <a:t>(</a:t>
            </a:r>
            <a:r>
              <a:rPr lang="en-US" sz="2400" dirty="0" smtClean="0"/>
              <a:t>ULP</a:t>
            </a:r>
            <a:r>
              <a:rPr lang="pl-PL" sz="2400" dirty="0" smtClean="0"/>
              <a:t>).</a:t>
            </a:r>
            <a:endParaRPr lang="pl-PL" sz="2400" dirty="0"/>
          </a:p>
        </p:txBody>
      </p:sp>
      <p:sp>
        <p:nvSpPr>
          <p:cNvPr id="7" name="Owal 6"/>
          <p:cNvSpPr/>
          <p:nvPr/>
        </p:nvSpPr>
        <p:spPr>
          <a:xfrm>
            <a:off x="6916270" y="4205789"/>
            <a:ext cx="842683" cy="546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1" name="Łącznik prosty ze strzałką 20"/>
          <p:cNvCxnSpPr/>
          <p:nvPr/>
        </p:nvCxnSpPr>
        <p:spPr>
          <a:xfrm flipV="1">
            <a:off x="7758953" y="4474730"/>
            <a:ext cx="461683" cy="448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Łącznik prosty ze strzałką 23"/>
          <p:cNvCxnSpPr/>
          <p:nvPr/>
        </p:nvCxnSpPr>
        <p:spPr>
          <a:xfrm flipH="1" flipV="1">
            <a:off x="5390028" y="4476072"/>
            <a:ext cx="1526242" cy="1"/>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283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Floating</a:t>
            </a:r>
            <a:r>
              <a:rPr lang="pl-PL" sz="2800" dirty="0">
                <a:ln>
                  <a:solidFill>
                    <a:schemeClr val="bg1"/>
                  </a:solidFill>
                </a:ln>
                <a:solidFill>
                  <a:schemeClr val="bg1"/>
                </a:solidFill>
                <a:cs typeface="Arial" panose="020B0604020202020204" pitchFamily="34" charset="0"/>
              </a:rPr>
              <a:t>-point </a:t>
            </a:r>
            <a:r>
              <a:rPr lang="pl-PL" sz="2800" dirty="0" err="1">
                <a:ln>
                  <a:solidFill>
                    <a:schemeClr val="bg1"/>
                  </a:solidFill>
                </a:ln>
                <a:solidFill>
                  <a:schemeClr val="bg1"/>
                </a:solidFill>
                <a:cs typeface="Arial" panose="020B0604020202020204" pitchFamily="34" charset="0"/>
              </a:rPr>
              <a:t>rounding</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modes</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421041409"/>
              </p:ext>
            </p:extLst>
          </p:nvPr>
        </p:nvGraphicFramePr>
        <p:xfrm>
          <a:off x="2103395" y="2647131"/>
          <a:ext cx="7325271" cy="3293689"/>
        </p:xfrm>
        <a:graphic>
          <a:graphicData uri="http://schemas.openxmlformats.org/presentationml/2006/ole">
            <mc:AlternateContent xmlns:mc="http://schemas.openxmlformats.org/markup-compatibility/2006">
              <mc:Choice xmlns:v="urn:schemas-microsoft-com:vml" Requires="v">
                <p:oleObj spid="_x0000_s71767" name="Visio" r:id="rId3" imgW="4122556" imgH="1836541" progId="Visio.Drawing.11">
                  <p:embed/>
                </p:oleObj>
              </mc:Choice>
              <mc:Fallback>
                <p:oleObj name="Visio" r:id="rId3" imgW="4122556" imgH="1836541" progId="Visio.Drawing.11">
                  <p:embed/>
                  <p:pic>
                    <p:nvPicPr>
                      <p:cNvPr id="3" name="Obiek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395" y="2647131"/>
                        <a:ext cx="7325271" cy="3293689"/>
                      </a:xfrm>
                      <a:prstGeom prst="rect">
                        <a:avLst/>
                      </a:prstGeom>
                      <a:noFill/>
                    </p:spPr>
                  </p:pic>
                </p:oleObj>
              </mc:Fallback>
            </mc:AlternateContent>
          </a:graphicData>
        </a:graphic>
      </p:graphicFrame>
      <p:sp>
        <p:nvSpPr>
          <p:cNvPr id="17" name="Prostokąt 16"/>
          <p:cNvSpPr/>
          <p:nvPr/>
        </p:nvSpPr>
        <p:spPr>
          <a:xfrm>
            <a:off x="526676" y="1127823"/>
            <a:ext cx="11138647" cy="830997"/>
          </a:xfrm>
          <a:prstGeom prst="rect">
            <a:avLst/>
          </a:prstGeom>
        </p:spPr>
        <p:txBody>
          <a:bodyPr wrap="square">
            <a:spAutoFit/>
          </a:bodyPr>
          <a:lstStyle/>
          <a:p>
            <a:r>
              <a:rPr lang="en-US" sz="2400" dirty="0" smtClean="0"/>
              <a:t>When </a:t>
            </a:r>
            <a:r>
              <a:rPr lang="en-US" sz="2400" dirty="0"/>
              <a:t>choosing </a:t>
            </a:r>
            <a:r>
              <a:rPr lang="en-US" sz="2400" b="1" dirty="0"/>
              <a:t>the nearest FP value </a:t>
            </a:r>
            <a:r>
              <a:rPr lang="en-US" sz="2400" dirty="0"/>
              <a:t>the maximum error is not greater than ½ of </a:t>
            </a:r>
            <a:r>
              <a:rPr lang="en-US" sz="2400" b="1" dirty="0">
                <a:ea typeface="Times New Roman" panose="02020603050405020304" pitchFamily="18" charset="0"/>
              </a:rPr>
              <a:t>units in the last place </a:t>
            </a:r>
            <a:r>
              <a:rPr lang="pl-PL" sz="2400" dirty="0" smtClean="0">
                <a:ea typeface="Times New Roman" panose="02020603050405020304" pitchFamily="18" charset="0"/>
              </a:rPr>
              <a:t>(</a:t>
            </a:r>
            <a:r>
              <a:rPr lang="en-US" sz="2400" dirty="0" smtClean="0"/>
              <a:t>ULP</a:t>
            </a:r>
            <a:r>
              <a:rPr lang="pl-PL" sz="2400" dirty="0" smtClean="0"/>
              <a:t>).</a:t>
            </a:r>
            <a:endParaRPr lang="pl-PL" sz="2400" dirty="0"/>
          </a:p>
        </p:txBody>
      </p:sp>
      <p:sp>
        <p:nvSpPr>
          <p:cNvPr id="7" name="Owal 6"/>
          <p:cNvSpPr/>
          <p:nvPr/>
        </p:nvSpPr>
        <p:spPr>
          <a:xfrm>
            <a:off x="6916270" y="4205789"/>
            <a:ext cx="842683" cy="5468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21" name="Łącznik prosty ze strzałką 20"/>
          <p:cNvCxnSpPr/>
          <p:nvPr/>
        </p:nvCxnSpPr>
        <p:spPr>
          <a:xfrm flipV="1">
            <a:off x="7758953" y="4474730"/>
            <a:ext cx="461683" cy="4482"/>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26522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graphicFrame>
        <p:nvGraphicFramePr>
          <p:cNvPr id="7" name="Obiekt 6"/>
          <p:cNvGraphicFramePr>
            <a:graphicFrameLocks noChangeAspect="1"/>
          </p:cNvGraphicFramePr>
          <p:nvPr>
            <p:extLst>
              <p:ext uri="{D42A27DB-BD31-4B8C-83A1-F6EECF244321}">
                <p14:modId xmlns:p14="http://schemas.microsoft.com/office/powerpoint/2010/main" val="2264923376"/>
              </p:ext>
            </p:extLst>
          </p:nvPr>
        </p:nvGraphicFramePr>
        <p:xfrm>
          <a:off x="1810870" y="1035947"/>
          <a:ext cx="8221888" cy="3128683"/>
        </p:xfrm>
        <a:graphic>
          <a:graphicData uri="http://schemas.openxmlformats.org/presentationml/2006/ole">
            <mc:AlternateContent xmlns:mc="http://schemas.openxmlformats.org/markup-compatibility/2006">
              <mc:Choice xmlns:v="urn:schemas-microsoft-com:vml" Requires="v">
                <p:oleObj spid="_x0000_s2290" name="Visio" r:id="rId3" imgW="5280514" imgH="1973407" progId="Visio.Drawing.11">
                  <p:embed/>
                </p:oleObj>
              </mc:Choice>
              <mc:Fallback>
                <p:oleObj name="Visio" r:id="rId3" imgW="5280514" imgH="197340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870" y="1035947"/>
                        <a:ext cx="8221888" cy="3128683"/>
                      </a:xfrm>
                      <a:prstGeom prst="rect">
                        <a:avLst/>
                      </a:prstGeom>
                      <a:noFill/>
                    </p:spPr>
                  </p:pic>
                </p:oleObj>
              </mc:Fallback>
            </mc:AlternateContent>
          </a:graphicData>
        </a:graphic>
      </p:graphicFrame>
      <p:sp>
        <p:nvSpPr>
          <p:cNvPr id="9" name="Prostokąt 8"/>
          <p:cNvSpPr/>
          <p:nvPr/>
        </p:nvSpPr>
        <p:spPr>
          <a:xfrm>
            <a:off x="457200" y="5039997"/>
            <a:ext cx="11425518" cy="1569660"/>
          </a:xfrm>
          <a:prstGeom prst="rect">
            <a:avLst/>
          </a:prstGeom>
        </p:spPr>
        <p:txBody>
          <a:bodyPr wrap="square">
            <a:spAutoFit/>
          </a:bodyPr>
          <a:lstStyle/>
          <a:p>
            <a:pPr algn="just"/>
            <a:r>
              <a:rPr lang="en-US" sz="2400" dirty="0">
                <a:ea typeface="Times New Roman" panose="02020603050405020304" pitchFamily="18" charset="0"/>
              </a:rPr>
              <a:t>Bit representation of the floating-point values in the IEEE 754 standard. There are two formats: short with the total length of </a:t>
            </a:r>
            <a:r>
              <a:rPr lang="en-US" sz="2400" i="1" dirty="0">
                <a:ea typeface="Times New Roman" panose="02020603050405020304" pitchFamily="18" charset="0"/>
              </a:rPr>
              <a:t>N</a:t>
            </a:r>
            <a:r>
              <a:rPr lang="en-US" sz="2400" dirty="0">
                <a:ea typeface="Times New Roman" panose="02020603050405020304" pitchFamily="18" charset="0"/>
              </a:rPr>
              <a:t>=32, precision </a:t>
            </a:r>
            <a:r>
              <a:rPr lang="en-US" sz="2400" i="1" dirty="0">
                <a:ea typeface="Times New Roman" panose="02020603050405020304" pitchFamily="18" charset="0"/>
              </a:rPr>
              <a:t>p</a:t>
            </a:r>
            <a:r>
              <a:rPr lang="en-US" sz="2400" dirty="0">
                <a:ea typeface="Times New Roman" panose="02020603050405020304" pitchFamily="18" charset="0"/>
              </a:rPr>
              <a:t>=24 of the significand, and </a:t>
            </a:r>
            <a:r>
              <a:rPr lang="en-US" sz="2400" i="1" dirty="0">
                <a:ea typeface="Times New Roman" panose="02020603050405020304" pitchFamily="18" charset="0"/>
              </a:rPr>
              <a:t>q</a:t>
            </a:r>
            <a:r>
              <a:rPr lang="en-US" sz="2400" dirty="0">
                <a:ea typeface="Times New Roman" panose="02020603050405020304" pitchFamily="18" charset="0"/>
              </a:rPr>
              <a:t>=8 bits for the exponent, and long with </a:t>
            </a:r>
            <a:r>
              <a:rPr lang="en-US" sz="2400" i="1" dirty="0">
                <a:ea typeface="Times New Roman" panose="02020603050405020304" pitchFamily="18" charset="0"/>
              </a:rPr>
              <a:t>N</a:t>
            </a:r>
            <a:r>
              <a:rPr lang="en-US" sz="2400" dirty="0">
                <a:ea typeface="Times New Roman" panose="02020603050405020304" pitchFamily="18" charset="0"/>
              </a:rPr>
              <a:t>=53, </a:t>
            </a:r>
            <a:r>
              <a:rPr lang="en-US" sz="2400" i="1" dirty="0">
                <a:ea typeface="Times New Roman" panose="02020603050405020304" pitchFamily="18" charset="0"/>
              </a:rPr>
              <a:t>p</a:t>
            </a:r>
            <a:r>
              <a:rPr lang="en-US" sz="2400" dirty="0">
                <a:ea typeface="Times New Roman" panose="02020603050405020304" pitchFamily="18" charset="0"/>
              </a:rPr>
              <a:t>=53, </a:t>
            </a:r>
            <a:r>
              <a:rPr lang="en-US" sz="2400" i="1" dirty="0">
                <a:ea typeface="Times New Roman" panose="02020603050405020304" pitchFamily="18" charset="0"/>
              </a:rPr>
              <a:t>q</a:t>
            </a:r>
            <a:r>
              <a:rPr lang="en-US" sz="2400" dirty="0">
                <a:ea typeface="Times New Roman" panose="02020603050405020304" pitchFamily="18" charset="0"/>
              </a:rPr>
              <a:t>=11. The most significant bit </a:t>
            </a:r>
            <a:r>
              <a:rPr lang="en-US" sz="2400" i="1" dirty="0">
                <a:ea typeface="Times New Roman" panose="02020603050405020304" pitchFamily="18" charset="0"/>
              </a:rPr>
              <a:t>d</a:t>
            </a:r>
            <a:r>
              <a:rPr lang="en-US" sz="2400" baseline="-25000" dirty="0">
                <a:ea typeface="Times New Roman" panose="02020603050405020304" pitchFamily="18" charset="0"/>
              </a:rPr>
              <a:t>0</a:t>
            </a:r>
            <a:r>
              <a:rPr lang="en-US" sz="2400" dirty="0">
                <a:ea typeface="Times New Roman" panose="02020603050405020304" pitchFamily="18" charset="0"/>
              </a:rPr>
              <a:t> of the significand is always 1 and does not need to be stored. This is the so called hidden bit. </a:t>
            </a:r>
            <a:endParaRPr lang="pl-PL" sz="2400" dirty="0"/>
          </a:p>
        </p:txBody>
      </p:sp>
    </p:spTree>
    <p:extLst>
      <p:ext uri="{BB962C8B-B14F-4D97-AF65-F5344CB8AC3E}">
        <p14:creationId xmlns:p14="http://schemas.microsoft.com/office/powerpoint/2010/main" val="135392583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732865" y="1375028"/>
            <a:ext cx="10726270" cy="4401205"/>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en-US" sz="2400" dirty="0" smtClean="0">
                <a:effectLst/>
                <a:ea typeface="Times New Roman" panose="02020603050405020304" pitchFamily="18" charset="0"/>
              </a:rPr>
              <a:t>IEEE 754 defines many FP formats from which the </a:t>
            </a:r>
            <a:r>
              <a:rPr lang="en-US" sz="2400" i="1" dirty="0" smtClean="0">
                <a:effectLst/>
                <a:ea typeface="Times New Roman" panose="02020603050405020304" pitchFamily="18" charset="0"/>
              </a:rPr>
              <a:t>single precision</a:t>
            </a:r>
            <a:r>
              <a:rPr lang="en-US" sz="2400" dirty="0" smtClean="0">
                <a:effectLst/>
                <a:ea typeface="Times New Roman" panose="02020603050405020304" pitchFamily="18" charset="0"/>
              </a:rPr>
              <a:t> and </a:t>
            </a:r>
            <a:r>
              <a:rPr lang="en-US" sz="2400" i="1" dirty="0" smtClean="0">
                <a:effectLst/>
                <a:ea typeface="Times New Roman" panose="02020603050405020304" pitchFamily="18" charset="0"/>
              </a:rPr>
              <a:t>double precision</a:t>
            </a:r>
            <a:r>
              <a:rPr lang="en-US" sz="2400" dirty="0" smtClean="0">
                <a:effectLst/>
                <a:ea typeface="Times New Roman" panose="02020603050405020304" pitchFamily="18" charset="0"/>
              </a:rPr>
              <a:t> are probably the most commonly encountered in C/C++ compilers. </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Single precision format occupies 4 bytes (32 bits) and has </a:t>
            </a:r>
            <a:r>
              <a:rPr lang="en-US" sz="2400" i="1" dirty="0" smtClean="0">
                <a:effectLst/>
                <a:ea typeface="Times New Roman" panose="02020603050405020304" pitchFamily="18" charset="0"/>
              </a:rPr>
              <a:t>p</a:t>
            </a:r>
            <a:r>
              <a:rPr lang="en-US" sz="2400" dirty="0" smtClean="0">
                <a:effectLst/>
                <a:ea typeface="Times New Roman" panose="02020603050405020304" pitchFamily="18" charset="0"/>
              </a:rPr>
              <a:t>=24 and </a:t>
            </a:r>
            <a:r>
              <a:rPr lang="en-US" sz="2400" i="1" dirty="0" smtClean="0">
                <a:effectLst/>
                <a:ea typeface="Times New Roman" panose="02020603050405020304" pitchFamily="18" charset="0"/>
              </a:rPr>
              <a:t>q</a:t>
            </a:r>
            <a:r>
              <a:rPr lang="en-US" sz="2400" dirty="0" smtClean="0">
                <a:effectLst/>
                <a:ea typeface="Times New Roman" panose="02020603050405020304" pitchFamily="18" charset="0"/>
              </a:rPr>
              <a:t>=8 bits. In some C/C++ compilers represented with </a:t>
            </a:r>
            <a:r>
              <a:rPr lang="en-US" sz="2400" dirty="0" smtClean="0">
                <a:effectLst/>
                <a:latin typeface="Consolas" panose="020B0609020204030204" pitchFamily="49" charset="0"/>
                <a:ea typeface="Times New Roman" panose="02020603050405020304" pitchFamily="18" charset="0"/>
              </a:rPr>
              <a:t>float</a:t>
            </a:r>
            <a:r>
              <a:rPr lang="en-US" sz="2400" dirty="0" smtClean="0">
                <a:effectLst/>
                <a:ea typeface="Times New Roman" panose="02020603050405020304" pitchFamily="18" charset="0"/>
              </a:rPr>
              <a:t>.</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Double precision format occupies 8 bytes (64 bits) and has </a:t>
            </a:r>
            <a:r>
              <a:rPr lang="en-US" sz="2400" i="1" dirty="0" smtClean="0">
                <a:effectLst/>
                <a:ea typeface="Times New Roman" panose="02020603050405020304" pitchFamily="18" charset="0"/>
              </a:rPr>
              <a:t>p</a:t>
            </a:r>
            <a:r>
              <a:rPr lang="en-US" sz="2400" dirty="0" smtClean="0">
                <a:effectLst/>
                <a:ea typeface="Times New Roman" panose="02020603050405020304" pitchFamily="18" charset="0"/>
              </a:rPr>
              <a:t>=53 and </a:t>
            </a:r>
            <a:r>
              <a:rPr lang="en-US" sz="2400" i="1" dirty="0" smtClean="0">
                <a:effectLst/>
                <a:ea typeface="Times New Roman" panose="02020603050405020304" pitchFamily="18" charset="0"/>
              </a:rPr>
              <a:t>q</a:t>
            </a:r>
            <a:r>
              <a:rPr lang="en-US" sz="2400" dirty="0" smtClean="0">
                <a:effectLst/>
                <a:ea typeface="Times New Roman" panose="02020603050405020304" pitchFamily="18" charset="0"/>
              </a:rPr>
              <a:t>=11 bits. In some C/C++ compilers represented with </a:t>
            </a:r>
            <a:r>
              <a:rPr lang="en-US" sz="2400" dirty="0" smtClean="0">
                <a:effectLst/>
                <a:latin typeface="Consolas" panose="020B0609020204030204" pitchFamily="49" charset="0"/>
                <a:ea typeface="Times New Roman" panose="02020603050405020304" pitchFamily="18" charset="0"/>
              </a:rPr>
              <a:t>double</a:t>
            </a:r>
            <a:r>
              <a:rPr lang="en-US" sz="2400" dirty="0" smtClean="0">
                <a:effectLst/>
                <a:ea typeface="Times New Roman" panose="02020603050405020304" pitchFamily="18" charset="0"/>
              </a:rPr>
              <a:t>.</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Extended precision (double extended) format occupies 10 bytes (</a:t>
            </a:r>
            <a:r>
              <a:rPr lang="pl-PL" sz="2400" dirty="0" smtClean="0">
                <a:effectLst/>
                <a:ea typeface="Times New Roman" panose="02020603050405020304" pitchFamily="18" charset="0"/>
              </a:rPr>
              <a:t>80</a:t>
            </a:r>
            <a:r>
              <a:rPr lang="en-US" sz="2400" dirty="0" smtClean="0">
                <a:effectLst/>
                <a:ea typeface="Times New Roman" panose="02020603050405020304" pitchFamily="18" charset="0"/>
              </a:rPr>
              <a:t> bits), </a:t>
            </a:r>
            <a:r>
              <a:rPr lang="en-US" sz="2400" i="1" dirty="0" smtClean="0">
                <a:effectLst/>
                <a:ea typeface="Times New Roman" panose="02020603050405020304" pitchFamily="18" charset="0"/>
              </a:rPr>
              <a:t>p</a:t>
            </a:r>
            <a:r>
              <a:rPr lang="en-US" sz="2400" dirty="0" smtClean="0">
                <a:effectLst/>
                <a:ea typeface="Times New Roman" panose="02020603050405020304" pitchFamily="18" charset="0"/>
              </a:rPr>
              <a:t>=64, </a:t>
            </a:r>
            <a:r>
              <a:rPr lang="en-US" sz="2400" i="1" dirty="0" smtClean="0">
                <a:effectLst/>
                <a:ea typeface="Times New Roman" panose="02020603050405020304" pitchFamily="18" charset="0"/>
              </a:rPr>
              <a:t>q</a:t>
            </a:r>
            <a:r>
              <a:rPr lang="en-US" sz="2400" dirty="0" smtClean="0">
                <a:effectLst/>
                <a:ea typeface="Times New Roman" panose="02020603050405020304" pitchFamily="18" charset="0"/>
              </a:rPr>
              <a:t>=15. In some C/C++ compilers represented with </a:t>
            </a:r>
            <a:r>
              <a:rPr lang="en-US" sz="2400" dirty="0" smtClean="0">
                <a:effectLst/>
                <a:latin typeface="Consolas" panose="020B0609020204030204" pitchFamily="49" charset="0"/>
                <a:ea typeface="Times New Roman" panose="02020603050405020304" pitchFamily="18" charset="0"/>
              </a:rPr>
              <a:t>long double</a:t>
            </a:r>
            <a:r>
              <a:rPr lang="en-US" sz="2400" dirty="0" smtClean="0">
                <a:effectLst/>
                <a:ea typeface="Times New Roman" panose="02020603050405020304" pitchFamily="18" charset="0"/>
              </a:rPr>
              <a:t>.</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Quadruple precision occupies 16 bytes (128 bits) with </a:t>
            </a:r>
            <a:r>
              <a:rPr lang="en-US" sz="2400" i="1" dirty="0" smtClean="0">
                <a:effectLst/>
                <a:ea typeface="Times New Roman" panose="02020603050405020304" pitchFamily="18" charset="0"/>
              </a:rPr>
              <a:t>p</a:t>
            </a:r>
            <a:r>
              <a:rPr lang="en-US" sz="2400" dirty="0" smtClean="0">
                <a:effectLst/>
                <a:ea typeface="Times New Roman" panose="02020603050405020304" pitchFamily="18" charset="0"/>
              </a:rPr>
              <a:t>=113 bits (supported by some C/C++ compilers with </a:t>
            </a:r>
            <a:r>
              <a:rPr lang="en-US" sz="2400" dirty="0" smtClean="0">
                <a:effectLst/>
                <a:latin typeface="Consolas" panose="020B0609020204030204" pitchFamily="49" charset="0"/>
                <a:ea typeface="Times New Roman" panose="02020603050405020304" pitchFamily="18" charset="0"/>
              </a:rPr>
              <a:t>long double </a:t>
            </a:r>
            <a:r>
              <a:rPr lang="en-US" sz="2400" dirty="0" smtClean="0">
                <a:effectLst/>
                <a:ea typeface="Times New Roman" panose="02020603050405020304" pitchFamily="18" charset="0"/>
              </a:rPr>
              <a:t>or special types/flags).</a:t>
            </a:r>
            <a:endParaRPr lang="pl-PL" sz="2400" dirty="0" smtClean="0">
              <a:effectLst/>
              <a:ea typeface="Times New Roman" panose="02020603050405020304" pitchFamily="18" charset="0"/>
            </a:endParaRPr>
          </a:p>
        </p:txBody>
      </p:sp>
    </p:spTree>
    <p:extLst>
      <p:ext uri="{BB962C8B-B14F-4D97-AF65-F5344CB8AC3E}">
        <p14:creationId xmlns:p14="http://schemas.microsoft.com/office/powerpoint/2010/main" val="642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804582" y="2020486"/>
            <a:ext cx="10726270" cy="2831544"/>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en-US" sz="2400" dirty="0" smtClean="0">
                <a:effectLst/>
                <a:ea typeface="Times New Roman" panose="02020603050405020304" pitchFamily="18" charset="0"/>
              </a:rPr>
              <a:t>The most-important-bit of the significand is not stored since in the normalized FP representation it is always 1. This is so called </a:t>
            </a:r>
            <a:r>
              <a:rPr lang="en-US" sz="2400" i="1" dirty="0" smtClean="0">
                <a:effectLst/>
                <a:ea typeface="Times New Roman" panose="02020603050405020304" pitchFamily="18" charset="0"/>
              </a:rPr>
              <a:t>a hidden bit</a:t>
            </a:r>
            <a:r>
              <a:rPr lang="en-US" sz="2400" dirty="0" smtClean="0">
                <a:effectLst/>
                <a:ea typeface="Times New Roman" panose="02020603050405020304" pitchFamily="18" charset="0"/>
              </a:rPr>
              <a:t> trick (Goldberg, 1991). This also explains why using the binary base </a:t>
            </a:r>
            <a:r>
              <a:rPr lang="en-US" sz="2400" i="1" dirty="0" smtClean="0">
                <a:effectLst/>
                <a:ea typeface="Times New Roman" panose="02020603050405020304" pitchFamily="18" charset="0"/>
              </a:rPr>
              <a:t>B</a:t>
            </a:r>
            <a:r>
              <a:rPr lang="en-US" sz="2400" dirty="0" smtClean="0">
                <a:effectLst/>
                <a:ea typeface="Times New Roman" panose="02020603050405020304" pitchFamily="18" charset="0"/>
              </a:rPr>
              <a:t>=2 is beneficial (recall also the smallest wobble). This feature explains also how the above bit partitions are organized considering also the </a:t>
            </a:r>
            <a:r>
              <a:rPr lang="en-US" sz="2400" i="1" dirty="0" smtClean="0">
                <a:effectLst/>
                <a:ea typeface="Times New Roman" panose="02020603050405020304" pitchFamily="18" charset="0"/>
              </a:rPr>
              <a:t>S </a:t>
            </a:r>
            <a:r>
              <a:rPr lang="en-US" sz="2400" dirty="0" smtClean="0">
                <a:effectLst/>
                <a:ea typeface="Times New Roman" panose="02020603050405020304" pitchFamily="18" charset="0"/>
              </a:rPr>
              <a:t>sign bit.</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smtClean="0">
                <a:effectLst/>
                <a:ea typeface="Times New Roman" panose="02020603050405020304" pitchFamily="18" charset="0"/>
              </a:rPr>
              <a:t>Standard requires only that double </a:t>
            </a:r>
            <a:r>
              <a:rPr lang="en-US" sz="2400" b="1" dirty="0" smtClean="0">
                <a:effectLst/>
                <a:ea typeface="Times New Roman" panose="02020603050405020304" pitchFamily="18" charset="0"/>
              </a:rPr>
              <a:t>is</a:t>
            </a:r>
            <a:r>
              <a:rPr lang="en-US" sz="2400" dirty="0" smtClean="0">
                <a:effectLst/>
                <a:ea typeface="Times New Roman" panose="02020603050405020304" pitchFamily="18" charset="0"/>
              </a:rPr>
              <a:t> </a:t>
            </a:r>
            <a:r>
              <a:rPr lang="en-US" sz="2400" b="1" dirty="0" smtClean="0">
                <a:effectLst/>
                <a:ea typeface="Times New Roman" panose="02020603050405020304" pitchFamily="18" charset="0"/>
              </a:rPr>
              <a:t>at least as precise </a:t>
            </a:r>
            <a:r>
              <a:rPr lang="en-US" sz="2400" dirty="0" smtClean="0">
                <a:effectLst/>
                <a:ea typeface="Times New Roman" panose="02020603050405020304" pitchFamily="18" charset="0"/>
              </a:rPr>
              <a:t>as float and long double as double, respectively.</a:t>
            </a:r>
            <a:endParaRPr lang="pl-PL" sz="2400" dirty="0">
              <a:effectLst/>
              <a:ea typeface="Times New Roman" panose="02020603050405020304" pitchFamily="18" charset="0"/>
            </a:endParaRPr>
          </a:p>
        </p:txBody>
      </p:sp>
    </p:spTree>
    <p:extLst>
      <p:ext uri="{BB962C8B-B14F-4D97-AF65-F5344CB8AC3E}">
        <p14:creationId xmlns:p14="http://schemas.microsoft.com/office/powerpoint/2010/main" val="3482358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79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14" name="Prostokąt 13"/>
          <p:cNvSpPr/>
          <p:nvPr/>
        </p:nvSpPr>
        <p:spPr>
          <a:xfrm>
            <a:off x="533399" y="1024422"/>
            <a:ext cx="10856259" cy="5078313"/>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en-US" sz="2400" dirty="0" smtClean="0">
                <a:effectLst/>
                <a:ea typeface="Times New Roman" panose="02020603050405020304" pitchFamily="18" charset="0"/>
              </a:rPr>
              <a:t>The standard defines some special values which are especially encoded:</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Positive infinity (+∞).</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Negative infinity (−∞).</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Negative zero (0</a:t>
            </a:r>
            <a:r>
              <a:rPr lang="en-US" sz="2400" baseline="30000" dirty="0" smtClean="0">
                <a:effectLst/>
                <a:ea typeface="Times New Roman" panose="02020603050405020304" pitchFamily="18" charset="0"/>
              </a:rPr>
              <a:t>-</a:t>
            </a:r>
            <a:r>
              <a:rPr lang="en-US" sz="2400" dirty="0" smtClean="0">
                <a:effectLst/>
                <a:ea typeface="Times New Roman" panose="02020603050405020304" pitchFamily="18" charset="0"/>
              </a:rPr>
              <a:t>).</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Positive zero (0</a:t>
            </a:r>
            <a:r>
              <a:rPr lang="en-US" sz="2400" baseline="30000" dirty="0" smtClean="0">
                <a:effectLst/>
                <a:ea typeface="Times New Roman" panose="02020603050405020304" pitchFamily="18" charset="0"/>
              </a:rPr>
              <a:t>+</a:t>
            </a:r>
            <a:r>
              <a:rPr lang="en-US" sz="2400" dirty="0" smtClean="0">
                <a:effectLst/>
                <a:ea typeface="Times New Roman" panose="02020603050405020304" pitchFamily="18" charset="0"/>
              </a:rPr>
              <a:t>).</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Not-a-number (</a:t>
            </a:r>
            <a:r>
              <a:rPr lang="en-US" sz="2400" dirty="0" err="1" smtClean="0">
                <a:effectLst/>
                <a:ea typeface="Times New Roman" panose="02020603050405020304" pitchFamily="18" charset="0"/>
              </a:rPr>
              <a:t>NaN</a:t>
            </a:r>
            <a:r>
              <a:rPr lang="en-US" sz="2400" dirty="0" smtClean="0">
                <a:effectLst/>
                <a:ea typeface="Times New Roman" panose="02020603050405020304" pitchFamily="18" charset="0"/>
              </a:rPr>
              <a:t>) –used to represent for example results of forbidden mathematical operations avoiding an exception, such as a square root of a negative value, etc.</a:t>
            </a:r>
            <a:endParaRPr lang="pl-PL" sz="2400" dirty="0" smtClean="0">
              <a:effectLst/>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smtClean="0">
                <a:effectLst/>
                <a:ea typeface="Times New Roman" panose="02020603050405020304" pitchFamily="18" charset="0"/>
              </a:rPr>
              <a:t>The significand and exponent are especially encoded to represent the above special values. For other than above special encodings, a value 127 in a single, and 1023 in a double precision, are added to the exponent, respectively. </a:t>
            </a:r>
            <a:endParaRPr lang="pl-PL" sz="2400" dirty="0" smtClean="0">
              <a:effectLst/>
              <a:ea typeface="Times New Roman" panose="02020603050405020304" pitchFamily="18" charset="0"/>
            </a:endParaRPr>
          </a:p>
        </p:txBody>
      </p:sp>
    </p:spTree>
    <p:extLst>
      <p:ext uri="{BB962C8B-B14F-4D97-AF65-F5344CB8AC3E}">
        <p14:creationId xmlns:p14="http://schemas.microsoft.com/office/powerpoint/2010/main" val="305978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fade">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20621" y="1769039"/>
            <a:ext cx="10475259" cy="646331"/>
          </a:xfrm>
          <a:prstGeom prst="rect">
            <a:avLst/>
          </a:prstGeom>
        </p:spPr>
        <p:txBody>
          <a:bodyPr wrap="square">
            <a:spAutoFit/>
          </a:bodyPr>
          <a:lstStyle/>
          <a:p>
            <a:r>
              <a:rPr lang="en-US" dirty="0" smtClean="0">
                <a:solidFill>
                  <a:srgbClr val="000000"/>
                </a:solidFill>
                <a:latin typeface="Consolas" panose="020B0609020204030204" pitchFamily="49" charset="0"/>
              </a:rPr>
              <a:t>std</a:t>
            </a:r>
            <a:r>
              <a:rPr lang="en-US" dirty="0">
                <a:solidFill>
                  <a:srgbClr val="000000"/>
                </a:solidFill>
                <a:latin typeface="Consolas" panose="020B0609020204030204" pitchFamily="49" charset="0"/>
              </a:rPr>
              <a:t>::cout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endParaRPr lang="en-US"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 ( </a:t>
            </a:r>
            <a:r>
              <a:rPr lang="pl-PL" b="1" dirty="0">
                <a:solidFill>
                  <a:srgbClr val="000000"/>
                </a:solidFill>
                <a:latin typeface="Consolas" panose="020B0609020204030204" pitchFamily="49" charset="0"/>
              </a:rPr>
              <a:t>std::</a:t>
            </a:r>
            <a:r>
              <a:rPr lang="pl-PL" b="1" dirty="0" err="1">
                <a:solidFill>
                  <a:srgbClr val="000000"/>
                </a:solidFill>
                <a:latin typeface="Consolas" panose="020B0609020204030204" pitchFamily="49" charset="0"/>
              </a:rPr>
              <a:t>fabs</a:t>
            </a:r>
            <a:r>
              <a:rPr lang="pl-PL" dirty="0">
                <a:solidFill>
                  <a:srgbClr val="000000"/>
                </a:solidFill>
                <a:latin typeface="Consolas" panose="020B0609020204030204" pitchFamily="49" charset="0"/>
              </a:rPr>
              <a:t>( ( 0.1 + 0.2 ) - 0.3 ) &lt; 1e-12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 </a:t>
            </a:r>
            <a:endParaRPr lang="pl-PL" dirty="0"/>
          </a:p>
        </p:txBody>
      </p:sp>
    </p:spTree>
    <p:extLst>
      <p:ext uri="{BB962C8B-B14F-4D97-AF65-F5344CB8AC3E}">
        <p14:creationId xmlns:p14="http://schemas.microsoft.com/office/powerpoint/2010/main" val="31385790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14" name="Prostokąt 13"/>
          <p:cNvSpPr/>
          <p:nvPr/>
        </p:nvSpPr>
        <p:spPr>
          <a:xfrm>
            <a:off x="497541" y="1849175"/>
            <a:ext cx="10856259" cy="1938992"/>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en-US" sz="2400" dirty="0" smtClean="0">
                <a:effectLst/>
                <a:ea typeface="Times New Roman" panose="02020603050405020304" pitchFamily="18" charset="0"/>
              </a:rPr>
              <a:t>The ‘standard’ FP formats there is a problem with precise representation of 0 and values close to 0. To remedy this, there is the special encoding (all 0’s in the exponent bit and </a:t>
            </a:r>
            <a:r>
              <a:rPr lang="en-US" sz="2400" i="1" dirty="0" smtClean="0">
                <a:effectLst/>
                <a:ea typeface="Times New Roman" panose="02020603050405020304" pitchFamily="18" charset="0"/>
              </a:rPr>
              <a:t>d</a:t>
            </a:r>
            <a:r>
              <a:rPr lang="en-US" sz="2400" baseline="-25000" dirty="0" smtClean="0">
                <a:effectLst/>
                <a:ea typeface="Times New Roman" panose="02020603050405020304" pitchFamily="18" charset="0"/>
              </a:rPr>
              <a:t>0</a:t>
            </a:r>
            <a:r>
              <a:rPr lang="en-US" sz="2400" dirty="0" smtClean="0">
                <a:effectLst/>
                <a:ea typeface="Times New Roman" panose="02020603050405020304" pitchFamily="18" charset="0"/>
              </a:rPr>
              <a:t>=0 of the significand) to represent this group of values, which are called </a:t>
            </a:r>
            <a:r>
              <a:rPr lang="en-US" sz="2400" i="1" dirty="0" smtClean="0">
                <a:effectLst/>
                <a:ea typeface="Times New Roman" panose="02020603050405020304" pitchFamily="18" charset="0"/>
              </a:rPr>
              <a:t>denormals</a:t>
            </a:r>
            <a:r>
              <a:rPr lang="en-US" sz="2400" dirty="0" smtClean="0">
                <a:effectLst/>
                <a:ea typeface="Times New Roman" panose="02020603050405020304" pitchFamily="18" charset="0"/>
              </a:rPr>
              <a:t> (</a:t>
            </a:r>
            <a:r>
              <a:rPr lang="en-US" sz="2400" i="1" dirty="0" err="1" smtClean="0">
                <a:effectLst/>
                <a:ea typeface="Times New Roman" panose="02020603050405020304" pitchFamily="18" charset="0"/>
              </a:rPr>
              <a:t>subnormals</a:t>
            </a:r>
            <a:r>
              <a:rPr lang="en-US" sz="2400" dirty="0" smtClean="0">
                <a:effectLst/>
                <a:ea typeface="Times New Roman" panose="02020603050405020304" pitchFamily="18" charset="0"/>
              </a:rPr>
              <a:t>). However, in some systems using denormals comes with a significant run-time cost.  </a:t>
            </a:r>
            <a:endParaRPr lang="pl-PL" sz="2400" dirty="0" smtClean="0">
              <a:effectLst/>
              <a:ea typeface="Times New Roman" panose="02020603050405020304" pitchFamily="18" charset="0"/>
            </a:endParaRPr>
          </a:p>
        </p:txBody>
      </p:sp>
    </p:spTree>
    <p:extLst>
      <p:ext uri="{BB962C8B-B14F-4D97-AF65-F5344CB8AC3E}">
        <p14:creationId xmlns:p14="http://schemas.microsoft.com/office/powerpoint/2010/main" val="9072068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14" name="Prostokąt 13"/>
          <p:cNvSpPr/>
          <p:nvPr/>
        </p:nvSpPr>
        <p:spPr>
          <a:xfrm>
            <a:off x="667870" y="1062593"/>
            <a:ext cx="10856259" cy="5293757"/>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en-US" sz="2400" dirty="0" smtClean="0">
                <a:effectLst/>
                <a:ea typeface="Times New Roman" panose="02020603050405020304" pitchFamily="18" charset="0"/>
              </a:rPr>
              <a:t>The IEEE 754 standard defines all necessary mathematical operations on FP values, such as addition, multiplication, but also </a:t>
            </a:r>
            <a:r>
              <a:rPr lang="en-US" sz="2400" dirty="0" err="1" smtClean="0">
                <a:effectLst/>
                <a:ea typeface="Times New Roman" panose="02020603050405020304" pitchFamily="18" charset="0"/>
              </a:rPr>
              <a:t>roundings</a:t>
            </a:r>
            <a:r>
              <a:rPr lang="en-US" sz="2400" dirty="0" smtClean="0">
                <a:effectLst/>
                <a:ea typeface="Times New Roman" panose="02020603050405020304" pitchFamily="18" charset="0"/>
              </a:rPr>
              <a:t>. Rounding is inevitable if the result cannot fit in the FP representation, e.g. due to insufficient number of bits for precision. There are five rounding modes, as follows:</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b="1" dirty="0" smtClean="0">
                <a:effectLst/>
                <a:ea typeface="Times New Roman" panose="02020603050405020304" pitchFamily="18" charset="0"/>
              </a:rPr>
              <a:t>Default round to nearest </a:t>
            </a:r>
            <a:r>
              <a:rPr lang="en-US" sz="2400" dirty="0" smtClean="0">
                <a:effectLst/>
                <a:ea typeface="Times New Roman" panose="02020603050405020304" pitchFamily="18" charset="0"/>
              </a:rPr>
              <a:t>(ties round to the nearest even digit, i.e. to a value that makes the significand end in an even digit). It can be shown that rounding to nearest even leads to lowest errors.</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Optional round to nearest (ties round away from 0).</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Round up (toward +∞).</a:t>
            </a:r>
            <a:endParaRPr lang="pl-PL" sz="2400" dirty="0" smtClean="0">
              <a:effectLst/>
              <a:ea typeface="Times New Roman" panose="02020603050405020304" pitchFamily="18" charset="0"/>
            </a:endParaRP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Round down (toward –∞)</a:t>
            </a:r>
            <a:r>
              <a:rPr lang="pl-PL" sz="2400" dirty="0" smtClean="0">
                <a:effectLst/>
                <a:ea typeface="Times New Roman" panose="02020603050405020304" pitchFamily="18" charset="0"/>
              </a:rPr>
              <a:t>.</a:t>
            </a:r>
          </a:p>
          <a:p>
            <a:pPr marL="742950" lvl="1" indent="-285750" algn="just">
              <a:spcBef>
                <a:spcPts val="600"/>
              </a:spcBef>
              <a:spcAft>
                <a:spcPts val="600"/>
              </a:spcAft>
              <a:buClr>
                <a:srgbClr val="3366FF"/>
              </a:buClr>
              <a:buFont typeface="Wingdings" panose="05000000000000000000" pitchFamily="2" charset="2"/>
              <a:buChar char=""/>
              <a:tabLst>
                <a:tab pos="914400" algn="l"/>
              </a:tabLst>
            </a:pPr>
            <a:r>
              <a:rPr lang="en-US" sz="2400" dirty="0" smtClean="0">
                <a:effectLst/>
                <a:ea typeface="Times New Roman" panose="02020603050405020304" pitchFamily="18" charset="0"/>
              </a:rPr>
              <a:t>Round toward 0 (cuts off fractional). This is also </a:t>
            </a:r>
            <a:r>
              <a:rPr lang="en-US" sz="2400" b="1" dirty="0" smtClean="0">
                <a:effectLst/>
                <a:ea typeface="Times New Roman" panose="02020603050405020304" pitchFamily="18" charset="0"/>
              </a:rPr>
              <a:t>the default rounding for the integer types</a:t>
            </a:r>
            <a:r>
              <a:rPr lang="en-US" sz="2400" dirty="0" smtClean="0">
                <a:effectLst/>
                <a:ea typeface="Times New Roman" panose="02020603050405020304" pitchFamily="18" charset="0"/>
              </a:rPr>
              <a:t>.</a:t>
            </a:r>
            <a:endParaRPr lang="pl-PL" sz="2400" dirty="0" smtClean="0">
              <a:effectLst/>
              <a:ea typeface="Times New Roman" panose="02020603050405020304" pitchFamily="18" charset="0"/>
            </a:endParaRPr>
          </a:p>
        </p:txBody>
      </p:sp>
    </p:spTree>
    <p:extLst>
      <p:ext uri="{BB962C8B-B14F-4D97-AF65-F5344CB8AC3E}">
        <p14:creationId xmlns:p14="http://schemas.microsoft.com/office/powerpoint/2010/main" val="136992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fade">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fade">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The IEEE 754 Standard for Floating-Point Arithmetic</a:t>
            </a:r>
            <a:endParaRPr lang="pl-PL" sz="2800" dirty="0">
              <a:ln>
                <a:solidFill>
                  <a:schemeClr val="bg1"/>
                </a:solidFill>
              </a:ln>
              <a:solidFill>
                <a:schemeClr val="bg1"/>
              </a:solidFill>
              <a:cs typeface="Arial" panose="020B0604020202020204" pitchFamily="34" charset="0"/>
            </a:endParaRPr>
          </a:p>
        </p:txBody>
      </p:sp>
      <p:sp>
        <p:nvSpPr>
          <p:cNvPr id="14" name="Prostokąt 13"/>
          <p:cNvSpPr/>
          <p:nvPr/>
        </p:nvSpPr>
        <p:spPr>
          <a:xfrm>
            <a:off x="667870" y="1062593"/>
            <a:ext cx="10856259" cy="1200329"/>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The IEEE 754 standard allows benign propagation of the exceptional conditions, such as overflow or division by zero, in the software controlled fashion rather than hardware interrupts.</a:t>
            </a:r>
            <a:endParaRPr lang="pl-PL" sz="2400" dirty="0">
              <a:ea typeface="Times New Roman" panose="02020603050405020304" pitchFamily="18" charset="0"/>
            </a:endParaRPr>
          </a:p>
        </p:txBody>
      </p:sp>
    </p:spTree>
    <p:extLst>
      <p:ext uri="{BB962C8B-B14F-4D97-AF65-F5344CB8AC3E}">
        <p14:creationId xmlns:p14="http://schemas.microsoft.com/office/powerpoint/2010/main" val="120567609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Addition</a:t>
            </a:r>
            <a:r>
              <a:rPr lang="pl-PL" sz="2800" dirty="0" smtClean="0">
                <a:ln>
                  <a:solidFill>
                    <a:schemeClr val="bg1"/>
                  </a:solidFill>
                </a:ln>
                <a:solidFill>
                  <a:schemeClr val="bg1"/>
                </a:solidFill>
                <a:cs typeface="Arial" panose="020B0604020202020204" pitchFamily="34" charset="0"/>
              </a:rPr>
              <a:t>/</a:t>
            </a:r>
            <a:r>
              <a:rPr lang="pl-PL" sz="2800" dirty="0" err="1" smtClean="0">
                <a:ln>
                  <a:solidFill>
                    <a:schemeClr val="bg1"/>
                  </a:solidFill>
                </a:ln>
                <a:solidFill>
                  <a:schemeClr val="bg1"/>
                </a:solidFill>
                <a:cs typeface="Arial" panose="020B0604020202020204" pitchFamily="34" charset="0"/>
              </a:rPr>
              <a:t>subtraction</a:t>
            </a:r>
            <a:r>
              <a:rPr lang="en-US" sz="2800" dirty="0" smtClean="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of </a:t>
            </a:r>
            <a:r>
              <a:rPr lang="pl-PL" sz="2800" dirty="0" smtClean="0">
                <a:ln>
                  <a:solidFill>
                    <a:schemeClr val="bg1"/>
                  </a:solidFill>
                </a:ln>
                <a:solidFill>
                  <a:schemeClr val="bg1"/>
                </a:solidFill>
                <a:cs typeface="Arial" panose="020B0604020202020204" pitchFamily="34" charset="0"/>
              </a:rPr>
              <a:t>the F</a:t>
            </a:r>
            <a:r>
              <a:rPr lang="en-US" sz="2800" dirty="0" smtClean="0">
                <a:ln>
                  <a:solidFill>
                    <a:schemeClr val="bg1"/>
                  </a:solidFill>
                </a:ln>
                <a:solidFill>
                  <a:schemeClr val="bg1"/>
                </a:solidFill>
                <a:cs typeface="Arial" panose="020B0604020202020204" pitchFamily="34" charset="0"/>
              </a:rPr>
              <a:t>P </a:t>
            </a:r>
            <a:r>
              <a:rPr lang="en-US" sz="2800" dirty="0">
                <a:ln>
                  <a:solidFill>
                    <a:schemeClr val="bg1"/>
                  </a:solidFill>
                </a:ln>
                <a:solidFill>
                  <a:schemeClr val="bg1"/>
                </a:solidFill>
                <a:cs typeface="Arial" panose="020B0604020202020204" pitchFamily="34" charset="0"/>
              </a:rPr>
              <a:t>numbers </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4075524451"/>
              </p:ext>
            </p:extLst>
          </p:nvPr>
        </p:nvGraphicFramePr>
        <p:xfrm>
          <a:off x="1125538" y="892175"/>
          <a:ext cx="4191000" cy="2208213"/>
        </p:xfrm>
        <a:graphic>
          <a:graphicData uri="http://schemas.openxmlformats.org/presentationml/2006/ole">
            <mc:AlternateContent xmlns:mc="http://schemas.openxmlformats.org/markup-compatibility/2006">
              <mc:Choice xmlns:v="urn:schemas-microsoft-com:vml" Requires="v">
                <p:oleObj spid="_x0000_s5601" name="Visio" r:id="rId3" imgW="3569894" imgH="1855296" progId="Visio.Drawing.11">
                  <p:embed/>
                </p:oleObj>
              </mc:Choice>
              <mc:Fallback>
                <p:oleObj name="Visio" r:id="rId3" imgW="3569894" imgH="1855296" progId="Visio.Drawing.11">
                  <p:embed/>
                  <p:pic>
                    <p:nvPicPr>
                      <p:cNvPr id="0" name="Object 1"/>
                      <p:cNvPicPr>
                        <a:picLocks noChangeAspect="1" noChangeArrowheads="1"/>
                      </p:cNvPicPr>
                      <p:nvPr/>
                    </p:nvPicPr>
                    <p:blipFill>
                      <a:blip r:embed="rId4"/>
                      <a:srcRect/>
                      <a:stretch>
                        <a:fillRect/>
                      </a:stretch>
                    </p:blipFill>
                    <p:spPr bwMode="auto">
                      <a:xfrm>
                        <a:off x="1125538" y="892175"/>
                        <a:ext cx="4191000" cy="2208213"/>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2912030099"/>
              </p:ext>
            </p:extLst>
          </p:nvPr>
        </p:nvGraphicFramePr>
        <p:xfrm>
          <a:off x="6252882" y="961474"/>
          <a:ext cx="4059125" cy="2138494"/>
        </p:xfrm>
        <a:graphic>
          <a:graphicData uri="http://schemas.openxmlformats.org/presentationml/2006/ole">
            <mc:AlternateContent xmlns:mc="http://schemas.openxmlformats.org/markup-compatibility/2006">
              <mc:Choice xmlns:v="urn:schemas-microsoft-com:vml" Requires="v">
                <p:oleObj spid="_x0000_s5602" name="Visio" r:id="rId5" imgW="3566064" imgH="1851851" progId="Visio.Drawing.11">
                  <p:embed/>
                </p:oleObj>
              </mc:Choice>
              <mc:Fallback>
                <p:oleObj name="Visio" r:id="rId5" imgW="3566064" imgH="1851851" progId="Visio.Drawing.11">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882" y="961474"/>
                        <a:ext cx="4059125" cy="2138494"/>
                      </a:xfrm>
                      <a:prstGeom prst="rect">
                        <a:avLst/>
                      </a:prstGeom>
                      <a:noFill/>
                    </p:spPr>
                  </p:pic>
                </p:oleObj>
              </mc:Fallback>
            </mc:AlternateContent>
          </a:graphicData>
        </a:graphic>
      </p:graphicFrame>
      <p:sp>
        <p:nvSpPr>
          <p:cNvPr id="8" name="Prostokąt 7"/>
          <p:cNvSpPr/>
          <p:nvPr/>
        </p:nvSpPr>
        <p:spPr>
          <a:xfrm>
            <a:off x="945775" y="3538222"/>
            <a:ext cx="10999696" cy="830997"/>
          </a:xfrm>
          <a:prstGeom prst="rect">
            <a:avLst/>
          </a:prstGeom>
        </p:spPr>
        <p:txBody>
          <a:bodyPr wrap="square">
            <a:spAutoFit/>
          </a:bodyPr>
          <a:lstStyle/>
          <a:p>
            <a:r>
              <a:rPr lang="en-US" sz="2400" dirty="0" smtClean="0">
                <a:ea typeface="Times New Roman" panose="02020603050405020304" pitchFamily="18" charset="0"/>
              </a:rPr>
              <a:t>To </a:t>
            </a:r>
            <a:r>
              <a:rPr lang="en-US" sz="2400" dirty="0">
                <a:ea typeface="Times New Roman" panose="02020603050405020304" pitchFamily="18" charset="0"/>
              </a:rPr>
              <a:t>perform addition the values must be scaled to have the same </a:t>
            </a:r>
            <a:r>
              <a:rPr lang="en-US" sz="2400" dirty="0" smtClean="0">
                <a:ea typeface="Times New Roman" panose="02020603050405020304" pitchFamily="18" charset="0"/>
              </a:rPr>
              <a:t>exponent. In </a:t>
            </a:r>
            <a:r>
              <a:rPr lang="en-US" sz="2400" dirty="0">
                <a:ea typeface="Times New Roman" panose="02020603050405020304" pitchFamily="18" charset="0"/>
              </a:rPr>
              <a:t>the case of large differences in the </a:t>
            </a:r>
            <a:r>
              <a:rPr lang="en-US" sz="2400" dirty="0" smtClean="0">
                <a:ea typeface="Times New Roman" panose="02020603050405020304" pitchFamily="18" charset="0"/>
              </a:rPr>
              <a:t>exponents, </a:t>
            </a:r>
            <a:r>
              <a:rPr lang="en-US" sz="2400" dirty="0">
                <a:ea typeface="Times New Roman" panose="02020603050405020304" pitchFamily="18" charset="0"/>
              </a:rPr>
              <a:t>this can lead to loss of the significant digits</a:t>
            </a:r>
            <a:endParaRPr lang="pl-PL" sz="2400" dirty="0"/>
          </a:p>
        </p:txBody>
      </p:sp>
      <p:sp>
        <p:nvSpPr>
          <p:cNvPr id="9" name="Prostokąt 8"/>
          <p:cNvSpPr/>
          <p:nvPr/>
        </p:nvSpPr>
        <p:spPr>
          <a:xfrm>
            <a:off x="945774" y="4914095"/>
            <a:ext cx="7623853" cy="907941"/>
          </a:xfrm>
          <a:prstGeom prst="rect">
            <a:avLst/>
          </a:prstGeom>
        </p:spPr>
        <p:txBody>
          <a:bodyPr wrap="square">
            <a:spAutoFit/>
          </a:bodyPr>
          <a:lstStyle/>
          <a:p>
            <a:pPr algn="just">
              <a:spcAft>
                <a:spcPts val="600"/>
              </a:spcAft>
            </a:pPr>
            <a:r>
              <a:rPr lang="en-US" sz="2400" dirty="0">
                <a:ea typeface="Times New Roman" panose="02020603050405020304" pitchFamily="18" charset="0"/>
              </a:rPr>
              <a:t>In our example the following is obtained: </a:t>
            </a:r>
            <a:endParaRPr lang="pl-PL" sz="2400" dirty="0">
              <a:ea typeface="Times New Roman" panose="02020603050405020304" pitchFamily="18" charset="0"/>
            </a:endParaRPr>
          </a:p>
          <a:p>
            <a:pPr algn="just">
              <a:spcAft>
                <a:spcPts val="600"/>
              </a:spcAft>
            </a:pPr>
            <a:r>
              <a:rPr lang="en-US" sz="2400" dirty="0">
                <a:ea typeface="Times New Roman" panose="02020603050405020304" pitchFamily="18" charset="0"/>
              </a:rPr>
              <a:t>2.72</a:t>
            </a:r>
            <a:r>
              <a:rPr lang="en-US" sz="2400" dirty="0">
                <a:ea typeface="Times New Roman" panose="02020603050405020304" pitchFamily="18" charset="0"/>
                <a:sym typeface="Symbol" panose="05050102010706020507" pitchFamily="18" charset="2"/>
              </a:rPr>
              <a:t></a:t>
            </a:r>
            <a:r>
              <a:rPr lang="en-US" sz="2400" dirty="0">
                <a:ea typeface="Times New Roman" panose="02020603050405020304" pitchFamily="18" charset="0"/>
              </a:rPr>
              <a:t>10</a:t>
            </a:r>
            <a:r>
              <a:rPr lang="en-US" sz="2400" baseline="30000" dirty="0">
                <a:ea typeface="Times New Roman" panose="02020603050405020304" pitchFamily="18" charset="0"/>
              </a:rPr>
              <a:t>-1 </a:t>
            </a:r>
            <a:r>
              <a:rPr lang="en-US" sz="2400" dirty="0">
                <a:ea typeface="Times New Roman" panose="02020603050405020304" pitchFamily="18" charset="0"/>
              </a:rPr>
              <a:t>+ </a:t>
            </a:r>
            <a:r>
              <a:rPr lang="en-US" sz="2400" dirty="0" smtClean="0">
                <a:ea typeface="Times New Roman" panose="02020603050405020304" pitchFamily="18" charset="0"/>
              </a:rPr>
              <a:t>1.</a:t>
            </a:r>
            <a:r>
              <a:rPr lang="pl-PL" sz="2400" dirty="0" smtClean="0">
                <a:ea typeface="Times New Roman" panose="02020603050405020304" pitchFamily="18" charset="0"/>
              </a:rPr>
              <a:t>78</a:t>
            </a:r>
            <a:r>
              <a:rPr lang="en-US" sz="2400" dirty="0" smtClean="0">
                <a:ea typeface="Times New Roman" panose="02020603050405020304" pitchFamily="18" charset="0"/>
                <a:sym typeface="Symbol" panose="05050102010706020507" pitchFamily="18" charset="2"/>
              </a:rPr>
              <a:t></a:t>
            </a:r>
            <a:r>
              <a:rPr lang="en-US" sz="2400" dirty="0">
                <a:ea typeface="Times New Roman" panose="02020603050405020304" pitchFamily="18" charset="0"/>
              </a:rPr>
              <a:t>10</a:t>
            </a:r>
            <a:r>
              <a:rPr lang="en-US" sz="2400" baseline="30000" dirty="0">
                <a:ea typeface="Times New Roman" panose="02020603050405020304" pitchFamily="18" charset="0"/>
              </a:rPr>
              <a:t>-3</a:t>
            </a:r>
            <a:r>
              <a:rPr lang="en-US" sz="2400" dirty="0">
                <a:ea typeface="Times New Roman" panose="02020603050405020304" pitchFamily="18" charset="0"/>
              </a:rPr>
              <a:t> </a:t>
            </a:r>
            <a:r>
              <a:rPr lang="en-US" sz="2400" dirty="0" smtClean="0">
                <a:ea typeface="Times New Roman" panose="02020603050405020304" pitchFamily="18" charset="0"/>
              </a:rPr>
              <a:t>=</a:t>
            </a:r>
            <a:r>
              <a:rPr lang="pl-PL" sz="2400" dirty="0" smtClean="0">
                <a:ea typeface="Times New Roman" panose="02020603050405020304" pitchFamily="18" charset="0"/>
              </a:rPr>
              <a:t>&gt;</a:t>
            </a:r>
            <a:r>
              <a:rPr lang="en-US" sz="2400" dirty="0" smtClean="0">
                <a:ea typeface="Times New Roman" panose="02020603050405020304" pitchFamily="18" charset="0"/>
              </a:rPr>
              <a:t> </a:t>
            </a:r>
            <a:r>
              <a:rPr lang="en-US" sz="2400" dirty="0">
                <a:ea typeface="Times New Roman" panose="02020603050405020304" pitchFamily="18" charset="0"/>
              </a:rPr>
              <a:t>2.72</a:t>
            </a:r>
            <a:r>
              <a:rPr lang="en-US" sz="2400" dirty="0">
                <a:ea typeface="Times New Roman" panose="02020603050405020304" pitchFamily="18" charset="0"/>
                <a:sym typeface="Symbol" panose="05050102010706020507" pitchFamily="18" charset="2"/>
              </a:rPr>
              <a:t></a:t>
            </a:r>
            <a:r>
              <a:rPr lang="en-US" sz="2400" dirty="0">
                <a:ea typeface="Times New Roman" panose="02020603050405020304" pitchFamily="18" charset="0"/>
              </a:rPr>
              <a:t>10</a:t>
            </a:r>
            <a:r>
              <a:rPr lang="en-US" sz="2400" baseline="30000" dirty="0">
                <a:ea typeface="Times New Roman" panose="02020603050405020304" pitchFamily="18" charset="0"/>
              </a:rPr>
              <a:t>-1 </a:t>
            </a:r>
            <a:r>
              <a:rPr lang="en-US" sz="2400" dirty="0">
                <a:ea typeface="Times New Roman" panose="02020603050405020304" pitchFamily="18" charset="0"/>
              </a:rPr>
              <a:t>+ 0.01</a:t>
            </a:r>
            <a:r>
              <a:rPr lang="en-US" sz="2400" dirty="0">
                <a:ea typeface="Times New Roman" panose="02020603050405020304" pitchFamily="18" charset="0"/>
                <a:sym typeface="Symbol" panose="05050102010706020507" pitchFamily="18" charset="2"/>
              </a:rPr>
              <a:t></a:t>
            </a:r>
            <a:r>
              <a:rPr lang="en-US" sz="2400" dirty="0">
                <a:ea typeface="Times New Roman" panose="02020603050405020304" pitchFamily="18" charset="0"/>
              </a:rPr>
              <a:t>10</a:t>
            </a:r>
            <a:r>
              <a:rPr lang="en-US" sz="2400" baseline="30000" dirty="0">
                <a:ea typeface="Times New Roman" panose="02020603050405020304" pitchFamily="18" charset="0"/>
              </a:rPr>
              <a:t>-1</a:t>
            </a:r>
            <a:r>
              <a:rPr lang="en-US" sz="2400" dirty="0">
                <a:ea typeface="Times New Roman" panose="02020603050405020304" pitchFamily="18" charset="0"/>
              </a:rPr>
              <a:t> </a:t>
            </a:r>
            <a:r>
              <a:rPr lang="pl-PL" sz="2400" dirty="0" smtClean="0">
                <a:ea typeface="Times New Roman" panose="02020603050405020304" pitchFamily="18" charset="0"/>
              </a:rPr>
              <a:t> </a:t>
            </a:r>
            <a:r>
              <a:rPr lang="en-US" sz="2400" dirty="0" smtClean="0">
                <a:ea typeface="Times New Roman" panose="02020603050405020304" pitchFamily="18" charset="0"/>
              </a:rPr>
              <a:t>=</a:t>
            </a:r>
            <a:r>
              <a:rPr lang="pl-PL" sz="2400" dirty="0" smtClean="0">
                <a:ea typeface="Times New Roman" panose="02020603050405020304" pitchFamily="18" charset="0"/>
              </a:rPr>
              <a:t> </a:t>
            </a:r>
            <a:r>
              <a:rPr lang="en-US" sz="2400" dirty="0" smtClean="0">
                <a:ea typeface="Times New Roman" panose="02020603050405020304" pitchFamily="18" charset="0"/>
              </a:rPr>
              <a:t>2.73</a:t>
            </a:r>
            <a:r>
              <a:rPr lang="en-US" sz="2400" dirty="0">
                <a:ea typeface="Times New Roman" panose="02020603050405020304" pitchFamily="18" charset="0"/>
                <a:sym typeface="Symbol" panose="05050102010706020507" pitchFamily="18" charset="2"/>
              </a:rPr>
              <a:t></a:t>
            </a:r>
            <a:r>
              <a:rPr lang="en-US" sz="2400" dirty="0">
                <a:ea typeface="Times New Roman" panose="02020603050405020304" pitchFamily="18" charset="0"/>
              </a:rPr>
              <a:t>10</a:t>
            </a:r>
            <a:r>
              <a:rPr lang="en-US" sz="2400" baseline="30000" dirty="0">
                <a:ea typeface="Times New Roman" panose="02020603050405020304" pitchFamily="18" charset="0"/>
              </a:rPr>
              <a:t>-1</a:t>
            </a:r>
            <a:r>
              <a:rPr lang="en-US" sz="2400" dirty="0">
                <a:ea typeface="Times New Roman" panose="02020603050405020304" pitchFamily="18" charset="0"/>
              </a:rPr>
              <a:t>.</a:t>
            </a:r>
            <a:endParaRPr lang="pl-PL" sz="2400" dirty="0">
              <a:ea typeface="Times New Roman" panose="02020603050405020304" pitchFamily="18" charset="0"/>
            </a:endParaRPr>
          </a:p>
        </p:txBody>
      </p:sp>
      <p:sp>
        <p:nvSpPr>
          <p:cNvPr id="10" name="Owal 9"/>
          <p:cNvSpPr/>
          <p:nvPr/>
        </p:nvSpPr>
        <p:spPr>
          <a:xfrm>
            <a:off x="8686800" y="682204"/>
            <a:ext cx="1783977" cy="26970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ze strzałką 10"/>
          <p:cNvCxnSpPr/>
          <p:nvPr/>
        </p:nvCxnSpPr>
        <p:spPr>
          <a:xfrm>
            <a:off x="2088776" y="3258865"/>
            <a:ext cx="1290918" cy="8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wal 11"/>
          <p:cNvSpPr/>
          <p:nvPr/>
        </p:nvSpPr>
        <p:spPr>
          <a:xfrm>
            <a:off x="2619136" y="5199068"/>
            <a:ext cx="317053" cy="8249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868376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anim calcmode="lin" valueType="num">
                                      <p:cBhvr>
                                        <p:cTn id="33" dur="2000" fill="hold"/>
                                        <p:tgtEl>
                                          <p:spTgt spid="12"/>
                                        </p:tgtEl>
                                        <p:attrNameLst>
                                          <p:attrName>ppt_w</p:attrName>
                                        </p:attrNameLst>
                                      </p:cBhvr>
                                      <p:tavLst>
                                        <p:tav tm="0" fmla="#ppt_w*sin(2.5*pi*$)">
                                          <p:val>
                                            <p:fltVal val="0"/>
                                          </p:val>
                                        </p:tav>
                                        <p:tav tm="100000">
                                          <p:val>
                                            <p:fltVal val="1"/>
                                          </p:val>
                                        </p:tav>
                                      </p:tavLst>
                                    </p:anim>
                                    <p:anim calcmode="lin" valueType="num">
                                      <p:cBhvr>
                                        <p:cTn id="34"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en-US" sz="2800" dirty="0" smtClean="0">
                <a:ln>
                  <a:solidFill>
                    <a:schemeClr val="bg1"/>
                  </a:solidFill>
                </a:ln>
                <a:solidFill>
                  <a:schemeClr val="bg1"/>
                </a:solidFill>
                <a:cs typeface="Arial" panose="020B0604020202020204" pitchFamily="34" charset="0"/>
              </a:rPr>
              <a:t>Addition</a:t>
            </a:r>
            <a:r>
              <a:rPr lang="pl-PL" sz="2800" dirty="0" smtClean="0">
                <a:ln>
                  <a:solidFill>
                    <a:schemeClr val="bg1"/>
                  </a:solidFill>
                </a:ln>
                <a:solidFill>
                  <a:schemeClr val="bg1"/>
                </a:solidFill>
                <a:cs typeface="Arial" panose="020B0604020202020204" pitchFamily="34" charset="0"/>
              </a:rPr>
              <a:t>/</a:t>
            </a:r>
            <a:r>
              <a:rPr lang="pl-PL" sz="2800" dirty="0" err="1" smtClean="0">
                <a:ln>
                  <a:solidFill>
                    <a:schemeClr val="bg1"/>
                  </a:solidFill>
                </a:ln>
                <a:solidFill>
                  <a:schemeClr val="bg1"/>
                </a:solidFill>
                <a:cs typeface="Arial" panose="020B0604020202020204" pitchFamily="34" charset="0"/>
              </a:rPr>
              <a:t>subtraction</a:t>
            </a:r>
            <a:r>
              <a:rPr lang="en-US" sz="2800" dirty="0" smtClean="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of </a:t>
            </a:r>
            <a:r>
              <a:rPr lang="pl-PL" sz="2800" dirty="0" smtClean="0">
                <a:ln>
                  <a:solidFill>
                    <a:schemeClr val="bg1"/>
                  </a:solidFill>
                </a:ln>
                <a:solidFill>
                  <a:schemeClr val="bg1"/>
                </a:solidFill>
                <a:cs typeface="Arial" panose="020B0604020202020204" pitchFamily="34" charset="0"/>
              </a:rPr>
              <a:t>the F</a:t>
            </a:r>
            <a:r>
              <a:rPr lang="en-US" sz="2800" dirty="0" smtClean="0">
                <a:ln>
                  <a:solidFill>
                    <a:schemeClr val="bg1"/>
                  </a:solidFill>
                </a:ln>
                <a:solidFill>
                  <a:schemeClr val="bg1"/>
                </a:solidFill>
                <a:cs typeface="Arial" panose="020B0604020202020204" pitchFamily="34" charset="0"/>
              </a:rPr>
              <a:t>P </a:t>
            </a:r>
            <a:r>
              <a:rPr lang="en-US" sz="2800" dirty="0">
                <a:ln>
                  <a:solidFill>
                    <a:schemeClr val="bg1"/>
                  </a:solidFill>
                </a:ln>
                <a:solidFill>
                  <a:schemeClr val="bg1"/>
                </a:solidFill>
                <a:cs typeface="Arial" panose="020B0604020202020204" pitchFamily="34" charset="0"/>
              </a:rPr>
              <a:t>numbers </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090733554"/>
              </p:ext>
            </p:extLst>
          </p:nvPr>
        </p:nvGraphicFramePr>
        <p:xfrm>
          <a:off x="1123950" y="890588"/>
          <a:ext cx="4195763" cy="2211387"/>
        </p:xfrm>
        <a:graphic>
          <a:graphicData uri="http://schemas.openxmlformats.org/presentationml/2006/ole">
            <mc:AlternateContent xmlns:mc="http://schemas.openxmlformats.org/markup-compatibility/2006">
              <mc:Choice xmlns:v="urn:schemas-microsoft-com:vml" Requires="v">
                <p:oleObj spid="_x0000_s72872" name="Visio" r:id="rId3" imgW="3569894" imgH="1855296" progId="Visio.Drawing.11">
                  <p:embed/>
                </p:oleObj>
              </mc:Choice>
              <mc:Fallback>
                <p:oleObj name="Visio" r:id="rId3" imgW="3569894" imgH="1855296" progId="Visio.Drawing.11">
                  <p:embed/>
                  <p:pic>
                    <p:nvPicPr>
                      <p:cNvPr id="3" name="Obiekt 2"/>
                      <p:cNvPicPr>
                        <a:picLocks noChangeAspect="1" noChangeArrowheads="1"/>
                      </p:cNvPicPr>
                      <p:nvPr/>
                    </p:nvPicPr>
                    <p:blipFill>
                      <a:blip r:embed="rId4"/>
                      <a:srcRect/>
                      <a:stretch>
                        <a:fillRect/>
                      </a:stretch>
                    </p:blipFill>
                    <p:spPr bwMode="auto">
                      <a:xfrm>
                        <a:off x="1123950" y="890588"/>
                        <a:ext cx="4195763" cy="2211387"/>
                      </a:xfrm>
                      <a:prstGeom prst="rect">
                        <a:avLst/>
                      </a:prstGeom>
                      <a:noFill/>
                    </p:spPr>
                  </p:pic>
                </p:oleObj>
              </mc:Fallback>
            </mc:AlternateContent>
          </a:graphicData>
        </a:graphic>
      </p:graphicFrame>
      <p:graphicFrame>
        <p:nvGraphicFramePr>
          <p:cNvPr id="7" name="Obiekt 6"/>
          <p:cNvGraphicFramePr>
            <a:graphicFrameLocks noChangeAspect="1"/>
          </p:cNvGraphicFramePr>
          <p:nvPr>
            <p:extLst>
              <p:ext uri="{D42A27DB-BD31-4B8C-83A1-F6EECF244321}">
                <p14:modId xmlns:p14="http://schemas.microsoft.com/office/powerpoint/2010/main" val="2912030099"/>
              </p:ext>
            </p:extLst>
          </p:nvPr>
        </p:nvGraphicFramePr>
        <p:xfrm>
          <a:off x="6252882" y="961474"/>
          <a:ext cx="4059125" cy="2138494"/>
        </p:xfrm>
        <a:graphic>
          <a:graphicData uri="http://schemas.openxmlformats.org/presentationml/2006/ole">
            <mc:AlternateContent xmlns:mc="http://schemas.openxmlformats.org/markup-compatibility/2006">
              <mc:Choice xmlns:v="urn:schemas-microsoft-com:vml" Requires="v">
                <p:oleObj spid="_x0000_s72873" name="Visio" r:id="rId5" imgW="3566064" imgH="1851851" progId="Visio.Drawing.11">
                  <p:embed/>
                </p:oleObj>
              </mc:Choice>
              <mc:Fallback>
                <p:oleObj name="Visio" r:id="rId5" imgW="3566064" imgH="1851851" progId="Visio.Drawing.11">
                  <p:embed/>
                  <p:pic>
                    <p:nvPicPr>
                      <p:cNvPr id="7" name="Obi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2882" y="961474"/>
                        <a:ext cx="4059125" cy="2138494"/>
                      </a:xfrm>
                      <a:prstGeom prst="rect">
                        <a:avLst/>
                      </a:prstGeom>
                      <a:noFill/>
                    </p:spPr>
                  </p:pic>
                </p:oleObj>
              </mc:Fallback>
            </mc:AlternateContent>
          </a:graphicData>
        </a:graphic>
      </p:graphicFrame>
      <p:sp>
        <p:nvSpPr>
          <p:cNvPr id="8" name="Prostokąt 7"/>
          <p:cNvSpPr/>
          <p:nvPr/>
        </p:nvSpPr>
        <p:spPr>
          <a:xfrm>
            <a:off x="945775" y="3538222"/>
            <a:ext cx="10999696" cy="830997"/>
          </a:xfrm>
          <a:prstGeom prst="rect">
            <a:avLst/>
          </a:prstGeom>
        </p:spPr>
        <p:txBody>
          <a:bodyPr wrap="square">
            <a:spAutoFit/>
          </a:bodyPr>
          <a:lstStyle/>
          <a:p>
            <a:r>
              <a:rPr lang="en-US" sz="2400" dirty="0" smtClean="0">
                <a:ea typeface="Times New Roman" panose="02020603050405020304" pitchFamily="18" charset="0"/>
              </a:rPr>
              <a:t>To </a:t>
            </a:r>
            <a:r>
              <a:rPr lang="en-US" sz="2400" dirty="0">
                <a:ea typeface="Times New Roman" panose="02020603050405020304" pitchFamily="18" charset="0"/>
              </a:rPr>
              <a:t>perform addition the values must be scaled to have the same </a:t>
            </a:r>
            <a:r>
              <a:rPr lang="en-US" sz="2400" dirty="0" smtClean="0">
                <a:ea typeface="Times New Roman" panose="02020603050405020304" pitchFamily="18" charset="0"/>
              </a:rPr>
              <a:t>exponent. In </a:t>
            </a:r>
            <a:r>
              <a:rPr lang="en-US" sz="2400" dirty="0">
                <a:ea typeface="Times New Roman" panose="02020603050405020304" pitchFamily="18" charset="0"/>
              </a:rPr>
              <a:t>the case of large differences in the </a:t>
            </a:r>
            <a:r>
              <a:rPr lang="en-US" sz="2400" dirty="0" smtClean="0">
                <a:ea typeface="Times New Roman" panose="02020603050405020304" pitchFamily="18" charset="0"/>
              </a:rPr>
              <a:t>exponents, </a:t>
            </a:r>
            <a:r>
              <a:rPr lang="en-US" sz="2400" dirty="0">
                <a:ea typeface="Times New Roman" panose="02020603050405020304" pitchFamily="18" charset="0"/>
              </a:rPr>
              <a:t>this can lead to loss of the significant digits</a:t>
            </a:r>
            <a:endParaRPr lang="pl-PL" sz="2400" dirty="0"/>
          </a:p>
        </p:txBody>
      </p:sp>
      <p:sp>
        <p:nvSpPr>
          <p:cNvPr id="10" name="Owal 9"/>
          <p:cNvSpPr/>
          <p:nvPr/>
        </p:nvSpPr>
        <p:spPr>
          <a:xfrm>
            <a:off x="8686800" y="682204"/>
            <a:ext cx="1783977" cy="269703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11" name="Łącznik prosty ze strzałką 10"/>
          <p:cNvCxnSpPr/>
          <p:nvPr/>
        </p:nvCxnSpPr>
        <p:spPr>
          <a:xfrm>
            <a:off x="2088776" y="3258865"/>
            <a:ext cx="1290918" cy="87"/>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Prostokąt 11"/>
          <p:cNvSpPr/>
          <p:nvPr/>
        </p:nvSpPr>
        <p:spPr>
          <a:xfrm>
            <a:off x="945775" y="4599920"/>
            <a:ext cx="11031072" cy="1569660"/>
          </a:xfrm>
          <a:prstGeom prst="rect">
            <a:avLst/>
          </a:prstGeom>
        </p:spPr>
        <p:txBody>
          <a:bodyPr wrap="square">
            <a:spAutoFit/>
          </a:bodyPr>
          <a:lstStyle/>
          <a:p>
            <a:r>
              <a:rPr lang="en-US" sz="2400" u="sng" dirty="0" smtClean="0">
                <a:ea typeface="Times New Roman" panose="02020603050405020304" pitchFamily="18" charset="0"/>
              </a:rPr>
              <a:t>The value of 0.78 is lost</a:t>
            </a:r>
            <a:r>
              <a:rPr lang="pl-PL" sz="2400" u="sng" dirty="0" smtClean="0">
                <a:ea typeface="Times New Roman" panose="02020603050405020304" pitchFamily="18" charset="0"/>
              </a:rPr>
              <a:t> (!)</a:t>
            </a:r>
            <a:r>
              <a:rPr lang="en-US" sz="2400" dirty="0" smtClean="0">
                <a:ea typeface="Times New Roman" panose="02020603050405020304" pitchFamily="18" charset="0"/>
              </a:rPr>
              <a:t> since it cannot be longer represented with only </a:t>
            </a:r>
            <a:r>
              <a:rPr lang="en-US" sz="2400" i="1" dirty="0" smtClean="0">
                <a:ea typeface="Times New Roman" panose="02020603050405020304" pitchFamily="18" charset="0"/>
              </a:rPr>
              <a:t>p</a:t>
            </a:r>
            <a:r>
              <a:rPr lang="en-US" sz="2400" dirty="0" smtClean="0">
                <a:ea typeface="Times New Roman" panose="02020603050405020304" pitchFamily="18" charset="0"/>
              </a:rPr>
              <a:t>=3 digits. </a:t>
            </a:r>
          </a:p>
          <a:p>
            <a:r>
              <a:rPr lang="en-US" sz="2400" dirty="0" smtClean="0">
                <a:ea typeface="Times New Roman" panose="02020603050405020304" pitchFamily="18" charset="0"/>
              </a:rPr>
              <a:t>The conclusion is that if we have a choice, e.g. when adding a series of FP numbers, then </a:t>
            </a:r>
            <a:r>
              <a:rPr lang="en-US" sz="2400" b="1" dirty="0" smtClean="0">
                <a:ea typeface="Times New Roman" panose="02020603050405020304" pitchFamily="18" charset="0"/>
              </a:rPr>
              <a:t>we always should order the addition in such a way as to add values of as much as possible similar exponents</a:t>
            </a:r>
            <a:r>
              <a:rPr lang="en-US" sz="2400" dirty="0" smtClean="0">
                <a:ea typeface="Times New Roman" panose="02020603050405020304" pitchFamily="18" charset="0"/>
              </a:rPr>
              <a:t>.</a:t>
            </a:r>
            <a:endParaRPr lang="en-US" sz="2400" dirty="0"/>
          </a:p>
        </p:txBody>
      </p:sp>
    </p:spTree>
    <p:extLst>
      <p:ext uri="{BB962C8B-B14F-4D97-AF65-F5344CB8AC3E}">
        <p14:creationId xmlns:p14="http://schemas.microsoft.com/office/powerpoint/2010/main" val="219121945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Addition</a:t>
            </a:r>
            <a:r>
              <a:rPr lang="pl-PL" sz="2800" dirty="0">
                <a:ln>
                  <a:solidFill>
                    <a:schemeClr val="bg1"/>
                  </a:solidFill>
                </a:ln>
                <a:solidFill>
                  <a:schemeClr val="bg1"/>
                </a:solidFill>
                <a:cs typeface="Arial" panose="020B0604020202020204" pitchFamily="34" charset="0"/>
              </a:rPr>
              <a:t>/</a:t>
            </a:r>
            <a:r>
              <a:rPr lang="pl-PL" sz="2800" dirty="0" err="1">
                <a:ln>
                  <a:solidFill>
                    <a:schemeClr val="bg1"/>
                  </a:solidFill>
                </a:ln>
                <a:solidFill>
                  <a:schemeClr val="bg1"/>
                </a:solidFill>
                <a:cs typeface="Arial" panose="020B0604020202020204" pitchFamily="34" charset="0"/>
              </a:rPr>
              <a:t>subtraction</a:t>
            </a:r>
            <a:r>
              <a:rPr lang="en-US" sz="2800" dirty="0">
                <a:ln>
                  <a:solidFill>
                    <a:schemeClr val="bg1"/>
                  </a:solidFill>
                </a:ln>
                <a:solidFill>
                  <a:schemeClr val="bg1"/>
                </a:solidFill>
                <a:cs typeface="Arial" panose="020B0604020202020204" pitchFamily="34" charset="0"/>
              </a:rPr>
              <a:t> of </a:t>
            </a:r>
            <a:r>
              <a:rPr lang="pl-PL" sz="2800" dirty="0">
                <a:ln>
                  <a:solidFill>
                    <a:schemeClr val="bg1"/>
                  </a:solidFill>
                </a:ln>
                <a:solidFill>
                  <a:schemeClr val="bg1"/>
                </a:solidFill>
                <a:cs typeface="Arial" panose="020B0604020202020204" pitchFamily="34" charset="0"/>
              </a:rPr>
              <a:t>the F</a:t>
            </a:r>
            <a:r>
              <a:rPr lang="en-US" sz="2800" dirty="0">
                <a:ln>
                  <a:solidFill>
                    <a:schemeClr val="bg1"/>
                  </a:solidFill>
                </a:ln>
                <a:solidFill>
                  <a:schemeClr val="bg1"/>
                </a:solidFill>
                <a:cs typeface="Arial" panose="020B0604020202020204" pitchFamily="34" charset="0"/>
              </a:rPr>
              <a:t>P numbers </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762000" y="1060174"/>
            <a:ext cx="10901082" cy="5632311"/>
          </a:xfrm>
          <a:prstGeom prst="rect">
            <a:avLst/>
          </a:prstGeom>
        </p:spPr>
        <p:txBody>
          <a:bodyPr wrap="square">
            <a:spAutoFit/>
          </a:bodyPr>
          <a:lstStyle/>
          <a:p>
            <a:r>
              <a:rPr lang="en-US" sz="2400" dirty="0">
                <a:ea typeface="Times New Roman" panose="02020603050405020304" pitchFamily="18" charset="0"/>
              </a:rPr>
              <a:t>When doing FP computations we should be well aware of many peculiarities leading to imprecise or even totally incorrect results. The most obvious are the mentioned overflows and underflows. However, similarly dangerous are </a:t>
            </a:r>
            <a:r>
              <a:rPr lang="en-US" sz="2400" b="1" dirty="0">
                <a:ea typeface="Times New Roman" panose="02020603050405020304" pitchFamily="18" charset="0"/>
              </a:rPr>
              <a:t>subtractions of numbers which are nearly equal in magnitude.</a:t>
            </a:r>
            <a:r>
              <a:rPr lang="en-US" sz="2400" dirty="0">
                <a:ea typeface="Times New Roman" panose="02020603050405020304" pitchFamily="18" charset="0"/>
              </a:rPr>
              <a:t> </a:t>
            </a:r>
            <a:endParaRPr lang="pl-PL" sz="2400" dirty="0" smtClean="0">
              <a:ea typeface="Times New Roman" panose="02020603050405020304" pitchFamily="18" charset="0"/>
            </a:endParaRPr>
          </a:p>
          <a:p>
            <a:r>
              <a:rPr lang="en-US" sz="2400" dirty="0" smtClean="0">
                <a:ea typeface="Times New Roman" panose="02020603050405020304" pitchFamily="18" charset="0"/>
              </a:rPr>
              <a:t>In </a:t>
            </a:r>
            <a:r>
              <a:rPr lang="en-US" sz="2400" dirty="0">
                <a:ea typeface="Times New Roman" panose="02020603050405020304" pitchFamily="18" charset="0"/>
              </a:rPr>
              <a:t>such a case, majority of the leading digits vanish and the rounding error may occur which promotes the digit at the last place to a more significant position. For example, when subtracting 2.71828 – 2.71829 we end up with 1</a:t>
            </a:r>
            <a:r>
              <a:rPr lang="en-US" sz="2400" i="1" dirty="0">
                <a:ea typeface="Times New Roman" panose="02020603050405020304" pitchFamily="18" charset="0"/>
              </a:rPr>
              <a:t>e</a:t>
            </a:r>
            <a:r>
              <a:rPr lang="en-US" sz="2400" dirty="0">
                <a:ea typeface="Times New Roman" panose="02020603050405020304" pitchFamily="18" charset="0"/>
              </a:rPr>
              <a:t>-05 which reflects only the last digit since all the other cancelled out. </a:t>
            </a:r>
            <a:endParaRPr lang="pl-PL" sz="2400" dirty="0" smtClean="0">
              <a:ea typeface="Times New Roman" panose="02020603050405020304" pitchFamily="18" charset="0"/>
            </a:endParaRPr>
          </a:p>
          <a:p>
            <a:r>
              <a:rPr lang="en-US" sz="2400" dirty="0" smtClean="0">
                <a:ea typeface="Times New Roman" panose="02020603050405020304" pitchFamily="18" charset="0"/>
              </a:rPr>
              <a:t>However</a:t>
            </a:r>
            <a:r>
              <a:rPr lang="en-US" sz="2400" dirty="0">
                <a:ea typeface="Times New Roman" panose="02020603050405020304" pitchFamily="18" charset="0"/>
              </a:rPr>
              <a:t>, if 2.71828 and 2.71829 were already rounded off, then the left after subtraction last digits can be the less accurate ones, since they might be already inaccurate due to the previous </a:t>
            </a:r>
            <a:r>
              <a:rPr lang="en-US" sz="2400" dirty="0" err="1">
                <a:ea typeface="Times New Roman" panose="02020603050405020304" pitchFamily="18" charset="0"/>
              </a:rPr>
              <a:t>roundings</a:t>
            </a:r>
            <a:r>
              <a:rPr lang="en-US" sz="2400" dirty="0">
                <a:ea typeface="Times New Roman" panose="02020603050405020304" pitchFamily="18" charset="0"/>
              </a:rPr>
              <a:t>. That is, the left from subtraction digits convey wrong information. Even worse, it was also promoted to higher significant positions of the significand (in our example, 1 would in the first position). </a:t>
            </a:r>
            <a:endParaRPr lang="pl-PL" sz="2400" dirty="0" smtClean="0">
              <a:ea typeface="Times New Roman" panose="02020603050405020304" pitchFamily="18" charset="0"/>
            </a:endParaRPr>
          </a:p>
          <a:p>
            <a:r>
              <a:rPr lang="en-US" sz="2400" dirty="0" smtClean="0">
                <a:ea typeface="Times New Roman" panose="02020603050405020304" pitchFamily="18" charset="0"/>
              </a:rPr>
              <a:t>Errors </a:t>
            </a:r>
            <a:r>
              <a:rPr lang="en-US" sz="2400" dirty="0">
                <a:ea typeface="Times New Roman" panose="02020603050405020304" pitchFamily="18" charset="0"/>
              </a:rPr>
              <a:t>arising from such situations, called </a:t>
            </a:r>
            <a:r>
              <a:rPr lang="en-US" sz="2400" b="1" dirty="0">
                <a:ea typeface="Times New Roman" panose="02020603050405020304" pitchFamily="18" charset="0"/>
              </a:rPr>
              <a:t>catastrophic cancellations</a:t>
            </a:r>
            <a:r>
              <a:rPr lang="en-US" sz="2400" dirty="0">
                <a:ea typeface="Times New Roman" panose="02020603050405020304" pitchFamily="18" charset="0"/>
              </a:rPr>
              <a:t>, can be very severe.</a:t>
            </a:r>
            <a:endParaRPr lang="pl-PL" sz="2400" dirty="0"/>
          </a:p>
        </p:txBody>
      </p:sp>
    </p:spTree>
    <p:extLst>
      <p:ext uri="{BB962C8B-B14F-4D97-AF65-F5344CB8AC3E}">
        <p14:creationId xmlns:p14="http://schemas.microsoft.com/office/powerpoint/2010/main" val="1651203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Addition</a:t>
            </a:r>
            <a:r>
              <a:rPr lang="pl-PL" sz="2800" dirty="0">
                <a:ln>
                  <a:solidFill>
                    <a:schemeClr val="bg1"/>
                  </a:solidFill>
                </a:ln>
                <a:solidFill>
                  <a:schemeClr val="bg1"/>
                </a:solidFill>
                <a:cs typeface="Arial" panose="020B0604020202020204" pitchFamily="34" charset="0"/>
              </a:rPr>
              <a:t>/</a:t>
            </a:r>
            <a:r>
              <a:rPr lang="pl-PL" sz="2800" dirty="0" err="1">
                <a:ln>
                  <a:solidFill>
                    <a:schemeClr val="bg1"/>
                  </a:solidFill>
                </a:ln>
                <a:solidFill>
                  <a:schemeClr val="bg1"/>
                </a:solidFill>
                <a:cs typeface="Arial" panose="020B0604020202020204" pitchFamily="34" charset="0"/>
              </a:rPr>
              <a:t>subtraction</a:t>
            </a:r>
            <a:r>
              <a:rPr lang="en-US" sz="2800" dirty="0">
                <a:ln>
                  <a:solidFill>
                    <a:schemeClr val="bg1"/>
                  </a:solidFill>
                </a:ln>
                <a:solidFill>
                  <a:schemeClr val="bg1"/>
                </a:solidFill>
                <a:cs typeface="Arial" panose="020B0604020202020204" pitchFamily="34" charset="0"/>
              </a:rPr>
              <a:t> of </a:t>
            </a:r>
            <a:r>
              <a:rPr lang="pl-PL" sz="2800" dirty="0">
                <a:ln>
                  <a:solidFill>
                    <a:schemeClr val="bg1"/>
                  </a:solidFill>
                </a:ln>
                <a:solidFill>
                  <a:schemeClr val="bg1"/>
                </a:solidFill>
                <a:cs typeface="Arial" panose="020B0604020202020204" pitchFamily="34" charset="0"/>
              </a:rPr>
              <a:t>the F</a:t>
            </a:r>
            <a:r>
              <a:rPr lang="en-US" sz="2800" dirty="0">
                <a:ln>
                  <a:solidFill>
                    <a:schemeClr val="bg1"/>
                  </a:solidFill>
                </a:ln>
                <a:solidFill>
                  <a:schemeClr val="bg1"/>
                </a:solidFill>
                <a:cs typeface="Arial" panose="020B0604020202020204" pitchFamily="34" charset="0"/>
              </a:rPr>
              <a:t>P numbers </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46846" y="1321859"/>
            <a:ext cx="10676965" cy="830997"/>
          </a:xfrm>
          <a:prstGeom prst="rect">
            <a:avLst/>
          </a:prstGeom>
        </p:spPr>
        <p:txBody>
          <a:bodyPr wrap="square">
            <a:spAutoFit/>
          </a:bodyPr>
          <a:lstStyle/>
          <a:p>
            <a:r>
              <a:rPr lang="pl-PL" sz="2400" dirty="0" smtClean="0">
                <a:ea typeface="Times New Roman" panose="02020603050405020304" pitchFamily="18" charset="0"/>
              </a:rPr>
              <a:t>C</a:t>
            </a:r>
            <a:r>
              <a:rPr lang="en-US" sz="2400" dirty="0" err="1" smtClean="0">
                <a:ea typeface="Times New Roman" panose="02020603050405020304" pitchFamily="18" charset="0"/>
              </a:rPr>
              <a:t>atastrophic</a:t>
            </a:r>
            <a:r>
              <a:rPr lang="en-US" sz="2400" dirty="0" smtClean="0">
                <a:ea typeface="Times New Roman" panose="02020603050405020304" pitchFamily="18" charset="0"/>
              </a:rPr>
              <a:t> cancellations can </a:t>
            </a:r>
            <a:r>
              <a:rPr lang="en-US" sz="2400" dirty="0">
                <a:ea typeface="Times New Roman" panose="02020603050405020304" pitchFamily="18" charset="0"/>
              </a:rPr>
              <a:t>arise even in simple computations, such as when finding roots of the quadratic equation </a:t>
            </a:r>
            <a:r>
              <a:rPr lang="en-US" sz="2400" i="1" dirty="0" smtClean="0">
                <a:ea typeface="Times New Roman" panose="02020603050405020304" pitchFamily="18" charset="0"/>
              </a:rPr>
              <a:t>ax</a:t>
            </a:r>
            <a:r>
              <a:rPr lang="en-US" sz="2400" baseline="30000" dirty="0" smtClean="0">
                <a:ea typeface="Times New Roman" panose="02020603050405020304" pitchFamily="18" charset="0"/>
              </a:rPr>
              <a:t>2</a:t>
            </a:r>
            <a:r>
              <a:rPr lang="en-US" sz="2400" dirty="0" smtClean="0">
                <a:ea typeface="Times New Roman" panose="02020603050405020304" pitchFamily="18" charset="0"/>
              </a:rPr>
              <a:t>+</a:t>
            </a:r>
            <a:r>
              <a:rPr lang="en-US" sz="2400" i="1" dirty="0" smtClean="0">
                <a:ea typeface="Times New Roman" panose="02020603050405020304" pitchFamily="18" charset="0"/>
              </a:rPr>
              <a:t>bx</a:t>
            </a:r>
            <a:r>
              <a:rPr lang="en-US" sz="2400" dirty="0" smtClean="0">
                <a:ea typeface="Times New Roman" panose="02020603050405020304" pitchFamily="18" charset="0"/>
              </a:rPr>
              <a:t>+</a:t>
            </a:r>
            <a:r>
              <a:rPr lang="en-US" sz="2400" i="1" dirty="0" smtClean="0">
                <a:ea typeface="Times New Roman" panose="02020603050405020304" pitchFamily="18" charset="0"/>
              </a:rPr>
              <a:t>c</a:t>
            </a:r>
            <a:r>
              <a:rPr lang="en-US" sz="2400" dirty="0" smtClean="0">
                <a:ea typeface="Times New Roman" panose="02020603050405020304" pitchFamily="18" charset="0"/>
              </a:rPr>
              <a:t>=0</a:t>
            </a:r>
            <a:r>
              <a:rPr lang="pl-PL" sz="2400" dirty="0" smtClean="0">
                <a:ea typeface="Times New Roman" panose="02020603050405020304" pitchFamily="18" charset="0"/>
              </a:rPr>
              <a:t>:</a:t>
            </a:r>
            <a:r>
              <a:rPr lang="en-US" sz="2400" dirty="0" smtClean="0">
                <a:ea typeface="Times New Roman" panose="02020603050405020304" pitchFamily="18" charset="0"/>
              </a:rPr>
              <a:t> </a:t>
            </a:r>
            <a:endParaRPr lang="pl-PL" sz="2400" dirty="0"/>
          </a:p>
        </p:txBody>
      </p:sp>
      <p:graphicFrame>
        <p:nvGraphicFramePr>
          <p:cNvPr id="3" name="Obiekt 2"/>
          <p:cNvGraphicFramePr>
            <a:graphicFrameLocks noChangeAspect="1"/>
          </p:cNvGraphicFramePr>
          <p:nvPr>
            <p:extLst>
              <p:ext uri="{D42A27DB-BD31-4B8C-83A1-F6EECF244321}">
                <p14:modId xmlns:p14="http://schemas.microsoft.com/office/powerpoint/2010/main" val="3262063424"/>
              </p:ext>
            </p:extLst>
          </p:nvPr>
        </p:nvGraphicFramePr>
        <p:xfrm>
          <a:off x="1479176" y="2433783"/>
          <a:ext cx="2981275" cy="784546"/>
        </p:xfrm>
        <a:graphic>
          <a:graphicData uri="http://schemas.openxmlformats.org/presentationml/2006/ole">
            <mc:AlternateContent xmlns:mc="http://schemas.openxmlformats.org/markup-compatibility/2006">
              <mc:Choice xmlns:v="urn:schemas-microsoft-com:vml" Requires="v">
                <p:oleObj spid="_x0000_s45688" name="Equation" r:id="rId3" imgW="1435100" imgH="368300" progId="Equation.DSMT4">
                  <p:embed/>
                </p:oleObj>
              </mc:Choice>
              <mc:Fallback>
                <p:oleObj name="Equation" r:id="rId3" imgW="1435100" imgH="36830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9176" y="2433783"/>
                        <a:ext cx="2981275" cy="784546"/>
                      </a:xfrm>
                      <a:prstGeom prst="rect">
                        <a:avLst/>
                      </a:prstGeom>
                      <a:noFill/>
                    </p:spPr>
                  </p:pic>
                </p:oleObj>
              </mc:Fallback>
            </mc:AlternateContent>
          </a:graphicData>
        </a:graphic>
      </p:graphicFrame>
      <p:graphicFrame>
        <p:nvGraphicFramePr>
          <p:cNvPr id="6" name="Obiekt 5"/>
          <p:cNvGraphicFramePr>
            <a:graphicFrameLocks noChangeAspect="1"/>
          </p:cNvGraphicFramePr>
          <p:nvPr>
            <p:extLst>
              <p:ext uri="{D42A27DB-BD31-4B8C-83A1-F6EECF244321}">
                <p14:modId xmlns:p14="http://schemas.microsoft.com/office/powerpoint/2010/main" val="2333870379"/>
              </p:ext>
            </p:extLst>
          </p:nvPr>
        </p:nvGraphicFramePr>
        <p:xfrm>
          <a:off x="6275294" y="2421320"/>
          <a:ext cx="3028634" cy="797009"/>
        </p:xfrm>
        <a:graphic>
          <a:graphicData uri="http://schemas.openxmlformats.org/presentationml/2006/ole">
            <mc:AlternateContent xmlns:mc="http://schemas.openxmlformats.org/markup-compatibility/2006">
              <mc:Choice xmlns:v="urn:schemas-microsoft-com:vml" Requires="v">
                <p:oleObj spid="_x0000_s45689" name="Equation" r:id="rId5" imgW="1447800" imgH="368300" progId="Equation.DSMT4">
                  <p:embed/>
                </p:oleObj>
              </mc:Choice>
              <mc:Fallback>
                <p:oleObj name="Equation" r:id="rId5" imgW="1447800" imgH="3683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5294" y="2421320"/>
                        <a:ext cx="3028634" cy="797009"/>
                      </a:xfrm>
                      <a:prstGeom prst="rect">
                        <a:avLst/>
                      </a:prstGeom>
                      <a:noFill/>
                    </p:spPr>
                  </p:pic>
                </p:oleObj>
              </mc:Fallback>
            </mc:AlternateContent>
          </a:graphicData>
        </a:graphic>
      </p:graphicFrame>
      <p:sp>
        <p:nvSpPr>
          <p:cNvPr id="12" name="Prostokąt 11"/>
          <p:cNvSpPr/>
          <p:nvPr/>
        </p:nvSpPr>
        <p:spPr>
          <a:xfrm>
            <a:off x="603587" y="3700605"/>
            <a:ext cx="7220438" cy="461665"/>
          </a:xfrm>
          <a:prstGeom prst="rect">
            <a:avLst/>
          </a:prstGeom>
        </p:spPr>
        <p:txBody>
          <a:bodyPr wrap="none">
            <a:spAutoFit/>
          </a:bodyPr>
          <a:lstStyle/>
          <a:p>
            <a:r>
              <a:rPr lang="en-US" sz="2400" dirty="0">
                <a:ea typeface="Times New Roman" panose="02020603050405020304" pitchFamily="18" charset="0"/>
              </a:rPr>
              <a:t>The problem may arise however if</a:t>
            </a:r>
            <a:r>
              <a:rPr lang="en-US" sz="2400" dirty="0">
                <a:ea typeface="Times New Roman" panose="02020603050405020304" pitchFamily="18" charset="0"/>
                <a:cs typeface="Times New Roman" panose="02020603050405020304" pitchFamily="18" charset="0"/>
                <a:sym typeface="Symbol" panose="05050102010706020507" pitchFamily="18" charset="2"/>
              </a:rPr>
              <a:t></a:t>
            </a:r>
            <a:r>
              <a:rPr lang="en-US" sz="2400" i="1" dirty="0">
                <a:ea typeface="Times New Roman" panose="02020603050405020304" pitchFamily="18" charset="0"/>
              </a:rPr>
              <a:t>ac</a:t>
            </a:r>
            <a:r>
              <a:rPr lang="en-US" sz="2400" dirty="0">
                <a:ea typeface="Times New Roman" panose="02020603050405020304" pitchFamily="18" charset="0"/>
              </a:rPr>
              <a:t>«</a:t>
            </a:r>
            <a:r>
              <a:rPr lang="en-US" sz="2400" i="1" dirty="0">
                <a:ea typeface="Times New Roman" panose="02020603050405020304" pitchFamily="18" charset="0"/>
              </a:rPr>
              <a:t>b</a:t>
            </a:r>
            <a:r>
              <a:rPr lang="en-US" sz="2400" baseline="30000" dirty="0">
                <a:ea typeface="Times New Roman" panose="02020603050405020304" pitchFamily="18" charset="0"/>
              </a:rPr>
              <a:t>2</a:t>
            </a:r>
            <a:r>
              <a:rPr lang="en-US" sz="2400" dirty="0">
                <a:ea typeface="Times New Roman" panose="02020603050405020304" pitchFamily="18" charset="0"/>
              </a:rPr>
              <a:t> and </a:t>
            </a:r>
            <a:r>
              <a:rPr lang="en-US" sz="2400" i="1" dirty="0">
                <a:ea typeface="Times New Roman" panose="02020603050405020304" pitchFamily="18" charset="0"/>
              </a:rPr>
              <a:t>b</a:t>
            </a:r>
            <a:r>
              <a:rPr lang="en-US" sz="2400" dirty="0">
                <a:ea typeface="Times New Roman" panose="02020603050405020304" pitchFamily="18" charset="0"/>
              </a:rPr>
              <a:t>&lt;0</a:t>
            </a:r>
            <a:r>
              <a:rPr lang="en-US" sz="2400" dirty="0" smtClean="0">
                <a:ea typeface="Times New Roman" panose="02020603050405020304" pitchFamily="18" charset="0"/>
              </a:rPr>
              <a:t>.</a:t>
            </a:r>
            <a:r>
              <a:rPr lang="pl-PL" sz="2400" dirty="0" smtClean="0">
                <a:ea typeface="Times New Roman" panose="02020603050405020304" pitchFamily="18" charset="0"/>
              </a:rPr>
              <a:t> Then:</a:t>
            </a:r>
            <a:r>
              <a:rPr lang="en-US" sz="2400" dirty="0" smtClean="0">
                <a:ea typeface="Times New Roman" panose="02020603050405020304" pitchFamily="18" charset="0"/>
              </a:rPr>
              <a:t> </a:t>
            </a:r>
            <a:endParaRPr lang="pl-PL" sz="2400" dirty="0"/>
          </a:p>
        </p:txBody>
      </p:sp>
      <p:graphicFrame>
        <p:nvGraphicFramePr>
          <p:cNvPr id="14" name="Obiekt 13"/>
          <p:cNvGraphicFramePr>
            <a:graphicFrameLocks noChangeAspect="1"/>
          </p:cNvGraphicFramePr>
          <p:nvPr>
            <p:extLst>
              <p:ext uri="{D42A27DB-BD31-4B8C-83A1-F6EECF244321}">
                <p14:modId xmlns:p14="http://schemas.microsoft.com/office/powerpoint/2010/main" val="2792363159"/>
              </p:ext>
            </p:extLst>
          </p:nvPr>
        </p:nvGraphicFramePr>
        <p:xfrm>
          <a:off x="7653338" y="3587750"/>
          <a:ext cx="1811337" cy="603250"/>
        </p:xfrm>
        <a:graphic>
          <a:graphicData uri="http://schemas.openxmlformats.org/presentationml/2006/ole">
            <mc:AlternateContent xmlns:mc="http://schemas.openxmlformats.org/markup-compatibility/2006">
              <mc:Choice xmlns:v="urn:schemas-microsoft-com:vml" Requires="v">
                <p:oleObj spid="_x0000_s45690" name="Equation" r:id="rId7" imgW="876240" imgH="266400" progId="Equation.DSMT4">
                  <p:embed/>
                </p:oleObj>
              </mc:Choice>
              <mc:Fallback>
                <p:oleObj name="Equation" r:id="rId7" imgW="876240" imgH="266400" progId="Equation.DSMT4">
                  <p:embed/>
                  <p:pic>
                    <p:nvPicPr>
                      <p:cNvPr id="0" name="Object 8"/>
                      <p:cNvPicPr>
                        <a:picLocks noChangeAspect="1" noChangeArrowheads="1"/>
                      </p:cNvPicPr>
                      <p:nvPr/>
                    </p:nvPicPr>
                    <p:blipFill>
                      <a:blip r:embed="rId8"/>
                      <a:srcRect/>
                      <a:stretch>
                        <a:fillRect/>
                      </a:stretch>
                    </p:blipFill>
                    <p:spPr bwMode="auto">
                      <a:xfrm>
                        <a:off x="7653338" y="3587750"/>
                        <a:ext cx="1811337" cy="603250"/>
                      </a:xfrm>
                      <a:prstGeom prst="rect">
                        <a:avLst/>
                      </a:prstGeom>
                      <a:noFill/>
                    </p:spPr>
                  </p:pic>
                </p:oleObj>
              </mc:Fallback>
            </mc:AlternateContent>
          </a:graphicData>
        </a:graphic>
      </p:graphicFrame>
      <p:sp>
        <p:nvSpPr>
          <p:cNvPr id="15" name="Prostokąt 14"/>
          <p:cNvSpPr/>
          <p:nvPr/>
        </p:nvSpPr>
        <p:spPr>
          <a:xfrm>
            <a:off x="580464" y="4371562"/>
            <a:ext cx="11031071" cy="830997"/>
          </a:xfrm>
          <a:prstGeom prst="rect">
            <a:avLst/>
          </a:prstGeom>
        </p:spPr>
        <p:txBody>
          <a:bodyPr wrap="square">
            <a:spAutoFit/>
          </a:bodyPr>
          <a:lstStyle/>
          <a:p>
            <a:r>
              <a:rPr lang="en-US" sz="2400" dirty="0">
                <a:ea typeface="Times New Roman" panose="02020603050405020304" pitchFamily="18" charset="0"/>
              </a:rPr>
              <a:t>and </a:t>
            </a:r>
            <a:r>
              <a:rPr lang="en-US" sz="2400" i="1" dirty="0">
                <a:ea typeface="Times New Roman" panose="02020603050405020304" pitchFamily="18" charset="0"/>
              </a:rPr>
              <a:t>x</a:t>
            </a:r>
            <a:r>
              <a:rPr lang="en-US" sz="2400" baseline="-25000" dirty="0">
                <a:ea typeface="Times New Roman" panose="02020603050405020304" pitchFamily="18" charset="0"/>
              </a:rPr>
              <a:t>1</a:t>
            </a:r>
            <a:r>
              <a:rPr lang="en-US" sz="2400" dirty="0">
                <a:ea typeface="Times New Roman" panose="02020603050405020304" pitchFamily="18" charset="0"/>
              </a:rPr>
              <a:t> will suffer from subtraction of two almost identical values. </a:t>
            </a:r>
            <a:endParaRPr lang="pl-PL" sz="2400" dirty="0" smtClean="0">
              <a:ea typeface="Times New Roman" panose="02020603050405020304" pitchFamily="18" charset="0"/>
            </a:endParaRPr>
          </a:p>
          <a:p>
            <a:r>
              <a:rPr lang="en-US" sz="2400" dirty="0" smtClean="0">
                <a:ea typeface="Times New Roman" panose="02020603050405020304" pitchFamily="18" charset="0"/>
              </a:rPr>
              <a:t>A </a:t>
            </a:r>
            <a:r>
              <a:rPr lang="en-US" sz="2400" dirty="0">
                <a:ea typeface="Times New Roman" panose="02020603050405020304" pitchFamily="18" charset="0"/>
              </a:rPr>
              <a:t>simple way out in this case is first to observe that</a:t>
            </a:r>
            <a:endParaRPr lang="pl-PL" sz="2400" dirty="0"/>
          </a:p>
        </p:txBody>
      </p:sp>
      <p:graphicFrame>
        <p:nvGraphicFramePr>
          <p:cNvPr id="17" name="Obiekt 16"/>
          <p:cNvGraphicFramePr>
            <a:graphicFrameLocks noChangeAspect="1"/>
          </p:cNvGraphicFramePr>
          <p:nvPr>
            <p:extLst>
              <p:ext uri="{D42A27DB-BD31-4B8C-83A1-F6EECF244321}">
                <p14:modId xmlns:p14="http://schemas.microsoft.com/office/powerpoint/2010/main" val="1203735108"/>
              </p:ext>
            </p:extLst>
          </p:nvPr>
        </p:nvGraphicFramePr>
        <p:xfrm>
          <a:off x="5132294" y="5364294"/>
          <a:ext cx="1318152" cy="608378"/>
        </p:xfrm>
        <a:graphic>
          <a:graphicData uri="http://schemas.openxmlformats.org/presentationml/2006/ole">
            <mc:AlternateContent xmlns:mc="http://schemas.openxmlformats.org/markup-compatibility/2006">
              <mc:Choice xmlns:v="urn:schemas-microsoft-com:vml" Requires="v">
                <p:oleObj spid="_x0000_s45691" name="Equation" r:id="rId9" imgW="469696" imgH="203112" progId="Equation.DSMT4">
                  <p:embed/>
                </p:oleObj>
              </mc:Choice>
              <mc:Fallback>
                <p:oleObj name="Equation" r:id="rId9" imgW="469696" imgH="203112" progId="Equation.DSMT4">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32294" y="5364294"/>
                        <a:ext cx="1318152" cy="608378"/>
                      </a:xfrm>
                      <a:prstGeom prst="rect">
                        <a:avLst/>
                      </a:prstGeom>
                      <a:noFill/>
                    </p:spPr>
                  </p:pic>
                </p:oleObj>
              </mc:Fallback>
            </mc:AlternateContent>
          </a:graphicData>
        </a:graphic>
      </p:graphicFrame>
      <p:sp>
        <p:nvSpPr>
          <p:cNvPr id="18" name="Prostokąt 17"/>
          <p:cNvSpPr/>
          <p:nvPr/>
        </p:nvSpPr>
        <p:spPr>
          <a:xfrm>
            <a:off x="641912" y="6178607"/>
            <a:ext cx="5140125" cy="461665"/>
          </a:xfrm>
          <a:prstGeom prst="rect">
            <a:avLst/>
          </a:prstGeom>
        </p:spPr>
        <p:txBody>
          <a:bodyPr wrap="none">
            <a:spAutoFit/>
          </a:bodyPr>
          <a:lstStyle/>
          <a:p>
            <a:r>
              <a:rPr lang="en-US" sz="2400" dirty="0">
                <a:ea typeface="Times New Roman" panose="02020603050405020304" pitchFamily="18" charset="0"/>
              </a:rPr>
              <a:t>and to compute </a:t>
            </a:r>
            <a:r>
              <a:rPr lang="en-US" sz="2400" i="1" dirty="0" smtClean="0">
                <a:ea typeface="Times New Roman" panose="02020603050405020304" pitchFamily="18" charset="0"/>
              </a:rPr>
              <a:t>x</a:t>
            </a:r>
            <a:r>
              <a:rPr lang="en-US" sz="2400" baseline="-25000" dirty="0" smtClean="0">
                <a:ea typeface="Times New Roman" panose="02020603050405020304" pitchFamily="18" charset="0"/>
              </a:rPr>
              <a:t>2</a:t>
            </a:r>
            <a:r>
              <a:rPr lang="pl-PL" sz="2400" dirty="0" smtClean="0">
                <a:ea typeface="Times New Roman" panose="02020603050405020304" pitchFamily="18" charset="0"/>
              </a:rPr>
              <a:t>, </a:t>
            </a:r>
            <a:r>
              <a:rPr lang="en-US" sz="2400" dirty="0"/>
              <a:t>then finally </a:t>
            </a:r>
            <a:r>
              <a:rPr lang="en-US" sz="2400" i="1" dirty="0"/>
              <a:t>x</a:t>
            </a:r>
            <a:r>
              <a:rPr lang="en-US" sz="2400" baseline="-25000" dirty="0"/>
              <a:t>1</a:t>
            </a:r>
            <a:r>
              <a:rPr lang="en-US" sz="2400" dirty="0"/>
              <a:t> from</a:t>
            </a:r>
            <a:r>
              <a:rPr lang="en-US" sz="2400" dirty="0" smtClean="0">
                <a:ea typeface="Times New Roman" panose="02020603050405020304" pitchFamily="18" charset="0"/>
              </a:rPr>
              <a:t> </a:t>
            </a:r>
            <a:endParaRPr lang="pl-PL" sz="2400" dirty="0"/>
          </a:p>
        </p:txBody>
      </p:sp>
      <p:cxnSp>
        <p:nvCxnSpPr>
          <p:cNvPr id="13" name="Łącznik prosty 12"/>
          <p:cNvCxnSpPr/>
          <p:nvPr/>
        </p:nvCxnSpPr>
        <p:spPr>
          <a:xfrm>
            <a:off x="4722500" y="6062195"/>
            <a:ext cx="2032746" cy="8963"/>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rot="19680422">
            <a:off x="7032812" y="4754520"/>
            <a:ext cx="5170518" cy="646331"/>
          </a:xfrm>
          <a:prstGeom prst="rect">
            <a:avLst/>
          </a:prstGeom>
        </p:spPr>
        <p:txBody>
          <a:bodyPr wrap="none">
            <a:spAutoFit/>
          </a:bodyPr>
          <a:lstStyle/>
          <a:p>
            <a:r>
              <a:rPr lang="pl-PL" sz="3600" dirty="0" smtClean="0">
                <a:latin typeface="Arial Rounded MT Bold" panose="020F0704030504030204" pitchFamily="34" charset="0"/>
              </a:rPr>
              <a:t>Problem </a:t>
            </a:r>
            <a:r>
              <a:rPr lang="pl-PL" sz="3600" dirty="0" err="1" smtClean="0">
                <a:latin typeface="Arial Rounded MT Bold" panose="020F0704030504030204" pitchFamily="34" charset="0"/>
              </a:rPr>
              <a:t>reformulation</a:t>
            </a:r>
            <a:endParaRPr lang="pl-PL" sz="3600" dirty="0">
              <a:latin typeface="Arial Rounded MT Bold" panose="020F0704030504030204" pitchFamily="34" charset="0"/>
            </a:endParaRPr>
          </a:p>
        </p:txBody>
      </p:sp>
    </p:spTree>
    <p:extLst>
      <p:ext uri="{BB962C8B-B14F-4D97-AF65-F5344CB8AC3E}">
        <p14:creationId xmlns:p14="http://schemas.microsoft.com/office/powerpoint/2010/main" val="40792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8" grpId="0"/>
      <p:bldP spid="16"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Addition</a:t>
            </a:r>
            <a:r>
              <a:rPr lang="pl-PL" sz="2800" dirty="0">
                <a:ln>
                  <a:solidFill>
                    <a:schemeClr val="bg1"/>
                  </a:solidFill>
                </a:ln>
                <a:solidFill>
                  <a:schemeClr val="bg1"/>
                </a:solidFill>
                <a:cs typeface="Arial" panose="020B0604020202020204" pitchFamily="34" charset="0"/>
              </a:rPr>
              <a:t>/</a:t>
            </a:r>
            <a:r>
              <a:rPr lang="pl-PL" sz="2800" dirty="0" err="1">
                <a:ln>
                  <a:solidFill>
                    <a:schemeClr val="bg1"/>
                  </a:solidFill>
                </a:ln>
                <a:solidFill>
                  <a:schemeClr val="bg1"/>
                </a:solidFill>
                <a:cs typeface="Arial" panose="020B0604020202020204" pitchFamily="34" charset="0"/>
              </a:rPr>
              <a:t>subtraction</a:t>
            </a:r>
            <a:r>
              <a:rPr lang="en-US" sz="2800" dirty="0">
                <a:ln>
                  <a:solidFill>
                    <a:schemeClr val="bg1"/>
                  </a:solidFill>
                </a:ln>
                <a:solidFill>
                  <a:schemeClr val="bg1"/>
                </a:solidFill>
                <a:cs typeface="Arial" panose="020B0604020202020204" pitchFamily="34" charset="0"/>
              </a:rPr>
              <a:t> of </a:t>
            </a:r>
            <a:r>
              <a:rPr lang="pl-PL" sz="2800" dirty="0">
                <a:ln>
                  <a:solidFill>
                    <a:schemeClr val="bg1"/>
                  </a:solidFill>
                </a:ln>
                <a:solidFill>
                  <a:schemeClr val="bg1"/>
                </a:solidFill>
                <a:cs typeface="Arial" panose="020B0604020202020204" pitchFamily="34" charset="0"/>
              </a:rPr>
              <a:t>the F</a:t>
            </a:r>
            <a:r>
              <a:rPr lang="en-US" sz="2800" dirty="0">
                <a:ln>
                  <a:solidFill>
                    <a:schemeClr val="bg1"/>
                  </a:solidFill>
                </a:ln>
                <a:solidFill>
                  <a:schemeClr val="bg1"/>
                </a:solidFill>
                <a:cs typeface="Arial" panose="020B0604020202020204" pitchFamily="34" charset="0"/>
              </a:rPr>
              <a:t>P numbers </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699245" y="896593"/>
            <a:ext cx="11313461" cy="5355312"/>
          </a:xfrm>
          <a:prstGeom prst="rect">
            <a:avLst/>
          </a:prstGeom>
        </p:spPr>
        <p:txBody>
          <a:bodyPr wrap="square">
            <a:spAutoFit/>
          </a:bodyPr>
          <a:lstStyle/>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a {}, b {}, c {};</a:t>
            </a:r>
          </a:p>
          <a:p>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Read in a, b, c ...</a:t>
            </a:r>
            <a:endParaRPr lang="en-US"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x1 {}, x2 </a:t>
            </a:r>
            <a:r>
              <a:rPr lang="pl-PL" dirty="0" smtClean="0">
                <a:solidFill>
                  <a:srgbClr val="000000"/>
                </a:solidFill>
                <a:latin typeface="Consolas" panose="020B0609020204030204" pitchFamily="49" charset="0"/>
              </a:rPr>
              <a:t>{};</a:t>
            </a:r>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double</a:t>
            </a:r>
            <a:r>
              <a:rPr lang="pl-PL" dirty="0">
                <a:solidFill>
                  <a:srgbClr val="000000"/>
                </a:solidFill>
                <a:latin typeface="Consolas" panose="020B0609020204030204" pitchFamily="49" charset="0"/>
              </a:rPr>
              <a:t> d = b * b - 4.0 * a * c;</a:t>
            </a:r>
          </a:p>
          <a:p>
            <a:r>
              <a:rPr lang="pl-PL" dirty="0" err="1">
                <a:solidFill>
                  <a:srgbClr val="0000FF"/>
                </a:solidFill>
                <a:latin typeface="Consolas" panose="020B0609020204030204" pitchFamily="49" charset="0"/>
              </a:rPr>
              <a:t>if</a:t>
            </a:r>
            <a:r>
              <a:rPr lang="pl-PL" dirty="0">
                <a:solidFill>
                  <a:srgbClr val="000000"/>
                </a:solidFill>
                <a:latin typeface="Consolas" panose="020B0609020204030204" pitchFamily="49" charset="0"/>
              </a:rPr>
              <a:t>( </a:t>
            </a:r>
            <a:r>
              <a:rPr lang="pl-PL">
                <a:solidFill>
                  <a:srgbClr val="000000"/>
                </a:solidFill>
                <a:latin typeface="Consolas" panose="020B0609020204030204" pitchFamily="49" charset="0"/>
              </a:rPr>
              <a:t>d </a:t>
            </a:r>
            <a:r>
              <a:rPr lang="pl-PL" smtClean="0">
                <a:solidFill>
                  <a:srgbClr val="000000"/>
                </a:solidFill>
                <a:latin typeface="Consolas" panose="020B0609020204030204" pitchFamily="49" charset="0"/>
              </a:rPr>
              <a:t>&gt;= </a:t>
            </a:r>
            <a:r>
              <a:rPr lang="pl-PL" dirty="0">
                <a:solidFill>
                  <a:srgbClr val="000000"/>
                </a:solidFill>
                <a:latin typeface="Consolas" panose="020B0609020204030204" pitchFamily="49" charset="0"/>
              </a:rPr>
              <a:t>0.0 )</a:t>
            </a:r>
          </a:p>
          <a:p>
            <a:r>
              <a:rPr lang="pl-PL" dirty="0">
                <a:solidFill>
                  <a:srgbClr val="000000"/>
                </a:solidFill>
                <a:latin typeface="Consolas" panose="020B0609020204030204" pitchFamily="49" charset="0"/>
              </a:rPr>
              <a:t>{</a:t>
            </a:r>
          </a:p>
          <a:p>
            <a:r>
              <a:rPr lang="pl-PL" dirty="0" smtClean="0">
                <a:solidFill>
                  <a:srgbClr val="0000FF"/>
                </a:solidFill>
                <a:latin typeface="Consolas" panose="020B0609020204030204" pitchFamily="49" charset="0"/>
              </a:rPr>
              <a:t>	</a:t>
            </a:r>
            <a:r>
              <a:rPr lang="pl-PL" dirty="0" err="1" smtClean="0">
                <a:solidFill>
                  <a:srgbClr val="0000FF"/>
                </a:solidFill>
                <a:latin typeface="Consolas" panose="020B0609020204030204" pitchFamily="49" charset="0"/>
              </a:rPr>
              <a:t>if</a:t>
            </a:r>
            <a:r>
              <a:rPr lang="pl-PL" dirty="0">
                <a:solidFill>
                  <a:srgbClr val="000000"/>
                </a:solidFill>
                <a:latin typeface="Consolas" panose="020B0609020204030204" pitchFamily="49" charset="0"/>
              </a:rPr>
              <a:t>( b &lt; 0.0 )</a:t>
            </a:r>
          </a:p>
          <a:p>
            <a:r>
              <a:rPr lang="pl-PL" dirty="0" smtClean="0">
                <a:solidFill>
                  <a:srgbClr val="000000"/>
                </a:solidFill>
                <a:latin typeface="Consolas" panose="020B0609020204030204" pitchFamily="49" charset="0"/>
              </a:rPr>
              <a:t>	{</a:t>
            </a:r>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x1 </a:t>
            </a:r>
            <a:r>
              <a:rPr lang="en-US" dirty="0">
                <a:solidFill>
                  <a:srgbClr val="000000"/>
                </a:solidFill>
                <a:latin typeface="Consolas" panose="020B0609020204030204" pitchFamily="49" charset="0"/>
              </a:rPr>
              <a:t>= ( -b + </a:t>
            </a:r>
            <a:r>
              <a:rPr lang="en-US" dirty="0" err="1">
                <a:solidFill>
                  <a:srgbClr val="000000"/>
                </a:solidFill>
                <a:latin typeface="Consolas" panose="020B0609020204030204" pitchFamily="49" charset="0"/>
              </a:rPr>
              <a:t>sqrt</a:t>
            </a:r>
            <a:r>
              <a:rPr lang="en-US" dirty="0">
                <a:solidFill>
                  <a:srgbClr val="000000"/>
                </a:solidFill>
                <a:latin typeface="Consolas" panose="020B0609020204030204" pitchFamily="49" charset="0"/>
              </a:rPr>
              <a:t>( d ) ) / ( a + a </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–b becomes positive </a:t>
            </a:r>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addition</a:t>
            </a:r>
            <a:endParaRPr lang="en-US"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x2 </a:t>
            </a:r>
            <a:r>
              <a:rPr lang="pl-PL" dirty="0">
                <a:solidFill>
                  <a:srgbClr val="000000"/>
                </a:solidFill>
                <a:latin typeface="Consolas" panose="020B0609020204030204" pitchFamily="49" charset="0"/>
              </a:rPr>
              <a:t>= c / x1;</a:t>
            </a:r>
          </a:p>
          <a:p>
            <a:r>
              <a:rPr lang="pl-PL" dirty="0" smtClean="0">
                <a:solidFill>
                  <a:srgbClr val="000000"/>
                </a:solidFill>
                <a:latin typeface="Consolas" panose="020B0609020204030204" pitchFamily="49" charset="0"/>
              </a:rPr>
              <a:t>	}</a:t>
            </a:r>
            <a:endParaRPr lang="pl-PL" dirty="0">
              <a:solidFill>
                <a:srgbClr val="000000"/>
              </a:solidFill>
              <a:latin typeface="Consolas" panose="020B0609020204030204" pitchFamily="49" charset="0"/>
            </a:endParaRPr>
          </a:p>
          <a:p>
            <a:r>
              <a:rPr lang="pl-PL" dirty="0" smtClean="0">
                <a:solidFill>
                  <a:srgbClr val="0000FF"/>
                </a:solidFill>
                <a:latin typeface="Consolas" panose="020B0609020204030204" pitchFamily="49" charset="0"/>
              </a:rPr>
              <a:t>	</a:t>
            </a:r>
            <a:r>
              <a:rPr lang="pl-PL" dirty="0" err="1" smtClean="0">
                <a:solidFill>
                  <a:srgbClr val="0000FF"/>
                </a:solidFill>
                <a:latin typeface="Consolas" panose="020B0609020204030204" pitchFamily="49" charset="0"/>
              </a:rPr>
              <a:t>else</a:t>
            </a:r>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a:t>
            </a:r>
            <a:r>
              <a:rPr lang="en-US" dirty="0" smtClean="0">
                <a:solidFill>
                  <a:srgbClr val="000000"/>
                </a:solidFill>
                <a:latin typeface="Consolas" panose="020B0609020204030204" pitchFamily="49" charset="0"/>
              </a:rPr>
              <a:t>x1 </a:t>
            </a:r>
            <a:r>
              <a:rPr lang="en-US" dirty="0">
                <a:solidFill>
                  <a:srgbClr val="000000"/>
                </a:solidFill>
                <a:latin typeface="Consolas" panose="020B0609020204030204" pitchFamily="49" charset="0"/>
              </a:rPr>
              <a:t>= ( -b - </a:t>
            </a:r>
            <a:r>
              <a:rPr lang="en-US" dirty="0" err="1">
                <a:solidFill>
                  <a:srgbClr val="000000"/>
                </a:solidFill>
                <a:latin typeface="Consolas" panose="020B0609020204030204" pitchFamily="49" charset="0"/>
              </a:rPr>
              <a:t>sqrt</a:t>
            </a:r>
            <a:r>
              <a:rPr lang="en-US" dirty="0">
                <a:solidFill>
                  <a:srgbClr val="000000"/>
                </a:solidFill>
                <a:latin typeface="Consolas" panose="020B0609020204030204" pitchFamily="49" charset="0"/>
              </a:rPr>
              <a:t>( d ) ) / ( a + a </a:t>
            </a:r>
            <a:r>
              <a:rPr lang="en-US" dirty="0" smtClean="0">
                <a:solidFill>
                  <a:srgbClr val="000000"/>
                </a:solidFill>
                <a:latin typeface="Consolas" panose="020B0609020204030204" pitchFamily="49" charset="0"/>
              </a:rPr>
              <a:t>);</a:t>
            </a:r>
            <a:r>
              <a:rPr lang="pl-PL" dirty="0" smtClean="0">
                <a:solidFill>
                  <a:srgbClr val="000000"/>
                </a:solidFill>
                <a:latin typeface="Consolas" panose="020B0609020204030204" pitchFamily="49" charset="0"/>
              </a:rPr>
              <a:t> </a:t>
            </a:r>
            <a:r>
              <a:rPr lang="en-US" dirty="0" smtClean="0">
                <a:solidFill>
                  <a:srgbClr val="008000"/>
                </a:solidFill>
                <a:latin typeface="Consolas" panose="020B0609020204030204" pitchFamily="49" charset="0"/>
              </a:rPr>
              <a:t>// </a:t>
            </a:r>
            <a:r>
              <a:rPr lang="en-US" dirty="0">
                <a:solidFill>
                  <a:srgbClr val="008000"/>
                </a:solidFill>
                <a:latin typeface="Consolas" panose="020B0609020204030204" pitchFamily="49" charset="0"/>
              </a:rPr>
              <a:t>addition of two negative values</a:t>
            </a:r>
            <a:endParaRPr lang="en-US"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x2 </a:t>
            </a:r>
            <a:r>
              <a:rPr lang="pl-PL" dirty="0">
                <a:solidFill>
                  <a:srgbClr val="000000"/>
                </a:solidFill>
                <a:latin typeface="Consolas" panose="020B0609020204030204" pitchFamily="49" charset="0"/>
              </a:rPr>
              <a:t>= c / x1;</a:t>
            </a:r>
          </a:p>
          <a:p>
            <a:r>
              <a:rPr lang="pl-PL" dirty="0" smtClean="0">
                <a:solidFill>
                  <a:srgbClr val="000000"/>
                </a:solidFill>
                <a:latin typeface="Consolas" panose="020B0609020204030204" pitchFamily="49" charset="0"/>
              </a:rPr>
              <a:t>	}</a:t>
            </a:r>
          </a:p>
          <a:p>
            <a:r>
              <a:rPr lang="pl-PL" dirty="0">
                <a:solidFill>
                  <a:srgbClr val="000000"/>
                </a:solidFill>
                <a:latin typeface="Consolas" panose="020B0609020204030204" pitchFamily="49" charset="0"/>
              </a:rPr>
              <a:t>}</a:t>
            </a:r>
          </a:p>
        </p:txBody>
      </p:sp>
      <p:grpSp>
        <p:nvGrpSpPr>
          <p:cNvPr id="7" name="Grupa 6"/>
          <p:cNvGrpSpPr/>
          <p:nvPr/>
        </p:nvGrpSpPr>
        <p:grpSpPr>
          <a:xfrm>
            <a:off x="6580094" y="1495864"/>
            <a:ext cx="4100903" cy="2072089"/>
            <a:chOff x="6580094" y="1495864"/>
            <a:chExt cx="4100903" cy="2072089"/>
          </a:xfrm>
        </p:grpSpPr>
        <p:cxnSp>
          <p:nvCxnSpPr>
            <p:cNvPr id="6" name="Łącznik prosty ze strzałką 5"/>
            <p:cNvCxnSpPr/>
            <p:nvPr/>
          </p:nvCxnSpPr>
          <p:spPr>
            <a:xfrm flipH="1">
              <a:off x="6580094" y="1990165"/>
              <a:ext cx="1380565" cy="1577788"/>
            </a:xfrm>
            <a:prstGeom prst="straightConnector1">
              <a:avLst/>
            </a:prstGeom>
            <a:ln w="127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 name="Prostokąt 2"/>
            <p:cNvSpPr/>
            <p:nvPr/>
          </p:nvSpPr>
          <p:spPr>
            <a:xfrm>
              <a:off x="7457038" y="1495864"/>
              <a:ext cx="3223959" cy="369332"/>
            </a:xfrm>
            <a:prstGeom prst="rect">
              <a:avLst/>
            </a:prstGeom>
          </p:spPr>
          <p:txBody>
            <a:bodyPr wrap="none">
              <a:spAutoFit/>
            </a:bodyPr>
            <a:lstStyle/>
            <a:p>
              <a:r>
                <a:rPr lang="pl-PL" dirty="0" smtClean="0">
                  <a:solidFill>
                    <a:srgbClr val="000000"/>
                  </a:solidFill>
                  <a:latin typeface="Consolas" panose="020B0609020204030204" pitchFamily="49" charset="0"/>
                </a:rPr>
                <a:t>std::</a:t>
              </a:r>
              <a:r>
                <a:rPr lang="pl-PL" dirty="0" err="1" smtClean="0">
                  <a:solidFill>
                    <a:srgbClr val="000000"/>
                  </a:solidFill>
                  <a:latin typeface="Consolas" panose="020B0609020204030204" pitchFamily="49" charset="0"/>
                </a:rPr>
                <a:t>fabs</a:t>
              </a:r>
              <a:r>
                <a:rPr lang="pl-PL" dirty="0" smtClean="0">
                  <a:solidFill>
                    <a:srgbClr val="000000"/>
                  </a:solidFill>
                  <a:latin typeface="Consolas" panose="020B0609020204030204" pitchFamily="49" charset="0"/>
                </a:rPr>
                <a:t>( a ) &gt; </a:t>
              </a:r>
              <a:r>
                <a:rPr lang="pl-PL" dirty="0" err="1" smtClean="0">
                  <a:solidFill>
                    <a:srgbClr val="000000"/>
                  </a:solidFill>
                  <a:latin typeface="Consolas" panose="020B0609020204030204" pitchFamily="49" charset="0"/>
                </a:rPr>
                <a:t>kThresh</a:t>
              </a:r>
              <a:endParaRPr lang="pl-PL" dirty="0"/>
            </a:p>
          </p:txBody>
        </p:sp>
      </p:grpSp>
    </p:spTree>
    <p:extLst>
      <p:ext uri="{BB962C8B-B14F-4D97-AF65-F5344CB8AC3E}">
        <p14:creationId xmlns:p14="http://schemas.microsoft.com/office/powerpoint/2010/main" val="504189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animEffect transition="in" filter="fade">
                                      <p:cBhvr>
                                        <p:cTn id="7" dur="500"/>
                                        <p:tgtEl>
                                          <p:spTgt spid="2">
                                            <p:txEl>
                                              <p:pRg st="10" end="1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1" end="11"/>
                                            </p:txEl>
                                          </p:spTgt>
                                        </p:tgtEl>
                                        <p:attrNameLst>
                                          <p:attrName>style.visibility</p:attrName>
                                        </p:attrNameLst>
                                      </p:cBhvr>
                                      <p:to>
                                        <p:strVal val="visible"/>
                                      </p:to>
                                    </p:set>
                                    <p:animEffect transition="in" filter="fade">
                                      <p:cBhvr>
                                        <p:cTn id="10" dur="500"/>
                                        <p:tgtEl>
                                          <p:spTgt spid="2">
                                            <p:txEl>
                                              <p:pRg st="11" end="1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5" end="15"/>
                                            </p:txEl>
                                          </p:spTgt>
                                        </p:tgtEl>
                                        <p:attrNameLst>
                                          <p:attrName>style.visibility</p:attrName>
                                        </p:attrNameLst>
                                      </p:cBhvr>
                                      <p:to>
                                        <p:strVal val="visible"/>
                                      </p:to>
                                    </p:set>
                                    <p:animEffect transition="in" filter="fade">
                                      <p:cBhvr>
                                        <p:cTn id="15" dur="500"/>
                                        <p:tgtEl>
                                          <p:spTgt spid="2">
                                            <p:txEl>
                                              <p:pRg st="15" end="1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6" end="16"/>
                                            </p:txEl>
                                          </p:spTgt>
                                        </p:tgtEl>
                                        <p:attrNameLst>
                                          <p:attrName>style.visibility</p:attrName>
                                        </p:attrNameLst>
                                      </p:cBhvr>
                                      <p:to>
                                        <p:strVal val="visible"/>
                                      </p:to>
                                    </p:set>
                                    <p:animEffect transition="in" filter="fade">
                                      <p:cBhvr>
                                        <p:cTn id="18" dur="500"/>
                                        <p:tgtEl>
                                          <p:spTgt spid="2">
                                            <p:txEl>
                                              <p:pRg st="16" end="1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en-US" sz="2800" dirty="0">
                <a:ln>
                  <a:solidFill>
                    <a:schemeClr val="bg1"/>
                  </a:solidFill>
                </a:ln>
                <a:solidFill>
                  <a:schemeClr val="bg1"/>
                </a:solidFill>
                <a:cs typeface="Arial" panose="020B0604020202020204" pitchFamily="34" charset="0"/>
              </a:rPr>
              <a:t>Addition</a:t>
            </a:r>
            <a:r>
              <a:rPr lang="pl-PL" sz="2800" dirty="0">
                <a:ln>
                  <a:solidFill>
                    <a:schemeClr val="bg1"/>
                  </a:solidFill>
                </a:ln>
                <a:solidFill>
                  <a:schemeClr val="bg1"/>
                </a:solidFill>
                <a:cs typeface="Arial" panose="020B0604020202020204" pitchFamily="34" charset="0"/>
              </a:rPr>
              <a:t>/</a:t>
            </a:r>
            <a:r>
              <a:rPr lang="pl-PL" sz="2800" dirty="0" err="1">
                <a:ln>
                  <a:solidFill>
                    <a:schemeClr val="bg1"/>
                  </a:solidFill>
                </a:ln>
                <a:solidFill>
                  <a:schemeClr val="bg1"/>
                </a:solidFill>
                <a:cs typeface="Arial" panose="020B0604020202020204" pitchFamily="34" charset="0"/>
              </a:rPr>
              <a:t>subtraction</a:t>
            </a:r>
            <a:r>
              <a:rPr lang="en-US" sz="2800" dirty="0">
                <a:ln>
                  <a:solidFill>
                    <a:schemeClr val="bg1"/>
                  </a:solidFill>
                </a:ln>
                <a:solidFill>
                  <a:schemeClr val="bg1"/>
                </a:solidFill>
                <a:cs typeface="Arial" panose="020B0604020202020204" pitchFamily="34" charset="0"/>
              </a:rPr>
              <a:t> of </a:t>
            </a:r>
            <a:r>
              <a:rPr lang="pl-PL" sz="2800" dirty="0">
                <a:ln>
                  <a:solidFill>
                    <a:schemeClr val="bg1"/>
                  </a:solidFill>
                </a:ln>
                <a:solidFill>
                  <a:schemeClr val="bg1"/>
                </a:solidFill>
                <a:cs typeface="Arial" panose="020B0604020202020204" pitchFamily="34" charset="0"/>
              </a:rPr>
              <a:t>the F</a:t>
            </a:r>
            <a:r>
              <a:rPr lang="en-US" sz="2800" dirty="0">
                <a:ln>
                  <a:solidFill>
                    <a:schemeClr val="bg1"/>
                  </a:solidFill>
                </a:ln>
                <a:solidFill>
                  <a:schemeClr val="bg1"/>
                </a:solidFill>
                <a:cs typeface="Arial" panose="020B0604020202020204" pitchFamily="34" charset="0"/>
              </a:rPr>
              <a:t>P numbers </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528916" y="1432197"/>
            <a:ext cx="11340353" cy="4524315"/>
          </a:xfrm>
          <a:prstGeom prst="rect">
            <a:avLst/>
          </a:prstGeom>
        </p:spPr>
        <p:txBody>
          <a:bodyPr wrap="square">
            <a:spAutoFit/>
          </a:bodyPr>
          <a:lstStyle/>
          <a:p>
            <a:r>
              <a:rPr lang="en-US" sz="2400" dirty="0">
                <a:ea typeface="Times New Roman" panose="02020603050405020304" pitchFamily="18" charset="0"/>
              </a:rPr>
              <a:t>There are many expressions which need closer look in the light of FP computations before implementation. </a:t>
            </a:r>
            <a:endParaRPr lang="pl-PL" sz="2400" dirty="0" smtClean="0">
              <a:ea typeface="Times New Roman" panose="02020603050405020304" pitchFamily="18" charset="0"/>
            </a:endParaRPr>
          </a:p>
          <a:p>
            <a:endParaRPr lang="pl-PL" sz="2400" dirty="0" smtClean="0">
              <a:ea typeface="Times New Roman" panose="02020603050405020304" pitchFamily="18" charset="0"/>
            </a:endParaRPr>
          </a:p>
          <a:p>
            <a:r>
              <a:rPr lang="en-US" sz="2400" dirty="0" smtClean="0">
                <a:ea typeface="Times New Roman" panose="02020603050405020304" pitchFamily="18" charset="0"/>
              </a:rPr>
              <a:t>Yet </a:t>
            </a:r>
            <a:r>
              <a:rPr lang="en-US" sz="2400" dirty="0">
                <a:ea typeface="Times New Roman" panose="02020603050405020304" pitchFamily="18" charset="0"/>
              </a:rPr>
              <a:t>another example is </a:t>
            </a:r>
            <a:endParaRPr lang="pl-PL" sz="2400" dirty="0" smtClean="0">
              <a:ea typeface="Times New Roman" panose="02020603050405020304" pitchFamily="18" charset="0"/>
            </a:endParaRPr>
          </a:p>
          <a:p>
            <a:r>
              <a:rPr lang="pl-PL" sz="2400" i="1" dirty="0">
                <a:ea typeface="Times New Roman" panose="02020603050405020304" pitchFamily="18" charset="0"/>
              </a:rPr>
              <a:t>	</a:t>
            </a:r>
            <a:r>
              <a:rPr lang="pl-PL" sz="2400" i="1" dirty="0" smtClean="0">
                <a:ea typeface="Times New Roman" panose="02020603050405020304" pitchFamily="18" charset="0"/>
              </a:rPr>
              <a:t>			</a:t>
            </a:r>
            <a:r>
              <a:rPr lang="en-US" sz="2400" dirty="0" smtClean="0">
                <a:latin typeface="Consolas" panose="020B0609020204030204" pitchFamily="49" charset="0"/>
                <a:ea typeface="Times New Roman" panose="02020603050405020304" pitchFamily="18" charset="0"/>
              </a:rPr>
              <a:t>x</a:t>
            </a:r>
            <a:r>
              <a:rPr lang="en-US" sz="2400" baseline="30000" dirty="0" smtClean="0">
                <a:latin typeface="Consolas" panose="020B0609020204030204" pitchFamily="49" charset="0"/>
                <a:ea typeface="Times New Roman" panose="02020603050405020304" pitchFamily="18" charset="0"/>
              </a:rPr>
              <a:t>2</a:t>
            </a:r>
            <a:r>
              <a:rPr lang="en-US" sz="2400" dirty="0" smtClean="0">
                <a:latin typeface="Consolas" panose="020B0609020204030204" pitchFamily="49" charset="0"/>
                <a:ea typeface="Times New Roman" panose="02020603050405020304" pitchFamily="18" charset="0"/>
              </a:rPr>
              <a:t>-y</a:t>
            </a:r>
            <a:r>
              <a:rPr lang="en-US" sz="2400" baseline="30000" dirty="0" smtClean="0">
                <a:latin typeface="Consolas" panose="020B0609020204030204" pitchFamily="49" charset="0"/>
                <a:ea typeface="Times New Roman" panose="02020603050405020304" pitchFamily="18" charset="0"/>
              </a:rPr>
              <a:t>2</a:t>
            </a:r>
            <a:r>
              <a:rPr lang="en-US" sz="2400" dirty="0" smtClean="0">
                <a:latin typeface="Consolas" panose="020B0609020204030204" pitchFamily="49" charset="0"/>
                <a:ea typeface="Times New Roman" panose="02020603050405020304" pitchFamily="18" charset="0"/>
              </a:rPr>
              <a:t> </a:t>
            </a:r>
            <a:endParaRPr lang="pl-PL" sz="2400" dirty="0" smtClean="0">
              <a:latin typeface="Consolas" panose="020B0609020204030204" pitchFamily="49" charset="0"/>
              <a:ea typeface="Times New Roman" panose="02020603050405020304" pitchFamily="18" charset="0"/>
            </a:endParaRPr>
          </a:p>
          <a:p>
            <a:endParaRPr lang="pl-PL" sz="2400" dirty="0" smtClean="0">
              <a:ea typeface="Times New Roman" panose="02020603050405020304" pitchFamily="18" charset="0"/>
            </a:endParaRPr>
          </a:p>
          <a:p>
            <a:r>
              <a:rPr lang="en-US" sz="2400" dirty="0" smtClean="0">
                <a:ea typeface="Times New Roman" panose="02020603050405020304" pitchFamily="18" charset="0"/>
              </a:rPr>
              <a:t>which </a:t>
            </a:r>
            <a:r>
              <a:rPr lang="en-US" sz="2400" dirty="0">
                <a:ea typeface="Times New Roman" panose="02020603050405020304" pitchFamily="18" charset="0"/>
              </a:rPr>
              <a:t>almost always is better to implement using the well known equivalent form </a:t>
            </a:r>
            <a:endParaRPr lang="pl-PL" sz="2400" dirty="0" smtClean="0">
              <a:ea typeface="Times New Roman" panose="02020603050405020304" pitchFamily="18" charset="0"/>
            </a:endParaRPr>
          </a:p>
          <a:p>
            <a:r>
              <a:rPr lang="pl-PL" sz="2400" dirty="0">
                <a:ea typeface="Times New Roman" panose="02020603050405020304" pitchFamily="18" charset="0"/>
              </a:rPr>
              <a:t>	</a:t>
            </a:r>
            <a:r>
              <a:rPr lang="pl-PL" sz="2400" dirty="0" smtClean="0">
                <a:ea typeface="Times New Roman" panose="02020603050405020304" pitchFamily="18" charset="0"/>
              </a:rPr>
              <a:t>			</a:t>
            </a:r>
          </a:p>
          <a:p>
            <a:r>
              <a:rPr lang="pl-PL" sz="2400" dirty="0">
                <a:ea typeface="Times New Roman" panose="02020603050405020304" pitchFamily="18" charset="0"/>
              </a:rPr>
              <a:t>	</a:t>
            </a:r>
            <a:r>
              <a:rPr lang="pl-PL" sz="2400" dirty="0" smtClean="0">
                <a:ea typeface="Times New Roman" panose="02020603050405020304" pitchFamily="18" charset="0"/>
              </a:rPr>
              <a:t>			</a:t>
            </a:r>
            <a:r>
              <a:rPr lang="en-US" sz="2400" dirty="0" smtClean="0">
                <a:latin typeface="Consolas" panose="020B0609020204030204" pitchFamily="49" charset="0"/>
                <a:ea typeface="Times New Roman" panose="02020603050405020304" pitchFamily="18" charset="0"/>
              </a:rPr>
              <a:t>(</a:t>
            </a:r>
            <a:r>
              <a:rPr lang="en-US" sz="2400" dirty="0">
                <a:latin typeface="Consolas" panose="020B0609020204030204" pitchFamily="49" charset="0"/>
                <a:ea typeface="Times New Roman" panose="02020603050405020304" pitchFamily="18" charset="0"/>
              </a:rPr>
              <a:t>x-y)(</a:t>
            </a:r>
            <a:r>
              <a:rPr lang="en-US" sz="2400" dirty="0" err="1">
                <a:latin typeface="Consolas" panose="020B0609020204030204" pitchFamily="49" charset="0"/>
                <a:ea typeface="Times New Roman" panose="02020603050405020304" pitchFamily="18" charset="0"/>
              </a:rPr>
              <a:t>x+y</a:t>
            </a:r>
            <a:r>
              <a:rPr lang="en-US" sz="2400" dirty="0" smtClean="0">
                <a:latin typeface="Consolas" panose="020B0609020204030204" pitchFamily="49" charset="0"/>
                <a:ea typeface="Times New Roman" panose="02020603050405020304" pitchFamily="18" charset="0"/>
              </a:rPr>
              <a:t>)</a:t>
            </a:r>
            <a:endParaRPr lang="pl-PL" sz="2400" dirty="0" smtClean="0">
              <a:latin typeface="Consolas" panose="020B0609020204030204" pitchFamily="49" charset="0"/>
              <a:ea typeface="Times New Roman" panose="02020603050405020304" pitchFamily="18" charset="0"/>
            </a:endParaRPr>
          </a:p>
          <a:p>
            <a:endParaRPr lang="pl-PL" sz="2400" dirty="0" smtClean="0">
              <a:ea typeface="Times New Roman" panose="02020603050405020304" pitchFamily="18" charset="0"/>
            </a:endParaRPr>
          </a:p>
          <a:p>
            <a:r>
              <a:rPr lang="en-US" sz="2400" dirty="0" smtClean="0">
                <a:ea typeface="Times New Roman" panose="02020603050405020304" pitchFamily="18" charset="0"/>
              </a:rPr>
              <a:t>Not </a:t>
            </a:r>
            <a:r>
              <a:rPr lang="en-US" sz="2400" dirty="0">
                <a:ea typeface="Times New Roman" panose="02020603050405020304" pitchFamily="18" charset="0"/>
              </a:rPr>
              <a:t>only we save on one multiplication, but most of all we avoid catastrophic cancellation errors which are most likely in its first </a:t>
            </a:r>
            <a:r>
              <a:rPr lang="en-US" sz="2400" dirty="0" smtClean="0">
                <a:ea typeface="Times New Roman" panose="02020603050405020304" pitchFamily="18" charset="0"/>
              </a:rPr>
              <a:t>representation</a:t>
            </a:r>
            <a:r>
              <a:rPr lang="pl-PL" sz="2400" dirty="0" smtClean="0">
                <a:ea typeface="Times New Roman" panose="02020603050405020304" pitchFamily="18" charset="0"/>
              </a:rPr>
              <a:t>.</a:t>
            </a:r>
            <a:r>
              <a:rPr lang="en-US" sz="2400" dirty="0" smtClean="0">
                <a:ea typeface="Times New Roman" panose="02020603050405020304" pitchFamily="18" charset="0"/>
              </a:rPr>
              <a:t> </a:t>
            </a:r>
            <a:endParaRPr lang="pl-PL" sz="2400" dirty="0"/>
          </a:p>
        </p:txBody>
      </p:sp>
    </p:spTree>
    <p:extLst>
      <p:ext uri="{BB962C8B-B14F-4D97-AF65-F5344CB8AC3E}">
        <p14:creationId xmlns:p14="http://schemas.microsoft.com/office/powerpoint/2010/main" val="214648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500"/>
                                        <p:tgtEl>
                                          <p:spTgt spid="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9" end="9"/>
                                            </p:txEl>
                                          </p:spTgt>
                                        </p:tgtEl>
                                        <p:attrNameLst>
                                          <p:attrName>style.visibility</p:attrName>
                                        </p:attrNameLst>
                                      </p:cBhvr>
                                      <p:to>
                                        <p:strVal val="visible"/>
                                      </p:to>
                                    </p:set>
                                    <p:animEffect transition="in" filter="fade">
                                      <p:cBhvr>
                                        <p:cTn id="32"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89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Division</a:t>
            </a:r>
            <a:r>
              <a:rPr lang="pl-PL" sz="2800" dirty="0" smtClean="0">
                <a:ln>
                  <a:solidFill>
                    <a:schemeClr val="bg1"/>
                  </a:solidFill>
                </a:ln>
                <a:solidFill>
                  <a:schemeClr val="bg1"/>
                </a:solidFill>
                <a:cs typeface="Arial" panose="020B0604020202020204" pitchFamily="34" charset="0"/>
              </a:rPr>
              <a:t> in the </a:t>
            </a:r>
            <a:r>
              <a:rPr lang="en-US" sz="2800" dirty="0" smtClean="0">
                <a:ln>
                  <a:solidFill>
                    <a:schemeClr val="bg1"/>
                  </a:solidFill>
                </a:ln>
                <a:solidFill>
                  <a:schemeClr val="bg1"/>
                </a:solidFill>
                <a:cs typeface="Arial" panose="020B0604020202020204" pitchFamily="34" charset="0"/>
              </a:rPr>
              <a:t>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b="1" dirty="0" err="1" smtClean="0"/>
              <a:t>When</a:t>
            </a:r>
            <a:r>
              <a:rPr lang="pl-PL" sz="2400" b="1" dirty="0" smtClean="0"/>
              <a:t> </a:t>
            </a:r>
            <a:r>
              <a:rPr lang="pl-PL" sz="2400" b="1" dirty="0" err="1" smtClean="0"/>
              <a:t>is</a:t>
            </a:r>
            <a:r>
              <a:rPr lang="pl-PL" sz="2400" b="1" dirty="0" smtClean="0"/>
              <a:t> </a:t>
            </a:r>
            <a:r>
              <a:rPr lang="pl-PL" sz="2400" b="1" dirty="0" err="1" smtClean="0"/>
              <a:t>it</a:t>
            </a:r>
            <a:r>
              <a:rPr lang="pl-PL" sz="2400" b="1" dirty="0" smtClean="0"/>
              <a:t> </a:t>
            </a:r>
            <a:r>
              <a:rPr lang="pl-PL" sz="2400" b="1" dirty="0" err="1" smtClean="0"/>
              <a:t>safe</a:t>
            </a:r>
            <a:r>
              <a:rPr lang="pl-PL" sz="2400" b="1" dirty="0" smtClean="0"/>
              <a:t> to </a:t>
            </a:r>
            <a:r>
              <a:rPr lang="pl-PL" sz="2400" b="1" dirty="0" err="1" smtClean="0"/>
              <a:t>divide</a:t>
            </a:r>
            <a:r>
              <a:rPr lang="pl-PL" sz="2400" b="1" dirty="0" smtClean="0"/>
              <a:t> in the </a:t>
            </a:r>
            <a:r>
              <a:rPr lang="en-US" sz="2400" b="1" dirty="0" smtClean="0"/>
              <a:t>IEEE 754</a:t>
            </a:r>
            <a:r>
              <a:rPr lang="pl-PL" sz="2400" b="1" dirty="0" smtClean="0"/>
              <a:t>?</a:t>
            </a:r>
            <a:endParaRPr lang="en-US" sz="2400" b="1" dirty="0"/>
          </a:p>
        </p:txBody>
      </p:sp>
    </p:spTree>
    <p:extLst>
      <p:ext uri="{BB962C8B-B14F-4D97-AF65-F5344CB8AC3E}">
        <p14:creationId xmlns:p14="http://schemas.microsoft.com/office/powerpoint/2010/main" val="2491118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Floating</a:t>
            </a:r>
            <a:r>
              <a:rPr lang="pl-PL" sz="2800" dirty="0" smtClean="0">
                <a:ln>
                  <a:solidFill>
                    <a:schemeClr val="bg1"/>
                  </a:solidFill>
                </a:ln>
                <a:solidFill>
                  <a:schemeClr val="bg1"/>
                </a:solidFill>
                <a:cs typeface="Arial" panose="020B0604020202020204" pitchFamily="34" charset="0"/>
              </a:rPr>
              <a:t>-point </a:t>
            </a:r>
            <a:r>
              <a:rPr lang="pl-PL" sz="2800" dirty="0" err="1" smtClean="0">
                <a:ln>
                  <a:solidFill>
                    <a:schemeClr val="bg1"/>
                  </a:solidFill>
                </a:ln>
                <a:solidFill>
                  <a:schemeClr val="bg1"/>
                </a:solidFill>
                <a:cs typeface="Arial" panose="020B0604020202020204" pitchFamily="34" charset="0"/>
              </a:rPr>
              <a:t>presentation</a:t>
            </a:r>
            <a:r>
              <a:rPr lang="pl-PL" sz="2800" dirty="0" smtClean="0">
                <a:ln>
                  <a:solidFill>
                    <a:schemeClr val="bg1"/>
                  </a:solidFill>
                </a:ln>
                <a:solidFill>
                  <a:schemeClr val="bg1"/>
                </a:solidFill>
                <a:cs typeface="Arial" panose="020B0604020202020204" pitchFamily="34" charset="0"/>
              </a:rPr>
              <a:t> – a </a:t>
            </a:r>
            <a:r>
              <a:rPr lang="pl-PL" sz="2800" dirty="0" err="1" smtClean="0">
                <a:ln>
                  <a:solidFill>
                    <a:schemeClr val="bg1"/>
                  </a:solidFill>
                </a:ln>
                <a:solidFill>
                  <a:schemeClr val="bg1"/>
                </a:solidFill>
                <a:cs typeface="Arial" panose="020B0604020202020204" pitchFamily="34" charset="0"/>
              </a:rPr>
              <a:t>simple</a:t>
            </a:r>
            <a:r>
              <a:rPr lang="pl-PL" sz="2800" dirty="0" smtClean="0">
                <a:ln>
                  <a:solidFill>
                    <a:schemeClr val="bg1"/>
                  </a:solidFill>
                </a:ln>
                <a:solidFill>
                  <a:schemeClr val="bg1"/>
                </a:solidFill>
                <a:cs typeface="Arial" panose="020B0604020202020204" pitchFamily="34" charset="0"/>
              </a:rPr>
              <a:t> test</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1520621" y="1769039"/>
            <a:ext cx="10475259" cy="646331"/>
          </a:xfrm>
          <a:prstGeom prst="rect">
            <a:avLst/>
          </a:prstGeom>
        </p:spPr>
        <p:txBody>
          <a:bodyPr wrap="square">
            <a:spAutoFit/>
          </a:bodyPr>
          <a:lstStyle/>
          <a:p>
            <a:r>
              <a:rPr lang="en-US" dirty="0" smtClean="0">
                <a:solidFill>
                  <a:srgbClr val="000000"/>
                </a:solidFill>
                <a:latin typeface="Consolas" panose="020B0609020204030204" pitchFamily="49" charset="0"/>
              </a:rPr>
              <a:t>std</a:t>
            </a:r>
            <a:r>
              <a:rPr lang="en-US" dirty="0">
                <a:solidFill>
                  <a:srgbClr val="000000"/>
                </a:solidFill>
                <a:latin typeface="Consolas" panose="020B0609020204030204" pitchFamily="49" charset="0"/>
              </a:rPr>
              <a:t>::cout </a:t>
            </a:r>
            <a:r>
              <a:rPr lang="en-US" dirty="0">
                <a:solidFill>
                  <a:srgbClr val="008080"/>
                </a:solidFill>
                <a:latin typeface="Consolas" panose="020B0609020204030204" pitchFamily="49" charset="0"/>
              </a:rPr>
              <a:t>&lt;&lt;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"Come to my talk "</a:t>
            </a:r>
            <a:r>
              <a:rPr lang="en-US" dirty="0">
                <a:solidFill>
                  <a:srgbClr val="000000"/>
                </a:solidFill>
                <a:latin typeface="Consolas" panose="020B0609020204030204" pitchFamily="49" charset="0"/>
              </a:rPr>
              <a:t> </a:t>
            </a:r>
            <a:r>
              <a:rPr lang="en-US" dirty="0">
                <a:solidFill>
                  <a:srgbClr val="008080"/>
                </a:solidFill>
                <a:latin typeface="Consolas" panose="020B0609020204030204" pitchFamily="49" charset="0"/>
              </a:rPr>
              <a:t>&lt;&lt;</a:t>
            </a:r>
            <a:endParaRPr lang="en-US"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 ( </a:t>
            </a:r>
            <a:r>
              <a:rPr lang="pl-PL" b="1" dirty="0">
                <a:solidFill>
                  <a:srgbClr val="000000"/>
                </a:solidFill>
                <a:latin typeface="Consolas" panose="020B0609020204030204" pitchFamily="49" charset="0"/>
              </a:rPr>
              <a:t>std::</a:t>
            </a:r>
            <a:r>
              <a:rPr lang="pl-PL" b="1" dirty="0" err="1">
                <a:solidFill>
                  <a:srgbClr val="000000"/>
                </a:solidFill>
                <a:latin typeface="Consolas" panose="020B0609020204030204" pitchFamily="49" charset="0"/>
              </a:rPr>
              <a:t>fabs</a:t>
            </a:r>
            <a:r>
              <a:rPr lang="pl-PL" dirty="0">
                <a:solidFill>
                  <a:srgbClr val="000000"/>
                </a:solidFill>
                <a:latin typeface="Consolas" panose="020B0609020204030204" pitchFamily="49" charset="0"/>
              </a:rPr>
              <a:t>( ( 0.1 + 0.2 ) - 0.3 ) &lt; 1e-12 ? </a:t>
            </a:r>
            <a:r>
              <a:rPr lang="pl-PL" dirty="0">
                <a:solidFill>
                  <a:srgbClr val="A31515"/>
                </a:solidFill>
                <a:latin typeface="Consolas" panose="020B0609020204030204" pitchFamily="49" charset="0"/>
              </a:rPr>
              <a:t>"</a:t>
            </a:r>
            <a:r>
              <a:rPr lang="pl-PL" dirty="0" err="1">
                <a:solidFill>
                  <a:srgbClr val="A31515"/>
                </a:solidFill>
                <a:latin typeface="Consolas" panose="020B0609020204030204" pitchFamily="49" charset="0"/>
              </a:rPr>
              <a:t>absolutely</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 </a:t>
            </a:r>
            <a:r>
              <a:rPr lang="pl-PL" dirty="0">
                <a:solidFill>
                  <a:srgbClr val="A31515"/>
                </a:solidFill>
                <a:latin typeface="Consolas" panose="020B0609020204030204" pitchFamily="49" charset="0"/>
              </a:rPr>
              <a:t>"&amp; U R </a:t>
            </a:r>
            <a:r>
              <a:rPr lang="pl-PL" dirty="0" err="1">
                <a:solidFill>
                  <a:srgbClr val="A31515"/>
                </a:solidFill>
                <a:latin typeface="Consolas" panose="020B0609020204030204" pitchFamily="49" charset="0"/>
              </a:rPr>
              <a:t>welcome</a:t>
            </a:r>
            <a:r>
              <a:rPr lang="pl-PL" dirty="0">
                <a:solidFill>
                  <a:srgbClr val="A31515"/>
                </a:solidFill>
                <a:latin typeface="Consolas" panose="020B0609020204030204" pitchFamily="49" charset="0"/>
              </a:rPr>
              <a:t>"</a:t>
            </a:r>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 </a:t>
            </a:r>
            <a:endParaRPr lang="pl-PL" dirty="0"/>
          </a:p>
        </p:txBody>
      </p:sp>
      <p:sp>
        <p:nvSpPr>
          <p:cNvPr id="6" name="Prostokąt 5"/>
          <p:cNvSpPr/>
          <p:nvPr/>
        </p:nvSpPr>
        <p:spPr>
          <a:xfrm>
            <a:off x="1474693" y="3172616"/>
            <a:ext cx="3852337" cy="400110"/>
          </a:xfrm>
          <a:prstGeom prst="rect">
            <a:avLst/>
          </a:prstGeom>
          <a:solidFill>
            <a:schemeClr val="accent1">
              <a:lumMod val="20000"/>
              <a:lumOff val="80000"/>
            </a:schemeClr>
          </a:solidFill>
        </p:spPr>
        <p:txBody>
          <a:bodyPr wrap="none">
            <a:spAutoFit/>
          </a:bodyPr>
          <a:lstStyle/>
          <a:p>
            <a:r>
              <a:rPr lang="en-US" sz="2000" dirty="0">
                <a:latin typeface="Consolas" panose="020B0609020204030204" pitchFamily="49" charset="0"/>
              </a:rPr>
              <a:t>Come to my talk absolutely</a:t>
            </a:r>
            <a:endParaRPr lang="pl-PL" sz="2000" dirty="0">
              <a:latin typeface="Consolas" panose="020B0609020204030204" pitchFamily="49" charset="0"/>
            </a:endParaRPr>
          </a:p>
        </p:txBody>
      </p:sp>
    </p:spTree>
    <p:extLst>
      <p:ext uri="{BB962C8B-B14F-4D97-AF65-F5344CB8AC3E}">
        <p14:creationId xmlns:p14="http://schemas.microsoft.com/office/powerpoint/2010/main" val="17928443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90</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Division</a:t>
            </a:r>
            <a:r>
              <a:rPr lang="pl-PL" sz="2800" dirty="0">
                <a:ln>
                  <a:solidFill>
                    <a:schemeClr val="bg1"/>
                  </a:solidFill>
                </a:ln>
                <a:solidFill>
                  <a:schemeClr val="bg1"/>
                </a:solidFill>
                <a:cs typeface="Arial" panose="020B0604020202020204" pitchFamily="34" charset="0"/>
              </a:rPr>
              <a:t> in the </a:t>
            </a:r>
            <a:r>
              <a:rPr lang="en-US" sz="2800" dirty="0">
                <a:ln>
                  <a:solidFill>
                    <a:schemeClr val="bg1"/>
                  </a:solidFill>
                </a:ln>
                <a:solidFill>
                  <a:schemeClr val="bg1"/>
                </a:solidFill>
                <a:cs typeface="Arial" panose="020B0604020202020204" pitchFamily="34" charset="0"/>
              </a:rPr>
              <a:t>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en-US" sz="2400" b="1" dirty="0" smtClean="0"/>
              <a:t>When is it safe to divide in the IEEE 754?</a:t>
            </a:r>
            <a:endParaRPr lang="en-US" sz="2400" b="1" dirty="0"/>
          </a:p>
        </p:txBody>
      </p:sp>
      <p:graphicFrame>
        <p:nvGraphicFramePr>
          <p:cNvPr id="22" name="Obiekt 21"/>
          <p:cNvGraphicFramePr>
            <a:graphicFrameLocks noChangeAspect="1"/>
          </p:cNvGraphicFramePr>
          <p:nvPr>
            <p:extLst/>
          </p:nvPr>
        </p:nvGraphicFramePr>
        <p:xfrm>
          <a:off x="4247769" y="1748836"/>
          <a:ext cx="2859088" cy="481012"/>
        </p:xfrm>
        <a:graphic>
          <a:graphicData uri="http://schemas.openxmlformats.org/presentationml/2006/ole">
            <mc:AlternateContent xmlns:mc="http://schemas.openxmlformats.org/markup-compatibility/2006">
              <mc:Choice xmlns:v="urn:schemas-microsoft-com:vml" Requires="v">
                <p:oleObj spid="_x0000_s97362" name="Equation" r:id="rId3" imgW="1307880" imgH="203040" progId="Equation.DSMT4">
                  <p:embed/>
                </p:oleObj>
              </mc:Choice>
              <mc:Fallback>
                <p:oleObj name="Equation" r:id="rId3" imgW="1307880" imgH="203040" progId="Equation.DSMT4">
                  <p:embed/>
                  <p:pic>
                    <p:nvPicPr>
                      <p:cNvPr id="22" name="Obiekt 21"/>
                      <p:cNvPicPr>
                        <a:picLocks noChangeAspect="1" noChangeArrowheads="1"/>
                      </p:cNvPicPr>
                      <p:nvPr/>
                    </p:nvPicPr>
                    <p:blipFill>
                      <a:blip r:embed="rId4"/>
                      <a:srcRect/>
                      <a:stretch>
                        <a:fillRect/>
                      </a:stretch>
                    </p:blipFill>
                    <p:spPr bwMode="auto">
                      <a:xfrm>
                        <a:off x="4247769" y="1748836"/>
                        <a:ext cx="2859088" cy="481012"/>
                      </a:xfrm>
                      <a:prstGeom prst="rect">
                        <a:avLst/>
                      </a:prstGeom>
                      <a:noFill/>
                      <a:ln>
                        <a:solidFill>
                          <a:srgbClr val="FF0000"/>
                        </a:solidFill>
                      </a:ln>
                    </p:spPr>
                  </p:pic>
                </p:oleObj>
              </mc:Fallback>
            </mc:AlternateContent>
          </a:graphicData>
        </a:graphic>
      </p:graphicFrame>
      <p:sp>
        <p:nvSpPr>
          <p:cNvPr id="24" name="Prostokąt 23"/>
          <p:cNvSpPr/>
          <p:nvPr/>
        </p:nvSpPr>
        <p:spPr>
          <a:xfrm>
            <a:off x="547383" y="2698563"/>
            <a:ext cx="10848653" cy="461665"/>
          </a:xfrm>
          <a:prstGeom prst="rect">
            <a:avLst/>
          </a:prstGeom>
        </p:spPr>
        <p:txBody>
          <a:bodyPr wrap="square">
            <a:spAutoFit/>
          </a:bodyPr>
          <a:lstStyle/>
          <a:p>
            <a:r>
              <a:rPr lang="en-US" sz="2400" dirty="0" smtClean="0"/>
              <a:t>Let’s assume only </a:t>
            </a:r>
            <a:r>
              <a:rPr lang="en-US" sz="2400" u="sng" dirty="0" smtClean="0"/>
              <a:t>positive</a:t>
            </a:r>
            <a:r>
              <a:rPr lang="en-US" sz="2400" dirty="0" smtClean="0"/>
              <a:t> values, </a:t>
            </a:r>
            <a:r>
              <a:rPr lang="en-US" sz="2400" u="sng" dirty="0" smtClean="0"/>
              <a:t>no denormals</a:t>
            </a:r>
            <a:r>
              <a:rPr lang="en-US" sz="2400" dirty="0" smtClean="0"/>
              <a:t>.</a:t>
            </a:r>
            <a:endParaRPr lang="en-US" sz="2400" dirty="0"/>
          </a:p>
        </p:txBody>
      </p:sp>
      <p:grpSp>
        <p:nvGrpSpPr>
          <p:cNvPr id="9" name="Grupa 8"/>
          <p:cNvGrpSpPr/>
          <p:nvPr/>
        </p:nvGrpSpPr>
        <p:grpSpPr>
          <a:xfrm>
            <a:off x="547382" y="4470511"/>
            <a:ext cx="11021084" cy="1330366"/>
            <a:chOff x="547382" y="4470511"/>
            <a:chExt cx="11021084" cy="1330366"/>
          </a:xfrm>
        </p:grpSpPr>
        <p:sp>
          <p:nvSpPr>
            <p:cNvPr id="29" name="Prostokąt 28"/>
            <p:cNvSpPr/>
            <p:nvPr/>
          </p:nvSpPr>
          <p:spPr>
            <a:xfrm>
              <a:off x="2417983" y="4532066"/>
              <a:ext cx="9150483" cy="400110"/>
            </a:xfrm>
            <a:prstGeom prst="rect">
              <a:avLst/>
            </a:prstGeom>
          </p:spPr>
          <p:txBody>
            <a:bodyPr wrap="square">
              <a:spAutoFit/>
            </a:bodyPr>
            <a:lstStyle/>
            <a:p>
              <a:r>
                <a:rPr lang="pl-PL" sz="2000" dirty="0" err="1" smtClean="0">
                  <a:solidFill>
                    <a:srgbClr val="0000FF"/>
                  </a:solidFill>
                  <a:latin typeface="Consolas" panose="020B0609020204030204" pitchFamily="49" charset="0"/>
                </a:rPr>
                <a:t>constexpr</a:t>
              </a:r>
              <a:r>
                <a:rPr lang="pl-PL" sz="2000" dirty="0" smtClean="0">
                  <a:solidFill>
                    <a:srgbClr val="000000"/>
                  </a:solidFill>
                  <a:latin typeface="Consolas" panose="020B0609020204030204" pitchFamily="49" charset="0"/>
                </a:rPr>
                <a:t> </a:t>
              </a:r>
              <a:r>
                <a:rPr lang="pl-PL" sz="2000" dirty="0" err="1" smtClean="0">
                  <a:solidFill>
                    <a:srgbClr val="2B91AF"/>
                  </a:solidFill>
                  <a:latin typeface="Consolas" panose="020B0609020204030204" pitchFamily="49" charset="0"/>
                </a:rPr>
                <a:t>float</a:t>
              </a:r>
              <a:r>
                <a:rPr lang="pl-PL" sz="2000" dirty="0" smtClean="0">
                  <a:solidFill>
                    <a:srgbClr val="000000"/>
                  </a:solidFill>
                  <a:latin typeface="Consolas" panose="020B0609020204030204" pitchFamily="49" charset="0"/>
                </a:rPr>
                <a:t> </a:t>
              </a:r>
              <a:r>
                <a:rPr lang="pl-PL" sz="2000" dirty="0" err="1" smtClean="0">
                  <a:solidFill>
                    <a:srgbClr val="000000"/>
                  </a:solidFill>
                  <a:latin typeface="Consolas" panose="020B0609020204030204" pitchFamily="49" charset="0"/>
                </a:rPr>
                <a:t>kMin</a:t>
              </a:r>
              <a:r>
                <a:rPr lang="pl-PL" sz="2000" dirty="0" smtClean="0">
                  <a:solidFill>
                    <a:srgbClr val="000000"/>
                  </a:solidFill>
                  <a:latin typeface="Consolas" panose="020B0609020204030204" pitchFamily="49" charset="0"/>
                </a:rPr>
                <a:t> </a:t>
              </a:r>
              <a:r>
                <a:rPr lang="pl-PL" sz="2000" dirty="0">
                  <a:solidFill>
                    <a:srgbClr val="000000"/>
                  </a:solidFill>
                  <a:latin typeface="Consolas" panose="020B0609020204030204" pitchFamily="49" charset="0"/>
                </a:rPr>
                <a:t>{ std::</a:t>
              </a:r>
              <a:r>
                <a:rPr lang="pl-PL" sz="2000" dirty="0" err="1">
                  <a:solidFill>
                    <a:srgbClr val="2B91AF"/>
                  </a:solidFill>
                  <a:latin typeface="Consolas" panose="020B0609020204030204" pitchFamily="49" charset="0"/>
                </a:rPr>
                <a:t>numeric_limits</a:t>
              </a:r>
              <a:r>
                <a:rPr lang="pl-PL" sz="2000" dirty="0">
                  <a:solidFill>
                    <a:srgbClr val="000000"/>
                  </a:solidFill>
                  <a:latin typeface="Consolas" panose="020B0609020204030204" pitchFamily="49" charset="0"/>
                </a:rPr>
                <a:t>&lt; </a:t>
              </a:r>
              <a:r>
                <a:rPr lang="pl-PL" sz="2000" dirty="0" err="1" smtClean="0">
                  <a:solidFill>
                    <a:srgbClr val="2B91AF"/>
                  </a:solidFill>
                  <a:latin typeface="Consolas" panose="020B0609020204030204" pitchFamily="49" charset="0"/>
                </a:rPr>
                <a:t>float</a:t>
              </a:r>
              <a:r>
                <a:rPr lang="pl-PL" sz="2000" dirty="0" smtClean="0">
                  <a:solidFill>
                    <a:srgbClr val="000000"/>
                  </a:solidFill>
                  <a:latin typeface="Consolas" panose="020B0609020204030204" pitchFamily="49" charset="0"/>
                </a:rPr>
                <a:t> </a:t>
              </a:r>
              <a:r>
                <a:rPr lang="pl-PL" sz="2000" dirty="0">
                  <a:solidFill>
                    <a:srgbClr val="000000"/>
                  </a:solidFill>
                  <a:latin typeface="Consolas" panose="020B0609020204030204" pitchFamily="49" charset="0"/>
                </a:rPr>
                <a:t>&gt;::</a:t>
              </a:r>
              <a:r>
                <a:rPr lang="pl-PL" sz="2000" dirty="0" smtClean="0">
                  <a:solidFill>
                    <a:srgbClr val="000000"/>
                  </a:solidFill>
                  <a:latin typeface="Consolas" panose="020B0609020204030204" pitchFamily="49" charset="0"/>
                </a:rPr>
                <a:t>min() </a:t>
              </a:r>
              <a:r>
                <a:rPr lang="pl-PL" sz="2000" dirty="0">
                  <a:solidFill>
                    <a:srgbClr val="000000"/>
                  </a:solidFill>
                  <a:latin typeface="Consolas" panose="020B0609020204030204" pitchFamily="49" charset="0"/>
                </a:rPr>
                <a:t>};</a:t>
              </a:r>
              <a:endParaRPr lang="pl-PL" sz="2000" dirty="0"/>
            </a:p>
          </p:txBody>
        </p:sp>
        <p:sp>
          <p:nvSpPr>
            <p:cNvPr id="30" name="Prostokąt 29"/>
            <p:cNvSpPr/>
            <p:nvPr/>
          </p:nvSpPr>
          <p:spPr>
            <a:xfrm>
              <a:off x="2417982" y="5400767"/>
              <a:ext cx="9150483" cy="400110"/>
            </a:xfrm>
            <a:prstGeom prst="rect">
              <a:avLst/>
            </a:prstGeom>
          </p:spPr>
          <p:txBody>
            <a:bodyPr wrap="square">
              <a:spAutoFit/>
            </a:bodyPr>
            <a:lstStyle/>
            <a:p>
              <a:r>
                <a:rPr lang="pl-PL" sz="2000" dirty="0" err="1" smtClean="0">
                  <a:solidFill>
                    <a:srgbClr val="0000FF"/>
                  </a:solidFill>
                  <a:latin typeface="Consolas" panose="020B0609020204030204" pitchFamily="49" charset="0"/>
                </a:rPr>
                <a:t>constexpr</a:t>
              </a:r>
              <a:r>
                <a:rPr lang="pl-PL" sz="2000" dirty="0" smtClean="0">
                  <a:solidFill>
                    <a:srgbClr val="000000"/>
                  </a:solidFill>
                  <a:latin typeface="Consolas" panose="020B0609020204030204" pitchFamily="49" charset="0"/>
                </a:rPr>
                <a:t> </a:t>
              </a:r>
              <a:r>
                <a:rPr lang="pl-PL" sz="2000" dirty="0" err="1" smtClean="0">
                  <a:solidFill>
                    <a:srgbClr val="2B91AF"/>
                  </a:solidFill>
                  <a:latin typeface="Consolas" panose="020B0609020204030204" pitchFamily="49" charset="0"/>
                </a:rPr>
                <a:t>float</a:t>
              </a:r>
              <a:r>
                <a:rPr lang="pl-PL" sz="2000" dirty="0" smtClean="0">
                  <a:solidFill>
                    <a:srgbClr val="000000"/>
                  </a:solidFill>
                  <a:latin typeface="Consolas" panose="020B0609020204030204" pitchFamily="49" charset="0"/>
                </a:rPr>
                <a:t> </a:t>
              </a:r>
              <a:r>
                <a:rPr lang="pl-PL" sz="2000" dirty="0" err="1" smtClean="0">
                  <a:solidFill>
                    <a:srgbClr val="000000"/>
                  </a:solidFill>
                  <a:latin typeface="Consolas" panose="020B0609020204030204" pitchFamily="49" charset="0"/>
                </a:rPr>
                <a:t>kMax</a:t>
              </a:r>
              <a:r>
                <a:rPr lang="pl-PL" sz="2000" dirty="0" smtClean="0">
                  <a:solidFill>
                    <a:srgbClr val="000000"/>
                  </a:solidFill>
                  <a:latin typeface="Consolas" panose="020B0609020204030204" pitchFamily="49" charset="0"/>
                </a:rPr>
                <a:t> </a:t>
              </a:r>
              <a:r>
                <a:rPr lang="pl-PL" sz="2000" dirty="0">
                  <a:solidFill>
                    <a:srgbClr val="000000"/>
                  </a:solidFill>
                  <a:latin typeface="Consolas" panose="020B0609020204030204" pitchFamily="49" charset="0"/>
                </a:rPr>
                <a:t>{ std::</a:t>
              </a:r>
              <a:r>
                <a:rPr lang="pl-PL" sz="2000" dirty="0" err="1">
                  <a:solidFill>
                    <a:srgbClr val="2B91AF"/>
                  </a:solidFill>
                  <a:latin typeface="Consolas" panose="020B0609020204030204" pitchFamily="49" charset="0"/>
                </a:rPr>
                <a:t>numeric_limits</a:t>
              </a:r>
              <a:r>
                <a:rPr lang="pl-PL" sz="2000" dirty="0">
                  <a:solidFill>
                    <a:srgbClr val="000000"/>
                  </a:solidFill>
                  <a:latin typeface="Consolas" panose="020B0609020204030204" pitchFamily="49" charset="0"/>
                </a:rPr>
                <a:t>&lt; </a:t>
              </a:r>
              <a:r>
                <a:rPr lang="pl-PL" sz="2000" dirty="0" err="1" smtClean="0">
                  <a:solidFill>
                    <a:srgbClr val="2B91AF"/>
                  </a:solidFill>
                  <a:latin typeface="Consolas" panose="020B0609020204030204" pitchFamily="49" charset="0"/>
                </a:rPr>
                <a:t>float</a:t>
              </a:r>
              <a:r>
                <a:rPr lang="pl-PL" sz="2000" dirty="0" smtClean="0">
                  <a:solidFill>
                    <a:srgbClr val="000000"/>
                  </a:solidFill>
                  <a:latin typeface="Consolas" panose="020B0609020204030204" pitchFamily="49" charset="0"/>
                </a:rPr>
                <a:t> </a:t>
              </a:r>
              <a:r>
                <a:rPr lang="pl-PL" sz="2000" dirty="0">
                  <a:solidFill>
                    <a:srgbClr val="000000"/>
                  </a:solidFill>
                  <a:latin typeface="Consolas" panose="020B0609020204030204" pitchFamily="49" charset="0"/>
                </a:rPr>
                <a:t>&gt;::</a:t>
              </a:r>
              <a:r>
                <a:rPr lang="pl-PL" sz="2000" dirty="0" smtClean="0">
                  <a:solidFill>
                    <a:srgbClr val="000000"/>
                  </a:solidFill>
                  <a:latin typeface="Consolas" panose="020B0609020204030204" pitchFamily="49" charset="0"/>
                </a:rPr>
                <a:t>max() </a:t>
              </a:r>
              <a:r>
                <a:rPr lang="pl-PL" sz="2000" dirty="0">
                  <a:solidFill>
                    <a:srgbClr val="000000"/>
                  </a:solidFill>
                  <a:latin typeface="Consolas" panose="020B0609020204030204" pitchFamily="49" charset="0"/>
                </a:rPr>
                <a:t>};</a:t>
              </a:r>
              <a:endParaRPr lang="pl-PL" sz="2000" dirty="0"/>
            </a:p>
          </p:txBody>
        </p:sp>
        <p:sp>
          <p:nvSpPr>
            <p:cNvPr id="31" name="Prostokąt 30"/>
            <p:cNvSpPr/>
            <p:nvPr/>
          </p:nvSpPr>
          <p:spPr>
            <a:xfrm>
              <a:off x="547382" y="4470511"/>
              <a:ext cx="1427994" cy="461665"/>
            </a:xfrm>
            <a:prstGeom prst="rect">
              <a:avLst/>
            </a:prstGeom>
          </p:spPr>
          <p:txBody>
            <a:bodyPr wrap="square">
              <a:spAutoFit/>
            </a:bodyPr>
            <a:lstStyle/>
            <a:p>
              <a:r>
                <a:rPr lang="pl-PL" sz="2400" dirty="0" err="1" smtClean="0"/>
                <a:t>Where</a:t>
              </a:r>
              <a:r>
                <a:rPr lang="pl-PL" sz="2400" dirty="0" smtClean="0"/>
                <a:t>:</a:t>
              </a:r>
              <a:endParaRPr lang="en-US" sz="2400" dirty="0"/>
            </a:p>
          </p:txBody>
        </p:sp>
      </p:grpSp>
      <p:grpSp>
        <p:nvGrpSpPr>
          <p:cNvPr id="8" name="Grupa 7"/>
          <p:cNvGrpSpPr/>
          <p:nvPr/>
        </p:nvGrpSpPr>
        <p:grpSpPr>
          <a:xfrm>
            <a:off x="547382" y="3267168"/>
            <a:ext cx="10848653" cy="537714"/>
            <a:chOff x="547382" y="3267168"/>
            <a:chExt cx="10848653" cy="537714"/>
          </a:xfrm>
        </p:grpSpPr>
        <p:sp>
          <p:nvSpPr>
            <p:cNvPr id="27" name="Prostokąt 26"/>
            <p:cNvSpPr/>
            <p:nvPr/>
          </p:nvSpPr>
          <p:spPr>
            <a:xfrm>
              <a:off x="547382" y="3267168"/>
              <a:ext cx="10848653" cy="461665"/>
            </a:xfrm>
            <a:prstGeom prst="rect">
              <a:avLst/>
            </a:prstGeom>
          </p:spPr>
          <p:txBody>
            <a:bodyPr wrap="square">
              <a:spAutoFit/>
            </a:bodyPr>
            <a:lstStyle/>
            <a:p>
              <a:r>
                <a:rPr lang="en-US" sz="2400" dirty="0" smtClean="0"/>
                <a:t>Naturally they must be in the range:</a:t>
              </a:r>
              <a:endParaRPr lang="en-US" sz="2400" dirty="0"/>
            </a:p>
          </p:txBody>
        </p:sp>
        <p:graphicFrame>
          <p:nvGraphicFramePr>
            <p:cNvPr id="7" name="Obiekt 6"/>
            <p:cNvGraphicFramePr>
              <a:graphicFrameLocks noChangeAspect="1"/>
            </p:cNvGraphicFramePr>
            <p:nvPr/>
          </p:nvGraphicFramePr>
          <p:xfrm>
            <a:off x="6301522" y="3270828"/>
            <a:ext cx="2718094" cy="534054"/>
          </p:xfrm>
          <a:graphic>
            <a:graphicData uri="http://schemas.openxmlformats.org/presentationml/2006/ole">
              <mc:AlternateContent xmlns:mc="http://schemas.openxmlformats.org/markup-compatibility/2006">
                <mc:Choice xmlns:v="urn:schemas-microsoft-com:vml" Requires="v">
                  <p:oleObj spid="_x0000_s97363" name="Equation" r:id="rId5" imgW="1079032" imgH="203112" progId="Equation.DSMT4">
                    <p:embed/>
                  </p:oleObj>
                </mc:Choice>
                <mc:Fallback>
                  <p:oleObj name="Equation" r:id="rId5" imgW="1079032" imgH="203112" progId="Equation.DSMT4">
                    <p:embed/>
                    <p:pic>
                      <p:nvPicPr>
                        <p:cNvPr id="7" name="Obi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1522" y="3270828"/>
                          <a:ext cx="2718094" cy="534054"/>
                        </a:xfrm>
                        <a:prstGeom prst="rect">
                          <a:avLst/>
                        </a:prstGeom>
                        <a:noFill/>
                        <a:ln>
                          <a:solidFill>
                            <a:srgbClr val="92D050"/>
                          </a:solidFill>
                        </a:ln>
                      </p:spPr>
                    </p:pic>
                  </p:oleObj>
                </mc:Fallback>
              </mc:AlternateContent>
            </a:graphicData>
          </a:graphic>
        </p:graphicFrame>
      </p:grpSp>
    </p:spTree>
    <p:extLst>
      <p:ext uri="{BB962C8B-B14F-4D97-AF65-F5344CB8AC3E}">
        <p14:creationId xmlns:p14="http://schemas.microsoft.com/office/powerpoint/2010/main" val="370423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91</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Division</a:t>
            </a:r>
            <a:r>
              <a:rPr lang="pl-PL" sz="2800" dirty="0">
                <a:ln>
                  <a:solidFill>
                    <a:schemeClr val="bg1"/>
                  </a:solidFill>
                </a:ln>
                <a:solidFill>
                  <a:schemeClr val="bg1"/>
                </a:solidFill>
                <a:cs typeface="Arial" panose="020B0604020202020204" pitchFamily="34" charset="0"/>
              </a:rPr>
              <a:t> in the </a:t>
            </a:r>
            <a:r>
              <a:rPr lang="en-US" sz="2800" dirty="0">
                <a:ln>
                  <a:solidFill>
                    <a:schemeClr val="bg1"/>
                  </a:solidFill>
                </a:ln>
                <a:solidFill>
                  <a:schemeClr val="bg1"/>
                </a:solidFill>
                <a:cs typeface="Arial" panose="020B0604020202020204" pitchFamily="34" charset="0"/>
              </a:rPr>
              <a:t>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b="1" dirty="0" err="1" smtClean="0"/>
              <a:t>When</a:t>
            </a:r>
            <a:r>
              <a:rPr lang="pl-PL" sz="2400" b="1" dirty="0" smtClean="0"/>
              <a:t> </a:t>
            </a:r>
            <a:r>
              <a:rPr lang="pl-PL" sz="2400" b="1" dirty="0" err="1" smtClean="0"/>
              <a:t>is</a:t>
            </a:r>
            <a:r>
              <a:rPr lang="pl-PL" sz="2400" b="1" dirty="0" smtClean="0"/>
              <a:t> </a:t>
            </a:r>
            <a:r>
              <a:rPr lang="pl-PL" sz="2400" b="1" dirty="0" err="1" smtClean="0"/>
              <a:t>it</a:t>
            </a:r>
            <a:r>
              <a:rPr lang="pl-PL" sz="2400" b="1" dirty="0" smtClean="0"/>
              <a:t> </a:t>
            </a:r>
            <a:r>
              <a:rPr lang="pl-PL" sz="2400" b="1" dirty="0" err="1" smtClean="0"/>
              <a:t>safe</a:t>
            </a:r>
            <a:r>
              <a:rPr lang="pl-PL" sz="2400" b="1" dirty="0" smtClean="0"/>
              <a:t> to </a:t>
            </a:r>
            <a:r>
              <a:rPr lang="pl-PL" sz="2400" b="1" dirty="0" err="1" smtClean="0"/>
              <a:t>divide</a:t>
            </a:r>
            <a:r>
              <a:rPr lang="pl-PL" sz="2400" b="1" dirty="0" smtClean="0"/>
              <a:t> in the </a:t>
            </a:r>
            <a:r>
              <a:rPr lang="en-US" sz="2400" b="1" dirty="0" smtClean="0"/>
              <a:t>IEEE 754</a:t>
            </a:r>
            <a:r>
              <a:rPr lang="pl-PL" sz="2400" b="1" dirty="0" smtClean="0"/>
              <a:t>?</a:t>
            </a:r>
            <a:endParaRPr lang="en-US" sz="2400" b="1" dirty="0"/>
          </a:p>
        </p:txBody>
      </p:sp>
      <p:graphicFrame>
        <p:nvGraphicFramePr>
          <p:cNvPr id="22" name="Obiekt 21"/>
          <p:cNvGraphicFramePr>
            <a:graphicFrameLocks noChangeAspect="1"/>
          </p:cNvGraphicFramePr>
          <p:nvPr>
            <p:extLst/>
          </p:nvPr>
        </p:nvGraphicFramePr>
        <p:xfrm>
          <a:off x="2304016" y="1722315"/>
          <a:ext cx="2859088" cy="481012"/>
        </p:xfrm>
        <a:graphic>
          <a:graphicData uri="http://schemas.openxmlformats.org/presentationml/2006/ole">
            <mc:AlternateContent xmlns:mc="http://schemas.openxmlformats.org/markup-compatibility/2006">
              <mc:Choice xmlns:v="urn:schemas-microsoft-com:vml" Requires="v">
                <p:oleObj spid="_x0000_s98486" name="Equation" r:id="rId3" imgW="1307880" imgH="203040" progId="Equation.DSMT4">
                  <p:embed/>
                </p:oleObj>
              </mc:Choice>
              <mc:Fallback>
                <p:oleObj name="Equation" r:id="rId3" imgW="1307880" imgH="203040" progId="Equation.DSMT4">
                  <p:embed/>
                  <p:pic>
                    <p:nvPicPr>
                      <p:cNvPr id="22" name="Obiekt 21"/>
                      <p:cNvPicPr>
                        <a:picLocks noChangeAspect="1" noChangeArrowheads="1"/>
                      </p:cNvPicPr>
                      <p:nvPr/>
                    </p:nvPicPr>
                    <p:blipFill>
                      <a:blip r:embed="rId4"/>
                      <a:srcRect/>
                      <a:stretch>
                        <a:fillRect/>
                      </a:stretch>
                    </p:blipFill>
                    <p:spPr bwMode="auto">
                      <a:xfrm>
                        <a:off x="2304016" y="1722315"/>
                        <a:ext cx="2859088" cy="481012"/>
                      </a:xfrm>
                      <a:prstGeom prst="rect">
                        <a:avLst/>
                      </a:prstGeom>
                      <a:noFill/>
                      <a:ln>
                        <a:solidFill>
                          <a:srgbClr val="FF0000"/>
                        </a:solidFill>
                      </a:ln>
                    </p:spPr>
                  </p:pic>
                </p:oleObj>
              </mc:Fallback>
            </mc:AlternateContent>
          </a:graphicData>
        </a:graphic>
      </p:graphicFrame>
      <p:graphicFrame>
        <p:nvGraphicFramePr>
          <p:cNvPr id="7" name="Obiekt 6"/>
          <p:cNvGraphicFramePr>
            <a:graphicFrameLocks noChangeAspect="1"/>
          </p:cNvGraphicFramePr>
          <p:nvPr/>
        </p:nvGraphicFramePr>
        <p:xfrm>
          <a:off x="6871062" y="1722315"/>
          <a:ext cx="2462061" cy="483749"/>
        </p:xfrm>
        <a:graphic>
          <a:graphicData uri="http://schemas.openxmlformats.org/presentationml/2006/ole">
            <mc:AlternateContent xmlns:mc="http://schemas.openxmlformats.org/markup-compatibility/2006">
              <mc:Choice xmlns:v="urn:schemas-microsoft-com:vml" Requires="v">
                <p:oleObj spid="_x0000_s98487" name="Equation" r:id="rId5" imgW="1079032" imgH="203112" progId="Equation.DSMT4">
                  <p:embed/>
                </p:oleObj>
              </mc:Choice>
              <mc:Fallback>
                <p:oleObj name="Equation" r:id="rId5" imgW="1079032" imgH="203112" progId="Equation.DSMT4">
                  <p:embed/>
                  <p:pic>
                    <p:nvPicPr>
                      <p:cNvPr id="7" name="Obi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062" y="1722315"/>
                        <a:ext cx="2462061" cy="483749"/>
                      </a:xfrm>
                      <a:prstGeom prst="rect">
                        <a:avLst/>
                      </a:prstGeom>
                      <a:noFill/>
                      <a:ln>
                        <a:solidFill>
                          <a:srgbClr val="92D050"/>
                        </a:solidFill>
                      </a:ln>
                    </p:spPr>
                  </p:pic>
                </p:oleObj>
              </mc:Fallback>
            </mc:AlternateContent>
          </a:graphicData>
        </a:graphic>
      </p:graphicFrame>
      <p:sp>
        <p:nvSpPr>
          <p:cNvPr id="2" name="Prostokąt 1"/>
          <p:cNvSpPr/>
          <p:nvPr/>
        </p:nvSpPr>
        <p:spPr>
          <a:xfrm>
            <a:off x="547383" y="2548719"/>
            <a:ext cx="10413710" cy="830997"/>
          </a:xfrm>
          <a:prstGeom prst="rect">
            <a:avLst/>
          </a:prstGeom>
        </p:spPr>
        <p:txBody>
          <a:bodyPr wrap="square">
            <a:spAutoFit/>
          </a:bodyPr>
          <a:lstStyle/>
          <a:p>
            <a:r>
              <a:rPr lang="en-US" sz="2400" dirty="0"/>
              <a:t>We know that </a:t>
            </a:r>
            <a:r>
              <a:rPr lang="en-US" sz="2400" b="1" i="1" dirty="0"/>
              <a:t>c</a:t>
            </a:r>
            <a:r>
              <a:rPr lang="en-US" sz="2400" dirty="0"/>
              <a:t> cannot be more than </a:t>
            </a:r>
            <a:r>
              <a:rPr lang="en-US" sz="2400" i="1" dirty="0" err="1"/>
              <a:t>k</a:t>
            </a:r>
            <a:r>
              <a:rPr lang="en-US" sz="2400" baseline="-25000" dirty="0" err="1"/>
              <a:t>max</a:t>
            </a:r>
            <a:r>
              <a:rPr lang="en-US" sz="2400" dirty="0"/>
              <a:t>. </a:t>
            </a:r>
            <a:endParaRPr lang="pl-PL" sz="2400" dirty="0" smtClean="0"/>
          </a:p>
          <a:p>
            <a:r>
              <a:rPr lang="en-US" sz="2400" dirty="0" smtClean="0"/>
              <a:t>So</a:t>
            </a:r>
            <a:r>
              <a:rPr lang="en-US" sz="2400" dirty="0"/>
              <a:t>, if </a:t>
            </a:r>
            <a:r>
              <a:rPr lang="en-US" sz="2400" b="1" i="1" dirty="0"/>
              <a:t>b</a:t>
            </a:r>
            <a:r>
              <a:rPr lang="en-US" sz="2400" dirty="0"/>
              <a:t> </a:t>
            </a:r>
            <a:r>
              <a:rPr lang="pl-PL" sz="2400" dirty="0" err="1" smtClean="0"/>
              <a:t>can</a:t>
            </a:r>
            <a:r>
              <a:rPr lang="pl-PL" sz="2400" dirty="0" smtClean="0"/>
              <a:t> be</a:t>
            </a:r>
            <a:r>
              <a:rPr lang="en-US" sz="2400" dirty="0" smtClean="0"/>
              <a:t> </a:t>
            </a:r>
            <a:r>
              <a:rPr lang="en-US" sz="2400" dirty="0"/>
              <a:t>as small as </a:t>
            </a:r>
            <a:r>
              <a:rPr lang="en-US" sz="2400" i="1" dirty="0" err="1"/>
              <a:t>k</a:t>
            </a:r>
            <a:r>
              <a:rPr lang="en-US" sz="2400" baseline="-25000" dirty="0" err="1"/>
              <a:t>min</a:t>
            </a:r>
            <a:r>
              <a:rPr lang="en-US" sz="2400" dirty="0"/>
              <a:t>, </a:t>
            </a:r>
            <a:r>
              <a:rPr lang="en-US" sz="2400" dirty="0" smtClean="0"/>
              <a:t>then </a:t>
            </a:r>
            <a:r>
              <a:rPr lang="en-US" sz="2400" b="1" i="1" dirty="0"/>
              <a:t>a</a:t>
            </a:r>
            <a:r>
              <a:rPr lang="en-US" sz="2400" dirty="0"/>
              <a:t> </a:t>
            </a:r>
            <a:r>
              <a:rPr lang="en-US" sz="2400" dirty="0" smtClean="0"/>
              <a:t>can</a:t>
            </a:r>
            <a:r>
              <a:rPr lang="pl-PL" sz="2400" dirty="0" smtClean="0"/>
              <a:t>not</a:t>
            </a:r>
            <a:r>
              <a:rPr lang="en-US" sz="2400" dirty="0" smtClean="0"/>
              <a:t> </a:t>
            </a:r>
            <a:r>
              <a:rPr lang="en-US" sz="2400" dirty="0"/>
              <a:t>exceed their product</a:t>
            </a:r>
            <a:endParaRPr lang="pl-PL" sz="2400" dirty="0"/>
          </a:p>
        </p:txBody>
      </p:sp>
      <p:graphicFrame>
        <p:nvGraphicFramePr>
          <p:cNvPr id="6" name="Obiekt 5"/>
          <p:cNvGraphicFramePr>
            <a:graphicFrameLocks noChangeAspect="1"/>
          </p:cNvGraphicFramePr>
          <p:nvPr/>
        </p:nvGraphicFramePr>
        <p:xfrm>
          <a:off x="2711450" y="3717741"/>
          <a:ext cx="5949950" cy="542925"/>
        </p:xfrm>
        <a:graphic>
          <a:graphicData uri="http://schemas.openxmlformats.org/presentationml/2006/ole">
            <mc:AlternateContent xmlns:mc="http://schemas.openxmlformats.org/markup-compatibility/2006">
              <mc:Choice xmlns:v="urn:schemas-microsoft-com:vml" Requires="v">
                <p:oleObj spid="_x0000_s98488" name="Equation" r:id="rId7" imgW="2590560" imgH="228600" progId="Equation.DSMT4">
                  <p:embed/>
                </p:oleObj>
              </mc:Choice>
              <mc:Fallback>
                <p:oleObj name="Equation" r:id="rId7" imgW="2590560" imgH="228600" progId="Equation.DSMT4">
                  <p:embed/>
                  <p:pic>
                    <p:nvPicPr>
                      <p:cNvPr id="6" name="Obiekt 5"/>
                      <p:cNvPicPr>
                        <a:picLocks noChangeAspect="1" noChangeArrowheads="1"/>
                      </p:cNvPicPr>
                      <p:nvPr/>
                    </p:nvPicPr>
                    <p:blipFill>
                      <a:blip r:embed="rId8"/>
                      <a:srcRect/>
                      <a:stretch>
                        <a:fillRect/>
                      </a:stretch>
                    </p:blipFill>
                    <p:spPr bwMode="auto">
                      <a:xfrm>
                        <a:off x="2711450" y="3717741"/>
                        <a:ext cx="5949950" cy="542925"/>
                      </a:xfrm>
                      <a:prstGeom prst="rect">
                        <a:avLst/>
                      </a:prstGeom>
                      <a:noFill/>
                    </p:spPr>
                  </p:pic>
                </p:oleObj>
              </mc:Fallback>
            </mc:AlternateContent>
          </a:graphicData>
        </a:graphic>
      </p:graphicFrame>
      <p:sp>
        <p:nvSpPr>
          <p:cNvPr id="8" name="Prostokąt 7"/>
          <p:cNvSpPr/>
          <p:nvPr/>
        </p:nvSpPr>
        <p:spPr>
          <a:xfrm>
            <a:off x="547383" y="4582228"/>
            <a:ext cx="11209188" cy="461665"/>
          </a:xfrm>
          <a:prstGeom prst="rect">
            <a:avLst/>
          </a:prstGeom>
        </p:spPr>
        <p:txBody>
          <a:bodyPr wrap="square">
            <a:spAutoFit/>
          </a:bodyPr>
          <a:lstStyle/>
          <a:p>
            <a:r>
              <a:rPr lang="pl-PL" sz="2400" dirty="0" smtClean="0"/>
              <a:t>I</a:t>
            </a:r>
            <a:r>
              <a:rPr lang="en-US" sz="2400" dirty="0" smtClean="0"/>
              <a:t>f </a:t>
            </a:r>
            <a:r>
              <a:rPr lang="en-US" sz="2400" dirty="0"/>
              <a:t>we allow </a:t>
            </a:r>
            <a:r>
              <a:rPr lang="en-US" sz="2400" b="1" i="1" dirty="0"/>
              <a:t>b</a:t>
            </a:r>
            <a:r>
              <a:rPr lang="en-US" sz="2400" dirty="0"/>
              <a:t> to be slightly larger by a value, say </a:t>
            </a:r>
            <a:r>
              <a:rPr lang="en-US" sz="2400" b="1" i="1" dirty="0"/>
              <a:t>f</a:t>
            </a:r>
            <a:r>
              <a:rPr lang="en-US" sz="2400" dirty="0"/>
              <a:t>, then </a:t>
            </a:r>
            <a:r>
              <a:rPr lang="en-US" sz="2400" b="1" i="1" dirty="0"/>
              <a:t>a</a:t>
            </a:r>
            <a:r>
              <a:rPr lang="en-US" sz="2400" dirty="0"/>
              <a:t> can be also larger by </a:t>
            </a:r>
            <a:r>
              <a:rPr lang="en-US" sz="2400" b="1" i="1" dirty="0" smtClean="0"/>
              <a:t>f</a:t>
            </a:r>
            <a:r>
              <a:rPr lang="pl-PL" sz="2400" dirty="0"/>
              <a:t>:</a:t>
            </a:r>
          </a:p>
        </p:txBody>
      </p:sp>
      <p:graphicFrame>
        <p:nvGraphicFramePr>
          <p:cNvPr id="16" name="Obiekt 15"/>
          <p:cNvGraphicFramePr>
            <a:graphicFrameLocks noChangeAspect="1"/>
          </p:cNvGraphicFramePr>
          <p:nvPr/>
        </p:nvGraphicFramePr>
        <p:xfrm>
          <a:off x="2567802" y="5342526"/>
          <a:ext cx="6765321" cy="543415"/>
        </p:xfrm>
        <a:graphic>
          <a:graphicData uri="http://schemas.openxmlformats.org/presentationml/2006/ole">
            <mc:AlternateContent xmlns:mc="http://schemas.openxmlformats.org/markup-compatibility/2006">
              <mc:Choice xmlns:v="urn:schemas-microsoft-com:vml" Requires="v">
                <p:oleObj spid="_x0000_s98489" name="Equation" r:id="rId9" imgW="2946400" imgH="228600" progId="Equation.DSMT4">
                  <p:embed/>
                </p:oleObj>
              </mc:Choice>
              <mc:Fallback>
                <p:oleObj name="Equation" r:id="rId9" imgW="2946400" imgH="228600" progId="Equation.DSMT4">
                  <p:embed/>
                  <p:pic>
                    <p:nvPicPr>
                      <p:cNvPr id="16" name="Obiekt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67802" y="5342526"/>
                        <a:ext cx="6765321" cy="543415"/>
                      </a:xfrm>
                      <a:prstGeom prst="rect">
                        <a:avLst/>
                      </a:prstGeom>
                      <a:noFill/>
                    </p:spPr>
                  </p:pic>
                </p:oleObj>
              </mc:Fallback>
            </mc:AlternateContent>
          </a:graphicData>
        </a:graphic>
      </p:graphicFrame>
      <p:grpSp>
        <p:nvGrpSpPr>
          <p:cNvPr id="13" name="Grupa 12"/>
          <p:cNvGrpSpPr/>
          <p:nvPr/>
        </p:nvGrpSpPr>
        <p:grpSpPr>
          <a:xfrm>
            <a:off x="5038165" y="5204015"/>
            <a:ext cx="3063927" cy="1517460"/>
            <a:chOff x="5038165" y="5204015"/>
            <a:chExt cx="3063927" cy="1517460"/>
          </a:xfrm>
        </p:grpSpPr>
        <p:sp>
          <p:nvSpPr>
            <p:cNvPr id="11" name="Owal 10"/>
            <p:cNvSpPr/>
            <p:nvPr/>
          </p:nvSpPr>
          <p:spPr>
            <a:xfrm>
              <a:off x="5038165" y="5204015"/>
              <a:ext cx="1425388" cy="825126"/>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23" name="Obiekt 22"/>
            <p:cNvGraphicFramePr>
              <a:graphicFrameLocks noChangeAspect="1"/>
            </p:cNvGraphicFramePr>
            <p:nvPr/>
          </p:nvGraphicFramePr>
          <p:xfrm>
            <a:off x="5089670" y="6187915"/>
            <a:ext cx="3012422" cy="533560"/>
          </p:xfrm>
          <a:graphic>
            <a:graphicData uri="http://schemas.openxmlformats.org/presentationml/2006/ole">
              <mc:AlternateContent xmlns:mc="http://schemas.openxmlformats.org/markup-compatibility/2006">
                <mc:Choice xmlns:v="urn:schemas-microsoft-com:vml" Requires="v">
                  <p:oleObj spid="_x0000_s98490" name="Equation" r:id="rId11" imgW="1574640" imgH="266400" progId="Equation.DSMT4">
                    <p:embed/>
                  </p:oleObj>
                </mc:Choice>
                <mc:Fallback>
                  <p:oleObj name="Equation" r:id="rId11" imgW="1574640" imgH="266400" progId="Equation.DSMT4">
                    <p:embed/>
                    <p:pic>
                      <p:nvPicPr>
                        <p:cNvPr id="23" name="Obiekt 22"/>
                        <p:cNvPicPr>
                          <a:picLocks noChangeAspect="1" noChangeArrowheads="1"/>
                        </p:cNvPicPr>
                        <p:nvPr/>
                      </p:nvPicPr>
                      <p:blipFill>
                        <a:blip r:embed="rId12"/>
                        <a:srcRect/>
                        <a:stretch>
                          <a:fillRect/>
                        </a:stretch>
                      </p:blipFill>
                      <p:spPr bwMode="auto">
                        <a:xfrm>
                          <a:off x="5089670" y="6187915"/>
                          <a:ext cx="3012422" cy="533560"/>
                        </a:xfrm>
                        <a:prstGeom prst="rect">
                          <a:avLst/>
                        </a:prstGeom>
                        <a:solidFill>
                          <a:schemeClr val="bg1">
                            <a:lumMod val="95000"/>
                          </a:schemeClr>
                        </a:solidFill>
                        <a:ln>
                          <a:noFill/>
                        </a:ln>
                      </p:spPr>
                    </p:pic>
                  </p:oleObj>
                </mc:Fallback>
              </mc:AlternateContent>
            </a:graphicData>
          </a:graphic>
        </p:graphicFrame>
      </p:grpSp>
    </p:spTree>
    <p:extLst>
      <p:ext uri="{BB962C8B-B14F-4D97-AF65-F5344CB8AC3E}">
        <p14:creationId xmlns:p14="http://schemas.microsoft.com/office/powerpoint/2010/main" val="284615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92</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Division</a:t>
            </a:r>
            <a:r>
              <a:rPr lang="pl-PL" sz="2800" dirty="0">
                <a:ln>
                  <a:solidFill>
                    <a:schemeClr val="bg1"/>
                  </a:solidFill>
                </a:ln>
                <a:solidFill>
                  <a:schemeClr val="bg1"/>
                </a:solidFill>
                <a:cs typeface="Arial" panose="020B0604020202020204" pitchFamily="34" charset="0"/>
              </a:rPr>
              <a:t> in the </a:t>
            </a:r>
            <a:r>
              <a:rPr lang="en-US" sz="2800" dirty="0">
                <a:ln>
                  <a:solidFill>
                    <a:schemeClr val="bg1"/>
                  </a:solidFill>
                </a:ln>
                <a:solidFill>
                  <a:schemeClr val="bg1"/>
                </a:solidFill>
                <a:cs typeface="Arial" panose="020B0604020202020204" pitchFamily="34" charset="0"/>
              </a:rPr>
              <a:t>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b="1" dirty="0" err="1" smtClean="0"/>
              <a:t>When</a:t>
            </a:r>
            <a:r>
              <a:rPr lang="pl-PL" sz="2400" b="1" dirty="0" smtClean="0"/>
              <a:t> </a:t>
            </a:r>
            <a:r>
              <a:rPr lang="pl-PL" sz="2400" b="1" dirty="0" err="1" smtClean="0"/>
              <a:t>is</a:t>
            </a:r>
            <a:r>
              <a:rPr lang="pl-PL" sz="2400" b="1" dirty="0" smtClean="0"/>
              <a:t> </a:t>
            </a:r>
            <a:r>
              <a:rPr lang="pl-PL" sz="2400" b="1" dirty="0" err="1" smtClean="0"/>
              <a:t>it</a:t>
            </a:r>
            <a:r>
              <a:rPr lang="pl-PL" sz="2400" b="1" dirty="0" smtClean="0"/>
              <a:t> </a:t>
            </a:r>
            <a:r>
              <a:rPr lang="pl-PL" sz="2400" b="1" dirty="0" err="1" smtClean="0"/>
              <a:t>safe</a:t>
            </a:r>
            <a:r>
              <a:rPr lang="pl-PL" sz="2400" b="1" dirty="0" smtClean="0"/>
              <a:t> to </a:t>
            </a:r>
            <a:r>
              <a:rPr lang="pl-PL" sz="2400" b="1" dirty="0" err="1" smtClean="0"/>
              <a:t>divide</a:t>
            </a:r>
            <a:r>
              <a:rPr lang="pl-PL" sz="2400" b="1" dirty="0" smtClean="0"/>
              <a:t> in the </a:t>
            </a:r>
            <a:r>
              <a:rPr lang="en-US" sz="2400" b="1" dirty="0" smtClean="0"/>
              <a:t>IEEE 754</a:t>
            </a:r>
            <a:r>
              <a:rPr lang="pl-PL" sz="2400" b="1" dirty="0" smtClean="0"/>
              <a:t>?</a:t>
            </a:r>
            <a:endParaRPr lang="en-US" sz="2400" b="1" dirty="0"/>
          </a:p>
        </p:txBody>
      </p:sp>
      <p:graphicFrame>
        <p:nvGraphicFramePr>
          <p:cNvPr id="22" name="Obiekt 21"/>
          <p:cNvGraphicFramePr>
            <a:graphicFrameLocks noChangeAspect="1"/>
          </p:cNvGraphicFramePr>
          <p:nvPr>
            <p:extLst/>
          </p:nvPr>
        </p:nvGraphicFramePr>
        <p:xfrm>
          <a:off x="2304016" y="1722315"/>
          <a:ext cx="2859088" cy="481012"/>
        </p:xfrm>
        <a:graphic>
          <a:graphicData uri="http://schemas.openxmlformats.org/presentationml/2006/ole">
            <mc:AlternateContent xmlns:mc="http://schemas.openxmlformats.org/markup-compatibility/2006">
              <mc:Choice xmlns:v="urn:schemas-microsoft-com:vml" Requires="v">
                <p:oleObj spid="_x0000_s99490" name="Equation" r:id="rId3" imgW="1307880" imgH="203040" progId="Equation.DSMT4">
                  <p:embed/>
                </p:oleObj>
              </mc:Choice>
              <mc:Fallback>
                <p:oleObj name="Equation" r:id="rId3" imgW="1307880" imgH="203040" progId="Equation.DSMT4">
                  <p:embed/>
                  <p:pic>
                    <p:nvPicPr>
                      <p:cNvPr id="22" name="Obiekt 21"/>
                      <p:cNvPicPr>
                        <a:picLocks noChangeAspect="1" noChangeArrowheads="1"/>
                      </p:cNvPicPr>
                      <p:nvPr/>
                    </p:nvPicPr>
                    <p:blipFill>
                      <a:blip r:embed="rId4"/>
                      <a:srcRect/>
                      <a:stretch>
                        <a:fillRect/>
                      </a:stretch>
                    </p:blipFill>
                    <p:spPr bwMode="auto">
                      <a:xfrm>
                        <a:off x="2304016" y="1722315"/>
                        <a:ext cx="2859088" cy="481012"/>
                      </a:xfrm>
                      <a:prstGeom prst="rect">
                        <a:avLst/>
                      </a:prstGeom>
                      <a:noFill/>
                      <a:ln>
                        <a:solidFill>
                          <a:srgbClr val="FF0000"/>
                        </a:solidFill>
                      </a:ln>
                    </p:spPr>
                  </p:pic>
                </p:oleObj>
              </mc:Fallback>
            </mc:AlternateContent>
          </a:graphicData>
        </a:graphic>
      </p:graphicFrame>
      <p:graphicFrame>
        <p:nvGraphicFramePr>
          <p:cNvPr id="7" name="Obiekt 6"/>
          <p:cNvGraphicFramePr>
            <a:graphicFrameLocks noChangeAspect="1"/>
          </p:cNvGraphicFramePr>
          <p:nvPr/>
        </p:nvGraphicFramePr>
        <p:xfrm>
          <a:off x="6871062" y="1722315"/>
          <a:ext cx="2462061" cy="483749"/>
        </p:xfrm>
        <a:graphic>
          <a:graphicData uri="http://schemas.openxmlformats.org/presentationml/2006/ole">
            <mc:AlternateContent xmlns:mc="http://schemas.openxmlformats.org/markup-compatibility/2006">
              <mc:Choice xmlns:v="urn:schemas-microsoft-com:vml" Requires="v">
                <p:oleObj spid="_x0000_s99491" name="Equation" r:id="rId5" imgW="1079032" imgH="203112" progId="Equation.DSMT4">
                  <p:embed/>
                </p:oleObj>
              </mc:Choice>
              <mc:Fallback>
                <p:oleObj name="Equation" r:id="rId5" imgW="1079032" imgH="203112" progId="Equation.DSMT4">
                  <p:embed/>
                  <p:pic>
                    <p:nvPicPr>
                      <p:cNvPr id="7" name="Obi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062" y="1722315"/>
                        <a:ext cx="2462061" cy="483749"/>
                      </a:xfrm>
                      <a:prstGeom prst="rect">
                        <a:avLst/>
                      </a:prstGeom>
                      <a:noFill/>
                      <a:ln>
                        <a:solidFill>
                          <a:srgbClr val="92D050"/>
                        </a:solidFill>
                      </a:ln>
                    </p:spPr>
                  </p:pic>
                </p:oleObj>
              </mc:Fallback>
            </mc:AlternateContent>
          </a:graphicData>
        </a:graphic>
      </p:graphicFrame>
      <p:graphicFrame>
        <p:nvGraphicFramePr>
          <p:cNvPr id="16" name="Obiekt 15"/>
          <p:cNvGraphicFramePr>
            <a:graphicFrameLocks noChangeAspect="1"/>
          </p:cNvGraphicFramePr>
          <p:nvPr/>
        </p:nvGraphicFramePr>
        <p:xfrm>
          <a:off x="2254037" y="2715867"/>
          <a:ext cx="6765321" cy="543415"/>
        </p:xfrm>
        <a:graphic>
          <a:graphicData uri="http://schemas.openxmlformats.org/presentationml/2006/ole">
            <mc:AlternateContent xmlns:mc="http://schemas.openxmlformats.org/markup-compatibility/2006">
              <mc:Choice xmlns:v="urn:schemas-microsoft-com:vml" Requires="v">
                <p:oleObj spid="_x0000_s99492" name="Equation" r:id="rId7" imgW="2946400" imgH="228600" progId="Equation.DSMT4">
                  <p:embed/>
                </p:oleObj>
              </mc:Choice>
              <mc:Fallback>
                <p:oleObj name="Equation" r:id="rId7" imgW="2946400" imgH="228600" progId="Equation.DSMT4">
                  <p:embed/>
                  <p:pic>
                    <p:nvPicPr>
                      <p:cNvPr id="16" name="Obiek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037" y="2715867"/>
                        <a:ext cx="6765321" cy="543415"/>
                      </a:xfrm>
                      <a:prstGeom prst="rect">
                        <a:avLst/>
                      </a:prstGeom>
                      <a:noFill/>
                    </p:spPr>
                  </p:pic>
                </p:oleObj>
              </mc:Fallback>
            </mc:AlternateContent>
          </a:graphicData>
        </a:graphic>
      </p:graphicFrame>
      <p:grpSp>
        <p:nvGrpSpPr>
          <p:cNvPr id="18" name="Grupa 17"/>
          <p:cNvGrpSpPr/>
          <p:nvPr/>
        </p:nvGrpSpPr>
        <p:grpSpPr>
          <a:xfrm>
            <a:off x="2595282" y="3666564"/>
            <a:ext cx="6602097" cy="1844302"/>
            <a:chOff x="2595282" y="3666564"/>
            <a:chExt cx="6602097" cy="1844302"/>
          </a:xfrm>
        </p:grpSpPr>
        <p:sp>
          <p:nvSpPr>
            <p:cNvPr id="3" name="Strzałka w dół 2"/>
            <p:cNvSpPr/>
            <p:nvPr/>
          </p:nvSpPr>
          <p:spPr>
            <a:xfrm>
              <a:off x="5334000" y="3666564"/>
              <a:ext cx="762000" cy="995082"/>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0" name="Obiekt 9"/>
            <p:cNvGraphicFramePr>
              <a:graphicFrameLocks noChangeAspect="1"/>
            </p:cNvGraphicFramePr>
            <p:nvPr/>
          </p:nvGraphicFramePr>
          <p:xfrm>
            <a:off x="2595282" y="4966447"/>
            <a:ext cx="6602097" cy="544419"/>
          </p:xfrm>
          <a:graphic>
            <a:graphicData uri="http://schemas.openxmlformats.org/presentationml/2006/ole">
              <mc:AlternateContent xmlns:mc="http://schemas.openxmlformats.org/markup-compatibility/2006">
                <mc:Choice xmlns:v="urn:schemas-microsoft-com:vml" Requires="v">
                  <p:oleObj spid="_x0000_s99493" name="Equation" r:id="rId9" imgW="2578100" imgH="203200" progId="Equation.DSMT4">
                    <p:embed/>
                  </p:oleObj>
                </mc:Choice>
                <mc:Fallback>
                  <p:oleObj name="Equation" r:id="rId9" imgW="2578100" imgH="203200" progId="Equation.DSMT4">
                    <p:embed/>
                    <p:pic>
                      <p:nvPicPr>
                        <p:cNvPr id="10" name="Obiek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95282" y="4966447"/>
                          <a:ext cx="6602097" cy="544419"/>
                        </a:xfrm>
                        <a:prstGeom prst="rect">
                          <a:avLst/>
                        </a:prstGeom>
                        <a:noFill/>
                      </p:spPr>
                    </p:pic>
                  </p:oleObj>
                </mc:Fallback>
              </mc:AlternateContent>
            </a:graphicData>
          </a:graphic>
        </p:graphicFrame>
      </p:grpSp>
      <p:grpSp>
        <p:nvGrpSpPr>
          <p:cNvPr id="19" name="Grupa 18"/>
          <p:cNvGrpSpPr/>
          <p:nvPr/>
        </p:nvGrpSpPr>
        <p:grpSpPr>
          <a:xfrm>
            <a:off x="3286539" y="5741893"/>
            <a:ext cx="5815246" cy="857750"/>
            <a:chOff x="3286539" y="5741893"/>
            <a:chExt cx="5815246" cy="857750"/>
          </a:xfrm>
        </p:grpSpPr>
        <p:sp>
          <p:nvSpPr>
            <p:cNvPr id="12" name="Prostokąt 11"/>
            <p:cNvSpPr/>
            <p:nvPr/>
          </p:nvSpPr>
          <p:spPr>
            <a:xfrm>
              <a:off x="3286539" y="6137978"/>
              <a:ext cx="5815246" cy="461665"/>
            </a:xfrm>
            <a:prstGeom prst="rect">
              <a:avLst/>
            </a:prstGeom>
          </p:spPr>
          <p:txBody>
            <a:bodyPr wrap="none">
              <a:spAutoFit/>
            </a:bodyPr>
            <a:lstStyle/>
            <a:p>
              <a:r>
                <a:rPr lang="pl-PL" sz="2400" dirty="0" err="1" smtClean="0"/>
                <a:t>If</a:t>
              </a:r>
              <a:r>
                <a:rPr lang="pl-PL" sz="2400" dirty="0" smtClean="0"/>
                <a:t> </a:t>
              </a:r>
              <a:r>
                <a:rPr lang="en-US" sz="2400" dirty="0" smtClean="0"/>
                <a:t>we </a:t>
              </a:r>
              <a:r>
                <a:rPr lang="en-US" sz="2400" dirty="0"/>
                <a:t>can superimpose the upper bound </a:t>
              </a:r>
              <a:r>
                <a:rPr lang="en-US" sz="2400" i="1" dirty="0" err="1" smtClean="0"/>
                <a:t>a</a:t>
              </a:r>
              <a:r>
                <a:rPr lang="en-US" sz="2400" baseline="-25000" dirty="0" err="1" smtClean="0"/>
                <a:t>max</a:t>
              </a:r>
              <a:r>
                <a:rPr lang="en-US" sz="2400" dirty="0" smtClean="0"/>
                <a:t> </a:t>
              </a:r>
              <a:endParaRPr lang="pl-PL" sz="2400" dirty="0"/>
            </a:p>
          </p:txBody>
        </p:sp>
        <p:cxnSp>
          <p:nvCxnSpPr>
            <p:cNvPr id="15" name="Łącznik prosty 14"/>
            <p:cNvCxnSpPr/>
            <p:nvPr/>
          </p:nvCxnSpPr>
          <p:spPr>
            <a:xfrm>
              <a:off x="4791028" y="5741893"/>
              <a:ext cx="1085944" cy="44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0" name="Łącznik prosty 19"/>
          <p:cNvCxnSpPr/>
          <p:nvPr/>
        </p:nvCxnSpPr>
        <p:spPr>
          <a:xfrm>
            <a:off x="7202539" y="5737410"/>
            <a:ext cx="1927610" cy="448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70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93</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Division</a:t>
            </a:r>
            <a:r>
              <a:rPr lang="pl-PL" sz="2800" dirty="0">
                <a:ln>
                  <a:solidFill>
                    <a:schemeClr val="bg1"/>
                  </a:solidFill>
                </a:ln>
                <a:solidFill>
                  <a:schemeClr val="bg1"/>
                </a:solidFill>
                <a:cs typeface="Arial" panose="020B0604020202020204" pitchFamily="34" charset="0"/>
              </a:rPr>
              <a:t> in the </a:t>
            </a:r>
            <a:r>
              <a:rPr lang="en-US" sz="2800" dirty="0">
                <a:ln>
                  <a:solidFill>
                    <a:schemeClr val="bg1"/>
                  </a:solidFill>
                </a:ln>
                <a:solidFill>
                  <a:schemeClr val="bg1"/>
                </a:solidFill>
                <a:cs typeface="Arial" panose="020B0604020202020204" pitchFamily="34" charset="0"/>
              </a:rPr>
              <a:t>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b="1" dirty="0" err="1" smtClean="0"/>
              <a:t>When</a:t>
            </a:r>
            <a:r>
              <a:rPr lang="pl-PL" sz="2400" b="1" dirty="0" smtClean="0"/>
              <a:t> </a:t>
            </a:r>
            <a:r>
              <a:rPr lang="pl-PL" sz="2400" b="1" dirty="0" err="1" smtClean="0"/>
              <a:t>is</a:t>
            </a:r>
            <a:r>
              <a:rPr lang="pl-PL" sz="2400" b="1" dirty="0" smtClean="0"/>
              <a:t> </a:t>
            </a:r>
            <a:r>
              <a:rPr lang="pl-PL" sz="2400" b="1" dirty="0" err="1" smtClean="0"/>
              <a:t>it</a:t>
            </a:r>
            <a:r>
              <a:rPr lang="pl-PL" sz="2400" b="1" dirty="0" smtClean="0"/>
              <a:t> </a:t>
            </a:r>
            <a:r>
              <a:rPr lang="pl-PL" sz="2400" b="1" dirty="0" err="1" smtClean="0"/>
              <a:t>safe</a:t>
            </a:r>
            <a:r>
              <a:rPr lang="pl-PL" sz="2400" b="1" dirty="0" smtClean="0"/>
              <a:t> to </a:t>
            </a:r>
            <a:r>
              <a:rPr lang="pl-PL" sz="2400" b="1" dirty="0" err="1" smtClean="0"/>
              <a:t>divide</a:t>
            </a:r>
            <a:r>
              <a:rPr lang="pl-PL" sz="2400" b="1" dirty="0" smtClean="0"/>
              <a:t> in the </a:t>
            </a:r>
            <a:r>
              <a:rPr lang="en-US" sz="2400" b="1" dirty="0" smtClean="0"/>
              <a:t>IEEE 754</a:t>
            </a:r>
            <a:r>
              <a:rPr lang="pl-PL" sz="2400" b="1" dirty="0" smtClean="0"/>
              <a:t>?</a:t>
            </a:r>
            <a:endParaRPr lang="en-US" sz="2400" b="1" dirty="0"/>
          </a:p>
        </p:txBody>
      </p:sp>
      <p:graphicFrame>
        <p:nvGraphicFramePr>
          <p:cNvPr id="10" name="Obiekt 9"/>
          <p:cNvGraphicFramePr>
            <a:graphicFrameLocks noChangeAspect="1"/>
          </p:cNvGraphicFramePr>
          <p:nvPr/>
        </p:nvGraphicFramePr>
        <p:xfrm>
          <a:off x="2499688" y="1498493"/>
          <a:ext cx="6602097" cy="544419"/>
        </p:xfrm>
        <a:graphic>
          <a:graphicData uri="http://schemas.openxmlformats.org/presentationml/2006/ole">
            <mc:AlternateContent xmlns:mc="http://schemas.openxmlformats.org/markup-compatibility/2006">
              <mc:Choice xmlns:v="urn:schemas-microsoft-com:vml" Requires="v">
                <p:oleObj spid="_x0000_s100390" name="Equation" r:id="rId3" imgW="2578100" imgH="203200" progId="Equation.DSMT4">
                  <p:embed/>
                </p:oleObj>
              </mc:Choice>
              <mc:Fallback>
                <p:oleObj name="Equation" r:id="rId3" imgW="2578100" imgH="203200" progId="Equation.DSMT4">
                  <p:embed/>
                  <p:pic>
                    <p:nvPicPr>
                      <p:cNvPr id="10" name="Obiek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688" y="1498493"/>
                        <a:ext cx="6602097" cy="544419"/>
                      </a:xfrm>
                      <a:prstGeom prst="rect">
                        <a:avLst/>
                      </a:prstGeom>
                      <a:noFill/>
                    </p:spPr>
                  </p:pic>
                </p:oleObj>
              </mc:Fallback>
            </mc:AlternateContent>
          </a:graphicData>
        </a:graphic>
      </p:graphicFrame>
      <p:cxnSp>
        <p:nvCxnSpPr>
          <p:cNvPr id="15" name="Łącznik prosty 14"/>
          <p:cNvCxnSpPr/>
          <p:nvPr/>
        </p:nvCxnSpPr>
        <p:spPr>
          <a:xfrm>
            <a:off x="4695434" y="2273939"/>
            <a:ext cx="1085944" cy="44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Łącznik prosty 19"/>
          <p:cNvCxnSpPr/>
          <p:nvPr/>
        </p:nvCxnSpPr>
        <p:spPr>
          <a:xfrm>
            <a:off x="7106945" y="2269456"/>
            <a:ext cx="1927610" cy="448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6" name="Prostokąt 5"/>
          <p:cNvSpPr/>
          <p:nvPr/>
        </p:nvSpPr>
        <p:spPr>
          <a:xfrm>
            <a:off x="1462631" y="2744178"/>
            <a:ext cx="8637494" cy="3416320"/>
          </a:xfrm>
          <a:prstGeom prst="rect">
            <a:avLst/>
          </a:prstGeom>
          <a:noFill/>
          <a:ln>
            <a:solidFill>
              <a:srgbClr val="FFC000"/>
            </a:solidFill>
          </a:ln>
        </p:spPr>
        <p:txBody>
          <a:bodyPr wrap="square">
            <a:spAutoFit/>
          </a:bodyPr>
          <a:lstStyle/>
          <a:p>
            <a:r>
              <a:rPr lang="pl-PL" dirty="0" err="1">
                <a:solidFill>
                  <a:srgbClr val="0000FF"/>
                </a:solidFill>
                <a:latin typeface="Consolas" panose="020B0609020204030204" pitchFamily="49" charset="0"/>
              </a:rPr>
              <a:t>using</a:t>
            </a:r>
            <a:r>
              <a:rPr lang="pl-PL" dirty="0">
                <a:solidFill>
                  <a:srgbClr val="000000"/>
                </a:solidFill>
                <a:latin typeface="Consolas" panose="020B0609020204030204" pitchFamily="49" charset="0"/>
              </a:rPr>
              <a:t> </a:t>
            </a:r>
            <a:r>
              <a:rPr lang="pl-PL" dirty="0">
                <a:solidFill>
                  <a:srgbClr val="2B91AF"/>
                </a:solidFill>
                <a:latin typeface="Consolas" panose="020B0609020204030204" pitchFamily="49" charset="0"/>
              </a:rPr>
              <a:t>FP</a:t>
            </a:r>
            <a:r>
              <a:rPr lang="pl-PL" dirty="0">
                <a:solidFill>
                  <a:srgbClr val="000000"/>
                </a:solidFill>
                <a:latin typeface="Consolas" panose="020B0609020204030204" pitchFamily="49" charset="0"/>
              </a:rPr>
              <a:t> = </a:t>
            </a:r>
            <a:r>
              <a:rPr lang="pl-PL" dirty="0" err="1">
                <a:solidFill>
                  <a:srgbClr val="0000FF"/>
                </a:solidFill>
                <a:latin typeface="Consolas" panose="020B0609020204030204" pitchFamily="49" charset="0"/>
              </a:rPr>
              <a:t>float</a:t>
            </a:r>
            <a:r>
              <a:rPr lang="pl-PL" dirty="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constexpr</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kMin</a:t>
            </a:r>
            <a:r>
              <a:rPr lang="pl-PL" dirty="0">
                <a:solidFill>
                  <a:srgbClr val="000000"/>
                </a:solidFill>
                <a:latin typeface="Consolas" panose="020B0609020204030204" pitchFamily="49" charset="0"/>
              </a:rPr>
              <a:t> { std::</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a:solidFill>
                  <a:srgbClr val="2B91AF"/>
                </a:solidFill>
                <a:latin typeface="Consolas" panose="020B0609020204030204" pitchFamily="49" charset="0"/>
              </a:rPr>
              <a:t>FP</a:t>
            </a:r>
            <a:r>
              <a:rPr lang="pl-PL" dirty="0">
                <a:solidFill>
                  <a:srgbClr val="000000"/>
                </a:solidFill>
                <a:latin typeface="Consolas" panose="020B0609020204030204" pitchFamily="49" charset="0"/>
              </a:rPr>
              <a:t> &gt;::min() };</a:t>
            </a:r>
          </a:p>
          <a:p>
            <a:r>
              <a:rPr lang="pl-PL" dirty="0" err="1">
                <a:solidFill>
                  <a:srgbClr val="0000FF"/>
                </a:solidFill>
                <a:latin typeface="Consolas" panose="020B0609020204030204" pitchFamily="49" charset="0"/>
              </a:rPr>
              <a:t>constexpr</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kMax</a:t>
            </a:r>
            <a:r>
              <a:rPr lang="pl-PL" dirty="0">
                <a:solidFill>
                  <a:srgbClr val="000000"/>
                </a:solidFill>
                <a:latin typeface="Consolas" panose="020B0609020204030204" pitchFamily="49" charset="0"/>
              </a:rPr>
              <a:t> { std::</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a:solidFill>
                  <a:srgbClr val="2B91AF"/>
                </a:solidFill>
                <a:latin typeface="Consolas" panose="020B0609020204030204" pitchFamily="49" charset="0"/>
              </a:rPr>
              <a:t>FP</a:t>
            </a:r>
            <a:r>
              <a:rPr lang="pl-PL" dirty="0">
                <a:solidFill>
                  <a:srgbClr val="000000"/>
                </a:solidFill>
                <a:latin typeface="Consolas" panose="020B0609020204030204" pitchFamily="49" charset="0"/>
              </a:rPr>
              <a:t> &gt;::max() };</a:t>
            </a: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constexpr</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kEpsilon</a:t>
            </a:r>
            <a:r>
              <a:rPr lang="pl-PL" dirty="0">
                <a:solidFill>
                  <a:srgbClr val="000000"/>
                </a:solidFill>
                <a:latin typeface="Consolas" panose="020B0609020204030204" pitchFamily="49" charset="0"/>
              </a:rPr>
              <a:t> { std::</a:t>
            </a:r>
            <a:r>
              <a:rPr lang="pl-PL" dirty="0" err="1">
                <a:solidFill>
                  <a:srgbClr val="2B91AF"/>
                </a:solidFill>
                <a:latin typeface="Consolas" panose="020B0609020204030204" pitchFamily="49" charset="0"/>
              </a:rPr>
              <a:t>numeric_limits</a:t>
            </a:r>
            <a:r>
              <a:rPr lang="pl-PL" dirty="0">
                <a:solidFill>
                  <a:srgbClr val="000000"/>
                </a:solidFill>
                <a:latin typeface="Consolas" panose="020B0609020204030204" pitchFamily="49" charset="0"/>
              </a:rPr>
              <a:t>&lt; </a:t>
            </a:r>
            <a:r>
              <a:rPr lang="pl-PL" dirty="0">
                <a:solidFill>
                  <a:srgbClr val="2B91AF"/>
                </a:solidFill>
                <a:latin typeface="Consolas" panose="020B0609020204030204" pitchFamily="49" charset="0"/>
              </a:rPr>
              <a:t>FP</a:t>
            </a:r>
            <a:r>
              <a:rPr lang="pl-PL" dirty="0">
                <a:solidFill>
                  <a:srgbClr val="000000"/>
                </a:solidFill>
                <a:latin typeface="Consolas" panose="020B0609020204030204" pitchFamily="49" charset="0"/>
              </a:rPr>
              <a:t> &gt;::epsilon() };</a:t>
            </a:r>
          </a:p>
          <a:p>
            <a:endParaRPr lang="pl-PL" dirty="0">
              <a:solidFill>
                <a:srgbClr val="000000"/>
              </a:solidFill>
              <a:latin typeface="Consolas" panose="020B0609020204030204" pitchFamily="49" charset="0"/>
            </a:endParaRPr>
          </a:p>
          <a:p>
            <a:r>
              <a:rPr lang="pl-PL" dirty="0" err="1">
                <a:solidFill>
                  <a:srgbClr val="0000FF"/>
                </a:solidFill>
                <a:latin typeface="Consolas" panose="020B0609020204030204" pitchFamily="49" charset="0"/>
              </a:rPr>
              <a:t>constexpr</a:t>
            </a:r>
            <a:r>
              <a:rPr lang="pl-PL" dirty="0">
                <a:solidFill>
                  <a:srgbClr val="000000"/>
                </a:solidFill>
                <a:latin typeface="Consolas" panose="020B0609020204030204" pitchFamily="49" charset="0"/>
              </a:rPr>
              <a:t> </a:t>
            </a:r>
            <a:r>
              <a:rPr lang="pl-PL" dirty="0">
                <a:solidFill>
                  <a:srgbClr val="0000FF"/>
                </a:solidFill>
                <a:latin typeface="Consolas" panose="020B0609020204030204" pitchFamily="49" charset="0"/>
              </a:rPr>
              <a:t>auto</a:t>
            </a:r>
            <a:r>
              <a:rPr lang="pl-PL" dirty="0" smtClean="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kCapacity</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kMin</a:t>
            </a:r>
            <a:r>
              <a:rPr lang="pl-PL" dirty="0">
                <a:solidFill>
                  <a:srgbClr val="000000"/>
                </a:solidFill>
                <a:latin typeface="Consolas" panose="020B0609020204030204" pitchFamily="49" charset="0"/>
              </a:rPr>
              <a:t> * </a:t>
            </a:r>
            <a:r>
              <a:rPr lang="pl-PL" dirty="0" err="1">
                <a:solidFill>
                  <a:srgbClr val="000000"/>
                </a:solidFill>
                <a:latin typeface="Consolas" panose="020B0609020204030204" pitchFamily="49" charset="0"/>
              </a:rPr>
              <a:t>kMax</a:t>
            </a:r>
            <a:r>
              <a:rPr lang="pl-PL" dirty="0">
                <a:solidFill>
                  <a:srgbClr val="000000"/>
                </a:solidFill>
                <a:latin typeface="Consolas" panose="020B0609020204030204" pitchFamily="49" charset="0"/>
              </a:rPr>
              <a:t> };</a:t>
            </a:r>
          </a:p>
          <a:p>
            <a:endParaRPr lang="pl-PL"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These variables are used in the division.</a:t>
            </a:r>
            <a:endParaRPr lang="en-US" dirty="0">
              <a:solidFill>
                <a:srgbClr val="000000"/>
              </a:solidFill>
              <a:latin typeface="Consolas" panose="020B0609020204030204" pitchFamily="49" charset="0"/>
            </a:endParaRPr>
          </a:p>
          <a:p>
            <a:r>
              <a:rPr lang="pl-PL" dirty="0">
                <a:solidFill>
                  <a:srgbClr val="2B91AF"/>
                </a:solidFill>
                <a:latin typeface="Consolas" panose="020B0609020204030204" pitchFamily="49" charset="0"/>
              </a:rPr>
              <a:t>FP</a:t>
            </a:r>
            <a:r>
              <a:rPr lang="pl-PL" dirty="0">
                <a:solidFill>
                  <a:srgbClr val="000000"/>
                </a:solidFill>
                <a:latin typeface="Consolas" panose="020B0609020204030204" pitchFamily="49" charset="0"/>
              </a:rPr>
              <a:t> a {}, b {}, c {};</a:t>
            </a:r>
            <a:endParaRPr lang="pl-PL" dirty="0"/>
          </a:p>
        </p:txBody>
      </p:sp>
    </p:spTree>
    <p:extLst>
      <p:ext uri="{BB962C8B-B14F-4D97-AF65-F5344CB8AC3E}">
        <p14:creationId xmlns:p14="http://schemas.microsoft.com/office/powerpoint/2010/main" val="350430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94</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Division</a:t>
            </a:r>
            <a:r>
              <a:rPr lang="pl-PL" sz="2800" dirty="0">
                <a:ln>
                  <a:solidFill>
                    <a:schemeClr val="bg1"/>
                  </a:solidFill>
                </a:ln>
                <a:solidFill>
                  <a:schemeClr val="bg1"/>
                </a:solidFill>
                <a:cs typeface="Arial" panose="020B0604020202020204" pitchFamily="34" charset="0"/>
              </a:rPr>
              <a:t> in the </a:t>
            </a:r>
            <a:r>
              <a:rPr lang="en-US" sz="2800" dirty="0">
                <a:ln>
                  <a:solidFill>
                    <a:schemeClr val="bg1"/>
                  </a:solidFill>
                </a:ln>
                <a:solidFill>
                  <a:schemeClr val="bg1"/>
                </a:solidFill>
                <a:cs typeface="Arial" panose="020B0604020202020204" pitchFamily="34" charset="0"/>
              </a:rPr>
              <a:t>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b="1" dirty="0" err="1" smtClean="0"/>
              <a:t>When</a:t>
            </a:r>
            <a:r>
              <a:rPr lang="pl-PL" sz="2400" b="1" dirty="0" smtClean="0"/>
              <a:t> </a:t>
            </a:r>
            <a:r>
              <a:rPr lang="pl-PL" sz="2400" b="1" dirty="0" err="1" smtClean="0"/>
              <a:t>is</a:t>
            </a:r>
            <a:r>
              <a:rPr lang="pl-PL" sz="2400" b="1" dirty="0" smtClean="0"/>
              <a:t> </a:t>
            </a:r>
            <a:r>
              <a:rPr lang="pl-PL" sz="2400" b="1" dirty="0" err="1" smtClean="0"/>
              <a:t>it</a:t>
            </a:r>
            <a:r>
              <a:rPr lang="pl-PL" sz="2400" b="1" dirty="0" smtClean="0"/>
              <a:t> </a:t>
            </a:r>
            <a:r>
              <a:rPr lang="pl-PL" sz="2400" b="1" dirty="0" err="1" smtClean="0"/>
              <a:t>safe</a:t>
            </a:r>
            <a:r>
              <a:rPr lang="pl-PL" sz="2400" b="1" dirty="0" smtClean="0"/>
              <a:t> to </a:t>
            </a:r>
            <a:r>
              <a:rPr lang="pl-PL" sz="2400" b="1" dirty="0" err="1" smtClean="0"/>
              <a:t>divide</a:t>
            </a:r>
            <a:r>
              <a:rPr lang="pl-PL" sz="2400" b="1" dirty="0" smtClean="0"/>
              <a:t> in the </a:t>
            </a:r>
            <a:r>
              <a:rPr lang="en-US" sz="2400" b="1" dirty="0" smtClean="0"/>
              <a:t>IEEE 754</a:t>
            </a:r>
            <a:r>
              <a:rPr lang="pl-PL" sz="2400" b="1" dirty="0" smtClean="0"/>
              <a:t>?</a:t>
            </a:r>
            <a:endParaRPr lang="en-US" sz="2400" b="1" dirty="0"/>
          </a:p>
        </p:txBody>
      </p:sp>
      <p:graphicFrame>
        <p:nvGraphicFramePr>
          <p:cNvPr id="10" name="Obiekt 9"/>
          <p:cNvGraphicFramePr>
            <a:graphicFrameLocks noChangeAspect="1"/>
          </p:cNvGraphicFramePr>
          <p:nvPr/>
        </p:nvGraphicFramePr>
        <p:xfrm>
          <a:off x="2499688" y="1498493"/>
          <a:ext cx="6602097" cy="544419"/>
        </p:xfrm>
        <a:graphic>
          <a:graphicData uri="http://schemas.openxmlformats.org/presentationml/2006/ole">
            <mc:AlternateContent xmlns:mc="http://schemas.openxmlformats.org/markup-compatibility/2006">
              <mc:Choice xmlns:v="urn:schemas-microsoft-com:vml" Requires="v">
                <p:oleObj spid="_x0000_s101414" name="Equation" r:id="rId3" imgW="2578100" imgH="203200" progId="Equation.DSMT4">
                  <p:embed/>
                </p:oleObj>
              </mc:Choice>
              <mc:Fallback>
                <p:oleObj name="Equation" r:id="rId3" imgW="2578100" imgH="203200" progId="Equation.DSMT4">
                  <p:embed/>
                  <p:pic>
                    <p:nvPicPr>
                      <p:cNvPr id="10" name="Obiek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9688" y="1498493"/>
                        <a:ext cx="6602097" cy="544419"/>
                      </a:xfrm>
                      <a:prstGeom prst="rect">
                        <a:avLst/>
                      </a:prstGeom>
                      <a:noFill/>
                    </p:spPr>
                  </p:pic>
                </p:oleObj>
              </mc:Fallback>
            </mc:AlternateContent>
          </a:graphicData>
        </a:graphic>
      </p:graphicFrame>
      <p:cxnSp>
        <p:nvCxnSpPr>
          <p:cNvPr id="15" name="Łącznik prosty 14"/>
          <p:cNvCxnSpPr/>
          <p:nvPr/>
        </p:nvCxnSpPr>
        <p:spPr>
          <a:xfrm>
            <a:off x="4695434" y="2273939"/>
            <a:ext cx="1085944" cy="44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Łącznik prosty 19"/>
          <p:cNvCxnSpPr/>
          <p:nvPr/>
        </p:nvCxnSpPr>
        <p:spPr>
          <a:xfrm>
            <a:off x="7106945" y="2269456"/>
            <a:ext cx="1927610" cy="448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2" name="Prostokąt 1"/>
          <p:cNvSpPr/>
          <p:nvPr/>
        </p:nvSpPr>
        <p:spPr>
          <a:xfrm>
            <a:off x="1425387" y="2835131"/>
            <a:ext cx="9762565" cy="3139321"/>
          </a:xfrm>
          <a:prstGeom prst="rect">
            <a:avLst/>
          </a:prstGeom>
          <a:noFill/>
          <a:ln>
            <a:solidFill>
              <a:srgbClr val="FFC000"/>
            </a:solidFill>
          </a:ln>
        </p:spPr>
        <p:txBody>
          <a:bodyPr wrap="square">
            <a:spAutoFit/>
          </a:bodyPr>
          <a:lstStyle/>
          <a:p>
            <a:r>
              <a:rPr lang="pl-PL" dirty="0" smtClean="0">
                <a:solidFill>
                  <a:srgbClr val="0000FF"/>
                </a:solidFill>
                <a:latin typeface="Consolas" panose="020B0609020204030204" pitchFamily="49" charset="0"/>
              </a:rPr>
              <a:t>const</a:t>
            </a:r>
            <a:r>
              <a:rPr lang="pl-PL" dirty="0" smtClean="0">
                <a:solidFill>
                  <a:srgbClr val="000000"/>
                </a:solidFill>
                <a:latin typeface="Consolas" panose="020B0609020204030204" pitchFamily="49" charset="0"/>
              </a:rPr>
              <a:t> </a:t>
            </a:r>
            <a:r>
              <a:rPr lang="pl-PL" dirty="0">
                <a:solidFill>
                  <a:srgbClr val="2B91AF"/>
                </a:solidFill>
                <a:latin typeface="Consolas" panose="020B0609020204030204" pitchFamily="49" charset="0"/>
              </a:rPr>
              <a:t>FP</a:t>
            </a:r>
            <a:r>
              <a:rPr lang="pl-PL" dirty="0">
                <a:solidFill>
                  <a:srgbClr val="000000"/>
                </a:solidFill>
                <a:latin typeface="Consolas" panose="020B0609020204030204" pitchFamily="49" charset="0"/>
              </a:rPr>
              <a:t> </a:t>
            </a:r>
            <a:r>
              <a:rPr lang="pl-PL" dirty="0" err="1">
                <a:solidFill>
                  <a:srgbClr val="000000"/>
                </a:solidFill>
                <a:latin typeface="Consolas" panose="020B0609020204030204" pitchFamily="49" charset="0"/>
              </a:rPr>
              <a:t>a_max</a:t>
            </a:r>
            <a:r>
              <a:rPr lang="pl-PL" dirty="0">
                <a:solidFill>
                  <a:srgbClr val="000000"/>
                </a:solidFill>
                <a:latin typeface="Consolas" panose="020B0609020204030204" pitchFamily="49" charset="0"/>
              </a:rPr>
              <a:t> { 1e20f </a:t>
            </a:r>
            <a:r>
              <a:rPr lang="pl-PL" dirty="0" smtClean="0">
                <a:solidFill>
                  <a:srgbClr val="000000"/>
                </a:solidFill>
                <a:latin typeface="Consolas" panose="020B0609020204030204" pitchFamily="49" charset="0"/>
              </a:rPr>
              <a:t>}; </a:t>
            </a:r>
            <a:r>
              <a:rPr lang="en-US" dirty="0">
                <a:solidFill>
                  <a:srgbClr val="008000"/>
                </a:solidFill>
                <a:latin typeface="Consolas" panose="020B0609020204030204" pitchFamily="49" charset="0"/>
              </a:rPr>
              <a:t>// Must be positive since this is the magnitude</a:t>
            </a:r>
            <a:endParaRPr lang="pl-PL" dirty="0">
              <a:solidFill>
                <a:srgbClr val="008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en-US" b="1" dirty="0" smtClean="0">
                <a:solidFill>
                  <a:srgbClr val="0000FF"/>
                </a:solidFill>
                <a:latin typeface="Consolas" panose="020B0609020204030204" pitchFamily="49" charset="0"/>
              </a:rPr>
              <a:t>const</a:t>
            </a:r>
            <a:r>
              <a:rPr lang="en-US" b="1" dirty="0" smtClean="0">
                <a:solidFill>
                  <a:srgbClr val="000000"/>
                </a:solidFill>
                <a:latin typeface="Consolas" panose="020B0609020204030204" pitchFamily="49" charset="0"/>
              </a:rPr>
              <a:t> </a:t>
            </a:r>
            <a:r>
              <a:rPr lang="pl-PL" b="1" dirty="0">
                <a:solidFill>
                  <a:srgbClr val="0000FF"/>
                </a:solidFill>
                <a:latin typeface="Consolas" panose="020B0609020204030204" pitchFamily="49" charset="0"/>
              </a:rPr>
              <a:t>auto</a:t>
            </a:r>
            <a:r>
              <a:rPr lang="en-US" b="1" dirty="0" smtClean="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b_min</a:t>
            </a:r>
            <a:r>
              <a:rPr lang="en-US" b="1" dirty="0">
                <a:solidFill>
                  <a:srgbClr val="000000"/>
                </a:solidFill>
                <a:latin typeface="Consolas" panose="020B0609020204030204" pitchFamily="49" charset="0"/>
              </a:rPr>
              <a:t> { std::max( </a:t>
            </a:r>
            <a:r>
              <a:rPr lang="en-US" b="1" dirty="0" err="1">
                <a:solidFill>
                  <a:srgbClr val="000000"/>
                </a:solidFill>
                <a:latin typeface="Consolas" panose="020B0609020204030204" pitchFamily="49" charset="0"/>
              </a:rPr>
              <a:t>kMin</a:t>
            </a:r>
            <a:r>
              <a:rPr lang="en-US" b="1" dirty="0">
                <a:solidFill>
                  <a:srgbClr val="000000"/>
                </a:solidFill>
                <a:latin typeface="Consolas" panose="020B0609020204030204" pitchFamily="49" charset="0"/>
              </a:rPr>
              <a:t>, </a:t>
            </a:r>
            <a:r>
              <a:rPr lang="en-US" b="1" dirty="0" err="1">
                <a:solidFill>
                  <a:srgbClr val="000000"/>
                </a:solidFill>
                <a:latin typeface="Consolas" panose="020B0609020204030204" pitchFamily="49" charset="0"/>
              </a:rPr>
              <a:t>a_max</a:t>
            </a:r>
            <a:r>
              <a:rPr lang="en-US" b="1" dirty="0">
                <a:solidFill>
                  <a:srgbClr val="000000"/>
                </a:solidFill>
                <a:latin typeface="Consolas" panose="020B0609020204030204" pitchFamily="49" charset="0"/>
              </a:rPr>
              <a:t> / </a:t>
            </a:r>
            <a:r>
              <a:rPr lang="en-US" b="1" dirty="0" err="1">
                <a:solidFill>
                  <a:srgbClr val="000000"/>
                </a:solidFill>
                <a:latin typeface="Consolas" panose="020B0609020204030204" pitchFamily="49" charset="0"/>
              </a:rPr>
              <a:t>kMax</a:t>
            </a:r>
            <a:r>
              <a:rPr lang="en-US" b="1" dirty="0">
                <a:solidFill>
                  <a:srgbClr val="000000"/>
                </a:solidFill>
                <a:latin typeface="Consolas" panose="020B0609020204030204" pitchFamily="49" charset="0"/>
              </a:rPr>
              <a:t> ) </a:t>
            </a:r>
            <a:r>
              <a:rPr lang="en-US" b="1" dirty="0" smtClean="0">
                <a:solidFill>
                  <a:srgbClr val="000000"/>
                </a:solidFill>
                <a:latin typeface="Consolas" panose="020B0609020204030204" pitchFamily="49" charset="0"/>
              </a:rPr>
              <a:t>};</a:t>
            </a:r>
            <a:endParaRPr lang="en-US" b="1"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a </a:t>
            </a:r>
            <a:r>
              <a:rPr lang="pl-PL" dirty="0">
                <a:solidFill>
                  <a:srgbClr val="000000"/>
                </a:solidFill>
                <a:latin typeface="Consolas" panose="020B0609020204030204" pitchFamily="49" charset="0"/>
              </a:rPr>
              <a:t>= 2e5f</a:t>
            </a:r>
            <a:r>
              <a:rPr lang="pl-PL" dirty="0" smtClean="0">
                <a:solidFill>
                  <a:srgbClr val="000000"/>
                </a:solidFill>
                <a:latin typeface="Consolas" panose="020B0609020204030204" pitchFamily="49" charset="0"/>
              </a:rPr>
              <a:t>;</a:t>
            </a:r>
            <a:r>
              <a:rPr lang="en-US" dirty="0">
                <a:solidFill>
                  <a:srgbClr val="008000"/>
                </a:solidFill>
                <a:latin typeface="Consolas" panose="020B0609020204030204" pitchFamily="49" charset="0"/>
              </a:rPr>
              <a:t> // Let's assume we have some real measurements </a:t>
            </a:r>
            <a:r>
              <a:rPr lang="en-US" dirty="0" smtClean="0">
                <a:solidFill>
                  <a:srgbClr val="008000"/>
                </a:solidFill>
                <a:latin typeface="Consolas" panose="020B0609020204030204" pitchFamily="49" charset="0"/>
              </a:rPr>
              <a:t>...</a:t>
            </a:r>
            <a:endParaRPr lang="pl-PL"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b = 2e-15f</a:t>
            </a:r>
            <a:r>
              <a:rPr lang="pl-PL" dirty="0" smtClean="0">
                <a:solidFill>
                  <a:srgbClr val="000000"/>
                </a:solidFill>
                <a:latin typeface="Consolas" panose="020B0609020204030204" pitchFamily="49" charset="0"/>
              </a:rPr>
              <a:t>;</a:t>
            </a:r>
          </a:p>
          <a:p>
            <a:endParaRPr lang="pl-PL" dirty="0">
              <a:solidFill>
                <a:srgbClr val="000000"/>
              </a:solidFill>
              <a:latin typeface="Consolas" panose="020B0609020204030204" pitchFamily="49" charset="0"/>
            </a:endParaRPr>
          </a:p>
          <a:p>
            <a:r>
              <a:rPr lang="en-US" b="1" dirty="0" smtClean="0">
                <a:solidFill>
                  <a:srgbClr val="0000FF"/>
                </a:solidFill>
                <a:latin typeface="Consolas" panose="020B0609020204030204" pitchFamily="49" charset="0"/>
              </a:rPr>
              <a:t>if</a:t>
            </a:r>
            <a:r>
              <a:rPr lang="en-US" b="1" dirty="0" smtClean="0">
                <a:solidFill>
                  <a:srgbClr val="000000"/>
                </a:solidFill>
                <a:latin typeface="Consolas" panose="020B0609020204030204" pitchFamily="49" charset="0"/>
              </a:rPr>
              <a:t>(</a:t>
            </a:r>
            <a:r>
              <a:rPr lang="pl-PL" b="1" dirty="0" smtClean="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std</a:t>
            </a:r>
            <a:r>
              <a:rPr lang="en-US" b="1" dirty="0">
                <a:solidFill>
                  <a:srgbClr val="000000"/>
                </a:solidFill>
                <a:latin typeface="Consolas" panose="020B0609020204030204" pitchFamily="49" charset="0"/>
              </a:rPr>
              <a:t>::</a:t>
            </a:r>
            <a:r>
              <a:rPr lang="en-US" b="1" dirty="0" err="1">
                <a:solidFill>
                  <a:srgbClr val="000000"/>
                </a:solidFill>
                <a:latin typeface="Consolas" panose="020B0609020204030204" pitchFamily="49" charset="0"/>
              </a:rPr>
              <a:t>fabs</a:t>
            </a:r>
            <a:r>
              <a:rPr lang="en-US" b="1" dirty="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a</a:t>
            </a:r>
            <a:r>
              <a:rPr lang="pl-PL" b="1" dirty="0" smtClean="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&lt;= </a:t>
            </a:r>
            <a:r>
              <a:rPr lang="en-US" b="1" dirty="0" err="1">
                <a:solidFill>
                  <a:srgbClr val="000000"/>
                </a:solidFill>
                <a:latin typeface="Consolas" panose="020B0609020204030204" pitchFamily="49" charset="0"/>
              </a:rPr>
              <a:t>a_max</a:t>
            </a:r>
            <a:r>
              <a:rPr lang="en-US" b="1" dirty="0">
                <a:solidFill>
                  <a:srgbClr val="000000"/>
                </a:solidFill>
                <a:latin typeface="Consolas" panose="020B0609020204030204" pitchFamily="49" charset="0"/>
              </a:rPr>
              <a:t> &amp;&amp; std::</a:t>
            </a:r>
            <a:r>
              <a:rPr lang="en-US" b="1" dirty="0" err="1">
                <a:solidFill>
                  <a:srgbClr val="000000"/>
                </a:solidFill>
                <a:latin typeface="Consolas" panose="020B0609020204030204" pitchFamily="49" charset="0"/>
              </a:rPr>
              <a:t>fabs</a:t>
            </a:r>
            <a:r>
              <a:rPr lang="en-US" b="1" dirty="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b</a:t>
            </a:r>
            <a:r>
              <a:rPr lang="pl-PL" b="1" dirty="0" smtClean="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&gt;= </a:t>
            </a:r>
            <a:r>
              <a:rPr lang="en-US" b="1" dirty="0" err="1">
                <a:solidFill>
                  <a:srgbClr val="000000"/>
                </a:solidFill>
                <a:latin typeface="Consolas" panose="020B0609020204030204" pitchFamily="49" charset="0"/>
              </a:rPr>
              <a:t>b_min</a:t>
            </a:r>
            <a:r>
              <a:rPr lang="en-US" b="1" dirty="0">
                <a:solidFill>
                  <a:srgbClr val="000000"/>
                </a:solidFill>
                <a:latin typeface="Consolas" panose="020B0609020204030204" pitchFamily="49" charset="0"/>
              </a:rPr>
              <a:t> )</a:t>
            </a:r>
          </a:p>
          <a:p>
            <a:r>
              <a:rPr lang="pl-PL" dirty="0" smtClean="0">
                <a:solidFill>
                  <a:srgbClr val="000000"/>
                </a:solidFill>
                <a:latin typeface="Consolas" panose="020B0609020204030204" pitchFamily="49" charset="0"/>
              </a:rPr>
              <a:t>	c </a:t>
            </a:r>
            <a:r>
              <a:rPr lang="pl-PL" dirty="0">
                <a:solidFill>
                  <a:srgbClr val="000000"/>
                </a:solidFill>
                <a:latin typeface="Consolas" panose="020B0609020204030204" pitchFamily="49" charset="0"/>
              </a:rPr>
              <a:t>= a / b;</a:t>
            </a:r>
          </a:p>
          <a:p>
            <a:r>
              <a:rPr lang="pl-PL" dirty="0" err="1" smtClean="0">
                <a:solidFill>
                  <a:srgbClr val="0000FF"/>
                </a:solidFill>
                <a:latin typeface="Consolas" panose="020B0609020204030204" pitchFamily="49" charset="0"/>
              </a:rPr>
              <a:t>else</a:t>
            </a:r>
            <a:endParaRPr lang="pl-PL"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	</a:t>
            </a:r>
            <a:r>
              <a:rPr lang="pl-PL" dirty="0" smtClean="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what</a:t>
            </a:r>
            <a:r>
              <a:rPr lang="pl-PL" dirty="0">
                <a:solidFill>
                  <a:srgbClr val="008000"/>
                </a:solidFill>
                <a:latin typeface="Consolas" panose="020B0609020204030204" pitchFamily="49" charset="0"/>
              </a:rPr>
              <a:t> to do? </a:t>
            </a:r>
            <a:r>
              <a:rPr lang="pl-PL" dirty="0" err="1">
                <a:solidFill>
                  <a:srgbClr val="008000"/>
                </a:solidFill>
                <a:latin typeface="Consolas" panose="020B0609020204030204" pitchFamily="49" charset="0"/>
              </a:rPr>
              <a:t>throw</a:t>
            </a:r>
            <a:r>
              <a:rPr lang="pl-PL" dirty="0" smtClean="0">
                <a:solidFill>
                  <a:srgbClr val="008000"/>
                </a:solidFill>
                <a:latin typeface="Consolas" panose="020B0609020204030204" pitchFamily="49" charset="0"/>
              </a:rPr>
              <a:t>?</a:t>
            </a:r>
            <a:endParaRPr lang="pl-PL"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17406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95</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Division</a:t>
            </a:r>
            <a:r>
              <a:rPr lang="pl-PL" sz="2800" dirty="0">
                <a:ln>
                  <a:solidFill>
                    <a:schemeClr val="bg1"/>
                  </a:solidFill>
                </a:ln>
                <a:solidFill>
                  <a:schemeClr val="bg1"/>
                </a:solidFill>
                <a:cs typeface="Arial" panose="020B0604020202020204" pitchFamily="34" charset="0"/>
              </a:rPr>
              <a:t> in the </a:t>
            </a:r>
            <a:r>
              <a:rPr lang="en-US" sz="2800" dirty="0">
                <a:ln>
                  <a:solidFill>
                    <a:schemeClr val="bg1"/>
                  </a:solidFill>
                </a:ln>
                <a:solidFill>
                  <a:schemeClr val="bg1"/>
                </a:solidFill>
                <a:cs typeface="Arial" panose="020B0604020202020204" pitchFamily="34" charset="0"/>
              </a:rPr>
              <a:t>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b="1" dirty="0" err="1" smtClean="0"/>
              <a:t>When</a:t>
            </a:r>
            <a:r>
              <a:rPr lang="pl-PL" sz="2400" b="1" dirty="0" smtClean="0"/>
              <a:t> </a:t>
            </a:r>
            <a:r>
              <a:rPr lang="pl-PL" sz="2400" b="1" dirty="0" err="1" smtClean="0"/>
              <a:t>is</a:t>
            </a:r>
            <a:r>
              <a:rPr lang="pl-PL" sz="2400" b="1" dirty="0" smtClean="0"/>
              <a:t> </a:t>
            </a:r>
            <a:r>
              <a:rPr lang="pl-PL" sz="2400" b="1" dirty="0" err="1" smtClean="0"/>
              <a:t>it</a:t>
            </a:r>
            <a:r>
              <a:rPr lang="pl-PL" sz="2400" b="1" dirty="0" smtClean="0"/>
              <a:t> </a:t>
            </a:r>
            <a:r>
              <a:rPr lang="pl-PL" sz="2400" b="1" dirty="0" err="1" smtClean="0"/>
              <a:t>safe</a:t>
            </a:r>
            <a:r>
              <a:rPr lang="pl-PL" sz="2400" b="1" dirty="0" smtClean="0"/>
              <a:t> to </a:t>
            </a:r>
            <a:r>
              <a:rPr lang="pl-PL" sz="2400" b="1" dirty="0" err="1" smtClean="0"/>
              <a:t>divide</a:t>
            </a:r>
            <a:r>
              <a:rPr lang="pl-PL" sz="2400" b="1" dirty="0" smtClean="0"/>
              <a:t> in the </a:t>
            </a:r>
            <a:r>
              <a:rPr lang="en-US" sz="2400" b="1" dirty="0" smtClean="0"/>
              <a:t>IEEE 754</a:t>
            </a:r>
            <a:r>
              <a:rPr lang="pl-PL" sz="2400" b="1" dirty="0" smtClean="0"/>
              <a:t>?</a:t>
            </a:r>
            <a:endParaRPr lang="en-US" sz="2400" b="1" dirty="0"/>
          </a:p>
        </p:txBody>
      </p:sp>
      <p:graphicFrame>
        <p:nvGraphicFramePr>
          <p:cNvPr id="22" name="Obiekt 21"/>
          <p:cNvGraphicFramePr>
            <a:graphicFrameLocks noChangeAspect="1"/>
          </p:cNvGraphicFramePr>
          <p:nvPr>
            <p:extLst/>
          </p:nvPr>
        </p:nvGraphicFramePr>
        <p:xfrm>
          <a:off x="2304016" y="1722315"/>
          <a:ext cx="2859088" cy="481012"/>
        </p:xfrm>
        <a:graphic>
          <a:graphicData uri="http://schemas.openxmlformats.org/presentationml/2006/ole">
            <mc:AlternateContent xmlns:mc="http://schemas.openxmlformats.org/markup-compatibility/2006">
              <mc:Choice xmlns:v="urn:schemas-microsoft-com:vml" Requires="v">
                <p:oleObj spid="_x0000_s102562" name="Equation" r:id="rId3" imgW="1307880" imgH="203040" progId="Equation.DSMT4">
                  <p:embed/>
                </p:oleObj>
              </mc:Choice>
              <mc:Fallback>
                <p:oleObj name="Equation" r:id="rId3" imgW="1307880" imgH="203040" progId="Equation.DSMT4">
                  <p:embed/>
                  <p:pic>
                    <p:nvPicPr>
                      <p:cNvPr id="22" name="Obiekt 21"/>
                      <p:cNvPicPr>
                        <a:picLocks noChangeAspect="1" noChangeArrowheads="1"/>
                      </p:cNvPicPr>
                      <p:nvPr/>
                    </p:nvPicPr>
                    <p:blipFill>
                      <a:blip r:embed="rId4"/>
                      <a:srcRect/>
                      <a:stretch>
                        <a:fillRect/>
                      </a:stretch>
                    </p:blipFill>
                    <p:spPr bwMode="auto">
                      <a:xfrm>
                        <a:off x="2304016" y="1722315"/>
                        <a:ext cx="2859088" cy="481012"/>
                      </a:xfrm>
                      <a:prstGeom prst="rect">
                        <a:avLst/>
                      </a:prstGeom>
                      <a:noFill/>
                      <a:ln>
                        <a:solidFill>
                          <a:srgbClr val="FF0000"/>
                        </a:solidFill>
                      </a:ln>
                    </p:spPr>
                  </p:pic>
                </p:oleObj>
              </mc:Fallback>
            </mc:AlternateContent>
          </a:graphicData>
        </a:graphic>
      </p:graphicFrame>
      <p:graphicFrame>
        <p:nvGraphicFramePr>
          <p:cNvPr id="7" name="Obiekt 6"/>
          <p:cNvGraphicFramePr>
            <a:graphicFrameLocks noChangeAspect="1"/>
          </p:cNvGraphicFramePr>
          <p:nvPr/>
        </p:nvGraphicFramePr>
        <p:xfrm>
          <a:off x="6871062" y="1722315"/>
          <a:ext cx="2462061" cy="483749"/>
        </p:xfrm>
        <a:graphic>
          <a:graphicData uri="http://schemas.openxmlformats.org/presentationml/2006/ole">
            <mc:AlternateContent xmlns:mc="http://schemas.openxmlformats.org/markup-compatibility/2006">
              <mc:Choice xmlns:v="urn:schemas-microsoft-com:vml" Requires="v">
                <p:oleObj spid="_x0000_s102563" name="Equation" r:id="rId5" imgW="1079032" imgH="203112" progId="Equation.DSMT4">
                  <p:embed/>
                </p:oleObj>
              </mc:Choice>
              <mc:Fallback>
                <p:oleObj name="Equation" r:id="rId5" imgW="1079032" imgH="203112" progId="Equation.DSMT4">
                  <p:embed/>
                  <p:pic>
                    <p:nvPicPr>
                      <p:cNvPr id="7" name="Obiek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1062" y="1722315"/>
                        <a:ext cx="2462061" cy="483749"/>
                      </a:xfrm>
                      <a:prstGeom prst="rect">
                        <a:avLst/>
                      </a:prstGeom>
                      <a:noFill/>
                      <a:ln>
                        <a:solidFill>
                          <a:srgbClr val="92D050"/>
                        </a:solidFill>
                      </a:ln>
                    </p:spPr>
                  </p:pic>
                </p:oleObj>
              </mc:Fallback>
            </mc:AlternateContent>
          </a:graphicData>
        </a:graphic>
      </p:graphicFrame>
      <p:graphicFrame>
        <p:nvGraphicFramePr>
          <p:cNvPr id="16" name="Obiekt 15"/>
          <p:cNvGraphicFramePr>
            <a:graphicFrameLocks noChangeAspect="1"/>
          </p:cNvGraphicFramePr>
          <p:nvPr/>
        </p:nvGraphicFramePr>
        <p:xfrm>
          <a:off x="2254037" y="2715867"/>
          <a:ext cx="6765321" cy="543415"/>
        </p:xfrm>
        <a:graphic>
          <a:graphicData uri="http://schemas.openxmlformats.org/presentationml/2006/ole">
            <mc:AlternateContent xmlns:mc="http://schemas.openxmlformats.org/markup-compatibility/2006">
              <mc:Choice xmlns:v="urn:schemas-microsoft-com:vml" Requires="v">
                <p:oleObj spid="_x0000_s102564" name="Equation" r:id="rId7" imgW="2946400" imgH="228600" progId="Equation.DSMT4">
                  <p:embed/>
                </p:oleObj>
              </mc:Choice>
              <mc:Fallback>
                <p:oleObj name="Equation" r:id="rId7" imgW="2946400" imgH="228600" progId="Equation.DSMT4">
                  <p:embed/>
                  <p:pic>
                    <p:nvPicPr>
                      <p:cNvPr id="16" name="Obiek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4037" y="2715867"/>
                        <a:ext cx="6765321" cy="543415"/>
                      </a:xfrm>
                      <a:prstGeom prst="rect">
                        <a:avLst/>
                      </a:prstGeom>
                      <a:noFill/>
                    </p:spPr>
                  </p:pic>
                </p:oleObj>
              </mc:Fallback>
            </mc:AlternateContent>
          </a:graphicData>
        </a:graphic>
      </p:graphicFrame>
      <p:cxnSp>
        <p:nvCxnSpPr>
          <p:cNvPr id="15" name="Łącznik prosty 14"/>
          <p:cNvCxnSpPr/>
          <p:nvPr/>
        </p:nvCxnSpPr>
        <p:spPr>
          <a:xfrm flipV="1">
            <a:off x="4791028" y="5737410"/>
            <a:ext cx="1403134" cy="44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 name="Grupa 1"/>
          <p:cNvGrpSpPr/>
          <p:nvPr/>
        </p:nvGrpSpPr>
        <p:grpSpPr>
          <a:xfrm>
            <a:off x="3286539" y="5735920"/>
            <a:ext cx="6115264" cy="863723"/>
            <a:chOff x="3286539" y="5735920"/>
            <a:chExt cx="6115264" cy="863723"/>
          </a:xfrm>
        </p:grpSpPr>
        <p:sp>
          <p:nvSpPr>
            <p:cNvPr id="12" name="Prostokąt 11"/>
            <p:cNvSpPr/>
            <p:nvPr/>
          </p:nvSpPr>
          <p:spPr>
            <a:xfrm>
              <a:off x="3286539" y="6137978"/>
              <a:ext cx="6115264" cy="461665"/>
            </a:xfrm>
            <a:prstGeom prst="rect">
              <a:avLst/>
            </a:prstGeom>
          </p:spPr>
          <p:txBody>
            <a:bodyPr wrap="none">
              <a:spAutoFit/>
            </a:bodyPr>
            <a:lstStyle/>
            <a:p>
              <a:r>
                <a:rPr lang="pl-PL" sz="2400" dirty="0" err="1" smtClean="0"/>
                <a:t>If</a:t>
              </a:r>
              <a:r>
                <a:rPr lang="pl-PL" sz="2400" dirty="0" smtClean="0"/>
                <a:t> </a:t>
              </a:r>
              <a:r>
                <a:rPr lang="en-US" sz="2400" dirty="0" smtClean="0"/>
                <a:t>we </a:t>
              </a:r>
              <a:r>
                <a:rPr lang="en-US" sz="2400" dirty="0"/>
                <a:t>can set an upper bound on </a:t>
              </a:r>
              <a:r>
                <a:rPr lang="en-US" sz="2400" i="1" dirty="0"/>
                <a:t>b</a:t>
              </a:r>
              <a:r>
                <a:rPr lang="en-US" sz="2400" dirty="0"/>
                <a:t>, such as </a:t>
              </a:r>
              <a:r>
                <a:rPr lang="en-US" sz="2400" i="1" dirty="0" err="1" smtClean="0"/>
                <a:t>b</a:t>
              </a:r>
              <a:r>
                <a:rPr lang="en-US" sz="2400" baseline="-25000" dirty="0" err="1" smtClean="0"/>
                <a:t>min</a:t>
              </a:r>
              <a:r>
                <a:rPr lang="en-US" sz="2400" dirty="0" smtClean="0"/>
                <a:t> </a:t>
              </a:r>
              <a:endParaRPr lang="pl-PL" sz="2400" dirty="0"/>
            </a:p>
          </p:txBody>
        </p:sp>
        <p:cxnSp>
          <p:nvCxnSpPr>
            <p:cNvPr id="20" name="Łącznik prosty 19"/>
            <p:cNvCxnSpPr/>
            <p:nvPr/>
          </p:nvCxnSpPr>
          <p:spPr>
            <a:xfrm>
              <a:off x="7441110" y="5735920"/>
              <a:ext cx="1169490" cy="597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4" name="Grupa 23"/>
          <p:cNvGrpSpPr/>
          <p:nvPr/>
        </p:nvGrpSpPr>
        <p:grpSpPr>
          <a:xfrm>
            <a:off x="1968702" y="3666564"/>
            <a:ext cx="6641898" cy="1850984"/>
            <a:chOff x="1968702" y="3666564"/>
            <a:chExt cx="6641898" cy="1850984"/>
          </a:xfrm>
        </p:grpSpPr>
        <p:sp>
          <p:nvSpPr>
            <p:cNvPr id="3" name="Strzałka w dół 2"/>
            <p:cNvSpPr/>
            <p:nvPr/>
          </p:nvSpPr>
          <p:spPr>
            <a:xfrm>
              <a:off x="5334000" y="3666564"/>
              <a:ext cx="762000" cy="995082"/>
            </a:xfrm>
            <a:prstGeom prst="downArrow">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6" name="Obiekt 5"/>
            <p:cNvGraphicFramePr>
              <a:graphicFrameLocks noChangeAspect="1"/>
            </p:cNvGraphicFramePr>
            <p:nvPr/>
          </p:nvGraphicFramePr>
          <p:xfrm>
            <a:off x="1968702" y="4947026"/>
            <a:ext cx="6641898" cy="570522"/>
          </p:xfrm>
          <a:graphic>
            <a:graphicData uri="http://schemas.openxmlformats.org/presentationml/2006/ole">
              <mc:AlternateContent xmlns:mc="http://schemas.openxmlformats.org/markup-compatibility/2006">
                <mc:Choice xmlns:v="urn:schemas-microsoft-com:vml" Requires="v">
                  <p:oleObj spid="_x0000_s102565" name="Equation" r:id="rId9" imgW="2476500" imgH="203200" progId="Equation.DSMT4">
                    <p:embed/>
                  </p:oleObj>
                </mc:Choice>
                <mc:Fallback>
                  <p:oleObj name="Equation" r:id="rId9" imgW="2476500" imgH="203200" progId="Equation.DSMT4">
                    <p:embed/>
                    <p:pic>
                      <p:nvPicPr>
                        <p:cNvPr id="6" name="Obiek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8702" y="4947026"/>
                          <a:ext cx="6641898" cy="570522"/>
                        </a:xfrm>
                        <a:prstGeom prst="rect">
                          <a:avLst/>
                        </a:prstGeom>
                        <a:noFill/>
                      </p:spPr>
                    </p:pic>
                  </p:oleObj>
                </mc:Fallback>
              </mc:AlternateContent>
            </a:graphicData>
          </a:graphic>
        </p:graphicFrame>
      </p:grpSp>
      <p:sp>
        <p:nvSpPr>
          <p:cNvPr id="13" name="Prostokąt 12"/>
          <p:cNvSpPr/>
          <p:nvPr/>
        </p:nvSpPr>
        <p:spPr>
          <a:xfrm rot="19599897">
            <a:off x="8899295" y="4102889"/>
            <a:ext cx="3185533" cy="707886"/>
          </a:xfrm>
          <a:prstGeom prst="rect">
            <a:avLst/>
          </a:prstGeom>
        </p:spPr>
        <p:txBody>
          <a:bodyPr wrap="square">
            <a:spAutoFit/>
          </a:bodyPr>
          <a:lstStyle/>
          <a:p>
            <a:r>
              <a:rPr lang="pl-PL" sz="2000" dirty="0"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Fine but </a:t>
            </a:r>
            <a:r>
              <a:rPr lang="en-US" sz="2000" i="1" dirty="0"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en-US" sz="2000" dirty="0" smtClean="0">
                <a:latin typeface="Times New Roman" panose="02020603050405020304" pitchFamily="18" charset="0"/>
                <a:ea typeface="Times New Roman" panose="02020603050405020304" pitchFamily="18" charset="0"/>
              </a:rPr>
              <a:t> </a:t>
            </a:r>
            <a:r>
              <a:rPr lang="en-US" sz="2000" dirty="0">
                <a:latin typeface="Times New Roman" panose="02020603050405020304" pitchFamily="18" charset="0"/>
                <a:ea typeface="Times New Roman" panose="02020603050405020304" pitchFamily="18" charset="0"/>
              </a:rPr>
              <a:t>is many orders of magnitude larger than </a:t>
            </a:r>
            <a:r>
              <a:rPr lang="en-US" sz="2000" i="1" dirty="0" err="1">
                <a:latin typeface="Times New Roman" panose="02020603050405020304" pitchFamily="18" charset="0"/>
                <a:ea typeface="Times New Roman" panose="02020603050405020304" pitchFamily="18" charset="0"/>
              </a:rPr>
              <a:t>k</a:t>
            </a:r>
            <a:r>
              <a:rPr lang="en-US" sz="2000" baseline="-25000" dirty="0" err="1">
                <a:latin typeface="Times New Roman" panose="02020603050405020304" pitchFamily="18" charset="0"/>
                <a:ea typeface="Times New Roman" panose="02020603050405020304" pitchFamily="18" charset="0"/>
              </a:rPr>
              <a:t>min</a:t>
            </a:r>
            <a:r>
              <a:rPr lang="en-US" sz="2000" dirty="0">
                <a:latin typeface="Times New Roman" panose="02020603050405020304" pitchFamily="18" charset="0"/>
                <a:ea typeface="Times New Roman" panose="02020603050405020304" pitchFamily="18" charset="0"/>
              </a:rPr>
              <a:t> </a:t>
            </a:r>
            <a:endParaRPr lang="pl-PL" sz="2000" dirty="0"/>
          </a:p>
        </p:txBody>
      </p:sp>
      <p:grpSp>
        <p:nvGrpSpPr>
          <p:cNvPr id="27" name="Grupa 26"/>
          <p:cNvGrpSpPr/>
          <p:nvPr/>
        </p:nvGrpSpPr>
        <p:grpSpPr>
          <a:xfrm>
            <a:off x="8355709" y="3719892"/>
            <a:ext cx="2441519" cy="1335939"/>
            <a:chOff x="8355709" y="3719892"/>
            <a:chExt cx="2441519" cy="1335939"/>
          </a:xfrm>
        </p:grpSpPr>
        <p:sp>
          <p:nvSpPr>
            <p:cNvPr id="11" name="Prostokąt 10"/>
            <p:cNvSpPr/>
            <p:nvPr/>
          </p:nvSpPr>
          <p:spPr>
            <a:xfrm rot="19577082">
              <a:off x="8813993" y="3719892"/>
              <a:ext cx="1983235" cy="523220"/>
            </a:xfrm>
            <a:prstGeom prst="rect">
              <a:avLst/>
            </a:prstGeom>
          </p:spPr>
          <p:txBody>
            <a:bodyPr wrap="none">
              <a:spAutoFit/>
            </a:bodyPr>
            <a:lstStyle/>
            <a:p>
              <a:r>
                <a:rPr lang="en-US" sz="2800" dirty="0">
                  <a:latin typeface="Times New Roman" panose="02020603050405020304" pitchFamily="18" charset="0"/>
                  <a:ea typeface="Times New Roman" panose="02020603050405020304" pitchFamily="18" charset="0"/>
                </a:rPr>
                <a:t>machine </a:t>
              </a:r>
              <a:r>
                <a:rPr lang="en-US" sz="2800" i="1" dirty="0" smtClean="0">
                  <a:latin typeface="Times New Roman" panose="02020603050405020304" pitchFamily="18" charset="0"/>
                  <a:ea typeface="Times New Roman" panose="02020603050405020304" pitchFamily="18" charset="0"/>
                  <a:cs typeface="Times New Roman" panose="02020603050405020304" pitchFamily="18" charset="0"/>
                  <a:sym typeface="Symbol" panose="05050102010706020507" pitchFamily="18" charset="2"/>
                </a:rPr>
                <a:t></a:t>
              </a:r>
              <a:r>
                <a:rPr lang="pl-PL" sz="2800" dirty="0" smtClean="0">
                  <a:latin typeface="Times New Roman" panose="02020603050405020304" pitchFamily="18" charset="0"/>
                  <a:ea typeface="Times New Roman" panose="02020603050405020304" pitchFamily="18" charset="0"/>
                  <a:sym typeface="Symbol" panose="05050102010706020507" pitchFamily="18" charset="2"/>
                </a:rPr>
                <a:t> ?</a:t>
              </a:r>
              <a:r>
                <a:rPr lang="en-US" sz="2800" dirty="0" smtClean="0">
                  <a:latin typeface="Times New Roman" panose="02020603050405020304" pitchFamily="18" charset="0"/>
                  <a:ea typeface="Times New Roman" panose="02020603050405020304" pitchFamily="18" charset="0"/>
                </a:rPr>
                <a:t> </a:t>
              </a:r>
              <a:endParaRPr lang="pl-PL" sz="2800" dirty="0"/>
            </a:p>
          </p:txBody>
        </p:sp>
        <p:cxnSp>
          <p:nvCxnSpPr>
            <p:cNvPr id="17" name="Łącznik prosty ze strzałką 16"/>
            <p:cNvCxnSpPr/>
            <p:nvPr/>
          </p:nvCxnSpPr>
          <p:spPr>
            <a:xfrm flipH="1">
              <a:off x="8355709" y="4661646"/>
              <a:ext cx="550726" cy="3941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987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down)">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96</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Division</a:t>
            </a:r>
            <a:r>
              <a:rPr lang="pl-PL" sz="2800" dirty="0">
                <a:ln>
                  <a:solidFill>
                    <a:schemeClr val="bg1"/>
                  </a:solidFill>
                </a:ln>
                <a:solidFill>
                  <a:schemeClr val="bg1"/>
                </a:solidFill>
                <a:cs typeface="Arial" panose="020B0604020202020204" pitchFamily="34" charset="0"/>
              </a:rPr>
              <a:t> in the </a:t>
            </a:r>
            <a:r>
              <a:rPr lang="en-US" sz="2800" dirty="0">
                <a:ln>
                  <a:solidFill>
                    <a:schemeClr val="bg1"/>
                  </a:solidFill>
                </a:ln>
                <a:solidFill>
                  <a:schemeClr val="bg1"/>
                </a:solidFill>
                <a:cs typeface="Arial" panose="020B0604020202020204" pitchFamily="34" charset="0"/>
              </a:rPr>
              <a:t>Floating-Point Arithmetic</a:t>
            </a:r>
            <a:endParaRPr lang="pl-PL" sz="2800" dirty="0">
              <a:ln>
                <a:solidFill>
                  <a:schemeClr val="bg1"/>
                </a:solidFill>
              </a:ln>
              <a:solidFill>
                <a:schemeClr val="bg1"/>
              </a:solidFill>
              <a:cs typeface="Arial" panose="020B0604020202020204" pitchFamily="34" charset="0"/>
            </a:endParaRPr>
          </a:p>
        </p:txBody>
      </p:sp>
      <p:sp>
        <p:nvSpPr>
          <p:cNvPr id="21" name="Prostokąt 20"/>
          <p:cNvSpPr/>
          <p:nvPr/>
        </p:nvSpPr>
        <p:spPr>
          <a:xfrm>
            <a:off x="547383" y="818456"/>
            <a:ext cx="10848653" cy="461665"/>
          </a:xfrm>
          <a:prstGeom prst="rect">
            <a:avLst/>
          </a:prstGeom>
        </p:spPr>
        <p:txBody>
          <a:bodyPr wrap="square">
            <a:spAutoFit/>
          </a:bodyPr>
          <a:lstStyle/>
          <a:p>
            <a:r>
              <a:rPr lang="pl-PL" sz="2400" b="1" dirty="0" err="1" smtClean="0"/>
              <a:t>When</a:t>
            </a:r>
            <a:r>
              <a:rPr lang="pl-PL" sz="2400" b="1" dirty="0" smtClean="0"/>
              <a:t> </a:t>
            </a:r>
            <a:r>
              <a:rPr lang="pl-PL" sz="2400" b="1" dirty="0" err="1" smtClean="0"/>
              <a:t>is</a:t>
            </a:r>
            <a:r>
              <a:rPr lang="pl-PL" sz="2400" b="1" dirty="0" smtClean="0"/>
              <a:t> </a:t>
            </a:r>
            <a:r>
              <a:rPr lang="pl-PL" sz="2400" b="1" dirty="0" err="1" smtClean="0"/>
              <a:t>it</a:t>
            </a:r>
            <a:r>
              <a:rPr lang="pl-PL" sz="2400" b="1" dirty="0" smtClean="0"/>
              <a:t> </a:t>
            </a:r>
            <a:r>
              <a:rPr lang="pl-PL" sz="2400" b="1" dirty="0" err="1" smtClean="0"/>
              <a:t>safe</a:t>
            </a:r>
            <a:r>
              <a:rPr lang="pl-PL" sz="2400" b="1" dirty="0" smtClean="0"/>
              <a:t> to </a:t>
            </a:r>
            <a:r>
              <a:rPr lang="pl-PL" sz="2400" b="1" dirty="0" err="1" smtClean="0"/>
              <a:t>divide</a:t>
            </a:r>
            <a:r>
              <a:rPr lang="pl-PL" sz="2400" b="1" dirty="0" smtClean="0"/>
              <a:t> in the </a:t>
            </a:r>
            <a:r>
              <a:rPr lang="en-US" sz="2400" b="1" dirty="0" smtClean="0"/>
              <a:t>IEEE 754</a:t>
            </a:r>
            <a:r>
              <a:rPr lang="pl-PL" sz="2400" b="1" dirty="0" smtClean="0"/>
              <a:t>?</a:t>
            </a:r>
            <a:endParaRPr lang="en-US" sz="2400" b="1" dirty="0"/>
          </a:p>
        </p:txBody>
      </p:sp>
      <p:cxnSp>
        <p:nvCxnSpPr>
          <p:cNvPr id="15" name="Łącznik prosty 14"/>
          <p:cNvCxnSpPr/>
          <p:nvPr/>
        </p:nvCxnSpPr>
        <p:spPr>
          <a:xfrm flipV="1">
            <a:off x="4791028" y="2241163"/>
            <a:ext cx="1403134" cy="44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Łącznik prosty 19"/>
          <p:cNvCxnSpPr/>
          <p:nvPr/>
        </p:nvCxnSpPr>
        <p:spPr>
          <a:xfrm>
            <a:off x="7441110" y="2239673"/>
            <a:ext cx="1169490" cy="597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aphicFrame>
        <p:nvGraphicFramePr>
          <p:cNvPr id="6" name="Obiekt 5"/>
          <p:cNvGraphicFramePr>
            <a:graphicFrameLocks noChangeAspect="1"/>
          </p:cNvGraphicFramePr>
          <p:nvPr/>
        </p:nvGraphicFramePr>
        <p:xfrm>
          <a:off x="1968702" y="1450779"/>
          <a:ext cx="6641898" cy="570522"/>
        </p:xfrm>
        <a:graphic>
          <a:graphicData uri="http://schemas.openxmlformats.org/presentationml/2006/ole">
            <mc:AlternateContent xmlns:mc="http://schemas.openxmlformats.org/markup-compatibility/2006">
              <mc:Choice xmlns:v="urn:schemas-microsoft-com:vml" Requires="v">
                <p:oleObj spid="_x0000_s103462" name="Equation" r:id="rId3" imgW="2476500" imgH="203200" progId="Equation.DSMT4">
                  <p:embed/>
                </p:oleObj>
              </mc:Choice>
              <mc:Fallback>
                <p:oleObj name="Equation" r:id="rId3" imgW="2476500" imgH="203200" progId="Equation.DSMT4">
                  <p:embed/>
                  <p:pic>
                    <p:nvPicPr>
                      <p:cNvPr id="6" name="Obiek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8702" y="1450779"/>
                        <a:ext cx="6641898" cy="570522"/>
                      </a:xfrm>
                      <a:prstGeom prst="rect">
                        <a:avLst/>
                      </a:prstGeom>
                      <a:noFill/>
                    </p:spPr>
                  </p:pic>
                </p:oleObj>
              </mc:Fallback>
            </mc:AlternateContent>
          </a:graphicData>
        </a:graphic>
      </p:graphicFrame>
      <p:sp>
        <p:nvSpPr>
          <p:cNvPr id="2" name="Prostokąt 1"/>
          <p:cNvSpPr/>
          <p:nvPr/>
        </p:nvSpPr>
        <p:spPr>
          <a:xfrm>
            <a:off x="1227035" y="2568594"/>
            <a:ext cx="9620259" cy="3970318"/>
          </a:xfrm>
          <a:prstGeom prst="rect">
            <a:avLst/>
          </a:prstGeom>
          <a:noFill/>
          <a:ln>
            <a:solidFill>
              <a:srgbClr val="FFC000"/>
            </a:solidFill>
          </a:ln>
        </p:spPr>
        <p:txBody>
          <a:bodyPr wrap="square">
            <a:spAutoFit/>
          </a:bodyPr>
          <a:lstStyle/>
          <a:p>
            <a:r>
              <a:rPr lang="en-US" dirty="0">
                <a:solidFill>
                  <a:srgbClr val="008000"/>
                </a:solidFill>
                <a:latin typeface="Consolas" panose="020B0609020204030204" pitchFamily="49" charset="0"/>
              </a:rPr>
              <a:t>// But what to do if we have no idea on the </a:t>
            </a:r>
            <a:r>
              <a:rPr lang="en-US" dirty="0" err="1">
                <a:solidFill>
                  <a:srgbClr val="008000"/>
                </a:solidFill>
                <a:latin typeface="Consolas" panose="020B0609020204030204" pitchFamily="49" charset="0"/>
              </a:rPr>
              <a:t>a_max</a:t>
            </a:r>
            <a:r>
              <a:rPr lang="en-US" dirty="0">
                <a:solidFill>
                  <a:srgbClr val="008000"/>
                </a:solidFill>
                <a:latin typeface="Consolas" panose="020B0609020204030204" pitchFamily="49" charset="0"/>
              </a:rPr>
              <a:t>?</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We can choose </a:t>
            </a:r>
            <a:r>
              <a:rPr lang="en-US" dirty="0" err="1">
                <a:solidFill>
                  <a:srgbClr val="008000"/>
                </a:solidFill>
                <a:latin typeface="Consolas" panose="020B0609020204030204" pitchFamily="49" charset="0"/>
              </a:rPr>
              <a:t>b_min</a:t>
            </a:r>
            <a:r>
              <a:rPr lang="en-US" dirty="0">
                <a:solidFill>
                  <a:srgbClr val="008000"/>
                </a:solidFill>
                <a:latin typeface="Consolas" panose="020B0609020204030204" pitchFamily="49" charset="0"/>
              </a:rPr>
              <a:t> relatively to </a:t>
            </a:r>
            <a:r>
              <a:rPr lang="pl-PL" dirty="0" err="1" smtClean="0">
                <a:solidFill>
                  <a:srgbClr val="008000"/>
                </a:solidFill>
                <a:latin typeface="Consolas" panose="020B0609020204030204" pitchFamily="49" charset="0"/>
              </a:rPr>
              <a:t>e.g</a:t>
            </a:r>
            <a:r>
              <a:rPr lang="pl-PL" dirty="0" smtClean="0">
                <a:solidFill>
                  <a:srgbClr val="008000"/>
                </a:solidFill>
                <a:latin typeface="Consolas" panose="020B0609020204030204" pitchFamily="49" charset="0"/>
              </a:rPr>
              <a:t>. </a:t>
            </a:r>
            <a:r>
              <a:rPr lang="en-US" dirty="0" smtClean="0">
                <a:solidFill>
                  <a:srgbClr val="008000"/>
                </a:solidFill>
                <a:latin typeface="Consolas" panose="020B0609020204030204" pitchFamily="49" charset="0"/>
              </a:rPr>
              <a:t>the </a:t>
            </a:r>
            <a:r>
              <a:rPr lang="en-US" dirty="0">
                <a:solidFill>
                  <a:srgbClr val="008000"/>
                </a:solidFill>
                <a:latin typeface="Consolas" panose="020B0609020204030204" pitchFamily="49" charset="0"/>
              </a:rPr>
              <a:t>machine </a:t>
            </a:r>
            <a:r>
              <a:rPr lang="en-US" dirty="0" smtClean="0">
                <a:solidFill>
                  <a:srgbClr val="008000"/>
                </a:solidFill>
                <a:latin typeface="Consolas" panose="020B0609020204030204" pitchFamily="49" charset="0"/>
              </a:rPr>
              <a:t>epsilon</a:t>
            </a:r>
            <a:r>
              <a:rPr lang="pl-PL" dirty="0">
                <a:solidFill>
                  <a:srgbClr val="008000"/>
                </a:solidFill>
                <a:latin typeface="Consolas" panose="020B0609020204030204" pitchFamily="49" charset="0"/>
              </a:rPr>
              <a:t>.</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But remember that: </a:t>
            </a:r>
            <a:r>
              <a:rPr lang="en-US" dirty="0" err="1">
                <a:solidFill>
                  <a:srgbClr val="008000"/>
                </a:solidFill>
                <a:latin typeface="Consolas" panose="020B0609020204030204" pitchFamily="49" charset="0"/>
              </a:rPr>
              <a:t>kEpsilon</a:t>
            </a:r>
            <a:r>
              <a:rPr lang="en-US" dirty="0">
                <a:solidFill>
                  <a:srgbClr val="008000"/>
                </a:solidFill>
                <a:latin typeface="Consolas" panose="020B0609020204030204" pitchFamily="49" charset="0"/>
              </a:rPr>
              <a:t> &lt; </a:t>
            </a:r>
            <a:r>
              <a:rPr lang="en-US" dirty="0" err="1">
                <a:solidFill>
                  <a:srgbClr val="008000"/>
                </a:solidFill>
                <a:latin typeface="Consolas" panose="020B0609020204030204" pitchFamily="49" charset="0"/>
              </a:rPr>
              <a:t>kMin</a:t>
            </a:r>
            <a:endParaRPr lang="en-US" dirty="0">
              <a:solidFill>
                <a:srgbClr val="000000"/>
              </a:solidFill>
              <a:latin typeface="Consolas" panose="020B0609020204030204" pitchFamily="49" charset="0"/>
            </a:endParaRPr>
          </a:p>
          <a:p>
            <a:r>
              <a:rPr lang="en-US" dirty="0">
                <a:solidFill>
                  <a:srgbClr val="008000"/>
                </a:solidFill>
                <a:latin typeface="Consolas" panose="020B0609020204030204" pitchFamily="49" charset="0"/>
              </a:rPr>
              <a:t>// so usually there will be room on max of a, i.e. </a:t>
            </a:r>
            <a:r>
              <a:rPr lang="en-US" dirty="0" err="1">
                <a:solidFill>
                  <a:srgbClr val="008000"/>
                </a:solidFill>
                <a:latin typeface="Consolas" panose="020B0609020204030204" pitchFamily="49" charset="0"/>
              </a:rPr>
              <a:t>a_max_eps_rel</a:t>
            </a:r>
            <a:r>
              <a:rPr lang="en-US" dirty="0">
                <a:solidFill>
                  <a:srgbClr val="008000"/>
                </a:solidFill>
                <a:latin typeface="Consolas" panose="020B0609020204030204" pitchFamily="49" charset="0"/>
              </a:rPr>
              <a:t> &lt; </a:t>
            </a:r>
            <a:r>
              <a:rPr lang="en-US" dirty="0" err="1" smtClean="0">
                <a:solidFill>
                  <a:srgbClr val="008000"/>
                </a:solidFill>
                <a:latin typeface="Consolas" panose="020B0609020204030204" pitchFamily="49" charset="0"/>
              </a:rPr>
              <a:t>a_max</a:t>
            </a:r>
            <a:endParaRPr lang="pl-PL" dirty="0" smtClean="0">
              <a:solidFill>
                <a:srgbClr val="008000"/>
              </a:solidFill>
              <a:latin typeface="Consolas" panose="020B0609020204030204" pitchFamily="49" charset="0"/>
            </a:endParaRPr>
          </a:p>
          <a:p>
            <a:r>
              <a:rPr lang="en-US" dirty="0">
                <a:solidFill>
                  <a:srgbClr val="008000"/>
                </a:solidFill>
                <a:latin typeface="Consolas" panose="020B0609020204030204" pitchFamily="49" charset="0"/>
              </a:rPr>
              <a:t>// Here we set </a:t>
            </a:r>
            <a:r>
              <a:rPr lang="en-US" dirty="0" err="1">
                <a:solidFill>
                  <a:srgbClr val="008000"/>
                </a:solidFill>
                <a:latin typeface="Consolas" panose="020B0609020204030204" pitchFamily="49" charset="0"/>
              </a:rPr>
              <a:t>b_min</a:t>
            </a:r>
            <a:r>
              <a:rPr lang="en-US" dirty="0">
                <a:solidFill>
                  <a:srgbClr val="008000"/>
                </a:solidFill>
                <a:latin typeface="Consolas" panose="020B0609020204030204" pitchFamily="49" charset="0"/>
              </a:rPr>
              <a:t> = </a:t>
            </a:r>
            <a:r>
              <a:rPr lang="en-US" dirty="0" err="1">
                <a:solidFill>
                  <a:srgbClr val="008000"/>
                </a:solidFill>
                <a:latin typeface="Consolas" panose="020B0609020204030204" pitchFamily="49" charset="0"/>
              </a:rPr>
              <a:t>kEpsilon</a:t>
            </a:r>
            <a:r>
              <a:rPr lang="en-US" dirty="0">
                <a:solidFill>
                  <a:srgbClr val="008000"/>
                </a:solidFill>
                <a:latin typeface="Consolas" panose="020B0609020204030204" pitchFamily="49" charset="0"/>
              </a:rPr>
              <a:t> but it can be any other value &gt;= </a:t>
            </a:r>
            <a:r>
              <a:rPr lang="en-US" dirty="0" err="1">
                <a:solidFill>
                  <a:srgbClr val="008000"/>
                </a:solidFill>
                <a:latin typeface="Consolas" panose="020B0609020204030204" pitchFamily="49" charset="0"/>
              </a:rPr>
              <a:t>kMin</a:t>
            </a:r>
            <a:r>
              <a:rPr lang="en-US" dirty="0">
                <a:solidFill>
                  <a:srgbClr val="008000"/>
                </a:solidFill>
                <a:latin typeface="Consolas" panose="020B0609020204030204" pitchFamily="49" charset="0"/>
              </a:rPr>
              <a:t> </a:t>
            </a:r>
            <a:endParaRPr lang="en-US" dirty="0">
              <a:solidFill>
                <a:srgbClr val="000000"/>
              </a:solidFill>
              <a:latin typeface="Consolas" panose="020B0609020204030204" pitchFamily="49" charset="0"/>
            </a:endParaRPr>
          </a:p>
          <a:p>
            <a:r>
              <a:rPr lang="pl-PL" b="1" dirty="0">
                <a:solidFill>
                  <a:srgbClr val="0000FF"/>
                </a:solidFill>
                <a:latin typeface="Consolas" panose="020B0609020204030204" pitchFamily="49" charset="0"/>
              </a:rPr>
              <a:t>const</a:t>
            </a:r>
            <a:r>
              <a:rPr lang="pl-PL" b="1" dirty="0">
                <a:solidFill>
                  <a:srgbClr val="000000"/>
                </a:solidFill>
                <a:latin typeface="Consolas" panose="020B0609020204030204" pitchFamily="49" charset="0"/>
              </a:rPr>
              <a:t> </a:t>
            </a:r>
            <a:r>
              <a:rPr lang="pl-PL" b="1" dirty="0">
                <a:solidFill>
                  <a:srgbClr val="0000FF"/>
                </a:solidFill>
                <a:latin typeface="Consolas" panose="020B0609020204030204" pitchFamily="49" charset="0"/>
              </a:rPr>
              <a:t>auto</a:t>
            </a:r>
            <a:r>
              <a:rPr lang="pl-PL" b="1" dirty="0" smtClean="0">
                <a:solidFill>
                  <a:srgbClr val="000000"/>
                </a:solidFill>
                <a:latin typeface="Consolas" panose="020B0609020204030204" pitchFamily="49" charset="0"/>
              </a:rPr>
              <a:t> </a:t>
            </a:r>
            <a:r>
              <a:rPr lang="pl-PL" b="1" dirty="0" err="1">
                <a:solidFill>
                  <a:srgbClr val="000000"/>
                </a:solidFill>
                <a:latin typeface="Consolas" panose="020B0609020204030204" pitchFamily="49" charset="0"/>
              </a:rPr>
              <a:t>a_max_eps_rel</a:t>
            </a:r>
            <a:r>
              <a:rPr lang="pl-PL" b="1" dirty="0">
                <a:solidFill>
                  <a:srgbClr val="000000"/>
                </a:solidFill>
                <a:latin typeface="Consolas" panose="020B0609020204030204" pitchFamily="49" charset="0"/>
              </a:rPr>
              <a:t> { </a:t>
            </a:r>
            <a:r>
              <a:rPr lang="pl-PL" b="1" dirty="0" err="1">
                <a:solidFill>
                  <a:srgbClr val="000000"/>
                </a:solidFill>
                <a:latin typeface="Consolas" panose="020B0609020204030204" pitchFamily="49" charset="0"/>
              </a:rPr>
              <a:t>kEpsilon</a:t>
            </a:r>
            <a:r>
              <a:rPr lang="pl-PL" b="1" dirty="0">
                <a:solidFill>
                  <a:srgbClr val="000000"/>
                </a:solidFill>
                <a:latin typeface="Consolas" panose="020B0609020204030204" pitchFamily="49" charset="0"/>
              </a:rPr>
              <a:t> * </a:t>
            </a:r>
            <a:r>
              <a:rPr lang="pl-PL" b="1" dirty="0" err="1">
                <a:solidFill>
                  <a:srgbClr val="000000"/>
                </a:solidFill>
                <a:latin typeface="Consolas" panose="020B0609020204030204" pitchFamily="49" charset="0"/>
              </a:rPr>
              <a:t>kMax</a:t>
            </a:r>
            <a:r>
              <a:rPr lang="pl-PL" b="1" dirty="0">
                <a:solidFill>
                  <a:srgbClr val="000000"/>
                </a:solidFill>
                <a:latin typeface="Consolas" panose="020B0609020204030204" pitchFamily="49" charset="0"/>
              </a:rPr>
              <a:t> </a:t>
            </a:r>
            <a:r>
              <a:rPr lang="pl-PL" b="1" dirty="0" smtClean="0">
                <a:solidFill>
                  <a:srgbClr val="000000"/>
                </a:solidFill>
                <a:latin typeface="Consolas" panose="020B0609020204030204" pitchFamily="49" charset="0"/>
              </a:rPr>
              <a:t>}; </a:t>
            </a:r>
            <a:endParaRPr lang="pl-PL" b="1" dirty="0">
              <a:solidFill>
                <a:srgbClr val="000000"/>
              </a:solidFill>
              <a:latin typeface="Consolas" panose="020B0609020204030204" pitchFamily="49" charset="0"/>
            </a:endParaRPr>
          </a:p>
          <a:p>
            <a:endParaRPr lang="pl-PL"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a = 2e5f;</a:t>
            </a:r>
          </a:p>
          <a:p>
            <a:r>
              <a:rPr lang="pl-PL" dirty="0">
                <a:solidFill>
                  <a:srgbClr val="000000"/>
                </a:solidFill>
                <a:latin typeface="Consolas" panose="020B0609020204030204" pitchFamily="49" charset="0"/>
              </a:rPr>
              <a:t>b = 2e-7f;</a:t>
            </a:r>
          </a:p>
          <a:p>
            <a:endParaRPr lang="en-US" dirty="0">
              <a:solidFill>
                <a:srgbClr val="000000"/>
              </a:solidFill>
              <a:latin typeface="Consolas" panose="020B0609020204030204" pitchFamily="49" charset="0"/>
            </a:endParaRPr>
          </a:p>
          <a:p>
            <a:r>
              <a:rPr lang="en-US" b="1" dirty="0" smtClean="0">
                <a:solidFill>
                  <a:srgbClr val="0000FF"/>
                </a:solidFill>
                <a:latin typeface="Consolas" panose="020B0609020204030204" pitchFamily="49" charset="0"/>
              </a:rPr>
              <a:t>if</a:t>
            </a:r>
            <a:r>
              <a:rPr lang="en-US" b="1" dirty="0" smtClean="0">
                <a:solidFill>
                  <a:srgbClr val="000000"/>
                </a:solidFill>
                <a:latin typeface="Consolas" panose="020B0609020204030204" pitchFamily="49" charset="0"/>
              </a:rPr>
              <a:t>(</a:t>
            </a:r>
            <a:r>
              <a:rPr lang="pl-PL" b="1" dirty="0" smtClean="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std</a:t>
            </a:r>
            <a:r>
              <a:rPr lang="en-US" b="1" dirty="0">
                <a:solidFill>
                  <a:srgbClr val="000000"/>
                </a:solidFill>
                <a:latin typeface="Consolas" panose="020B0609020204030204" pitchFamily="49" charset="0"/>
              </a:rPr>
              <a:t>::</a:t>
            </a:r>
            <a:r>
              <a:rPr lang="en-US" b="1" dirty="0" err="1">
                <a:solidFill>
                  <a:srgbClr val="000000"/>
                </a:solidFill>
                <a:latin typeface="Consolas" panose="020B0609020204030204" pitchFamily="49" charset="0"/>
              </a:rPr>
              <a:t>fabs</a:t>
            </a:r>
            <a:r>
              <a:rPr lang="en-US" b="1" dirty="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a</a:t>
            </a:r>
            <a:r>
              <a:rPr lang="pl-PL" b="1" dirty="0" smtClean="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&lt;= </a:t>
            </a:r>
            <a:r>
              <a:rPr lang="en-US" b="1" dirty="0" err="1">
                <a:solidFill>
                  <a:srgbClr val="000000"/>
                </a:solidFill>
                <a:latin typeface="Consolas" panose="020B0609020204030204" pitchFamily="49" charset="0"/>
              </a:rPr>
              <a:t>a_max_eps_rel</a:t>
            </a:r>
            <a:r>
              <a:rPr lang="en-US" b="1" dirty="0">
                <a:solidFill>
                  <a:srgbClr val="000000"/>
                </a:solidFill>
                <a:latin typeface="Consolas" panose="020B0609020204030204" pitchFamily="49" charset="0"/>
              </a:rPr>
              <a:t> &amp;&amp; std::</a:t>
            </a:r>
            <a:r>
              <a:rPr lang="en-US" b="1" dirty="0" err="1">
                <a:solidFill>
                  <a:srgbClr val="000000"/>
                </a:solidFill>
                <a:latin typeface="Consolas" panose="020B0609020204030204" pitchFamily="49" charset="0"/>
              </a:rPr>
              <a:t>fabs</a:t>
            </a:r>
            <a:r>
              <a:rPr lang="en-US" b="1" dirty="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b</a:t>
            </a:r>
            <a:r>
              <a:rPr lang="pl-PL" b="1" dirty="0" smtClean="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 </a:t>
            </a:r>
            <a:r>
              <a:rPr lang="en-US" b="1" dirty="0">
                <a:solidFill>
                  <a:srgbClr val="000000"/>
                </a:solidFill>
                <a:latin typeface="Consolas" panose="020B0609020204030204" pitchFamily="49" charset="0"/>
              </a:rPr>
              <a:t>&gt;= </a:t>
            </a:r>
            <a:r>
              <a:rPr lang="en-US" b="1" dirty="0" err="1">
                <a:solidFill>
                  <a:srgbClr val="000000"/>
                </a:solidFill>
                <a:latin typeface="Consolas" panose="020B0609020204030204" pitchFamily="49" charset="0"/>
              </a:rPr>
              <a:t>kEpsilon</a:t>
            </a:r>
            <a:r>
              <a:rPr lang="en-US" b="1" dirty="0">
                <a:solidFill>
                  <a:srgbClr val="000000"/>
                </a:solidFill>
                <a:latin typeface="Consolas" panose="020B0609020204030204" pitchFamily="49" charset="0"/>
              </a:rPr>
              <a:t> </a:t>
            </a:r>
            <a:r>
              <a:rPr lang="en-US" b="1" dirty="0" smtClean="0">
                <a:solidFill>
                  <a:srgbClr val="000000"/>
                </a:solidFill>
                <a:latin typeface="Consolas" panose="020B0609020204030204" pitchFamily="49" charset="0"/>
              </a:rPr>
              <a:t>)</a:t>
            </a:r>
            <a:endParaRPr lang="pl-PL" b="1" dirty="0">
              <a:solidFill>
                <a:srgbClr val="000000"/>
              </a:solidFill>
              <a:latin typeface="Consolas" panose="020B0609020204030204" pitchFamily="49" charset="0"/>
            </a:endParaRPr>
          </a:p>
          <a:p>
            <a:r>
              <a:rPr lang="pl-PL" dirty="0" smtClean="0">
                <a:solidFill>
                  <a:srgbClr val="000000"/>
                </a:solidFill>
                <a:latin typeface="Consolas" panose="020B0609020204030204" pitchFamily="49" charset="0"/>
              </a:rPr>
              <a:t>	c </a:t>
            </a:r>
            <a:r>
              <a:rPr lang="pl-PL" dirty="0">
                <a:solidFill>
                  <a:srgbClr val="000000"/>
                </a:solidFill>
                <a:latin typeface="Consolas" panose="020B0609020204030204" pitchFamily="49" charset="0"/>
              </a:rPr>
              <a:t>= a / b;</a:t>
            </a:r>
          </a:p>
          <a:p>
            <a:r>
              <a:rPr lang="pl-PL" dirty="0" err="1" smtClean="0">
                <a:solidFill>
                  <a:srgbClr val="0000FF"/>
                </a:solidFill>
                <a:latin typeface="Consolas" panose="020B0609020204030204" pitchFamily="49" charset="0"/>
              </a:rPr>
              <a:t>else</a:t>
            </a:r>
            <a:endParaRPr lang="pl-PL" dirty="0">
              <a:solidFill>
                <a:srgbClr val="000000"/>
              </a:solidFill>
              <a:latin typeface="Consolas" panose="020B0609020204030204" pitchFamily="49" charset="0"/>
            </a:endParaRPr>
          </a:p>
          <a:p>
            <a:r>
              <a:rPr lang="pl-PL" dirty="0">
                <a:solidFill>
                  <a:srgbClr val="000000"/>
                </a:solidFill>
                <a:latin typeface="Consolas" panose="020B0609020204030204" pitchFamily="49" charset="0"/>
              </a:rPr>
              <a:t>	</a:t>
            </a:r>
            <a:r>
              <a:rPr lang="pl-PL" dirty="0" smtClean="0">
                <a:solidFill>
                  <a:srgbClr val="000000"/>
                </a:solidFill>
                <a:latin typeface="Consolas" panose="020B0609020204030204" pitchFamily="49" charset="0"/>
              </a:rPr>
              <a:t>;</a:t>
            </a:r>
            <a:r>
              <a:rPr lang="pl-PL" dirty="0" smtClean="0">
                <a:solidFill>
                  <a:srgbClr val="008000"/>
                </a:solidFill>
                <a:latin typeface="Consolas" panose="020B0609020204030204" pitchFamily="49" charset="0"/>
              </a:rPr>
              <a:t>// </a:t>
            </a:r>
            <a:r>
              <a:rPr lang="pl-PL" dirty="0" err="1">
                <a:solidFill>
                  <a:srgbClr val="008000"/>
                </a:solidFill>
                <a:latin typeface="Consolas" panose="020B0609020204030204" pitchFamily="49" charset="0"/>
              </a:rPr>
              <a:t>what</a:t>
            </a:r>
            <a:r>
              <a:rPr lang="pl-PL" dirty="0">
                <a:solidFill>
                  <a:srgbClr val="008000"/>
                </a:solidFill>
                <a:latin typeface="Consolas" panose="020B0609020204030204" pitchFamily="49" charset="0"/>
              </a:rPr>
              <a:t> to do? </a:t>
            </a:r>
            <a:r>
              <a:rPr lang="pl-PL" dirty="0" err="1">
                <a:solidFill>
                  <a:srgbClr val="008000"/>
                </a:solidFill>
                <a:latin typeface="Consolas" panose="020B0609020204030204" pitchFamily="49" charset="0"/>
              </a:rPr>
              <a:t>throw</a:t>
            </a:r>
            <a:r>
              <a:rPr lang="pl-PL" dirty="0" smtClean="0">
                <a:solidFill>
                  <a:srgbClr val="008000"/>
                </a:solidFill>
                <a:latin typeface="Consolas" panose="020B0609020204030204" pitchFamily="49" charset="0"/>
              </a:rPr>
              <a:t>?</a:t>
            </a:r>
            <a:endParaRPr lang="pl-PL" dirty="0">
              <a:solidFill>
                <a:srgbClr val="000000"/>
              </a:solidFill>
              <a:latin typeface="Consolas" panose="020B0609020204030204" pitchFamily="49" charset="0"/>
            </a:endParaRPr>
          </a:p>
        </p:txBody>
      </p:sp>
      <p:grpSp>
        <p:nvGrpSpPr>
          <p:cNvPr id="3" name="Grupa 2"/>
          <p:cNvGrpSpPr/>
          <p:nvPr/>
        </p:nvGrpSpPr>
        <p:grpSpPr>
          <a:xfrm>
            <a:off x="4366216" y="4480849"/>
            <a:ext cx="5212573" cy="1395502"/>
            <a:chOff x="4366216" y="4480849"/>
            <a:chExt cx="5212573" cy="1395502"/>
          </a:xfrm>
        </p:grpSpPr>
        <p:cxnSp>
          <p:nvCxnSpPr>
            <p:cNvPr id="9" name="Łącznik prosty 8"/>
            <p:cNvCxnSpPr/>
            <p:nvPr/>
          </p:nvCxnSpPr>
          <p:spPr>
            <a:xfrm>
              <a:off x="4366216" y="4480849"/>
              <a:ext cx="1169490" cy="597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Łącznik prosty 9"/>
            <p:cNvCxnSpPr/>
            <p:nvPr/>
          </p:nvCxnSpPr>
          <p:spPr>
            <a:xfrm>
              <a:off x="8409299" y="5870378"/>
              <a:ext cx="1169490" cy="5973"/>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2171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97</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a:t>
            </a:r>
            <a:r>
              <a:rPr lang="pl-PL" sz="2800" dirty="0" smtClean="0">
                <a:ln>
                  <a:solidFill>
                    <a:schemeClr val="bg1"/>
                  </a:solidFill>
                </a:ln>
                <a:solidFill>
                  <a:schemeClr val="bg1"/>
                </a:solidFill>
                <a:cs typeface="Arial" panose="020B0604020202020204" pitchFamily="34" charset="0"/>
              </a:rPr>
              <a:t>CASE STUDY – </a:t>
            </a:r>
            <a:r>
              <a:rPr lang="pl-PL" sz="2800" dirty="0" err="1" smtClean="0">
                <a:ln>
                  <a:solidFill>
                    <a:schemeClr val="bg1"/>
                  </a:solidFill>
                </a:ln>
                <a:solidFill>
                  <a:schemeClr val="bg1"/>
                </a:solidFill>
                <a:cs typeface="Arial" panose="020B0604020202020204" pitchFamily="34" charset="0"/>
              </a:rPr>
              <a:t>summation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multiplication</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inner</a:t>
            </a:r>
            <a:r>
              <a:rPr lang="pl-PL" sz="2800" dirty="0" smtClean="0">
                <a:ln>
                  <a:solidFill>
                    <a:schemeClr val="bg1"/>
                  </a:solidFill>
                </a:ln>
                <a:solidFill>
                  <a:schemeClr val="bg1"/>
                </a:solidFill>
                <a:cs typeface="Arial" panose="020B0604020202020204" pitchFamily="34" charset="0"/>
              </a:rPr>
              <a:t> </a:t>
            </a:r>
            <a:r>
              <a:rPr lang="pl-PL" sz="2800" dirty="0" err="1" smtClean="0">
                <a:ln>
                  <a:solidFill>
                    <a:schemeClr val="bg1"/>
                  </a:solidFill>
                </a:ln>
                <a:solidFill>
                  <a:schemeClr val="bg1"/>
                </a:solidFill>
                <a:cs typeface="Arial" panose="020B0604020202020204" pitchFamily="34" charset="0"/>
              </a:rPr>
              <a:t>product</a:t>
            </a:r>
            <a:r>
              <a:rPr lang="pl-PL" sz="2800" dirty="0" smtClean="0">
                <a:ln>
                  <a:solidFill>
                    <a:schemeClr val="bg1"/>
                  </a:solidFill>
                </a:ln>
                <a:solidFill>
                  <a:schemeClr val="bg1"/>
                </a:solidFill>
                <a:cs typeface="Arial" panose="020B0604020202020204" pitchFamily="34" charset="0"/>
              </a:rPr>
              <a:t> with the </a:t>
            </a:r>
            <a:r>
              <a:rPr lang="pl-PL" sz="2800" dirty="0">
                <a:ln>
                  <a:solidFill>
                    <a:schemeClr val="bg1"/>
                  </a:solidFill>
                </a:ln>
                <a:solidFill>
                  <a:schemeClr val="bg1"/>
                </a:solidFill>
                <a:cs typeface="Arial" panose="020B0604020202020204" pitchFamily="34" charset="0"/>
              </a:rPr>
              <a:t>F</a:t>
            </a:r>
            <a:r>
              <a:rPr lang="en-US" sz="2800" dirty="0" smtClean="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2" name="Prostokąt 1"/>
          <p:cNvSpPr/>
          <p:nvPr/>
        </p:nvSpPr>
        <p:spPr>
          <a:xfrm>
            <a:off x="452717" y="699572"/>
            <a:ext cx="11358283" cy="1569660"/>
          </a:xfrm>
          <a:prstGeom prst="rect">
            <a:avLst/>
          </a:prstGeom>
        </p:spPr>
        <p:txBody>
          <a:bodyPr wrap="square">
            <a:spAutoFit/>
          </a:bodyPr>
          <a:lstStyle/>
          <a:p>
            <a:r>
              <a:rPr lang="en-US" sz="2400" dirty="0">
                <a:ea typeface="SimSun" panose="02010600030101010101" pitchFamily="2" charset="-122"/>
              </a:rPr>
              <a:t>Despite a great advances in hardware and software engineering, the </a:t>
            </a:r>
            <a:r>
              <a:rPr lang="en-US" sz="2400" dirty="0" smtClean="0">
                <a:ea typeface="SimSun" panose="02010600030101010101" pitchFamily="2" charset="-122"/>
              </a:rPr>
              <a:t>problem</a:t>
            </a:r>
            <a:r>
              <a:rPr lang="pl-PL" sz="2400" dirty="0" smtClean="0">
                <a:ea typeface="SimSun" panose="02010600030101010101" pitchFamily="2" charset="-122"/>
              </a:rPr>
              <a:t>s</a:t>
            </a:r>
            <a:r>
              <a:rPr lang="en-US" sz="2400" dirty="0" smtClean="0">
                <a:ea typeface="SimSun" panose="02010600030101010101" pitchFamily="2" charset="-122"/>
              </a:rPr>
              <a:t> </a:t>
            </a:r>
            <a:r>
              <a:rPr lang="en-US" sz="2400" dirty="0">
                <a:ea typeface="SimSun" panose="02010600030101010101" pitchFamily="2" charset="-122"/>
              </a:rPr>
              <a:t>of </a:t>
            </a:r>
            <a:r>
              <a:rPr lang="pl-PL" sz="2400" dirty="0" smtClean="0">
                <a:ea typeface="SimSun" panose="02010600030101010101" pitchFamily="2" charset="-122"/>
              </a:rPr>
              <a:t>fast and</a:t>
            </a:r>
            <a:r>
              <a:rPr lang="en-US" sz="2400" dirty="0" smtClean="0">
                <a:ea typeface="SimSun" panose="02010600030101010101" pitchFamily="2" charset="-122"/>
              </a:rPr>
              <a:t> </a:t>
            </a:r>
            <a:r>
              <a:rPr lang="en-US" sz="2400" dirty="0">
                <a:ea typeface="SimSun" panose="02010600030101010101" pitchFamily="2" charset="-122"/>
              </a:rPr>
              <a:t>exact </a:t>
            </a:r>
            <a:r>
              <a:rPr lang="pl-PL" sz="2400" dirty="0" err="1" smtClean="0">
                <a:ea typeface="SimSun" panose="02010600030101010101" pitchFamily="2" charset="-122"/>
              </a:rPr>
              <a:t>multiplication</a:t>
            </a:r>
            <a:r>
              <a:rPr lang="pl-PL" sz="2400" dirty="0" smtClean="0">
                <a:ea typeface="SimSun" panose="02010600030101010101" pitchFamily="2" charset="-122"/>
              </a:rPr>
              <a:t> and </a:t>
            </a:r>
            <a:r>
              <a:rPr lang="en-US" sz="2400" dirty="0" smtClean="0">
                <a:ea typeface="SimSun" panose="02010600030101010101" pitchFamily="2" charset="-122"/>
              </a:rPr>
              <a:t>summation</a:t>
            </a:r>
            <a:r>
              <a:rPr lang="pl-PL" sz="2400" dirty="0" smtClean="0">
                <a:ea typeface="SimSun" panose="02010600030101010101" pitchFamily="2" charset="-122"/>
              </a:rPr>
              <a:t> (MAC)</a:t>
            </a:r>
            <a:r>
              <a:rPr lang="en-US" sz="2400" dirty="0" smtClean="0">
                <a:ea typeface="SimSun" panose="02010600030101010101" pitchFamily="2" charset="-122"/>
              </a:rPr>
              <a:t> </a:t>
            </a:r>
            <a:r>
              <a:rPr lang="en-US" sz="2400" dirty="0">
                <a:ea typeface="SimSun" panose="02010600030101010101" pitchFamily="2" charset="-122"/>
              </a:rPr>
              <a:t>belongs to the most fundamental ones in computational </a:t>
            </a:r>
            <a:r>
              <a:rPr lang="en-US" sz="2400" dirty="0" smtClean="0">
                <a:ea typeface="SimSun" panose="02010600030101010101" pitchFamily="2" charset="-122"/>
              </a:rPr>
              <a:t>science</a:t>
            </a:r>
            <a:r>
              <a:rPr lang="pl-PL" sz="2400" dirty="0" smtClean="0">
                <a:ea typeface="SimSun" panose="02010600030101010101" pitchFamily="2" charset="-122"/>
              </a:rPr>
              <a:t> (</a:t>
            </a:r>
            <a:r>
              <a:rPr lang="pl-PL" sz="2400" dirty="0" err="1" smtClean="0">
                <a:ea typeface="SimSun" panose="02010600030101010101" pitchFamily="2" charset="-122"/>
              </a:rPr>
              <a:t>signal</a:t>
            </a:r>
            <a:r>
              <a:rPr lang="pl-PL" sz="2400" dirty="0" smtClean="0">
                <a:ea typeface="SimSun" panose="02010600030101010101" pitchFamily="2" charset="-122"/>
              </a:rPr>
              <a:t> </a:t>
            </a:r>
            <a:r>
              <a:rPr lang="pl-PL" sz="2400" dirty="0" err="1" smtClean="0">
                <a:ea typeface="SimSun" panose="02010600030101010101" pitchFamily="2" charset="-122"/>
              </a:rPr>
              <a:t>processing</a:t>
            </a:r>
            <a:r>
              <a:rPr lang="pl-PL" sz="2400" dirty="0" smtClean="0">
                <a:ea typeface="SimSun" panose="02010600030101010101" pitchFamily="2" charset="-122"/>
              </a:rPr>
              <a:t>, </a:t>
            </a:r>
            <a:r>
              <a:rPr lang="pl-PL" sz="2400" dirty="0" err="1" smtClean="0">
                <a:ea typeface="SimSun" panose="02010600030101010101" pitchFamily="2" charset="-122"/>
              </a:rPr>
              <a:t>pattern</a:t>
            </a:r>
            <a:r>
              <a:rPr lang="pl-PL" sz="2400" dirty="0" smtClean="0">
                <a:ea typeface="SimSun" panose="02010600030101010101" pitchFamily="2" charset="-122"/>
              </a:rPr>
              <a:t> </a:t>
            </a:r>
            <a:r>
              <a:rPr lang="pl-PL" sz="2400" dirty="0" err="1" smtClean="0">
                <a:ea typeface="SimSun" panose="02010600030101010101" pitchFamily="2" charset="-122"/>
              </a:rPr>
              <a:t>recognition</a:t>
            </a:r>
            <a:r>
              <a:rPr lang="pl-PL" sz="2400" dirty="0" smtClean="0">
                <a:ea typeface="SimSun" panose="02010600030101010101" pitchFamily="2" charset="-122"/>
              </a:rPr>
              <a:t>, </a:t>
            </a:r>
            <a:r>
              <a:rPr lang="pl-PL" sz="2400" dirty="0" err="1" smtClean="0">
                <a:ea typeface="SimSun" panose="02010600030101010101" pitchFamily="2" charset="-122"/>
              </a:rPr>
              <a:t>etc</a:t>
            </a:r>
            <a:r>
              <a:rPr lang="en-US" sz="2400" dirty="0" smtClean="0">
                <a:ea typeface="SimSun" panose="02010600030101010101" pitchFamily="2" charset="-122"/>
              </a:rPr>
              <a:t>.</a:t>
            </a:r>
            <a:r>
              <a:rPr lang="pl-PL" sz="2400" dirty="0" smtClean="0">
                <a:ea typeface="SimSun" panose="02010600030101010101" pitchFamily="2" charset="-122"/>
              </a:rPr>
              <a:t>)</a:t>
            </a:r>
            <a:r>
              <a:rPr lang="en-US" sz="2400" dirty="0" smtClean="0">
                <a:ea typeface="SimSun" panose="02010600030101010101" pitchFamily="2" charset="-122"/>
              </a:rPr>
              <a:t> </a:t>
            </a:r>
          </a:p>
          <a:p>
            <a:r>
              <a:rPr lang="pl-PL" sz="2400" dirty="0" err="1" smtClean="0">
                <a:ea typeface="SimSun" panose="02010600030101010101" pitchFamily="2" charset="-122"/>
              </a:rPr>
              <a:t>So</a:t>
            </a:r>
            <a:r>
              <a:rPr lang="pl-PL" sz="2400" dirty="0" smtClean="0">
                <a:ea typeface="SimSun" panose="02010600030101010101" pitchFamily="2" charset="-122"/>
              </a:rPr>
              <a:t>, </a:t>
            </a:r>
            <a:r>
              <a:rPr lang="pl-PL" sz="2400" dirty="0" err="1" smtClean="0">
                <a:ea typeface="SimSun" panose="02010600030101010101" pitchFamily="2" charset="-122"/>
              </a:rPr>
              <a:t>let</a:t>
            </a:r>
            <a:r>
              <a:rPr lang="pl-PL" sz="2400" dirty="0" smtClean="0">
                <a:ea typeface="SimSun" panose="02010600030101010101" pitchFamily="2" charset="-122"/>
              </a:rPr>
              <a:t> </a:t>
            </a:r>
            <a:r>
              <a:rPr lang="pl-PL" sz="2400" dirty="0" err="1" smtClean="0">
                <a:ea typeface="SimSun" panose="02010600030101010101" pitchFamily="2" charset="-122"/>
              </a:rPr>
              <a:t>us</a:t>
            </a:r>
            <a:r>
              <a:rPr lang="pl-PL" sz="2400" dirty="0" smtClean="0">
                <a:ea typeface="SimSun" panose="02010600030101010101" pitchFamily="2" charset="-122"/>
              </a:rPr>
              <a:t> </a:t>
            </a:r>
            <a:r>
              <a:rPr lang="en-US" sz="2400" dirty="0" smtClean="0">
                <a:ea typeface="SimSun" panose="02010600030101010101" pitchFamily="2" charset="-122"/>
              </a:rPr>
              <a:t>focus upon computation of the </a:t>
            </a:r>
            <a:r>
              <a:rPr lang="pl-PL" sz="2400" dirty="0" smtClean="0">
                <a:ea typeface="SimSun" panose="02010600030101010101" pitchFamily="2" charset="-122"/>
              </a:rPr>
              <a:t>MAC </a:t>
            </a:r>
            <a:r>
              <a:rPr lang="en-US" sz="2400" dirty="0" smtClean="0">
                <a:ea typeface="SimSun" panose="02010600030101010101" pitchFamily="2" charset="-122"/>
              </a:rPr>
              <a:t>between two vectors </a:t>
            </a:r>
            <a:r>
              <a:rPr lang="en-US" sz="2400" b="1" dirty="0" smtClean="0">
                <a:ea typeface="SimSun" panose="02010600030101010101" pitchFamily="2" charset="-122"/>
              </a:rPr>
              <a:t>v</a:t>
            </a:r>
            <a:r>
              <a:rPr lang="en-US" sz="2400" dirty="0" smtClean="0">
                <a:ea typeface="SimSun" panose="02010600030101010101" pitchFamily="2" charset="-122"/>
              </a:rPr>
              <a:t> and </a:t>
            </a:r>
            <a:r>
              <a:rPr lang="en-US" sz="2400" b="1" dirty="0" smtClean="0">
                <a:ea typeface="SimSun" panose="02010600030101010101" pitchFamily="2" charset="-122"/>
              </a:rPr>
              <a:t>w</a:t>
            </a:r>
            <a:endParaRPr lang="pl-PL" sz="2400" dirty="0"/>
          </a:p>
        </p:txBody>
      </p:sp>
      <p:sp>
        <p:nvSpPr>
          <p:cNvPr id="3"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l-PL"/>
          </a:p>
        </p:txBody>
      </p:sp>
      <p:graphicFrame>
        <p:nvGraphicFramePr>
          <p:cNvPr id="6" name="Obiekt 5"/>
          <p:cNvGraphicFramePr>
            <a:graphicFrameLocks noChangeAspect="1"/>
          </p:cNvGraphicFramePr>
          <p:nvPr>
            <p:extLst>
              <p:ext uri="{D42A27DB-BD31-4B8C-83A1-F6EECF244321}">
                <p14:modId xmlns:p14="http://schemas.microsoft.com/office/powerpoint/2010/main" val="4101440746"/>
              </p:ext>
            </p:extLst>
          </p:nvPr>
        </p:nvGraphicFramePr>
        <p:xfrm>
          <a:off x="3980328" y="2601873"/>
          <a:ext cx="3608699" cy="1102658"/>
        </p:xfrm>
        <a:graphic>
          <a:graphicData uri="http://schemas.openxmlformats.org/presentationml/2006/ole">
            <mc:AlternateContent xmlns:mc="http://schemas.openxmlformats.org/markup-compatibility/2006">
              <mc:Choice xmlns:v="urn:schemas-microsoft-com:vml" Requires="v">
                <p:oleObj spid="_x0000_s46377" name="Equation" r:id="rId3" imgW="1358310" imgH="393529" progId="Equation.DSMT4">
                  <p:embed/>
                </p:oleObj>
              </mc:Choice>
              <mc:Fallback>
                <p:oleObj name="Equation" r:id="rId3" imgW="1358310" imgH="393529"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328" y="2601873"/>
                        <a:ext cx="3608699" cy="1102658"/>
                      </a:xfrm>
                      <a:prstGeom prst="rect">
                        <a:avLst/>
                      </a:prstGeom>
                      <a:noFill/>
                    </p:spPr>
                  </p:pic>
                </p:oleObj>
              </mc:Fallback>
            </mc:AlternateContent>
          </a:graphicData>
        </a:graphic>
      </p:graphicFrame>
      <p:graphicFrame>
        <p:nvGraphicFramePr>
          <p:cNvPr id="8" name="Obiekt 7"/>
          <p:cNvGraphicFramePr>
            <a:graphicFrameLocks noChangeAspect="1"/>
          </p:cNvGraphicFramePr>
          <p:nvPr>
            <p:extLst>
              <p:ext uri="{D42A27DB-BD31-4B8C-83A1-F6EECF244321}">
                <p14:modId xmlns:p14="http://schemas.microsoft.com/office/powerpoint/2010/main" val="3624990090"/>
              </p:ext>
            </p:extLst>
          </p:nvPr>
        </p:nvGraphicFramePr>
        <p:xfrm>
          <a:off x="2762710" y="4551196"/>
          <a:ext cx="6738296" cy="2306804"/>
        </p:xfrm>
        <a:graphic>
          <a:graphicData uri="http://schemas.openxmlformats.org/presentationml/2006/ole">
            <mc:AlternateContent xmlns:mc="http://schemas.openxmlformats.org/markup-compatibility/2006">
              <mc:Choice xmlns:v="urn:schemas-microsoft-com:vml" Requires="v">
                <p:oleObj spid="_x0000_s46378" name="Visio" r:id="rId5" imgW="5193026" imgH="1748886" progId="Visio.Drawing.11">
                  <p:embed/>
                </p:oleObj>
              </mc:Choice>
              <mc:Fallback>
                <p:oleObj name="Visio" r:id="rId5" imgW="5193026" imgH="1748886" progId="Visio.Drawing.11">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710" y="4551196"/>
                        <a:ext cx="6738296" cy="2306804"/>
                      </a:xfrm>
                      <a:prstGeom prst="rect">
                        <a:avLst/>
                      </a:prstGeom>
                      <a:noFill/>
                    </p:spPr>
                  </p:pic>
                </p:oleObj>
              </mc:Fallback>
            </mc:AlternateContent>
          </a:graphicData>
        </a:graphic>
      </p:graphicFrame>
      <p:sp>
        <p:nvSpPr>
          <p:cNvPr id="9" name="Prostokąt 8"/>
          <p:cNvSpPr/>
          <p:nvPr/>
        </p:nvSpPr>
        <p:spPr>
          <a:xfrm>
            <a:off x="452717" y="4037172"/>
            <a:ext cx="11425518" cy="461665"/>
          </a:xfrm>
          <a:prstGeom prst="rect">
            <a:avLst/>
          </a:prstGeom>
        </p:spPr>
        <p:txBody>
          <a:bodyPr wrap="square">
            <a:spAutoFit/>
          </a:bodyPr>
          <a:lstStyle/>
          <a:p>
            <a:r>
              <a:rPr lang="pl-PL" sz="2400" dirty="0" smtClean="0">
                <a:ea typeface="Times New Roman" panose="02020603050405020304" pitchFamily="18" charset="0"/>
              </a:rPr>
              <a:t>T</a:t>
            </a:r>
            <a:r>
              <a:rPr lang="en-US" sz="2400" dirty="0" smtClean="0">
                <a:ea typeface="Times New Roman" panose="02020603050405020304" pitchFamily="18" charset="0"/>
              </a:rPr>
              <a:t>he </a:t>
            </a:r>
            <a:r>
              <a:rPr lang="en-US" sz="2400" dirty="0">
                <a:ea typeface="Times New Roman" panose="02020603050405020304" pitchFamily="18" charset="0"/>
              </a:rPr>
              <a:t>inner product is that it conveys an information on a distance between two vectors</a:t>
            </a:r>
            <a:endParaRPr lang="pl-PL" sz="2400" dirty="0"/>
          </a:p>
        </p:txBody>
      </p:sp>
    </p:spTree>
    <p:extLst>
      <p:ext uri="{BB962C8B-B14F-4D97-AF65-F5344CB8AC3E}">
        <p14:creationId xmlns:p14="http://schemas.microsoft.com/office/powerpoint/2010/main" val="316379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98</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sp>
        <p:nvSpPr>
          <p:cNvPr id="6" name="Prostokąt 5"/>
          <p:cNvSpPr/>
          <p:nvPr/>
        </p:nvSpPr>
        <p:spPr>
          <a:xfrm>
            <a:off x="484094" y="955740"/>
            <a:ext cx="11425518" cy="461665"/>
          </a:xfrm>
          <a:prstGeom prst="rect">
            <a:avLst/>
          </a:prstGeom>
        </p:spPr>
        <p:txBody>
          <a:bodyPr wrap="square">
            <a:spAutoFit/>
          </a:bodyPr>
          <a:lstStyle/>
          <a:p>
            <a:r>
              <a:rPr lang="pl-PL" sz="2400" dirty="0" err="1" smtClean="0">
                <a:ea typeface="Times New Roman" panose="02020603050405020304" pitchFamily="18" charset="0"/>
              </a:rPr>
              <a:t>Let</a:t>
            </a:r>
            <a:r>
              <a:rPr lang="pl-PL" sz="2400" dirty="0" smtClean="0">
                <a:ea typeface="Times New Roman" panose="02020603050405020304" pitchFamily="18" charset="0"/>
              </a:rPr>
              <a:t> </a:t>
            </a:r>
            <a:r>
              <a:rPr lang="pl-PL" sz="2400" dirty="0" err="1" smtClean="0">
                <a:ea typeface="Times New Roman" panose="02020603050405020304" pitchFamily="18" charset="0"/>
              </a:rPr>
              <a:t>us</a:t>
            </a:r>
            <a:r>
              <a:rPr lang="pl-PL" sz="2400" dirty="0" smtClean="0">
                <a:ea typeface="Times New Roman" panose="02020603050405020304" pitchFamily="18" charset="0"/>
              </a:rPr>
              <a:t> test </a:t>
            </a:r>
            <a:r>
              <a:rPr lang="pl-PL" sz="2400" dirty="0" err="1" smtClean="0">
                <a:ea typeface="Times New Roman" panose="02020603050405020304" pitchFamily="18" charset="0"/>
              </a:rPr>
              <a:t>some</a:t>
            </a:r>
            <a:r>
              <a:rPr lang="pl-PL" sz="2400" dirty="0" smtClean="0">
                <a:ea typeface="Times New Roman" panose="02020603050405020304" pitchFamily="18" charset="0"/>
              </a:rPr>
              <a:t> </a:t>
            </a:r>
            <a:r>
              <a:rPr lang="pl-PL" sz="2400" dirty="0" err="1" smtClean="0">
                <a:ea typeface="Times New Roman" panose="02020603050405020304" pitchFamily="18" charset="0"/>
              </a:rPr>
              <a:t>algorithms</a:t>
            </a:r>
            <a:r>
              <a:rPr lang="pl-PL" sz="2400" dirty="0" smtClean="0">
                <a:ea typeface="Times New Roman" panose="02020603050405020304" pitchFamily="18" charset="0"/>
              </a:rPr>
              <a:t>:</a:t>
            </a:r>
            <a:endParaRPr lang="pl-PL" sz="2400" dirty="0"/>
          </a:p>
        </p:txBody>
      </p:sp>
      <p:sp>
        <p:nvSpPr>
          <p:cNvPr id="2" name="Prostokąt 1"/>
          <p:cNvSpPr/>
          <p:nvPr/>
        </p:nvSpPr>
        <p:spPr>
          <a:xfrm>
            <a:off x="1158688" y="1735265"/>
            <a:ext cx="10192870" cy="2246769"/>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The simple multiply-and-add method.</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The method which computes the elementwise products, </a:t>
            </a:r>
            <a:r>
              <a:rPr lang="en-US" sz="2400" b="1" dirty="0">
                <a:ea typeface="Times New Roman" panose="02020603050405020304" pitchFamily="18" charset="0"/>
              </a:rPr>
              <a:t>sorts</a:t>
            </a:r>
            <a:r>
              <a:rPr lang="en-US" sz="2400" dirty="0">
                <a:ea typeface="Times New Roman" panose="02020603050405020304" pitchFamily="18" charset="0"/>
              </a:rPr>
              <a:t> them and does summation.</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en-US" sz="2400" dirty="0">
                <a:ea typeface="Times New Roman" panose="02020603050405020304" pitchFamily="18" charset="0"/>
              </a:rPr>
              <a:t>The </a:t>
            </a:r>
            <a:r>
              <a:rPr lang="en-US" sz="2400" b="1" dirty="0" err="1">
                <a:ea typeface="Times New Roman" panose="02020603050405020304" pitchFamily="18" charset="0"/>
              </a:rPr>
              <a:t>Kahan</a:t>
            </a:r>
            <a:r>
              <a:rPr lang="en-US" sz="2400" b="1" dirty="0">
                <a:ea typeface="Times New Roman" panose="02020603050405020304" pitchFamily="18" charset="0"/>
              </a:rPr>
              <a:t> summation</a:t>
            </a:r>
            <a:r>
              <a:rPr lang="en-US" sz="2400" dirty="0">
                <a:ea typeface="Times New Roman" panose="02020603050405020304" pitchFamily="18" charset="0"/>
              </a:rPr>
              <a:t> method, which applies </a:t>
            </a:r>
            <a:r>
              <a:rPr lang="en-US" sz="2400" b="1" dirty="0">
                <a:ea typeface="Times New Roman" panose="02020603050405020304" pitchFamily="18" charset="0"/>
              </a:rPr>
              <a:t>a correction factor </a:t>
            </a:r>
            <a:r>
              <a:rPr lang="en-US" sz="2400" dirty="0">
                <a:ea typeface="Times New Roman" panose="02020603050405020304" pitchFamily="18" charset="0"/>
              </a:rPr>
              <a:t>on the underflow bits.</a:t>
            </a:r>
            <a:endParaRPr lang="pl-PL" sz="2400" dirty="0">
              <a:ea typeface="Times New Roman" panose="02020603050405020304" pitchFamily="18" charset="0"/>
            </a:endParaRPr>
          </a:p>
        </p:txBody>
      </p:sp>
      <p:sp>
        <p:nvSpPr>
          <p:cNvPr id="7" name="Prostokąt 6"/>
          <p:cNvSpPr/>
          <p:nvPr/>
        </p:nvSpPr>
        <p:spPr>
          <a:xfrm>
            <a:off x="1158688" y="5037601"/>
            <a:ext cx="10192870" cy="984885"/>
          </a:xfrm>
          <a:prstGeom prst="rect">
            <a:avLst/>
          </a:prstGeom>
        </p:spPr>
        <p:txBody>
          <a:bodyPr wrap="square">
            <a:spAutoFit/>
          </a:bodyPr>
          <a:lstStyle/>
          <a:p>
            <a:pPr marL="342900" lvl="0" indent="-342900" algn="just">
              <a:spcBef>
                <a:spcPts val="600"/>
              </a:spcBef>
              <a:spcAft>
                <a:spcPts val="600"/>
              </a:spcAft>
              <a:buClr>
                <a:srgbClr val="3366FF"/>
              </a:buClr>
              <a:buFont typeface="Wingdings" panose="05000000000000000000" pitchFamily="2" charset="2"/>
              <a:buChar char=""/>
            </a:pPr>
            <a:r>
              <a:rPr lang="pl-PL" sz="2400" dirty="0" err="1" smtClean="0">
                <a:ea typeface="Times New Roman" panose="02020603050405020304" pitchFamily="18" charset="0"/>
              </a:rPr>
              <a:t>Sequential</a:t>
            </a:r>
            <a:r>
              <a:rPr lang="en-US" sz="2400" dirty="0" smtClean="0">
                <a:ea typeface="Times New Roman" panose="02020603050405020304" pitchFamily="18" charset="0"/>
              </a:rPr>
              <a:t>.</a:t>
            </a:r>
            <a:endParaRPr lang="pl-PL" sz="2400" dirty="0">
              <a:ea typeface="Times New Roman" panose="02020603050405020304" pitchFamily="18" charset="0"/>
            </a:endParaRPr>
          </a:p>
          <a:p>
            <a:pPr marL="342900" lvl="0" indent="-342900" algn="just">
              <a:spcBef>
                <a:spcPts val="600"/>
              </a:spcBef>
              <a:spcAft>
                <a:spcPts val="600"/>
              </a:spcAft>
              <a:buClr>
                <a:srgbClr val="3366FF"/>
              </a:buClr>
              <a:buFont typeface="Wingdings" panose="05000000000000000000" pitchFamily="2" charset="2"/>
              <a:buChar char=""/>
            </a:pPr>
            <a:r>
              <a:rPr lang="pl-PL" sz="2400" dirty="0" err="1" smtClean="0">
                <a:ea typeface="Times New Roman" panose="02020603050405020304" pitchFamily="18" charset="0"/>
              </a:rPr>
              <a:t>Parallel</a:t>
            </a:r>
            <a:r>
              <a:rPr lang="en-US" sz="2400" dirty="0" smtClean="0">
                <a:ea typeface="Times New Roman" panose="02020603050405020304" pitchFamily="18" charset="0"/>
              </a:rPr>
              <a:t>.</a:t>
            </a:r>
            <a:endParaRPr lang="pl-PL" sz="2400" dirty="0">
              <a:ea typeface="Times New Roman" panose="02020603050405020304" pitchFamily="18" charset="0"/>
            </a:endParaRPr>
          </a:p>
        </p:txBody>
      </p:sp>
      <p:sp>
        <p:nvSpPr>
          <p:cNvPr id="8" name="Prostokąt 7"/>
          <p:cNvSpPr/>
          <p:nvPr/>
        </p:nvSpPr>
        <p:spPr>
          <a:xfrm>
            <a:off x="434788" y="4242072"/>
            <a:ext cx="11425518" cy="461665"/>
          </a:xfrm>
          <a:prstGeom prst="rect">
            <a:avLst/>
          </a:prstGeom>
        </p:spPr>
        <p:txBody>
          <a:bodyPr wrap="square">
            <a:spAutoFit/>
          </a:bodyPr>
          <a:lstStyle/>
          <a:p>
            <a:r>
              <a:rPr lang="pl-PL" sz="2400" dirty="0" smtClean="0">
                <a:ea typeface="Times New Roman" panose="02020603050405020304" pitchFamily="18" charset="0"/>
              </a:rPr>
              <a:t>And </a:t>
            </a:r>
            <a:r>
              <a:rPr lang="pl-PL" sz="2400" dirty="0" err="1" smtClean="0">
                <a:ea typeface="Times New Roman" panose="02020603050405020304" pitchFamily="18" charset="0"/>
              </a:rPr>
              <a:t>two</a:t>
            </a:r>
            <a:r>
              <a:rPr lang="pl-PL" sz="2400" dirty="0" smtClean="0">
                <a:ea typeface="Times New Roman" panose="02020603050405020304" pitchFamily="18" charset="0"/>
              </a:rPr>
              <a:t> </a:t>
            </a:r>
            <a:r>
              <a:rPr lang="pl-PL" sz="2400" dirty="0" err="1" smtClean="0">
                <a:ea typeface="Times New Roman" panose="02020603050405020304" pitchFamily="18" charset="0"/>
              </a:rPr>
              <a:t>modes</a:t>
            </a:r>
            <a:r>
              <a:rPr lang="pl-PL" sz="2400" dirty="0" smtClean="0">
                <a:ea typeface="Times New Roman" panose="02020603050405020304" pitchFamily="18" charset="0"/>
              </a:rPr>
              <a:t> of </a:t>
            </a:r>
            <a:r>
              <a:rPr lang="pl-PL" sz="2400" dirty="0" err="1" smtClean="0">
                <a:ea typeface="Times New Roman" panose="02020603050405020304" pitchFamily="18" charset="0"/>
              </a:rPr>
              <a:t>operation</a:t>
            </a:r>
            <a:r>
              <a:rPr lang="pl-PL" sz="2400" dirty="0" smtClean="0">
                <a:ea typeface="Times New Roman" panose="02020603050405020304" pitchFamily="18" charset="0"/>
              </a:rPr>
              <a:t>:</a:t>
            </a:r>
            <a:endParaRPr lang="pl-PL" sz="2400" dirty="0"/>
          </a:p>
        </p:txBody>
      </p:sp>
      <p:sp>
        <p:nvSpPr>
          <p:cNvPr id="10" name="Prostokąt 9"/>
          <p:cNvSpPr/>
          <p:nvPr/>
        </p:nvSpPr>
        <p:spPr>
          <a:xfrm rot="21211787">
            <a:off x="7412283" y="4806769"/>
            <a:ext cx="3780152" cy="461665"/>
          </a:xfrm>
          <a:prstGeom prst="rect">
            <a:avLst/>
          </a:prstGeom>
        </p:spPr>
        <p:txBody>
          <a:bodyPr wrap="square">
            <a:spAutoFit/>
          </a:bodyPr>
          <a:lstStyle/>
          <a:p>
            <a:r>
              <a:rPr lang="en-US" sz="2400" dirty="0">
                <a:ea typeface="Times New Roman" panose="02020603050405020304" pitchFamily="18" charset="0"/>
              </a:rPr>
              <a:t>( </a:t>
            </a:r>
            <a:r>
              <a:rPr lang="en-US" sz="2400" i="1" dirty="0">
                <a:ea typeface="Times New Roman" panose="02020603050405020304" pitchFamily="18" charset="0"/>
              </a:rPr>
              <a:t>a</a:t>
            </a:r>
            <a:r>
              <a:rPr lang="en-US" sz="2400" dirty="0">
                <a:ea typeface="Times New Roman" panose="02020603050405020304" pitchFamily="18" charset="0"/>
              </a:rPr>
              <a:t> + </a:t>
            </a:r>
            <a:r>
              <a:rPr lang="en-US" sz="2400" i="1" dirty="0">
                <a:ea typeface="Times New Roman" panose="02020603050405020304" pitchFamily="18" charset="0"/>
              </a:rPr>
              <a:t>b</a:t>
            </a:r>
            <a:r>
              <a:rPr lang="en-US" sz="2400" dirty="0">
                <a:ea typeface="Times New Roman" panose="02020603050405020304" pitchFamily="18" charset="0"/>
              </a:rPr>
              <a:t> ) + </a:t>
            </a:r>
            <a:r>
              <a:rPr lang="en-US" sz="2400" i="1" dirty="0">
                <a:ea typeface="Times New Roman" panose="02020603050405020304" pitchFamily="18" charset="0"/>
              </a:rPr>
              <a:t>c</a:t>
            </a:r>
            <a:r>
              <a:rPr lang="en-US" sz="2400" dirty="0">
                <a:ea typeface="Times New Roman" panose="02020603050405020304" pitchFamily="18" charset="0"/>
              </a:rPr>
              <a:t> ≠ </a:t>
            </a:r>
            <a:r>
              <a:rPr lang="en-US" sz="2400" i="1" dirty="0">
                <a:ea typeface="Times New Roman" panose="02020603050405020304" pitchFamily="18" charset="0"/>
              </a:rPr>
              <a:t>a</a:t>
            </a:r>
            <a:r>
              <a:rPr lang="en-US" sz="2400" dirty="0">
                <a:ea typeface="Times New Roman" panose="02020603050405020304" pitchFamily="18" charset="0"/>
              </a:rPr>
              <a:t> + ( </a:t>
            </a:r>
            <a:r>
              <a:rPr lang="en-US" sz="2400" i="1" dirty="0">
                <a:ea typeface="Times New Roman" panose="02020603050405020304" pitchFamily="18" charset="0"/>
              </a:rPr>
              <a:t>b</a:t>
            </a:r>
            <a:r>
              <a:rPr lang="en-US" sz="2400" dirty="0">
                <a:ea typeface="Times New Roman" panose="02020603050405020304" pitchFamily="18" charset="0"/>
              </a:rPr>
              <a:t> + </a:t>
            </a:r>
            <a:r>
              <a:rPr lang="en-US" sz="2400" i="1" dirty="0">
                <a:ea typeface="Times New Roman" panose="02020603050405020304" pitchFamily="18" charset="0"/>
              </a:rPr>
              <a:t>c</a:t>
            </a:r>
            <a:r>
              <a:rPr lang="en-US" sz="2400" dirty="0">
                <a:ea typeface="Times New Roman" panose="02020603050405020304" pitchFamily="18" charset="0"/>
              </a:rPr>
              <a:t> ) </a:t>
            </a:r>
            <a:endParaRPr lang="pl-PL" sz="2400" dirty="0"/>
          </a:p>
        </p:txBody>
      </p:sp>
    </p:spTree>
    <p:extLst>
      <p:ext uri="{BB962C8B-B14F-4D97-AF65-F5344CB8AC3E}">
        <p14:creationId xmlns:p14="http://schemas.microsoft.com/office/powerpoint/2010/main" val="412976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9B806DBF-915A-4900-AA66-CCBD7774BC3B}" type="slidenum">
              <a:rPr lang="pl-PL" smtClean="0"/>
              <a:t>99</a:t>
            </a:fld>
            <a:endParaRPr lang="pl-PL"/>
          </a:p>
        </p:txBody>
      </p:sp>
      <p:sp>
        <p:nvSpPr>
          <p:cNvPr id="5" name="pole tekstowe 4"/>
          <p:cNvSpPr txBox="1"/>
          <p:nvPr/>
        </p:nvSpPr>
        <p:spPr>
          <a:xfrm>
            <a:off x="0" y="0"/>
            <a:ext cx="12192000" cy="523220"/>
          </a:xfrm>
          <a:prstGeom prst="rect">
            <a:avLst/>
          </a:prstGeom>
          <a:solidFill>
            <a:schemeClr val="accent1"/>
          </a:solidFill>
        </p:spPr>
        <p:txBody>
          <a:bodyPr wrap="square" rtlCol="0">
            <a:spAutoFit/>
          </a:bodyPr>
          <a:lstStyle/>
          <a:p>
            <a:r>
              <a:rPr lang="pl-PL" sz="2800" dirty="0">
                <a:ln>
                  <a:solidFill>
                    <a:schemeClr val="bg1"/>
                  </a:solidFill>
                </a:ln>
                <a:solidFill>
                  <a:schemeClr val="bg1"/>
                </a:solidFill>
                <a:cs typeface="Arial" panose="020B0604020202020204" pitchFamily="34" charset="0"/>
              </a:rPr>
              <a:t>	CASE STUDY – </a:t>
            </a:r>
            <a:r>
              <a:rPr lang="pl-PL" sz="2800" dirty="0" err="1">
                <a:ln>
                  <a:solidFill>
                    <a:schemeClr val="bg1"/>
                  </a:solidFill>
                </a:ln>
                <a:solidFill>
                  <a:schemeClr val="bg1"/>
                </a:solidFill>
                <a:cs typeface="Arial" panose="020B0604020202020204" pitchFamily="34" charset="0"/>
              </a:rPr>
              <a:t>summation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multiplication</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inner</a:t>
            </a:r>
            <a:r>
              <a:rPr lang="pl-PL" sz="2800" dirty="0">
                <a:ln>
                  <a:solidFill>
                    <a:schemeClr val="bg1"/>
                  </a:solidFill>
                </a:ln>
                <a:solidFill>
                  <a:schemeClr val="bg1"/>
                </a:solidFill>
                <a:cs typeface="Arial" panose="020B0604020202020204" pitchFamily="34" charset="0"/>
              </a:rPr>
              <a:t> </a:t>
            </a:r>
            <a:r>
              <a:rPr lang="pl-PL" sz="2800" dirty="0" err="1">
                <a:ln>
                  <a:solidFill>
                    <a:schemeClr val="bg1"/>
                  </a:solidFill>
                </a:ln>
                <a:solidFill>
                  <a:schemeClr val="bg1"/>
                </a:solidFill>
                <a:cs typeface="Arial" panose="020B0604020202020204" pitchFamily="34" charset="0"/>
              </a:rPr>
              <a:t>product</a:t>
            </a:r>
            <a:r>
              <a:rPr lang="pl-PL" sz="2800" dirty="0">
                <a:ln>
                  <a:solidFill>
                    <a:schemeClr val="bg1"/>
                  </a:solidFill>
                </a:ln>
                <a:solidFill>
                  <a:schemeClr val="bg1"/>
                </a:solidFill>
                <a:cs typeface="Arial" panose="020B0604020202020204" pitchFamily="34" charset="0"/>
              </a:rPr>
              <a:t> with the F</a:t>
            </a:r>
            <a:r>
              <a:rPr lang="en-US" sz="2800" dirty="0">
                <a:ln>
                  <a:solidFill>
                    <a:schemeClr val="bg1"/>
                  </a:solidFill>
                </a:ln>
                <a:solidFill>
                  <a:schemeClr val="bg1"/>
                </a:solidFill>
                <a:cs typeface="Arial" panose="020B0604020202020204" pitchFamily="34" charset="0"/>
              </a:rPr>
              <a:t>P</a:t>
            </a:r>
            <a:endParaRPr lang="pl-PL" sz="2800" dirty="0">
              <a:ln>
                <a:solidFill>
                  <a:schemeClr val="bg1"/>
                </a:solidFill>
              </a:ln>
              <a:solidFill>
                <a:schemeClr val="bg1"/>
              </a:solidFill>
              <a:cs typeface="Arial" panose="020B0604020202020204" pitchFamily="34" charset="0"/>
            </a:endParaRPr>
          </a:p>
        </p:txBody>
      </p:sp>
      <p:graphicFrame>
        <p:nvGraphicFramePr>
          <p:cNvPr id="3" name="Obiekt 2"/>
          <p:cNvGraphicFramePr>
            <a:graphicFrameLocks noChangeAspect="1"/>
          </p:cNvGraphicFramePr>
          <p:nvPr>
            <p:extLst>
              <p:ext uri="{D42A27DB-BD31-4B8C-83A1-F6EECF244321}">
                <p14:modId xmlns:p14="http://schemas.microsoft.com/office/powerpoint/2010/main" val="1741943505"/>
              </p:ext>
            </p:extLst>
          </p:nvPr>
        </p:nvGraphicFramePr>
        <p:xfrm>
          <a:off x="985838" y="2752725"/>
          <a:ext cx="8929687" cy="2930525"/>
        </p:xfrm>
        <a:graphic>
          <a:graphicData uri="http://schemas.openxmlformats.org/presentationml/2006/ole">
            <mc:AlternateContent xmlns:mc="http://schemas.openxmlformats.org/markup-compatibility/2006">
              <mc:Choice xmlns:v="urn:schemas-microsoft-com:vml" Requires="v">
                <p:oleObj spid="_x0000_s47242" name="Visio" r:id="rId3" imgW="22555328" imgH="7338124" progId="Visio.Drawing.11">
                  <p:embed/>
                </p:oleObj>
              </mc:Choice>
              <mc:Fallback>
                <p:oleObj name="Visio" r:id="rId3" imgW="22555328" imgH="7338124" progId="Visio.Drawing.11">
                  <p:embed/>
                  <p:pic>
                    <p:nvPicPr>
                      <p:cNvPr id="0" name="Object 1"/>
                      <p:cNvPicPr>
                        <a:picLocks noChangeAspect="1" noChangeArrowheads="1"/>
                      </p:cNvPicPr>
                      <p:nvPr/>
                    </p:nvPicPr>
                    <p:blipFill>
                      <a:blip r:embed="rId4"/>
                      <a:srcRect/>
                      <a:stretch>
                        <a:fillRect/>
                      </a:stretch>
                    </p:blipFill>
                    <p:spPr bwMode="auto">
                      <a:xfrm>
                        <a:off x="985838" y="2752725"/>
                        <a:ext cx="8929687" cy="2930525"/>
                      </a:xfrm>
                      <a:prstGeom prst="rect">
                        <a:avLst/>
                      </a:prstGeom>
                      <a:noFill/>
                    </p:spPr>
                  </p:pic>
                </p:oleObj>
              </mc:Fallback>
            </mc:AlternateContent>
          </a:graphicData>
        </a:graphic>
      </p:graphicFrame>
      <p:sp>
        <p:nvSpPr>
          <p:cNvPr id="6" name="Prostokąt 5"/>
          <p:cNvSpPr/>
          <p:nvPr/>
        </p:nvSpPr>
        <p:spPr>
          <a:xfrm>
            <a:off x="1066801" y="1176307"/>
            <a:ext cx="6191375" cy="461665"/>
          </a:xfrm>
          <a:prstGeom prst="rect">
            <a:avLst/>
          </a:prstGeom>
        </p:spPr>
        <p:txBody>
          <a:bodyPr wrap="none">
            <a:spAutoFit/>
          </a:bodyPr>
          <a:lstStyle/>
          <a:p>
            <a:r>
              <a:rPr lang="en-US" sz="2400" dirty="0">
                <a:ea typeface="Times New Roman" panose="02020603050405020304" pitchFamily="18" charset="0"/>
              </a:rPr>
              <a:t>The </a:t>
            </a:r>
            <a:r>
              <a:rPr lang="en-US" sz="2400" dirty="0" smtClean="0">
                <a:ea typeface="Times New Roman" panose="02020603050405020304" pitchFamily="18" charset="0"/>
              </a:rPr>
              <a:t>simple</a:t>
            </a:r>
            <a:r>
              <a:rPr lang="pl-PL" sz="2400" dirty="0" smtClean="0">
                <a:ea typeface="Times New Roman" panose="02020603050405020304" pitchFamily="18" charset="0"/>
              </a:rPr>
              <a:t> </a:t>
            </a:r>
            <a:r>
              <a:rPr lang="pl-PL" sz="2400" dirty="0" err="1" smtClean="0">
                <a:ea typeface="Times New Roman" panose="02020603050405020304" pitchFamily="18" charset="0"/>
              </a:rPr>
              <a:t>sequential</a:t>
            </a:r>
            <a:r>
              <a:rPr lang="en-US" sz="2400" dirty="0" smtClean="0">
                <a:ea typeface="Times New Roman" panose="02020603050405020304" pitchFamily="18" charset="0"/>
              </a:rPr>
              <a:t> </a:t>
            </a:r>
            <a:r>
              <a:rPr lang="en-US" sz="2400" dirty="0">
                <a:ea typeface="Times New Roman" panose="02020603050405020304" pitchFamily="18" charset="0"/>
              </a:rPr>
              <a:t>multiply-and-add method</a:t>
            </a:r>
            <a:endParaRPr lang="pl-PL" sz="2400" dirty="0"/>
          </a:p>
        </p:txBody>
      </p:sp>
    </p:spTree>
    <p:extLst>
      <p:ext uri="{BB962C8B-B14F-4D97-AF65-F5344CB8AC3E}">
        <p14:creationId xmlns:p14="http://schemas.microsoft.com/office/powerpoint/2010/main" val="3705416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3733</TotalTime>
  <Words>12358</Words>
  <Application>Microsoft Office PowerPoint</Application>
  <PresentationFormat>Panoramiczny</PresentationFormat>
  <Paragraphs>1790</Paragraphs>
  <Slides>164</Slides>
  <Notes>0</Notes>
  <HiddenSlides>0</HiddenSlides>
  <MMClips>0</MMClips>
  <ScaleCrop>false</ScaleCrop>
  <HeadingPairs>
    <vt:vector size="8" baseType="variant">
      <vt:variant>
        <vt:lpstr>Używane czcionki</vt:lpstr>
      </vt:variant>
      <vt:variant>
        <vt:i4>11</vt:i4>
      </vt:variant>
      <vt:variant>
        <vt:lpstr>Motyw</vt:lpstr>
      </vt:variant>
      <vt:variant>
        <vt:i4>1</vt:i4>
      </vt:variant>
      <vt:variant>
        <vt:lpstr>Osadzone serwery OLE</vt:lpstr>
      </vt:variant>
      <vt:variant>
        <vt:i4>3</vt:i4>
      </vt:variant>
      <vt:variant>
        <vt:lpstr>Tytuły slajdów</vt:lpstr>
      </vt:variant>
      <vt:variant>
        <vt:i4>164</vt:i4>
      </vt:variant>
    </vt:vector>
  </HeadingPairs>
  <TitlesOfParts>
    <vt:vector size="179" baseType="lpstr">
      <vt:lpstr>SimSun</vt:lpstr>
      <vt:lpstr>Arial</vt:lpstr>
      <vt:lpstr>Arial Rounded MT Bold</vt:lpstr>
      <vt:lpstr>Calibri</vt:lpstr>
      <vt:lpstr>Calibri Light</vt:lpstr>
      <vt:lpstr>Consolas</vt:lpstr>
      <vt:lpstr>MS Mincho</vt:lpstr>
      <vt:lpstr>Symbol</vt:lpstr>
      <vt:lpstr>Times</vt:lpstr>
      <vt:lpstr>Times New Roman</vt:lpstr>
      <vt:lpstr>Wingdings</vt:lpstr>
      <vt:lpstr>Motyw pakietu Office</vt:lpstr>
      <vt:lpstr>Visio</vt:lpstr>
      <vt:lpstr>Equation</vt:lpstr>
      <vt:lpstr>MathType 6.0 Equation</vt:lpstr>
      <vt:lpstr>How accurate we are?  A refresher on the floating-point arithmetic and the standard library.</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accurate we are? A refresher on the floating-point arithmetic and the standard library.</dc:title>
  <dc:creator>Usek</dc:creator>
  <cp:lastModifiedBy>Usek</cp:lastModifiedBy>
  <cp:revision>250</cp:revision>
  <dcterms:created xsi:type="dcterms:W3CDTF">2019-11-02T14:18:54Z</dcterms:created>
  <dcterms:modified xsi:type="dcterms:W3CDTF">2020-07-15T14:36:59Z</dcterms:modified>
</cp:coreProperties>
</file>