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5" r:id="rId8"/>
    <p:sldId id="263" r:id="rId9"/>
    <p:sldId id="261" r:id="rId10"/>
    <p:sldId id="267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-499" y="-67"/>
      </p:cViewPr>
      <p:guideLst>
        <p:guide orient="horz" pos="216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97FE-572F-4048-9764-98D71CAADB0E}" type="datetimeFigureOut">
              <a:rPr lang="pl-PL" smtClean="0"/>
              <a:pPr/>
              <a:t>2018-10-10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402-68F5-4EFE-89CB-A6CA4D0B88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7748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97FE-572F-4048-9764-98D71CAADB0E}" type="datetimeFigureOut">
              <a:rPr lang="pl-PL" smtClean="0"/>
              <a:pPr/>
              <a:t>2018-10-10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402-68F5-4EFE-89CB-A6CA4D0B88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4665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97FE-572F-4048-9764-98D71CAADB0E}" type="datetimeFigureOut">
              <a:rPr lang="pl-PL" smtClean="0"/>
              <a:pPr/>
              <a:t>2018-10-10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402-68F5-4EFE-89CB-A6CA4D0B88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2509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97FE-572F-4048-9764-98D71CAADB0E}" type="datetimeFigureOut">
              <a:rPr lang="pl-PL" smtClean="0"/>
              <a:pPr/>
              <a:t>2018-10-10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402-68F5-4EFE-89CB-A6CA4D0B88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7532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97FE-572F-4048-9764-98D71CAADB0E}" type="datetimeFigureOut">
              <a:rPr lang="pl-PL" smtClean="0"/>
              <a:pPr/>
              <a:t>2018-10-10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402-68F5-4EFE-89CB-A6CA4D0B88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4433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97FE-572F-4048-9764-98D71CAADB0E}" type="datetimeFigureOut">
              <a:rPr lang="pl-PL" smtClean="0"/>
              <a:pPr/>
              <a:t>2018-10-10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402-68F5-4EFE-89CB-A6CA4D0B88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9084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97FE-572F-4048-9764-98D71CAADB0E}" type="datetimeFigureOut">
              <a:rPr lang="pl-PL" smtClean="0"/>
              <a:pPr/>
              <a:t>2018-10-10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402-68F5-4EFE-89CB-A6CA4D0B88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9559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97FE-572F-4048-9764-98D71CAADB0E}" type="datetimeFigureOut">
              <a:rPr lang="pl-PL" smtClean="0"/>
              <a:pPr/>
              <a:t>2018-10-10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402-68F5-4EFE-89CB-A6CA4D0B88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184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97FE-572F-4048-9764-98D71CAADB0E}" type="datetimeFigureOut">
              <a:rPr lang="pl-PL" smtClean="0"/>
              <a:pPr/>
              <a:t>2018-10-10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402-68F5-4EFE-89CB-A6CA4D0B88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4084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97FE-572F-4048-9764-98D71CAADB0E}" type="datetimeFigureOut">
              <a:rPr lang="pl-PL" smtClean="0"/>
              <a:pPr/>
              <a:t>2018-10-10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402-68F5-4EFE-89CB-A6CA4D0B88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1873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97FE-572F-4048-9764-98D71CAADB0E}" type="datetimeFigureOut">
              <a:rPr lang="pl-PL" smtClean="0"/>
              <a:pPr/>
              <a:t>2018-10-10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402-68F5-4EFE-89CB-A6CA4D0B88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3480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E97FE-572F-4048-9764-98D71CAADB0E}" type="datetimeFigureOut">
              <a:rPr lang="pl-PL" smtClean="0"/>
              <a:pPr/>
              <a:t>2018-10-10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53402-68F5-4EFE-89CB-A6CA4D0B88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770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talmateria.com/" TargetMode="External"/><Relationship Id="rId2" Type="http://schemas.openxmlformats.org/officeDocument/2006/relationships/hyperlink" Target="https://www.matda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olframalpha.com/" TargetMode="External"/><Relationship Id="rId4" Type="http://schemas.openxmlformats.org/officeDocument/2006/relationships/hyperlink" Target="https://www.asminternational.org/materials-resources/online-database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user/CESEduPackTutorial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user/CESEduPackTutorial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Zajęcia organizacyjne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11.10.2018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4240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55397"/>
            <a:ext cx="10515600" cy="805307"/>
          </a:xfrm>
        </p:spPr>
        <p:txBody>
          <a:bodyPr/>
          <a:lstStyle/>
          <a:p>
            <a:r>
              <a:rPr lang="pl-PL" b="1" dirty="0" smtClean="0"/>
              <a:t>Zadanie na do widzenia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42416"/>
            <a:ext cx="10515600" cy="5023980"/>
          </a:xfrm>
        </p:spPr>
        <p:txBody>
          <a:bodyPr>
            <a:noAutofit/>
          </a:bodyPr>
          <a:lstStyle/>
          <a:p>
            <a:pPr marL="0" indent="0" algn="just"/>
            <a:r>
              <a:rPr lang="pl-PL" sz="1950" b="1" dirty="0" smtClean="0"/>
              <a:t> 4 etapy selekcji:</a:t>
            </a:r>
          </a:p>
          <a:p>
            <a:pPr marL="457200" lvl="1" indent="0" algn="just"/>
            <a:r>
              <a:rPr lang="pl-PL" sz="1950" dirty="0" smtClean="0"/>
              <a:t> </a:t>
            </a:r>
            <a:r>
              <a:rPr lang="pl-PL" sz="1950" dirty="0" smtClean="0"/>
              <a:t>Wykres </a:t>
            </a:r>
            <a:r>
              <a:rPr lang="pl-PL" sz="1950" dirty="0" err="1" smtClean="0"/>
              <a:t>Tensile</a:t>
            </a:r>
            <a:r>
              <a:rPr lang="pl-PL" sz="1950" dirty="0" smtClean="0"/>
              <a:t> </a:t>
            </a:r>
            <a:r>
              <a:rPr lang="pl-PL" sz="1950" dirty="0" err="1" smtClean="0"/>
              <a:t>strength</a:t>
            </a:r>
            <a:r>
              <a:rPr lang="pl-PL" sz="1950" dirty="0" smtClean="0"/>
              <a:t>/</a:t>
            </a:r>
            <a:r>
              <a:rPr lang="pl-PL" sz="1950" dirty="0" err="1" smtClean="0"/>
              <a:t>Density</a:t>
            </a:r>
            <a:r>
              <a:rPr lang="pl-PL" sz="1950" dirty="0" smtClean="0"/>
              <a:t> (</a:t>
            </a:r>
            <a:r>
              <a:rPr lang="pl-PL" sz="1950" dirty="0" err="1" smtClean="0"/>
              <a:t>Melting</a:t>
            </a:r>
            <a:r>
              <a:rPr lang="pl-PL" sz="1950" dirty="0" smtClean="0"/>
              <a:t> point [K])+</a:t>
            </a:r>
            <a:r>
              <a:rPr lang="pl-PL" sz="1950" dirty="0" err="1" smtClean="0"/>
              <a:t>index</a:t>
            </a:r>
            <a:r>
              <a:rPr lang="pl-PL" sz="1950" dirty="0" smtClean="0"/>
              <a:t> </a:t>
            </a:r>
            <a:r>
              <a:rPr lang="pl-PL" sz="1950" dirty="0" err="1" smtClean="0"/>
              <a:t>line</a:t>
            </a:r>
            <a:r>
              <a:rPr lang="pl-PL" sz="1950" dirty="0" smtClean="0"/>
              <a:t> (nachylenie 1, start w punkcie 0.002 osi „y”)</a:t>
            </a:r>
          </a:p>
          <a:p>
            <a:pPr marL="457200" lvl="1" indent="0" algn="just"/>
            <a:r>
              <a:rPr lang="pl-PL" sz="1950" dirty="0" smtClean="0"/>
              <a:t> </a:t>
            </a:r>
            <a:r>
              <a:rPr lang="pl-PL" sz="1950" dirty="0" smtClean="0"/>
              <a:t>Filtr cenowy (cena niższa niż 85 PLN)</a:t>
            </a:r>
          </a:p>
          <a:p>
            <a:pPr marL="457200" lvl="1" indent="0" algn="just"/>
            <a:r>
              <a:rPr lang="pl-PL" sz="1950" dirty="0" smtClean="0"/>
              <a:t> </a:t>
            </a:r>
            <a:r>
              <a:rPr lang="pl-PL" sz="1950" dirty="0" smtClean="0"/>
              <a:t>Filtr temperaturowy (temperatura topnienia &gt; 1000 K)</a:t>
            </a:r>
          </a:p>
          <a:p>
            <a:pPr marL="457200" lvl="1" indent="0" algn="just"/>
            <a:r>
              <a:rPr lang="pl-PL" sz="1950" dirty="0" smtClean="0"/>
              <a:t> </a:t>
            </a:r>
            <a:r>
              <a:rPr lang="pl-PL" sz="1950" dirty="0" smtClean="0"/>
              <a:t>Ograniczenie tylko do własnych rekordów oraz </a:t>
            </a:r>
            <a:r>
              <a:rPr lang="pl-PL" sz="1950" dirty="0" err="1" smtClean="0"/>
              <a:t>non-ferrous</a:t>
            </a:r>
            <a:r>
              <a:rPr lang="pl-PL" sz="1950" dirty="0" smtClean="0"/>
              <a:t> </a:t>
            </a:r>
            <a:r>
              <a:rPr lang="pl-PL" sz="1950" dirty="0" err="1" smtClean="0"/>
              <a:t>alloys+stainless</a:t>
            </a:r>
            <a:r>
              <a:rPr lang="pl-PL" sz="1950" dirty="0" smtClean="0"/>
              <a:t> steel</a:t>
            </a:r>
          </a:p>
          <a:p>
            <a:pPr marL="0" indent="0" algn="just"/>
            <a:r>
              <a:rPr lang="pl-PL" sz="1950" b="1" dirty="0" smtClean="0"/>
              <a:t> </a:t>
            </a:r>
            <a:r>
              <a:rPr lang="pl-PL" sz="1950" b="1" dirty="0" smtClean="0"/>
              <a:t>Wprowadzone rekordy:</a:t>
            </a:r>
          </a:p>
          <a:p>
            <a:pPr marL="457200" lvl="1" indent="0" algn="just"/>
            <a:r>
              <a:rPr lang="pl-PL" sz="1950" dirty="0" smtClean="0"/>
              <a:t> </a:t>
            </a:r>
            <a:r>
              <a:rPr lang="pl-PL" sz="1950" dirty="0" err="1" smtClean="0"/>
              <a:t>Mithril</a:t>
            </a:r>
            <a:r>
              <a:rPr lang="pl-PL" sz="1950" dirty="0" smtClean="0"/>
              <a:t>: </a:t>
            </a:r>
            <a:r>
              <a:rPr lang="pl-PL" sz="1950" dirty="0" err="1" smtClean="0"/>
              <a:t>density</a:t>
            </a:r>
            <a:r>
              <a:rPr lang="pl-PL" sz="1950" dirty="0" smtClean="0"/>
              <a:t> 2000-3000 kg/m</a:t>
            </a:r>
            <a:r>
              <a:rPr lang="pl-PL" sz="1950" baseline="30000" dirty="0" smtClean="0"/>
              <a:t>3</a:t>
            </a:r>
            <a:r>
              <a:rPr lang="pl-PL" sz="1950" dirty="0" smtClean="0"/>
              <a:t>, </a:t>
            </a:r>
            <a:r>
              <a:rPr lang="pl-PL" sz="1950" dirty="0" err="1" smtClean="0"/>
              <a:t>tensile</a:t>
            </a:r>
            <a:r>
              <a:rPr lang="pl-PL" sz="1950" dirty="0" smtClean="0"/>
              <a:t> </a:t>
            </a:r>
            <a:r>
              <a:rPr lang="pl-PL" sz="1950" dirty="0" err="1" smtClean="0"/>
              <a:t>strength</a:t>
            </a:r>
            <a:r>
              <a:rPr lang="pl-PL" sz="1950" dirty="0" smtClean="0"/>
              <a:t> 2000 </a:t>
            </a:r>
            <a:r>
              <a:rPr lang="pl-PL" sz="1950" dirty="0" err="1" smtClean="0"/>
              <a:t>Mpa</a:t>
            </a:r>
            <a:r>
              <a:rPr lang="pl-PL" sz="1950" dirty="0" smtClean="0"/>
              <a:t>, Tm=5000 K</a:t>
            </a:r>
          </a:p>
          <a:p>
            <a:pPr marL="457200" lvl="1" indent="0" algn="just"/>
            <a:r>
              <a:rPr lang="pl-PL" sz="1950" baseline="30000" dirty="0" smtClean="0"/>
              <a:t> </a:t>
            </a:r>
            <a:r>
              <a:rPr lang="pl-PL" sz="1950" dirty="0" err="1" smtClean="0"/>
              <a:t>Adamantium</a:t>
            </a:r>
            <a:r>
              <a:rPr lang="pl-PL" sz="1950" dirty="0" smtClean="0"/>
              <a:t>: 4000-5000 </a:t>
            </a:r>
            <a:r>
              <a:rPr lang="pl-PL" sz="1950" dirty="0" smtClean="0"/>
              <a:t>kg/m</a:t>
            </a:r>
            <a:r>
              <a:rPr lang="pl-PL" sz="1950" baseline="30000" dirty="0" smtClean="0"/>
              <a:t>3</a:t>
            </a:r>
            <a:r>
              <a:rPr lang="pl-PL" sz="1950" dirty="0" smtClean="0"/>
              <a:t>, </a:t>
            </a:r>
            <a:r>
              <a:rPr lang="pl-PL" sz="1950" dirty="0" err="1" smtClean="0"/>
              <a:t>tensile</a:t>
            </a:r>
            <a:r>
              <a:rPr lang="pl-PL" sz="1950" dirty="0" smtClean="0"/>
              <a:t> </a:t>
            </a:r>
            <a:r>
              <a:rPr lang="pl-PL" sz="1950" dirty="0" err="1" smtClean="0"/>
              <a:t>strength</a:t>
            </a:r>
            <a:r>
              <a:rPr lang="pl-PL" sz="1950" dirty="0" smtClean="0"/>
              <a:t> </a:t>
            </a:r>
            <a:r>
              <a:rPr lang="pl-PL" sz="1950" dirty="0" smtClean="0"/>
              <a:t>3000-3500 </a:t>
            </a:r>
            <a:r>
              <a:rPr lang="pl-PL" sz="1950" dirty="0" err="1" smtClean="0"/>
              <a:t>Mpa</a:t>
            </a:r>
            <a:r>
              <a:rPr lang="pl-PL" sz="1950" dirty="0" smtClean="0"/>
              <a:t>, </a:t>
            </a:r>
            <a:r>
              <a:rPr lang="pl-PL" sz="1950" dirty="0" smtClean="0"/>
              <a:t>Tm=4500 K, </a:t>
            </a:r>
            <a:r>
              <a:rPr lang="pl-PL" sz="1950" dirty="0" err="1" smtClean="0"/>
              <a:t>Price</a:t>
            </a:r>
            <a:r>
              <a:rPr lang="pl-PL" sz="1950" dirty="0" smtClean="0"/>
              <a:t> 5000 PLN/kg</a:t>
            </a:r>
          </a:p>
          <a:p>
            <a:pPr marL="0" indent="0" algn="just"/>
            <a:r>
              <a:rPr lang="pl-PL" sz="1950" b="1" dirty="0" smtClean="0"/>
              <a:t> </a:t>
            </a:r>
            <a:r>
              <a:rPr lang="pl-PL" sz="1950" b="1" dirty="0" smtClean="0"/>
              <a:t>Formatowanie:</a:t>
            </a:r>
          </a:p>
          <a:p>
            <a:pPr marL="457200" lvl="1" indent="0" algn="just"/>
            <a:r>
              <a:rPr lang="pl-PL" sz="1950" dirty="0" smtClean="0"/>
              <a:t> </a:t>
            </a:r>
            <a:r>
              <a:rPr lang="pl-PL" sz="1950" dirty="0" smtClean="0"/>
              <a:t>Czcionka </a:t>
            </a:r>
            <a:r>
              <a:rPr lang="pl-PL" sz="1950" dirty="0" err="1" smtClean="0"/>
              <a:t>Century</a:t>
            </a:r>
            <a:r>
              <a:rPr lang="pl-PL" sz="1950" dirty="0" smtClean="0"/>
              <a:t> </a:t>
            </a:r>
            <a:r>
              <a:rPr lang="pl-PL" sz="1950" dirty="0" err="1" smtClean="0"/>
              <a:t>Gothic</a:t>
            </a:r>
            <a:r>
              <a:rPr lang="pl-PL" sz="1950" dirty="0" smtClean="0"/>
              <a:t>, podpisy osi </a:t>
            </a:r>
            <a:r>
              <a:rPr lang="pl-PL" sz="1950" dirty="0" err="1" smtClean="0"/>
              <a:t>size</a:t>
            </a:r>
            <a:r>
              <a:rPr lang="pl-PL" sz="1950" dirty="0" smtClean="0"/>
              <a:t> 20; podpisy jednostek </a:t>
            </a:r>
            <a:r>
              <a:rPr lang="pl-PL" sz="1950" dirty="0" err="1" smtClean="0"/>
              <a:t>size</a:t>
            </a:r>
            <a:r>
              <a:rPr lang="pl-PL" sz="1950" dirty="0" smtClean="0"/>
              <a:t> 14;  podpisy materiałów – </a:t>
            </a:r>
            <a:r>
              <a:rPr lang="pl-PL" sz="1950" dirty="0" err="1" smtClean="0"/>
              <a:t>size</a:t>
            </a:r>
            <a:r>
              <a:rPr lang="pl-PL" sz="1950" dirty="0" smtClean="0"/>
              <a:t> 14, kolor niebieski, tło srebrne; </a:t>
            </a:r>
            <a:r>
              <a:rPr lang="pl-PL" sz="1950" dirty="0" smtClean="0"/>
              <a:t>podpis pola metali – kolor biały, brak </a:t>
            </a:r>
            <a:r>
              <a:rPr lang="pl-PL" sz="1950" dirty="0" smtClean="0"/>
              <a:t>tła; podpis autora: Bradley </a:t>
            </a:r>
            <a:r>
              <a:rPr lang="pl-PL" sz="1950" dirty="0" err="1" smtClean="0"/>
              <a:t>Hand</a:t>
            </a:r>
            <a:r>
              <a:rPr lang="pl-PL" sz="1950" dirty="0" smtClean="0"/>
              <a:t> ITC</a:t>
            </a:r>
          </a:p>
          <a:p>
            <a:pPr marL="457200" lvl="1" indent="0" algn="just"/>
            <a:r>
              <a:rPr lang="pl-PL" sz="1950" dirty="0" smtClean="0"/>
              <a:t> </a:t>
            </a:r>
            <a:r>
              <a:rPr lang="pl-PL" sz="1950" dirty="0" err="1" smtClean="0"/>
              <a:t>index</a:t>
            </a:r>
            <a:r>
              <a:rPr lang="pl-PL" sz="1950" dirty="0" smtClean="0"/>
              <a:t> </a:t>
            </a:r>
            <a:r>
              <a:rPr lang="pl-PL" sz="1950" dirty="0" err="1" smtClean="0"/>
              <a:t>line</a:t>
            </a:r>
            <a:r>
              <a:rPr lang="pl-PL" sz="1950" dirty="0" smtClean="0"/>
              <a:t> – kolor </a:t>
            </a:r>
            <a:r>
              <a:rPr lang="pl-PL" sz="1950" dirty="0" err="1" smtClean="0"/>
              <a:t>navy</a:t>
            </a:r>
            <a:r>
              <a:rPr lang="pl-PL" sz="1950" dirty="0" smtClean="0"/>
              <a:t>, linia przerywana</a:t>
            </a:r>
          </a:p>
          <a:p>
            <a:pPr marL="457200" lvl="1" indent="0" algn="just"/>
            <a:r>
              <a:rPr lang="pl-PL" sz="1950" dirty="0" smtClean="0"/>
              <a:t>wyszczególnione materiały: Polipropylen i stopy tytanu</a:t>
            </a:r>
            <a:endParaRPr lang="pl-PL" sz="1950" dirty="0"/>
          </a:p>
        </p:txBody>
      </p:sp>
    </p:spTree>
    <p:extLst>
      <p:ext uri="{BB962C8B-B14F-4D97-AF65-F5344CB8AC3E}">
        <p14:creationId xmlns:p14="http://schemas.microsoft.com/office/powerpoint/2010/main" xmlns="" val="40716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3886" y="179629"/>
            <a:ext cx="9443466" cy="59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716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Informacje wstępne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825625"/>
            <a:ext cx="10923165" cy="4351338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Terminy zajęć (s. 313, A-3):</a:t>
            </a:r>
          </a:p>
          <a:p>
            <a:pPr marL="0" indent="0">
              <a:buNone/>
            </a:pPr>
            <a:r>
              <a:rPr lang="pl-PL" dirty="0" smtClean="0"/>
              <a:t>grupa I	- </a:t>
            </a:r>
            <a:r>
              <a:rPr lang="pl-PL" dirty="0" smtClean="0"/>
              <a:t>dr hab. Witold Kucza</a:t>
            </a:r>
            <a:r>
              <a:rPr lang="pl-PL" dirty="0" smtClean="0"/>
              <a:t>	- </a:t>
            </a:r>
            <a:r>
              <a:rPr lang="pl-PL" dirty="0" smtClean="0">
                <a:effectLst/>
              </a:rPr>
              <a:t>Czwartek:</a:t>
            </a:r>
            <a:r>
              <a:rPr lang="pl-PL" dirty="0" smtClean="0">
                <a:effectLst/>
              </a:rPr>
              <a:t> </a:t>
            </a:r>
            <a:r>
              <a:rPr lang="pl-PL" dirty="0" smtClean="0">
                <a:effectLst/>
              </a:rPr>
              <a:t>11:30-13:00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grupa II	- </a:t>
            </a:r>
            <a:r>
              <a:rPr lang="pl-PL" dirty="0" smtClean="0"/>
              <a:t>Juliusz Dąbrowa</a:t>
            </a:r>
            <a:r>
              <a:rPr lang="pl-PL" dirty="0" smtClean="0"/>
              <a:t>	</a:t>
            </a:r>
            <a:r>
              <a:rPr lang="pl-PL" dirty="0" smtClean="0"/>
              <a:t>- </a:t>
            </a:r>
            <a:r>
              <a:rPr lang="pl-PL" dirty="0" smtClean="0">
                <a:effectLst/>
              </a:rPr>
              <a:t>Czwartek:</a:t>
            </a:r>
            <a:r>
              <a:rPr lang="pl-PL" dirty="0" smtClean="0">
                <a:effectLst/>
              </a:rPr>
              <a:t> </a:t>
            </a:r>
            <a:r>
              <a:rPr lang="pl-PL" dirty="0" smtClean="0">
                <a:effectLst/>
              </a:rPr>
              <a:t>8:00-9:30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grupa III	- </a:t>
            </a:r>
            <a:r>
              <a:rPr lang="pl-PL" dirty="0" smtClean="0"/>
              <a:t>Juliusz Dąbrowa</a:t>
            </a:r>
            <a:r>
              <a:rPr lang="pl-PL" dirty="0" smtClean="0"/>
              <a:t>	- </a:t>
            </a:r>
            <a:r>
              <a:rPr lang="pl-PL" dirty="0" smtClean="0">
                <a:effectLst/>
              </a:rPr>
              <a:t>Czwartek:</a:t>
            </a:r>
            <a:r>
              <a:rPr lang="pl-PL" dirty="0" smtClean="0">
                <a:effectLst/>
              </a:rPr>
              <a:t> </a:t>
            </a:r>
            <a:r>
              <a:rPr lang="pl-PL" dirty="0" smtClean="0">
                <a:effectLst/>
              </a:rPr>
              <a:t>9:45-11.15</a:t>
            </a:r>
          </a:p>
          <a:p>
            <a:pPr marL="0" indent="0">
              <a:buNone/>
            </a:pPr>
            <a:r>
              <a:rPr lang="pl-PL" dirty="0" smtClean="0"/>
              <a:t>grupa </a:t>
            </a:r>
            <a:r>
              <a:rPr lang="pl-PL" dirty="0" smtClean="0"/>
              <a:t>IV</a:t>
            </a:r>
            <a:r>
              <a:rPr lang="pl-PL" dirty="0" smtClean="0"/>
              <a:t>	- dr hab. Witold Kucza 	- </a:t>
            </a:r>
            <a:r>
              <a:rPr lang="pl-PL" dirty="0" smtClean="0"/>
              <a:t>Czwartek:</a:t>
            </a:r>
            <a:r>
              <a:rPr lang="pl-PL" dirty="0" smtClean="0"/>
              <a:t> </a:t>
            </a:r>
            <a:r>
              <a:rPr lang="pl-PL" dirty="0" smtClean="0"/>
              <a:t>13:15-14:45</a:t>
            </a:r>
            <a:endParaRPr lang="pl-PL" dirty="0" smtClean="0"/>
          </a:p>
          <a:p>
            <a:pPr marL="0" indent="0">
              <a:buNone/>
            </a:pPr>
            <a:endParaRPr lang="pl-PL" dirty="0" smtClean="0">
              <a:effectLst/>
            </a:endParaRP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Termin konsultacji (s. </a:t>
            </a:r>
            <a:r>
              <a:rPr lang="pl-PL" dirty="0" smtClean="0"/>
              <a:t>2, </a:t>
            </a:r>
            <a:r>
              <a:rPr lang="pl-PL" dirty="0" smtClean="0"/>
              <a:t>A-3):</a:t>
            </a:r>
          </a:p>
          <a:p>
            <a:pPr marL="0" indent="0">
              <a:buNone/>
            </a:pPr>
            <a:r>
              <a:rPr lang="pl-PL" dirty="0" smtClean="0"/>
              <a:t>Po </a:t>
            </a:r>
            <a:r>
              <a:rPr lang="pl-PL" dirty="0" smtClean="0"/>
              <a:t>umówieniu </a:t>
            </a:r>
            <a:r>
              <a:rPr lang="pl-PL" dirty="0" smtClean="0"/>
              <a:t>się </a:t>
            </a:r>
            <a:r>
              <a:rPr lang="pl-PL" dirty="0" smtClean="0"/>
              <a:t>mailowo/do ustalenia</a:t>
            </a:r>
          </a:p>
          <a:p>
            <a:pPr marL="0" indent="0">
              <a:buNone/>
            </a:pPr>
            <a:r>
              <a:rPr lang="pl-PL" dirty="0" smtClean="0"/>
              <a:t>(</a:t>
            </a:r>
            <a:r>
              <a:rPr lang="pl-PL" dirty="0" err="1" smtClean="0"/>
              <a:t>dabrowa@agh.edu.pl</a:t>
            </a:r>
            <a:r>
              <a:rPr lang="pl-PL" dirty="0" smtClean="0"/>
              <a:t>)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74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Warunki zaliczenia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TERMINOWE oddawanie raportów z projektów (wersja papierowa)</a:t>
            </a:r>
          </a:p>
          <a:p>
            <a:r>
              <a:rPr lang="pl-PL" dirty="0" smtClean="0"/>
              <a:t>Obecność na zajęciach (maksymalnie dwie nieobecności)</a:t>
            </a:r>
          </a:p>
          <a:p>
            <a:endParaRPr lang="pl-PL" dirty="0">
              <a:sym typeface="Wingdings" panose="05000000000000000000" pitchFamily="2" charset="2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3936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Literatura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err="1" smtClean="0">
                <a:solidFill>
                  <a:srgbClr val="FF0000"/>
                </a:solidFill>
              </a:rPr>
              <a:t>Ashby</a:t>
            </a:r>
            <a:r>
              <a:rPr lang="pl-PL" b="1" dirty="0" smtClean="0">
                <a:solidFill>
                  <a:srgbClr val="FF0000"/>
                </a:solidFill>
              </a:rPr>
              <a:t> M.F., </a:t>
            </a:r>
            <a:r>
              <a:rPr lang="pl-PL" b="1" dirty="0" err="1" smtClean="0">
                <a:solidFill>
                  <a:srgbClr val="FF0000"/>
                </a:solidFill>
              </a:rPr>
              <a:t>Shercliff</a:t>
            </a:r>
            <a:r>
              <a:rPr lang="pl-PL" b="1" dirty="0" smtClean="0">
                <a:solidFill>
                  <a:srgbClr val="FF0000"/>
                </a:solidFill>
              </a:rPr>
              <a:t> H., </a:t>
            </a:r>
            <a:r>
              <a:rPr lang="pl-PL" b="1" dirty="0" err="1" smtClean="0">
                <a:solidFill>
                  <a:srgbClr val="FF0000"/>
                </a:solidFill>
              </a:rPr>
              <a:t>Cebon</a:t>
            </a:r>
            <a:r>
              <a:rPr lang="pl-PL" b="1" dirty="0" smtClean="0">
                <a:solidFill>
                  <a:srgbClr val="FF0000"/>
                </a:solidFill>
              </a:rPr>
              <a:t> D. – Materials: engineering, science, </a:t>
            </a:r>
            <a:r>
              <a:rPr lang="pl-PL" b="1" dirty="0" err="1" smtClean="0">
                <a:solidFill>
                  <a:srgbClr val="FF0000"/>
                </a:solidFill>
              </a:rPr>
              <a:t>processing</a:t>
            </a:r>
            <a:r>
              <a:rPr lang="pl-PL" b="1" dirty="0" smtClean="0">
                <a:solidFill>
                  <a:srgbClr val="FF0000"/>
                </a:solidFill>
              </a:rPr>
              <a:t> and design, 2010, </a:t>
            </a:r>
            <a:r>
              <a:rPr lang="pl-PL" b="1" dirty="0" err="1" smtClean="0">
                <a:solidFill>
                  <a:srgbClr val="FF0000"/>
                </a:solidFill>
              </a:rPr>
              <a:t>Butterworth-Heinemann</a:t>
            </a:r>
            <a:endParaRPr lang="pl-PL" b="1" dirty="0" smtClean="0">
              <a:solidFill>
                <a:srgbClr val="FF0000"/>
              </a:solidFill>
            </a:endParaRPr>
          </a:p>
          <a:p>
            <a:r>
              <a:rPr lang="pl-PL" dirty="0" err="1" smtClean="0"/>
              <a:t>Ashby</a:t>
            </a:r>
            <a:r>
              <a:rPr lang="pl-PL" dirty="0" smtClean="0"/>
              <a:t> </a:t>
            </a:r>
            <a:r>
              <a:rPr lang="pl-PL" dirty="0" smtClean="0"/>
              <a:t>M. F. — Dobór materiałów w projektowaniu inżynierskim., Warszawa, 1998, WNT</a:t>
            </a:r>
          </a:p>
          <a:p>
            <a:r>
              <a:rPr lang="pl-PL" dirty="0" smtClean="0"/>
              <a:t>Dobrzański </a:t>
            </a:r>
            <a:r>
              <a:rPr lang="pl-PL" dirty="0"/>
              <a:t>L. A. — Zasady doboru materiałów </a:t>
            </a:r>
            <a:r>
              <a:rPr lang="pl-PL" dirty="0" smtClean="0"/>
              <a:t>inżynierskich., </a:t>
            </a:r>
            <a:r>
              <a:rPr lang="pl-PL" dirty="0"/>
              <a:t>Gliwice, 2001, Wyd. Politechniki </a:t>
            </a:r>
            <a:r>
              <a:rPr lang="pl-PL" dirty="0" smtClean="0"/>
              <a:t>Śląskiej</a:t>
            </a:r>
            <a:endParaRPr lang="pl-PL" dirty="0"/>
          </a:p>
          <a:p>
            <a:r>
              <a:rPr lang="en-US" dirty="0" smtClean="0"/>
              <a:t>Shackelford </a:t>
            </a:r>
            <a:r>
              <a:rPr lang="en-US" dirty="0"/>
              <a:t>J. F., Alexander W. — Materials Science and Engineering Handbook., New York, 2001, </a:t>
            </a:r>
            <a:r>
              <a:rPr lang="en-US" dirty="0" smtClean="0"/>
              <a:t>CRC</a:t>
            </a:r>
            <a:r>
              <a:rPr lang="pl-PL" dirty="0" smtClean="0"/>
              <a:t> Press LLC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752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Wstęp – materiałowe bazy danych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MATDAT </a:t>
            </a:r>
            <a:r>
              <a:rPr lang="pl-PL" dirty="0" smtClean="0">
                <a:hlinkClick r:id="rId2"/>
              </a:rPr>
              <a:t>https</a:t>
            </a:r>
            <a:r>
              <a:rPr lang="pl-PL" dirty="0">
                <a:hlinkClick r:id="rId2"/>
              </a:rPr>
              <a:t>://</a:t>
            </a:r>
            <a:r>
              <a:rPr lang="pl-PL" dirty="0" smtClean="0">
                <a:hlinkClick r:id="rId2"/>
              </a:rPr>
              <a:t>www.matdat.com</a:t>
            </a:r>
            <a:endParaRPr lang="pl-PL" dirty="0" smtClean="0"/>
          </a:p>
          <a:p>
            <a:r>
              <a:rPr lang="pl-PL" dirty="0"/>
              <a:t>Total Materia </a:t>
            </a:r>
            <a:r>
              <a:rPr lang="pl-PL" dirty="0">
                <a:hlinkClick r:id="rId3"/>
              </a:rPr>
              <a:t>https://www.totalmateria.com</a:t>
            </a:r>
            <a:r>
              <a:rPr lang="pl-PL" dirty="0" smtClean="0">
                <a:hlinkClick r:id="rId3"/>
              </a:rPr>
              <a:t>/</a:t>
            </a:r>
            <a:endParaRPr lang="pl-PL" dirty="0" smtClean="0"/>
          </a:p>
          <a:p>
            <a:r>
              <a:rPr lang="pl-PL" dirty="0" smtClean="0"/>
              <a:t>ASM International Database </a:t>
            </a:r>
            <a:r>
              <a:rPr lang="pl-PL" dirty="0" smtClean="0">
                <a:hlinkClick r:id="rId4"/>
              </a:rPr>
              <a:t>https</a:t>
            </a:r>
            <a:r>
              <a:rPr lang="pl-PL" dirty="0">
                <a:hlinkClick r:id="rId4"/>
              </a:rPr>
              <a:t>://</a:t>
            </a:r>
            <a:r>
              <a:rPr lang="pl-PL" dirty="0" smtClean="0">
                <a:hlinkClick r:id="rId4"/>
              </a:rPr>
              <a:t>www.asminternational.org/materials-resources/online-databases</a:t>
            </a:r>
            <a:endParaRPr lang="pl-PL" dirty="0" smtClean="0"/>
          </a:p>
          <a:p>
            <a:r>
              <a:rPr lang="pl-PL" dirty="0" smtClean="0"/>
              <a:t>Wolfram </a:t>
            </a:r>
            <a:r>
              <a:rPr lang="pl-PL" dirty="0" err="1" smtClean="0"/>
              <a:t>Alpha</a:t>
            </a:r>
            <a:r>
              <a:rPr lang="pl-PL" dirty="0" smtClean="0"/>
              <a:t> </a:t>
            </a:r>
            <a:r>
              <a:rPr lang="pl-PL" dirty="0">
                <a:sym typeface="Wingdings" panose="05000000000000000000" pitchFamily="2" charset="2"/>
              </a:rPr>
              <a:t> </a:t>
            </a:r>
            <a:r>
              <a:rPr lang="pl-PL" dirty="0">
                <a:sym typeface="Wingdings" panose="05000000000000000000" pitchFamily="2" charset="2"/>
                <a:hlinkClick r:id="rId5"/>
              </a:rPr>
              <a:t>http://www.wolframalpha.com</a:t>
            </a:r>
            <a:r>
              <a:rPr lang="pl-PL" dirty="0" smtClean="0">
                <a:sym typeface="Wingdings" panose="05000000000000000000" pitchFamily="2" charset="2"/>
                <a:hlinkClick r:id="rId5"/>
              </a:rPr>
              <a:t>/</a:t>
            </a:r>
            <a:endParaRPr lang="pl-PL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792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CES </a:t>
            </a:r>
            <a:r>
              <a:rPr lang="pl-PL" b="1" dirty="0" err="1" smtClean="0"/>
              <a:t>EduPack</a:t>
            </a:r>
            <a:r>
              <a:rPr lang="pl-PL" b="1" dirty="0" smtClean="0"/>
              <a:t> – materiały pomocnicze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err="1" smtClean="0">
                <a:solidFill>
                  <a:srgbClr val="FF0000"/>
                </a:solidFill>
              </a:rPr>
              <a:t>Tutoriale</a:t>
            </a:r>
            <a:r>
              <a:rPr lang="pl-PL" b="1" dirty="0" smtClean="0">
                <a:solidFill>
                  <a:srgbClr val="FF0000"/>
                </a:solidFill>
              </a:rPr>
              <a:t>: </a:t>
            </a:r>
            <a:r>
              <a:rPr lang="pl-PL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</a:t>
            </a:r>
            <a:r>
              <a:rPr lang="pl-PL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://www.youtube.com/user/CESEduPackTutorials</a:t>
            </a:r>
            <a:r>
              <a:rPr lang="pl-PL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/</a:t>
            </a:r>
            <a:endParaRPr lang="pl-PL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u="sng" dirty="0" smtClean="0">
              <a:sym typeface="Wingdings" panose="05000000000000000000" pitchFamily="2" charset="2"/>
            </a:endParaRPr>
          </a:p>
          <a:p>
            <a:r>
              <a:rPr lang="pl-PL" dirty="0" smtClean="0">
                <a:sym typeface="Wingdings" panose="05000000000000000000" pitchFamily="2" charset="2"/>
              </a:rPr>
              <a:t>Granta Design: </a:t>
            </a:r>
            <a:r>
              <a:rPr lang="pl-PL" u="sng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http://www.grantadesign.com/education/students/index.htm</a:t>
            </a:r>
            <a:endParaRPr lang="pl-PL" u="sng" dirty="0" smtClean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pl-PL" dirty="0" smtClean="0"/>
          </a:p>
          <a:p>
            <a:endParaRPr lang="pl-PL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792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CES </a:t>
            </a:r>
            <a:r>
              <a:rPr lang="pl-PL" b="1" dirty="0" err="1" smtClean="0"/>
              <a:t>EduPack</a:t>
            </a:r>
            <a:r>
              <a:rPr lang="pl-PL" b="1" dirty="0" smtClean="0"/>
              <a:t> – materiały pomocnicze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err="1" smtClean="0">
                <a:solidFill>
                  <a:srgbClr val="FF0000"/>
                </a:solidFill>
              </a:rPr>
              <a:t>Tutoriale</a:t>
            </a:r>
            <a:r>
              <a:rPr lang="pl-PL" b="1" dirty="0" smtClean="0">
                <a:solidFill>
                  <a:srgbClr val="FF0000"/>
                </a:solidFill>
              </a:rPr>
              <a:t>: </a:t>
            </a:r>
            <a:r>
              <a:rPr lang="pl-PL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</a:t>
            </a:r>
            <a:r>
              <a:rPr lang="pl-PL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://www.youtube.com/user/CESEduPackTutorials</a:t>
            </a:r>
            <a:r>
              <a:rPr lang="pl-PL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/</a:t>
            </a:r>
            <a:endParaRPr lang="pl-PL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u="sng" dirty="0" smtClean="0">
              <a:sym typeface="Wingdings" panose="05000000000000000000" pitchFamily="2" charset="2"/>
            </a:endParaRPr>
          </a:p>
          <a:p>
            <a:r>
              <a:rPr lang="pl-PL" dirty="0" smtClean="0">
                <a:sym typeface="Wingdings" panose="05000000000000000000" pitchFamily="2" charset="2"/>
              </a:rPr>
              <a:t>Granta Design: </a:t>
            </a:r>
            <a:r>
              <a:rPr lang="pl-PL" u="sng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http://www.grantadesign.com/education/students/index.htm</a:t>
            </a:r>
            <a:endParaRPr lang="pl-PL" u="sng" dirty="0" smtClean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pl-PL" dirty="0" smtClean="0"/>
          </a:p>
          <a:p>
            <a:endParaRPr lang="pl-PL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792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9400" y="301624"/>
            <a:ext cx="11645900" cy="5819775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/>
              <a:t>Zad. 1.</a:t>
            </a:r>
            <a:r>
              <a:rPr lang="pl-PL" dirty="0"/>
              <a:t> Znaleźć następujące dane dla materiału ABS (akrylonitryl-butadien-styren):</a:t>
            </a:r>
          </a:p>
          <a:p>
            <a:pPr>
              <a:buFontTx/>
              <a:buChar char="-"/>
            </a:pPr>
            <a:r>
              <a:rPr lang="pl-PL" b="1" i="1" dirty="0"/>
              <a:t>Właściwości cieplne:</a:t>
            </a:r>
            <a:r>
              <a:rPr lang="pl-PL" dirty="0"/>
              <a:t> przewodność cieplna, rozszerzalność temperaturowa, ciepło właściwe, maksymalna temperatura pracy.</a:t>
            </a:r>
          </a:p>
          <a:p>
            <a:pPr>
              <a:buFontTx/>
              <a:buChar char="-"/>
            </a:pPr>
            <a:r>
              <a:rPr lang="pl-PL" b="1" i="1" dirty="0"/>
              <a:t>Właściwości elektryczne:</a:t>
            </a:r>
            <a:r>
              <a:rPr lang="pl-PL" dirty="0"/>
              <a:t> oporność, stała dielektryczna.</a:t>
            </a:r>
          </a:p>
          <a:p>
            <a:pPr>
              <a:buFontTx/>
              <a:buChar char="-"/>
            </a:pPr>
            <a:r>
              <a:rPr lang="pl-PL" b="1" i="1" dirty="0"/>
              <a:t>Właściwości mechaniczne:</a:t>
            </a:r>
            <a:r>
              <a:rPr lang="pl-PL" dirty="0"/>
              <a:t> moduł Younga, twardość </a:t>
            </a:r>
            <a:r>
              <a:rPr lang="pl-PL" dirty="0" err="1"/>
              <a:t>Vicker’a</a:t>
            </a:r>
            <a:r>
              <a:rPr lang="pl-PL" dirty="0"/>
              <a:t>, granica sprężystości, wytrzymałość na rozciąganie, wydłużenie, granica wytrzymałości, odporność na pękanie.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Zad. 2.</a:t>
            </a:r>
            <a:r>
              <a:rPr lang="pl-PL" dirty="0"/>
              <a:t> Jakie są typowe zastosowania materiału PTFE? Jaka jest temperatura topnienia oraz maksymalna temperatura pracy tego materiału?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Zad. 3.</a:t>
            </a:r>
            <a:r>
              <a:rPr lang="pl-PL" dirty="0"/>
              <a:t> Wykorzystując bazę danych o pierwiastkach znajdź zbiór danych o aluminium. Zapoznaj się z jego treścią. (File &gt; </a:t>
            </a:r>
            <a:r>
              <a:rPr lang="pl-PL" dirty="0" err="1"/>
              <a:t>Change</a:t>
            </a:r>
            <a:r>
              <a:rPr lang="pl-PL" dirty="0"/>
              <a:t> </a:t>
            </a:r>
            <a:r>
              <a:rPr lang="pl-PL" dirty="0" err="1"/>
              <a:t>database</a:t>
            </a:r>
            <a:r>
              <a:rPr lang="pl-PL" dirty="0"/>
              <a:t> &gt; CES </a:t>
            </a:r>
            <a:r>
              <a:rPr lang="pl-PL" dirty="0" err="1"/>
              <a:t>Elements</a:t>
            </a:r>
            <a:r>
              <a:rPr lang="pl-PL" dirty="0"/>
              <a:t>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0747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5619" y="528506"/>
            <a:ext cx="11216080" cy="51424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400" dirty="0"/>
          </a:p>
          <a:p>
            <a:r>
              <a:rPr lang="pl-PL" sz="2400" b="1" dirty="0" smtClean="0"/>
              <a:t>Zad. </a:t>
            </a:r>
            <a:r>
              <a:rPr lang="pl-PL" sz="2400" b="1" dirty="0"/>
              <a:t>4.</a:t>
            </a:r>
            <a:r>
              <a:rPr lang="pl-PL" sz="2400" dirty="0"/>
              <a:t> Znajdź, używając Przeglądania (</a:t>
            </a:r>
            <a:r>
              <a:rPr lang="pl-PL" sz="2400" dirty="0" err="1"/>
              <a:t>Browsing</a:t>
            </a:r>
            <a:r>
              <a:rPr lang="pl-PL" sz="2400" dirty="0"/>
              <a:t>) dane na temat skóry jako materiału (</a:t>
            </a:r>
            <a:r>
              <a:rPr lang="pl-PL" sz="2400" dirty="0" err="1"/>
              <a:t>Hybrids</a:t>
            </a:r>
            <a:r>
              <a:rPr lang="pl-PL" sz="2400" dirty="0"/>
              <a:t> &gt; Natural materials &gt; </a:t>
            </a:r>
            <a:r>
              <a:rPr lang="pl-PL" sz="2400" dirty="0" err="1"/>
              <a:t>Leather</a:t>
            </a:r>
            <a:r>
              <a:rPr lang="pl-PL" sz="2400" dirty="0"/>
              <a:t>). Jaka jest granica wytrzymałości, jakie są zakresy oporności i stałej dielektrycznej? Jaki jest wpływ na otoczenie? Od czego głównie </a:t>
            </a:r>
            <a:r>
              <a:rPr lang="pl-PL" sz="2400" dirty="0" smtClean="0"/>
              <a:t>zależy </a:t>
            </a:r>
            <a:r>
              <a:rPr lang="pl-PL" sz="2400" dirty="0"/>
              <a:t>jakość tego materiału?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 smtClean="0"/>
              <a:t>Zad. </a:t>
            </a:r>
            <a:r>
              <a:rPr lang="pl-PL" sz="2400" b="1" dirty="0"/>
              <a:t>5.</a:t>
            </a:r>
            <a:r>
              <a:rPr lang="pl-PL" sz="2400" dirty="0"/>
              <a:t> Znajdź, używając Przeszukiwanie (</a:t>
            </a:r>
            <a:r>
              <a:rPr lang="pl-PL" sz="2400" dirty="0" err="1"/>
              <a:t>Searching</a:t>
            </a:r>
            <a:r>
              <a:rPr lang="pl-PL" sz="2400" dirty="0"/>
              <a:t>) informacje o materiale PLA,  o materiałach </a:t>
            </a:r>
            <a:r>
              <a:rPr lang="pl-PL" sz="2400" dirty="0" smtClean="0"/>
              <a:t>używanych </a:t>
            </a:r>
            <a:r>
              <a:rPr lang="pl-PL" sz="2400" dirty="0"/>
              <a:t>do produkcji soczewek (</a:t>
            </a:r>
            <a:r>
              <a:rPr lang="pl-PL" sz="2400" dirty="0" err="1"/>
              <a:t>lenses</a:t>
            </a:r>
            <a:r>
              <a:rPr lang="pl-PL" sz="2400" dirty="0"/>
              <a:t>) oraz o biopolimerach.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 smtClean="0"/>
              <a:t>Zad. </a:t>
            </a:r>
            <a:r>
              <a:rPr lang="pl-PL" sz="2400" b="1" dirty="0"/>
              <a:t>6.</a:t>
            </a:r>
            <a:r>
              <a:rPr lang="pl-PL" sz="2400" dirty="0"/>
              <a:t> Wykorzystując opcję </a:t>
            </a:r>
            <a:r>
              <a:rPr lang="pl-PL" sz="2400" dirty="0" err="1"/>
              <a:t>Search</a:t>
            </a:r>
            <a:r>
              <a:rPr lang="pl-PL" sz="2400" dirty="0"/>
              <a:t> programu CES znajdź materiały do produkcji uzwojeń </a:t>
            </a:r>
            <a:r>
              <a:rPr lang="pl-PL" sz="2400" dirty="0" smtClean="0"/>
              <a:t>elementów </a:t>
            </a:r>
            <a:r>
              <a:rPr lang="pl-PL" sz="2400" dirty="0"/>
              <a:t>grzejnych pieców.</a:t>
            </a:r>
          </a:p>
        </p:txBody>
      </p:sp>
    </p:spTree>
    <p:extLst>
      <p:ext uri="{BB962C8B-B14F-4D97-AF65-F5344CB8AC3E}">
        <p14:creationId xmlns:p14="http://schemas.microsoft.com/office/powerpoint/2010/main" xmlns="" val="51455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553</Words>
  <Application>Microsoft Office PowerPoint</Application>
  <PresentationFormat>Niestandardowy</PresentationFormat>
  <Paragraphs>64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Zajęcia organizacyjne</vt:lpstr>
      <vt:lpstr>Informacje wstępne</vt:lpstr>
      <vt:lpstr>Warunki zaliczenia</vt:lpstr>
      <vt:lpstr>Literatura </vt:lpstr>
      <vt:lpstr>Wstęp – materiałowe bazy danych</vt:lpstr>
      <vt:lpstr>CES EduPack – materiały pomocnicze</vt:lpstr>
      <vt:lpstr>CES EduPack – materiały pomocnicze</vt:lpstr>
      <vt:lpstr>Slajd 8</vt:lpstr>
      <vt:lpstr>Slajd 9</vt:lpstr>
      <vt:lpstr>Zadanie na do widzenia</vt:lpstr>
      <vt:lpstr>Slajd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organizacyjne</dc:title>
  <dc:creator>Mirosław Stygar</dc:creator>
  <cp:lastModifiedBy>Juliusz Dąbrowa</cp:lastModifiedBy>
  <cp:revision>12</cp:revision>
  <dcterms:created xsi:type="dcterms:W3CDTF">2018-10-02T20:19:43Z</dcterms:created>
  <dcterms:modified xsi:type="dcterms:W3CDTF">2018-10-10T17:15:36Z</dcterms:modified>
</cp:coreProperties>
</file>