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6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7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8.xml" ContentType="application/vnd.openxmlformats-officedocument.presentationml.notesSlide+xml"/>
  <Override PartName="/ppt/comments/comment7.xml" ContentType="application/vnd.openxmlformats-officedocument.presentationml.comments+xml"/>
  <Override PartName="/ppt/notesSlides/notesSlide9.xml" ContentType="application/vnd.openxmlformats-officedocument.presentationml.notesSlide+xml"/>
  <Override PartName="/ppt/comments/comment8.xml" ContentType="application/vnd.openxmlformats-officedocument.presentationml.comments+xml"/>
  <Override PartName="/ppt/notesSlides/notesSlide10.xml" ContentType="application/vnd.openxmlformats-officedocument.presentationml.notesSlide+xml"/>
  <Override PartName="/ppt/comments/comment9.xml" ContentType="application/vnd.openxmlformats-officedocument.presentationml.comments+xml"/>
  <Override PartName="/ppt/comments/comment10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76" r:id="rId9"/>
    <p:sldId id="275" r:id="rId10"/>
    <p:sldId id="267" r:id="rId11"/>
    <p:sldId id="277" r:id="rId12"/>
    <p:sldId id="278" r:id="rId13"/>
    <p:sldId id="273" r:id="rId14"/>
    <p:sldId id="279" r:id="rId15"/>
    <p:sldId id="272" r:id="rId16"/>
    <p:sldId id="271" r:id="rId17"/>
  </p:sldIdLst>
  <p:sldSz cx="9144000" cy="6858000" type="screen4x3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Sans Unicode" panose="020B0602030504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Sans Unicode" panose="020B0602030504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Sans Unicode" panose="020B0602030504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Sans Unicode" panose="020B0602030504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sia" initials="K" lastIdx="61" clrIdx="0"/>
  <p:cmAuthor id="2" name="KASIA" initials="K" lastIdx="13" clrIdx="1"/>
  <p:cmAuthor id="3" name="AK" initials="A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  <a:srgbClr val="FF3300"/>
    <a:srgbClr val="FFCC00"/>
    <a:srgbClr val="3399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986" autoAdjust="0"/>
  </p:normalViewPr>
  <p:slideViewPr>
    <p:cSldViewPr>
      <p:cViewPr>
        <p:scale>
          <a:sx n="100" d="100"/>
          <a:sy n="100" d="100"/>
        </p:scale>
        <p:origin x="954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0-20T15:11:05.819" idx="18">
    <p:pos x="10" y="10"/>
    <p:text>Zacznijmy najpierw od podstaw: wszyscy wiemy, że pod ciśnieniem atmosferycznym i w temperaturze poniżej 100 C woda jest cieczą. W 100 C woda wrze. Gdy przekroczymy 100 C woda staje się parą wodną. Zmiana stanu z cieczy na gaz, która występuje w temperaturze 100 C jest nazywana przejściem fazowym. Należy również wspomnieć, że przejściu fazowemu towarzyszy nagła zmiana w gęstości płynu. Objętość danej masy fazy gazowej jest około 1600 razy większa niż objętość tej samej masy cieczy, zatem gęstość jest odpowiednio mniejsza. </p:tex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0-21T00:27:51.521" idx="33">
    <p:pos x="2350" y="106"/>
    <p:text>system nieznacznie powyżej Tc. ai - obrazek, który przedstawia typowe ułożenie bez skalowania. Kolejne obrazki przedstwiają rezultaty skalowania dla L=4 i L=8 odpowiednio. Ta operacja odsuwa nas od krytyczności - zwiększyło nam się nieuporządkowanie. </p:text>
  </p:cm>
  <p:cm authorId="1" dt="2016-10-21T00:33:46.114" idx="34">
    <p:pos x="4282" y="82"/>
    <p:text>Podobny trend jest widoczny poniżej temperatury krytycznej. Ponownie wzięcie bloków o rzmiarach L=4 orz L=8 generują nam reprezentacje, które są mniej krytyczne. 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6-10-20T11:53:01.728" idx="1">
    <p:pos x="10" y="10"/>
    <p:text>zależność namagnesowania od temperatury phase transition magnetization vs temperature 
 pokazać przejścia fazowe zależą od fluktuacji termicznych powyżej Tc są tak duże że nic nie jest się w stanie uporządkować </p:text>
  </p:cm>
  <p:cm authorId="1" dt="2016-10-20T16:05:08.739" idx="21">
    <p:pos x="2726" y="554"/>
    <p:text>Zewnętrzne pole magnetyczne ustawia nam magnetyzację. Pole w jednym kierunku - magnetyzacja w tym samym. 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0-20T16:09:53.221" idx="22">
    <p:pos x="2476" y="605"/>
    <p:text>Poniżej pewnego cisnienia układ jest gazem powyżej cieczą. </p:text>
  </p:cm>
  <p:cm authorId="1" dt="2016-10-20T16:11:07.395" idx="23">
    <p:pos x="4138" y="521"/>
    <p:text>Dla ferromagnetyka takim parametrem jest zewnętrzne pole magnetyczne: pole w jednym kierunku, magnetyzacja w tym samym, pole zmienia kierunek i zmienia się faza</p:text>
  </p:cm>
  <p:cm authorId="1" dt="2016-10-20T16:14:55.829" idx="24">
    <p:pos x="2125" y="567"/>
    <p:text>powyżej Tc nie możemy znaleźc parametru, który by kontrolował fazę układu i taką temperaturę nazywamy temperaturą krytyczną, a zjawiska zachodzące w jej pobliżu zjawiskami krytycznymi. </p:text>
  </p:cm>
  <p:cm authorId="3" dt="2016-11-01T13:10:58.984" idx="1">
    <p:pos x="3551" y="513"/>
    <p:text>Każde zjawisko krytyczne z tej samej klasy jest w pewnym sensie identyczne – wykorzystujemy to, bierzemy taki przypadek, który jest najprostszy i policzony. 
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0-20T16:31:27.981" idx="26">
    <p:pos x="122" y="1106"/>
    <p:text>Model Isinga jest bardzo prostym modelem, który łatwo można zobrazować, a przede wszystkim jest to model, który ma ścisłe rozwiązanie podane w 1944 roku przez Larsa Onsgera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0-19T13:24:32.228" idx="10">
    <p:pos x="5268" y="3720"/>
    <p:text>o długości korelacji mozna myśleć jako o pomiarze największego kawałka uzyskanej struktury (największa czarna lub biała wyspa na figurze a lub największa biała wyspa na figurze c. W temperaturze Tc zasięg korelacji jest nieskończony</p:text>
  </p:cm>
  <p:cm authorId="2" dt="2016-10-20T12:13:40.071" idx="5">
    <p:pos x="5146" y="2242"/>
    <p:text>pokazać na przykłądzie obrazka i zaznaczyć klaster przeciętna wielkość klastra takiego samego</p:text>
  </p:cm>
  <p:cm authorId="1" dt="2016-10-20T16:41:13.664" idx="27">
    <p:pos x="5016" y="1092"/>
    <p:text>jest to dowolna wielkość fizyczna lub jej kombinacja liniowa, która jest niezerowa poniżej Tc i zerowa powyżej</p:tex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0-19T11:00:10.664" idx="48">
    <p:pos x="4932" y="656"/>
    <p:text>W granicy niskich temperatur jest niezwykle prawdopodobne, aby system znajdował się w ułożeniu, któremu odpowiada minimalna energia (ground states). Są dwa takie ułożenia: w jednym wszystkie zmienne mają wartość +1 w innym -1. Te w pełni uporządkowane ułożenia mają te same energie i są jednakowo prawdopodobne. System znaleziony w jednym ground state nie może przejść do drugiego bez przejścia przez ułożenie o znacznie wyższych energiach, które są mało prawdopodobne. Dlatego też w temperaturze T=0J/k system na pewno zostanie znaleziony i pozostanie w jednym w pełni uporządkowanym ułożeniu. </p:text>
  </p:cm>
  <p:cm authorId="1" dt="2016-10-19T11:19:26.522" idx="49">
    <p:pos x="288" y="936"/>
    <p:text>Limit wysokotemperaturowy - O CO W NIM CHODZI?
W temperaturze wysokiej nieuporządkowane ułożenia dominują sumę w równaniu na parametr porządku i jest on równy ZERO</p:text>
  </p:cm>
  <p:cm authorId="1" dt="2016-10-19T11:43:07.198" idx="50">
    <p:pos x="3588" y="3324"/>
    <p:text>SYMULACJE KOMPUTEROWE: mamy algorytm, który ma wprowadzone jakieś początkowe ułożenie i on generuje inne ułożenie. Njawcześniejsze zastosowania tego algorytmu odzwierciedlają specyficzny wybór ułożenia początkowego. Jednkże algorytm jest zaprojektowany tak, że niezależnie od ułożenia początkowego, ułożenia pojawiające się później robią to z prawdopodobieństwem okreslonym przez pa. </p:text>
  </p:cm>
  <p:cm authorId="2" dt="2016-10-20T12:20:27.190" idx="11">
    <p:pos x="442" y="2374"/>
    <p:text>powtórzyć wyrażenie na Qa - stanem makroskopowym i liczona średnia jest parametrem porządku. </p:tex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0-19T11:46:50.798" idx="41">
    <p:pos x="-14" y="-26"/>
    <p:text>regiony czarne odpowidają wartości +1, białe -1. W pełni uporządkowane ułożenie (którego oczekujemy przy niskich temperaturach) pojawia się kompletnie czarne lub białe. </p:text>
  </p:cm>
  <p:cm authorId="1" dt="2016-10-19T11:52:36.859" idx="42">
    <p:pos x="4368" y="180"/>
    <p:text>Ułożenie typowe dla temperatury nieco powyżej temperatury krytycznej. Obszary białe i czarne są w zasadzie takie same, co wskazuje na fazę ze znikającym parametrem porządku. Ten wzór nie jest tym co powinno być dla bardzo wysokich temperatur. </p:text>
  </p:cm>
  <p:cm authorId="1" dt="2016-10-19T12:15:51.994" idx="44">
    <p:pos x="936" y="132"/>
    <p:text>ułożenie właściwe dla temperatury niewiele poniżej Tc. Pojedynek pomiędzy białymi, a czarnymi, którego szczyt jest osiągnięty w punkcie krytycznym jest teraz rozwiązany - przewaga białych nad czarnymu. co sygnalizuje niezerowy parametr porządku. </p:text>
  </p:cm>
  <p:cm authorId="1" dt="2016-10-19T12:24:14.723" idx="45">
    <p:pos x="5230" y="3242"/>
    <p:text>Zbliżanie się do punktu krytycznego jest sygnalizowane przez wzrost w przestrzennym rozmiarze fegionów, które mają postać jednej z uporządkowanych faz połąonych w punkcie krytycznym. W przypadku płynu te regiony maja postać baniek cieczy lub pary. </p:text>
  </p:cm>
  <p:cm authorId="1" dt="2016-10-20T18:14:58.961" idx="46">
    <p:pos x="490" y="-26"/>
    <p:text>W przypadku modelu Isinga 2 fazy współistnieją poniżej temperatury krytycznej w jednej fazie większośc zmiennych ma wartość +1 w drugiej -1. Gdy zbliżamy się do punktu krytycznego różnice w rozmirze populacji kurczą się, a w temperaturze powyżej temperatury krytycznej populacje są w zasadzie równe</p:text>
  </p:cm>
  <p:cm authorId="1" dt="2016-10-20T18:21:36.275" idx="47">
    <p:pos x="4806" y="3258"/>
    <p:text>Zasięg korelacji i parametr porządku zchowują się w charakterystyczny sposób w pobliżu Tc</p:text>
  </p:cm>
  <p:cm authorId="3" dt="2016-11-01T14:19:20.625" idx="2">
    <p:pos x="2508" y="120"/>
    <p:text>Dramatyczna zmiana wzoru - stosunkowo małe wyspy czarne i białe widoczne powyżej Tc, są tak duże, że rozciągają się poza system. 
W punkcie krytycznym system jest zdominowany przez 2 zestawy konfiguracji: 1 ma znaczącą przewagę czarnych drugi białych. Czasami, gdy gdy zmienne s przeskakują ze stanu do stanu i białe i czarne wyspy rosną bądź kurczą się, system znajduje drogę z jednej konfiguracji do drugiej. równośc populacji białych i czarnych pojawia się gdy odpowiednia średnia jest wzięta z wielu różnych konfiguracji. Usiłujemy przenieść prawdziwe średnie zachowanie na jedną figurę. Dlatego ostrożnie wybieramy naszą typową figurę, aby wyłapać system pomiędzy zmianą z czarnych na białe. </p:tex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0-19T13:58:21.531" idx="12">
    <p:pos x="1500" y="3360"/>
    <p:text>Nie zawsze tak jest - magnesy z warstwową mikrostrukturą wykazjuą inne indeksy krytyczne: B=0.12 v=1. </p:text>
  </p:cm>
  <p:cm authorId="1" dt="2016-10-19T14:09:46.517" idx="13">
    <p:pos x="10" y="10"/>
    <p:text>Teoria powinna nam dostarczyć info o tym jak liczyć wykładniki krytycne, które opisują zachowanie systemów w punkie krytycznym. Po drugie teoria powinna stawić czoła pytaniu o uniwersalność widoczną w tych indeksach: dlaczego szczegóły mikroskopowe systemu fizycznego są tak nieistotne w opisie zachowania systemu w punkcie krytycznym - a systemy się różnią - czemu płyn i magnes może być opisywane przez te same magiczne liczby. </p:text>
  </p:cm>
  <p:cm authorId="2" dt="2016-10-20T12:31:15.475" idx="9">
    <p:pos x="228" y="3756"/>
    <p:text>te wykładniki są dla 3D systemów a inne są dla dwóch wymiarów. </p:text>
  </p:cm>
  <p:cm authorId="1" dt="2016-10-20T18:38:54.874" idx="31">
    <p:pos x="2" y="386"/>
    <p:text>Mówilismy o tym, że w pobliżu Tc parametr porządku, jak i zasięg korelacji zachowują się w charakterystyczny sposób. Ten sposób widać na wykresie. </p:text>
  </p:cm>
  <p:cm authorId="1" dt="2016-10-20T18:41:06.614" idx="32">
    <p:pos x="3132" y="888"/>
    <p:text>długość korelacji wzrasta gwałtownie, gdy zbliżamy się do temperatury krytycznej z obu stron. 
</p:tex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0-20T10:43:02.266" idx="17">
    <p:pos x="1320" y="168"/>
    <p:text>parametr porządku, jak i zasięg korelacji charakteryzują dużą skalę długości. Dokładna postać mikrostrukatury w małej skali jest nieistotna dla zachowania tych wielkości. Mikrostruktura w małej skali jest szumem. Aby ją wyelminować wybieramy dużą wartośc dla L. Dzielimy naszą próbkę na bloki o boku L, każdy znich zawiera L^d miejsc. Centra tych bloków definiują siatkę punktów do N/L^d. Z każdym z bloków kojarzymy centrum siatki I. Zmienna SI(L) definiuje przestrzenną średnią, którą zawiera: SI(L)=L^-dsuma si.
Ta procedura staje przed faktem, że o ile lokalna zmienna si ma tylko dwie możliwe wartości to zmienna blokowa ma ich znacznie więcej. 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DAE45C1-5EA5-460F-9A3E-E053074B8136}" type="datetimeFigureOut">
              <a:rPr lang="pl-PL"/>
              <a:pPr>
                <a:defRPr/>
              </a:pPr>
              <a:t>2016-11-02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 smtClean="0"/>
              <a:t>Edytuj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BBB0492-4902-4B40-8381-1B0401B1619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l-PL" altLang="pl-PL" smtClean="0"/>
              <a:t>Plan ma być opowiescia ciagla o temacie. Nie ma się rwac, każdy następny punkt wynika z poprzedniego. A na końcu musi być mocny akcent podsumowujacy. (tu pokolorowany na zolto).</a:t>
            </a:r>
          </a:p>
          <a:p>
            <a:pPr>
              <a:spcBef>
                <a:spcPct val="0"/>
              </a:spcBef>
            </a:pPr>
            <a:endParaRPr lang="pl-PL" altLang="pl-PL" smtClean="0"/>
          </a:p>
          <a:p>
            <a:pPr>
              <a:spcBef>
                <a:spcPct val="0"/>
              </a:spcBef>
            </a:pPr>
            <a:r>
              <a:rPr lang="pl-PL" altLang="pl-PL" smtClean="0"/>
              <a:t>W zyciu spotykasmy wiele zjawisk jak przemiana wody w lod, czy tez ferro w para.: to przescia fazowe. Sciskanie gazu w ciecz jest możliwe az nie przekroczymy pewnej temperatury: temperatury krytycznej. Zjawiska wokół tej temperatury, to zjawiska krytyczne, a sama Tc to temperatura krytyczna.</a:t>
            </a:r>
          </a:p>
          <a:p>
            <a:pPr>
              <a:spcBef>
                <a:spcPct val="0"/>
              </a:spcBef>
            </a:pPr>
            <a:r>
              <a:rPr lang="pl-PL" altLang="pl-PL" smtClean="0"/>
              <a:t>Latwym do wyobrażenia sobie i policzenia! Ukladem jest siec oddziałujących na plaszczyznie spinow, czyli układ Isinga. Ponieważ taka siec wykazuje tez zjawisko krytyczne, wiec będę to pokazywać jako ilustracje typowego zjawiska krytycznego.</a:t>
            </a:r>
          </a:p>
          <a:p>
            <a:pPr>
              <a:spcBef>
                <a:spcPct val="0"/>
              </a:spcBef>
            </a:pPr>
            <a:r>
              <a:rPr lang="pl-PL" altLang="pl-PL" smtClean="0"/>
              <a:t>Żeby pokazac zachowanie się układu musimy znac jego charakterystyczne wielkości i jak się one zmieniają w funkcji T: wprowadze opis statystyczny , uniwerslalny, lecz tu zastosowany do model Isinga.</a:t>
            </a:r>
          </a:p>
          <a:p>
            <a:pPr>
              <a:spcBef>
                <a:spcPct val="0"/>
              </a:spcBef>
            </a:pPr>
            <a:r>
              <a:rPr lang="pl-PL" altLang="pl-PL" smtClean="0"/>
              <a:t>Majac w ten sposób zdefiniowane wielkości opisujące model (takie jak parametr porządku) wroce do modelu, żeby intuicyjnie pokazac pewne prawidlowosci. Pokaze mianowicie hipotezę skalowania, z czego wynika, ze opisywny układ, w pobliżu Tc, zachowuje się uniwersalnie: każdy zachowuje się tak samo.</a:t>
            </a:r>
          </a:p>
          <a:p>
            <a:pPr>
              <a:spcBef>
                <a:spcPct val="0"/>
              </a:spcBef>
            </a:pPr>
            <a:r>
              <a:rPr lang="pl-PL" altLang="pl-PL" smtClean="0"/>
              <a:t>Biorac ta uniwersalmnosc pod uwagę ludzie sformuloweali teorie, teorie grupy renormalizacji, dzięki której umiemy opisac i rozumiemy zjawiska krytyczne.</a:t>
            </a:r>
          </a:p>
          <a:p>
            <a:pPr>
              <a:spcBef>
                <a:spcPct val="0"/>
              </a:spcBef>
            </a:pPr>
            <a:r>
              <a:rPr lang="pl-PL" altLang="pl-PL" smtClean="0"/>
              <a:t>I te dwa glowne wnioski z mojego wystąpienia:</a:t>
            </a:r>
          </a:p>
          <a:p>
            <a:pPr>
              <a:spcBef>
                <a:spcPct val="0"/>
              </a:spcBef>
            </a:pPr>
            <a:r>
              <a:rPr lang="pl-PL" altLang="pl-PL" smtClean="0"/>
              <a:t>-uniwersalność i wynikajaca z niej</a:t>
            </a:r>
          </a:p>
          <a:p>
            <a:pPr>
              <a:spcBef>
                <a:spcPct val="0"/>
              </a:spcBef>
            </a:pPr>
            <a:r>
              <a:rPr lang="pl-PL" altLang="pl-PL" smtClean="0"/>
              <a:t>-mozlowisc konstrukcji teorii</a:t>
            </a:r>
          </a:p>
          <a:p>
            <a:pPr>
              <a:spcBef>
                <a:spcPct val="0"/>
              </a:spcBef>
            </a:pPr>
            <a:r>
              <a:rPr lang="pl-PL" altLang="pl-PL" smtClean="0"/>
              <a:t>Przedstawiam tu.</a:t>
            </a:r>
          </a:p>
        </p:txBody>
      </p:sp>
      <p:sp>
        <p:nvSpPr>
          <p:cNvPr id="122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A7164A-0FB4-451C-B300-281476748B2C}" type="slidenum">
              <a:rPr lang="pl-PL" altLang="pl-PL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pl-PL" altLang="pl-P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l-PL" altLang="pl-PL" dirty="0" smtClean="0"/>
              <a:t>nie to co mikroskopowe jest ważne a to co makroskopowe bo skoro mamy uniwersalność to nie patrzymy na poszczególne spiny. popatrzmy na większe części porządkującego się </a:t>
            </a:r>
            <a:r>
              <a:rPr lang="pl-PL" altLang="pl-PL" dirty="0" err="1" smtClean="0"/>
              <a:t>ukłądu</a:t>
            </a:r>
            <a:r>
              <a:rPr lang="pl-PL" altLang="pl-PL" dirty="0" smtClean="0"/>
              <a:t> i te dwa obrazki. odchodzenie od krytyczności. w Tc nie ma odchodzenia. </a:t>
            </a:r>
          </a:p>
          <a:p>
            <a:pPr eaLnBrk="1" hangingPunct="1"/>
            <a:endParaRPr lang="pl-PL" altLang="pl-PL" dirty="0" smtClean="0"/>
          </a:p>
          <a:p>
            <a:pPr eaLnBrk="1" hangingPunct="1"/>
            <a:r>
              <a:rPr lang="pl-PL" altLang="pl-PL" dirty="0" smtClean="0"/>
              <a:t>narodziła się ta idea grupy </a:t>
            </a:r>
            <a:r>
              <a:rPr lang="pl-PL" altLang="pl-PL" dirty="0" err="1" smtClean="0"/>
              <a:t>renormalizacji</a:t>
            </a:r>
            <a:r>
              <a:rPr lang="pl-PL" altLang="pl-PL" dirty="0" smtClean="0"/>
              <a:t> i że możemy dostać z tego </a:t>
            </a:r>
            <a:r>
              <a:rPr lang="pl-PL" altLang="pl-PL" dirty="0" err="1" smtClean="0"/>
              <a:t>wykłądniki</a:t>
            </a:r>
            <a:r>
              <a:rPr lang="pl-PL" altLang="pl-PL" dirty="0" smtClean="0"/>
              <a:t> krytyczne i zależność między nimi. </a:t>
            </a:r>
            <a:endParaRPr lang="en-US" alt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BB0492-4902-4B40-8381-1B0401B1619B}" type="slidenum">
              <a:rPr lang="pl-PL" smtClean="0"/>
              <a:pPr>
                <a:defRPr/>
              </a:pPr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0813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l-PL" altLang="pl-PL" smtClean="0"/>
              <a:t>To przykład z zycia codzinnego, dobrze znany. Niech T=100C. Wiemy, ze woda wtedy wrze. Ale jeśli zwiekszymy cosnienie, to woda nie wrze (wrze, ale w podwyzszonej T): jest ciecza. A jeśli, caly czas w tej samej T, zmniejszymy, to woda przejdzie do fazy gazowej.</a:t>
            </a:r>
          </a:p>
          <a:p>
            <a:pPr>
              <a:spcBef>
                <a:spcPct val="0"/>
              </a:spcBef>
            </a:pPr>
            <a:r>
              <a:rPr lang="pl-PL" altLang="pl-PL" smtClean="0"/>
              <a:t>A wiec cisnienie, dla stalej T, jest zewnetrznym parametrem, którym kontrolujemy faze ukladu. Zmiana fazy oznacza gwaltowna zmiane gestosci: gaz ma mala gestosc, ciesz duza.</a:t>
            </a:r>
          </a:p>
          <a:p>
            <a:pPr>
              <a:spcBef>
                <a:spcPct val="0"/>
              </a:spcBef>
            </a:pPr>
            <a:r>
              <a:rPr lang="pl-PL" altLang="pl-PL" smtClean="0"/>
              <a:t>Tak się dzieje az do Tc=374C. Powyzej tej T nie można tak dobrac cisnienia, żeby dostac dwie fazy: zmiana cisnienia zmienia gestosc, ale nie ma skoku: mamy tylko jedna faze</a:t>
            </a:r>
          </a:p>
        </p:txBody>
      </p:sp>
      <p:sp>
        <p:nvSpPr>
          <p:cNvPr id="1434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7838C9-3788-4539-AB97-EA5B9D374E65}" type="slidenum">
              <a:rPr lang="pl-PL" altLang="pl-PL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pl-PL" altLang="pl-P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l-PL" altLang="pl-PL" smtClean="0"/>
              <a:t>A to inny przykład, z innej bajki: ferromagnetyzm.</a:t>
            </a:r>
          </a:p>
          <a:p>
            <a:pPr>
              <a:spcBef>
                <a:spcPct val="0"/>
              </a:spcBef>
            </a:pPr>
            <a:r>
              <a:rPr lang="pl-PL" altLang="pl-PL" smtClean="0"/>
              <a:t>Wezmy zelazo w temperaturze pokojowej. Jeśli do takiego zelaza przylozymy pole magnetyczne H, to je namagnesujemy w jednym kierunku (powiedzmy „positive”). Jeśli w przeciwnym, to faza ferromagnentyczna się zmieni: negative”. Wystapi skok namagnesowania delM.</a:t>
            </a:r>
          </a:p>
          <a:p>
            <a:pPr>
              <a:spcBef>
                <a:spcPct val="0"/>
              </a:spcBef>
            </a:pPr>
            <a:r>
              <a:rPr lang="pl-PL" altLang="pl-PL" smtClean="0"/>
              <a:t>A wiec pole zewnetrzne, dla stalej T, jest zewnetrznym parametrem, którym kontrolujemy faze ukladu. Zmiana fazy oznacza gwaltowna zmiane namagnesowania: z positive na negative.</a:t>
            </a:r>
          </a:p>
          <a:p>
            <a:pPr>
              <a:spcBef>
                <a:spcPct val="0"/>
              </a:spcBef>
            </a:pPr>
            <a:r>
              <a:rPr lang="pl-PL" altLang="pl-PL" smtClean="0"/>
              <a:t>Tak się dzieje az do Tc=770C. Powyzej tej T nie można tak dobrac pola, żeby dostac dwie fazy: zmiana pola zmienia namagnesowanie, ale nie ma skoku: mamy tylko jedna faze.</a:t>
            </a:r>
          </a:p>
          <a:p>
            <a:pPr>
              <a:spcBef>
                <a:spcPct val="0"/>
              </a:spcBef>
            </a:pPr>
            <a:r>
              <a:rPr lang="pl-PL" altLang="pl-PL" smtClean="0"/>
              <a:t>Takich przykladow jest mnostwo. Te sa latwe i dlatego tu przedstawione.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mtClean="0"/>
              <a:t>Na tym slajdzie zebrane sa uwagi z poprzednich dwoch.</a:t>
            </a:r>
          </a:p>
          <a:p>
            <a:r>
              <a:rPr lang="pl-PL" altLang="pl-PL" smtClean="0"/>
              <a:t>Wazne jest to, ze istnieje zewnetrzny czynnik, którego wielkosc kontroluje faze ukladu,  a ta faza jest charakteryzowana pewna cecha ukladu, faza: parametrem porzadku. </a:t>
            </a:r>
          </a:p>
          <a:p>
            <a:r>
              <a:rPr lang="pl-PL" altLang="pl-PL" smtClean="0"/>
              <a:t>powyżej Tc nie istnieje zewnetrzny czynnik, który by kontrolował fazę układu i taką temperaturę nazywamy temperaturą krytyczną, a zjawiska zachodzące w jej pobliżu zjawiskami krytycznymi. </a:t>
            </a:r>
          </a:p>
          <a:p>
            <a:endParaRPr lang="pl-PL" altLang="pl-PL" smtClean="0"/>
          </a:p>
          <a:p>
            <a:r>
              <a:rPr lang="pl-PL" altLang="pl-PL" smtClean="0"/>
              <a:t>Okazuje się, że Każde zjawisko krytyczne z tej samej klasy jest w pewnym sensie identyczne – wykorzystujemy to, bierzemy taki przypadek, który jest najprostszy i policzony. </a:t>
            </a:r>
          </a:p>
          <a:p>
            <a:r>
              <a:rPr lang="pl-PL" altLang="pl-PL" smtClean="0"/>
              <a:t>A naszym celem jest zobaczyc, co się dzieje w poblizu temperatury krytycznej</a:t>
            </a:r>
          </a:p>
          <a:p>
            <a:endParaRPr lang="pl-PL" altLang="pl-PL" smtClean="0"/>
          </a:p>
          <a:p>
            <a:endParaRPr lang="pl-PL" altLang="pl-PL" smtClean="0"/>
          </a:p>
          <a:p>
            <a:endParaRPr lang="pl-PL" altLang="pl-P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mtClean="0"/>
              <a:t>A zatem czym jest 2 D model Isinga</a:t>
            </a:r>
          </a:p>
          <a:p>
            <a:r>
              <a:rPr lang="pl-PL" altLang="pl-PL" smtClean="0"/>
              <a:t>Model Isinga jest bardzo prostym modelem, który łatwo można zobrazować, a przede wszystkim jest to model, który ma ścisłe rozwiązanie podane w 1944 roku przez Larsa Onsgera.</a:t>
            </a:r>
          </a:p>
          <a:p>
            <a:r>
              <a:rPr lang="pl-PL" altLang="pl-PL" sz="1100" smtClean="0">
                <a:latin typeface="Arial" panose="020B0604020202020204" pitchFamily="34" charset="0"/>
              </a:rPr>
              <a:t>Model</a:t>
            </a:r>
            <a:r>
              <a:rPr lang="pl-PL" altLang="pl-PL" sz="1100" smtClean="0">
                <a:solidFill>
                  <a:schemeClr val="accent2"/>
                </a:solidFill>
                <a:latin typeface="Arial" panose="020B0604020202020204" pitchFamily="34" charset="0"/>
              </a:rPr>
              <a:t> Isinga</a:t>
            </a:r>
            <a:r>
              <a:rPr lang="pl-PL" altLang="pl-PL" sz="1100" smtClean="0">
                <a:latin typeface="Arial" panose="020B0604020202020204" pitchFamily="34" charset="0"/>
              </a:rPr>
              <a:t> 2D wykazuje przejscie fazowe dla T&lt;TC i daje się rozwiązać dokładnie. Zatem możemy prześledzić jakie procesy zachodzą w Tc, a to przeciez jest naszym celem</a:t>
            </a:r>
          </a:p>
          <a:p>
            <a:endParaRPr lang="pl-PL" altLang="pl-P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pl-PL" altLang="pl-PL" smtClean="0"/>
              <a:t>Sprobujmy zobaczyc jak terodynamicznie opisuje się taki uklad:</a:t>
            </a:r>
          </a:p>
          <a:p>
            <a:pPr>
              <a:lnSpc>
                <a:spcPct val="90000"/>
              </a:lnSpc>
            </a:pPr>
            <a:r>
              <a:rPr lang="pl-PL" altLang="pl-PL" smtClean="0"/>
              <a:t>Model Isinga opisuje ferromagnetyzm. Wiemy, ze ponizej TC zewnetrznym czynnikiem kontroli fazy jest pole magnetyczne, a parametrem, który wskazuje faze jest namagnesowania. Robimy jeszcze jedno uproszczenie: zakladamy, ze ten zewnetrzny czynnik kontrolujacy faze jest 0. Czyli będziemy obserwowali wspolistnienie dwoch faz.</a:t>
            </a:r>
          </a:p>
          <a:p>
            <a:pPr>
              <a:lnSpc>
                <a:spcPct val="90000"/>
              </a:lnSpc>
            </a:pPr>
            <a:r>
              <a:rPr lang="pl-PL" altLang="pl-PL" smtClean="0"/>
              <a:t>Ponieważ namagnesowania może być + lub -, to rownie dobrze możemy powiedziec: biale, lub czarne pole, albo 0 i 1.</a:t>
            </a:r>
          </a:p>
          <a:p>
            <a:pPr>
              <a:lnSpc>
                <a:spcPct val="90000"/>
              </a:lnSpc>
            </a:pPr>
            <a:r>
              <a:rPr lang="pl-PL" altLang="pl-PL" smtClean="0"/>
              <a:t>Formalnie parametr porzadku srednia termodynamiczna z konkretnych ulozen sponow (tu nazwanych parametrem mikroskpowym i oznaczonych jako Qa). Jeśli srednia to suma Qa razy prawdopodobienstwo wystapienia pa</a:t>
            </a:r>
          </a:p>
          <a:p>
            <a:pPr>
              <a:lnSpc>
                <a:spcPct val="90000"/>
              </a:lnSpc>
            </a:pPr>
            <a:endParaRPr lang="pl-PL" altLang="pl-PL" smtClean="0"/>
          </a:p>
          <a:p>
            <a:pPr>
              <a:lnSpc>
                <a:spcPct val="90000"/>
              </a:lnSpc>
            </a:pPr>
            <a:r>
              <a:rPr lang="pl-PL" altLang="pl-PL" smtClean="0"/>
              <a:t>Okazuje się, ze istotnym parametrem ukladu jest tez dlugosc korelacji. o długości korelacji mozna myśleć jako o pomiarze największego kawałka uzyskanej struktury (największa czarna lub biała wyspa). </a:t>
            </a:r>
          </a:p>
          <a:p>
            <a:pPr>
              <a:lnSpc>
                <a:spcPct val="90000"/>
              </a:lnSpc>
            </a:pPr>
            <a:endParaRPr lang="pl-PL" altLang="pl-PL" smtClean="0"/>
          </a:p>
          <a:p>
            <a:pPr>
              <a:lnSpc>
                <a:spcPct val="90000"/>
              </a:lnSpc>
            </a:pPr>
            <a:r>
              <a:rPr lang="pl-PL" altLang="pl-PL" smtClean="0"/>
              <a:t>Okazuje się, i to jest najwazniejszy, pozniej jeszcze omawiany wniosek, ze W temperaturze Tc zasięg korelacji jest nieskończony</a:t>
            </a:r>
          </a:p>
          <a:p>
            <a:pPr>
              <a:lnSpc>
                <a:spcPct val="90000"/>
              </a:lnSpc>
            </a:pPr>
            <a:endParaRPr lang="pl-PL" altLang="pl-P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pl-PL" altLang="pl-PL" sz="800" dirty="0" err="1" smtClean="0"/>
              <a:t>Pamietajmy</a:t>
            </a:r>
            <a:r>
              <a:rPr lang="pl-PL" altLang="pl-PL" sz="800" dirty="0" smtClean="0"/>
              <a:t>, ze model </a:t>
            </a:r>
            <a:r>
              <a:rPr lang="pl-PL" altLang="pl-PL" sz="800" dirty="0" err="1" smtClean="0"/>
              <a:t>Isinga</a:t>
            </a:r>
            <a:r>
              <a:rPr lang="pl-PL" altLang="pl-PL" sz="800" dirty="0" smtClean="0"/>
              <a:t> 2D można </a:t>
            </a:r>
            <a:r>
              <a:rPr lang="pl-PL" altLang="pl-PL" sz="800" dirty="0" err="1" smtClean="0"/>
              <a:t>dokladnie</a:t>
            </a:r>
            <a:r>
              <a:rPr lang="pl-PL" altLang="pl-PL" sz="800" dirty="0" smtClean="0"/>
              <a:t> </a:t>
            </a:r>
            <a:r>
              <a:rPr lang="pl-PL" altLang="pl-PL" sz="800" dirty="0" err="1" smtClean="0"/>
              <a:t>rozwiazac</a:t>
            </a:r>
            <a:r>
              <a:rPr lang="pl-PL" altLang="pl-PL" sz="800" dirty="0" smtClean="0"/>
              <a:t>. Jeśli zjawiska w punkcie krytycznym </a:t>
            </a:r>
            <a:r>
              <a:rPr lang="pl-PL" altLang="pl-PL" sz="800" dirty="0" err="1" smtClean="0"/>
              <a:t>sa</a:t>
            </a:r>
            <a:r>
              <a:rPr lang="pl-PL" altLang="pl-PL" sz="800" dirty="0" smtClean="0"/>
              <a:t> </a:t>
            </a:r>
            <a:r>
              <a:rPr lang="pl-PL" altLang="pl-PL" sz="800" dirty="0" err="1" smtClean="0"/>
              <a:t>szczegolne</a:t>
            </a:r>
            <a:r>
              <a:rPr lang="pl-PL" altLang="pl-PL" sz="800" dirty="0" smtClean="0"/>
              <a:t> i jeśli </a:t>
            </a:r>
            <a:r>
              <a:rPr lang="pl-PL" altLang="pl-PL" sz="800" dirty="0" err="1" smtClean="0"/>
              <a:t>sa</a:t>
            </a:r>
            <a:r>
              <a:rPr lang="pl-PL" altLang="pl-PL" sz="800" dirty="0" smtClean="0"/>
              <a:t> uniwersalne, to </a:t>
            </a:r>
            <a:r>
              <a:rPr lang="pl-PL" altLang="pl-PL" sz="800" dirty="0" err="1" smtClean="0"/>
              <a:t>rozwiazanie</a:t>
            </a:r>
            <a:r>
              <a:rPr lang="pl-PL" altLang="pl-PL" sz="800" dirty="0" smtClean="0"/>
              <a:t> powinno to wszystko </a:t>
            </a:r>
            <a:r>
              <a:rPr lang="pl-PL" altLang="pl-PL" sz="800" dirty="0" err="1" smtClean="0"/>
              <a:t>pokazac</a:t>
            </a:r>
            <a:r>
              <a:rPr lang="pl-PL" altLang="pl-PL" sz="800" dirty="0" smtClean="0"/>
              <a:t>. Można </a:t>
            </a:r>
            <a:r>
              <a:rPr lang="pl-PL" altLang="pl-PL" sz="800" dirty="0" err="1" smtClean="0"/>
              <a:t>powiedziec</a:t>
            </a:r>
            <a:r>
              <a:rPr lang="pl-PL" altLang="pl-PL" sz="800" dirty="0" smtClean="0"/>
              <a:t>, ze </a:t>
            </a:r>
            <a:r>
              <a:rPr lang="pl-PL" altLang="pl-PL" sz="800" dirty="0" err="1" smtClean="0"/>
              <a:t>rozwiazujemy</a:t>
            </a:r>
            <a:r>
              <a:rPr lang="pl-PL" altLang="pl-PL" sz="800" dirty="0" smtClean="0"/>
              <a:t> cos </a:t>
            </a:r>
            <a:r>
              <a:rPr lang="pl-PL" altLang="pl-PL" sz="800" dirty="0" err="1" smtClean="0"/>
              <a:t>latwego</a:t>
            </a:r>
            <a:r>
              <a:rPr lang="pl-PL" altLang="pl-PL" sz="800" dirty="0" smtClean="0"/>
              <a:t>, a wyniki </a:t>
            </a:r>
            <a:r>
              <a:rPr lang="pl-PL" altLang="pl-PL" sz="800" dirty="0" err="1" smtClean="0"/>
              <a:t>sa</a:t>
            </a:r>
            <a:r>
              <a:rPr lang="pl-PL" altLang="pl-PL" sz="800" dirty="0" smtClean="0"/>
              <a:t> </a:t>
            </a:r>
            <a:r>
              <a:rPr lang="pl-PL" altLang="pl-PL" sz="800" dirty="0" err="1" smtClean="0"/>
              <a:t>duzo</a:t>
            </a:r>
            <a:r>
              <a:rPr lang="pl-PL" altLang="pl-PL" sz="800" dirty="0" smtClean="0"/>
              <a:t> bardziej </a:t>
            </a:r>
            <a:r>
              <a:rPr lang="pl-PL" altLang="pl-PL" sz="800" dirty="0" err="1" smtClean="0"/>
              <a:t>ogolne</a:t>
            </a:r>
            <a:r>
              <a:rPr lang="pl-PL" altLang="pl-PL" sz="800" dirty="0" smtClean="0"/>
              <a:t>. I tak jest, ale tylko dla pewnej klasy zjawisk, </a:t>
            </a:r>
            <a:r>
              <a:rPr lang="pl-PL" altLang="pl-PL" sz="800" dirty="0" err="1" smtClean="0"/>
              <a:t>wlasnie</a:t>
            </a:r>
            <a:r>
              <a:rPr lang="pl-PL" altLang="pl-PL" sz="800" dirty="0" smtClean="0"/>
              <a:t> </a:t>
            </a:r>
            <a:r>
              <a:rPr lang="pl-PL" altLang="pl-PL" sz="800" dirty="0" err="1" smtClean="0"/>
              <a:t>wynikajacych</a:t>
            </a:r>
            <a:r>
              <a:rPr lang="pl-PL" altLang="pl-PL" sz="800" dirty="0" smtClean="0"/>
              <a:t>, z tego, ze jest to </a:t>
            </a:r>
            <a:r>
              <a:rPr lang="pl-PL" altLang="pl-PL" sz="800" dirty="0" err="1" smtClean="0"/>
              <a:t>uklad</a:t>
            </a:r>
            <a:r>
              <a:rPr lang="pl-PL" altLang="pl-PL" sz="800" dirty="0" smtClean="0"/>
              <a:t> 2D.</a:t>
            </a:r>
          </a:p>
          <a:p>
            <a:pPr>
              <a:lnSpc>
                <a:spcPct val="80000"/>
              </a:lnSpc>
            </a:pPr>
            <a:r>
              <a:rPr lang="pl-PL" altLang="pl-PL" sz="800" dirty="0" smtClean="0"/>
              <a:t>Jak się zatem </a:t>
            </a:r>
            <a:r>
              <a:rPr lang="pl-PL" altLang="pl-PL" sz="800" dirty="0" err="1" smtClean="0"/>
              <a:t>rozwiazuje</a:t>
            </a:r>
            <a:r>
              <a:rPr lang="pl-PL" altLang="pl-PL" sz="800" dirty="0" smtClean="0"/>
              <a:t> ten model, ale tez każdy inny.</a:t>
            </a:r>
          </a:p>
          <a:p>
            <a:pPr>
              <a:lnSpc>
                <a:spcPct val="80000"/>
              </a:lnSpc>
            </a:pPr>
            <a:endParaRPr lang="pl-PL" altLang="pl-PL" sz="800" dirty="0" smtClean="0"/>
          </a:p>
          <a:p>
            <a:pPr>
              <a:lnSpc>
                <a:spcPct val="80000"/>
              </a:lnSpc>
            </a:pPr>
            <a:r>
              <a:rPr lang="pl-PL" altLang="pl-PL" sz="800" dirty="0" err="1" smtClean="0"/>
              <a:t>Powiedzielismy</a:t>
            </a:r>
            <a:r>
              <a:rPr lang="pl-PL" altLang="pl-PL" sz="800" dirty="0" smtClean="0"/>
              <a:t> już, i tu to powtarzam, ze parametrem </a:t>
            </a:r>
            <a:r>
              <a:rPr lang="pl-PL" altLang="pl-PL" sz="800" dirty="0" err="1" smtClean="0"/>
              <a:t>porzadku</a:t>
            </a:r>
            <a:r>
              <a:rPr lang="pl-PL" altLang="pl-PL" sz="800" dirty="0" smtClean="0"/>
              <a:t> jest </a:t>
            </a:r>
            <a:r>
              <a:rPr lang="pl-PL" altLang="pl-PL" sz="800" dirty="0" err="1" smtClean="0"/>
              <a:t>srednie</a:t>
            </a:r>
            <a:r>
              <a:rPr lang="pl-PL" altLang="pl-PL" sz="800" dirty="0" smtClean="0"/>
              <a:t> namagnesowanie, </a:t>
            </a:r>
            <a:r>
              <a:rPr lang="pl-PL" altLang="pl-PL" sz="800" dirty="0" err="1" smtClean="0"/>
              <a:t>srednia</a:t>
            </a:r>
            <a:r>
              <a:rPr lang="pl-PL" altLang="pl-PL" sz="800" dirty="0" smtClean="0"/>
              <a:t> przewaga czarnych nad </a:t>
            </a:r>
            <a:r>
              <a:rPr lang="pl-PL" altLang="pl-PL" sz="800" dirty="0" err="1" smtClean="0"/>
              <a:t>bialymi</a:t>
            </a:r>
            <a:r>
              <a:rPr lang="pl-PL" altLang="pl-PL" sz="800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pl-PL" altLang="pl-PL" sz="800" dirty="0" err="1" smtClean="0"/>
              <a:t>Srednia</a:t>
            </a:r>
            <a:r>
              <a:rPr lang="pl-PL" altLang="pl-PL" sz="800" dirty="0" smtClean="0"/>
              <a:t> oznacza taka </a:t>
            </a:r>
            <a:r>
              <a:rPr lang="pl-PL" altLang="pl-PL" sz="800" dirty="0" err="1" smtClean="0"/>
              <a:t>sume</a:t>
            </a:r>
            <a:r>
              <a:rPr lang="pl-PL" altLang="pl-PL" sz="800" dirty="0" smtClean="0"/>
              <a:t> (</a:t>
            </a:r>
            <a:r>
              <a:rPr lang="pl-PL" altLang="pl-PL" sz="800" dirty="0" err="1" smtClean="0"/>
              <a:t>wzror</a:t>
            </a:r>
            <a:r>
              <a:rPr lang="pl-PL" altLang="pl-PL" sz="800" dirty="0" smtClean="0"/>
              <a:t> pierwszy), gdzie </a:t>
            </a:r>
            <a:r>
              <a:rPr lang="pl-PL" altLang="pl-PL" sz="500" dirty="0" err="1" smtClean="0">
                <a:latin typeface="Arial" panose="020B0604020202020204" pitchFamily="34" charset="0"/>
              </a:rPr>
              <a:t>Q</a:t>
            </a:r>
            <a:r>
              <a:rPr lang="pl-PL" altLang="pl-PL" sz="500" baseline="-25000" dirty="0" err="1" smtClean="0">
                <a:latin typeface="Arial" panose="020B0604020202020204" pitchFamily="34" charset="0"/>
              </a:rPr>
              <a:t>a</a:t>
            </a:r>
            <a:r>
              <a:rPr lang="pl-PL" altLang="pl-PL" sz="500" dirty="0" smtClean="0">
                <a:latin typeface="Arial" panose="020B0604020202020204" pitchFamily="34" charset="0"/>
              </a:rPr>
              <a:t> jest konkretną magnetyzacją odpowiadającą konkretnej sekwencji </a:t>
            </a:r>
            <a:r>
              <a:rPr lang="pl-PL" altLang="pl-PL" sz="500" dirty="0" err="1" smtClean="0">
                <a:latin typeface="Arial" panose="020B0604020202020204" pitchFamily="34" charset="0"/>
              </a:rPr>
              <a:t>spinow</a:t>
            </a:r>
            <a:r>
              <a:rPr lang="pl-PL" altLang="pl-PL" sz="500" dirty="0" smtClean="0">
                <a:latin typeface="Arial" panose="020B0604020202020204" pitchFamily="34" charset="0"/>
              </a:rPr>
              <a:t> w </a:t>
            </a:r>
            <a:r>
              <a:rPr lang="pl-PL" altLang="pl-PL" sz="500" dirty="0" err="1" smtClean="0">
                <a:latin typeface="Arial" panose="020B0604020202020204" pitchFamily="34" charset="0"/>
              </a:rPr>
              <a:t>gore</a:t>
            </a:r>
            <a:r>
              <a:rPr lang="pl-PL" altLang="pl-PL" sz="500" dirty="0" smtClean="0">
                <a:latin typeface="Arial" panose="020B0604020202020204" pitchFamily="34" charset="0"/>
              </a:rPr>
              <a:t> i w </a:t>
            </a:r>
            <a:r>
              <a:rPr lang="pl-PL" altLang="pl-PL" sz="500" dirty="0" err="1" smtClean="0">
                <a:latin typeface="Arial" panose="020B0604020202020204" pitchFamily="34" charset="0"/>
              </a:rPr>
              <a:t>dol</a:t>
            </a:r>
            <a:r>
              <a:rPr lang="pl-PL" altLang="pl-PL" sz="500" dirty="0" smtClean="0">
                <a:latin typeface="Arial" panose="020B0604020202020204" pitchFamily="34" charset="0"/>
              </a:rPr>
              <a:t> (co stanowi pojedynczy mikrostan ), a p</a:t>
            </a:r>
            <a:r>
              <a:rPr lang="pl-PL" altLang="pl-PL" sz="500" baseline="-25000" dirty="0" smtClean="0">
                <a:latin typeface="Arial" panose="020B0604020202020204" pitchFamily="34" charset="0"/>
              </a:rPr>
              <a:t>a </a:t>
            </a:r>
            <a:r>
              <a:rPr lang="pl-PL" altLang="pl-PL" sz="500" dirty="0" smtClean="0">
                <a:latin typeface="Arial" panose="020B0604020202020204" pitchFamily="34" charset="0"/>
              </a:rPr>
              <a:t>prawdopodobieństwem jego zaistnienia.</a:t>
            </a:r>
          </a:p>
          <a:p>
            <a:pPr>
              <a:lnSpc>
                <a:spcPct val="80000"/>
              </a:lnSpc>
            </a:pPr>
            <a:r>
              <a:rPr lang="pl-PL" altLang="pl-PL" sz="700" dirty="0" smtClean="0">
                <a:latin typeface="Arial" panose="020B0604020202020204" pitchFamily="34" charset="0"/>
              </a:rPr>
              <a:t>Taki mikrostan pojawia się w temp. T z </a:t>
            </a:r>
            <a:r>
              <a:rPr lang="pl-PL" altLang="pl-PL" sz="700" dirty="0" err="1" smtClean="0">
                <a:latin typeface="Arial" panose="020B0604020202020204" pitchFamily="34" charset="0"/>
              </a:rPr>
              <a:t>prawdopodobienstwem</a:t>
            </a:r>
            <a:r>
              <a:rPr lang="pl-PL" altLang="pl-PL" sz="700" dirty="0" smtClean="0">
                <a:latin typeface="Arial" panose="020B0604020202020204" pitchFamily="34" charset="0"/>
              </a:rPr>
              <a:t> p</a:t>
            </a:r>
            <a:r>
              <a:rPr lang="pl-PL" altLang="pl-PL" sz="700" baseline="-25000" dirty="0" smtClean="0">
                <a:latin typeface="Arial" panose="020B0604020202020204" pitchFamily="34" charset="0"/>
              </a:rPr>
              <a:t>a</a:t>
            </a:r>
            <a:r>
              <a:rPr lang="pl-PL" altLang="pl-PL" sz="700" dirty="0" smtClean="0">
                <a:latin typeface="Arial" panose="020B0604020202020204" pitchFamily="34" charset="0"/>
              </a:rPr>
              <a:t>, danym przez dobrze nam znany czynnik </a:t>
            </a:r>
            <a:r>
              <a:rPr lang="pl-PL" altLang="pl-PL" sz="700" dirty="0" err="1" smtClean="0">
                <a:latin typeface="Arial" panose="020B0604020202020204" pitchFamily="34" charset="0"/>
              </a:rPr>
              <a:t>Boltzmana</a:t>
            </a:r>
            <a:r>
              <a:rPr lang="pl-PL" altLang="pl-PL" sz="700" dirty="0" smtClean="0">
                <a:latin typeface="Arial" panose="020B060402020202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pl-PL" altLang="pl-PL" sz="700" dirty="0" smtClean="0">
                <a:latin typeface="Arial" panose="020B0604020202020204" pitchFamily="34" charset="0"/>
              </a:rPr>
              <a:t>Energia </a:t>
            </a:r>
            <a:r>
              <a:rPr lang="pl-PL" altLang="pl-PL" sz="700" dirty="0" err="1" smtClean="0">
                <a:latin typeface="Arial" panose="020B0604020202020204" pitchFamily="34" charset="0"/>
              </a:rPr>
              <a:t>E</a:t>
            </a:r>
            <a:r>
              <a:rPr lang="pl-PL" altLang="pl-PL" sz="700" baseline="-25000" dirty="0" err="1" smtClean="0">
                <a:latin typeface="Arial" panose="020B0604020202020204" pitchFamily="34" charset="0"/>
              </a:rPr>
              <a:t>a</a:t>
            </a:r>
            <a:r>
              <a:rPr lang="pl-PL" altLang="pl-PL" sz="700" dirty="0" smtClean="0">
                <a:latin typeface="Arial" panose="020B0604020202020204" pitchFamily="34" charset="0"/>
              </a:rPr>
              <a:t> jest energią konkretnego mikrostanu i dla </a:t>
            </a:r>
            <a:r>
              <a:rPr lang="pl-PL" altLang="pl-PL" sz="700" dirty="0" err="1" smtClean="0">
                <a:latin typeface="Arial" panose="020B0604020202020204" pitchFamily="34" charset="0"/>
              </a:rPr>
              <a:t>mod</a:t>
            </a:r>
            <a:r>
              <a:rPr lang="pl-PL" altLang="pl-PL" sz="700" dirty="0" smtClean="0">
                <a:latin typeface="Arial" panose="020B0604020202020204" pitchFamily="34" charset="0"/>
              </a:rPr>
              <a:t>. </a:t>
            </a:r>
            <a:r>
              <a:rPr lang="pl-PL" altLang="pl-PL" sz="700" dirty="0" err="1" smtClean="0">
                <a:latin typeface="Arial" panose="020B0604020202020204" pitchFamily="34" charset="0"/>
              </a:rPr>
              <a:t>Isinga</a:t>
            </a:r>
            <a:r>
              <a:rPr lang="pl-PL" altLang="pl-PL" sz="700" dirty="0" smtClean="0">
                <a:latin typeface="Arial" panose="020B0604020202020204" pitchFamily="34" charset="0"/>
              </a:rPr>
              <a:t> wynosi…</a:t>
            </a:r>
          </a:p>
          <a:p>
            <a:pPr>
              <a:lnSpc>
                <a:spcPct val="80000"/>
              </a:lnSpc>
            </a:pPr>
            <a:endParaRPr lang="pl-PL" altLang="pl-PL" sz="800" dirty="0" smtClean="0"/>
          </a:p>
          <a:p>
            <a:pPr>
              <a:lnSpc>
                <a:spcPct val="80000"/>
              </a:lnSpc>
            </a:pPr>
            <a:r>
              <a:rPr lang="pl-PL" altLang="pl-PL" sz="800" dirty="0" err="1" smtClean="0"/>
              <a:t>Zauwazcie</a:t>
            </a:r>
            <a:r>
              <a:rPr lang="pl-PL" altLang="pl-PL" sz="800" dirty="0" smtClean="0"/>
              <a:t>, ze Q  </a:t>
            </a:r>
            <a:r>
              <a:rPr lang="pl-PL" altLang="pl-PL" sz="800" dirty="0" err="1" smtClean="0"/>
              <a:t>jakosciowo</a:t>
            </a:r>
            <a:r>
              <a:rPr lang="pl-PL" altLang="pl-PL" sz="800" dirty="0" smtClean="0"/>
              <a:t> jest zrozumiale:</a:t>
            </a:r>
          </a:p>
          <a:p>
            <a:pPr>
              <a:lnSpc>
                <a:spcPct val="80000"/>
              </a:lnSpc>
            </a:pPr>
            <a:r>
              <a:rPr lang="pl-PL" altLang="pl-PL" sz="800" dirty="0" smtClean="0"/>
              <a:t>W temperaturze wysokiej nieuporządkowane ułożenia dominują sumę w równaniu na parametr porządku, czyli </a:t>
            </a:r>
            <a:r>
              <a:rPr lang="pl-PL" altLang="pl-PL" sz="800" dirty="0" err="1" smtClean="0"/>
              <a:t>prawdopodobienstwo</a:t>
            </a:r>
            <a:r>
              <a:rPr lang="pl-PL" altLang="pl-PL" sz="800" dirty="0" smtClean="0"/>
              <a:t> ich </a:t>
            </a:r>
            <a:r>
              <a:rPr lang="pl-PL" altLang="pl-PL" sz="800" dirty="0" err="1" smtClean="0"/>
              <a:t>zajscia</a:t>
            </a:r>
            <a:r>
              <a:rPr lang="pl-PL" altLang="pl-PL" sz="800" dirty="0" smtClean="0"/>
              <a:t> jest </a:t>
            </a:r>
            <a:r>
              <a:rPr lang="pl-PL" altLang="pl-PL" sz="800" dirty="0" err="1" smtClean="0"/>
              <a:t>najwieksze</a:t>
            </a:r>
            <a:r>
              <a:rPr lang="pl-PL" altLang="pl-PL" sz="800" dirty="0" smtClean="0"/>
              <a:t>, wiec Q  jest on równy ZERO.</a:t>
            </a:r>
          </a:p>
          <a:p>
            <a:pPr>
              <a:lnSpc>
                <a:spcPct val="80000"/>
              </a:lnSpc>
            </a:pPr>
            <a:r>
              <a:rPr lang="pl-PL" altLang="pl-PL" sz="800" dirty="0" smtClean="0"/>
              <a:t>Z kolei W granicy niskich temperatur, gdzie T jest </a:t>
            </a:r>
            <a:r>
              <a:rPr lang="pl-PL" altLang="pl-PL" sz="800" dirty="0" err="1" smtClean="0"/>
              <a:t>male</a:t>
            </a:r>
            <a:r>
              <a:rPr lang="pl-PL" altLang="pl-PL" sz="800" dirty="0" smtClean="0"/>
              <a:t>, znaczenie dla pa ma </a:t>
            </a:r>
            <a:r>
              <a:rPr lang="pl-PL" altLang="pl-PL" sz="800" dirty="0" err="1" smtClean="0"/>
              <a:t>Ea</a:t>
            </a:r>
            <a:r>
              <a:rPr lang="pl-PL" altLang="pl-PL" sz="800" dirty="0" smtClean="0"/>
              <a:t>: czym jest </a:t>
            </a:r>
            <a:r>
              <a:rPr lang="pl-PL" altLang="pl-PL" sz="800" dirty="0" err="1" smtClean="0"/>
              <a:t>nizsza</a:t>
            </a:r>
            <a:r>
              <a:rPr lang="pl-PL" altLang="pl-PL" sz="800" dirty="0" smtClean="0"/>
              <a:t>, tym </a:t>
            </a:r>
            <a:r>
              <a:rPr lang="pl-PL" altLang="pl-PL" sz="800" dirty="0" err="1" smtClean="0"/>
              <a:t>wykladnik</a:t>
            </a:r>
            <a:r>
              <a:rPr lang="pl-PL" altLang="pl-PL" sz="800" dirty="0" smtClean="0"/>
              <a:t> mniejszy, a zatem </a:t>
            </a:r>
            <a:r>
              <a:rPr lang="pl-PL" altLang="pl-PL" sz="800" dirty="0" err="1" smtClean="0"/>
              <a:t>prawdopodobienstwo</a:t>
            </a:r>
            <a:r>
              <a:rPr lang="pl-PL" altLang="pl-PL" sz="800" dirty="0" smtClean="0"/>
              <a:t> </a:t>
            </a:r>
            <a:r>
              <a:rPr lang="pl-PL" altLang="pl-PL" sz="800" dirty="0" err="1" smtClean="0"/>
              <a:t>wieksze</a:t>
            </a:r>
            <a:r>
              <a:rPr lang="pl-PL" altLang="pl-PL" sz="800" dirty="0" smtClean="0"/>
              <a:t>. Jest wiec bardzo prawdopodobne, </a:t>
            </a:r>
            <a:r>
              <a:rPr lang="pl-PL" altLang="pl-PL" sz="800" dirty="0" err="1" smtClean="0"/>
              <a:t>zeby</a:t>
            </a:r>
            <a:r>
              <a:rPr lang="pl-PL" altLang="pl-PL" sz="800" dirty="0" smtClean="0"/>
              <a:t> system znajdował się w ułożeniu, któremu odpowiada minimalna energia (</a:t>
            </a:r>
            <a:r>
              <a:rPr lang="pl-PL" altLang="pl-PL" sz="800" dirty="0" err="1" smtClean="0"/>
              <a:t>ground</a:t>
            </a:r>
            <a:r>
              <a:rPr lang="pl-PL" altLang="pl-PL" sz="800" dirty="0" smtClean="0"/>
              <a:t> </a:t>
            </a:r>
            <a:r>
              <a:rPr lang="pl-PL" altLang="pl-PL" sz="800" dirty="0" err="1" smtClean="0"/>
              <a:t>states</a:t>
            </a:r>
            <a:r>
              <a:rPr lang="pl-PL" altLang="pl-PL" sz="800" dirty="0" smtClean="0"/>
              <a:t>). Jednak Są dwa takie ułożenia: w jednym wszystkie zmienne mają wartość +1 w innym -1. Te w pełni uporządkowane ułożenia mają te same energie i są jednakowo prawdopodobne. System znaleziony w jednym </a:t>
            </a:r>
            <a:r>
              <a:rPr lang="pl-PL" altLang="pl-PL" sz="800" dirty="0" err="1" smtClean="0"/>
              <a:t>ground</a:t>
            </a:r>
            <a:r>
              <a:rPr lang="pl-PL" altLang="pl-PL" sz="800" dirty="0" smtClean="0"/>
              <a:t> </a:t>
            </a:r>
            <a:r>
              <a:rPr lang="pl-PL" altLang="pl-PL" sz="800" dirty="0" err="1" smtClean="0"/>
              <a:t>state</a:t>
            </a:r>
            <a:r>
              <a:rPr lang="pl-PL" altLang="pl-PL" sz="800" dirty="0" smtClean="0"/>
              <a:t> nie może przejść do drugiego bez przejścia przez ułożenie o znacznie wyższych energiach, które są mało prawdopodobne. Dlatego też w temperaturze T=0J/k system na pewno zostanie znaleziony i pozostanie w jednym w pełni uporządkowanym ułożeniu. </a:t>
            </a:r>
          </a:p>
          <a:p>
            <a:pPr>
              <a:lnSpc>
                <a:spcPct val="80000"/>
              </a:lnSpc>
            </a:pPr>
            <a:endParaRPr lang="pl-PL" altLang="pl-PL" sz="800" dirty="0" smtClean="0"/>
          </a:p>
          <a:p>
            <a:pPr>
              <a:lnSpc>
                <a:spcPct val="80000"/>
              </a:lnSpc>
            </a:pPr>
            <a:r>
              <a:rPr lang="pl-PL" altLang="pl-PL" sz="800" dirty="0" smtClean="0"/>
              <a:t>Wszystkie rysunki, które tu przedstawiam </a:t>
            </a:r>
            <a:r>
              <a:rPr lang="pl-PL" altLang="pl-PL" sz="800" dirty="0" err="1" smtClean="0"/>
              <a:t>sa</a:t>
            </a:r>
            <a:r>
              <a:rPr lang="pl-PL" altLang="pl-PL" sz="800" dirty="0" smtClean="0"/>
              <a:t> wynikiem SYMULACJI KOMPUTEROWYCH: mamy algorytm, który ma wprowadzone jakieś początkowe ułożenie i on generuje inne ułożenie. Najwcześniejsze zastosowania tego algorytmu odzwierciedlają specyficzny wybór ułożenia początkowego. Jednakże algorytm jest zaprojektowany tak, że niezależnie od ułożenia początkowego, ułożenia pojawiające się później robią to z prawdopodobieństwem </a:t>
            </a:r>
            <a:r>
              <a:rPr lang="pl-PL" altLang="pl-PL" sz="800" dirty="0" err="1" smtClean="0"/>
              <a:t>okreslonym</a:t>
            </a:r>
            <a:r>
              <a:rPr lang="pl-PL" altLang="pl-PL" sz="800" dirty="0" smtClean="0"/>
              <a:t> przez pa.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z="1000" dirty="0" smtClean="0"/>
              <a:t>Znamy podstawy termodynamiki</a:t>
            </a:r>
            <a:r>
              <a:rPr lang="pl-PL" altLang="pl-PL" sz="1000" baseline="0" dirty="0" smtClean="0"/>
              <a:t> modelu </a:t>
            </a:r>
            <a:r>
              <a:rPr lang="pl-PL" altLang="pl-PL" sz="1000" baseline="0" dirty="0" err="1" smtClean="0"/>
              <a:t>Isinga</a:t>
            </a:r>
            <a:r>
              <a:rPr lang="pl-PL" altLang="pl-PL" sz="1000" baseline="0" dirty="0" smtClean="0"/>
              <a:t>, ale nic w tym nie było wspomniane o </a:t>
            </a:r>
            <a:r>
              <a:rPr lang="pl-PL" altLang="pl-PL" sz="1000" baseline="0" dirty="0" err="1" smtClean="0"/>
              <a:t>zasiegu</a:t>
            </a:r>
            <a:r>
              <a:rPr lang="pl-PL" altLang="pl-PL" sz="1000" baseline="0" dirty="0" smtClean="0"/>
              <a:t> korelacji, a przecież było poprzednio powiedziane, ze to ważne, a </a:t>
            </a:r>
            <a:r>
              <a:rPr lang="pl-PL" altLang="pl-PL" sz="1000" baseline="0" dirty="0" err="1" smtClean="0"/>
              <a:t>takz,e</a:t>
            </a:r>
            <a:r>
              <a:rPr lang="pl-PL" altLang="pl-PL" sz="1000" baseline="0" dirty="0" smtClean="0"/>
              <a:t> ze model można </a:t>
            </a:r>
            <a:r>
              <a:rPr lang="pl-PL" altLang="pl-PL" sz="1000" baseline="0" dirty="0" err="1" smtClean="0"/>
              <a:t>rozwiazac</a:t>
            </a:r>
            <a:r>
              <a:rPr lang="pl-PL" altLang="pl-PL" sz="1000" baseline="0" dirty="0" smtClean="0"/>
              <a:t> dokładnie, wiec można tez zobaczyć jaki ten </a:t>
            </a:r>
            <a:r>
              <a:rPr lang="pl-PL" altLang="pl-PL" sz="1000" baseline="0" dirty="0" err="1" smtClean="0"/>
              <a:t>zasieg</a:t>
            </a:r>
            <a:r>
              <a:rPr lang="pl-PL" altLang="pl-PL" sz="1000" baseline="0" dirty="0" smtClean="0"/>
              <a:t> korelacji jest</a:t>
            </a:r>
            <a:r>
              <a:rPr lang="pl-PL" altLang="pl-PL" sz="1000" dirty="0" smtClean="0"/>
              <a:t>.</a:t>
            </a:r>
          </a:p>
          <a:p>
            <a:endParaRPr lang="pl-PL" altLang="pl-PL" sz="1000" dirty="0" smtClean="0"/>
          </a:p>
          <a:p>
            <a:r>
              <a:rPr lang="pl-PL" altLang="pl-PL" sz="1000" dirty="0" smtClean="0"/>
              <a:t>Zatem popatrzmy na ta </a:t>
            </a:r>
            <a:r>
              <a:rPr lang="pl-PL" altLang="pl-PL" sz="1000" dirty="0" err="1" smtClean="0"/>
              <a:t>dlugosc</a:t>
            </a:r>
            <a:r>
              <a:rPr lang="pl-PL" altLang="pl-PL" sz="1000" dirty="0" smtClean="0"/>
              <a:t> korelacji dla </a:t>
            </a:r>
            <a:r>
              <a:rPr lang="pl-PL" altLang="pl-PL" sz="1000" dirty="0" err="1" smtClean="0"/>
              <a:t>roznych</a:t>
            </a:r>
            <a:r>
              <a:rPr lang="pl-PL" altLang="pl-PL" sz="1000" dirty="0" smtClean="0"/>
              <a:t> temperatur. </a:t>
            </a:r>
            <a:r>
              <a:rPr lang="pl-PL" altLang="pl-PL" sz="1000" dirty="0" err="1" smtClean="0"/>
              <a:t>Pamietajcie</a:t>
            </a:r>
            <a:r>
              <a:rPr lang="pl-PL" altLang="pl-PL" sz="1000" dirty="0" smtClean="0"/>
              <a:t>, ze regiony czarne </a:t>
            </a:r>
            <a:r>
              <a:rPr lang="pl-PL" altLang="pl-PL" sz="1000" dirty="0" err="1" smtClean="0"/>
              <a:t>odpowidają</a:t>
            </a:r>
            <a:r>
              <a:rPr lang="pl-PL" altLang="pl-PL" sz="1000" dirty="0" smtClean="0"/>
              <a:t> wartości +1, białe -1. W pełni uporządkowane ułożenie (którego oczekujemy przy niskich temperaturach) pojawia się kompletnie czarne lub białe, co </a:t>
            </a:r>
            <a:r>
              <a:rPr lang="pl-PL" altLang="pl-PL" sz="1000" dirty="0" err="1" smtClean="0"/>
              <a:t>widac</a:t>
            </a:r>
            <a:r>
              <a:rPr lang="pl-PL" altLang="pl-PL" sz="1000" dirty="0" smtClean="0"/>
              <a:t> w T&lt;TC po lewej stronie: parametr </a:t>
            </a:r>
            <a:r>
              <a:rPr lang="pl-PL" altLang="pl-PL" sz="1000" dirty="0" err="1" smtClean="0"/>
              <a:t>porzadku</a:t>
            </a:r>
            <a:r>
              <a:rPr lang="pl-PL" altLang="pl-PL" sz="1000" dirty="0" smtClean="0"/>
              <a:t> ma </a:t>
            </a:r>
            <a:r>
              <a:rPr lang="pl-PL" altLang="pl-PL" sz="1000" dirty="0" err="1" smtClean="0"/>
              <a:t>duza</a:t>
            </a:r>
            <a:r>
              <a:rPr lang="pl-PL" altLang="pl-PL" sz="1000" dirty="0" smtClean="0"/>
              <a:t> </a:t>
            </a:r>
            <a:r>
              <a:rPr lang="pl-PL" altLang="pl-PL" sz="1000" dirty="0" err="1" smtClean="0"/>
              <a:t>wartosc</a:t>
            </a:r>
            <a:r>
              <a:rPr lang="pl-PL" altLang="pl-PL" sz="1000" dirty="0" smtClean="0"/>
              <a:t>. Fluktuacje fazy „zlej”, </a:t>
            </a:r>
            <a:r>
              <a:rPr lang="pl-PL" altLang="pl-PL" sz="1000" dirty="0" err="1" smtClean="0"/>
              <a:t>bialej</a:t>
            </a:r>
            <a:r>
              <a:rPr lang="pl-PL" altLang="pl-PL" sz="1000" dirty="0" smtClean="0"/>
              <a:t> </a:t>
            </a:r>
            <a:r>
              <a:rPr lang="pl-PL" altLang="pl-PL" sz="1000" dirty="0" err="1" smtClean="0"/>
              <a:t>sa</a:t>
            </a:r>
            <a:r>
              <a:rPr lang="pl-PL" altLang="pl-PL" sz="1000" dirty="0" smtClean="0"/>
              <a:t> </a:t>
            </a:r>
            <a:r>
              <a:rPr lang="pl-PL" altLang="pl-PL" sz="1000" dirty="0" err="1" smtClean="0"/>
              <a:t>male</a:t>
            </a:r>
            <a:r>
              <a:rPr lang="pl-PL" altLang="pl-PL" sz="1000" dirty="0" smtClean="0"/>
              <a:t>. Czyli </a:t>
            </a:r>
            <a:r>
              <a:rPr lang="pl-PL" altLang="pl-PL" sz="1000" dirty="0" err="1" smtClean="0"/>
              <a:t>zasieg</a:t>
            </a:r>
            <a:r>
              <a:rPr lang="pl-PL" altLang="pl-PL" sz="1000" dirty="0" smtClean="0"/>
              <a:t> korelacji jest niewielki.</a:t>
            </a:r>
          </a:p>
          <a:p>
            <a:endParaRPr lang="pl-PL" altLang="pl-PL" sz="1000" dirty="0" smtClean="0"/>
          </a:p>
          <a:p>
            <a:r>
              <a:rPr lang="pl-PL" altLang="pl-PL" sz="1000" dirty="0" smtClean="0"/>
              <a:t>Prawy obrazek, to Ułożenie typowe dla temperatury nieco powyżej temperatury krytycznej. Obszary białe i czarne są w zasadzie takie same, co wskazuje na fazę ze znikającym parametrem porządku. Trwa pojedynek miedzy </a:t>
            </a:r>
            <a:r>
              <a:rPr lang="pl-PL" altLang="pl-PL" sz="1000" dirty="0" err="1" smtClean="0"/>
              <a:t>bialymi</a:t>
            </a:r>
            <a:r>
              <a:rPr lang="pl-PL" altLang="pl-PL" sz="1000" dirty="0" smtClean="0"/>
              <a:t> i czarnymi. Rozmiar klastra jest podobny, to </a:t>
            </a:r>
            <a:r>
              <a:rPr lang="pl-PL" altLang="pl-PL" sz="1000" dirty="0" err="1" smtClean="0"/>
              <a:t>jakies</a:t>
            </a:r>
            <a:r>
              <a:rPr lang="pl-PL" altLang="pl-PL" sz="1000" dirty="0" smtClean="0"/>
              <a:t> 10-20% rozmiaru obrazka.</a:t>
            </a:r>
          </a:p>
          <a:p>
            <a:endParaRPr lang="pl-PL" altLang="pl-PL" sz="1000" dirty="0" smtClean="0"/>
          </a:p>
          <a:p>
            <a:r>
              <a:rPr lang="pl-PL" altLang="pl-PL" sz="1000" dirty="0" err="1" smtClean="0"/>
              <a:t>Srodkowy</a:t>
            </a:r>
            <a:r>
              <a:rPr lang="pl-PL" altLang="pl-PL" sz="1000" dirty="0" smtClean="0"/>
              <a:t> obrazek to ułożenie właściwe dla temperatury Tc. Pojedynek pomiędzy białymi, a czarnymi, ma swoje apogeum - parametr porządku jest dalej zero, ale </a:t>
            </a:r>
            <a:r>
              <a:rPr lang="pl-PL" altLang="pl-PL" sz="1000" dirty="0" err="1" smtClean="0"/>
              <a:t>uklad</a:t>
            </a:r>
            <a:r>
              <a:rPr lang="pl-PL" altLang="pl-PL" sz="1000" dirty="0" smtClean="0"/>
              <a:t> </a:t>
            </a:r>
            <a:r>
              <a:rPr lang="pl-PL" altLang="pl-PL" sz="1000" dirty="0" err="1" smtClean="0"/>
              <a:t>gwaltownie</a:t>
            </a:r>
            <a:r>
              <a:rPr lang="pl-PL" altLang="pl-PL" sz="1000" dirty="0" smtClean="0"/>
              <a:t> fluktuuje, miota się od czarnego do </a:t>
            </a:r>
            <a:r>
              <a:rPr lang="pl-PL" altLang="pl-PL" sz="1000" dirty="0" err="1" smtClean="0"/>
              <a:t>bialego</a:t>
            </a:r>
            <a:r>
              <a:rPr lang="pl-PL" altLang="pl-PL" sz="1000" dirty="0" smtClean="0"/>
              <a:t>: korelacje obejmują cala </a:t>
            </a:r>
            <a:r>
              <a:rPr lang="pl-PL" altLang="pl-PL" sz="1000" dirty="0" err="1" smtClean="0"/>
              <a:t>probke</a:t>
            </a:r>
            <a:r>
              <a:rPr lang="pl-PL" altLang="pl-PL" sz="1000" dirty="0" smtClean="0"/>
              <a:t>, </a:t>
            </a:r>
            <a:r>
              <a:rPr lang="pl-PL" altLang="pl-PL" sz="1000" dirty="0" err="1" smtClean="0"/>
              <a:t>zasieg</a:t>
            </a:r>
            <a:r>
              <a:rPr lang="pl-PL" altLang="pl-PL" sz="1000" dirty="0" smtClean="0"/>
              <a:t> jest </a:t>
            </a:r>
            <a:r>
              <a:rPr lang="pl-PL" altLang="pl-PL" sz="1000" dirty="0" err="1" smtClean="0"/>
              <a:t>nieskonczony</a:t>
            </a:r>
            <a:r>
              <a:rPr lang="pl-PL" altLang="pl-PL" sz="1000" dirty="0" smtClean="0"/>
              <a:t>.</a:t>
            </a:r>
          </a:p>
          <a:p>
            <a:endParaRPr lang="pl-PL" altLang="pl-PL" sz="1000" dirty="0" smtClean="0"/>
          </a:p>
          <a:p>
            <a:r>
              <a:rPr lang="pl-PL" altLang="pl-PL" sz="1000" dirty="0" smtClean="0"/>
              <a:t>Na dolnym rysunku parametr </a:t>
            </a:r>
            <a:r>
              <a:rPr lang="pl-PL" altLang="pl-PL" sz="1000" dirty="0" err="1" smtClean="0"/>
              <a:t>porzadku</a:t>
            </a:r>
            <a:r>
              <a:rPr lang="pl-PL" altLang="pl-PL" sz="1000" dirty="0" smtClean="0"/>
              <a:t>, w postaci namagnesowania w funkcji T, pokazany jest dla rzeczywistej </a:t>
            </a:r>
            <a:r>
              <a:rPr lang="pl-PL" altLang="pl-PL" sz="1000" dirty="0" err="1" smtClean="0"/>
              <a:t>probki</a:t>
            </a:r>
            <a:r>
              <a:rPr lang="pl-PL" altLang="pl-PL" sz="1000" dirty="0" smtClean="0"/>
              <a:t>. Parametr </a:t>
            </a:r>
            <a:r>
              <a:rPr lang="pl-PL" altLang="pl-PL" sz="1000" dirty="0" err="1" smtClean="0"/>
              <a:t>porzadku</a:t>
            </a:r>
            <a:r>
              <a:rPr lang="pl-PL" altLang="pl-PL" sz="1000" dirty="0" smtClean="0"/>
              <a:t> staje się zero w Tc i tam tez </a:t>
            </a:r>
            <a:r>
              <a:rPr lang="pl-PL" altLang="pl-PL" sz="1000" dirty="0" err="1" smtClean="0"/>
              <a:t>zaseig</a:t>
            </a:r>
            <a:r>
              <a:rPr lang="pl-PL" altLang="pl-PL" sz="1000" dirty="0" smtClean="0"/>
              <a:t> korelacji, już sztucznie na rysunek naniesiony, staje się </a:t>
            </a:r>
            <a:r>
              <a:rPr lang="pl-PL" altLang="pl-PL" sz="1000" dirty="0" err="1" smtClean="0"/>
              <a:t>nieskonczony</a:t>
            </a:r>
            <a:r>
              <a:rPr lang="pl-PL" altLang="pl-PL" sz="1000" dirty="0" smtClean="0"/>
              <a:t>. </a:t>
            </a:r>
          </a:p>
          <a:p>
            <a:r>
              <a:rPr lang="pl-PL" altLang="pl-PL" sz="1000" dirty="0" smtClean="0"/>
              <a:t>Zbliżanie się do punktu krytycznego jest sygnalizowane przez wzrost w przestrzennym rozmiarze </a:t>
            </a:r>
            <a:r>
              <a:rPr lang="pl-PL" altLang="pl-PL" sz="1000" dirty="0" err="1" smtClean="0"/>
              <a:t>fegionów</a:t>
            </a:r>
            <a:r>
              <a:rPr lang="pl-PL" altLang="pl-PL" sz="1000" dirty="0" smtClean="0"/>
              <a:t>, które mają postać jednej z uporządkowanych faz </a:t>
            </a:r>
            <a:r>
              <a:rPr lang="pl-PL" altLang="pl-PL" sz="1000" dirty="0" err="1" smtClean="0"/>
              <a:t>połąonych</a:t>
            </a:r>
            <a:r>
              <a:rPr lang="pl-PL" altLang="pl-PL" sz="1000" dirty="0" smtClean="0"/>
              <a:t> w punkcie krytycznym. W przypadku płynu te regiony maja postać baniek cieczy lub pary. </a:t>
            </a:r>
          </a:p>
          <a:p>
            <a:r>
              <a:rPr lang="pl-PL" altLang="pl-PL" sz="1000" dirty="0" smtClean="0"/>
              <a:t>To zbliżanie ma charakter dobrze określonej funkcji: potęgowej. O czym więcej na następnym slajdzie.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Co w takim razie </a:t>
            </a:r>
            <a:r>
              <a:rPr lang="pl-PL" dirty="0" err="1" smtClean="0"/>
              <a:t>mowi</a:t>
            </a:r>
            <a:r>
              <a:rPr lang="pl-PL" dirty="0" smtClean="0"/>
              <a:t> teoria na temat parametru porządku i </a:t>
            </a:r>
            <a:r>
              <a:rPr lang="pl-PL" dirty="0" err="1" smtClean="0"/>
              <a:t>dlugosci</a:t>
            </a:r>
            <a:r>
              <a:rPr lang="pl-PL" dirty="0" smtClean="0"/>
              <a:t> korelacji w Tc</a:t>
            </a:r>
          </a:p>
          <a:p>
            <a:endParaRPr lang="pl-PL" dirty="0" smtClean="0"/>
          </a:p>
          <a:p>
            <a:r>
              <a:rPr lang="pl-PL" dirty="0" smtClean="0"/>
              <a:t>Teoria powinna nam dostarczyć info o tym jak liczyć wykładniki </a:t>
            </a:r>
            <a:r>
              <a:rPr lang="pl-PL" dirty="0" err="1" smtClean="0"/>
              <a:t>krytycne</a:t>
            </a:r>
            <a:r>
              <a:rPr lang="pl-PL" dirty="0" smtClean="0"/>
              <a:t>, które opisują zachowanie systemów w </a:t>
            </a:r>
            <a:r>
              <a:rPr lang="pl-PL" dirty="0" err="1" smtClean="0"/>
              <a:t>punkie</a:t>
            </a:r>
            <a:r>
              <a:rPr lang="pl-PL" dirty="0" smtClean="0"/>
              <a:t> krytycznym. Ponieważ model </a:t>
            </a:r>
            <a:r>
              <a:rPr lang="pl-PL" dirty="0" err="1" smtClean="0"/>
              <a:t>Isinga</a:t>
            </a:r>
            <a:r>
              <a:rPr lang="pl-PL" dirty="0" smtClean="0"/>
              <a:t> jest dokładnie rozwiązany, to odpowiedz jest tu prosta: (to co na rysunkach).</a:t>
            </a:r>
          </a:p>
          <a:p>
            <a:r>
              <a:rPr lang="pl-PL" dirty="0" smtClean="0"/>
              <a:t>Ale okazuje się, ze to jest prawda </a:t>
            </a:r>
            <a:r>
              <a:rPr lang="pl-PL" dirty="0" err="1" smtClean="0"/>
              <a:t>ogolna</a:t>
            </a:r>
            <a:r>
              <a:rPr lang="pl-PL" dirty="0" smtClean="0"/>
              <a:t>: w pobliżu</a:t>
            </a:r>
            <a:r>
              <a:rPr lang="pl-PL" baseline="0" dirty="0" smtClean="0"/>
              <a:t> punktu krytycznego te wielkości, ale także wiele innych wielkości termodynamicznych zachowuje się </a:t>
            </a:r>
            <a:r>
              <a:rPr lang="pl-PL" baseline="0" dirty="0" err="1" smtClean="0"/>
              <a:t>potegowo</a:t>
            </a:r>
            <a:r>
              <a:rPr lang="pl-PL" baseline="0" dirty="0" smtClean="0"/>
              <a:t> w funkcji t.</a:t>
            </a:r>
          </a:p>
          <a:p>
            <a:endParaRPr lang="pl-PL" baseline="0" dirty="0" smtClean="0"/>
          </a:p>
          <a:p>
            <a:r>
              <a:rPr lang="pl-PL" dirty="0" smtClean="0"/>
              <a:t>A zatem widoczna jest </a:t>
            </a:r>
            <a:r>
              <a:rPr lang="pl-PL" dirty="0" err="1" smtClean="0"/>
              <a:t>niezaleznosc</a:t>
            </a:r>
            <a:r>
              <a:rPr lang="pl-PL" dirty="0" smtClean="0"/>
              <a:t> od szczegóły mikroskopowe systemu fizycznego w opisie zachowania systemu w punkcie krytycznym -  czemu płyn i magnes może być opisywane przez te same magiczne liczby?. </a:t>
            </a:r>
          </a:p>
          <a:p>
            <a:r>
              <a:rPr lang="pl-PL" dirty="0" smtClean="0"/>
              <a:t>Poprawna teoria powinna stawić czoła pytaniu o uniwersalność widoczną w tych indeksach, ale można wstępnie z tego skorzystać obserwując system w pobliżu</a:t>
            </a:r>
            <a:r>
              <a:rPr lang="pl-PL" baseline="0" dirty="0" smtClean="0"/>
              <a:t> Tc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BB0492-4902-4B40-8381-1B0401B1619B}" type="slidenum">
              <a:rPr lang="pl-PL" smtClean="0"/>
              <a:pPr>
                <a:defRPr/>
              </a:pPr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3311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ójkąt prostokątny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upa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Dowolny kształt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Dowolny kształt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Łącznik prostoliniow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11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9282458-9E94-4DE4-BEE3-5DF0373D8E3C}" type="datetimeFigureOut">
              <a:rPr lang="en-US"/>
              <a:pPr>
                <a:defRPr/>
              </a:pPr>
              <a:t>11/2/2016</a:t>
            </a:fld>
            <a:endParaRPr lang="en-US"/>
          </a:p>
        </p:txBody>
      </p:sp>
      <p:sp>
        <p:nvSpPr>
          <p:cNvPr id="12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822AF1E-4450-4ED5-843E-82BB3F568E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297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0D093-22DC-4D7F-8400-C4D5DD07E108}" type="datetimeFigureOut">
              <a:rPr lang="en-US"/>
              <a:pPr>
                <a:defRPr/>
              </a:pPr>
              <a:t>11/2/2016</a:t>
            </a:fld>
            <a:endParaRPr lang="en-US"/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0220A-9043-48E0-9A3C-A83E7B4BD2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81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F35FB-5912-4898-B48E-B24C0E6EE11F}" type="datetimeFigureOut">
              <a:rPr lang="en-US"/>
              <a:pPr>
                <a:defRPr/>
              </a:pPr>
              <a:t>11/2/2016</a:t>
            </a:fld>
            <a:endParaRPr lang="en-US"/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3E1D3-CB31-45D6-A7DA-A5B2487C8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292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A7D93-7E80-4D18-B714-0B34391E79E1}" type="datetimeFigureOut">
              <a:rPr lang="en-US"/>
              <a:pPr>
                <a:defRPr/>
              </a:pPr>
              <a:t>11/2/2016</a:t>
            </a:fld>
            <a:endParaRPr lang="en-US"/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F4F38-A044-4F60-8A74-90982890EF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73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g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ag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C6623-7C91-49B9-8009-9EB4AA3C4236}" type="datetimeFigureOut">
              <a:rPr lang="en-US"/>
              <a:pPr>
                <a:defRPr/>
              </a:pPr>
              <a:t>11/2/2016</a:t>
            </a:fld>
            <a:endParaRPr lang="en-US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4EA6D-4507-4F42-A4B4-3AC23E0C9C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2308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D510C-D7C0-4279-BAE8-FBC3EC99A199}" type="datetimeFigureOut">
              <a:rPr lang="en-US"/>
              <a:pPr>
                <a:defRPr/>
              </a:pPr>
              <a:t>11/2/2016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943DF-D2DC-4A32-B0BB-16EBE6B87F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0564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B5206-0A99-4B5D-A33F-1B5ABF355F61}" type="datetimeFigureOut">
              <a:rPr lang="en-US"/>
              <a:pPr>
                <a:defRPr/>
              </a:pPr>
              <a:t>11/2/2016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5ADFD-AE97-4F7C-A27C-5DC7A5232A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3258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83356-6AA5-40A7-A0C5-D0F7F50283FB}" type="datetimeFigureOut">
              <a:rPr lang="en-US"/>
              <a:pPr>
                <a:defRPr/>
              </a:pPr>
              <a:t>11/2/2016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37295-5C72-4F1A-B48B-D32E081D31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314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FC79B-3D6B-4130-AA9F-670D4D2BBD7F}" type="datetimeFigureOut">
              <a:rPr lang="en-US"/>
              <a:pPr>
                <a:defRPr/>
              </a:pPr>
              <a:t>11/2/2016</a:t>
            </a:fld>
            <a:endParaRPr lang="en-US"/>
          </a:p>
        </p:txBody>
      </p:sp>
      <p:sp>
        <p:nvSpPr>
          <p:cNvPr id="3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C206E-307E-41CD-8174-AE9BBF978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65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B75E2-FFB3-4CE6-9AE9-F02ED0AAF4F8}" type="datetimeFigureOut">
              <a:rPr lang="en-US"/>
              <a:pPr>
                <a:defRPr/>
              </a:pPr>
              <a:t>11/2/2016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77258-DD7A-4CB0-9785-55399A0FB1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8234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olny kształt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Dowolny kształt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" name="Trójkąt prostokątny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Łącznik prostoliniow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ag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Pag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1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8E3D4B9-A630-43D4-8A10-D597D5DF7021}" type="datetimeFigureOut">
              <a:rPr lang="en-US"/>
              <a:pPr>
                <a:defRPr/>
              </a:pPr>
              <a:t>11/2/2016</a:t>
            </a:fld>
            <a:endParaRPr lang="en-US"/>
          </a:p>
        </p:txBody>
      </p:sp>
      <p:sp>
        <p:nvSpPr>
          <p:cNvPr id="12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93F9B68-E94C-46EB-A5BD-501084B15E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1982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7" name="Dowolny kształt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33" name="Symbol zastępczy tekstu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C2A248F9-9689-427A-A0F5-043E36E26294}" type="datetimeFigureOut">
              <a:rPr lang="en-US"/>
              <a:pPr>
                <a:defRPr/>
              </a:pPr>
              <a:t>11/2/2016</a:t>
            </a:fld>
            <a:endParaRPr lang="en-US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437B00C0-CE27-43FD-B8D0-AD67EC7D23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3" r:id="rId2"/>
    <p:sldLayoutId id="2147483708" r:id="rId3"/>
    <p:sldLayoutId id="2147483709" r:id="rId4"/>
    <p:sldLayoutId id="2147483710" r:id="rId5"/>
    <p:sldLayoutId id="2147483711" r:id="rId6"/>
    <p:sldLayoutId id="2147483704" r:id="rId7"/>
    <p:sldLayoutId id="2147483712" r:id="rId8"/>
    <p:sldLayoutId id="2147483713" r:id="rId9"/>
    <p:sldLayoutId id="2147483705" r:id="rId10"/>
    <p:sldLayoutId id="214748370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comments" Target="../comments/commen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0.xml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physics.weber.edu/schroeder/software/demos/IsingModel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comments" Target="../comments/comment6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comments" Target="../comments/comment7.xml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/>
              <a:t>Zjawiska krytyczne</a:t>
            </a:r>
            <a:endParaRPr lang="en-US" dirty="0"/>
          </a:p>
        </p:txBody>
      </p:sp>
      <p:sp>
        <p:nvSpPr>
          <p:cNvPr id="10243" name="Podtytuł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/>
            <a:r>
              <a:rPr lang="pl-PL" altLang="pl-PL" smtClean="0"/>
              <a:t>Autor: Katarzyna Smoleń</a:t>
            </a:r>
            <a:endParaRPr lang="en-US" altLang="pl-PL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1"/>
          <p:cNvSpPr>
            <a:spLocks/>
          </p:cNvSpPr>
          <p:nvPr/>
        </p:nvSpPr>
        <p:spPr bwMode="auto">
          <a:xfrm>
            <a:off x="323850" y="188913"/>
            <a:ext cx="8353425" cy="549275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620713" indent="-22860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858838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18288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2860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27432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2004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pl-PL" altLang="pl-PL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Model Isinga 2D: opis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1"/>
              <p:cNvSpPr>
                <a:spLocks noGrp="1"/>
              </p:cNvSpPr>
              <p:nvPr>
                <p:ph idx="1"/>
              </p:nvPr>
            </p:nvSpPr>
            <p:spPr>
              <a:xfrm>
                <a:off x="140410" y="2221406"/>
                <a:ext cx="5928477" cy="3096344"/>
              </a:xfrm>
            </p:spPr>
            <p:txBody>
              <a:bodyPr>
                <a:noAutofit/>
              </a:bodyPr>
              <a:lstStyle/>
              <a:p>
                <a:r>
                  <a:rPr lang="pl-PL" sz="18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Parametr porządku (np. namagnesowanie)   </a:t>
                </a:r>
                <a:endParaRPr lang="pl-PL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09537" indent="0">
                  <a:buNone/>
                </a:pPr>
                <a:r>
                  <a:rPr lang="pl-PL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pl-PL" sz="1800">
                        <a:latin typeface="Cambria Math" panose="02040503050406030204" pitchFamily="18" charset="0"/>
                      </a:rPr>
                      <m:t> </m:t>
                    </m:r>
                    <m:r>
                      <a:rPr lang="pl-PL" sz="1800" b="0" i="1" smtClean="0">
                        <a:latin typeface="Cambria Math"/>
                      </a:rPr>
                      <m:t>𝑄</m:t>
                    </m:r>
                    <m:r>
                      <a:rPr lang="pl-PL" sz="1800" i="1">
                        <a:latin typeface="Cambria Math"/>
                        <a:ea typeface="Cambria Math"/>
                      </a:rPr>
                      <m:t>≃</m:t>
                    </m:r>
                    <m:sSub>
                      <m:sSubPr>
                        <m:ctrlPr>
                          <a:rPr lang="pl-PL" sz="18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pl-PL" sz="1800" b="0" i="1" smtClean="0">
                            <a:latin typeface="Cambria Math"/>
                            <a:ea typeface="Cambria Math"/>
                          </a:rPr>
                          <m:t>𝑄</m:t>
                        </m:r>
                      </m:e>
                      <m:sub>
                        <m:r>
                          <a:rPr lang="pl-PL" sz="18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</m:sub>
                    </m:sSub>
                    <m:sSup>
                      <m:sSupPr>
                        <m:ctrlPr>
                          <a:rPr lang="pl-PL" sz="18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pl-PL" sz="1800" b="0" i="1" smtClean="0">
                            <a:latin typeface="Cambria Math"/>
                            <a:ea typeface="Cambria Math"/>
                          </a:rPr>
                          <m:t>|</m:t>
                        </m:r>
                        <m:r>
                          <a:rPr lang="pl-PL" sz="18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pl-PL" sz="1800" b="0" i="1" smtClean="0">
                            <a:latin typeface="Cambria Math"/>
                            <a:ea typeface="Cambria Math"/>
                          </a:rPr>
                          <m:t>|</m:t>
                        </m:r>
                      </m:e>
                      <m:sup>
                        <m:r>
                          <a:rPr lang="pl-PL" sz="180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sup>
                    </m:sSup>
                  </m:oMath>
                </a14:m>
                <a:r>
                  <a:rPr lang="pl-PL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109537" indent="0">
                  <a:buNone/>
                </a:pPr>
                <a:r>
                  <a:rPr lang="pl-PL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(tylko w pobliżu punktu krytycznego). Minus oznacza, że ta relacja działa tylko dla ujemnych t. </a:t>
                </a:r>
              </a:p>
              <a:p>
                <a:pPr marL="109537" indent="0">
                  <a:buNone/>
                </a:pPr>
                <a:endParaRPr lang="pl-PL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pl-PL" sz="1800" dirty="0" smtClean="0">
                    <a:ea typeface="Cambria Math"/>
                  </a:rPr>
                  <a:t>Zasięg korelacji:</a:t>
                </a:r>
              </a:p>
              <a:p>
                <a:pPr marL="109537" indent="0">
                  <a:buNone/>
                </a:pPr>
                <a:r>
                  <a:rPr lang="pl-PL" sz="1800" dirty="0">
                    <a:ea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pl-PL" sz="1800" i="1" smtClean="0">
                        <a:latin typeface="Cambria Math"/>
                        <a:ea typeface="Cambria Math"/>
                      </a:rPr>
                      <m:t>𝜉</m:t>
                    </m:r>
                  </m:oMath>
                </a14:m>
                <a:r>
                  <a:rPr lang="pl-PL" sz="1800" dirty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l-PL" sz="1800" i="1">
                        <a:latin typeface="Cambria Math"/>
                        <a:ea typeface="Cambria Math"/>
                      </a:rPr>
                      <m:t>≃</m:t>
                    </m:r>
                    <m:sSub>
                      <m:sSubPr>
                        <m:ctrlPr>
                          <a:rPr lang="pl-PL" sz="18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pl-PL" sz="1800" i="1">
                            <a:latin typeface="Cambria Math"/>
                            <a:ea typeface="Cambria Math"/>
                          </a:rPr>
                          <m:t>𝜉</m:t>
                        </m:r>
                      </m:e>
                      <m:sub>
                        <m:r>
                          <a:rPr lang="pl-PL" sz="18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</m:sub>
                    </m:sSub>
                    <m:sSup>
                      <m:sSupPr>
                        <m:ctrlPr>
                          <a:rPr lang="pl-PL" sz="18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pl-PL" sz="1800" b="0" i="1" smtClean="0">
                            <a:latin typeface="Cambria Math"/>
                            <a:ea typeface="Cambria Math"/>
                          </a:rPr>
                          <m:t>|</m:t>
                        </m:r>
                        <m:r>
                          <a:rPr lang="pl-PL" sz="18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pl-PL" sz="1800" b="0" i="1" smtClean="0">
                            <a:latin typeface="Cambria Math"/>
                            <a:ea typeface="Cambria Math"/>
                          </a:rPr>
                          <m:t>|</m:t>
                        </m:r>
                      </m:e>
                      <m:sup>
                        <m:r>
                          <a:rPr lang="pl-PL" sz="18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pl-PL" sz="1800" b="0" i="1" smtClean="0">
                            <a:latin typeface="Cambria Math"/>
                            <a:ea typeface="Cambria Math"/>
                          </a:rPr>
                          <m:t>𝜈</m:t>
                        </m:r>
                      </m:sup>
                    </m:sSup>
                  </m:oMath>
                </a14:m>
                <a:r>
                  <a:rPr lang="pl-PL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(t&lt;0); </a:t>
                </a:r>
                <a14:m>
                  <m:oMath xmlns:m="http://schemas.openxmlformats.org/officeDocument/2006/math">
                    <m:r>
                      <a:rPr lang="pl-PL" sz="1800" i="1">
                        <a:latin typeface="Cambria Math"/>
                        <a:ea typeface="Cambria Math"/>
                      </a:rPr>
                      <m:t>𝜉</m:t>
                    </m:r>
                  </m:oMath>
                </a14:m>
                <a:r>
                  <a:rPr lang="pl-PL" sz="1800" dirty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l-PL" sz="1800" i="1">
                        <a:latin typeface="Cambria Math"/>
                        <a:ea typeface="Cambria Math"/>
                      </a:rPr>
                      <m:t>≃</m:t>
                    </m:r>
                    <m:sSub>
                      <m:sSubPr>
                        <m:ctrlPr>
                          <a:rPr lang="pl-PL" sz="1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pl-PL" sz="1800" i="1">
                            <a:latin typeface="Cambria Math"/>
                            <a:ea typeface="Cambria Math"/>
                          </a:rPr>
                          <m:t>𝜉</m:t>
                        </m:r>
                      </m:e>
                      <m:sub>
                        <m:r>
                          <a:rPr lang="pl-PL" sz="18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</m:sub>
                    </m:sSub>
                    <m:sSup>
                      <m:sSupPr>
                        <m:ctrlPr>
                          <a:rPr lang="pl-PL" sz="1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pl-PL" sz="1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pl-PL" sz="1800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</m:d>
                      </m:e>
                      <m:sup>
                        <m:r>
                          <a:rPr lang="pl-PL" sz="1800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pl-PL" sz="1800" i="1">
                            <a:latin typeface="Cambria Math"/>
                            <a:ea typeface="Cambria Math"/>
                          </a:rPr>
                          <m:t>𝜈</m:t>
                        </m:r>
                      </m:sup>
                    </m:sSup>
                    <m:r>
                      <a:rPr lang="pl-PL" sz="1800" b="0" i="1" smtClean="0"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r>
                  <a:rPr lang="pl-PL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(t&gt;0)</a:t>
                </a:r>
              </a:p>
              <a:p>
                <a:r>
                  <a:rPr lang="pl-PL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Eksperymenty wykazały, że wiele płynów, </a:t>
                </a:r>
                <a:r>
                  <a:rPr lang="pl-PL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farromagnetyków</a:t>
                </a:r>
                <a:r>
                  <a:rPr lang="pl-PL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i innych systemów z punktem krytycznym, wykazują takie samo zachowanie, z tymi samymi wykładnikami krytycznymi</a:t>
                </a:r>
                <a:endParaRPr 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Symbol zastępczy zawartości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0410" y="2221406"/>
                <a:ext cx="5928477" cy="3096344"/>
              </a:xfrm>
              <a:blipFill>
                <a:blip r:embed="rId3"/>
                <a:stretch>
                  <a:fillRect t="-984" r="-1644" b="-1102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upa 5"/>
          <p:cNvGrpSpPr/>
          <p:nvPr/>
        </p:nvGrpSpPr>
        <p:grpSpPr>
          <a:xfrm>
            <a:off x="5868144" y="836712"/>
            <a:ext cx="3028708" cy="2293694"/>
            <a:chOff x="1472834" y="3038681"/>
            <a:chExt cx="4614007" cy="3230152"/>
          </a:xfrm>
        </p:grpSpPr>
        <p:pic>
          <p:nvPicPr>
            <p:cNvPr id="7" name="Picture 2" descr="Znaleziony obraz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2834" y="3038681"/>
              <a:ext cx="4614007" cy="3230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Freeform 15"/>
            <p:cNvSpPr>
              <a:spLocks/>
            </p:cNvSpPr>
            <p:nvPr/>
          </p:nvSpPr>
          <p:spPr bwMode="auto">
            <a:xfrm>
              <a:off x="2067847" y="3688858"/>
              <a:ext cx="1525587" cy="2016125"/>
            </a:xfrm>
            <a:custGeom>
              <a:avLst/>
              <a:gdLst>
                <a:gd name="T0" fmla="*/ 0 w 961"/>
                <a:gd name="T1" fmla="*/ 1361 h 1361"/>
                <a:gd name="T2" fmla="*/ 363 w 961"/>
                <a:gd name="T3" fmla="*/ 1315 h 1361"/>
                <a:gd name="T4" fmla="*/ 726 w 961"/>
                <a:gd name="T5" fmla="*/ 1270 h 1361"/>
                <a:gd name="T6" fmla="*/ 862 w 961"/>
                <a:gd name="T7" fmla="*/ 1179 h 1361"/>
                <a:gd name="T8" fmla="*/ 907 w 961"/>
                <a:gd name="T9" fmla="*/ 1043 h 1361"/>
                <a:gd name="T10" fmla="*/ 953 w 961"/>
                <a:gd name="T11" fmla="*/ 544 h 1361"/>
                <a:gd name="T12" fmla="*/ 953 w 961"/>
                <a:gd name="T13" fmla="*/ 0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1" h="1361">
                  <a:moveTo>
                    <a:pt x="0" y="1361"/>
                  </a:moveTo>
                  <a:cubicBezTo>
                    <a:pt x="121" y="1345"/>
                    <a:pt x="242" y="1330"/>
                    <a:pt x="363" y="1315"/>
                  </a:cubicBezTo>
                  <a:cubicBezTo>
                    <a:pt x="484" y="1300"/>
                    <a:pt x="643" y="1293"/>
                    <a:pt x="726" y="1270"/>
                  </a:cubicBezTo>
                  <a:cubicBezTo>
                    <a:pt x="809" y="1247"/>
                    <a:pt x="832" y="1217"/>
                    <a:pt x="862" y="1179"/>
                  </a:cubicBezTo>
                  <a:cubicBezTo>
                    <a:pt x="892" y="1141"/>
                    <a:pt x="892" y="1149"/>
                    <a:pt x="907" y="1043"/>
                  </a:cubicBezTo>
                  <a:cubicBezTo>
                    <a:pt x="922" y="937"/>
                    <a:pt x="945" y="718"/>
                    <a:pt x="953" y="544"/>
                  </a:cubicBezTo>
                  <a:cubicBezTo>
                    <a:pt x="961" y="370"/>
                    <a:pt x="953" y="91"/>
                    <a:pt x="953" y="0"/>
                  </a:cubicBezTo>
                </a:path>
              </a:pathLst>
            </a:custGeom>
            <a:noFill/>
            <a:ln w="38100" cap="flat" cmpd="sng">
              <a:solidFill>
                <a:srgbClr val="0066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" name="Freeform 16"/>
            <p:cNvSpPr>
              <a:spLocks/>
            </p:cNvSpPr>
            <p:nvPr/>
          </p:nvSpPr>
          <p:spPr bwMode="auto">
            <a:xfrm flipH="1">
              <a:off x="3686865" y="3803914"/>
              <a:ext cx="576262" cy="2160588"/>
            </a:xfrm>
            <a:custGeom>
              <a:avLst/>
              <a:gdLst>
                <a:gd name="T0" fmla="*/ 0 w 961"/>
                <a:gd name="T1" fmla="*/ 1361 h 1361"/>
                <a:gd name="T2" fmla="*/ 363 w 961"/>
                <a:gd name="T3" fmla="*/ 1315 h 1361"/>
                <a:gd name="T4" fmla="*/ 726 w 961"/>
                <a:gd name="T5" fmla="*/ 1270 h 1361"/>
                <a:gd name="T6" fmla="*/ 862 w 961"/>
                <a:gd name="T7" fmla="*/ 1179 h 1361"/>
                <a:gd name="T8" fmla="*/ 907 w 961"/>
                <a:gd name="T9" fmla="*/ 1043 h 1361"/>
                <a:gd name="T10" fmla="*/ 953 w 961"/>
                <a:gd name="T11" fmla="*/ 544 h 1361"/>
                <a:gd name="T12" fmla="*/ 953 w 961"/>
                <a:gd name="T13" fmla="*/ 0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1" h="1361">
                  <a:moveTo>
                    <a:pt x="0" y="1361"/>
                  </a:moveTo>
                  <a:cubicBezTo>
                    <a:pt x="121" y="1345"/>
                    <a:pt x="242" y="1330"/>
                    <a:pt x="363" y="1315"/>
                  </a:cubicBezTo>
                  <a:cubicBezTo>
                    <a:pt x="484" y="1300"/>
                    <a:pt x="643" y="1293"/>
                    <a:pt x="726" y="1270"/>
                  </a:cubicBezTo>
                  <a:cubicBezTo>
                    <a:pt x="809" y="1247"/>
                    <a:pt x="832" y="1217"/>
                    <a:pt x="862" y="1179"/>
                  </a:cubicBezTo>
                  <a:cubicBezTo>
                    <a:pt x="892" y="1141"/>
                    <a:pt x="892" y="1149"/>
                    <a:pt x="907" y="1043"/>
                  </a:cubicBezTo>
                  <a:cubicBezTo>
                    <a:pt x="922" y="937"/>
                    <a:pt x="945" y="718"/>
                    <a:pt x="953" y="544"/>
                  </a:cubicBezTo>
                  <a:cubicBezTo>
                    <a:pt x="961" y="370"/>
                    <a:pt x="953" y="91"/>
                    <a:pt x="953" y="0"/>
                  </a:cubicBezTo>
                </a:path>
              </a:pathLst>
            </a:custGeom>
            <a:noFill/>
            <a:ln w="38100" cap="flat" cmpd="sng">
              <a:solidFill>
                <a:srgbClr val="0066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  <p:cxnSp>
          <p:nvCxnSpPr>
            <p:cNvPr id="10" name="Łącznik prosty 9"/>
            <p:cNvCxnSpPr/>
            <p:nvPr/>
          </p:nvCxnSpPr>
          <p:spPr>
            <a:xfrm flipV="1">
              <a:off x="3635896" y="3687969"/>
              <a:ext cx="0" cy="234850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Łącznik prosty ze strzałką 11"/>
          <p:cNvCxnSpPr/>
          <p:nvPr/>
        </p:nvCxnSpPr>
        <p:spPr>
          <a:xfrm>
            <a:off x="6182118" y="3178630"/>
            <a:ext cx="265697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/>
          <p:cNvCxnSpPr/>
          <p:nvPr/>
        </p:nvCxnSpPr>
        <p:spPr>
          <a:xfrm>
            <a:off x="7288013" y="3178630"/>
            <a:ext cx="0" cy="585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14"/>
          <p:cNvCxnSpPr/>
          <p:nvPr/>
        </p:nvCxnSpPr>
        <p:spPr>
          <a:xfrm>
            <a:off x="7462326" y="3178630"/>
            <a:ext cx="0" cy="585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15"/>
          <p:cNvCxnSpPr/>
          <p:nvPr/>
        </p:nvCxnSpPr>
        <p:spPr>
          <a:xfrm>
            <a:off x="7621744" y="3178630"/>
            <a:ext cx="0" cy="585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17"/>
          <p:cNvCxnSpPr/>
          <p:nvPr/>
        </p:nvCxnSpPr>
        <p:spPr>
          <a:xfrm>
            <a:off x="7781162" y="3174099"/>
            <a:ext cx="0" cy="585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18"/>
          <p:cNvCxnSpPr/>
          <p:nvPr/>
        </p:nvCxnSpPr>
        <p:spPr>
          <a:xfrm>
            <a:off x="7940580" y="3178630"/>
            <a:ext cx="0" cy="585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19"/>
          <p:cNvCxnSpPr/>
          <p:nvPr/>
        </p:nvCxnSpPr>
        <p:spPr>
          <a:xfrm>
            <a:off x="7143490" y="3174099"/>
            <a:ext cx="0" cy="585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22"/>
          <p:cNvCxnSpPr/>
          <p:nvPr/>
        </p:nvCxnSpPr>
        <p:spPr>
          <a:xfrm>
            <a:off x="6984071" y="3174099"/>
            <a:ext cx="0" cy="585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23"/>
          <p:cNvCxnSpPr/>
          <p:nvPr/>
        </p:nvCxnSpPr>
        <p:spPr>
          <a:xfrm>
            <a:off x="6824653" y="3174099"/>
            <a:ext cx="0" cy="585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ole tekstowe 3"/>
          <p:cNvSpPr txBox="1">
            <a:spLocks noChangeArrowheads="1"/>
          </p:cNvSpPr>
          <p:nvPr/>
        </p:nvSpPr>
        <p:spPr bwMode="auto">
          <a:xfrm>
            <a:off x="8737035" y="3165617"/>
            <a:ext cx="227453" cy="275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/>
            <a:r>
              <a:rPr lang="pl-PL" alt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US" alt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pole tekstowe 3"/>
          <p:cNvSpPr txBox="1">
            <a:spLocks noChangeArrowheads="1"/>
          </p:cNvSpPr>
          <p:nvPr/>
        </p:nvSpPr>
        <p:spPr bwMode="auto">
          <a:xfrm>
            <a:off x="7163491" y="3245619"/>
            <a:ext cx="227453" cy="25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/>
            <a:r>
              <a:rPr lang="pl-PL" alt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altLang="pl-PL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pole tekstowe 3"/>
          <p:cNvSpPr txBox="1">
            <a:spLocks noChangeArrowheads="1"/>
          </p:cNvSpPr>
          <p:nvPr/>
        </p:nvSpPr>
        <p:spPr bwMode="auto">
          <a:xfrm>
            <a:off x="7401244" y="3221999"/>
            <a:ext cx="5250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/>
            <a:r>
              <a:rPr lang="pl-PL" alt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0.1</a:t>
            </a:r>
            <a:endParaRPr lang="en-US" altLang="pl-PL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pole tekstowe 3"/>
          <p:cNvSpPr txBox="1">
            <a:spLocks noChangeArrowheads="1"/>
          </p:cNvSpPr>
          <p:nvPr/>
        </p:nvSpPr>
        <p:spPr bwMode="auto">
          <a:xfrm>
            <a:off x="7761984" y="3245619"/>
            <a:ext cx="5486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/>
            <a:r>
              <a:rPr lang="pl-PL" alt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0.2</a:t>
            </a:r>
            <a:endParaRPr lang="en-US" altLang="pl-PL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pole tekstowe 3"/>
          <p:cNvSpPr txBox="1">
            <a:spLocks noChangeArrowheads="1"/>
          </p:cNvSpPr>
          <p:nvPr/>
        </p:nvSpPr>
        <p:spPr bwMode="auto">
          <a:xfrm>
            <a:off x="6771513" y="3247818"/>
            <a:ext cx="5641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/>
            <a:r>
              <a:rPr lang="pl-PL" alt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-0.1</a:t>
            </a:r>
            <a:endParaRPr lang="en-US" altLang="pl-PL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Symbol zastępczy zawartości 1"/>
              <p:cNvSpPr txBox="1">
                <a:spLocks/>
              </p:cNvSpPr>
              <p:nvPr/>
            </p:nvSpPr>
            <p:spPr bwMode="auto">
              <a:xfrm>
                <a:off x="170670" y="848895"/>
                <a:ext cx="5664017" cy="13559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lvl1pPr marL="365125" indent="-255588" algn="l" rtl="0" fontAlgn="base">
                  <a:spcBef>
                    <a:spcPts val="400"/>
                  </a:spcBef>
                  <a:spcAft>
                    <a:spcPct val="0"/>
                  </a:spcAft>
                  <a:buClr>
                    <a:schemeClr val="accent1"/>
                  </a:buClr>
                  <a:buSzPct val="68000"/>
                  <a:buFont typeface="Wingdings 3" panose="05040102010807070707" pitchFamily="18" charset="2"/>
                  <a:buChar char="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0713" indent="-228600" algn="l" rtl="0" fontAlgn="base">
                  <a:spcBef>
                    <a:spcPts val="325"/>
                  </a:spcBef>
                  <a:spcAft>
                    <a:spcPct val="0"/>
                  </a:spcAft>
                  <a:buClr>
                    <a:schemeClr val="accent1"/>
                  </a:buClr>
                  <a:buFont typeface="Verdana" panose="020B0604030504040204" pitchFamily="34" charset="0"/>
                  <a:buChar char="◦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8838" indent="-228600" algn="l" rtl="0" fontAlgn="base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SzPct val="100000"/>
                  <a:buFont typeface="Wingdings 2" panose="05020102010507070707" pitchFamily="18" charset="2"/>
                  <a:buChar char="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fontAlgn="base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fontAlgn="base">
                  <a:spcBef>
                    <a:spcPts val="35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 2" panose="05020102010507070707" pitchFamily="18" charset="2"/>
                  <a:buChar char="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109537" indent="0" eaLnBrk="1" hangingPunct="1">
                  <a:buFont typeface="Wingdings 3" panose="05040102010807070707" pitchFamily="18" charset="2"/>
                  <a:buNone/>
                </a:pPr>
                <a:r>
                  <a:rPr lang="pl-PL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Charakterystyczna zmiana parametru porządku i zasięgu korelacji w funkcji zredukowanej temperatury </a:t>
                </a:r>
                <a14:m>
                  <m:oMath xmlns:m="http://schemas.openxmlformats.org/officeDocument/2006/math">
                    <m:r>
                      <a:rPr lang="pl-PL" sz="240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pl-PL" sz="24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l-PL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40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pl-PL" sz="240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l-PL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40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pl-PL" sz="240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l-PL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40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pl-PL" sz="240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den>
                    </m:f>
                  </m:oMath>
                </a14:m>
                <a:r>
                  <a:rPr lang="pl-PL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1" name="Symbol zastępczy zawartości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0670" y="848895"/>
                <a:ext cx="5664017" cy="1355969"/>
              </a:xfrm>
              <a:prstGeom prst="rect">
                <a:avLst/>
              </a:prstGeom>
              <a:blipFill>
                <a:blip r:embed="rId5"/>
                <a:stretch>
                  <a:fillRect t="-3139" b="-313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Prostokąt 31"/>
          <p:cNvSpPr/>
          <p:nvPr/>
        </p:nvSpPr>
        <p:spPr>
          <a:xfrm>
            <a:off x="827584" y="5745480"/>
            <a:ext cx="7667484" cy="400110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Zachowanie się w pobliżu temperatury krytycznej jest uniwersalne</a:t>
            </a:r>
            <a:endParaRPr lang="pl-PL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Prostokąt 32"/>
              <p:cNvSpPr/>
              <p:nvPr/>
            </p:nvSpPr>
            <p:spPr>
              <a:xfrm>
                <a:off x="6315247" y="4184926"/>
                <a:ext cx="2649241" cy="1200329"/>
              </a:xfrm>
              <a:prstGeom prst="rect">
                <a:avLst/>
              </a:prstGeom>
              <a:ln>
                <a:solidFill>
                  <a:srgbClr val="0066FF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pl-PL" sz="18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wykładniki krytyczne</a:t>
                </a:r>
                <a:r>
                  <a:rPr lang="pl-PL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r>
                  <a:rPr lang="pl-PL" sz="1800" dirty="0" smtClean="0">
                    <a:ea typeface="Cambria Math"/>
                  </a:rPr>
                  <a:t>Model </a:t>
                </a:r>
                <a:r>
                  <a:rPr lang="pl-PL" sz="1800" dirty="0" err="1" smtClean="0">
                    <a:ea typeface="Cambria Math"/>
                  </a:rPr>
                  <a:t>Isinga</a:t>
                </a:r>
                <a:r>
                  <a:rPr lang="pl-PL" sz="1800" dirty="0" smtClean="0">
                    <a:ea typeface="Cambria Math"/>
                  </a:rPr>
                  <a:t>: </a:t>
                </a:r>
                <a14:m>
                  <m:oMath xmlns:m="http://schemas.openxmlformats.org/officeDocument/2006/math">
                    <m:r>
                      <a:rPr lang="pl-PL" sz="1800" i="1" smtClean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pl-PL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=0.33 i </a:t>
                </a:r>
                <a14:m>
                  <m:oMath xmlns:m="http://schemas.openxmlformats.org/officeDocument/2006/math">
                    <m:r>
                      <a:rPr lang="pl-PL" sz="1800" i="1" smtClean="0">
                        <a:latin typeface="Cambria Math"/>
                        <a:ea typeface="Cambria Math"/>
                      </a:rPr>
                      <m:t>𝜈</m:t>
                    </m:r>
                  </m:oMath>
                </a14:m>
                <a:r>
                  <a:rPr lang="pl-PL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=0.63</a:t>
                </a:r>
              </a:p>
              <a:p>
                <a:r>
                  <a:rPr lang="pl-PL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MFA: 0.5, 0</a:t>
                </a:r>
                <a:endParaRPr 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Prostokąt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247" y="4184926"/>
                <a:ext cx="2649241" cy="1200329"/>
              </a:xfrm>
              <a:prstGeom prst="rect">
                <a:avLst/>
              </a:prstGeom>
              <a:blipFill>
                <a:blip r:embed="rId6"/>
                <a:stretch>
                  <a:fillRect l="-1831" t="-2525" r="-1144" b="-7071"/>
                </a:stretch>
              </a:blipFill>
              <a:ln>
                <a:solidFill>
                  <a:srgbClr val="0066FF"/>
                </a:solidFill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Prostokąt 33"/>
          <p:cNvSpPr/>
          <p:nvPr/>
        </p:nvSpPr>
        <p:spPr>
          <a:xfrm>
            <a:off x="115416" y="6256016"/>
            <a:ext cx="8892178" cy="400110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Szczegóły mikroskopowe układu nie są istotne w pobliżu punktu krytycznego</a:t>
            </a:r>
            <a:endParaRPr lang="pl-PL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1"/>
          <p:cNvSpPr>
            <a:spLocks/>
          </p:cNvSpPr>
          <p:nvPr/>
        </p:nvSpPr>
        <p:spPr bwMode="auto">
          <a:xfrm>
            <a:off x="323848" y="107536"/>
            <a:ext cx="8712646" cy="549275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620713" indent="-22860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858838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18288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2860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27432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2004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pl-PL" altLang="pl-P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Szczegóły mikro nie są istotne w T</a:t>
            </a:r>
            <a:r>
              <a:rPr lang="pl-PL" altLang="pl-PL" sz="28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</a:t>
            </a:r>
            <a:r>
              <a:rPr lang="pl-PL" altLang="pl-P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: skalowanie</a:t>
            </a:r>
            <a:endParaRPr lang="pl-PL" altLang="pl-PL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Symbol zastępczy zawartości 1"/>
          <p:cNvSpPr txBox="1">
            <a:spLocks/>
          </p:cNvSpPr>
          <p:nvPr/>
        </p:nvSpPr>
        <p:spPr bwMode="auto">
          <a:xfrm>
            <a:off x="-56657" y="633550"/>
            <a:ext cx="9154200" cy="1634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/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Zjawiska w pobliżu temperatury krytycznej są uniwersalne: zachowanie układu nie zależy od tego, czy jest to układ woda-para, czy ferromagnetyk. Nie jest istotne jak oddziałują konkretne atomy, czy spiny</a:t>
            </a:r>
          </a:p>
          <a:p>
            <a:pPr eaLnBrk="1" hangingPunct="1"/>
            <a:r>
              <a:rPr lang="pl-PL" sz="2000" dirty="0" smtClean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Będziemy się przyglądać większym częściom porządkującego się układu: skalowanie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9"/>
          <p:cNvPicPr preferRelativeResize="0"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76" b="66146"/>
          <a:stretch/>
        </p:blipFill>
        <p:spPr bwMode="auto">
          <a:xfrm>
            <a:off x="175105" y="3303646"/>
            <a:ext cx="854292" cy="87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50"/>
          <p:cNvSpPr>
            <a:spLocks noChangeAspect="1" noChangeArrowheads="1"/>
          </p:cNvSpPr>
          <p:nvPr/>
        </p:nvSpPr>
        <p:spPr bwMode="auto">
          <a:xfrm>
            <a:off x="4048678" y="2250421"/>
            <a:ext cx="371475" cy="369888"/>
          </a:xfrm>
          <a:prstGeom prst="rect">
            <a:avLst/>
          </a:prstGeom>
          <a:solidFill>
            <a:srgbClr val="0410FA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1" name="Rectangle 51"/>
          <p:cNvSpPr>
            <a:spLocks noChangeAspect="1" noChangeArrowheads="1"/>
          </p:cNvSpPr>
          <p:nvPr/>
        </p:nvSpPr>
        <p:spPr bwMode="auto">
          <a:xfrm>
            <a:off x="4418565" y="2250421"/>
            <a:ext cx="371475" cy="369888"/>
          </a:xfrm>
          <a:prstGeom prst="rect">
            <a:avLst/>
          </a:prstGeom>
          <a:solidFill>
            <a:srgbClr val="4D55FD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2" name="Rectangle 52"/>
          <p:cNvSpPr>
            <a:spLocks noChangeAspect="1" noChangeArrowheads="1"/>
          </p:cNvSpPr>
          <p:nvPr/>
        </p:nvSpPr>
        <p:spPr bwMode="auto">
          <a:xfrm>
            <a:off x="4788453" y="2250421"/>
            <a:ext cx="371475" cy="369888"/>
          </a:xfrm>
          <a:prstGeom prst="rect">
            <a:avLst/>
          </a:prstGeom>
          <a:solidFill>
            <a:srgbClr val="B8BBFE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grpSp>
        <p:nvGrpSpPr>
          <p:cNvPr id="33" name="Group 302"/>
          <p:cNvGrpSpPr>
            <a:grpSpLocks noChangeAspect="1"/>
          </p:cNvGrpSpPr>
          <p:nvPr/>
        </p:nvGrpSpPr>
        <p:grpSpPr bwMode="auto">
          <a:xfrm>
            <a:off x="5158340" y="2250421"/>
            <a:ext cx="1482725" cy="369888"/>
            <a:chOff x="3424" y="754"/>
            <a:chExt cx="1090" cy="272"/>
          </a:xfrm>
        </p:grpSpPr>
        <p:sp>
          <p:nvSpPr>
            <p:cNvPr id="34" name="Rectangle 53"/>
            <p:cNvSpPr>
              <a:spLocks noChangeAspect="1" noChangeArrowheads="1"/>
            </p:cNvSpPr>
            <p:nvPr/>
          </p:nvSpPr>
          <p:spPr bwMode="auto">
            <a:xfrm>
              <a:off x="3424" y="754"/>
              <a:ext cx="273" cy="272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5" name="Rectangle 54"/>
            <p:cNvSpPr>
              <a:spLocks noChangeAspect="1" noChangeArrowheads="1"/>
            </p:cNvSpPr>
            <p:nvPr/>
          </p:nvSpPr>
          <p:spPr bwMode="auto">
            <a:xfrm>
              <a:off x="3696" y="754"/>
              <a:ext cx="273" cy="272"/>
            </a:xfrm>
            <a:prstGeom prst="rect">
              <a:avLst/>
            </a:prstGeom>
            <a:solidFill>
              <a:srgbClr val="0410FA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6" name="Rectangle 55"/>
            <p:cNvSpPr>
              <a:spLocks noChangeAspect="1" noChangeArrowheads="1"/>
            </p:cNvSpPr>
            <p:nvPr/>
          </p:nvSpPr>
          <p:spPr bwMode="auto">
            <a:xfrm>
              <a:off x="3969" y="754"/>
              <a:ext cx="273" cy="272"/>
            </a:xfrm>
            <a:prstGeom prst="rect">
              <a:avLst/>
            </a:prstGeom>
            <a:solidFill>
              <a:srgbClr val="030CBD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7" name="Rectangle 56"/>
            <p:cNvSpPr>
              <a:spLocks noChangeAspect="1" noChangeArrowheads="1"/>
            </p:cNvSpPr>
            <p:nvPr/>
          </p:nvSpPr>
          <p:spPr bwMode="auto">
            <a:xfrm>
              <a:off x="4241" y="754"/>
              <a:ext cx="273" cy="272"/>
            </a:xfrm>
            <a:prstGeom prst="rect">
              <a:avLst/>
            </a:prstGeom>
            <a:solidFill>
              <a:srgbClr val="4D55FD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38" name="Group 303"/>
          <p:cNvGrpSpPr>
            <a:grpSpLocks noChangeAspect="1"/>
          </p:cNvGrpSpPr>
          <p:nvPr/>
        </p:nvGrpSpPr>
        <p:grpSpPr bwMode="auto">
          <a:xfrm>
            <a:off x="4048678" y="2620309"/>
            <a:ext cx="2592387" cy="369887"/>
            <a:chOff x="2608" y="1026"/>
            <a:chExt cx="1906" cy="272"/>
          </a:xfrm>
        </p:grpSpPr>
        <p:sp>
          <p:nvSpPr>
            <p:cNvPr id="39" name="Rectangle 57"/>
            <p:cNvSpPr>
              <a:spLocks noChangeAspect="1" noChangeArrowheads="1"/>
            </p:cNvSpPr>
            <p:nvPr/>
          </p:nvSpPr>
          <p:spPr bwMode="auto">
            <a:xfrm>
              <a:off x="2608" y="1026"/>
              <a:ext cx="273" cy="272"/>
            </a:xfrm>
            <a:prstGeom prst="rect">
              <a:avLst/>
            </a:prstGeom>
            <a:solidFill>
              <a:srgbClr val="B8BBFE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0" name="Rectangle 58"/>
            <p:cNvSpPr>
              <a:spLocks noChangeAspect="1" noChangeArrowheads="1"/>
            </p:cNvSpPr>
            <p:nvPr/>
          </p:nvSpPr>
          <p:spPr bwMode="auto">
            <a:xfrm>
              <a:off x="2880" y="1026"/>
              <a:ext cx="273" cy="272"/>
            </a:xfrm>
            <a:prstGeom prst="rect">
              <a:avLst/>
            </a:prstGeom>
            <a:solidFill>
              <a:srgbClr val="E1E2FF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1" name="Rectangle 59"/>
            <p:cNvSpPr>
              <a:spLocks noChangeAspect="1" noChangeArrowheads="1"/>
            </p:cNvSpPr>
            <p:nvPr/>
          </p:nvSpPr>
          <p:spPr bwMode="auto">
            <a:xfrm>
              <a:off x="3152" y="1026"/>
              <a:ext cx="273" cy="27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2" name="Rectangle 60"/>
            <p:cNvSpPr>
              <a:spLocks noChangeAspect="1" noChangeArrowheads="1"/>
            </p:cNvSpPr>
            <p:nvPr/>
          </p:nvSpPr>
          <p:spPr bwMode="auto">
            <a:xfrm>
              <a:off x="3696" y="1026"/>
              <a:ext cx="273" cy="272"/>
            </a:xfrm>
            <a:prstGeom prst="rect">
              <a:avLst/>
            </a:prstGeom>
            <a:solidFill>
              <a:srgbClr val="040FE2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3" name="Rectangle 78"/>
            <p:cNvSpPr>
              <a:spLocks noChangeAspect="1" noChangeArrowheads="1"/>
            </p:cNvSpPr>
            <p:nvPr/>
          </p:nvSpPr>
          <p:spPr bwMode="auto">
            <a:xfrm>
              <a:off x="3969" y="1026"/>
              <a:ext cx="273" cy="272"/>
            </a:xfrm>
            <a:prstGeom prst="rect">
              <a:avLst/>
            </a:prstGeom>
            <a:solidFill>
              <a:srgbClr val="040FE2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l-PL" altLang="pl-PL" b="0"/>
            </a:p>
          </p:txBody>
        </p:sp>
        <p:sp>
          <p:nvSpPr>
            <p:cNvPr id="44" name="Rectangle 79"/>
            <p:cNvSpPr>
              <a:spLocks noChangeAspect="1" noChangeArrowheads="1"/>
            </p:cNvSpPr>
            <p:nvPr/>
          </p:nvSpPr>
          <p:spPr bwMode="auto">
            <a:xfrm>
              <a:off x="4241" y="1026"/>
              <a:ext cx="273" cy="272"/>
            </a:xfrm>
            <a:prstGeom prst="rect">
              <a:avLst/>
            </a:prstGeom>
            <a:solidFill>
              <a:srgbClr val="4D55FD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5" name="Rectangle 81"/>
            <p:cNvSpPr>
              <a:spLocks noChangeAspect="1" noChangeArrowheads="1"/>
            </p:cNvSpPr>
            <p:nvPr/>
          </p:nvSpPr>
          <p:spPr bwMode="auto">
            <a:xfrm>
              <a:off x="3424" y="1026"/>
              <a:ext cx="273" cy="272"/>
            </a:xfrm>
            <a:prstGeom prst="rect">
              <a:avLst/>
            </a:prstGeom>
            <a:solidFill>
              <a:srgbClr val="B8BBFE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46" name="Group 304"/>
          <p:cNvGrpSpPr>
            <a:grpSpLocks noChangeAspect="1"/>
          </p:cNvGrpSpPr>
          <p:nvPr/>
        </p:nvGrpSpPr>
        <p:grpSpPr bwMode="auto">
          <a:xfrm>
            <a:off x="4048678" y="2990196"/>
            <a:ext cx="2592387" cy="739775"/>
            <a:chOff x="2608" y="1298"/>
            <a:chExt cx="1906" cy="544"/>
          </a:xfrm>
        </p:grpSpPr>
        <p:sp>
          <p:nvSpPr>
            <p:cNvPr id="47" name="Rectangle 61"/>
            <p:cNvSpPr>
              <a:spLocks noChangeAspect="1" noChangeArrowheads="1"/>
            </p:cNvSpPr>
            <p:nvPr/>
          </p:nvSpPr>
          <p:spPr bwMode="auto">
            <a:xfrm>
              <a:off x="2880" y="1570"/>
              <a:ext cx="273" cy="272"/>
            </a:xfrm>
            <a:prstGeom prst="rect">
              <a:avLst/>
            </a:prstGeom>
            <a:solidFill>
              <a:srgbClr val="040FE2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8" name="Rectangle 69"/>
            <p:cNvSpPr>
              <a:spLocks noChangeAspect="1" noChangeArrowheads="1"/>
            </p:cNvSpPr>
            <p:nvPr/>
          </p:nvSpPr>
          <p:spPr bwMode="auto">
            <a:xfrm>
              <a:off x="3152" y="1570"/>
              <a:ext cx="273" cy="272"/>
            </a:xfrm>
            <a:prstGeom prst="rect">
              <a:avLst/>
            </a:prstGeom>
            <a:solidFill>
              <a:srgbClr val="4D55FD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9" name="Rectangle 76"/>
            <p:cNvSpPr>
              <a:spLocks noChangeAspect="1" noChangeArrowheads="1"/>
            </p:cNvSpPr>
            <p:nvPr/>
          </p:nvSpPr>
          <p:spPr bwMode="auto">
            <a:xfrm>
              <a:off x="4241" y="1570"/>
              <a:ext cx="273" cy="272"/>
            </a:xfrm>
            <a:prstGeom prst="rect">
              <a:avLst/>
            </a:prstGeom>
            <a:solidFill>
              <a:srgbClr val="0410FA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0" name="Rectangle 77"/>
            <p:cNvSpPr>
              <a:spLocks noChangeAspect="1" noChangeArrowheads="1"/>
            </p:cNvSpPr>
            <p:nvPr/>
          </p:nvSpPr>
          <p:spPr bwMode="auto">
            <a:xfrm>
              <a:off x="2608" y="1570"/>
              <a:ext cx="273" cy="272"/>
            </a:xfrm>
            <a:prstGeom prst="rect">
              <a:avLst/>
            </a:prstGeom>
            <a:solidFill>
              <a:srgbClr val="030CBD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1" name="Rectangle 80"/>
            <p:cNvSpPr>
              <a:spLocks noChangeAspect="1" noChangeArrowheads="1"/>
            </p:cNvSpPr>
            <p:nvPr/>
          </p:nvSpPr>
          <p:spPr bwMode="auto">
            <a:xfrm>
              <a:off x="4241" y="1298"/>
              <a:ext cx="273" cy="272"/>
            </a:xfrm>
            <a:prstGeom prst="rect">
              <a:avLst/>
            </a:prstGeom>
            <a:solidFill>
              <a:srgbClr val="0410FA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2" name="Rectangle 85"/>
            <p:cNvSpPr>
              <a:spLocks noChangeAspect="1" noChangeArrowheads="1"/>
            </p:cNvSpPr>
            <p:nvPr/>
          </p:nvSpPr>
          <p:spPr bwMode="auto">
            <a:xfrm>
              <a:off x="2608" y="1298"/>
              <a:ext cx="273" cy="272"/>
            </a:xfrm>
            <a:prstGeom prst="rect">
              <a:avLst/>
            </a:prstGeom>
            <a:solidFill>
              <a:srgbClr val="4D55FD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3" name="Rectangle 86"/>
            <p:cNvSpPr>
              <a:spLocks noChangeAspect="1" noChangeArrowheads="1"/>
            </p:cNvSpPr>
            <p:nvPr/>
          </p:nvSpPr>
          <p:spPr bwMode="auto">
            <a:xfrm>
              <a:off x="2880" y="1298"/>
              <a:ext cx="273" cy="272"/>
            </a:xfrm>
            <a:prstGeom prst="rect">
              <a:avLst/>
            </a:prstGeom>
            <a:solidFill>
              <a:srgbClr val="4D55FD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4" name="Rectangle 87"/>
            <p:cNvSpPr>
              <a:spLocks noChangeAspect="1" noChangeArrowheads="1"/>
            </p:cNvSpPr>
            <p:nvPr/>
          </p:nvSpPr>
          <p:spPr bwMode="auto">
            <a:xfrm>
              <a:off x="3152" y="1298"/>
              <a:ext cx="273" cy="272"/>
            </a:xfrm>
            <a:prstGeom prst="rect">
              <a:avLst/>
            </a:prstGeom>
            <a:solidFill>
              <a:srgbClr val="B8BBFE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5" name="Rectangle 88"/>
            <p:cNvSpPr>
              <a:spLocks noChangeAspect="1" noChangeArrowheads="1"/>
            </p:cNvSpPr>
            <p:nvPr/>
          </p:nvSpPr>
          <p:spPr bwMode="auto">
            <a:xfrm>
              <a:off x="3424" y="1298"/>
              <a:ext cx="273" cy="272"/>
            </a:xfrm>
            <a:prstGeom prst="rect">
              <a:avLst/>
            </a:prstGeom>
            <a:solidFill>
              <a:srgbClr val="B8BBFE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6" name="Rectangle 89"/>
            <p:cNvSpPr>
              <a:spLocks noChangeAspect="1" noChangeArrowheads="1"/>
            </p:cNvSpPr>
            <p:nvPr/>
          </p:nvSpPr>
          <p:spPr bwMode="auto">
            <a:xfrm>
              <a:off x="3696" y="1298"/>
              <a:ext cx="273" cy="272"/>
            </a:xfrm>
            <a:prstGeom prst="rect">
              <a:avLst/>
            </a:prstGeom>
            <a:solidFill>
              <a:srgbClr val="030CBD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7" name="Rectangle 90"/>
            <p:cNvSpPr>
              <a:spLocks noChangeAspect="1" noChangeArrowheads="1"/>
            </p:cNvSpPr>
            <p:nvPr/>
          </p:nvSpPr>
          <p:spPr bwMode="auto">
            <a:xfrm>
              <a:off x="3969" y="1298"/>
              <a:ext cx="273" cy="272"/>
            </a:xfrm>
            <a:prstGeom prst="rect">
              <a:avLst/>
            </a:prstGeom>
            <a:solidFill>
              <a:srgbClr val="040FE2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l-PL" altLang="pl-PL" b="0"/>
            </a:p>
          </p:txBody>
        </p:sp>
        <p:sp>
          <p:nvSpPr>
            <p:cNvPr id="58" name="Rectangle 91"/>
            <p:cNvSpPr>
              <a:spLocks noChangeAspect="1" noChangeArrowheads="1"/>
            </p:cNvSpPr>
            <p:nvPr/>
          </p:nvSpPr>
          <p:spPr bwMode="auto">
            <a:xfrm>
              <a:off x="3696" y="1570"/>
              <a:ext cx="273" cy="272"/>
            </a:xfrm>
            <a:prstGeom prst="rect">
              <a:avLst/>
            </a:prstGeom>
            <a:solidFill>
              <a:srgbClr val="E1E2FF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9" name="Rectangle 92"/>
            <p:cNvSpPr>
              <a:spLocks noChangeAspect="1" noChangeArrowheads="1"/>
            </p:cNvSpPr>
            <p:nvPr/>
          </p:nvSpPr>
          <p:spPr bwMode="auto">
            <a:xfrm>
              <a:off x="3969" y="1570"/>
              <a:ext cx="273" cy="272"/>
            </a:xfrm>
            <a:prstGeom prst="rect">
              <a:avLst/>
            </a:prstGeom>
            <a:solidFill>
              <a:srgbClr val="E1E2FF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0" name="Rectangle 93"/>
            <p:cNvSpPr>
              <a:spLocks noChangeAspect="1" noChangeArrowheads="1"/>
            </p:cNvSpPr>
            <p:nvPr/>
          </p:nvSpPr>
          <p:spPr bwMode="auto">
            <a:xfrm>
              <a:off x="3424" y="1570"/>
              <a:ext cx="273" cy="272"/>
            </a:xfrm>
            <a:prstGeom prst="rect">
              <a:avLst/>
            </a:prstGeom>
            <a:solidFill>
              <a:srgbClr val="B8BBFE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61" name="Group 305"/>
          <p:cNvGrpSpPr>
            <a:grpSpLocks noChangeAspect="1"/>
          </p:cNvGrpSpPr>
          <p:nvPr/>
        </p:nvGrpSpPr>
        <p:grpSpPr bwMode="auto">
          <a:xfrm>
            <a:off x="4048678" y="3729971"/>
            <a:ext cx="2592387" cy="1111250"/>
            <a:chOff x="2608" y="1842"/>
            <a:chExt cx="1906" cy="817"/>
          </a:xfrm>
        </p:grpSpPr>
        <p:sp>
          <p:nvSpPr>
            <p:cNvPr id="62" name="Rectangle 62"/>
            <p:cNvSpPr>
              <a:spLocks noChangeAspect="1" noChangeArrowheads="1"/>
            </p:cNvSpPr>
            <p:nvPr/>
          </p:nvSpPr>
          <p:spPr bwMode="auto">
            <a:xfrm>
              <a:off x="2880" y="2115"/>
              <a:ext cx="273" cy="272"/>
            </a:xfrm>
            <a:prstGeom prst="rect">
              <a:avLst/>
            </a:prstGeom>
            <a:solidFill>
              <a:srgbClr val="040FE2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3" name="Rectangle 63"/>
            <p:cNvSpPr>
              <a:spLocks noChangeAspect="1" noChangeArrowheads="1"/>
            </p:cNvSpPr>
            <p:nvPr/>
          </p:nvSpPr>
          <p:spPr bwMode="auto">
            <a:xfrm>
              <a:off x="2608" y="1842"/>
              <a:ext cx="273" cy="272"/>
            </a:xfrm>
            <a:prstGeom prst="rect">
              <a:avLst/>
            </a:prstGeom>
            <a:solidFill>
              <a:srgbClr val="4D55FD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4" name="Rectangle 64"/>
            <p:cNvSpPr>
              <a:spLocks noChangeAspect="1" noChangeArrowheads="1"/>
            </p:cNvSpPr>
            <p:nvPr/>
          </p:nvSpPr>
          <p:spPr bwMode="auto">
            <a:xfrm>
              <a:off x="2880" y="1842"/>
              <a:ext cx="273" cy="272"/>
            </a:xfrm>
            <a:prstGeom prst="rect">
              <a:avLst/>
            </a:prstGeom>
            <a:solidFill>
              <a:srgbClr val="4D55FD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5" name="Rectangle 65"/>
            <p:cNvSpPr>
              <a:spLocks noChangeAspect="1" noChangeArrowheads="1"/>
            </p:cNvSpPr>
            <p:nvPr/>
          </p:nvSpPr>
          <p:spPr bwMode="auto">
            <a:xfrm>
              <a:off x="4241" y="2115"/>
              <a:ext cx="273" cy="27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6" name="Rectangle 66"/>
            <p:cNvSpPr>
              <a:spLocks noChangeAspect="1" noChangeArrowheads="1"/>
            </p:cNvSpPr>
            <p:nvPr/>
          </p:nvSpPr>
          <p:spPr bwMode="auto">
            <a:xfrm>
              <a:off x="3969" y="2387"/>
              <a:ext cx="273" cy="272"/>
            </a:xfrm>
            <a:prstGeom prst="rect">
              <a:avLst/>
            </a:prstGeom>
            <a:solidFill>
              <a:srgbClr val="B8BBFE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7" name="Rectangle 67"/>
            <p:cNvSpPr>
              <a:spLocks noChangeAspect="1" noChangeArrowheads="1"/>
            </p:cNvSpPr>
            <p:nvPr/>
          </p:nvSpPr>
          <p:spPr bwMode="auto">
            <a:xfrm>
              <a:off x="4241" y="2387"/>
              <a:ext cx="273" cy="272"/>
            </a:xfrm>
            <a:prstGeom prst="rect">
              <a:avLst/>
            </a:prstGeom>
            <a:solidFill>
              <a:srgbClr val="4D55FD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8" name="Rectangle 68"/>
            <p:cNvSpPr>
              <a:spLocks noChangeAspect="1" noChangeArrowheads="1"/>
            </p:cNvSpPr>
            <p:nvPr/>
          </p:nvSpPr>
          <p:spPr bwMode="auto">
            <a:xfrm>
              <a:off x="3696" y="2387"/>
              <a:ext cx="273" cy="272"/>
            </a:xfrm>
            <a:prstGeom prst="rect">
              <a:avLst/>
            </a:prstGeom>
            <a:solidFill>
              <a:srgbClr val="B8BBFE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9" name="Rectangle 70"/>
            <p:cNvSpPr>
              <a:spLocks noChangeAspect="1" noChangeArrowheads="1"/>
            </p:cNvSpPr>
            <p:nvPr/>
          </p:nvSpPr>
          <p:spPr bwMode="auto">
            <a:xfrm>
              <a:off x="2608" y="2115"/>
              <a:ext cx="273" cy="27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0" name="Rectangle 71"/>
            <p:cNvSpPr>
              <a:spLocks noChangeAspect="1" noChangeArrowheads="1"/>
            </p:cNvSpPr>
            <p:nvPr/>
          </p:nvSpPr>
          <p:spPr bwMode="auto">
            <a:xfrm>
              <a:off x="2608" y="2387"/>
              <a:ext cx="273" cy="272"/>
            </a:xfrm>
            <a:prstGeom prst="rect">
              <a:avLst/>
            </a:prstGeom>
            <a:solidFill>
              <a:srgbClr val="0410FA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1" name="Rectangle 72"/>
            <p:cNvSpPr>
              <a:spLocks noChangeAspect="1" noChangeArrowheads="1"/>
            </p:cNvSpPr>
            <p:nvPr/>
          </p:nvSpPr>
          <p:spPr bwMode="auto">
            <a:xfrm>
              <a:off x="2880" y="2387"/>
              <a:ext cx="273" cy="272"/>
            </a:xfrm>
            <a:prstGeom prst="rect">
              <a:avLst/>
            </a:prstGeom>
            <a:solidFill>
              <a:srgbClr val="0410FA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2" name="Rectangle 73"/>
            <p:cNvSpPr>
              <a:spLocks noChangeAspect="1" noChangeArrowheads="1"/>
            </p:cNvSpPr>
            <p:nvPr/>
          </p:nvSpPr>
          <p:spPr bwMode="auto">
            <a:xfrm>
              <a:off x="3152" y="2387"/>
              <a:ext cx="273" cy="272"/>
            </a:xfrm>
            <a:prstGeom prst="rect">
              <a:avLst/>
            </a:prstGeom>
            <a:solidFill>
              <a:srgbClr val="0410FA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3" name="Rectangle 74"/>
            <p:cNvSpPr>
              <a:spLocks noChangeAspect="1" noChangeArrowheads="1"/>
            </p:cNvSpPr>
            <p:nvPr/>
          </p:nvSpPr>
          <p:spPr bwMode="auto">
            <a:xfrm>
              <a:off x="3424" y="2387"/>
              <a:ext cx="273" cy="272"/>
            </a:xfrm>
            <a:prstGeom prst="rect">
              <a:avLst/>
            </a:prstGeom>
            <a:solidFill>
              <a:srgbClr val="040FE2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4" name="Rectangle 75"/>
            <p:cNvSpPr>
              <a:spLocks noChangeAspect="1" noChangeArrowheads="1"/>
            </p:cNvSpPr>
            <p:nvPr/>
          </p:nvSpPr>
          <p:spPr bwMode="auto">
            <a:xfrm>
              <a:off x="4241" y="1842"/>
              <a:ext cx="273" cy="272"/>
            </a:xfrm>
            <a:prstGeom prst="rect">
              <a:avLst/>
            </a:prstGeom>
            <a:solidFill>
              <a:srgbClr val="B8BBFE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5" name="Rectangle 82"/>
            <p:cNvSpPr>
              <a:spLocks noChangeAspect="1" noChangeArrowheads="1"/>
            </p:cNvSpPr>
            <p:nvPr/>
          </p:nvSpPr>
          <p:spPr bwMode="auto">
            <a:xfrm>
              <a:off x="3152" y="1842"/>
              <a:ext cx="273" cy="272"/>
            </a:xfrm>
            <a:prstGeom prst="rect">
              <a:avLst/>
            </a:prstGeom>
            <a:solidFill>
              <a:srgbClr val="030CBD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6" name="Rectangle 83"/>
            <p:cNvSpPr>
              <a:spLocks noChangeAspect="1" noChangeArrowheads="1"/>
            </p:cNvSpPr>
            <p:nvPr/>
          </p:nvSpPr>
          <p:spPr bwMode="auto">
            <a:xfrm>
              <a:off x="3152" y="2115"/>
              <a:ext cx="273" cy="272"/>
            </a:xfrm>
            <a:prstGeom prst="rect">
              <a:avLst/>
            </a:prstGeom>
            <a:solidFill>
              <a:srgbClr val="0410FA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7" name="Rectangle 84"/>
            <p:cNvSpPr>
              <a:spLocks noChangeAspect="1" noChangeArrowheads="1"/>
            </p:cNvSpPr>
            <p:nvPr/>
          </p:nvSpPr>
          <p:spPr bwMode="auto">
            <a:xfrm>
              <a:off x="3424" y="2115"/>
              <a:ext cx="273" cy="272"/>
            </a:xfrm>
            <a:prstGeom prst="rect">
              <a:avLst/>
            </a:prstGeom>
            <a:solidFill>
              <a:srgbClr val="030CBD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8" name="Rectangle 94"/>
            <p:cNvSpPr>
              <a:spLocks noChangeAspect="1" noChangeArrowheads="1"/>
            </p:cNvSpPr>
            <p:nvPr/>
          </p:nvSpPr>
          <p:spPr bwMode="auto">
            <a:xfrm>
              <a:off x="3969" y="2115"/>
              <a:ext cx="273" cy="272"/>
            </a:xfrm>
            <a:prstGeom prst="rect">
              <a:avLst/>
            </a:prstGeom>
            <a:solidFill>
              <a:srgbClr val="4D55FD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9" name="Rectangle 95"/>
            <p:cNvSpPr>
              <a:spLocks noChangeAspect="1" noChangeArrowheads="1"/>
            </p:cNvSpPr>
            <p:nvPr/>
          </p:nvSpPr>
          <p:spPr bwMode="auto">
            <a:xfrm>
              <a:off x="3696" y="2115"/>
              <a:ext cx="273" cy="272"/>
            </a:xfrm>
            <a:prstGeom prst="rect">
              <a:avLst/>
            </a:prstGeom>
            <a:solidFill>
              <a:srgbClr val="040FE2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l-PL" altLang="pl-PL" b="0"/>
            </a:p>
          </p:txBody>
        </p:sp>
        <p:sp>
          <p:nvSpPr>
            <p:cNvPr id="80" name="Rectangle 96"/>
            <p:cNvSpPr>
              <a:spLocks noChangeAspect="1" noChangeArrowheads="1"/>
            </p:cNvSpPr>
            <p:nvPr/>
          </p:nvSpPr>
          <p:spPr bwMode="auto">
            <a:xfrm>
              <a:off x="3969" y="1842"/>
              <a:ext cx="273" cy="272"/>
            </a:xfrm>
            <a:prstGeom prst="rect">
              <a:avLst/>
            </a:prstGeom>
            <a:solidFill>
              <a:srgbClr val="040FE2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l-PL" altLang="pl-PL" b="0"/>
            </a:p>
          </p:txBody>
        </p:sp>
        <p:sp>
          <p:nvSpPr>
            <p:cNvPr id="81" name="Rectangle 97"/>
            <p:cNvSpPr>
              <a:spLocks noChangeAspect="1" noChangeArrowheads="1"/>
            </p:cNvSpPr>
            <p:nvPr/>
          </p:nvSpPr>
          <p:spPr bwMode="auto">
            <a:xfrm>
              <a:off x="3424" y="1842"/>
              <a:ext cx="273" cy="272"/>
            </a:xfrm>
            <a:prstGeom prst="rect">
              <a:avLst/>
            </a:prstGeom>
            <a:solidFill>
              <a:srgbClr val="040FE2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l-PL" altLang="pl-PL" b="0"/>
            </a:p>
          </p:txBody>
        </p:sp>
        <p:sp>
          <p:nvSpPr>
            <p:cNvPr id="82" name="Rectangle 98"/>
            <p:cNvSpPr>
              <a:spLocks noChangeAspect="1" noChangeArrowheads="1"/>
            </p:cNvSpPr>
            <p:nvPr/>
          </p:nvSpPr>
          <p:spPr bwMode="auto">
            <a:xfrm>
              <a:off x="3696" y="1842"/>
              <a:ext cx="273" cy="272"/>
            </a:xfrm>
            <a:prstGeom prst="rect">
              <a:avLst/>
            </a:prstGeom>
            <a:solidFill>
              <a:srgbClr val="B8BBFE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546" name="Text Box 892"/>
          <p:cNvSpPr txBox="1">
            <a:spLocks noChangeArrowheads="1"/>
          </p:cNvSpPr>
          <p:nvPr/>
        </p:nvSpPr>
        <p:spPr bwMode="auto">
          <a:xfrm>
            <a:off x="-46457" y="6158332"/>
            <a:ext cx="9144000" cy="707886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l-PL" altLang="pl-PL" sz="2000" b="0">
                <a:latin typeface="Arial" panose="020B0604020202020204" pitchFamily="34" charset="0"/>
                <a:cs typeface="Arial" panose="020B0604020202020204" pitchFamily="34" charset="0"/>
              </a:rPr>
              <a:t>Skalowanie  możemy przeprowadzić, ponieważ nie jest istotne jakie są oddziaływania w skali atomowej, lecz w układzie makroskopowym.</a:t>
            </a:r>
          </a:p>
        </p:txBody>
      </p:sp>
      <p:pic>
        <p:nvPicPr>
          <p:cNvPr id="547" name="Picture 49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384" y="2251943"/>
            <a:ext cx="2525713" cy="259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8" name="Symbol zastępczy zawartości 1"/>
          <p:cNvSpPr txBox="1">
            <a:spLocks/>
          </p:cNvSpPr>
          <p:nvPr/>
        </p:nvSpPr>
        <p:spPr bwMode="auto">
          <a:xfrm>
            <a:off x="-65966" y="4887649"/>
            <a:ext cx="1336434" cy="660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 eaLnBrk="1" hangingPunct="1">
              <a:buFont typeface="Wingdings 3" panose="05040102010807070707" pitchFamily="18" charset="2"/>
              <a:buNone/>
            </a:pP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Stan części układu fizycznego…</a:t>
            </a:r>
          </a:p>
        </p:txBody>
      </p:sp>
      <p:sp>
        <p:nvSpPr>
          <p:cNvPr id="549" name="Symbol zastępczy zawartości 1"/>
          <p:cNvSpPr txBox="1">
            <a:spLocks/>
          </p:cNvSpPr>
          <p:nvPr/>
        </p:nvSpPr>
        <p:spPr bwMode="auto">
          <a:xfrm>
            <a:off x="1239273" y="4867735"/>
            <a:ext cx="2497188" cy="660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 eaLnBrk="1" hangingPunct="1">
              <a:buFont typeface="Wingdings 3" panose="05040102010807070707" pitchFamily="18" charset="2"/>
              <a:buNone/>
            </a:pP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…która jest  częścią większej całości</a:t>
            </a:r>
          </a:p>
        </p:txBody>
      </p:sp>
      <p:sp>
        <p:nvSpPr>
          <p:cNvPr id="3" name="Prostokąt 2"/>
          <p:cNvSpPr/>
          <p:nvPr/>
        </p:nvSpPr>
        <p:spPr>
          <a:xfrm>
            <a:off x="1377383" y="2252403"/>
            <a:ext cx="854292" cy="877636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5" name="Grupa 4"/>
          <p:cNvGrpSpPr/>
          <p:nvPr/>
        </p:nvGrpSpPr>
        <p:grpSpPr>
          <a:xfrm>
            <a:off x="7541863" y="3175140"/>
            <a:ext cx="836077" cy="877635"/>
            <a:chOff x="4770304" y="4111002"/>
            <a:chExt cx="2592387" cy="2590800"/>
          </a:xfrm>
        </p:grpSpPr>
        <p:sp>
          <p:nvSpPr>
            <p:cNvPr id="550" name="Rectangle 50"/>
            <p:cNvSpPr>
              <a:spLocks noChangeAspect="1" noChangeArrowheads="1"/>
            </p:cNvSpPr>
            <p:nvPr/>
          </p:nvSpPr>
          <p:spPr bwMode="auto">
            <a:xfrm>
              <a:off x="4770304" y="4111002"/>
              <a:ext cx="371475" cy="369888"/>
            </a:xfrm>
            <a:prstGeom prst="rect">
              <a:avLst/>
            </a:prstGeom>
            <a:solidFill>
              <a:srgbClr val="0410FA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51" name="Rectangle 51"/>
            <p:cNvSpPr>
              <a:spLocks noChangeAspect="1" noChangeArrowheads="1"/>
            </p:cNvSpPr>
            <p:nvPr/>
          </p:nvSpPr>
          <p:spPr bwMode="auto">
            <a:xfrm>
              <a:off x="5140191" y="4111002"/>
              <a:ext cx="371475" cy="369888"/>
            </a:xfrm>
            <a:prstGeom prst="rect">
              <a:avLst/>
            </a:prstGeom>
            <a:solidFill>
              <a:srgbClr val="4D55FD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52" name="Rectangle 52"/>
            <p:cNvSpPr>
              <a:spLocks noChangeAspect="1" noChangeArrowheads="1"/>
            </p:cNvSpPr>
            <p:nvPr/>
          </p:nvSpPr>
          <p:spPr bwMode="auto">
            <a:xfrm>
              <a:off x="5510079" y="4111002"/>
              <a:ext cx="371475" cy="369888"/>
            </a:xfrm>
            <a:prstGeom prst="rect">
              <a:avLst/>
            </a:prstGeom>
            <a:solidFill>
              <a:srgbClr val="B8BBFE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553" name="Group 302"/>
            <p:cNvGrpSpPr>
              <a:grpSpLocks noChangeAspect="1"/>
            </p:cNvGrpSpPr>
            <p:nvPr/>
          </p:nvGrpSpPr>
          <p:grpSpPr bwMode="auto">
            <a:xfrm>
              <a:off x="5879966" y="4111002"/>
              <a:ext cx="1482725" cy="369888"/>
              <a:chOff x="3424" y="754"/>
              <a:chExt cx="1090" cy="272"/>
            </a:xfrm>
          </p:grpSpPr>
          <p:sp>
            <p:nvSpPr>
              <p:cNvPr id="554" name="Rectangle 53"/>
              <p:cNvSpPr>
                <a:spLocks noChangeAspect="1" noChangeArrowheads="1"/>
              </p:cNvSpPr>
              <p:nvPr/>
            </p:nvSpPr>
            <p:spPr bwMode="auto">
              <a:xfrm>
                <a:off x="3424" y="754"/>
                <a:ext cx="273" cy="272"/>
              </a:xfrm>
              <a:prstGeom prst="rect">
                <a:avLst/>
              </a:prstGeom>
              <a:solidFill>
                <a:srgbClr val="0000FF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55" name="Rectangle 54"/>
              <p:cNvSpPr>
                <a:spLocks noChangeAspect="1" noChangeArrowheads="1"/>
              </p:cNvSpPr>
              <p:nvPr/>
            </p:nvSpPr>
            <p:spPr bwMode="auto">
              <a:xfrm>
                <a:off x="3696" y="754"/>
                <a:ext cx="273" cy="272"/>
              </a:xfrm>
              <a:prstGeom prst="rect">
                <a:avLst/>
              </a:prstGeom>
              <a:solidFill>
                <a:srgbClr val="0410FA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56" name="Rectangle 55"/>
              <p:cNvSpPr>
                <a:spLocks noChangeAspect="1" noChangeArrowheads="1"/>
              </p:cNvSpPr>
              <p:nvPr/>
            </p:nvSpPr>
            <p:spPr bwMode="auto">
              <a:xfrm>
                <a:off x="3969" y="754"/>
                <a:ext cx="273" cy="272"/>
              </a:xfrm>
              <a:prstGeom prst="rect">
                <a:avLst/>
              </a:prstGeom>
              <a:solidFill>
                <a:srgbClr val="030CBD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57" name="Rectangle 56"/>
              <p:cNvSpPr>
                <a:spLocks noChangeAspect="1" noChangeArrowheads="1"/>
              </p:cNvSpPr>
              <p:nvPr/>
            </p:nvSpPr>
            <p:spPr bwMode="auto">
              <a:xfrm>
                <a:off x="4241" y="754"/>
                <a:ext cx="273" cy="272"/>
              </a:xfrm>
              <a:prstGeom prst="rect">
                <a:avLst/>
              </a:prstGeom>
              <a:solidFill>
                <a:srgbClr val="4D55FD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grpSp>
          <p:nvGrpSpPr>
            <p:cNvPr id="558" name="Group 303"/>
            <p:cNvGrpSpPr>
              <a:grpSpLocks noChangeAspect="1"/>
            </p:cNvGrpSpPr>
            <p:nvPr/>
          </p:nvGrpSpPr>
          <p:grpSpPr bwMode="auto">
            <a:xfrm>
              <a:off x="4770304" y="4480890"/>
              <a:ext cx="2592387" cy="369887"/>
              <a:chOff x="2608" y="1026"/>
              <a:chExt cx="1906" cy="272"/>
            </a:xfrm>
          </p:grpSpPr>
          <p:sp>
            <p:nvSpPr>
              <p:cNvPr id="559" name="Rectangle 57"/>
              <p:cNvSpPr>
                <a:spLocks noChangeAspect="1" noChangeArrowheads="1"/>
              </p:cNvSpPr>
              <p:nvPr/>
            </p:nvSpPr>
            <p:spPr bwMode="auto">
              <a:xfrm>
                <a:off x="2608" y="1026"/>
                <a:ext cx="273" cy="272"/>
              </a:xfrm>
              <a:prstGeom prst="rect">
                <a:avLst/>
              </a:prstGeom>
              <a:solidFill>
                <a:srgbClr val="B8BBFE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60" name="Rectangle 58"/>
              <p:cNvSpPr>
                <a:spLocks noChangeAspect="1" noChangeArrowheads="1"/>
              </p:cNvSpPr>
              <p:nvPr/>
            </p:nvSpPr>
            <p:spPr bwMode="auto">
              <a:xfrm>
                <a:off x="2880" y="1026"/>
                <a:ext cx="273" cy="272"/>
              </a:xfrm>
              <a:prstGeom prst="rect">
                <a:avLst/>
              </a:prstGeom>
              <a:solidFill>
                <a:srgbClr val="E1E2FF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61" name="Rectangle 59"/>
              <p:cNvSpPr>
                <a:spLocks noChangeAspect="1" noChangeArrowheads="1"/>
              </p:cNvSpPr>
              <p:nvPr/>
            </p:nvSpPr>
            <p:spPr bwMode="auto">
              <a:xfrm>
                <a:off x="3152" y="1026"/>
                <a:ext cx="273" cy="272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62" name="Rectangle 60"/>
              <p:cNvSpPr>
                <a:spLocks noChangeAspect="1" noChangeArrowheads="1"/>
              </p:cNvSpPr>
              <p:nvPr/>
            </p:nvSpPr>
            <p:spPr bwMode="auto">
              <a:xfrm>
                <a:off x="3696" y="1026"/>
                <a:ext cx="273" cy="272"/>
              </a:xfrm>
              <a:prstGeom prst="rect">
                <a:avLst/>
              </a:prstGeom>
              <a:solidFill>
                <a:srgbClr val="040FE2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63" name="Rectangle 78"/>
              <p:cNvSpPr>
                <a:spLocks noChangeAspect="1" noChangeArrowheads="1"/>
              </p:cNvSpPr>
              <p:nvPr/>
            </p:nvSpPr>
            <p:spPr bwMode="auto">
              <a:xfrm>
                <a:off x="3969" y="1026"/>
                <a:ext cx="273" cy="272"/>
              </a:xfrm>
              <a:prstGeom prst="rect">
                <a:avLst/>
              </a:prstGeom>
              <a:solidFill>
                <a:srgbClr val="040FE2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pl-PL" altLang="pl-PL" b="0"/>
              </a:p>
            </p:txBody>
          </p:sp>
          <p:sp>
            <p:nvSpPr>
              <p:cNvPr id="564" name="Rectangle 79"/>
              <p:cNvSpPr>
                <a:spLocks noChangeAspect="1" noChangeArrowheads="1"/>
              </p:cNvSpPr>
              <p:nvPr/>
            </p:nvSpPr>
            <p:spPr bwMode="auto">
              <a:xfrm>
                <a:off x="4241" y="1026"/>
                <a:ext cx="273" cy="272"/>
              </a:xfrm>
              <a:prstGeom prst="rect">
                <a:avLst/>
              </a:prstGeom>
              <a:solidFill>
                <a:srgbClr val="4D55FD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65" name="Rectangle 81"/>
              <p:cNvSpPr>
                <a:spLocks noChangeAspect="1" noChangeArrowheads="1"/>
              </p:cNvSpPr>
              <p:nvPr/>
            </p:nvSpPr>
            <p:spPr bwMode="auto">
              <a:xfrm>
                <a:off x="3424" y="1026"/>
                <a:ext cx="273" cy="272"/>
              </a:xfrm>
              <a:prstGeom prst="rect">
                <a:avLst/>
              </a:prstGeom>
              <a:solidFill>
                <a:srgbClr val="B8BBFE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grpSp>
          <p:nvGrpSpPr>
            <p:cNvPr id="566" name="Group 304"/>
            <p:cNvGrpSpPr>
              <a:grpSpLocks noChangeAspect="1"/>
            </p:cNvGrpSpPr>
            <p:nvPr/>
          </p:nvGrpSpPr>
          <p:grpSpPr bwMode="auto">
            <a:xfrm>
              <a:off x="4770304" y="4850777"/>
              <a:ext cx="2592387" cy="739775"/>
              <a:chOff x="2608" y="1298"/>
              <a:chExt cx="1906" cy="544"/>
            </a:xfrm>
          </p:grpSpPr>
          <p:sp>
            <p:nvSpPr>
              <p:cNvPr id="567" name="Rectangle 61"/>
              <p:cNvSpPr>
                <a:spLocks noChangeAspect="1" noChangeArrowheads="1"/>
              </p:cNvSpPr>
              <p:nvPr/>
            </p:nvSpPr>
            <p:spPr bwMode="auto">
              <a:xfrm>
                <a:off x="2880" y="1570"/>
                <a:ext cx="273" cy="272"/>
              </a:xfrm>
              <a:prstGeom prst="rect">
                <a:avLst/>
              </a:prstGeom>
              <a:solidFill>
                <a:srgbClr val="040FE2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68" name="Rectangle 69"/>
              <p:cNvSpPr>
                <a:spLocks noChangeAspect="1" noChangeArrowheads="1"/>
              </p:cNvSpPr>
              <p:nvPr/>
            </p:nvSpPr>
            <p:spPr bwMode="auto">
              <a:xfrm>
                <a:off x="3152" y="1570"/>
                <a:ext cx="273" cy="272"/>
              </a:xfrm>
              <a:prstGeom prst="rect">
                <a:avLst/>
              </a:prstGeom>
              <a:solidFill>
                <a:srgbClr val="4D55FD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69" name="Rectangle 76"/>
              <p:cNvSpPr>
                <a:spLocks noChangeAspect="1" noChangeArrowheads="1"/>
              </p:cNvSpPr>
              <p:nvPr/>
            </p:nvSpPr>
            <p:spPr bwMode="auto">
              <a:xfrm>
                <a:off x="4241" y="1570"/>
                <a:ext cx="273" cy="272"/>
              </a:xfrm>
              <a:prstGeom prst="rect">
                <a:avLst/>
              </a:prstGeom>
              <a:solidFill>
                <a:srgbClr val="0410FA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70" name="Rectangle 77"/>
              <p:cNvSpPr>
                <a:spLocks noChangeAspect="1" noChangeArrowheads="1"/>
              </p:cNvSpPr>
              <p:nvPr/>
            </p:nvSpPr>
            <p:spPr bwMode="auto">
              <a:xfrm>
                <a:off x="2608" y="1570"/>
                <a:ext cx="273" cy="272"/>
              </a:xfrm>
              <a:prstGeom prst="rect">
                <a:avLst/>
              </a:prstGeom>
              <a:solidFill>
                <a:srgbClr val="030CBD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71" name="Rectangle 80"/>
              <p:cNvSpPr>
                <a:spLocks noChangeAspect="1" noChangeArrowheads="1"/>
              </p:cNvSpPr>
              <p:nvPr/>
            </p:nvSpPr>
            <p:spPr bwMode="auto">
              <a:xfrm>
                <a:off x="4241" y="1298"/>
                <a:ext cx="273" cy="272"/>
              </a:xfrm>
              <a:prstGeom prst="rect">
                <a:avLst/>
              </a:prstGeom>
              <a:solidFill>
                <a:srgbClr val="0410FA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72" name="Rectangle 85"/>
              <p:cNvSpPr>
                <a:spLocks noChangeAspect="1" noChangeArrowheads="1"/>
              </p:cNvSpPr>
              <p:nvPr/>
            </p:nvSpPr>
            <p:spPr bwMode="auto">
              <a:xfrm>
                <a:off x="2608" y="1298"/>
                <a:ext cx="273" cy="272"/>
              </a:xfrm>
              <a:prstGeom prst="rect">
                <a:avLst/>
              </a:prstGeom>
              <a:solidFill>
                <a:srgbClr val="4D55FD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73" name="Rectangle 86"/>
              <p:cNvSpPr>
                <a:spLocks noChangeAspect="1" noChangeArrowheads="1"/>
              </p:cNvSpPr>
              <p:nvPr/>
            </p:nvSpPr>
            <p:spPr bwMode="auto">
              <a:xfrm>
                <a:off x="2880" y="1298"/>
                <a:ext cx="273" cy="272"/>
              </a:xfrm>
              <a:prstGeom prst="rect">
                <a:avLst/>
              </a:prstGeom>
              <a:solidFill>
                <a:srgbClr val="4D55FD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74" name="Rectangle 87"/>
              <p:cNvSpPr>
                <a:spLocks noChangeAspect="1" noChangeArrowheads="1"/>
              </p:cNvSpPr>
              <p:nvPr/>
            </p:nvSpPr>
            <p:spPr bwMode="auto">
              <a:xfrm>
                <a:off x="3152" y="1298"/>
                <a:ext cx="273" cy="272"/>
              </a:xfrm>
              <a:prstGeom prst="rect">
                <a:avLst/>
              </a:prstGeom>
              <a:solidFill>
                <a:srgbClr val="B8BBFE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75" name="Rectangle 88"/>
              <p:cNvSpPr>
                <a:spLocks noChangeAspect="1" noChangeArrowheads="1"/>
              </p:cNvSpPr>
              <p:nvPr/>
            </p:nvSpPr>
            <p:spPr bwMode="auto">
              <a:xfrm>
                <a:off x="3424" y="1298"/>
                <a:ext cx="273" cy="272"/>
              </a:xfrm>
              <a:prstGeom prst="rect">
                <a:avLst/>
              </a:prstGeom>
              <a:solidFill>
                <a:srgbClr val="B8BBFE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76" name="Rectangle 89"/>
              <p:cNvSpPr>
                <a:spLocks noChangeAspect="1" noChangeArrowheads="1"/>
              </p:cNvSpPr>
              <p:nvPr/>
            </p:nvSpPr>
            <p:spPr bwMode="auto">
              <a:xfrm>
                <a:off x="3696" y="1298"/>
                <a:ext cx="273" cy="272"/>
              </a:xfrm>
              <a:prstGeom prst="rect">
                <a:avLst/>
              </a:prstGeom>
              <a:solidFill>
                <a:srgbClr val="030CBD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77" name="Rectangle 90"/>
              <p:cNvSpPr>
                <a:spLocks noChangeAspect="1" noChangeArrowheads="1"/>
              </p:cNvSpPr>
              <p:nvPr/>
            </p:nvSpPr>
            <p:spPr bwMode="auto">
              <a:xfrm>
                <a:off x="3969" y="1298"/>
                <a:ext cx="273" cy="272"/>
              </a:xfrm>
              <a:prstGeom prst="rect">
                <a:avLst/>
              </a:prstGeom>
              <a:solidFill>
                <a:srgbClr val="040FE2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pl-PL" altLang="pl-PL" b="0"/>
              </a:p>
            </p:txBody>
          </p:sp>
          <p:sp>
            <p:nvSpPr>
              <p:cNvPr id="578" name="Rectangle 91"/>
              <p:cNvSpPr>
                <a:spLocks noChangeAspect="1" noChangeArrowheads="1"/>
              </p:cNvSpPr>
              <p:nvPr/>
            </p:nvSpPr>
            <p:spPr bwMode="auto">
              <a:xfrm>
                <a:off x="3696" y="1570"/>
                <a:ext cx="273" cy="272"/>
              </a:xfrm>
              <a:prstGeom prst="rect">
                <a:avLst/>
              </a:prstGeom>
              <a:solidFill>
                <a:srgbClr val="E1E2FF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79" name="Rectangle 92"/>
              <p:cNvSpPr>
                <a:spLocks noChangeAspect="1" noChangeArrowheads="1"/>
              </p:cNvSpPr>
              <p:nvPr/>
            </p:nvSpPr>
            <p:spPr bwMode="auto">
              <a:xfrm>
                <a:off x="3969" y="1570"/>
                <a:ext cx="273" cy="272"/>
              </a:xfrm>
              <a:prstGeom prst="rect">
                <a:avLst/>
              </a:prstGeom>
              <a:solidFill>
                <a:srgbClr val="E1E2FF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80" name="Rectangle 93"/>
              <p:cNvSpPr>
                <a:spLocks noChangeAspect="1" noChangeArrowheads="1"/>
              </p:cNvSpPr>
              <p:nvPr/>
            </p:nvSpPr>
            <p:spPr bwMode="auto">
              <a:xfrm>
                <a:off x="3424" y="1570"/>
                <a:ext cx="273" cy="272"/>
              </a:xfrm>
              <a:prstGeom prst="rect">
                <a:avLst/>
              </a:prstGeom>
              <a:solidFill>
                <a:srgbClr val="B8BBFE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grpSp>
          <p:nvGrpSpPr>
            <p:cNvPr id="581" name="Group 305"/>
            <p:cNvGrpSpPr>
              <a:grpSpLocks noChangeAspect="1"/>
            </p:cNvGrpSpPr>
            <p:nvPr/>
          </p:nvGrpSpPr>
          <p:grpSpPr bwMode="auto">
            <a:xfrm>
              <a:off x="4770304" y="5590552"/>
              <a:ext cx="2592387" cy="1111250"/>
              <a:chOff x="2608" y="1842"/>
              <a:chExt cx="1906" cy="817"/>
            </a:xfrm>
          </p:grpSpPr>
          <p:sp>
            <p:nvSpPr>
              <p:cNvPr id="582" name="Rectangle 62"/>
              <p:cNvSpPr>
                <a:spLocks noChangeAspect="1" noChangeArrowheads="1"/>
              </p:cNvSpPr>
              <p:nvPr/>
            </p:nvSpPr>
            <p:spPr bwMode="auto">
              <a:xfrm>
                <a:off x="2880" y="2115"/>
                <a:ext cx="273" cy="272"/>
              </a:xfrm>
              <a:prstGeom prst="rect">
                <a:avLst/>
              </a:prstGeom>
              <a:solidFill>
                <a:srgbClr val="040FE2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83" name="Rectangle 63"/>
              <p:cNvSpPr>
                <a:spLocks noChangeAspect="1" noChangeArrowheads="1"/>
              </p:cNvSpPr>
              <p:nvPr/>
            </p:nvSpPr>
            <p:spPr bwMode="auto">
              <a:xfrm>
                <a:off x="2608" y="1842"/>
                <a:ext cx="273" cy="272"/>
              </a:xfrm>
              <a:prstGeom prst="rect">
                <a:avLst/>
              </a:prstGeom>
              <a:solidFill>
                <a:srgbClr val="4D55FD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84" name="Rectangle 64"/>
              <p:cNvSpPr>
                <a:spLocks noChangeAspect="1" noChangeArrowheads="1"/>
              </p:cNvSpPr>
              <p:nvPr/>
            </p:nvSpPr>
            <p:spPr bwMode="auto">
              <a:xfrm>
                <a:off x="2880" y="1842"/>
                <a:ext cx="273" cy="272"/>
              </a:xfrm>
              <a:prstGeom prst="rect">
                <a:avLst/>
              </a:prstGeom>
              <a:solidFill>
                <a:srgbClr val="4D55FD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85" name="Rectangle 65"/>
              <p:cNvSpPr>
                <a:spLocks noChangeAspect="1" noChangeArrowheads="1"/>
              </p:cNvSpPr>
              <p:nvPr/>
            </p:nvSpPr>
            <p:spPr bwMode="auto">
              <a:xfrm>
                <a:off x="4241" y="2115"/>
                <a:ext cx="273" cy="272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86" name="Rectangle 66"/>
              <p:cNvSpPr>
                <a:spLocks noChangeAspect="1" noChangeArrowheads="1"/>
              </p:cNvSpPr>
              <p:nvPr/>
            </p:nvSpPr>
            <p:spPr bwMode="auto">
              <a:xfrm>
                <a:off x="3969" y="2387"/>
                <a:ext cx="273" cy="272"/>
              </a:xfrm>
              <a:prstGeom prst="rect">
                <a:avLst/>
              </a:prstGeom>
              <a:solidFill>
                <a:srgbClr val="B8BBFE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87" name="Rectangle 67"/>
              <p:cNvSpPr>
                <a:spLocks noChangeAspect="1" noChangeArrowheads="1"/>
              </p:cNvSpPr>
              <p:nvPr/>
            </p:nvSpPr>
            <p:spPr bwMode="auto">
              <a:xfrm>
                <a:off x="4241" y="2387"/>
                <a:ext cx="273" cy="272"/>
              </a:xfrm>
              <a:prstGeom prst="rect">
                <a:avLst/>
              </a:prstGeom>
              <a:solidFill>
                <a:srgbClr val="4D55FD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88" name="Rectangle 68"/>
              <p:cNvSpPr>
                <a:spLocks noChangeAspect="1" noChangeArrowheads="1"/>
              </p:cNvSpPr>
              <p:nvPr/>
            </p:nvSpPr>
            <p:spPr bwMode="auto">
              <a:xfrm>
                <a:off x="3696" y="2387"/>
                <a:ext cx="273" cy="272"/>
              </a:xfrm>
              <a:prstGeom prst="rect">
                <a:avLst/>
              </a:prstGeom>
              <a:solidFill>
                <a:srgbClr val="B8BBFE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89" name="Rectangle 70"/>
              <p:cNvSpPr>
                <a:spLocks noChangeAspect="1" noChangeArrowheads="1"/>
              </p:cNvSpPr>
              <p:nvPr/>
            </p:nvSpPr>
            <p:spPr bwMode="auto">
              <a:xfrm>
                <a:off x="2608" y="2115"/>
                <a:ext cx="273" cy="272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90" name="Rectangle 71"/>
              <p:cNvSpPr>
                <a:spLocks noChangeAspect="1" noChangeArrowheads="1"/>
              </p:cNvSpPr>
              <p:nvPr/>
            </p:nvSpPr>
            <p:spPr bwMode="auto">
              <a:xfrm>
                <a:off x="2608" y="2387"/>
                <a:ext cx="273" cy="272"/>
              </a:xfrm>
              <a:prstGeom prst="rect">
                <a:avLst/>
              </a:prstGeom>
              <a:solidFill>
                <a:srgbClr val="0410FA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91" name="Rectangle 72"/>
              <p:cNvSpPr>
                <a:spLocks noChangeAspect="1" noChangeArrowheads="1"/>
              </p:cNvSpPr>
              <p:nvPr/>
            </p:nvSpPr>
            <p:spPr bwMode="auto">
              <a:xfrm>
                <a:off x="2880" y="2387"/>
                <a:ext cx="273" cy="272"/>
              </a:xfrm>
              <a:prstGeom prst="rect">
                <a:avLst/>
              </a:prstGeom>
              <a:solidFill>
                <a:srgbClr val="0410FA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92" name="Rectangle 73"/>
              <p:cNvSpPr>
                <a:spLocks noChangeAspect="1" noChangeArrowheads="1"/>
              </p:cNvSpPr>
              <p:nvPr/>
            </p:nvSpPr>
            <p:spPr bwMode="auto">
              <a:xfrm>
                <a:off x="3152" y="2387"/>
                <a:ext cx="273" cy="272"/>
              </a:xfrm>
              <a:prstGeom prst="rect">
                <a:avLst/>
              </a:prstGeom>
              <a:solidFill>
                <a:srgbClr val="0410FA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93" name="Rectangle 74"/>
              <p:cNvSpPr>
                <a:spLocks noChangeAspect="1" noChangeArrowheads="1"/>
              </p:cNvSpPr>
              <p:nvPr/>
            </p:nvSpPr>
            <p:spPr bwMode="auto">
              <a:xfrm>
                <a:off x="3424" y="2387"/>
                <a:ext cx="273" cy="272"/>
              </a:xfrm>
              <a:prstGeom prst="rect">
                <a:avLst/>
              </a:prstGeom>
              <a:solidFill>
                <a:srgbClr val="040FE2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94" name="Rectangle 75"/>
              <p:cNvSpPr>
                <a:spLocks noChangeAspect="1" noChangeArrowheads="1"/>
              </p:cNvSpPr>
              <p:nvPr/>
            </p:nvSpPr>
            <p:spPr bwMode="auto">
              <a:xfrm>
                <a:off x="4241" y="1842"/>
                <a:ext cx="273" cy="272"/>
              </a:xfrm>
              <a:prstGeom prst="rect">
                <a:avLst/>
              </a:prstGeom>
              <a:solidFill>
                <a:srgbClr val="B8BBFE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95" name="Rectangle 82"/>
              <p:cNvSpPr>
                <a:spLocks noChangeAspect="1" noChangeArrowheads="1"/>
              </p:cNvSpPr>
              <p:nvPr/>
            </p:nvSpPr>
            <p:spPr bwMode="auto">
              <a:xfrm>
                <a:off x="3152" y="1842"/>
                <a:ext cx="273" cy="272"/>
              </a:xfrm>
              <a:prstGeom prst="rect">
                <a:avLst/>
              </a:prstGeom>
              <a:solidFill>
                <a:srgbClr val="030CBD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96" name="Rectangle 83"/>
              <p:cNvSpPr>
                <a:spLocks noChangeAspect="1" noChangeArrowheads="1"/>
              </p:cNvSpPr>
              <p:nvPr/>
            </p:nvSpPr>
            <p:spPr bwMode="auto">
              <a:xfrm>
                <a:off x="3152" y="2115"/>
                <a:ext cx="273" cy="272"/>
              </a:xfrm>
              <a:prstGeom prst="rect">
                <a:avLst/>
              </a:prstGeom>
              <a:solidFill>
                <a:srgbClr val="0410FA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97" name="Rectangle 84"/>
              <p:cNvSpPr>
                <a:spLocks noChangeAspect="1" noChangeArrowheads="1"/>
              </p:cNvSpPr>
              <p:nvPr/>
            </p:nvSpPr>
            <p:spPr bwMode="auto">
              <a:xfrm>
                <a:off x="3424" y="2115"/>
                <a:ext cx="273" cy="272"/>
              </a:xfrm>
              <a:prstGeom prst="rect">
                <a:avLst/>
              </a:prstGeom>
              <a:solidFill>
                <a:srgbClr val="030CBD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98" name="Rectangle 94"/>
              <p:cNvSpPr>
                <a:spLocks noChangeAspect="1" noChangeArrowheads="1"/>
              </p:cNvSpPr>
              <p:nvPr/>
            </p:nvSpPr>
            <p:spPr bwMode="auto">
              <a:xfrm>
                <a:off x="3969" y="2115"/>
                <a:ext cx="273" cy="272"/>
              </a:xfrm>
              <a:prstGeom prst="rect">
                <a:avLst/>
              </a:prstGeom>
              <a:solidFill>
                <a:srgbClr val="4D55FD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99" name="Rectangle 95"/>
              <p:cNvSpPr>
                <a:spLocks noChangeAspect="1" noChangeArrowheads="1"/>
              </p:cNvSpPr>
              <p:nvPr/>
            </p:nvSpPr>
            <p:spPr bwMode="auto">
              <a:xfrm>
                <a:off x="3696" y="2115"/>
                <a:ext cx="273" cy="272"/>
              </a:xfrm>
              <a:prstGeom prst="rect">
                <a:avLst/>
              </a:prstGeom>
              <a:solidFill>
                <a:srgbClr val="040FE2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pl-PL" altLang="pl-PL" b="0"/>
              </a:p>
            </p:txBody>
          </p:sp>
          <p:sp>
            <p:nvSpPr>
              <p:cNvPr id="600" name="Rectangle 96"/>
              <p:cNvSpPr>
                <a:spLocks noChangeAspect="1" noChangeArrowheads="1"/>
              </p:cNvSpPr>
              <p:nvPr/>
            </p:nvSpPr>
            <p:spPr bwMode="auto">
              <a:xfrm>
                <a:off x="3969" y="1842"/>
                <a:ext cx="273" cy="272"/>
              </a:xfrm>
              <a:prstGeom prst="rect">
                <a:avLst/>
              </a:prstGeom>
              <a:solidFill>
                <a:srgbClr val="040FE2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pl-PL" altLang="pl-PL" b="0"/>
              </a:p>
            </p:txBody>
          </p:sp>
          <p:sp>
            <p:nvSpPr>
              <p:cNvPr id="601" name="Rectangle 97"/>
              <p:cNvSpPr>
                <a:spLocks noChangeAspect="1" noChangeArrowheads="1"/>
              </p:cNvSpPr>
              <p:nvPr/>
            </p:nvSpPr>
            <p:spPr bwMode="auto">
              <a:xfrm>
                <a:off x="3424" y="1842"/>
                <a:ext cx="273" cy="272"/>
              </a:xfrm>
              <a:prstGeom prst="rect">
                <a:avLst/>
              </a:prstGeom>
              <a:solidFill>
                <a:srgbClr val="040FE2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pl-PL" altLang="pl-PL" b="0"/>
              </a:p>
            </p:txBody>
          </p:sp>
          <p:sp>
            <p:nvSpPr>
              <p:cNvPr id="602" name="Rectangle 98"/>
              <p:cNvSpPr>
                <a:spLocks noChangeAspect="1" noChangeArrowheads="1"/>
              </p:cNvSpPr>
              <p:nvPr/>
            </p:nvSpPr>
            <p:spPr bwMode="auto">
              <a:xfrm>
                <a:off x="3696" y="1842"/>
                <a:ext cx="273" cy="272"/>
              </a:xfrm>
              <a:prstGeom prst="rect">
                <a:avLst/>
              </a:prstGeom>
              <a:solidFill>
                <a:srgbClr val="B8BBFE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</p:grpSp>
      </p:grpSp>
      <p:cxnSp>
        <p:nvCxnSpPr>
          <p:cNvPr id="603" name="Łącznik prosty 602"/>
          <p:cNvCxnSpPr/>
          <p:nvPr/>
        </p:nvCxnSpPr>
        <p:spPr>
          <a:xfrm flipV="1">
            <a:off x="794475" y="2738145"/>
            <a:ext cx="559108" cy="5379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5" name="Symbol zastępczy zawartości 1"/>
          <p:cNvSpPr txBox="1">
            <a:spLocks/>
          </p:cNvSpPr>
          <p:nvPr/>
        </p:nvSpPr>
        <p:spPr bwMode="auto">
          <a:xfrm>
            <a:off x="1275553" y="5405582"/>
            <a:ext cx="2497188" cy="96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 eaLnBrk="1" hangingPunct="1">
              <a:buFont typeface="Wingdings 3" panose="05040102010807070707" pitchFamily="18" charset="2"/>
              <a:buNone/>
            </a:pP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Ponieważ szczegóły nie są ważne, to można popatrzeć na większe klastry…</a:t>
            </a:r>
          </a:p>
        </p:txBody>
      </p:sp>
      <p:grpSp>
        <p:nvGrpSpPr>
          <p:cNvPr id="13" name="Group 31"/>
          <p:cNvGrpSpPr>
            <a:grpSpLocks noChangeAspect="1"/>
          </p:cNvGrpSpPr>
          <p:nvPr/>
        </p:nvGrpSpPr>
        <p:grpSpPr bwMode="auto">
          <a:xfrm>
            <a:off x="1396879" y="2267884"/>
            <a:ext cx="2497137" cy="2554287"/>
            <a:chOff x="748" y="1162"/>
            <a:chExt cx="1905" cy="1860"/>
          </a:xfrm>
        </p:grpSpPr>
        <p:sp>
          <p:nvSpPr>
            <p:cNvPr id="14" name="Line 13"/>
            <p:cNvSpPr>
              <a:spLocks noChangeAspect="1" noChangeShapeType="1"/>
            </p:cNvSpPr>
            <p:nvPr/>
          </p:nvSpPr>
          <p:spPr bwMode="auto">
            <a:xfrm>
              <a:off x="748" y="1162"/>
              <a:ext cx="0" cy="185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5" name="Line 16"/>
            <p:cNvSpPr>
              <a:spLocks noChangeAspect="1" noChangeShapeType="1"/>
            </p:cNvSpPr>
            <p:nvPr/>
          </p:nvSpPr>
          <p:spPr bwMode="auto">
            <a:xfrm>
              <a:off x="1020" y="1163"/>
              <a:ext cx="0" cy="185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6" name="Line 17"/>
            <p:cNvSpPr>
              <a:spLocks noChangeAspect="1" noChangeShapeType="1"/>
            </p:cNvSpPr>
            <p:nvPr/>
          </p:nvSpPr>
          <p:spPr bwMode="auto">
            <a:xfrm>
              <a:off x="1292" y="1162"/>
              <a:ext cx="0" cy="185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7" name="Line 18"/>
            <p:cNvSpPr>
              <a:spLocks noChangeAspect="1" noChangeShapeType="1"/>
            </p:cNvSpPr>
            <p:nvPr/>
          </p:nvSpPr>
          <p:spPr bwMode="auto">
            <a:xfrm>
              <a:off x="1565" y="1162"/>
              <a:ext cx="0" cy="185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8" name="Line 19"/>
            <p:cNvSpPr>
              <a:spLocks noChangeAspect="1" noChangeShapeType="1"/>
            </p:cNvSpPr>
            <p:nvPr/>
          </p:nvSpPr>
          <p:spPr bwMode="auto">
            <a:xfrm>
              <a:off x="1837" y="1162"/>
              <a:ext cx="0" cy="185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9" name="Line 20"/>
            <p:cNvSpPr>
              <a:spLocks noChangeAspect="1" noChangeShapeType="1"/>
            </p:cNvSpPr>
            <p:nvPr/>
          </p:nvSpPr>
          <p:spPr bwMode="auto">
            <a:xfrm>
              <a:off x="2109" y="1162"/>
              <a:ext cx="0" cy="185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0" name="Line 21"/>
            <p:cNvSpPr>
              <a:spLocks noChangeAspect="1" noChangeShapeType="1"/>
            </p:cNvSpPr>
            <p:nvPr/>
          </p:nvSpPr>
          <p:spPr bwMode="auto">
            <a:xfrm>
              <a:off x="2381" y="1162"/>
              <a:ext cx="0" cy="185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1" name="Line 22"/>
            <p:cNvSpPr>
              <a:spLocks noChangeAspect="1" noChangeShapeType="1"/>
            </p:cNvSpPr>
            <p:nvPr/>
          </p:nvSpPr>
          <p:spPr bwMode="auto">
            <a:xfrm>
              <a:off x="748" y="1434"/>
              <a:ext cx="190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2" name="Line 23"/>
            <p:cNvSpPr>
              <a:spLocks noChangeAspect="1" noChangeShapeType="1"/>
            </p:cNvSpPr>
            <p:nvPr/>
          </p:nvSpPr>
          <p:spPr bwMode="auto">
            <a:xfrm>
              <a:off x="748" y="1162"/>
              <a:ext cx="190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3" name="Line 24"/>
            <p:cNvSpPr>
              <a:spLocks noChangeAspect="1" noChangeShapeType="1"/>
            </p:cNvSpPr>
            <p:nvPr/>
          </p:nvSpPr>
          <p:spPr bwMode="auto">
            <a:xfrm>
              <a:off x="748" y="1706"/>
              <a:ext cx="190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4" name="Line 25"/>
            <p:cNvSpPr>
              <a:spLocks noChangeAspect="1" noChangeShapeType="1"/>
            </p:cNvSpPr>
            <p:nvPr/>
          </p:nvSpPr>
          <p:spPr bwMode="auto">
            <a:xfrm>
              <a:off x="748" y="1979"/>
              <a:ext cx="190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5" name="Line 26"/>
            <p:cNvSpPr>
              <a:spLocks noChangeAspect="1" noChangeShapeType="1"/>
            </p:cNvSpPr>
            <p:nvPr/>
          </p:nvSpPr>
          <p:spPr bwMode="auto">
            <a:xfrm>
              <a:off x="748" y="2251"/>
              <a:ext cx="190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6" name="Line 27"/>
            <p:cNvSpPr>
              <a:spLocks noChangeAspect="1" noChangeShapeType="1"/>
            </p:cNvSpPr>
            <p:nvPr/>
          </p:nvSpPr>
          <p:spPr bwMode="auto">
            <a:xfrm>
              <a:off x="748" y="2523"/>
              <a:ext cx="190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7" name="Line 28"/>
            <p:cNvSpPr>
              <a:spLocks noChangeAspect="1" noChangeShapeType="1"/>
            </p:cNvSpPr>
            <p:nvPr/>
          </p:nvSpPr>
          <p:spPr bwMode="auto">
            <a:xfrm>
              <a:off x="748" y="2795"/>
              <a:ext cx="190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8" name="Line 29"/>
            <p:cNvSpPr>
              <a:spLocks noChangeAspect="1" noChangeShapeType="1"/>
            </p:cNvSpPr>
            <p:nvPr/>
          </p:nvSpPr>
          <p:spPr bwMode="auto">
            <a:xfrm>
              <a:off x="748" y="3022"/>
              <a:ext cx="190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9" name="Line 30"/>
            <p:cNvSpPr>
              <a:spLocks noChangeAspect="1" noChangeShapeType="1"/>
            </p:cNvSpPr>
            <p:nvPr/>
          </p:nvSpPr>
          <p:spPr bwMode="auto">
            <a:xfrm>
              <a:off x="2653" y="1162"/>
              <a:ext cx="0" cy="185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606" name="Symbol zastępczy zawartości 1"/>
          <p:cNvSpPr txBox="1">
            <a:spLocks/>
          </p:cNvSpPr>
          <p:nvPr/>
        </p:nvSpPr>
        <p:spPr bwMode="auto">
          <a:xfrm>
            <a:off x="4238859" y="5261895"/>
            <a:ext cx="2030845" cy="626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 eaLnBrk="1" hangingPunct="1">
              <a:buFont typeface="Wingdings 3" panose="05040102010807070707" pitchFamily="18" charset="2"/>
              <a:buNone/>
            </a:pP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…i przyporządkować im średnią wartość…</a:t>
            </a:r>
          </a:p>
        </p:txBody>
      </p:sp>
      <p:cxnSp>
        <p:nvCxnSpPr>
          <p:cNvPr id="608" name="Łącznik prosty 607"/>
          <p:cNvCxnSpPr>
            <a:endCxn id="550" idx="0"/>
          </p:cNvCxnSpPr>
          <p:nvPr/>
        </p:nvCxnSpPr>
        <p:spPr>
          <a:xfrm>
            <a:off x="6657483" y="2267539"/>
            <a:ext cx="944283" cy="9076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0" name="Łącznik prosty 609"/>
          <p:cNvCxnSpPr/>
          <p:nvPr/>
        </p:nvCxnSpPr>
        <p:spPr>
          <a:xfrm flipH="1">
            <a:off x="6664410" y="4036000"/>
            <a:ext cx="882521" cy="8052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2" name="Symbol zastępczy zawartości 1"/>
          <p:cNvSpPr txBox="1">
            <a:spLocks/>
          </p:cNvSpPr>
          <p:nvPr/>
        </p:nvSpPr>
        <p:spPr bwMode="auto">
          <a:xfrm>
            <a:off x="6641065" y="5141815"/>
            <a:ext cx="2395430" cy="626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 eaLnBrk="1" hangingPunct="1">
              <a:buFont typeface="Wingdings 3" panose="05040102010807070707" pitchFamily="18" charset="2"/>
              <a:buNone/>
            </a:pP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…a następnie zmniejszyć do początkowego rozmiaru</a:t>
            </a:r>
          </a:p>
        </p:txBody>
      </p:sp>
    </p:spTree>
    <p:extLst>
      <p:ext uri="{BB962C8B-B14F-4D97-AF65-F5344CB8AC3E}">
        <p14:creationId xmlns:p14="http://schemas.microsoft.com/office/powerpoint/2010/main" val="350404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1"/>
          <p:cNvSpPr>
            <a:spLocks/>
          </p:cNvSpPr>
          <p:nvPr/>
        </p:nvSpPr>
        <p:spPr bwMode="auto">
          <a:xfrm>
            <a:off x="281946" y="15302"/>
            <a:ext cx="8712646" cy="549275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620713" indent="-22860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858838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18288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2860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27432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2004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pl-PL" alt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Szczegóły mikro nie są istotne w T</a:t>
            </a:r>
            <a:r>
              <a:rPr lang="pl-PL" altLang="pl-PL" sz="2800" b="1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</a:t>
            </a:r>
            <a:r>
              <a:rPr lang="pl-PL" alt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: skalowanie</a:t>
            </a:r>
            <a:endParaRPr lang="pl-PL" altLang="pl-PL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080" y="3524260"/>
            <a:ext cx="1823738" cy="180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955" y="3543101"/>
            <a:ext cx="1867508" cy="180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20"/>
          <p:cNvGrpSpPr>
            <a:grpSpLocks/>
          </p:cNvGrpSpPr>
          <p:nvPr/>
        </p:nvGrpSpPr>
        <p:grpSpPr bwMode="auto">
          <a:xfrm>
            <a:off x="4139952" y="563447"/>
            <a:ext cx="1746517" cy="2131101"/>
            <a:chOff x="2654" y="797"/>
            <a:chExt cx="1360" cy="1590"/>
          </a:xfrm>
        </p:grpSpPr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4" y="1034"/>
              <a:ext cx="1360" cy="13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>
              <a:off x="3016" y="797"/>
              <a:ext cx="90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altLang="pl-PL" sz="2000" dirty="0">
                  <a:solidFill>
                    <a:srgbClr val="FF0000"/>
                  </a:solidFill>
                </a:rPr>
                <a:t>L=4</a:t>
              </a:r>
            </a:p>
          </p:txBody>
        </p:sp>
      </p:grpSp>
      <p:grpSp>
        <p:nvGrpSpPr>
          <p:cNvPr id="12" name="Group 21"/>
          <p:cNvGrpSpPr>
            <a:grpSpLocks/>
          </p:cNvGrpSpPr>
          <p:nvPr/>
        </p:nvGrpSpPr>
        <p:grpSpPr bwMode="auto">
          <a:xfrm>
            <a:off x="6659315" y="528522"/>
            <a:ext cx="1776053" cy="2160588"/>
            <a:chOff x="4241" y="775"/>
            <a:chExt cx="1383" cy="1612"/>
          </a:xfrm>
        </p:grpSpPr>
        <p:pic>
          <p:nvPicPr>
            <p:cNvPr id="13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1" y="1027"/>
              <a:ext cx="1383" cy="1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 Box 16"/>
            <p:cNvSpPr txBox="1">
              <a:spLocks noChangeArrowheads="1"/>
            </p:cNvSpPr>
            <p:nvPr/>
          </p:nvSpPr>
          <p:spPr bwMode="auto">
            <a:xfrm>
              <a:off x="4653" y="775"/>
              <a:ext cx="90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altLang="pl-PL" sz="2000" dirty="0">
                  <a:solidFill>
                    <a:srgbClr val="FF0000"/>
                  </a:solidFill>
                </a:rPr>
                <a:t>L=8</a:t>
              </a:r>
            </a:p>
          </p:txBody>
        </p:sp>
      </p:grpSp>
      <p:grpSp>
        <p:nvGrpSpPr>
          <p:cNvPr id="15" name="Group 19"/>
          <p:cNvGrpSpPr>
            <a:grpSpLocks/>
          </p:cNvGrpSpPr>
          <p:nvPr/>
        </p:nvGrpSpPr>
        <p:grpSpPr bwMode="auto">
          <a:xfrm>
            <a:off x="523627" y="563447"/>
            <a:ext cx="2632617" cy="2131101"/>
            <a:chOff x="376" y="797"/>
            <a:chExt cx="2050" cy="1590"/>
          </a:xfrm>
        </p:grpSpPr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" y="1027"/>
              <a:ext cx="1383" cy="1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1416" y="797"/>
              <a:ext cx="68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altLang="pl-PL" sz="2000" dirty="0">
                  <a:solidFill>
                    <a:srgbClr val="FF0000"/>
                  </a:solidFill>
                </a:rPr>
                <a:t>L=0</a:t>
              </a: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376" y="1435"/>
              <a:ext cx="79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altLang="pl-PL" sz="2000" dirty="0">
                  <a:solidFill>
                    <a:srgbClr val="FF0000"/>
                  </a:solidFill>
                </a:rPr>
                <a:t>T&gt;T</a:t>
              </a:r>
              <a:r>
                <a:rPr lang="pl-PL" altLang="pl-PL" sz="2000" baseline="-25000" dirty="0">
                  <a:solidFill>
                    <a:srgbClr val="FF0000"/>
                  </a:solidFill>
                </a:rPr>
                <a:t>c</a:t>
              </a:r>
              <a:endParaRPr lang="pl-PL" altLang="pl-PL" sz="20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618" y="3522934"/>
            <a:ext cx="1860877" cy="180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Line 13"/>
          <p:cNvSpPr>
            <a:spLocks noChangeShapeType="1"/>
          </p:cNvSpPr>
          <p:nvPr/>
        </p:nvSpPr>
        <p:spPr bwMode="auto">
          <a:xfrm>
            <a:off x="303271" y="3430468"/>
            <a:ext cx="8353425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129972" y="4430740"/>
            <a:ext cx="12604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sz="2000" dirty="0">
                <a:solidFill>
                  <a:srgbClr val="FF0000"/>
                </a:solidFill>
              </a:rPr>
              <a:t>T&lt;T</a:t>
            </a:r>
            <a:r>
              <a:rPr lang="pl-PL" altLang="pl-PL" sz="2000" baseline="-25000" dirty="0">
                <a:solidFill>
                  <a:srgbClr val="FF0000"/>
                </a:solidFill>
              </a:rPr>
              <a:t>c</a:t>
            </a:r>
            <a:endParaRPr lang="pl-PL" altLang="pl-PL" sz="2000" dirty="0">
              <a:solidFill>
                <a:srgbClr val="FF0000"/>
              </a:solidFill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1541753" y="6128572"/>
            <a:ext cx="6126162" cy="4572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sz="2400">
                <a:latin typeface="Arial" panose="020B0604020202020204" pitchFamily="34" charset="0"/>
                <a:cs typeface="Arial" panose="020B0604020202020204" pitchFamily="34" charset="0"/>
              </a:rPr>
              <a:t>Oddalamy się od punktu krytycznego</a:t>
            </a:r>
          </a:p>
        </p:txBody>
      </p:sp>
      <p:sp>
        <p:nvSpPr>
          <p:cNvPr id="25" name="Symbol zastępczy zawartości 1"/>
          <p:cNvSpPr txBox="1">
            <a:spLocks/>
          </p:cNvSpPr>
          <p:nvPr/>
        </p:nvSpPr>
        <p:spPr bwMode="auto">
          <a:xfrm>
            <a:off x="-183698" y="2710388"/>
            <a:ext cx="9577064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/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Jeśli początkowa temperatura &gt;T</a:t>
            </a:r>
            <a:r>
              <a:rPr lang="pl-PL" sz="1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to skalowanie sprawia, że zasięg korelacji jest coraz mniejszy: układ jest coraz dalej od punktu krytycznego </a:t>
            </a:r>
          </a:p>
        </p:txBody>
      </p:sp>
      <p:sp>
        <p:nvSpPr>
          <p:cNvPr id="26" name="Symbol zastępczy zawartości 1"/>
          <p:cNvSpPr txBox="1">
            <a:spLocks/>
          </p:cNvSpPr>
          <p:nvPr/>
        </p:nvSpPr>
        <p:spPr bwMode="auto">
          <a:xfrm>
            <a:off x="0" y="5348271"/>
            <a:ext cx="9577064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/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Jeśli początkowa temperatura &lt;T</a:t>
            </a:r>
            <a:r>
              <a:rPr lang="pl-PL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to skalowanie sprawia, że zasięg korelacji jest coraz większy: układ jest coraz dalej od punktu krytycznego </a:t>
            </a:r>
          </a:p>
        </p:txBody>
      </p:sp>
    </p:spTree>
    <p:extLst>
      <p:ext uri="{BB962C8B-B14F-4D97-AF65-F5344CB8AC3E}">
        <p14:creationId xmlns:p14="http://schemas.microsoft.com/office/powerpoint/2010/main" val="381500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395536" y="476672"/>
            <a:ext cx="3528392" cy="4525963"/>
          </a:xfrm>
          <a:blipFill>
            <a:blip r:embed="rId2"/>
            <a:stretch>
              <a:fillRect t="-673" r="-2936"/>
            </a:stretch>
          </a:blipFill>
        </p:spPr>
        <p:txBody>
          <a:bodyPr/>
          <a:lstStyle/>
          <a:p>
            <a:r>
              <a:rPr lang="pl-PL">
                <a:noFill/>
              </a:rPr>
              <a:t> </a:t>
            </a:r>
          </a:p>
        </p:txBody>
      </p:sp>
      <p:sp>
        <p:nvSpPr>
          <p:cNvPr id="4" name="Symbol zastępczy zawartości 1"/>
          <p:cNvSpPr>
            <a:spLocks/>
          </p:cNvSpPr>
          <p:nvPr/>
        </p:nvSpPr>
        <p:spPr bwMode="auto">
          <a:xfrm>
            <a:off x="281946" y="15302"/>
            <a:ext cx="8712646" cy="549275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620713" indent="-22860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858838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18288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2860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27432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2004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pl-PL" alt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Szczegóły mikro nie są istotne w T</a:t>
            </a:r>
            <a:r>
              <a:rPr lang="pl-PL" altLang="pl-PL" sz="2800" b="1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</a:t>
            </a:r>
            <a:r>
              <a:rPr lang="pl-PL" alt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: skalowanie</a:t>
            </a:r>
            <a:endParaRPr lang="pl-PL" altLang="pl-PL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Symbol zastępczy zawartości 1"/>
          <p:cNvSpPr txBox="1">
            <a:spLocks/>
          </p:cNvSpPr>
          <p:nvPr/>
        </p:nvSpPr>
        <p:spPr bwMode="auto">
          <a:xfrm>
            <a:off x="-252536" y="3501008"/>
            <a:ext cx="915420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/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 T</a:t>
            </a:r>
            <a:r>
              <a:rPr lang="pl-PL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skalowanie nie zmienia zasięgu korelacji: klastry wyglądają tak samo niezależnie od wielkości obserwowanego obszaru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1"/>
          <p:cNvSpPr>
            <a:spLocks/>
          </p:cNvSpPr>
          <p:nvPr/>
        </p:nvSpPr>
        <p:spPr bwMode="auto">
          <a:xfrm>
            <a:off x="281946" y="15302"/>
            <a:ext cx="8712646" cy="549275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620713" indent="-22860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858838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18288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2860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27432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2004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pl-PL" alt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Szczegóły mikro nie są istotne w T</a:t>
            </a:r>
            <a:r>
              <a:rPr lang="pl-PL" altLang="pl-PL" sz="2800" b="1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</a:t>
            </a:r>
            <a:r>
              <a:rPr lang="pl-PL" altLang="pl-P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: skalowanie</a:t>
            </a:r>
            <a:endParaRPr lang="pl-PL" altLang="pl-PL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92" y="2435221"/>
            <a:ext cx="2757488" cy="277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592" y="2435221"/>
            <a:ext cx="2827338" cy="277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280" y="2435221"/>
            <a:ext cx="2817812" cy="27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7275764" y="2051137"/>
            <a:ext cx="7873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altLang="pl-PL" sz="2400">
                <a:solidFill>
                  <a:srgbClr val="FF0000"/>
                </a:solidFill>
              </a:rPr>
              <a:t>L=8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264277" y="2041612"/>
            <a:ext cx="7873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altLang="pl-PL" sz="2400">
                <a:solidFill>
                  <a:srgbClr val="FF0000"/>
                </a:solidFill>
              </a:rPr>
              <a:t>L=4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384552" y="2041612"/>
            <a:ext cx="7873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altLang="pl-PL" sz="2400" dirty="0">
                <a:solidFill>
                  <a:srgbClr val="FF0000"/>
                </a:solidFill>
              </a:rPr>
              <a:t>L=0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719300" y="5505562"/>
            <a:ext cx="7745413" cy="39687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pl-PL" altLang="pl-PL" sz="2000" b="0">
                <a:latin typeface="Arial" panose="020B0604020202020204" pitchFamily="34" charset="0"/>
                <a:cs typeface="Arial" panose="020B0604020202020204" pitchFamily="34" charset="0"/>
              </a:rPr>
              <a:t>W punkcie krytycznym zachowanie się układu nie zależy od skali.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088117" y="6361887"/>
            <a:ext cx="3250057" cy="40011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pl-PL" altLang="pl-PL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Teoria grupy </a:t>
            </a:r>
            <a:r>
              <a:rPr lang="pl-PL" altLang="pl-PL" sz="20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renormalizacji</a:t>
            </a:r>
            <a:endParaRPr lang="pl-PL" altLang="pl-PL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trzałka w dół 12"/>
          <p:cNvSpPr/>
          <p:nvPr/>
        </p:nvSpPr>
        <p:spPr>
          <a:xfrm>
            <a:off x="4572000" y="5974864"/>
            <a:ext cx="282293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ymbol zastępczy zawartości 1"/>
          <p:cNvSpPr txBox="1">
            <a:spLocks/>
          </p:cNvSpPr>
          <p:nvPr/>
        </p:nvSpPr>
        <p:spPr bwMode="auto">
          <a:xfrm>
            <a:off x="-10200" y="897071"/>
            <a:ext cx="915420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/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 T</a:t>
            </a:r>
            <a:r>
              <a:rPr lang="pl-PL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skalowanie nie zmienia zasięgu korelacji: klastry wyglądają tak samo niezależnie od wielkości obserwowanego obszaru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50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pl-PL" smtClean="0">
                <a:hlinkClick r:id="rId2"/>
              </a:rPr>
              <a:t>http://physics.weber.edu/schroeder/software/demos/IsingModel.html</a:t>
            </a:r>
            <a:endParaRPr lang="pl-PL" altLang="pl-PL" smtClean="0"/>
          </a:p>
          <a:p>
            <a:r>
              <a:rPr lang="pl-PL" altLang="pl-PL" smtClean="0"/>
              <a:t>Bruce A., Wallace D., Critical point phenomena: universal physics at large length scales.</a:t>
            </a:r>
            <a:endParaRPr lang="en-US" altLang="pl-PL" smtClean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/>
              <a:t>Bibliografia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/>
              <a:t>Dziękuję za uwagę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altLang="pl-PL" sz="2400" smtClean="0"/>
              <a:t>1. Różnica między przejściem fazowym, </a:t>
            </a:r>
            <a:br>
              <a:rPr lang="pl-PL" altLang="pl-PL" sz="2400" smtClean="0"/>
            </a:br>
            <a:r>
              <a:rPr lang="pl-PL" altLang="pl-PL" sz="2400" smtClean="0"/>
              <a:t>a zjawiskiem krytycznym.</a:t>
            </a:r>
          </a:p>
          <a:p>
            <a:r>
              <a:rPr lang="pl-PL" altLang="pl-PL" sz="2400" smtClean="0"/>
              <a:t>2. Model Isinga, jako przykład zjawiska krytycznego. </a:t>
            </a:r>
          </a:p>
          <a:p>
            <a:r>
              <a:rPr lang="pl-PL" altLang="pl-PL" sz="2400" smtClean="0"/>
              <a:t>3. Opis statystyczny.</a:t>
            </a:r>
          </a:p>
          <a:p>
            <a:r>
              <a:rPr lang="pl-PL" altLang="pl-PL" sz="2400" smtClean="0"/>
              <a:t>4. Powrót do modelu Isinga, uniwersalność zjawiska, hipoteza skalowania. </a:t>
            </a:r>
          </a:p>
          <a:p>
            <a:r>
              <a:rPr lang="pl-PL" altLang="pl-PL" sz="2400" smtClean="0"/>
              <a:t>5. Wstęp do renormalizacji</a:t>
            </a:r>
            <a:endParaRPr lang="en-US" altLang="pl-PL" sz="2400" smtClean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/>
              <a:t>Plan</a:t>
            </a:r>
            <a:endParaRPr lang="en-US" dirty="0"/>
          </a:p>
        </p:txBody>
      </p:sp>
      <p:sp>
        <p:nvSpPr>
          <p:cNvPr id="4" name="Symbol zastępczy zawartości 1"/>
          <p:cNvSpPr txBox="1">
            <a:spLocks/>
          </p:cNvSpPr>
          <p:nvPr/>
        </p:nvSpPr>
        <p:spPr>
          <a:xfrm>
            <a:off x="469900" y="4868863"/>
            <a:ext cx="8229600" cy="863600"/>
          </a:xfrm>
          <a:prstGeom prst="rect">
            <a:avLst/>
          </a:prstGeom>
          <a:solidFill>
            <a:srgbClr val="FFC000"/>
          </a:solidFill>
        </p:spPr>
        <p:txBody>
          <a:bodyPr>
            <a:normAutofit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fontAlgn="auto">
              <a:buFont typeface="Wingdings 3"/>
              <a:buNone/>
              <a:defRPr/>
            </a:pPr>
            <a:r>
              <a:rPr lang="pl-PL" dirty="0" smtClean="0"/>
              <a:t>Zjawiska krytyczne, mimo różnorodności, są uniwersalne (wszystkie zachodzą tak samo)</a:t>
            </a:r>
            <a:endParaRPr lang="en-US" dirty="0"/>
          </a:p>
        </p:txBody>
      </p:sp>
      <p:sp>
        <p:nvSpPr>
          <p:cNvPr id="5" name="Symbol zastępczy zawartości 1"/>
          <p:cNvSpPr txBox="1">
            <a:spLocks/>
          </p:cNvSpPr>
          <p:nvPr/>
        </p:nvSpPr>
        <p:spPr>
          <a:xfrm>
            <a:off x="473075" y="5876925"/>
            <a:ext cx="8229600" cy="865188"/>
          </a:xfrm>
          <a:prstGeom prst="rect">
            <a:avLst/>
          </a:prstGeom>
          <a:solidFill>
            <a:srgbClr val="FFC000"/>
          </a:solidFill>
        </p:spPr>
        <p:txBody>
          <a:bodyPr>
            <a:normAutofit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fontAlgn="auto">
              <a:buFont typeface="Wingdings 3"/>
              <a:buNone/>
              <a:defRPr/>
            </a:pPr>
            <a:r>
              <a:rPr lang="pl-PL" dirty="0" smtClean="0"/>
              <a:t>Ta uniwersalność sprawia, że można je opisać jedną teoria: teorią grupy </a:t>
            </a:r>
            <a:r>
              <a:rPr lang="pl-PL" dirty="0" err="1" smtClean="0"/>
              <a:t>renormalizacji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0" y="955675"/>
            <a:ext cx="6804025" cy="23050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altLang="pl-PL" sz="2400" dirty="0" smtClean="0">
                <a:latin typeface="Arial" panose="020B0604020202020204" pitchFamily="34" charset="0"/>
              </a:rPr>
              <a:t>Pod ciśnieniem atmosferycznym, poniżej 100°C woda jest cieczą. </a:t>
            </a:r>
          </a:p>
          <a:p>
            <a:pPr>
              <a:lnSpc>
                <a:spcPct val="90000"/>
              </a:lnSpc>
            </a:pPr>
            <a:r>
              <a:rPr lang="pl-PL" altLang="pl-PL" sz="2400" dirty="0" smtClean="0">
                <a:latin typeface="Arial" panose="020B0604020202020204" pitchFamily="34" charset="0"/>
              </a:rPr>
              <a:t>Zmniejszając ciśnienie powodujemy jej parowanie : staje się parą wodną (gazem). </a:t>
            </a:r>
          </a:p>
          <a:p>
            <a:pPr>
              <a:lnSpc>
                <a:spcPct val="90000"/>
              </a:lnSpc>
            </a:pPr>
            <a:r>
              <a:rPr lang="pl-PL" altLang="pl-PL" sz="2400" dirty="0" smtClean="0">
                <a:latin typeface="Arial" panose="020B0604020202020204" pitchFamily="34" charset="0"/>
              </a:rPr>
              <a:t>Przejściu fazowemu ciecz para towarzyszy nagła zmiana gęstości. </a:t>
            </a:r>
          </a:p>
        </p:txBody>
      </p:sp>
      <p:pic>
        <p:nvPicPr>
          <p:cNvPr id="13315" name="Picture 4" descr="Znalezione obrazy dla zapytania wrząca wo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1536700"/>
            <a:ext cx="2305050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ymbol zastępczy zawartości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29093" y="3621262"/>
            <a:ext cx="2160240" cy="504056"/>
          </a:xfrm>
          <a:prstGeom prst="rect">
            <a:avLst/>
          </a:prstGeom>
          <a:blipFill>
            <a:blip r:embed="rId4"/>
            <a:stretch>
              <a:fillRect r="-4520"/>
            </a:stretch>
          </a:blipFill>
        </p:spPr>
        <p:txBody>
          <a:bodyPr/>
          <a:lstStyle/>
          <a:p>
            <a:r>
              <a:rPr lang="pl-PL">
                <a:noFill/>
              </a:rPr>
              <a:t> </a:t>
            </a:r>
          </a:p>
        </p:txBody>
      </p:sp>
      <p:pic>
        <p:nvPicPr>
          <p:cNvPr id="13318" name="Picture 2" descr="C:\Users\Kasia\Desktop\wykres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0" r="38470" b="18941"/>
          <a:stretch>
            <a:fillRect/>
          </a:stretch>
        </p:blipFill>
        <p:spPr bwMode="auto">
          <a:xfrm>
            <a:off x="2528888" y="3490913"/>
            <a:ext cx="3651250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Łącznik prosty ze strzałką 7"/>
          <p:cNvCxnSpPr/>
          <p:nvPr/>
        </p:nvCxnSpPr>
        <p:spPr>
          <a:xfrm>
            <a:off x="4533900" y="3944938"/>
            <a:ext cx="196850" cy="73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20" name="Grupa 8"/>
          <p:cNvGrpSpPr>
            <a:grpSpLocks/>
          </p:cNvGrpSpPr>
          <p:nvPr/>
        </p:nvGrpSpPr>
        <p:grpSpPr bwMode="auto">
          <a:xfrm>
            <a:off x="312738" y="3449638"/>
            <a:ext cx="1695450" cy="2855912"/>
            <a:chOff x="5088222" y="2234827"/>
            <a:chExt cx="2602078" cy="3762263"/>
          </a:xfrm>
        </p:grpSpPr>
        <p:pic>
          <p:nvPicPr>
            <p:cNvPr id="13336" name="Picture 4" descr="C:\Users\Kasia\Desktop\w23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50" t="15247" r="12000" b="43810"/>
            <a:stretch>
              <a:fillRect/>
            </a:stretch>
          </p:blipFill>
          <p:spPr bwMode="auto">
            <a:xfrm>
              <a:off x="5148064" y="2234827"/>
              <a:ext cx="2542236" cy="376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Prostokąt 10"/>
            <p:cNvSpPr/>
            <p:nvPr/>
          </p:nvSpPr>
          <p:spPr>
            <a:xfrm>
              <a:off x="5507283" y="4221570"/>
              <a:ext cx="216839" cy="2865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12" name="Symbol zastępczy zawartości 1"/>
            <p:cNvSpPr txBox="1">
              <a:spLocks/>
            </p:cNvSpPr>
            <p:nvPr/>
          </p:nvSpPr>
          <p:spPr>
            <a:xfrm>
              <a:off x="6876542" y="4114913"/>
              <a:ext cx="648083" cy="577201"/>
            </a:xfrm>
            <a:prstGeom prst="rect">
              <a:avLst/>
            </a:prstGeom>
          </p:spPr>
          <p:txBody>
            <a:bodyPr>
              <a:normAutofit lnSpcReduction="10000"/>
            </a:bodyPr>
            <a:lstStyle>
              <a:lvl1pPr marL="365760" indent="-256032" algn="l" rtl="0" eaLnBrk="1" latinLnBrk="0" hangingPunct="1"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ct val="68000"/>
                <a:buFont typeface="Wingdings 3"/>
                <a:buChar char=""/>
                <a:defRPr kumimoji="0"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1792" indent="-228600" algn="l" rtl="0" eaLnBrk="1" latinLnBrk="0" hangingPunct="1">
                <a:spcBef>
                  <a:spcPts val="324"/>
                </a:spcBef>
                <a:buClr>
                  <a:schemeClr val="accent1"/>
                </a:buClr>
                <a:buFont typeface="Verdana"/>
                <a:buChar char="◦"/>
                <a:defRPr kumimoji="0"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9536" indent="-228600" algn="l" rtl="0" eaLnBrk="1" latinLnBrk="0" hangingPunct="1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/>
                <a:buChar char=""/>
                <a:defRPr kumimoji="0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43000" indent="-228600" algn="l" rtl="0" eaLnBrk="1" latinLnBrk="0" hangingPunct="1">
                <a:spcBef>
                  <a:spcPts val="350"/>
                </a:spcBef>
                <a:buClr>
                  <a:schemeClr val="accent2"/>
                </a:buClr>
                <a:buFont typeface="Wingdings 2"/>
                <a:buChar char=""/>
                <a:defRPr kumimoji="0"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rtl="0" eaLnBrk="1" latinLnBrk="0" hangingPunct="1">
                <a:spcBef>
                  <a:spcPts val="350"/>
                </a:spcBef>
                <a:buClr>
                  <a:schemeClr val="accent2"/>
                </a:buClr>
                <a:buFont typeface="Wingdings 2"/>
                <a:buChar char="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002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8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574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  <a:extLst/>
            </a:lstStyle>
            <a:p>
              <a:pPr marL="109728" indent="0" fontAlgn="auto">
                <a:buFont typeface="Wingdings 3"/>
                <a:buNone/>
                <a:defRPr/>
              </a:pPr>
              <a:r>
                <a:rPr lang="pl-PL" sz="2400" dirty="0" smtClean="0"/>
                <a:t>p</a:t>
              </a:r>
              <a:endParaRPr lang="en-US" sz="2400" dirty="0"/>
            </a:p>
          </p:txBody>
        </p:sp>
        <p:cxnSp>
          <p:nvCxnSpPr>
            <p:cNvPr id="13" name="Łącznik prosty ze strzałką 12"/>
            <p:cNvCxnSpPr/>
            <p:nvPr/>
          </p:nvCxnSpPr>
          <p:spPr>
            <a:xfrm>
              <a:off x="7200582" y="4114913"/>
              <a:ext cx="32404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Łącznik prosty ze strzałką 13"/>
            <p:cNvCxnSpPr/>
            <p:nvPr/>
          </p:nvCxnSpPr>
          <p:spPr>
            <a:xfrm flipV="1">
              <a:off x="6418498" y="2492057"/>
              <a:ext cx="0" cy="28860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Nawias klamrowy otwierający 14"/>
            <p:cNvSpPr/>
            <p:nvPr/>
          </p:nvSpPr>
          <p:spPr>
            <a:xfrm>
              <a:off x="5887362" y="3573264"/>
              <a:ext cx="431242" cy="1118849"/>
            </a:xfrm>
            <a:prstGeom prst="leftBrace">
              <a:avLst>
                <a:gd name="adj1" fmla="val 8333"/>
                <a:gd name="adj2" fmla="val 3230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16" name="Symbol zastępczy zawartości 1"/>
            <p:cNvSpPr txBox="1">
              <a:spLocks/>
            </p:cNvSpPr>
            <p:nvPr/>
          </p:nvSpPr>
          <p:spPr>
            <a:xfrm>
              <a:off x="5088222" y="3753117"/>
              <a:ext cx="1074453" cy="409896"/>
            </a:xfrm>
            <a:prstGeom prst="rect">
              <a:avLst/>
            </a:prstGeom>
          </p:spPr>
          <p:txBody>
            <a:bodyPr>
              <a:normAutofit fontScale="70000" lnSpcReduction="20000"/>
            </a:bodyPr>
            <a:lstStyle>
              <a:lvl1pPr marL="365760" indent="-256032" algn="l" rtl="0" eaLnBrk="1" latinLnBrk="0" hangingPunct="1"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ct val="68000"/>
                <a:buFont typeface="Wingdings 3"/>
                <a:buChar char=""/>
                <a:defRPr kumimoji="0"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1792" indent="-228600" algn="l" rtl="0" eaLnBrk="1" latinLnBrk="0" hangingPunct="1">
                <a:spcBef>
                  <a:spcPts val="324"/>
                </a:spcBef>
                <a:buClr>
                  <a:schemeClr val="accent1"/>
                </a:buClr>
                <a:buFont typeface="Verdana"/>
                <a:buChar char="◦"/>
                <a:defRPr kumimoji="0"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9536" indent="-228600" algn="l" rtl="0" eaLnBrk="1" latinLnBrk="0" hangingPunct="1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/>
                <a:buChar char=""/>
                <a:defRPr kumimoji="0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43000" indent="-228600" algn="l" rtl="0" eaLnBrk="1" latinLnBrk="0" hangingPunct="1">
                <a:spcBef>
                  <a:spcPts val="350"/>
                </a:spcBef>
                <a:buClr>
                  <a:schemeClr val="accent2"/>
                </a:buClr>
                <a:buFont typeface="Wingdings 2"/>
                <a:buChar char=""/>
                <a:defRPr kumimoji="0"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rtl="0" eaLnBrk="1" latinLnBrk="0" hangingPunct="1">
                <a:spcBef>
                  <a:spcPts val="350"/>
                </a:spcBef>
                <a:buClr>
                  <a:schemeClr val="accent2"/>
                </a:buClr>
                <a:buFont typeface="Wingdings 2"/>
                <a:buChar char="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002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8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574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  <a:extLst/>
            </a:lstStyle>
            <a:p>
              <a:pPr marL="109728" indent="0" fontAlgn="auto">
                <a:buFont typeface="Wingdings 3"/>
                <a:buNone/>
                <a:defRPr/>
              </a:pPr>
              <a:r>
                <a:rPr lang="el-GR" sz="2400" dirty="0" smtClean="0"/>
                <a:t>Δ</a:t>
              </a:r>
              <a:r>
                <a:rPr lang="el-GR" sz="2400" dirty="0"/>
                <a:t>ρ</a:t>
              </a:r>
              <a:endParaRPr lang="en-US" sz="2400" dirty="0"/>
            </a:p>
          </p:txBody>
        </p:sp>
      </p:grpSp>
      <p:sp>
        <p:nvSpPr>
          <p:cNvPr id="13321" name="Symbol zastępczy zawartości 1"/>
          <p:cNvSpPr txBox="1">
            <a:spLocks/>
          </p:cNvSpPr>
          <p:nvPr/>
        </p:nvSpPr>
        <p:spPr bwMode="auto">
          <a:xfrm>
            <a:off x="450850" y="4025900"/>
            <a:ext cx="125095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09538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620713" indent="-22860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858838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18288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2860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27432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2004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buFont typeface="Wingdings 3" panose="05040102010807070707" pitchFamily="18" charset="2"/>
              <a:buNone/>
            </a:pPr>
            <a:r>
              <a:rPr lang="pl-PL" altLang="pl-PL" sz="1400"/>
              <a:t>woda</a:t>
            </a:r>
          </a:p>
        </p:txBody>
      </p:sp>
      <p:sp>
        <p:nvSpPr>
          <p:cNvPr id="13322" name="Symbol zastępczy zawartości 1"/>
          <p:cNvSpPr txBox="1">
            <a:spLocks/>
          </p:cNvSpPr>
          <p:nvPr/>
        </p:nvSpPr>
        <p:spPr bwMode="auto">
          <a:xfrm>
            <a:off x="696913" y="5614988"/>
            <a:ext cx="125095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09538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620713" indent="-22860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858838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18288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2860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27432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2004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buFont typeface="Wingdings 3" panose="05040102010807070707" pitchFamily="18" charset="2"/>
              <a:buNone/>
            </a:pPr>
            <a:r>
              <a:rPr lang="pl-PL" altLang="pl-PL" sz="1400"/>
              <a:t>para</a:t>
            </a:r>
          </a:p>
        </p:txBody>
      </p:sp>
      <p:sp>
        <p:nvSpPr>
          <p:cNvPr id="28" name="Symbol zastępczy zawartości 1"/>
          <p:cNvSpPr txBox="1">
            <a:spLocks/>
          </p:cNvSpPr>
          <p:nvPr/>
        </p:nvSpPr>
        <p:spPr>
          <a:xfrm>
            <a:off x="542925" y="6305550"/>
            <a:ext cx="8229600" cy="455613"/>
          </a:xfrm>
          <a:prstGeom prst="rect">
            <a:avLst/>
          </a:prstGeom>
          <a:solidFill>
            <a:srgbClr val="FFC000"/>
          </a:solidFill>
        </p:spPr>
        <p:txBody>
          <a:bodyPr>
            <a:normAutofit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fontAlgn="auto">
              <a:buFont typeface="Wingdings 3"/>
              <a:buNone/>
              <a:defRPr/>
            </a:pPr>
            <a:r>
              <a:rPr lang="pl-PL" sz="2400" dirty="0" err="1" smtClean="0"/>
              <a:t>Powyzej</a:t>
            </a:r>
            <a:r>
              <a:rPr lang="pl-PL" sz="2400" dirty="0" smtClean="0"/>
              <a:t> Tc brak </a:t>
            </a:r>
            <a:r>
              <a:rPr lang="pl-PL" sz="2400" dirty="0" err="1" smtClean="0"/>
              <a:t>roznicy</a:t>
            </a:r>
            <a:r>
              <a:rPr lang="pl-PL" sz="2400" dirty="0" smtClean="0"/>
              <a:t> miedzy para a </a:t>
            </a:r>
            <a:r>
              <a:rPr lang="pl-PL" sz="2400" dirty="0" err="1" smtClean="0"/>
              <a:t>ciecza</a:t>
            </a:r>
            <a:endParaRPr lang="pl-PL" sz="2400" dirty="0" smtClean="0"/>
          </a:p>
        </p:txBody>
      </p:sp>
      <p:sp>
        <p:nvSpPr>
          <p:cNvPr id="29" name="Prostokąt 28"/>
          <p:cNvSpPr/>
          <p:nvPr/>
        </p:nvSpPr>
        <p:spPr>
          <a:xfrm>
            <a:off x="8059738" y="4943475"/>
            <a:ext cx="139700" cy="2190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3325" name="Symbol zastępczy zawartości 1"/>
          <p:cNvSpPr txBox="1">
            <a:spLocks/>
          </p:cNvSpPr>
          <p:nvPr/>
        </p:nvSpPr>
        <p:spPr bwMode="auto">
          <a:xfrm>
            <a:off x="7747000" y="4908550"/>
            <a:ext cx="8667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09538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620713" indent="-22860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858838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18288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2860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27432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2004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buFont typeface="Wingdings 3" panose="05040102010807070707" pitchFamily="18" charset="2"/>
              <a:buNone/>
            </a:pPr>
            <a:r>
              <a:rPr lang="pl-PL" altLang="pl-PL" sz="1800"/>
              <a:t>p</a:t>
            </a:r>
            <a:endParaRPr lang="en-US" altLang="pl-PL" sz="1800" baseline="-25000"/>
          </a:p>
        </p:txBody>
      </p:sp>
      <p:sp>
        <p:nvSpPr>
          <p:cNvPr id="13326" name="Symbol zastępczy zawartości 1"/>
          <p:cNvSpPr txBox="1">
            <a:spLocks/>
          </p:cNvSpPr>
          <p:nvPr/>
        </p:nvSpPr>
        <p:spPr bwMode="auto">
          <a:xfrm>
            <a:off x="6769100" y="3954463"/>
            <a:ext cx="954088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09538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620713" indent="-22860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858838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18288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2860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27432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2004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buFont typeface="Wingdings 3" panose="05040102010807070707" pitchFamily="18" charset="2"/>
              <a:buNone/>
            </a:pPr>
            <a:r>
              <a:rPr lang="el-GR" altLang="pl-PL" sz="1600"/>
              <a:t>Δρ</a:t>
            </a:r>
            <a:r>
              <a:rPr lang="pl-PL" altLang="pl-PL" sz="1600"/>
              <a:t>=0</a:t>
            </a:r>
            <a:endParaRPr lang="en-US" altLang="pl-PL" sz="1600"/>
          </a:p>
        </p:txBody>
      </p:sp>
      <p:sp>
        <p:nvSpPr>
          <p:cNvPr id="33" name="Prostokąt 32"/>
          <p:cNvSpPr/>
          <p:nvPr/>
        </p:nvSpPr>
        <p:spPr>
          <a:xfrm>
            <a:off x="6948488" y="3786188"/>
            <a:ext cx="1217612" cy="222091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cxnSp>
        <p:nvCxnSpPr>
          <p:cNvPr id="34" name="Łącznik prosty ze strzałką 33"/>
          <p:cNvCxnSpPr/>
          <p:nvPr/>
        </p:nvCxnSpPr>
        <p:spPr>
          <a:xfrm>
            <a:off x="6913563" y="4908550"/>
            <a:ext cx="147002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y ze strzałką 34"/>
          <p:cNvCxnSpPr/>
          <p:nvPr/>
        </p:nvCxnSpPr>
        <p:spPr>
          <a:xfrm flipV="1">
            <a:off x="7596188" y="3589338"/>
            <a:ext cx="0" cy="24733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/>
          <p:cNvCxnSpPr/>
          <p:nvPr/>
        </p:nvCxnSpPr>
        <p:spPr>
          <a:xfrm flipV="1">
            <a:off x="7081838" y="4138613"/>
            <a:ext cx="977900" cy="153511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31" name="Symbol zastępczy zawartości 1"/>
          <p:cNvSpPr txBox="1">
            <a:spLocks/>
          </p:cNvSpPr>
          <p:nvPr/>
        </p:nvSpPr>
        <p:spPr bwMode="auto">
          <a:xfrm>
            <a:off x="7553325" y="3422650"/>
            <a:ext cx="954088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09538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620713" indent="-22860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858838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18288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2860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27432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2004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buFont typeface="Wingdings 3" panose="05040102010807070707" pitchFamily="18" charset="2"/>
              <a:buNone/>
            </a:pPr>
            <a:r>
              <a:rPr lang="pl-PL" altLang="pl-PL" sz="1600">
                <a:solidFill>
                  <a:srgbClr val="FF0000"/>
                </a:solidFill>
              </a:rPr>
              <a:t>T&gt;Tc</a:t>
            </a:r>
            <a:endParaRPr lang="en-US" altLang="pl-PL" sz="1600">
              <a:solidFill>
                <a:srgbClr val="FF0000"/>
              </a:solidFill>
            </a:endParaRPr>
          </a:p>
        </p:txBody>
      </p:sp>
      <p:sp>
        <p:nvSpPr>
          <p:cNvPr id="13332" name="Symbol zastępczy zawartości 1"/>
          <p:cNvSpPr txBox="1">
            <a:spLocks/>
          </p:cNvSpPr>
          <p:nvPr/>
        </p:nvSpPr>
        <p:spPr bwMode="auto">
          <a:xfrm>
            <a:off x="7138988" y="3463925"/>
            <a:ext cx="9556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09538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620713" indent="-22860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858838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18288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2860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27432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2004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buFont typeface="Wingdings 3" panose="05040102010807070707" pitchFamily="18" charset="2"/>
              <a:buNone/>
            </a:pPr>
            <a:r>
              <a:rPr lang="el-GR" altLang="pl-PL" sz="1600"/>
              <a:t>ρ</a:t>
            </a:r>
            <a:endParaRPr lang="en-US" altLang="pl-PL" sz="1600"/>
          </a:p>
        </p:txBody>
      </p:sp>
      <p:sp>
        <p:nvSpPr>
          <p:cNvPr id="13333" name="Symbol zastępczy zawartości 1"/>
          <p:cNvSpPr txBox="1">
            <a:spLocks/>
          </p:cNvSpPr>
          <p:nvPr/>
        </p:nvSpPr>
        <p:spPr bwMode="auto">
          <a:xfrm>
            <a:off x="5005388" y="4324350"/>
            <a:ext cx="9556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09538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620713" indent="-22860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858838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18288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2860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27432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2004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buFont typeface="Wingdings 3" panose="05040102010807070707" pitchFamily="18" charset="2"/>
              <a:buNone/>
            </a:pPr>
            <a:r>
              <a:rPr lang="pl-PL" altLang="pl-PL" sz="1600">
                <a:solidFill>
                  <a:srgbClr val="FF0000"/>
                </a:solidFill>
              </a:rPr>
              <a:t>T&gt; Tc</a:t>
            </a:r>
            <a:endParaRPr lang="en-US" altLang="pl-PL" sz="1600">
              <a:solidFill>
                <a:srgbClr val="FF0000"/>
              </a:solidFill>
            </a:endParaRPr>
          </a:p>
        </p:txBody>
      </p:sp>
      <p:sp>
        <p:nvSpPr>
          <p:cNvPr id="13334" name="Symbol zastępczy zawartości 1"/>
          <p:cNvSpPr txBox="1">
            <a:spLocks/>
          </p:cNvSpPr>
          <p:nvPr/>
        </p:nvSpPr>
        <p:spPr bwMode="auto">
          <a:xfrm>
            <a:off x="3448050" y="5097463"/>
            <a:ext cx="954088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09538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620713" indent="-22860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858838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18288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2860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27432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2004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buFont typeface="Wingdings 3" panose="05040102010807070707" pitchFamily="18" charset="2"/>
              <a:buNone/>
            </a:pPr>
            <a:r>
              <a:rPr lang="pl-PL" altLang="pl-PL" sz="1600">
                <a:solidFill>
                  <a:srgbClr val="00B0F0"/>
                </a:solidFill>
              </a:rPr>
              <a:t>T&lt; Tc</a:t>
            </a:r>
            <a:endParaRPr lang="en-US" altLang="pl-PL" sz="1600">
              <a:solidFill>
                <a:srgbClr val="00B0F0"/>
              </a:solidFill>
            </a:endParaRPr>
          </a:p>
        </p:txBody>
      </p:sp>
      <p:sp>
        <p:nvSpPr>
          <p:cNvPr id="13335" name="Symbol zastępczy zawartości 1"/>
          <p:cNvSpPr txBox="1">
            <a:spLocks/>
          </p:cNvSpPr>
          <p:nvPr/>
        </p:nvSpPr>
        <p:spPr bwMode="auto">
          <a:xfrm>
            <a:off x="203200" y="3433763"/>
            <a:ext cx="954088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09538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620713" indent="-22860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858838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18288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2860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27432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2004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buFont typeface="Wingdings 3" panose="05040102010807070707" pitchFamily="18" charset="2"/>
              <a:buNone/>
            </a:pPr>
            <a:r>
              <a:rPr lang="pl-PL" altLang="pl-PL" sz="1600">
                <a:solidFill>
                  <a:srgbClr val="00B0F0"/>
                </a:solidFill>
              </a:rPr>
              <a:t>T&lt;Tc</a:t>
            </a:r>
            <a:endParaRPr lang="en-US" altLang="pl-PL" sz="1600">
              <a:solidFill>
                <a:srgbClr val="00B0F0"/>
              </a:solidFill>
            </a:endParaRPr>
          </a:p>
        </p:txBody>
      </p:sp>
      <p:sp>
        <p:nvSpPr>
          <p:cNvPr id="3" name="Symbol zastępczy zawartości 1"/>
          <p:cNvSpPr>
            <a:spLocks/>
          </p:cNvSpPr>
          <p:nvPr/>
        </p:nvSpPr>
        <p:spPr bwMode="auto">
          <a:xfrm>
            <a:off x="323850" y="0"/>
            <a:ext cx="8353425" cy="8636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620713" indent="-22860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858838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18288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2860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27432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2004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pl-PL" altLang="pl-PL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Przejścia fazowe, a zjawiska krytyczne: woda przechodzi w parę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8" name="Grupa 4"/>
          <p:cNvGrpSpPr>
            <a:grpSpLocks/>
          </p:cNvGrpSpPr>
          <p:nvPr/>
        </p:nvGrpSpPr>
        <p:grpSpPr bwMode="auto">
          <a:xfrm>
            <a:off x="633413" y="3640138"/>
            <a:ext cx="1838325" cy="2855912"/>
            <a:chOff x="5088222" y="2234827"/>
            <a:chExt cx="2821045" cy="3762263"/>
          </a:xfrm>
        </p:grpSpPr>
        <p:pic>
          <p:nvPicPr>
            <p:cNvPr id="16411" name="Picture 4" descr="C:\Users\Kasia\Desktop\w2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50" t="15247" r="12000" b="43810"/>
            <a:stretch>
              <a:fillRect/>
            </a:stretch>
          </p:blipFill>
          <p:spPr bwMode="auto">
            <a:xfrm>
              <a:off x="5148064" y="2234827"/>
              <a:ext cx="2542236" cy="376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Prostokąt 6"/>
            <p:cNvSpPr/>
            <p:nvPr/>
          </p:nvSpPr>
          <p:spPr>
            <a:xfrm>
              <a:off x="5507237" y="4221570"/>
              <a:ext cx="216815" cy="2865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8" name="Symbol zastępczy zawartości 1"/>
            <p:cNvSpPr txBox="1">
              <a:spLocks/>
            </p:cNvSpPr>
            <p:nvPr/>
          </p:nvSpPr>
          <p:spPr>
            <a:xfrm>
              <a:off x="6579137" y="4217387"/>
              <a:ext cx="1330130" cy="577201"/>
            </a:xfrm>
            <a:prstGeom prst="rect">
              <a:avLst/>
            </a:prstGeom>
          </p:spPr>
          <p:txBody>
            <a:bodyPr>
              <a:normAutofit fontScale="70000" lnSpcReduction="20000"/>
            </a:bodyPr>
            <a:lstStyle>
              <a:lvl1pPr marL="365760" indent="-256032" algn="l" rtl="0" eaLnBrk="1" latinLnBrk="0" hangingPunct="1"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ct val="68000"/>
                <a:buFont typeface="Wingdings 3"/>
                <a:buChar char=""/>
                <a:defRPr kumimoji="0"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1792" indent="-228600" algn="l" rtl="0" eaLnBrk="1" latinLnBrk="0" hangingPunct="1">
                <a:spcBef>
                  <a:spcPts val="324"/>
                </a:spcBef>
                <a:buClr>
                  <a:schemeClr val="accent1"/>
                </a:buClr>
                <a:buFont typeface="Verdana"/>
                <a:buChar char="◦"/>
                <a:defRPr kumimoji="0"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9536" indent="-228600" algn="l" rtl="0" eaLnBrk="1" latinLnBrk="0" hangingPunct="1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/>
                <a:buChar char=""/>
                <a:defRPr kumimoji="0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43000" indent="-228600" algn="l" rtl="0" eaLnBrk="1" latinLnBrk="0" hangingPunct="1">
                <a:spcBef>
                  <a:spcPts val="350"/>
                </a:spcBef>
                <a:buClr>
                  <a:schemeClr val="accent2"/>
                </a:buClr>
                <a:buFont typeface="Wingdings 2"/>
                <a:buChar char=""/>
                <a:defRPr kumimoji="0"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rtl="0" eaLnBrk="1" latinLnBrk="0" hangingPunct="1">
                <a:spcBef>
                  <a:spcPts val="350"/>
                </a:spcBef>
                <a:buClr>
                  <a:schemeClr val="accent2"/>
                </a:buClr>
                <a:buFont typeface="Wingdings 2"/>
                <a:buChar char="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002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8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574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  <a:extLst/>
            </a:lstStyle>
            <a:p>
              <a:pPr marL="109728" indent="0" fontAlgn="auto">
                <a:buFont typeface="Wingdings 3"/>
                <a:buNone/>
                <a:defRPr/>
              </a:pPr>
              <a:r>
                <a:rPr lang="pl-PL" sz="2400" dirty="0" err="1" smtClean="0"/>
                <a:t>H</a:t>
              </a:r>
              <a:r>
                <a:rPr lang="pl-PL" sz="2400" baseline="-25000" dirty="0" err="1" smtClean="0"/>
                <a:t>zewn</a:t>
              </a:r>
              <a:endParaRPr lang="en-US" sz="2400" baseline="-25000" dirty="0"/>
            </a:p>
          </p:txBody>
        </p:sp>
        <p:cxnSp>
          <p:nvCxnSpPr>
            <p:cNvPr id="9" name="Łącznik prosty ze strzałką 8"/>
            <p:cNvCxnSpPr/>
            <p:nvPr/>
          </p:nvCxnSpPr>
          <p:spPr>
            <a:xfrm>
              <a:off x="7200351" y="4114913"/>
              <a:ext cx="32400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Łącznik prosty ze strzałką 9"/>
            <p:cNvCxnSpPr/>
            <p:nvPr/>
          </p:nvCxnSpPr>
          <p:spPr>
            <a:xfrm flipV="1">
              <a:off x="6418352" y="2492057"/>
              <a:ext cx="0" cy="28860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Nawias klamrowy otwierający 10"/>
            <p:cNvSpPr/>
            <p:nvPr/>
          </p:nvSpPr>
          <p:spPr>
            <a:xfrm>
              <a:off x="5887274" y="3573264"/>
              <a:ext cx="431195" cy="1118849"/>
            </a:xfrm>
            <a:prstGeom prst="leftBrace">
              <a:avLst>
                <a:gd name="adj1" fmla="val 8333"/>
                <a:gd name="adj2" fmla="val 3230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12" name="Symbol zastępczy zawartości 1"/>
            <p:cNvSpPr txBox="1">
              <a:spLocks/>
            </p:cNvSpPr>
            <p:nvPr/>
          </p:nvSpPr>
          <p:spPr>
            <a:xfrm>
              <a:off x="5088222" y="3753117"/>
              <a:ext cx="1076772" cy="409896"/>
            </a:xfrm>
            <a:prstGeom prst="rect">
              <a:avLst/>
            </a:prstGeom>
          </p:spPr>
          <p:txBody>
            <a:bodyPr>
              <a:normAutofit fontScale="70000" lnSpcReduction="20000"/>
            </a:bodyPr>
            <a:lstStyle>
              <a:lvl1pPr marL="365760" indent="-256032" algn="l" rtl="0" eaLnBrk="1" latinLnBrk="0" hangingPunct="1"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ct val="68000"/>
                <a:buFont typeface="Wingdings 3"/>
                <a:buChar char=""/>
                <a:defRPr kumimoji="0"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1792" indent="-228600" algn="l" rtl="0" eaLnBrk="1" latinLnBrk="0" hangingPunct="1">
                <a:spcBef>
                  <a:spcPts val="324"/>
                </a:spcBef>
                <a:buClr>
                  <a:schemeClr val="accent1"/>
                </a:buClr>
                <a:buFont typeface="Verdana"/>
                <a:buChar char="◦"/>
                <a:defRPr kumimoji="0"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9536" indent="-228600" algn="l" rtl="0" eaLnBrk="1" latinLnBrk="0" hangingPunct="1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/>
                <a:buChar char=""/>
                <a:defRPr kumimoji="0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43000" indent="-228600" algn="l" rtl="0" eaLnBrk="1" latinLnBrk="0" hangingPunct="1">
                <a:spcBef>
                  <a:spcPts val="350"/>
                </a:spcBef>
                <a:buClr>
                  <a:schemeClr val="accent2"/>
                </a:buClr>
                <a:buFont typeface="Wingdings 2"/>
                <a:buChar char=""/>
                <a:defRPr kumimoji="0"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rtl="0" eaLnBrk="1" latinLnBrk="0" hangingPunct="1">
                <a:spcBef>
                  <a:spcPts val="350"/>
                </a:spcBef>
                <a:buClr>
                  <a:schemeClr val="accent2"/>
                </a:buClr>
                <a:buFont typeface="Wingdings 2"/>
                <a:buChar char="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002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8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574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  <a:extLst/>
            </a:lstStyle>
            <a:p>
              <a:pPr marL="109728" indent="0" fontAlgn="auto">
                <a:buFont typeface="Wingdings 3"/>
                <a:buNone/>
                <a:defRPr/>
              </a:pPr>
              <a:r>
                <a:rPr lang="el-GR" sz="2400" dirty="0" smtClean="0"/>
                <a:t>Δ</a:t>
              </a:r>
              <a:r>
                <a:rPr lang="pl-PL" sz="2400" dirty="0" smtClean="0"/>
                <a:t>M</a:t>
              </a:r>
              <a:endParaRPr lang="en-US" sz="2400" dirty="0"/>
            </a:p>
          </p:txBody>
        </p:sp>
        <p:sp>
          <p:nvSpPr>
            <p:cNvPr id="13" name="Symbol zastępczy zawartości 1"/>
            <p:cNvSpPr txBox="1">
              <a:spLocks/>
            </p:cNvSpPr>
            <p:nvPr/>
          </p:nvSpPr>
          <p:spPr>
            <a:xfrm>
              <a:off x="6447586" y="2684458"/>
              <a:ext cx="1076772" cy="409896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normAutofit fontScale="70000" lnSpcReduction="20000"/>
            </a:bodyPr>
            <a:lstStyle>
              <a:lvl1pPr marL="365760" indent="-256032" algn="l" rtl="0" eaLnBrk="1" latinLnBrk="0" hangingPunct="1"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ct val="68000"/>
                <a:buFont typeface="Wingdings 3"/>
                <a:buChar char=""/>
                <a:defRPr kumimoji="0"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1792" indent="-228600" algn="l" rtl="0" eaLnBrk="1" latinLnBrk="0" hangingPunct="1">
                <a:spcBef>
                  <a:spcPts val="324"/>
                </a:spcBef>
                <a:buClr>
                  <a:schemeClr val="accent1"/>
                </a:buClr>
                <a:buFont typeface="Verdana"/>
                <a:buChar char="◦"/>
                <a:defRPr kumimoji="0"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9536" indent="-228600" algn="l" rtl="0" eaLnBrk="1" latinLnBrk="0" hangingPunct="1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/>
                <a:buChar char=""/>
                <a:defRPr kumimoji="0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43000" indent="-228600" algn="l" rtl="0" eaLnBrk="1" latinLnBrk="0" hangingPunct="1">
                <a:spcBef>
                  <a:spcPts val="350"/>
                </a:spcBef>
                <a:buClr>
                  <a:schemeClr val="accent2"/>
                </a:buClr>
                <a:buFont typeface="Wingdings 2"/>
                <a:buChar char=""/>
                <a:defRPr kumimoji="0"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rtl="0" eaLnBrk="1" latinLnBrk="0" hangingPunct="1">
                <a:spcBef>
                  <a:spcPts val="350"/>
                </a:spcBef>
                <a:buClr>
                  <a:schemeClr val="accent2"/>
                </a:buClr>
                <a:buFont typeface="Wingdings 2"/>
                <a:buChar char="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002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8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574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  <a:extLst/>
            </a:lstStyle>
            <a:p>
              <a:pPr marL="109728" indent="0" fontAlgn="auto">
                <a:buFont typeface="Wingdings 3"/>
                <a:buNone/>
                <a:defRPr/>
              </a:pPr>
              <a:r>
                <a:rPr lang="pl-PL" sz="2400" dirty="0" smtClean="0"/>
                <a:t>M</a:t>
              </a:r>
              <a:endParaRPr lang="en-US" sz="2400" dirty="0"/>
            </a:p>
          </p:txBody>
        </p:sp>
      </p:grpSp>
      <p:grpSp>
        <p:nvGrpSpPr>
          <p:cNvPr id="16389" name="Grupa 13"/>
          <p:cNvGrpSpPr>
            <a:grpSpLocks/>
          </p:cNvGrpSpPr>
          <p:nvPr/>
        </p:nvGrpSpPr>
        <p:grpSpPr bwMode="auto">
          <a:xfrm>
            <a:off x="3027363" y="3551238"/>
            <a:ext cx="3733800" cy="2659062"/>
            <a:chOff x="651114" y="3501008"/>
            <a:chExt cx="3734072" cy="2660343"/>
          </a:xfrm>
        </p:grpSpPr>
        <p:pic>
          <p:nvPicPr>
            <p:cNvPr id="16402" name="Picture 2" descr="C:\Users\Kasia\Desktop\w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16" t="23380" r="39413" b="27536"/>
            <a:stretch>
              <a:fillRect/>
            </a:stretch>
          </p:blipFill>
          <p:spPr bwMode="auto">
            <a:xfrm>
              <a:off x="651114" y="3501008"/>
              <a:ext cx="3734072" cy="2660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Strzałka w górę 2"/>
            <p:cNvSpPr/>
            <p:nvPr/>
          </p:nvSpPr>
          <p:spPr>
            <a:xfrm>
              <a:off x="1619560" y="4293552"/>
              <a:ext cx="71442" cy="29541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15" name="Strzałka w górę 14"/>
            <p:cNvSpPr/>
            <p:nvPr/>
          </p:nvSpPr>
          <p:spPr>
            <a:xfrm>
              <a:off x="1859289" y="4293552"/>
              <a:ext cx="73030" cy="29541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16" name="Strzałka w górę 15"/>
            <p:cNvSpPr/>
            <p:nvPr/>
          </p:nvSpPr>
          <p:spPr>
            <a:xfrm>
              <a:off x="2099019" y="4293552"/>
              <a:ext cx="73030" cy="29541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17" name="Strzałka w górę 16"/>
            <p:cNvSpPr/>
            <p:nvPr/>
          </p:nvSpPr>
          <p:spPr>
            <a:xfrm>
              <a:off x="2316522" y="4293552"/>
              <a:ext cx="73030" cy="29541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18" name="Strzałka w górę 17"/>
            <p:cNvSpPr/>
            <p:nvPr/>
          </p:nvSpPr>
          <p:spPr>
            <a:xfrm flipV="1">
              <a:off x="1590982" y="5027330"/>
              <a:ext cx="66680" cy="298594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19" name="Strzałka w górę 18"/>
            <p:cNvSpPr/>
            <p:nvPr/>
          </p:nvSpPr>
          <p:spPr>
            <a:xfrm flipV="1">
              <a:off x="1784672" y="5027330"/>
              <a:ext cx="66680" cy="298594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0" name="Strzałka w górę 19"/>
            <p:cNvSpPr/>
            <p:nvPr/>
          </p:nvSpPr>
          <p:spPr>
            <a:xfrm flipV="1">
              <a:off x="1968835" y="5027330"/>
              <a:ext cx="66680" cy="298594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1" name="Strzałka w górę 20"/>
            <p:cNvSpPr/>
            <p:nvPr/>
          </p:nvSpPr>
          <p:spPr>
            <a:xfrm flipV="1">
              <a:off x="2162524" y="5017800"/>
              <a:ext cx="66680" cy="298594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</p:grpSp>
      <p:sp>
        <p:nvSpPr>
          <p:cNvPr id="25" name="Prostokąt 24"/>
          <p:cNvSpPr/>
          <p:nvPr/>
        </p:nvSpPr>
        <p:spPr>
          <a:xfrm>
            <a:off x="8331200" y="5002213"/>
            <a:ext cx="141288" cy="2190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6" name="Symbol zastępczy zawartości 1"/>
          <p:cNvSpPr txBox="1">
            <a:spLocks/>
          </p:cNvSpPr>
          <p:nvPr/>
        </p:nvSpPr>
        <p:spPr>
          <a:xfrm>
            <a:off x="8018463" y="4968875"/>
            <a:ext cx="866775" cy="436563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fontAlgn="auto">
              <a:buFont typeface="Wingdings 3"/>
              <a:buNone/>
              <a:defRPr/>
            </a:pPr>
            <a:r>
              <a:rPr lang="pl-PL" sz="2400" dirty="0" err="1" smtClean="0"/>
              <a:t>H</a:t>
            </a:r>
            <a:r>
              <a:rPr lang="pl-PL" sz="2400" baseline="-25000" dirty="0" err="1" smtClean="0"/>
              <a:t>zewn</a:t>
            </a:r>
            <a:endParaRPr lang="en-US" sz="2400" baseline="-25000" dirty="0"/>
          </a:p>
        </p:txBody>
      </p:sp>
      <p:sp>
        <p:nvSpPr>
          <p:cNvPr id="16392" name="Symbol zastępczy zawartości 1"/>
          <p:cNvSpPr txBox="1">
            <a:spLocks/>
          </p:cNvSpPr>
          <p:nvPr/>
        </p:nvSpPr>
        <p:spPr bwMode="auto">
          <a:xfrm>
            <a:off x="7040563" y="4013200"/>
            <a:ext cx="954087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09538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620713" indent="-22860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858838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18288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2860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27432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2004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buFont typeface="Wingdings 3" panose="05040102010807070707" pitchFamily="18" charset="2"/>
              <a:buNone/>
            </a:pPr>
            <a:r>
              <a:rPr lang="el-GR" altLang="pl-PL" sz="1600"/>
              <a:t>Δ</a:t>
            </a:r>
            <a:r>
              <a:rPr lang="pl-PL" altLang="pl-PL" sz="1600"/>
              <a:t>M=0</a:t>
            </a:r>
            <a:endParaRPr lang="en-US" altLang="pl-PL" sz="1600"/>
          </a:p>
        </p:txBody>
      </p:sp>
      <p:sp>
        <p:nvSpPr>
          <p:cNvPr id="31" name="Symbol zastępczy zawartości 1"/>
          <p:cNvSpPr txBox="1">
            <a:spLocks/>
          </p:cNvSpPr>
          <p:nvPr/>
        </p:nvSpPr>
        <p:spPr>
          <a:xfrm>
            <a:off x="7340600" y="3659188"/>
            <a:ext cx="700088" cy="311150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700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fontAlgn="auto">
              <a:buFont typeface="Wingdings 3"/>
              <a:buNone/>
              <a:defRPr/>
            </a:pPr>
            <a:r>
              <a:rPr lang="pl-PL" sz="2400" dirty="0" smtClean="0"/>
              <a:t>M</a:t>
            </a:r>
            <a:endParaRPr lang="en-US" sz="2400" dirty="0"/>
          </a:p>
        </p:txBody>
      </p:sp>
      <p:sp>
        <p:nvSpPr>
          <p:cNvPr id="22" name="Prostokąt 21"/>
          <p:cNvSpPr/>
          <p:nvPr/>
        </p:nvSpPr>
        <p:spPr>
          <a:xfrm>
            <a:off x="7219950" y="3844925"/>
            <a:ext cx="1217613" cy="222091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cxnSp>
        <p:nvCxnSpPr>
          <p:cNvPr id="33" name="Łącznik prosty ze strzałką 32"/>
          <p:cNvCxnSpPr/>
          <p:nvPr/>
        </p:nvCxnSpPr>
        <p:spPr>
          <a:xfrm>
            <a:off x="7185025" y="4967288"/>
            <a:ext cx="147002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y ze strzałką 34"/>
          <p:cNvCxnSpPr/>
          <p:nvPr/>
        </p:nvCxnSpPr>
        <p:spPr>
          <a:xfrm flipV="1">
            <a:off x="7827963" y="3690938"/>
            <a:ext cx="0" cy="24733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36"/>
          <p:cNvCxnSpPr/>
          <p:nvPr/>
        </p:nvCxnSpPr>
        <p:spPr>
          <a:xfrm flipV="1">
            <a:off x="7353300" y="4197350"/>
            <a:ext cx="977900" cy="153511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8" name="Symbol zastępczy zawartości 1"/>
          <p:cNvSpPr txBox="1">
            <a:spLocks/>
          </p:cNvSpPr>
          <p:nvPr/>
        </p:nvSpPr>
        <p:spPr bwMode="auto">
          <a:xfrm>
            <a:off x="7824788" y="3481388"/>
            <a:ext cx="954087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09538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620713" indent="-22860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858838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18288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2860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27432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2004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buFont typeface="Wingdings 3" panose="05040102010807070707" pitchFamily="18" charset="2"/>
              <a:buNone/>
            </a:pPr>
            <a:r>
              <a:rPr lang="pl-PL" altLang="pl-PL" sz="1600">
                <a:solidFill>
                  <a:srgbClr val="FF0000"/>
                </a:solidFill>
              </a:rPr>
              <a:t>T&gt;Tc</a:t>
            </a:r>
            <a:endParaRPr lang="en-US" altLang="pl-PL" sz="1600">
              <a:solidFill>
                <a:srgbClr val="FF0000"/>
              </a:solidFill>
            </a:endParaRPr>
          </a:p>
        </p:txBody>
      </p:sp>
      <p:sp>
        <p:nvSpPr>
          <p:cNvPr id="16399" name="Symbol zastępczy zawartości 1"/>
          <p:cNvSpPr txBox="1">
            <a:spLocks/>
          </p:cNvSpPr>
          <p:nvPr/>
        </p:nvSpPr>
        <p:spPr bwMode="auto">
          <a:xfrm>
            <a:off x="5318125" y="4568825"/>
            <a:ext cx="955675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09538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620713" indent="-22860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858838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18288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2860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27432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2004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buFont typeface="Wingdings 3" panose="05040102010807070707" pitchFamily="18" charset="2"/>
              <a:buNone/>
            </a:pPr>
            <a:r>
              <a:rPr lang="pl-PL" altLang="pl-PL" sz="1600">
                <a:solidFill>
                  <a:srgbClr val="FF0000"/>
                </a:solidFill>
              </a:rPr>
              <a:t>T&gt; T</a:t>
            </a:r>
            <a:r>
              <a:rPr lang="pl-PL" altLang="pl-PL" sz="1600" baseline="-25000">
                <a:solidFill>
                  <a:srgbClr val="FF0000"/>
                </a:solidFill>
              </a:rPr>
              <a:t>c</a:t>
            </a:r>
            <a:endParaRPr lang="en-US" altLang="pl-PL" sz="1600" baseline="-25000">
              <a:solidFill>
                <a:srgbClr val="FF0000"/>
              </a:solidFill>
            </a:endParaRPr>
          </a:p>
        </p:txBody>
      </p:sp>
      <p:sp>
        <p:nvSpPr>
          <p:cNvPr id="16400" name="Symbol zastępczy zawartości 1"/>
          <p:cNvSpPr txBox="1">
            <a:spLocks/>
          </p:cNvSpPr>
          <p:nvPr/>
        </p:nvSpPr>
        <p:spPr bwMode="auto">
          <a:xfrm>
            <a:off x="488950" y="3665538"/>
            <a:ext cx="9556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09538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620713" indent="-22860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858838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18288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2860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27432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2004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buFont typeface="Wingdings 3" panose="05040102010807070707" pitchFamily="18" charset="2"/>
              <a:buNone/>
            </a:pPr>
            <a:r>
              <a:rPr lang="pl-PL" altLang="pl-PL" sz="1600">
                <a:solidFill>
                  <a:srgbClr val="00B0F0"/>
                </a:solidFill>
              </a:rPr>
              <a:t>T&lt;Tc</a:t>
            </a:r>
            <a:endParaRPr lang="en-US" altLang="pl-PL" sz="1600">
              <a:solidFill>
                <a:srgbClr val="00B0F0"/>
              </a:solidFill>
            </a:endParaRPr>
          </a:p>
        </p:txBody>
      </p:sp>
      <p:sp>
        <p:nvSpPr>
          <p:cNvPr id="16401" name="Symbol zastępczy zawartości 1"/>
          <p:cNvSpPr txBox="1">
            <a:spLocks/>
          </p:cNvSpPr>
          <p:nvPr/>
        </p:nvSpPr>
        <p:spPr bwMode="auto">
          <a:xfrm>
            <a:off x="3589338" y="3665538"/>
            <a:ext cx="9556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09538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620713" indent="-22860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858838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18288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2860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27432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2004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buFont typeface="Wingdings 3" panose="05040102010807070707" pitchFamily="18" charset="2"/>
              <a:buNone/>
            </a:pPr>
            <a:r>
              <a:rPr lang="pl-PL" altLang="pl-PL" sz="1600">
                <a:solidFill>
                  <a:srgbClr val="00B0F0"/>
                </a:solidFill>
              </a:rPr>
              <a:t>T&lt;Tc</a:t>
            </a:r>
            <a:endParaRPr lang="en-US" altLang="pl-PL" sz="1600">
              <a:solidFill>
                <a:srgbClr val="00B0F0"/>
              </a:solidFill>
            </a:endParaRPr>
          </a:p>
        </p:txBody>
      </p:sp>
      <p:sp>
        <p:nvSpPr>
          <p:cNvPr id="2" name="Symbol zastępczy zawartości 1"/>
          <p:cNvSpPr>
            <a:spLocks/>
          </p:cNvSpPr>
          <p:nvPr/>
        </p:nvSpPr>
        <p:spPr bwMode="auto">
          <a:xfrm>
            <a:off x="0" y="1052513"/>
            <a:ext cx="91440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620713" indent="-22860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858838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18288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2860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27432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2004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l-PL" altLang="pl-PL" sz="2400">
                <a:latin typeface="Arial" panose="020B0604020202020204" pitchFamily="34" charset="0"/>
              </a:rPr>
              <a:t>W temperaturze pokojowej żelazo jest ferromagnetykiem (czyli momenty magnetyczne ustawione są w jednym kierunku: jedna faza- positive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sz="2400">
                <a:latin typeface="Arial" panose="020B0604020202020204" pitchFamily="34" charset="0"/>
              </a:rPr>
              <a:t>Zewnętrzne pole magnetyczne może przerzucić momenty: druga faza-negative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sz="2400">
                <a:latin typeface="Arial" panose="020B0604020202020204" pitchFamily="34" charset="0"/>
              </a:rPr>
              <a:t>W temperaturze T</a:t>
            </a:r>
            <a:r>
              <a:rPr lang="pl-PL" altLang="pl-PL" sz="2400" baseline="-25000">
                <a:latin typeface="Arial" panose="020B0604020202020204" pitchFamily="34" charset="0"/>
              </a:rPr>
              <a:t>c</a:t>
            </a:r>
            <a:r>
              <a:rPr lang="pl-PL" altLang="pl-PL" sz="2400">
                <a:latin typeface="Arial" panose="020B0604020202020204" pitchFamily="34" charset="0"/>
              </a:rPr>
              <a:t>=770</a:t>
            </a:r>
            <a:r>
              <a:rPr lang="pl-PL" altLang="pl-PL" sz="2400" baseline="30000">
                <a:latin typeface="Arial" panose="020B0604020202020204" pitchFamily="34" charset="0"/>
              </a:rPr>
              <a:t>o</a:t>
            </a:r>
            <a:r>
              <a:rPr lang="pl-PL" altLang="pl-PL" sz="2400">
                <a:latin typeface="Arial" panose="020B0604020202020204" pitchFamily="34" charset="0"/>
              </a:rPr>
              <a:t>C taka możliwość znika całkowicie</a:t>
            </a:r>
          </a:p>
        </p:txBody>
      </p:sp>
      <p:sp>
        <p:nvSpPr>
          <p:cNvPr id="4" name="Symbol zastępczy zawartości 1"/>
          <p:cNvSpPr>
            <a:spLocks/>
          </p:cNvSpPr>
          <p:nvPr/>
        </p:nvSpPr>
        <p:spPr bwMode="auto">
          <a:xfrm>
            <a:off x="395288" y="0"/>
            <a:ext cx="8353425" cy="8636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620713" indent="-22860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858838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18288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2860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27432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2004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pl-PL" altLang="pl-PL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Przejścia fazowe, a zjawiska krytyczne: jedna faza ferromagnetyka w drugą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trzałka w prawo 5"/>
          <p:cNvSpPr/>
          <p:nvPr/>
        </p:nvSpPr>
        <p:spPr>
          <a:xfrm>
            <a:off x="2667000" y="2373313"/>
            <a:ext cx="43180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Strzałka w prawo 6"/>
          <p:cNvSpPr/>
          <p:nvPr/>
        </p:nvSpPr>
        <p:spPr>
          <a:xfrm>
            <a:off x="3276600" y="3500438"/>
            <a:ext cx="431800" cy="144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Symbol zastępczy zawartości 1"/>
          <p:cNvSpPr>
            <a:spLocks/>
          </p:cNvSpPr>
          <p:nvPr/>
        </p:nvSpPr>
        <p:spPr bwMode="auto">
          <a:xfrm>
            <a:off x="395288" y="44450"/>
            <a:ext cx="8353425" cy="549275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620713" indent="-22860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858838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18288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2860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27432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2004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pl-PL" altLang="pl-PL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Przejścia fazowe, a zjawiska krytyczne</a:t>
            </a:r>
          </a:p>
        </p:txBody>
      </p:sp>
      <p:sp>
        <p:nvSpPr>
          <p:cNvPr id="3" name="Symbol zastępczy zawartości 1"/>
          <p:cNvSpPr>
            <a:spLocks/>
          </p:cNvSpPr>
          <p:nvPr/>
        </p:nvSpPr>
        <p:spPr bwMode="auto">
          <a:xfrm>
            <a:off x="0" y="765175"/>
            <a:ext cx="9144000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620713" indent="-22860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858838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18288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2860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27432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2004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l-PL" altLang="pl-PL" sz="2400">
                <a:latin typeface="Arial" panose="020B0604020202020204" pitchFamily="34" charset="0"/>
              </a:rPr>
              <a:t>Z przemianą fazową mamy do czynienia wtedy, gdy istnieje zewnętrzny czynnik, którego wielkość kontroluje fazę układu</a:t>
            </a:r>
          </a:p>
          <a:p>
            <a:pPr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pl-PL" altLang="pl-PL" sz="2400">
                <a:latin typeface="Arial" panose="020B0604020202020204" pitchFamily="34" charset="0"/>
              </a:rPr>
              <a:t>		</a:t>
            </a:r>
          </a:p>
          <a:p>
            <a:pPr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pl-PL" altLang="pl-PL" sz="2400">
                <a:latin typeface="Arial" panose="020B0604020202020204" pitchFamily="34" charset="0"/>
              </a:rPr>
              <a:t>		</a:t>
            </a:r>
          </a:p>
          <a:p>
            <a:pPr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pl-PL" altLang="pl-PL" sz="2400">
                <a:latin typeface="Arial" panose="020B0604020202020204" pitchFamily="34" charset="0"/>
              </a:rPr>
              <a:t>		-ciecz-gaz:         ciśnienie</a:t>
            </a:r>
          </a:p>
          <a:p>
            <a:pPr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pl-PL" altLang="pl-PL" sz="2400">
                <a:latin typeface="Arial" panose="020B0604020202020204" pitchFamily="34" charset="0"/>
              </a:rPr>
              <a:t>		</a:t>
            </a:r>
          </a:p>
          <a:p>
            <a:pPr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pl-PL" altLang="pl-PL" sz="2400">
                <a:latin typeface="Arial" panose="020B0604020202020204" pitchFamily="34" charset="0"/>
              </a:rPr>
              <a:t>		</a:t>
            </a:r>
          </a:p>
          <a:p>
            <a:pPr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pl-PL" altLang="pl-PL" sz="2400">
                <a:latin typeface="Arial" panose="020B0604020202020204" pitchFamily="34" charset="0"/>
              </a:rPr>
              <a:t>		-ferromagnetyk:        zewnętrzne H</a:t>
            </a:r>
          </a:p>
          <a:p>
            <a:pPr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endParaRPr lang="pl-PL" altLang="pl-PL" sz="240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l-PL" altLang="pl-PL" sz="2400">
                <a:latin typeface="Arial" panose="020B0604020202020204" pitchFamily="34" charset="0"/>
              </a:rPr>
              <a:t>Istnieje wielkość (namagnesowanie, gęstość: parametr porządku), która zmienia się pod wpływem zmiany tego zewnętrznego czynnika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sz="2400">
                <a:latin typeface="Arial" panose="020B0604020202020204" pitchFamily="34" charset="0"/>
              </a:rPr>
              <a:t>Tak jest, gdy T&lt;Tc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sz="2400">
                <a:latin typeface="Arial" panose="020B0604020202020204" pitchFamily="34" charset="0"/>
              </a:rPr>
              <a:t>Taka sytuacja jest uniwersalna: wyglada tak samo.</a:t>
            </a:r>
          </a:p>
        </p:txBody>
      </p: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69" t="54291" r="25635" b="17027"/>
          <a:stretch>
            <a:fillRect/>
          </a:stretch>
        </p:blipFill>
        <p:spPr bwMode="auto">
          <a:xfrm>
            <a:off x="6732588" y="2636838"/>
            <a:ext cx="20161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73" t="52055" r="32275" b="17209"/>
          <a:stretch>
            <a:fillRect/>
          </a:stretch>
        </p:blipFill>
        <p:spPr bwMode="auto">
          <a:xfrm>
            <a:off x="4643438" y="1484313"/>
            <a:ext cx="15113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ymbol zastępczy zawartości 1"/>
          <p:cNvSpPr>
            <a:spLocks/>
          </p:cNvSpPr>
          <p:nvPr/>
        </p:nvSpPr>
        <p:spPr bwMode="auto">
          <a:xfrm>
            <a:off x="468313" y="6137275"/>
            <a:ext cx="8280400" cy="720725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8900" indent="20638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62000" indent="-22860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69988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577975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1985963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443163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00363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357563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14763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pl-PL" altLang="pl-PL" sz="2400">
                <a:latin typeface="Arial" panose="020B0604020202020204" pitchFamily="34" charset="0"/>
              </a:rPr>
              <a:t>Jakie zjawiska zachodzą w pobliżu punktu krytycznego: </a:t>
            </a:r>
            <a:r>
              <a:rPr lang="pl-PL" altLang="pl-PL" sz="2400">
                <a:solidFill>
                  <a:schemeClr val="accent2"/>
                </a:solidFill>
                <a:latin typeface="Arial" panose="020B0604020202020204" pitchFamily="34" charset="0"/>
              </a:rPr>
              <a:t>model Isinga</a:t>
            </a:r>
            <a:r>
              <a:rPr lang="pl-PL" altLang="pl-PL" sz="2400">
                <a:latin typeface="Arial" panose="020B0604020202020204" pitchFamily="34" charset="0"/>
              </a:rPr>
              <a:t> (rozwiązany dokładnie)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Znalezione obrazy dla zapytania model isin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92696"/>
            <a:ext cx="2016770" cy="2016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zawartości 1"/>
          <p:cNvSpPr>
            <a:spLocks/>
          </p:cNvSpPr>
          <p:nvPr/>
        </p:nvSpPr>
        <p:spPr bwMode="auto">
          <a:xfrm>
            <a:off x="323850" y="0"/>
            <a:ext cx="8353425" cy="549275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620713" indent="-22860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858838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18288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2860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27432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2004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pl-PL" altLang="pl-PL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Model Isinga 2D</a:t>
            </a:r>
          </a:p>
        </p:txBody>
      </p:sp>
      <p:sp>
        <p:nvSpPr>
          <p:cNvPr id="4" name="Symbol zastępczy zawartości 1"/>
          <p:cNvSpPr>
            <a:spLocks/>
          </p:cNvSpPr>
          <p:nvPr/>
        </p:nvSpPr>
        <p:spPr bwMode="auto">
          <a:xfrm>
            <a:off x="460375" y="5532588"/>
            <a:ext cx="8280400" cy="112395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8900" indent="20638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62000" indent="-22860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69988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577975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1985963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443163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00363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357563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14763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pl-PL" altLang="pl-PL" sz="2400" dirty="0">
                <a:latin typeface="Arial" panose="020B0604020202020204" pitchFamily="34" charset="0"/>
              </a:rPr>
              <a:t>Model</a:t>
            </a:r>
            <a:r>
              <a:rPr lang="pl-PL" altLang="pl-PL" sz="24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pl-PL" altLang="pl-PL" sz="2400" dirty="0" err="1">
                <a:solidFill>
                  <a:schemeClr val="accent2"/>
                </a:solidFill>
                <a:latin typeface="Arial" panose="020B0604020202020204" pitchFamily="34" charset="0"/>
              </a:rPr>
              <a:t>Isinga</a:t>
            </a:r>
            <a:r>
              <a:rPr lang="pl-PL" altLang="pl-PL" sz="2400" dirty="0">
                <a:latin typeface="Arial" panose="020B0604020202020204" pitchFamily="34" charset="0"/>
              </a:rPr>
              <a:t> 2D wykazuje </a:t>
            </a:r>
            <a:r>
              <a:rPr lang="pl-PL" altLang="pl-PL" sz="2400" dirty="0" err="1">
                <a:latin typeface="Arial" panose="020B0604020202020204" pitchFamily="34" charset="0"/>
              </a:rPr>
              <a:t>przejscie</a:t>
            </a:r>
            <a:r>
              <a:rPr lang="pl-PL" altLang="pl-PL" sz="2400" dirty="0">
                <a:latin typeface="Arial" panose="020B0604020202020204" pitchFamily="34" charset="0"/>
              </a:rPr>
              <a:t> fazowe dla T&lt;T</a:t>
            </a:r>
            <a:r>
              <a:rPr lang="pl-PL" altLang="pl-PL" sz="2400" baseline="-25000" dirty="0">
                <a:latin typeface="Arial" panose="020B0604020202020204" pitchFamily="34" charset="0"/>
              </a:rPr>
              <a:t>C</a:t>
            </a:r>
            <a:r>
              <a:rPr lang="pl-PL" altLang="pl-PL" sz="2400" dirty="0">
                <a:latin typeface="Arial" panose="020B0604020202020204" pitchFamily="34" charset="0"/>
              </a:rPr>
              <a:t> i daje się rozwiązać </a:t>
            </a:r>
            <a:r>
              <a:rPr lang="pl-PL" altLang="pl-PL" sz="2400" dirty="0" smtClean="0">
                <a:latin typeface="Arial" panose="020B0604020202020204" pitchFamily="34" charset="0"/>
              </a:rPr>
              <a:t>dokładnie (</a:t>
            </a:r>
            <a:r>
              <a:rPr lang="pl-PL" altLang="pl-PL" sz="2400" dirty="0" err="1" smtClean="0">
                <a:latin typeface="Arial" panose="020B0604020202020204" pitchFamily="34" charset="0"/>
              </a:rPr>
              <a:t>Onsager</a:t>
            </a:r>
            <a:r>
              <a:rPr lang="pl-PL" altLang="pl-PL" sz="2400" dirty="0" smtClean="0">
                <a:latin typeface="Arial" panose="020B0604020202020204" pitchFamily="34" charset="0"/>
              </a:rPr>
              <a:t>, 1944). </a:t>
            </a:r>
            <a:r>
              <a:rPr lang="pl-PL" altLang="pl-PL" sz="2400" dirty="0">
                <a:latin typeface="Arial" panose="020B0604020202020204" pitchFamily="34" charset="0"/>
              </a:rPr>
              <a:t>Zatem możemy prześledzić jakie procesy zachodzą w </a:t>
            </a:r>
            <a:r>
              <a:rPr lang="pl-PL" altLang="pl-PL" sz="2400" dirty="0" smtClean="0">
                <a:latin typeface="Arial" panose="020B0604020202020204" pitchFamily="34" charset="0"/>
              </a:rPr>
              <a:t>T</a:t>
            </a:r>
            <a:r>
              <a:rPr lang="pl-PL" altLang="pl-PL" sz="2400" baseline="-25000" dirty="0" smtClean="0">
                <a:latin typeface="Arial" panose="020B0604020202020204" pitchFamily="34" charset="0"/>
              </a:rPr>
              <a:t>C</a:t>
            </a:r>
            <a:endParaRPr lang="pl-PL" altLang="pl-PL" sz="2400" baseline="-250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Symbol zastępczy zawartości 1"/>
              <p:cNvSpPr>
                <a:spLocks noGrp="1"/>
              </p:cNvSpPr>
              <p:nvPr>
                <p:ph idx="1"/>
              </p:nvPr>
            </p:nvSpPr>
            <p:spPr>
              <a:xfrm>
                <a:off x="0" y="1013618"/>
                <a:ext cx="5940152" cy="4525963"/>
              </a:xfrm>
            </p:spPr>
            <p:txBody>
              <a:bodyPr>
                <a:normAutofit/>
              </a:bodyPr>
              <a:lstStyle/>
              <a:p>
                <a:r>
                  <a:rPr lang="pl-PL" sz="2000" dirty="0" smtClean="0"/>
                  <a:t>Dwuwymiarowa sieć N elementów. </a:t>
                </a:r>
              </a:p>
              <a:p>
                <a:r>
                  <a:rPr lang="pl-PL" sz="2000" dirty="0" smtClean="0"/>
                  <a:t>Elementy </a:t>
                </a:r>
                <a:r>
                  <a:rPr lang="pl-PL" sz="2000" dirty="0" smtClean="0"/>
                  <a:t>(np. spiny) ułożone </a:t>
                </a:r>
                <a:r>
                  <a:rPr lang="pl-PL" sz="2000" dirty="0" smtClean="0"/>
                  <a:t>na sieci mogą przyjmować tylko jedną </a:t>
                </a:r>
                <a:r>
                  <a:rPr lang="pl-PL" sz="2000" dirty="0" smtClean="0"/>
                  <a:t>z </a:t>
                </a:r>
                <a:r>
                  <a:rPr lang="pl-PL" sz="2000" dirty="0" smtClean="0"/>
                  <a:t>dwóch wartości: +1 lub -1. </a:t>
                </a:r>
              </a:p>
              <a:p>
                <a:r>
                  <a:rPr lang="pl-PL" sz="2000" dirty="0" smtClean="0"/>
                  <a:t>Elementy oddziałują na siebie tak, że energia każdej pary najbliższych sąsiadów zależy od ich wzajemnej orientacji: </a:t>
                </a:r>
                <a14:m>
                  <m:oMath xmlns:m="http://schemas.openxmlformats.org/officeDocument/2006/math">
                    <m:r>
                      <a:rPr lang="pl-PL" sz="2000" b="0" i="1" smtClean="0">
                        <a:latin typeface="Cambria Math"/>
                      </a:rPr>
                      <m:t>−</m:t>
                    </m:r>
                    <m:r>
                      <a:rPr lang="pl-PL" sz="2000" b="0" i="1" smtClean="0">
                        <a:latin typeface="Cambria Math"/>
                      </a:rPr>
                      <m:t>𝐽</m:t>
                    </m:r>
                    <m:sSub>
                      <m:sSubPr>
                        <m:ctrlPr>
                          <a:rPr lang="pl-PL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0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pl-PL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pl-PL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0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pl-PL" sz="20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pl-PL" sz="2000" b="0" i="1" smtClean="0">
                        <a:latin typeface="Cambria Math"/>
                      </a:rPr>
                      <m:t>. </m:t>
                    </m:r>
                  </m:oMath>
                </a14:m>
                <a:endParaRPr lang="pl-PL" sz="2000" dirty="0" smtClean="0"/>
              </a:p>
              <a:p>
                <a:r>
                  <a:rPr lang="pl-PL" sz="2000" dirty="0" smtClean="0"/>
                  <a:t>Energia oddziaływania jest mniejsza (</a:t>
                </a:r>
                <a14:m>
                  <m:oMath xmlns:m="http://schemas.openxmlformats.org/officeDocument/2006/math">
                    <m:r>
                      <a:rPr lang="pl-PL" sz="2000" b="0" i="1" smtClean="0">
                        <a:latin typeface="Cambria Math"/>
                      </a:rPr>
                      <m:t>−</m:t>
                    </m:r>
                    <m:r>
                      <a:rPr lang="pl-PL" sz="2000" b="0" i="1" smtClean="0">
                        <a:latin typeface="Cambria Math"/>
                      </a:rPr>
                      <m:t>𝐽</m:t>
                    </m:r>
                  </m:oMath>
                </a14:m>
                <a:r>
                  <a:rPr lang="pl-PL" sz="2000" dirty="0" smtClean="0"/>
                  <a:t>) lub większa (</a:t>
                </a:r>
                <a14:m>
                  <m:oMath xmlns:m="http://schemas.openxmlformats.org/officeDocument/2006/math">
                    <m:r>
                      <a:rPr lang="pl-PL" sz="2000" i="1">
                        <a:latin typeface="Cambria Math"/>
                      </a:rPr>
                      <m:t>+</m:t>
                    </m:r>
                    <m:r>
                      <a:rPr lang="pl-PL" sz="2000" b="0" i="1" smtClean="0">
                        <a:latin typeface="Cambria Math"/>
                      </a:rPr>
                      <m:t>𝐽</m:t>
                    </m:r>
                  </m:oMath>
                </a14:m>
                <a:r>
                  <a:rPr lang="pl-PL" sz="2000" dirty="0" smtClean="0"/>
                  <a:t>) zależnie od tego, czy elementy mają tę samą wartość, czy przeciwną. </a:t>
                </a:r>
                <a:endParaRPr lang="en-US" sz="2000" dirty="0"/>
              </a:p>
            </p:txBody>
          </p:sp>
        </mc:Choice>
        <mc:Fallback>
          <p:sp>
            <p:nvSpPr>
              <p:cNvPr id="7" name="Symbol zastępczy zawartości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13618"/>
                <a:ext cx="5940152" cy="4525963"/>
              </a:xfrm>
              <a:blipFill>
                <a:blip r:embed="rId4"/>
                <a:stretch>
                  <a:fillRect t="-673" r="-154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upa 33"/>
          <p:cNvGrpSpPr/>
          <p:nvPr/>
        </p:nvGrpSpPr>
        <p:grpSpPr>
          <a:xfrm>
            <a:off x="6472733" y="3336579"/>
            <a:ext cx="2016770" cy="2016770"/>
            <a:chOff x="6472733" y="3336579"/>
            <a:chExt cx="2016770" cy="2016770"/>
          </a:xfrm>
        </p:grpSpPr>
        <p:pic>
          <p:nvPicPr>
            <p:cNvPr id="8" name="Picture 4" descr="Znalezione obrazy dla zapytania model ising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2733" y="3336579"/>
              <a:ext cx="2016770" cy="2016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Prostokąt 5"/>
            <p:cNvSpPr/>
            <p:nvPr/>
          </p:nvSpPr>
          <p:spPr>
            <a:xfrm>
              <a:off x="6479229" y="3349025"/>
              <a:ext cx="400393" cy="402609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6886118" y="3349025"/>
              <a:ext cx="400393" cy="402609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6879622" y="3744247"/>
              <a:ext cx="400393" cy="402609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" name="Prostokąt 11"/>
            <p:cNvSpPr/>
            <p:nvPr/>
          </p:nvSpPr>
          <p:spPr>
            <a:xfrm>
              <a:off x="7680408" y="3341638"/>
              <a:ext cx="400393" cy="402609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3" name="Prostokąt 12"/>
            <p:cNvSpPr/>
            <p:nvPr/>
          </p:nvSpPr>
          <p:spPr>
            <a:xfrm>
              <a:off x="7276767" y="3744247"/>
              <a:ext cx="400393" cy="402609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7286511" y="4153576"/>
              <a:ext cx="400393" cy="402609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5" name="Prostokąt 14"/>
            <p:cNvSpPr/>
            <p:nvPr/>
          </p:nvSpPr>
          <p:spPr>
            <a:xfrm>
              <a:off x="7680408" y="4146189"/>
              <a:ext cx="400393" cy="402609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6" name="Prostokąt 15"/>
            <p:cNvSpPr/>
            <p:nvPr/>
          </p:nvSpPr>
          <p:spPr>
            <a:xfrm>
              <a:off x="6485725" y="4139469"/>
              <a:ext cx="400393" cy="402609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7" name="Prostokąt 16"/>
            <p:cNvSpPr/>
            <p:nvPr/>
          </p:nvSpPr>
          <p:spPr>
            <a:xfrm>
              <a:off x="6872070" y="4534691"/>
              <a:ext cx="400393" cy="402609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" name="Prostokąt 17"/>
            <p:cNvSpPr/>
            <p:nvPr/>
          </p:nvSpPr>
          <p:spPr>
            <a:xfrm>
              <a:off x="7289327" y="4542078"/>
              <a:ext cx="400393" cy="402609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9" name="Prostokąt 18"/>
            <p:cNvSpPr/>
            <p:nvPr/>
          </p:nvSpPr>
          <p:spPr>
            <a:xfrm>
              <a:off x="7684638" y="4548798"/>
              <a:ext cx="400393" cy="402609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0" name="Prostokąt 19"/>
            <p:cNvSpPr/>
            <p:nvPr/>
          </p:nvSpPr>
          <p:spPr>
            <a:xfrm>
              <a:off x="8063952" y="4937300"/>
              <a:ext cx="400393" cy="402609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1" name="Prostokąt 20"/>
            <p:cNvSpPr/>
            <p:nvPr/>
          </p:nvSpPr>
          <p:spPr>
            <a:xfrm>
              <a:off x="6884855" y="4929913"/>
              <a:ext cx="400393" cy="402609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2" name="Prostokąt 21"/>
            <p:cNvSpPr/>
            <p:nvPr/>
          </p:nvSpPr>
          <p:spPr>
            <a:xfrm>
              <a:off x="6481389" y="4944020"/>
              <a:ext cx="400393" cy="402609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3" name="Prostokąt 22"/>
            <p:cNvSpPr/>
            <p:nvPr/>
          </p:nvSpPr>
          <p:spPr>
            <a:xfrm>
              <a:off x="6482909" y="4541411"/>
              <a:ext cx="400393" cy="402609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4" name="Prostokąt 23"/>
            <p:cNvSpPr/>
            <p:nvPr/>
          </p:nvSpPr>
          <p:spPr>
            <a:xfrm>
              <a:off x="6878462" y="4152909"/>
              <a:ext cx="400393" cy="402609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Prostokąt 24"/>
            <p:cNvSpPr/>
            <p:nvPr/>
          </p:nvSpPr>
          <p:spPr>
            <a:xfrm>
              <a:off x="6483885" y="3750300"/>
              <a:ext cx="400393" cy="402609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6" name="Prostokąt 25"/>
            <p:cNvSpPr/>
            <p:nvPr/>
          </p:nvSpPr>
          <p:spPr>
            <a:xfrm>
              <a:off x="7271318" y="3354566"/>
              <a:ext cx="400393" cy="402609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7" name="Prostokąt 26"/>
            <p:cNvSpPr/>
            <p:nvPr/>
          </p:nvSpPr>
          <p:spPr>
            <a:xfrm>
              <a:off x="8081514" y="3340971"/>
              <a:ext cx="400393" cy="402609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8" name="Prostokąt 27"/>
            <p:cNvSpPr/>
            <p:nvPr/>
          </p:nvSpPr>
          <p:spPr>
            <a:xfrm>
              <a:off x="8081513" y="3750300"/>
              <a:ext cx="400393" cy="402609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9" name="Prostokąt 28"/>
            <p:cNvSpPr/>
            <p:nvPr/>
          </p:nvSpPr>
          <p:spPr>
            <a:xfrm>
              <a:off x="7684206" y="3756842"/>
              <a:ext cx="400393" cy="402609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0" name="Prostokąt 29"/>
            <p:cNvSpPr/>
            <p:nvPr/>
          </p:nvSpPr>
          <p:spPr>
            <a:xfrm>
              <a:off x="8073145" y="4152398"/>
              <a:ext cx="400393" cy="402609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1" name="Prostokąt 30"/>
            <p:cNvSpPr/>
            <p:nvPr/>
          </p:nvSpPr>
          <p:spPr>
            <a:xfrm>
              <a:off x="8079949" y="4547953"/>
              <a:ext cx="400393" cy="402609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2" name="Prostokąt 31"/>
            <p:cNvSpPr/>
            <p:nvPr/>
          </p:nvSpPr>
          <p:spPr>
            <a:xfrm>
              <a:off x="7697217" y="4950407"/>
              <a:ext cx="400393" cy="402609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3" name="Prostokąt 32"/>
            <p:cNvSpPr/>
            <p:nvPr/>
          </p:nvSpPr>
          <p:spPr>
            <a:xfrm>
              <a:off x="7275084" y="4943702"/>
              <a:ext cx="400393" cy="402609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9" name="Strzałka w górę i w dół 8"/>
          <p:cNvSpPr/>
          <p:nvPr/>
        </p:nvSpPr>
        <p:spPr>
          <a:xfrm>
            <a:off x="7452321" y="2780928"/>
            <a:ext cx="144016" cy="37641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/>
          </p:cNvSpPr>
          <p:nvPr/>
        </p:nvSpPr>
        <p:spPr bwMode="auto">
          <a:xfrm>
            <a:off x="323850" y="0"/>
            <a:ext cx="8353425" cy="549275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620713" indent="-22860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858838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18288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2860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27432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2004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pl-PL" altLang="pl-PL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Model Isinga 2D: opis</a:t>
            </a:r>
          </a:p>
        </p:txBody>
      </p:sp>
      <p:sp>
        <p:nvSpPr>
          <p:cNvPr id="3" name="Symbol zastępczy zawartości 1"/>
          <p:cNvSpPr>
            <a:spLocks/>
          </p:cNvSpPr>
          <p:nvPr/>
        </p:nvSpPr>
        <p:spPr bwMode="auto">
          <a:xfrm>
            <a:off x="323850" y="549275"/>
            <a:ext cx="9144000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4638" indent="-274638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2030413" indent="-22860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24384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2846388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3254375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3711575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4168775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4625975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5083175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l-PL" altLang="pl-PL" sz="2400" b="1">
                <a:solidFill>
                  <a:srgbClr val="FF3300"/>
                </a:solidFill>
                <a:latin typeface="Arial" panose="020B0604020202020204" pitchFamily="34" charset="0"/>
              </a:rPr>
              <a:t>Parametr porządku</a:t>
            </a:r>
            <a:r>
              <a:rPr lang="pl-PL" altLang="pl-PL" sz="2400">
                <a:latin typeface="Arial" panose="020B0604020202020204" pitchFamily="34" charset="0"/>
              </a:rPr>
              <a:t> (dla cieczy: roznica gestosci, dla ferro: magnetyzacja): magnetyzacja: srednia przewaga orientacji spinow w jednym kierunku</a:t>
            </a:r>
          </a:p>
          <a:p>
            <a:pPr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pl-PL" altLang="pl-PL" sz="2400">
                <a:latin typeface="Arial" panose="020B0604020202020204" pitchFamily="34" charset="0"/>
              </a:rPr>
              <a:t>		</a:t>
            </a:r>
          </a:p>
          <a:p>
            <a:pPr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endParaRPr lang="pl-PL" altLang="pl-PL" sz="240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endParaRPr lang="pl-PL" altLang="pl-PL" sz="240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endParaRPr lang="pl-PL" altLang="pl-PL" sz="240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endParaRPr lang="pl-PL" altLang="pl-PL" sz="240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endParaRPr lang="pl-PL" altLang="pl-PL" sz="240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pl-PL" altLang="pl-PL" sz="2400">
                <a:latin typeface="Arial" panose="020B0604020202020204" pitchFamily="34" charset="0"/>
              </a:rPr>
              <a:t>	</a:t>
            </a:r>
            <a:r>
              <a:rPr lang="pl-PL" altLang="pl-PL" sz="1800">
                <a:latin typeface="Arial" panose="020B0604020202020204" pitchFamily="34" charset="0"/>
              </a:rPr>
              <a:t>Q</a:t>
            </a:r>
            <a:r>
              <a:rPr lang="pl-PL" altLang="pl-PL" sz="1800" baseline="-25000">
                <a:latin typeface="Arial" panose="020B0604020202020204" pitchFamily="34" charset="0"/>
              </a:rPr>
              <a:t>a</a:t>
            </a:r>
            <a:r>
              <a:rPr lang="pl-PL" altLang="pl-PL" sz="1800">
                <a:latin typeface="Arial" panose="020B0604020202020204" pitchFamily="34" charset="0"/>
              </a:rPr>
              <a:t> jest konkretną magnetyzacją (pojedynczy stan spinow w gore i w dol), a p</a:t>
            </a:r>
            <a:r>
              <a:rPr lang="pl-PL" altLang="pl-PL" sz="1800" baseline="-25000">
                <a:latin typeface="Arial" panose="020B0604020202020204" pitchFamily="34" charset="0"/>
              </a:rPr>
              <a:t>a</a:t>
            </a:r>
            <a:r>
              <a:rPr lang="pl-PL" altLang="pl-PL" sz="1800">
                <a:latin typeface="Arial" panose="020B0604020202020204" pitchFamily="34" charset="0"/>
              </a:rPr>
              <a:t> prawdopodobienstwem, ze taki stan (mikrostan) wystapi</a:t>
            </a:r>
          </a:p>
          <a:p>
            <a:pPr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pl-PL" altLang="pl-PL" sz="2400">
                <a:latin typeface="Arial" panose="020B0604020202020204" pitchFamily="34" charset="0"/>
              </a:rPr>
              <a:t>		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sz="2400" b="1">
                <a:solidFill>
                  <a:srgbClr val="FF3300"/>
                </a:solidFill>
                <a:latin typeface="Arial" panose="020B0604020202020204" pitchFamily="34" charset="0"/>
              </a:rPr>
              <a:t>Zasięg korelacji </a:t>
            </a:r>
            <a:r>
              <a:rPr lang="el-GR" altLang="pl-PL" sz="24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ξ</a:t>
            </a:r>
            <a:r>
              <a:rPr lang="pl-PL" altLang="pl-PL" sz="2400">
                <a:latin typeface="Arial" panose="020B0604020202020204" pitchFamily="34" charset="0"/>
                <a:cs typeface="Arial" panose="020B0604020202020204" pitchFamily="34" charset="0"/>
              </a:rPr>
              <a:t>-wielkość typowego </a:t>
            </a:r>
          </a:p>
          <a:p>
            <a:pPr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pl-PL" altLang="pl-PL" sz="2400">
                <a:latin typeface="Arial" panose="020B0604020202020204" pitchFamily="34" charset="0"/>
                <a:cs typeface="Arial" panose="020B0604020202020204" pitchFamily="34" charset="0"/>
              </a:rPr>
              <a:t>klastra jednej fazy w drugiej</a:t>
            </a:r>
            <a:r>
              <a:rPr lang="pl-PL" altLang="pl-PL" sz="2400"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19462" name="Picture 4" descr="Znalezione obrazy dla zapytania model isin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628775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ymbol zastępczy zawartości 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05" t="26999" r="35600" b="49872"/>
          <a:stretch>
            <a:fillRect/>
          </a:stretch>
        </p:blipFill>
        <p:spPr bwMode="auto">
          <a:xfrm>
            <a:off x="3348038" y="2997200"/>
            <a:ext cx="20161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AutoShape 10"/>
          <p:cNvSpPr>
            <a:spLocks noChangeArrowheads="1"/>
          </p:cNvSpPr>
          <p:nvPr/>
        </p:nvSpPr>
        <p:spPr bwMode="auto">
          <a:xfrm>
            <a:off x="3851275" y="2060575"/>
            <a:ext cx="720725" cy="360363"/>
          </a:xfrm>
          <a:prstGeom prst="leftRight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pic>
        <p:nvPicPr>
          <p:cNvPr id="19460" name="Picture 3" descr="C:\Users\Kasia\Desktop\zasie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0" t="19516" r="20605" b="7748"/>
          <a:stretch>
            <a:fillRect/>
          </a:stretch>
        </p:blipFill>
        <p:spPr bwMode="auto">
          <a:xfrm>
            <a:off x="5364163" y="1557338"/>
            <a:ext cx="1582737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3" descr="C:\Users\Kasia\Desktop\zasie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0" t="19516" r="20605" b="7748"/>
          <a:stretch>
            <a:fillRect/>
          </a:stretch>
        </p:blipFill>
        <p:spPr bwMode="auto">
          <a:xfrm>
            <a:off x="6084888" y="5157788"/>
            <a:ext cx="1582737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2" name="Line 16"/>
          <p:cNvSpPr>
            <a:spLocks noChangeShapeType="1"/>
          </p:cNvSpPr>
          <p:nvPr/>
        </p:nvSpPr>
        <p:spPr bwMode="auto">
          <a:xfrm flipH="1">
            <a:off x="5292725" y="5589588"/>
            <a:ext cx="2305050" cy="2159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 flipH="1">
            <a:off x="5292725" y="5661025"/>
            <a:ext cx="2305050" cy="2159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9474" name="AutoShape 18"/>
          <p:cNvSpPr>
            <a:spLocks/>
          </p:cNvSpPr>
          <p:nvPr/>
        </p:nvSpPr>
        <p:spPr bwMode="auto">
          <a:xfrm>
            <a:off x="5148263" y="5734050"/>
            <a:ext cx="71437" cy="215900"/>
          </a:xfrm>
          <a:prstGeom prst="leftBrace">
            <a:avLst>
              <a:gd name="adj1" fmla="val 2518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9475" name="Rectangle 19"/>
          <p:cNvSpPr>
            <a:spLocks noChangeArrowheads="1"/>
          </p:cNvSpPr>
          <p:nvPr/>
        </p:nvSpPr>
        <p:spPr bwMode="auto">
          <a:xfrm>
            <a:off x="4787900" y="5734050"/>
            <a:ext cx="320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pl-PL" sz="2400">
                <a:latin typeface="Arial" panose="020B0604020202020204" pitchFamily="34" charset="0"/>
                <a:cs typeface="Arial" panose="020B0604020202020204" pitchFamily="34" charset="0"/>
              </a:rPr>
              <a:t>ξ</a:t>
            </a:r>
            <a:endParaRPr lang="pl-PL" altLang="pl-P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1"/>
          <p:cNvPicPr>
            <a:picLocks noGrp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81" t="37564" r="25674" b="42084"/>
          <a:stretch>
            <a:fillRect/>
          </a:stretch>
        </p:blipFill>
        <p:spPr>
          <a:xfrm>
            <a:off x="7019925" y="3644900"/>
            <a:ext cx="1584325" cy="865188"/>
          </a:xfrm>
        </p:spPr>
      </p:pic>
      <p:sp>
        <p:nvSpPr>
          <p:cNvPr id="3" name="Symbol zastępczy zawartości 1"/>
          <p:cNvSpPr>
            <a:spLocks/>
          </p:cNvSpPr>
          <p:nvPr/>
        </p:nvSpPr>
        <p:spPr bwMode="auto">
          <a:xfrm>
            <a:off x="323850" y="0"/>
            <a:ext cx="8353425" cy="549275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620713" indent="-22860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858838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18288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2860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27432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2004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pl-PL" altLang="pl-PL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Model Isinga 2D: opis</a:t>
            </a:r>
          </a:p>
        </p:txBody>
      </p:sp>
      <p:sp>
        <p:nvSpPr>
          <p:cNvPr id="4" name="Symbol zastępczy zawartości 1"/>
          <p:cNvSpPr>
            <a:spLocks/>
          </p:cNvSpPr>
          <p:nvPr/>
        </p:nvSpPr>
        <p:spPr bwMode="auto">
          <a:xfrm>
            <a:off x="107950" y="2924175"/>
            <a:ext cx="9144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4638" indent="-274638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2030413" indent="-22860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24384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2846388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3254375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3711575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4168775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4625975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5083175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l-PL" altLang="pl-PL" sz="2400" dirty="0">
                <a:latin typeface="Arial" panose="020B0604020202020204" pitchFamily="34" charset="0"/>
              </a:rPr>
              <a:t>Taki mikrostan pojawia się w temp. T z </a:t>
            </a:r>
            <a:r>
              <a:rPr lang="pl-PL" altLang="pl-PL" sz="2400" dirty="0" err="1">
                <a:latin typeface="Arial" panose="020B0604020202020204" pitchFamily="34" charset="0"/>
              </a:rPr>
              <a:t>prawdopodobienstwem</a:t>
            </a:r>
            <a:r>
              <a:rPr lang="pl-PL" altLang="pl-PL" sz="2400" dirty="0">
                <a:latin typeface="Arial" panose="020B0604020202020204" pitchFamily="34" charset="0"/>
              </a:rPr>
              <a:t> p</a:t>
            </a:r>
            <a:r>
              <a:rPr lang="pl-PL" altLang="pl-PL" sz="2400" baseline="-25000" dirty="0">
                <a:latin typeface="Arial" panose="020B0604020202020204" pitchFamily="34" charset="0"/>
              </a:rPr>
              <a:t>a</a:t>
            </a:r>
            <a:r>
              <a:rPr lang="pl-PL" altLang="pl-PL" sz="2400" dirty="0">
                <a:latin typeface="Arial" panose="020B0604020202020204" pitchFamily="34" charset="0"/>
              </a:rPr>
              <a:t>, danym przez czynnik </a:t>
            </a:r>
            <a:r>
              <a:rPr lang="pl-PL" altLang="pl-PL" sz="2400" dirty="0" err="1">
                <a:latin typeface="Arial" panose="020B0604020202020204" pitchFamily="34" charset="0"/>
              </a:rPr>
              <a:t>Boltzmana</a:t>
            </a:r>
            <a:endParaRPr lang="pl-PL" altLang="pl-PL" sz="2400" dirty="0">
              <a:latin typeface="Arial" panose="020B0604020202020204" pitchFamily="34" charset="0"/>
            </a:endParaRPr>
          </a:p>
        </p:txBody>
      </p:sp>
      <p:sp>
        <p:nvSpPr>
          <p:cNvPr id="5" name="Symbol zastępczy zawartości 1"/>
          <p:cNvSpPr>
            <a:spLocks/>
          </p:cNvSpPr>
          <p:nvPr/>
        </p:nvSpPr>
        <p:spPr bwMode="auto">
          <a:xfrm>
            <a:off x="179388" y="549275"/>
            <a:ext cx="86407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4638" indent="-274638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2030413" indent="-22860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24384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2846388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3254375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3711575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4168775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4625975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5083175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l-PL" altLang="pl-PL" sz="2400" b="1">
                <a:solidFill>
                  <a:srgbClr val="FF3300"/>
                </a:solidFill>
                <a:latin typeface="Arial" panose="020B0604020202020204" pitchFamily="34" charset="0"/>
              </a:rPr>
              <a:t>Parametr porządku</a:t>
            </a:r>
            <a:r>
              <a:rPr lang="pl-PL" altLang="pl-PL" sz="2400">
                <a:latin typeface="Arial" panose="020B0604020202020204" pitchFamily="34" charset="0"/>
              </a:rPr>
              <a:t> : srednia przewaga orientacji spinow w jednym kierunku, a zatem średnia z magnetyzacji dla każdego mikrostanu</a:t>
            </a:r>
          </a:p>
          <a:p>
            <a:pPr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pl-PL" altLang="pl-PL" sz="2400"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6" name="Symbol zastępczy zawartości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0" t="37564" r="46666" b="40532"/>
          <a:stretch>
            <a:fillRect/>
          </a:stretch>
        </p:blipFill>
        <p:spPr bwMode="auto">
          <a:xfrm>
            <a:off x="684213" y="3716338"/>
            <a:ext cx="237648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ymbol zastępczy zawartości 1"/>
          <p:cNvSpPr>
            <a:spLocks/>
          </p:cNvSpPr>
          <p:nvPr/>
        </p:nvSpPr>
        <p:spPr bwMode="auto">
          <a:xfrm>
            <a:off x="6661150" y="3789363"/>
            <a:ext cx="3603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4638" indent="-274638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2030413" indent="-22860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24384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2846388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3254375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3711575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4168775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4625975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5083175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pl-PL" altLang="pl-PL" sz="2800" b="1">
                <a:latin typeface="Arial" panose="020B0604020202020204" pitchFamily="34" charset="0"/>
              </a:rPr>
              <a:t>Z</a:t>
            </a:r>
          </a:p>
        </p:txBody>
      </p:sp>
      <p:pic>
        <p:nvPicPr>
          <p:cNvPr id="8" name="Symbol zastępczy zawartości 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05" t="26999" r="35600" b="49872"/>
          <a:stretch>
            <a:fillRect/>
          </a:stretch>
        </p:blipFill>
        <p:spPr bwMode="auto">
          <a:xfrm>
            <a:off x="3419475" y="1196975"/>
            <a:ext cx="20161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ymbol zastępczy zawartości 1"/>
          <p:cNvSpPr>
            <a:spLocks/>
          </p:cNvSpPr>
          <p:nvPr/>
        </p:nvSpPr>
        <p:spPr bwMode="auto">
          <a:xfrm>
            <a:off x="468313" y="2060575"/>
            <a:ext cx="871378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2030413" indent="-22860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24384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2846388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3254375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3711575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4168775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4625975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5083175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pl-PL" altLang="pl-PL" sz="1600">
                <a:latin typeface="Arial" panose="020B0604020202020204" pitchFamily="34" charset="0"/>
              </a:rPr>
              <a:t>Q</a:t>
            </a:r>
            <a:r>
              <a:rPr lang="pl-PL" altLang="pl-PL" sz="1600" baseline="-25000">
                <a:latin typeface="Arial" panose="020B0604020202020204" pitchFamily="34" charset="0"/>
              </a:rPr>
              <a:t>a</a:t>
            </a:r>
            <a:r>
              <a:rPr lang="pl-PL" altLang="pl-PL" sz="1600">
                <a:latin typeface="Arial" panose="020B0604020202020204" pitchFamily="34" charset="0"/>
              </a:rPr>
              <a:t> jest konkretną magnetyzacją odpowiadającą konkretnej sekwencji spinow w gore i w dol (co stanowi pojedynczy mikrostan ), a p</a:t>
            </a:r>
            <a:r>
              <a:rPr lang="pl-PL" altLang="pl-PL" sz="1600" baseline="-25000">
                <a:latin typeface="Arial" panose="020B0604020202020204" pitchFamily="34" charset="0"/>
              </a:rPr>
              <a:t>a </a:t>
            </a:r>
            <a:r>
              <a:rPr lang="pl-PL" altLang="pl-PL" sz="1600">
                <a:latin typeface="Arial" panose="020B0604020202020204" pitchFamily="34" charset="0"/>
              </a:rPr>
              <a:t>prawdopodobieństwem jego zaistnienia</a:t>
            </a:r>
            <a:endParaRPr lang="pl-PL" altLang="pl-PL" sz="1600" baseline="-25000">
              <a:latin typeface="Arial" panose="020B0604020202020204" pitchFamily="34" charset="0"/>
            </a:endParaRPr>
          </a:p>
        </p:txBody>
      </p:sp>
      <p:sp>
        <p:nvSpPr>
          <p:cNvPr id="10" name="Symbol zastępczy zawartości 1"/>
          <p:cNvSpPr>
            <a:spLocks/>
          </p:cNvSpPr>
          <p:nvPr/>
        </p:nvSpPr>
        <p:spPr bwMode="auto">
          <a:xfrm>
            <a:off x="3419475" y="3860800"/>
            <a:ext cx="29527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2030413" indent="-22860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24384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2846388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3254375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3711575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4168775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4625975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5083175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pl-PL" altLang="pl-PL" sz="1600">
                <a:latin typeface="Arial" panose="020B0604020202020204" pitchFamily="34" charset="0"/>
              </a:rPr>
              <a:t>Gdzie suma statystyczna wynosi</a:t>
            </a:r>
          </a:p>
        </p:txBody>
      </p:sp>
      <p:pic>
        <p:nvPicPr>
          <p:cNvPr id="11" name="Symbol zastępczy zawartości 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5" r="34735" b="87263"/>
          <a:stretch>
            <a:fillRect/>
          </a:stretch>
        </p:blipFill>
        <p:spPr bwMode="auto">
          <a:xfrm>
            <a:off x="2484438" y="5516563"/>
            <a:ext cx="37433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ymbol zastępczy zawartości 1"/>
          <p:cNvSpPr>
            <a:spLocks/>
          </p:cNvSpPr>
          <p:nvPr/>
        </p:nvSpPr>
        <p:spPr bwMode="auto">
          <a:xfrm>
            <a:off x="107950" y="4652963"/>
            <a:ext cx="87852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4638" indent="-274638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2030413" indent="-22860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24384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2846388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3254375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3711575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4168775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4625975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5083175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l-PL" altLang="pl-PL" sz="2400">
                <a:latin typeface="Arial" panose="020B0604020202020204" pitchFamily="34" charset="0"/>
              </a:rPr>
              <a:t>Energia E</a:t>
            </a:r>
            <a:r>
              <a:rPr lang="pl-PL" altLang="pl-PL" sz="2400" baseline="-25000">
                <a:latin typeface="Arial" panose="020B0604020202020204" pitchFamily="34" charset="0"/>
              </a:rPr>
              <a:t>a</a:t>
            </a:r>
            <a:r>
              <a:rPr lang="pl-PL" altLang="pl-PL" sz="2400">
                <a:latin typeface="Arial" panose="020B0604020202020204" pitchFamily="34" charset="0"/>
              </a:rPr>
              <a:t> jest energią konkretnego mikrostanu i dla mod. Isinga wynosi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Sca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3" t="28391" r="58162" b="46577"/>
          <a:stretch>
            <a:fillRect/>
          </a:stretch>
        </p:blipFill>
        <p:spPr bwMode="auto">
          <a:xfrm>
            <a:off x="6084888" y="981075"/>
            <a:ext cx="2003425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981075"/>
            <a:ext cx="1958975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08050"/>
            <a:ext cx="1957388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147541" y="1054239"/>
            <a:ext cx="908839" cy="369332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r>
              <a:rPr lang="pl-PL">
                <a:noFill/>
              </a:rPr>
              <a:t> </a:t>
            </a:r>
          </a:p>
        </p:txBody>
      </p:sp>
      <p:sp>
        <p:nvSpPr>
          <p:cNvPr id="11" name="pole tekstowe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169655" y="909776"/>
            <a:ext cx="908839" cy="369332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r>
              <a:rPr lang="pl-PL">
                <a:noFill/>
              </a:rPr>
              <a:t> </a:t>
            </a:r>
          </a:p>
        </p:txBody>
      </p:sp>
      <p:sp>
        <p:nvSpPr>
          <p:cNvPr id="12" name="pole tekstowe 1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198221" y="982801"/>
            <a:ext cx="908839" cy="369332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r>
              <a:rPr lang="pl-PL">
                <a:noFill/>
              </a:rPr>
              <a:t> </a:t>
            </a:r>
          </a:p>
        </p:txBody>
      </p:sp>
      <p:sp>
        <p:nvSpPr>
          <p:cNvPr id="35851" name="pole tekstowe 3"/>
          <p:cNvSpPr txBox="1">
            <a:spLocks noChangeArrowheads="1"/>
          </p:cNvSpPr>
          <p:nvPr/>
        </p:nvSpPr>
        <p:spPr bwMode="auto">
          <a:xfrm>
            <a:off x="5147541" y="3161680"/>
            <a:ext cx="2204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/>
            <a:r>
              <a:rPr lang="pl-PL" alt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 pobliżu Tc:</a:t>
            </a:r>
            <a:endParaRPr lang="en-US" alt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254887" y="6538365"/>
            <a:ext cx="4464050" cy="2444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anchor="ctr">
            <a:spAutoFit/>
          </a:bodyPr>
          <a:lstStyle/>
          <a:p>
            <a:pPr eaLnBrk="1" hangingPunct="1"/>
            <a:r>
              <a:rPr lang="pl-PL" altLang="pl-PL" sz="1000" i="1" dirty="0" smtClean="0"/>
              <a:t>Potrzebne </a:t>
            </a:r>
            <a:r>
              <a:rPr lang="pl-PL" altLang="pl-PL" sz="1000" i="1" dirty="0" err="1" smtClean="0"/>
              <a:t>zrodlo</a:t>
            </a:r>
            <a:endParaRPr lang="pl-PL" altLang="pl-PL" sz="1000" dirty="0"/>
          </a:p>
        </p:txBody>
      </p:sp>
      <p:pic>
        <p:nvPicPr>
          <p:cNvPr id="35852" name="Picture 12" descr="Figure 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0" t="7318"/>
          <a:stretch>
            <a:fillRect/>
          </a:stretch>
        </p:blipFill>
        <p:spPr bwMode="auto">
          <a:xfrm>
            <a:off x="-3722404" y="2935288"/>
            <a:ext cx="3960812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ymbol zastępczy zawartości 1"/>
          <p:cNvSpPr>
            <a:spLocks/>
          </p:cNvSpPr>
          <p:nvPr/>
        </p:nvSpPr>
        <p:spPr bwMode="auto">
          <a:xfrm>
            <a:off x="323850" y="0"/>
            <a:ext cx="8353425" cy="549275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620713" indent="-22860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858838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18288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2860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27432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200400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pl-PL" altLang="pl-PL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Model Isinga 2D: opis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323850" y="3243497"/>
            <a:ext cx="4104134" cy="2821009"/>
            <a:chOff x="1472834" y="3038681"/>
            <a:chExt cx="4614007" cy="3230152"/>
          </a:xfrm>
        </p:grpSpPr>
        <p:pic>
          <p:nvPicPr>
            <p:cNvPr id="35848" name="Picture 2" descr="Znaleziony obraz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2834" y="3038681"/>
              <a:ext cx="4614007" cy="3230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55" name="Freeform 15"/>
            <p:cNvSpPr>
              <a:spLocks/>
            </p:cNvSpPr>
            <p:nvPr/>
          </p:nvSpPr>
          <p:spPr bwMode="auto">
            <a:xfrm>
              <a:off x="2067847" y="3688858"/>
              <a:ext cx="1525587" cy="2016125"/>
            </a:xfrm>
            <a:custGeom>
              <a:avLst/>
              <a:gdLst>
                <a:gd name="T0" fmla="*/ 0 w 961"/>
                <a:gd name="T1" fmla="*/ 1361 h 1361"/>
                <a:gd name="T2" fmla="*/ 363 w 961"/>
                <a:gd name="T3" fmla="*/ 1315 h 1361"/>
                <a:gd name="T4" fmla="*/ 726 w 961"/>
                <a:gd name="T5" fmla="*/ 1270 h 1361"/>
                <a:gd name="T6" fmla="*/ 862 w 961"/>
                <a:gd name="T7" fmla="*/ 1179 h 1361"/>
                <a:gd name="T8" fmla="*/ 907 w 961"/>
                <a:gd name="T9" fmla="*/ 1043 h 1361"/>
                <a:gd name="T10" fmla="*/ 953 w 961"/>
                <a:gd name="T11" fmla="*/ 544 h 1361"/>
                <a:gd name="T12" fmla="*/ 953 w 961"/>
                <a:gd name="T13" fmla="*/ 0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1" h="1361">
                  <a:moveTo>
                    <a:pt x="0" y="1361"/>
                  </a:moveTo>
                  <a:cubicBezTo>
                    <a:pt x="121" y="1345"/>
                    <a:pt x="242" y="1330"/>
                    <a:pt x="363" y="1315"/>
                  </a:cubicBezTo>
                  <a:cubicBezTo>
                    <a:pt x="484" y="1300"/>
                    <a:pt x="643" y="1293"/>
                    <a:pt x="726" y="1270"/>
                  </a:cubicBezTo>
                  <a:cubicBezTo>
                    <a:pt x="809" y="1247"/>
                    <a:pt x="832" y="1217"/>
                    <a:pt x="862" y="1179"/>
                  </a:cubicBezTo>
                  <a:cubicBezTo>
                    <a:pt x="892" y="1141"/>
                    <a:pt x="892" y="1149"/>
                    <a:pt x="907" y="1043"/>
                  </a:cubicBezTo>
                  <a:cubicBezTo>
                    <a:pt x="922" y="937"/>
                    <a:pt x="945" y="718"/>
                    <a:pt x="953" y="544"/>
                  </a:cubicBezTo>
                  <a:cubicBezTo>
                    <a:pt x="961" y="370"/>
                    <a:pt x="953" y="91"/>
                    <a:pt x="953" y="0"/>
                  </a:cubicBezTo>
                </a:path>
              </a:pathLst>
            </a:custGeom>
            <a:noFill/>
            <a:ln w="38100" cap="flat" cmpd="sng">
              <a:solidFill>
                <a:srgbClr val="0066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5856" name="Freeform 16"/>
            <p:cNvSpPr>
              <a:spLocks/>
            </p:cNvSpPr>
            <p:nvPr/>
          </p:nvSpPr>
          <p:spPr bwMode="auto">
            <a:xfrm flipH="1">
              <a:off x="3686865" y="3803914"/>
              <a:ext cx="576262" cy="2160588"/>
            </a:xfrm>
            <a:custGeom>
              <a:avLst/>
              <a:gdLst>
                <a:gd name="T0" fmla="*/ 0 w 961"/>
                <a:gd name="T1" fmla="*/ 1361 h 1361"/>
                <a:gd name="T2" fmla="*/ 363 w 961"/>
                <a:gd name="T3" fmla="*/ 1315 h 1361"/>
                <a:gd name="T4" fmla="*/ 726 w 961"/>
                <a:gd name="T5" fmla="*/ 1270 h 1361"/>
                <a:gd name="T6" fmla="*/ 862 w 961"/>
                <a:gd name="T7" fmla="*/ 1179 h 1361"/>
                <a:gd name="T8" fmla="*/ 907 w 961"/>
                <a:gd name="T9" fmla="*/ 1043 h 1361"/>
                <a:gd name="T10" fmla="*/ 953 w 961"/>
                <a:gd name="T11" fmla="*/ 544 h 1361"/>
                <a:gd name="T12" fmla="*/ 953 w 961"/>
                <a:gd name="T13" fmla="*/ 0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1" h="1361">
                  <a:moveTo>
                    <a:pt x="0" y="1361"/>
                  </a:moveTo>
                  <a:cubicBezTo>
                    <a:pt x="121" y="1345"/>
                    <a:pt x="242" y="1330"/>
                    <a:pt x="363" y="1315"/>
                  </a:cubicBezTo>
                  <a:cubicBezTo>
                    <a:pt x="484" y="1300"/>
                    <a:pt x="643" y="1293"/>
                    <a:pt x="726" y="1270"/>
                  </a:cubicBezTo>
                  <a:cubicBezTo>
                    <a:pt x="809" y="1247"/>
                    <a:pt x="832" y="1217"/>
                    <a:pt x="862" y="1179"/>
                  </a:cubicBezTo>
                  <a:cubicBezTo>
                    <a:pt x="892" y="1141"/>
                    <a:pt x="892" y="1149"/>
                    <a:pt x="907" y="1043"/>
                  </a:cubicBezTo>
                  <a:cubicBezTo>
                    <a:pt x="922" y="937"/>
                    <a:pt x="945" y="718"/>
                    <a:pt x="953" y="544"/>
                  </a:cubicBezTo>
                  <a:cubicBezTo>
                    <a:pt x="961" y="370"/>
                    <a:pt x="953" y="91"/>
                    <a:pt x="953" y="0"/>
                  </a:cubicBezTo>
                </a:path>
              </a:pathLst>
            </a:custGeom>
            <a:noFill/>
            <a:ln w="38100" cap="flat" cmpd="sng">
              <a:solidFill>
                <a:srgbClr val="0066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  <p:cxnSp>
          <p:nvCxnSpPr>
            <p:cNvPr id="4" name="Łącznik prosty 3"/>
            <p:cNvCxnSpPr/>
            <p:nvPr/>
          </p:nvCxnSpPr>
          <p:spPr>
            <a:xfrm flipV="1">
              <a:off x="3635896" y="3687969"/>
              <a:ext cx="0" cy="234850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ymbol zastępczy zawartości 1"/>
          <p:cNvSpPr>
            <a:spLocks/>
          </p:cNvSpPr>
          <p:nvPr/>
        </p:nvSpPr>
        <p:spPr bwMode="auto">
          <a:xfrm>
            <a:off x="4590672" y="4404259"/>
            <a:ext cx="456506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4638" indent="-274638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2030413" indent="-22860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24384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2846388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3254375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3711575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4168775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4625975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5083175" indent="-22860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/>
            <a:r>
              <a:rPr lang="pl-PL" altLang="pl-PL" sz="2000" dirty="0" smtClean="0"/>
              <a:t>Parametr porządku  staje się ≠0</a:t>
            </a:r>
          </a:p>
          <a:p>
            <a:pPr eaLnBrk="1" hangingPunct="1"/>
            <a:r>
              <a:rPr lang="pl-PL" altLang="pl-PL" sz="2000" dirty="0" smtClean="0"/>
              <a:t>Zasięg korelacji rośnie do ∞</a:t>
            </a:r>
            <a:endParaRPr lang="pl-PL" alt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9620</TotalTime>
  <Words>2514</Words>
  <Application>Microsoft Office PowerPoint</Application>
  <PresentationFormat>Pokaz na ekranie (4:3)</PresentationFormat>
  <Paragraphs>215</Paragraphs>
  <Slides>16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5" baseType="lpstr">
      <vt:lpstr>Arial</vt:lpstr>
      <vt:lpstr>Calibri</vt:lpstr>
      <vt:lpstr>Cambria Math</vt:lpstr>
      <vt:lpstr>Lucida Sans Unicode</vt:lpstr>
      <vt:lpstr>Verdana</vt:lpstr>
      <vt:lpstr>Wingdings</vt:lpstr>
      <vt:lpstr>Wingdings 2</vt:lpstr>
      <vt:lpstr>Wingdings 3</vt:lpstr>
      <vt:lpstr>Hol</vt:lpstr>
      <vt:lpstr>Zjawiska krytyczne</vt:lpstr>
      <vt:lpstr>Plan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Bibliografia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Zjawiska krytyczne</dc:title>
  <dc:creator>Kasia</dc:creator>
  <cp:lastModifiedBy>USER</cp:lastModifiedBy>
  <cp:revision>96</cp:revision>
  <dcterms:created xsi:type="dcterms:W3CDTF">2016-10-15T08:52:44Z</dcterms:created>
  <dcterms:modified xsi:type="dcterms:W3CDTF">2016-11-02T09:04:07Z</dcterms:modified>
</cp:coreProperties>
</file>