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ppt/comments/comment9.xml" ContentType="application/vnd.openxmlformats-officedocument.presentationml.comments+xml"/>
  <Override PartName="/ppt/comments/comment10.xml" ContentType="application/vnd.openxmlformats-officedocument.presentationml.comments+xml"/>
  <Override PartName="/ppt/comments/comment11.xml" ContentType="application/vnd.openxmlformats-officedocument.presentationml.comments+xml"/>
  <Override PartName="/ppt/comments/comment1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9"/>
  </p:notesMasterIdLst>
  <p:sldIdLst>
    <p:sldId id="256" r:id="rId2"/>
    <p:sldId id="257" r:id="rId3"/>
    <p:sldId id="258" r:id="rId4"/>
    <p:sldId id="259" r:id="rId5"/>
    <p:sldId id="260" r:id="rId6"/>
    <p:sldId id="261" r:id="rId7"/>
    <p:sldId id="263" r:id="rId8"/>
    <p:sldId id="264" r:id="rId9"/>
    <p:sldId id="262" r:id="rId10"/>
    <p:sldId id="265" r:id="rId11"/>
    <p:sldId id="266" r:id="rId12"/>
    <p:sldId id="267" r:id="rId13"/>
    <p:sldId id="269" r:id="rId14"/>
    <p:sldId id="270" r:id="rId15"/>
    <p:sldId id="273" r:id="rId16"/>
    <p:sldId id="272" r:id="rId17"/>
    <p:sldId id="271" r:id="rId18"/>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sia" initials="K" lastIdx="34" clrIdx="0"/>
  <p:cmAuthor id="1" name="KASIA" initials="K" lastIdx="1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445" autoAdjust="0"/>
  </p:normalViewPr>
  <p:slideViewPr>
    <p:cSldViewPr>
      <p:cViewPr>
        <p:scale>
          <a:sx n="120" d="100"/>
          <a:sy n="120" d="100"/>
        </p:scale>
        <p:origin x="1344"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6-10-20T15:11:05.819" idx="18">
    <p:pos x="10" y="10"/>
    <p:text>Zacznijmy najpierw od podstaw: wszyscy wiemy, że pod ciśnieniem atmosferycznym i w temperaturze poniżej 100 C woda jest cieczą. W 100 C woda wrze. Gdy przekroczymy 100 C woda staje się parą wodną. Zmiana stanu z cieczy na gaz, która występuje w temperaturze 100 C jest nazywana przejściem fazowym. Należy również wspomnieć, że przejściu fazowemu towarzyszy nagła zmiana w gęstości płynu. Objętość danej masy fazy gazowej jest około 1600 razy większa niż objętość tej samej masy cieczy, zatem gęstość jest odpowiednio mniejsza. </p:text>
  </p:cm>
</p:cmLst>
</file>

<file path=ppt/comments/comment10.xml><?xml version="1.0" encoding="utf-8"?>
<p:cmLst xmlns:a="http://schemas.openxmlformats.org/drawingml/2006/main" xmlns:r="http://schemas.openxmlformats.org/officeDocument/2006/relationships" xmlns:p="http://schemas.openxmlformats.org/presentationml/2006/main">
  <p:cm authorId="0" dt="2016-10-19T13:58:21.531" idx="12">
    <p:pos x="1500" y="3360"/>
    <p:text>Nie zawsze tak jest - magnesy z warstwową mikrostrukturą wykazjuą inne indeksy krytyczne: B=0.12 v=1. </p:text>
  </p:cm>
  <p:cm authorId="0" dt="2016-10-19T14:09:46.517" idx="13">
    <p:pos x="10" y="10"/>
    <p:text>Teoria powinna nam dostarczyć info o tym jak liczyć wykładniki krytycne, które opisują zachowanie systemów w punkie krytycznym. Po drugie teoria powinna stawić czoła pytaniu o uniwersalność widoczną w tych indeksach: dlaczego szczegóły mikroskopowe systemu fizycznego są tak nieistotne w opisie zachowania systemu w punkcie krytycznym - a systemy się różnią - czemu płyn i magnes może być opisywane przez te same magiczne liczby. </p:text>
  </p:cm>
  <p:cm authorId="1" dt="2016-10-20T12:31:15.475" idx="9">
    <p:pos x="228" y="3756"/>
    <p:text>te wykładniki są dla 3D systemów a inne są dla dwóch wymiarów. </p:text>
  </p:cm>
  <p:cm authorId="0" dt="2016-10-20T18:38:54.874" idx="31">
    <p:pos x="2" y="386"/>
    <p:text>Mówilismy o tym, że w pobliżu Tc parametr porządku, jak i zasięg korelacji zachowują się w charakterystyczny sposób. Ten sposób widać na wykresie. </p:text>
  </p:cm>
  <p:cm authorId="0" dt="2016-10-20T18:41:06.614" idx="32">
    <p:pos x="3132" y="888"/>
    <p:text>długość korelacji wzrasta gwałtownie, gdy zbliżamy się do temperatury krytycznej z obu stron. 
</p:text>
  </p:cm>
</p:cmLst>
</file>

<file path=ppt/comments/comment11.xml><?xml version="1.0" encoding="utf-8"?>
<p:cmLst xmlns:a="http://schemas.openxmlformats.org/drawingml/2006/main" xmlns:r="http://schemas.openxmlformats.org/officeDocument/2006/relationships" xmlns:p="http://schemas.openxmlformats.org/presentationml/2006/main">
  <p:cm authorId="0" dt="2016-10-20T10:43:02.266" idx="17">
    <p:pos x="1320" y="168"/>
    <p:text>parametr porządku, jak i zasięg korelacji charakteryzują dużą skalę długości. Dokładna postać mikrostrukatury w małej skali jest nieistotna dla zachowania tych wielkości. Mikrostruktura w małej skali jest szumem. Aby ją wyelminować wybieramy dużą wartośc dla L. Dzielimy naszą próbkę na bloki o boku L, każdy znich zawiera L^d miejsc. Centra tych bloków definiują siatkę punktów do N/L^d. Z każdym z bloków kojarzymy centrum siatki I. Zmienna SI(L) definiuje przestrzenną średnią, którą zawiera: SI(L)=L^-dsuma si.
Ta procedura staje przed faktem, że o ile lokalna zmienna si ma tylko dwie możliwe wartości to zmienna blokowa ma ich znacznie więcej. </p:text>
  </p:cm>
</p:cmLst>
</file>

<file path=ppt/comments/comment12.xml><?xml version="1.0" encoding="utf-8"?>
<p:cmLst xmlns:a="http://schemas.openxmlformats.org/drawingml/2006/main" xmlns:r="http://schemas.openxmlformats.org/officeDocument/2006/relationships" xmlns:p="http://schemas.openxmlformats.org/presentationml/2006/main">
  <p:cm authorId="0" dt="2016-10-21T00:27:51.521" idx="33">
    <p:pos x="2350" y="106"/>
    <p:text>system nieznacznie powyżej Tc. ai - obrazek, który przedstawia typowe ułożenie bez skalowania. Kolejne obrazki przedstwiają rezultaty skalowania dla L=4 i L=8 odpowiednio. Ta operacja odsuwa nas od krytyczności - zwiększyło nam się nieuporządkowanie. </p:text>
  </p:cm>
  <p:cm authorId="0" dt="2016-10-21T00:33:46.114" idx="34">
    <p:pos x="4282" y="82"/>
    <p:text>Podobny trend jest widoczny poniżej temperatury krytycznej. Ponownie wzięcie bloków o rzmiarach L=4 orz L=8 generują nam reprezentacje, które są mniej krytyczne. </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6-10-20T15:42:48.221" idx="19">
    <p:pos x="10" y="10"/>
    <p:text>Temperatura wrzenia zależy od cińśnienia - przy zwiększaniu ciśnienia powyżej ciśnienia atmosferycznego temperatura wrzenia jest wyższ od 100 C. Ponadto skok w gęstości płynu, który pojawia się podczas wrzenia jest mniejszy niż w przypadku, gdy zmiana faz miała miejsce w 100 C. Ten skok zmniejsza się wraz ze wzrostem ciśnienia, aż do momentu gdy ciśnienie osiągnie wartośc 218 atmosfer, dla którego temperatura wrzenia wynosi 374 C, gdzie różnica gęstości znika całkowicie. Zatem pc i Tc wyznaczają nam punkt krytyczny płynu. </p:text>
  </p:cm>
  <p:cm authorId="0" dt="2016-10-20T16:02:22.857" idx="20">
    <p:pos x="2306" y="2186"/>
    <p:text>Wzdłuż krzywej wrzenia faza gazowa i wodna współistnieją. Gdy zmieniamy ciśnienie widzimy skok gęstości. To współistnienie faz kończy się w punkcie krytycznym, gdzie różnice gęstości dwóch faz znikają i obie fazy łączą się w jedną. </p:text>
  </p:cm>
</p:cmLst>
</file>

<file path=ppt/comments/comment3.xml><?xml version="1.0" encoding="utf-8"?>
<p:cmLst xmlns:a="http://schemas.openxmlformats.org/drawingml/2006/main" xmlns:r="http://schemas.openxmlformats.org/officeDocument/2006/relationships" xmlns:p="http://schemas.openxmlformats.org/presentationml/2006/main">
  <p:cm authorId="1" dt="2016-10-20T11:53:01.728" idx="1">
    <p:pos x="10" y="10"/>
    <p:text>zależność namagnesowania od temperatury phase transition magnetization vs temperature 
 pokazać przejścia fazowe zależą od fluktuacji termicznych powyżej Tc są tak duże że nic nie jest się w stanie uporządkować </p:text>
  </p:cm>
  <p:cm authorId="0" dt="2016-10-20T16:05:08.739" idx="21">
    <p:pos x="2726" y="554"/>
    <p:text>Zewnętrzne pole magnetyczne ustawia nam magnetyzację. Pole w jednym kierunku - magnetyzacja w tym samym. </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6-10-20T16:09:53.221" idx="22">
    <p:pos x="2878" y="1378"/>
    <p:text>Poniżej pewnego cisnienia układ jest gazem powyżej cieczą. </p:text>
  </p:cm>
  <p:cm authorId="0" dt="2016-10-20T16:11:07.395" idx="23">
    <p:pos x="4162" y="1594"/>
    <p:text>Dla ferromagnetyka takim parametrem jest zewnętrzne pole magnetyczne: pole w jednym kierunku, magnetyzacja w tym samym, pole zmienia kierunek i zmienia się faza</p:text>
  </p:cm>
  <p:cm authorId="0" dt="2016-10-20T16:14:55.829" idx="24">
    <p:pos x="2662" y="2326"/>
    <p:text>powyżej Tc nie możemy znaleźc parametru, który by kontrolował fazę układu i taką temperaturę nazywamy temperaturą krytyczną, a zjawiska zachodzące w jej pobliżu zjawiskami krytycznymi. </p:text>
  </p:cm>
  <p:cm authorId="0" dt="2016-10-20T16:24:04.898" idx="25">
    <p:pos x="4340" y="3244"/>
    <p:text>Każde zjawisko krytyczne z tej samej klasy jest w pewnym sensie identyczne – wykorzystujemy to, bierzemy taki przypadek, który jest najprostszy i policzony. 
</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16-10-20T16:31:27.981" idx="26">
    <p:pos x="122" y="1106"/>
    <p:text>Model Isinga jest bardzo prostym modelem, który łatwo można zobrazować, a przede wszystkim jest to model, który ma ścisłe rozwiązanie podane w 1944 roku przez Larsa Onsgera</p:text>
  </p:cm>
</p:cmLst>
</file>

<file path=ppt/comments/comment6.xml><?xml version="1.0" encoding="utf-8"?>
<p:cmLst xmlns:a="http://schemas.openxmlformats.org/drawingml/2006/main" xmlns:r="http://schemas.openxmlformats.org/officeDocument/2006/relationships" xmlns:p="http://schemas.openxmlformats.org/presentationml/2006/main">
  <p:cm authorId="0" dt="2016-10-19T13:24:32.228" idx="10">
    <p:pos x="5268" y="3720"/>
    <p:text>o długości korelacji mozna myśleć jako o pomiarze największego kawałka uzyskanej struktury (największa czarna lub biała wyspa na figurze a lub największa biała wyspa na figurze c. W temperaturze Tc zasięg korelacji jest nieskończony</p:text>
  </p:cm>
  <p:cm authorId="1" dt="2016-10-20T12:13:40.071" idx="5">
    <p:pos x="5146" y="2242"/>
    <p:text>pokazać na przykłądzie obrazka i zaznaczyć klaster przeciętna wielkość klastra takiego samego</p:text>
  </p:cm>
  <p:cm authorId="0" dt="2016-10-20T16:41:13.664" idx="27">
    <p:pos x="5016" y="1092"/>
    <p:text>jest to dowolna wielkość fizyczna lub jej kombinacja liniowa, która jest niezerowa poniżej Tc i zerowa powyżej</p:text>
  </p:cm>
</p:cmLst>
</file>

<file path=ppt/comments/comment7.xml><?xml version="1.0" encoding="utf-8"?>
<p:cmLst xmlns:a="http://schemas.openxmlformats.org/drawingml/2006/main" xmlns:r="http://schemas.openxmlformats.org/officeDocument/2006/relationships" xmlns:p="http://schemas.openxmlformats.org/presentationml/2006/main">
  <p:cm authorId="0" dt="2016-10-19T11:46:50.798" idx="5">
    <p:pos x="-14" y="-26"/>
    <p:text>regiony czarne odpowidają wartości +1, białe -1. W pełni uporządkowane ułożenie (którego oczekujemy przy niskich temperaturach) pojawia się kompletnie czarne lub białe. </p:text>
  </p:cm>
  <p:cm authorId="0" dt="2016-10-19T11:52:36.859" idx="6">
    <p:pos x="4368" y="180"/>
    <p:text>Ułożenie typowe dla temperatury nieco powyżej temperatury krytycznej. Obszary białe i czarne są w zasadzie takie same, co wskazuje na fazę ze znikającym parametrem porządku. Ten wzór nie jest tym co powinno być dla bardzo wysokich temperatur. </p:text>
  </p:cm>
  <p:cm authorId="0" dt="2016-10-19T12:12:58.246" idx="7">
    <p:pos x="2508" y="120"/>
    <p:text>Dramatyczna zmiana wzoru - stosunkowo małe wyspy czarne i białe widoczne powyżej Tc, są tak duże, że rozciągają się poza system. 
W punkcie krytycznym system jest zdominowany przez 2 zestawy konfiguracji: 1 ma znaczącą przewagę czarnych drugi białych. Czasami, gdy gdy zmienne s przeskakują ze stanu do stanu i białe i czarne wyspy rosną bądź kurczą się, system znajduje drogę z jednej konfiguracji do drugiej. równośc populacji białych i czarnych pojawia się gdy odpowiednia średnia jest wzięta z wielu różnych konfiguracji. Usiłujemy przenieść prawdziwe średnie zachowanie na jedną figurę. Dlatego ostrożnie wybieramy naszą typową figurę, aby wyłapać system pomiędzy zmianą z czarnych na białe. </p:text>
  </p:cm>
  <p:cm authorId="0" dt="2016-10-19T12:15:51.994" idx="8">
    <p:pos x="936" y="132"/>
    <p:text>ułożenie właściwe dla temperatury niewiele poniżej Tc. Pojedynek pomiędzy białymi, a czarnymi, którego szczyt jest osiągnięty w punkcie krytycznym jest teraz rozwiązany - przewaga białych nad czarnymu. co sygnalizuje niezerowy parametr porządku. </p:text>
  </p:cm>
  <p:cm authorId="0" dt="2016-10-19T12:24:14.723" idx="9">
    <p:pos x="-10" y="3314"/>
    <p:text>Zbliżanie się do punktu krytycznego jest sygnalizowane przez wzrost w przestrzennym rozmiarze fegionów, które mają postać jednej z uporządkowanych faz połąonych w punkcie krytycznym. W przypadku płynu te regiony maja postać baniek cieczy lub pary. </p:text>
  </p:cm>
  <p:cm authorId="0" dt="2016-10-20T18:14:58.961" idx="28">
    <p:pos x="490" y="-26"/>
    <p:text>W przypadku modelu Isinga 2 fazy współistnieją poniżej temperatury krytycznej w jednej fazie większośc zmiennych ma wartość +1 w drugiej -1. Gdy zbliżamy się do punktu krytycznego różnice w rozmirze populacji kurczą się, a w temperaturze powyżej temperatury krytycznej populacje są w zasadzie równe</p:text>
  </p:cm>
  <p:cm authorId="0" dt="2016-10-20T18:21:36.275" idx="29">
    <p:pos x="2782" y="2458"/>
    <p:text>Zasięg korelacji i parametr porządku zchowują się w charakterystyczny sposób w pobliżu Tc</p:text>
  </p:cm>
</p:cmLst>
</file>

<file path=ppt/comments/comment8.xml><?xml version="1.0" encoding="utf-8"?>
<p:cmLst xmlns:a="http://schemas.openxmlformats.org/drawingml/2006/main" xmlns:r="http://schemas.openxmlformats.org/officeDocument/2006/relationships" xmlns:p="http://schemas.openxmlformats.org/presentationml/2006/main">
  <p:cm authorId="0" dt="2016-10-19T11:00:10.664" idx="1">
    <p:pos x="4452" y="1896"/>
    <p:text>W granicy niskich temperatur jest niezwykle prawdopodobne, aby system znajdował się w ułożeniu, któremu odpowiada minimalna energia (ground states). Są dwa takie ułożenia: w jednym wszystkie zmienne mają wartość +1 w innym -1. Te w pełni uporządkowane ułożenia mają te same energie i są jednakowo prawdopodobne. System znaleziony w jednym ground state nie może przejść do drugiego bez przejścia przez ułożenie o znacznie wyższych energiach, które są mało prawdopodobne. Dlatego też w temperaturze T=0J/k system na pewno zostanie znaleziony i pozostanie w jednym w pełni uporządkowanym ułożeniu. </p:text>
  </p:cm>
  <p:cm authorId="0" dt="2016-10-19T11:19:26.522" idx="2">
    <p:pos x="288" y="936"/>
    <p:text>Limit wysokotemperaturowy - O CO W NIM CHODZI?
W temperaturze wysokiej nieuporządkowane ułożenia dominują sumę w równaniu na parametr porządku i jest on równy ZERO</p:text>
  </p:cm>
  <p:cm authorId="0" dt="2016-10-19T11:43:07.198" idx="4">
    <p:pos x="3588" y="3324"/>
    <p:text>SYMULACJE KOMPUTEROWE: mamy algorytm, który ma wprowadzone jakieś początkowe ułożenie i on generuje inne ułożenie. Njawcześniejsze zastosowania tego algorytmu odzwierciedlają specyficzny wybór ułożenia początkowego. Jednkże algorytm jest zaprojektowany tak, że niezależnie od ułożenia początkowego, ułożenia pojawiające się później robią to z prawdopodobieństwem okreslonym przez pa. </p:text>
  </p:cm>
  <p:cm authorId="1" dt="2016-10-20T12:20:27.190" idx="7">
    <p:pos x="442" y="2374"/>
    <p:text>powtórzyć wyrażenie na Qa - stanem makroskopowym i liczona średnia jest parametrem porządku. </p:text>
  </p:cm>
</p:cmLst>
</file>

<file path=ppt/comments/comment9.xml><?xml version="1.0" encoding="utf-8"?>
<p:cmLst xmlns:a="http://schemas.openxmlformats.org/drawingml/2006/main" xmlns:r="http://schemas.openxmlformats.org/officeDocument/2006/relationships" xmlns:p="http://schemas.openxmlformats.org/presentationml/2006/main">
  <p:cm authorId="0" dt="2016-10-19T13:27:27.174" idx="11">
    <p:pos x="2964" y="2460"/>
    <p:text>Parametr porządku jest niezerowy poniżej Tc i zerowy powyżej</p:text>
  </p:cm>
  <p:cm authorId="0" dt="2016-10-20T18:37:08.358" idx="30">
    <p:pos x="3658" y="2770"/>
    <p:text>Jeśli powrócimy do znanego nam obrazaka dotyczącego modelu Isinga w temperaturze niższej od Tc T=0.95Tc to możemy myśleć o parametrze porządku, jako o nadmiarze pól czarnych nad białymi. I należy podkreślić, że parametr porządku jest niezerowy poniżej Tc i zerowy powyżej.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FE2A39-12DC-4F9D-9220-486A9CCA3545}" type="datetimeFigureOut">
              <a:rPr lang="pl-PL" smtClean="0"/>
              <a:t>2016-10-28</a:t>
            </a:fld>
            <a:endParaRPr lang="pl-PL"/>
          </a:p>
        </p:txBody>
      </p:sp>
      <p:sp>
        <p:nvSpPr>
          <p:cNvPr id="4" name="Symbol zastępczy obrazu slajd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7D8790-8489-4A1F-A2AF-DC094E0AEEA3}" type="slidenum">
              <a:rPr lang="pl-PL" smtClean="0"/>
              <a:t>‹#›</a:t>
            </a:fld>
            <a:endParaRPr lang="pl-PL"/>
          </a:p>
        </p:txBody>
      </p:sp>
    </p:spTree>
    <p:extLst>
      <p:ext uri="{BB962C8B-B14F-4D97-AF65-F5344CB8AC3E}">
        <p14:creationId xmlns:p14="http://schemas.microsoft.com/office/powerpoint/2010/main" val="752759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smtClean="0"/>
              <a:t>Plan ma być </a:t>
            </a:r>
            <a:r>
              <a:rPr lang="pl-PL" dirty="0" err="1" smtClean="0"/>
              <a:t>opowiescia</a:t>
            </a:r>
            <a:r>
              <a:rPr lang="pl-PL" dirty="0" smtClean="0"/>
              <a:t> </a:t>
            </a:r>
            <a:r>
              <a:rPr lang="pl-PL" dirty="0" err="1" smtClean="0"/>
              <a:t>ciagla</a:t>
            </a:r>
            <a:r>
              <a:rPr lang="pl-PL" dirty="0" smtClean="0"/>
              <a:t> o temacie. Nie ma się </a:t>
            </a:r>
            <a:r>
              <a:rPr lang="pl-PL" dirty="0" err="1" smtClean="0"/>
              <a:t>rwac</a:t>
            </a:r>
            <a:r>
              <a:rPr lang="pl-PL" dirty="0" smtClean="0"/>
              <a:t>, każdy następny punkt wynika</a:t>
            </a:r>
            <a:r>
              <a:rPr lang="pl-PL" baseline="0" dirty="0" smtClean="0"/>
              <a:t> z poprzedniego. A na końcu musi być mocny akcent </a:t>
            </a:r>
            <a:r>
              <a:rPr lang="pl-PL" baseline="0" dirty="0" err="1" smtClean="0"/>
              <a:t>podsumowujacy</a:t>
            </a:r>
            <a:r>
              <a:rPr lang="pl-PL" baseline="0" dirty="0" smtClean="0"/>
              <a:t>. (tu pokolorowany na </a:t>
            </a:r>
            <a:r>
              <a:rPr lang="pl-PL" baseline="0" dirty="0" err="1" smtClean="0"/>
              <a:t>zolto</a:t>
            </a:r>
            <a:r>
              <a:rPr lang="pl-PL" baseline="0" dirty="0" smtClean="0"/>
              <a:t>).</a:t>
            </a:r>
          </a:p>
          <a:p>
            <a:endParaRPr lang="pl-PL" dirty="0" smtClean="0"/>
          </a:p>
          <a:p>
            <a:r>
              <a:rPr lang="pl-PL" dirty="0" smtClean="0"/>
              <a:t>W </a:t>
            </a:r>
            <a:r>
              <a:rPr lang="pl-PL" dirty="0" err="1" smtClean="0"/>
              <a:t>zyciu</a:t>
            </a:r>
            <a:r>
              <a:rPr lang="pl-PL" dirty="0" smtClean="0"/>
              <a:t> </a:t>
            </a:r>
            <a:r>
              <a:rPr lang="pl-PL" dirty="0" err="1" smtClean="0"/>
              <a:t>spotykasmy</a:t>
            </a:r>
            <a:r>
              <a:rPr lang="pl-PL" dirty="0" smtClean="0"/>
              <a:t> wiele zjawisk jak przemiana wody w </a:t>
            </a:r>
            <a:r>
              <a:rPr lang="pl-PL" dirty="0" err="1" smtClean="0"/>
              <a:t>lod</a:t>
            </a:r>
            <a:r>
              <a:rPr lang="pl-PL" dirty="0" smtClean="0"/>
              <a:t>,</a:t>
            </a:r>
            <a:r>
              <a:rPr lang="pl-PL" baseline="0" dirty="0" smtClean="0"/>
              <a:t> czy tez ferro w para.: to </a:t>
            </a:r>
            <a:r>
              <a:rPr lang="pl-PL" baseline="0" dirty="0" err="1" smtClean="0"/>
              <a:t>przescia</a:t>
            </a:r>
            <a:r>
              <a:rPr lang="pl-PL" baseline="0" dirty="0" smtClean="0"/>
              <a:t> fazowe. </a:t>
            </a:r>
            <a:r>
              <a:rPr lang="pl-PL" baseline="0" dirty="0" err="1" smtClean="0"/>
              <a:t>Sciskanie</a:t>
            </a:r>
            <a:r>
              <a:rPr lang="pl-PL" baseline="0" dirty="0" smtClean="0"/>
              <a:t> gazu w ciecz jest możliwe </a:t>
            </a:r>
            <a:r>
              <a:rPr lang="pl-PL" baseline="0" dirty="0" err="1" smtClean="0"/>
              <a:t>az</a:t>
            </a:r>
            <a:r>
              <a:rPr lang="pl-PL" baseline="0" dirty="0" smtClean="0"/>
              <a:t> nie przekroczymy pewnej temperatury: temperatury krytycznej. Zjawiska wokół tej temperatury, to zjawiska krytyczne, a sama Tc to temperatura krytyczna.</a:t>
            </a:r>
          </a:p>
          <a:p>
            <a:r>
              <a:rPr lang="pl-PL" baseline="0" dirty="0" err="1" smtClean="0"/>
              <a:t>Latwym</a:t>
            </a:r>
            <a:r>
              <a:rPr lang="pl-PL" baseline="0" dirty="0" smtClean="0"/>
              <a:t> do wyobrażenia sobie i policzenia! </a:t>
            </a:r>
            <a:r>
              <a:rPr lang="pl-PL" baseline="0" dirty="0" err="1" smtClean="0"/>
              <a:t>Ukladem</a:t>
            </a:r>
            <a:r>
              <a:rPr lang="pl-PL" baseline="0" dirty="0" smtClean="0"/>
              <a:t> jest siec oddziałujących na </a:t>
            </a:r>
            <a:r>
              <a:rPr lang="pl-PL" baseline="0" dirty="0" err="1" smtClean="0"/>
              <a:t>plaszczyznie</a:t>
            </a:r>
            <a:r>
              <a:rPr lang="pl-PL" baseline="0" dirty="0" smtClean="0"/>
              <a:t> </a:t>
            </a:r>
            <a:r>
              <a:rPr lang="pl-PL" baseline="0" dirty="0" err="1" smtClean="0"/>
              <a:t>spinow</a:t>
            </a:r>
            <a:r>
              <a:rPr lang="pl-PL" baseline="0" dirty="0" smtClean="0"/>
              <a:t>, czyli układ </a:t>
            </a:r>
            <a:r>
              <a:rPr lang="pl-PL" baseline="0" dirty="0" err="1" smtClean="0"/>
              <a:t>Isinga</a:t>
            </a:r>
            <a:r>
              <a:rPr lang="pl-PL" baseline="0" dirty="0" smtClean="0"/>
              <a:t>. Ponieważ taka siec wykazuje tez zjawisko krytyczne, wiec będę to pokazywać jako ilustracje typowego zjawiska krytycznego.</a:t>
            </a:r>
          </a:p>
          <a:p>
            <a:r>
              <a:rPr lang="pl-PL" baseline="0" dirty="0" smtClean="0"/>
              <a:t>Żeby </a:t>
            </a:r>
            <a:r>
              <a:rPr lang="pl-PL" baseline="0" dirty="0" err="1" smtClean="0"/>
              <a:t>pokazac</a:t>
            </a:r>
            <a:r>
              <a:rPr lang="pl-PL" baseline="0" dirty="0" smtClean="0"/>
              <a:t> zachowanie się układu musimy </a:t>
            </a:r>
            <a:r>
              <a:rPr lang="pl-PL" baseline="0" dirty="0" err="1" smtClean="0"/>
              <a:t>znac</a:t>
            </a:r>
            <a:r>
              <a:rPr lang="pl-PL" baseline="0" dirty="0" smtClean="0"/>
              <a:t> jego charakterystyczne wielkości i jak się one zmieniają w funkcji T: </a:t>
            </a:r>
            <a:r>
              <a:rPr lang="pl-PL" baseline="0" dirty="0" err="1" smtClean="0"/>
              <a:t>wprowadze</a:t>
            </a:r>
            <a:r>
              <a:rPr lang="pl-PL" baseline="0" dirty="0" smtClean="0"/>
              <a:t> opis statystyczny , </a:t>
            </a:r>
            <a:r>
              <a:rPr lang="pl-PL" baseline="0" dirty="0" err="1" smtClean="0"/>
              <a:t>uniwerslalny</a:t>
            </a:r>
            <a:r>
              <a:rPr lang="pl-PL" baseline="0" dirty="0" smtClean="0"/>
              <a:t>, lecz tu zastosowany do model </a:t>
            </a:r>
            <a:r>
              <a:rPr lang="pl-PL" baseline="0" dirty="0" err="1" smtClean="0"/>
              <a:t>Isinga</a:t>
            </a:r>
            <a:r>
              <a:rPr lang="pl-PL" baseline="0" dirty="0" smtClean="0"/>
              <a:t>.</a:t>
            </a:r>
          </a:p>
          <a:p>
            <a:r>
              <a:rPr lang="pl-PL" baseline="0" dirty="0" err="1" smtClean="0"/>
              <a:t>Majac</a:t>
            </a:r>
            <a:r>
              <a:rPr lang="pl-PL" baseline="0" dirty="0" smtClean="0"/>
              <a:t> w ten sposób zdefiniowane wielkości opisujące model (takie jak parametr porządku) </a:t>
            </a:r>
            <a:r>
              <a:rPr lang="pl-PL" baseline="0" dirty="0" err="1" smtClean="0"/>
              <a:t>wroce</a:t>
            </a:r>
            <a:r>
              <a:rPr lang="pl-PL" baseline="0" dirty="0" smtClean="0"/>
              <a:t> do modelu, żeby intuicyjnie </a:t>
            </a:r>
            <a:r>
              <a:rPr lang="pl-PL" baseline="0" dirty="0" err="1" smtClean="0"/>
              <a:t>pokazac</a:t>
            </a:r>
            <a:r>
              <a:rPr lang="pl-PL" baseline="0" dirty="0" smtClean="0"/>
              <a:t> pewne </a:t>
            </a:r>
            <a:r>
              <a:rPr lang="pl-PL" baseline="0" dirty="0" err="1" smtClean="0"/>
              <a:t>prawidlowosci</a:t>
            </a:r>
            <a:r>
              <a:rPr lang="pl-PL" baseline="0" dirty="0" smtClean="0"/>
              <a:t>. </a:t>
            </a:r>
            <a:r>
              <a:rPr lang="pl-PL" baseline="0" dirty="0" err="1" smtClean="0"/>
              <a:t>Pokaze</a:t>
            </a:r>
            <a:r>
              <a:rPr lang="pl-PL" baseline="0" dirty="0" smtClean="0"/>
              <a:t> mianowicie hipotezę skalowania, z czego wynika, ze </a:t>
            </a:r>
            <a:r>
              <a:rPr lang="pl-PL" baseline="0" dirty="0" err="1" smtClean="0"/>
              <a:t>opisywny</a:t>
            </a:r>
            <a:r>
              <a:rPr lang="pl-PL" baseline="0" dirty="0" smtClean="0"/>
              <a:t> układ, w pobliżu Tc, zachowuje się uniwersalnie: każdy zachowuje się tak samo.</a:t>
            </a:r>
          </a:p>
          <a:p>
            <a:r>
              <a:rPr lang="pl-PL" baseline="0" dirty="0" err="1" smtClean="0"/>
              <a:t>Biorac</a:t>
            </a:r>
            <a:r>
              <a:rPr lang="pl-PL" baseline="0" dirty="0" smtClean="0"/>
              <a:t> ta </a:t>
            </a:r>
            <a:r>
              <a:rPr lang="pl-PL" baseline="0" dirty="0" err="1" smtClean="0"/>
              <a:t>uniwersalmnosc</a:t>
            </a:r>
            <a:r>
              <a:rPr lang="pl-PL" baseline="0" dirty="0" smtClean="0"/>
              <a:t> pod uwagę ludzie </a:t>
            </a:r>
            <a:r>
              <a:rPr lang="pl-PL" baseline="0" dirty="0" err="1" smtClean="0"/>
              <a:t>sformuloweali</a:t>
            </a:r>
            <a:r>
              <a:rPr lang="pl-PL" baseline="0" dirty="0" smtClean="0"/>
              <a:t> teorie, teorie grupy </a:t>
            </a:r>
            <a:r>
              <a:rPr lang="pl-PL" baseline="0" dirty="0" err="1" smtClean="0"/>
              <a:t>renormalizacji</a:t>
            </a:r>
            <a:r>
              <a:rPr lang="pl-PL" baseline="0" dirty="0" smtClean="0"/>
              <a:t>, dzięki której umiemy </a:t>
            </a:r>
            <a:r>
              <a:rPr lang="pl-PL" baseline="0" dirty="0" err="1" smtClean="0"/>
              <a:t>opisac</a:t>
            </a:r>
            <a:r>
              <a:rPr lang="pl-PL" baseline="0" dirty="0" smtClean="0"/>
              <a:t> i rozumiemy zjawiska krytyczne.</a:t>
            </a:r>
          </a:p>
          <a:p>
            <a:r>
              <a:rPr lang="pl-PL" baseline="0" dirty="0" smtClean="0"/>
              <a:t>I te dwa </a:t>
            </a:r>
            <a:r>
              <a:rPr lang="pl-PL" baseline="0" dirty="0" err="1" smtClean="0"/>
              <a:t>glowne</a:t>
            </a:r>
            <a:r>
              <a:rPr lang="pl-PL" baseline="0" dirty="0" smtClean="0"/>
              <a:t> wnioski z mojego wystąpienia:</a:t>
            </a:r>
          </a:p>
          <a:p>
            <a:r>
              <a:rPr lang="pl-PL" baseline="0" dirty="0" smtClean="0"/>
              <a:t>-uniwersalność i </a:t>
            </a:r>
            <a:r>
              <a:rPr lang="pl-PL" baseline="0" dirty="0" err="1" smtClean="0"/>
              <a:t>wynikajaca</a:t>
            </a:r>
            <a:r>
              <a:rPr lang="pl-PL" baseline="0" dirty="0" smtClean="0"/>
              <a:t> z niej</a:t>
            </a:r>
          </a:p>
          <a:p>
            <a:r>
              <a:rPr lang="pl-PL" baseline="0" dirty="0" smtClean="0"/>
              <a:t>-</a:t>
            </a:r>
            <a:r>
              <a:rPr lang="pl-PL" baseline="0" dirty="0" err="1" smtClean="0"/>
              <a:t>mozlowisc</a:t>
            </a:r>
            <a:r>
              <a:rPr lang="pl-PL" baseline="0" dirty="0" smtClean="0"/>
              <a:t> konstrukcji teorii</a:t>
            </a:r>
          </a:p>
          <a:p>
            <a:r>
              <a:rPr lang="pl-PL" baseline="0" dirty="0" smtClean="0"/>
              <a:t>Przedstawiam tu.</a:t>
            </a:r>
            <a:endParaRPr lang="pl-PL" dirty="0"/>
          </a:p>
        </p:txBody>
      </p:sp>
      <p:sp>
        <p:nvSpPr>
          <p:cNvPr id="4" name="Symbol zastępczy numeru slajdu 3"/>
          <p:cNvSpPr>
            <a:spLocks noGrp="1"/>
          </p:cNvSpPr>
          <p:nvPr>
            <p:ph type="sldNum" sz="quarter" idx="10"/>
          </p:nvPr>
        </p:nvSpPr>
        <p:spPr/>
        <p:txBody>
          <a:bodyPr/>
          <a:lstStyle/>
          <a:p>
            <a:fld id="{F17D8790-8489-4A1F-A2AF-DC094E0AEEA3}" type="slidenum">
              <a:rPr lang="pl-PL" smtClean="0"/>
              <a:t>2</a:t>
            </a:fld>
            <a:endParaRPr lang="pl-PL"/>
          </a:p>
        </p:txBody>
      </p:sp>
    </p:spTree>
    <p:extLst>
      <p:ext uri="{BB962C8B-B14F-4D97-AF65-F5344CB8AC3E}">
        <p14:creationId xmlns:p14="http://schemas.microsoft.com/office/powerpoint/2010/main" val="350648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F17D8790-8489-4A1F-A2AF-DC094E0AEEA3}" type="slidenum">
              <a:rPr lang="pl-PL" smtClean="0"/>
              <a:t>3</a:t>
            </a:fld>
            <a:endParaRPr lang="pl-PL"/>
          </a:p>
        </p:txBody>
      </p:sp>
    </p:spTree>
    <p:extLst>
      <p:ext uri="{BB962C8B-B14F-4D97-AF65-F5344CB8AC3E}">
        <p14:creationId xmlns:p14="http://schemas.microsoft.com/office/powerpoint/2010/main" val="18937700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10" name="Trójkąt prostokątny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ytuł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pl-PL" smtClean="0"/>
              <a:t>Kliknij, aby edytować styl</a:t>
            </a:r>
            <a:endParaRPr kumimoji="0" lang="en-US"/>
          </a:p>
        </p:txBody>
      </p:sp>
      <p:sp>
        <p:nvSpPr>
          <p:cNvPr id="17" name="Podtytuł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l-PL" smtClean="0"/>
              <a:t>Kliknij, aby edytować styl wzorca podtytułu</a:t>
            </a:r>
            <a:endParaRPr kumimoji="0" lang="en-US"/>
          </a:p>
        </p:txBody>
      </p:sp>
      <p:grpSp>
        <p:nvGrpSpPr>
          <p:cNvPr id="2" name="Grupa 1"/>
          <p:cNvGrpSpPr/>
          <p:nvPr/>
        </p:nvGrpSpPr>
        <p:grpSpPr>
          <a:xfrm>
            <a:off x="-3765" y="4953000"/>
            <a:ext cx="9147765" cy="1912088"/>
            <a:chOff x="-3765" y="4832896"/>
            <a:chExt cx="9147765" cy="2032192"/>
          </a:xfrm>
        </p:grpSpPr>
        <p:sp>
          <p:nvSpPr>
            <p:cNvPr id="7" name="Dowolny kształt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Dowolny kształt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Dowolny kształt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Łącznik prostoliniowy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Symbol zastępczy daty 29"/>
          <p:cNvSpPr>
            <a:spLocks noGrp="1"/>
          </p:cNvSpPr>
          <p:nvPr>
            <p:ph type="dt" sz="half" idx="10"/>
          </p:nvPr>
        </p:nvSpPr>
        <p:spPr/>
        <p:txBody>
          <a:bodyPr/>
          <a:lstStyle>
            <a:lvl1pPr>
              <a:defRPr>
                <a:solidFill>
                  <a:srgbClr val="FFFFFF"/>
                </a:solidFill>
              </a:defRPr>
            </a:lvl1pPr>
            <a:extLst/>
          </a:lstStyle>
          <a:p>
            <a:fld id="{5AE0B97E-0D58-42C0-B922-9349B1D891E1}" type="datetimeFigureOut">
              <a:rPr lang="en-US" smtClean="0"/>
              <a:t>10/28/2016</a:t>
            </a:fld>
            <a:endParaRPr lang="en-US"/>
          </a:p>
        </p:txBody>
      </p:sp>
      <p:sp>
        <p:nvSpPr>
          <p:cNvPr id="19" name="Symbol zastępczy stopki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ymbol zastępczy numeru slajdu 26"/>
          <p:cNvSpPr>
            <a:spLocks noGrp="1"/>
          </p:cNvSpPr>
          <p:nvPr>
            <p:ph type="sldNum" sz="quarter" idx="12"/>
          </p:nvPr>
        </p:nvSpPr>
        <p:spPr/>
        <p:txBody>
          <a:bodyPr/>
          <a:lstStyle>
            <a:lvl1pPr>
              <a:defRPr>
                <a:solidFill>
                  <a:srgbClr val="FFFFFF"/>
                </a:solidFill>
              </a:defRPr>
            </a:lvl1pPr>
            <a:extLst/>
          </a:lstStyle>
          <a:p>
            <a:fld id="{AB16D0FD-D5E5-42A8-9F01-C5B20C26219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1481329"/>
            <a:ext cx="8229600" cy="4386071"/>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5AE0B97E-0D58-42C0-B922-9349B1D891E1}" type="datetimeFigureOut">
              <a:rPr lang="en-US" smtClean="0"/>
              <a:t>10/28/2016</a:t>
            </a:fld>
            <a:endParaRPr lang="en-US"/>
          </a:p>
        </p:txBody>
      </p:sp>
      <p:sp>
        <p:nvSpPr>
          <p:cNvPr id="5" name="Symbol zastępczy stopki 4"/>
          <p:cNvSpPr>
            <a:spLocks noGrp="1"/>
          </p:cNvSpPr>
          <p:nvPr>
            <p:ph type="ftr" sz="quarter" idx="11"/>
          </p:nvPr>
        </p:nvSpPr>
        <p:spPr/>
        <p:txBody>
          <a:bodyPr/>
          <a:lstStyle/>
          <a:p>
            <a:endParaRPr lang="en-US"/>
          </a:p>
        </p:txBody>
      </p:sp>
      <p:sp>
        <p:nvSpPr>
          <p:cNvPr id="6" name="Symbol zastępczy numeru slajdu 5"/>
          <p:cNvSpPr>
            <a:spLocks noGrp="1"/>
          </p:cNvSpPr>
          <p:nvPr>
            <p:ph type="sldNum" sz="quarter" idx="12"/>
          </p:nvPr>
        </p:nvSpPr>
        <p:spPr/>
        <p:txBody>
          <a:bodyPr/>
          <a:lstStyle/>
          <a:p>
            <a:fld id="{AB16D0FD-D5E5-42A8-9F01-C5B20C26219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844013" y="274640"/>
            <a:ext cx="1777470" cy="5592761"/>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41"/>
            <a:ext cx="6324600" cy="5592760"/>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5AE0B97E-0D58-42C0-B922-9349B1D891E1}" type="datetimeFigureOut">
              <a:rPr lang="en-US" smtClean="0"/>
              <a:t>10/28/2016</a:t>
            </a:fld>
            <a:endParaRPr lang="en-US"/>
          </a:p>
        </p:txBody>
      </p:sp>
      <p:sp>
        <p:nvSpPr>
          <p:cNvPr id="5" name="Symbol zastępczy stopki 4"/>
          <p:cNvSpPr>
            <a:spLocks noGrp="1"/>
          </p:cNvSpPr>
          <p:nvPr>
            <p:ph type="ftr" sz="quarter" idx="11"/>
          </p:nvPr>
        </p:nvSpPr>
        <p:spPr/>
        <p:txBody>
          <a:bodyPr/>
          <a:lstStyle/>
          <a:p>
            <a:endParaRPr lang="en-US"/>
          </a:p>
        </p:txBody>
      </p:sp>
      <p:sp>
        <p:nvSpPr>
          <p:cNvPr id="6" name="Symbol zastępczy numeru slajdu 5"/>
          <p:cNvSpPr>
            <a:spLocks noGrp="1"/>
          </p:cNvSpPr>
          <p:nvPr>
            <p:ph type="sldNum" sz="quarter" idx="12"/>
          </p:nvPr>
        </p:nvSpPr>
        <p:spPr/>
        <p:txBody>
          <a:bodyPr/>
          <a:lstStyle/>
          <a:p>
            <a:fld id="{AB16D0FD-D5E5-42A8-9F01-C5B20C26219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5AE0B97E-0D58-42C0-B922-9349B1D891E1}" type="datetimeFigureOut">
              <a:rPr lang="en-US" smtClean="0"/>
              <a:t>10/28/2016</a:t>
            </a:fld>
            <a:endParaRPr lang="en-US"/>
          </a:p>
        </p:txBody>
      </p:sp>
      <p:sp>
        <p:nvSpPr>
          <p:cNvPr id="5" name="Symbol zastępczy stopki 4"/>
          <p:cNvSpPr>
            <a:spLocks noGrp="1"/>
          </p:cNvSpPr>
          <p:nvPr>
            <p:ph type="ftr" sz="quarter" idx="11"/>
          </p:nvPr>
        </p:nvSpPr>
        <p:spPr/>
        <p:txBody>
          <a:bodyPr/>
          <a:lstStyle/>
          <a:p>
            <a:endParaRPr lang="en-US"/>
          </a:p>
        </p:txBody>
      </p:sp>
      <p:sp>
        <p:nvSpPr>
          <p:cNvPr id="6" name="Symbol zastępczy numeru slajdu 5"/>
          <p:cNvSpPr>
            <a:spLocks noGrp="1"/>
          </p:cNvSpPr>
          <p:nvPr>
            <p:ph type="sldNum" sz="quarter" idx="12"/>
          </p:nvPr>
        </p:nvSpPr>
        <p:spPr/>
        <p:txBody>
          <a:bodyPr/>
          <a:lstStyle/>
          <a:p>
            <a:fld id="{AB16D0FD-D5E5-42A8-9F01-C5B20C262195}" type="slidenum">
              <a:rPr lang="en-US" smtClean="0"/>
              <a:t>‹#›</a:t>
            </a:fld>
            <a:endParaRPr lang="en-US"/>
          </a:p>
        </p:txBody>
      </p:sp>
      <p:sp>
        <p:nvSpPr>
          <p:cNvPr id="7" name="Tytuł 6"/>
          <p:cNvSpPr>
            <a:spLocks noGrp="1"/>
          </p:cNvSpPr>
          <p:nvPr>
            <p:ph type="title"/>
          </p:nvPr>
        </p:nvSpPr>
        <p:spPr/>
        <p:txBody>
          <a:bodyPr rtlCol="0"/>
          <a:lstStyle/>
          <a:p>
            <a:r>
              <a:rPr kumimoji="0" lang="pl-PL" smtClean="0"/>
              <a:t>Kliknij, aby edytować styl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Ref idx="1002">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p>
            <a:fld id="{5AE0B97E-0D58-42C0-B922-9349B1D891E1}" type="datetimeFigureOut">
              <a:rPr lang="en-US" smtClean="0"/>
              <a:t>10/28/2016</a:t>
            </a:fld>
            <a:endParaRPr lang="en-US"/>
          </a:p>
        </p:txBody>
      </p:sp>
      <p:sp>
        <p:nvSpPr>
          <p:cNvPr id="5" name="Symbol zastępczy stopki 4"/>
          <p:cNvSpPr>
            <a:spLocks noGrp="1"/>
          </p:cNvSpPr>
          <p:nvPr>
            <p:ph type="ftr" sz="quarter" idx="11"/>
          </p:nvPr>
        </p:nvSpPr>
        <p:spPr/>
        <p:txBody>
          <a:bodyPr/>
          <a:lstStyle/>
          <a:p>
            <a:endParaRPr lang="en-US"/>
          </a:p>
        </p:txBody>
      </p:sp>
      <p:sp>
        <p:nvSpPr>
          <p:cNvPr id="6" name="Symbol zastępczy numeru slajdu 5"/>
          <p:cNvSpPr>
            <a:spLocks noGrp="1"/>
          </p:cNvSpPr>
          <p:nvPr>
            <p:ph type="sldNum" sz="quarter" idx="12"/>
          </p:nvPr>
        </p:nvSpPr>
        <p:spPr/>
        <p:txBody>
          <a:bodyPr/>
          <a:lstStyle/>
          <a:p>
            <a:fld id="{AB16D0FD-D5E5-42A8-9F01-C5B20C262195}" type="slidenum">
              <a:rPr lang="en-US" smtClean="0"/>
              <a:t>‹#›</a:t>
            </a:fld>
            <a:endParaRPr lang="en-US"/>
          </a:p>
        </p:txBody>
      </p:sp>
      <p:sp>
        <p:nvSpPr>
          <p:cNvPr id="7" name="Pag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Pag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bg>
      <p:bgRef idx="1002">
        <a:schemeClr val="bg1"/>
      </p:bgRef>
    </p:bg>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5AE0B97E-0D58-42C0-B922-9349B1D891E1}" type="datetimeFigureOut">
              <a:rPr lang="en-US" smtClean="0"/>
              <a:t>10/28/2016</a:t>
            </a:fld>
            <a:endParaRPr lang="en-US"/>
          </a:p>
        </p:txBody>
      </p:sp>
      <p:sp>
        <p:nvSpPr>
          <p:cNvPr id="6" name="Symbol zastępczy stopki 5"/>
          <p:cNvSpPr>
            <a:spLocks noGrp="1"/>
          </p:cNvSpPr>
          <p:nvPr>
            <p:ph type="ftr" sz="quarter" idx="11"/>
          </p:nvPr>
        </p:nvSpPr>
        <p:spPr/>
        <p:txBody>
          <a:bodyPr/>
          <a:lstStyle/>
          <a:p>
            <a:endParaRPr lang="en-US"/>
          </a:p>
        </p:txBody>
      </p:sp>
      <p:sp>
        <p:nvSpPr>
          <p:cNvPr id="7" name="Symbol zastępczy numeru slajdu 6"/>
          <p:cNvSpPr>
            <a:spLocks noGrp="1"/>
          </p:cNvSpPr>
          <p:nvPr>
            <p:ph type="sldNum" sz="quarter" idx="12"/>
          </p:nvPr>
        </p:nvSpPr>
        <p:spPr/>
        <p:txBody>
          <a:bodyPr/>
          <a:lstStyle/>
          <a:p>
            <a:fld id="{AB16D0FD-D5E5-42A8-9F01-C5B20C262195}" type="slidenum">
              <a:rPr lang="en-US" smtClean="0"/>
              <a:t>‹#›</a:t>
            </a:fld>
            <a:endParaRPr lang="en-US"/>
          </a:p>
        </p:txBody>
      </p:sp>
      <p:sp>
        <p:nvSpPr>
          <p:cNvPr id="8" name="Tytuł 7"/>
          <p:cNvSpPr>
            <a:spLocks noGrp="1"/>
          </p:cNvSpPr>
          <p:nvPr>
            <p:ph type="title"/>
          </p:nvPr>
        </p:nvSpPr>
        <p:spPr/>
        <p:txBody>
          <a:bodyPr rtlCol="0"/>
          <a:lstStyle/>
          <a:p>
            <a:r>
              <a:rPr kumimoji="0" lang="pl-PL" smtClean="0"/>
              <a:t>Kliknij, aby edytować styl</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bg>
      <p:bgRef idx="1003">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8229600" cy="1143000"/>
          </a:xfrm>
        </p:spPr>
        <p:txBody>
          <a:bodyPr anchor="ctr"/>
          <a:lstStyle>
            <a:lvl1pPr>
              <a:defRPr/>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p>
            <a:fld id="{5AE0B97E-0D58-42C0-B922-9349B1D891E1}" type="datetimeFigureOut">
              <a:rPr lang="en-US" smtClean="0"/>
              <a:t>10/28/2016</a:t>
            </a:fld>
            <a:endParaRPr lang="en-US"/>
          </a:p>
        </p:txBody>
      </p:sp>
      <p:sp>
        <p:nvSpPr>
          <p:cNvPr id="8" name="Symbol zastępczy stopki 7"/>
          <p:cNvSpPr>
            <a:spLocks noGrp="1"/>
          </p:cNvSpPr>
          <p:nvPr>
            <p:ph type="ftr" sz="quarter" idx="11"/>
          </p:nvPr>
        </p:nvSpPr>
        <p:spPr/>
        <p:txBody>
          <a:bodyPr/>
          <a:lstStyle/>
          <a:p>
            <a:endParaRPr lang="en-US"/>
          </a:p>
        </p:txBody>
      </p:sp>
      <p:sp>
        <p:nvSpPr>
          <p:cNvPr id="9" name="Symbol zastępczy numeru slajdu 8"/>
          <p:cNvSpPr>
            <a:spLocks noGrp="1"/>
          </p:cNvSpPr>
          <p:nvPr>
            <p:ph type="sldNum" sz="quarter" idx="12"/>
          </p:nvPr>
        </p:nvSpPr>
        <p:spPr/>
        <p:txBody>
          <a:bodyPr/>
          <a:lstStyle/>
          <a:p>
            <a:fld id="{AB16D0FD-D5E5-42A8-9F01-C5B20C26219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bg>
      <p:bgRef idx="1002">
        <a:schemeClr val="bg1"/>
      </p:bgRef>
    </p:bg>
    <p:spTree>
      <p:nvGrpSpPr>
        <p:cNvPr id="1" name=""/>
        <p:cNvGrpSpPr/>
        <p:nvPr/>
      </p:nvGrpSpPr>
      <p:grpSpPr>
        <a:xfrm>
          <a:off x="0" y="0"/>
          <a:ext cx="0" cy="0"/>
          <a:chOff x="0" y="0"/>
          <a:chExt cx="0" cy="0"/>
        </a:xfrm>
      </p:grpSpPr>
      <p:sp>
        <p:nvSpPr>
          <p:cNvPr id="3" name="Symbol zastępczy daty 2"/>
          <p:cNvSpPr>
            <a:spLocks noGrp="1"/>
          </p:cNvSpPr>
          <p:nvPr>
            <p:ph type="dt" sz="half" idx="10"/>
          </p:nvPr>
        </p:nvSpPr>
        <p:spPr/>
        <p:txBody>
          <a:bodyPr/>
          <a:lstStyle/>
          <a:p>
            <a:fld id="{5AE0B97E-0D58-42C0-B922-9349B1D891E1}" type="datetimeFigureOut">
              <a:rPr lang="en-US" smtClean="0"/>
              <a:t>10/28/2016</a:t>
            </a:fld>
            <a:endParaRPr lang="en-US"/>
          </a:p>
        </p:txBody>
      </p:sp>
      <p:sp>
        <p:nvSpPr>
          <p:cNvPr id="4" name="Symbol zastępczy stopki 3"/>
          <p:cNvSpPr>
            <a:spLocks noGrp="1"/>
          </p:cNvSpPr>
          <p:nvPr>
            <p:ph type="ftr" sz="quarter" idx="11"/>
          </p:nvPr>
        </p:nvSpPr>
        <p:spPr/>
        <p:txBody>
          <a:bodyPr/>
          <a:lstStyle/>
          <a:p>
            <a:endParaRPr lang="en-US"/>
          </a:p>
        </p:txBody>
      </p:sp>
      <p:sp>
        <p:nvSpPr>
          <p:cNvPr id="5" name="Symbol zastępczy numeru slajdu 4"/>
          <p:cNvSpPr>
            <a:spLocks noGrp="1"/>
          </p:cNvSpPr>
          <p:nvPr>
            <p:ph type="sldNum" sz="quarter" idx="12"/>
          </p:nvPr>
        </p:nvSpPr>
        <p:spPr/>
        <p:txBody>
          <a:bodyPr/>
          <a:lstStyle/>
          <a:p>
            <a:fld id="{AB16D0FD-D5E5-42A8-9F01-C5B20C262195}" type="slidenum">
              <a:rPr lang="en-US" smtClean="0"/>
              <a:t>‹#›</a:t>
            </a:fld>
            <a:endParaRPr lang="en-US"/>
          </a:p>
        </p:txBody>
      </p:sp>
      <p:sp>
        <p:nvSpPr>
          <p:cNvPr id="6" name="Tytuł 5"/>
          <p:cNvSpPr>
            <a:spLocks noGrp="1"/>
          </p:cNvSpPr>
          <p:nvPr>
            <p:ph type="title"/>
          </p:nvPr>
        </p:nvSpPr>
        <p:spPr/>
        <p:txBody>
          <a:bodyPr rtlCol="0"/>
          <a:lstStyle/>
          <a:p>
            <a:r>
              <a:rPr kumimoji="0" lang="pl-PL" smtClean="0"/>
              <a:t>Kliknij, aby edytować styl</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5AE0B97E-0D58-42C0-B922-9349B1D891E1}" type="datetimeFigureOut">
              <a:rPr lang="en-US" smtClean="0"/>
              <a:t>10/28/2016</a:t>
            </a:fld>
            <a:endParaRPr lang="en-US"/>
          </a:p>
        </p:txBody>
      </p:sp>
      <p:sp>
        <p:nvSpPr>
          <p:cNvPr id="3" name="Symbol zastępczy stopki 2"/>
          <p:cNvSpPr>
            <a:spLocks noGrp="1"/>
          </p:cNvSpPr>
          <p:nvPr>
            <p:ph type="ftr" sz="quarter" idx="11"/>
          </p:nvPr>
        </p:nvSpPr>
        <p:spPr/>
        <p:txBody>
          <a:bodyPr/>
          <a:lstStyle/>
          <a:p>
            <a:endParaRPr lang="en-US"/>
          </a:p>
        </p:txBody>
      </p:sp>
      <p:sp>
        <p:nvSpPr>
          <p:cNvPr id="4" name="Symbol zastępczy numeru slajdu 3"/>
          <p:cNvSpPr>
            <a:spLocks noGrp="1"/>
          </p:cNvSpPr>
          <p:nvPr>
            <p:ph type="sldNum" sz="quarter" idx="12"/>
          </p:nvPr>
        </p:nvSpPr>
        <p:spPr/>
        <p:txBody>
          <a:bodyPr/>
          <a:lstStyle/>
          <a:p>
            <a:fld id="{AB16D0FD-D5E5-42A8-9F01-C5B20C26219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bg>
      <p:bgRef idx="1003">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pl-PL" smtClean="0"/>
              <a:t>Kliknij, aby edytować styl</a:t>
            </a:r>
            <a:endParaRPr kumimoji="0" lang="en-US"/>
          </a:p>
        </p:txBody>
      </p:sp>
      <p:sp>
        <p:nvSpPr>
          <p:cNvPr id="3" name="Symbol zastępczy tekstu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a:xfrm>
            <a:off x="6727032" y="6407944"/>
            <a:ext cx="1920240" cy="365760"/>
          </a:xfrm>
        </p:spPr>
        <p:txBody>
          <a:bodyPr/>
          <a:lstStyle/>
          <a:p>
            <a:fld id="{5AE0B97E-0D58-42C0-B922-9349B1D891E1}" type="datetimeFigureOut">
              <a:rPr lang="en-US" smtClean="0"/>
              <a:t>10/28/2016</a:t>
            </a:fld>
            <a:endParaRPr lang="en-US"/>
          </a:p>
        </p:txBody>
      </p:sp>
      <p:sp>
        <p:nvSpPr>
          <p:cNvPr id="6" name="Symbol zastępczy stopki 5"/>
          <p:cNvSpPr>
            <a:spLocks noGrp="1"/>
          </p:cNvSpPr>
          <p:nvPr>
            <p:ph type="ftr" sz="quarter" idx="11"/>
          </p:nvPr>
        </p:nvSpPr>
        <p:spPr/>
        <p:txBody>
          <a:bodyPr/>
          <a:lstStyle/>
          <a:p>
            <a:endParaRPr lang="en-US"/>
          </a:p>
        </p:txBody>
      </p:sp>
      <p:sp>
        <p:nvSpPr>
          <p:cNvPr id="7" name="Symbol zastępczy numeru slajdu 6"/>
          <p:cNvSpPr>
            <a:spLocks noGrp="1"/>
          </p:cNvSpPr>
          <p:nvPr>
            <p:ph type="sldNum" sz="quarter" idx="12"/>
          </p:nvPr>
        </p:nvSpPr>
        <p:spPr/>
        <p:txBody>
          <a:bodyPr/>
          <a:lstStyle/>
          <a:p>
            <a:fld id="{AB16D0FD-D5E5-42A8-9F01-C5B20C26219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bg>
      <p:bgRef idx="1002">
        <a:schemeClr val="bg1"/>
      </p:bgRef>
    </p:bg>
    <p:spTree>
      <p:nvGrpSpPr>
        <p:cNvPr id="1" name=""/>
        <p:cNvGrpSpPr/>
        <p:nvPr/>
      </p:nvGrpSpPr>
      <p:grpSpPr>
        <a:xfrm>
          <a:off x="0" y="0"/>
          <a:ext cx="0" cy="0"/>
          <a:chOff x="0" y="0"/>
          <a:chExt cx="0" cy="0"/>
        </a:xfrm>
      </p:grpSpPr>
      <p:sp>
        <p:nvSpPr>
          <p:cNvPr id="4" name="Symbol zastępczy tekstu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pl-PL" smtClean="0"/>
              <a:t>Kliknij, aby edytować style wzorca tekstu</a:t>
            </a:r>
          </a:p>
        </p:txBody>
      </p:sp>
      <p:sp>
        <p:nvSpPr>
          <p:cNvPr id="3" name="Symbol zastępczy obrazu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pl-PL" smtClean="0"/>
              <a:t>Kliknij ikonę, aby dodać obraz</a:t>
            </a:r>
            <a:endParaRPr kumimoji="0" lang="en-US" dirty="0"/>
          </a:p>
        </p:txBody>
      </p:sp>
      <p:sp>
        <p:nvSpPr>
          <p:cNvPr id="5" name="Symbol zastępczy daty 4"/>
          <p:cNvSpPr>
            <a:spLocks noGrp="1"/>
          </p:cNvSpPr>
          <p:nvPr>
            <p:ph type="dt" sz="half" idx="10"/>
          </p:nvPr>
        </p:nvSpPr>
        <p:spPr/>
        <p:txBody>
          <a:bodyPr/>
          <a:lstStyle>
            <a:lvl1pPr>
              <a:defRPr>
                <a:solidFill>
                  <a:schemeClr val="tx1"/>
                </a:solidFill>
              </a:defRPr>
            </a:lvl1pPr>
            <a:extLst/>
          </a:lstStyle>
          <a:p>
            <a:fld id="{5AE0B97E-0D58-42C0-B922-9349B1D891E1}" type="datetimeFigureOut">
              <a:rPr lang="en-US" smtClean="0"/>
              <a:t>10/28/2016</a:t>
            </a:fld>
            <a:endParaRPr lang="en-US"/>
          </a:p>
        </p:txBody>
      </p:sp>
      <p:sp>
        <p:nvSpPr>
          <p:cNvPr id="6" name="Symbol zastępczy stopki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ymbol zastępczy numeru slajdu 6"/>
          <p:cNvSpPr>
            <a:spLocks noGrp="1"/>
          </p:cNvSpPr>
          <p:nvPr>
            <p:ph type="sldNum" sz="quarter" idx="12"/>
          </p:nvPr>
        </p:nvSpPr>
        <p:spPr/>
        <p:txBody>
          <a:bodyPr/>
          <a:lstStyle>
            <a:lvl1pPr>
              <a:defRPr>
                <a:solidFill>
                  <a:schemeClr val="tx1"/>
                </a:solidFill>
              </a:defRPr>
            </a:lvl1pPr>
            <a:extLst/>
          </a:lstStyle>
          <a:p>
            <a:fld id="{AB16D0FD-D5E5-42A8-9F01-C5B20C262195}" type="slidenum">
              <a:rPr lang="en-US" smtClean="0"/>
              <a:t>‹#›</a:t>
            </a:fld>
            <a:endParaRPr lang="en-US"/>
          </a:p>
        </p:txBody>
      </p:sp>
      <p:sp>
        <p:nvSpPr>
          <p:cNvPr id="2" name="Tytuł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pl-PL" smtClean="0"/>
              <a:t>Kliknij, aby edytować styl</a:t>
            </a:r>
            <a:endParaRPr kumimoji="0" lang="en-US"/>
          </a:p>
        </p:txBody>
      </p:sp>
      <p:sp>
        <p:nvSpPr>
          <p:cNvPr id="8" name="Dowolny kształt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Dowolny kształt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Trójkąt prostokątny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Łącznik prostoliniowy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Pag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Pag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Dowolny kształt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Dowolny kształt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Trójkąt prostokątny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Łącznik prostoliniowy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ymbol zastępczy tytułu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pl-PL" smtClean="0"/>
              <a:t>Kliknij, aby edytować styl</a:t>
            </a:r>
            <a:endParaRPr kumimoji="0" lang="en-US"/>
          </a:p>
        </p:txBody>
      </p:sp>
      <p:sp>
        <p:nvSpPr>
          <p:cNvPr id="30" name="Symbol zastępczy tekstu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0" name="Symbol zastępczy daty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AE0B97E-0D58-42C0-B922-9349B1D891E1}" type="datetimeFigureOut">
              <a:rPr lang="en-US" smtClean="0"/>
              <a:t>10/28/2016</a:t>
            </a:fld>
            <a:endParaRPr lang="en-US"/>
          </a:p>
        </p:txBody>
      </p:sp>
      <p:sp>
        <p:nvSpPr>
          <p:cNvPr id="22" name="Symbol zastępczy stopki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ymbol zastępczy numeru slajdu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B16D0FD-D5E5-42A8-9F01-C5B20C26219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8.xm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comments" Target="../comments/comment9.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comments" Target="../comments/comment10.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11.xm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comments" Target="../comments/commen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physics.weber.edu/schroeder/software/demos/IsingModel.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comments" Target="../comments/commen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comments" Target="../comments/comment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comments" Target="../comments/commen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comments" Target="../comments/comment6.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png"/><Relationship Id="rId7"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comments" Target="../comments/comment7.xml"/><Relationship Id="rId4" Type="http://schemas.openxmlformats.org/officeDocument/2006/relationships/image" Target="../media/image14.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smtClean="0"/>
              <a:t>Zjawiska krytyczne</a:t>
            </a:r>
            <a:endParaRPr lang="en-US" dirty="0"/>
          </a:p>
        </p:txBody>
      </p:sp>
      <p:sp>
        <p:nvSpPr>
          <p:cNvPr id="3" name="Podtytuł 2"/>
          <p:cNvSpPr>
            <a:spLocks noGrp="1"/>
          </p:cNvSpPr>
          <p:nvPr>
            <p:ph type="subTitle" idx="1"/>
          </p:nvPr>
        </p:nvSpPr>
        <p:spPr/>
        <p:txBody>
          <a:bodyPr/>
          <a:lstStyle/>
          <a:p>
            <a:r>
              <a:rPr lang="pl-PL" dirty="0" smtClean="0"/>
              <a:t>Autor: Katarzyna Smoleń</a:t>
            </a:r>
            <a:endParaRPr lang="en-US" dirty="0"/>
          </a:p>
        </p:txBody>
      </p:sp>
    </p:spTree>
    <p:extLst>
      <p:ext uri="{BB962C8B-B14F-4D97-AF65-F5344CB8AC3E}">
        <p14:creationId xmlns:p14="http://schemas.microsoft.com/office/powerpoint/2010/main" val="1950249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ymbol zastępczy zawartości 1"/>
              <p:cNvSpPr>
                <a:spLocks noGrp="1"/>
              </p:cNvSpPr>
              <p:nvPr>
                <p:ph idx="1"/>
              </p:nvPr>
            </p:nvSpPr>
            <p:spPr/>
            <p:txBody>
              <a:bodyPr>
                <a:normAutofit lnSpcReduction="10000"/>
              </a:bodyPr>
              <a:lstStyle/>
              <a:p>
                <a:r>
                  <a:rPr lang="pl-PL" dirty="0" smtClean="0"/>
                  <a:t>Prawdopodopieństwo </a:t>
                </a:r>
                <a14:m>
                  <m:oMath xmlns:m="http://schemas.openxmlformats.org/officeDocument/2006/math">
                    <m:sSub>
                      <m:sSubPr>
                        <m:ctrlPr>
                          <a:rPr lang="pl-PL" i="1" smtClean="0">
                            <a:latin typeface="Cambria Math" panose="02040503050406030204" pitchFamily="18" charset="0"/>
                          </a:rPr>
                        </m:ctrlPr>
                      </m:sSubPr>
                      <m:e>
                        <m:r>
                          <a:rPr lang="pl-PL" b="0" i="1" smtClean="0">
                            <a:latin typeface="Cambria Math"/>
                          </a:rPr>
                          <m:t>𝑝</m:t>
                        </m:r>
                      </m:e>
                      <m:sub>
                        <m:r>
                          <a:rPr lang="pl-PL" b="0" i="1" smtClean="0">
                            <a:latin typeface="Cambria Math"/>
                          </a:rPr>
                          <m:t>𝑎</m:t>
                        </m:r>
                      </m:sub>
                    </m:sSub>
                    <m:r>
                      <a:rPr lang="pl-PL" b="0" i="1" smtClean="0">
                        <a:latin typeface="Cambria Math"/>
                      </a:rPr>
                      <m:t>,   </m:t>
                    </m:r>
                    <m:r>
                      <a:rPr lang="pl-PL" b="0" i="0" smtClean="0">
                        <a:latin typeface="Cambria Math"/>
                      </a:rPr>
                      <m:t> </m:t>
                    </m:r>
                  </m:oMath>
                </a14:m>
                <a:r>
                  <a:rPr lang="pl-PL" b="0" dirty="0" smtClean="0"/>
                  <a:t>że układ fizyczny </a:t>
                </a:r>
              </a:p>
              <a:p>
                <a:pPr marL="109728" indent="0">
                  <a:buNone/>
                </a:pPr>
                <a:r>
                  <a:rPr lang="pl-PL" b="0" dirty="0" smtClean="0"/>
                  <a:t>w temperaturze T posiada konkretny stan mikroskopowy jest dane wzorem:</a:t>
                </a:r>
              </a:p>
              <a:p>
                <a:endParaRPr lang="pl-PL" dirty="0"/>
              </a:p>
              <a:p>
                <a:pPr marL="109728" indent="0">
                  <a:buNone/>
                </a:pPr>
                <a14:m>
                  <m:oMathPara xmlns:m="http://schemas.openxmlformats.org/officeDocument/2006/math">
                    <m:oMathParaPr>
                      <m:jc m:val="centerGroup"/>
                    </m:oMathParaPr>
                    <m:oMath xmlns:m="http://schemas.openxmlformats.org/officeDocument/2006/math">
                      <m:sSub>
                        <m:sSubPr>
                          <m:ctrlPr>
                            <a:rPr lang="pl-PL" b="0" i="1" smtClean="0">
                              <a:latin typeface="Cambria Math" panose="02040503050406030204" pitchFamily="18" charset="0"/>
                            </a:rPr>
                          </m:ctrlPr>
                        </m:sSubPr>
                        <m:e>
                          <m:r>
                            <a:rPr lang="pl-PL" b="0" i="1" smtClean="0">
                              <a:latin typeface="Cambria Math"/>
                            </a:rPr>
                            <m:t>𝑝</m:t>
                          </m:r>
                        </m:e>
                        <m:sub>
                          <m:r>
                            <a:rPr lang="pl-PL" b="0" i="1" smtClean="0">
                              <a:latin typeface="Cambria Math"/>
                            </a:rPr>
                            <m:t>𝑎</m:t>
                          </m:r>
                        </m:sub>
                      </m:sSub>
                      <m:r>
                        <a:rPr lang="pl-PL" b="0" i="1" smtClean="0">
                          <a:latin typeface="Cambria Math"/>
                        </a:rPr>
                        <m:t>=</m:t>
                      </m:r>
                      <m:sSup>
                        <m:sSupPr>
                          <m:ctrlPr>
                            <a:rPr lang="pl-PL" b="0" i="1" smtClean="0">
                              <a:latin typeface="Cambria Math" panose="02040503050406030204" pitchFamily="18" charset="0"/>
                            </a:rPr>
                          </m:ctrlPr>
                        </m:sSupPr>
                        <m:e>
                          <m:r>
                            <a:rPr lang="pl-PL" b="0" i="1" smtClean="0">
                              <a:latin typeface="Cambria Math"/>
                            </a:rPr>
                            <m:t>𝑍</m:t>
                          </m:r>
                        </m:e>
                        <m:sup>
                          <m:r>
                            <a:rPr lang="pl-PL" b="0" i="1" smtClean="0">
                              <a:latin typeface="Cambria Math"/>
                            </a:rPr>
                            <m:t>−1</m:t>
                          </m:r>
                        </m:sup>
                      </m:sSup>
                      <m:sSup>
                        <m:sSupPr>
                          <m:ctrlPr>
                            <a:rPr lang="pl-PL" b="0" i="1" smtClean="0">
                              <a:latin typeface="Cambria Math" panose="02040503050406030204" pitchFamily="18" charset="0"/>
                            </a:rPr>
                          </m:ctrlPr>
                        </m:sSupPr>
                        <m:e>
                          <m:r>
                            <a:rPr lang="pl-PL" b="0" i="1" smtClean="0">
                              <a:latin typeface="Cambria Math"/>
                            </a:rPr>
                            <m:t>𝑒</m:t>
                          </m:r>
                        </m:e>
                        <m:sup>
                          <m:r>
                            <a:rPr lang="pl-PL" b="0" i="1" smtClean="0">
                              <a:latin typeface="Cambria Math"/>
                            </a:rPr>
                            <m:t>−</m:t>
                          </m:r>
                          <m:f>
                            <m:fPr>
                              <m:ctrlPr>
                                <a:rPr lang="pl-PL" b="0" i="1" smtClean="0">
                                  <a:latin typeface="Cambria Math" panose="02040503050406030204" pitchFamily="18" charset="0"/>
                                </a:rPr>
                              </m:ctrlPr>
                            </m:fPr>
                            <m:num>
                              <m:sSub>
                                <m:sSubPr>
                                  <m:ctrlPr>
                                    <a:rPr lang="pl-PL" b="0" i="1" smtClean="0">
                                      <a:latin typeface="Cambria Math" panose="02040503050406030204" pitchFamily="18" charset="0"/>
                                    </a:rPr>
                                  </m:ctrlPr>
                                </m:sSubPr>
                                <m:e>
                                  <m:r>
                                    <a:rPr lang="pl-PL" b="0" i="1" smtClean="0">
                                      <a:latin typeface="Cambria Math"/>
                                    </a:rPr>
                                    <m:t>𝐸</m:t>
                                  </m:r>
                                </m:e>
                                <m:sub>
                                  <m:r>
                                    <a:rPr lang="pl-PL" b="0" i="1" smtClean="0">
                                      <a:latin typeface="Cambria Math"/>
                                    </a:rPr>
                                    <m:t>𝑎</m:t>
                                  </m:r>
                                </m:sub>
                              </m:sSub>
                            </m:num>
                            <m:den>
                              <m:r>
                                <a:rPr lang="pl-PL" b="0" i="1" smtClean="0">
                                  <a:latin typeface="Cambria Math"/>
                                </a:rPr>
                                <m:t>𝑘𝑇</m:t>
                              </m:r>
                            </m:den>
                          </m:f>
                        </m:sup>
                      </m:sSup>
                      <m:r>
                        <a:rPr lang="pl-PL" b="0" i="1" smtClean="0">
                          <a:latin typeface="Cambria Math"/>
                        </a:rPr>
                        <m:t>=</m:t>
                      </m:r>
                      <m:nary>
                        <m:naryPr>
                          <m:chr m:val="∑"/>
                          <m:supHide m:val="on"/>
                          <m:ctrlPr>
                            <a:rPr lang="pl-PL" b="0" i="1" smtClean="0">
                              <a:latin typeface="Cambria Math" panose="02040503050406030204" pitchFamily="18" charset="0"/>
                            </a:rPr>
                          </m:ctrlPr>
                        </m:naryPr>
                        <m:sub>
                          <m:r>
                            <m:rPr>
                              <m:brk m:alnAt="7"/>
                            </m:rPr>
                            <a:rPr lang="pl-PL" b="0" i="1" smtClean="0">
                              <a:latin typeface="Cambria Math"/>
                            </a:rPr>
                            <m:t>𝑎</m:t>
                          </m:r>
                        </m:sub>
                        <m:sup/>
                        <m:e>
                          <m:sSup>
                            <m:sSupPr>
                              <m:ctrlPr>
                                <a:rPr lang="pl-PL" i="1">
                                  <a:latin typeface="Cambria Math" panose="02040503050406030204" pitchFamily="18" charset="0"/>
                                </a:rPr>
                              </m:ctrlPr>
                            </m:sSupPr>
                            <m:e>
                              <m:r>
                                <a:rPr lang="pl-PL" i="1">
                                  <a:latin typeface="Cambria Math"/>
                                </a:rPr>
                                <m:t>𝑒</m:t>
                              </m:r>
                            </m:e>
                            <m:sup>
                              <m:r>
                                <a:rPr lang="pl-PL" i="1">
                                  <a:latin typeface="Cambria Math"/>
                                </a:rPr>
                                <m:t>−</m:t>
                              </m:r>
                              <m:f>
                                <m:fPr>
                                  <m:ctrlPr>
                                    <a:rPr lang="pl-PL" i="1">
                                      <a:latin typeface="Cambria Math" panose="02040503050406030204" pitchFamily="18" charset="0"/>
                                    </a:rPr>
                                  </m:ctrlPr>
                                </m:fPr>
                                <m:num>
                                  <m:sSub>
                                    <m:sSubPr>
                                      <m:ctrlPr>
                                        <a:rPr lang="pl-PL" i="1">
                                          <a:latin typeface="Cambria Math" panose="02040503050406030204" pitchFamily="18" charset="0"/>
                                        </a:rPr>
                                      </m:ctrlPr>
                                    </m:sSubPr>
                                    <m:e>
                                      <m:r>
                                        <a:rPr lang="pl-PL" i="1">
                                          <a:latin typeface="Cambria Math"/>
                                        </a:rPr>
                                        <m:t>𝐸</m:t>
                                      </m:r>
                                    </m:e>
                                    <m:sub>
                                      <m:r>
                                        <a:rPr lang="pl-PL" i="1">
                                          <a:latin typeface="Cambria Math"/>
                                        </a:rPr>
                                        <m:t>𝑎</m:t>
                                      </m:r>
                                    </m:sub>
                                  </m:sSub>
                                </m:num>
                                <m:den>
                                  <m:r>
                                    <a:rPr lang="pl-PL" i="1">
                                      <a:latin typeface="Cambria Math"/>
                                    </a:rPr>
                                    <m:t>𝑘𝑇</m:t>
                                  </m:r>
                                </m:den>
                              </m:f>
                            </m:sup>
                          </m:sSup>
                        </m:e>
                      </m:nary>
                    </m:oMath>
                  </m:oMathPara>
                </a14:m>
                <a:endParaRPr lang="pl-PL" b="0" dirty="0" smtClean="0"/>
              </a:p>
              <a:p>
                <a:pPr marL="109728" indent="0">
                  <a:buNone/>
                </a:pPr>
                <a:r>
                  <a:rPr lang="pl-PL" dirty="0" smtClean="0"/>
                  <a:t>Suma przebiega po wszystkich możliwych mikroskopowych ułożeniach. </a:t>
                </a:r>
              </a:p>
              <a:p>
                <a:pPr marL="109728" indent="0">
                  <a:buNone/>
                </a:pPr>
                <a14:m>
                  <m:oMath xmlns:m="http://schemas.openxmlformats.org/officeDocument/2006/math">
                    <m:sSub>
                      <m:sSubPr>
                        <m:ctrlPr>
                          <a:rPr lang="pl-PL" b="0" i="1" smtClean="0">
                            <a:latin typeface="Cambria Math" panose="02040503050406030204" pitchFamily="18" charset="0"/>
                          </a:rPr>
                        </m:ctrlPr>
                      </m:sSubPr>
                      <m:e>
                        <m:r>
                          <a:rPr lang="pl-PL" b="0" i="1" smtClean="0">
                            <a:latin typeface="Cambria Math"/>
                          </a:rPr>
                          <m:t>𝐸</m:t>
                        </m:r>
                      </m:e>
                      <m:sub>
                        <m:r>
                          <a:rPr lang="pl-PL" b="0" i="1" smtClean="0">
                            <a:latin typeface="Cambria Math"/>
                          </a:rPr>
                          <m:t>𝑎</m:t>
                        </m:r>
                      </m:sub>
                    </m:sSub>
                  </m:oMath>
                </a14:m>
                <a:r>
                  <a:rPr lang="pl-PL" b="0" dirty="0" smtClean="0"/>
                  <a:t> - energia konkretnego stanu mikroskopowego. </a:t>
                </a:r>
              </a:p>
            </p:txBody>
          </p:sp>
        </mc:Choice>
        <mc:Fallback xmlns="">
          <p:sp>
            <p:nvSpPr>
              <p:cNvPr id="2" name="Symbol zastępczy zawartości 1"/>
              <p:cNvSpPr>
                <a:spLocks noGrp="1" noRot="1" noChangeAspect="1" noMove="1" noResize="1" noEditPoints="1" noAdjustHandles="1" noChangeArrowheads="1" noChangeShapeType="1" noTextEdit="1"/>
              </p:cNvSpPr>
              <p:nvPr>
                <p:ph idx="1"/>
              </p:nvPr>
            </p:nvSpPr>
            <p:spPr>
              <a:blipFill rotWithShape="1">
                <a:blip r:embed="rId2"/>
                <a:stretch>
                  <a:fillRect t="-1617"/>
                </a:stretch>
              </a:blipFill>
            </p:spPr>
            <p:txBody>
              <a:bodyPr/>
              <a:lstStyle/>
              <a:p>
                <a:r>
                  <a:rPr lang="en-US">
                    <a:noFill/>
                  </a:rPr>
                  <a:t> </a:t>
                </a:r>
              </a:p>
            </p:txBody>
          </p:sp>
        </mc:Fallback>
      </mc:AlternateContent>
      <p:sp>
        <p:nvSpPr>
          <p:cNvPr id="3" name="Tytuł 2"/>
          <p:cNvSpPr>
            <a:spLocks noGrp="1"/>
          </p:cNvSpPr>
          <p:nvPr>
            <p:ph type="title"/>
          </p:nvPr>
        </p:nvSpPr>
        <p:spPr/>
        <p:txBody>
          <a:bodyPr/>
          <a:lstStyle/>
          <a:p>
            <a:r>
              <a:rPr lang="pl-PL" dirty="0" smtClean="0"/>
              <a:t>Opis statystyczny</a:t>
            </a:r>
            <a:endParaRPr lang="en-US" dirty="0"/>
          </a:p>
        </p:txBody>
      </p:sp>
    </p:spTree>
    <p:extLst>
      <p:ext uri="{BB962C8B-B14F-4D97-AF65-F5344CB8AC3E}">
        <p14:creationId xmlns:p14="http://schemas.microsoft.com/office/powerpoint/2010/main" val="2556169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ymbol zastępczy zawartości 1"/>
              <p:cNvSpPr>
                <a:spLocks noGrp="1"/>
              </p:cNvSpPr>
              <p:nvPr>
                <p:ph idx="1"/>
              </p:nvPr>
            </p:nvSpPr>
            <p:spPr>
              <a:xfrm>
                <a:off x="395536" y="980728"/>
                <a:ext cx="8229600" cy="4525963"/>
              </a:xfrm>
            </p:spPr>
            <p:txBody>
              <a:bodyPr/>
              <a:lstStyle/>
              <a:p>
                <a:r>
                  <a:rPr lang="pl-PL" dirty="0" smtClean="0"/>
                  <a:t>Energia </a:t>
                </a:r>
                <a14:m>
                  <m:oMath xmlns:m="http://schemas.openxmlformats.org/officeDocument/2006/math">
                    <m:sSub>
                      <m:sSubPr>
                        <m:ctrlPr>
                          <a:rPr lang="pl-PL" i="1" smtClean="0">
                            <a:latin typeface="Cambria Math" panose="02040503050406030204" pitchFamily="18" charset="0"/>
                          </a:rPr>
                        </m:ctrlPr>
                      </m:sSubPr>
                      <m:e>
                        <m:r>
                          <a:rPr lang="pl-PL" b="0" i="1" smtClean="0">
                            <a:latin typeface="Cambria Math"/>
                          </a:rPr>
                          <m:t>𝐸</m:t>
                        </m:r>
                      </m:e>
                      <m:sub>
                        <m:r>
                          <a:rPr lang="pl-PL" b="0" i="1" smtClean="0">
                            <a:latin typeface="Cambria Math"/>
                          </a:rPr>
                          <m:t>𝑎</m:t>
                        </m:r>
                      </m:sub>
                    </m:sSub>
                    <m:r>
                      <a:rPr lang="pl-PL" b="0" i="1" smtClean="0">
                        <a:latin typeface="Cambria Math"/>
                      </a:rPr>
                      <m:t>=−</m:t>
                    </m:r>
                    <m:r>
                      <a:rPr lang="pl-PL" b="0" i="1" smtClean="0">
                        <a:latin typeface="Cambria Math"/>
                      </a:rPr>
                      <m:t>𝐽</m:t>
                    </m:r>
                    <m:nary>
                      <m:naryPr>
                        <m:chr m:val="∑"/>
                        <m:supHide m:val="on"/>
                        <m:ctrlPr>
                          <a:rPr lang="pl-PL" b="0" i="1" smtClean="0">
                            <a:latin typeface="Cambria Math" panose="02040503050406030204" pitchFamily="18" charset="0"/>
                          </a:rPr>
                        </m:ctrlPr>
                      </m:naryPr>
                      <m:sub>
                        <m:r>
                          <m:rPr>
                            <m:brk m:alnAt="7"/>
                          </m:rPr>
                          <a:rPr lang="pl-PL" b="0" i="1" smtClean="0">
                            <a:latin typeface="Cambria Math"/>
                          </a:rPr>
                          <m:t>&lt;</m:t>
                        </m:r>
                        <m:r>
                          <a:rPr lang="pl-PL" b="0" i="1" smtClean="0">
                            <a:latin typeface="Cambria Math"/>
                          </a:rPr>
                          <m:t>𝑖𝑗</m:t>
                        </m:r>
                        <m:r>
                          <a:rPr lang="pl-PL" b="0" i="1" smtClean="0">
                            <a:latin typeface="Cambria Math"/>
                          </a:rPr>
                          <m:t>&gt;</m:t>
                        </m:r>
                      </m:sub>
                      <m:sup/>
                      <m:e>
                        <m:sSubSup>
                          <m:sSubSupPr>
                            <m:ctrlPr>
                              <a:rPr lang="pl-PL" b="0" i="1" smtClean="0">
                                <a:latin typeface="Cambria Math" panose="02040503050406030204" pitchFamily="18" charset="0"/>
                              </a:rPr>
                            </m:ctrlPr>
                          </m:sSubSupPr>
                          <m:e>
                            <m:r>
                              <a:rPr lang="pl-PL" b="0" i="1" smtClean="0">
                                <a:latin typeface="Cambria Math"/>
                              </a:rPr>
                              <m:t>𝑠</m:t>
                            </m:r>
                          </m:e>
                          <m:sub>
                            <m:r>
                              <a:rPr lang="pl-PL" b="0" i="1" smtClean="0">
                                <a:latin typeface="Cambria Math"/>
                              </a:rPr>
                              <m:t>𝑖</m:t>
                            </m:r>
                          </m:sub>
                          <m:sup/>
                        </m:sSubSup>
                        <m:sSubSup>
                          <m:sSubSupPr>
                            <m:ctrlPr>
                              <a:rPr lang="pl-PL" b="0" i="1" smtClean="0">
                                <a:latin typeface="Cambria Math" panose="02040503050406030204" pitchFamily="18" charset="0"/>
                              </a:rPr>
                            </m:ctrlPr>
                          </m:sSubSupPr>
                          <m:e>
                            <m:d>
                              <m:dPr>
                                <m:ctrlPr>
                                  <a:rPr lang="pl-PL" b="0" i="1" baseline="30000" smtClean="0">
                                    <a:latin typeface="Cambria Math" panose="02040503050406030204" pitchFamily="18" charset="0"/>
                                  </a:rPr>
                                </m:ctrlPr>
                              </m:dPr>
                              <m:e>
                                <m:r>
                                  <a:rPr lang="pl-PL" b="0" i="1" baseline="30000" smtClean="0">
                                    <a:latin typeface="Cambria Math"/>
                                  </a:rPr>
                                  <m:t>𝑎</m:t>
                                </m:r>
                              </m:e>
                            </m:d>
                            <m:r>
                              <a:rPr lang="pl-PL" b="0" i="1" smtClean="0">
                                <a:latin typeface="Cambria Math"/>
                              </a:rPr>
                              <m:t>𝑠</m:t>
                            </m:r>
                          </m:e>
                          <m:sub>
                            <m:r>
                              <a:rPr lang="pl-PL" b="0" i="1" smtClean="0">
                                <a:latin typeface="Cambria Math"/>
                              </a:rPr>
                              <m:t>𝑗</m:t>
                            </m:r>
                          </m:sub>
                          <m:sup/>
                        </m:sSubSup>
                        <m:r>
                          <a:rPr lang="pl-PL" b="0" i="1" baseline="30000" smtClean="0">
                            <a:latin typeface="Cambria Math"/>
                          </a:rPr>
                          <m:t>(</m:t>
                        </m:r>
                        <m:r>
                          <a:rPr lang="pl-PL" b="0" i="1" baseline="30000" smtClean="0">
                            <a:latin typeface="Cambria Math"/>
                          </a:rPr>
                          <m:t>𝑎</m:t>
                        </m:r>
                        <m:r>
                          <a:rPr lang="pl-PL" b="0" i="1" baseline="30000" smtClean="0">
                            <a:latin typeface="Cambria Math"/>
                          </a:rPr>
                          <m:t>)    </m:t>
                        </m:r>
                      </m:e>
                    </m:nary>
                  </m:oMath>
                </a14:m>
                <a:r>
                  <a:rPr lang="pl-PL" dirty="0" smtClean="0"/>
                  <a:t>jest energią tego konkretnego stanu mikroskopowego</a:t>
                </a:r>
              </a:p>
              <a:p>
                <a:r>
                  <a:rPr lang="pl-PL" dirty="0" smtClean="0"/>
                  <a:t>Konkretnemu stanowi mikroskopowemu odpowiada jakaś wartość </a:t>
                </a:r>
                <a14:m>
                  <m:oMath xmlns:m="http://schemas.openxmlformats.org/officeDocument/2006/math">
                    <m:sSub>
                      <m:sSubPr>
                        <m:ctrlPr>
                          <a:rPr lang="pl-PL" i="1" smtClean="0">
                            <a:latin typeface="Cambria Math" panose="02040503050406030204" pitchFamily="18" charset="0"/>
                          </a:rPr>
                        </m:ctrlPr>
                      </m:sSubPr>
                      <m:e>
                        <m:r>
                          <a:rPr lang="pl-PL" b="0" i="1" smtClean="0">
                            <a:latin typeface="Cambria Math"/>
                          </a:rPr>
                          <m:t>𝑄</m:t>
                        </m:r>
                      </m:e>
                      <m:sub>
                        <m:r>
                          <a:rPr lang="pl-PL" b="0" i="1" smtClean="0">
                            <a:latin typeface="Cambria Math"/>
                          </a:rPr>
                          <m:t>𝑎</m:t>
                        </m:r>
                      </m:sub>
                    </m:sSub>
                    <m:r>
                      <a:rPr lang="pl-PL" i="1" smtClean="0">
                        <a:latin typeface="Cambria Math"/>
                        <a:ea typeface="Cambria Math"/>
                      </a:rPr>
                      <m:t>≡</m:t>
                    </m:r>
                    <m:f>
                      <m:fPr>
                        <m:ctrlPr>
                          <a:rPr lang="pl-PL" i="1" smtClean="0">
                            <a:latin typeface="Cambria Math" panose="02040503050406030204" pitchFamily="18" charset="0"/>
                            <a:ea typeface="Cambria Math"/>
                          </a:rPr>
                        </m:ctrlPr>
                      </m:fPr>
                      <m:num>
                        <m:r>
                          <a:rPr lang="pl-PL" b="0" i="1" smtClean="0">
                            <a:latin typeface="Cambria Math"/>
                            <a:ea typeface="Cambria Math"/>
                          </a:rPr>
                          <m:t>1</m:t>
                        </m:r>
                      </m:num>
                      <m:den>
                        <m:r>
                          <a:rPr lang="pl-PL" b="0" i="1" smtClean="0">
                            <a:latin typeface="Cambria Math"/>
                            <a:ea typeface="Cambria Math"/>
                          </a:rPr>
                          <m:t>𝑁</m:t>
                        </m:r>
                      </m:den>
                    </m:f>
                    <m:nary>
                      <m:naryPr>
                        <m:chr m:val="∑"/>
                        <m:supHide m:val="on"/>
                        <m:ctrlPr>
                          <a:rPr lang="pl-PL" i="1" smtClean="0">
                            <a:latin typeface="Cambria Math" panose="02040503050406030204" pitchFamily="18" charset="0"/>
                            <a:ea typeface="Cambria Math"/>
                          </a:rPr>
                        </m:ctrlPr>
                      </m:naryPr>
                      <m:sub>
                        <m:r>
                          <m:rPr>
                            <m:brk m:alnAt="7"/>
                          </m:rPr>
                          <a:rPr lang="pl-PL" b="0" i="1" smtClean="0">
                            <a:latin typeface="Cambria Math"/>
                            <a:ea typeface="Cambria Math"/>
                          </a:rPr>
                          <m:t>𝑖</m:t>
                        </m:r>
                      </m:sub>
                      <m:sup/>
                      <m:e>
                        <m:sSubSup>
                          <m:sSubSupPr>
                            <m:ctrlPr>
                              <a:rPr lang="pl-PL" i="1" smtClean="0">
                                <a:latin typeface="Cambria Math" panose="02040503050406030204" pitchFamily="18" charset="0"/>
                                <a:ea typeface="Cambria Math"/>
                              </a:rPr>
                            </m:ctrlPr>
                          </m:sSubSupPr>
                          <m:e>
                            <m:r>
                              <a:rPr lang="pl-PL" b="0" i="1" smtClean="0">
                                <a:latin typeface="Cambria Math"/>
                                <a:ea typeface="Cambria Math"/>
                              </a:rPr>
                              <m:t>𝑠</m:t>
                            </m:r>
                          </m:e>
                          <m:sub>
                            <m:r>
                              <a:rPr lang="pl-PL" b="0" i="1" smtClean="0">
                                <a:latin typeface="Cambria Math"/>
                                <a:ea typeface="Cambria Math"/>
                              </a:rPr>
                              <m:t>𝑖</m:t>
                            </m:r>
                          </m:sub>
                          <m:sup/>
                        </m:sSubSup>
                        <m:d>
                          <m:dPr>
                            <m:ctrlPr>
                              <a:rPr lang="pl-PL" b="0" i="1" baseline="30000" smtClean="0">
                                <a:latin typeface="Cambria Math" panose="02040503050406030204" pitchFamily="18" charset="0"/>
                                <a:ea typeface="Cambria Math"/>
                              </a:rPr>
                            </m:ctrlPr>
                          </m:dPr>
                          <m:e>
                            <m:r>
                              <a:rPr lang="pl-PL" b="0" i="1" baseline="30000" smtClean="0">
                                <a:latin typeface="Cambria Math"/>
                                <a:ea typeface="Cambria Math"/>
                              </a:rPr>
                              <m:t>𝑎</m:t>
                            </m:r>
                          </m:e>
                        </m:d>
                      </m:e>
                    </m:nary>
                  </m:oMath>
                </a14:m>
                <a:endParaRPr lang="pl-PL" dirty="0" smtClean="0">
                  <a:ea typeface="Cambria Math"/>
                </a:endParaRPr>
              </a:p>
              <a:p>
                <a:r>
                  <a:rPr lang="pl-PL" dirty="0" smtClean="0"/>
                  <a:t>Wielkość ta po uśrednieniu stanowi parametr porządku: </a:t>
                </a:r>
                <a14:m>
                  <m:oMath xmlns:m="http://schemas.openxmlformats.org/officeDocument/2006/math">
                    <m:r>
                      <a:rPr lang="pl-PL" b="0" i="1" smtClean="0">
                        <a:latin typeface="Cambria Math"/>
                      </a:rPr>
                      <m:t>𝑄</m:t>
                    </m:r>
                    <m:r>
                      <a:rPr lang="pl-PL" b="0" i="1" smtClean="0">
                        <a:latin typeface="Cambria Math"/>
                      </a:rPr>
                      <m:t>=</m:t>
                    </m:r>
                    <m:nary>
                      <m:naryPr>
                        <m:chr m:val="∑"/>
                        <m:supHide m:val="on"/>
                        <m:ctrlPr>
                          <a:rPr lang="pl-PL" b="0" i="1" smtClean="0">
                            <a:latin typeface="Cambria Math" panose="02040503050406030204" pitchFamily="18" charset="0"/>
                          </a:rPr>
                        </m:ctrlPr>
                      </m:naryPr>
                      <m:sub>
                        <m:r>
                          <m:rPr>
                            <m:brk m:alnAt="7"/>
                          </m:rPr>
                          <a:rPr lang="pl-PL" b="0" i="1" smtClean="0">
                            <a:latin typeface="Cambria Math"/>
                          </a:rPr>
                          <m:t>𝑎</m:t>
                        </m:r>
                      </m:sub>
                      <m:sup/>
                      <m:e>
                        <m:sSub>
                          <m:sSubPr>
                            <m:ctrlPr>
                              <a:rPr lang="pl-PL" b="0" i="1" smtClean="0">
                                <a:latin typeface="Cambria Math" panose="02040503050406030204" pitchFamily="18" charset="0"/>
                              </a:rPr>
                            </m:ctrlPr>
                          </m:sSubPr>
                          <m:e>
                            <m:r>
                              <a:rPr lang="pl-PL" b="0" i="1" smtClean="0">
                                <a:latin typeface="Cambria Math"/>
                              </a:rPr>
                              <m:t>𝑄</m:t>
                            </m:r>
                          </m:e>
                          <m:sub>
                            <m:r>
                              <a:rPr lang="pl-PL" b="0" i="1" smtClean="0">
                                <a:latin typeface="Cambria Math"/>
                              </a:rPr>
                              <m:t>𝑎</m:t>
                            </m:r>
                          </m:sub>
                        </m:sSub>
                        <m:sSub>
                          <m:sSubPr>
                            <m:ctrlPr>
                              <a:rPr lang="pl-PL" b="0" i="1" smtClean="0">
                                <a:latin typeface="Cambria Math" panose="02040503050406030204" pitchFamily="18" charset="0"/>
                              </a:rPr>
                            </m:ctrlPr>
                          </m:sSubPr>
                          <m:e>
                            <m:r>
                              <a:rPr lang="pl-PL" b="0" i="1" smtClean="0">
                                <a:latin typeface="Cambria Math"/>
                              </a:rPr>
                              <m:t>𝑝</m:t>
                            </m:r>
                          </m:e>
                          <m:sub>
                            <m:r>
                              <a:rPr lang="pl-PL" b="0" i="1" smtClean="0">
                                <a:latin typeface="Cambria Math"/>
                              </a:rPr>
                              <m:t>𝑎</m:t>
                            </m:r>
                          </m:sub>
                        </m:sSub>
                      </m:e>
                    </m:nary>
                  </m:oMath>
                </a14:m>
                <a:endParaRPr lang="pl-PL" b="0" dirty="0" smtClean="0"/>
              </a:p>
              <a:p>
                <a:r>
                  <a:rPr lang="pl-PL" dirty="0" smtClean="0"/>
                  <a:t>Nadmiar pól czarnych nad białymi poniżej Tc. </a:t>
                </a:r>
                <a:endParaRPr lang="pl-PL" b="0" dirty="0" smtClean="0"/>
              </a:p>
              <a:p>
                <a:pPr marL="109728" indent="0">
                  <a:buNone/>
                </a:pPr>
                <a:endParaRPr lang="en-US" dirty="0"/>
              </a:p>
            </p:txBody>
          </p:sp>
        </mc:Choice>
        <mc:Fallback xmlns="">
          <p:sp>
            <p:nvSpPr>
              <p:cNvPr id="2" name="Symbol zastępczy zawartości 1"/>
              <p:cNvSpPr>
                <a:spLocks noGrp="1" noRot="1" noChangeAspect="1" noMove="1" noResize="1" noEditPoints="1" noAdjustHandles="1" noChangeArrowheads="1" noChangeShapeType="1" noTextEdit="1"/>
              </p:cNvSpPr>
              <p:nvPr>
                <p:ph idx="1"/>
              </p:nvPr>
            </p:nvSpPr>
            <p:spPr>
              <a:xfrm>
                <a:off x="395536" y="980728"/>
                <a:ext cx="8229600" cy="4525963"/>
              </a:xfrm>
              <a:blipFill rotWithShape="1">
                <a:blip r:embed="rId2"/>
                <a:stretch>
                  <a:fillRect t="-539" r="-2444"/>
                </a:stretch>
              </a:blipFill>
            </p:spPr>
            <p:txBody>
              <a:bodyPr/>
              <a:lstStyle/>
              <a:p>
                <a:r>
                  <a:rPr lang="en-US">
                    <a:noFill/>
                  </a:rPr>
                  <a:t> </a:t>
                </a:r>
              </a:p>
            </p:txBody>
          </p:sp>
        </mc:Fallback>
      </mc:AlternateContent>
      <p:sp>
        <p:nvSpPr>
          <p:cNvPr id="3" name="Tytuł 2"/>
          <p:cNvSpPr>
            <a:spLocks noGrp="1"/>
          </p:cNvSpPr>
          <p:nvPr>
            <p:ph type="title"/>
          </p:nvPr>
        </p:nvSpPr>
        <p:spPr>
          <a:xfrm>
            <a:off x="539552" y="0"/>
            <a:ext cx="8229600" cy="1143000"/>
          </a:xfrm>
        </p:spPr>
        <p:txBody>
          <a:bodyPr>
            <a:normAutofit/>
          </a:bodyPr>
          <a:lstStyle/>
          <a:p>
            <a:r>
              <a:rPr lang="pl-PL" sz="3200" dirty="0" smtClean="0"/>
              <a:t>Parametr porządku w modelu </a:t>
            </a:r>
            <a:r>
              <a:rPr lang="pl-PL" sz="3200" dirty="0" err="1" smtClean="0"/>
              <a:t>Isinga</a:t>
            </a:r>
            <a:endParaRPr lang="en-US" sz="3200" dirty="0"/>
          </a:p>
        </p:txBody>
      </p:sp>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1880" y="4293096"/>
            <a:ext cx="2209283" cy="2209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9471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ymbol zastępczy zawartości 1"/>
              <p:cNvSpPr>
                <a:spLocks noGrp="1"/>
              </p:cNvSpPr>
              <p:nvPr>
                <p:ph idx="1"/>
              </p:nvPr>
            </p:nvSpPr>
            <p:spPr>
              <a:xfrm>
                <a:off x="323528" y="129895"/>
                <a:ext cx="8229600" cy="4525963"/>
              </a:xfrm>
            </p:spPr>
            <p:txBody>
              <a:bodyPr>
                <a:normAutofit/>
              </a:bodyPr>
              <a:lstStyle/>
              <a:p>
                <a14:m>
                  <m:oMath xmlns:m="http://schemas.openxmlformats.org/officeDocument/2006/math">
                    <m:r>
                      <a:rPr lang="pl-PL" sz="2000" b="0" i="1" smtClean="0">
                        <a:latin typeface="Cambria Math"/>
                      </a:rPr>
                      <m:t>𝑄</m:t>
                    </m:r>
                    <m:r>
                      <a:rPr lang="pl-PL" sz="2000" i="1">
                        <a:latin typeface="Cambria Math"/>
                        <a:ea typeface="Cambria Math"/>
                      </a:rPr>
                      <m:t>≃</m:t>
                    </m:r>
                    <m:sSub>
                      <m:sSubPr>
                        <m:ctrlPr>
                          <a:rPr lang="pl-PL" sz="2000" i="1" smtClean="0">
                            <a:latin typeface="Cambria Math" panose="02040503050406030204" pitchFamily="18" charset="0"/>
                            <a:ea typeface="Cambria Math"/>
                          </a:rPr>
                        </m:ctrlPr>
                      </m:sSubPr>
                      <m:e>
                        <m:r>
                          <a:rPr lang="pl-PL" sz="2000" b="0" i="1" smtClean="0">
                            <a:latin typeface="Cambria Math"/>
                            <a:ea typeface="Cambria Math"/>
                          </a:rPr>
                          <m:t>𝑄</m:t>
                        </m:r>
                      </m:e>
                      <m:sub>
                        <m:r>
                          <a:rPr lang="pl-PL" sz="2000" b="0" i="1" smtClean="0">
                            <a:latin typeface="Cambria Math"/>
                            <a:ea typeface="Cambria Math"/>
                          </a:rPr>
                          <m:t>−</m:t>
                        </m:r>
                      </m:sub>
                    </m:sSub>
                    <m:sSup>
                      <m:sSupPr>
                        <m:ctrlPr>
                          <a:rPr lang="pl-PL" sz="2000" i="1" smtClean="0">
                            <a:latin typeface="Cambria Math" panose="02040503050406030204" pitchFamily="18" charset="0"/>
                            <a:ea typeface="Cambria Math"/>
                          </a:rPr>
                        </m:ctrlPr>
                      </m:sSupPr>
                      <m:e>
                        <m:r>
                          <a:rPr lang="pl-PL" sz="2000" b="0" i="1" smtClean="0">
                            <a:latin typeface="Cambria Math"/>
                            <a:ea typeface="Cambria Math"/>
                          </a:rPr>
                          <m:t>|</m:t>
                        </m:r>
                        <m:r>
                          <a:rPr lang="pl-PL" sz="2000" b="0" i="1" smtClean="0">
                            <a:latin typeface="Cambria Math"/>
                            <a:ea typeface="Cambria Math"/>
                          </a:rPr>
                          <m:t>𝑡</m:t>
                        </m:r>
                        <m:r>
                          <a:rPr lang="pl-PL" sz="2000" b="0" i="1" smtClean="0">
                            <a:latin typeface="Cambria Math"/>
                            <a:ea typeface="Cambria Math"/>
                          </a:rPr>
                          <m:t>|</m:t>
                        </m:r>
                      </m:e>
                      <m:sup>
                        <m:r>
                          <a:rPr lang="pl-PL" sz="2000" i="1" smtClean="0">
                            <a:latin typeface="Cambria Math"/>
                            <a:ea typeface="Cambria Math"/>
                          </a:rPr>
                          <m:t>𝛽</m:t>
                        </m:r>
                      </m:sup>
                    </m:sSup>
                  </m:oMath>
                </a14:m>
                <a:r>
                  <a:rPr lang="pl-PL" sz="2000" dirty="0" smtClean="0"/>
                  <a:t> (t=T-Tc/Tc&lt;0) falka sygnalizuje, że takie zachowanie pojawia się tylko w pobliżu punktu krytycznego. Minus jest przypomnieniem, że ta relacja działa tylko dla ujemnych t. </a:t>
                </a:r>
              </a:p>
              <a:p>
                <a14:m>
                  <m:oMath xmlns:m="http://schemas.openxmlformats.org/officeDocument/2006/math">
                    <m:r>
                      <a:rPr lang="pl-PL" sz="2000" i="1" smtClean="0">
                        <a:latin typeface="Cambria Math"/>
                        <a:ea typeface="Cambria Math"/>
                      </a:rPr>
                      <m:t>𝜉</m:t>
                    </m:r>
                  </m:oMath>
                </a14:m>
                <a:r>
                  <a:rPr lang="pl-PL" sz="2000" dirty="0">
                    <a:ea typeface="Cambria Math"/>
                  </a:rPr>
                  <a:t> </a:t>
                </a:r>
                <a14:m>
                  <m:oMath xmlns:m="http://schemas.openxmlformats.org/officeDocument/2006/math">
                    <m:r>
                      <a:rPr lang="pl-PL" sz="2000" i="1">
                        <a:latin typeface="Cambria Math"/>
                        <a:ea typeface="Cambria Math"/>
                      </a:rPr>
                      <m:t>≃</m:t>
                    </m:r>
                    <m:sSub>
                      <m:sSubPr>
                        <m:ctrlPr>
                          <a:rPr lang="pl-PL" sz="2000" i="1" smtClean="0">
                            <a:latin typeface="Cambria Math" panose="02040503050406030204" pitchFamily="18" charset="0"/>
                            <a:ea typeface="Cambria Math"/>
                          </a:rPr>
                        </m:ctrlPr>
                      </m:sSubPr>
                      <m:e>
                        <m:r>
                          <a:rPr lang="pl-PL" sz="2000" i="1">
                            <a:latin typeface="Cambria Math"/>
                            <a:ea typeface="Cambria Math"/>
                          </a:rPr>
                          <m:t>𝜉</m:t>
                        </m:r>
                      </m:e>
                      <m:sub>
                        <m:r>
                          <a:rPr lang="pl-PL" sz="2000" b="0" i="1" smtClean="0">
                            <a:latin typeface="Cambria Math"/>
                            <a:ea typeface="Cambria Math"/>
                          </a:rPr>
                          <m:t>−</m:t>
                        </m:r>
                      </m:sub>
                    </m:sSub>
                    <m:sSup>
                      <m:sSupPr>
                        <m:ctrlPr>
                          <a:rPr lang="pl-PL" sz="2000" i="1" smtClean="0">
                            <a:latin typeface="Cambria Math" panose="02040503050406030204" pitchFamily="18" charset="0"/>
                            <a:ea typeface="Cambria Math"/>
                          </a:rPr>
                        </m:ctrlPr>
                      </m:sSupPr>
                      <m:e>
                        <m:r>
                          <a:rPr lang="pl-PL" sz="2000" b="0" i="1" smtClean="0">
                            <a:latin typeface="Cambria Math"/>
                            <a:ea typeface="Cambria Math"/>
                          </a:rPr>
                          <m:t>|</m:t>
                        </m:r>
                        <m:r>
                          <a:rPr lang="pl-PL" sz="2000" b="0" i="1" smtClean="0">
                            <a:latin typeface="Cambria Math"/>
                            <a:ea typeface="Cambria Math"/>
                          </a:rPr>
                          <m:t>𝑡</m:t>
                        </m:r>
                        <m:r>
                          <a:rPr lang="pl-PL" sz="2000" b="0" i="1" smtClean="0">
                            <a:latin typeface="Cambria Math"/>
                            <a:ea typeface="Cambria Math"/>
                          </a:rPr>
                          <m:t>|</m:t>
                        </m:r>
                      </m:e>
                      <m:sup>
                        <m:r>
                          <a:rPr lang="pl-PL" sz="2000" b="0" i="1" smtClean="0">
                            <a:latin typeface="Cambria Math"/>
                            <a:ea typeface="Cambria Math"/>
                          </a:rPr>
                          <m:t>−</m:t>
                        </m:r>
                        <m:r>
                          <a:rPr lang="pl-PL" sz="2000" b="0" i="1" smtClean="0">
                            <a:latin typeface="Cambria Math"/>
                            <a:ea typeface="Cambria Math"/>
                          </a:rPr>
                          <m:t>𝜈</m:t>
                        </m:r>
                      </m:sup>
                    </m:sSup>
                  </m:oMath>
                </a14:m>
                <a:r>
                  <a:rPr lang="pl-PL" sz="2000" dirty="0" smtClean="0"/>
                  <a:t> (t&lt;0); </a:t>
                </a:r>
                <a14:m>
                  <m:oMath xmlns:m="http://schemas.openxmlformats.org/officeDocument/2006/math">
                    <m:r>
                      <a:rPr lang="pl-PL" sz="2000" i="1">
                        <a:latin typeface="Cambria Math"/>
                        <a:ea typeface="Cambria Math"/>
                      </a:rPr>
                      <m:t>𝜉</m:t>
                    </m:r>
                  </m:oMath>
                </a14:m>
                <a:r>
                  <a:rPr lang="pl-PL" sz="2000" dirty="0">
                    <a:ea typeface="Cambria Math"/>
                  </a:rPr>
                  <a:t> </a:t>
                </a:r>
                <a14:m>
                  <m:oMath xmlns:m="http://schemas.openxmlformats.org/officeDocument/2006/math">
                    <m:r>
                      <a:rPr lang="pl-PL" sz="2000" i="1">
                        <a:latin typeface="Cambria Math"/>
                        <a:ea typeface="Cambria Math"/>
                      </a:rPr>
                      <m:t>≃</m:t>
                    </m:r>
                    <m:sSub>
                      <m:sSubPr>
                        <m:ctrlPr>
                          <a:rPr lang="pl-PL" sz="2000" i="1">
                            <a:latin typeface="Cambria Math" panose="02040503050406030204" pitchFamily="18" charset="0"/>
                            <a:ea typeface="Cambria Math"/>
                          </a:rPr>
                        </m:ctrlPr>
                      </m:sSubPr>
                      <m:e>
                        <m:r>
                          <a:rPr lang="pl-PL" sz="2000" i="1">
                            <a:latin typeface="Cambria Math"/>
                            <a:ea typeface="Cambria Math"/>
                          </a:rPr>
                          <m:t>𝜉</m:t>
                        </m:r>
                      </m:e>
                      <m:sub>
                        <m:r>
                          <a:rPr lang="pl-PL" sz="2000" b="0" i="1" smtClean="0">
                            <a:latin typeface="Cambria Math"/>
                            <a:ea typeface="Cambria Math"/>
                          </a:rPr>
                          <m:t>+</m:t>
                        </m:r>
                      </m:sub>
                    </m:sSub>
                    <m:sSup>
                      <m:sSupPr>
                        <m:ctrlPr>
                          <a:rPr lang="pl-PL" sz="2000" i="1">
                            <a:latin typeface="Cambria Math" panose="02040503050406030204" pitchFamily="18" charset="0"/>
                            <a:ea typeface="Cambria Math"/>
                          </a:rPr>
                        </m:ctrlPr>
                      </m:sSupPr>
                      <m:e>
                        <m:d>
                          <m:dPr>
                            <m:begChr m:val="|"/>
                            <m:endChr m:val="|"/>
                            <m:ctrlPr>
                              <a:rPr lang="pl-PL" sz="2000" i="1">
                                <a:latin typeface="Cambria Math" panose="02040503050406030204" pitchFamily="18" charset="0"/>
                                <a:ea typeface="Cambria Math"/>
                              </a:rPr>
                            </m:ctrlPr>
                          </m:dPr>
                          <m:e>
                            <m:r>
                              <a:rPr lang="pl-PL" sz="2000" i="1">
                                <a:latin typeface="Cambria Math"/>
                                <a:ea typeface="Cambria Math"/>
                              </a:rPr>
                              <m:t>𝑡</m:t>
                            </m:r>
                          </m:e>
                        </m:d>
                      </m:e>
                      <m:sup>
                        <m:r>
                          <a:rPr lang="pl-PL" sz="2000" i="1">
                            <a:latin typeface="Cambria Math"/>
                            <a:ea typeface="Cambria Math"/>
                          </a:rPr>
                          <m:t>−</m:t>
                        </m:r>
                        <m:r>
                          <a:rPr lang="pl-PL" sz="2000" i="1">
                            <a:latin typeface="Cambria Math"/>
                            <a:ea typeface="Cambria Math"/>
                          </a:rPr>
                          <m:t>𝜈</m:t>
                        </m:r>
                      </m:sup>
                    </m:sSup>
                    <m:r>
                      <a:rPr lang="pl-PL" sz="2000" b="0" i="1" smtClean="0">
                        <a:latin typeface="Cambria Math"/>
                        <a:ea typeface="Cambria Math"/>
                      </a:rPr>
                      <m:t>  </m:t>
                    </m:r>
                  </m:oMath>
                </a14:m>
                <a:r>
                  <a:rPr lang="pl-PL" sz="2000" dirty="0" smtClean="0"/>
                  <a:t>(t&gt;0)</a:t>
                </a:r>
              </a:p>
              <a:p>
                <a:r>
                  <a:rPr lang="pl-PL" sz="2000" dirty="0" smtClean="0"/>
                  <a:t>Eksperymenty wykazały, że cały zakres płynów, magnesów </a:t>
                </a:r>
                <a:br>
                  <a:rPr lang="pl-PL" sz="2000" dirty="0" smtClean="0"/>
                </a:br>
                <a:r>
                  <a:rPr lang="pl-PL" sz="2000" dirty="0" smtClean="0"/>
                  <a:t>i innych systemów z punktem krytycznym, wykazują zachowanie, które może być opisane przez parę wykładników krytycznych: </a:t>
                </a:r>
                <a14:m>
                  <m:oMath xmlns:m="http://schemas.openxmlformats.org/officeDocument/2006/math">
                    <m:r>
                      <a:rPr lang="pl-PL" sz="2000" i="1" smtClean="0">
                        <a:latin typeface="Cambria Math"/>
                        <a:ea typeface="Cambria Math"/>
                      </a:rPr>
                      <m:t>𝛽</m:t>
                    </m:r>
                  </m:oMath>
                </a14:m>
                <a:r>
                  <a:rPr lang="pl-PL" sz="2000" dirty="0" smtClean="0"/>
                  <a:t>=0.33 i </a:t>
                </a:r>
                <a14:m>
                  <m:oMath xmlns:m="http://schemas.openxmlformats.org/officeDocument/2006/math">
                    <m:r>
                      <a:rPr lang="pl-PL" sz="2000" i="1" smtClean="0">
                        <a:latin typeface="Cambria Math"/>
                        <a:ea typeface="Cambria Math"/>
                      </a:rPr>
                      <m:t>𝜈</m:t>
                    </m:r>
                  </m:oMath>
                </a14:m>
                <a:r>
                  <a:rPr lang="pl-PL" sz="2000" dirty="0" smtClean="0"/>
                  <a:t>=0.63</a:t>
                </a:r>
                <a:r>
                  <a:rPr lang="pl-PL" sz="2000" dirty="0"/>
                  <a:t> </a:t>
                </a:r>
                <a:r>
                  <a:rPr lang="pl-PL" sz="2000" dirty="0" smtClean="0"/>
                  <a:t>– UNIWERSALNOŚĆ PROBLEMU. </a:t>
                </a:r>
                <a:endParaRPr lang="en-US" sz="2000" dirty="0"/>
              </a:p>
            </p:txBody>
          </p:sp>
        </mc:Choice>
        <mc:Fallback xmlns="">
          <p:sp>
            <p:nvSpPr>
              <p:cNvPr id="2" name="Symbol zastępczy zawartości 1"/>
              <p:cNvSpPr>
                <a:spLocks noGrp="1" noRot="1" noChangeAspect="1" noMove="1" noResize="1" noEditPoints="1" noAdjustHandles="1" noChangeArrowheads="1" noChangeShapeType="1" noTextEdit="1"/>
              </p:cNvSpPr>
              <p:nvPr>
                <p:ph idx="1"/>
              </p:nvPr>
            </p:nvSpPr>
            <p:spPr>
              <a:xfrm>
                <a:off x="323528" y="129895"/>
                <a:ext cx="8229600" cy="4525963"/>
              </a:xfrm>
              <a:blipFill rotWithShape="1">
                <a:blip r:embed="rId2"/>
                <a:stretch>
                  <a:fillRect t="-269" r="-963"/>
                </a:stretch>
              </a:blipFill>
            </p:spPr>
            <p:txBody>
              <a:bodyPr/>
              <a:lstStyle/>
              <a:p>
                <a:r>
                  <a:rPr lang="en-US">
                    <a:noFill/>
                  </a:rPr>
                  <a:t> </a:t>
                </a:r>
              </a:p>
            </p:txBody>
          </p:sp>
        </mc:Fallback>
      </mc:AlternateContent>
      <p:pic>
        <p:nvPicPr>
          <p:cNvPr id="4" name="Picture 3" descr="C:\Users\Kasia\Desktop\w.png"/>
          <p:cNvPicPr>
            <a:picLocks noChangeAspect="1" noChangeArrowheads="1"/>
          </p:cNvPicPr>
          <p:nvPr/>
        </p:nvPicPr>
        <p:blipFill rotWithShape="1">
          <a:blip r:embed="rId3">
            <a:extLst>
              <a:ext uri="{28A0092B-C50C-407E-A947-70E740481C1C}">
                <a14:useLocalDpi xmlns:a14="http://schemas.microsoft.com/office/drawing/2010/main" val="0"/>
              </a:ext>
            </a:extLst>
          </a:blip>
          <a:srcRect l="12449" t="12000" r="17500" b="24000"/>
          <a:stretch/>
        </p:blipFill>
        <p:spPr bwMode="auto">
          <a:xfrm>
            <a:off x="3255640" y="3011041"/>
            <a:ext cx="5588115" cy="3829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787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ymbol zastępczy zawartości 1"/>
              <p:cNvSpPr>
                <a:spLocks noGrp="1"/>
              </p:cNvSpPr>
              <p:nvPr>
                <p:ph idx="1"/>
              </p:nvPr>
            </p:nvSpPr>
            <p:spPr/>
            <p:txBody>
              <a:bodyPr>
                <a:normAutofit/>
              </a:bodyPr>
              <a:lstStyle/>
              <a:p>
                <a:r>
                  <a:rPr lang="pl-PL" dirty="0"/>
                  <a:t>Z</a:t>
                </a:r>
                <a:r>
                  <a:rPr lang="pl-PL" dirty="0" smtClean="0"/>
                  <a:t>jawiska krytyczne </a:t>
                </a:r>
                <a:r>
                  <a:rPr lang="pl-PL" dirty="0"/>
                  <a:t>są </a:t>
                </a:r>
                <a:r>
                  <a:rPr lang="pl-PL" dirty="0" smtClean="0"/>
                  <a:t>uniwersalne - ogólne </a:t>
                </a:r>
                <a:r>
                  <a:rPr lang="pl-PL" dirty="0"/>
                  <a:t>zachowanie się </a:t>
                </a:r>
                <a:r>
                  <a:rPr lang="pl-PL" dirty="0" smtClean="0"/>
                  <a:t>układu w </a:t>
                </a:r>
                <a:r>
                  <a:rPr lang="pl-PL" dirty="0"/>
                  <a:t>pobliżu </a:t>
                </a:r>
                <a14:m>
                  <m:oMath xmlns:m="http://schemas.openxmlformats.org/officeDocument/2006/math">
                    <m:sSub>
                      <m:sSubPr>
                        <m:ctrlPr>
                          <a:rPr lang="pl-PL" i="1" smtClean="0">
                            <a:latin typeface="Cambria Math" panose="02040503050406030204" pitchFamily="18" charset="0"/>
                          </a:rPr>
                        </m:ctrlPr>
                      </m:sSubPr>
                      <m:e>
                        <m:r>
                          <a:rPr lang="pl-PL" b="0" i="1" smtClean="0">
                            <a:latin typeface="Cambria Math"/>
                          </a:rPr>
                          <m:t>𝑇</m:t>
                        </m:r>
                      </m:e>
                      <m:sub>
                        <m:r>
                          <a:rPr lang="pl-PL" b="0" i="1" smtClean="0">
                            <a:latin typeface="Cambria Math"/>
                          </a:rPr>
                          <m:t>𝑐</m:t>
                        </m:r>
                      </m:sub>
                    </m:sSub>
                  </m:oMath>
                </a14:m>
                <a:r>
                  <a:rPr lang="pl-PL" dirty="0" smtClean="0"/>
                  <a:t> </a:t>
                </a:r>
                <a:r>
                  <a:rPr lang="pl-PL" dirty="0"/>
                  <a:t>nie zależy od tego, czy jest to </a:t>
                </a:r>
                <a:r>
                  <a:rPr lang="pl-PL" dirty="0" smtClean="0"/>
                  <a:t>na przykład: woda-para, zatem nie </a:t>
                </a:r>
                <a:r>
                  <a:rPr lang="pl-PL" dirty="0"/>
                  <a:t>jest istotne jak oddziałują konkretne atomy, czy </a:t>
                </a:r>
                <a:r>
                  <a:rPr lang="pl-PL" dirty="0" smtClean="0"/>
                  <a:t>też spiny. </a:t>
                </a:r>
              </a:p>
              <a:p>
                <a:endParaRPr lang="pl-PL" dirty="0"/>
              </a:p>
              <a:p>
                <a:r>
                  <a:rPr lang="pl-PL" dirty="0" smtClean="0"/>
                  <a:t>Będziemy się przyglądać większym częścią porządkującego się układu. </a:t>
                </a:r>
              </a:p>
              <a:p>
                <a:endParaRPr lang="en-US" dirty="0"/>
              </a:p>
            </p:txBody>
          </p:sp>
        </mc:Choice>
        <mc:Fallback xmlns="">
          <p:sp>
            <p:nvSpPr>
              <p:cNvPr id="2" name="Symbol zastępczy zawartości 1"/>
              <p:cNvSpPr>
                <a:spLocks noGrp="1" noRot="1" noChangeAspect="1" noMove="1" noResize="1" noEditPoints="1" noAdjustHandles="1" noChangeArrowheads="1" noChangeShapeType="1" noTextEdit="1"/>
              </p:cNvSpPr>
              <p:nvPr>
                <p:ph idx="1"/>
              </p:nvPr>
            </p:nvSpPr>
            <p:spPr>
              <a:blipFill rotWithShape="1">
                <a:blip r:embed="rId2"/>
                <a:stretch>
                  <a:fillRect t="-1213" r="-2444"/>
                </a:stretch>
              </a:blipFill>
            </p:spPr>
            <p:txBody>
              <a:bodyPr/>
              <a:lstStyle/>
              <a:p>
                <a:r>
                  <a:rPr lang="en-US">
                    <a:noFill/>
                  </a:rPr>
                  <a:t> </a:t>
                </a:r>
              </a:p>
            </p:txBody>
          </p:sp>
        </mc:Fallback>
      </mc:AlternateContent>
      <p:sp>
        <p:nvSpPr>
          <p:cNvPr id="4" name="Prostokąt 3"/>
          <p:cNvSpPr/>
          <p:nvPr/>
        </p:nvSpPr>
        <p:spPr>
          <a:xfrm>
            <a:off x="9900592" y="2343944"/>
            <a:ext cx="4572000" cy="3693319"/>
          </a:xfrm>
          <a:prstGeom prst="rect">
            <a:avLst/>
          </a:prstGeom>
        </p:spPr>
        <p:txBody>
          <a:bodyPr>
            <a:spAutoFit/>
          </a:bodyPr>
          <a:lstStyle/>
          <a:p>
            <a:r>
              <a:rPr lang="pl-PL" dirty="0"/>
              <a:t>nie to co mikroskopowe jest ważne a to co makroskopowe bo skoro mamy uniwersalność to nie patrzymy na poszczególne spiny. popatrzmy na większe części porządkującego się </a:t>
            </a:r>
            <a:r>
              <a:rPr lang="pl-PL" dirty="0" err="1"/>
              <a:t>ukłądu</a:t>
            </a:r>
            <a:r>
              <a:rPr lang="pl-PL" dirty="0"/>
              <a:t> i te dwa obrazki. odchodzenie od krytyczności. w Tc nie ma odchodzenia. </a:t>
            </a:r>
          </a:p>
          <a:p>
            <a:endParaRPr lang="pl-PL" dirty="0"/>
          </a:p>
          <a:p>
            <a:r>
              <a:rPr lang="pl-PL" dirty="0"/>
              <a:t>narodziła się ta idea grupy </a:t>
            </a:r>
            <a:r>
              <a:rPr lang="pl-PL" dirty="0" err="1"/>
              <a:t>renormalizacji</a:t>
            </a:r>
            <a:r>
              <a:rPr lang="pl-PL" dirty="0"/>
              <a:t> i że możemy dostać z tego </a:t>
            </a:r>
            <a:r>
              <a:rPr lang="pl-PL" dirty="0" err="1"/>
              <a:t>wykłądniki</a:t>
            </a:r>
            <a:r>
              <a:rPr lang="pl-PL" dirty="0"/>
              <a:t> krytyczne i zależność między nimi. </a:t>
            </a:r>
            <a:endParaRPr lang="en-US" dirty="0"/>
          </a:p>
        </p:txBody>
      </p:sp>
    </p:spTree>
    <p:extLst>
      <p:ext uri="{BB962C8B-B14F-4D97-AF65-F5344CB8AC3E}">
        <p14:creationId xmlns:p14="http://schemas.microsoft.com/office/powerpoint/2010/main" val="2080935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skanuj0001"/>
          <p:cNvPicPr>
            <a:picLocks noChangeAspect="1" noChangeArrowheads="1"/>
          </p:cNvPicPr>
          <p:nvPr/>
        </p:nvPicPr>
        <p:blipFill>
          <a:blip r:embed="rId2">
            <a:extLst>
              <a:ext uri="{28A0092B-C50C-407E-A947-70E740481C1C}">
                <a14:useLocalDpi xmlns:a14="http://schemas.microsoft.com/office/drawing/2010/main" val="0"/>
              </a:ext>
            </a:extLst>
          </a:blip>
          <a:srcRect l="824" t="2890" r="5267" b="2036"/>
          <a:stretch>
            <a:fillRect/>
          </a:stretch>
        </p:blipFill>
        <p:spPr bwMode="auto">
          <a:xfrm>
            <a:off x="3635896" y="155104"/>
            <a:ext cx="5010150" cy="635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4" name="pole tekstowe 3"/>
              <p:cNvSpPr txBox="1"/>
              <p:nvPr/>
            </p:nvSpPr>
            <p:spPr>
              <a:xfrm>
                <a:off x="467544" y="908720"/>
                <a:ext cx="3168352" cy="2862322"/>
              </a:xfrm>
              <a:prstGeom prst="rect">
                <a:avLst/>
              </a:prstGeom>
              <a:noFill/>
            </p:spPr>
            <p:txBody>
              <a:bodyPr wrap="square" rtlCol="0">
                <a:spAutoFit/>
              </a:bodyPr>
              <a:lstStyle/>
              <a:p>
                <a:r>
                  <a:rPr lang="pl-PL" dirty="0" smtClean="0"/>
                  <a:t>Jeśli początkowa temperatura nie była równa </a:t>
                </a:r>
                <a14:m>
                  <m:oMath xmlns:m="http://schemas.openxmlformats.org/officeDocument/2006/math">
                    <m:sSub>
                      <m:sSubPr>
                        <m:ctrlPr>
                          <a:rPr lang="pl-PL" i="1" smtClean="0">
                            <a:latin typeface="Cambria Math" panose="02040503050406030204" pitchFamily="18" charset="0"/>
                          </a:rPr>
                        </m:ctrlPr>
                      </m:sSubPr>
                      <m:e>
                        <m:r>
                          <a:rPr lang="pl-PL" b="0" i="1" smtClean="0">
                            <a:latin typeface="Cambria Math"/>
                          </a:rPr>
                          <m:t>𝑇</m:t>
                        </m:r>
                      </m:e>
                      <m:sub>
                        <m:r>
                          <a:rPr lang="pl-PL" b="0" i="1" smtClean="0">
                            <a:latin typeface="Cambria Math"/>
                          </a:rPr>
                          <m:t>𝑐</m:t>
                        </m:r>
                      </m:sub>
                    </m:sSub>
                  </m:oMath>
                </a14:m>
                <a:r>
                  <a:rPr lang="pl-PL" dirty="0" smtClean="0"/>
                  <a:t> – to coraz większe komórki oddalają się od krytyczności – zasięg korelacji coraz mniejszy.</a:t>
                </a:r>
              </a:p>
              <a:p>
                <a:endParaRPr lang="pl-PL" dirty="0"/>
              </a:p>
              <a:p>
                <a:r>
                  <a:rPr lang="pl-PL" dirty="0" smtClean="0"/>
                  <a:t>Jeśli </a:t>
                </a:r>
                <a14:m>
                  <m:oMath xmlns:m="http://schemas.openxmlformats.org/officeDocument/2006/math">
                    <m:r>
                      <a:rPr lang="pl-PL" b="0" i="1" smtClean="0">
                        <a:latin typeface="Cambria Math"/>
                      </a:rPr>
                      <m:t>𝑇</m:t>
                    </m:r>
                    <m:r>
                      <a:rPr lang="pl-PL" b="0" i="1" smtClean="0">
                        <a:latin typeface="Cambria Math"/>
                      </a:rPr>
                      <m:t>=</m:t>
                    </m:r>
                    <m:sSub>
                      <m:sSubPr>
                        <m:ctrlPr>
                          <a:rPr lang="pl-PL" b="0" i="1" smtClean="0">
                            <a:latin typeface="Cambria Math" panose="02040503050406030204" pitchFamily="18" charset="0"/>
                          </a:rPr>
                        </m:ctrlPr>
                      </m:sSubPr>
                      <m:e>
                        <m:r>
                          <a:rPr lang="pl-PL" b="0" i="1" smtClean="0">
                            <a:latin typeface="Cambria Math"/>
                          </a:rPr>
                          <m:t>𝑇</m:t>
                        </m:r>
                      </m:e>
                      <m:sub>
                        <m:r>
                          <a:rPr lang="pl-PL" b="0" i="1" smtClean="0">
                            <a:latin typeface="Cambria Math"/>
                          </a:rPr>
                          <m:t>𝑐</m:t>
                        </m:r>
                      </m:sub>
                    </m:sSub>
                  </m:oMath>
                </a14:m>
                <a:r>
                  <a:rPr lang="pl-PL" dirty="0" smtClean="0"/>
                  <a:t> to nic się nie zmienia!</a:t>
                </a:r>
                <a:endParaRPr lang="en-US" dirty="0"/>
              </a:p>
            </p:txBody>
          </p:sp>
        </mc:Choice>
        <mc:Fallback xmlns="">
          <p:sp>
            <p:nvSpPr>
              <p:cNvPr id="4" name="pole tekstowe 3"/>
              <p:cNvSpPr txBox="1">
                <a:spLocks noRot="1" noChangeAspect="1" noMove="1" noResize="1" noEditPoints="1" noAdjustHandles="1" noChangeArrowheads="1" noChangeShapeType="1" noTextEdit="1"/>
              </p:cNvSpPr>
              <p:nvPr/>
            </p:nvSpPr>
            <p:spPr>
              <a:xfrm>
                <a:off x="467544" y="908720"/>
                <a:ext cx="3168352" cy="2862322"/>
              </a:xfrm>
              <a:prstGeom prst="rect">
                <a:avLst/>
              </a:prstGeom>
              <a:blipFill rotWithShape="1">
                <a:blip r:embed="rId3"/>
                <a:stretch>
                  <a:fillRect l="-1734" t="-1064" r="-963" b="-2340"/>
                </a:stretch>
              </a:blipFill>
            </p:spPr>
            <p:txBody>
              <a:bodyPr/>
              <a:lstStyle/>
              <a:p>
                <a:r>
                  <a:rPr lang="en-US">
                    <a:noFill/>
                  </a:rPr>
                  <a:t> </a:t>
                </a:r>
              </a:p>
            </p:txBody>
          </p:sp>
        </mc:Fallback>
      </mc:AlternateContent>
    </p:spTree>
    <p:extLst>
      <p:ext uri="{BB962C8B-B14F-4D97-AF65-F5344CB8AC3E}">
        <p14:creationId xmlns:p14="http://schemas.microsoft.com/office/powerpoint/2010/main" val="1723701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ymbol zastępczy zawartości 1"/>
              <p:cNvSpPr>
                <a:spLocks noGrp="1"/>
              </p:cNvSpPr>
              <p:nvPr>
                <p:ph idx="1"/>
              </p:nvPr>
            </p:nvSpPr>
            <p:spPr>
              <a:xfrm>
                <a:off x="395536" y="476672"/>
                <a:ext cx="3528392" cy="4525963"/>
              </a:xfrm>
            </p:spPr>
            <p:txBody>
              <a:bodyPr>
                <a:normAutofit/>
              </a:bodyPr>
              <a:lstStyle/>
              <a:p>
                <a:r>
                  <a:rPr lang="pl-PL" sz="2000" dirty="0" smtClean="0"/>
                  <a:t>Sytuacja w punkcie krytycznym </a:t>
                </a:r>
                <a14:m>
                  <m:oMath xmlns:m="http://schemas.openxmlformats.org/officeDocument/2006/math">
                    <m:r>
                      <a:rPr lang="pl-PL" sz="2000" b="0" i="1" smtClean="0">
                        <a:latin typeface="Cambria Math"/>
                      </a:rPr>
                      <m:t>𝑇</m:t>
                    </m:r>
                    <m:r>
                      <a:rPr lang="pl-PL" sz="2000" b="0" i="1" smtClean="0">
                        <a:latin typeface="Cambria Math"/>
                      </a:rPr>
                      <m:t>=</m:t>
                    </m:r>
                    <m:sSub>
                      <m:sSubPr>
                        <m:ctrlPr>
                          <a:rPr lang="pl-PL" sz="2000" b="0" i="1" smtClean="0">
                            <a:latin typeface="Cambria Math" panose="02040503050406030204" pitchFamily="18" charset="0"/>
                          </a:rPr>
                        </m:ctrlPr>
                      </m:sSubPr>
                      <m:e>
                        <m:r>
                          <a:rPr lang="pl-PL" sz="2000" b="0" i="1" smtClean="0">
                            <a:latin typeface="Cambria Math"/>
                          </a:rPr>
                          <m:t>𝑇</m:t>
                        </m:r>
                      </m:e>
                      <m:sub>
                        <m:r>
                          <a:rPr lang="pl-PL" sz="2000" b="0" i="1" smtClean="0">
                            <a:latin typeface="Cambria Math"/>
                          </a:rPr>
                          <m:t>𝑐</m:t>
                        </m:r>
                      </m:sub>
                    </m:sSub>
                  </m:oMath>
                </a14:m>
                <a:endParaRPr lang="pl-PL" sz="2000" dirty="0" smtClean="0"/>
              </a:p>
              <a:p>
                <a:endParaRPr lang="pl-PL" sz="2000" dirty="0"/>
              </a:p>
              <a:p>
                <a:r>
                  <a:rPr lang="pl-PL" sz="2000" dirty="0" smtClean="0"/>
                  <a:t>Układ zmieniających się spinów wygląda tak samo, jak wtedy, gdy komórka miała rozmiar odległości między atomami. </a:t>
                </a:r>
                <a:endParaRPr lang="en-US" sz="2000" dirty="0"/>
              </a:p>
            </p:txBody>
          </p:sp>
        </mc:Choice>
        <mc:Fallback xmlns="">
          <p:sp>
            <p:nvSpPr>
              <p:cNvPr id="2" name="Symbol zastępczy zawartości 1"/>
              <p:cNvSpPr>
                <a:spLocks noGrp="1" noRot="1" noChangeAspect="1" noMove="1" noResize="1" noEditPoints="1" noAdjustHandles="1" noChangeArrowheads="1" noChangeShapeType="1" noTextEdit="1"/>
              </p:cNvSpPr>
              <p:nvPr>
                <p:ph idx="1"/>
              </p:nvPr>
            </p:nvSpPr>
            <p:spPr>
              <a:xfrm>
                <a:off x="395536" y="476672"/>
                <a:ext cx="3528392" cy="4525963"/>
              </a:xfrm>
              <a:blipFill rotWithShape="1">
                <a:blip r:embed="rId2"/>
                <a:stretch>
                  <a:fillRect t="-673" r="-2936"/>
                </a:stretch>
              </a:blipFill>
            </p:spPr>
            <p:txBody>
              <a:bodyPr/>
              <a:lstStyle/>
              <a:p>
                <a:r>
                  <a:rPr lang="en-US">
                    <a:noFill/>
                  </a:rPr>
                  <a:t> </a:t>
                </a:r>
              </a:p>
            </p:txBody>
          </p:sp>
        </mc:Fallback>
      </mc:AlternateContent>
      <p:pic>
        <p:nvPicPr>
          <p:cNvPr id="7170" name="Picture 2" descr="skanuj00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928" y="375014"/>
            <a:ext cx="4680520" cy="6332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700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r>
              <a:rPr lang="en-US" dirty="0">
                <a:hlinkClick r:id="rId2"/>
              </a:rPr>
              <a:t>http://</a:t>
            </a:r>
            <a:r>
              <a:rPr lang="en-US" dirty="0" smtClean="0">
                <a:hlinkClick r:id="rId2"/>
              </a:rPr>
              <a:t>physics.weber.edu/schroeder/software/demos/IsingModel.html</a:t>
            </a:r>
            <a:endParaRPr lang="pl-PL" dirty="0" smtClean="0"/>
          </a:p>
          <a:p>
            <a:r>
              <a:rPr lang="pl-PL" dirty="0" smtClean="0"/>
              <a:t>Bruce A., </a:t>
            </a:r>
            <a:r>
              <a:rPr lang="pl-PL" dirty="0" err="1" smtClean="0"/>
              <a:t>Wallace</a:t>
            </a:r>
            <a:r>
              <a:rPr lang="pl-PL" dirty="0" smtClean="0"/>
              <a:t> D., Critical point </a:t>
            </a:r>
            <a:r>
              <a:rPr lang="pl-PL" dirty="0" err="1" smtClean="0"/>
              <a:t>phenomena</a:t>
            </a:r>
            <a:r>
              <a:rPr lang="pl-PL" dirty="0" smtClean="0"/>
              <a:t>: </a:t>
            </a:r>
            <a:r>
              <a:rPr lang="pl-PL" dirty="0" err="1" smtClean="0"/>
              <a:t>universal</a:t>
            </a:r>
            <a:r>
              <a:rPr lang="pl-PL" dirty="0" smtClean="0"/>
              <a:t> </a:t>
            </a:r>
            <a:r>
              <a:rPr lang="pl-PL" dirty="0" err="1" smtClean="0"/>
              <a:t>physics</a:t>
            </a:r>
            <a:r>
              <a:rPr lang="pl-PL" dirty="0" smtClean="0"/>
              <a:t> </a:t>
            </a:r>
            <a:r>
              <a:rPr lang="pl-PL" dirty="0" err="1" smtClean="0"/>
              <a:t>at</a:t>
            </a:r>
            <a:r>
              <a:rPr lang="pl-PL" dirty="0" smtClean="0"/>
              <a:t> </a:t>
            </a:r>
            <a:r>
              <a:rPr lang="pl-PL" dirty="0" err="1" smtClean="0"/>
              <a:t>large</a:t>
            </a:r>
            <a:r>
              <a:rPr lang="pl-PL" dirty="0" smtClean="0"/>
              <a:t> </a:t>
            </a:r>
            <a:r>
              <a:rPr lang="pl-PL" dirty="0" err="1" smtClean="0"/>
              <a:t>length</a:t>
            </a:r>
            <a:r>
              <a:rPr lang="pl-PL" dirty="0" smtClean="0"/>
              <a:t> </a:t>
            </a:r>
            <a:r>
              <a:rPr lang="pl-PL" dirty="0" err="1" smtClean="0"/>
              <a:t>scales</a:t>
            </a:r>
            <a:r>
              <a:rPr lang="pl-PL" dirty="0" smtClean="0"/>
              <a:t>.</a:t>
            </a:r>
            <a:endParaRPr lang="en-US" dirty="0"/>
          </a:p>
        </p:txBody>
      </p:sp>
      <p:sp>
        <p:nvSpPr>
          <p:cNvPr id="3" name="Tytuł 2"/>
          <p:cNvSpPr>
            <a:spLocks noGrp="1"/>
          </p:cNvSpPr>
          <p:nvPr>
            <p:ph type="title"/>
          </p:nvPr>
        </p:nvSpPr>
        <p:spPr/>
        <p:txBody>
          <a:bodyPr/>
          <a:lstStyle/>
          <a:p>
            <a:r>
              <a:rPr lang="pl-PL" dirty="0" smtClean="0"/>
              <a:t>Bibliografia</a:t>
            </a:r>
            <a:endParaRPr lang="en-US" dirty="0"/>
          </a:p>
        </p:txBody>
      </p:sp>
    </p:spTree>
    <p:extLst>
      <p:ext uri="{BB962C8B-B14F-4D97-AF65-F5344CB8AC3E}">
        <p14:creationId xmlns:p14="http://schemas.microsoft.com/office/powerpoint/2010/main" val="375059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smtClean="0"/>
              <a:t>Dziękuję za uwagę</a:t>
            </a:r>
            <a:endParaRPr lang="en-US" dirty="0"/>
          </a:p>
        </p:txBody>
      </p:sp>
    </p:spTree>
    <p:extLst>
      <p:ext uri="{BB962C8B-B14F-4D97-AF65-F5344CB8AC3E}">
        <p14:creationId xmlns:p14="http://schemas.microsoft.com/office/powerpoint/2010/main" val="3228018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a:bodyPr>
          <a:lstStyle/>
          <a:p>
            <a:r>
              <a:rPr lang="pl-PL" sz="2400" dirty="0" smtClean="0"/>
              <a:t>1. Różnica między przejściem fazowym, </a:t>
            </a:r>
            <a:br>
              <a:rPr lang="pl-PL" sz="2400" dirty="0" smtClean="0"/>
            </a:br>
            <a:r>
              <a:rPr lang="pl-PL" sz="2400" dirty="0" smtClean="0"/>
              <a:t>a zjawiskiem krytycznym.</a:t>
            </a:r>
          </a:p>
          <a:p>
            <a:r>
              <a:rPr lang="pl-PL" sz="2400" dirty="0" smtClean="0"/>
              <a:t>2. Model </a:t>
            </a:r>
            <a:r>
              <a:rPr lang="pl-PL" sz="2400" dirty="0" err="1" smtClean="0"/>
              <a:t>Isinga</a:t>
            </a:r>
            <a:r>
              <a:rPr lang="pl-PL" sz="2400" dirty="0" smtClean="0"/>
              <a:t>, jako przykład zjawiska krytycznego. </a:t>
            </a:r>
          </a:p>
          <a:p>
            <a:r>
              <a:rPr lang="pl-PL" sz="2400" dirty="0" smtClean="0"/>
              <a:t>3. Opis statystyczny.</a:t>
            </a:r>
          </a:p>
          <a:p>
            <a:r>
              <a:rPr lang="pl-PL" sz="2400" dirty="0" smtClean="0"/>
              <a:t>4. Powrót do modelu </a:t>
            </a:r>
            <a:r>
              <a:rPr lang="pl-PL" sz="2400" dirty="0" err="1" smtClean="0"/>
              <a:t>Isinga</a:t>
            </a:r>
            <a:r>
              <a:rPr lang="pl-PL" sz="2400" dirty="0" smtClean="0"/>
              <a:t>, uniwersalność zjawiska, hipoteza skalowania. </a:t>
            </a:r>
          </a:p>
          <a:p>
            <a:r>
              <a:rPr lang="pl-PL" sz="2400" dirty="0" smtClean="0"/>
              <a:t>5. Wstęp do </a:t>
            </a:r>
            <a:r>
              <a:rPr lang="pl-PL" sz="2400" dirty="0" err="1" smtClean="0"/>
              <a:t>renormalizacji</a:t>
            </a:r>
            <a:endParaRPr lang="en-US" sz="2400" dirty="0"/>
          </a:p>
        </p:txBody>
      </p:sp>
      <p:sp>
        <p:nvSpPr>
          <p:cNvPr id="3" name="Tytuł 2"/>
          <p:cNvSpPr>
            <a:spLocks noGrp="1"/>
          </p:cNvSpPr>
          <p:nvPr>
            <p:ph type="title"/>
          </p:nvPr>
        </p:nvSpPr>
        <p:spPr/>
        <p:txBody>
          <a:bodyPr/>
          <a:lstStyle/>
          <a:p>
            <a:r>
              <a:rPr lang="pl-PL" dirty="0" smtClean="0"/>
              <a:t>Plan</a:t>
            </a:r>
            <a:endParaRPr lang="en-US" dirty="0"/>
          </a:p>
        </p:txBody>
      </p:sp>
      <p:sp>
        <p:nvSpPr>
          <p:cNvPr id="4" name="Symbol zastępczy zawartości 1"/>
          <p:cNvSpPr txBox="1">
            <a:spLocks/>
          </p:cNvSpPr>
          <p:nvPr/>
        </p:nvSpPr>
        <p:spPr>
          <a:xfrm>
            <a:off x="470506" y="4869160"/>
            <a:ext cx="8229600" cy="864096"/>
          </a:xfrm>
          <a:prstGeom prst="rect">
            <a:avLst/>
          </a:prstGeom>
          <a:solidFill>
            <a:srgbClr val="FFC000"/>
          </a:solidFill>
        </p:spPr>
        <p:txBody>
          <a:bodyPr vert="horz">
            <a:normAutofit lnSpcReduction="1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buNone/>
            </a:pPr>
            <a:r>
              <a:rPr lang="pl-PL" dirty="0" smtClean="0"/>
              <a:t>Zjawiska krytyczne, mimo różnorodności, są uniwersalne (wszystkie zachodzą tak samo)</a:t>
            </a:r>
            <a:endParaRPr lang="en-US" dirty="0"/>
          </a:p>
        </p:txBody>
      </p:sp>
      <p:sp>
        <p:nvSpPr>
          <p:cNvPr id="5" name="Symbol zastępczy zawartości 1"/>
          <p:cNvSpPr txBox="1">
            <a:spLocks/>
          </p:cNvSpPr>
          <p:nvPr/>
        </p:nvSpPr>
        <p:spPr>
          <a:xfrm>
            <a:off x="473551" y="5877272"/>
            <a:ext cx="8229600" cy="864096"/>
          </a:xfrm>
          <a:prstGeom prst="rect">
            <a:avLst/>
          </a:prstGeom>
          <a:solidFill>
            <a:srgbClr val="FFC000"/>
          </a:solidFill>
        </p:spPr>
        <p:txBody>
          <a:bodyPr vert="horz">
            <a:normAutofit lnSpcReduction="1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buNone/>
            </a:pPr>
            <a:r>
              <a:rPr lang="pl-PL" dirty="0" smtClean="0"/>
              <a:t>Ta uniwersalność sprawia, że można je opisać jedną teoria: teorią grupy </a:t>
            </a:r>
            <a:r>
              <a:rPr lang="pl-PL" dirty="0" err="1" smtClean="0"/>
              <a:t>renormalizacji</a:t>
            </a:r>
            <a:endParaRPr lang="en-US" dirty="0"/>
          </a:p>
        </p:txBody>
      </p:sp>
    </p:spTree>
    <p:extLst>
      <p:ext uri="{BB962C8B-B14F-4D97-AF65-F5344CB8AC3E}">
        <p14:creationId xmlns:p14="http://schemas.microsoft.com/office/powerpoint/2010/main" val="2523973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0" y="955907"/>
            <a:ext cx="7452320" cy="2304256"/>
          </a:xfrm>
        </p:spPr>
        <p:txBody>
          <a:bodyPr>
            <a:normAutofit lnSpcReduction="10000"/>
          </a:bodyPr>
          <a:lstStyle/>
          <a:p>
            <a:r>
              <a:rPr lang="pl-PL" sz="2400" dirty="0" smtClean="0"/>
              <a:t>Pod ciśnieniem </a:t>
            </a:r>
            <a:r>
              <a:rPr lang="pl-PL" sz="2400" dirty="0" smtClean="0"/>
              <a:t>atmosferycznym, poniżej </a:t>
            </a:r>
            <a:r>
              <a:rPr lang="pl-PL" sz="2400" dirty="0"/>
              <a:t>100°C </a:t>
            </a:r>
            <a:r>
              <a:rPr lang="pl-PL" sz="2400" dirty="0" smtClean="0"/>
              <a:t>woda jest </a:t>
            </a:r>
            <a:r>
              <a:rPr lang="pl-PL" sz="2400" dirty="0" smtClean="0"/>
              <a:t>cieczą. </a:t>
            </a:r>
            <a:endParaRPr lang="pl-PL" sz="2400" dirty="0" smtClean="0"/>
          </a:p>
          <a:p>
            <a:r>
              <a:rPr lang="pl-PL" sz="2400" dirty="0" smtClean="0"/>
              <a:t>Zmniejszając ciśnienie powodujemy jej parowanie : staje się parą wodną (gazem). </a:t>
            </a:r>
            <a:endParaRPr lang="pl-PL" sz="2400" dirty="0" smtClean="0"/>
          </a:p>
          <a:p>
            <a:r>
              <a:rPr lang="pl-PL" sz="2400" dirty="0" smtClean="0"/>
              <a:t>Przejściu </a:t>
            </a:r>
            <a:r>
              <a:rPr lang="pl-PL" sz="2400" dirty="0" smtClean="0"/>
              <a:t>fazowemu ciecz para towarzyszy </a:t>
            </a:r>
            <a:r>
              <a:rPr lang="pl-PL" sz="2400" dirty="0" smtClean="0"/>
              <a:t>nagła zmiana </a:t>
            </a:r>
            <a:r>
              <a:rPr lang="pl-PL" sz="2400" dirty="0" smtClean="0"/>
              <a:t>gęstości. </a:t>
            </a:r>
            <a:endParaRPr lang="pl-PL" sz="2400" dirty="0" smtClean="0"/>
          </a:p>
        </p:txBody>
      </p:sp>
      <p:pic>
        <p:nvPicPr>
          <p:cNvPr id="1028" name="Picture 4" descr="Znalezione obrazy dla zapytania wrząca wo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7300" y="1536764"/>
            <a:ext cx="2304256" cy="1317747"/>
          </a:xfrm>
          <a:prstGeom prst="rect">
            <a:avLst/>
          </a:prstGeom>
          <a:noFill/>
          <a:extLst>
            <a:ext uri="{909E8E84-426E-40DD-AFC4-6F175D3DCCD1}">
              <a14:hiddenFill xmlns:a14="http://schemas.microsoft.com/office/drawing/2010/main">
                <a:solidFill>
                  <a:srgbClr val="FFFFFF"/>
                </a:solidFill>
              </a14:hiddenFill>
            </a:ext>
          </a:extLst>
        </p:spPr>
      </p:pic>
      <p:sp>
        <p:nvSpPr>
          <p:cNvPr id="5" name="Tytuł 2"/>
          <p:cNvSpPr>
            <a:spLocks noGrp="1"/>
          </p:cNvSpPr>
          <p:nvPr>
            <p:ph type="title"/>
          </p:nvPr>
        </p:nvSpPr>
        <p:spPr>
          <a:xfrm>
            <a:off x="323528" y="0"/>
            <a:ext cx="8157592" cy="908720"/>
          </a:xfrm>
          <a:solidFill>
            <a:srgbClr val="00B0F0"/>
          </a:solidFill>
        </p:spPr>
        <p:txBody>
          <a:bodyPr>
            <a:noAutofit/>
          </a:bodyPr>
          <a:lstStyle/>
          <a:p>
            <a:pPr algn="ctr"/>
            <a:r>
              <a:rPr lang="pl-PL" sz="2800" dirty="0" smtClean="0">
                <a:solidFill>
                  <a:srgbClr val="FF0000"/>
                </a:solidFill>
              </a:rPr>
              <a:t>Przejścia fazowe, a zjawiska </a:t>
            </a:r>
            <a:r>
              <a:rPr lang="pl-PL" sz="2800" dirty="0" smtClean="0">
                <a:solidFill>
                  <a:srgbClr val="FF0000"/>
                </a:solidFill>
              </a:rPr>
              <a:t>krytyczne: woda przechodzi w </a:t>
            </a:r>
            <a:r>
              <a:rPr lang="pl-PL" sz="2800" dirty="0" err="1" smtClean="0">
                <a:solidFill>
                  <a:srgbClr val="FF0000"/>
                </a:solidFill>
              </a:rPr>
              <a:t>pare</a:t>
            </a:r>
            <a:endParaRPr lang="en-US" sz="2800" dirty="0">
              <a:solidFill>
                <a:srgbClr val="FF0000"/>
              </a:solidFill>
            </a:endParaRPr>
          </a:p>
        </p:txBody>
      </p:sp>
      <mc:AlternateContent xmlns:mc="http://schemas.openxmlformats.org/markup-compatibility/2006">
        <mc:Choice xmlns:a14="http://schemas.microsoft.com/office/drawing/2010/main" Requires="a14">
          <p:sp>
            <p:nvSpPr>
              <p:cNvPr id="6" name="Symbol zastępczy zawartości 1"/>
              <p:cNvSpPr txBox="1">
                <a:spLocks/>
              </p:cNvSpPr>
              <p:nvPr/>
            </p:nvSpPr>
            <p:spPr>
              <a:xfrm>
                <a:off x="3029093" y="3621262"/>
                <a:ext cx="2160240" cy="504056"/>
              </a:xfrm>
              <a:prstGeom prst="rect">
                <a:avLst/>
              </a:prstGeom>
            </p:spPr>
            <p:txBody>
              <a:bodyPr vert="horz">
                <a:normAutofit fontScale="85000" lnSpcReduction="1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buFont typeface="Wingdings 3"/>
                  <a:buNone/>
                </a:pPr>
                <a14:m>
                  <m:oMath xmlns:m="http://schemas.openxmlformats.org/officeDocument/2006/math">
                    <m:sSub>
                      <m:sSubPr>
                        <m:ctrlPr>
                          <a:rPr lang="pl-PL" sz="1400" i="1" smtClean="0">
                            <a:latin typeface="Cambria Math" panose="02040503050406030204" pitchFamily="18" charset="0"/>
                          </a:rPr>
                        </m:ctrlPr>
                      </m:sSubPr>
                      <m:e>
                        <m:r>
                          <m:rPr>
                            <m:nor/>
                          </m:rPr>
                          <a:rPr lang="pl-PL" sz="1400" dirty="0"/>
                          <m:t>punkt</m:t>
                        </m:r>
                        <m:r>
                          <m:rPr>
                            <m:nor/>
                          </m:rPr>
                          <a:rPr lang="pl-PL" sz="1400" dirty="0"/>
                          <m:t> </m:t>
                        </m:r>
                        <m:r>
                          <m:rPr>
                            <m:nor/>
                          </m:rPr>
                          <a:rPr lang="pl-PL" sz="1400" dirty="0"/>
                          <m:t>krytyczny</m:t>
                        </m:r>
                        <m:r>
                          <m:rPr>
                            <m:nor/>
                          </m:rPr>
                          <a:rPr lang="pl-PL" sz="1400" dirty="0" smtClean="0"/>
                          <m:t> </m:t>
                        </m:r>
                        <m:r>
                          <m:rPr>
                            <m:nor/>
                          </m:rPr>
                          <a:rPr lang="pl-PL" sz="1400" dirty="0" smtClean="0"/>
                          <m:t>wody</m:t>
                        </m:r>
                        <m:r>
                          <m:rPr>
                            <m:nor/>
                          </m:rPr>
                          <a:rPr lang="pl-PL" sz="1400" dirty="0" smtClean="0"/>
                          <m:t>: </m:t>
                        </m:r>
                        <m:r>
                          <a:rPr lang="pl-PL" sz="1400" i="1" smtClean="0">
                            <a:latin typeface="Cambria Math"/>
                          </a:rPr>
                          <m:t>𝑝</m:t>
                        </m:r>
                      </m:e>
                      <m:sub>
                        <m:r>
                          <a:rPr lang="pl-PL" sz="1400" i="1" smtClean="0">
                            <a:latin typeface="Cambria Math"/>
                          </a:rPr>
                          <m:t>𝑐</m:t>
                        </m:r>
                      </m:sub>
                    </m:sSub>
                    <m:r>
                      <a:rPr lang="pl-PL" sz="1400" i="1" smtClean="0">
                        <a:latin typeface="Cambria Math"/>
                      </a:rPr>
                      <m:t>=218</m:t>
                    </m:r>
                  </m:oMath>
                </a14:m>
                <a:r>
                  <a:rPr lang="pl-PL" sz="1400" dirty="0" smtClean="0"/>
                  <a:t> atmosfer, </a:t>
                </a:r>
                <a14:m>
                  <m:oMath xmlns:m="http://schemas.openxmlformats.org/officeDocument/2006/math">
                    <m:sSub>
                      <m:sSubPr>
                        <m:ctrlPr>
                          <a:rPr lang="pl-PL" sz="1400" i="1" smtClean="0">
                            <a:latin typeface="Cambria Math" panose="02040503050406030204" pitchFamily="18" charset="0"/>
                          </a:rPr>
                        </m:ctrlPr>
                      </m:sSubPr>
                      <m:e>
                        <m:r>
                          <a:rPr lang="pl-PL" sz="1400" i="1" smtClean="0">
                            <a:latin typeface="Cambria Math"/>
                          </a:rPr>
                          <m:t>𝑇</m:t>
                        </m:r>
                      </m:e>
                      <m:sub>
                        <m:r>
                          <a:rPr lang="pl-PL" sz="1400" i="1" smtClean="0">
                            <a:latin typeface="Cambria Math" panose="02040503050406030204" pitchFamily="18" charset="0"/>
                          </a:rPr>
                          <m:t>𝑐</m:t>
                        </m:r>
                      </m:sub>
                    </m:sSub>
                    <m:r>
                      <a:rPr lang="pl-PL" sz="1400" i="1" smtClean="0">
                        <a:latin typeface="Cambria Math"/>
                      </a:rPr>
                      <m:t>=374</m:t>
                    </m:r>
                    <m:r>
                      <a:rPr lang="pl-PL" sz="1400" i="1" smtClean="0">
                        <a:latin typeface="Cambria Math"/>
                        <a:ea typeface="Cambria Math"/>
                      </a:rPr>
                      <m:t>℃</m:t>
                    </m:r>
                  </m:oMath>
                </a14:m>
                <a:r>
                  <a:rPr lang="pl-PL" sz="1400" dirty="0" smtClean="0"/>
                  <a:t>. </a:t>
                </a:r>
                <a:endParaRPr lang="en-US" sz="1400" dirty="0"/>
              </a:p>
              <a:p>
                <a:pPr marL="109728" indent="0">
                  <a:buFont typeface="Wingdings 3"/>
                  <a:buNone/>
                </a:pPr>
                <a:endParaRPr lang="en-US" sz="1400" dirty="0"/>
              </a:p>
            </p:txBody>
          </p:sp>
        </mc:Choice>
        <mc:Fallback>
          <p:sp>
            <p:nvSpPr>
              <p:cNvPr id="6" name="Symbol zastępczy zawartości 1"/>
              <p:cNvSpPr txBox="1">
                <a:spLocks noRot="1" noChangeAspect="1" noMove="1" noResize="1" noEditPoints="1" noAdjustHandles="1" noChangeArrowheads="1" noChangeShapeType="1" noTextEdit="1"/>
              </p:cNvSpPr>
              <p:nvPr/>
            </p:nvSpPr>
            <p:spPr>
              <a:xfrm>
                <a:off x="3029093" y="3621262"/>
                <a:ext cx="2160240" cy="504056"/>
              </a:xfrm>
              <a:prstGeom prst="rect">
                <a:avLst/>
              </a:prstGeom>
              <a:blipFill>
                <a:blip r:embed="rId4"/>
                <a:stretch>
                  <a:fillRect r="-4520"/>
                </a:stretch>
              </a:blipFill>
            </p:spPr>
            <p:txBody>
              <a:bodyPr/>
              <a:lstStyle/>
              <a:p>
                <a:r>
                  <a:rPr lang="pl-PL">
                    <a:noFill/>
                  </a:rPr>
                  <a:t> </a:t>
                </a:r>
              </a:p>
            </p:txBody>
          </p:sp>
        </mc:Fallback>
      </mc:AlternateContent>
      <p:pic>
        <p:nvPicPr>
          <p:cNvPr id="7" name="Picture 2" descr="C:\Users\Kasia\Desktop\wykres1.png"/>
          <p:cNvPicPr>
            <a:picLocks noChangeAspect="1" noChangeArrowheads="1"/>
          </p:cNvPicPr>
          <p:nvPr/>
        </p:nvPicPr>
        <p:blipFill rotWithShape="1">
          <a:blip r:embed="rId5">
            <a:extLst>
              <a:ext uri="{28A0092B-C50C-407E-A947-70E740481C1C}">
                <a14:useLocalDpi xmlns:a14="http://schemas.microsoft.com/office/drawing/2010/main" val="0"/>
              </a:ext>
            </a:extLst>
          </a:blip>
          <a:srcRect t="13111" r="38470" b="18940"/>
          <a:stretch/>
        </p:blipFill>
        <p:spPr bwMode="auto">
          <a:xfrm>
            <a:off x="2528749" y="3490789"/>
            <a:ext cx="3651548" cy="3024336"/>
          </a:xfrm>
          <a:prstGeom prst="rect">
            <a:avLst/>
          </a:prstGeom>
          <a:noFill/>
          <a:extLst>
            <a:ext uri="{909E8E84-426E-40DD-AFC4-6F175D3DCCD1}">
              <a14:hiddenFill xmlns:a14="http://schemas.microsoft.com/office/drawing/2010/main">
                <a:solidFill>
                  <a:srgbClr val="FFFFFF"/>
                </a:solidFill>
              </a14:hiddenFill>
            </a:ext>
          </a:extLst>
        </p:spPr>
      </p:pic>
      <p:cxnSp>
        <p:nvCxnSpPr>
          <p:cNvPr id="8" name="Łącznik prosty ze strzałką 7"/>
          <p:cNvCxnSpPr/>
          <p:nvPr/>
        </p:nvCxnSpPr>
        <p:spPr>
          <a:xfrm>
            <a:off x="4533774" y="3945298"/>
            <a:ext cx="196534" cy="720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9" name="Grupa 8"/>
          <p:cNvGrpSpPr/>
          <p:nvPr/>
        </p:nvGrpSpPr>
        <p:grpSpPr>
          <a:xfrm>
            <a:off x="312756" y="3450215"/>
            <a:ext cx="1695169" cy="2856122"/>
            <a:chOff x="5088222" y="2234827"/>
            <a:chExt cx="2602078" cy="3762263"/>
          </a:xfrm>
        </p:grpSpPr>
        <p:pic>
          <p:nvPicPr>
            <p:cNvPr id="10" name="Picture 4" descr="C:\Users\Kasia\Desktop\w23.png"/>
            <p:cNvPicPr>
              <a:picLocks noChangeAspect="1" noChangeArrowheads="1"/>
            </p:cNvPicPr>
            <p:nvPr/>
          </p:nvPicPr>
          <p:blipFill rotWithShape="1">
            <a:blip r:embed="rId6">
              <a:extLst>
                <a:ext uri="{28A0092B-C50C-407E-A947-70E740481C1C}">
                  <a14:useLocalDpi xmlns:a14="http://schemas.microsoft.com/office/drawing/2010/main" val="0"/>
                </a:ext>
              </a:extLst>
            </a:blip>
            <a:srcRect l="67250" t="15247" r="12000" b="43809"/>
            <a:stretch/>
          </p:blipFill>
          <p:spPr bwMode="auto">
            <a:xfrm>
              <a:off x="5148064" y="2234827"/>
              <a:ext cx="2542236" cy="3762263"/>
            </a:xfrm>
            <a:prstGeom prst="rect">
              <a:avLst/>
            </a:prstGeom>
            <a:noFill/>
            <a:extLst>
              <a:ext uri="{909E8E84-426E-40DD-AFC4-6F175D3DCCD1}">
                <a14:hiddenFill xmlns:a14="http://schemas.microsoft.com/office/drawing/2010/main">
                  <a:solidFill>
                    <a:srgbClr val="FFFFFF"/>
                  </a:solidFill>
                </a14:hiddenFill>
              </a:ext>
            </a:extLst>
          </p:spPr>
        </p:pic>
        <p:sp>
          <p:nvSpPr>
            <p:cNvPr id="11" name="Prostokąt 10"/>
            <p:cNvSpPr/>
            <p:nvPr/>
          </p:nvSpPr>
          <p:spPr>
            <a:xfrm>
              <a:off x="5508104" y="4221088"/>
              <a:ext cx="21602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Symbol zastępczy zawartości 1"/>
            <p:cNvSpPr txBox="1">
              <a:spLocks/>
            </p:cNvSpPr>
            <p:nvPr/>
          </p:nvSpPr>
          <p:spPr>
            <a:xfrm>
              <a:off x="6876256" y="4115958"/>
              <a:ext cx="648072" cy="576063"/>
            </a:xfrm>
            <a:prstGeom prst="rect">
              <a:avLst/>
            </a:prstGeom>
          </p:spPr>
          <p:txBody>
            <a:bodyPr vert="horz">
              <a:normAutofit lnSpcReduction="1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buNone/>
              </a:pPr>
              <a:r>
                <a:rPr lang="pl-PL" sz="2400" dirty="0" smtClean="0"/>
                <a:t>p</a:t>
              </a:r>
              <a:endParaRPr lang="en-US" sz="2400" dirty="0"/>
            </a:p>
          </p:txBody>
        </p:sp>
        <p:cxnSp>
          <p:nvCxnSpPr>
            <p:cNvPr id="13" name="Łącznik prosty ze strzałką 12"/>
            <p:cNvCxnSpPr/>
            <p:nvPr/>
          </p:nvCxnSpPr>
          <p:spPr>
            <a:xfrm>
              <a:off x="7200292" y="4115958"/>
              <a:ext cx="32403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Łącznik prosty ze strzałką 13"/>
            <p:cNvCxnSpPr/>
            <p:nvPr/>
          </p:nvCxnSpPr>
          <p:spPr>
            <a:xfrm flipV="1">
              <a:off x="6419182" y="2492896"/>
              <a:ext cx="0" cy="2880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Nawias klamrowy otwierający 14"/>
            <p:cNvSpPr/>
            <p:nvPr/>
          </p:nvSpPr>
          <p:spPr>
            <a:xfrm>
              <a:off x="5888268" y="3573016"/>
              <a:ext cx="430780" cy="1119005"/>
            </a:xfrm>
            <a:prstGeom prst="leftBrace">
              <a:avLst>
                <a:gd name="adj1" fmla="val 8333"/>
                <a:gd name="adj2" fmla="val 3230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16" name="Symbol zastępczy zawartości 1"/>
            <p:cNvSpPr txBox="1">
              <a:spLocks/>
            </p:cNvSpPr>
            <p:nvPr/>
          </p:nvSpPr>
          <p:spPr>
            <a:xfrm>
              <a:off x="5088222" y="3752482"/>
              <a:ext cx="1075609" cy="410009"/>
            </a:xfrm>
            <a:prstGeom prst="rect">
              <a:avLst/>
            </a:prstGeom>
          </p:spPr>
          <p:txBody>
            <a:bodyPr vert="horz">
              <a:normAutofit fontScale="700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buNone/>
              </a:pPr>
              <a:r>
                <a:rPr lang="el-GR" sz="2400" dirty="0" smtClean="0"/>
                <a:t>Δ</a:t>
              </a:r>
              <a:r>
                <a:rPr lang="el-GR" sz="2400" dirty="0"/>
                <a:t>ρ</a:t>
              </a:r>
              <a:endParaRPr lang="en-US" sz="2400" dirty="0"/>
            </a:p>
          </p:txBody>
        </p:sp>
      </p:grpSp>
      <p:sp>
        <p:nvSpPr>
          <p:cNvPr id="26" name="Symbol zastępczy zawartości 1"/>
          <p:cNvSpPr txBox="1">
            <a:spLocks/>
          </p:cNvSpPr>
          <p:nvPr/>
        </p:nvSpPr>
        <p:spPr>
          <a:xfrm>
            <a:off x="450431" y="4025727"/>
            <a:ext cx="1251068" cy="392123"/>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buNone/>
            </a:pPr>
            <a:r>
              <a:rPr lang="pl-PL" sz="1400" dirty="0" smtClean="0"/>
              <a:t>woda</a:t>
            </a:r>
            <a:endParaRPr lang="pl-PL" sz="1400" dirty="0" smtClean="0"/>
          </a:p>
        </p:txBody>
      </p:sp>
      <p:sp>
        <p:nvSpPr>
          <p:cNvPr id="27" name="Symbol zastępczy zawartości 1"/>
          <p:cNvSpPr txBox="1">
            <a:spLocks/>
          </p:cNvSpPr>
          <p:nvPr/>
        </p:nvSpPr>
        <p:spPr>
          <a:xfrm>
            <a:off x="697499" y="5614904"/>
            <a:ext cx="1251068" cy="392123"/>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buNone/>
            </a:pPr>
            <a:r>
              <a:rPr lang="pl-PL" sz="1400" dirty="0" smtClean="0"/>
              <a:t>para</a:t>
            </a:r>
            <a:endParaRPr lang="pl-PL" sz="1400" dirty="0" smtClean="0"/>
          </a:p>
        </p:txBody>
      </p:sp>
      <p:sp>
        <p:nvSpPr>
          <p:cNvPr id="28" name="Symbol zastępczy zawartości 1"/>
          <p:cNvSpPr txBox="1">
            <a:spLocks/>
          </p:cNvSpPr>
          <p:nvPr/>
        </p:nvSpPr>
        <p:spPr>
          <a:xfrm>
            <a:off x="543511" y="6306337"/>
            <a:ext cx="8229600" cy="454939"/>
          </a:xfrm>
          <a:prstGeom prst="rect">
            <a:avLst/>
          </a:prstGeom>
          <a:solidFill>
            <a:srgbClr val="FFC000"/>
          </a:solidFill>
        </p:spPr>
        <p:txBody>
          <a:bodyPr vert="horz">
            <a:normAutofit lnSpcReduction="1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buNone/>
            </a:pPr>
            <a:r>
              <a:rPr lang="pl-PL" sz="2400" dirty="0" err="1" smtClean="0"/>
              <a:t>Powyzej</a:t>
            </a:r>
            <a:r>
              <a:rPr lang="pl-PL" sz="2400" dirty="0" smtClean="0"/>
              <a:t> Tc brak </a:t>
            </a:r>
            <a:r>
              <a:rPr lang="pl-PL" sz="2400" dirty="0" err="1" smtClean="0"/>
              <a:t>roznicy</a:t>
            </a:r>
            <a:r>
              <a:rPr lang="pl-PL" sz="2400" dirty="0" smtClean="0"/>
              <a:t> miedzy para a </a:t>
            </a:r>
            <a:r>
              <a:rPr lang="pl-PL" sz="2400" dirty="0" err="1" smtClean="0"/>
              <a:t>ciecza</a:t>
            </a:r>
            <a:endParaRPr lang="pl-PL" sz="2400" dirty="0" smtClean="0"/>
          </a:p>
        </p:txBody>
      </p:sp>
      <p:sp>
        <p:nvSpPr>
          <p:cNvPr id="29" name="Prostokąt 28"/>
          <p:cNvSpPr/>
          <p:nvPr/>
        </p:nvSpPr>
        <p:spPr>
          <a:xfrm>
            <a:off x="8059359" y="4943746"/>
            <a:ext cx="140733" cy="2186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0" name="Symbol zastępczy zawartości 1"/>
          <p:cNvSpPr txBox="1">
            <a:spLocks/>
          </p:cNvSpPr>
          <p:nvPr/>
        </p:nvSpPr>
        <p:spPr>
          <a:xfrm>
            <a:off x="7747499" y="4909232"/>
            <a:ext cx="866113" cy="437318"/>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buNone/>
            </a:pPr>
            <a:r>
              <a:rPr lang="pl-PL" sz="1800" dirty="0" smtClean="0"/>
              <a:t>p</a:t>
            </a:r>
            <a:endParaRPr lang="en-US" sz="1800" baseline="-25000" dirty="0"/>
          </a:p>
        </p:txBody>
      </p:sp>
      <p:sp>
        <p:nvSpPr>
          <p:cNvPr id="31" name="Symbol zastępczy zawartości 1"/>
          <p:cNvSpPr txBox="1">
            <a:spLocks/>
          </p:cNvSpPr>
          <p:nvPr/>
        </p:nvSpPr>
        <p:spPr>
          <a:xfrm>
            <a:off x="6768661" y="3953994"/>
            <a:ext cx="954898" cy="311258"/>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buNone/>
            </a:pPr>
            <a:r>
              <a:rPr lang="el-GR" sz="1600" dirty="0" smtClean="0"/>
              <a:t>Δρ</a:t>
            </a:r>
            <a:r>
              <a:rPr lang="pl-PL" sz="1600" dirty="0" smtClean="0"/>
              <a:t>=0</a:t>
            </a:r>
            <a:endParaRPr lang="en-US" sz="1600" dirty="0"/>
          </a:p>
        </p:txBody>
      </p:sp>
      <p:sp>
        <p:nvSpPr>
          <p:cNvPr id="33" name="Prostokąt 32"/>
          <p:cNvSpPr/>
          <p:nvPr/>
        </p:nvSpPr>
        <p:spPr>
          <a:xfrm>
            <a:off x="6948107" y="3786094"/>
            <a:ext cx="1217428" cy="222093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34" name="Łącznik prosty ze strzałką 33"/>
          <p:cNvCxnSpPr/>
          <p:nvPr/>
        </p:nvCxnSpPr>
        <p:spPr>
          <a:xfrm>
            <a:off x="6913550" y="4908549"/>
            <a:ext cx="146930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Łącznik prosty ze strzałką 34"/>
          <p:cNvCxnSpPr/>
          <p:nvPr/>
        </p:nvCxnSpPr>
        <p:spPr>
          <a:xfrm flipV="1">
            <a:off x="7596336" y="3588852"/>
            <a:ext cx="0" cy="24736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Łącznik prosty 35"/>
          <p:cNvCxnSpPr/>
          <p:nvPr/>
        </p:nvCxnSpPr>
        <p:spPr>
          <a:xfrm flipV="1">
            <a:off x="7081420" y="4138772"/>
            <a:ext cx="977939" cy="153458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7" name="Symbol zastępczy zawartości 1"/>
          <p:cNvSpPr txBox="1">
            <a:spLocks/>
          </p:cNvSpPr>
          <p:nvPr/>
        </p:nvSpPr>
        <p:spPr>
          <a:xfrm>
            <a:off x="7552791" y="3423199"/>
            <a:ext cx="954898" cy="311258"/>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buNone/>
            </a:pPr>
            <a:r>
              <a:rPr lang="pl-PL" sz="1600" dirty="0" smtClean="0">
                <a:solidFill>
                  <a:srgbClr val="FF0000"/>
                </a:solidFill>
              </a:rPr>
              <a:t>T&gt;Tc</a:t>
            </a:r>
            <a:endParaRPr lang="en-US" sz="1600" dirty="0">
              <a:solidFill>
                <a:srgbClr val="FF0000"/>
              </a:solidFill>
            </a:endParaRPr>
          </a:p>
        </p:txBody>
      </p:sp>
      <p:sp>
        <p:nvSpPr>
          <p:cNvPr id="38" name="Symbol zastępczy zawartości 1"/>
          <p:cNvSpPr txBox="1">
            <a:spLocks/>
          </p:cNvSpPr>
          <p:nvPr/>
        </p:nvSpPr>
        <p:spPr>
          <a:xfrm>
            <a:off x="7139614" y="3464366"/>
            <a:ext cx="954898" cy="311258"/>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buNone/>
            </a:pPr>
            <a:r>
              <a:rPr lang="el-GR" sz="1600" dirty="0" smtClean="0"/>
              <a:t>ρ</a:t>
            </a:r>
            <a:endParaRPr lang="en-US" sz="1600" dirty="0"/>
          </a:p>
        </p:txBody>
      </p:sp>
      <p:sp>
        <p:nvSpPr>
          <p:cNvPr id="39" name="Symbol zastępczy zawartości 1"/>
          <p:cNvSpPr txBox="1">
            <a:spLocks/>
          </p:cNvSpPr>
          <p:nvPr/>
        </p:nvSpPr>
        <p:spPr>
          <a:xfrm>
            <a:off x="5005497" y="4324719"/>
            <a:ext cx="954898" cy="311258"/>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buNone/>
            </a:pPr>
            <a:r>
              <a:rPr lang="pl-PL" sz="1600" dirty="0" smtClean="0">
                <a:solidFill>
                  <a:srgbClr val="FF0000"/>
                </a:solidFill>
              </a:rPr>
              <a:t>T&gt;Tc</a:t>
            </a:r>
            <a:endParaRPr lang="en-US" sz="1600" dirty="0">
              <a:solidFill>
                <a:srgbClr val="FF0000"/>
              </a:solidFill>
            </a:endParaRPr>
          </a:p>
        </p:txBody>
      </p:sp>
      <p:sp>
        <p:nvSpPr>
          <p:cNvPr id="40" name="Symbol zastępczy zawartości 1"/>
          <p:cNvSpPr txBox="1">
            <a:spLocks/>
          </p:cNvSpPr>
          <p:nvPr/>
        </p:nvSpPr>
        <p:spPr>
          <a:xfrm>
            <a:off x="3447426" y="5096935"/>
            <a:ext cx="954898" cy="311258"/>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buNone/>
            </a:pPr>
            <a:r>
              <a:rPr lang="pl-PL" sz="1600" dirty="0" smtClean="0">
                <a:solidFill>
                  <a:srgbClr val="00B0F0"/>
                </a:solidFill>
              </a:rPr>
              <a:t>T&lt;Tc</a:t>
            </a:r>
            <a:endParaRPr lang="en-US" sz="1600" dirty="0">
              <a:solidFill>
                <a:srgbClr val="00B0F0"/>
              </a:solidFill>
            </a:endParaRPr>
          </a:p>
        </p:txBody>
      </p:sp>
      <p:sp>
        <p:nvSpPr>
          <p:cNvPr id="41" name="Symbol zastępczy zawartości 1"/>
          <p:cNvSpPr txBox="1">
            <a:spLocks/>
          </p:cNvSpPr>
          <p:nvPr/>
        </p:nvSpPr>
        <p:spPr>
          <a:xfrm>
            <a:off x="203163" y="3434418"/>
            <a:ext cx="954898" cy="311258"/>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buNone/>
            </a:pPr>
            <a:r>
              <a:rPr lang="pl-PL" sz="1600" dirty="0" smtClean="0">
                <a:solidFill>
                  <a:srgbClr val="00B0F0"/>
                </a:solidFill>
              </a:rPr>
              <a:t>T&lt;Tc</a:t>
            </a:r>
            <a:endParaRPr lang="en-US" sz="1600" dirty="0">
              <a:solidFill>
                <a:srgbClr val="00B0F0"/>
              </a:solidFill>
            </a:endParaRPr>
          </a:p>
        </p:txBody>
      </p:sp>
    </p:spTree>
    <p:extLst>
      <p:ext uri="{BB962C8B-B14F-4D97-AF65-F5344CB8AC3E}">
        <p14:creationId xmlns:p14="http://schemas.microsoft.com/office/powerpoint/2010/main" val="324350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Symbol zastępczy zawartości 1"/>
              <p:cNvSpPr>
                <a:spLocks noGrp="1"/>
              </p:cNvSpPr>
              <p:nvPr>
                <p:ph idx="1"/>
              </p:nvPr>
            </p:nvSpPr>
            <p:spPr>
              <a:xfrm>
                <a:off x="1475656" y="2384884"/>
                <a:ext cx="2160240" cy="504056"/>
              </a:xfrm>
            </p:spPr>
            <p:txBody>
              <a:bodyPr>
                <a:normAutofit fontScale="85000" lnSpcReduction="10000"/>
              </a:bodyPr>
              <a:lstStyle/>
              <a:p>
                <a:pPr marL="109728" indent="0">
                  <a:buNone/>
                </a:pPr>
                <a14:m>
                  <m:oMath xmlns:m="http://schemas.openxmlformats.org/officeDocument/2006/math">
                    <m:sSub>
                      <m:sSubPr>
                        <m:ctrlPr>
                          <a:rPr lang="pl-PL" sz="1400" i="1" smtClean="0">
                            <a:latin typeface="Cambria Math" panose="02040503050406030204" pitchFamily="18" charset="0"/>
                          </a:rPr>
                        </m:ctrlPr>
                      </m:sSubPr>
                      <m:e>
                        <m:r>
                          <m:rPr>
                            <m:nor/>
                          </m:rPr>
                          <a:rPr lang="pl-PL" sz="1400" dirty="0"/>
                          <m:t>punkt</m:t>
                        </m:r>
                        <m:r>
                          <m:rPr>
                            <m:nor/>
                          </m:rPr>
                          <a:rPr lang="pl-PL" sz="1400" dirty="0"/>
                          <m:t> </m:t>
                        </m:r>
                        <m:r>
                          <m:rPr>
                            <m:nor/>
                          </m:rPr>
                          <a:rPr lang="pl-PL" sz="1400" dirty="0"/>
                          <m:t>krytyczny</m:t>
                        </m:r>
                        <m:r>
                          <m:rPr>
                            <m:nor/>
                          </m:rPr>
                          <a:rPr lang="pl-PL" sz="1400" b="0" i="0" dirty="0" smtClean="0"/>
                          <m:t> </m:t>
                        </m:r>
                        <m:r>
                          <m:rPr>
                            <m:nor/>
                          </m:rPr>
                          <a:rPr lang="pl-PL" sz="1400" b="0" i="0" dirty="0" smtClean="0"/>
                          <m:t>wody</m:t>
                        </m:r>
                        <m:r>
                          <m:rPr>
                            <m:nor/>
                          </m:rPr>
                          <a:rPr lang="pl-PL" sz="1400" b="0" i="0" dirty="0" smtClean="0"/>
                          <m:t>: </m:t>
                        </m:r>
                        <m:r>
                          <a:rPr lang="pl-PL" sz="1400" b="0" i="1" smtClean="0">
                            <a:latin typeface="Cambria Math"/>
                          </a:rPr>
                          <m:t>𝑝</m:t>
                        </m:r>
                      </m:e>
                      <m:sub>
                        <m:r>
                          <a:rPr lang="pl-PL" sz="1400" b="0" i="1" smtClean="0">
                            <a:latin typeface="Cambria Math"/>
                          </a:rPr>
                          <m:t>𝑐</m:t>
                        </m:r>
                      </m:sub>
                    </m:sSub>
                    <m:r>
                      <a:rPr lang="pl-PL" sz="1400" b="0" i="1" smtClean="0">
                        <a:latin typeface="Cambria Math"/>
                      </a:rPr>
                      <m:t>=218</m:t>
                    </m:r>
                  </m:oMath>
                </a14:m>
                <a:r>
                  <a:rPr lang="pl-PL" sz="1400" dirty="0" smtClean="0"/>
                  <a:t> atmosfer, </a:t>
                </a:r>
                <a14:m>
                  <m:oMath xmlns:m="http://schemas.openxmlformats.org/officeDocument/2006/math">
                    <m:sSub>
                      <m:sSubPr>
                        <m:ctrlPr>
                          <a:rPr lang="pl-PL" sz="1400" i="1" smtClean="0">
                            <a:latin typeface="Cambria Math" panose="02040503050406030204" pitchFamily="18" charset="0"/>
                          </a:rPr>
                        </m:ctrlPr>
                      </m:sSubPr>
                      <m:e>
                        <m:r>
                          <a:rPr lang="pl-PL" sz="1400" b="0" i="1" smtClean="0">
                            <a:latin typeface="Cambria Math"/>
                          </a:rPr>
                          <m:t>𝑇</m:t>
                        </m:r>
                      </m:e>
                      <m:sub>
                        <m:r>
                          <a:rPr lang="pl-PL" sz="1400" b="0" i="1" smtClean="0">
                            <a:latin typeface="Cambria Math" panose="02040503050406030204" pitchFamily="18" charset="0"/>
                          </a:rPr>
                          <m:t>𝑐</m:t>
                        </m:r>
                      </m:sub>
                    </m:sSub>
                    <m:r>
                      <a:rPr lang="pl-PL" sz="1400" b="0" i="1" smtClean="0">
                        <a:latin typeface="Cambria Math"/>
                      </a:rPr>
                      <m:t>=374</m:t>
                    </m:r>
                    <m:r>
                      <a:rPr lang="pl-PL" sz="1400" b="0" i="1" smtClean="0">
                        <a:latin typeface="Cambria Math"/>
                        <a:ea typeface="Cambria Math"/>
                      </a:rPr>
                      <m:t>℃</m:t>
                    </m:r>
                  </m:oMath>
                </a14:m>
                <a:r>
                  <a:rPr lang="pl-PL" sz="1400" dirty="0" smtClean="0"/>
                  <a:t>. </a:t>
                </a:r>
                <a:endParaRPr lang="en-US" sz="1400" dirty="0"/>
              </a:p>
              <a:p>
                <a:pPr marL="109728" indent="0">
                  <a:buNone/>
                </a:pPr>
                <a:endParaRPr lang="en-US" sz="1400" dirty="0"/>
              </a:p>
            </p:txBody>
          </p:sp>
        </mc:Choice>
        <mc:Fallback>
          <p:sp>
            <p:nvSpPr>
              <p:cNvPr id="2" name="Symbol zastępczy zawartości 1"/>
              <p:cNvSpPr>
                <a:spLocks noGrp="1" noRot="1" noChangeAspect="1" noMove="1" noResize="1" noEditPoints="1" noAdjustHandles="1" noChangeArrowheads="1" noChangeShapeType="1" noTextEdit="1"/>
              </p:cNvSpPr>
              <p:nvPr>
                <p:ph idx="1"/>
              </p:nvPr>
            </p:nvSpPr>
            <p:spPr>
              <a:xfrm>
                <a:off x="1475656" y="2384884"/>
                <a:ext cx="2160240" cy="504056"/>
              </a:xfrm>
              <a:blipFill>
                <a:blip r:embed="rId2"/>
                <a:stretch>
                  <a:fillRect r="-4520"/>
                </a:stretch>
              </a:blipFill>
            </p:spPr>
            <p:txBody>
              <a:bodyPr/>
              <a:lstStyle/>
              <a:p>
                <a:r>
                  <a:rPr lang="pl-PL">
                    <a:noFill/>
                  </a:rPr>
                  <a:t> </a:t>
                </a:r>
              </a:p>
            </p:txBody>
          </p:sp>
        </mc:Fallback>
      </mc:AlternateContent>
      <p:pic>
        <p:nvPicPr>
          <p:cNvPr id="1026" name="Picture 2" descr="C:\Users\Kasia\Desktop\wykres1.png"/>
          <p:cNvPicPr>
            <a:picLocks noChangeAspect="1" noChangeArrowheads="1"/>
          </p:cNvPicPr>
          <p:nvPr/>
        </p:nvPicPr>
        <p:blipFill rotWithShape="1">
          <a:blip r:embed="rId3">
            <a:extLst>
              <a:ext uri="{28A0092B-C50C-407E-A947-70E740481C1C}">
                <a14:useLocalDpi xmlns:a14="http://schemas.microsoft.com/office/drawing/2010/main" val="0"/>
              </a:ext>
            </a:extLst>
          </a:blip>
          <a:srcRect t="13111" r="38470" b="18940"/>
          <a:stretch/>
        </p:blipFill>
        <p:spPr bwMode="auto">
          <a:xfrm>
            <a:off x="458374" y="2780928"/>
            <a:ext cx="3651548" cy="3024336"/>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upa 13"/>
          <p:cNvGrpSpPr/>
          <p:nvPr/>
        </p:nvGrpSpPr>
        <p:grpSpPr>
          <a:xfrm>
            <a:off x="5109079" y="3140968"/>
            <a:ext cx="1695169" cy="2856122"/>
            <a:chOff x="5088222" y="2234827"/>
            <a:chExt cx="2602078" cy="3762263"/>
          </a:xfrm>
        </p:grpSpPr>
        <p:pic>
          <p:nvPicPr>
            <p:cNvPr id="1028" name="Picture 4" descr="C:\Users\Kasia\Desktop\w23.png"/>
            <p:cNvPicPr>
              <a:picLocks noChangeAspect="1" noChangeArrowheads="1"/>
            </p:cNvPicPr>
            <p:nvPr/>
          </p:nvPicPr>
          <p:blipFill rotWithShape="1">
            <a:blip r:embed="rId4">
              <a:extLst>
                <a:ext uri="{28A0092B-C50C-407E-A947-70E740481C1C}">
                  <a14:useLocalDpi xmlns:a14="http://schemas.microsoft.com/office/drawing/2010/main" val="0"/>
                </a:ext>
              </a:extLst>
            </a:blip>
            <a:srcRect l="67250" t="15247" r="12000" b="43809"/>
            <a:stretch/>
          </p:blipFill>
          <p:spPr bwMode="auto">
            <a:xfrm>
              <a:off x="5148064" y="2234827"/>
              <a:ext cx="2542236" cy="3762263"/>
            </a:xfrm>
            <a:prstGeom prst="rect">
              <a:avLst/>
            </a:prstGeom>
            <a:noFill/>
            <a:extLst>
              <a:ext uri="{909E8E84-426E-40DD-AFC4-6F175D3DCCD1}">
                <a14:hiddenFill xmlns:a14="http://schemas.microsoft.com/office/drawing/2010/main">
                  <a:solidFill>
                    <a:srgbClr val="FFFFFF"/>
                  </a:solidFill>
                </a14:hiddenFill>
              </a:ext>
            </a:extLst>
          </p:spPr>
        </p:pic>
        <p:sp>
          <p:nvSpPr>
            <p:cNvPr id="3" name="Prostokąt 2"/>
            <p:cNvSpPr/>
            <p:nvPr/>
          </p:nvSpPr>
          <p:spPr>
            <a:xfrm>
              <a:off x="5508104" y="4221088"/>
              <a:ext cx="21602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Symbol zastępczy zawartości 1"/>
            <p:cNvSpPr txBox="1">
              <a:spLocks/>
            </p:cNvSpPr>
            <p:nvPr/>
          </p:nvSpPr>
          <p:spPr>
            <a:xfrm>
              <a:off x="6876256" y="4115958"/>
              <a:ext cx="648072" cy="576063"/>
            </a:xfrm>
            <a:prstGeom prst="rect">
              <a:avLst/>
            </a:prstGeom>
          </p:spPr>
          <p:txBody>
            <a:bodyPr vert="horz">
              <a:normAutofit lnSpcReduction="1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buNone/>
              </a:pPr>
              <a:r>
                <a:rPr lang="pl-PL" sz="2400" dirty="0" smtClean="0"/>
                <a:t>p</a:t>
              </a:r>
              <a:endParaRPr lang="en-US" sz="2400" dirty="0"/>
            </a:p>
          </p:txBody>
        </p:sp>
        <p:cxnSp>
          <p:nvCxnSpPr>
            <p:cNvPr id="5" name="Łącznik prosty ze strzałką 4"/>
            <p:cNvCxnSpPr/>
            <p:nvPr/>
          </p:nvCxnSpPr>
          <p:spPr>
            <a:xfrm>
              <a:off x="7200292" y="4115958"/>
              <a:ext cx="32403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Łącznik prosty ze strzałką 7"/>
            <p:cNvCxnSpPr/>
            <p:nvPr/>
          </p:nvCxnSpPr>
          <p:spPr>
            <a:xfrm flipV="1">
              <a:off x="6419182" y="2492896"/>
              <a:ext cx="0" cy="2880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Nawias klamrowy otwierający 8"/>
            <p:cNvSpPr/>
            <p:nvPr/>
          </p:nvSpPr>
          <p:spPr>
            <a:xfrm>
              <a:off x="5888268" y="3573016"/>
              <a:ext cx="430780" cy="1119005"/>
            </a:xfrm>
            <a:prstGeom prst="leftBrace">
              <a:avLst>
                <a:gd name="adj1" fmla="val 8333"/>
                <a:gd name="adj2" fmla="val 3230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13" name="Symbol zastępczy zawartości 1"/>
            <p:cNvSpPr txBox="1">
              <a:spLocks/>
            </p:cNvSpPr>
            <p:nvPr/>
          </p:nvSpPr>
          <p:spPr>
            <a:xfrm>
              <a:off x="5088222" y="3752482"/>
              <a:ext cx="1075609" cy="410009"/>
            </a:xfrm>
            <a:prstGeom prst="rect">
              <a:avLst/>
            </a:prstGeom>
          </p:spPr>
          <p:txBody>
            <a:bodyPr vert="horz">
              <a:normAutofit fontScale="700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buNone/>
              </a:pPr>
              <a:r>
                <a:rPr lang="el-GR" sz="2400" dirty="0" smtClean="0"/>
                <a:t>Δ</a:t>
              </a:r>
              <a:r>
                <a:rPr lang="el-GR" sz="2400" dirty="0"/>
                <a:t>ρ</a:t>
              </a:r>
              <a:endParaRPr lang="en-US" sz="2400" dirty="0"/>
            </a:p>
          </p:txBody>
        </p:sp>
      </p:grpSp>
      <p:cxnSp>
        <p:nvCxnSpPr>
          <p:cNvPr id="11" name="Łącznik prosty ze strzałką 10"/>
          <p:cNvCxnSpPr/>
          <p:nvPr/>
        </p:nvCxnSpPr>
        <p:spPr>
          <a:xfrm>
            <a:off x="2980337" y="2708920"/>
            <a:ext cx="196534" cy="720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pole tekstowe 14"/>
          <p:cNvSpPr txBox="1"/>
          <p:nvPr/>
        </p:nvSpPr>
        <p:spPr>
          <a:xfrm>
            <a:off x="4067944" y="1268760"/>
            <a:ext cx="1156086" cy="369332"/>
          </a:xfrm>
          <a:prstGeom prst="rect">
            <a:avLst/>
          </a:prstGeom>
          <a:solidFill>
            <a:srgbClr val="FF0000"/>
          </a:solidFill>
        </p:spPr>
        <p:txBody>
          <a:bodyPr wrap="none" rtlCol="0">
            <a:spAutoFit/>
          </a:bodyPr>
          <a:lstStyle/>
          <a:p>
            <a:r>
              <a:rPr lang="pl-PL" dirty="0" smtClean="0"/>
              <a:t>Tego nie</a:t>
            </a:r>
            <a:endParaRPr lang="pl-PL" dirty="0"/>
          </a:p>
        </p:txBody>
      </p:sp>
    </p:spTree>
    <p:extLst>
      <p:ext uri="{BB962C8B-B14F-4D97-AF65-F5344CB8AC3E}">
        <p14:creationId xmlns:p14="http://schemas.microsoft.com/office/powerpoint/2010/main" val="35808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Symbol zastępczy zawartości 1"/>
              <p:cNvSpPr>
                <a:spLocks noGrp="1"/>
              </p:cNvSpPr>
              <p:nvPr>
                <p:ph idx="1"/>
              </p:nvPr>
            </p:nvSpPr>
            <p:spPr>
              <a:xfrm>
                <a:off x="395536" y="1003598"/>
                <a:ext cx="8229600" cy="4525963"/>
              </a:xfrm>
            </p:spPr>
            <p:txBody>
              <a:bodyPr>
                <a:normAutofit/>
              </a:bodyPr>
              <a:lstStyle/>
              <a:p>
                <a:r>
                  <a:rPr lang="pl-PL" sz="2400" dirty="0" smtClean="0"/>
                  <a:t>W temperaturze pokojowej żelazo jest </a:t>
                </a:r>
                <a:r>
                  <a:rPr lang="pl-PL" sz="2400" dirty="0" smtClean="0"/>
                  <a:t>ferromagnetykiem (czyli </a:t>
                </a:r>
                <a:r>
                  <a:rPr lang="pl-PL" sz="2400" dirty="0" err="1" smtClean="0"/>
                  <a:t>mom</a:t>
                </a:r>
                <a:r>
                  <a:rPr lang="pl-PL" sz="2400" dirty="0" smtClean="0"/>
                  <a:t>. </a:t>
                </a:r>
                <a:r>
                  <a:rPr lang="pl-PL" sz="2400" dirty="0" err="1" smtClean="0"/>
                  <a:t>Magn</a:t>
                </a:r>
                <a:r>
                  <a:rPr lang="pl-PL" sz="2400" dirty="0" smtClean="0"/>
                  <a:t>. Ustawione </a:t>
                </a:r>
                <a:r>
                  <a:rPr lang="pl-PL" sz="2400" dirty="0" err="1" smtClean="0"/>
                  <a:t>sa</a:t>
                </a:r>
                <a:r>
                  <a:rPr lang="pl-PL" sz="2400" dirty="0" smtClean="0"/>
                  <a:t> w jednym kierunku: jedna faza-</a:t>
                </a:r>
                <a:r>
                  <a:rPr lang="pl-PL" sz="2400" dirty="0" err="1" smtClean="0"/>
                  <a:t>positive</a:t>
                </a:r>
                <a:r>
                  <a:rPr lang="pl-PL" sz="2400" dirty="0" smtClean="0"/>
                  <a:t>..). </a:t>
                </a:r>
                <a:endParaRPr lang="pl-PL" sz="2400" dirty="0" smtClean="0"/>
              </a:p>
              <a:p>
                <a:r>
                  <a:rPr lang="pl-PL" sz="2400" dirty="0" err="1" smtClean="0"/>
                  <a:t>Zewnetrzne</a:t>
                </a:r>
                <a:r>
                  <a:rPr lang="pl-PL" sz="2400" dirty="0" smtClean="0"/>
                  <a:t> pole magnetyczne może przerzucić momenty: druga faza-</a:t>
                </a:r>
                <a:r>
                  <a:rPr lang="pl-PL" sz="2400" dirty="0" err="1" smtClean="0"/>
                  <a:t>negative</a:t>
                </a:r>
                <a:r>
                  <a:rPr lang="pl-PL" sz="2400" dirty="0" smtClean="0"/>
                  <a:t>…</a:t>
                </a:r>
              </a:p>
              <a:p>
                <a:r>
                  <a:rPr lang="pl-PL" sz="2400" dirty="0" smtClean="0"/>
                  <a:t>W </a:t>
                </a:r>
                <a:r>
                  <a:rPr lang="pl-PL" sz="2400" dirty="0" smtClean="0"/>
                  <a:t>temperaturze </a:t>
                </a:r>
                <a14:m>
                  <m:oMath xmlns:m="http://schemas.openxmlformats.org/officeDocument/2006/math">
                    <m:sSub>
                      <m:sSubPr>
                        <m:ctrlPr>
                          <a:rPr lang="pl-PL" sz="2400" i="1">
                            <a:latin typeface="Cambria Math" panose="02040503050406030204" pitchFamily="18" charset="0"/>
                          </a:rPr>
                        </m:ctrlPr>
                      </m:sSubPr>
                      <m:e>
                        <m:r>
                          <a:rPr lang="pl-PL" sz="2400" i="1">
                            <a:latin typeface="Cambria Math"/>
                          </a:rPr>
                          <m:t>𝑇</m:t>
                        </m:r>
                      </m:e>
                      <m:sub>
                        <m:r>
                          <a:rPr lang="pl-PL" sz="2400" b="0" i="1" smtClean="0">
                            <a:latin typeface="Cambria Math"/>
                          </a:rPr>
                          <m:t>𝑐</m:t>
                        </m:r>
                      </m:sub>
                    </m:sSub>
                    <m:r>
                      <a:rPr lang="pl-PL" sz="2400" i="1">
                        <a:latin typeface="Cambria Math"/>
                      </a:rPr>
                      <m:t>=</m:t>
                    </m:r>
                    <m:r>
                      <a:rPr lang="pl-PL" sz="2400" b="0" i="1" smtClean="0">
                        <a:latin typeface="Cambria Math"/>
                      </a:rPr>
                      <m:t>770</m:t>
                    </m:r>
                    <m:r>
                      <a:rPr lang="pl-PL" sz="2400" i="1">
                        <a:latin typeface="Cambria Math"/>
                        <a:ea typeface="Cambria Math"/>
                      </a:rPr>
                      <m:t>℃</m:t>
                    </m:r>
                  </m:oMath>
                </a14:m>
                <a:r>
                  <a:rPr lang="pl-PL" sz="2400" dirty="0" smtClean="0"/>
                  <a:t> </a:t>
                </a:r>
                <a:r>
                  <a:rPr lang="pl-PL" sz="2400" dirty="0" smtClean="0"/>
                  <a:t>taka możliwość znika całkowicie. </a:t>
                </a:r>
                <a:endParaRPr lang="en-US" sz="2400" dirty="0"/>
              </a:p>
            </p:txBody>
          </p:sp>
        </mc:Choice>
        <mc:Fallback>
          <p:sp>
            <p:nvSpPr>
              <p:cNvPr id="2" name="Symbol zastępczy zawartości 1"/>
              <p:cNvSpPr>
                <a:spLocks noGrp="1" noRot="1" noChangeAspect="1" noMove="1" noResize="1" noEditPoints="1" noAdjustHandles="1" noChangeArrowheads="1" noChangeShapeType="1" noTextEdit="1"/>
              </p:cNvSpPr>
              <p:nvPr>
                <p:ph idx="1"/>
              </p:nvPr>
            </p:nvSpPr>
            <p:spPr>
              <a:xfrm>
                <a:off x="395536" y="1003598"/>
                <a:ext cx="8229600" cy="4525963"/>
              </a:xfrm>
              <a:blipFill>
                <a:blip r:embed="rId2"/>
                <a:stretch>
                  <a:fillRect t="-1078"/>
                </a:stretch>
              </a:blipFill>
            </p:spPr>
            <p:txBody>
              <a:bodyPr/>
              <a:lstStyle/>
              <a:p>
                <a:r>
                  <a:rPr lang="pl-PL">
                    <a:noFill/>
                  </a:rPr>
                  <a:t> </a:t>
                </a:r>
              </a:p>
            </p:txBody>
          </p:sp>
        </mc:Fallback>
      </mc:AlternateContent>
      <p:sp>
        <p:nvSpPr>
          <p:cNvPr id="4" name="Tytuł 2"/>
          <p:cNvSpPr>
            <a:spLocks noGrp="1"/>
          </p:cNvSpPr>
          <p:nvPr>
            <p:ph type="title"/>
          </p:nvPr>
        </p:nvSpPr>
        <p:spPr>
          <a:xfrm>
            <a:off x="466183" y="6050"/>
            <a:ext cx="8157592" cy="908720"/>
          </a:xfrm>
          <a:solidFill>
            <a:srgbClr val="0066FF"/>
          </a:solidFill>
        </p:spPr>
        <p:txBody>
          <a:bodyPr>
            <a:noAutofit/>
          </a:bodyPr>
          <a:lstStyle/>
          <a:p>
            <a:pPr algn="ctr"/>
            <a:r>
              <a:rPr lang="pl-PL" sz="2800" dirty="0" smtClean="0">
                <a:solidFill>
                  <a:srgbClr val="FFFF00"/>
                </a:solidFill>
                <a:effectLst/>
              </a:rPr>
              <a:t>Przejścia fazowe, a zjawiska </a:t>
            </a:r>
            <a:r>
              <a:rPr lang="pl-PL" sz="2800" dirty="0" smtClean="0">
                <a:solidFill>
                  <a:srgbClr val="FFFF00"/>
                </a:solidFill>
                <a:effectLst/>
              </a:rPr>
              <a:t>krytyczne: jedna faza ferromagnetyka w drugą</a:t>
            </a:r>
            <a:endParaRPr lang="en-US" sz="2800" dirty="0">
              <a:solidFill>
                <a:srgbClr val="FFFF00"/>
              </a:solidFill>
              <a:effectLst/>
            </a:endParaRPr>
          </a:p>
        </p:txBody>
      </p:sp>
      <p:grpSp>
        <p:nvGrpSpPr>
          <p:cNvPr id="5" name="Grupa 4"/>
          <p:cNvGrpSpPr/>
          <p:nvPr/>
        </p:nvGrpSpPr>
        <p:grpSpPr>
          <a:xfrm>
            <a:off x="633360" y="3639793"/>
            <a:ext cx="1837819" cy="2856122"/>
            <a:chOff x="5088222" y="2234827"/>
            <a:chExt cx="2821045" cy="3762263"/>
          </a:xfrm>
        </p:grpSpPr>
        <p:pic>
          <p:nvPicPr>
            <p:cNvPr id="6" name="Picture 4" descr="C:\Users\Kasia\Desktop\w23.png"/>
            <p:cNvPicPr>
              <a:picLocks noChangeAspect="1" noChangeArrowheads="1"/>
            </p:cNvPicPr>
            <p:nvPr/>
          </p:nvPicPr>
          <p:blipFill rotWithShape="1">
            <a:blip r:embed="rId3">
              <a:extLst>
                <a:ext uri="{28A0092B-C50C-407E-A947-70E740481C1C}">
                  <a14:useLocalDpi xmlns:a14="http://schemas.microsoft.com/office/drawing/2010/main" val="0"/>
                </a:ext>
              </a:extLst>
            </a:blip>
            <a:srcRect l="67250" t="15247" r="12000" b="43809"/>
            <a:stretch/>
          </p:blipFill>
          <p:spPr bwMode="auto">
            <a:xfrm>
              <a:off x="5148064" y="2234827"/>
              <a:ext cx="2542236" cy="3762263"/>
            </a:xfrm>
            <a:prstGeom prst="rect">
              <a:avLst/>
            </a:prstGeom>
            <a:noFill/>
            <a:extLst>
              <a:ext uri="{909E8E84-426E-40DD-AFC4-6F175D3DCCD1}">
                <a14:hiddenFill xmlns:a14="http://schemas.microsoft.com/office/drawing/2010/main">
                  <a:solidFill>
                    <a:srgbClr val="FFFFFF"/>
                  </a:solidFill>
                </a14:hiddenFill>
              </a:ext>
            </a:extLst>
          </p:spPr>
        </p:pic>
        <p:sp>
          <p:nvSpPr>
            <p:cNvPr id="7" name="Prostokąt 6"/>
            <p:cNvSpPr/>
            <p:nvPr/>
          </p:nvSpPr>
          <p:spPr>
            <a:xfrm>
              <a:off x="5508104" y="4221088"/>
              <a:ext cx="21602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Symbol zastępczy zawartości 1"/>
            <p:cNvSpPr txBox="1">
              <a:spLocks/>
            </p:cNvSpPr>
            <p:nvPr/>
          </p:nvSpPr>
          <p:spPr>
            <a:xfrm>
              <a:off x="6579787" y="4217629"/>
              <a:ext cx="1329480" cy="576063"/>
            </a:xfrm>
            <a:prstGeom prst="rect">
              <a:avLst/>
            </a:prstGeom>
          </p:spPr>
          <p:txBody>
            <a:bodyPr vert="horz">
              <a:normAutofit fontScale="700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buNone/>
              </a:pPr>
              <a:r>
                <a:rPr lang="pl-PL" sz="2400" dirty="0" err="1" smtClean="0"/>
                <a:t>H</a:t>
              </a:r>
              <a:r>
                <a:rPr lang="pl-PL" sz="2400" baseline="-25000" dirty="0" err="1" smtClean="0"/>
                <a:t>zewn</a:t>
              </a:r>
              <a:endParaRPr lang="en-US" sz="2400" baseline="-25000" dirty="0"/>
            </a:p>
          </p:txBody>
        </p:sp>
        <p:cxnSp>
          <p:nvCxnSpPr>
            <p:cNvPr id="9" name="Łącznik prosty ze strzałką 8"/>
            <p:cNvCxnSpPr/>
            <p:nvPr/>
          </p:nvCxnSpPr>
          <p:spPr>
            <a:xfrm>
              <a:off x="7200292" y="4115958"/>
              <a:ext cx="32403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Łącznik prosty ze strzałką 9"/>
            <p:cNvCxnSpPr/>
            <p:nvPr/>
          </p:nvCxnSpPr>
          <p:spPr>
            <a:xfrm flipV="1">
              <a:off x="6419182" y="2492896"/>
              <a:ext cx="0" cy="2880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Nawias klamrowy otwierający 10"/>
            <p:cNvSpPr/>
            <p:nvPr/>
          </p:nvSpPr>
          <p:spPr>
            <a:xfrm>
              <a:off x="5888268" y="3573016"/>
              <a:ext cx="430780" cy="1119005"/>
            </a:xfrm>
            <a:prstGeom prst="leftBrace">
              <a:avLst>
                <a:gd name="adj1" fmla="val 8333"/>
                <a:gd name="adj2" fmla="val 3230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12" name="Symbol zastępczy zawartości 1"/>
            <p:cNvSpPr txBox="1">
              <a:spLocks/>
            </p:cNvSpPr>
            <p:nvPr/>
          </p:nvSpPr>
          <p:spPr>
            <a:xfrm>
              <a:off x="5088222" y="3752482"/>
              <a:ext cx="1075609" cy="410009"/>
            </a:xfrm>
            <a:prstGeom prst="rect">
              <a:avLst/>
            </a:prstGeom>
          </p:spPr>
          <p:txBody>
            <a:bodyPr vert="horz">
              <a:normAutofit fontScale="700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buNone/>
              </a:pPr>
              <a:r>
                <a:rPr lang="el-GR" sz="2400" dirty="0" smtClean="0"/>
                <a:t>Δ</a:t>
              </a:r>
              <a:r>
                <a:rPr lang="pl-PL" sz="2400" dirty="0" smtClean="0"/>
                <a:t>M</a:t>
              </a:r>
              <a:endParaRPr lang="en-US" sz="2400" dirty="0"/>
            </a:p>
          </p:txBody>
        </p:sp>
        <p:sp>
          <p:nvSpPr>
            <p:cNvPr id="13" name="Symbol zastępczy zawartości 1"/>
            <p:cNvSpPr txBox="1">
              <a:spLocks/>
            </p:cNvSpPr>
            <p:nvPr/>
          </p:nvSpPr>
          <p:spPr>
            <a:xfrm>
              <a:off x="6448720" y="2683923"/>
              <a:ext cx="1075609" cy="410009"/>
            </a:xfrm>
            <a:prstGeom prst="rect">
              <a:avLst/>
            </a:prstGeom>
            <a:solidFill>
              <a:schemeClr val="bg1"/>
            </a:solidFill>
          </p:spPr>
          <p:txBody>
            <a:bodyPr vert="horz">
              <a:normAutofit fontScale="700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buNone/>
              </a:pPr>
              <a:r>
                <a:rPr lang="pl-PL" sz="2400" dirty="0" smtClean="0"/>
                <a:t>M</a:t>
              </a:r>
              <a:endParaRPr lang="en-US" sz="2400" dirty="0"/>
            </a:p>
          </p:txBody>
        </p:sp>
      </p:grpSp>
      <p:grpSp>
        <p:nvGrpSpPr>
          <p:cNvPr id="14" name="Grupa 13"/>
          <p:cNvGrpSpPr/>
          <p:nvPr/>
        </p:nvGrpSpPr>
        <p:grpSpPr>
          <a:xfrm>
            <a:off x="3026964" y="3550601"/>
            <a:ext cx="3734072" cy="2660343"/>
            <a:chOff x="651114" y="3501008"/>
            <a:chExt cx="3734072" cy="2660343"/>
          </a:xfrm>
        </p:grpSpPr>
        <p:pic>
          <p:nvPicPr>
            <p:cNvPr id="2050" name="Picture 2" descr="C:\Users\Kasia\Desktop\w1.png"/>
            <p:cNvPicPr>
              <a:picLocks noChangeAspect="1" noChangeArrowheads="1"/>
            </p:cNvPicPr>
            <p:nvPr/>
          </p:nvPicPr>
          <p:blipFill rotWithShape="1">
            <a:blip r:embed="rId4">
              <a:extLst>
                <a:ext uri="{28A0092B-C50C-407E-A947-70E740481C1C}">
                  <a14:useLocalDpi xmlns:a14="http://schemas.microsoft.com/office/drawing/2010/main" val="0"/>
                </a:ext>
              </a:extLst>
            </a:blip>
            <a:srcRect l="8916" t="23380" r="39413" b="27536"/>
            <a:stretch/>
          </p:blipFill>
          <p:spPr bwMode="auto">
            <a:xfrm>
              <a:off x="651114" y="3501008"/>
              <a:ext cx="3734072" cy="2660343"/>
            </a:xfrm>
            <a:prstGeom prst="rect">
              <a:avLst/>
            </a:prstGeom>
            <a:noFill/>
            <a:extLst>
              <a:ext uri="{909E8E84-426E-40DD-AFC4-6F175D3DCCD1}">
                <a14:hiddenFill xmlns:a14="http://schemas.microsoft.com/office/drawing/2010/main">
                  <a:solidFill>
                    <a:srgbClr val="FFFFFF"/>
                  </a:solidFill>
                </a14:hiddenFill>
              </a:ext>
            </a:extLst>
          </p:spPr>
        </p:pic>
        <p:sp>
          <p:nvSpPr>
            <p:cNvPr id="3" name="Strzałka w górę 2"/>
            <p:cNvSpPr/>
            <p:nvPr/>
          </p:nvSpPr>
          <p:spPr>
            <a:xfrm>
              <a:off x="1619672" y="4293096"/>
              <a:ext cx="72008" cy="29580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Strzałka w górę 14"/>
            <p:cNvSpPr/>
            <p:nvPr/>
          </p:nvSpPr>
          <p:spPr>
            <a:xfrm>
              <a:off x="1859554" y="4293096"/>
              <a:ext cx="72008" cy="29580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Strzałka w górę 15"/>
            <p:cNvSpPr/>
            <p:nvPr/>
          </p:nvSpPr>
          <p:spPr>
            <a:xfrm>
              <a:off x="2099436" y="4293096"/>
              <a:ext cx="72008" cy="29580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7" name="Strzałka w górę 16"/>
            <p:cNvSpPr/>
            <p:nvPr/>
          </p:nvSpPr>
          <p:spPr>
            <a:xfrm>
              <a:off x="2316891" y="4293096"/>
              <a:ext cx="72008" cy="29580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Strzałka w górę 17"/>
            <p:cNvSpPr/>
            <p:nvPr/>
          </p:nvSpPr>
          <p:spPr>
            <a:xfrm flipV="1">
              <a:off x="1590952" y="5027548"/>
              <a:ext cx="66361" cy="29846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9" name="Strzałka w górę 18"/>
            <p:cNvSpPr/>
            <p:nvPr/>
          </p:nvSpPr>
          <p:spPr>
            <a:xfrm flipV="1">
              <a:off x="1784769" y="5027548"/>
              <a:ext cx="66361" cy="29846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 name="Strzałka w górę 19"/>
            <p:cNvSpPr/>
            <p:nvPr/>
          </p:nvSpPr>
          <p:spPr>
            <a:xfrm flipV="1">
              <a:off x="1969203" y="5027548"/>
              <a:ext cx="66361" cy="29846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1" name="Strzałka w górę 20"/>
            <p:cNvSpPr/>
            <p:nvPr/>
          </p:nvSpPr>
          <p:spPr>
            <a:xfrm flipV="1">
              <a:off x="2162756" y="5018261"/>
              <a:ext cx="66361" cy="29846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25" name="Prostokąt 24"/>
          <p:cNvSpPr/>
          <p:nvPr/>
        </p:nvSpPr>
        <p:spPr>
          <a:xfrm>
            <a:off x="8331027" y="5002645"/>
            <a:ext cx="140733" cy="2186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6" name="Symbol zastępczy zawartości 1"/>
          <p:cNvSpPr txBox="1">
            <a:spLocks/>
          </p:cNvSpPr>
          <p:nvPr/>
        </p:nvSpPr>
        <p:spPr>
          <a:xfrm>
            <a:off x="8019167" y="4968131"/>
            <a:ext cx="866113" cy="437318"/>
          </a:xfrm>
          <a:prstGeom prst="rect">
            <a:avLst/>
          </a:prstGeom>
        </p:spPr>
        <p:txBody>
          <a:bodyPr vert="horz">
            <a:normAutofit fontScale="700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buNone/>
            </a:pPr>
            <a:r>
              <a:rPr lang="pl-PL" sz="2400" dirty="0" err="1" smtClean="0"/>
              <a:t>H</a:t>
            </a:r>
            <a:r>
              <a:rPr lang="pl-PL" sz="2400" baseline="-25000" dirty="0" err="1" smtClean="0"/>
              <a:t>zewn</a:t>
            </a:r>
            <a:endParaRPr lang="en-US" sz="2400" baseline="-25000" dirty="0"/>
          </a:p>
        </p:txBody>
      </p:sp>
      <p:sp>
        <p:nvSpPr>
          <p:cNvPr id="30" name="Symbol zastępczy zawartości 1"/>
          <p:cNvSpPr txBox="1">
            <a:spLocks/>
          </p:cNvSpPr>
          <p:nvPr/>
        </p:nvSpPr>
        <p:spPr>
          <a:xfrm>
            <a:off x="7040329" y="4012893"/>
            <a:ext cx="954898" cy="311258"/>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buNone/>
            </a:pPr>
            <a:r>
              <a:rPr lang="el-GR" sz="1600" dirty="0" smtClean="0"/>
              <a:t>Δ</a:t>
            </a:r>
            <a:r>
              <a:rPr lang="pl-PL" sz="1600" dirty="0" smtClean="0"/>
              <a:t>M=0</a:t>
            </a:r>
            <a:endParaRPr lang="en-US" sz="1600" dirty="0"/>
          </a:p>
        </p:txBody>
      </p:sp>
      <p:sp>
        <p:nvSpPr>
          <p:cNvPr id="31" name="Symbol zastępczy zawartości 1"/>
          <p:cNvSpPr txBox="1">
            <a:spLocks/>
          </p:cNvSpPr>
          <p:nvPr/>
        </p:nvSpPr>
        <p:spPr>
          <a:xfrm>
            <a:off x="7339946" y="3659754"/>
            <a:ext cx="700724" cy="311258"/>
          </a:xfrm>
          <a:prstGeom prst="rect">
            <a:avLst/>
          </a:prstGeom>
          <a:solidFill>
            <a:schemeClr val="bg1"/>
          </a:solidFill>
        </p:spPr>
        <p:txBody>
          <a:bodyPr vert="horz">
            <a:normAutofit fontScale="700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buNone/>
            </a:pPr>
            <a:r>
              <a:rPr lang="pl-PL" sz="2400" dirty="0" smtClean="0"/>
              <a:t>M</a:t>
            </a:r>
            <a:endParaRPr lang="en-US" sz="2400" dirty="0"/>
          </a:p>
        </p:txBody>
      </p:sp>
      <p:sp>
        <p:nvSpPr>
          <p:cNvPr id="22" name="Prostokąt 21"/>
          <p:cNvSpPr/>
          <p:nvPr/>
        </p:nvSpPr>
        <p:spPr>
          <a:xfrm>
            <a:off x="7219775" y="3844993"/>
            <a:ext cx="1217428" cy="222093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33" name="Łącznik prosty ze strzałką 32"/>
          <p:cNvCxnSpPr/>
          <p:nvPr/>
        </p:nvCxnSpPr>
        <p:spPr>
          <a:xfrm>
            <a:off x="7185218" y="4967448"/>
            <a:ext cx="146930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Łącznik prosty ze strzałką 34"/>
          <p:cNvCxnSpPr/>
          <p:nvPr/>
        </p:nvCxnSpPr>
        <p:spPr>
          <a:xfrm flipV="1">
            <a:off x="7828489" y="3690688"/>
            <a:ext cx="0" cy="24736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Łącznik prosty 36"/>
          <p:cNvCxnSpPr/>
          <p:nvPr/>
        </p:nvCxnSpPr>
        <p:spPr>
          <a:xfrm flipV="1">
            <a:off x="7353088" y="4197671"/>
            <a:ext cx="977939" cy="153458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9" name="Symbol zastępczy zawartości 1"/>
          <p:cNvSpPr txBox="1">
            <a:spLocks/>
          </p:cNvSpPr>
          <p:nvPr/>
        </p:nvSpPr>
        <p:spPr>
          <a:xfrm>
            <a:off x="7824459" y="3482098"/>
            <a:ext cx="954898" cy="311258"/>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buNone/>
            </a:pPr>
            <a:r>
              <a:rPr lang="pl-PL" sz="1600" dirty="0" smtClean="0">
                <a:solidFill>
                  <a:srgbClr val="FF0000"/>
                </a:solidFill>
              </a:rPr>
              <a:t>T&gt;Tc</a:t>
            </a:r>
            <a:endParaRPr lang="en-US" sz="1600" dirty="0">
              <a:solidFill>
                <a:srgbClr val="FF0000"/>
              </a:solidFill>
            </a:endParaRPr>
          </a:p>
        </p:txBody>
      </p:sp>
      <p:sp>
        <p:nvSpPr>
          <p:cNvPr id="40" name="Symbol zastępczy zawartości 1"/>
          <p:cNvSpPr txBox="1">
            <a:spLocks/>
          </p:cNvSpPr>
          <p:nvPr/>
        </p:nvSpPr>
        <p:spPr>
          <a:xfrm>
            <a:off x="5318385" y="4569514"/>
            <a:ext cx="954898" cy="311258"/>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buNone/>
            </a:pPr>
            <a:r>
              <a:rPr lang="pl-PL" sz="1600" dirty="0" smtClean="0">
                <a:solidFill>
                  <a:srgbClr val="FF0000"/>
                </a:solidFill>
              </a:rPr>
              <a:t>T&gt;Tc</a:t>
            </a:r>
            <a:endParaRPr lang="en-US" sz="1600" dirty="0">
              <a:solidFill>
                <a:srgbClr val="FF0000"/>
              </a:solidFill>
            </a:endParaRPr>
          </a:p>
        </p:txBody>
      </p:sp>
      <p:sp>
        <p:nvSpPr>
          <p:cNvPr id="41" name="Symbol zastępczy zawartości 1"/>
          <p:cNvSpPr txBox="1">
            <a:spLocks/>
          </p:cNvSpPr>
          <p:nvPr/>
        </p:nvSpPr>
        <p:spPr>
          <a:xfrm>
            <a:off x="489262" y="3664866"/>
            <a:ext cx="954898" cy="311258"/>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buNone/>
            </a:pPr>
            <a:r>
              <a:rPr lang="pl-PL" sz="1600" dirty="0" smtClean="0">
                <a:solidFill>
                  <a:srgbClr val="00B0F0"/>
                </a:solidFill>
              </a:rPr>
              <a:t>T&lt;Tc</a:t>
            </a:r>
            <a:endParaRPr lang="en-US" sz="1600" dirty="0">
              <a:solidFill>
                <a:srgbClr val="00B0F0"/>
              </a:solidFill>
            </a:endParaRPr>
          </a:p>
        </p:txBody>
      </p:sp>
      <p:sp>
        <p:nvSpPr>
          <p:cNvPr id="42" name="Symbol zastępczy zawartości 1"/>
          <p:cNvSpPr txBox="1">
            <a:spLocks/>
          </p:cNvSpPr>
          <p:nvPr/>
        </p:nvSpPr>
        <p:spPr>
          <a:xfrm>
            <a:off x="3590081" y="3664866"/>
            <a:ext cx="954898" cy="311258"/>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buNone/>
            </a:pPr>
            <a:r>
              <a:rPr lang="pl-PL" sz="1600" dirty="0" smtClean="0">
                <a:solidFill>
                  <a:srgbClr val="00B0F0"/>
                </a:solidFill>
              </a:rPr>
              <a:t>T&lt;Tc</a:t>
            </a:r>
            <a:endParaRPr lang="en-US" sz="1600" dirty="0">
              <a:solidFill>
                <a:srgbClr val="00B0F0"/>
              </a:solidFill>
            </a:endParaRPr>
          </a:p>
        </p:txBody>
      </p:sp>
    </p:spTree>
    <p:extLst>
      <p:ext uri="{BB962C8B-B14F-4D97-AF65-F5344CB8AC3E}">
        <p14:creationId xmlns:p14="http://schemas.microsoft.com/office/powerpoint/2010/main" val="2473111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Symbol zastępczy zawartości 4"/>
              <p:cNvSpPr>
                <a:spLocks noGrp="1"/>
              </p:cNvSpPr>
              <p:nvPr>
                <p:ph idx="1"/>
              </p:nvPr>
            </p:nvSpPr>
            <p:spPr>
              <a:xfrm>
                <a:off x="467544" y="1094010"/>
                <a:ext cx="8229600" cy="4525963"/>
              </a:xfrm>
            </p:spPr>
            <p:txBody>
              <a:bodyPr>
                <a:normAutofit/>
              </a:bodyPr>
              <a:lstStyle/>
              <a:p>
                <a:r>
                  <a:rPr lang="pl-PL" dirty="0" smtClean="0"/>
                  <a:t>Z przemianą fazową mamy do czynienia, gdy istnieje parametr, którego wielkość kontroluje fazę układu.</a:t>
                </a:r>
              </a:p>
              <a:p>
                <a:r>
                  <a:rPr lang="pl-PL" dirty="0" smtClean="0"/>
                  <a:t>ciecz-gaz      ciśnienie.</a:t>
                </a:r>
              </a:p>
              <a:p>
                <a:r>
                  <a:rPr lang="pl-PL" dirty="0" smtClean="0"/>
                  <a:t> ferromagnetyk      zewnętrzne pole magnetyczne.</a:t>
                </a:r>
              </a:p>
              <a:p>
                <a:r>
                  <a:rPr lang="pl-PL" dirty="0" smtClean="0"/>
                  <a:t>Tak jest, gdy </a:t>
                </a:r>
                <a14:m>
                  <m:oMath xmlns:m="http://schemas.openxmlformats.org/officeDocument/2006/math">
                    <m:r>
                      <a:rPr lang="pl-PL" b="0" i="1" smtClean="0">
                        <a:latin typeface="Cambria Math"/>
                      </a:rPr>
                      <m:t>𝑇</m:t>
                    </m:r>
                    <m:r>
                      <a:rPr lang="pl-PL" b="0" i="1" smtClean="0">
                        <a:latin typeface="Cambria Math"/>
                      </a:rPr>
                      <m:t>&lt;</m:t>
                    </m:r>
                    <m:sSub>
                      <m:sSubPr>
                        <m:ctrlPr>
                          <a:rPr lang="pl-PL" b="0" i="1" smtClean="0">
                            <a:latin typeface="Cambria Math" panose="02040503050406030204" pitchFamily="18" charset="0"/>
                          </a:rPr>
                        </m:ctrlPr>
                      </m:sSubPr>
                      <m:e>
                        <m:r>
                          <a:rPr lang="pl-PL" b="0" i="1" smtClean="0">
                            <a:latin typeface="Cambria Math"/>
                          </a:rPr>
                          <m:t>𝑇</m:t>
                        </m:r>
                      </m:e>
                      <m:sub>
                        <m:r>
                          <a:rPr lang="pl-PL" b="0" i="1" smtClean="0">
                            <a:latin typeface="Cambria Math"/>
                          </a:rPr>
                          <m:t>𝑐</m:t>
                        </m:r>
                      </m:sub>
                    </m:sSub>
                  </m:oMath>
                </a14:m>
                <a:endParaRPr lang="pl-PL" dirty="0" smtClean="0"/>
              </a:p>
              <a:p>
                <a:endParaRPr lang="pl-PL" dirty="0"/>
              </a:p>
              <a:p>
                <a:r>
                  <a:rPr lang="pl-PL" dirty="0" smtClean="0"/>
                  <a:t>Wiemy już, czym będziemy się zajmować – pokażmy jakieś zjawisko krytyczne. </a:t>
                </a:r>
              </a:p>
            </p:txBody>
          </p:sp>
        </mc:Choice>
        <mc:Fallback xmlns="">
          <p:sp>
            <p:nvSpPr>
              <p:cNvPr id="5" name="Symbol zastępczy zawartości 4"/>
              <p:cNvSpPr>
                <a:spLocks noGrp="1" noRot="1" noChangeAspect="1" noMove="1" noResize="1" noEditPoints="1" noAdjustHandles="1" noChangeArrowheads="1" noChangeShapeType="1" noTextEdit="1"/>
              </p:cNvSpPr>
              <p:nvPr>
                <p:ph idx="1"/>
              </p:nvPr>
            </p:nvSpPr>
            <p:spPr>
              <a:xfrm>
                <a:off x="467544" y="1094010"/>
                <a:ext cx="8229600" cy="4525963"/>
              </a:xfrm>
              <a:blipFill rotWithShape="1">
                <a:blip r:embed="rId2"/>
                <a:stretch>
                  <a:fillRect t="-1211" r="-2593" b="-1884"/>
                </a:stretch>
              </a:blipFill>
            </p:spPr>
            <p:txBody>
              <a:bodyPr/>
              <a:lstStyle/>
              <a:p>
                <a:r>
                  <a:rPr lang="en-US">
                    <a:noFill/>
                  </a:rPr>
                  <a:t> </a:t>
                </a:r>
              </a:p>
            </p:txBody>
          </p:sp>
        </mc:Fallback>
      </mc:AlternateContent>
      <p:sp>
        <p:nvSpPr>
          <p:cNvPr id="6" name="Strzałka w prawo 5"/>
          <p:cNvSpPr/>
          <p:nvPr/>
        </p:nvSpPr>
        <p:spPr>
          <a:xfrm>
            <a:off x="2722340" y="2564904"/>
            <a:ext cx="432048"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trzałka w prawo 6"/>
          <p:cNvSpPr/>
          <p:nvPr/>
        </p:nvSpPr>
        <p:spPr>
          <a:xfrm>
            <a:off x="3600500" y="2996952"/>
            <a:ext cx="432048"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02666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ymbol zastępczy zawartości 1"/>
              <p:cNvSpPr>
                <a:spLocks noGrp="1"/>
              </p:cNvSpPr>
              <p:nvPr>
                <p:ph idx="1"/>
              </p:nvPr>
            </p:nvSpPr>
            <p:spPr>
              <a:xfrm>
                <a:off x="34330" y="2996952"/>
                <a:ext cx="8229600" cy="4525963"/>
              </a:xfrm>
            </p:spPr>
            <p:txBody>
              <a:bodyPr>
                <a:normAutofit/>
              </a:bodyPr>
              <a:lstStyle/>
              <a:p>
                <a:r>
                  <a:rPr lang="pl-PL" sz="2000" dirty="0" smtClean="0"/>
                  <a:t>Dwuwymiarowa sieć N elementów. </a:t>
                </a:r>
              </a:p>
              <a:p>
                <a:r>
                  <a:rPr lang="pl-PL" sz="2000" dirty="0" smtClean="0"/>
                  <a:t>Elementy ułożone na sieci mogą przyjmować tylko jedną </a:t>
                </a:r>
                <a:br>
                  <a:rPr lang="pl-PL" sz="2000" dirty="0" smtClean="0"/>
                </a:br>
                <a:r>
                  <a:rPr lang="pl-PL" sz="2000" dirty="0" smtClean="0"/>
                  <a:t>z dwóch wartości: +1 lub -1. </a:t>
                </a:r>
              </a:p>
              <a:p>
                <a:r>
                  <a:rPr lang="pl-PL" sz="2000" dirty="0" smtClean="0"/>
                  <a:t>Elementy oddziałują na siebie tak, że energia każdej pary najbliższych sąsiadów zależy od ich wzajemnej orientacji: </a:t>
                </a:r>
                <a14:m>
                  <m:oMath xmlns:m="http://schemas.openxmlformats.org/officeDocument/2006/math">
                    <m:r>
                      <a:rPr lang="pl-PL" sz="2000" b="0" i="1" smtClean="0">
                        <a:latin typeface="Cambria Math"/>
                      </a:rPr>
                      <m:t>−</m:t>
                    </m:r>
                    <m:r>
                      <a:rPr lang="pl-PL" sz="2000" b="0" i="1" smtClean="0">
                        <a:latin typeface="Cambria Math"/>
                      </a:rPr>
                      <m:t>𝐽</m:t>
                    </m:r>
                    <m:sSub>
                      <m:sSubPr>
                        <m:ctrlPr>
                          <a:rPr lang="pl-PL" sz="2000" b="0" i="1" smtClean="0">
                            <a:latin typeface="Cambria Math" panose="02040503050406030204" pitchFamily="18" charset="0"/>
                          </a:rPr>
                        </m:ctrlPr>
                      </m:sSubPr>
                      <m:e>
                        <m:r>
                          <a:rPr lang="pl-PL" sz="2000" b="0" i="1" smtClean="0">
                            <a:latin typeface="Cambria Math"/>
                          </a:rPr>
                          <m:t>𝑠</m:t>
                        </m:r>
                      </m:e>
                      <m:sub>
                        <m:r>
                          <a:rPr lang="pl-PL" sz="2000" b="0" i="1" smtClean="0">
                            <a:latin typeface="Cambria Math"/>
                          </a:rPr>
                          <m:t>𝑖</m:t>
                        </m:r>
                      </m:sub>
                    </m:sSub>
                    <m:sSub>
                      <m:sSubPr>
                        <m:ctrlPr>
                          <a:rPr lang="pl-PL" sz="2000" b="0" i="1" smtClean="0">
                            <a:latin typeface="Cambria Math" panose="02040503050406030204" pitchFamily="18" charset="0"/>
                          </a:rPr>
                        </m:ctrlPr>
                      </m:sSubPr>
                      <m:e>
                        <m:r>
                          <a:rPr lang="pl-PL" sz="2000" b="0" i="1" smtClean="0">
                            <a:latin typeface="Cambria Math"/>
                          </a:rPr>
                          <m:t>𝑠</m:t>
                        </m:r>
                      </m:e>
                      <m:sub>
                        <m:r>
                          <a:rPr lang="pl-PL" sz="2000" b="0" i="1" smtClean="0">
                            <a:latin typeface="Cambria Math"/>
                          </a:rPr>
                          <m:t>𝑗</m:t>
                        </m:r>
                      </m:sub>
                    </m:sSub>
                    <m:r>
                      <a:rPr lang="pl-PL" sz="2000" b="0" i="1" smtClean="0">
                        <a:latin typeface="Cambria Math"/>
                      </a:rPr>
                      <m:t>. </m:t>
                    </m:r>
                  </m:oMath>
                </a14:m>
                <a:endParaRPr lang="pl-PL" sz="2000" dirty="0" smtClean="0"/>
              </a:p>
              <a:p>
                <a:r>
                  <a:rPr lang="pl-PL" sz="2000" dirty="0" smtClean="0"/>
                  <a:t>Energia oddziaływania jest mniejsza (</a:t>
                </a:r>
                <a14:m>
                  <m:oMath xmlns:m="http://schemas.openxmlformats.org/officeDocument/2006/math">
                    <m:r>
                      <a:rPr lang="pl-PL" sz="2000" b="0" i="1" smtClean="0">
                        <a:latin typeface="Cambria Math"/>
                      </a:rPr>
                      <m:t>−</m:t>
                    </m:r>
                    <m:r>
                      <a:rPr lang="pl-PL" sz="2000" b="0" i="1" smtClean="0">
                        <a:latin typeface="Cambria Math"/>
                      </a:rPr>
                      <m:t>𝐽</m:t>
                    </m:r>
                  </m:oMath>
                </a14:m>
                <a:r>
                  <a:rPr lang="pl-PL" sz="2000" dirty="0" smtClean="0"/>
                  <a:t>) lub większa (</a:t>
                </a:r>
                <a14:m>
                  <m:oMath xmlns:m="http://schemas.openxmlformats.org/officeDocument/2006/math">
                    <m:r>
                      <a:rPr lang="pl-PL" sz="2000" i="1">
                        <a:latin typeface="Cambria Math"/>
                      </a:rPr>
                      <m:t>+</m:t>
                    </m:r>
                    <m:r>
                      <a:rPr lang="pl-PL" sz="2000" b="0" i="1" smtClean="0">
                        <a:latin typeface="Cambria Math"/>
                      </a:rPr>
                      <m:t>𝐽</m:t>
                    </m:r>
                  </m:oMath>
                </a14:m>
                <a:r>
                  <a:rPr lang="pl-PL" sz="2000" dirty="0" smtClean="0"/>
                  <a:t>) zależnie od tego, czy elementy mają tę samą wartość, czy przeciwną. </a:t>
                </a:r>
                <a:endParaRPr lang="en-US" sz="2000" dirty="0"/>
              </a:p>
            </p:txBody>
          </p:sp>
        </mc:Choice>
        <mc:Fallback xmlns="">
          <p:sp>
            <p:nvSpPr>
              <p:cNvPr id="2" name="Symbol zastępczy zawartości 1"/>
              <p:cNvSpPr>
                <a:spLocks noGrp="1" noRot="1" noChangeAspect="1" noMove="1" noResize="1" noEditPoints="1" noAdjustHandles="1" noChangeArrowheads="1" noChangeShapeType="1" noTextEdit="1"/>
              </p:cNvSpPr>
              <p:nvPr>
                <p:ph idx="1"/>
              </p:nvPr>
            </p:nvSpPr>
            <p:spPr>
              <a:xfrm>
                <a:off x="34330" y="2996952"/>
                <a:ext cx="8229600" cy="4525963"/>
              </a:xfrm>
              <a:blipFill rotWithShape="1">
                <a:blip r:embed="rId2"/>
                <a:stretch>
                  <a:fillRect t="-674"/>
                </a:stretch>
              </a:blipFill>
            </p:spPr>
            <p:txBody>
              <a:bodyPr/>
              <a:lstStyle/>
              <a:p>
                <a:r>
                  <a:rPr lang="en-US">
                    <a:noFill/>
                  </a:rPr>
                  <a:t> </a:t>
                </a:r>
              </a:p>
            </p:txBody>
          </p:sp>
        </mc:Fallback>
      </mc:AlternateContent>
      <p:sp>
        <p:nvSpPr>
          <p:cNvPr id="3" name="Tytuł 2"/>
          <p:cNvSpPr>
            <a:spLocks noGrp="1"/>
          </p:cNvSpPr>
          <p:nvPr>
            <p:ph type="title"/>
          </p:nvPr>
        </p:nvSpPr>
        <p:spPr>
          <a:xfrm>
            <a:off x="395536" y="653852"/>
            <a:ext cx="8229600" cy="1143000"/>
          </a:xfrm>
        </p:spPr>
        <p:txBody>
          <a:bodyPr/>
          <a:lstStyle/>
          <a:p>
            <a:r>
              <a:rPr lang="pl-PL" dirty="0" smtClean="0"/>
              <a:t>Model </a:t>
            </a:r>
            <a:r>
              <a:rPr lang="pl-PL" dirty="0" err="1" smtClean="0"/>
              <a:t>Isinga</a:t>
            </a:r>
            <a:endParaRPr lang="en-US" dirty="0"/>
          </a:p>
        </p:txBody>
      </p:sp>
      <p:pic>
        <p:nvPicPr>
          <p:cNvPr id="3076" name="Picture 4" descr="Znalezione obrazy dla zapytania model ising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260648"/>
            <a:ext cx="3015952" cy="3015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68189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ymbol zastępczy zawartości 1"/>
              <p:cNvSpPr>
                <a:spLocks noGrp="1"/>
              </p:cNvSpPr>
              <p:nvPr>
                <p:ph idx="1"/>
              </p:nvPr>
            </p:nvSpPr>
            <p:spPr>
              <a:xfrm>
                <a:off x="179512" y="836712"/>
                <a:ext cx="8622398" cy="4741987"/>
              </a:xfrm>
            </p:spPr>
            <p:txBody>
              <a:bodyPr/>
              <a:lstStyle/>
              <a:p>
                <a:r>
                  <a:rPr lang="pl-PL" b="1" dirty="0" smtClean="0"/>
                  <a:t>Parametr porządku</a:t>
                </a:r>
                <a:r>
                  <a:rPr lang="pl-PL" dirty="0" smtClean="0"/>
                  <a:t>: cieczy: różnica między gęstością fazy ciekłej i gazowej, ferromagnetyk:  magnetyzacja. W przypadku modelu </a:t>
                </a:r>
                <a:r>
                  <a:rPr lang="pl-PL" dirty="0" err="1" smtClean="0"/>
                  <a:t>Isinga</a:t>
                </a:r>
                <a:r>
                  <a:rPr lang="pl-PL" dirty="0" smtClean="0"/>
                  <a:t>:</a:t>
                </a:r>
              </a:p>
              <a:p>
                <a:pPr marL="109728" indent="0">
                  <a:buNone/>
                </a:pPr>
                <a14:m>
                  <m:oMathPara xmlns:m="http://schemas.openxmlformats.org/officeDocument/2006/math">
                    <m:oMathParaPr>
                      <m:jc m:val="centerGroup"/>
                    </m:oMathParaPr>
                    <m:oMath xmlns:m="http://schemas.openxmlformats.org/officeDocument/2006/math">
                      <m:r>
                        <a:rPr lang="pl-PL" b="0" i="1" smtClean="0">
                          <a:latin typeface="Cambria Math"/>
                        </a:rPr>
                        <m:t>𝑄</m:t>
                      </m:r>
                      <m:r>
                        <a:rPr lang="pl-PL" b="0" i="1" smtClean="0">
                          <a:latin typeface="Cambria Math"/>
                        </a:rPr>
                        <m:t>=</m:t>
                      </m:r>
                      <m:nary>
                        <m:naryPr>
                          <m:chr m:val="∑"/>
                          <m:supHide m:val="on"/>
                          <m:ctrlPr>
                            <a:rPr lang="pl-PL" b="0" i="1" smtClean="0">
                              <a:latin typeface="Cambria Math" panose="02040503050406030204" pitchFamily="18" charset="0"/>
                            </a:rPr>
                          </m:ctrlPr>
                        </m:naryPr>
                        <m:sub>
                          <m:r>
                            <m:rPr>
                              <m:brk m:alnAt="7"/>
                            </m:rPr>
                            <a:rPr lang="pl-PL" b="0" i="1" smtClean="0">
                              <a:latin typeface="Cambria Math"/>
                            </a:rPr>
                            <m:t>𝑎</m:t>
                          </m:r>
                        </m:sub>
                        <m:sup/>
                        <m:e>
                          <m:sSub>
                            <m:sSubPr>
                              <m:ctrlPr>
                                <a:rPr lang="pl-PL" b="0" i="1" smtClean="0">
                                  <a:latin typeface="Cambria Math" panose="02040503050406030204" pitchFamily="18" charset="0"/>
                                </a:rPr>
                              </m:ctrlPr>
                            </m:sSubPr>
                            <m:e>
                              <m:r>
                                <a:rPr lang="pl-PL" b="0" i="1" smtClean="0">
                                  <a:latin typeface="Cambria Math"/>
                                </a:rPr>
                                <m:t>𝑄</m:t>
                              </m:r>
                            </m:e>
                            <m:sub>
                              <m:r>
                                <a:rPr lang="pl-PL" b="0" i="1" smtClean="0">
                                  <a:latin typeface="Cambria Math"/>
                                </a:rPr>
                                <m:t>𝑎</m:t>
                              </m:r>
                            </m:sub>
                          </m:sSub>
                          <m:sSub>
                            <m:sSubPr>
                              <m:ctrlPr>
                                <a:rPr lang="pl-PL" b="0" i="1" smtClean="0">
                                  <a:latin typeface="Cambria Math" panose="02040503050406030204" pitchFamily="18" charset="0"/>
                                </a:rPr>
                              </m:ctrlPr>
                            </m:sSubPr>
                            <m:e>
                              <m:r>
                                <a:rPr lang="pl-PL" b="0" i="1" smtClean="0">
                                  <a:latin typeface="Cambria Math"/>
                                </a:rPr>
                                <m:t>𝑝</m:t>
                              </m:r>
                            </m:e>
                            <m:sub>
                              <m:r>
                                <a:rPr lang="pl-PL" b="0" i="1" smtClean="0">
                                  <a:latin typeface="Cambria Math"/>
                                </a:rPr>
                                <m:t>𝑎</m:t>
                              </m:r>
                            </m:sub>
                          </m:sSub>
                        </m:e>
                      </m:nary>
                    </m:oMath>
                  </m:oMathPara>
                </a14:m>
                <a:endParaRPr lang="pl-PL" dirty="0" smtClean="0"/>
              </a:p>
              <a:p>
                <a:r>
                  <a:rPr lang="pl-PL" b="1" dirty="0" smtClean="0"/>
                  <a:t>Zasięg korelacji </a:t>
                </a:r>
                <a14:m>
                  <m:oMath xmlns:m="http://schemas.openxmlformats.org/officeDocument/2006/math">
                    <m:r>
                      <a:rPr lang="pl-PL" b="1" i="1" smtClean="0">
                        <a:latin typeface="Cambria Math"/>
                        <a:ea typeface="Cambria Math"/>
                      </a:rPr>
                      <m:t>𝝃</m:t>
                    </m:r>
                    <m:r>
                      <a:rPr lang="pl-PL" b="1" i="1" smtClean="0">
                        <a:latin typeface="Cambria Math"/>
                        <a:ea typeface="Cambria Math"/>
                      </a:rPr>
                      <m:t> </m:t>
                    </m:r>
                  </m:oMath>
                </a14:m>
                <a:r>
                  <a:rPr lang="pl-PL" b="0" dirty="0" smtClean="0">
                    <a:ea typeface="Cambria Math"/>
                  </a:rPr>
                  <a:t>– wielkość typowego klastra</a:t>
                </a:r>
              </a:p>
            </p:txBody>
          </p:sp>
        </mc:Choice>
        <mc:Fallback xmlns="">
          <p:sp>
            <p:nvSpPr>
              <p:cNvPr id="2" name="Symbol zastępczy zawartości 1"/>
              <p:cNvSpPr>
                <a:spLocks noGrp="1" noRot="1" noChangeAspect="1" noMove="1" noResize="1" noEditPoints="1" noAdjustHandles="1" noChangeArrowheads="1" noChangeShapeType="1" noTextEdit="1"/>
              </p:cNvSpPr>
              <p:nvPr>
                <p:ph idx="1"/>
              </p:nvPr>
            </p:nvSpPr>
            <p:spPr>
              <a:xfrm>
                <a:off x="179512" y="836712"/>
                <a:ext cx="8622398" cy="4741987"/>
              </a:xfrm>
              <a:blipFill rotWithShape="1">
                <a:blip r:embed="rId2"/>
                <a:stretch>
                  <a:fillRect t="-1157" r="-2686"/>
                </a:stretch>
              </a:blipFill>
            </p:spPr>
            <p:txBody>
              <a:bodyPr/>
              <a:lstStyle/>
              <a:p>
                <a:r>
                  <a:rPr lang="en-US">
                    <a:noFill/>
                  </a:rPr>
                  <a:t> </a:t>
                </a:r>
              </a:p>
            </p:txBody>
          </p:sp>
        </mc:Fallback>
      </mc:AlternateContent>
      <p:sp>
        <p:nvSpPr>
          <p:cNvPr id="3" name="Tytuł 2"/>
          <p:cNvSpPr>
            <a:spLocks noGrp="1"/>
          </p:cNvSpPr>
          <p:nvPr>
            <p:ph type="title"/>
          </p:nvPr>
        </p:nvSpPr>
        <p:spPr>
          <a:xfrm>
            <a:off x="395536" y="0"/>
            <a:ext cx="8229600" cy="1143000"/>
          </a:xfrm>
        </p:spPr>
        <p:txBody>
          <a:bodyPr>
            <a:normAutofit/>
          </a:bodyPr>
          <a:lstStyle/>
          <a:p>
            <a:r>
              <a:rPr lang="pl-PL" sz="2800" dirty="0" smtClean="0"/>
              <a:t>Jak opisać model </a:t>
            </a:r>
            <a:r>
              <a:rPr lang="pl-PL" sz="2800" dirty="0" err="1" smtClean="0"/>
              <a:t>Isinga</a:t>
            </a:r>
            <a:r>
              <a:rPr lang="pl-PL" sz="2800" dirty="0" smtClean="0"/>
              <a:t>?</a:t>
            </a:r>
            <a:endParaRPr lang="en-US" sz="2800" dirty="0"/>
          </a:p>
        </p:txBody>
      </p:sp>
      <p:pic>
        <p:nvPicPr>
          <p:cNvPr id="4099" name="Picture 3" descr="C:\Users\Kasia\Desktop\zasieg.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00" t="19516" r="20606" b="7749"/>
          <a:stretch/>
        </p:blipFill>
        <p:spPr bwMode="auto">
          <a:xfrm>
            <a:off x="2483768" y="3600450"/>
            <a:ext cx="4114006" cy="325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1483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can1"/>
          <p:cNvPicPr>
            <a:picLocks noChangeAspect="1" noChangeArrowheads="1"/>
          </p:cNvPicPr>
          <p:nvPr/>
        </p:nvPicPr>
        <p:blipFill>
          <a:blip r:embed="rId2" cstate="print">
            <a:extLst>
              <a:ext uri="{28A0092B-C50C-407E-A947-70E740481C1C}">
                <a14:useLocalDpi xmlns:a14="http://schemas.microsoft.com/office/drawing/2010/main" val="0"/>
              </a:ext>
            </a:extLst>
          </a:blip>
          <a:srcRect l="5383" t="28391" r="58162" b="46577"/>
          <a:stretch>
            <a:fillRect/>
          </a:stretch>
        </p:blipFill>
        <p:spPr bwMode="auto">
          <a:xfrm>
            <a:off x="5160424" y="652841"/>
            <a:ext cx="2291895" cy="2233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56854" y="652842"/>
            <a:ext cx="2265115" cy="220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558" y="652046"/>
            <a:ext cx="2209283" cy="2209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7" name="pole tekstowe 6"/>
              <p:cNvSpPr txBox="1"/>
              <p:nvPr/>
            </p:nvSpPr>
            <p:spPr>
              <a:xfrm>
                <a:off x="2974253" y="282714"/>
                <a:ext cx="90883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pl-PL" b="0" i="1" smtClean="0">
                          <a:latin typeface="Cambria Math"/>
                        </a:rPr>
                        <m:t>𝑇</m:t>
                      </m:r>
                      <m:r>
                        <a:rPr lang="pl-PL" b="0" i="1" smtClean="0">
                          <a:latin typeface="Cambria Math"/>
                        </a:rPr>
                        <m:t>=</m:t>
                      </m:r>
                      <m:sSub>
                        <m:sSubPr>
                          <m:ctrlPr>
                            <a:rPr lang="pl-PL" b="0" i="1" smtClean="0">
                              <a:latin typeface="Cambria Math" panose="02040503050406030204" pitchFamily="18" charset="0"/>
                            </a:rPr>
                          </m:ctrlPr>
                        </m:sSubPr>
                        <m:e>
                          <m:r>
                            <a:rPr lang="pl-PL" b="0" i="1" smtClean="0">
                              <a:latin typeface="Cambria Math"/>
                            </a:rPr>
                            <m:t>𝑇</m:t>
                          </m:r>
                        </m:e>
                        <m:sub>
                          <m:r>
                            <a:rPr lang="pl-PL" b="0" i="1" smtClean="0">
                              <a:latin typeface="Cambria Math"/>
                            </a:rPr>
                            <m:t>𝑐</m:t>
                          </m:r>
                        </m:sub>
                      </m:sSub>
                    </m:oMath>
                  </m:oMathPara>
                </a14:m>
                <a:endParaRPr lang="en-US" dirty="0"/>
              </a:p>
            </p:txBody>
          </p:sp>
        </mc:Choice>
        <mc:Fallback xmlns="">
          <p:sp>
            <p:nvSpPr>
              <p:cNvPr id="7" name="pole tekstowe 6"/>
              <p:cNvSpPr txBox="1">
                <a:spLocks noRot="1" noChangeAspect="1" noMove="1" noResize="1" noEditPoints="1" noAdjustHandles="1" noChangeArrowheads="1" noChangeShapeType="1" noTextEdit="1"/>
              </p:cNvSpPr>
              <p:nvPr/>
            </p:nvSpPr>
            <p:spPr>
              <a:xfrm>
                <a:off x="2974253" y="282714"/>
                <a:ext cx="908839" cy="369332"/>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pole tekstowe 10"/>
              <p:cNvSpPr txBox="1"/>
              <p:nvPr/>
            </p:nvSpPr>
            <p:spPr>
              <a:xfrm>
                <a:off x="5148643" y="282714"/>
                <a:ext cx="90883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pl-PL" b="0" i="1" smtClean="0">
                          <a:latin typeface="Cambria Math"/>
                        </a:rPr>
                        <m:t>𝑇</m:t>
                      </m:r>
                      <m:r>
                        <a:rPr lang="pl-PL" b="0" i="1" smtClean="0">
                          <a:latin typeface="Cambria Math"/>
                        </a:rPr>
                        <m:t>&gt;</m:t>
                      </m:r>
                      <m:sSub>
                        <m:sSubPr>
                          <m:ctrlPr>
                            <a:rPr lang="pl-PL" b="0" i="1" smtClean="0">
                              <a:latin typeface="Cambria Math" panose="02040503050406030204" pitchFamily="18" charset="0"/>
                            </a:rPr>
                          </m:ctrlPr>
                        </m:sSubPr>
                        <m:e>
                          <m:r>
                            <a:rPr lang="pl-PL" b="0" i="1" smtClean="0">
                              <a:latin typeface="Cambria Math"/>
                            </a:rPr>
                            <m:t>𝑇</m:t>
                          </m:r>
                        </m:e>
                        <m:sub>
                          <m:r>
                            <a:rPr lang="pl-PL" b="0" i="1" smtClean="0">
                              <a:latin typeface="Cambria Math"/>
                            </a:rPr>
                            <m:t>𝑐</m:t>
                          </m:r>
                        </m:sub>
                      </m:sSub>
                    </m:oMath>
                  </m:oMathPara>
                </a14:m>
                <a:endParaRPr lang="en-US" dirty="0"/>
              </a:p>
            </p:txBody>
          </p:sp>
        </mc:Choice>
        <mc:Fallback xmlns="">
          <p:sp>
            <p:nvSpPr>
              <p:cNvPr id="11" name="pole tekstowe 10"/>
              <p:cNvSpPr txBox="1">
                <a:spLocks noRot="1" noChangeAspect="1" noMove="1" noResize="1" noEditPoints="1" noAdjustHandles="1" noChangeArrowheads="1" noChangeShapeType="1" noTextEdit="1"/>
              </p:cNvSpPr>
              <p:nvPr/>
            </p:nvSpPr>
            <p:spPr>
              <a:xfrm>
                <a:off x="5148643" y="282714"/>
                <a:ext cx="908839" cy="369332"/>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pole tekstowe 11"/>
              <p:cNvSpPr txBox="1"/>
              <p:nvPr/>
            </p:nvSpPr>
            <p:spPr>
              <a:xfrm>
                <a:off x="453558" y="282714"/>
                <a:ext cx="90883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pl-PL" b="0" i="1" smtClean="0">
                          <a:latin typeface="Cambria Math"/>
                        </a:rPr>
                        <m:t>𝑇</m:t>
                      </m:r>
                      <m:r>
                        <a:rPr lang="pl-PL" b="0" i="1" smtClean="0">
                          <a:latin typeface="Cambria Math"/>
                        </a:rPr>
                        <m:t>&lt;</m:t>
                      </m:r>
                      <m:sSub>
                        <m:sSubPr>
                          <m:ctrlPr>
                            <a:rPr lang="pl-PL" b="0" i="1" smtClean="0">
                              <a:latin typeface="Cambria Math" panose="02040503050406030204" pitchFamily="18" charset="0"/>
                            </a:rPr>
                          </m:ctrlPr>
                        </m:sSubPr>
                        <m:e>
                          <m:r>
                            <a:rPr lang="pl-PL" b="0" i="1" smtClean="0">
                              <a:latin typeface="Cambria Math"/>
                            </a:rPr>
                            <m:t>𝑇</m:t>
                          </m:r>
                        </m:e>
                        <m:sub>
                          <m:r>
                            <a:rPr lang="pl-PL" b="0" i="1" smtClean="0">
                              <a:latin typeface="Cambria Math"/>
                            </a:rPr>
                            <m:t>𝑐</m:t>
                          </m:r>
                        </m:sub>
                      </m:sSub>
                    </m:oMath>
                  </m:oMathPara>
                </a14:m>
                <a:endParaRPr lang="en-US" dirty="0"/>
              </a:p>
            </p:txBody>
          </p:sp>
        </mc:Choice>
        <mc:Fallback xmlns="">
          <p:sp>
            <p:nvSpPr>
              <p:cNvPr id="12" name="pole tekstowe 11"/>
              <p:cNvSpPr txBox="1">
                <a:spLocks noRot="1" noChangeAspect="1" noMove="1" noResize="1" noEditPoints="1" noAdjustHandles="1" noChangeArrowheads="1" noChangeShapeType="1" noTextEdit="1"/>
              </p:cNvSpPr>
              <p:nvPr/>
            </p:nvSpPr>
            <p:spPr>
              <a:xfrm>
                <a:off x="453558" y="282714"/>
                <a:ext cx="908839" cy="369332"/>
              </a:xfrm>
              <a:prstGeom prst="rect">
                <a:avLst/>
              </a:prstGeom>
              <a:blipFill rotWithShape="1">
                <a:blip r:embed="rId7"/>
                <a:stretch>
                  <a:fillRect/>
                </a:stretch>
              </a:blipFill>
            </p:spPr>
            <p:txBody>
              <a:bodyPr/>
              <a:lstStyle/>
              <a:p>
                <a:r>
                  <a:rPr lang="en-US">
                    <a:noFill/>
                  </a:rPr>
                  <a:t> </a:t>
                </a:r>
              </a:p>
            </p:txBody>
          </p:sp>
        </mc:Fallback>
      </mc:AlternateContent>
      <p:pic>
        <p:nvPicPr>
          <p:cNvPr id="1026" name="Picture 2" descr="Znaleziony obraz"/>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09320" y="2638148"/>
            <a:ext cx="6352483" cy="4446738"/>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Kasia\Desktop\w.png"/>
          <p:cNvPicPr>
            <a:picLocks noChangeAspect="1" noChangeArrowheads="1"/>
          </p:cNvPicPr>
          <p:nvPr/>
        </p:nvPicPr>
        <p:blipFill rotWithShape="1">
          <a:blip r:embed="rId9">
            <a:extLst>
              <a:ext uri="{28A0092B-C50C-407E-A947-70E740481C1C}">
                <a14:useLocalDpi xmlns:a14="http://schemas.microsoft.com/office/drawing/2010/main" val="0"/>
              </a:ext>
            </a:extLst>
          </a:blip>
          <a:srcRect l="12449" t="12000" r="17500" b="24000"/>
          <a:stretch/>
        </p:blipFill>
        <p:spPr bwMode="auto">
          <a:xfrm>
            <a:off x="1089034" y="2861329"/>
            <a:ext cx="5588115" cy="3829050"/>
          </a:xfrm>
          <a:prstGeom prst="rect">
            <a:avLst/>
          </a:prstGeom>
          <a:noFill/>
          <a:extLst>
            <a:ext uri="{909E8E84-426E-40DD-AFC4-6F175D3DCCD1}">
              <a14:hiddenFill xmlns:a14="http://schemas.microsoft.com/office/drawing/2010/main">
                <a:solidFill>
                  <a:srgbClr val="FFFFFF"/>
                </a:solidFill>
              </a14:hiddenFill>
            </a:ext>
          </a:extLst>
        </p:spPr>
      </p:pic>
      <p:sp>
        <p:nvSpPr>
          <p:cNvPr id="2" name="pole tekstowe 1"/>
          <p:cNvSpPr txBox="1"/>
          <p:nvPr/>
        </p:nvSpPr>
        <p:spPr>
          <a:xfrm>
            <a:off x="6306371" y="5713412"/>
            <a:ext cx="2642070" cy="646331"/>
          </a:xfrm>
          <a:prstGeom prst="rect">
            <a:avLst/>
          </a:prstGeom>
          <a:noFill/>
        </p:spPr>
        <p:txBody>
          <a:bodyPr wrap="none" rtlCol="0">
            <a:spAutoFit/>
          </a:bodyPr>
          <a:lstStyle/>
          <a:p>
            <a:r>
              <a:rPr lang="pl-PL" dirty="0" smtClean="0"/>
              <a:t>Wykres magnetyzacji</a:t>
            </a:r>
          </a:p>
          <a:p>
            <a:r>
              <a:rPr lang="pl-PL" dirty="0"/>
              <a:t>w</a:t>
            </a:r>
            <a:r>
              <a:rPr lang="pl-PL" dirty="0" smtClean="0"/>
              <a:t> funkcji temperatury</a:t>
            </a:r>
            <a:endParaRPr lang="en-US" dirty="0"/>
          </a:p>
        </p:txBody>
      </p:sp>
      <p:sp>
        <p:nvSpPr>
          <p:cNvPr id="4" name="pole tekstowe 3"/>
          <p:cNvSpPr txBox="1"/>
          <p:nvPr/>
        </p:nvSpPr>
        <p:spPr>
          <a:xfrm>
            <a:off x="6491759" y="3214886"/>
            <a:ext cx="2475917" cy="1754326"/>
          </a:xfrm>
          <a:prstGeom prst="rect">
            <a:avLst/>
          </a:prstGeom>
          <a:noFill/>
        </p:spPr>
        <p:txBody>
          <a:bodyPr wrap="square" rtlCol="0">
            <a:spAutoFit/>
          </a:bodyPr>
          <a:lstStyle/>
          <a:p>
            <a:r>
              <a:rPr lang="pl-PL" dirty="0" smtClean="0"/>
              <a:t>Parametr porządku </a:t>
            </a:r>
          </a:p>
          <a:p>
            <a:r>
              <a:rPr lang="pl-PL" dirty="0" smtClean="0"/>
              <a:t>oraz zasięg korelacji zachowują się </a:t>
            </a:r>
            <a:br>
              <a:rPr lang="pl-PL" dirty="0" smtClean="0"/>
            </a:br>
            <a:r>
              <a:rPr lang="pl-PL" dirty="0" smtClean="0"/>
              <a:t>w charakterystyczny sposób w pobliżu Tc.</a:t>
            </a:r>
            <a:endParaRPr lang="en-US" dirty="0"/>
          </a:p>
        </p:txBody>
      </p:sp>
    </p:spTree>
    <p:extLst>
      <p:ext uri="{BB962C8B-B14F-4D97-AF65-F5344CB8AC3E}">
        <p14:creationId xmlns:p14="http://schemas.microsoft.com/office/powerpoint/2010/main" val="26660275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ol">
  <a:themeElements>
    <a:clrScheme name="Hol">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Hol">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Hol">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8749</TotalTime>
  <Words>645</Words>
  <Application>Microsoft Office PowerPoint</Application>
  <PresentationFormat>Pokaz na ekranie (4:3)</PresentationFormat>
  <Paragraphs>111</Paragraphs>
  <Slides>17</Slides>
  <Notes>2</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17</vt:i4>
      </vt:variant>
    </vt:vector>
  </HeadingPairs>
  <TitlesOfParts>
    <vt:vector size="24" baseType="lpstr">
      <vt:lpstr>Calibri</vt:lpstr>
      <vt:lpstr>Cambria Math</vt:lpstr>
      <vt:lpstr>Lucida Sans Unicode</vt:lpstr>
      <vt:lpstr>Verdana</vt:lpstr>
      <vt:lpstr>Wingdings 2</vt:lpstr>
      <vt:lpstr>Wingdings 3</vt:lpstr>
      <vt:lpstr>Hol</vt:lpstr>
      <vt:lpstr>Zjawiska krytyczne</vt:lpstr>
      <vt:lpstr>Plan</vt:lpstr>
      <vt:lpstr>Przejścia fazowe, a zjawiska krytyczne: woda przechodzi w pare</vt:lpstr>
      <vt:lpstr>Prezentacja programu PowerPoint</vt:lpstr>
      <vt:lpstr>Przejścia fazowe, a zjawiska krytyczne: jedna faza ferromagnetyka w drugą</vt:lpstr>
      <vt:lpstr>Prezentacja programu PowerPoint</vt:lpstr>
      <vt:lpstr>Model Isinga</vt:lpstr>
      <vt:lpstr>Jak opisać model Isinga?</vt:lpstr>
      <vt:lpstr>Prezentacja programu PowerPoint</vt:lpstr>
      <vt:lpstr>Opis statystyczny</vt:lpstr>
      <vt:lpstr>Parametr porządku w modelu Isinga</vt:lpstr>
      <vt:lpstr>Prezentacja programu PowerPoint</vt:lpstr>
      <vt:lpstr>Prezentacja programu PowerPoint</vt:lpstr>
      <vt:lpstr>Prezentacja programu PowerPoint</vt:lpstr>
      <vt:lpstr>Prezentacja programu PowerPoint</vt:lpstr>
      <vt:lpstr>Bibliografia</vt:lpstr>
      <vt:lpstr>Dziękuję za uwagę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Zjawiska krytyczne</dc:title>
  <dc:creator>Kasia</dc:creator>
  <cp:lastModifiedBy>USER</cp:lastModifiedBy>
  <cp:revision>75</cp:revision>
  <dcterms:created xsi:type="dcterms:W3CDTF">2016-10-15T08:52:44Z</dcterms:created>
  <dcterms:modified xsi:type="dcterms:W3CDTF">2016-10-28T12:33:11Z</dcterms:modified>
</cp:coreProperties>
</file>