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33"/>
  </p:notesMasterIdLst>
  <p:sldIdLst>
    <p:sldId id="289" r:id="rId3"/>
    <p:sldId id="470" r:id="rId4"/>
    <p:sldId id="472" r:id="rId5"/>
    <p:sldId id="473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481" r:id="rId14"/>
    <p:sldId id="482" r:id="rId15"/>
    <p:sldId id="483" r:id="rId16"/>
    <p:sldId id="484" r:id="rId17"/>
    <p:sldId id="485" r:id="rId18"/>
    <p:sldId id="486" r:id="rId19"/>
    <p:sldId id="487" r:id="rId20"/>
    <p:sldId id="488" r:id="rId21"/>
    <p:sldId id="489" r:id="rId22"/>
    <p:sldId id="490" r:id="rId23"/>
    <p:sldId id="491" r:id="rId24"/>
    <p:sldId id="492" r:id="rId25"/>
    <p:sldId id="493" r:id="rId26"/>
    <p:sldId id="494" r:id="rId27"/>
    <p:sldId id="495" r:id="rId28"/>
    <p:sldId id="496" r:id="rId29"/>
    <p:sldId id="497" r:id="rId30"/>
    <p:sldId id="498" r:id="rId31"/>
    <p:sldId id="499" r:id="rId32"/>
  </p:sldIdLst>
  <p:sldSz cx="9144000" cy="6858000" type="screen4x3"/>
  <p:notesSz cx="7099300" cy="102346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B7C6"/>
    <a:srgbClr val="CCCCFF"/>
    <a:srgbClr val="CCECFF"/>
    <a:srgbClr val="FFFFFF"/>
    <a:srgbClr val="336699"/>
    <a:srgbClr val="ADD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4684" autoAdjust="0"/>
  </p:normalViewPr>
  <p:slideViewPr>
    <p:cSldViewPr>
      <p:cViewPr>
        <p:scale>
          <a:sx n="80" d="100"/>
          <a:sy n="80" d="100"/>
        </p:scale>
        <p:origin x="-884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4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 smtClean="0"/>
            </a:lvl1pPr>
          </a:lstStyle>
          <a:p>
            <a:pPr>
              <a:defRPr/>
            </a:pPr>
            <a:fld id="{213182C6-C10C-4936-AD6E-458831B9879B}" type="datetimeFigureOut">
              <a:rPr lang="pl-PL"/>
              <a:pPr>
                <a:defRPr/>
              </a:pPr>
              <a:t>03.04.2020</a:t>
            </a:fld>
            <a:endParaRPr lang="pl-PL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4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4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 smtClean="0"/>
            </a:lvl1pPr>
          </a:lstStyle>
          <a:p>
            <a:pPr>
              <a:defRPr/>
            </a:pPr>
            <a:fld id="{04A5DDB1-F0AD-4FE0-A28E-8B44B543FA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205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15.11.2019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A5DDB1-F0AD-4FE0-A28E-8B44B543FAA1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562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6C8D2-A450-4C55-93BF-92CEC200D851}" type="datetime1">
              <a:rPr lang="pl-PL" smtClean="0"/>
              <a:t>03.04.2020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0F6AA-7D06-4AF8-8940-1A30269E56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99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F1FA6-8E5F-4026-A906-C9BB49D90729}" type="datetime1">
              <a:rPr lang="pl-PL" smtClean="0"/>
              <a:t>03.04.2020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CC87F-0596-44FF-9B8A-AF4D9781FE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183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4CF31-875B-4F56-B7D2-D23F932244F5}" type="datetime1">
              <a:rPr lang="pl-PL" smtClean="0"/>
              <a:t>03.04.2020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2E214-F5D2-4107-A08C-7B6985C2FB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786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5834-8CAB-4F57-A3C6-1FADD7E27710}" type="datetime1">
              <a:rPr lang="pl-PL" smtClean="0"/>
              <a:t>03.04.2020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821C3-32DD-4951-A782-C4A76A43ED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16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75C13-DFF6-4E67-9405-BD165382DEE7}" type="datetime1">
              <a:rPr lang="pl-PL" smtClean="0"/>
              <a:t>03.04.2020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0C71-E5D3-4A1A-8D16-59534DA449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5346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FE6AE-4161-428E-8A83-C542263AC4E8}" type="datetime1">
              <a:rPr lang="pl-PL" smtClean="0"/>
              <a:t>03.04.2020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8D591-2481-40ED-8A1D-F483BBF2EC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0480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49A0-D2B9-4EB4-A90D-E9D5EC639DC1}" type="datetime1">
              <a:rPr lang="pl-PL" smtClean="0"/>
              <a:t>03.04.2020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2227F-9615-43F1-A317-5C65F4EC6D9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0587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204F4-22ED-48F9-9F6B-EA2CD96506F4}" type="datetime1">
              <a:rPr lang="pl-PL" smtClean="0"/>
              <a:t>03.04.2020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BDA64-F00E-4489-8E7F-17C28EECE5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686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A2E4A-024B-4831-AACF-95D1B4550E04}" type="datetime1">
              <a:rPr lang="pl-PL" smtClean="0"/>
              <a:t>03.04.2020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81E91-DF89-46C1-A190-B9176E47333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407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29C30-390B-4449-9884-32C4DA2617BF}" type="datetime1">
              <a:rPr lang="pl-PL" smtClean="0"/>
              <a:t>03.04.2020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A2131-8382-49E7-AFFB-967EA0BE655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485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DAA03-DE01-4471-AF03-3F42ED248765}" type="datetime1">
              <a:rPr lang="pl-PL" smtClean="0"/>
              <a:t>03.04.2020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37B55-1019-4DA0-A4DB-124986AE3A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14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3"/>
          </a:xfrm>
          <a:solidFill>
            <a:srgbClr val="336699"/>
          </a:solidFill>
        </p:spPr>
        <p:txBody>
          <a:bodyPr/>
          <a:lstStyle>
            <a:lvl1pPr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A851A-EF41-4AF5-A4F5-F01807E9007D}" type="datetime1">
              <a:rPr lang="pl-PL" smtClean="0"/>
              <a:t>03.04.2020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AA018-E29D-4AB6-B47C-289062A8B5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78163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61376-0B0B-43E0-A107-D955D98B8176}" type="datetime1">
              <a:rPr lang="pl-PL" smtClean="0"/>
              <a:t>03.04.2020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D9320-56E2-452C-A3BC-08176039A2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9818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54AE-B96A-4188-A161-7160D38C7D44}" type="datetime1">
              <a:rPr lang="pl-PL" smtClean="0"/>
              <a:t>03.04.2020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98FC-3F08-49C7-8E8F-05026C98DF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98866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2408E-9BD7-4CD7-ABD8-4E43BC1A57B2}" type="datetime1">
              <a:rPr lang="pl-PL" smtClean="0"/>
              <a:t>03.04.2020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BAF54-205F-4DD1-9F77-38213D9AD0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913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C1594-08AC-4B4F-A184-8740FA1AEA83}" type="datetime1">
              <a:rPr lang="pl-PL" smtClean="0"/>
              <a:t>03.04.2020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91AE9-69BD-4FA7-8D7B-4193C51453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79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F6A65-0B68-4EE2-B26C-C5BD0EFC6E7B}" type="datetime1">
              <a:rPr lang="pl-PL" smtClean="0"/>
              <a:t>03.04.2020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03635-598A-48DD-B3DF-A65FE708F3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264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FFC17-B08C-455D-86FE-831CDC2858DF}" type="datetime1">
              <a:rPr lang="pl-PL" smtClean="0"/>
              <a:t>03.04.2020</a:t>
            </a:fld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649FB-7CAF-4061-91FC-CBB9A2BC1D4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841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0ABD-631B-4755-AF78-0F4105150C4E}" type="datetime1">
              <a:rPr lang="pl-PL" smtClean="0"/>
              <a:t>03.04.2020</a:t>
            </a:fld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D41E6-0FE8-45E2-A477-D5F685B99F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098F6-585C-4CBA-A762-1923248B53DF}" type="datetime1">
              <a:rPr lang="pl-PL" smtClean="0"/>
              <a:t>03.04.2020</a:t>
            </a:fld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5B562-8673-417F-A447-6099162FDB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384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A01C4-05CC-42B7-8F2A-1FBCCE10112C}" type="datetime1">
              <a:rPr lang="pl-PL" smtClean="0"/>
              <a:t>03.04.2020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4FBF1-E108-492F-AB49-D88E6E4620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292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5F6C5-A98F-4E24-BEE3-27B199943F84}" type="datetime1">
              <a:rPr lang="pl-PL" smtClean="0"/>
              <a:t>03.04.2020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A7933-5C39-461E-AE13-E749A0484B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96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B652FC2-B74B-484D-AE5B-359116BCEEF5}" type="datetime1">
              <a:rPr lang="pl-PL" smtClean="0"/>
              <a:t>03.04.2020</a:t>
            </a:fld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BEFE095-1B74-4DA3-B007-BAB098572E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F262EB-E6A3-476D-9D9B-8FAEEF5CCDAC}" type="datetime1">
              <a:rPr lang="pl-PL" smtClean="0"/>
              <a:t>03.04.2020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l-PL" smtClean="0"/>
              <a:t>P.Szwed Wyklady z języka C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6375065-32EB-44D2-9D5E-0B22F90E6E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agh.edu.pl/~pszwed/" TargetMode="External"/><Relationship Id="rId2" Type="http://schemas.openxmlformats.org/officeDocument/2006/relationships/hyperlink" Target="mailto:pszwed@agh.edu.p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zawartości 2"/>
          <p:cNvSpPr>
            <a:spLocks noGrp="1"/>
          </p:cNvSpPr>
          <p:nvPr>
            <p:ph idx="1"/>
          </p:nvPr>
        </p:nvSpPr>
        <p:spPr>
          <a:xfrm>
            <a:off x="539750" y="188640"/>
            <a:ext cx="8229600" cy="2044700"/>
          </a:xfrm>
          <a:effectLst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sz="5400" b="1" dirty="0" smtClean="0"/>
              <a:t>Podstawy programowania obiektowego</a:t>
            </a:r>
          </a:p>
        </p:txBody>
      </p:sp>
      <p:sp>
        <p:nvSpPr>
          <p:cNvPr id="3075" name="pole tekstowe 1"/>
          <p:cNvSpPr txBox="1">
            <a:spLocks noChangeArrowheads="1"/>
          </p:cNvSpPr>
          <p:nvPr/>
        </p:nvSpPr>
        <p:spPr bwMode="auto">
          <a:xfrm>
            <a:off x="1475656" y="3356992"/>
            <a:ext cx="6481763" cy="388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pl-PL" sz="3200" dirty="0"/>
              <a:t>dr inż. Piotr </a:t>
            </a:r>
            <a:r>
              <a:rPr lang="pl-PL" sz="3200" dirty="0" smtClean="0"/>
              <a:t>Szwed</a:t>
            </a:r>
          </a:p>
          <a:p>
            <a:pPr eaLnBrk="1" hangingPunct="1">
              <a:lnSpc>
                <a:spcPct val="80000"/>
              </a:lnSpc>
            </a:pPr>
            <a:r>
              <a:rPr lang="pl-PL" sz="3200" dirty="0" smtClean="0"/>
              <a:t>Katedra Informatyki Stosowanej</a:t>
            </a:r>
            <a:endParaRPr lang="pl-PL" sz="3200" dirty="0"/>
          </a:p>
          <a:p>
            <a:pPr eaLnBrk="1" hangingPunct="1">
              <a:lnSpc>
                <a:spcPct val="80000"/>
              </a:lnSpc>
            </a:pPr>
            <a:r>
              <a:rPr lang="it-IT" sz="3200" dirty="0" smtClean="0"/>
              <a:t>C</a:t>
            </a:r>
            <a:r>
              <a:rPr lang="pl-PL" sz="3200" dirty="0" smtClean="0"/>
              <a:t>2</a:t>
            </a:r>
            <a:r>
              <a:rPr lang="it-IT" sz="3200" dirty="0" smtClean="0"/>
              <a:t>, </a:t>
            </a:r>
            <a:r>
              <a:rPr lang="it-IT" sz="3200" dirty="0"/>
              <a:t>pok. </a:t>
            </a:r>
            <a:r>
              <a:rPr lang="pl-PL" sz="3200" dirty="0" smtClean="0"/>
              <a:t>403</a:t>
            </a:r>
          </a:p>
          <a:p>
            <a:pPr eaLnBrk="1" hangingPunct="1">
              <a:lnSpc>
                <a:spcPct val="80000"/>
              </a:lnSpc>
            </a:pPr>
            <a:endParaRPr lang="pl-PL" sz="3200" dirty="0"/>
          </a:p>
          <a:p>
            <a:pPr eaLnBrk="1" hangingPunct="1">
              <a:lnSpc>
                <a:spcPct val="80000"/>
              </a:lnSpc>
            </a:pPr>
            <a:r>
              <a:rPr lang="it-IT" sz="2800" dirty="0"/>
              <a:t>e-mail: </a:t>
            </a:r>
            <a:r>
              <a:rPr lang="it-IT" sz="2800" u="sng" dirty="0" smtClean="0">
                <a:hlinkClick r:id="rId2"/>
              </a:rPr>
              <a:t>pszwed@agh.edu.pl</a:t>
            </a:r>
            <a:endParaRPr lang="pl-PL" sz="2800" u="sng" dirty="0" smtClean="0"/>
          </a:p>
          <a:p>
            <a:pPr eaLnBrk="1" hangingPunct="1">
              <a:lnSpc>
                <a:spcPct val="80000"/>
              </a:lnSpc>
            </a:pPr>
            <a:endParaRPr lang="it-IT" sz="2800" dirty="0"/>
          </a:p>
          <a:p>
            <a:pPr eaLnBrk="1" hangingPunct="1">
              <a:lnSpc>
                <a:spcPct val="80000"/>
              </a:lnSpc>
            </a:pPr>
            <a:r>
              <a:rPr lang="pl-PL" sz="2800" dirty="0" smtClean="0">
                <a:hlinkClick r:id="rId3"/>
              </a:rPr>
              <a:t>http://home.agh.edu.pl/~pszwed/</a:t>
            </a:r>
            <a:endParaRPr lang="pl-PL" sz="2800" dirty="0" smtClean="0"/>
          </a:p>
          <a:p>
            <a:pPr eaLnBrk="1" hangingPunct="1">
              <a:lnSpc>
                <a:spcPct val="80000"/>
              </a:lnSpc>
            </a:pPr>
            <a:endParaRPr lang="pl-PL" sz="2800" dirty="0"/>
          </a:p>
          <a:p>
            <a:pPr eaLnBrk="1" hangingPunct="1">
              <a:lnSpc>
                <a:spcPct val="80000"/>
              </a:lnSpc>
            </a:pPr>
            <a:r>
              <a:rPr lang="pl-PL" sz="2800" dirty="0" smtClean="0"/>
              <a:t>Aktualizacja: </a:t>
            </a:r>
            <a:fld id="{15FB2C56-7F4C-40A2-9B3B-368328E6758B}" type="datetime1">
              <a:rPr lang="pl-PL" sz="2800" smtClean="0"/>
              <a:t>03.04.2020</a:t>
            </a:fld>
            <a:endParaRPr lang="pl-PL" sz="2800" dirty="0" smtClean="0"/>
          </a:p>
          <a:p>
            <a:pPr eaLnBrk="1" hangingPunct="1"/>
            <a:endParaRPr lang="pl-PL" sz="32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7736" y="1055406"/>
            <a:ext cx="3570208" cy="5632311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A(){f()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virtual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void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f(){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"A::f "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B :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B():A(){f()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void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f(){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"B::f "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332457" y="1020313"/>
            <a:ext cx="3711272" cy="5632311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C :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B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C():B(){f()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void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f(){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"C::f "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void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main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C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// wypisze A::f B::f C::f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</a:b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2000" dirty="0">
              <a:solidFill>
                <a:srgbClr val="808080"/>
              </a:solidFill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2000" dirty="0">
              <a:solidFill>
                <a:srgbClr val="808080"/>
              </a:solidFill>
              <a:latin typeface="Consolas" pitchFamily="49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29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Konstruktor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/>
              <a:t>Konstruktor zdefiniowany jest jako 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class-name</a:t>
            </a:r>
            <a:r>
              <a:rPr lang="pl-PL" sz="2000" dirty="0">
                <a:latin typeface="Consolas" panose="020B0609020204030204" pitchFamily="49" charset="0"/>
              </a:rPr>
              <a:t>([</a:t>
            </a:r>
            <a:r>
              <a:rPr lang="pl-PL" sz="2000" dirty="0" err="1">
                <a:latin typeface="Consolas" panose="020B0609020204030204" pitchFamily="49" charset="0"/>
              </a:rPr>
              <a:t>arg</a:t>
            </a:r>
            <a:r>
              <a:rPr lang="pl-PL" sz="2000" dirty="0">
                <a:latin typeface="Consolas" panose="020B0609020204030204" pitchFamily="49" charset="0"/>
              </a:rPr>
              <a:t>-list]) 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	[:</a:t>
            </a:r>
            <a:r>
              <a:rPr lang="pl-PL" sz="2000" dirty="0" err="1">
                <a:latin typeface="Consolas" panose="020B0609020204030204" pitchFamily="49" charset="0"/>
              </a:rPr>
              <a:t>ctor-initializer</a:t>
            </a:r>
            <a:r>
              <a:rPr lang="pl-PL" sz="2000" dirty="0">
                <a:latin typeface="Consolas" panose="020B0609020204030204" pitchFamily="49" charset="0"/>
              </a:rPr>
              <a:t>] 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	{body}</a:t>
            </a:r>
          </a:p>
          <a:p>
            <a:pPr marL="0" indent="0">
              <a:buNone/>
            </a:pPr>
            <a:r>
              <a:rPr lang="pl-PL" sz="2000" dirty="0" err="1" smtClean="0">
                <a:latin typeface="Consolas" panose="020B0609020204030204" pitchFamily="49" charset="0"/>
              </a:rPr>
              <a:t>arg</a:t>
            </a:r>
            <a:r>
              <a:rPr lang="pl-PL" sz="2000" dirty="0" smtClean="0">
                <a:latin typeface="Consolas" panose="020B0609020204030204" pitchFamily="49" charset="0"/>
              </a:rPr>
              <a:t>-list</a:t>
            </a:r>
            <a:r>
              <a:rPr lang="pl-PL" sz="2000" dirty="0" smtClean="0"/>
              <a:t>  </a:t>
            </a:r>
            <a:r>
              <a:rPr lang="pl-PL" sz="2000" dirty="0"/>
              <a:t>jest opcjonalną listą argumentów konstruktora</a:t>
            </a:r>
          </a:p>
          <a:p>
            <a:pPr marL="0" indent="0">
              <a:buNone/>
            </a:pPr>
            <a:r>
              <a:rPr lang="pl-PL" sz="2000" dirty="0" err="1" smtClean="0">
                <a:latin typeface="Consolas" panose="020B0609020204030204" pitchFamily="49" charset="0"/>
              </a:rPr>
              <a:t>ctor-initializer</a:t>
            </a:r>
            <a:r>
              <a:rPr lang="pl-PL" sz="2000" dirty="0" smtClean="0"/>
              <a:t> </a:t>
            </a:r>
            <a:r>
              <a:rPr lang="pl-PL" sz="2000" dirty="0"/>
              <a:t>jest listą inicjalizacyjną. </a:t>
            </a:r>
          </a:p>
          <a:p>
            <a:pPr marL="0" indent="0">
              <a:buNone/>
            </a:pPr>
            <a:r>
              <a:rPr lang="pl-PL" sz="2000" dirty="0"/>
              <a:t>Może ona zawierać:</a:t>
            </a:r>
          </a:p>
          <a:p>
            <a:r>
              <a:rPr lang="pl-PL" sz="2000" dirty="0"/>
              <a:t>nazwy bezpośrednich klas bazowych </a:t>
            </a:r>
          </a:p>
          <a:p>
            <a:r>
              <a:rPr lang="pl-PL" sz="2000" dirty="0"/>
              <a:t>nazwy wirtualnych klas bazowych (również niebezpośrednich)</a:t>
            </a:r>
          </a:p>
          <a:p>
            <a:r>
              <a:rPr lang="pl-PL" sz="2000" dirty="0"/>
              <a:t>nazwy (identyfikatory) atrybutów klasy</a:t>
            </a:r>
          </a:p>
          <a:p>
            <a:pPr marL="0" indent="0">
              <a:buNone/>
            </a:pPr>
            <a:r>
              <a:rPr lang="pl-PL" sz="2000" dirty="0"/>
              <a:t> </a:t>
            </a:r>
            <a:r>
              <a:rPr lang="pl-PL" sz="2000" dirty="0" smtClean="0"/>
              <a:t>Po </a:t>
            </a:r>
            <a:r>
              <a:rPr lang="pl-PL" sz="2000" dirty="0"/>
              <a:t>odpowiednich nazwach w nawiasach podawane są argumenty inicjalizujące.</a:t>
            </a:r>
          </a:p>
          <a:p>
            <a:pPr marL="0" indent="0">
              <a:buNone/>
            </a:pPr>
            <a:r>
              <a:rPr lang="pl-PL" sz="2000" dirty="0" smtClean="0"/>
              <a:t>Lista </a:t>
            </a:r>
            <a:r>
              <a:rPr lang="pl-PL" sz="2000" dirty="0"/>
              <a:t>inicjalizacyjna nie jest kodem wykonywanym, lecz elementem języka umożliwiającym przesłanie parametrów do konstruktorów klas bazowych i atrybutów klasy. Odpowiednie </a:t>
            </a:r>
            <a:r>
              <a:rPr lang="pl-PL" sz="2000" dirty="0" err="1"/>
              <a:t>konstruktory</a:t>
            </a:r>
            <a:r>
              <a:rPr lang="pl-PL" sz="2000" dirty="0"/>
              <a:t> wołane są w kolejności wynikającej z deklaracji.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8222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Destruktor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Destruktor jest funkcją wywoływaną przy usuwaniu obiektu.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Zadeklarowany </a:t>
            </a:r>
            <a:r>
              <a:rPr lang="pl-PL" dirty="0"/>
              <a:t>jest jako: </a:t>
            </a: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>
                <a:latin typeface="Consolas" panose="020B0609020204030204" pitchFamily="49" charset="0"/>
              </a:rPr>
              <a:t>~</a:t>
            </a:r>
            <a:r>
              <a:rPr lang="pl-PL" dirty="0" err="1">
                <a:latin typeface="Consolas" panose="020B0609020204030204" pitchFamily="49" charset="0"/>
              </a:rPr>
              <a:t>class-name</a:t>
            </a:r>
            <a:r>
              <a:rPr lang="pl-PL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lvl="0"/>
            <a:r>
              <a:rPr lang="pl-PL" dirty="0"/>
              <a:t>W klasie może być zdefiniowany dokładnie jeden destruktor.</a:t>
            </a:r>
          </a:p>
          <a:p>
            <a:pPr lvl="0"/>
            <a:r>
              <a:rPr lang="pl-PL" dirty="0"/>
              <a:t>Destruktor nie może mieć argumentów</a:t>
            </a:r>
          </a:p>
          <a:p>
            <a:r>
              <a:rPr lang="pl-PL" dirty="0"/>
              <a:t>Destruktor nie może zwracać wartości.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40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Destruktor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95536" y="980728"/>
            <a:ext cx="8060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Destruktory </a:t>
            </a:r>
            <a:r>
              <a:rPr lang="pl-PL" sz="2400" dirty="0"/>
              <a:t>są wołane </a:t>
            </a:r>
            <a:r>
              <a:rPr lang="pl-PL" sz="2400" dirty="0" smtClean="0"/>
              <a:t>dla następujących typów </a:t>
            </a:r>
            <a:r>
              <a:rPr lang="pl-PL" sz="2400" dirty="0"/>
              <a:t>obiektów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674648"/>
              </p:ext>
            </p:extLst>
          </p:nvPr>
        </p:nvGraphicFramePr>
        <p:xfrm>
          <a:off x="539552" y="1471860"/>
          <a:ext cx="8064896" cy="42672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933579"/>
                <a:gridCol w="6131317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Globalnych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Po zakończeniu programu, np.: po wyjściu z funkcji main</a:t>
                      </a:r>
                      <a:endParaRPr lang="pl-P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Lokalnych</a:t>
                      </a:r>
                      <a:endParaRPr lang="pl-P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Destruktor jest wołany w momencie osiągnięcia końca bloku instrukcji.</a:t>
                      </a:r>
                      <a:endParaRPr lang="pl-P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Dynamicznie tworzonych</a:t>
                      </a:r>
                      <a:endParaRPr lang="pl-P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Dynamicznie tworzone obiekty zwalniane są za pomocą operatora delete. Operator ten wywołuje destruktor oraz zwalnia pamięć obiektu.</a:t>
                      </a:r>
                      <a:endParaRPr lang="pl-P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Obiektów tymczasowych</a:t>
                      </a:r>
                      <a:endParaRPr lang="pl-P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  <a:endParaRPr lang="pl-P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Jawnie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W niektórych przypadkach destruktory mogą być wywołane jawnie. Dotyczy to głównie obiektów, dla których pamięć przydzielana jest w niestandardowy sposób oraz szczególnych przypadków dziedziczenia wielobazowego.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8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Globalne, lokalne, dynamiczne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1047502"/>
            <a:ext cx="3857146" cy="5693866"/>
          </a:xfrm>
          <a:prstGeom prst="rect">
            <a:avLst/>
          </a:prstGeom>
          <a:solidFill>
            <a:srgbClr val="1010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_v):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(_v){}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~A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"~A(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%d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\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n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,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globalny(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1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main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a2(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2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*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ptr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=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new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3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a3(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4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delete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ptr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endParaRPr kumimoji="0" lang="pl-PL" altLang="pl-PL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499992" y="5527935"/>
            <a:ext cx="331236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/>
              <a:t>~A(4)</a:t>
            </a:r>
          </a:p>
          <a:p>
            <a:r>
              <a:rPr lang="pl-PL" dirty="0"/>
              <a:t>~A(3)</a:t>
            </a:r>
          </a:p>
          <a:p>
            <a:r>
              <a:rPr lang="pl-PL" dirty="0"/>
              <a:t>~A(2)</a:t>
            </a:r>
          </a:p>
          <a:p>
            <a:r>
              <a:rPr lang="pl-PL" dirty="0"/>
              <a:t>~A(1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572000" y="1124744"/>
            <a:ext cx="36724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Obiekt globalny istnieje przez cały czas działania programu. Zostanie usunięty po wyjściu z funkcji </a:t>
            </a:r>
            <a:r>
              <a:rPr lang="pl-PL" dirty="0" err="1" smtClean="0">
                <a:latin typeface="Consolas" panose="020B0609020204030204" pitchFamily="49" charset="0"/>
              </a:rPr>
              <a:t>main</a:t>
            </a:r>
            <a:r>
              <a:rPr lang="pl-PL" dirty="0" smtClean="0"/>
              <a:t> (jako ostatni).</a:t>
            </a:r>
          </a:p>
          <a:p>
            <a:r>
              <a:rPr lang="pl-PL" dirty="0" smtClean="0"/>
              <a:t>W momencie wyjścia z instrukcji blokowej zwalniana jest pamięć stosu. Pierwszy zostanie usunięty obiekt </a:t>
            </a:r>
            <a:r>
              <a:rPr lang="pl-PL" dirty="0" smtClean="0">
                <a:latin typeface="Consolas" panose="020B0609020204030204" pitchFamily="49" charset="0"/>
              </a:rPr>
              <a:t>a3</a:t>
            </a:r>
            <a:r>
              <a:rPr lang="pl-PL" dirty="0" smtClean="0"/>
              <a:t>. Wcześniej wywołany zostanie jego destruktor.</a:t>
            </a:r>
          </a:p>
          <a:p>
            <a:r>
              <a:rPr lang="pl-PL" dirty="0" smtClean="0"/>
              <a:t>Destruktor </a:t>
            </a:r>
            <a:r>
              <a:rPr lang="pl-PL" dirty="0" smtClean="0">
                <a:latin typeface="Consolas" panose="020B0609020204030204" pitchFamily="49" charset="0"/>
              </a:rPr>
              <a:t>A(3)</a:t>
            </a:r>
            <a:r>
              <a:rPr lang="pl-PL" dirty="0" smtClean="0"/>
              <a:t> zostanie wywołany w momencie zwolnienia pamięci za pomocą </a:t>
            </a:r>
            <a:r>
              <a:rPr lang="pl-PL" dirty="0" err="1" smtClean="0">
                <a:latin typeface="Consolas" panose="020B0609020204030204" pitchFamily="49" charset="0"/>
              </a:rPr>
              <a:t>delete</a:t>
            </a:r>
            <a:r>
              <a:rPr lang="pl-PL" dirty="0" smtClean="0"/>
              <a:t>.</a:t>
            </a:r>
          </a:p>
          <a:p>
            <a:r>
              <a:rPr lang="pl-PL" dirty="0" smtClean="0"/>
              <a:t>Destruktor obiektu </a:t>
            </a:r>
            <a:r>
              <a:rPr lang="pl-PL" dirty="0" smtClean="0">
                <a:latin typeface="Consolas" panose="020B0609020204030204" pitchFamily="49" charset="0"/>
              </a:rPr>
              <a:t>a2</a:t>
            </a:r>
            <a:r>
              <a:rPr lang="pl-PL" dirty="0" smtClean="0"/>
              <a:t> – przy wyjściu z instrukcji blokowej funkcji </a:t>
            </a:r>
            <a:r>
              <a:rPr lang="pl-PL" dirty="0" err="1" smtClean="0">
                <a:latin typeface="Consolas" panose="020B0609020204030204" pitchFamily="49" charset="0"/>
              </a:rPr>
              <a:t>main</a:t>
            </a:r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2317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Kolejność wykonania destruktorów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Destruktory wołane są w kolejności odwrotnej do konstruktorów: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Wpierw wykonywane jest ciało destruktora klasy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Następnie wywoływane są destruktory obiektów składowych klasy (komponentów) w kolejności odwrotnej do kolejności deklaracji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sz="2000" dirty="0" smtClean="0"/>
              <a:t>Dotyczy </a:t>
            </a:r>
            <a:r>
              <a:rPr lang="pl-PL" sz="2000" dirty="0"/>
              <a:t>to komponentów, które nie są zadeklarowane jako </a:t>
            </a:r>
            <a:r>
              <a:rPr lang="pl-PL" sz="2000" dirty="0" err="1">
                <a:latin typeface="Consolas" panose="020B0609020204030204" pitchFamily="49" charset="0"/>
              </a:rPr>
              <a:t>static</a:t>
            </a:r>
            <a:r>
              <a:rPr lang="pl-PL" sz="2000" dirty="0"/>
              <a:t>. Statyczne komponenty są usuwane jak obiekty globalne.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Dalej wołane są destruktory </a:t>
            </a:r>
            <a:r>
              <a:rPr lang="pl-PL" dirty="0" smtClean="0"/>
              <a:t>klas </a:t>
            </a:r>
            <a:r>
              <a:rPr lang="pl-PL" dirty="0"/>
              <a:t>bazowych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8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Wywołanie funkcji wirtualnych w </a:t>
            </a:r>
            <a:r>
              <a:rPr lang="pl-PL" sz="2800" dirty="0" smtClean="0"/>
              <a:t>destruktorze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/>
              <a:t>Zasady wywołania funkcji wirtualnych w destruktorach są analogiczne, jak w przypadku konstruktorów.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1628800"/>
            <a:ext cx="3711272" cy="5016758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~A(){f()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virtual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void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f(){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"~A::f "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B :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~B(){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"~B "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f()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2000" y="1636563"/>
            <a:ext cx="3711272" cy="5016758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C :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B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~C(){f()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void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f(){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"~C::f "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void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main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C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// ~C::f ~B~A::f ~A::f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</a:b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2000" dirty="0">
              <a:solidFill>
                <a:srgbClr val="808080"/>
              </a:solidFill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Consolas" pitchFamily="49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47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Wirtualne destruktory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536" y="1052736"/>
            <a:ext cx="5686172" cy="4093428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Geometry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vector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&lt;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GeoObject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*&gt;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elements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~Geometry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B9BCD1"/>
                </a:solidFill>
                <a:effectLst/>
                <a:latin typeface="Consolas" pitchFamily="49" charset="0"/>
                <a:cs typeface="Arial" pitchFamily="34" charset="0"/>
              </a:rPr>
              <a:t>string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asWKT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Geometry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::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~Geometry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for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i=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0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i&lt;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elements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.size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i++){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delete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elements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5F8C8A"/>
                </a:solidFill>
                <a:effectLst/>
                <a:latin typeface="Consolas" pitchFamily="49" charset="0"/>
                <a:cs typeface="Arial" pitchFamily="34" charset="0"/>
              </a:rPr>
              <a:t>[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i]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9394" name="Picture 2" descr="C:\Users\geszw\AppData\Local\Microsoft\Windows\INetCache\IE\14UIMYBM\bomb-147841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052736"/>
            <a:ext cx="1039357" cy="8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519949" y="4797152"/>
            <a:ext cx="5123518" cy="1754326"/>
          </a:xfrm>
          <a:prstGeom prst="rect">
            <a:avLst/>
          </a:prstGeom>
          <a:solidFill>
            <a:srgbClr val="2B2B2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Linestring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GeoObject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vector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&lt;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Coord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&gt;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line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Linestring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const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vector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&lt;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double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&gt;&amp;v);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dirty="0">
                <a:solidFill>
                  <a:srgbClr val="A9B7C6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pl-PL" altLang="pl-PL" dirty="0" smtClean="0">
                <a:solidFill>
                  <a:srgbClr val="A9B7C6"/>
                </a:solidFill>
                <a:latin typeface="Consolas" pitchFamily="49" charset="0"/>
                <a:cs typeface="Arial" pitchFamily="34" charset="0"/>
              </a:rPr>
              <a:t>   // . . .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07433" y="2132856"/>
            <a:ext cx="5073549" cy="13681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pl-PL" sz="2000" dirty="0" smtClean="0"/>
              <a:t>Kiedy usuwamy obiekt za pomocą  </a:t>
            </a:r>
            <a:r>
              <a:rPr lang="pl-PL" altLang="pl-PL" sz="2000" dirty="0" err="1">
                <a:solidFill>
                  <a:srgbClr val="CC7832"/>
                </a:solidFill>
                <a:latin typeface="Consolas" pitchFamily="49" charset="0"/>
                <a:cs typeface="Arial" pitchFamily="34" charset="0"/>
              </a:rPr>
              <a:t>delete</a:t>
            </a:r>
            <a:r>
              <a:rPr lang="pl-PL" altLang="pl-PL" sz="2000" dirty="0">
                <a:solidFill>
                  <a:srgbClr val="CC7832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pl-PL" altLang="pl-PL" sz="2000" dirty="0" err="1">
                <a:solidFill>
                  <a:srgbClr val="9373A5"/>
                </a:solidFill>
                <a:latin typeface="Consolas" pitchFamily="49" charset="0"/>
                <a:cs typeface="Arial" pitchFamily="34" charset="0"/>
              </a:rPr>
              <a:t>elements</a:t>
            </a:r>
            <a:r>
              <a:rPr lang="pl-PL" altLang="pl-PL" sz="2000" dirty="0">
                <a:solidFill>
                  <a:srgbClr val="5F8C8A"/>
                </a:solidFill>
                <a:latin typeface="Consolas" pitchFamily="49" charset="0"/>
                <a:cs typeface="Arial" pitchFamily="34" charset="0"/>
              </a:rPr>
              <a:t>[</a:t>
            </a:r>
            <a:r>
              <a:rPr lang="pl-PL" altLang="pl-PL" sz="2000" dirty="0">
                <a:solidFill>
                  <a:srgbClr val="A9B7C6"/>
                </a:solidFill>
                <a:latin typeface="Consolas" pitchFamily="49" charset="0"/>
                <a:cs typeface="Arial" pitchFamily="34" charset="0"/>
              </a:rPr>
              <a:t>i</a:t>
            </a:r>
            <a:r>
              <a:rPr lang="pl-PL" altLang="pl-PL" sz="2000" dirty="0" smtClean="0">
                <a:solidFill>
                  <a:srgbClr val="A9B7C6"/>
                </a:solidFill>
                <a:latin typeface="Consolas" pitchFamily="49" charset="0"/>
                <a:cs typeface="Arial" pitchFamily="34" charset="0"/>
              </a:rPr>
              <a:t>] </a:t>
            </a:r>
            <a:r>
              <a:rPr lang="pl-PL" altLang="pl-PL" sz="2000" dirty="0"/>
              <a:t>– wołamy destruktor </a:t>
            </a:r>
            <a:r>
              <a:rPr lang="pl-PL" altLang="pl-PL" sz="2000" dirty="0" smtClean="0"/>
              <a:t>klasy </a:t>
            </a:r>
            <a:r>
              <a:rPr lang="pl-PL" altLang="pl-PL" sz="2000" dirty="0" err="1" smtClean="0">
                <a:latin typeface="Consolas" panose="020B0609020204030204" pitchFamily="49" charset="0"/>
              </a:rPr>
              <a:t>GeoObject</a:t>
            </a:r>
            <a:r>
              <a:rPr lang="pl-PL" altLang="pl-PL" sz="2000" dirty="0" smtClean="0"/>
              <a:t>, a nie rzeczywistego obiektu wskazywanego przez wskaźnik. </a:t>
            </a:r>
            <a:endParaRPr lang="pl-PL" sz="2000" dirty="0"/>
          </a:p>
        </p:txBody>
      </p:sp>
      <p:sp>
        <p:nvSpPr>
          <p:cNvPr id="10" name="Objaśnienie prostokątne 9"/>
          <p:cNvSpPr/>
          <p:nvPr/>
        </p:nvSpPr>
        <p:spPr>
          <a:xfrm>
            <a:off x="395536" y="5674315"/>
            <a:ext cx="2664296" cy="635005"/>
          </a:xfrm>
          <a:prstGeom prst="wedgeRectCallout">
            <a:avLst>
              <a:gd name="adj1" fmla="val 84934"/>
              <a:gd name="adj2" fmla="val -7620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To nie zostanie </a:t>
            </a:r>
            <a:r>
              <a:rPr lang="pl-PL" dirty="0" err="1" smtClean="0"/>
              <a:t>zwolniione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044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Wirtualne destruktory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 smtClean="0"/>
              <a:t>Rozwiązanie – w klasie bazowej należy zadeklarować pusty wirtualny destruktor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Dzięki </a:t>
            </a:r>
            <a:r>
              <a:rPr lang="pl-PL" sz="2400" dirty="0"/>
              <a:t>temu wskaźnik do kodu destruktora stanie się składnikiem tablicy VTABLE i wywołanie destruktora za pośrednictwem operatora </a:t>
            </a:r>
            <a:r>
              <a:rPr lang="pl-PL" sz="2400" dirty="0" err="1">
                <a:latin typeface="Consolas" panose="020B0609020204030204" pitchFamily="49" charset="0"/>
              </a:rPr>
              <a:t>delete</a:t>
            </a:r>
            <a:r>
              <a:rPr lang="pl-PL" sz="2400" dirty="0"/>
              <a:t> wywoła zawsze właściwy destruktor </a:t>
            </a:r>
            <a:r>
              <a:rPr lang="pl-PL" sz="2400" dirty="0" smtClean="0"/>
              <a:t>klasy potomnej (który na końcu wywoła destruktor klasy bazowej)..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772816"/>
            <a:ext cx="7943200" cy="255454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GeoObject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virtual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~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GeoObject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virtual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B9BCD1"/>
                </a:solidFill>
                <a:effectLst/>
                <a:latin typeface="Consolas" pitchFamily="49" charset="0"/>
                <a:cs typeface="Arial" pitchFamily="34" charset="0"/>
              </a:rPr>
              <a:t>string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asWKT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bool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printHeader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=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true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const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return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""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5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268760"/>
            <a:ext cx="3288080" cy="5016758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virtual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~A(){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000" dirty="0">
                <a:solidFill>
                  <a:srgbClr val="A9B7C6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pl-PL" altLang="pl-PL" sz="2000" dirty="0" smtClean="0">
                <a:solidFill>
                  <a:srgbClr val="A9B7C6"/>
                </a:solidFill>
                <a:latin typeface="Consolas" pitchFamily="49" charset="0"/>
                <a:cs typeface="Arial" pitchFamily="34" charset="0"/>
              </a:rPr>
              <a:t>  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"~A "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000" dirty="0">
                <a:solidFill>
                  <a:srgbClr val="CC7832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pl-PL" altLang="pl-PL" sz="2000" dirty="0" smtClean="0">
                <a:solidFill>
                  <a:srgbClr val="CC7832"/>
                </a:solidFill>
                <a:latin typeface="Consolas" pitchFamily="49" charset="0"/>
                <a:cs typeface="Arial" pitchFamily="34" charset="0"/>
              </a:rPr>
              <a:t>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B :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~B(){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000" dirty="0">
                <a:solidFill>
                  <a:srgbClr val="A9B7C6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pl-PL" altLang="pl-PL" sz="2000" dirty="0" smtClean="0">
                <a:solidFill>
                  <a:srgbClr val="A9B7C6"/>
                </a:solidFill>
                <a:latin typeface="Consolas" pitchFamily="49" charset="0"/>
                <a:cs typeface="Arial" pitchFamily="34" charset="0"/>
              </a:rPr>
              <a:t>   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"~B "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000" dirty="0">
                <a:solidFill>
                  <a:srgbClr val="CC7832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pl-PL" altLang="pl-PL" sz="2000" dirty="0" smtClean="0">
                <a:solidFill>
                  <a:srgbClr val="CC7832"/>
                </a:solidFill>
                <a:latin typeface="Consolas" pitchFamily="49" charset="0"/>
                <a:cs typeface="Arial" pitchFamily="34" charset="0"/>
              </a:rPr>
              <a:t>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22085" y="1340768"/>
            <a:ext cx="4557658" cy="347787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main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A*a=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new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B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delete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// dla </a:t>
            </a:r>
          </a:p>
          <a:p>
            <a:pPr lvl="0"/>
            <a:r>
              <a:rPr lang="pl-PL" altLang="pl-PL" sz="2000" dirty="0" smtClean="0">
                <a:solidFill>
                  <a:srgbClr val="808080"/>
                </a:solidFill>
                <a:latin typeface="Consolas" pitchFamily="49" charset="0"/>
                <a:cs typeface="Arial" pitchFamily="34" charset="0"/>
              </a:rPr>
              <a:t>//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virtual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 ~A(){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("~A ");}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// </a:t>
            </a:r>
            <a:r>
              <a:rPr lang="pl-PL" altLang="pl-PL" sz="2000" dirty="0">
                <a:solidFill>
                  <a:srgbClr val="808080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pl-PL" altLang="pl-PL" sz="2000" dirty="0" smtClean="0">
                <a:solidFill>
                  <a:srgbClr val="808080"/>
                </a:solidFill>
                <a:latin typeface="Consolas" pitchFamily="49" charset="0"/>
                <a:cs typeface="Arial" pitchFamily="34" charset="0"/>
              </a:rPr>
              <a:t>wypisze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~B ~A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// dla ~A(){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("~A ");}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// </a:t>
            </a:r>
            <a:r>
              <a:rPr lang="pl-PL" altLang="pl-PL" sz="2000" dirty="0">
                <a:solidFill>
                  <a:srgbClr val="808080"/>
                </a:solidFill>
                <a:latin typeface="Consolas" pitchFamily="49" charset="0"/>
                <a:cs typeface="Arial" pitchFamily="34" charset="0"/>
              </a:rPr>
              <a:t>wypisze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~A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5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1224136"/>
          </a:xfrm>
        </p:spPr>
        <p:txBody>
          <a:bodyPr/>
          <a:lstStyle/>
          <a:p>
            <a:pPr marL="0" indent="0" algn="ctr">
              <a:buNone/>
            </a:pPr>
            <a:r>
              <a:rPr lang="pl-PL" sz="5400" b="1" dirty="0"/>
              <a:t>5</a:t>
            </a:r>
            <a:r>
              <a:rPr lang="pl-PL" sz="5400" b="1" dirty="0" smtClean="0"/>
              <a:t>. </a:t>
            </a:r>
            <a:r>
              <a:rPr lang="pl-PL" sz="5400" b="1" dirty="0" err="1" smtClean="0"/>
              <a:t>Konstruktory</a:t>
            </a:r>
            <a:r>
              <a:rPr lang="pl-PL" sz="5400" b="1" dirty="0" smtClean="0"/>
              <a:t> </a:t>
            </a:r>
            <a:r>
              <a:rPr lang="pl-PL" sz="5400" b="1" smtClean="0"/>
              <a:t>i </a:t>
            </a:r>
            <a:r>
              <a:rPr lang="pl-PL" sz="5400" b="1" smtClean="0"/>
              <a:t>destruktory</a:t>
            </a:r>
            <a:endParaRPr lang="pl-PL" sz="54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375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Standardowy konstruktor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2088232"/>
          </a:xfrm>
        </p:spPr>
        <p:txBody>
          <a:bodyPr/>
          <a:lstStyle/>
          <a:p>
            <a:r>
              <a:rPr lang="pl-PL" sz="2400" dirty="0" smtClean="0"/>
              <a:t>Konstruktor standardowy nie ma argumentów. Jest on używany w kilku sytuacjach:</a:t>
            </a:r>
          </a:p>
          <a:p>
            <a:pPr lvl="1"/>
            <a:r>
              <a:rPr lang="pl-PL" sz="2000" dirty="0" smtClean="0"/>
              <a:t>Tworzenie tablic obiektów:</a:t>
            </a:r>
          </a:p>
          <a:p>
            <a:pPr lvl="1"/>
            <a:r>
              <a:rPr lang="pl-PL" sz="2000" dirty="0" smtClean="0"/>
              <a:t>Tworzenie pustych obiektów i odczyt ich zawartości (np. ze strumienia)</a:t>
            </a:r>
          </a:p>
          <a:p>
            <a:pPr lvl="1"/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81606" y="2913906"/>
            <a:ext cx="3999813" cy="3539430"/>
          </a:xfrm>
          <a:prstGeom prst="rect">
            <a:avLst/>
          </a:prstGeom>
          <a:solidFill>
            <a:srgbClr val="1010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_v):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(_v){}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void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dump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%d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 "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,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main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*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tab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=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new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A[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10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]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for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i=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0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i&lt;</a:t>
            </a:r>
            <a:r>
              <a:rPr lang="pl-PL" altLang="pl-PL" sz="1600" dirty="0">
                <a:solidFill>
                  <a:srgbClr val="CC7832"/>
                </a:solidFill>
                <a:latin typeface="Consolas" pitchFamily="49" charset="0"/>
                <a:cs typeface="Arial" pitchFamily="34" charset="0"/>
              </a:rPr>
              <a:t>	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10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i++){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tab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[i].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dump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}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delete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[]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tab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endParaRPr kumimoji="0" lang="pl-PL" altLang="pl-P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779912" y="3068960"/>
            <a:ext cx="5112568" cy="73866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latin typeface="Consolas" panose="020B0609020204030204" pitchFamily="49" charset="0"/>
              </a:rPr>
              <a:t>error</a:t>
            </a:r>
            <a:r>
              <a:rPr lang="en-US" sz="1400" dirty="0">
                <a:solidFill>
                  <a:srgbClr val="FFFFFF"/>
                </a:solidFill>
                <a:latin typeface="Consolas" panose="020B0609020204030204" pitchFamily="49" charset="0"/>
              </a:rPr>
              <a:t>: no matching function for call to 'A::A()'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nsolas" panose="020B0609020204030204" pitchFamily="49" charset="0"/>
              </a:rPr>
              <a:t>A*tab </a:t>
            </a:r>
            <a:r>
              <a:rPr lang="en-US" sz="1400" dirty="0">
                <a:solidFill>
                  <a:srgbClr val="FFFFFF"/>
                </a:solidFill>
                <a:latin typeface="Consolas" panose="020B0609020204030204" pitchFamily="49" charset="0"/>
              </a:rPr>
              <a:t>= new A[10</a:t>
            </a:r>
            <a:r>
              <a:rPr lang="en-US" sz="1400" dirty="0" smtClean="0">
                <a:solidFill>
                  <a:srgbClr val="FFFFFF"/>
                </a:solidFill>
                <a:latin typeface="Consolas" panose="020B0609020204030204" pitchFamily="49" charset="0"/>
              </a:rPr>
              <a:t>];</a:t>
            </a:r>
            <a:endParaRPr lang="pl-PL" sz="1400" dirty="0" smtClean="0">
              <a:solidFill>
                <a:srgbClr val="FFFFFF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FFFFFF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smtClean="0">
                <a:solidFill>
                  <a:srgbClr val="FFFFFF"/>
                </a:solidFill>
                <a:latin typeface="Consolas" panose="020B0609020204030204" pitchFamily="49" charset="0"/>
              </a:rPr>
              <a:t>               ^</a:t>
            </a:r>
            <a:endParaRPr lang="pl-PL" sz="1400" dirty="0">
              <a:solidFill>
                <a:srgbClr val="FFFF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3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Dwa możliwe rozwiązania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16016" y="1124744"/>
            <a:ext cx="3993401" cy="3170099"/>
          </a:xfrm>
          <a:prstGeom prst="rect">
            <a:avLst/>
          </a:prstGeom>
          <a:solidFill>
            <a:srgbClr val="1010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000" dirty="0">
                <a:solidFill>
                  <a:schemeClr val="accent3">
                    <a:lumMod val="65000"/>
                  </a:schemeClr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pl-PL" altLang="pl-PL" sz="2000" dirty="0" smtClean="0">
                <a:solidFill>
                  <a:schemeClr val="accent3">
                    <a:lumMod val="65000"/>
                  </a:schemeClr>
                </a:solidFill>
                <a:latin typeface="Consolas" pitchFamily="49" charset="0"/>
                <a:cs typeface="Arial" pitchFamily="34" charset="0"/>
              </a:rPr>
              <a:t>   // standardowy argument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_v=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0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):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(_v){}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void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dump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000" dirty="0">
                <a:solidFill>
                  <a:srgbClr val="A9B7C6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pl-PL" altLang="pl-PL" sz="2000" dirty="0" smtClean="0">
                <a:solidFill>
                  <a:srgbClr val="A9B7C6"/>
                </a:solidFill>
                <a:latin typeface="Consolas" pitchFamily="49" charset="0"/>
                <a:cs typeface="Arial" pitchFamily="34" charset="0"/>
              </a:rPr>
              <a:t>  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%d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 "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,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000" dirty="0">
                <a:solidFill>
                  <a:srgbClr val="CC7832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pl-PL" altLang="pl-PL" sz="2000" dirty="0" smtClean="0">
                <a:solidFill>
                  <a:srgbClr val="CC7832"/>
                </a:solidFill>
                <a:latin typeface="Consolas" pitchFamily="49" charset="0"/>
                <a:cs typeface="Arial" pitchFamily="34" charset="0"/>
              </a:rPr>
              <a:t>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1103253"/>
            <a:ext cx="3877985" cy="3477875"/>
          </a:xfrm>
          <a:prstGeom prst="rect">
            <a:avLst/>
          </a:prstGeom>
          <a:solidFill>
            <a:srgbClr val="1010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_v):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(_v){}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5000"/>
                  </a:schemeClr>
                </a:solidFill>
                <a:effectLst/>
                <a:latin typeface="Consolas" pitchFamily="49" charset="0"/>
                <a:cs typeface="Arial" pitchFamily="34" charset="0"/>
              </a:rPr>
              <a:t>    // drugi konstruktor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	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():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0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){}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rgbClr val="A9B7C6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void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dump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%d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 "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,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67544" y="4941168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Klasa może mieć kilka konstruktorów – w tym standardowy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Możliwe jest użycie standardowych argumentów </a:t>
            </a:r>
            <a:r>
              <a:rPr lang="pl-PL" altLang="pl-PL" sz="2000" dirty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A(</a:t>
            </a:r>
            <a:r>
              <a:rPr lang="pl-PL" altLang="pl-PL" sz="2000" dirty="0" err="1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int</a:t>
            </a:r>
            <a:r>
              <a:rPr lang="pl-PL" altLang="pl-PL" sz="2000" dirty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_v</a:t>
            </a:r>
            <a:r>
              <a:rPr lang="pl-PL" altLang="pl-PL" sz="2000" b="1" dirty="0">
                <a:solidFill>
                  <a:srgbClr val="00B050"/>
                </a:solidFill>
                <a:latin typeface="Consolas" pitchFamily="49" charset="0"/>
                <a:cs typeface="Arial" pitchFamily="34" charset="0"/>
              </a:rPr>
              <a:t>=0</a:t>
            </a:r>
            <a:r>
              <a:rPr lang="pl-PL" altLang="pl-PL" sz="20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)</a:t>
            </a:r>
            <a:endParaRPr lang="pl-PL" sz="2000" dirty="0" smtClean="0">
              <a:solidFill>
                <a:schemeClr val="accent4"/>
              </a:solidFill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40658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Konstruktor </a:t>
            </a:r>
            <a:r>
              <a:rPr lang="pl-PL" dirty="0" err="1" smtClean="0"/>
              <a:t>placement</a:t>
            </a:r>
            <a:r>
              <a:rPr lang="pl-PL" dirty="0" smtClean="0"/>
              <a:t> </a:t>
            </a:r>
            <a:r>
              <a:rPr lang="pl-PL" dirty="0" err="1" smtClean="0"/>
              <a:t>new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052736"/>
            <a:ext cx="4490332" cy="4801314"/>
          </a:xfrm>
          <a:prstGeom prst="rect">
            <a:avLst/>
          </a:prstGeom>
          <a:solidFill>
            <a:srgbClr val="1010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_v):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(_v){}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~A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"~A()[v=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%d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] "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,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void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dump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%d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 "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,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v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void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test_1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unsigned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char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buf[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100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]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*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ptr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=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new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(buf)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2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ptr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-&gt;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dump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ptr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-&gt;~A()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267744" y="6084004"/>
            <a:ext cx="266429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Consolas" panose="020B0609020204030204" pitchFamily="49" charset="0"/>
              </a:rPr>
              <a:t>2 ~A()[v=2]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220072" y="1124744"/>
            <a:ext cx="33843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 pomocą mechanizmu </a:t>
            </a:r>
            <a:r>
              <a:rPr lang="pl-PL" i="1" dirty="0" err="1" smtClean="0"/>
              <a:t>placemnt</a:t>
            </a:r>
            <a:r>
              <a:rPr lang="pl-PL" i="1" dirty="0" smtClean="0"/>
              <a:t> </a:t>
            </a:r>
            <a:r>
              <a:rPr lang="pl-PL" i="1" dirty="0" err="1" smtClean="0"/>
              <a:t>new</a:t>
            </a:r>
            <a:r>
              <a:rPr lang="pl-PL" dirty="0" smtClean="0"/>
              <a:t> możemy wywołać konstruktor dla przydzielonego </a:t>
            </a:r>
            <a:r>
              <a:rPr lang="pl-PL" dirty="0"/>
              <a:t>w niestandardowy sposób</a:t>
            </a:r>
            <a:r>
              <a:rPr lang="pl-PL" dirty="0" smtClean="0"/>
              <a:t> miejsca w pamięci.</a:t>
            </a:r>
          </a:p>
          <a:p>
            <a:endParaRPr lang="pl-PL" dirty="0" smtClean="0"/>
          </a:p>
          <a:p>
            <a:r>
              <a:rPr lang="pl-PL" altLang="pl-PL" dirty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 *</a:t>
            </a:r>
            <a:r>
              <a:rPr lang="pl-PL" altLang="pl-PL" dirty="0" err="1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ptr</a:t>
            </a:r>
            <a:r>
              <a:rPr lang="pl-PL" altLang="pl-PL" dirty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</a:t>
            </a:r>
            <a:r>
              <a:rPr lang="pl-PL" altLang="pl-PL" dirty="0" err="1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new</a:t>
            </a:r>
            <a:r>
              <a:rPr lang="pl-PL" altLang="pl-PL" dirty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(buf) A(2);</a:t>
            </a:r>
            <a:endParaRPr lang="pl-PL" dirty="0">
              <a:solidFill>
                <a:schemeClr val="accent4"/>
              </a:solidFill>
            </a:endParaRPr>
          </a:p>
          <a:p>
            <a:r>
              <a:rPr lang="pl-PL" dirty="0" smtClean="0"/>
              <a:t>-- wskazujemy tablicę znaków </a:t>
            </a:r>
            <a:r>
              <a:rPr lang="pl-PL" dirty="0" smtClean="0">
                <a:latin typeface="Consolas" panose="020B0609020204030204" pitchFamily="49" charset="0"/>
              </a:rPr>
              <a:t>buf</a:t>
            </a:r>
            <a:r>
              <a:rPr lang="pl-PL" dirty="0" smtClean="0"/>
              <a:t>, jako pamięć obiektu --  zajmie tylko jej początkową część.</a:t>
            </a:r>
          </a:p>
          <a:p>
            <a:endParaRPr lang="pl-PL" dirty="0"/>
          </a:p>
          <a:p>
            <a:r>
              <a:rPr lang="pl-PL" dirty="0" smtClean="0"/>
              <a:t>Na zakończenie </a:t>
            </a:r>
            <a:r>
              <a:rPr lang="pl-PL" b="1" dirty="0" smtClean="0"/>
              <a:t>jawnie</a:t>
            </a:r>
            <a:r>
              <a:rPr lang="pl-PL" dirty="0" smtClean="0"/>
              <a:t> wywoływany jest destruktor (w tym przypadku nie jest to konieczne).</a:t>
            </a:r>
          </a:p>
          <a:p>
            <a:endParaRPr lang="pl-PL" dirty="0" smtClean="0"/>
          </a:p>
          <a:p>
            <a:r>
              <a:rPr lang="pl-PL" dirty="0" smtClean="0"/>
              <a:t>Nie </a:t>
            </a:r>
            <a:r>
              <a:rPr lang="pl-PL" dirty="0" err="1" smtClean="0"/>
              <a:t>zawalniamy</a:t>
            </a:r>
            <a:r>
              <a:rPr lang="pl-PL" dirty="0" smtClean="0"/>
              <a:t> pamięci za pomocą </a:t>
            </a:r>
            <a:r>
              <a:rPr lang="pl-PL" dirty="0" err="1" smtClean="0">
                <a:latin typeface="Consolas" panose="020B0609020204030204" pitchFamily="49" charset="0"/>
              </a:rPr>
              <a:t>delete</a:t>
            </a:r>
            <a:r>
              <a:rPr lang="pl-PL" dirty="0" smtClean="0">
                <a:latin typeface="Consolas" panose="020B0609020204030204" pitchFamily="49" charset="0"/>
              </a:rPr>
              <a:t> </a:t>
            </a:r>
            <a:r>
              <a:rPr lang="pl-PL" dirty="0" err="1" smtClean="0">
                <a:latin typeface="Consolas" panose="020B0609020204030204" pitchFamily="49" charset="0"/>
              </a:rPr>
              <a:t>ptr</a:t>
            </a:r>
            <a:r>
              <a:rPr lang="pl-PL" dirty="0"/>
              <a:t>.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259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Konstruktor </a:t>
            </a:r>
            <a:r>
              <a:rPr lang="pl-PL" dirty="0" err="1" smtClean="0"/>
              <a:t>placement</a:t>
            </a:r>
            <a:r>
              <a:rPr lang="pl-PL" dirty="0" smtClean="0"/>
              <a:t> </a:t>
            </a:r>
            <a:r>
              <a:rPr lang="pl-PL" dirty="0" err="1" smtClean="0"/>
              <a:t>new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467544" y="5085184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Przydzielana jest pamięć o rozmiarze wystarczającym dla 10 obiektów za pomocą funkcji </a:t>
            </a:r>
            <a:r>
              <a:rPr lang="pl-PL" dirty="0" err="1" smtClean="0">
                <a:latin typeface="Consolas" panose="020B0609020204030204" pitchFamily="49" charset="0"/>
              </a:rPr>
              <a:t>malloc</a:t>
            </a:r>
            <a:r>
              <a:rPr lang="pl-PL" dirty="0" smtClean="0">
                <a:latin typeface="Consolas" panose="020B0609020204030204" pitchFamily="49" charset="0"/>
              </a:rPr>
              <a:t>()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Dziesięciokrotnie wołany jest operator </a:t>
            </a:r>
            <a:r>
              <a:rPr lang="pl-PL" dirty="0" err="1" smtClean="0"/>
              <a:t>placement</a:t>
            </a:r>
            <a:r>
              <a:rPr lang="pl-PL" dirty="0" smtClean="0"/>
              <a:t> </a:t>
            </a:r>
            <a:r>
              <a:rPr lang="pl-PL" dirty="0" err="1" smtClean="0"/>
              <a:t>new</a:t>
            </a:r>
            <a:r>
              <a:rPr lang="pl-PL" dirty="0" smtClean="0"/>
              <a:t>. Obiekty w tablicy mają różne wartości.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10 razy wołany jest jawnie destruktor </a:t>
            </a:r>
            <a:r>
              <a:rPr lang="pl-PL" dirty="0" smtClean="0">
                <a:latin typeface="Consolas" panose="020B0609020204030204" pitchFamily="49" charset="0"/>
              </a:rPr>
              <a:t>~A()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Pamięć jest zwalniana za pomocą funkcji </a:t>
            </a:r>
            <a:r>
              <a:rPr lang="pl-PL" dirty="0" err="1" smtClean="0">
                <a:latin typeface="Consolas" panose="020B0609020204030204" pitchFamily="49" charset="0"/>
              </a:rPr>
              <a:t>free</a:t>
            </a:r>
            <a:r>
              <a:rPr lang="pl-PL" dirty="0" smtClean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980728"/>
            <a:ext cx="6389891" cy="3970318"/>
          </a:xfrm>
          <a:prstGeom prst="rect">
            <a:avLst/>
          </a:prstGeom>
          <a:solidFill>
            <a:srgbClr val="1010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void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test_2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 {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char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*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mem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= (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char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*)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malloc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10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*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sizeof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for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 =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0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 &lt;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10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i++) {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new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mem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+ i *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sizeof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))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(i)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*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tab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= (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*)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mem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for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i=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0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i&lt;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10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i++){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tab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[i].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dump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for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i=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0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i&lt;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10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i++)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tab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[i].~A()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free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mem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572000" y="3647926"/>
            <a:ext cx="432048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600" dirty="0">
                <a:latin typeface="Consolas" panose="020B0609020204030204" pitchFamily="49" charset="0"/>
              </a:rPr>
              <a:t>0 1 2 3 4 5 6 7 8 9 ~A()[v=0] ~A()[v=1] ~A()[v=2] ~A()[v=3] ~A()[v=4] ~A()[v=5] ~A()[v=6] ~A()[v=7] ~A()[v=8] ~A()[v=9]</a:t>
            </a:r>
          </a:p>
        </p:txBody>
      </p:sp>
    </p:spTree>
    <p:extLst>
      <p:ext uri="{BB962C8B-B14F-4D97-AF65-F5344CB8AC3E}">
        <p14:creationId xmlns:p14="http://schemas.microsoft.com/office/powerpoint/2010/main" val="1663906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1224136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dirty="0" smtClean="0"/>
              <a:t>Operator przypisania i </a:t>
            </a:r>
          </a:p>
          <a:p>
            <a:pPr marL="0" indent="0" algn="ctr">
              <a:buNone/>
            </a:pPr>
            <a:r>
              <a:rPr lang="pl-PL" sz="3200" dirty="0" smtClean="0"/>
              <a:t>konstruktor kopiujący</a:t>
            </a:r>
            <a:endParaRPr lang="pl-PL" sz="32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4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Operator przypisania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Podczas </a:t>
            </a:r>
            <a:r>
              <a:rPr lang="pl-PL" b="1" dirty="0"/>
              <a:t>przypisania</a:t>
            </a:r>
            <a:r>
              <a:rPr lang="pl-PL" dirty="0"/>
              <a:t> danemu obiektowi nadaje się wartość drugiego obiektu. </a:t>
            </a:r>
            <a:endParaRPr lang="pl-PL" dirty="0" smtClean="0"/>
          </a:p>
          <a:p>
            <a:r>
              <a:rPr lang="pl-PL" dirty="0" smtClean="0"/>
              <a:t>Standardowa </a:t>
            </a:r>
            <a:r>
              <a:rPr lang="pl-PL" dirty="0"/>
              <a:t>implementacja przypisania polega na skopiowaniu </a:t>
            </a:r>
            <a:r>
              <a:rPr lang="pl-PL" i="1" dirty="0"/>
              <a:t>kolejnych pól</a:t>
            </a:r>
            <a:r>
              <a:rPr lang="pl-PL" dirty="0"/>
              <a:t> obiektu. To działanie może zostać przedefiniowane poprzez dostarczenie własnego operatora przypisania postaci:</a:t>
            </a:r>
          </a:p>
          <a:p>
            <a:pPr marL="0" indent="0">
              <a:buNone/>
            </a:pPr>
            <a:r>
              <a:rPr lang="pl-PL" dirty="0"/>
              <a:t> </a:t>
            </a: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en-US" dirty="0">
                <a:latin typeface="Consolas" panose="020B0609020204030204" pitchFamily="49" charset="0"/>
              </a:rPr>
              <a:t>X&amp;X::operator=(</a:t>
            </a:r>
            <a:r>
              <a:rPr lang="en-US" b="1" dirty="0" err="1">
                <a:latin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</a:rPr>
              <a:t> X&amp;);</a:t>
            </a:r>
            <a:endParaRPr lang="pl-PL" dirty="0">
              <a:latin typeface="Consolas" panose="020B0609020204030204" pitchFamily="49" charset="0"/>
            </a:endParaRPr>
          </a:p>
          <a:p>
            <a:r>
              <a:rPr lang="pl-PL" dirty="0" smtClean="0"/>
              <a:t>Podczas przypisania poprzednia zawartość obiektu zostaje zastąpiona nową. Dla kontenerów (listy, tablice) wiąże się to ze zwolnieniem pamięci i przydzieleniem nowej.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355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Konstruktor kopiujący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Podczas </a:t>
            </a:r>
            <a:r>
              <a:rPr lang="pl-PL" b="1" dirty="0"/>
              <a:t>inicjalizacji</a:t>
            </a:r>
            <a:r>
              <a:rPr lang="pl-PL" dirty="0"/>
              <a:t> z użyciem konstruktora kopiującego obiekt jest inicjowany wartością innego obiektu. </a:t>
            </a:r>
            <a:endParaRPr lang="pl-PL" dirty="0" smtClean="0"/>
          </a:p>
          <a:p>
            <a:r>
              <a:rPr lang="pl-PL" dirty="0" smtClean="0"/>
              <a:t>Podobnie</a:t>
            </a:r>
            <a:r>
              <a:rPr lang="pl-PL" dirty="0"/>
              <a:t>, jak w przypadku operatora przypisania, standardowa implementacja polega na skopiowaniu kolejnych pól drugiego obiekt. </a:t>
            </a:r>
            <a:endParaRPr lang="pl-PL" dirty="0" smtClean="0"/>
          </a:p>
          <a:p>
            <a:r>
              <a:rPr lang="pl-PL" dirty="0" smtClean="0"/>
              <a:t>W</a:t>
            </a:r>
            <a:r>
              <a:rPr lang="pl-PL" dirty="0"/>
              <a:t> przypadku klas alokujących pamięć konieczna jest odrębna implementacja konstruktor kopiującego: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>
                <a:latin typeface="Consolas" panose="020B0609020204030204" pitchFamily="49" charset="0"/>
              </a:rPr>
              <a:t>X::X(</a:t>
            </a:r>
            <a:r>
              <a:rPr lang="pl-PL" b="1" dirty="0">
                <a:latin typeface="Consolas" panose="020B0609020204030204" pitchFamily="49" charset="0"/>
              </a:rPr>
              <a:t>const</a:t>
            </a:r>
            <a:r>
              <a:rPr lang="pl-PL" dirty="0">
                <a:latin typeface="Consolas" panose="020B0609020204030204" pitchFamily="49" charset="0"/>
              </a:rPr>
              <a:t> X&amp;);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979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Kiedy wołany jest konstruktor kopiujący?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dirty="0"/>
              <a:t>Jawna inicjalizacja obiektu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 </a:t>
            </a:r>
          </a:p>
          <a:p>
            <a:pPr marL="400050" lvl="1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A {...};</a:t>
            </a:r>
          </a:p>
          <a:p>
            <a:pPr marL="400050" lvl="1" indent="0">
              <a:buNone/>
            </a:pPr>
            <a:r>
              <a:rPr lang="it-IT" dirty="0">
                <a:latin typeface="Consolas" panose="020B0609020204030204" pitchFamily="49" charset="0"/>
              </a:rPr>
              <a:t>A a1;</a:t>
            </a:r>
            <a:endParaRPr lang="pl-PL" dirty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dirty="0">
                <a:latin typeface="Consolas" panose="020B0609020204030204" pitchFamily="49" charset="0"/>
              </a:rPr>
              <a:t>A a2=a1; /* wołany jest konstruktor kopiujący, a nie operator przypisania! </a:t>
            </a:r>
            <a:r>
              <a:rPr lang="en-US" dirty="0">
                <a:latin typeface="Consolas" panose="020B0609020204030204" pitchFamily="49" charset="0"/>
              </a:rPr>
              <a:t>*/</a:t>
            </a:r>
            <a:endParaRPr lang="pl-PL" dirty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A a3(a1);</a:t>
            </a:r>
            <a:endParaRPr lang="pl-PL" dirty="0">
              <a:latin typeface="Consolas" panose="020B0609020204030204" pitchFamily="49" charset="0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11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Kiedy wołany jest konstruktor kopiujący?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z="2400" dirty="0" smtClean="0"/>
              <a:t>Inicjalizacja </a:t>
            </a:r>
            <a:r>
              <a:rPr lang="pl-PL" sz="2400" dirty="0"/>
              <a:t>związana z przesyłaniem argumentów do funkcji. </a:t>
            </a:r>
          </a:p>
          <a:p>
            <a:pPr>
              <a:spcAft>
                <a:spcPts val="600"/>
              </a:spcAft>
            </a:pPr>
            <a:r>
              <a:rPr lang="pl-PL" sz="2400" dirty="0"/>
              <a:t>Argumenty do funkcji mogą być przesyłane przez wartość lub referencję (adres). W pierwszym przypadku na stosie przydziela się miejsce na nowy obiekt, a następnie automatycznie wołany jest konstruktor kopiujący, który inicjuje formalny parametr funkcji wartością argumentu </a:t>
            </a:r>
            <a:r>
              <a:rPr lang="pl-PL" sz="2400" dirty="0" smtClean="0"/>
              <a:t>wywołania</a:t>
            </a:r>
            <a:endParaRPr lang="pl-PL" sz="2400" dirty="0"/>
          </a:p>
          <a:p>
            <a:pPr marL="400050" lvl="1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class </a:t>
            </a:r>
            <a:r>
              <a:rPr lang="en-US" sz="2000" dirty="0">
                <a:latin typeface="Consolas" panose="020B0609020204030204" pitchFamily="49" charset="0"/>
              </a:rPr>
              <a:t>A {...};</a:t>
            </a:r>
            <a:endParaRPr lang="pl-PL" sz="2000" dirty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void foo(A a)</a:t>
            </a:r>
            <a:endParaRPr lang="pl-PL" sz="2000" dirty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{ // tu zostanie stworzona kopia argumentu</a:t>
            </a:r>
          </a:p>
          <a:p>
            <a:pPr marL="400050" lvl="1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}</a:t>
            </a:r>
          </a:p>
          <a:p>
            <a:pPr marL="40005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A a1;</a:t>
            </a:r>
            <a:endParaRPr lang="pl-PL" sz="2000" dirty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foo(a1);</a:t>
            </a:r>
            <a:endParaRPr lang="pl-PL" sz="2000" dirty="0">
              <a:latin typeface="Consolas" panose="020B0609020204030204" pitchFamily="49" charset="0"/>
            </a:endParaRPr>
          </a:p>
          <a:p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74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Kiedy wołany jest konstruktor kopiujący?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z="2400" dirty="0" smtClean="0"/>
              <a:t>Inicjalizacja </a:t>
            </a:r>
            <a:r>
              <a:rPr lang="pl-PL" sz="2400" dirty="0"/>
              <a:t>związana z przesyłaniem rezultatów wywołania funkcji. </a:t>
            </a:r>
          </a:p>
          <a:p>
            <a:r>
              <a:rPr lang="pl-PL" sz="2400" dirty="0"/>
              <a:t>Funkcje mogą zwracać obiekty przez wartość lub referencje. W przypadku zwracanej referencji obiekt nie może być obiektem automatycznym. W przypadku zwracanej wartości pamięć obiektu jest przydzielana na stosie. </a:t>
            </a:r>
          </a:p>
          <a:p>
            <a:pPr lvl="0"/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808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Konstruktory</a:t>
            </a:r>
            <a:r>
              <a:rPr lang="pl-PL" dirty="0"/>
              <a:t> i destruktory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b="1" dirty="0"/>
              <a:t>Konstruktor</a:t>
            </a:r>
            <a:r>
              <a:rPr lang="pl-PL" dirty="0"/>
              <a:t> jest specjalną funkcją odpowiedzialną za prawidłową inicjalizację obiektu </a:t>
            </a:r>
            <a:r>
              <a:rPr lang="pl-PL" dirty="0" smtClean="0"/>
              <a:t>– nadanie </a:t>
            </a:r>
            <a:r>
              <a:rPr lang="pl-PL" dirty="0"/>
              <a:t>polom danych poprawnych wartości początkowych.</a:t>
            </a:r>
          </a:p>
          <a:p>
            <a:pPr lvl="0"/>
            <a:r>
              <a:rPr lang="pl-PL" dirty="0"/>
              <a:t>Zadaniem </a:t>
            </a:r>
            <a:r>
              <a:rPr lang="pl-PL" b="1" dirty="0"/>
              <a:t>destruktora</a:t>
            </a:r>
            <a:r>
              <a:rPr lang="pl-PL" dirty="0"/>
              <a:t> jest przeprowadzenie wymaganych operacji przy usuwaniu obiektu – np.: zwolnienie przydzielonej pamięci na stercie, zamknięcie plików, zwolnienie innych przydzielonych zasobów systemowych.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15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30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508104" y="1087576"/>
            <a:ext cx="3168352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Rezultat</a:t>
            </a:r>
            <a:r>
              <a:rPr lang="en-US" dirty="0"/>
              <a:t> </a:t>
            </a:r>
            <a:endParaRPr lang="pl-PL" dirty="0"/>
          </a:p>
          <a:p>
            <a:r>
              <a:rPr lang="en-US" dirty="0">
                <a:latin typeface="Consolas" panose="020B0609020204030204" pitchFamily="49" charset="0"/>
              </a:rPr>
              <a:t>Ret::</a:t>
            </a:r>
            <a:r>
              <a:rPr lang="en-US" dirty="0" err="1">
                <a:latin typeface="Consolas" panose="020B0609020204030204" pitchFamily="49" charset="0"/>
              </a:rPr>
              <a:t>constuctor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Ret::</a:t>
            </a:r>
            <a:r>
              <a:rPr lang="en-US" dirty="0" err="1">
                <a:latin typeface="Consolas" panose="020B0609020204030204" pitchFamily="49" charset="0"/>
              </a:rPr>
              <a:t>constuctor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Ret::copy </a:t>
            </a:r>
            <a:r>
              <a:rPr lang="en-US" dirty="0" err="1">
                <a:latin typeface="Consolas" panose="020B0609020204030204" pitchFamily="49" charset="0"/>
              </a:rPr>
              <a:t>constuctor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Ret::</a:t>
            </a:r>
            <a:r>
              <a:rPr lang="en-US" dirty="0" smtClean="0">
                <a:latin typeface="Consolas" panose="020B0609020204030204" pitchFamily="49" charset="0"/>
              </a:rPr>
              <a:t>assignment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103839"/>
            <a:ext cx="4785284" cy="5509200"/>
          </a:xfrm>
          <a:prstGeom prst="rect">
            <a:avLst/>
          </a:prstGeom>
          <a:solidFill>
            <a:srgbClr val="1010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Ret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Ret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const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Ret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&amp;o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){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"Ret::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copy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constuctor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\n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Ret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"Ret::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constuctor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\n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Ret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&amp;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5F8C8A"/>
                </a:solidFill>
                <a:effectLst/>
                <a:latin typeface="Consolas" pitchFamily="49" charset="0"/>
                <a:cs typeface="Arial" pitchFamily="34" charset="0"/>
              </a:rPr>
              <a:t>operator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=(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const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Ret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&amp;r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){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"Ret::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assignment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\n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Ret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foo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 {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Ret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r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return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r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// tu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konstr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  <a:t>. kopiujący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endParaRPr kumimoji="0" lang="pl-PL" altLang="pl-PL" sz="1600" b="0" i="0" u="none" strike="noStrike" cap="none" normalizeH="0" baseline="0" dirty="0" smtClean="0">
              <a:ln>
                <a:noFill/>
              </a:ln>
              <a:solidFill>
                <a:srgbClr val="A9B7C6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main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Ret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r2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r2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5F8C8A"/>
                </a:solidFill>
                <a:effectLst/>
                <a:latin typeface="Consolas" pitchFamily="49" charset="0"/>
                <a:cs typeface="Arial" pitchFamily="34" charset="0"/>
              </a:rPr>
              <a:t>=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foo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endParaRPr kumimoji="0" lang="pl-PL" alt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508104" y="2708920"/>
            <a:ext cx="31683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Dla standardu C++14 takie zachowanie jest obserwowane po wyłączeniu opcji „elizji konstruktorów” czyli pominięcia konstruktorów w procesie przetwarzania. </a:t>
            </a:r>
          </a:p>
          <a:p>
            <a:r>
              <a:rPr lang="pl-PL" dirty="0" smtClean="0"/>
              <a:t>Odpowiada to w g++ fladze</a:t>
            </a:r>
          </a:p>
          <a:p>
            <a:r>
              <a:rPr lang="pl-PL" dirty="0">
                <a:latin typeface="Consolas" panose="020B0609020204030204" pitchFamily="49" charset="0"/>
              </a:rPr>
              <a:t>-</a:t>
            </a:r>
            <a:r>
              <a:rPr lang="pl-PL" dirty="0" err="1" smtClean="0">
                <a:latin typeface="Consolas" panose="020B0609020204030204" pitchFamily="49" charset="0"/>
              </a:rPr>
              <a:t>fno-elide-constructors</a:t>
            </a:r>
            <a:endParaRPr lang="pl-PL" dirty="0" smtClean="0">
              <a:latin typeface="Consolas" panose="020B0609020204030204" pitchFamily="49" charset="0"/>
            </a:endParaRPr>
          </a:p>
          <a:p>
            <a:r>
              <a:rPr lang="pl-PL" dirty="0" smtClean="0"/>
              <a:t>W przypadku elizji wynikiem będzie:</a:t>
            </a:r>
          </a:p>
          <a:p>
            <a:r>
              <a:rPr lang="da-DK" dirty="0">
                <a:latin typeface="Consolas" panose="020B0609020204030204" pitchFamily="49" charset="0"/>
              </a:rPr>
              <a:t>Ret::constuctor</a:t>
            </a:r>
          </a:p>
          <a:p>
            <a:r>
              <a:rPr lang="da-DK" dirty="0">
                <a:latin typeface="Consolas" panose="020B0609020204030204" pitchFamily="49" charset="0"/>
              </a:rPr>
              <a:t>Ret::constuctor</a:t>
            </a:r>
          </a:p>
          <a:p>
            <a:r>
              <a:rPr lang="da-DK" dirty="0">
                <a:latin typeface="Consolas" panose="020B0609020204030204" pitchFamily="49" charset="0"/>
              </a:rPr>
              <a:t>Ret::</a:t>
            </a:r>
            <a:r>
              <a:rPr lang="da-DK" dirty="0" smtClean="0">
                <a:latin typeface="Consolas" panose="020B0609020204030204" pitchFamily="49" charset="0"/>
              </a:rPr>
              <a:t>assignment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0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Konstruktor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Konstruktor jest specjalną funkcją </a:t>
            </a:r>
            <a:r>
              <a:rPr lang="pl-PL" dirty="0" smtClean="0"/>
              <a:t>wołaną </a:t>
            </a:r>
            <a:r>
              <a:rPr lang="pl-PL" dirty="0"/>
              <a:t>w momencie tworzenia obiektu </a:t>
            </a:r>
            <a:endParaRPr lang="pl-PL" dirty="0" smtClean="0"/>
          </a:p>
          <a:p>
            <a:r>
              <a:rPr lang="pl-PL" dirty="0" smtClean="0"/>
              <a:t>Konstruktor </a:t>
            </a:r>
            <a:r>
              <a:rPr lang="pl-PL" dirty="0"/>
              <a:t>nie może zwracać wartości. </a:t>
            </a:r>
            <a:endParaRPr lang="pl-PL" dirty="0" smtClean="0"/>
          </a:p>
          <a:p>
            <a:r>
              <a:rPr lang="pl-PL" dirty="0" smtClean="0"/>
              <a:t>Możliwe </a:t>
            </a:r>
            <a:r>
              <a:rPr lang="pl-PL" dirty="0"/>
              <a:t>jest zdefiniowanie kilku różnych konstruktorów </a:t>
            </a:r>
            <a:r>
              <a:rPr lang="pl-PL" dirty="0" smtClean="0"/>
              <a:t>klasy różniących się parametrami.</a:t>
            </a:r>
          </a:p>
          <a:p>
            <a:r>
              <a:rPr lang="pl-PL" dirty="0"/>
              <a:t>Konstruktor </a:t>
            </a:r>
            <a:r>
              <a:rPr lang="pl-PL" dirty="0" smtClean="0"/>
              <a:t>ma taką samą nazwę, </a:t>
            </a:r>
            <a:r>
              <a:rPr lang="pl-PL" dirty="0"/>
              <a:t>jak nazwa klasy. </a:t>
            </a:r>
          </a:p>
          <a:p>
            <a:pPr marL="0" indent="0">
              <a:buNone/>
            </a:pPr>
            <a:r>
              <a:rPr lang="pl-PL" sz="2400" dirty="0" smtClean="0"/>
              <a:t>Przydział </a:t>
            </a:r>
            <a:r>
              <a:rPr lang="pl-PL" sz="2400" dirty="0"/>
              <a:t>pamięci dla obiektu i wywołanie konstruktora należy traktować rozłącznie. Często pamięć jest przydzielana wcześniej, natomiast moment wywołania konstruktora wynika z logiki przetwarzania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7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Konstruktor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728028"/>
              </p:ext>
            </p:extLst>
          </p:nvPr>
        </p:nvGraphicFramePr>
        <p:xfrm>
          <a:off x="395536" y="1559768"/>
          <a:ext cx="8208912" cy="51816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968107"/>
                <a:gridCol w="624080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Globalnych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Przed rozpoczęciem wykonania programu, np.: przed wejściem do funkcji </a:t>
                      </a:r>
                      <a:r>
                        <a:rPr lang="pl-PL" sz="1800" dirty="0" err="1">
                          <a:effectLst/>
                          <a:latin typeface="Consolas" panose="020B0609020204030204" pitchFamily="49" charset="0"/>
                        </a:rPr>
                        <a:t>main</a:t>
                      </a:r>
                      <a:endParaRPr lang="pl-PL" sz="2000" dirty="0">
                        <a:effectLst/>
                        <a:latin typeface="Consolas" panose="020B0609020204030204" pitchFamily="49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Lokalnych</a:t>
                      </a:r>
                      <a:endParaRPr lang="pl-P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Deklarowanych wewnątrz funkcji lub instrukcji blokowej. Konstruktor jest wołany w momencie osiągnięcia odpowiedniej instrukcji.</a:t>
                      </a:r>
                      <a:endParaRPr lang="pl-P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Dynamicznie tworzonych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Obiekty tworzone są dynamicznie w wyniku wywołania operatora </a:t>
                      </a:r>
                      <a:r>
                        <a:rPr lang="pl-PL" sz="1800">
                          <a:effectLst/>
                        </a:rPr>
                        <a:t>new</a:t>
                      </a:r>
                      <a:r>
                        <a:rPr lang="pl-PL" sz="2000">
                          <a:effectLst/>
                        </a:rPr>
                        <a:t>. Operator </a:t>
                      </a:r>
                      <a:r>
                        <a:rPr lang="pl-PL" sz="1800">
                          <a:effectLst/>
                        </a:rPr>
                        <a:t>new</a:t>
                      </a:r>
                      <a:r>
                        <a:rPr lang="pl-PL" sz="2000">
                          <a:effectLst/>
                        </a:rPr>
                        <a:t> przydziela pamięć obiektu na stercie. Jeżeli alokacja pamięci przebiegła pomyślnie, woła natychmiast konstruktor.</a:t>
                      </a:r>
                      <a:endParaRPr lang="pl-P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Pól składowych klas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Jeżeli składowymi obiektu są </a:t>
                      </a:r>
                      <a:r>
                        <a:rPr lang="pl-PL" sz="2000" dirty="0" err="1">
                          <a:effectLst/>
                        </a:rPr>
                        <a:t>podobiekty</a:t>
                      </a:r>
                      <a:r>
                        <a:rPr lang="pl-PL" sz="2000" dirty="0">
                          <a:effectLst/>
                        </a:rPr>
                        <a:t> innych klas, wówczas podczas tworzenia obiektu nadrzędnego wołane będą </a:t>
                      </a:r>
                      <a:r>
                        <a:rPr lang="pl-PL" sz="2000" dirty="0" err="1">
                          <a:effectLst/>
                        </a:rPr>
                        <a:t>konstruktory</a:t>
                      </a:r>
                      <a:r>
                        <a:rPr lang="pl-PL" sz="2000" dirty="0">
                          <a:effectLst/>
                        </a:rPr>
                        <a:t> komponentów.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 err="1">
                          <a:effectLst/>
                        </a:rPr>
                        <a:t>Podobiektów</a:t>
                      </a:r>
                      <a:r>
                        <a:rPr lang="pl-PL" sz="2000" dirty="0">
                          <a:effectLst/>
                        </a:rPr>
                        <a:t> klas bazowych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W podczas konstrukcji obiektu klasy potomnej wołane są </a:t>
                      </a:r>
                      <a:r>
                        <a:rPr lang="pl-PL" sz="2000" dirty="0" err="1">
                          <a:effectLst/>
                        </a:rPr>
                        <a:t>konstruktory</a:t>
                      </a:r>
                      <a:r>
                        <a:rPr lang="pl-PL" sz="2000" dirty="0">
                          <a:effectLst/>
                        </a:rPr>
                        <a:t> inicjujące komponenty klas bazowych.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Obiektów tymczasowych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Obiekty tymczasowe mogą być tworzone jako rezultaty wywołania funkcji zwracających obiekty lub w niektórych przypadkach rzutowania.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95536" y="980728"/>
            <a:ext cx="6758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err="1"/>
              <a:t>Konstruktory</a:t>
            </a:r>
            <a:r>
              <a:rPr lang="pl-PL" sz="2400" dirty="0"/>
              <a:t> są wołane przy tworzeniu obiektów</a:t>
            </a:r>
          </a:p>
        </p:txBody>
      </p:sp>
    </p:spTree>
    <p:extLst>
      <p:ext uri="{BB962C8B-B14F-4D97-AF65-F5344CB8AC3E}">
        <p14:creationId xmlns:p14="http://schemas.microsoft.com/office/powerpoint/2010/main" val="32293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Obiekty globalne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4824028" y="5094498"/>
            <a:ext cx="17281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>
                <a:latin typeface="Consolas" panose="020B0609020204030204" pitchFamily="49" charset="0"/>
              </a:rPr>
              <a:t>A()</a:t>
            </a:r>
          </a:p>
          <a:p>
            <a:r>
              <a:rPr lang="pl-PL" dirty="0" err="1">
                <a:latin typeface="Consolas" panose="020B0609020204030204" pitchFamily="49" charset="0"/>
              </a:rPr>
              <a:t>main</a:t>
            </a:r>
            <a:endParaRPr lang="pl-PL" dirty="0">
              <a:latin typeface="Consolas" panose="020B0609020204030204" pitchFamily="49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788024" y="1340768"/>
            <a:ext cx="35283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Konstruktor obiektu globalnego jest wołany przed wejściem do funkcji </a:t>
            </a:r>
            <a:r>
              <a:rPr lang="pl-PL" dirty="0" err="1" smtClean="0">
                <a:latin typeface="Consolas" panose="020B0609020204030204" pitchFamily="49" charset="0"/>
              </a:rPr>
              <a:t>main</a:t>
            </a:r>
            <a:r>
              <a:rPr lang="pl-PL" dirty="0" smtClean="0">
                <a:latin typeface="Consolas" panose="020B0609020204030204" pitchFamily="49" charset="0"/>
              </a:rPr>
              <a:t>()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 smtClean="0"/>
              <a:t>Pamięć dla obiektów globalnych przydzielana jest w bloku danych.</a:t>
            </a:r>
          </a:p>
          <a:p>
            <a:endParaRPr lang="pl-PL" dirty="0"/>
          </a:p>
          <a:p>
            <a:r>
              <a:rPr lang="pl-PL" dirty="0" smtClean="0"/>
              <a:t>Problem: globalne obiekty w różnych modułach -- ich inicjalizacja zależy od kolejności konsolidacji (linkowania).</a:t>
            </a:r>
          </a:p>
          <a:p>
            <a:endParaRPr lang="pl-PL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37535" y="1312307"/>
            <a:ext cx="4134465" cy="4708981"/>
          </a:xfrm>
          <a:prstGeom prst="rect">
            <a:avLst/>
          </a:prstGeom>
          <a:solidFill>
            <a:srgbClr val="1010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nsolas" pitchFamily="49" charset="0"/>
                <a:cs typeface="Arial" pitchFamily="34" charset="0"/>
              </a:rPr>
              <a:t>#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BBB529"/>
                </a:solidFill>
                <a:effectLst/>
                <a:latin typeface="Consolas" pitchFamily="49" charset="0"/>
                <a:cs typeface="Arial" pitchFamily="34" charset="0"/>
              </a:rPr>
              <a:t>include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&lt;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stdio.h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&gt;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i){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"A(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%d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\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n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,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globalny(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0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main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main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\n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52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Obiekty lokalne i tworzone dynamicznie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052736"/>
            <a:ext cx="4134465" cy="5324535"/>
          </a:xfrm>
          <a:prstGeom prst="rect">
            <a:avLst/>
          </a:prstGeom>
          <a:solidFill>
            <a:srgbClr val="1010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i){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"A(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%d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\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n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,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main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{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a1(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1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"statement#2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\n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*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ptr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=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new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2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a3(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3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delete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ptr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932040" y="1052736"/>
            <a:ext cx="151216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/>
              <a:t>A(1)</a:t>
            </a:r>
          </a:p>
          <a:p>
            <a:r>
              <a:rPr lang="pl-PL" dirty="0"/>
              <a:t>statement#2</a:t>
            </a:r>
          </a:p>
          <a:p>
            <a:r>
              <a:rPr lang="pl-PL" dirty="0"/>
              <a:t>A(2)</a:t>
            </a:r>
          </a:p>
          <a:p>
            <a:r>
              <a:rPr lang="pl-PL" dirty="0"/>
              <a:t>A(3)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932040" y="2636912"/>
            <a:ext cx="37444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Czas życia obiektu </a:t>
            </a:r>
            <a:r>
              <a:rPr lang="pl-PL" dirty="0" smtClean="0">
                <a:latin typeface="Consolas" panose="020B0609020204030204" pitchFamily="49" charset="0"/>
              </a:rPr>
              <a:t>a1</a:t>
            </a:r>
            <a:r>
              <a:rPr lang="pl-PL" dirty="0" smtClean="0"/>
              <a:t> ogranicza się do instrukcji blokowej. Pamięć dla obiektu przydzielana jest na stosie.</a:t>
            </a:r>
          </a:p>
          <a:p>
            <a:endParaRPr lang="pl-PL" dirty="0"/>
          </a:p>
          <a:p>
            <a:r>
              <a:rPr lang="pl-PL" dirty="0" smtClean="0"/>
              <a:t>Kolejny obiekt tworzony jest dynamicznie. Pamięć przydzielana jest na stercie. Musi być zwolniona za pomocą operatora </a:t>
            </a:r>
            <a:r>
              <a:rPr lang="pl-PL" dirty="0" err="1" smtClean="0">
                <a:latin typeface="Consolas" panose="020B0609020204030204" pitchFamily="49" charset="0"/>
              </a:rPr>
              <a:t>delete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 smtClean="0"/>
              <a:t>Obiekt </a:t>
            </a:r>
            <a:r>
              <a:rPr lang="pl-PL" dirty="0" smtClean="0">
                <a:latin typeface="Consolas" panose="020B0609020204030204" pitchFamily="49" charset="0"/>
              </a:rPr>
              <a:t>a3</a:t>
            </a:r>
            <a:r>
              <a:rPr lang="pl-PL" dirty="0" smtClean="0"/>
              <a:t> tworzony jest na stosie. Zniknie przy wyjściu z funkcji </a:t>
            </a:r>
            <a:r>
              <a:rPr lang="pl-PL" dirty="0" err="1" smtClean="0">
                <a:latin typeface="Consolas" panose="020B0609020204030204" pitchFamily="49" charset="0"/>
              </a:rPr>
              <a:t>main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9500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Podobiekty</a:t>
            </a:r>
            <a:r>
              <a:rPr lang="pl-PL" dirty="0" smtClean="0"/>
              <a:t> klas bazowych i atrybuty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6466" y="995819"/>
            <a:ext cx="3775393" cy="5601533"/>
          </a:xfrm>
          <a:prstGeom prst="rect">
            <a:avLst/>
          </a:prstGeom>
          <a:solidFill>
            <a:srgbClr val="1010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i){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"A(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%d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\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n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,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i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B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B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():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224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){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"B()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\n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/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class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C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A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B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b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public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    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C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():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a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nsolas" pitchFamily="49" charset="0"/>
                <a:cs typeface="Arial" pitchFamily="34" charset="0"/>
              </a:rPr>
              <a:t>111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,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9373A5"/>
                </a:solidFill>
                <a:effectLst/>
                <a:latin typeface="Consolas" pitchFamily="49" charset="0"/>
                <a:cs typeface="Arial" pitchFamily="34" charset="0"/>
              </a:rPr>
              <a:t>b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1600" dirty="0">
                <a:solidFill>
                  <a:srgbClr val="A9B7C6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pl-PL" altLang="pl-PL" sz="1600" dirty="0" smtClean="0">
                <a:solidFill>
                  <a:srgbClr val="A9B7C6"/>
                </a:solidFill>
                <a:latin typeface="Consolas" pitchFamily="49" charset="0"/>
                <a:cs typeface="Arial" pitchFamily="34" charset="0"/>
              </a:rPr>
              <a:t>    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"C()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\n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endParaRPr kumimoji="0" lang="pl-PL" alt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358716" y="1013431"/>
            <a:ext cx="4336444" cy="2062103"/>
          </a:xfrm>
          <a:prstGeom prst="rect">
            <a:avLst/>
          </a:prstGeom>
          <a:solidFill>
            <a:srgbClr val="1010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nsolas" pitchFamily="49" charset="0"/>
                <a:cs typeface="Arial" pitchFamily="34" charset="0"/>
              </a:rPr>
              <a:t>main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Podobiekt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 klasy bazowej: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\n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B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b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printf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"Atrybut (pole klasy):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\n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B5B6E3"/>
                </a:solidFill>
                <a:effectLst/>
                <a:latin typeface="Consolas" pitchFamily="49" charset="0"/>
                <a:cs typeface="Arial" pitchFamily="34" charset="0"/>
              </a:rPr>
              <a:t>C </a:t>
            </a:r>
            <a:r>
              <a:rPr kumimoji="0" lang="pl-PL" altLang="pl-PL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c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  <a:t>;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nsolas" pitchFamily="49" charset="0"/>
                <a:cs typeface="Arial" pitchFamily="34" charset="0"/>
              </a:rPr>
            </a:b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b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nsolas" pitchFamily="49" charset="0"/>
                <a:cs typeface="Arial" pitchFamily="34" charset="0"/>
              </a:rPr>
            </a:br>
            <a:endParaRPr kumimoji="0" lang="pl-PL" alt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427984" y="3429000"/>
            <a:ext cx="4267176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err="1"/>
              <a:t>Podobiekt</a:t>
            </a:r>
            <a:r>
              <a:rPr lang="pl-PL" dirty="0"/>
              <a:t> klasy bazowej:</a:t>
            </a:r>
          </a:p>
          <a:p>
            <a:r>
              <a:rPr lang="pl-PL" dirty="0"/>
              <a:t>A(224)</a:t>
            </a:r>
          </a:p>
          <a:p>
            <a:r>
              <a:rPr lang="pl-PL" dirty="0"/>
              <a:t>B()</a:t>
            </a:r>
          </a:p>
          <a:p>
            <a:r>
              <a:rPr lang="pl-PL" dirty="0"/>
              <a:t>Atrybut (pole klasy):</a:t>
            </a:r>
          </a:p>
          <a:p>
            <a:r>
              <a:rPr lang="pl-PL" dirty="0"/>
              <a:t>A(111)</a:t>
            </a:r>
          </a:p>
          <a:p>
            <a:r>
              <a:rPr lang="pl-PL" dirty="0"/>
              <a:t>A(224)</a:t>
            </a:r>
          </a:p>
          <a:p>
            <a:r>
              <a:rPr lang="pl-PL" dirty="0"/>
              <a:t>B()</a:t>
            </a:r>
          </a:p>
          <a:p>
            <a:r>
              <a:rPr lang="pl-PL" dirty="0"/>
              <a:t>C()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2953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Konstruktor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Operacje wykonywane przez konstruktor: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2400" dirty="0" smtClean="0"/>
              <a:t>Woła </a:t>
            </a:r>
            <a:r>
              <a:rPr lang="pl-PL" sz="2400" dirty="0"/>
              <a:t>konstruktor klasy bazowej 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2400" dirty="0" smtClean="0"/>
              <a:t>Woła </a:t>
            </a:r>
            <a:r>
              <a:rPr lang="pl-PL" sz="2400" dirty="0" err="1" smtClean="0"/>
              <a:t>konstruktory</a:t>
            </a:r>
            <a:r>
              <a:rPr lang="pl-PL" sz="2400" dirty="0" smtClean="0"/>
              <a:t> </a:t>
            </a:r>
            <a:r>
              <a:rPr lang="pl-PL" sz="2400" dirty="0"/>
              <a:t>komponentów danych (atrybutów) w kolejności deklaracji.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2400" dirty="0"/>
              <a:t>Jeżeli klasa definiuje lub dziedziczy funkcje wirtualne, inicjalizuje wskaźnik </a:t>
            </a:r>
            <a:r>
              <a:rPr lang="pl-PL" sz="2400" dirty="0" err="1">
                <a:latin typeface="Consolas" panose="020B0609020204030204" pitchFamily="49" charset="0"/>
              </a:rPr>
              <a:t>vptr</a:t>
            </a:r>
            <a:r>
              <a:rPr lang="pl-PL" sz="2400" dirty="0"/>
              <a:t> obiektu wskazujący </a:t>
            </a:r>
            <a:r>
              <a:rPr lang="pl-PL" sz="2400" dirty="0">
                <a:latin typeface="Consolas" panose="020B0609020204030204" pitchFamily="49" charset="0"/>
              </a:rPr>
              <a:t>VTABLE</a:t>
            </a:r>
            <a:r>
              <a:rPr lang="pl-PL" sz="2400" dirty="0"/>
              <a:t> klasy.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2400" dirty="0"/>
              <a:t>Wykonuje kod zdefiniowany w ciele konstruktora.</a:t>
            </a:r>
          </a:p>
          <a:p>
            <a:pPr marL="0" lvl="0" indent="0">
              <a:buNone/>
            </a:pPr>
            <a:endParaRPr lang="pl-PL" sz="2400" dirty="0" smtClean="0"/>
          </a:p>
          <a:p>
            <a:pPr marL="0" lvl="0" indent="0">
              <a:buNone/>
            </a:pPr>
            <a:r>
              <a:rPr lang="pl-PL" sz="2400" dirty="0" smtClean="0"/>
              <a:t>Oznacza </a:t>
            </a:r>
            <a:r>
              <a:rPr lang="pl-PL" sz="2400" dirty="0"/>
              <a:t>to, że w trakcie wykonania kodu konstruktora dysponujemy zestawem funkcji wirtualnych odpowiadających danemu poziomowi hierarchii.</a:t>
            </a:r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A018-E29D-4AB6-B47C-289062A8B54C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1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104806</TotalTime>
  <Words>1393</Words>
  <Application>Microsoft Office PowerPoint</Application>
  <PresentationFormat>Pokaz na ekranie (4:3)</PresentationFormat>
  <Paragraphs>271</Paragraphs>
  <Slides>30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30</vt:i4>
      </vt:variant>
    </vt:vector>
  </HeadingPairs>
  <TitlesOfParts>
    <vt:vector size="32" baseType="lpstr">
      <vt:lpstr>Projekt domyślny</vt:lpstr>
      <vt:lpstr>Projekt niestandardowy</vt:lpstr>
      <vt:lpstr>Prezentacja programu PowerPoint</vt:lpstr>
      <vt:lpstr>Prezentacja programu PowerPoint</vt:lpstr>
      <vt:lpstr>Konstruktory i destruktory</vt:lpstr>
      <vt:lpstr>Konstruktor</vt:lpstr>
      <vt:lpstr>Konstruktor</vt:lpstr>
      <vt:lpstr>Obiekty globalne</vt:lpstr>
      <vt:lpstr>Obiekty lokalne i tworzone dynamicznie</vt:lpstr>
      <vt:lpstr>Podobiekty klas bazowych i atrybuty</vt:lpstr>
      <vt:lpstr>Konstruktor</vt:lpstr>
      <vt:lpstr>Przykład</vt:lpstr>
      <vt:lpstr>Konstruktor</vt:lpstr>
      <vt:lpstr>Destruktor</vt:lpstr>
      <vt:lpstr>Destruktor</vt:lpstr>
      <vt:lpstr>Globalne, lokalne, dynamiczne</vt:lpstr>
      <vt:lpstr>Kolejność wykonania destruktorów</vt:lpstr>
      <vt:lpstr>Wywołanie funkcji wirtualnych w destruktorze</vt:lpstr>
      <vt:lpstr>Wirtualne destruktory</vt:lpstr>
      <vt:lpstr>Wirtualne destruktory</vt:lpstr>
      <vt:lpstr>Przykład</vt:lpstr>
      <vt:lpstr>Standardowy konstruktor</vt:lpstr>
      <vt:lpstr>Dwa możliwe rozwiązania</vt:lpstr>
      <vt:lpstr>Konstruktor placement new</vt:lpstr>
      <vt:lpstr>Konstruktor placement new</vt:lpstr>
      <vt:lpstr>Prezentacja programu PowerPoint</vt:lpstr>
      <vt:lpstr>Operator przypisania</vt:lpstr>
      <vt:lpstr>Konstruktor kopiujący</vt:lpstr>
      <vt:lpstr>Kiedy wołany jest konstruktor kopiujący?</vt:lpstr>
      <vt:lpstr>Kiedy wołany jest konstruktor kopiujący?</vt:lpstr>
      <vt:lpstr>Kiedy wołany jest konstruktor kopiujący?</vt:lpstr>
      <vt:lpstr>Przykład</vt:lpstr>
    </vt:vector>
  </TitlesOfParts>
  <Company>ZZI AGH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 Szwed</dc:creator>
  <cp:lastModifiedBy>Piotr Szwed</cp:lastModifiedBy>
  <cp:revision>751</cp:revision>
  <cp:lastPrinted>2020-03-20T22:50:06Z</cp:lastPrinted>
  <dcterms:created xsi:type="dcterms:W3CDTF">2010-10-04T11:31:12Z</dcterms:created>
  <dcterms:modified xsi:type="dcterms:W3CDTF">2020-04-02T23:29:29Z</dcterms:modified>
</cp:coreProperties>
</file>