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9"/>
  </p:notesMasterIdLst>
  <p:sldIdLst>
    <p:sldId id="289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745" r:id="rId15"/>
    <p:sldId id="746" r:id="rId16"/>
    <p:sldId id="747" r:id="rId17"/>
    <p:sldId id="748" r:id="rId18"/>
    <p:sldId id="482" r:id="rId19"/>
    <p:sldId id="481" r:id="rId20"/>
    <p:sldId id="483" r:id="rId21"/>
    <p:sldId id="484" r:id="rId22"/>
    <p:sldId id="485" r:id="rId23"/>
    <p:sldId id="749" r:id="rId24"/>
    <p:sldId id="750" r:id="rId25"/>
    <p:sldId id="716" r:id="rId26"/>
    <p:sldId id="717" r:id="rId27"/>
    <p:sldId id="718" r:id="rId28"/>
    <p:sldId id="719" r:id="rId29"/>
    <p:sldId id="720" r:id="rId30"/>
    <p:sldId id="721" r:id="rId31"/>
    <p:sldId id="722" r:id="rId32"/>
    <p:sldId id="723" r:id="rId33"/>
    <p:sldId id="724" r:id="rId34"/>
    <p:sldId id="725" r:id="rId35"/>
    <p:sldId id="726" r:id="rId36"/>
    <p:sldId id="727" r:id="rId37"/>
    <p:sldId id="728" r:id="rId38"/>
    <p:sldId id="729" r:id="rId39"/>
    <p:sldId id="730" r:id="rId40"/>
    <p:sldId id="731" r:id="rId41"/>
    <p:sldId id="732" r:id="rId42"/>
    <p:sldId id="733" r:id="rId43"/>
    <p:sldId id="734" r:id="rId44"/>
    <p:sldId id="751" r:id="rId45"/>
    <p:sldId id="752" r:id="rId46"/>
    <p:sldId id="753" r:id="rId47"/>
    <p:sldId id="754" r:id="rId48"/>
    <p:sldId id="755" r:id="rId49"/>
    <p:sldId id="735" r:id="rId50"/>
    <p:sldId id="736" r:id="rId51"/>
    <p:sldId id="737" r:id="rId52"/>
    <p:sldId id="738" r:id="rId53"/>
    <p:sldId id="739" r:id="rId54"/>
    <p:sldId id="740" r:id="rId55"/>
    <p:sldId id="741" r:id="rId56"/>
    <p:sldId id="742" r:id="rId57"/>
    <p:sldId id="743" r:id="rId58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B7C6"/>
    <a:srgbClr val="CCCCFF"/>
    <a:srgbClr val="CCECFF"/>
    <a:srgbClr val="FFFFFF"/>
    <a:srgbClr val="336699"/>
    <a:srgbClr val="ADD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1" autoAdjust="0"/>
    <p:restoredTop sz="94684" autoAdjust="0"/>
  </p:normalViewPr>
  <p:slideViewPr>
    <p:cSldViewPr>
      <p:cViewPr>
        <p:scale>
          <a:sx n="80" d="100"/>
          <a:sy n="80" d="100"/>
        </p:scale>
        <p:origin x="-884" y="2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/>
            </a:lvl1pPr>
          </a:lstStyle>
          <a:p>
            <a:pPr>
              <a:defRPr/>
            </a:pPr>
            <a:fld id="{213182C6-C10C-4936-AD6E-458831B9879B}" type="datetimeFigureOut">
              <a:rPr lang="pl-PL"/>
              <a:pPr>
                <a:defRPr/>
              </a:pPr>
              <a:t>09.04.2021</a:t>
            </a:fld>
            <a:endParaRPr lang="pl-PL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4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/>
            </a:lvl1pPr>
          </a:lstStyle>
          <a:p>
            <a:pPr>
              <a:defRPr/>
            </a:pPr>
            <a:fld id="{04A5DDB1-F0AD-4FE0-A28E-8B44B543FA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052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A5DDB1-F0AD-4FE0-A28E-8B44B543FAA1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088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29.03.2021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A5DDB1-F0AD-4FE0-A28E-8B44B543FAA1}" type="slidenum">
              <a:rPr lang="pl-PL" smtClean="0"/>
              <a:pPr>
                <a:defRPr/>
              </a:pPr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8745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A5DDB1-F0AD-4FE0-A28E-8B44B543FAA1}" type="slidenum">
              <a:rPr lang="pl-PL" smtClean="0"/>
              <a:pPr>
                <a:defRPr/>
              </a:pPr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969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6C8D2-A450-4C55-93BF-92CEC200D851}" type="datetime1">
              <a:rPr lang="pl-PL" smtClean="0"/>
              <a:t>09.04.2021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0F6AA-7D06-4AF8-8940-1A30269E56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99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F1FA6-8E5F-4026-A906-C9BB49D90729}" type="datetime1">
              <a:rPr lang="pl-PL" smtClean="0"/>
              <a:t>09.04.2021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CC87F-0596-44FF-9B8A-AF4D9781FE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83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4CF31-875B-4F56-B7D2-D23F932244F5}" type="datetime1">
              <a:rPr lang="pl-PL" smtClean="0"/>
              <a:t>09.04.2021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2E214-F5D2-4107-A08C-7B6985C2FB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78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5834-8CAB-4F57-A3C6-1FADD7E27710}" type="datetime1">
              <a:rPr lang="pl-PL" smtClean="0"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21C3-32DD-4951-A782-C4A76A43ED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1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5C13-DFF6-4E67-9405-BD165382DEE7}" type="datetime1">
              <a:rPr lang="pl-PL" smtClean="0"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0C71-E5D3-4A1A-8D16-59534DA449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346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E6AE-4161-428E-8A83-C542263AC4E8}" type="datetime1">
              <a:rPr lang="pl-PL" smtClean="0"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D591-2481-40ED-8A1D-F483BBF2EC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0480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49A0-D2B9-4EB4-A90D-E9D5EC639DC1}" type="datetime1">
              <a:rPr lang="pl-PL" smtClean="0"/>
              <a:t>09.04.2021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227F-9615-43F1-A317-5C65F4EC6D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587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204F4-22ED-48F9-9F6B-EA2CD96506F4}" type="datetime1">
              <a:rPr lang="pl-PL" smtClean="0"/>
              <a:t>09.04.2021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BDA64-F00E-4489-8E7F-17C28EECE5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686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2E4A-024B-4831-AACF-95D1B4550E04}" type="datetime1">
              <a:rPr lang="pl-PL" smtClean="0"/>
              <a:t>09.04.2021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1E91-DF89-46C1-A190-B9176E4733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407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29C30-390B-4449-9884-32C4DA2617BF}" type="datetime1">
              <a:rPr lang="pl-PL" smtClean="0"/>
              <a:t>09.04.2021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2131-8382-49E7-AFFB-967EA0BE65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485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AA03-DE01-4471-AF03-3F42ED248765}" type="datetime1">
              <a:rPr lang="pl-PL" smtClean="0"/>
              <a:t>09.04.2021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7B55-1019-4DA0-A4DB-124986AE3A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14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3"/>
          </a:xfrm>
          <a:solidFill>
            <a:srgbClr val="336699"/>
          </a:solidFill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A851A-EF41-4AF5-A4F5-F01807E9007D}" type="datetime1">
              <a:rPr lang="pl-PL" smtClean="0"/>
              <a:t>09.04.2021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AA018-E29D-4AB6-B47C-289062A8B5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7816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61376-0B0B-43E0-A107-D955D98B8176}" type="datetime1">
              <a:rPr lang="pl-PL" smtClean="0"/>
              <a:t>09.04.2021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9320-56E2-452C-A3BC-08176039A2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818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54AE-B96A-4188-A161-7160D38C7D44}" type="datetime1">
              <a:rPr lang="pl-PL" smtClean="0"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E98FC-3F08-49C7-8E8F-05026C98DF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886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408E-9BD7-4CD7-ABD8-4E43BC1A57B2}" type="datetime1">
              <a:rPr lang="pl-PL" smtClean="0"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AF54-205F-4DD1-9F77-38213D9AD0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913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C1594-08AC-4B4F-A184-8740FA1AEA83}" type="datetime1">
              <a:rPr lang="pl-PL" smtClean="0"/>
              <a:t>09.04.2021</a:t>
            </a:fld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91AE9-69BD-4FA7-8D7B-4193C51453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79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6A65-0B68-4EE2-B26C-C5BD0EFC6E7B}" type="datetime1">
              <a:rPr lang="pl-PL" smtClean="0"/>
              <a:t>09.04.2021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03635-598A-48DD-B3DF-A65FE708F3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64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FFC17-B08C-455D-86FE-831CDC2858DF}" type="datetime1">
              <a:rPr lang="pl-PL" smtClean="0"/>
              <a:t>09.04.2021</a:t>
            </a:fld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649FB-7CAF-4061-91FC-CBB9A2BC1D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41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90ABD-631B-4755-AF78-0F4105150C4E}" type="datetime1">
              <a:rPr lang="pl-PL" smtClean="0"/>
              <a:t>09.04.2021</a:t>
            </a:fld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D41E6-0FE8-45E2-A477-D5F685B99F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6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098F6-585C-4CBA-A762-1923248B53DF}" type="datetime1">
              <a:rPr lang="pl-PL" smtClean="0"/>
              <a:t>09.04.2021</a:t>
            </a:fld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5B562-8673-417F-A447-6099162FDB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84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A01C4-05CC-42B7-8F2A-1FBCCE10112C}" type="datetime1">
              <a:rPr lang="pl-PL" smtClean="0"/>
              <a:t>09.04.2021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4FBF1-E108-492F-AB49-D88E6E4620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292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5F6C5-A98F-4E24-BEE3-27B199943F84}" type="datetime1">
              <a:rPr lang="pl-PL" smtClean="0"/>
              <a:t>09.04.2021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A7933-5C39-461E-AE13-E749A0484B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396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B652FC2-B74B-484D-AE5B-359116BCEEF5}" type="datetime1">
              <a:rPr lang="pl-PL" smtClean="0"/>
              <a:t>09.04.2021</a:t>
            </a:fld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EFE095-1B74-4DA3-B007-BAB098572E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F262EB-E6A3-476D-9D9B-8FAEEF5CCDAC}" type="datetime1">
              <a:rPr lang="pl-PL" smtClean="0"/>
              <a:t>09.04.2021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/>
              <a:t>P.Szwed Wyklady z języka C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375065-32EB-44D2-9D5E-0B22F90E6E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agh.edu.pl/~pszwed/" TargetMode="External"/><Relationship Id="rId2" Type="http://schemas.openxmlformats.org/officeDocument/2006/relationships/hyperlink" Target="mailto:pszwed@agh.edu.p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arthur-e.github.io/Wicket/sandbox-gmaps3.html" TargetMode="External"/><Relationship Id="rId5" Type="http://schemas.openxmlformats.org/officeDocument/2006/relationships/image" Target="../media/image3.tmp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tmp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88640"/>
            <a:ext cx="8229600" cy="2044700"/>
          </a:xfrm>
          <a:effectLst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l-PL" sz="5400" b="1" dirty="0" smtClean="0"/>
              <a:t>Podstawy programowania 2</a:t>
            </a:r>
          </a:p>
        </p:txBody>
      </p:sp>
      <p:sp>
        <p:nvSpPr>
          <p:cNvPr id="3075" name="pole tekstowe 1"/>
          <p:cNvSpPr txBox="1">
            <a:spLocks noChangeArrowheads="1"/>
          </p:cNvSpPr>
          <p:nvPr/>
        </p:nvSpPr>
        <p:spPr bwMode="auto">
          <a:xfrm>
            <a:off x="1475656" y="3356992"/>
            <a:ext cx="6481763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l-PL" sz="3200" dirty="0"/>
              <a:t>dr inż. Piotr </a:t>
            </a:r>
            <a:r>
              <a:rPr lang="pl-PL" sz="3200" dirty="0" smtClean="0"/>
              <a:t>Szwed</a:t>
            </a:r>
          </a:p>
          <a:p>
            <a:pPr eaLnBrk="1" hangingPunct="1">
              <a:lnSpc>
                <a:spcPct val="80000"/>
              </a:lnSpc>
            </a:pPr>
            <a:r>
              <a:rPr lang="pl-PL" sz="3200" dirty="0" smtClean="0"/>
              <a:t>Katedra Informatyki Stosowanej</a:t>
            </a:r>
            <a:endParaRPr lang="pl-PL" sz="3200" dirty="0"/>
          </a:p>
          <a:p>
            <a:pPr eaLnBrk="1" hangingPunct="1">
              <a:lnSpc>
                <a:spcPct val="80000"/>
              </a:lnSpc>
            </a:pPr>
            <a:r>
              <a:rPr lang="it-IT" sz="3200" dirty="0" smtClean="0"/>
              <a:t>C</a:t>
            </a:r>
            <a:r>
              <a:rPr lang="pl-PL" sz="3200" dirty="0" smtClean="0"/>
              <a:t>2</a:t>
            </a:r>
            <a:r>
              <a:rPr lang="it-IT" sz="3200" dirty="0" smtClean="0"/>
              <a:t>, </a:t>
            </a:r>
            <a:r>
              <a:rPr lang="it-IT" sz="3200" dirty="0"/>
              <a:t>pok. </a:t>
            </a:r>
            <a:r>
              <a:rPr lang="pl-PL" sz="3200" dirty="0" smtClean="0"/>
              <a:t>403</a:t>
            </a:r>
          </a:p>
          <a:p>
            <a:pPr eaLnBrk="1" hangingPunct="1">
              <a:lnSpc>
                <a:spcPct val="80000"/>
              </a:lnSpc>
            </a:pPr>
            <a:endParaRPr lang="pl-PL" sz="3200" dirty="0"/>
          </a:p>
          <a:p>
            <a:pPr eaLnBrk="1" hangingPunct="1">
              <a:lnSpc>
                <a:spcPct val="80000"/>
              </a:lnSpc>
            </a:pPr>
            <a:r>
              <a:rPr lang="it-IT" sz="2800" dirty="0"/>
              <a:t>e-mail: </a:t>
            </a:r>
            <a:r>
              <a:rPr lang="it-IT" sz="2800" u="sng" dirty="0" smtClean="0">
                <a:hlinkClick r:id="rId2"/>
              </a:rPr>
              <a:t>pszwed@agh.edu.pl</a:t>
            </a:r>
            <a:endParaRPr lang="pl-PL" sz="2800" u="sng" dirty="0" smtClean="0"/>
          </a:p>
          <a:p>
            <a:pPr eaLnBrk="1" hangingPunct="1">
              <a:lnSpc>
                <a:spcPct val="80000"/>
              </a:lnSpc>
            </a:pPr>
            <a:endParaRPr lang="it-IT" sz="2800" dirty="0"/>
          </a:p>
          <a:p>
            <a:pPr eaLnBrk="1" hangingPunct="1">
              <a:lnSpc>
                <a:spcPct val="80000"/>
              </a:lnSpc>
            </a:pPr>
            <a:r>
              <a:rPr lang="pl-PL" sz="2800" dirty="0" smtClean="0">
                <a:hlinkClick r:id="rId3"/>
              </a:rPr>
              <a:t>http://home.agh.edu.pl/~pszwed/</a:t>
            </a:r>
            <a:endParaRPr lang="pl-PL" sz="2800" dirty="0" smtClean="0"/>
          </a:p>
          <a:p>
            <a:pPr eaLnBrk="1" hangingPunct="1">
              <a:lnSpc>
                <a:spcPct val="80000"/>
              </a:lnSpc>
            </a:pPr>
            <a:endParaRPr lang="pl-PL" sz="2800" dirty="0"/>
          </a:p>
          <a:p>
            <a:pPr eaLnBrk="1" hangingPunct="1">
              <a:lnSpc>
                <a:spcPct val="80000"/>
              </a:lnSpc>
            </a:pPr>
            <a:r>
              <a:rPr lang="pl-PL" sz="2800" dirty="0" smtClean="0"/>
              <a:t>Aktualizacja: </a:t>
            </a:r>
            <a:fld id="{15FB2C56-7F4C-40A2-9B3B-368328E6758B}" type="datetime1">
              <a:rPr lang="pl-PL" sz="2800" smtClean="0"/>
              <a:t>09.04.2021</a:t>
            </a:fld>
            <a:endParaRPr lang="pl-PL" sz="2800" dirty="0" smtClean="0"/>
          </a:p>
          <a:p>
            <a:pPr eaLnBrk="1" hangingPunct="1"/>
            <a:endParaRPr lang="pl-PL" sz="32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Dziedziczenie metod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pic>
        <p:nvPicPr>
          <p:cNvPr id="6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1944216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39752" y="1052736"/>
            <a:ext cx="3097323" cy="286232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A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A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(){}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f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printf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"A::f"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g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(){}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652120" y="1052736"/>
            <a:ext cx="3223959" cy="286232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B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A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B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():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A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(){}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f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dirty="0">
                <a:solidFill>
                  <a:srgbClr val="A9B7C6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pl-PL" altLang="pl-PL" dirty="0" smtClean="0">
                <a:solidFill>
                  <a:srgbClr val="A9B7C6"/>
                </a:solidFill>
                <a:latin typeface="Consolas" pitchFamily="49" charset="0"/>
                <a:cs typeface="Arial" pitchFamily="34" charset="0"/>
              </a:rPr>
              <a:t>   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printf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"B::f 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339752" y="4293096"/>
            <a:ext cx="3223959" cy="2308324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C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B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C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():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B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(){}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g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printf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"C::g 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Dziedziczenie metod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pic>
        <p:nvPicPr>
          <p:cNvPr id="6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1944216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13110" y="1052736"/>
            <a:ext cx="3223959" cy="4801314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call_g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A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&amp;a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a.g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call_f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A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&amp;a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a.f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main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A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B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b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C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call_f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(a)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// A::f()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call_f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(b)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// B::f()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call_f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(c)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// B::f()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call_g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(a)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// A::g()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call_g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(b)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// A::g()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call_g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(c)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// C::g()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372201" y="1343624"/>
            <a:ext cx="2448272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Wywołanie poprzez </a:t>
            </a:r>
          </a:p>
          <a:p>
            <a:r>
              <a:rPr lang="pl-PL" dirty="0" smtClean="0"/>
              <a:t>referencję </a:t>
            </a:r>
          </a:p>
          <a:p>
            <a:r>
              <a:rPr lang="pl-PL" dirty="0" smtClean="0"/>
              <a:t>typu bazowego A.</a:t>
            </a:r>
          </a:p>
          <a:p>
            <a:r>
              <a:rPr lang="pl-PL" dirty="0" smtClean="0"/>
              <a:t>Jeżeli parametrem będzie obiekt  klasy B lub C nastąpi przekształcenie w referencję typu A.</a:t>
            </a:r>
            <a:endParaRPr lang="pl-PL" dirty="0"/>
          </a:p>
        </p:txBody>
      </p:sp>
      <p:cxnSp>
        <p:nvCxnSpPr>
          <p:cNvPr id="12" name="Łącznik prosty ze strzałką 11"/>
          <p:cNvCxnSpPr/>
          <p:nvPr/>
        </p:nvCxnSpPr>
        <p:spPr>
          <a:xfrm flipH="1" flipV="1">
            <a:off x="4355976" y="1484784"/>
            <a:ext cx="1872208" cy="3205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H="1">
            <a:off x="4644008" y="1805289"/>
            <a:ext cx="1584176" cy="5435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6372200" y="4293096"/>
            <a:ext cx="239039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Wywołana zostanie, </a:t>
            </a:r>
          </a:p>
          <a:p>
            <a:r>
              <a:rPr lang="pl-PL" dirty="0" smtClean="0"/>
              <a:t>funkcja która została</a:t>
            </a:r>
          </a:p>
          <a:p>
            <a:r>
              <a:rPr lang="pl-PL" dirty="0" smtClean="0"/>
              <a:t>zdefiniowana w danej</a:t>
            </a:r>
          </a:p>
          <a:p>
            <a:r>
              <a:rPr lang="pl-PL" dirty="0" smtClean="0"/>
              <a:t>klasie lub </a:t>
            </a:r>
            <a:br>
              <a:rPr lang="pl-PL" dirty="0" smtClean="0"/>
            </a:br>
            <a:r>
              <a:rPr lang="pl-PL" dirty="0" smtClean="0"/>
              <a:t>odziedziczona </a:t>
            </a:r>
            <a:br>
              <a:rPr lang="pl-PL" dirty="0" smtClean="0"/>
            </a:br>
            <a:r>
              <a:rPr lang="pl-PL" dirty="0" smtClean="0"/>
              <a:t>po klasie bazowej.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7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Dziedziczenie metod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400" dirty="0"/>
              <a:t>W przypadku zwykłych funkcji kompilator </a:t>
            </a:r>
            <a:r>
              <a:rPr lang="pl-PL" sz="2400" dirty="0" smtClean="0"/>
              <a:t>jest </a:t>
            </a:r>
            <a:r>
              <a:rPr lang="pl-PL" sz="2400" dirty="0"/>
              <a:t>w stanie określić, która funkcja zostanie wywołana. </a:t>
            </a:r>
            <a:r>
              <a:rPr lang="pl-PL" sz="2400" dirty="0" smtClean="0"/>
              <a:t>Wywołanie zostaje powiązane w trakcie kompilacji (</a:t>
            </a:r>
            <a:r>
              <a:rPr lang="pl-PL" sz="2400" b="1" dirty="0" smtClean="0"/>
              <a:t>statycznie</a:t>
            </a:r>
            <a:r>
              <a:rPr lang="pl-PL" sz="2400" dirty="0" smtClean="0"/>
              <a:t>) z kodem funkcji. Kryterium </a:t>
            </a:r>
            <a:r>
              <a:rPr lang="pl-PL" sz="2400" dirty="0"/>
              <a:t>jest sposób dostępu – obiekt, referencja lub wskaźnik określonego typu</a:t>
            </a:r>
            <a:r>
              <a:rPr lang="pl-PL" sz="2400" dirty="0" smtClean="0"/>
              <a:t>.</a:t>
            </a:r>
          </a:p>
          <a:p>
            <a:pPr lvl="0"/>
            <a:endParaRPr lang="pl-PL" sz="2400" dirty="0"/>
          </a:p>
          <a:p>
            <a:pPr lvl="0"/>
            <a:r>
              <a:rPr lang="pl-PL" sz="2400" dirty="0"/>
              <a:t>W przypadku funkcji wirtualnych wybór funkcji do wykonania dokonywany jest </a:t>
            </a:r>
            <a:r>
              <a:rPr lang="pl-PL" sz="2400" b="1" dirty="0"/>
              <a:t>dynamicznie</a:t>
            </a:r>
            <a:r>
              <a:rPr lang="pl-PL" sz="2400" dirty="0"/>
              <a:t> w trakcie działania programu na podstawie typu rzeczywistego obiektu wskazywanego przez wskaźnik lub referencję.</a:t>
            </a:r>
          </a:p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7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b="1" dirty="0" smtClean="0"/>
              <a:t>Wskaźniki do funkcji - przypomnienie</a:t>
            </a:r>
            <a:endParaRPr lang="pl-PL" sz="3200" b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4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Wskaźniki do funkcji (1)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Po skompilowaniu każdej funkcji przydziela się pewien obszar w pamięci. Podczas wywołania funkcji – po przeprowadzeniu niezbędnych inicjalizacji – program dokonuje skoku do instrukcji mieszczącej się pod adresem początkowym bloku kodu.</a:t>
            </a:r>
          </a:p>
          <a:p>
            <a:r>
              <a:rPr lang="pl-PL" sz="2400" dirty="0"/>
              <a:t>Adres tego obszaru może zostać pobrany i wykorzystany do wywołania funkcji. </a:t>
            </a:r>
            <a:endParaRPr lang="pl-PL" sz="2400" dirty="0" smtClean="0"/>
          </a:p>
          <a:p>
            <a:r>
              <a:rPr lang="pl-PL" sz="2400" dirty="0" smtClean="0"/>
              <a:t>Wskaźnik do funkcji jest zmienną, która zawiera adres funkcji. Posługując się wskaźnikiem można tę funkcję wywołać.</a:t>
            </a:r>
            <a:endParaRPr lang="pl-PL" sz="2400" dirty="0"/>
          </a:p>
          <a:p>
            <a:r>
              <a:rPr lang="pl-PL" sz="2400" dirty="0"/>
              <a:t>Typową praktyką przy projektowaniu bibliotek w C/C++ jest możliwość przekazania wskaźnika do funkcji, która, na przykład, będzie odpowiedzialna za: wyświetlanie pewnych informacji, porównywanie elementów, zapis i odczyt danych.</a:t>
            </a:r>
          </a:p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1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Wskaźniki do funkcji (2)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Kompilator języków </a:t>
            </a:r>
            <a:r>
              <a:rPr lang="pl-PL" sz="2000" dirty="0"/>
              <a:t>C/C++ </a:t>
            </a:r>
            <a:r>
              <a:rPr lang="pl-PL" sz="2000" dirty="0" smtClean="0"/>
              <a:t>zwraca </a:t>
            </a:r>
            <a:r>
              <a:rPr lang="pl-PL" sz="2000" dirty="0"/>
              <a:t>uwagę na zgodność typów. W przypadku wskaźników do funkcji typ określony jest przez typ </a:t>
            </a:r>
            <a:r>
              <a:rPr lang="pl-PL" sz="2000" b="1" dirty="0"/>
              <a:t>zwracanej wartości</a:t>
            </a:r>
            <a:r>
              <a:rPr lang="pl-PL" sz="2000" dirty="0"/>
              <a:t> i typy </a:t>
            </a:r>
            <a:r>
              <a:rPr lang="pl-PL" sz="2000" b="1" dirty="0"/>
              <a:t>argumentów</a:t>
            </a:r>
            <a:r>
              <a:rPr lang="pl-PL" sz="2000" dirty="0" smtClean="0"/>
              <a:t>.</a:t>
            </a:r>
          </a:p>
          <a:p>
            <a:r>
              <a:rPr lang="pl-PL" sz="2000" dirty="0"/>
              <a:t>Deklaracje wskaźników do funkcji jest kłopotliwa. Najlepiej posłużyć się prostym przepisem:</a:t>
            </a:r>
          </a:p>
          <a:p>
            <a:pPr marL="0" indent="0">
              <a:buNone/>
            </a:pPr>
            <a:r>
              <a:rPr lang="pl-PL" sz="2000" dirty="0"/>
              <a:t> 	jeżeli funkcja jest zadeklarowana jako</a:t>
            </a:r>
          </a:p>
          <a:p>
            <a:pPr marL="0" indent="0">
              <a:buNone/>
            </a:pPr>
            <a:r>
              <a:rPr lang="pl-PL" sz="2000" dirty="0"/>
              <a:t>	</a:t>
            </a:r>
            <a:r>
              <a:rPr lang="pl-PL" sz="2000" dirty="0">
                <a:latin typeface="Courier New" pitchFamily="49" charset="0"/>
                <a:cs typeface="Courier New" pitchFamily="49" charset="0"/>
              </a:rPr>
              <a:t>return-</a:t>
            </a:r>
            <a:r>
              <a:rPr lang="pl-PL" sz="2000" dirty="0" err="1">
                <a:latin typeface="Courier New" pitchFamily="49" charset="0"/>
                <a:cs typeface="Courier New" pitchFamily="49" charset="0"/>
              </a:rPr>
              <a:t>type</a:t>
            </a:r>
            <a:r>
              <a:rPr lang="pl-PL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20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pl-PL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2000" dirty="0" err="1">
                <a:latin typeface="Courier New" pitchFamily="49" charset="0"/>
                <a:cs typeface="Courier New" pitchFamily="49" charset="0"/>
              </a:rPr>
              <a:t>arg</a:t>
            </a:r>
            <a:r>
              <a:rPr lang="pl-PL" sz="2000" dirty="0">
                <a:latin typeface="Courier New" pitchFamily="49" charset="0"/>
                <a:cs typeface="Courier New" pitchFamily="49" charset="0"/>
              </a:rPr>
              <a:t>-list)</a:t>
            </a:r>
          </a:p>
          <a:p>
            <a:pPr marL="0" indent="0">
              <a:buNone/>
            </a:pPr>
            <a:r>
              <a:rPr lang="pl-PL" sz="2000" dirty="0"/>
              <a:t>	</a:t>
            </a:r>
            <a:r>
              <a:rPr lang="en-US" sz="2000" dirty="0" err="1"/>
              <a:t>wówczas</a:t>
            </a:r>
            <a:endParaRPr lang="pl-PL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return-type (*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function-pointer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-list)</a:t>
            </a:r>
            <a:endParaRPr lang="pl-PL" sz="2000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r>
              <a:rPr lang="pl-PL" sz="1800" dirty="0" smtClean="0"/>
              <a:t>deklaruje </a:t>
            </a:r>
            <a:r>
              <a:rPr lang="pl-PL" sz="1800" dirty="0"/>
              <a:t>wskaźnik o nazwie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function-pointer </a:t>
            </a:r>
            <a:r>
              <a:rPr lang="pl-PL" sz="1800" dirty="0" smtClean="0"/>
              <a:t>do </a:t>
            </a:r>
            <a:r>
              <a:rPr lang="pl-PL" sz="1800" dirty="0"/>
              <a:t>funkcji </a:t>
            </a:r>
            <a:r>
              <a:rPr lang="pl-PL" sz="1800" dirty="0" smtClean="0"/>
              <a:t>zwracającej </a:t>
            </a:r>
            <a:r>
              <a:rPr lang="pl-PL" sz="1800" dirty="0">
                <a:latin typeface="Courier New" pitchFamily="49" charset="0"/>
                <a:cs typeface="Courier New" pitchFamily="49" charset="0"/>
              </a:rPr>
              <a:t>return-</a:t>
            </a:r>
            <a:r>
              <a:rPr lang="pl-PL" sz="1800" dirty="0" err="1">
                <a:latin typeface="Courier New" pitchFamily="49" charset="0"/>
                <a:cs typeface="Courier New" pitchFamily="49" charset="0"/>
              </a:rPr>
              <a:t>type</a:t>
            </a:r>
            <a:r>
              <a:rPr lang="pl-PL" sz="1800" dirty="0"/>
              <a:t> i biorącej za argumenty </a:t>
            </a:r>
            <a:r>
              <a:rPr lang="pl-PL" sz="1800" dirty="0" err="1">
                <a:latin typeface="Courier New" pitchFamily="49" charset="0"/>
                <a:cs typeface="Courier New" pitchFamily="49" charset="0"/>
              </a:rPr>
              <a:t>arg</a:t>
            </a:r>
            <a:r>
              <a:rPr lang="pl-PL" sz="1800" dirty="0">
                <a:latin typeface="Courier New" pitchFamily="49" charset="0"/>
                <a:cs typeface="Courier New" pitchFamily="49" charset="0"/>
              </a:rPr>
              <a:t>-list</a:t>
            </a:r>
            <a:r>
              <a:rPr lang="pl-PL" sz="1800" dirty="0"/>
              <a:t>.</a:t>
            </a:r>
          </a:p>
          <a:p>
            <a:r>
              <a:rPr lang="pl-PL" sz="2000" dirty="0"/>
              <a:t>W przypadku bardziej złożonych definicji najlepiej </a:t>
            </a:r>
            <a:r>
              <a:rPr lang="pl-PL" sz="2000" dirty="0" smtClean="0"/>
              <a:t>przeprowadzić deklarację dwuetapową wykorzystując </a:t>
            </a:r>
            <a:r>
              <a:rPr lang="pl-PL" sz="2000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pl-PL" sz="2000" dirty="0"/>
              <a:t>:</a:t>
            </a:r>
          </a:p>
          <a:p>
            <a:pPr marL="0" indent="0">
              <a:buNone/>
            </a:pPr>
            <a:r>
              <a:rPr lang="pl-PL" sz="2000" dirty="0"/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return-type (*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-type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-list);</a:t>
            </a:r>
            <a:endParaRPr lang="pl-PL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-type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function-pointer;</a:t>
            </a:r>
            <a:endParaRPr lang="pl-PL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pl-PL" sz="2000" dirty="0" smtClean="0"/>
              <a:t> 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69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Wskaźniki do funkcji (3)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 smtClean="0"/>
              <a:t>Przykład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1450519"/>
            <a:ext cx="8280920" cy="32932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dirty="0" err="1"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dirty="0" err="1">
                <a:latin typeface="Courier New" pitchFamily="49" charset="0"/>
                <a:cs typeface="Courier New" pitchFamily="49" charset="0"/>
              </a:rPr>
              <a:t>foo</a:t>
            </a:r>
            <a:r>
              <a:rPr lang="pl-PL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pl-PL" sz="1600" dirty="0">
                <a:latin typeface="Courier New" pitchFamily="49" charset="0"/>
                <a:cs typeface="Courier New" pitchFamily="49" charset="0"/>
              </a:rPr>
              <a:t> a)</a:t>
            </a:r>
          </a:p>
          <a:p>
            <a:r>
              <a:rPr lang="pl-PL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pl-PL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pl-PL" sz="1600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pl-PL" sz="1600" dirty="0">
                <a:latin typeface="Courier New" pitchFamily="49" charset="0"/>
                <a:cs typeface="Courier New" pitchFamily="49" charset="0"/>
              </a:rPr>
              <a:t>(“%</a:t>
            </a:r>
            <a:r>
              <a:rPr lang="pl-PL" sz="1600" dirty="0" err="1">
                <a:latin typeface="Courier New" pitchFamily="49" charset="0"/>
                <a:cs typeface="Courier New" pitchFamily="49" charset="0"/>
              </a:rPr>
              <a:t>d”,a</a:t>
            </a:r>
            <a:r>
              <a:rPr lang="pl-PL" sz="16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pl-PL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pl-PL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600" dirty="0" err="1">
                <a:latin typeface="Courier New" pitchFamily="49" charset="0"/>
                <a:cs typeface="Courier New" pitchFamily="49" charset="0"/>
              </a:rPr>
              <a:t>typedef</a:t>
            </a:r>
            <a:r>
              <a:rPr lang="pl-PL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dirty="0" err="1">
                <a:latin typeface="Courier New" pitchFamily="49" charset="0"/>
                <a:cs typeface="Courier New" pitchFamily="49" charset="0"/>
              </a:rPr>
              <a:t>void</a:t>
            </a:r>
            <a:r>
              <a:rPr lang="pl-PL" sz="1600" dirty="0">
                <a:latin typeface="Courier New" pitchFamily="49" charset="0"/>
                <a:cs typeface="Courier New" pitchFamily="49" charset="0"/>
              </a:rPr>
              <a:t> (*VOID_INT_FP)(</a:t>
            </a:r>
            <a:r>
              <a:rPr lang="pl-PL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pl-PL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pl-PL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pl-PL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600" dirty="0" err="1">
                <a:latin typeface="Courier New" pitchFamily="49" charset="0"/>
                <a:cs typeface="Courier New" pitchFamily="49" charset="0"/>
              </a:rPr>
              <a:t>main</a:t>
            </a:r>
            <a:r>
              <a:rPr lang="pl-PL" sz="16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pl-PL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pl-PL" sz="1600" dirty="0">
                <a:latin typeface="Courier New" pitchFamily="49" charset="0"/>
                <a:cs typeface="Courier New" pitchFamily="49" charset="0"/>
              </a:rPr>
              <a:t>	VOID_INT_FP </a:t>
            </a:r>
            <a:r>
              <a:rPr lang="pl-PL" sz="1600" b="1" dirty="0" err="1" smtClean="0">
                <a:latin typeface="Courier New" pitchFamily="49" charset="0"/>
                <a:cs typeface="Courier New" pitchFamily="49" charset="0"/>
              </a:rPr>
              <a:t>myptr</a:t>
            </a:r>
            <a:r>
              <a:rPr lang="pl-PL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pl-PL" sz="1600" b="1" dirty="0" err="1">
                <a:latin typeface="Courier New" pitchFamily="49" charset="0"/>
                <a:cs typeface="Courier New" pitchFamily="49" charset="0"/>
              </a:rPr>
              <a:t>foo</a:t>
            </a:r>
            <a:r>
              <a:rPr lang="pl-PL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l-PL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pl-PL" sz="1600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pl-PL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pl-PL" sz="1600" dirty="0" err="1" smtClean="0">
                <a:latin typeface="Courier New" pitchFamily="49" charset="0"/>
                <a:cs typeface="Courier New" pitchFamily="49" charset="0"/>
              </a:rPr>
              <a:t>myptr</a:t>
            </a:r>
            <a:r>
              <a:rPr lang="pl-PL" sz="16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pl-PL" sz="1600" dirty="0" err="1" smtClean="0">
                <a:latin typeface="Courier New" pitchFamily="49" charset="0"/>
                <a:cs typeface="Courier New" pitchFamily="49" charset="0"/>
              </a:rPr>
              <a:t>myptr</a:t>
            </a:r>
            <a:r>
              <a:rPr lang="pl-PL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dirty="0">
                <a:latin typeface="Courier New" pitchFamily="49" charset="0"/>
                <a:cs typeface="Courier New" pitchFamily="49" charset="0"/>
              </a:rPr>
              <a:t>(7</a:t>
            </a:r>
            <a:r>
              <a:rPr lang="pl-PL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pl-PL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pl-PL" sz="1600" dirty="0" smtClean="0">
                <a:latin typeface="Courier New" pitchFamily="49" charset="0"/>
                <a:cs typeface="Courier New" pitchFamily="49" charset="0"/>
              </a:rPr>
              <a:t>return 0;</a:t>
            </a:r>
            <a:endParaRPr lang="pl-PL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pl-PL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pl-PL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5536" y="4941168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 użyciem wskaźników do funkcji wiążą się analogiczne problemy, jak ze wskaźnikami do danych: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dirty="0" smtClean="0"/>
              <a:t>Mogą mieć wartość nieokreśloną (wywołanie spowoduje zapewne błąd wykonania)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dirty="0" smtClean="0"/>
              <a:t>Można testować, czy nie mają wartości zerowej i wywoływać funkcję opcjonalnie </a:t>
            </a: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4716016" y="3284984"/>
            <a:ext cx="410445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 smtClean="0"/>
              <a:t>Analogicznie, jak dla tablic, identyfikator funkcji jest niemodyfikowalnym wskaźnikiem do funkcji!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7971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Implementacja funkcji wirtualnych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400" dirty="0"/>
              <a:t>Dla każdej klasy zawierającej funkcje zadeklarowane jako wirtualne kompilator generuje pojedynczy obiekt będący tablicą wskaźników do funkcji zadeklarowanych jako wirtualne. Tablica ta nazywana jest </a:t>
            </a:r>
            <a:r>
              <a:rPr lang="pl-PL" sz="2400" b="1" dirty="0"/>
              <a:t>VTABLE</a:t>
            </a:r>
            <a:r>
              <a:rPr lang="pl-PL" sz="2400" dirty="0"/>
              <a:t>. Wskaźniki do funkcji są umieszczone zawsze w stałej kolejności.</a:t>
            </a:r>
          </a:p>
          <a:p>
            <a:pPr lvl="0"/>
            <a:r>
              <a:rPr lang="pl-PL" sz="2400" dirty="0"/>
              <a:t>Do każdego obiektu klasy dodawane jest ukryte pole </a:t>
            </a:r>
            <a:r>
              <a:rPr lang="pl-PL" sz="2400" b="1" dirty="0" err="1"/>
              <a:t>vptr</a:t>
            </a:r>
            <a:r>
              <a:rPr lang="pl-PL" sz="2400" dirty="0"/>
              <a:t>, które jest wskaźnikiem na VTABLE odpowiedniego typu.</a:t>
            </a:r>
          </a:p>
          <a:p>
            <a:pPr lvl="0"/>
            <a:r>
              <a:rPr lang="pl-PL" sz="2400" dirty="0"/>
              <a:t>Jeżeli w klasie bazowej zdefiniowane są funkcje wirtualne, wówczas dla każdej klasy potomnej generowane są analogiczne struktury danych, nawet jeżeli nie redefiniuje funkcji wirtualnych klasy bazowej.</a:t>
            </a:r>
          </a:p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4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Implementacja funkcji wirtualnych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  <p:pic>
        <p:nvPicPr>
          <p:cNvPr id="6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780928"/>
            <a:ext cx="1008112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395536" y="537321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Kompilator dodaje do wywołania funkcji </a:t>
            </a:r>
            <a:r>
              <a:rPr lang="pl-PL" sz="1600" dirty="0" smtClean="0"/>
              <a:t>wirtualnej, np</a:t>
            </a:r>
            <a:r>
              <a:rPr lang="pl-PL" sz="1600" dirty="0"/>
              <a:t>.: </a:t>
            </a:r>
            <a:r>
              <a:rPr lang="pl-PL" sz="1600" dirty="0" err="1">
                <a:latin typeface="Consolas" panose="020B0609020204030204" pitchFamily="49" charset="0"/>
              </a:rPr>
              <a:t>ptr</a:t>
            </a:r>
            <a:r>
              <a:rPr lang="pl-PL" sz="1600" dirty="0">
                <a:latin typeface="Consolas" panose="020B0609020204030204" pitchFamily="49" charset="0"/>
              </a:rPr>
              <a:t>-&gt;f</a:t>
            </a:r>
            <a:r>
              <a:rPr lang="pl-PL" sz="1600" dirty="0" smtClean="0">
                <a:latin typeface="Consolas" panose="020B0609020204030204" pitchFamily="49" charset="0"/>
              </a:rPr>
              <a:t>(),</a:t>
            </a:r>
            <a:r>
              <a:rPr lang="pl-PL" sz="1600" dirty="0" smtClean="0"/>
              <a:t> dodatkowy kod</a:t>
            </a:r>
            <a:r>
              <a:rPr lang="pl-PL" sz="1600" dirty="0"/>
              <a:t>, który: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odczytuje </a:t>
            </a:r>
            <a:r>
              <a:rPr lang="pl-PL" sz="1600" dirty="0"/>
              <a:t>wskaźnik </a:t>
            </a:r>
            <a:r>
              <a:rPr lang="pl-PL" sz="1600" dirty="0" err="1"/>
              <a:t>vptr</a:t>
            </a:r>
            <a:r>
              <a:rPr lang="pl-PL" sz="1600" dirty="0"/>
              <a:t> wskazywanego obiektu,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na jego podstawie odnajduje odpowiednią tablicę </a:t>
            </a:r>
            <a:r>
              <a:rPr lang="pl-PL" sz="1600" dirty="0">
                <a:latin typeface="Consolas" panose="020B0609020204030204" pitchFamily="49" charset="0"/>
              </a:rPr>
              <a:t>VTABLE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wywołuje funkcję, której adres jest umieszczony w </a:t>
            </a:r>
            <a:r>
              <a:rPr lang="pl-PL" sz="1600" dirty="0">
                <a:latin typeface="Consolas" panose="020B0609020204030204" pitchFamily="49" charset="0"/>
              </a:rPr>
              <a:t>VTABLE</a:t>
            </a:r>
            <a:r>
              <a:rPr lang="pl-PL" sz="1600" dirty="0"/>
              <a:t> pod adresem odpowiadającym funkcji </a:t>
            </a:r>
            <a:r>
              <a:rPr lang="pl-PL" sz="1600" dirty="0">
                <a:latin typeface="Consolas" panose="020B0609020204030204" pitchFamily="49" charset="0"/>
              </a:rPr>
              <a:t>f</a:t>
            </a:r>
            <a:r>
              <a:rPr lang="pl-PL" sz="1600" dirty="0" smtClean="0">
                <a:latin typeface="Consolas" panose="020B0609020204030204" pitchFamily="49" charset="0"/>
              </a:rPr>
              <a:t>()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539750" y="1125538"/>
            <a:ext cx="8064500" cy="4194175"/>
            <a:chOff x="340" y="709"/>
            <a:chExt cx="5080" cy="2642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0" y="709"/>
              <a:ext cx="5080" cy="2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9" name="Group 205"/>
            <p:cNvGrpSpPr>
              <a:grpSpLocks/>
            </p:cNvGrpSpPr>
            <p:nvPr/>
          </p:nvGrpSpPr>
          <p:grpSpPr bwMode="auto">
            <a:xfrm>
              <a:off x="405" y="738"/>
              <a:ext cx="4987" cy="2546"/>
              <a:chOff x="405" y="738"/>
              <a:chExt cx="4987" cy="2546"/>
            </a:xfrm>
          </p:grpSpPr>
          <p:sp>
            <p:nvSpPr>
              <p:cNvPr id="83" name="Rectangle 5"/>
              <p:cNvSpPr>
                <a:spLocks noChangeArrowheads="1"/>
              </p:cNvSpPr>
              <p:nvPr/>
            </p:nvSpPr>
            <p:spPr bwMode="auto">
              <a:xfrm>
                <a:off x="1505" y="3143"/>
                <a:ext cx="116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Line 6"/>
              <p:cNvSpPr>
                <a:spLocks noChangeShapeType="1"/>
              </p:cNvSpPr>
              <p:nvPr/>
            </p:nvSpPr>
            <p:spPr bwMode="auto">
              <a:xfrm flipH="1">
                <a:off x="1321" y="3092"/>
                <a:ext cx="4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5" name="Line 7"/>
              <p:cNvSpPr>
                <a:spLocks noChangeShapeType="1"/>
              </p:cNvSpPr>
              <p:nvPr/>
            </p:nvSpPr>
            <p:spPr bwMode="auto">
              <a:xfrm flipV="1">
                <a:off x="1757" y="3092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6" name="Line 8"/>
              <p:cNvSpPr>
                <a:spLocks noChangeShapeType="1"/>
              </p:cNvSpPr>
              <p:nvPr/>
            </p:nvSpPr>
            <p:spPr bwMode="auto">
              <a:xfrm>
                <a:off x="1321" y="3284"/>
                <a:ext cx="4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7" name="Line 9"/>
              <p:cNvSpPr>
                <a:spLocks noChangeShapeType="1"/>
              </p:cNvSpPr>
              <p:nvPr/>
            </p:nvSpPr>
            <p:spPr bwMode="auto">
              <a:xfrm>
                <a:off x="1321" y="3092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8" name="Rectangle 10"/>
              <p:cNvSpPr>
                <a:spLocks noChangeArrowheads="1"/>
              </p:cNvSpPr>
              <p:nvPr/>
            </p:nvSpPr>
            <p:spPr bwMode="auto">
              <a:xfrm>
                <a:off x="588" y="853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Line 11"/>
              <p:cNvSpPr>
                <a:spLocks noChangeShapeType="1"/>
              </p:cNvSpPr>
              <p:nvPr/>
            </p:nvSpPr>
            <p:spPr bwMode="auto">
              <a:xfrm flipH="1">
                <a:off x="405" y="803"/>
                <a:ext cx="43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0" name="Line 12"/>
              <p:cNvSpPr>
                <a:spLocks noChangeShapeType="1"/>
              </p:cNvSpPr>
              <p:nvPr/>
            </p:nvSpPr>
            <p:spPr bwMode="auto">
              <a:xfrm flipV="1">
                <a:off x="840" y="803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1" name="Line 13"/>
              <p:cNvSpPr>
                <a:spLocks noChangeShapeType="1"/>
              </p:cNvSpPr>
              <p:nvPr/>
            </p:nvSpPr>
            <p:spPr bwMode="auto">
              <a:xfrm>
                <a:off x="405" y="995"/>
                <a:ext cx="43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2" name="Line 14"/>
              <p:cNvSpPr>
                <a:spLocks noChangeShapeType="1"/>
              </p:cNvSpPr>
              <p:nvPr/>
            </p:nvSpPr>
            <p:spPr bwMode="auto">
              <a:xfrm>
                <a:off x="405" y="803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3" name="Rectangle 15"/>
              <p:cNvSpPr>
                <a:spLocks noChangeArrowheads="1"/>
              </p:cNvSpPr>
              <p:nvPr/>
            </p:nvSpPr>
            <p:spPr bwMode="auto">
              <a:xfrm>
                <a:off x="859" y="1249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Line 16"/>
              <p:cNvSpPr>
                <a:spLocks noChangeShapeType="1"/>
              </p:cNvSpPr>
              <p:nvPr/>
            </p:nvSpPr>
            <p:spPr bwMode="auto">
              <a:xfrm flipH="1">
                <a:off x="675" y="1199"/>
                <a:ext cx="4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5" name="Line 17"/>
              <p:cNvSpPr>
                <a:spLocks noChangeShapeType="1"/>
              </p:cNvSpPr>
              <p:nvPr/>
            </p:nvSpPr>
            <p:spPr bwMode="auto">
              <a:xfrm flipV="1">
                <a:off x="1111" y="1199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6" name="Line 18"/>
              <p:cNvSpPr>
                <a:spLocks noChangeShapeType="1"/>
              </p:cNvSpPr>
              <p:nvPr/>
            </p:nvSpPr>
            <p:spPr bwMode="auto">
              <a:xfrm>
                <a:off x="675" y="1391"/>
                <a:ext cx="4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7" name="Line 19"/>
              <p:cNvSpPr>
                <a:spLocks noChangeShapeType="1"/>
              </p:cNvSpPr>
              <p:nvPr/>
            </p:nvSpPr>
            <p:spPr bwMode="auto">
              <a:xfrm>
                <a:off x="675" y="1199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8" name="Rectangle 20"/>
              <p:cNvSpPr>
                <a:spLocks noChangeArrowheads="1"/>
              </p:cNvSpPr>
              <p:nvPr/>
            </p:nvSpPr>
            <p:spPr bwMode="auto">
              <a:xfrm>
                <a:off x="1354" y="2459"/>
                <a:ext cx="116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Line 21"/>
              <p:cNvSpPr>
                <a:spLocks noChangeShapeType="1"/>
              </p:cNvSpPr>
              <p:nvPr/>
            </p:nvSpPr>
            <p:spPr bwMode="auto">
              <a:xfrm flipH="1">
                <a:off x="1171" y="2408"/>
                <a:ext cx="4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0" name="Line 22"/>
              <p:cNvSpPr>
                <a:spLocks noChangeShapeType="1"/>
              </p:cNvSpPr>
              <p:nvPr/>
            </p:nvSpPr>
            <p:spPr bwMode="auto">
              <a:xfrm flipV="1">
                <a:off x="1607" y="240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1" name="Line 23"/>
              <p:cNvSpPr>
                <a:spLocks noChangeShapeType="1"/>
              </p:cNvSpPr>
              <p:nvPr/>
            </p:nvSpPr>
            <p:spPr bwMode="auto">
              <a:xfrm>
                <a:off x="1171" y="2600"/>
                <a:ext cx="4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2" name="Line 24"/>
              <p:cNvSpPr>
                <a:spLocks noChangeShapeType="1"/>
              </p:cNvSpPr>
              <p:nvPr/>
            </p:nvSpPr>
            <p:spPr bwMode="auto">
              <a:xfrm>
                <a:off x="1171" y="240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3" name="Rectangle 25"/>
              <p:cNvSpPr>
                <a:spLocks noChangeArrowheads="1"/>
              </p:cNvSpPr>
              <p:nvPr/>
            </p:nvSpPr>
            <p:spPr bwMode="auto">
              <a:xfrm>
                <a:off x="1197" y="1782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Line 26"/>
              <p:cNvSpPr>
                <a:spLocks noChangeShapeType="1"/>
              </p:cNvSpPr>
              <p:nvPr/>
            </p:nvSpPr>
            <p:spPr bwMode="auto">
              <a:xfrm flipH="1">
                <a:off x="1013" y="1731"/>
                <a:ext cx="4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5" name="Line 27"/>
              <p:cNvSpPr>
                <a:spLocks noChangeShapeType="1"/>
              </p:cNvSpPr>
              <p:nvPr/>
            </p:nvSpPr>
            <p:spPr bwMode="auto">
              <a:xfrm flipV="1">
                <a:off x="1449" y="1731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6" name="Line 28"/>
              <p:cNvSpPr>
                <a:spLocks noChangeShapeType="1"/>
              </p:cNvSpPr>
              <p:nvPr/>
            </p:nvSpPr>
            <p:spPr bwMode="auto">
              <a:xfrm>
                <a:off x="1013" y="1923"/>
                <a:ext cx="4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7" name="Line 29"/>
              <p:cNvSpPr>
                <a:spLocks noChangeShapeType="1"/>
              </p:cNvSpPr>
              <p:nvPr/>
            </p:nvSpPr>
            <p:spPr bwMode="auto">
              <a:xfrm>
                <a:off x="1013" y="1731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716" y="2855"/>
                <a:ext cx="116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Line 31"/>
              <p:cNvSpPr>
                <a:spLocks noChangeShapeType="1"/>
              </p:cNvSpPr>
              <p:nvPr/>
            </p:nvSpPr>
            <p:spPr bwMode="auto">
              <a:xfrm flipH="1">
                <a:off x="532" y="2804"/>
                <a:ext cx="4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0" name="Line 32"/>
              <p:cNvSpPr>
                <a:spLocks noChangeShapeType="1"/>
              </p:cNvSpPr>
              <p:nvPr/>
            </p:nvSpPr>
            <p:spPr bwMode="auto">
              <a:xfrm flipV="1">
                <a:off x="968" y="2804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1" name="Line 33"/>
              <p:cNvSpPr>
                <a:spLocks noChangeShapeType="1"/>
              </p:cNvSpPr>
              <p:nvPr/>
            </p:nvSpPr>
            <p:spPr bwMode="auto">
              <a:xfrm>
                <a:off x="532" y="2996"/>
                <a:ext cx="4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2" name="Line 34"/>
              <p:cNvSpPr>
                <a:spLocks noChangeShapeType="1"/>
              </p:cNvSpPr>
              <p:nvPr/>
            </p:nvSpPr>
            <p:spPr bwMode="auto">
              <a:xfrm>
                <a:off x="532" y="2804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3" name="Rectangle 35"/>
              <p:cNvSpPr>
                <a:spLocks noChangeArrowheads="1"/>
              </p:cNvSpPr>
              <p:nvPr/>
            </p:nvSpPr>
            <p:spPr bwMode="auto">
              <a:xfrm>
                <a:off x="791" y="2120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Line 36"/>
              <p:cNvSpPr>
                <a:spLocks noChangeShapeType="1"/>
              </p:cNvSpPr>
              <p:nvPr/>
            </p:nvSpPr>
            <p:spPr bwMode="auto">
              <a:xfrm flipH="1">
                <a:off x="608" y="2070"/>
                <a:ext cx="43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5" name="Line 37"/>
              <p:cNvSpPr>
                <a:spLocks noChangeShapeType="1"/>
              </p:cNvSpPr>
              <p:nvPr/>
            </p:nvSpPr>
            <p:spPr bwMode="auto">
              <a:xfrm flipV="1">
                <a:off x="1043" y="2070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6" name="Line 38"/>
              <p:cNvSpPr>
                <a:spLocks noChangeShapeType="1"/>
              </p:cNvSpPr>
              <p:nvPr/>
            </p:nvSpPr>
            <p:spPr bwMode="auto">
              <a:xfrm>
                <a:off x="608" y="2262"/>
                <a:ext cx="43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7" name="Line 39"/>
              <p:cNvSpPr>
                <a:spLocks noChangeShapeType="1"/>
              </p:cNvSpPr>
              <p:nvPr/>
            </p:nvSpPr>
            <p:spPr bwMode="auto">
              <a:xfrm>
                <a:off x="608" y="2070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8" name="Line 40"/>
              <p:cNvSpPr>
                <a:spLocks noChangeShapeType="1"/>
              </p:cNvSpPr>
              <p:nvPr/>
            </p:nvSpPr>
            <p:spPr bwMode="auto">
              <a:xfrm flipV="1">
                <a:off x="2486" y="1154"/>
                <a:ext cx="0" cy="3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9" name="Line 41"/>
              <p:cNvSpPr>
                <a:spLocks noChangeShapeType="1"/>
              </p:cNvSpPr>
              <p:nvPr/>
            </p:nvSpPr>
            <p:spPr bwMode="auto">
              <a:xfrm>
                <a:off x="1938" y="1484"/>
                <a:ext cx="5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0" name="Line 42"/>
              <p:cNvSpPr>
                <a:spLocks noChangeShapeType="1"/>
              </p:cNvSpPr>
              <p:nvPr/>
            </p:nvSpPr>
            <p:spPr bwMode="auto">
              <a:xfrm>
                <a:off x="1938" y="1154"/>
                <a:ext cx="0" cy="3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1" name="Line 43"/>
              <p:cNvSpPr>
                <a:spLocks noChangeShapeType="1"/>
              </p:cNvSpPr>
              <p:nvPr/>
            </p:nvSpPr>
            <p:spPr bwMode="auto">
              <a:xfrm flipH="1">
                <a:off x="1938" y="1154"/>
                <a:ext cx="5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2" name="Line 44"/>
              <p:cNvSpPr>
                <a:spLocks noChangeShapeType="1"/>
              </p:cNvSpPr>
              <p:nvPr/>
            </p:nvSpPr>
            <p:spPr bwMode="auto">
              <a:xfrm flipV="1">
                <a:off x="1938" y="962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3" name="Line 45"/>
              <p:cNvSpPr>
                <a:spLocks noChangeShapeType="1"/>
              </p:cNvSpPr>
              <p:nvPr/>
            </p:nvSpPr>
            <p:spPr bwMode="auto">
              <a:xfrm>
                <a:off x="1938" y="962"/>
                <a:ext cx="36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4" name="Line 46"/>
              <p:cNvSpPr>
                <a:spLocks noChangeShapeType="1"/>
              </p:cNvSpPr>
              <p:nvPr/>
            </p:nvSpPr>
            <p:spPr bwMode="auto">
              <a:xfrm flipV="1">
                <a:off x="2486" y="962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5" name="Line 47"/>
              <p:cNvSpPr>
                <a:spLocks noChangeShapeType="1"/>
              </p:cNvSpPr>
              <p:nvPr/>
            </p:nvSpPr>
            <p:spPr bwMode="auto">
              <a:xfrm flipH="1">
                <a:off x="2123" y="962"/>
                <a:ext cx="36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" name="Rectangle 48"/>
              <p:cNvSpPr>
                <a:spLocks noChangeArrowheads="1"/>
              </p:cNvSpPr>
              <p:nvPr/>
            </p:nvSpPr>
            <p:spPr bwMode="auto">
              <a:xfrm>
                <a:off x="2136" y="1336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&amp;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Rectangle 49"/>
              <p:cNvSpPr>
                <a:spLocks noChangeArrowheads="1"/>
              </p:cNvSpPr>
              <p:nvPr/>
            </p:nvSpPr>
            <p:spPr bwMode="auto">
              <a:xfrm>
                <a:off x="2204" y="1336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Rectangle 50"/>
              <p:cNvSpPr>
                <a:spLocks noChangeArrowheads="1"/>
              </p:cNvSpPr>
              <p:nvPr/>
            </p:nvSpPr>
            <p:spPr bwMode="auto">
              <a:xfrm>
                <a:off x="2271" y="1336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Rectangle 51"/>
              <p:cNvSpPr>
                <a:spLocks noChangeArrowheads="1"/>
              </p:cNvSpPr>
              <p:nvPr/>
            </p:nvSpPr>
            <p:spPr bwMode="auto">
              <a:xfrm>
                <a:off x="2301" y="1336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Rectangle 52"/>
              <p:cNvSpPr>
                <a:spLocks noChangeArrowheads="1"/>
              </p:cNvSpPr>
              <p:nvPr/>
            </p:nvSpPr>
            <p:spPr bwMode="auto">
              <a:xfrm>
                <a:off x="2331" y="1336"/>
                <a:ext cx="100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Rectangle 53"/>
              <p:cNvSpPr>
                <a:spLocks noChangeArrowheads="1"/>
              </p:cNvSpPr>
              <p:nvPr/>
            </p:nvSpPr>
            <p:spPr bwMode="auto">
              <a:xfrm>
                <a:off x="2151" y="1199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&amp;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Rectangle 54"/>
              <p:cNvSpPr>
                <a:spLocks noChangeArrowheads="1"/>
              </p:cNvSpPr>
              <p:nvPr/>
            </p:nvSpPr>
            <p:spPr bwMode="auto">
              <a:xfrm>
                <a:off x="2219" y="1199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Rectangle 55"/>
              <p:cNvSpPr>
                <a:spLocks noChangeArrowheads="1"/>
              </p:cNvSpPr>
              <p:nvPr/>
            </p:nvSpPr>
            <p:spPr bwMode="auto">
              <a:xfrm>
                <a:off x="2286" y="1199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Rectangle 56"/>
              <p:cNvSpPr>
                <a:spLocks noChangeArrowheads="1"/>
              </p:cNvSpPr>
              <p:nvPr/>
            </p:nvSpPr>
            <p:spPr bwMode="auto">
              <a:xfrm>
                <a:off x="2316" y="1199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Rectangle 57"/>
              <p:cNvSpPr>
                <a:spLocks noChangeArrowheads="1"/>
              </p:cNvSpPr>
              <p:nvPr/>
            </p:nvSpPr>
            <p:spPr bwMode="auto">
              <a:xfrm>
                <a:off x="2346" y="1199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Rectangle 58"/>
              <p:cNvSpPr>
                <a:spLocks noChangeArrowheads="1"/>
              </p:cNvSpPr>
              <p:nvPr/>
            </p:nvSpPr>
            <p:spPr bwMode="auto">
              <a:xfrm>
                <a:off x="1993" y="1019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Rectangle 59"/>
              <p:cNvSpPr>
                <a:spLocks noChangeArrowheads="1"/>
              </p:cNvSpPr>
              <p:nvPr/>
            </p:nvSpPr>
            <p:spPr bwMode="auto">
              <a:xfrm>
                <a:off x="2061" y="1019"/>
                <a:ext cx="10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Rectangle 60"/>
              <p:cNvSpPr>
                <a:spLocks noChangeArrowheads="1"/>
              </p:cNvSpPr>
              <p:nvPr/>
            </p:nvSpPr>
            <p:spPr bwMode="auto">
              <a:xfrm>
                <a:off x="2113" y="1019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Rectangle 61"/>
              <p:cNvSpPr>
                <a:spLocks noChangeArrowheads="1"/>
              </p:cNvSpPr>
              <p:nvPr/>
            </p:nvSpPr>
            <p:spPr bwMode="auto">
              <a:xfrm>
                <a:off x="2181" y="1019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Rectangle 62"/>
              <p:cNvSpPr>
                <a:spLocks noChangeArrowheads="1"/>
              </p:cNvSpPr>
              <p:nvPr/>
            </p:nvSpPr>
            <p:spPr bwMode="auto">
              <a:xfrm>
                <a:off x="2249" y="1019"/>
                <a:ext cx="100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Rectangle 63"/>
              <p:cNvSpPr>
                <a:spLocks noChangeArrowheads="1"/>
              </p:cNvSpPr>
              <p:nvPr/>
            </p:nvSpPr>
            <p:spPr bwMode="auto">
              <a:xfrm>
                <a:off x="2301" y="1019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Rectangle 64"/>
              <p:cNvSpPr>
                <a:spLocks noChangeArrowheads="1"/>
              </p:cNvSpPr>
              <p:nvPr/>
            </p:nvSpPr>
            <p:spPr bwMode="auto">
              <a:xfrm>
                <a:off x="2369" y="1048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Line 65"/>
              <p:cNvSpPr>
                <a:spLocks noChangeShapeType="1"/>
              </p:cNvSpPr>
              <p:nvPr/>
            </p:nvSpPr>
            <p:spPr bwMode="auto">
              <a:xfrm flipV="1">
                <a:off x="2486" y="2025"/>
                <a:ext cx="0" cy="3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4" name="Line 66"/>
              <p:cNvSpPr>
                <a:spLocks noChangeShapeType="1"/>
              </p:cNvSpPr>
              <p:nvPr/>
            </p:nvSpPr>
            <p:spPr bwMode="auto">
              <a:xfrm>
                <a:off x="1938" y="2355"/>
                <a:ext cx="5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5" name="Line 67"/>
              <p:cNvSpPr>
                <a:spLocks noChangeShapeType="1"/>
              </p:cNvSpPr>
              <p:nvPr/>
            </p:nvSpPr>
            <p:spPr bwMode="auto">
              <a:xfrm>
                <a:off x="1938" y="2025"/>
                <a:ext cx="0" cy="3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6" name="Line 68"/>
              <p:cNvSpPr>
                <a:spLocks noChangeShapeType="1"/>
              </p:cNvSpPr>
              <p:nvPr/>
            </p:nvSpPr>
            <p:spPr bwMode="auto">
              <a:xfrm flipH="1">
                <a:off x="1938" y="2025"/>
                <a:ext cx="5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7" name="Line 69"/>
              <p:cNvSpPr>
                <a:spLocks noChangeShapeType="1"/>
              </p:cNvSpPr>
              <p:nvPr/>
            </p:nvSpPr>
            <p:spPr bwMode="auto">
              <a:xfrm flipV="1">
                <a:off x="1938" y="1833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8" name="Line 70"/>
              <p:cNvSpPr>
                <a:spLocks noChangeShapeType="1"/>
              </p:cNvSpPr>
              <p:nvPr/>
            </p:nvSpPr>
            <p:spPr bwMode="auto">
              <a:xfrm>
                <a:off x="1938" y="1833"/>
                <a:ext cx="36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9" name="Line 71"/>
              <p:cNvSpPr>
                <a:spLocks noChangeShapeType="1"/>
              </p:cNvSpPr>
              <p:nvPr/>
            </p:nvSpPr>
            <p:spPr bwMode="auto">
              <a:xfrm flipV="1">
                <a:off x="2486" y="1833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0" name="Line 72"/>
              <p:cNvSpPr>
                <a:spLocks noChangeShapeType="1"/>
              </p:cNvSpPr>
              <p:nvPr/>
            </p:nvSpPr>
            <p:spPr bwMode="auto">
              <a:xfrm flipH="1">
                <a:off x="2123" y="1833"/>
                <a:ext cx="36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1" name="Rectangle 73"/>
              <p:cNvSpPr>
                <a:spLocks noChangeArrowheads="1"/>
              </p:cNvSpPr>
              <p:nvPr/>
            </p:nvSpPr>
            <p:spPr bwMode="auto">
              <a:xfrm>
                <a:off x="2136" y="2207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&amp;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" name="Rectangle 74"/>
              <p:cNvSpPr>
                <a:spLocks noChangeArrowheads="1"/>
              </p:cNvSpPr>
              <p:nvPr/>
            </p:nvSpPr>
            <p:spPr bwMode="auto">
              <a:xfrm>
                <a:off x="2204" y="2207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Rectangle 75"/>
              <p:cNvSpPr>
                <a:spLocks noChangeArrowheads="1"/>
              </p:cNvSpPr>
              <p:nvPr/>
            </p:nvSpPr>
            <p:spPr bwMode="auto">
              <a:xfrm>
                <a:off x="2271" y="2207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" name="Rectangle 76"/>
              <p:cNvSpPr>
                <a:spLocks noChangeArrowheads="1"/>
              </p:cNvSpPr>
              <p:nvPr/>
            </p:nvSpPr>
            <p:spPr bwMode="auto">
              <a:xfrm>
                <a:off x="2301" y="2207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" name="Rectangle 77"/>
              <p:cNvSpPr>
                <a:spLocks noChangeArrowheads="1"/>
              </p:cNvSpPr>
              <p:nvPr/>
            </p:nvSpPr>
            <p:spPr bwMode="auto">
              <a:xfrm>
                <a:off x="2331" y="2207"/>
                <a:ext cx="100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" name="Rectangle 78"/>
              <p:cNvSpPr>
                <a:spLocks noChangeArrowheads="1"/>
              </p:cNvSpPr>
              <p:nvPr/>
            </p:nvSpPr>
            <p:spPr bwMode="auto">
              <a:xfrm>
                <a:off x="2151" y="2070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&amp;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" name="Rectangle 79"/>
              <p:cNvSpPr>
                <a:spLocks noChangeArrowheads="1"/>
              </p:cNvSpPr>
              <p:nvPr/>
            </p:nvSpPr>
            <p:spPr bwMode="auto">
              <a:xfrm>
                <a:off x="2219" y="2070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" name="Rectangle 80"/>
              <p:cNvSpPr>
                <a:spLocks noChangeArrowheads="1"/>
              </p:cNvSpPr>
              <p:nvPr/>
            </p:nvSpPr>
            <p:spPr bwMode="auto">
              <a:xfrm>
                <a:off x="2286" y="2070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9" name="Rectangle 81"/>
              <p:cNvSpPr>
                <a:spLocks noChangeArrowheads="1"/>
              </p:cNvSpPr>
              <p:nvPr/>
            </p:nvSpPr>
            <p:spPr bwMode="auto">
              <a:xfrm>
                <a:off x="2316" y="2070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0" name="Rectangle 82"/>
              <p:cNvSpPr>
                <a:spLocks noChangeArrowheads="1"/>
              </p:cNvSpPr>
              <p:nvPr/>
            </p:nvSpPr>
            <p:spPr bwMode="auto">
              <a:xfrm>
                <a:off x="2346" y="2070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" name="Rectangle 83"/>
              <p:cNvSpPr>
                <a:spLocks noChangeArrowheads="1"/>
              </p:cNvSpPr>
              <p:nvPr/>
            </p:nvSpPr>
            <p:spPr bwMode="auto">
              <a:xfrm>
                <a:off x="1993" y="1890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Rectangle 84"/>
              <p:cNvSpPr>
                <a:spLocks noChangeArrowheads="1"/>
              </p:cNvSpPr>
              <p:nvPr/>
            </p:nvSpPr>
            <p:spPr bwMode="auto">
              <a:xfrm>
                <a:off x="2061" y="1890"/>
                <a:ext cx="10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Rectangle 85"/>
              <p:cNvSpPr>
                <a:spLocks noChangeArrowheads="1"/>
              </p:cNvSpPr>
              <p:nvPr/>
            </p:nvSpPr>
            <p:spPr bwMode="auto">
              <a:xfrm>
                <a:off x="2113" y="1890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Rectangle 86"/>
              <p:cNvSpPr>
                <a:spLocks noChangeArrowheads="1"/>
              </p:cNvSpPr>
              <p:nvPr/>
            </p:nvSpPr>
            <p:spPr bwMode="auto">
              <a:xfrm>
                <a:off x="2181" y="1890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" name="Rectangle 87"/>
              <p:cNvSpPr>
                <a:spLocks noChangeArrowheads="1"/>
              </p:cNvSpPr>
              <p:nvPr/>
            </p:nvSpPr>
            <p:spPr bwMode="auto">
              <a:xfrm>
                <a:off x="2249" y="1890"/>
                <a:ext cx="100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" name="Rectangle 88"/>
              <p:cNvSpPr>
                <a:spLocks noChangeArrowheads="1"/>
              </p:cNvSpPr>
              <p:nvPr/>
            </p:nvSpPr>
            <p:spPr bwMode="auto">
              <a:xfrm>
                <a:off x="2301" y="1890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" name="Rectangle 89"/>
              <p:cNvSpPr>
                <a:spLocks noChangeArrowheads="1"/>
              </p:cNvSpPr>
              <p:nvPr/>
            </p:nvSpPr>
            <p:spPr bwMode="auto">
              <a:xfrm>
                <a:off x="2369" y="1919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" name="Line 90"/>
              <p:cNvSpPr>
                <a:spLocks noChangeShapeType="1"/>
              </p:cNvSpPr>
              <p:nvPr/>
            </p:nvSpPr>
            <p:spPr bwMode="auto">
              <a:xfrm flipV="1">
                <a:off x="2486" y="2896"/>
                <a:ext cx="0" cy="3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9" name="Line 91"/>
              <p:cNvSpPr>
                <a:spLocks noChangeShapeType="1"/>
              </p:cNvSpPr>
              <p:nvPr/>
            </p:nvSpPr>
            <p:spPr bwMode="auto">
              <a:xfrm>
                <a:off x="1938" y="3226"/>
                <a:ext cx="5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0" name="Line 92"/>
              <p:cNvSpPr>
                <a:spLocks noChangeShapeType="1"/>
              </p:cNvSpPr>
              <p:nvPr/>
            </p:nvSpPr>
            <p:spPr bwMode="auto">
              <a:xfrm>
                <a:off x="1938" y="2896"/>
                <a:ext cx="0" cy="3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1" name="Line 93"/>
              <p:cNvSpPr>
                <a:spLocks noChangeShapeType="1"/>
              </p:cNvSpPr>
              <p:nvPr/>
            </p:nvSpPr>
            <p:spPr bwMode="auto">
              <a:xfrm flipH="1">
                <a:off x="1938" y="2896"/>
                <a:ext cx="5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2" name="Line 94"/>
              <p:cNvSpPr>
                <a:spLocks noChangeShapeType="1"/>
              </p:cNvSpPr>
              <p:nvPr/>
            </p:nvSpPr>
            <p:spPr bwMode="auto">
              <a:xfrm flipV="1">
                <a:off x="1938" y="2704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3" name="Line 95"/>
              <p:cNvSpPr>
                <a:spLocks noChangeShapeType="1"/>
              </p:cNvSpPr>
              <p:nvPr/>
            </p:nvSpPr>
            <p:spPr bwMode="auto">
              <a:xfrm>
                <a:off x="1938" y="2704"/>
                <a:ext cx="36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4" name="Line 96"/>
              <p:cNvSpPr>
                <a:spLocks noChangeShapeType="1"/>
              </p:cNvSpPr>
              <p:nvPr/>
            </p:nvSpPr>
            <p:spPr bwMode="auto">
              <a:xfrm flipV="1">
                <a:off x="2486" y="2704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5" name="Line 97"/>
              <p:cNvSpPr>
                <a:spLocks noChangeShapeType="1"/>
              </p:cNvSpPr>
              <p:nvPr/>
            </p:nvSpPr>
            <p:spPr bwMode="auto">
              <a:xfrm flipH="1">
                <a:off x="2123" y="2704"/>
                <a:ext cx="36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6" name="Rectangle 98"/>
              <p:cNvSpPr>
                <a:spLocks noChangeArrowheads="1"/>
              </p:cNvSpPr>
              <p:nvPr/>
            </p:nvSpPr>
            <p:spPr bwMode="auto">
              <a:xfrm>
                <a:off x="2136" y="3078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&amp;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" name="Rectangle 99"/>
              <p:cNvSpPr>
                <a:spLocks noChangeArrowheads="1"/>
              </p:cNvSpPr>
              <p:nvPr/>
            </p:nvSpPr>
            <p:spPr bwMode="auto">
              <a:xfrm>
                <a:off x="2204" y="3078"/>
                <a:ext cx="116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8" name="Rectangle 100"/>
              <p:cNvSpPr>
                <a:spLocks noChangeArrowheads="1"/>
              </p:cNvSpPr>
              <p:nvPr/>
            </p:nvSpPr>
            <p:spPr bwMode="auto">
              <a:xfrm>
                <a:off x="2271" y="3078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" name="Rectangle 101"/>
              <p:cNvSpPr>
                <a:spLocks noChangeArrowheads="1"/>
              </p:cNvSpPr>
              <p:nvPr/>
            </p:nvSpPr>
            <p:spPr bwMode="auto">
              <a:xfrm>
                <a:off x="2301" y="3078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" name="Rectangle 102"/>
              <p:cNvSpPr>
                <a:spLocks noChangeArrowheads="1"/>
              </p:cNvSpPr>
              <p:nvPr/>
            </p:nvSpPr>
            <p:spPr bwMode="auto">
              <a:xfrm>
                <a:off x="2331" y="3078"/>
                <a:ext cx="100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1" name="Rectangle 103"/>
              <p:cNvSpPr>
                <a:spLocks noChangeArrowheads="1"/>
              </p:cNvSpPr>
              <p:nvPr/>
            </p:nvSpPr>
            <p:spPr bwMode="auto">
              <a:xfrm>
                <a:off x="2151" y="2941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&amp;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2" name="Rectangle 104"/>
              <p:cNvSpPr>
                <a:spLocks noChangeArrowheads="1"/>
              </p:cNvSpPr>
              <p:nvPr/>
            </p:nvSpPr>
            <p:spPr bwMode="auto">
              <a:xfrm>
                <a:off x="2219" y="2941"/>
                <a:ext cx="116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Rectangle 105"/>
              <p:cNvSpPr>
                <a:spLocks noChangeArrowheads="1"/>
              </p:cNvSpPr>
              <p:nvPr/>
            </p:nvSpPr>
            <p:spPr bwMode="auto">
              <a:xfrm>
                <a:off x="2286" y="2941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" name="Rectangle 106"/>
              <p:cNvSpPr>
                <a:spLocks noChangeArrowheads="1"/>
              </p:cNvSpPr>
              <p:nvPr/>
            </p:nvSpPr>
            <p:spPr bwMode="auto">
              <a:xfrm>
                <a:off x="2316" y="2941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" name="Rectangle 107"/>
              <p:cNvSpPr>
                <a:spLocks noChangeArrowheads="1"/>
              </p:cNvSpPr>
              <p:nvPr/>
            </p:nvSpPr>
            <p:spPr bwMode="auto">
              <a:xfrm>
                <a:off x="2346" y="2941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" name="Rectangle 108"/>
              <p:cNvSpPr>
                <a:spLocks noChangeArrowheads="1"/>
              </p:cNvSpPr>
              <p:nvPr/>
            </p:nvSpPr>
            <p:spPr bwMode="auto">
              <a:xfrm>
                <a:off x="1993" y="2761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" name="Rectangle 109"/>
              <p:cNvSpPr>
                <a:spLocks noChangeArrowheads="1"/>
              </p:cNvSpPr>
              <p:nvPr/>
            </p:nvSpPr>
            <p:spPr bwMode="auto">
              <a:xfrm>
                <a:off x="2061" y="2761"/>
                <a:ext cx="105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" name="Rectangle 110"/>
              <p:cNvSpPr>
                <a:spLocks noChangeArrowheads="1"/>
              </p:cNvSpPr>
              <p:nvPr/>
            </p:nvSpPr>
            <p:spPr bwMode="auto">
              <a:xfrm>
                <a:off x="2113" y="2761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9" name="Rectangle 111"/>
              <p:cNvSpPr>
                <a:spLocks noChangeArrowheads="1"/>
              </p:cNvSpPr>
              <p:nvPr/>
            </p:nvSpPr>
            <p:spPr bwMode="auto">
              <a:xfrm>
                <a:off x="2181" y="2761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0" name="Rectangle 112"/>
              <p:cNvSpPr>
                <a:spLocks noChangeArrowheads="1"/>
              </p:cNvSpPr>
              <p:nvPr/>
            </p:nvSpPr>
            <p:spPr bwMode="auto">
              <a:xfrm>
                <a:off x="2249" y="2761"/>
                <a:ext cx="100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1" name="Rectangle 113"/>
              <p:cNvSpPr>
                <a:spLocks noChangeArrowheads="1"/>
              </p:cNvSpPr>
              <p:nvPr/>
            </p:nvSpPr>
            <p:spPr bwMode="auto">
              <a:xfrm>
                <a:off x="2301" y="2761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2" name="Rectangle 114"/>
              <p:cNvSpPr>
                <a:spLocks noChangeArrowheads="1"/>
              </p:cNvSpPr>
              <p:nvPr/>
            </p:nvSpPr>
            <p:spPr bwMode="auto">
              <a:xfrm>
                <a:off x="2369" y="2790"/>
                <a:ext cx="116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3" name="AutoShape 115"/>
              <p:cNvSpPr>
                <a:spLocks noChangeArrowheads="1"/>
              </p:cNvSpPr>
              <p:nvPr/>
            </p:nvSpPr>
            <p:spPr bwMode="auto">
              <a:xfrm>
                <a:off x="4158" y="752"/>
                <a:ext cx="543" cy="241"/>
              </a:xfrm>
              <a:prstGeom prst="roundRect">
                <a:avLst>
                  <a:gd name="adj" fmla="val 14972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94" name="AutoShape 116"/>
              <p:cNvSpPr>
                <a:spLocks noChangeArrowheads="1"/>
              </p:cNvSpPr>
              <p:nvPr/>
            </p:nvSpPr>
            <p:spPr bwMode="auto">
              <a:xfrm>
                <a:off x="4143" y="738"/>
                <a:ext cx="543" cy="240"/>
              </a:xfrm>
              <a:prstGeom prst="roundRect">
                <a:avLst>
                  <a:gd name="adj" fmla="val 14972"/>
                </a:avLst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95" name="AutoShape 117"/>
              <p:cNvSpPr>
                <a:spLocks noChangeArrowheads="1"/>
              </p:cNvSpPr>
              <p:nvPr/>
            </p:nvSpPr>
            <p:spPr bwMode="auto">
              <a:xfrm>
                <a:off x="4143" y="738"/>
                <a:ext cx="543" cy="240"/>
              </a:xfrm>
              <a:prstGeom prst="roundRect">
                <a:avLst>
                  <a:gd name="adj" fmla="val 14972"/>
                </a:avLst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96" name="Rectangle 118"/>
              <p:cNvSpPr>
                <a:spLocks noChangeArrowheads="1"/>
              </p:cNvSpPr>
              <p:nvPr/>
            </p:nvSpPr>
            <p:spPr bwMode="auto">
              <a:xfrm>
                <a:off x="4315" y="810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7" name="Rectangle 119"/>
              <p:cNvSpPr>
                <a:spLocks noChangeArrowheads="1"/>
              </p:cNvSpPr>
              <p:nvPr/>
            </p:nvSpPr>
            <p:spPr bwMode="auto">
              <a:xfrm>
                <a:off x="4383" y="810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8" name="Rectangle 120"/>
              <p:cNvSpPr>
                <a:spLocks noChangeArrowheads="1"/>
              </p:cNvSpPr>
              <p:nvPr/>
            </p:nvSpPr>
            <p:spPr bwMode="auto">
              <a:xfrm>
                <a:off x="4413" y="810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" name="Rectangle 121"/>
              <p:cNvSpPr>
                <a:spLocks noChangeArrowheads="1"/>
              </p:cNvSpPr>
              <p:nvPr/>
            </p:nvSpPr>
            <p:spPr bwMode="auto">
              <a:xfrm>
                <a:off x="4443" y="810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0" name="Rectangle 122"/>
              <p:cNvSpPr>
                <a:spLocks noChangeArrowheads="1"/>
              </p:cNvSpPr>
              <p:nvPr/>
            </p:nvSpPr>
            <p:spPr bwMode="auto">
              <a:xfrm>
                <a:off x="4466" y="810"/>
                <a:ext cx="77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(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1" name="Rectangle 123"/>
              <p:cNvSpPr>
                <a:spLocks noChangeArrowheads="1"/>
              </p:cNvSpPr>
              <p:nvPr/>
            </p:nvSpPr>
            <p:spPr bwMode="auto">
              <a:xfrm>
                <a:off x="4496" y="810"/>
                <a:ext cx="77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" name="AutoShape 124"/>
              <p:cNvSpPr>
                <a:spLocks noChangeArrowheads="1"/>
              </p:cNvSpPr>
              <p:nvPr/>
            </p:nvSpPr>
            <p:spPr bwMode="auto">
              <a:xfrm>
                <a:off x="4850" y="752"/>
                <a:ext cx="542" cy="241"/>
              </a:xfrm>
              <a:prstGeom prst="roundRect">
                <a:avLst>
                  <a:gd name="adj" fmla="val 14972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3" name="AutoShape 125"/>
              <p:cNvSpPr>
                <a:spLocks noChangeArrowheads="1"/>
              </p:cNvSpPr>
              <p:nvPr/>
            </p:nvSpPr>
            <p:spPr bwMode="auto">
              <a:xfrm>
                <a:off x="4835" y="738"/>
                <a:ext cx="542" cy="240"/>
              </a:xfrm>
              <a:prstGeom prst="roundRect">
                <a:avLst>
                  <a:gd name="adj" fmla="val 14972"/>
                </a:avLst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4" name="AutoShape 126"/>
              <p:cNvSpPr>
                <a:spLocks noChangeArrowheads="1"/>
              </p:cNvSpPr>
              <p:nvPr/>
            </p:nvSpPr>
            <p:spPr bwMode="auto">
              <a:xfrm>
                <a:off x="4835" y="738"/>
                <a:ext cx="542" cy="240"/>
              </a:xfrm>
              <a:prstGeom prst="roundRect">
                <a:avLst>
                  <a:gd name="adj" fmla="val 14972"/>
                </a:avLst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5" name="Rectangle 127"/>
              <p:cNvSpPr>
                <a:spLocks noChangeArrowheads="1"/>
              </p:cNvSpPr>
              <p:nvPr/>
            </p:nvSpPr>
            <p:spPr bwMode="auto">
              <a:xfrm>
                <a:off x="4992" y="803"/>
                <a:ext cx="116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" name="Rectangle 128"/>
              <p:cNvSpPr>
                <a:spLocks noChangeArrowheads="1"/>
              </p:cNvSpPr>
              <p:nvPr/>
            </p:nvSpPr>
            <p:spPr bwMode="auto">
              <a:xfrm>
                <a:off x="5059" y="803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" name="Rectangle 129"/>
              <p:cNvSpPr>
                <a:spLocks noChangeArrowheads="1"/>
              </p:cNvSpPr>
              <p:nvPr/>
            </p:nvSpPr>
            <p:spPr bwMode="auto">
              <a:xfrm>
                <a:off x="5089" y="803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" name="Rectangle 130"/>
              <p:cNvSpPr>
                <a:spLocks noChangeArrowheads="1"/>
              </p:cNvSpPr>
              <p:nvPr/>
            </p:nvSpPr>
            <p:spPr bwMode="auto">
              <a:xfrm>
                <a:off x="5119" y="803"/>
                <a:ext cx="100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" name="Rectangle 131"/>
              <p:cNvSpPr>
                <a:spLocks noChangeArrowheads="1"/>
              </p:cNvSpPr>
              <p:nvPr/>
            </p:nvSpPr>
            <p:spPr bwMode="auto">
              <a:xfrm>
                <a:off x="5172" y="803"/>
                <a:ext cx="77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(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" name="Rectangle 132"/>
              <p:cNvSpPr>
                <a:spLocks noChangeArrowheads="1"/>
              </p:cNvSpPr>
              <p:nvPr/>
            </p:nvSpPr>
            <p:spPr bwMode="auto">
              <a:xfrm>
                <a:off x="5202" y="803"/>
                <a:ext cx="77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" name="AutoShape 133"/>
              <p:cNvSpPr>
                <a:spLocks noChangeArrowheads="1"/>
              </p:cNvSpPr>
              <p:nvPr/>
            </p:nvSpPr>
            <p:spPr bwMode="auto">
              <a:xfrm>
                <a:off x="3467" y="752"/>
                <a:ext cx="542" cy="241"/>
              </a:xfrm>
              <a:prstGeom prst="roundRect">
                <a:avLst>
                  <a:gd name="adj" fmla="val 14972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2" name="AutoShape 134"/>
              <p:cNvSpPr>
                <a:spLocks noChangeArrowheads="1"/>
              </p:cNvSpPr>
              <p:nvPr/>
            </p:nvSpPr>
            <p:spPr bwMode="auto">
              <a:xfrm>
                <a:off x="3452" y="738"/>
                <a:ext cx="542" cy="240"/>
              </a:xfrm>
              <a:prstGeom prst="roundRect">
                <a:avLst>
                  <a:gd name="adj" fmla="val 14972"/>
                </a:avLst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3" name="AutoShape 135"/>
              <p:cNvSpPr>
                <a:spLocks noChangeArrowheads="1"/>
              </p:cNvSpPr>
              <p:nvPr/>
            </p:nvSpPr>
            <p:spPr bwMode="auto">
              <a:xfrm>
                <a:off x="3452" y="738"/>
                <a:ext cx="542" cy="240"/>
              </a:xfrm>
              <a:prstGeom prst="roundRect">
                <a:avLst>
                  <a:gd name="adj" fmla="val 14972"/>
                </a:avLst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4" name="Rectangle 136"/>
              <p:cNvSpPr>
                <a:spLocks noChangeArrowheads="1"/>
              </p:cNvSpPr>
              <p:nvPr/>
            </p:nvSpPr>
            <p:spPr bwMode="auto">
              <a:xfrm>
                <a:off x="3609" y="803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" name="Rectangle 137"/>
              <p:cNvSpPr>
                <a:spLocks noChangeArrowheads="1"/>
              </p:cNvSpPr>
              <p:nvPr/>
            </p:nvSpPr>
            <p:spPr bwMode="auto">
              <a:xfrm>
                <a:off x="3677" y="803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" name="Rectangle 138"/>
              <p:cNvSpPr>
                <a:spLocks noChangeArrowheads="1"/>
              </p:cNvSpPr>
              <p:nvPr/>
            </p:nvSpPr>
            <p:spPr bwMode="auto">
              <a:xfrm>
                <a:off x="3707" y="803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" name="Rectangle 139"/>
              <p:cNvSpPr>
                <a:spLocks noChangeArrowheads="1"/>
              </p:cNvSpPr>
              <p:nvPr/>
            </p:nvSpPr>
            <p:spPr bwMode="auto">
              <a:xfrm>
                <a:off x="3737" y="803"/>
                <a:ext cx="100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" name="Rectangle 140"/>
              <p:cNvSpPr>
                <a:spLocks noChangeArrowheads="1"/>
              </p:cNvSpPr>
              <p:nvPr/>
            </p:nvSpPr>
            <p:spPr bwMode="auto">
              <a:xfrm>
                <a:off x="3789" y="803"/>
                <a:ext cx="77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(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" name="Rectangle 141"/>
              <p:cNvSpPr>
                <a:spLocks noChangeArrowheads="1"/>
              </p:cNvSpPr>
              <p:nvPr/>
            </p:nvSpPr>
            <p:spPr bwMode="auto">
              <a:xfrm>
                <a:off x="3819" y="803"/>
                <a:ext cx="77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" name="AutoShape 142"/>
              <p:cNvSpPr>
                <a:spLocks noChangeArrowheads="1"/>
              </p:cNvSpPr>
              <p:nvPr/>
            </p:nvSpPr>
            <p:spPr bwMode="auto">
              <a:xfrm>
                <a:off x="2776" y="752"/>
                <a:ext cx="542" cy="241"/>
              </a:xfrm>
              <a:prstGeom prst="roundRect">
                <a:avLst>
                  <a:gd name="adj" fmla="val 14972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1" name="AutoShape 143"/>
              <p:cNvSpPr>
                <a:spLocks noChangeArrowheads="1"/>
              </p:cNvSpPr>
              <p:nvPr/>
            </p:nvSpPr>
            <p:spPr bwMode="auto">
              <a:xfrm>
                <a:off x="2761" y="738"/>
                <a:ext cx="542" cy="240"/>
              </a:xfrm>
              <a:prstGeom prst="roundRect">
                <a:avLst>
                  <a:gd name="adj" fmla="val 14972"/>
                </a:avLst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2" name="AutoShape 144"/>
              <p:cNvSpPr>
                <a:spLocks noChangeArrowheads="1"/>
              </p:cNvSpPr>
              <p:nvPr/>
            </p:nvSpPr>
            <p:spPr bwMode="auto">
              <a:xfrm>
                <a:off x="2761" y="738"/>
                <a:ext cx="542" cy="240"/>
              </a:xfrm>
              <a:prstGeom prst="roundRect">
                <a:avLst>
                  <a:gd name="adj" fmla="val 14972"/>
                </a:avLst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3" name="Rectangle 145"/>
              <p:cNvSpPr>
                <a:spLocks noChangeArrowheads="1"/>
              </p:cNvSpPr>
              <p:nvPr/>
            </p:nvSpPr>
            <p:spPr bwMode="auto">
              <a:xfrm>
                <a:off x="2933" y="803"/>
                <a:ext cx="111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" name="Rectangle 146"/>
              <p:cNvSpPr>
                <a:spLocks noChangeArrowheads="1"/>
              </p:cNvSpPr>
              <p:nvPr/>
            </p:nvSpPr>
            <p:spPr bwMode="auto">
              <a:xfrm>
                <a:off x="3000" y="803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" name="Rectangle 147"/>
              <p:cNvSpPr>
                <a:spLocks noChangeArrowheads="1"/>
              </p:cNvSpPr>
              <p:nvPr/>
            </p:nvSpPr>
            <p:spPr bwMode="auto">
              <a:xfrm>
                <a:off x="3030" y="803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" name="Rectangle 148"/>
              <p:cNvSpPr>
                <a:spLocks noChangeArrowheads="1"/>
              </p:cNvSpPr>
              <p:nvPr/>
            </p:nvSpPr>
            <p:spPr bwMode="auto">
              <a:xfrm>
                <a:off x="3060" y="803"/>
                <a:ext cx="72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" name="Rectangle 149"/>
              <p:cNvSpPr>
                <a:spLocks noChangeArrowheads="1"/>
              </p:cNvSpPr>
              <p:nvPr/>
            </p:nvSpPr>
            <p:spPr bwMode="auto">
              <a:xfrm>
                <a:off x="3083" y="803"/>
                <a:ext cx="77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(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" name="Rectangle 150"/>
              <p:cNvSpPr>
                <a:spLocks noChangeArrowheads="1"/>
              </p:cNvSpPr>
              <p:nvPr/>
            </p:nvSpPr>
            <p:spPr bwMode="auto">
              <a:xfrm>
                <a:off x="3113" y="803"/>
                <a:ext cx="77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9" name="Freeform 151"/>
              <p:cNvSpPr>
                <a:spLocks/>
              </p:cNvSpPr>
              <p:nvPr/>
            </p:nvSpPr>
            <p:spPr bwMode="auto">
              <a:xfrm>
                <a:off x="2534" y="1055"/>
                <a:ext cx="405" cy="189"/>
              </a:xfrm>
              <a:custGeom>
                <a:avLst/>
                <a:gdLst>
                  <a:gd name="T0" fmla="*/ 12 w 539"/>
                  <a:gd name="T1" fmla="*/ 260 h 262"/>
                  <a:gd name="T2" fmla="*/ 32 w 539"/>
                  <a:gd name="T3" fmla="*/ 261 h 262"/>
                  <a:gd name="T4" fmla="*/ 45 w 539"/>
                  <a:gd name="T5" fmla="*/ 261 h 262"/>
                  <a:gd name="T6" fmla="*/ 65 w 539"/>
                  <a:gd name="T7" fmla="*/ 262 h 262"/>
                  <a:gd name="T8" fmla="*/ 77 w 539"/>
                  <a:gd name="T9" fmla="*/ 262 h 262"/>
                  <a:gd name="T10" fmla="*/ 96 w 539"/>
                  <a:gd name="T11" fmla="*/ 261 h 262"/>
                  <a:gd name="T12" fmla="*/ 109 w 539"/>
                  <a:gd name="T13" fmla="*/ 260 h 262"/>
                  <a:gd name="T14" fmla="*/ 127 w 539"/>
                  <a:gd name="T15" fmla="*/ 259 h 262"/>
                  <a:gd name="T16" fmla="*/ 139 w 539"/>
                  <a:gd name="T17" fmla="*/ 258 h 262"/>
                  <a:gd name="T18" fmla="*/ 157 w 539"/>
                  <a:gd name="T19" fmla="*/ 255 h 262"/>
                  <a:gd name="T20" fmla="*/ 168 w 539"/>
                  <a:gd name="T21" fmla="*/ 253 h 262"/>
                  <a:gd name="T22" fmla="*/ 186 w 539"/>
                  <a:gd name="T23" fmla="*/ 250 h 262"/>
                  <a:gd name="T24" fmla="*/ 197 w 539"/>
                  <a:gd name="T25" fmla="*/ 248 h 262"/>
                  <a:gd name="T26" fmla="*/ 214 w 539"/>
                  <a:gd name="T27" fmla="*/ 244 h 262"/>
                  <a:gd name="T28" fmla="*/ 225 w 539"/>
                  <a:gd name="T29" fmla="*/ 241 h 262"/>
                  <a:gd name="T30" fmla="*/ 241 w 539"/>
                  <a:gd name="T31" fmla="*/ 236 h 262"/>
                  <a:gd name="T32" fmla="*/ 252 w 539"/>
                  <a:gd name="T33" fmla="*/ 232 h 262"/>
                  <a:gd name="T34" fmla="*/ 268 w 539"/>
                  <a:gd name="T35" fmla="*/ 227 h 262"/>
                  <a:gd name="T36" fmla="*/ 278 w 539"/>
                  <a:gd name="T37" fmla="*/ 223 h 262"/>
                  <a:gd name="T38" fmla="*/ 294 w 539"/>
                  <a:gd name="T39" fmla="*/ 216 h 262"/>
                  <a:gd name="T40" fmla="*/ 304 w 539"/>
                  <a:gd name="T41" fmla="*/ 211 h 262"/>
                  <a:gd name="T42" fmla="*/ 319 w 539"/>
                  <a:gd name="T43" fmla="*/ 204 h 262"/>
                  <a:gd name="T44" fmla="*/ 329 w 539"/>
                  <a:gd name="T45" fmla="*/ 199 h 262"/>
                  <a:gd name="T46" fmla="*/ 343 w 539"/>
                  <a:gd name="T47" fmla="*/ 191 h 262"/>
                  <a:gd name="T48" fmla="*/ 353 w 539"/>
                  <a:gd name="T49" fmla="*/ 185 h 262"/>
                  <a:gd name="T50" fmla="*/ 367 w 539"/>
                  <a:gd name="T51" fmla="*/ 176 h 262"/>
                  <a:gd name="T52" fmla="*/ 376 w 539"/>
                  <a:gd name="T53" fmla="*/ 169 h 262"/>
                  <a:gd name="T54" fmla="*/ 390 w 539"/>
                  <a:gd name="T55" fmla="*/ 160 h 262"/>
                  <a:gd name="T56" fmla="*/ 399 w 539"/>
                  <a:gd name="T57" fmla="*/ 153 h 262"/>
                  <a:gd name="T58" fmla="*/ 412 w 539"/>
                  <a:gd name="T59" fmla="*/ 142 h 262"/>
                  <a:gd name="T60" fmla="*/ 421 w 539"/>
                  <a:gd name="T61" fmla="*/ 135 h 262"/>
                  <a:gd name="T62" fmla="*/ 434 w 539"/>
                  <a:gd name="T63" fmla="*/ 123 h 262"/>
                  <a:gd name="T64" fmla="*/ 442 w 539"/>
                  <a:gd name="T65" fmla="*/ 115 h 262"/>
                  <a:gd name="T66" fmla="*/ 455 w 539"/>
                  <a:gd name="T67" fmla="*/ 103 h 262"/>
                  <a:gd name="T68" fmla="*/ 463 w 539"/>
                  <a:gd name="T69" fmla="*/ 95 h 262"/>
                  <a:gd name="T70" fmla="*/ 475 w 539"/>
                  <a:gd name="T71" fmla="*/ 81 h 262"/>
                  <a:gd name="T72" fmla="*/ 483 w 539"/>
                  <a:gd name="T73" fmla="*/ 72 h 262"/>
                  <a:gd name="T74" fmla="*/ 495 w 539"/>
                  <a:gd name="T75" fmla="*/ 59 h 262"/>
                  <a:gd name="T76" fmla="*/ 503 w 539"/>
                  <a:gd name="T77" fmla="*/ 49 h 262"/>
                  <a:gd name="T78" fmla="*/ 515 w 539"/>
                  <a:gd name="T79" fmla="*/ 34 h 262"/>
                  <a:gd name="T80" fmla="*/ 522 w 539"/>
                  <a:gd name="T81" fmla="*/ 24 h 262"/>
                  <a:gd name="T82" fmla="*/ 533 w 539"/>
                  <a:gd name="T83" fmla="*/ 9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39" h="262">
                    <a:moveTo>
                      <a:pt x="0" y="259"/>
                    </a:moveTo>
                    <a:lnTo>
                      <a:pt x="10" y="260"/>
                    </a:lnTo>
                    <a:lnTo>
                      <a:pt x="12" y="260"/>
                    </a:lnTo>
                    <a:lnTo>
                      <a:pt x="21" y="260"/>
                    </a:lnTo>
                    <a:lnTo>
                      <a:pt x="23" y="261"/>
                    </a:lnTo>
                    <a:lnTo>
                      <a:pt x="32" y="261"/>
                    </a:lnTo>
                    <a:lnTo>
                      <a:pt x="34" y="261"/>
                    </a:lnTo>
                    <a:lnTo>
                      <a:pt x="43" y="261"/>
                    </a:lnTo>
                    <a:lnTo>
                      <a:pt x="45" y="261"/>
                    </a:lnTo>
                    <a:lnTo>
                      <a:pt x="54" y="262"/>
                    </a:lnTo>
                    <a:lnTo>
                      <a:pt x="56" y="262"/>
                    </a:lnTo>
                    <a:lnTo>
                      <a:pt x="65" y="262"/>
                    </a:lnTo>
                    <a:lnTo>
                      <a:pt x="67" y="262"/>
                    </a:lnTo>
                    <a:lnTo>
                      <a:pt x="75" y="262"/>
                    </a:lnTo>
                    <a:lnTo>
                      <a:pt x="77" y="262"/>
                    </a:lnTo>
                    <a:lnTo>
                      <a:pt x="86" y="261"/>
                    </a:lnTo>
                    <a:lnTo>
                      <a:pt x="88" y="261"/>
                    </a:lnTo>
                    <a:lnTo>
                      <a:pt x="96" y="261"/>
                    </a:lnTo>
                    <a:lnTo>
                      <a:pt x="98" y="261"/>
                    </a:lnTo>
                    <a:lnTo>
                      <a:pt x="106" y="260"/>
                    </a:lnTo>
                    <a:lnTo>
                      <a:pt x="109" y="260"/>
                    </a:lnTo>
                    <a:lnTo>
                      <a:pt x="117" y="260"/>
                    </a:lnTo>
                    <a:lnTo>
                      <a:pt x="119" y="260"/>
                    </a:lnTo>
                    <a:lnTo>
                      <a:pt x="127" y="259"/>
                    </a:lnTo>
                    <a:lnTo>
                      <a:pt x="129" y="259"/>
                    </a:lnTo>
                    <a:lnTo>
                      <a:pt x="137" y="258"/>
                    </a:lnTo>
                    <a:lnTo>
                      <a:pt x="139" y="258"/>
                    </a:lnTo>
                    <a:lnTo>
                      <a:pt x="147" y="257"/>
                    </a:lnTo>
                    <a:lnTo>
                      <a:pt x="149" y="256"/>
                    </a:lnTo>
                    <a:lnTo>
                      <a:pt x="157" y="255"/>
                    </a:lnTo>
                    <a:lnTo>
                      <a:pt x="159" y="255"/>
                    </a:lnTo>
                    <a:lnTo>
                      <a:pt x="166" y="254"/>
                    </a:lnTo>
                    <a:lnTo>
                      <a:pt x="168" y="253"/>
                    </a:lnTo>
                    <a:lnTo>
                      <a:pt x="176" y="252"/>
                    </a:lnTo>
                    <a:lnTo>
                      <a:pt x="178" y="252"/>
                    </a:lnTo>
                    <a:lnTo>
                      <a:pt x="186" y="250"/>
                    </a:lnTo>
                    <a:lnTo>
                      <a:pt x="188" y="250"/>
                    </a:lnTo>
                    <a:lnTo>
                      <a:pt x="195" y="248"/>
                    </a:lnTo>
                    <a:lnTo>
                      <a:pt x="197" y="248"/>
                    </a:lnTo>
                    <a:lnTo>
                      <a:pt x="204" y="246"/>
                    </a:lnTo>
                    <a:lnTo>
                      <a:pt x="206" y="246"/>
                    </a:lnTo>
                    <a:lnTo>
                      <a:pt x="214" y="244"/>
                    </a:lnTo>
                    <a:lnTo>
                      <a:pt x="216" y="243"/>
                    </a:lnTo>
                    <a:lnTo>
                      <a:pt x="223" y="241"/>
                    </a:lnTo>
                    <a:lnTo>
                      <a:pt x="225" y="241"/>
                    </a:lnTo>
                    <a:lnTo>
                      <a:pt x="232" y="239"/>
                    </a:lnTo>
                    <a:lnTo>
                      <a:pt x="234" y="238"/>
                    </a:lnTo>
                    <a:lnTo>
                      <a:pt x="241" y="236"/>
                    </a:lnTo>
                    <a:lnTo>
                      <a:pt x="243" y="235"/>
                    </a:lnTo>
                    <a:lnTo>
                      <a:pt x="250" y="233"/>
                    </a:lnTo>
                    <a:lnTo>
                      <a:pt x="252" y="232"/>
                    </a:lnTo>
                    <a:lnTo>
                      <a:pt x="259" y="230"/>
                    </a:lnTo>
                    <a:lnTo>
                      <a:pt x="261" y="229"/>
                    </a:lnTo>
                    <a:lnTo>
                      <a:pt x="268" y="227"/>
                    </a:lnTo>
                    <a:lnTo>
                      <a:pt x="269" y="226"/>
                    </a:lnTo>
                    <a:lnTo>
                      <a:pt x="276" y="223"/>
                    </a:lnTo>
                    <a:lnTo>
                      <a:pt x="278" y="223"/>
                    </a:lnTo>
                    <a:lnTo>
                      <a:pt x="285" y="220"/>
                    </a:lnTo>
                    <a:lnTo>
                      <a:pt x="287" y="219"/>
                    </a:lnTo>
                    <a:lnTo>
                      <a:pt x="294" y="216"/>
                    </a:lnTo>
                    <a:lnTo>
                      <a:pt x="295" y="215"/>
                    </a:lnTo>
                    <a:lnTo>
                      <a:pt x="302" y="212"/>
                    </a:lnTo>
                    <a:lnTo>
                      <a:pt x="304" y="211"/>
                    </a:lnTo>
                    <a:lnTo>
                      <a:pt x="310" y="208"/>
                    </a:lnTo>
                    <a:lnTo>
                      <a:pt x="312" y="207"/>
                    </a:lnTo>
                    <a:lnTo>
                      <a:pt x="319" y="204"/>
                    </a:lnTo>
                    <a:lnTo>
                      <a:pt x="320" y="203"/>
                    </a:lnTo>
                    <a:lnTo>
                      <a:pt x="327" y="200"/>
                    </a:lnTo>
                    <a:lnTo>
                      <a:pt x="329" y="199"/>
                    </a:lnTo>
                    <a:lnTo>
                      <a:pt x="335" y="195"/>
                    </a:lnTo>
                    <a:lnTo>
                      <a:pt x="337" y="194"/>
                    </a:lnTo>
                    <a:lnTo>
                      <a:pt x="343" y="191"/>
                    </a:lnTo>
                    <a:lnTo>
                      <a:pt x="345" y="190"/>
                    </a:lnTo>
                    <a:lnTo>
                      <a:pt x="351" y="186"/>
                    </a:lnTo>
                    <a:lnTo>
                      <a:pt x="353" y="185"/>
                    </a:lnTo>
                    <a:lnTo>
                      <a:pt x="359" y="181"/>
                    </a:lnTo>
                    <a:lnTo>
                      <a:pt x="361" y="180"/>
                    </a:lnTo>
                    <a:lnTo>
                      <a:pt x="367" y="176"/>
                    </a:lnTo>
                    <a:lnTo>
                      <a:pt x="368" y="175"/>
                    </a:lnTo>
                    <a:lnTo>
                      <a:pt x="375" y="171"/>
                    </a:lnTo>
                    <a:lnTo>
                      <a:pt x="376" y="169"/>
                    </a:lnTo>
                    <a:lnTo>
                      <a:pt x="382" y="165"/>
                    </a:lnTo>
                    <a:lnTo>
                      <a:pt x="384" y="164"/>
                    </a:lnTo>
                    <a:lnTo>
                      <a:pt x="390" y="160"/>
                    </a:lnTo>
                    <a:lnTo>
                      <a:pt x="391" y="159"/>
                    </a:lnTo>
                    <a:lnTo>
                      <a:pt x="397" y="154"/>
                    </a:lnTo>
                    <a:lnTo>
                      <a:pt x="399" y="153"/>
                    </a:lnTo>
                    <a:lnTo>
                      <a:pt x="405" y="148"/>
                    </a:lnTo>
                    <a:lnTo>
                      <a:pt x="406" y="147"/>
                    </a:lnTo>
                    <a:lnTo>
                      <a:pt x="412" y="142"/>
                    </a:lnTo>
                    <a:lnTo>
                      <a:pt x="414" y="141"/>
                    </a:lnTo>
                    <a:lnTo>
                      <a:pt x="419" y="136"/>
                    </a:lnTo>
                    <a:lnTo>
                      <a:pt x="421" y="135"/>
                    </a:lnTo>
                    <a:lnTo>
                      <a:pt x="427" y="130"/>
                    </a:lnTo>
                    <a:lnTo>
                      <a:pt x="428" y="128"/>
                    </a:lnTo>
                    <a:lnTo>
                      <a:pt x="434" y="123"/>
                    </a:lnTo>
                    <a:lnTo>
                      <a:pt x="435" y="122"/>
                    </a:lnTo>
                    <a:lnTo>
                      <a:pt x="441" y="117"/>
                    </a:lnTo>
                    <a:lnTo>
                      <a:pt x="442" y="115"/>
                    </a:lnTo>
                    <a:lnTo>
                      <a:pt x="448" y="110"/>
                    </a:lnTo>
                    <a:lnTo>
                      <a:pt x="449" y="109"/>
                    </a:lnTo>
                    <a:lnTo>
                      <a:pt x="455" y="103"/>
                    </a:lnTo>
                    <a:lnTo>
                      <a:pt x="456" y="102"/>
                    </a:lnTo>
                    <a:lnTo>
                      <a:pt x="462" y="96"/>
                    </a:lnTo>
                    <a:lnTo>
                      <a:pt x="463" y="95"/>
                    </a:lnTo>
                    <a:lnTo>
                      <a:pt x="469" y="89"/>
                    </a:lnTo>
                    <a:lnTo>
                      <a:pt x="470" y="87"/>
                    </a:lnTo>
                    <a:lnTo>
                      <a:pt x="475" y="81"/>
                    </a:lnTo>
                    <a:lnTo>
                      <a:pt x="477" y="80"/>
                    </a:lnTo>
                    <a:lnTo>
                      <a:pt x="482" y="74"/>
                    </a:lnTo>
                    <a:lnTo>
                      <a:pt x="483" y="72"/>
                    </a:lnTo>
                    <a:lnTo>
                      <a:pt x="489" y="66"/>
                    </a:lnTo>
                    <a:lnTo>
                      <a:pt x="490" y="65"/>
                    </a:lnTo>
                    <a:lnTo>
                      <a:pt x="495" y="59"/>
                    </a:lnTo>
                    <a:lnTo>
                      <a:pt x="497" y="57"/>
                    </a:lnTo>
                    <a:lnTo>
                      <a:pt x="502" y="51"/>
                    </a:lnTo>
                    <a:lnTo>
                      <a:pt x="503" y="49"/>
                    </a:lnTo>
                    <a:lnTo>
                      <a:pt x="508" y="43"/>
                    </a:lnTo>
                    <a:lnTo>
                      <a:pt x="509" y="41"/>
                    </a:lnTo>
                    <a:lnTo>
                      <a:pt x="515" y="34"/>
                    </a:lnTo>
                    <a:lnTo>
                      <a:pt x="516" y="33"/>
                    </a:lnTo>
                    <a:lnTo>
                      <a:pt x="521" y="26"/>
                    </a:lnTo>
                    <a:lnTo>
                      <a:pt x="522" y="24"/>
                    </a:lnTo>
                    <a:lnTo>
                      <a:pt x="527" y="17"/>
                    </a:lnTo>
                    <a:lnTo>
                      <a:pt x="528" y="16"/>
                    </a:lnTo>
                    <a:lnTo>
                      <a:pt x="533" y="9"/>
                    </a:lnTo>
                    <a:lnTo>
                      <a:pt x="534" y="7"/>
                    </a:lnTo>
                    <a:lnTo>
                      <a:pt x="53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0" name="Freeform 152"/>
              <p:cNvSpPr>
                <a:spLocks/>
              </p:cNvSpPr>
              <p:nvPr/>
            </p:nvSpPr>
            <p:spPr bwMode="auto">
              <a:xfrm>
                <a:off x="2910" y="1014"/>
                <a:ext cx="73" cy="69"/>
              </a:xfrm>
              <a:custGeom>
                <a:avLst/>
                <a:gdLst>
                  <a:gd name="T0" fmla="*/ 146 w 146"/>
                  <a:gd name="T1" fmla="*/ 0 h 140"/>
                  <a:gd name="T2" fmla="*/ 77 w 146"/>
                  <a:gd name="T3" fmla="*/ 140 h 140"/>
                  <a:gd name="T4" fmla="*/ 60 w 146"/>
                  <a:gd name="T5" fmla="*/ 82 h 140"/>
                  <a:gd name="T6" fmla="*/ 0 w 146"/>
                  <a:gd name="T7" fmla="*/ 66 h 140"/>
                  <a:gd name="T8" fmla="*/ 146 w 146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40">
                    <a:moveTo>
                      <a:pt x="146" y="0"/>
                    </a:moveTo>
                    <a:lnTo>
                      <a:pt x="77" y="140"/>
                    </a:lnTo>
                    <a:lnTo>
                      <a:pt x="60" y="82"/>
                    </a:lnTo>
                    <a:lnTo>
                      <a:pt x="0" y="66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1" name="Freeform 153"/>
              <p:cNvSpPr>
                <a:spLocks/>
              </p:cNvSpPr>
              <p:nvPr/>
            </p:nvSpPr>
            <p:spPr bwMode="auto">
              <a:xfrm>
                <a:off x="2527" y="1034"/>
                <a:ext cx="1127" cy="361"/>
              </a:xfrm>
              <a:custGeom>
                <a:avLst/>
                <a:gdLst>
                  <a:gd name="T0" fmla="*/ 31 w 1500"/>
                  <a:gd name="T1" fmla="*/ 501 h 502"/>
                  <a:gd name="T2" fmla="*/ 83 w 1500"/>
                  <a:gd name="T3" fmla="*/ 502 h 502"/>
                  <a:gd name="T4" fmla="*/ 118 w 1500"/>
                  <a:gd name="T5" fmla="*/ 502 h 502"/>
                  <a:gd name="T6" fmla="*/ 171 w 1500"/>
                  <a:gd name="T7" fmla="*/ 500 h 502"/>
                  <a:gd name="T8" fmla="*/ 207 w 1500"/>
                  <a:gd name="T9" fmla="*/ 498 h 502"/>
                  <a:gd name="T10" fmla="*/ 261 w 1500"/>
                  <a:gd name="T11" fmla="*/ 494 h 502"/>
                  <a:gd name="T12" fmla="*/ 297 w 1500"/>
                  <a:gd name="T13" fmla="*/ 490 h 502"/>
                  <a:gd name="T14" fmla="*/ 351 w 1500"/>
                  <a:gd name="T15" fmla="*/ 483 h 502"/>
                  <a:gd name="T16" fmla="*/ 388 w 1500"/>
                  <a:gd name="T17" fmla="*/ 477 h 502"/>
                  <a:gd name="T18" fmla="*/ 443 w 1500"/>
                  <a:gd name="T19" fmla="*/ 468 h 502"/>
                  <a:gd name="T20" fmla="*/ 479 w 1500"/>
                  <a:gd name="T21" fmla="*/ 461 h 502"/>
                  <a:gd name="T22" fmla="*/ 534 w 1500"/>
                  <a:gd name="T23" fmla="*/ 450 h 502"/>
                  <a:gd name="T24" fmla="*/ 570 w 1500"/>
                  <a:gd name="T25" fmla="*/ 441 h 502"/>
                  <a:gd name="T26" fmla="*/ 625 w 1500"/>
                  <a:gd name="T27" fmla="*/ 428 h 502"/>
                  <a:gd name="T28" fmla="*/ 661 w 1500"/>
                  <a:gd name="T29" fmla="*/ 419 h 502"/>
                  <a:gd name="T30" fmla="*/ 714 w 1500"/>
                  <a:gd name="T31" fmla="*/ 404 h 502"/>
                  <a:gd name="T32" fmla="*/ 750 w 1500"/>
                  <a:gd name="T33" fmla="*/ 394 h 502"/>
                  <a:gd name="T34" fmla="*/ 802 w 1500"/>
                  <a:gd name="T35" fmla="*/ 377 h 502"/>
                  <a:gd name="T36" fmla="*/ 836 w 1500"/>
                  <a:gd name="T37" fmla="*/ 366 h 502"/>
                  <a:gd name="T38" fmla="*/ 887 w 1500"/>
                  <a:gd name="T39" fmla="*/ 349 h 502"/>
                  <a:gd name="T40" fmla="*/ 920 w 1500"/>
                  <a:gd name="T41" fmla="*/ 337 h 502"/>
                  <a:gd name="T42" fmla="*/ 969 w 1500"/>
                  <a:gd name="T43" fmla="*/ 319 h 502"/>
                  <a:gd name="T44" fmla="*/ 1001 w 1500"/>
                  <a:gd name="T45" fmla="*/ 306 h 502"/>
                  <a:gd name="T46" fmla="*/ 1048 w 1500"/>
                  <a:gd name="T47" fmla="*/ 287 h 502"/>
                  <a:gd name="T48" fmla="*/ 1078 w 1500"/>
                  <a:gd name="T49" fmla="*/ 274 h 502"/>
                  <a:gd name="T50" fmla="*/ 1122 w 1500"/>
                  <a:gd name="T51" fmla="*/ 255 h 502"/>
                  <a:gd name="T52" fmla="*/ 1151 w 1500"/>
                  <a:gd name="T53" fmla="*/ 241 h 502"/>
                  <a:gd name="T54" fmla="*/ 1192 w 1500"/>
                  <a:gd name="T55" fmla="*/ 222 h 502"/>
                  <a:gd name="T56" fmla="*/ 1218 w 1500"/>
                  <a:gd name="T57" fmla="*/ 208 h 502"/>
                  <a:gd name="T58" fmla="*/ 1256 w 1500"/>
                  <a:gd name="T59" fmla="*/ 188 h 502"/>
                  <a:gd name="T60" fmla="*/ 1280 w 1500"/>
                  <a:gd name="T61" fmla="*/ 175 h 502"/>
                  <a:gd name="T62" fmla="*/ 1314 w 1500"/>
                  <a:gd name="T63" fmla="*/ 156 h 502"/>
                  <a:gd name="T64" fmla="*/ 1336 w 1500"/>
                  <a:gd name="T65" fmla="*/ 143 h 502"/>
                  <a:gd name="T66" fmla="*/ 1366 w 1500"/>
                  <a:gd name="T67" fmla="*/ 123 h 502"/>
                  <a:gd name="T68" fmla="*/ 1385 w 1500"/>
                  <a:gd name="T69" fmla="*/ 111 h 502"/>
                  <a:gd name="T70" fmla="*/ 1411 w 1500"/>
                  <a:gd name="T71" fmla="*/ 92 h 502"/>
                  <a:gd name="T72" fmla="*/ 1426 w 1500"/>
                  <a:gd name="T73" fmla="*/ 80 h 502"/>
                  <a:gd name="T74" fmla="*/ 1447 w 1500"/>
                  <a:gd name="T75" fmla="*/ 62 h 502"/>
                  <a:gd name="T76" fmla="*/ 1460 w 1500"/>
                  <a:gd name="T77" fmla="*/ 51 h 502"/>
                  <a:gd name="T78" fmla="*/ 1476 w 1500"/>
                  <a:gd name="T79" fmla="*/ 34 h 502"/>
                  <a:gd name="T80" fmla="*/ 1485 w 1500"/>
                  <a:gd name="T81" fmla="*/ 23 h 502"/>
                  <a:gd name="T82" fmla="*/ 1495 w 1500"/>
                  <a:gd name="T83" fmla="*/ 8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00" h="502">
                    <a:moveTo>
                      <a:pt x="0" y="499"/>
                    </a:moveTo>
                    <a:lnTo>
                      <a:pt x="25" y="500"/>
                    </a:lnTo>
                    <a:lnTo>
                      <a:pt x="31" y="501"/>
                    </a:lnTo>
                    <a:lnTo>
                      <a:pt x="54" y="501"/>
                    </a:lnTo>
                    <a:lnTo>
                      <a:pt x="60" y="502"/>
                    </a:lnTo>
                    <a:lnTo>
                      <a:pt x="83" y="502"/>
                    </a:lnTo>
                    <a:lnTo>
                      <a:pt x="89" y="502"/>
                    </a:lnTo>
                    <a:lnTo>
                      <a:pt x="112" y="502"/>
                    </a:lnTo>
                    <a:lnTo>
                      <a:pt x="118" y="502"/>
                    </a:lnTo>
                    <a:lnTo>
                      <a:pt x="141" y="501"/>
                    </a:lnTo>
                    <a:lnTo>
                      <a:pt x="147" y="501"/>
                    </a:lnTo>
                    <a:lnTo>
                      <a:pt x="171" y="500"/>
                    </a:lnTo>
                    <a:lnTo>
                      <a:pt x="177" y="500"/>
                    </a:lnTo>
                    <a:lnTo>
                      <a:pt x="201" y="498"/>
                    </a:lnTo>
                    <a:lnTo>
                      <a:pt x="207" y="498"/>
                    </a:lnTo>
                    <a:lnTo>
                      <a:pt x="230" y="496"/>
                    </a:lnTo>
                    <a:lnTo>
                      <a:pt x="236" y="496"/>
                    </a:lnTo>
                    <a:lnTo>
                      <a:pt x="261" y="494"/>
                    </a:lnTo>
                    <a:lnTo>
                      <a:pt x="267" y="493"/>
                    </a:lnTo>
                    <a:lnTo>
                      <a:pt x="291" y="490"/>
                    </a:lnTo>
                    <a:lnTo>
                      <a:pt x="297" y="490"/>
                    </a:lnTo>
                    <a:lnTo>
                      <a:pt x="321" y="487"/>
                    </a:lnTo>
                    <a:lnTo>
                      <a:pt x="327" y="486"/>
                    </a:lnTo>
                    <a:lnTo>
                      <a:pt x="351" y="483"/>
                    </a:lnTo>
                    <a:lnTo>
                      <a:pt x="357" y="482"/>
                    </a:lnTo>
                    <a:lnTo>
                      <a:pt x="382" y="478"/>
                    </a:lnTo>
                    <a:lnTo>
                      <a:pt x="388" y="477"/>
                    </a:lnTo>
                    <a:lnTo>
                      <a:pt x="412" y="473"/>
                    </a:lnTo>
                    <a:lnTo>
                      <a:pt x="418" y="472"/>
                    </a:lnTo>
                    <a:lnTo>
                      <a:pt x="443" y="468"/>
                    </a:lnTo>
                    <a:lnTo>
                      <a:pt x="449" y="467"/>
                    </a:lnTo>
                    <a:lnTo>
                      <a:pt x="473" y="462"/>
                    </a:lnTo>
                    <a:lnTo>
                      <a:pt x="479" y="461"/>
                    </a:lnTo>
                    <a:lnTo>
                      <a:pt x="504" y="456"/>
                    </a:lnTo>
                    <a:lnTo>
                      <a:pt x="510" y="455"/>
                    </a:lnTo>
                    <a:lnTo>
                      <a:pt x="534" y="450"/>
                    </a:lnTo>
                    <a:lnTo>
                      <a:pt x="540" y="448"/>
                    </a:lnTo>
                    <a:lnTo>
                      <a:pt x="564" y="443"/>
                    </a:lnTo>
                    <a:lnTo>
                      <a:pt x="570" y="441"/>
                    </a:lnTo>
                    <a:lnTo>
                      <a:pt x="595" y="436"/>
                    </a:lnTo>
                    <a:lnTo>
                      <a:pt x="601" y="434"/>
                    </a:lnTo>
                    <a:lnTo>
                      <a:pt x="625" y="428"/>
                    </a:lnTo>
                    <a:lnTo>
                      <a:pt x="631" y="427"/>
                    </a:lnTo>
                    <a:lnTo>
                      <a:pt x="655" y="420"/>
                    </a:lnTo>
                    <a:lnTo>
                      <a:pt x="661" y="419"/>
                    </a:lnTo>
                    <a:lnTo>
                      <a:pt x="685" y="412"/>
                    </a:lnTo>
                    <a:lnTo>
                      <a:pt x="691" y="411"/>
                    </a:lnTo>
                    <a:lnTo>
                      <a:pt x="714" y="404"/>
                    </a:lnTo>
                    <a:lnTo>
                      <a:pt x="720" y="402"/>
                    </a:lnTo>
                    <a:lnTo>
                      <a:pt x="744" y="395"/>
                    </a:lnTo>
                    <a:lnTo>
                      <a:pt x="750" y="394"/>
                    </a:lnTo>
                    <a:lnTo>
                      <a:pt x="773" y="387"/>
                    </a:lnTo>
                    <a:lnTo>
                      <a:pt x="779" y="385"/>
                    </a:lnTo>
                    <a:lnTo>
                      <a:pt x="802" y="377"/>
                    </a:lnTo>
                    <a:lnTo>
                      <a:pt x="808" y="376"/>
                    </a:lnTo>
                    <a:lnTo>
                      <a:pt x="831" y="368"/>
                    </a:lnTo>
                    <a:lnTo>
                      <a:pt x="836" y="366"/>
                    </a:lnTo>
                    <a:lnTo>
                      <a:pt x="859" y="359"/>
                    </a:lnTo>
                    <a:lnTo>
                      <a:pt x="865" y="357"/>
                    </a:lnTo>
                    <a:lnTo>
                      <a:pt x="887" y="349"/>
                    </a:lnTo>
                    <a:lnTo>
                      <a:pt x="893" y="347"/>
                    </a:lnTo>
                    <a:lnTo>
                      <a:pt x="915" y="339"/>
                    </a:lnTo>
                    <a:lnTo>
                      <a:pt x="920" y="337"/>
                    </a:lnTo>
                    <a:lnTo>
                      <a:pt x="942" y="329"/>
                    </a:lnTo>
                    <a:lnTo>
                      <a:pt x="948" y="327"/>
                    </a:lnTo>
                    <a:lnTo>
                      <a:pt x="969" y="319"/>
                    </a:lnTo>
                    <a:lnTo>
                      <a:pt x="975" y="316"/>
                    </a:lnTo>
                    <a:lnTo>
                      <a:pt x="996" y="308"/>
                    </a:lnTo>
                    <a:lnTo>
                      <a:pt x="1001" y="306"/>
                    </a:lnTo>
                    <a:lnTo>
                      <a:pt x="1022" y="298"/>
                    </a:lnTo>
                    <a:lnTo>
                      <a:pt x="1027" y="295"/>
                    </a:lnTo>
                    <a:lnTo>
                      <a:pt x="1048" y="287"/>
                    </a:lnTo>
                    <a:lnTo>
                      <a:pt x="1053" y="285"/>
                    </a:lnTo>
                    <a:lnTo>
                      <a:pt x="1073" y="276"/>
                    </a:lnTo>
                    <a:lnTo>
                      <a:pt x="1078" y="274"/>
                    </a:lnTo>
                    <a:lnTo>
                      <a:pt x="1098" y="265"/>
                    </a:lnTo>
                    <a:lnTo>
                      <a:pt x="1103" y="263"/>
                    </a:lnTo>
                    <a:lnTo>
                      <a:pt x="1122" y="255"/>
                    </a:lnTo>
                    <a:lnTo>
                      <a:pt x="1127" y="252"/>
                    </a:lnTo>
                    <a:lnTo>
                      <a:pt x="1146" y="244"/>
                    </a:lnTo>
                    <a:lnTo>
                      <a:pt x="1151" y="241"/>
                    </a:lnTo>
                    <a:lnTo>
                      <a:pt x="1169" y="233"/>
                    </a:lnTo>
                    <a:lnTo>
                      <a:pt x="1174" y="230"/>
                    </a:lnTo>
                    <a:lnTo>
                      <a:pt x="1192" y="222"/>
                    </a:lnTo>
                    <a:lnTo>
                      <a:pt x="1196" y="219"/>
                    </a:lnTo>
                    <a:lnTo>
                      <a:pt x="1214" y="210"/>
                    </a:lnTo>
                    <a:lnTo>
                      <a:pt x="1218" y="208"/>
                    </a:lnTo>
                    <a:lnTo>
                      <a:pt x="1235" y="199"/>
                    </a:lnTo>
                    <a:lnTo>
                      <a:pt x="1240" y="197"/>
                    </a:lnTo>
                    <a:lnTo>
                      <a:pt x="1256" y="188"/>
                    </a:lnTo>
                    <a:lnTo>
                      <a:pt x="1260" y="186"/>
                    </a:lnTo>
                    <a:lnTo>
                      <a:pt x="1276" y="177"/>
                    </a:lnTo>
                    <a:lnTo>
                      <a:pt x="1280" y="175"/>
                    </a:lnTo>
                    <a:lnTo>
                      <a:pt x="1296" y="166"/>
                    </a:lnTo>
                    <a:lnTo>
                      <a:pt x="1299" y="164"/>
                    </a:lnTo>
                    <a:lnTo>
                      <a:pt x="1314" y="156"/>
                    </a:lnTo>
                    <a:lnTo>
                      <a:pt x="1318" y="153"/>
                    </a:lnTo>
                    <a:lnTo>
                      <a:pt x="1332" y="145"/>
                    </a:lnTo>
                    <a:lnTo>
                      <a:pt x="1336" y="143"/>
                    </a:lnTo>
                    <a:lnTo>
                      <a:pt x="1350" y="134"/>
                    </a:lnTo>
                    <a:lnTo>
                      <a:pt x="1353" y="132"/>
                    </a:lnTo>
                    <a:lnTo>
                      <a:pt x="1366" y="123"/>
                    </a:lnTo>
                    <a:lnTo>
                      <a:pt x="1369" y="121"/>
                    </a:lnTo>
                    <a:lnTo>
                      <a:pt x="1382" y="113"/>
                    </a:lnTo>
                    <a:lnTo>
                      <a:pt x="1385" y="111"/>
                    </a:lnTo>
                    <a:lnTo>
                      <a:pt x="1397" y="102"/>
                    </a:lnTo>
                    <a:lnTo>
                      <a:pt x="1399" y="100"/>
                    </a:lnTo>
                    <a:lnTo>
                      <a:pt x="1411" y="92"/>
                    </a:lnTo>
                    <a:lnTo>
                      <a:pt x="1413" y="90"/>
                    </a:lnTo>
                    <a:lnTo>
                      <a:pt x="1424" y="82"/>
                    </a:lnTo>
                    <a:lnTo>
                      <a:pt x="1426" y="80"/>
                    </a:lnTo>
                    <a:lnTo>
                      <a:pt x="1436" y="72"/>
                    </a:lnTo>
                    <a:lnTo>
                      <a:pt x="1438" y="70"/>
                    </a:lnTo>
                    <a:lnTo>
                      <a:pt x="1447" y="62"/>
                    </a:lnTo>
                    <a:lnTo>
                      <a:pt x="1449" y="60"/>
                    </a:lnTo>
                    <a:lnTo>
                      <a:pt x="1458" y="53"/>
                    </a:lnTo>
                    <a:lnTo>
                      <a:pt x="1460" y="51"/>
                    </a:lnTo>
                    <a:lnTo>
                      <a:pt x="1467" y="43"/>
                    </a:lnTo>
                    <a:lnTo>
                      <a:pt x="1469" y="41"/>
                    </a:lnTo>
                    <a:lnTo>
                      <a:pt x="1476" y="34"/>
                    </a:lnTo>
                    <a:lnTo>
                      <a:pt x="1477" y="32"/>
                    </a:lnTo>
                    <a:lnTo>
                      <a:pt x="1483" y="25"/>
                    </a:lnTo>
                    <a:lnTo>
                      <a:pt x="1485" y="23"/>
                    </a:lnTo>
                    <a:lnTo>
                      <a:pt x="1490" y="16"/>
                    </a:lnTo>
                    <a:lnTo>
                      <a:pt x="1491" y="15"/>
                    </a:lnTo>
                    <a:lnTo>
                      <a:pt x="1495" y="8"/>
                    </a:lnTo>
                    <a:lnTo>
                      <a:pt x="1496" y="6"/>
                    </a:lnTo>
                    <a:lnTo>
                      <a:pt x="150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2" name="Freeform 154"/>
              <p:cNvSpPr>
                <a:spLocks/>
              </p:cNvSpPr>
              <p:nvPr/>
            </p:nvSpPr>
            <p:spPr bwMode="auto">
              <a:xfrm>
                <a:off x="3622" y="992"/>
                <a:ext cx="75" cy="71"/>
              </a:xfrm>
              <a:custGeom>
                <a:avLst/>
                <a:gdLst>
                  <a:gd name="T0" fmla="*/ 149 w 149"/>
                  <a:gd name="T1" fmla="*/ 0 h 142"/>
                  <a:gd name="T2" fmla="*/ 84 w 149"/>
                  <a:gd name="T3" fmla="*/ 142 h 142"/>
                  <a:gd name="T4" fmla="*/ 63 w 149"/>
                  <a:gd name="T5" fmla="*/ 82 h 142"/>
                  <a:gd name="T6" fmla="*/ 0 w 149"/>
                  <a:gd name="T7" fmla="*/ 62 h 142"/>
                  <a:gd name="T8" fmla="*/ 149 w 149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2">
                    <a:moveTo>
                      <a:pt x="149" y="0"/>
                    </a:moveTo>
                    <a:lnTo>
                      <a:pt x="84" y="142"/>
                    </a:lnTo>
                    <a:lnTo>
                      <a:pt x="63" y="82"/>
                    </a:lnTo>
                    <a:lnTo>
                      <a:pt x="0" y="6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3" name="Freeform 155"/>
              <p:cNvSpPr>
                <a:spLocks/>
              </p:cNvSpPr>
              <p:nvPr/>
            </p:nvSpPr>
            <p:spPr bwMode="auto">
              <a:xfrm>
                <a:off x="2527" y="1058"/>
                <a:ext cx="1833" cy="1056"/>
              </a:xfrm>
              <a:custGeom>
                <a:avLst/>
                <a:gdLst>
                  <a:gd name="T0" fmla="*/ 59 w 2440"/>
                  <a:gd name="T1" fmla="*/ 1467 h 1467"/>
                  <a:gd name="T2" fmla="*/ 157 w 2440"/>
                  <a:gd name="T3" fmla="*/ 1467 h 1467"/>
                  <a:gd name="T4" fmla="*/ 222 w 2440"/>
                  <a:gd name="T5" fmla="*/ 1466 h 1467"/>
                  <a:gd name="T6" fmla="*/ 320 w 2440"/>
                  <a:gd name="T7" fmla="*/ 1463 h 1467"/>
                  <a:gd name="T8" fmla="*/ 386 w 2440"/>
                  <a:gd name="T9" fmla="*/ 1459 h 1467"/>
                  <a:gd name="T10" fmla="*/ 484 w 2440"/>
                  <a:gd name="T11" fmla="*/ 1451 h 1467"/>
                  <a:gd name="T12" fmla="*/ 549 w 2440"/>
                  <a:gd name="T13" fmla="*/ 1445 h 1467"/>
                  <a:gd name="T14" fmla="*/ 646 w 2440"/>
                  <a:gd name="T15" fmla="*/ 1433 h 1467"/>
                  <a:gd name="T16" fmla="*/ 710 w 2440"/>
                  <a:gd name="T17" fmla="*/ 1424 h 1467"/>
                  <a:gd name="T18" fmla="*/ 807 w 2440"/>
                  <a:gd name="T19" fmla="*/ 1408 h 1467"/>
                  <a:gd name="T20" fmla="*/ 870 w 2440"/>
                  <a:gd name="T21" fmla="*/ 1396 h 1467"/>
                  <a:gd name="T22" fmla="*/ 965 w 2440"/>
                  <a:gd name="T23" fmla="*/ 1376 h 1467"/>
                  <a:gd name="T24" fmla="*/ 1027 w 2440"/>
                  <a:gd name="T25" fmla="*/ 1361 h 1467"/>
                  <a:gd name="T26" fmla="*/ 1119 w 2440"/>
                  <a:gd name="T27" fmla="*/ 1337 h 1467"/>
                  <a:gd name="T28" fmla="*/ 1180 w 2440"/>
                  <a:gd name="T29" fmla="*/ 1319 h 1467"/>
                  <a:gd name="T30" fmla="*/ 1270 w 2440"/>
                  <a:gd name="T31" fmla="*/ 1291 h 1467"/>
                  <a:gd name="T32" fmla="*/ 1329 w 2440"/>
                  <a:gd name="T33" fmla="*/ 1270 h 1467"/>
                  <a:gd name="T34" fmla="*/ 1415 w 2440"/>
                  <a:gd name="T35" fmla="*/ 1238 h 1467"/>
                  <a:gd name="T36" fmla="*/ 1471 w 2440"/>
                  <a:gd name="T37" fmla="*/ 1214 h 1467"/>
                  <a:gd name="T38" fmla="*/ 1554 w 2440"/>
                  <a:gd name="T39" fmla="*/ 1177 h 1467"/>
                  <a:gd name="T40" fmla="*/ 1608 w 2440"/>
                  <a:gd name="T41" fmla="*/ 1151 h 1467"/>
                  <a:gd name="T42" fmla="*/ 1686 w 2440"/>
                  <a:gd name="T43" fmla="*/ 1110 h 1467"/>
                  <a:gd name="T44" fmla="*/ 1737 w 2440"/>
                  <a:gd name="T45" fmla="*/ 1081 h 1467"/>
                  <a:gd name="T46" fmla="*/ 1811 w 2440"/>
                  <a:gd name="T47" fmla="*/ 1036 h 1467"/>
                  <a:gd name="T48" fmla="*/ 1858 w 2440"/>
                  <a:gd name="T49" fmla="*/ 1004 h 1467"/>
                  <a:gd name="T50" fmla="*/ 1927 w 2440"/>
                  <a:gd name="T51" fmla="*/ 955 h 1467"/>
                  <a:gd name="T52" fmla="*/ 1970 w 2440"/>
                  <a:gd name="T53" fmla="*/ 920 h 1467"/>
                  <a:gd name="T54" fmla="*/ 2033 w 2440"/>
                  <a:gd name="T55" fmla="*/ 866 h 1467"/>
                  <a:gd name="T56" fmla="*/ 2073 w 2440"/>
                  <a:gd name="T57" fmla="*/ 829 h 1467"/>
                  <a:gd name="T58" fmla="*/ 2129 w 2440"/>
                  <a:gd name="T59" fmla="*/ 771 h 1467"/>
                  <a:gd name="T60" fmla="*/ 2164 w 2440"/>
                  <a:gd name="T61" fmla="*/ 731 h 1467"/>
                  <a:gd name="T62" fmla="*/ 2214 w 2440"/>
                  <a:gd name="T63" fmla="*/ 668 h 1467"/>
                  <a:gd name="T64" fmla="*/ 2244 w 2440"/>
                  <a:gd name="T65" fmla="*/ 625 h 1467"/>
                  <a:gd name="T66" fmla="*/ 2286 w 2440"/>
                  <a:gd name="T67" fmla="*/ 559 h 1467"/>
                  <a:gd name="T68" fmla="*/ 2312 w 2440"/>
                  <a:gd name="T69" fmla="*/ 513 h 1467"/>
                  <a:gd name="T70" fmla="*/ 2346 w 2440"/>
                  <a:gd name="T71" fmla="*/ 442 h 1467"/>
                  <a:gd name="T72" fmla="*/ 2366 w 2440"/>
                  <a:gd name="T73" fmla="*/ 393 h 1467"/>
                  <a:gd name="T74" fmla="*/ 2392 w 2440"/>
                  <a:gd name="T75" fmla="*/ 317 h 1467"/>
                  <a:gd name="T76" fmla="*/ 2406 w 2440"/>
                  <a:gd name="T77" fmla="*/ 266 h 1467"/>
                  <a:gd name="T78" fmla="*/ 2423 w 2440"/>
                  <a:gd name="T79" fmla="*/ 186 h 1467"/>
                  <a:gd name="T80" fmla="*/ 2431 w 2440"/>
                  <a:gd name="T81" fmla="*/ 132 h 1467"/>
                  <a:gd name="T82" fmla="*/ 2438 w 2440"/>
                  <a:gd name="T83" fmla="*/ 48 h 1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40" h="1467">
                    <a:moveTo>
                      <a:pt x="0" y="1465"/>
                    </a:moveTo>
                    <a:lnTo>
                      <a:pt x="49" y="1466"/>
                    </a:lnTo>
                    <a:lnTo>
                      <a:pt x="59" y="1467"/>
                    </a:lnTo>
                    <a:lnTo>
                      <a:pt x="103" y="1467"/>
                    </a:lnTo>
                    <a:lnTo>
                      <a:pt x="114" y="1467"/>
                    </a:lnTo>
                    <a:lnTo>
                      <a:pt x="157" y="1467"/>
                    </a:lnTo>
                    <a:lnTo>
                      <a:pt x="168" y="1467"/>
                    </a:lnTo>
                    <a:lnTo>
                      <a:pt x="211" y="1466"/>
                    </a:lnTo>
                    <a:lnTo>
                      <a:pt x="222" y="1466"/>
                    </a:lnTo>
                    <a:lnTo>
                      <a:pt x="266" y="1465"/>
                    </a:lnTo>
                    <a:lnTo>
                      <a:pt x="277" y="1465"/>
                    </a:lnTo>
                    <a:lnTo>
                      <a:pt x="320" y="1463"/>
                    </a:lnTo>
                    <a:lnTo>
                      <a:pt x="331" y="1462"/>
                    </a:lnTo>
                    <a:lnTo>
                      <a:pt x="375" y="1460"/>
                    </a:lnTo>
                    <a:lnTo>
                      <a:pt x="386" y="1459"/>
                    </a:lnTo>
                    <a:lnTo>
                      <a:pt x="429" y="1456"/>
                    </a:lnTo>
                    <a:lnTo>
                      <a:pt x="440" y="1455"/>
                    </a:lnTo>
                    <a:lnTo>
                      <a:pt x="484" y="1451"/>
                    </a:lnTo>
                    <a:lnTo>
                      <a:pt x="494" y="1450"/>
                    </a:lnTo>
                    <a:lnTo>
                      <a:pt x="538" y="1446"/>
                    </a:lnTo>
                    <a:lnTo>
                      <a:pt x="549" y="1445"/>
                    </a:lnTo>
                    <a:lnTo>
                      <a:pt x="592" y="1440"/>
                    </a:lnTo>
                    <a:lnTo>
                      <a:pt x="603" y="1439"/>
                    </a:lnTo>
                    <a:lnTo>
                      <a:pt x="646" y="1433"/>
                    </a:lnTo>
                    <a:lnTo>
                      <a:pt x="657" y="1432"/>
                    </a:lnTo>
                    <a:lnTo>
                      <a:pt x="700" y="1426"/>
                    </a:lnTo>
                    <a:lnTo>
                      <a:pt x="710" y="1424"/>
                    </a:lnTo>
                    <a:lnTo>
                      <a:pt x="753" y="1417"/>
                    </a:lnTo>
                    <a:lnTo>
                      <a:pt x="764" y="1415"/>
                    </a:lnTo>
                    <a:lnTo>
                      <a:pt x="807" y="1408"/>
                    </a:lnTo>
                    <a:lnTo>
                      <a:pt x="817" y="1406"/>
                    </a:lnTo>
                    <a:lnTo>
                      <a:pt x="860" y="1398"/>
                    </a:lnTo>
                    <a:lnTo>
                      <a:pt x="870" y="1396"/>
                    </a:lnTo>
                    <a:lnTo>
                      <a:pt x="912" y="1387"/>
                    </a:lnTo>
                    <a:lnTo>
                      <a:pt x="923" y="1385"/>
                    </a:lnTo>
                    <a:lnTo>
                      <a:pt x="965" y="1376"/>
                    </a:lnTo>
                    <a:lnTo>
                      <a:pt x="975" y="1373"/>
                    </a:lnTo>
                    <a:lnTo>
                      <a:pt x="1017" y="1364"/>
                    </a:lnTo>
                    <a:lnTo>
                      <a:pt x="1027" y="1361"/>
                    </a:lnTo>
                    <a:lnTo>
                      <a:pt x="1068" y="1351"/>
                    </a:lnTo>
                    <a:lnTo>
                      <a:pt x="1079" y="1348"/>
                    </a:lnTo>
                    <a:lnTo>
                      <a:pt x="1119" y="1337"/>
                    </a:lnTo>
                    <a:lnTo>
                      <a:pt x="1130" y="1334"/>
                    </a:lnTo>
                    <a:lnTo>
                      <a:pt x="1170" y="1322"/>
                    </a:lnTo>
                    <a:lnTo>
                      <a:pt x="1180" y="1319"/>
                    </a:lnTo>
                    <a:lnTo>
                      <a:pt x="1220" y="1307"/>
                    </a:lnTo>
                    <a:lnTo>
                      <a:pt x="1230" y="1304"/>
                    </a:lnTo>
                    <a:lnTo>
                      <a:pt x="1270" y="1291"/>
                    </a:lnTo>
                    <a:lnTo>
                      <a:pt x="1280" y="1287"/>
                    </a:lnTo>
                    <a:lnTo>
                      <a:pt x="1319" y="1274"/>
                    </a:lnTo>
                    <a:lnTo>
                      <a:pt x="1329" y="1270"/>
                    </a:lnTo>
                    <a:lnTo>
                      <a:pt x="1367" y="1256"/>
                    </a:lnTo>
                    <a:lnTo>
                      <a:pt x="1377" y="1252"/>
                    </a:lnTo>
                    <a:lnTo>
                      <a:pt x="1415" y="1238"/>
                    </a:lnTo>
                    <a:lnTo>
                      <a:pt x="1424" y="1234"/>
                    </a:lnTo>
                    <a:lnTo>
                      <a:pt x="1462" y="1218"/>
                    </a:lnTo>
                    <a:lnTo>
                      <a:pt x="1471" y="1214"/>
                    </a:lnTo>
                    <a:lnTo>
                      <a:pt x="1508" y="1198"/>
                    </a:lnTo>
                    <a:lnTo>
                      <a:pt x="1518" y="1194"/>
                    </a:lnTo>
                    <a:lnTo>
                      <a:pt x="1554" y="1177"/>
                    </a:lnTo>
                    <a:lnTo>
                      <a:pt x="1563" y="1173"/>
                    </a:lnTo>
                    <a:lnTo>
                      <a:pt x="1599" y="1156"/>
                    </a:lnTo>
                    <a:lnTo>
                      <a:pt x="1608" y="1151"/>
                    </a:lnTo>
                    <a:lnTo>
                      <a:pt x="1643" y="1133"/>
                    </a:lnTo>
                    <a:lnTo>
                      <a:pt x="1652" y="1129"/>
                    </a:lnTo>
                    <a:lnTo>
                      <a:pt x="1686" y="1110"/>
                    </a:lnTo>
                    <a:lnTo>
                      <a:pt x="1695" y="1106"/>
                    </a:lnTo>
                    <a:lnTo>
                      <a:pt x="1729" y="1086"/>
                    </a:lnTo>
                    <a:lnTo>
                      <a:pt x="1737" y="1081"/>
                    </a:lnTo>
                    <a:lnTo>
                      <a:pt x="1770" y="1062"/>
                    </a:lnTo>
                    <a:lnTo>
                      <a:pt x="1778" y="1057"/>
                    </a:lnTo>
                    <a:lnTo>
                      <a:pt x="1811" y="1036"/>
                    </a:lnTo>
                    <a:lnTo>
                      <a:pt x="1819" y="1031"/>
                    </a:lnTo>
                    <a:lnTo>
                      <a:pt x="1850" y="1010"/>
                    </a:lnTo>
                    <a:lnTo>
                      <a:pt x="1858" y="1004"/>
                    </a:lnTo>
                    <a:lnTo>
                      <a:pt x="1889" y="983"/>
                    </a:lnTo>
                    <a:lnTo>
                      <a:pt x="1897" y="977"/>
                    </a:lnTo>
                    <a:lnTo>
                      <a:pt x="1927" y="955"/>
                    </a:lnTo>
                    <a:lnTo>
                      <a:pt x="1934" y="949"/>
                    </a:lnTo>
                    <a:lnTo>
                      <a:pt x="1963" y="926"/>
                    </a:lnTo>
                    <a:lnTo>
                      <a:pt x="1970" y="920"/>
                    </a:lnTo>
                    <a:lnTo>
                      <a:pt x="1999" y="897"/>
                    </a:lnTo>
                    <a:lnTo>
                      <a:pt x="2006" y="891"/>
                    </a:lnTo>
                    <a:lnTo>
                      <a:pt x="2033" y="866"/>
                    </a:lnTo>
                    <a:lnTo>
                      <a:pt x="2040" y="860"/>
                    </a:lnTo>
                    <a:lnTo>
                      <a:pt x="2066" y="835"/>
                    </a:lnTo>
                    <a:lnTo>
                      <a:pt x="2073" y="829"/>
                    </a:lnTo>
                    <a:lnTo>
                      <a:pt x="2098" y="804"/>
                    </a:lnTo>
                    <a:lnTo>
                      <a:pt x="2104" y="797"/>
                    </a:lnTo>
                    <a:lnTo>
                      <a:pt x="2129" y="771"/>
                    </a:lnTo>
                    <a:lnTo>
                      <a:pt x="2135" y="764"/>
                    </a:lnTo>
                    <a:lnTo>
                      <a:pt x="2158" y="738"/>
                    </a:lnTo>
                    <a:lnTo>
                      <a:pt x="2164" y="731"/>
                    </a:lnTo>
                    <a:lnTo>
                      <a:pt x="2187" y="703"/>
                    </a:lnTo>
                    <a:lnTo>
                      <a:pt x="2192" y="696"/>
                    </a:lnTo>
                    <a:lnTo>
                      <a:pt x="2214" y="668"/>
                    </a:lnTo>
                    <a:lnTo>
                      <a:pt x="2219" y="661"/>
                    </a:lnTo>
                    <a:lnTo>
                      <a:pt x="2239" y="633"/>
                    </a:lnTo>
                    <a:lnTo>
                      <a:pt x="2244" y="625"/>
                    </a:lnTo>
                    <a:lnTo>
                      <a:pt x="2263" y="596"/>
                    </a:lnTo>
                    <a:lnTo>
                      <a:pt x="2268" y="589"/>
                    </a:lnTo>
                    <a:lnTo>
                      <a:pt x="2286" y="559"/>
                    </a:lnTo>
                    <a:lnTo>
                      <a:pt x="2291" y="551"/>
                    </a:lnTo>
                    <a:lnTo>
                      <a:pt x="2308" y="520"/>
                    </a:lnTo>
                    <a:lnTo>
                      <a:pt x="2312" y="513"/>
                    </a:lnTo>
                    <a:lnTo>
                      <a:pt x="2327" y="481"/>
                    </a:lnTo>
                    <a:lnTo>
                      <a:pt x="2331" y="474"/>
                    </a:lnTo>
                    <a:lnTo>
                      <a:pt x="2346" y="442"/>
                    </a:lnTo>
                    <a:lnTo>
                      <a:pt x="2349" y="434"/>
                    </a:lnTo>
                    <a:lnTo>
                      <a:pt x="2363" y="401"/>
                    </a:lnTo>
                    <a:lnTo>
                      <a:pt x="2366" y="393"/>
                    </a:lnTo>
                    <a:lnTo>
                      <a:pt x="2378" y="360"/>
                    </a:lnTo>
                    <a:lnTo>
                      <a:pt x="2381" y="351"/>
                    </a:lnTo>
                    <a:lnTo>
                      <a:pt x="2392" y="317"/>
                    </a:lnTo>
                    <a:lnTo>
                      <a:pt x="2394" y="309"/>
                    </a:lnTo>
                    <a:lnTo>
                      <a:pt x="2404" y="275"/>
                    </a:lnTo>
                    <a:lnTo>
                      <a:pt x="2406" y="266"/>
                    </a:lnTo>
                    <a:lnTo>
                      <a:pt x="2414" y="231"/>
                    </a:lnTo>
                    <a:lnTo>
                      <a:pt x="2416" y="222"/>
                    </a:lnTo>
                    <a:lnTo>
                      <a:pt x="2423" y="186"/>
                    </a:lnTo>
                    <a:lnTo>
                      <a:pt x="2424" y="177"/>
                    </a:lnTo>
                    <a:lnTo>
                      <a:pt x="2430" y="141"/>
                    </a:lnTo>
                    <a:lnTo>
                      <a:pt x="2431" y="132"/>
                    </a:lnTo>
                    <a:lnTo>
                      <a:pt x="2435" y="95"/>
                    </a:lnTo>
                    <a:lnTo>
                      <a:pt x="2436" y="85"/>
                    </a:lnTo>
                    <a:lnTo>
                      <a:pt x="2438" y="48"/>
                    </a:lnTo>
                    <a:lnTo>
                      <a:pt x="2439" y="38"/>
                    </a:lnTo>
                    <a:lnTo>
                      <a:pt x="244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4" name="Freeform 156"/>
              <p:cNvSpPr>
                <a:spLocks/>
              </p:cNvSpPr>
              <p:nvPr/>
            </p:nvSpPr>
            <p:spPr bwMode="auto">
              <a:xfrm>
                <a:off x="4335" y="997"/>
                <a:ext cx="47" cy="74"/>
              </a:xfrm>
              <a:custGeom>
                <a:avLst/>
                <a:gdLst>
                  <a:gd name="T0" fmla="*/ 64 w 94"/>
                  <a:gd name="T1" fmla="*/ 0 h 148"/>
                  <a:gd name="T2" fmla="*/ 94 w 94"/>
                  <a:gd name="T3" fmla="*/ 148 h 148"/>
                  <a:gd name="T4" fmla="*/ 51 w 94"/>
                  <a:gd name="T5" fmla="*/ 115 h 148"/>
                  <a:gd name="T6" fmla="*/ 0 w 94"/>
                  <a:gd name="T7" fmla="*/ 138 h 148"/>
                  <a:gd name="T8" fmla="*/ 64 w 94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48">
                    <a:moveTo>
                      <a:pt x="64" y="0"/>
                    </a:moveTo>
                    <a:lnTo>
                      <a:pt x="94" y="148"/>
                    </a:lnTo>
                    <a:lnTo>
                      <a:pt x="51" y="115"/>
                    </a:lnTo>
                    <a:lnTo>
                      <a:pt x="0" y="138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5" name="Freeform 157"/>
              <p:cNvSpPr>
                <a:spLocks/>
              </p:cNvSpPr>
              <p:nvPr/>
            </p:nvSpPr>
            <p:spPr bwMode="auto">
              <a:xfrm>
                <a:off x="2527" y="1080"/>
                <a:ext cx="1303" cy="1155"/>
              </a:xfrm>
              <a:custGeom>
                <a:avLst/>
                <a:gdLst>
                  <a:gd name="T0" fmla="*/ 56 w 1734"/>
                  <a:gd name="T1" fmla="*/ 1599 h 1605"/>
                  <a:gd name="T2" fmla="*/ 148 w 1734"/>
                  <a:gd name="T3" fmla="*/ 1587 h 1605"/>
                  <a:gd name="T4" fmla="*/ 208 w 1734"/>
                  <a:gd name="T5" fmla="*/ 1579 h 1605"/>
                  <a:gd name="T6" fmla="*/ 297 w 1734"/>
                  <a:gd name="T7" fmla="*/ 1566 h 1605"/>
                  <a:gd name="T8" fmla="*/ 355 w 1734"/>
                  <a:gd name="T9" fmla="*/ 1557 h 1605"/>
                  <a:gd name="T10" fmla="*/ 442 w 1734"/>
                  <a:gd name="T11" fmla="*/ 1542 h 1605"/>
                  <a:gd name="T12" fmla="*/ 498 w 1734"/>
                  <a:gd name="T13" fmla="*/ 1531 h 1605"/>
                  <a:gd name="T14" fmla="*/ 581 w 1734"/>
                  <a:gd name="T15" fmla="*/ 1513 h 1605"/>
                  <a:gd name="T16" fmla="*/ 636 w 1734"/>
                  <a:gd name="T17" fmla="*/ 1501 h 1605"/>
                  <a:gd name="T18" fmla="*/ 716 w 1734"/>
                  <a:gd name="T19" fmla="*/ 1480 h 1605"/>
                  <a:gd name="T20" fmla="*/ 768 w 1734"/>
                  <a:gd name="T21" fmla="*/ 1466 h 1605"/>
                  <a:gd name="T22" fmla="*/ 844 w 1734"/>
                  <a:gd name="T23" fmla="*/ 1443 h 1605"/>
                  <a:gd name="T24" fmla="*/ 893 w 1734"/>
                  <a:gd name="T25" fmla="*/ 1427 h 1605"/>
                  <a:gd name="T26" fmla="*/ 966 w 1734"/>
                  <a:gd name="T27" fmla="*/ 1401 h 1605"/>
                  <a:gd name="T28" fmla="*/ 1012 w 1734"/>
                  <a:gd name="T29" fmla="*/ 1382 h 1605"/>
                  <a:gd name="T30" fmla="*/ 1080 w 1734"/>
                  <a:gd name="T31" fmla="*/ 1353 h 1605"/>
                  <a:gd name="T32" fmla="*/ 1124 w 1734"/>
                  <a:gd name="T33" fmla="*/ 1332 h 1605"/>
                  <a:gd name="T34" fmla="*/ 1188 w 1734"/>
                  <a:gd name="T35" fmla="*/ 1299 h 1605"/>
                  <a:gd name="T36" fmla="*/ 1228 w 1734"/>
                  <a:gd name="T37" fmla="*/ 1276 h 1605"/>
                  <a:gd name="T38" fmla="*/ 1287 w 1734"/>
                  <a:gd name="T39" fmla="*/ 1240 h 1605"/>
                  <a:gd name="T40" fmla="*/ 1324 w 1734"/>
                  <a:gd name="T41" fmla="*/ 1214 h 1605"/>
                  <a:gd name="T42" fmla="*/ 1377 w 1734"/>
                  <a:gd name="T43" fmla="*/ 1173 h 1605"/>
                  <a:gd name="T44" fmla="*/ 1411 w 1734"/>
                  <a:gd name="T45" fmla="*/ 1144 h 1605"/>
                  <a:gd name="T46" fmla="*/ 1459 w 1734"/>
                  <a:gd name="T47" fmla="*/ 1100 h 1605"/>
                  <a:gd name="T48" fmla="*/ 1489 w 1734"/>
                  <a:gd name="T49" fmla="*/ 1068 h 1605"/>
                  <a:gd name="T50" fmla="*/ 1531 w 1734"/>
                  <a:gd name="T51" fmla="*/ 1019 h 1605"/>
                  <a:gd name="T52" fmla="*/ 1557 w 1734"/>
                  <a:gd name="T53" fmla="*/ 984 h 1605"/>
                  <a:gd name="T54" fmla="*/ 1593 w 1734"/>
                  <a:gd name="T55" fmla="*/ 930 h 1605"/>
                  <a:gd name="T56" fmla="*/ 1615 w 1734"/>
                  <a:gd name="T57" fmla="*/ 892 h 1605"/>
                  <a:gd name="T58" fmla="*/ 1645 w 1734"/>
                  <a:gd name="T59" fmla="*/ 833 h 1605"/>
                  <a:gd name="T60" fmla="*/ 1662 w 1734"/>
                  <a:gd name="T61" fmla="*/ 791 h 1605"/>
                  <a:gd name="T62" fmla="*/ 1685 w 1734"/>
                  <a:gd name="T63" fmla="*/ 727 h 1605"/>
                  <a:gd name="T64" fmla="*/ 1698 w 1734"/>
                  <a:gd name="T65" fmla="*/ 682 h 1605"/>
                  <a:gd name="T66" fmla="*/ 1714 w 1734"/>
                  <a:gd name="T67" fmla="*/ 612 h 1605"/>
                  <a:gd name="T68" fmla="*/ 1722 w 1734"/>
                  <a:gd name="T69" fmla="*/ 564 h 1605"/>
                  <a:gd name="T70" fmla="*/ 1730 w 1734"/>
                  <a:gd name="T71" fmla="*/ 488 h 1605"/>
                  <a:gd name="T72" fmla="*/ 1733 w 1734"/>
                  <a:gd name="T73" fmla="*/ 435 h 1605"/>
                  <a:gd name="T74" fmla="*/ 1734 w 1734"/>
                  <a:gd name="T75" fmla="*/ 354 h 1605"/>
                  <a:gd name="T76" fmla="*/ 1732 w 1734"/>
                  <a:gd name="T77" fmla="*/ 297 h 1605"/>
                  <a:gd name="T78" fmla="*/ 1725 w 1734"/>
                  <a:gd name="T79" fmla="*/ 210 h 1605"/>
                  <a:gd name="T80" fmla="*/ 1717 w 1734"/>
                  <a:gd name="T81" fmla="*/ 149 h 1605"/>
                  <a:gd name="T82" fmla="*/ 1702 w 1734"/>
                  <a:gd name="T83" fmla="*/ 55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34" h="1605">
                    <a:moveTo>
                      <a:pt x="0" y="1605"/>
                    </a:moveTo>
                    <a:lnTo>
                      <a:pt x="46" y="1600"/>
                    </a:lnTo>
                    <a:lnTo>
                      <a:pt x="56" y="1599"/>
                    </a:lnTo>
                    <a:lnTo>
                      <a:pt x="97" y="1594"/>
                    </a:lnTo>
                    <a:lnTo>
                      <a:pt x="107" y="1593"/>
                    </a:lnTo>
                    <a:lnTo>
                      <a:pt x="148" y="1587"/>
                    </a:lnTo>
                    <a:lnTo>
                      <a:pt x="158" y="1586"/>
                    </a:lnTo>
                    <a:lnTo>
                      <a:pt x="198" y="1581"/>
                    </a:lnTo>
                    <a:lnTo>
                      <a:pt x="208" y="1579"/>
                    </a:lnTo>
                    <a:lnTo>
                      <a:pt x="248" y="1574"/>
                    </a:lnTo>
                    <a:lnTo>
                      <a:pt x="258" y="1572"/>
                    </a:lnTo>
                    <a:lnTo>
                      <a:pt x="297" y="1566"/>
                    </a:lnTo>
                    <a:lnTo>
                      <a:pt x="307" y="1565"/>
                    </a:lnTo>
                    <a:lnTo>
                      <a:pt x="346" y="1558"/>
                    </a:lnTo>
                    <a:lnTo>
                      <a:pt x="355" y="1557"/>
                    </a:lnTo>
                    <a:lnTo>
                      <a:pt x="394" y="1550"/>
                    </a:lnTo>
                    <a:lnTo>
                      <a:pt x="403" y="1548"/>
                    </a:lnTo>
                    <a:lnTo>
                      <a:pt x="442" y="1542"/>
                    </a:lnTo>
                    <a:lnTo>
                      <a:pt x="451" y="1540"/>
                    </a:lnTo>
                    <a:lnTo>
                      <a:pt x="489" y="1533"/>
                    </a:lnTo>
                    <a:lnTo>
                      <a:pt x="498" y="1531"/>
                    </a:lnTo>
                    <a:lnTo>
                      <a:pt x="535" y="1523"/>
                    </a:lnTo>
                    <a:lnTo>
                      <a:pt x="545" y="1521"/>
                    </a:lnTo>
                    <a:lnTo>
                      <a:pt x="581" y="1513"/>
                    </a:lnTo>
                    <a:lnTo>
                      <a:pt x="590" y="1511"/>
                    </a:lnTo>
                    <a:lnTo>
                      <a:pt x="627" y="1503"/>
                    </a:lnTo>
                    <a:lnTo>
                      <a:pt x="636" y="1501"/>
                    </a:lnTo>
                    <a:lnTo>
                      <a:pt x="671" y="1492"/>
                    </a:lnTo>
                    <a:lnTo>
                      <a:pt x="680" y="1490"/>
                    </a:lnTo>
                    <a:lnTo>
                      <a:pt x="716" y="1480"/>
                    </a:lnTo>
                    <a:lnTo>
                      <a:pt x="724" y="1478"/>
                    </a:lnTo>
                    <a:lnTo>
                      <a:pt x="759" y="1469"/>
                    </a:lnTo>
                    <a:lnTo>
                      <a:pt x="768" y="1466"/>
                    </a:lnTo>
                    <a:lnTo>
                      <a:pt x="802" y="1456"/>
                    </a:lnTo>
                    <a:lnTo>
                      <a:pt x="810" y="1454"/>
                    </a:lnTo>
                    <a:lnTo>
                      <a:pt x="844" y="1443"/>
                    </a:lnTo>
                    <a:lnTo>
                      <a:pt x="852" y="1440"/>
                    </a:lnTo>
                    <a:lnTo>
                      <a:pt x="885" y="1430"/>
                    </a:lnTo>
                    <a:lnTo>
                      <a:pt x="893" y="1427"/>
                    </a:lnTo>
                    <a:lnTo>
                      <a:pt x="926" y="1415"/>
                    </a:lnTo>
                    <a:lnTo>
                      <a:pt x="934" y="1413"/>
                    </a:lnTo>
                    <a:lnTo>
                      <a:pt x="966" y="1401"/>
                    </a:lnTo>
                    <a:lnTo>
                      <a:pt x="973" y="1398"/>
                    </a:lnTo>
                    <a:lnTo>
                      <a:pt x="1005" y="1385"/>
                    </a:lnTo>
                    <a:lnTo>
                      <a:pt x="1012" y="1382"/>
                    </a:lnTo>
                    <a:lnTo>
                      <a:pt x="1043" y="1370"/>
                    </a:lnTo>
                    <a:lnTo>
                      <a:pt x="1050" y="1366"/>
                    </a:lnTo>
                    <a:lnTo>
                      <a:pt x="1080" y="1353"/>
                    </a:lnTo>
                    <a:lnTo>
                      <a:pt x="1088" y="1350"/>
                    </a:lnTo>
                    <a:lnTo>
                      <a:pt x="1117" y="1336"/>
                    </a:lnTo>
                    <a:lnTo>
                      <a:pt x="1124" y="1332"/>
                    </a:lnTo>
                    <a:lnTo>
                      <a:pt x="1153" y="1318"/>
                    </a:lnTo>
                    <a:lnTo>
                      <a:pt x="1160" y="1314"/>
                    </a:lnTo>
                    <a:lnTo>
                      <a:pt x="1188" y="1299"/>
                    </a:lnTo>
                    <a:lnTo>
                      <a:pt x="1194" y="1296"/>
                    </a:lnTo>
                    <a:lnTo>
                      <a:pt x="1222" y="1280"/>
                    </a:lnTo>
                    <a:lnTo>
                      <a:pt x="1228" y="1276"/>
                    </a:lnTo>
                    <a:lnTo>
                      <a:pt x="1255" y="1260"/>
                    </a:lnTo>
                    <a:lnTo>
                      <a:pt x="1261" y="1256"/>
                    </a:lnTo>
                    <a:lnTo>
                      <a:pt x="1287" y="1240"/>
                    </a:lnTo>
                    <a:lnTo>
                      <a:pt x="1293" y="1235"/>
                    </a:lnTo>
                    <a:lnTo>
                      <a:pt x="1318" y="1218"/>
                    </a:lnTo>
                    <a:lnTo>
                      <a:pt x="1324" y="1214"/>
                    </a:lnTo>
                    <a:lnTo>
                      <a:pt x="1348" y="1196"/>
                    </a:lnTo>
                    <a:lnTo>
                      <a:pt x="1354" y="1191"/>
                    </a:lnTo>
                    <a:lnTo>
                      <a:pt x="1377" y="1173"/>
                    </a:lnTo>
                    <a:lnTo>
                      <a:pt x="1383" y="1168"/>
                    </a:lnTo>
                    <a:lnTo>
                      <a:pt x="1406" y="1149"/>
                    </a:lnTo>
                    <a:lnTo>
                      <a:pt x="1411" y="1144"/>
                    </a:lnTo>
                    <a:lnTo>
                      <a:pt x="1433" y="1125"/>
                    </a:lnTo>
                    <a:lnTo>
                      <a:pt x="1438" y="1120"/>
                    </a:lnTo>
                    <a:lnTo>
                      <a:pt x="1459" y="1100"/>
                    </a:lnTo>
                    <a:lnTo>
                      <a:pt x="1464" y="1094"/>
                    </a:lnTo>
                    <a:lnTo>
                      <a:pt x="1484" y="1073"/>
                    </a:lnTo>
                    <a:lnTo>
                      <a:pt x="1489" y="1068"/>
                    </a:lnTo>
                    <a:lnTo>
                      <a:pt x="1508" y="1046"/>
                    </a:lnTo>
                    <a:lnTo>
                      <a:pt x="1513" y="1041"/>
                    </a:lnTo>
                    <a:lnTo>
                      <a:pt x="1531" y="1019"/>
                    </a:lnTo>
                    <a:lnTo>
                      <a:pt x="1536" y="1013"/>
                    </a:lnTo>
                    <a:lnTo>
                      <a:pt x="1553" y="990"/>
                    </a:lnTo>
                    <a:lnTo>
                      <a:pt x="1557" y="984"/>
                    </a:lnTo>
                    <a:lnTo>
                      <a:pt x="1574" y="960"/>
                    </a:lnTo>
                    <a:lnTo>
                      <a:pt x="1578" y="954"/>
                    </a:lnTo>
                    <a:lnTo>
                      <a:pt x="1593" y="930"/>
                    </a:lnTo>
                    <a:lnTo>
                      <a:pt x="1597" y="923"/>
                    </a:lnTo>
                    <a:lnTo>
                      <a:pt x="1612" y="898"/>
                    </a:lnTo>
                    <a:lnTo>
                      <a:pt x="1615" y="892"/>
                    </a:lnTo>
                    <a:lnTo>
                      <a:pt x="1629" y="866"/>
                    </a:lnTo>
                    <a:lnTo>
                      <a:pt x="1632" y="859"/>
                    </a:lnTo>
                    <a:lnTo>
                      <a:pt x="1645" y="833"/>
                    </a:lnTo>
                    <a:lnTo>
                      <a:pt x="1648" y="826"/>
                    </a:lnTo>
                    <a:lnTo>
                      <a:pt x="1659" y="798"/>
                    </a:lnTo>
                    <a:lnTo>
                      <a:pt x="1662" y="791"/>
                    </a:lnTo>
                    <a:lnTo>
                      <a:pt x="1673" y="763"/>
                    </a:lnTo>
                    <a:lnTo>
                      <a:pt x="1675" y="756"/>
                    </a:lnTo>
                    <a:lnTo>
                      <a:pt x="1685" y="727"/>
                    </a:lnTo>
                    <a:lnTo>
                      <a:pt x="1687" y="720"/>
                    </a:lnTo>
                    <a:lnTo>
                      <a:pt x="1696" y="690"/>
                    </a:lnTo>
                    <a:lnTo>
                      <a:pt x="1698" y="682"/>
                    </a:lnTo>
                    <a:lnTo>
                      <a:pt x="1705" y="651"/>
                    </a:lnTo>
                    <a:lnTo>
                      <a:pt x="1707" y="644"/>
                    </a:lnTo>
                    <a:lnTo>
                      <a:pt x="1714" y="612"/>
                    </a:lnTo>
                    <a:lnTo>
                      <a:pt x="1715" y="604"/>
                    </a:lnTo>
                    <a:lnTo>
                      <a:pt x="1720" y="572"/>
                    </a:lnTo>
                    <a:lnTo>
                      <a:pt x="1722" y="564"/>
                    </a:lnTo>
                    <a:lnTo>
                      <a:pt x="1726" y="530"/>
                    </a:lnTo>
                    <a:lnTo>
                      <a:pt x="1727" y="522"/>
                    </a:lnTo>
                    <a:lnTo>
                      <a:pt x="1730" y="488"/>
                    </a:lnTo>
                    <a:lnTo>
                      <a:pt x="1731" y="479"/>
                    </a:lnTo>
                    <a:lnTo>
                      <a:pt x="1733" y="444"/>
                    </a:lnTo>
                    <a:lnTo>
                      <a:pt x="1733" y="435"/>
                    </a:lnTo>
                    <a:lnTo>
                      <a:pt x="1734" y="400"/>
                    </a:lnTo>
                    <a:lnTo>
                      <a:pt x="1734" y="391"/>
                    </a:lnTo>
                    <a:lnTo>
                      <a:pt x="1734" y="354"/>
                    </a:lnTo>
                    <a:lnTo>
                      <a:pt x="1734" y="345"/>
                    </a:lnTo>
                    <a:lnTo>
                      <a:pt x="1732" y="307"/>
                    </a:lnTo>
                    <a:lnTo>
                      <a:pt x="1732" y="297"/>
                    </a:lnTo>
                    <a:lnTo>
                      <a:pt x="1729" y="259"/>
                    </a:lnTo>
                    <a:lnTo>
                      <a:pt x="1729" y="249"/>
                    </a:lnTo>
                    <a:lnTo>
                      <a:pt x="1725" y="210"/>
                    </a:lnTo>
                    <a:lnTo>
                      <a:pt x="1724" y="200"/>
                    </a:lnTo>
                    <a:lnTo>
                      <a:pt x="1719" y="159"/>
                    </a:lnTo>
                    <a:lnTo>
                      <a:pt x="1717" y="149"/>
                    </a:lnTo>
                    <a:lnTo>
                      <a:pt x="1711" y="107"/>
                    </a:lnTo>
                    <a:lnTo>
                      <a:pt x="1709" y="97"/>
                    </a:lnTo>
                    <a:lnTo>
                      <a:pt x="1702" y="55"/>
                    </a:lnTo>
                    <a:lnTo>
                      <a:pt x="1700" y="44"/>
                    </a:lnTo>
                    <a:lnTo>
                      <a:pt x="1691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6" name="Freeform 158"/>
              <p:cNvSpPr>
                <a:spLocks/>
              </p:cNvSpPr>
              <p:nvPr/>
            </p:nvSpPr>
            <p:spPr bwMode="auto">
              <a:xfrm>
                <a:off x="3777" y="1019"/>
                <a:ext cx="45" cy="74"/>
              </a:xfrm>
              <a:custGeom>
                <a:avLst/>
                <a:gdLst>
                  <a:gd name="T0" fmla="*/ 23 w 90"/>
                  <a:gd name="T1" fmla="*/ 0 h 148"/>
                  <a:gd name="T2" fmla="*/ 90 w 90"/>
                  <a:gd name="T3" fmla="*/ 135 h 148"/>
                  <a:gd name="T4" fmla="*/ 41 w 90"/>
                  <a:gd name="T5" fmla="*/ 113 h 148"/>
                  <a:gd name="T6" fmla="*/ 0 w 90"/>
                  <a:gd name="T7" fmla="*/ 148 h 148"/>
                  <a:gd name="T8" fmla="*/ 23 w 90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48">
                    <a:moveTo>
                      <a:pt x="23" y="0"/>
                    </a:moveTo>
                    <a:lnTo>
                      <a:pt x="90" y="135"/>
                    </a:lnTo>
                    <a:lnTo>
                      <a:pt x="41" y="113"/>
                    </a:lnTo>
                    <a:lnTo>
                      <a:pt x="0" y="14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7" name="Freeform 159"/>
              <p:cNvSpPr>
                <a:spLocks/>
              </p:cNvSpPr>
              <p:nvPr/>
            </p:nvSpPr>
            <p:spPr bwMode="auto">
              <a:xfrm>
                <a:off x="2527" y="1068"/>
                <a:ext cx="1923" cy="1901"/>
              </a:xfrm>
              <a:custGeom>
                <a:avLst/>
                <a:gdLst>
                  <a:gd name="T0" fmla="*/ 83 w 2559"/>
                  <a:gd name="T1" fmla="*/ 2636 h 2642"/>
                  <a:gd name="T2" fmla="*/ 217 w 2559"/>
                  <a:gd name="T3" fmla="*/ 2622 h 2642"/>
                  <a:gd name="T4" fmla="*/ 303 w 2559"/>
                  <a:gd name="T5" fmla="*/ 2611 h 2642"/>
                  <a:gd name="T6" fmla="*/ 430 w 2559"/>
                  <a:gd name="T7" fmla="*/ 2591 h 2642"/>
                  <a:gd name="T8" fmla="*/ 513 w 2559"/>
                  <a:gd name="T9" fmla="*/ 2576 h 2642"/>
                  <a:gd name="T10" fmla="*/ 633 w 2559"/>
                  <a:gd name="T11" fmla="*/ 2550 h 2642"/>
                  <a:gd name="T12" fmla="*/ 712 w 2559"/>
                  <a:gd name="T13" fmla="*/ 2531 h 2642"/>
                  <a:gd name="T14" fmla="*/ 826 w 2559"/>
                  <a:gd name="T15" fmla="*/ 2499 h 2642"/>
                  <a:gd name="T16" fmla="*/ 900 w 2559"/>
                  <a:gd name="T17" fmla="*/ 2476 h 2642"/>
                  <a:gd name="T18" fmla="*/ 1008 w 2559"/>
                  <a:gd name="T19" fmla="*/ 2437 h 2642"/>
                  <a:gd name="T20" fmla="*/ 1078 w 2559"/>
                  <a:gd name="T21" fmla="*/ 2410 h 2642"/>
                  <a:gd name="T22" fmla="*/ 1180 w 2559"/>
                  <a:gd name="T23" fmla="*/ 2365 h 2642"/>
                  <a:gd name="T24" fmla="*/ 1246 w 2559"/>
                  <a:gd name="T25" fmla="*/ 2334 h 2642"/>
                  <a:gd name="T26" fmla="*/ 1341 w 2559"/>
                  <a:gd name="T27" fmla="*/ 2283 h 2642"/>
                  <a:gd name="T28" fmla="*/ 1403 w 2559"/>
                  <a:gd name="T29" fmla="*/ 2247 h 2642"/>
                  <a:gd name="T30" fmla="*/ 1492 w 2559"/>
                  <a:gd name="T31" fmla="*/ 2191 h 2642"/>
                  <a:gd name="T32" fmla="*/ 1550 w 2559"/>
                  <a:gd name="T33" fmla="*/ 2151 h 2642"/>
                  <a:gd name="T34" fmla="*/ 1633 w 2559"/>
                  <a:gd name="T35" fmla="*/ 2088 h 2642"/>
                  <a:gd name="T36" fmla="*/ 1687 w 2559"/>
                  <a:gd name="T37" fmla="*/ 2044 h 2642"/>
                  <a:gd name="T38" fmla="*/ 1764 w 2559"/>
                  <a:gd name="T39" fmla="*/ 1976 h 2642"/>
                  <a:gd name="T40" fmla="*/ 1814 w 2559"/>
                  <a:gd name="T41" fmla="*/ 1928 h 2642"/>
                  <a:gd name="T42" fmla="*/ 1885 w 2559"/>
                  <a:gd name="T43" fmla="*/ 1853 h 2642"/>
                  <a:gd name="T44" fmla="*/ 1931 w 2559"/>
                  <a:gd name="T45" fmla="*/ 1801 h 2642"/>
                  <a:gd name="T46" fmla="*/ 1996 w 2559"/>
                  <a:gd name="T47" fmla="*/ 1720 h 2642"/>
                  <a:gd name="T48" fmla="*/ 2038 w 2559"/>
                  <a:gd name="T49" fmla="*/ 1664 h 2642"/>
                  <a:gd name="T50" fmla="*/ 2097 w 2559"/>
                  <a:gd name="T51" fmla="*/ 1577 h 2642"/>
                  <a:gd name="T52" fmla="*/ 2134 w 2559"/>
                  <a:gd name="T53" fmla="*/ 1517 h 2642"/>
                  <a:gd name="T54" fmla="*/ 2188 w 2559"/>
                  <a:gd name="T55" fmla="*/ 1424 h 2642"/>
                  <a:gd name="T56" fmla="*/ 2222 w 2559"/>
                  <a:gd name="T57" fmla="*/ 1360 h 2642"/>
                  <a:gd name="T58" fmla="*/ 2269 w 2559"/>
                  <a:gd name="T59" fmla="*/ 1261 h 2642"/>
                  <a:gd name="T60" fmla="*/ 2299 w 2559"/>
                  <a:gd name="T61" fmla="*/ 1193 h 2642"/>
                  <a:gd name="T62" fmla="*/ 2341 w 2559"/>
                  <a:gd name="T63" fmla="*/ 1088 h 2642"/>
                  <a:gd name="T64" fmla="*/ 2366 w 2559"/>
                  <a:gd name="T65" fmla="*/ 1016 h 2642"/>
                  <a:gd name="T66" fmla="*/ 2402 w 2559"/>
                  <a:gd name="T67" fmla="*/ 906 h 2642"/>
                  <a:gd name="T68" fmla="*/ 2424 w 2559"/>
                  <a:gd name="T69" fmla="*/ 830 h 2642"/>
                  <a:gd name="T70" fmla="*/ 2454 w 2559"/>
                  <a:gd name="T71" fmla="*/ 713 h 2642"/>
                  <a:gd name="T72" fmla="*/ 2473 w 2559"/>
                  <a:gd name="T73" fmla="*/ 633 h 2642"/>
                  <a:gd name="T74" fmla="*/ 2497 w 2559"/>
                  <a:gd name="T75" fmla="*/ 510 h 2642"/>
                  <a:gd name="T76" fmla="*/ 2511 w 2559"/>
                  <a:gd name="T77" fmla="*/ 427 h 2642"/>
                  <a:gd name="T78" fmla="*/ 2530 w 2559"/>
                  <a:gd name="T79" fmla="*/ 298 h 2642"/>
                  <a:gd name="T80" fmla="*/ 2541 w 2559"/>
                  <a:gd name="T81" fmla="*/ 210 h 2642"/>
                  <a:gd name="T82" fmla="*/ 2554 w 2559"/>
                  <a:gd name="T83" fmla="*/ 76 h 2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59" h="2642">
                    <a:moveTo>
                      <a:pt x="0" y="2642"/>
                    </a:moveTo>
                    <a:lnTo>
                      <a:pt x="68" y="2637"/>
                    </a:lnTo>
                    <a:lnTo>
                      <a:pt x="83" y="2636"/>
                    </a:lnTo>
                    <a:lnTo>
                      <a:pt x="143" y="2630"/>
                    </a:lnTo>
                    <a:lnTo>
                      <a:pt x="158" y="2629"/>
                    </a:lnTo>
                    <a:lnTo>
                      <a:pt x="217" y="2622"/>
                    </a:lnTo>
                    <a:lnTo>
                      <a:pt x="231" y="2620"/>
                    </a:lnTo>
                    <a:lnTo>
                      <a:pt x="289" y="2613"/>
                    </a:lnTo>
                    <a:lnTo>
                      <a:pt x="303" y="2611"/>
                    </a:lnTo>
                    <a:lnTo>
                      <a:pt x="360" y="2603"/>
                    </a:lnTo>
                    <a:lnTo>
                      <a:pt x="374" y="2601"/>
                    </a:lnTo>
                    <a:lnTo>
                      <a:pt x="430" y="2591"/>
                    </a:lnTo>
                    <a:lnTo>
                      <a:pt x="444" y="2589"/>
                    </a:lnTo>
                    <a:lnTo>
                      <a:pt x="499" y="2579"/>
                    </a:lnTo>
                    <a:lnTo>
                      <a:pt x="513" y="2576"/>
                    </a:lnTo>
                    <a:lnTo>
                      <a:pt x="567" y="2565"/>
                    </a:lnTo>
                    <a:lnTo>
                      <a:pt x="580" y="2562"/>
                    </a:lnTo>
                    <a:lnTo>
                      <a:pt x="633" y="2550"/>
                    </a:lnTo>
                    <a:lnTo>
                      <a:pt x="646" y="2547"/>
                    </a:lnTo>
                    <a:lnTo>
                      <a:pt x="699" y="2534"/>
                    </a:lnTo>
                    <a:lnTo>
                      <a:pt x="712" y="2531"/>
                    </a:lnTo>
                    <a:lnTo>
                      <a:pt x="763" y="2517"/>
                    </a:lnTo>
                    <a:lnTo>
                      <a:pt x="775" y="2514"/>
                    </a:lnTo>
                    <a:lnTo>
                      <a:pt x="826" y="2499"/>
                    </a:lnTo>
                    <a:lnTo>
                      <a:pt x="838" y="2495"/>
                    </a:lnTo>
                    <a:lnTo>
                      <a:pt x="888" y="2480"/>
                    </a:lnTo>
                    <a:lnTo>
                      <a:pt x="900" y="2476"/>
                    </a:lnTo>
                    <a:lnTo>
                      <a:pt x="948" y="2459"/>
                    </a:lnTo>
                    <a:lnTo>
                      <a:pt x="960" y="2455"/>
                    </a:lnTo>
                    <a:lnTo>
                      <a:pt x="1008" y="2437"/>
                    </a:lnTo>
                    <a:lnTo>
                      <a:pt x="1020" y="2433"/>
                    </a:lnTo>
                    <a:lnTo>
                      <a:pt x="1066" y="2414"/>
                    </a:lnTo>
                    <a:lnTo>
                      <a:pt x="1078" y="2410"/>
                    </a:lnTo>
                    <a:lnTo>
                      <a:pt x="1124" y="2390"/>
                    </a:lnTo>
                    <a:lnTo>
                      <a:pt x="1135" y="2386"/>
                    </a:lnTo>
                    <a:lnTo>
                      <a:pt x="1180" y="2365"/>
                    </a:lnTo>
                    <a:lnTo>
                      <a:pt x="1191" y="2360"/>
                    </a:lnTo>
                    <a:lnTo>
                      <a:pt x="1235" y="2339"/>
                    </a:lnTo>
                    <a:lnTo>
                      <a:pt x="1246" y="2334"/>
                    </a:lnTo>
                    <a:lnTo>
                      <a:pt x="1289" y="2312"/>
                    </a:lnTo>
                    <a:lnTo>
                      <a:pt x="1299" y="2306"/>
                    </a:lnTo>
                    <a:lnTo>
                      <a:pt x="1341" y="2283"/>
                    </a:lnTo>
                    <a:lnTo>
                      <a:pt x="1352" y="2277"/>
                    </a:lnTo>
                    <a:lnTo>
                      <a:pt x="1393" y="2254"/>
                    </a:lnTo>
                    <a:lnTo>
                      <a:pt x="1403" y="2247"/>
                    </a:lnTo>
                    <a:lnTo>
                      <a:pt x="1443" y="2223"/>
                    </a:lnTo>
                    <a:lnTo>
                      <a:pt x="1453" y="2216"/>
                    </a:lnTo>
                    <a:lnTo>
                      <a:pt x="1492" y="2191"/>
                    </a:lnTo>
                    <a:lnTo>
                      <a:pt x="1502" y="2184"/>
                    </a:lnTo>
                    <a:lnTo>
                      <a:pt x="1541" y="2158"/>
                    </a:lnTo>
                    <a:lnTo>
                      <a:pt x="1550" y="2151"/>
                    </a:lnTo>
                    <a:lnTo>
                      <a:pt x="1588" y="2124"/>
                    </a:lnTo>
                    <a:lnTo>
                      <a:pt x="1597" y="2117"/>
                    </a:lnTo>
                    <a:lnTo>
                      <a:pt x="1633" y="2088"/>
                    </a:lnTo>
                    <a:lnTo>
                      <a:pt x="1642" y="2081"/>
                    </a:lnTo>
                    <a:lnTo>
                      <a:pt x="1678" y="2052"/>
                    </a:lnTo>
                    <a:lnTo>
                      <a:pt x="1687" y="2044"/>
                    </a:lnTo>
                    <a:lnTo>
                      <a:pt x="1722" y="2014"/>
                    </a:lnTo>
                    <a:lnTo>
                      <a:pt x="1730" y="2007"/>
                    </a:lnTo>
                    <a:lnTo>
                      <a:pt x="1764" y="1976"/>
                    </a:lnTo>
                    <a:lnTo>
                      <a:pt x="1773" y="1968"/>
                    </a:lnTo>
                    <a:lnTo>
                      <a:pt x="1806" y="1936"/>
                    </a:lnTo>
                    <a:lnTo>
                      <a:pt x="1814" y="1928"/>
                    </a:lnTo>
                    <a:lnTo>
                      <a:pt x="1846" y="1895"/>
                    </a:lnTo>
                    <a:lnTo>
                      <a:pt x="1854" y="1887"/>
                    </a:lnTo>
                    <a:lnTo>
                      <a:pt x="1885" y="1853"/>
                    </a:lnTo>
                    <a:lnTo>
                      <a:pt x="1893" y="1844"/>
                    </a:lnTo>
                    <a:lnTo>
                      <a:pt x="1923" y="1810"/>
                    </a:lnTo>
                    <a:lnTo>
                      <a:pt x="1931" y="1801"/>
                    </a:lnTo>
                    <a:lnTo>
                      <a:pt x="1960" y="1765"/>
                    </a:lnTo>
                    <a:lnTo>
                      <a:pt x="1967" y="1756"/>
                    </a:lnTo>
                    <a:lnTo>
                      <a:pt x="1996" y="1720"/>
                    </a:lnTo>
                    <a:lnTo>
                      <a:pt x="2003" y="1711"/>
                    </a:lnTo>
                    <a:lnTo>
                      <a:pt x="2031" y="1673"/>
                    </a:lnTo>
                    <a:lnTo>
                      <a:pt x="2038" y="1664"/>
                    </a:lnTo>
                    <a:lnTo>
                      <a:pt x="2064" y="1626"/>
                    </a:lnTo>
                    <a:lnTo>
                      <a:pt x="2071" y="1616"/>
                    </a:lnTo>
                    <a:lnTo>
                      <a:pt x="2097" y="1577"/>
                    </a:lnTo>
                    <a:lnTo>
                      <a:pt x="2103" y="1567"/>
                    </a:lnTo>
                    <a:lnTo>
                      <a:pt x="2128" y="1527"/>
                    </a:lnTo>
                    <a:lnTo>
                      <a:pt x="2134" y="1517"/>
                    </a:lnTo>
                    <a:lnTo>
                      <a:pt x="2159" y="1476"/>
                    </a:lnTo>
                    <a:lnTo>
                      <a:pt x="2165" y="1466"/>
                    </a:lnTo>
                    <a:lnTo>
                      <a:pt x="2188" y="1424"/>
                    </a:lnTo>
                    <a:lnTo>
                      <a:pt x="2194" y="1414"/>
                    </a:lnTo>
                    <a:lnTo>
                      <a:pt x="2216" y="1371"/>
                    </a:lnTo>
                    <a:lnTo>
                      <a:pt x="2222" y="1360"/>
                    </a:lnTo>
                    <a:lnTo>
                      <a:pt x="2243" y="1317"/>
                    </a:lnTo>
                    <a:lnTo>
                      <a:pt x="2248" y="1306"/>
                    </a:lnTo>
                    <a:lnTo>
                      <a:pt x="2269" y="1261"/>
                    </a:lnTo>
                    <a:lnTo>
                      <a:pt x="2274" y="1250"/>
                    </a:lnTo>
                    <a:lnTo>
                      <a:pt x="2294" y="1205"/>
                    </a:lnTo>
                    <a:lnTo>
                      <a:pt x="2299" y="1193"/>
                    </a:lnTo>
                    <a:lnTo>
                      <a:pt x="2318" y="1147"/>
                    </a:lnTo>
                    <a:lnTo>
                      <a:pt x="2322" y="1135"/>
                    </a:lnTo>
                    <a:lnTo>
                      <a:pt x="2341" y="1088"/>
                    </a:lnTo>
                    <a:lnTo>
                      <a:pt x="2345" y="1076"/>
                    </a:lnTo>
                    <a:lnTo>
                      <a:pt x="2362" y="1029"/>
                    </a:lnTo>
                    <a:lnTo>
                      <a:pt x="2366" y="1016"/>
                    </a:lnTo>
                    <a:lnTo>
                      <a:pt x="2383" y="968"/>
                    </a:lnTo>
                    <a:lnTo>
                      <a:pt x="2387" y="955"/>
                    </a:lnTo>
                    <a:lnTo>
                      <a:pt x="2402" y="906"/>
                    </a:lnTo>
                    <a:lnTo>
                      <a:pt x="2406" y="893"/>
                    </a:lnTo>
                    <a:lnTo>
                      <a:pt x="2421" y="842"/>
                    </a:lnTo>
                    <a:lnTo>
                      <a:pt x="2424" y="830"/>
                    </a:lnTo>
                    <a:lnTo>
                      <a:pt x="2438" y="778"/>
                    </a:lnTo>
                    <a:lnTo>
                      <a:pt x="2441" y="765"/>
                    </a:lnTo>
                    <a:lnTo>
                      <a:pt x="2454" y="713"/>
                    </a:lnTo>
                    <a:lnTo>
                      <a:pt x="2458" y="700"/>
                    </a:lnTo>
                    <a:lnTo>
                      <a:pt x="2470" y="646"/>
                    </a:lnTo>
                    <a:lnTo>
                      <a:pt x="2473" y="633"/>
                    </a:lnTo>
                    <a:lnTo>
                      <a:pt x="2484" y="579"/>
                    </a:lnTo>
                    <a:lnTo>
                      <a:pt x="2487" y="565"/>
                    </a:lnTo>
                    <a:lnTo>
                      <a:pt x="2497" y="510"/>
                    </a:lnTo>
                    <a:lnTo>
                      <a:pt x="2499" y="497"/>
                    </a:lnTo>
                    <a:lnTo>
                      <a:pt x="2509" y="441"/>
                    </a:lnTo>
                    <a:lnTo>
                      <a:pt x="2511" y="427"/>
                    </a:lnTo>
                    <a:lnTo>
                      <a:pt x="2520" y="370"/>
                    </a:lnTo>
                    <a:lnTo>
                      <a:pt x="2522" y="356"/>
                    </a:lnTo>
                    <a:lnTo>
                      <a:pt x="2530" y="298"/>
                    </a:lnTo>
                    <a:lnTo>
                      <a:pt x="2532" y="284"/>
                    </a:lnTo>
                    <a:lnTo>
                      <a:pt x="2539" y="225"/>
                    </a:lnTo>
                    <a:lnTo>
                      <a:pt x="2541" y="210"/>
                    </a:lnTo>
                    <a:lnTo>
                      <a:pt x="2547" y="151"/>
                    </a:lnTo>
                    <a:lnTo>
                      <a:pt x="2548" y="136"/>
                    </a:lnTo>
                    <a:lnTo>
                      <a:pt x="2554" y="76"/>
                    </a:lnTo>
                    <a:lnTo>
                      <a:pt x="2555" y="61"/>
                    </a:lnTo>
                    <a:lnTo>
                      <a:pt x="255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8" name="Freeform 160"/>
              <p:cNvSpPr>
                <a:spLocks/>
              </p:cNvSpPr>
              <p:nvPr/>
            </p:nvSpPr>
            <p:spPr bwMode="auto">
              <a:xfrm>
                <a:off x="4424" y="1004"/>
                <a:ext cx="50" cy="75"/>
              </a:xfrm>
              <a:custGeom>
                <a:avLst/>
                <a:gdLst>
                  <a:gd name="T0" fmla="*/ 71 w 101"/>
                  <a:gd name="T1" fmla="*/ 0 h 150"/>
                  <a:gd name="T2" fmla="*/ 101 w 101"/>
                  <a:gd name="T3" fmla="*/ 150 h 150"/>
                  <a:gd name="T4" fmla="*/ 54 w 101"/>
                  <a:gd name="T5" fmla="*/ 115 h 150"/>
                  <a:gd name="T6" fmla="*/ 0 w 101"/>
                  <a:gd name="T7" fmla="*/ 137 h 150"/>
                  <a:gd name="T8" fmla="*/ 71 w 101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50">
                    <a:moveTo>
                      <a:pt x="71" y="0"/>
                    </a:moveTo>
                    <a:lnTo>
                      <a:pt x="101" y="150"/>
                    </a:lnTo>
                    <a:lnTo>
                      <a:pt x="54" y="115"/>
                    </a:lnTo>
                    <a:lnTo>
                      <a:pt x="0" y="13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9" name="Freeform 161"/>
              <p:cNvSpPr>
                <a:spLocks/>
              </p:cNvSpPr>
              <p:nvPr/>
            </p:nvSpPr>
            <p:spPr bwMode="auto">
              <a:xfrm>
                <a:off x="2572" y="1054"/>
                <a:ext cx="2525" cy="2067"/>
              </a:xfrm>
              <a:custGeom>
                <a:avLst/>
                <a:gdLst>
                  <a:gd name="T0" fmla="*/ 104 w 3360"/>
                  <a:gd name="T1" fmla="*/ 2866 h 2871"/>
                  <a:gd name="T2" fmla="*/ 273 w 3360"/>
                  <a:gd name="T3" fmla="*/ 2854 h 2871"/>
                  <a:gd name="T4" fmla="*/ 383 w 3360"/>
                  <a:gd name="T5" fmla="*/ 2844 h 2871"/>
                  <a:gd name="T6" fmla="*/ 545 w 3360"/>
                  <a:gd name="T7" fmla="*/ 2825 h 2871"/>
                  <a:gd name="T8" fmla="*/ 650 w 3360"/>
                  <a:gd name="T9" fmla="*/ 2811 h 2871"/>
                  <a:gd name="T10" fmla="*/ 806 w 3360"/>
                  <a:gd name="T11" fmla="*/ 2786 h 2871"/>
                  <a:gd name="T12" fmla="*/ 908 w 3360"/>
                  <a:gd name="T13" fmla="*/ 2767 h 2871"/>
                  <a:gd name="T14" fmla="*/ 1057 w 3360"/>
                  <a:gd name="T15" fmla="*/ 2736 h 2871"/>
                  <a:gd name="T16" fmla="*/ 1154 w 3360"/>
                  <a:gd name="T17" fmla="*/ 2712 h 2871"/>
                  <a:gd name="T18" fmla="*/ 1296 w 3360"/>
                  <a:gd name="T19" fmla="*/ 2674 h 2871"/>
                  <a:gd name="T20" fmla="*/ 1389 w 3360"/>
                  <a:gd name="T21" fmla="*/ 2646 h 2871"/>
                  <a:gd name="T22" fmla="*/ 1524 w 3360"/>
                  <a:gd name="T23" fmla="*/ 2601 h 2871"/>
                  <a:gd name="T24" fmla="*/ 1612 w 3360"/>
                  <a:gd name="T25" fmla="*/ 2569 h 2871"/>
                  <a:gd name="T26" fmla="*/ 1741 w 3360"/>
                  <a:gd name="T27" fmla="*/ 2517 h 2871"/>
                  <a:gd name="T28" fmla="*/ 1824 w 3360"/>
                  <a:gd name="T29" fmla="*/ 2481 h 2871"/>
                  <a:gd name="T30" fmla="*/ 1945 w 3360"/>
                  <a:gd name="T31" fmla="*/ 2422 h 2871"/>
                  <a:gd name="T32" fmla="*/ 2023 w 3360"/>
                  <a:gd name="T33" fmla="*/ 2380 h 2871"/>
                  <a:gd name="T34" fmla="*/ 2137 w 3360"/>
                  <a:gd name="T35" fmla="*/ 2315 h 2871"/>
                  <a:gd name="T36" fmla="*/ 2210 w 3360"/>
                  <a:gd name="T37" fmla="*/ 2269 h 2871"/>
                  <a:gd name="T38" fmla="*/ 2316 w 3360"/>
                  <a:gd name="T39" fmla="*/ 2196 h 2871"/>
                  <a:gd name="T40" fmla="*/ 2384 w 3360"/>
                  <a:gd name="T41" fmla="*/ 2145 h 2871"/>
                  <a:gd name="T42" fmla="*/ 2482 w 3360"/>
                  <a:gd name="T43" fmla="*/ 2066 h 2871"/>
                  <a:gd name="T44" fmla="*/ 2545 w 3360"/>
                  <a:gd name="T45" fmla="*/ 2010 h 2871"/>
                  <a:gd name="T46" fmla="*/ 2635 w 3360"/>
                  <a:gd name="T47" fmla="*/ 1923 h 2871"/>
                  <a:gd name="T48" fmla="*/ 2692 w 3360"/>
                  <a:gd name="T49" fmla="*/ 1863 h 2871"/>
                  <a:gd name="T50" fmla="*/ 2774 w 3360"/>
                  <a:gd name="T51" fmla="*/ 1769 h 2871"/>
                  <a:gd name="T52" fmla="*/ 2826 w 3360"/>
                  <a:gd name="T53" fmla="*/ 1704 h 2871"/>
                  <a:gd name="T54" fmla="*/ 2899 w 3360"/>
                  <a:gd name="T55" fmla="*/ 1602 h 2871"/>
                  <a:gd name="T56" fmla="*/ 2945 w 3360"/>
                  <a:gd name="T57" fmla="*/ 1532 h 2871"/>
                  <a:gd name="T58" fmla="*/ 3010 w 3360"/>
                  <a:gd name="T59" fmla="*/ 1423 h 2871"/>
                  <a:gd name="T60" fmla="*/ 3050 w 3360"/>
                  <a:gd name="T61" fmla="*/ 1348 h 2871"/>
                  <a:gd name="T62" fmla="*/ 3106 w 3360"/>
                  <a:gd name="T63" fmla="*/ 1232 h 2871"/>
                  <a:gd name="T64" fmla="*/ 3141 w 3360"/>
                  <a:gd name="T65" fmla="*/ 1152 h 2871"/>
                  <a:gd name="T66" fmla="*/ 3188 w 3360"/>
                  <a:gd name="T67" fmla="*/ 1029 h 2871"/>
                  <a:gd name="T68" fmla="*/ 3216 w 3360"/>
                  <a:gd name="T69" fmla="*/ 944 h 2871"/>
                  <a:gd name="T70" fmla="*/ 3254 w 3360"/>
                  <a:gd name="T71" fmla="*/ 812 h 2871"/>
                  <a:gd name="T72" fmla="*/ 3276 w 3360"/>
                  <a:gd name="T73" fmla="*/ 722 h 2871"/>
                  <a:gd name="T74" fmla="*/ 3304 w 3360"/>
                  <a:gd name="T75" fmla="*/ 584 h 2871"/>
                  <a:gd name="T76" fmla="*/ 3320 w 3360"/>
                  <a:gd name="T77" fmla="*/ 489 h 2871"/>
                  <a:gd name="T78" fmla="*/ 3339 w 3360"/>
                  <a:gd name="T79" fmla="*/ 342 h 2871"/>
                  <a:gd name="T80" fmla="*/ 3348 w 3360"/>
                  <a:gd name="T81" fmla="*/ 242 h 2871"/>
                  <a:gd name="T82" fmla="*/ 3357 w 3360"/>
                  <a:gd name="T83" fmla="*/ 88 h 2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60" h="2871">
                    <a:moveTo>
                      <a:pt x="0" y="2871"/>
                    </a:moveTo>
                    <a:lnTo>
                      <a:pt x="86" y="2867"/>
                    </a:lnTo>
                    <a:lnTo>
                      <a:pt x="104" y="2866"/>
                    </a:lnTo>
                    <a:lnTo>
                      <a:pt x="180" y="2861"/>
                    </a:lnTo>
                    <a:lnTo>
                      <a:pt x="198" y="2859"/>
                    </a:lnTo>
                    <a:lnTo>
                      <a:pt x="273" y="2854"/>
                    </a:lnTo>
                    <a:lnTo>
                      <a:pt x="291" y="2852"/>
                    </a:lnTo>
                    <a:lnTo>
                      <a:pt x="364" y="2845"/>
                    </a:lnTo>
                    <a:lnTo>
                      <a:pt x="383" y="2844"/>
                    </a:lnTo>
                    <a:lnTo>
                      <a:pt x="455" y="2836"/>
                    </a:lnTo>
                    <a:lnTo>
                      <a:pt x="473" y="2834"/>
                    </a:lnTo>
                    <a:lnTo>
                      <a:pt x="545" y="2825"/>
                    </a:lnTo>
                    <a:lnTo>
                      <a:pt x="562" y="2823"/>
                    </a:lnTo>
                    <a:lnTo>
                      <a:pt x="633" y="2813"/>
                    </a:lnTo>
                    <a:lnTo>
                      <a:pt x="650" y="2811"/>
                    </a:lnTo>
                    <a:lnTo>
                      <a:pt x="720" y="2800"/>
                    </a:lnTo>
                    <a:lnTo>
                      <a:pt x="737" y="2797"/>
                    </a:lnTo>
                    <a:lnTo>
                      <a:pt x="806" y="2786"/>
                    </a:lnTo>
                    <a:lnTo>
                      <a:pt x="823" y="2783"/>
                    </a:lnTo>
                    <a:lnTo>
                      <a:pt x="891" y="2770"/>
                    </a:lnTo>
                    <a:lnTo>
                      <a:pt x="908" y="2767"/>
                    </a:lnTo>
                    <a:lnTo>
                      <a:pt x="974" y="2754"/>
                    </a:lnTo>
                    <a:lnTo>
                      <a:pt x="991" y="2750"/>
                    </a:lnTo>
                    <a:lnTo>
                      <a:pt x="1057" y="2736"/>
                    </a:lnTo>
                    <a:lnTo>
                      <a:pt x="1073" y="2732"/>
                    </a:lnTo>
                    <a:lnTo>
                      <a:pt x="1138" y="2716"/>
                    </a:lnTo>
                    <a:lnTo>
                      <a:pt x="1154" y="2712"/>
                    </a:lnTo>
                    <a:lnTo>
                      <a:pt x="1218" y="2696"/>
                    </a:lnTo>
                    <a:lnTo>
                      <a:pt x="1234" y="2692"/>
                    </a:lnTo>
                    <a:lnTo>
                      <a:pt x="1296" y="2674"/>
                    </a:lnTo>
                    <a:lnTo>
                      <a:pt x="1312" y="2670"/>
                    </a:lnTo>
                    <a:lnTo>
                      <a:pt x="1374" y="2651"/>
                    </a:lnTo>
                    <a:lnTo>
                      <a:pt x="1389" y="2646"/>
                    </a:lnTo>
                    <a:lnTo>
                      <a:pt x="1450" y="2627"/>
                    </a:lnTo>
                    <a:lnTo>
                      <a:pt x="1465" y="2622"/>
                    </a:lnTo>
                    <a:lnTo>
                      <a:pt x="1524" y="2601"/>
                    </a:lnTo>
                    <a:lnTo>
                      <a:pt x="1539" y="2596"/>
                    </a:lnTo>
                    <a:lnTo>
                      <a:pt x="1598" y="2575"/>
                    </a:lnTo>
                    <a:lnTo>
                      <a:pt x="1612" y="2569"/>
                    </a:lnTo>
                    <a:lnTo>
                      <a:pt x="1670" y="2547"/>
                    </a:lnTo>
                    <a:lnTo>
                      <a:pt x="1684" y="2541"/>
                    </a:lnTo>
                    <a:lnTo>
                      <a:pt x="1741" y="2517"/>
                    </a:lnTo>
                    <a:lnTo>
                      <a:pt x="1755" y="2511"/>
                    </a:lnTo>
                    <a:lnTo>
                      <a:pt x="1810" y="2487"/>
                    </a:lnTo>
                    <a:lnTo>
                      <a:pt x="1824" y="2481"/>
                    </a:lnTo>
                    <a:lnTo>
                      <a:pt x="1878" y="2455"/>
                    </a:lnTo>
                    <a:lnTo>
                      <a:pt x="1892" y="2448"/>
                    </a:lnTo>
                    <a:lnTo>
                      <a:pt x="1945" y="2422"/>
                    </a:lnTo>
                    <a:lnTo>
                      <a:pt x="1958" y="2415"/>
                    </a:lnTo>
                    <a:lnTo>
                      <a:pt x="2010" y="2387"/>
                    </a:lnTo>
                    <a:lnTo>
                      <a:pt x="2023" y="2380"/>
                    </a:lnTo>
                    <a:lnTo>
                      <a:pt x="2074" y="2352"/>
                    </a:lnTo>
                    <a:lnTo>
                      <a:pt x="2087" y="2344"/>
                    </a:lnTo>
                    <a:lnTo>
                      <a:pt x="2137" y="2315"/>
                    </a:lnTo>
                    <a:lnTo>
                      <a:pt x="2149" y="2307"/>
                    </a:lnTo>
                    <a:lnTo>
                      <a:pt x="2198" y="2277"/>
                    </a:lnTo>
                    <a:lnTo>
                      <a:pt x="2210" y="2269"/>
                    </a:lnTo>
                    <a:lnTo>
                      <a:pt x="2258" y="2237"/>
                    </a:lnTo>
                    <a:lnTo>
                      <a:pt x="2270" y="2229"/>
                    </a:lnTo>
                    <a:lnTo>
                      <a:pt x="2316" y="2196"/>
                    </a:lnTo>
                    <a:lnTo>
                      <a:pt x="2328" y="2188"/>
                    </a:lnTo>
                    <a:lnTo>
                      <a:pt x="2373" y="2154"/>
                    </a:lnTo>
                    <a:lnTo>
                      <a:pt x="2384" y="2145"/>
                    </a:lnTo>
                    <a:lnTo>
                      <a:pt x="2428" y="2110"/>
                    </a:lnTo>
                    <a:lnTo>
                      <a:pt x="2439" y="2102"/>
                    </a:lnTo>
                    <a:lnTo>
                      <a:pt x="2482" y="2066"/>
                    </a:lnTo>
                    <a:lnTo>
                      <a:pt x="2493" y="2056"/>
                    </a:lnTo>
                    <a:lnTo>
                      <a:pt x="2535" y="2019"/>
                    </a:lnTo>
                    <a:lnTo>
                      <a:pt x="2545" y="2010"/>
                    </a:lnTo>
                    <a:lnTo>
                      <a:pt x="2585" y="1972"/>
                    </a:lnTo>
                    <a:lnTo>
                      <a:pt x="2595" y="1962"/>
                    </a:lnTo>
                    <a:lnTo>
                      <a:pt x="2635" y="1923"/>
                    </a:lnTo>
                    <a:lnTo>
                      <a:pt x="2645" y="1913"/>
                    </a:lnTo>
                    <a:lnTo>
                      <a:pt x="2683" y="1873"/>
                    </a:lnTo>
                    <a:lnTo>
                      <a:pt x="2692" y="1863"/>
                    </a:lnTo>
                    <a:lnTo>
                      <a:pt x="2729" y="1822"/>
                    </a:lnTo>
                    <a:lnTo>
                      <a:pt x="2738" y="1811"/>
                    </a:lnTo>
                    <a:lnTo>
                      <a:pt x="2774" y="1769"/>
                    </a:lnTo>
                    <a:lnTo>
                      <a:pt x="2783" y="1758"/>
                    </a:lnTo>
                    <a:lnTo>
                      <a:pt x="2817" y="1715"/>
                    </a:lnTo>
                    <a:lnTo>
                      <a:pt x="2826" y="1704"/>
                    </a:lnTo>
                    <a:lnTo>
                      <a:pt x="2859" y="1659"/>
                    </a:lnTo>
                    <a:lnTo>
                      <a:pt x="2867" y="1648"/>
                    </a:lnTo>
                    <a:lnTo>
                      <a:pt x="2899" y="1602"/>
                    </a:lnTo>
                    <a:lnTo>
                      <a:pt x="2907" y="1591"/>
                    </a:lnTo>
                    <a:lnTo>
                      <a:pt x="2938" y="1544"/>
                    </a:lnTo>
                    <a:lnTo>
                      <a:pt x="2945" y="1532"/>
                    </a:lnTo>
                    <a:lnTo>
                      <a:pt x="2975" y="1484"/>
                    </a:lnTo>
                    <a:lnTo>
                      <a:pt x="2982" y="1472"/>
                    </a:lnTo>
                    <a:lnTo>
                      <a:pt x="3010" y="1423"/>
                    </a:lnTo>
                    <a:lnTo>
                      <a:pt x="3017" y="1411"/>
                    </a:lnTo>
                    <a:lnTo>
                      <a:pt x="3044" y="1361"/>
                    </a:lnTo>
                    <a:lnTo>
                      <a:pt x="3050" y="1348"/>
                    </a:lnTo>
                    <a:lnTo>
                      <a:pt x="3076" y="1297"/>
                    </a:lnTo>
                    <a:lnTo>
                      <a:pt x="3082" y="1284"/>
                    </a:lnTo>
                    <a:lnTo>
                      <a:pt x="3106" y="1232"/>
                    </a:lnTo>
                    <a:lnTo>
                      <a:pt x="3112" y="1219"/>
                    </a:lnTo>
                    <a:lnTo>
                      <a:pt x="3135" y="1166"/>
                    </a:lnTo>
                    <a:lnTo>
                      <a:pt x="3141" y="1152"/>
                    </a:lnTo>
                    <a:lnTo>
                      <a:pt x="3162" y="1098"/>
                    </a:lnTo>
                    <a:lnTo>
                      <a:pt x="3167" y="1084"/>
                    </a:lnTo>
                    <a:lnTo>
                      <a:pt x="3188" y="1029"/>
                    </a:lnTo>
                    <a:lnTo>
                      <a:pt x="3192" y="1015"/>
                    </a:lnTo>
                    <a:lnTo>
                      <a:pt x="3211" y="958"/>
                    </a:lnTo>
                    <a:lnTo>
                      <a:pt x="3216" y="944"/>
                    </a:lnTo>
                    <a:lnTo>
                      <a:pt x="3233" y="886"/>
                    </a:lnTo>
                    <a:lnTo>
                      <a:pt x="3237" y="871"/>
                    </a:lnTo>
                    <a:lnTo>
                      <a:pt x="3254" y="812"/>
                    </a:lnTo>
                    <a:lnTo>
                      <a:pt x="3257" y="798"/>
                    </a:lnTo>
                    <a:lnTo>
                      <a:pt x="3272" y="738"/>
                    </a:lnTo>
                    <a:lnTo>
                      <a:pt x="3276" y="722"/>
                    </a:lnTo>
                    <a:lnTo>
                      <a:pt x="3289" y="661"/>
                    </a:lnTo>
                    <a:lnTo>
                      <a:pt x="3292" y="646"/>
                    </a:lnTo>
                    <a:lnTo>
                      <a:pt x="3304" y="584"/>
                    </a:lnTo>
                    <a:lnTo>
                      <a:pt x="3307" y="568"/>
                    </a:lnTo>
                    <a:lnTo>
                      <a:pt x="3317" y="505"/>
                    </a:lnTo>
                    <a:lnTo>
                      <a:pt x="3320" y="489"/>
                    </a:lnTo>
                    <a:lnTo>
                      <a:pt x="3329" y="424"/>
                    </a:lnTo>
                    <a:lnTo>
                      <a:pt x="3331" y="408"/>
                    </a:lnTo>
                    <a:lnTo>
                      <a:pt x="3339" y="342"/>
                    </a:lnTo>
                    <a:lnTo>
                      <a:pt x="3341" y="325"/>
                    </a:lnTo>
                    <a:lnTo>
                      <a:pt x="3347" y="259"/>
                    </a:lnTo>
                    <a:lnTo>
                      <a:pt x="3348" y="242"/>
                    </a:lnTo>
                    <a:lnTo>
                      <a:pt x="3353" y="174"/>
                    </a:lnTo>
                    <a:lnTo>
                      <a:pt x="3354" y="157"/>
                    </a:lnTo>
                    <a:lnTo>
                      <a:pt x="3357" y="88"/>
                    </a:lnTo>
                    <a:lnTo>
                      <a:pt x="3358" y="70"/>
                    </a:lnTo>
                    <a:lnTo>
                      <a:pt x="336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0" name="Freeform 162"/>
              <p:cNvSpPr>
                <a:spLocks/>
              </p:cNvSpPr>
              <p:nvPr/>
            </p:nvSpPr>
            <p:spPr bwMode="auto">
              <a:xfrm>
                <a:off x="5072" y="990"/>
                <a:ext cx="47" cy="74"/>
              </a:xfrm>
              <a:custGeom>
                <a:avLst/>
                <a:gdLst>
                  <a:gd name="T0" fmla="*/ 60 w 95"/>
                  <a:gd name="T1" fmla="*/ 0 h 148"/>
                  <a:gd name="T2" fmla="*/ 95 w 95"/>
                  <a:gd name="T3" fmla="*/ 148 h 148"/>
                  <a:gd name="T4" fmla="*/ 50 w 95"/>
                  <a:gd name="T5" fmla="*/ 115 h 148"/>
                  <a:gd name="T6" fmla="*/ 0 w 95"/>
                  <a:gd name="T7" fmla="*/ 139 h 148"/>
                  <a:gd name="T8" fmla="*/ 60 w 95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48">
                    <a:moveTo>
                      <a:pt x="60" y="0"/>
                    </a:moveTo>
                    <a:lnTo>
                      <a:pt x="95" y="148"/>
                    </a:lnTo>
                    <a:lnTo>
                      <a:pt x="50" y="115"/>
                    </a:lnTo>
                    <a:lnTo>
                      <a:pt x="0" y="139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1" name="Line 163"/>
              <p:cNvSpPr>
                <a:spLocks noChangeShapeType="1"/>
              </p:cNvSpPr>
              <p:nvPr/>
            </p:nvSpPr>
            <p:spPr bwMode="auto">
              <a:xfrm>
                <a:off x="919" y="903"/>
                <a:ext cx="29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2" name="Line 164"/>
              <p:cNvSpPr>
                <a:spLocks noChangeShapeType="1"/>
              </p:cNvSpPr>
              <p:nvPr/>
            </p:nvSpPr>
            <p:spPr bwMode="auto">
              <a:xfrm>
                <a:off x="978" y="913"/>
                <a:ext cx="29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3" name="Line 165"/>
              <p:cNvSpPr>
                <a:spLocks noChangeShapeType="1"/>
              </p:cNvSpPr>
              <p:nvPr/>
            </p:nvSpPr>
            <p:spPr bwMode="auto">
              <a:xfrm>
                <a:off x="1037" y="924"/>
                <a:ext cx="30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4" name="Line 166"/>
              <p:cNvSpPr>
                <a:spLocks noChangeShapeType="1"/>
              </p:cNvSpPr>
              <p:nvPr/>
            </p:nvSpPr>
            <p:spPr bwMode="auto">
              <a:xfrm>
                <a:off x="1096" y="934"/>
                <a:ext cx="30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5" name="Line 167"/>
              <p:cNvSpPr>
                <a:spLocks noChangeShapeType="1"/>
              </p:cNvSpPr>
              <p:nvPr/>
            </p:nvSpPr>
            <p:spPr bwMode="auto">
              <a:xfrm>
                <a:off x="1155" y="944"/>
                <a:ext cx="30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6" name="Line 168"/>
              <p:cNvSpPr>
                <a:spLocks noChangeShapeType="1"/>
              </p:cNvSpPr>
              <p:nvPr/>
            </p:nvSpPr>
            <p:spPr bwMode="auto">
              <a:xfrm>
                <a:off x="1215" y="954"/>
                <a:ext cx="29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7" name="Line 169"/>
              <p:cNvSpPr>
                <a:spLocks noChangeShapeType="1"/>
              </p:cNvSpPr>
              <p:nvPr/>
            </p:nvSpPr>
            <p:spPr bwMode="auto">
              <a:xfrm>
                <a:off x="1274" y="964"/>
                <a:ext cx="29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8" name="Line 170"/>
              <p:cNvSpPr>
                <a:spLocks noChangeShapeType="1"/>
              </p:cNvSpPr>
              <p:nvPr/>
            </p:nvSpPr>
            <p:spPr bwMode="auto">
              <a:xfrm>
                <a:off x="1333" y="974"/>
                <a:ext cx="30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9" name="Line 171"/>
              <p:cNvSpPr>
                <a:spLocks noChangeShapeType="1"/>
              </p:cNvSpPr>
              <p:nvPr/>
            </p:nvSpPr>
            <p:spPr bwMode="auto">
              <a:xfrm>
                <a:off x="1392" y="984"/>
                <a:ext cx="29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0" name="Line 172"/>
              <p:cNvSpPr>
                <a:spLocks noChangeShapeType="1"/>
              </p:cNvSpPr>
              <p:nvPr/>
            </p:nvSpPr>
            <p:spPr bwMode="auto">
              <a:xfrm>
                <a:off x="1451" y="994"/>
                <a:ext cx="30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1" name="Line 173"/>
              <p:cNvSpPr>
                <a:spLocks noChangeShapeType="1"/>
              </p:cNvSpPr>
              <p:nvPr/>
            </p:nvSpPr>
            <p:spPr bwMode="auto">
              <a:xfrm>
                <a:off x="1511" y="1004"/>
                <a:ext cx="29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2" name="Line 174"/>
              <p:cNvSpPr>
                <a:spLocks noChangeShapeType="1"/>
              </p:cNvSpPr>
              <p:nvPr/>
            </p:nvSpPr>
            <p:spPr bwMode="auto">
              <a:xfrm>
                <a:off x="1569" y="1014"/>
                <a:ext cx="30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3" name="Line 175"/>
              <p:cNvSpPr>
                <a:spLocks noChangeShapeType="1"/>
              </p:cNvSpPr>
              <p:nvPr/>
            </p:nvSpPr>
            <p:spPr bwMode="auto">
              <a:xfrm>
                <a:off x="1629" y="1025"/>
                <a:ext cx="29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4" name="Line 176"/>
              <p:cNvSpPr>
                <a:spLocks noChangeShapeType="1"/>
              </p:cNvSpPr>
              <p:nvPr/>
            </p:nvSpPr>
            <p:spPr bwMode="auto">
              <a:xfrm>
                <a:off x="1688" y="1035"/>
                <a:ext cx="29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5" name="Line 177"/>
              <p:cNvSpPr>
                <a:spLocks noChangeShapeType="1"/>
              </p:cNvSpPr>
              <p:nvPr/>
            </p:nvSpPr>
            <p:spPr bwMode="auto">
              <a:xfrm>
                <a:off x="1748" y="1045"/>
                <a:ext cx="29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6" name="Line 178"/>
              <p:cNvSpPr>
                <a:spLocks noChangeShapeType="1"/>
              </p:cNvSpPr>
              <p:nvPr/>
            </p:nvSpPr>
            <p:spPr bwMode="auto">
              <a:xfrm>
                <a:off x="1806" y="1055"/>
                <a:ext cx="30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" name="Line 179"/>
              <p:cNvSpPr>
                <a:spLocks noChangeShapeType="1"/>
              </p:cNvSpPr>
              <p:nvPr/>
            </p:nvSpPr>
            <p:spPr bwMode="auto">
              <a:xfrm>
                <a:off x="1866" y="1065"/>
                <a:ext cx="22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" name="Freeform 180"/>
              <p:cNvSpPr>
                <a:spLocks/>
              </p:cNvSpPr>
              <p:nvPr/>
            </p:nvSpPr>
            <p:spPr bwMode="auto">
              <a:xfrm>
                <a:off x="1810" y="1034"/>
                <a:ext cx="78" cy="43"/>
              </a:xfrm>
              <a:custGeom>
                <a:avLst/>
                <a:gdLst>
                  <a:gd name="T0" fmla="*/ 156 w 156"/>
                  <a:gd name="T1" fmla="*/ 69 h 85"/>
                  <a:gd name="T2" fmla="*/ 0 w 156"/>
                  <a:gd name="T3" fmla="*/ 85 h 85"/>
                  <a:gd name="T4" fmla="*/ 37 w 156"/>
                  <a:gd name="T5" fmla="*/ 47 h 85"/>
                  <a:gd name="T6" fmla="*/ 15 w 156"/>
                  <a:gd name="T7" fmla="*/ 0 h 85"/>
                  <a:gd name="T8" fmla="*/ 156 w 156"/>
                  <a:gd name="T9" fmla="*/ 6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85">
                    <a:moveTo>
                      <a:pt x="156" y="69"/>
                    </a:moveTo>
                    <a:lnTo>
                      <a:pt x="0" y="85"/>
                    </a:lnTo>
                    <a:lnTo>
                      <a:pt x="37" y="47"/>
                    </a:lnTo>
                    <a:lnTo>
                      <a:pt x="15" y="0"/>
                    </a:lnTo>
                    <a:lnTo>
                      <a:pt x="156" y="69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" name="Line 181"/>
              <p:cNvSpPr>
                <a:spLocks noChangeShapeType="1"/>
              </p:cNvSpPr>
              <p:nvPr/>
            </p:nvSpPr>
            <p:spPr bwMode="auto">
              <a:xfrm flipV="1">
                <a:off x="1174" y="1299"/>
                <a:ext cx="29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0" name="Line 182"/>
              <p:cNvSpPr>
                <a:spLocks noChangeShapeType="1"/>
              </p:cNvSpPr>
              <p:nvPr/>
            </p:nvSpPr>
            <p:spPr bwMode="auto">
              <a:xfrm flipV="1">
                <a:off x="1232" y="1285"/>
                <a:ext cx="29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1" name="Line 183"/>
              <p:cNvSpPr>
                <a:spLocks noChangeShapeType="1"/>
              </p:cNvSpPr>
              <p:nvPr/>
            </p:nvSpPr>
            <p:spPr bwMode="auto">
              <a:xfrm flipV="1">
                <a:off x="1291" y="1271"/>
                <a:ext cx="29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2" name="Line 184"/>
              <p:cNvSpPr>
                <a:spLocks noChangeShapeType="1"/>
              </p:cNvSpPr>
              <p:nvPr/>
            </p:nvSpPr>
            <p:spPr bwMode="auto">
              <a:xfrm flipV="1">
                <a:off x="1348" y="1256"/>
                <a:ext cx="3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3" name="Line 185"/>
              <p:cNvSpPr>
                <a:spLocks noChangeShapeType="1"/>
              </p:cNvSpPr>
              <p:nvPr/>
            </p:nvSpPr>
            <p:spPr bwMode="auto">
              <a:xfrm flipV="1">
                <a:off x="1407" y="1242"/>
                <a:ext cx="29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4" name="Line 186"/>
              <p:cNvSpPr>
                <a:spLocks noChangeShapeType="1"/>
              </p:cNvSpPr>
              <p:nvPr/>
            </p:nvSpPr>
            <p:spPr bwMode="auto">
              <a:xfrm flipV="1">
                <a:off x="1465" y="1227"/>
                <a:ext cx="29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5" name="Line 187"/>
              <p:cNvSpPr>
                <a:spLocks noChangeShapeType="1"/>
              </p:cNvSpPr>
              <p:nvPr/>
            </p:nvSpPr>
            <p:spPr bwMode="auto">
              <a:xfrm flipV="1">
                <a:off x="1524" y="1213"/>
                <a:ext cx="29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6" name="Line 188"/>
              <p:cNvSpPr>
                <a:spLocks noChangeShapeType="1"/>
              </p:cNvSpPr>
              <p:nvPr/>
            </p:nvSpPr>
            <p:spPr bwMode="auto">
              <a:xfrm flipV="1">
                <a:off x="1581" y="1199"/>
                <a:ext cx="3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7" name="Line 189"/>
              <p:cNvSpPr>
                <a:spLocks noChangeShapeType="1"/>
              </p:cNvSpPr>
              <p:nvPr/>
            </p:nvSpPr>
            <p:spPr bwMode="auto">
              <a:xfrm flipV="1">
                <a:off x="1640" y="1184"/>
                <a:ext cx="29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8" name="Line 190"/>
              <p:cNvSpPr>
                <a:spLocks noChangeShapeType="1"/>
              </p:cNvSpPr>
              <p:nvPr/>
            </p:nvSpPr>
            <p:spPr bwMode="auto">
              <a:xfrm flipV="1">
                <a:off x="1698" y="1170"/>
                <a:ext cx="29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9" name="Line 191"/>
              <p:cNvSpPr>
                <a:spLocks noChangeShapeType="1"/>
              </p:cNvSpPr>
              <p:nvPr/>
            </p:nvSpPr>
            <p:spPr bwMode="auto">
              <a:xfrm flipV="1">
                <a:off x="1757" y="1155"/>
                <a:ext cx="2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0" name="Line 192"/>
              <p:cNvSpPr>
                <a:spLocks noChangeShapeType="1"/>
              </p:cNvSpPr>
              <p:nvPr/>
            </p:nvSpPr>
            <p:spPr bwMode="auto">
              <a:xfrm flipV="1">
                <a:off x="1814" y="1141"/>
                <a:ext cx="3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1" name="Line 193"/>
              <p:cNvSpPr>
                <a:spLocks noChangeShapeType="1"/>
              </p:cNvSpPr>
              <p:nvPr/>
            </p:nvSpPr>
            <p:spPr bwMode="auto">
              <a:xfrm>
                <a:off x="1873" y="1134"/>
                <a:ext cx="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2" name="Freeform 194"/>
              <p:cNvSpPr>
                <a:spLocks/>
              </p:cNvSpPr>
              <p:nvPr/>
            </p:nvSpPr>
            <p:spPr bwMode="auto">
              <a:xfrm>
                <a:off x="1794" y="1130"/>
                <a:ext cx="79" cy="43"/>
              </a:xfrm>
              <a:custGeom>
                <a:avLst/>
                <a:gdLst>
                  <a:gd name="T0" fmla="*/ 158 w 158"/>
                  <a:gd name="T1" fmla="*/ 7 h 85"/>
                  <a:gd name="T2" fmla="*/ 23 w 158"/>
                  <a:gd name="T3" fmla="*/ 85 h 85"/>
                  <a:gd name="T4" fmla="*/ 41 w 158"/>
                  <a:gd name="T5" fmla="*/ 35 h 85"/>
                  <a:gd name="T6" fmla="*/ 0 w 158"/>
                  <a:gd name="T7" fmla="*/ 0 h 85"/>
                  <a:gd name="T8" fmla="*/ 158 w 158"/>
                  <a:gd name="T9" fmla="*/ 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85">
                    <a:moveTo>
                      <a:pt x="158" y="7"/>
                    </a:moveTo>
                    <a:lnTo>
                      <a:pt x="23" y="85"/>
                    </a:lnTo>
                    <a:lnTo>
                      <a:pt x="41" y="35"/>
                    </a:lnTo>
                    <a:lnTo>
                      <a:pt x="0" y="0"/>
                    </a:lnTo>
                    <a:lnTo>
                      <a:pt x="158" y="7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3" name="Line 195"/>
              <p:cNvSpPr>
                <a:spLocks noChangeShapeType="1"/>
              </p:cNvSpPr>
              <p:nvPr/>
            </p:nvSpPr>
            <p:spPr bwMode="auto">
              <a:xfrm>
                <a:off x="1497" y="1825"/>
                <a:ext cx="29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4" name="Line 196"/>
              <p:cNvSpPr>
                <a:spLocks noChangeShapeType="1"/>
              </p:cNvSpPr>
              <p:nvPr/>
            </p:nvSpPr>
            <p:spPr bwMode="auto">
              <a:xfrm>
                <a:off x="1555" y="1841"/>
                <a:ext cx="29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5" name="Line 197"/>
              <p:cNvSpPr>
                <a:spLocks noChangeShapeType="1"/>
              </p:cNvSpPr>
              <p:nvPr/>
            </p:nvSpPr>
            <p:spPr bwMode="auto">
              <a:xfrm>
                <a:off x="1612" y="1857"/>
                <a:ext cx="3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6" name="Line 198"/>
              <p:cNvSpPr>
                <a:spLocks noChangeShapeType="1"/>
              </p:cNvSpPr>
              <p:nvPr/>
            </p:nvSpPr>
            <p:spPr bwMode="auto">
              <a:xfrm>
                <a:off x="1670" y="1874"/>
                <a:ext cx="29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7" name="Line 199"/>
              <p:cNvSpPr>
                <a:spLocks noChangeShapeType="1"/>
              </p:cNvSpPr>
              <p:nvPr/>
            </p:nvSpPr>
            <p:spPr bwMode="auto">
              <a:xfrm>
                <a:off x="1728" y="1890"/>
                <a:ext cx="29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8" name="Line 200"/>
              <p:cNvSpPr>
                <a:spLocks noChangeShapeType="1"/>
              </p:cNvSpPr>
              <p:nvPr/>
            </p:nvSpPr>
            <p:spPr bwMode="auto">
              <a:xfrm>
                <a:off x="1786" y="1907"/>
                <a:ext cx="2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9" name="Line 201"/>
              <p:cNvSpPr>
                <a:spLocks noChangeShapeType="1"/>
              </p:cNvSpPr>
              <p:nvPr/>
            </p:nvSpPr>
            <p:spPr bwMode="auto">
              <a:xfrm>
                <a:off x="1843" y="1923"/>
                <a:ext cx="29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0" name="Line 202"/>
              <p:cNvSpPr>
                <a:spLocks noChangeShapeType="1"/>
              </p:cNvSpPr>
              <p:nvPr/>
            </p:nvSpPr>
            <p:spPr bwMode="auto">
              <a:xfrm>
                <a:off x="1901" y="1939"/>
                <a:ext cx="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1" name="Freeform 203"/>
              <p:cNvSpPr>
                <a:spLocks/>
              </p:cNvSpPr>
              <p:nvPr/>
            </p:nvSpPr>
            <p:spPr bwMode="auto">
              <a:xfrm>
                <a:off x="1824" y="1898"/>
                <a:ext cx="79" cy="42"/>
              </a:xfrm>
              <a:custGeom>
                <a:avLst/>
                <a:gdLst>
                  <a:gd name="T0" fmla="*/ 158 w 158"/>
                  <a:gd name="T1" fmla="*/ 83 h 83"/>
                  <a:gd name="T2" fmla="*/ 0 w 158"/>
                  <a:gd name="T3" fmla="*/ 83 h 83"/>
                  <a:gd name="T4" fmla="*/ 42 w 158"/>
                  <a:gd name="T5" fmla="*/ 50 h 83"/>
                  <a:gd name="T6" fmla="*/ 26 w 158"/>
                  <a:gd name="T7" fmla="*/ 0 h 83"/>
                  <a:gd name="T8" fmla="*/ 158 w 158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83">
                    <a:moveTo>
                      <a:pt x="158" y="83"/>
                    </a:moveTo>
                    <a:lnTo>
                      <a:pt x="0" y="83"/>
                    </a:lnTo>
                    <a:lnTo>
                      <a:pt x="42" y="50"/>
                    </a:lnTo>
                    <a:lnTo>
                      <a:pt x="26" y="0"/>
                    </a:lnTo>
                    <a:lnTo>
                      <a:pt x="158" y="83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2" name="Line 204"/>
              <p:cNvSpPr>
                <a:spLocks noChangeShapeType="1"/>
              </p:cNvSpPr>
              <p:nvPr/>
            </p:nvSpPr>
            <p:spPr bwMode="auto">
              <a:xfrm flipV="1">
                <a:off x="1091" y="2163"/>
                <a:ext cx="3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10" name="Line 206"/>
            <p:cNvSpPr>
              <a:spLocks noChangeShapeType="1"/>
            </p:cNvSpPr>
            <p:nvPr/>
          </p:nvSpPr>
          <p:spPr bwMode="auto">
            <a:xfrm flipV="1">
              <a:off x="1150" y="2150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Line 207"/>
            <p:cNvSpPr>
              <a:spLocks noChangeShapeType="1"/>
            </p:cNvSpPr>
            <p:nvPr/>
          </p:nvSpPr>
          <p:spPr bwMode="auto">
            <a:xfrm flipV="1">
              <a:off x="1208" y="2135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Line 208"/>
            <p:cNvSpPr>
              <a:spLocks noChangeShapeType="1"/>
            </p:cNvSpPr>
            <p:nvPr/>
          </p:nvSpPr>
          <p:spPr bwMode="auto">
            <a:xfrm flipV="1">
              <a:off x="1267" y="2121"/>
              <a:ext cx="2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Line 209"/>
            <p:cNvSpPr>
              <a:spLocks noChangeShapeType="1"/>
            </p:cNvSpPr>
            <p:nvPr/>
          </p:nvSpPr>
          <p:spPr bwMode="auto">
            <a:xfrm flipV="1">
              <a:off x="1324" y="2108"/>
              <a:ext cx="3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Line 210"/>
            <p:cNvSpPr>
              <a:spLocks noChangeShapeType="1"/>
            </p:cNvSpPr>
            <p:nvPr/>
          </p:nvSpPr>
          <p:spPr bwMode="auto">
            <a:xfrm flipV="1">
              <a:off x="1383" y="2093"/>
              <a:ext cx="2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Line 211"/>
            <p:cNvSpPr>
              <a:spLocks noChangeShapeType="1"/>
            </p:cNvSpPr>
            <p:nvPr/>
          </p:nvSpPr>
          <p:spPr bwMode="auto">
            <a:xfrm flipV="1">
              <a:off x="1442" y="2080"/>
              <a:ext cx="28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Line 212"/>
            <p:cNvSpPr>
              <a:spLocks noChangeShapeType="1"/>
            </p:cNvSpPr>
            <p:nvPr/>
          </p:nvSpPr>
          <p:spPr bwMode="auto">
            <a:xfrm flipV="1">
              <a:off x="1500" y="2065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Line 213"/>
            <p:cNvSpPr>
              <a:spLocks noChangeShapeType="1"/>
            </p:cNvSpPr>
            <p:nvPr/>
          </p:nvSpPr>
          <p:spPr bwMode="auto">
            <a:xfrm flipV="1">
              <a:off x="1558" y="2052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Line 214"/>
            <p:cNvSpPr>
              <a:spLocks noChangeShapeType="1"/>
            </p:cNvSpPr>
            <p:nvPr/>
          </p:nvSpPr>
          <p:spPr bwMode="auto">
            <a:xfrm flipV="1">
              <a:off x="1617" y="2038"/>
              <a:ext cx="2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Line 215"/>
            <p:cNvSpPr>
              <a:spLocks noChangeShapeType="1"/>
            </p:cNvSpPr>
            <p:nvPr/>
          </p:nvSpPr>
          <p:spPr bwMode="auto">
            <a:xfrm flipV="1">
              <a:off x="1675" y="2024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Line 216"/>
            <p:cNvSpPr>
              <a:spLocks noChangeShapeType="1"/>
            </p:cNvSpPr>
            <p:nvPr/>
          </p:nvSpPr>
          <p:spPr bwMode="auto">
            <a:xfrm flipV="1">
              <a:off x="1733" y="2010"/>
              <a:ext cx="3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Line 217"/>
            <p:cNvSpPr>
              <a:spLocks noChangeShapeType="1"/>
            </p:cNvSpPr>
            <p:nvPr/>
          </p:nvSpPr>
          <p:spPr bwMode="auto">
            <a:xfrm flipV="1">
              <a:off x="1791" y="1995"/>
              <a:ext cx="2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Line 218"/>
            <p:cNvSpPr>
              <a:spLocks noChangeShapeType="1"/>
            </p:cNvSpPr>
            <p:nvPr/>
          </p:nvSpPr>
          <p:spPr bwMode="auto">
            <a:xfrm flipV="1">
              <a:off x="1850" y="1983"/>
              <a:ext cx="2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19"/>
            <p:cNvSpPr>
              <a:spLocks/>
            </p:cNvSpPr>
            <p:nvPr/>
          </p:nvSpPr>
          <p:spPr bwMode="auto">
            <a:xfrm>
              <a:off x="1794" y="1980"/>
              <a:ext cx="79" cy="41"/>
            </a:xfrm>
            <a:custGeom>
              <a:avLst/>
              <a:gdLst>
                <a:gd name="T0" fmla="*/ 158 w 158"/>
                <a:gd name="T1" fmla="*/ 7 h 84"/>
                <a:gd name="T2" fmla="*/ 23 w 158"/>
                <a:gd name="T3" fmla="*/ 84 h 84"/>
                <a:gd name="T4" fmla="*/ 41 w 158"/>
                <a:gd name="T5" fmla="*/ 35 h 84"/>
                <a:gd name="T6" fmla="*/ 0 w 158"/>
                <a:gd name="T7" fmla="*/ 0 h 84"/>
                <a:gd name="T8" fmla="*/ 158 w 158"/>
                <a:gd name="T9" fmla="*/ 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84">
                  <a:moveTo>
                    <a:pt x="158" y="7"/>
                  </a:moveTo>
                  <a:lnTo>
                    <a:pt x="23" y="84"/>
                  </a:lnTo>
                  <a:lnTo>
                    <a:pt x="41" y="35"/>
                  </a:lnTo>
                  <a:lnTo>
                    <a:pt x="0" y="0"/>
                  </a:lnTo>
                  <a:lnTo>
                    <a:pt x="158" y="7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Line 220"/>
            <p:cNvSpPr>
              <a:spLocks noChangeShapeType="1"/>
            </p:cNvSpPr>
            <p:nvPr/>
          </p:nvSpPr>
          <p:spPr bwMode="auto">
            <a:xfrm>
              <a:off x="1670" y="2494"/>
              <a:ext cx="19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Line 221"/>
            <p:cNvSpPr>
              <a:spLocks noChangeShapeType="1"/>
            </p:cNvSpPr>
            <p:nvPr/>
          </p:nvSpPr>
          <p:spPr bwMode="auto">
            <a:xfrm>
              <a:off x="1708" y="2540"/>
              <a:ext cx="18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Line 222"/>
            <p:cNvSpPr>
              <a:spLocks noChangeShapeType="1"/>
            </p:cNvSpPr>
            <p:nvPr/>
          </p:nvSpPr>
          <p:spPr bwMode="auto">
            <a:xfrm>
              <a:off x="1745" y="2584"/>
              <a:ext cx="18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Line 223"/>
            <p:cNvSpPr>
              <a:spLocks noChangeShapeType="1"/>
            </p:cNvSpPr>
            <p:nvPr/>
          </p:nvSpPr>
          <p:spPr bwMode="auto">
            <a:xfrm>
              <a:off x="1782" y="2630"/>
              <a:ext cx="19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Line 224"/>
            <p:cNvSpPr>
              <a:spLocks noChangeShapeType="1"/>
            </p:cNvSpPr>
            <p:nvPr/>
          </p:nvSpPr>
          <p:spPr bwMode="auto">
            <a:xfrm>
              <a:off x="1820" y="2675"/>
              <a:ext cx="18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Line 225"/>
            <p:cNvSpPr>
              <a:spLocks noChangeShapeType="1"/>
            </p:cNvSpPr>
            <p:nvPr/>
          </p:nvSpPr>
          <p:spPr bwMode="auto">
            <a:xfrm>
              <a:off x="1857" y="2720"/>
              <a:ext cx="19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Line 226"/>
            <p:cNvSpPr>
              <a:spLocks noChangeShapeType="1"/>
            </p:cNvSpPr>
            <p:nvPr/>
          </p:nvSpPr>
          <p:spPr bwMode="auto">
            <a:xfrm>
              <a:off x="1895" y="2765"/>
              <a:ext cx="8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227"/>
            <p:cNvSpPr>
              <a:spLocks/>
            </p:cNvSpPr>
            <p:nvPr/>
          </p:nvSpPr>
          <p:spPr bwMode="auto">
            <a:xfrm>
              <a:off x="1838" y="2705"/>
              <a:ext cx="65" cy="70"/>
            </a:xfrm>
            <a:custGeom>
              <a:avLst/>
              <a:gdLst>
                <a:gd name="T0" fmla="*/ 129 w 129"/>
                <a:gd name="T1" fmla="*/ 139 h 139"/>
                <a:gd name="T2" fmla="*/ 0 w 129"/>
                <a:gd name="T3" fmla="*/ 53 h 139"/>
                <a:gd name="T4" fmla="*/ 54 w 129"/>
                <a:gd name="T5" fmla="*/ 48 h 139"/>
                <a:gd name="T6" fmla="*/ 71 w 129"/>
                <a:gd name="T7" fmla="*/ 0 h 139"/>
                <a:gd name="T8" fmla="*/ 129 w 129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9">
                  <a:moveTo>
                    <a:pt x="129" y="139"/>
                  </a:moveTo>
                  <a:lnTo>
                    <a:pt x="0" y="53"/>
                  </a:lnTo>
                  <a:lnTo>
                    <a:pt x="54" y="48"/>
                  </a:lnTo>
                  <a:lnTo>
                    <a:pt x="71" y="0"/>
                  </a:lnTo>
                  <a:lnTo>
                    <a:pt x="129" y="13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Line 228"/>
            <p:cNvSpPr>
              <a:spLocks noChangeShapeType="1"/>
            </p:cNvSpPr>
            <p:nvPr/>
          </p:nvSpPr>
          <p:spPr bwMode="auto">
            <a:xfrm flipV="1">
              <a:off x="1009" y="2902"/>
              <a:ext cx="3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Line 229"/>
            <p:cNvSpPr>
              <a:spLocks noChangeShapeType="1"/>
            </p:cNvSpPr>
            <p:nvPr/>
          </p:nvSpPr>
          <p:spPr bwMode="auto">
            <a:xfrm flipV="1">
              <a:off x="1069" y="2896"/>
              <a:ext cx="2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Line 230"/>
            <p:cNvSpPr>
              <a:spLocks noChangeShapeType="1"/>
            </p:cNvSpPr>
            <p:nvPr/>
          </p:nvSpPr>
          <p:spPr bwMode="auto">
            <a:xfrm flipV="1">
              <a:off x="1128" y="2890"/>
              <a:ext cx="3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Line 231"/>
            <p:cNvSpPr>
              <a:spLocks noChangeShapeType="1"/>
            </p:cNvSpPr>
            <p:nvPr/>
          </p:nvSpPr>
          <p:spPr bwMode="auto">
            <a:xfrm flipV="1">
              <a:off x="1188" y="2884"/>
              <a:ext cx="3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Line 232"/>
            <p:cNvSpPr>
              <a:spLocks noChangeShapeType="1"/>
            </p:cNvSpPr>
            <p:nvPr/>
          </p:nvSpPr>
          <p:spPr bwMode="auto">
            <a:xfrm flipV="1">
              <a:off x="1248" y="2878"/>
              <a:ext cx="3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Line 233"/>
            <p:cNvSpPr>
              <a:spLocks noChangeShapeType="1"/>
            </p:cNvSpPr>
            <p:nvPr/>
          </p:nvSpPr>
          <p:spPr bwMode="auto">
            <a:xfrm flipV="1">
              <a:off x="1308" y="2872"/>
              <a:ext cx="3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Line 234"/>
            <p:cNvSpPr>
              <a:spLocks noChangeShapeType="1"/>
            </p:cNvSpPr>
            <p:nvPr/>
          </p:nvSpPr>
          <p:spPr bwMode="auto">
            <a:xfrm flipV="1">
              <a:off x="1367" y="2866"/>
              <a:ext cx="3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Line 235"/>
            <p:cNvSpPr>
              <a:spLocks noChangeShapeType="1"/>
            </p:cNvSpPr>
            <p:nvPr/>
          </p:nvSpPr>
          <p:spPr bwMode="auto">
            <a:xfrm flipV="1">
              <a:off x="1427" y="2860"/>
              <a:ext cx="3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Line 236"/>
            <p:cNvSpPr>
              <a:spLocks noChangeShapeType="1"/>
            </p:cNvSpPr>
            <p:nvPr/>
          </p:nvSpPr>
          <p:spPr bwMode="auto">
            <a:xfrm flipV="1">
              <a:off x="1488" y="2854"/>
              <a:ext cx="2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Line 237"/>
            <p:cNvSpPr>
              <a:spLocks noChangeShapeType="1"/>
            </p:cNvSpPr>
            <p:nvPr/>
          </p:nvSpPr>
          <p:spPr bwMode="auto">
            <a:xfrm flipV="1">
              <a:off x="1547" y="2848"/>
              <a:ext cx="3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Line 238"/>
            <p:cNvSpPr>
              <a:spLocks noChangeShapeType="1"/>
            </p:cNvSpPr>
            <p:nvPr/>
          </p:nvSpPr>
          <p:spPr bwMode="auto">
            <a:xfrm flipV="1">
              <a:off x="1607" y="2842"/>
              <a:ext cx="2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Line 239"/>
            <p:cNvSpPr>
              <a:spLocks noChangeShapeType="1"/>
            </p:cNvSpPr>
            <p:nvPr/>
          </p:nvSpPr>
          <p:spPr bwMode="auto">
            <a:xfrm flipV="1">
              <a:off x="1666" y="2836"/>
              <a:ext cx="3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Line 240"/>
            <p:cNvSpPr>
              <a:spLocks noChangeShapeType="1"/>
            </p:cNvSpPr>
            <p:nvPr/>
          </p:nvSpPr>
          <p:spPr bwMode="auto">
            <a:xfrm flipV="1">
              <a:off x="1726" y="2830"/>
              <a:ext cx="3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Line 241"/>
            <p:cNvSpPr>
              <a:spLocks noChangeShapeType="1"/>
            </p:cNvSpPr>
            <p:nvPr/>
          </p:nvSpPr>
          <p:spPr bwMode="auto">
            <a:xfrm flipV="1">
              <a:off x="1786" y="2824"/>
              <a:ext cx="3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Line 242"/>
            <p:cNvSpPr>
              <a:spLocks noChangeShapeType="1"/>
            </p:cNvSpPr>
            <p:nvPr/>
          </p:nvSpPr>
          <p:spPr bwMode="auto">
            <a:xfrm flipV="1">
              <a:off x="1846" y="2818"/>
              <a:ext cx="2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243"/>
            <p:cNvSpPr>
              <a:spLocks/>
            </p:cNvSpPr>
            <p:nvPr/>
          </p:nvSpPr>
          <p:spPr bwMode="auto">
            <a:xfrm>
              <a:off x="1796" y="2804"/>
              <a:ext cx="77" cy="43"/>
            </a:xfrm>
            <a:custGeom>
              <a:avLst/>
              <a:gdLst>
                <a:gd name="T0" fmla="*/ 155 w 155"/>
                <a:gd name="T1" fmla="*/ 29 h 86"/>
                <a:gd name="T2" fmla="*/ 9 w 155"/>
                <a:gd name="T3" fmla="*/ 86 h 86"/>
                <a:gd name="T4" fmla="*/ 35 w 155"/>
                <a:gd name="T5" fmla="*/ 40 h 86"/>
                <a:gd name="T6" fmla="*/ 0 w 155"/>
                <a:gd name="T7" fmla="*/ 0 h 86"/>
                <a:gd name="T8" fmla="*/ 155 w 155"/>
                <a:gd name="T9" fmla="*/ 2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86">
                  <a:moveTo>
                    <a:pt x="155" y="29"/>
                  </a:moveTo>
                  <a:lnTo>
                    <a:pt x="9" y="86"/>
                  </a:lnTo>
                  <a:lnTo>
                    <a:pt x="35" y="40"/>
                  </a:lnTo>
                  <a:lnTo>
                    <a:pt x="0" y="0"/>
                  </a:lnTo>
                  <a:lnTo>
                    <a:pt x="155" y="2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Line 244"/>
            <p:cNvSpPr>
              <a:spLocks noChangeShapeType="1"/>
            </p:cNvSpPr>
            <p:nvPr/>
          </p:nvSpPr>
          <p:spPr bwMode="auto">
            <a:xfrm flipV="1">
              <a:off x="1805" y="3165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Line 245"/>
            <p:cNvSpPr>
              <a:spLocks noChangeShapeType="1"/>
            </p:cNvSpPr>
            <p:nvPr/>
          </p:nvSpPr>
          <p:spPr bwMode="auto">
            <a:xfrm flipV="1">
              <a:off x="1820" y="3109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Line 246"/>
            <p:cNvSpPr>
              <a:spLocks noChangeShapeType="1"/>
            </p:cNvSpPr>
            <p:nvPr/>
          </p:nvSpPr>
          <p:spPr bwMode="auto">
            <a:xfrm flipV="1">
              <a:off x="1835" y="3053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Line 247"/>
            <p:cNvSpPr>
              <a:spLocks noChangeShapeType="1"/>
            </p:cNvSpPr>
            <p:nvPr/>
          </p:nvSpPr>
          <p:spPr bwMode="auto">
            <a:xfrm flipV="1">
              <a:off x="1851" y="2998"/>
              <a:ext cx="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Line 248"/>
            <p:cNvSpPr>
              <a:spLocks noChangeShapeType="1"/>
            </p:cNvSpPr>
            <p:nvPr/>
          </p:nvSpPr>
          <p:spPr bwMode="auto">
            <a:xfrm flipV="1">
              <a:off x="1866" y="2942"/>
              <a:ext cx="8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Line 249"/>
            <p:cNvSpPr>
              <a:spLocks noChangeShapeType="1"/>
            </p:cNvSpPr>
            <p:nvPr/>
          </p:nvSpPr>
          <p:spPr bwMode="auto">
            <a:xfrm flipV="1">
              <a:off x="1881" y="2861"/>
              <a:ext cx="15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250"/>
            <p:cNvSpPr>
              <a:spLocks/>
            </p:cNvSpPr>
            <p:nvPr/>
          </p:nvSpPr>
          <p:spPr bwMode="auto">
            <a:xfrm>
              <a:off x="1854" y="2861"/>
              <a:ext cx="44" cy="75"/>
            </a:xfrm>
            <a:custGeom>
              <a:avLst/>
              <a:gdLst>
                <a:gd name="T0" fmla="*/ 83 w 88"/>
                <a:gd name="T1" fmla="*/ 0 h 150"/>
                <a:gd name="T2" fmla="*/ 88 w 88"/>
                <a:gd name="T3" fmla="*/ 150 h 150"/>
                <a:gd name="T4" fmla="*/ 52 w 88"/>
                <a:gd name="T5" fmla="*/ 111 h 150"/>
                <a:gd name="T6" fmla="*/ 0 w 88"/>
                <a:gd name="T7" fmla="*/ 128 h 150"/>
                <a:gd name="T8" fmla="*/ 83 w 88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0">
                  <a:moveTo>
                    <a:pt x="83" y="0"/>
                  </a:moveTo>
                  <a:lnTo>
                    <a:pt x="88" y="150"/>
                  </a:lnTo>
                  <a:lnTo>
                    <a:pt x="52" y="111"/>
                  </a:lnTo>
                  <a:lnTo>
                    <a:pt x="0" y="12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Rectangle 251"/>
            <p:cNvSpPr>
              <a:spLocks noChangeArrowheads="1"/>
            </p:cNvSpPr>
            <p:nvPr/>
          </p:nvSpPr>
          <p:spPr bwMode="auto">
            <a:xfrm>
              <a:off x="926" y="789"/>
              <a:ext cx="9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252"/>
            <p:cNvSpPr>
              <a:spLocks noChangeArrowheads="1"/>
            </p:cNvSpPr>
            <p:nvPr/>
          </p:nvSpPr>
          <p:spPr bwMode="auto">
            <a:xfrm>
              <a:off x="964" y="789"/>
              <a:ext cx="10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253"/>
            <p:cNvSpPr>
              <a:spLocks noChangeArrowheads="1"/>
            </p:cNvSpPr>
            <p:nvPr/>
          </p:nvSpPr>
          <p:spPr bwMode="auto">
            <a:xfrm>
              <a:off x="1016" y="789"/>
              <a:ext cx="7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254"/>
            <p:cNvSpPr>
              <a:spLocks noChangeArrowheads="1"/>
            </p:cNvSpPr>
            <p:nvPr/>
          </p:nvSpPr>
          <p:spPr bwMode="auto">
            <a:xfrm>
              <a:off x="1046" y="789"/>
              <a:ext cx="7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255"/>
            <p:cNvSpPr>
              <a:spLocks noChangeArrowheads="1"/>
            </p:cNvSpPr>
            <p:nvPr/>
          </p:nvSpPr>
          <p:spPr bwMode="auto">
            <a:xfrm>
              <a:off x="1152" y="1141"/>
              <a:ext cx="9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256"/>
            <p:cNvSpPr>
              <a:spLocks noChangeArrowheads="1"/>
            </p:cNvSpPr>
            <p:nvPr/>
          </p:nvSpPr>
          <p:spPr bwMode="auto">
            <a:xfrm>
              <a:off x="1189" y="1141"/>
              <a:ext cx="10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257"/>
            <p:cNvSpPr>
              <a:spLocks noChangeArrowheads="1"/>
            </p:cNvSpPr>
            <p:nvPr/>
          </p:nvSpPr>
          <p:spPr bwMode="auto">
            <a:xfrm>
              <a:off x="1242" y="1141"/>
              <a:ext cx="7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258"/>
            <p:cNvSpPr>
              <a:spLocks noChangeArrowheads="1"/>
            </p:cNvSpPr>
            <p:nvPr/>
          </p:nvSpPr>
          <p:spPr bwMode="auto">
            <a:xfrm>
              <a:off x="1272" y="1141"/>
              <a:ext cx="7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259"/>
            <p:cNvSpPr>
              <a:spLocks noChangeArrowheads="1"/>
            </p:cNvSpPr>
            <p:nvPr/>
          </p:nvSpPr>
          <p:spPr bwMode="auto">
            <a:xfrm>
              <a:off x="1520" y="1688"/>
              <a:ext cx="9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260"/>
            <p:cNvSpPr>
              <a:spLocks noChangeArrowheads="1"/>
            </p:cNvSpPr>
            <p:nvPr/>
          </p:nvSpPr>
          <p:spPr bwMode="auto">
            <a:xfrm>
              <a:off x="1557" y="1688"/>
              <a:ext cx="10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261"/>
            <p:cNvSpPr>
              <a:spLocks noChangeArrowheads="1"/>
            </p:cNvSpPr>
            <p:nvPr/>
          </p:nvSpPr>
          <p:spPr bwMode="auto">
            <a:xfrm>
              <a:off x="1610" y="1688"/>
              <a:ext cx="7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262"/>
            <p:cNvSpPr>
              <a:spLocks noChangeArrowheads="1"/>
            </p:cNvSpPr>
            <p:nvPr/>
          </p:nvSpPr>
          <p:spPr bwMode="auto">
            <a:xfrm>
              <a:off x="1640" y="1688"/>
              <a:ext cx="7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263"/>
            <p:cNvSpPr>
              <a:spLocks noChangeArrowheads="1"/>
            </p:cNvSpPr>
            <p:nvPr/>
          </p:nvSpPr>
          <p:spPr bwMode="auto">
            <a:xfrm>
              <a:off x="1091" y="2178"/>
              <a:ext cx="9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264"/>
            <p:cNvSpPr>
              <a:spLocks noChangeArrowheads="1"/>
            </p:cNvSpPr>
            <p:nvPr/>
          </p:nvSpPr>
          <p:spPr bwMode="auto">
            <a:xfrm>
              <a:off x="1129" y="2178"/>
              <a:ext cx="10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265"/>
            <p:cNvSpPr>
              <a:spLocks noChangeArrowheads="1"/>
            </p:cNvSpPr>
            <p:nvPr/>
          </p:nvSpPr>
          <p:spPr bwMode="auto">
            <a:xfrm>
              <a:off x="1182" y="2178"/>
              <a:ext cx="7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266"/>
            <p:cNvSpPr>
              <a:spLocks noChangeArrowheads="1"/>
            </p:cNvSpPr>
            <p:nvPr/>
          </p:nvSpPr>
          <p:spPr bwMode="auto">
            <a:xfrm>
              <a:off x="1212" y="2178"/>
              <a:ext cx="7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267"/>
            <p:cNvSpPr>
              <a:spLocks noChangeArrowheads="1"/>
            </p:cNvSpPr>
            <p:nvPr/>
          </p:nvSpPr>
          <p:spPr bwMode="auto">
            <a:xfrm>
              <a:off x="1738" y="2437"/>
              <a:ext cx="9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268"/>
            <p:cNvSpPr>
              <a:spLocks noChangeArrowheads="1"/>
            </p:cNvSpPr>
            <p:nvPr/>
          </p:nvSpPr>
          <p:spPr bwMode="auto">
            <a:xfrm>
              <a:off x="1775" y="2437"/>
              <a:ext cx="10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269"/>
            <p:cNvSpPr>
              <a:spLocks noChangeArrowheads="1"/>
            </p:cNvSpPr>
            <p:nvPr/>
          </p:nvSpPr>
          <p:spPr bwMode="auto">
            <a:xfrm>
              <a:off x="1828" y="2437"/>
              <a:ext cx="7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270"/>
            <p:cNvSpPr>
              <a:spLocks noChangeArrowheads="1"/>
            </p:cNvSpPr>
            <p:nvPr/>
          </p:nvSpPr>
          <p:spPr bwMode="auto">
            <a:xfrm>
              <a:off x="1858" y="2437"/>
              <a:ext cx="7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271"/>
            <p:cNvSpPr>
              <a:spLocks noChangeArrowheads="1"/>
            </p:cNvSpPr>
            <p:nvPr/>
          </p:nvSpPr>
          <p:spPr bwMode="auto">
            <a:xfrm>
              <a:off x="1634" y="2934"/>
              <a:ext cx="9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272"/>
            <p:cNvSpPr>
              <a:spLocks noChangeArrowheads="1"/>
            </p:cNvSpPr>
            <p:nvPr/>
          </p:nvSpPr>
          <p:spPr bwMode="auto">
            <a:xfrm>
              <a:off x="1672" y="2934"/>
              <a:ext cx="10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273"/>
            <p:cNvSpPr>
              <a:spLocks noChangeArrowheads="1"/>
            </p:cNvSpPr>
            <p:nvPr/>
          </p:nvSpPr>
          <p:spPr bwMode="auto">
            <a:xfrm>
              <a:off x="1724" y="2934"/>
              <a:ext cx="7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274"/>
            <p:cNvSpPr>
              <a:spLocks noChangeArrowheads="1"/>
            </p:cNvSpPr>
            <p:nvPr/>
          </p:nvSpPr>
          <p:spPr bwMode="auto">
            <a:xfrm>
              <a:off x="1754" y="2934"/>
              <a:ext cx="7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275"/>
            <p:cNvSpPr>
              <a:spLocks noChangeArrowheads="1"/>
            </p:cNvSpPr>
            <p:nvPr/>
          </p:nvSpPr>
          <p:spPr bwMode="auto">
            <a:xfrm>
              <a:off x="1105" y="2739"/>
              <a:ext cx="9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276"/>
            <p:cNvSpPr>
              <a:spLocks noChangeArrowheads="1"/>
            </p:cNvSpPr>
            <p:nvPr/>
          </p:nvSpPr>
          <p:spPr bwMode="auto">
            <a:xfrm>
              <a:off x="1143" y="2739"/>
              <a:ext cx="10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277"/>
            <p:cNvSpPr>
              <a:spLocks noChangeArrowheads="1"/>
            </p:cNvSpPr>
            <p:nvPr/>
          </p:nvSpPr>
          <p:spPr bwMode="auto">
            <a:xfrm>
              <a:off x="1195" y="2739"/>
              <a:ext cx="7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278"/>
            <p:cNvSpPr>
              <a:spLocks noChangeArrowheads="1"/>
            </p:cNvSpPr>
            <p:nvPr/>
          </p:nvSpPr>
          <p:spPr bwMode="auto">
            <a:xfrm>
              <a:off x="1225" y="2739"/>
              <a:ext cx="7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7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Funkcje których nie ma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Bardzo często projektując hierarchię klas definiuje się pewien interfejs, który powinien zostać zachowany w klasie potomnej. Dzięki temu można tworzyć funkcje, które będą działały niezależnie od rzeczywistego obiektu.</a:t>
            </a:r>
          </a:p>
          <a:p>
            <a:r>
              <a:rPr lang="pl-PL" dirty="0"/>
              <a:t>W specyfikacji interfejsu można wyróżnić dwa rodzaje funkcji:</a:t>
            </a:r>
          </a:p>
          <a:p>
            <a:pPr lvl="1"/>
            <a:r>
              <a:rPr lang="pl-PL" dirty="0"/>
              <a:t>które </a:t>
            </a:r>
            <a:r>
              <a:rPr lang="pl-PL" i="1" dirty="0"/>
              <a:t>muszą</a:t>
            </a:r>
            <a:r>
              <a:rPr lang="pl-PL" dirty="0"/>
              <a:t> zostać przedefiniowane,</a:t>
            </a:r>
          </a:p>
          <a:p>
            <a:pPr lvl="1"/>
            <a:r>
              <a:rPr lang="pl-PL" dirty="0"/>
              <a:t>które </a:t>
            </a:r>
            <a:r>
              <a:rPr lang="pl-PL" i="1" dirty="0"/>
              <a:t>mogą</a:t>
            </a:r>
            <a:r>
              <a:rPr lang="pl-PL" dirty="0"/>
              <a:t> zostać przedefiniowane.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08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pl-PL" sz="5400" b="1" dirty="0" smtClean="0"/>
              <a:t>4. Funkcje wirtualne</a:t>
            </a:r>
            <a:endParaRPr lang="pl-PL" sz="5400" b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7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których nie ma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1008112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Klasy dziedziczące po </a:t>
            </a:r>
            <a:r>
              <a:rPr lang="pl-PL" sz="2000" dirty="0">
                <a:latin typeface="Consolas" panose="020B0609020204030204" pitchFamily="49" charset="0"/>
              </a:rPr>
              <a:t>Connection </a:t>
            </a:r>
            <a:endParaRPr lang="pl-PL" sz="2000" dirty="0" smtClean="0">
              <a:latin typeface="Consolas" panose="020B0609020204030204" pitchFamily="49" charset="0"/>
            </a:endParaRPr>
          </a:p>
          <a:p>
            <a:r>
              <a:rPr lang="pl-PL" sz="2000" dirty="0" smtClean="0"/>
              <a:t>muszą </a:t>
            </a:r>
            <a:r>
              <a:rPr lang="pl-PL" sz="2000" dirty="0"/>
              <a:t>przedefiniować </a:t>
            </a:r>
            <a:r>
              <a:rPr lang="pl-PL" sz="2000" dirty="0" err="1">
                <a:latin typeface="Consolas" panose="020B0609020204030204" pitchFamily="49" charset="0"/>
              </a:rPr>
              <a:t>readByte</a:t>
            </a:r>
            <a:r>
              <a:rPr lang="pl-PL" sz="2000" dirty="0">
                <a:latin typeface="Consolas" panose="020B0609020204030204" pitchFamily="49" charset="0"/>
              </a:rPr>
              <a:t>()</a:t>
            </a:r>
            <a:r>
              <a:rPr lang="pl-PL" sz="2000" dirty="0"/>
              <a:t>, </a:t>
            </a:r>
            <a:endParaRPr lang="pl-PL" sz="2000" dirty="0" smtClean="0"/>
          </a:p>
          <a:p>
            <a:r>
              <a:rPr lang="pl-PL" sz="2000" dirty="0" smtClean="0"/>
              <a:t>mogą </a:t>
            </a:r>
            <a:r>
              <a:rPr lang="pl-PL" sz="2000" dirty="0"/>
              <a:t>przedefiniować </a:t>
            </a:r>
            <a:r>
              <a:rPr lang="pl-PL" sz="2000" dirty="0" err="1">
                <a:latin typeface="Consolas" panose="020B0609020204030204" pitchFamily="49" charset="0"/>
              </a:rPr>
              <a:t>showProgress</a:t>
            </a:r>
            <a:r>
              <a:rPr lang="pl-PL" sz="2000" dirty="0">
                <a:latin typeface="Consolas" panose="020B0609020204030204" pitchFamily="49" charset="0"/>
              </a:rPr>
              <a:t>()</a:t>
            </a:r>
            <a:r>
              <a:rPr lang="pl-PL" sz="200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908720"/>
            <a:ext cx="6136616" cy="452431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Connection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// musi zostać przedefiniowana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readByte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()=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// może zostać przedefiniowana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showProgress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(){} 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readInt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Connection&amp;c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,int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&amp;target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char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buf[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4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for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i=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i&lt;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4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i++) buf[i]=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c.readByte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target = *(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*)buf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c.showProgress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Klasy abstrakcyjne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W powyższym przykładzie funkcja </a:t>
            </a:r>
            <a:r>
              <a:rPr lang="pl-PL" sz="2400" dirty="0" err="1">
                <a:latin typeface="Consolas" panose="020B0609020204030204" pitchFamily="49" charset="0"/>
              </a:rPr>
              <a:t>readByte</a:t>
            </a:r>
            <a:r>
              <a:rPr lang="pl-PL" sz="2400" dirty="0">
                <a:latin typeface="Consolas" panose="020B0609020204030204" pitchFamily="49" charset="0"/>
              </a:rPr>
              <a:t>()</a:t>
            </a:r>
            <a:r>
              <a:rPr lang="pl-PL" sz="2400" dirty="0"/>
              <a:t> jest </a:t>
            </a:r>
            <a:r>
              <a:rPr lang="pl-PL" sz="2400" i="1" dirty="0"/>
              <a:t>czystą funkcją wirtualną</a:t>
            </a:r>
            <a:r>
              <a:rPr lang="pl-PL" sz="2400" dirty="0"/>
              <a:t> (ang. </a:t>
            </a:r>
            <a:r>
              <a:rPr lang="pl-PL" sz="2400" i="1" dirty="0" err="1"/>
              <a:t>pure</a:t>
            </a:r>
            <a:r>
              <a:rPr lang="pl-PL" sz="2400" i="1" dirty="0"/>
              <a:t> </a:t>
            </a:r>
            <a:r>
              <a:rPr lang="pl-PL" sz="2400" i="1" dirty="0" err="1"/>
              <a:t>virtual</a:t>
            </a:r>
            <a:r>
              <a:rPr lang="pl-PL" sz="2400" i="1" dirty="0"/>
              <a:t> </a:t>
            </a:r>
            <a:r>
              <a:rPr lang="pl-PL" sz="2400" i="1" dirty="0" err="1"/>
              <a:t>function</a:t>
            </a:r>
            <a:r>
              <a:rPr lang="pl-PL" sz="2400" dirty="0"/>
              <a:t>). Nie ma ona implementacji. W VTABLE klasy na jej miejscu wstawiony jest zerowy wskaźnik.</a:t>
            </a:r>
          </a:p>
          <a:p>
            <a:endParaRPr lang="pl-PL" sz="2400" dirty="0" smtClean="0"/>
          </a:p>
          <a:p>
            <a:r>
              <a:rPr lang="pl-PL" sz="2400" dirty="0" smtClean="0"/>
              <a:t>Klasa</a:t>
            </a:r>
            <a:r>
              <a:rPr lang="pl-PL" sz="2400" dirty="0"/>
              <a:t>, w której zdefiniowane są jakiekolwiek czyste funkcje wirtualne nazywana jest klasą </a:t>
            </a:r>
            <a:r>
              <a:rPr lang="pl-PL" sz="2400" b="1" i="1" dirty="0"/>
              <a:t>abstrakcyjną</a:t>
            </a:r>
            <a:r>
              <a:rPr lang="pl-PL" sz="2400" dirty="0"/>
              <a:t>. </a:t>
            </a:r>
          </a:p>
          <a:p>
            <a:endParaRPr lang="pl-PL" sz="2400" dirty="0" smtClean="0"/>
          </a:p>
          <a:p>
            <a:r>
              <a:rPr lang="pl-PL" sz="2400" dirty="0" smtClean="0"/>
              <a:t>Klasy </a:t>
            </a:r>
            <a:r>
              <a:rPr lang="pl-PL" sz="2400" dirty="0"/>
              <a:t>abstrakcyjne definiuje się wyłącznie jako dodatkowe konstrukcje ułatwiające wykorzystanie polimorfizmu. Nie jest możliwe utworzenie obiektu klasy abstrakcyjnej. Zawsze konieczne jest zdefiniowanie klasy potomnej.</a:t>
            </a:r>
          </a:p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5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Klasy finalne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105273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Deklarując klasę z użyciem słowa kluczowego </a:t>
            </a:r>
            <a:r>
              <a:rPr lang="pl-PL" dirty="0" err="1" smtClean="0"/>
              <a:t>final</a:t>
            </a:r>
            <a:r>
              <a:rPr lang="pl-PL" dirty="0" smtClean="0"/>
              <a:t> można zabronić dalszego dziedziczenia. </a:t>
            </a:r>
            <a:endParaRPr lang="pl-PL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1772816"/>
            <a:ext cx="5234125" cy="4770537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Funkcja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evaluate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x)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Sinus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final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Funkcja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evaluate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x)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sin(x)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LepszySinus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Sinus{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evaluate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x)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std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::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"obliczam sin("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x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")"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return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Sinus::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evaluate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(x)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endParaRPr kumimoji="0" lang="pl-PL" alt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331640" y="6246023"/>
            <a:ext cx="741682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0000"/>
                </a:solidFill>
              </a:rPr>
              <a:t>error: </a:t>
            </a:r>
            <a:r>
              <a:rPr lang="pl-PL" sz="1600" dirty="0" err="1">
                <a:solidFill>
                  <a:srgbClr val="FF0000"/>
                </a:solidFill>
              </a:rPr>
              <a:t>cannot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err="1">
                <a:solidFill>
                  <a:srgbClr val="FF0000"/>
                </a:solidFill>
              </a:rPr>
              <a:t>derive</a:t>
            </a:r>
            <a:r>
              <a:rPr lang="pl-PL" sz="1600" dirty="0">
                <a:solidFill>
                  <a:srgbClr val="FF0000"/>
                </a:solidFill>
              </a:rPr>
              <a:t> from '</a:t>
            </a:r>
            <a:r>
              <a:rPr lang="pl-PL" sz="1600" dirty="0" err="1">
                <a:solidFill>
                  <a:srgbClr val="FF0000"/>
                </a:solidFill>
              </a:rPr>
              <a:t>final</a:t>
            </a:r>
            <a:r>
              <a:rPr lang="pl-PL" sz="1600" dirty="0">
                <a:solidFill>
                  <a:srgbClr val="FF0000"/>
                </a:solidFill>
              </a:rPr>
              <a:t>' </a:t>
            </a:r>
            <a:r>
              <a:rPr lang="pl-PL" sz="1600" dirty="0" err="1">
                <a:solidFill>
                  <a:srgbClr val="FF0000"/>
                </a:solidFill>
              </a:rPr>
              <a:t>base</a:t>
            </a:r>
            <a:r>
              <a:rPr lang="pl-PL" sz="1600" dirty="0">
                <a:solidFill>
                  <a:srgbClr val="FF0000"/>
                </a:solidFill>
              </a:rPr>
              <a:t> 'Sinus' in </a:t>
            </a:r>
            <a:r>
              <a:rPr lang="pl-PL" sz="1600" dirty="0" err="1">
                <a:solidFill>
                  <a:srgbClr val="FF0000"/>
                </a:solidFill>
              </a:rPr>
              <a:t>derived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err="1">
                <a:solidFill>
                  <a:srgbClr val="FF0000"/>
                </a:solidFill>
              </a:rPr>
              <a:t>type</a:t>
            </a:r>
            <a:r>
              <a:rPr lang="pl-PL" sz="1600" dirty="0">
                <a:solidFill>
                  <a:srgbClr val="FF0000"/>
                </a:solidFill>
              </a:rPr>
              <a:t> '</a:t>
            </a:r>
            <a:r>
              <a:rPr lang="pl-PL" sz="1600" dirty="0" err="1">
                <a:solidFill>
                  <a:srgbClr val="FF0000"/>
                </a:solidFill>
              </a:rPr>
              <a:t>LepszySinus</a:t>
            </a:r>
            <a:r>
              <a:rPr lang="pl-PL" sz="1600" dirty="0">
                <a:solidFill>
                  <a:srgbClr val="FF0000"/>
                </a:solidFill>
              </a:rPr>
              <a:t>'</a:t>
            </a:r>
          </a:p>
          <a:p>
            <a:r>
              <a:rPr lang="pl-PL" sz="1600" dirty="0"/>
              <a:t>   19 | </a:t>
            </a:r>
            <a:r>
              <a:rPr lang="pl-PL" sz="1600" dirty="0" err="1"/>
              <a:t>class</a:t>
            </a:r>
            <a:r>
              <a:rPr lang="pl-PL" sz="1600" dirty="0"/>
              <a:t> </a:t>
            </a:r>
            <a:r>
              <a:rPr lang="pl-PL" sz="1600" dirty="0" err="1"/>
              <a:t>LepszySinus</a:t>
            </a:r>
            <a:r>
              <a:rPr lang="pl-PL" sz="1600" dirty="0"/>
              <a:t>: public Sinus{</a:t>
            </a:r>
          </a:p>
        </p:txBody>
      </p:sp>
    </p:spTree>
    <p:extLst>
      <p:ext uri="{BB962C8B-B14F-4D97-AF65-F5344CB8AC3E}">
        <p14:creationId xmlns:p14="http://schemas.microsoft.com/office/powerpoint/2010/main" val="18073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Modyfikator </a:t>
            </a:r>
            <a:r>
              <a:rPr lang="pl-PL" dirty="0" err="1" smtClean="0"/>
              <a:t>override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83671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Modyfikator </a:t>
            </a:r>
            <a:r>
              <a:rPr lang="pl-PL" dirty="0" err="1" smtClean="0"/>
              <a:t>override</a:t>
            </a:r>
            <a:r>
              <a:rPr lang="pl-PL" dirty="0" smtClean="0"/>
              <a:t> informuje kompilator, że intencją programisty jest przedefiniowanie istniejącej metody. Jeżeli takiej nie ma – sygnalizowany jest błąd.</a:t>
            </a:r>
            <a:endParaRPr lang="pl-PL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2127" y="1772816"/>
            <a:ext cx="5458546" cy="5016758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Funkcja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evaluate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x)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ArcusSinus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final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Funkcja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evaluate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x)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if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(x&lt;-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1.0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|| x&gt;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1.0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908B25"/>
                </a:solidFill>
                <a:effectLst/>
                <a:latin typeface="Consolas" pitchFamily="49" charset="0"/>
                <a:cs typeface="Arial" pitchFamily="34" charset="0"/>
              </a:rPr>
              <a:t>NAN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return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acos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(x)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Funkcja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getInverse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override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Sinus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final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Funkcja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evaluate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x)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sin(x)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Funkcja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getInverse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override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endParaRPr kumimoji="0" lang="pl-PL" alt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120172" y="1916832"/>
            <a:ext cx="2772308" cy="33239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error: '</a:t>
            </a:r>
            <a:r>
              <a:rPr lang="pl-PL" sz="1400" dirty="0" err="1">
                <a:solidFill>
                  <a:srgbClr val="FF0000"/>
                </a:solidFill>
              </a:rPr>
              <a:t>virtual</a:t>
            </a:r>
            <a:r>
              <a:rPr lang="pl-PL" sz="1400" dirty="0">
                <a:solidFill>
                  <a:srgbClr val="FF0000"/>
                </a:solidFill>
              </a:rPr>
              <a:t> Funkcja* </a:t>
            </a:r>
            <a:r>
              <a:rPr lang="pl-PL" sz="1400" dirty="0" err="1">
                <a:solidFill>
                  <a:srgbClr val="FF0000"/>
                </a:solidFill>
              </a:rPr>
              <a:t>ArcusSinus</a:t>
            </a:r>
            <a:r>
              <a:rPr lang="pl-PL" sz="1400" dirty="0">
                <a:solidFill>
                  <a:srgbClr val="FF0000"/>
                </a:solidFill>
              </a:rPr>
              <a:t>::</a:t>
            </a:r>
            <a:r>
              <a:rPr lang="pl-PL" sz="1400" dirty="0" err="1">
                <a:solidFill>
                  <a:srgbClr val="FF0000"/>
                </a:solidFill>
              </a:rPr>
              <a:t>getInverse</a:t>
            </a:r>
            <a:r>
              <a:rPr lang="pl-PL" sz="1400" dirty="0">
                <a:solidFill>
                  <a:srgbClr val="FF0000"/>
                </a:solidFill>
              </a:rPr>
              <a:t>() </a:t>
            </a:r>
            <a:r>
              <a:rPr lang="pl-PL" sz="1400" dirty="0" err="1">
                <a:solidFill>
                  <a:srgbClr val="FF0000"/>
                </a:solidFill>
              </a:rPr>
              <a:t>const</a:t>
            </a:r>
            <a:r>
              <a:rPr lang="pl-PL" sz="1400" dirty="0">
                <a:solidFill>
                  <a:srgbClr val="FF0000"/>
                </a:solidFill>
              </a:rPr>
              <a:t>' </a:t>
            </a:r>
            <a:r>
              <a:rPr lang="pl-PL" sz="1400" dirty="0" err="1">
                <a:solidFill>
                  <a:srgbClr val="FF0000"/>
                </a:solidFill>
              </a:rPr>
              <a:t>marked</a:t>
            </a:r>
            <a:r>
              <a:rPr lang="pl-PL" sz="1400" dirty="0">
                <a:solidFill>
                  <a:srgbClr val="FF0000"/>
                </a:solidFill>
              </a:rPr>
              <a:t> '</a:t>
            </a:r>
            <a:r>
              <a:rPr lang="pl-PL" sz="1400" dirty="0" err="1">
                <a:solidFill>
                  <a:srgbClr val="FF0000"/>
                </a:solidFill>
              </a:rPr>
              <a:t>override</a:t>
            </a:r>
            <a:r>
              <a:rPr lang="pl-PL" sz="1400" dirty="0">
                <a:solidFill>
                  <a:srgbClr val="FF0000"/>
                </a:solidFill>
              </a:rPr>
              <a:t>', but </a:t>
            </a:r>
            <a:r>
              <a:rPr lang="pl-PL" sz="1400" dirty="0" err="1">
                <a:solidFill>
                  <a:srgbClr val="FF0000"/>
                </a:solidFill>
              </a:rPr>
              <a:t>does</a:t>
            </a:r>
            <a:r>
              <a:rPr lang="pl-PL" sz="1400" dirty="0">
                <a:solidFill>
                  <a:srgbClr val="FF0000"/>
                </a:solidFill>
              </a:rPr>
              <a:t> not </a:t>
            </a:r>
            <a:r>
              <a:rPr lang="pl-PL" sz="1400" dirty="0" err="1">
                <a:solidFill>
                  <a:srgbClr val="FF0000"/>
                </a:solidFill>
              </a:rPr>
              <a:t>override</a:t>
            </a:r>
            <a:endParaRPr lang="pl-PL" sz="1400" dirty="0">
              <a:solidFill>
                <a:srgbClr val="FF0000"/>
              </a:solidFill>
            </a:endParaRPr>
          </a:p>
          <a:p>
            <a:r>
              <a:rPr lang="pl-PL" sz="1400" dirty="0"/>
              <a:t>   38 |     </a:t>
            </a:r>
            <a:r>
              <a:rPr lang="pl-PL" sz="1400" dirty="0" err="1"/>
              <a:t>virtual</a:t>
            </a:r>
            <a:r>
              <a:rPr lang="pl-PL" sz="1400" dirty="0"/>
              <a:t> Funkcja*</a:t>
            </a:r>
            <a:r>
              <a:rPr lang="pl-PL" sz="1400" dirty="0" err="1"/>
              <a:t>getInverse</a:t>
            </a:r>
            <a:r>
              <a:rPr lang="pl-PL" sz="1400" dirty="0"/>
              <a:t>()</a:t>
            </a:r>
            <a:r>
              <a:rPr lang="pl-PL" sz="1400" dirty="0" err="1"/>
              <a:t>const</a:t>
            </a:r>
            <a:r>
              <a:rPr lang="pl-PL" sz="1400" dirty="0"/>
              <a:t> </a:t>
            </a:r>
            <a:r>
              <a:rPr lang="pl-PL" sz="1400" dirty="0" err="1"/>
              <a:t>override</a:t>
            </a:r>
            <a:r>
              <a:rPr lang="pl-PL" sz="1400" dirty="0" smtClean="0"/>
              <a:t>;</a:t>
            </a:r>
          </a:p>
          <a:p>
            <a:endParaRPr lang="pl-PL" sz="1400" dirty="0"/>
          </a:p>
          <a:p>
            <a:r>
              <a:rPr lang="pl-PL" sz="1400" dirty="0">
                <a:solidFill>
                  <a:srgbClr val="FF0000"/>
                </a:solidFill>
              </a:rPr>
              <a:t>error: '</a:t>
            </a:r>
            <a:r>
              <a:rPr lang="pl-PL" sz="1400" dirty="0" err="1">
                <a:solidFill>
                  <a:srgbClr val="FF0000"/>
                </a:solidFill>
              </a:rPr>
              <a:t>virtual</a:t>
            </a:r>
            <a:r>
              <a:rPr lang="pl-PL" sz="1400" dirty="0">
                <a:solidFill>
                  <a:srgbClr val="FF0000"/>
                </a:solidFill>
              </a:rPr>
              <a:t> Funkcja* Sinus::</a:t>
            </a:r>
            <a:r>
              <a:rPr lang="pl-PL" sz="1400" dirty="0" err="1">
                <a:solidFill>
                  <a:srgbClr val="FF0000"/>
                </a:solidFill>
              </a:rPr>
              <a:t>getInverse</a:t>
            </a:r>
            <a:r>
              <a:rPr lang="pl-PL" sz="1400" dirty="0">
                <a:solidFill>
                  <a:srgbClr val="FF0000"/>
                </a:solidFill>
              </a:rPr>
              <a:t>() </a:t>
            </a:r>
            <a:r>
              <a:rPr lang="pl-PL" sz="1400" dirty="0" err="1">
                <a:solidFill>
                  <a:srgbClr val="FF0000"/>
                </a:solidFill>
              </a:rPr>
              <a:t>const</a:t>
            </a:r>
            <a:r>
              <a:rPr lang="pl-PL" sz="1400" dirty="0">
                <a:solidFill>
                  <a:srgbClr val="FF0000"/>
                </a:solidFill>
              </a:rPr>
              <a:t>' </a:t>
            </a:r>
            <a:r>
              <a:rPr lang="pl-PL" sz="1400" dirty="0" err="1">
                <a:solidFill>
                  <a:srgbClr val="FF0000"/>
                </a:solidFill>
              </a:rPr>
              <a:t>marked</a:t>
            </a:r>
            <a:r>
              <a:rPr lang="pl-PL" sz="1400" dirty="0">
                <a:solidFill>
                  <a:srgbClr val="FF0000"/>
                </a:solidFill>
              </a:rPr>
              <a:t> '</a:t>
            </a:r>
            <a:r>
              <a:rPr lang="pl-PL" sz="1400" dirty="0" err="1">
                <a:solidFill>
                  <a:srgbClr val="FF0000"/>
                </a:solidFill>
              </a:rPr>
              <a:t>override</a:t>
            </a:r>
            <a:r>
              <a:rPr lang="pl-PL" sz="1400" dirty="0">
                <a:solidFill>
                  <a:srgbClr val="FF0000"/>
                </a:solidFill>
              </a:rPr>
              <a:t>', but </a:t>
            </a:r>
            <a:r>
              <a:rPr lang="pl-PL" sz="1400" dirty="0" err="1">
                <a:solidFill>
                  <a:srgbClr val="FF0000"/>
                </a:solidFill>
              </a:rPr>
              <a:t>does</a:t>
            </a:r>
            <a:r>
              <a:rPr lang="pl-PL" sz="1400" dirty="0">
                <a:solidFill>
                  <a:srgbClr val="FF0000"/>
                </a:solidFill>
              </a:rPr>
              <a:t> not </a:t>
            </a:r>
            <a:r>
              <a:rPr lang="pl-PL" sz="1400" dirty="0" err="1">
                <a:solidFill>
                  <a:srgbClr val="FF0000"/>
                </a:solidFill>
              </a:rPr>
              <a:t>override</a:t>
            </a:r>
            <a:endParaRPr lang="pl-PL" sz="1400" dirty="0">
              <a:solidFill>
                <a:srgbClr val="FF0000"/>
              </a:solidFill>
            </a:endParaRPr>
          </a:p>
          <a:p>
            <a:r>
              <a:rPr lang="pl-PL" sz="1400" dirty="0"/>
              <a:t>   45 |     </a:t>
            </a:r>
            <a:r>
              <a:rPr lang="pl-PL" sz="1400" dirty="0" err="1"/>
              <a:t>virtual</a:t>
            </a:r>
            <a:r>
              <a:rPr lang="pl-PL" sz="1400" dirty="0"/>
              <a:t> Funkcja*</a:t>
            </a:r>
            <a:r>
              <a:rPr lang="pl-PL" sz="1400" dirty="0" err="1"/>
              <a:t>getInverse</a:t>
            </a:r>
            <a:r>
              <a:rPr lang="pl-PL" sz="1400" dirty="0"/>
              <a:t>()</a:t>
            </a:r>
            <a:r>
              <a:rPr lang="pl-PL" sz="1400" dirty="0" err="1"/>
              <a:t>const</a:t>
            </a:r>
            <a:r>
              <a:rPr lang="pl-PL" sz="1400" dirty="0"/>
              <a:t> </a:t>
            </a:r>
            <a:r>
              <a:rPr lang="pl-PL" sz="1400" dirty="0" err="1"/>
              <a:t>override</a:t>
            </a:r>
            <a:r>
              <a:rPr lang="pl-PL" sz="1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884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Przykład: żółw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124744"/>
            <a:ext cx="8208912" cy="5016758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Turtle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x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y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angle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bool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isPenDown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Turtle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x=y=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angle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isPenDown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true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forward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distance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rotate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angle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changePenState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bool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putDown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aśnienie prostokątne 6"/>
          <p:cNvSpPr/>
          <p:nvPr/>
        </p:nvSpPr>
        <p:spPr>
          <a:xfrm>
            <a:off x="4860032" y="1340768"/>
            <a:ext cx="3672408" cy="1656184"/>
          </a:xfrm>
          <a:prstGeom prst="wedgeRectCallout">
            <a:avLst>
              <a:gd name="adj1" fmla="val -98543"/>
              <a:gd name="adj2" fmla="val -67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 smtClean="0"/>
              <a:t>Stan żółwia: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/>
              <a:t>x,y</a:t>
            </a:r>
            <a:r>
              <a:rPr lang="pl-PL" sz="1600" dirty="0" smtClean="0"/>
              <a:t> – współrzędne położenia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/>
              <a:t>angle</a:t>
            </a:r>
            <a:r>
              <a:rPr lang="pl-PL" sz="1600" dirty="0" smtClean="0"/>
              <a:t> – kąt obrotu w stopniach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/>
              <a:t>isPenDown</a:t>
            </a:r>
            <a:r>
              <a:rPr lang="pl-PL" sz="1600" dirty="0" smtClean="0"/>
              <a:t> – czy pisak jest opuszczony (czyli przesunięcie narysuje kreskę) </a:t>
            </a:r>
            <a:endParaRPr lang="pl-PL" sz="1600" dirty="0"/>
          </a:p>
        </p:txBody>
      </p:sp>
      <p:sp>
        <p:nvSpPr>
          <p:cNvPr id="8" name="Objaśnienie prostokątne 7"/>
          <p:cNvSpPr/>
          <p:nvPr/>
        </p:nvSpPr>
        <p:spPr>
          <a:xfrm>
            <a:off x="6084168" y="3861048"/>
            <a:ext cx="2808312" cy="2160240"/>
          </a:xfrm>
          <a:prstGeom prst="wedgeRectCallout">
            <a:avLst>
              <a:gd name="adj1" fmla="val -76097"/>
              <a:gd name="adj2" fmla="val -1171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 smtClean="0"/>
              <a:t>Metody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/>
              <a:t>forward</a:t>
            </a:r>
            <a:r>
              <a:rPr lang="pl-PL" sz="1600" dirty="0" smtClean="0"/>
              <a:t>() – przesunięcie do przodu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/>
              <a:t>rotate</a:t>
            </a:r>
            <a:r>
              <a:rPr lang="pl-PL" sz="1600" dirty="0" smtClean="0"/>
              <a:t>() – zmiana kąta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/>
              <a:t>changePenState</a:t>
            </a:r>
            <a:r>
              <a:rPr lang="pl-PL" sz="1600" dirty="0" smtClean="0"/>
              <a:t>() – podniesienie lub opuszczenie pisaka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658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Metody żółwia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3773" y="1052736"/>
            <a:ext cx="8162812" cy="5632311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Turtle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::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forward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distance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if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isPenDown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"&lt;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line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 x1=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&lt;&lt;x&lt;&lt;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 y1=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&lt;&lt;y&lt;&lt;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 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x+=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distance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*cos(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angle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</a:t>
            </a:r>
            <a:r>
              <a:rPr lang="pl-PL" altLang="pl-PL" dirty="0" smtClean="0">
                <a:solidFill>
                  <a:srgbClr val="A9B7C6"/>
                </a:solidFill>
                <a:latin typeface="Consolas" pitchFamily="49" charset="0"/>
                <a:cs typeface="Arial" pitchFamily="34" charset="0"/>
              </a:rPr>
              <a:t>M_PI/</a:t>
            </a:r>
            <a:r>
              <a:rPr lang="pl-PL" altLang="pl-PL" dirty="0" smtClean="0">
                <a:solidFill>
                  <a:srgbClr val="6897BB"/>
                </a:solidFill>
                <a:latin typeface="Consolas" pitchFamily="49" charset="0"/>
                <a:cs typeface="Arial" pitchFamily="34" charset="0"/>
              </a:rPr>
              <a:t>180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y+=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distance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*sin(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angle</a:t>
            </a:r>
            <a:r>
              <a:rPr lang="pl-PL" altLang="pl-PL" dirty="0">
                <a:solidFill>
                  <a:srgbClr val="A9B7C6"/>
                </a:solidFill>
                <a:latin typeface="Consolas" pitchFamily="49" charset="0"/>
                <a:cs typeface="Arial" pitchFamily="34" charset="0"/>
              </a:rPr>
              <a:t>*M_PI/</a:t>
            </a:r>
            <a:r>
              <a:rPr lang="pl-PL" altLang="pl-PL" dirty="0">
                <a:solidFill>
                  <a:srgbClr val="6897BB"/>
                </a:solidFill>
                <a:latin typeface="Consolas" pitchFamily="49" charset="0"/>
                <a:cs typeface="Arial" pitchFamily="34" charset="0"/>
              </a:rPr>
              <a:t>180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if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isPenDown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 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"x2=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&lt;&lt;x&lt;&lt;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 y2=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&lt;&lt;y&lt;&lt;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 "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b="0" i="0" u="none" strike="noStrike" cap="none" normalizeH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"style=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\"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stroke:rgb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(255,0,0);stroke-width:2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 /&gt;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\n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Turtle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::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rotate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angle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this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-&gt;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angle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+=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angle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rgbClr val="A9B7C6"/>
              </a:solidFill>
              <a:effectLst/>
              <a:latin typeface="Consolas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Turtle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::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changePenState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bool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putDown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isPenDown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=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putDown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292080" y="2060848"/>
            <a:ext cx="345638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Żółw generuje obiekty &lt;</a:t>
            </a:r>
            <a:r>
              <a:rPr lang="pl-PL" dirty="0" err="1" smtClean="0"/>
              <a:t>line</a:t>
            </a:r>
            <a:r>
              <a:rPr lang="pl-PL" dirty="0" smtClean="0"/>
              <a:t>&gt; w formacie SVG (</a:t>
            </a:r>
            <a:r>
              <a:rPr lang="pl-PL" dirty="0"/>
              <a:t>Scalable </a:t>
            </a:r>
            <a:r>
              <a:rPr lang="pl-PL" dirty="0" err="1"/>
              <a:t>Vector</a:t>
            </a:r>
            <a:r>
              <a:rPr lang="pl-PL" dirty="0"/>
              <a:t> </a:t>
            </a:r>
            <a:r>
              <a:rPr lang="pl-PL" dirty="0" smtClean="0"/>
              <a:t>Graphics)</a:t>
            </a:r>
          </a:p>
        </p:txBody>
      </p:sp>
    </p:spTree>
    <p:extLst>
      <p:ext uri="{BB962C8B-B14F-4D97-AF65-F5344CB8AC3E}">
        <p14:creationId xmlns:p14="http://schemas.microsoft.com/office/powerpoint/2010/main" val="37501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 żółwia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1190357"/>
            <a:ext cx="8208912" cy="5262979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test(){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"&lt;!DOCTYPE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html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&gt;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\n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html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&gt;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\n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&lt;body&gt;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\n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svg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height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=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\"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300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\"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width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=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\"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300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\"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&gt;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\n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Turtle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n=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32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t.changePenState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false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t.rotate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45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t.forward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200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bool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isPenDown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=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true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t.changePenState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isPenDown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for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i=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n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++){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t.forward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t.rotate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360.0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/n)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isPenDown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=!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isPenDown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t.changePenState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isPenDown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"&lt;/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svg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&gt;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\n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"&lt;/body&gt;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\n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&lt;/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html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&gt;"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644008" y="2492896"/>
            <a:ext cx="388843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Program przesuwa żółwia na środek i rysuje okrąg linią  przerywaną (pętla for)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16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1196752"/>
            <a:ext cx="8208912" cy="43396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200" dirty="0"/>
              <a:t>&lt;!DOCTYPE </a:t>
            </a:r>
            <a:r>
              <a:rPr lang="pl-PL" sz="1200" dirty="0" err="1"/>
              <a:t>html</a:t>
            </a:r>
            <a:r>
              <a:rPr lang="pl-PL" sz="1200" dirty="0"/>
              <a:t>&gt;</a:t>
            </a:r>
          </a:p>
          <a:p>
            <a:r>
              <a:rPr lang="pl-PL" sz="1200" dirty="0"/>
              <a:t>&lt;</a:t>
            </a:r>
            <a:r>
              <a:rPr lang="pl-PL" sz="1200" dirty="0" err="1"/>
              <a:t>html</a:t>
            </a:r>
            <a:r>
              <a:rPr lang="pl-PL" sz="1200" dirty="0"/>
              <a:t>&gt;</a:t>
            </a:r>
          </a:p>
          <a:p>
            <a:r>
              <a:rPr lang="pl-PL" sz="1200" dirty="0"/>
              <a:t>&lt;body&gt;</a:t>
            </a:r>
          </a:p>
          <a:p>
            <a:r>
              <a:rPr lang="pl-PL" sz="1200" dirty="0"/>
              <a:t>&lt;</a:t>
            </a:r>
            <a:r>
              <a:rPr lang="pl-PL" sz="1200" dirty="0" err="1"/>
              <a:t>svg</a:t>
            </a:r>
            <a:r>
              <a:rPr lang="pl-PL" sz="1200" dirty="0"/>
              <a:t> </a:t>
            </a:r>
            <a:r>
              <a:rPr lang="pl-PL" sz="1200" dirty="0" err="1"/>
              <a:t>height</a:t>
            </a:r>
            <a:r>
              <a:rPr lang="pl-PL" sz="1200" dirty="0"/>
              <a:t>="300" </a:t>
            </a:r>
            <a:r>
              <a:rPr lang="pl-PL" sz="1200" dirty="0" err="1"/>
              <a:t>width</a:t>
            </a:r>
            <a:r>
              <a:rPr lang="pl-PL" sz="1200" dirty="0"/>
              <a:t>="300"&gt;</a:t>
            </a:r>
          </a:p>
          <a:p>
            <a:r>
              <a:rPr lang="pl-PL" sz="1200" dirty="0"/>
              <a:t>&lt;</a:t>
            </a:r>
            <a:r>
              <a:rPr lang="pl-PL" sz="1200" dirty="0" err="1"/>
              <a:t>line</a:t>
            </a:r>
            <a:r>
              <a:rPr lang="pl-PL" sz="1200" dirty="0"/>
              <a:t> x1="141.421" y1="141.421" x2="148.492" y2="148.492" style="</a:t>
            </a:r>
            <a:r>
              <a:rPr lang="pl-PL" sz="1200" dirty="0" err="1"/>
              <a:t>stroke:rgb</a:t>
            </a:r>
            <a:r>
              <a:rPr lang="pl-PL" sz="1200" dirty="0"/>
              <a:t>(255,0,0);stroke-width:2" /&gt;</a:t>
            </a:r>
          </a:p>
          <a:p>
            <a:r>
              <a:rPr lang="pl-PL" sz="1200" dirty="0"/>
              <a:t>&lt;</a:t>
            </a:r>
            <a:r>
              <a:rPr lang="pl-PL" sz="1200" dirty="0" err="1"/>
              <a:t>line</a:t>
            </a:r>
            <a:r>
              <a:rPr lang="pl-PL" sz="1200" dirty="0"/>
              <a:t> x1="154.048" y1="156.807" x2="157.875" y2="166.046" style="</a:t>
            </a:r>
            <a:r>
              <a:rPr lang="pl-PL" sz="1200" dirty="0" err="1"/>
              <a:t>stroke:rgb</a:t>
            </a:r>
            <a:r>
              <a:rPr lang="pl-PL" sz="1200" dirty="0"/>
              <a:t>(255,0,0);stroke-width:2" /&gt;</a:t>
            </a:r>
          </a:p>
          <a:p>
            <a:r>
              <a:rPr lang="pl-PL" sz="1200" dirty="0"/>
              <a:t>&lt;</a:t>
            </a:r>
            <a:r>
              <a:rPr lang="pl-PL" sz="1200" dirty="0" err="1"/>
              <a:t>line</a:t>
            </a:r>
            <a:r>
              <a:rPr lang="pl-PL" sz="1200" dirty="0"/>
              <a:t> x1="159.826" y1="175.854" x2="159.826" y2="185.854" style="</a:t>
            </a:r>
            <a:r>
              <a:rPr lang="pl-PL" sz="1200" dirty="0" err="1"/>
              <a:t>stroke:rgb</a:t>
            </a:r>
            <a:r>
              <a:rPr lang="pl-PL" sz="1200" dirty="0"/>
              <a:t>(255,0,0);stroke-width:2" /&gt;</a:t>
            </a:r>
          </a:p>
          <a:p>
            <a:r>
              <a:rPr lang="pl-PL" sz="1200" dirty="0"/>
              <a:t>&lt;</a:t>
            </a:r>
            <a:r>
              <a:rPr lang="pl-PL" sz="1200" dirty="0" err="1"/>
              <a:t>line</a:t>
            </a:r>
            <a:r>
              <a:rPr lang="pl-PL" sz="1200" dirty="0"/>
              <a:t> x1="157.875" y1="195.662" x2="154.048" y2="204.9" style="</a:t>
            </a:r>
            <a:r>
              <a:rPr lang="pl-PL" sz="1200" dirty="0" err="1"/>
              <a:t>stroke:rgb</a:t>
            </a:r>
            <a:r>
              <a:rPr lang="pl-PL" sz="1200" dirty="0"/>
              <a:t>(255,0,0);stroke-width:2" /&gt;</a:t>
            </a:r>
          </a:p>
          <a:p>
            <a:r>
              <a:rPr lang="pl-PL" sz="1200" dirty="0"/>
              <a:t>&lt;</a:t>
            </a:r>
            <a:r>
              <a:rPr lang="pl-PL" sz="1200" dirty="0" err="1"/>
              <a:t>line</a:t>
            </a:r>
            <a:r>
              <a:rPr lang="pl-PL" sz="1200" dirty="0"/>
              <a:t> x1="148.492" y1="213.215" x2="141.421" y2="220.286" style="</a:t>
            </a:r>
            <a:r>
              <a:rPr lang="pl-PL" sz="1200" dirty="0" err="1"/>
              <a:t>stroke:rgb</a:t>
            </a:r>
            <a:r>
              <a:rPr lang="pl-PL" sz="1200" dirty="0"/>
              <a:t>(255,0,0);stroke-width:2" /&gt;</a:t>
            </a:r>
          </a:p>
          <a:p>
            <a:r>
              <a:rPr lang="pl-PL" sz="1200" dirty="0"/>
              <a:t>&lt;</a:t>
            </a:r>
            <a:r>
              <a:rPr lang="pl-PL" sz="1200" dirty="0" err="1"/>
              <a:t>line</a:t>
            </a:r>
            <a:r>
              <a:rPr lang="pl-PL" sz="1200" dirty="0"/>
              <a:t> x1="133.107" y1="225.842" x2="123.868" y2="229.669" style="</a:t>
            </a:r>
            <a:r>
              <a:rPr lang="pl-PL" sz="1200" dirty="0" err="1"/>
              <a:t>stroke:rgb</a:t>
            </a:r>
            <a:r>
              <a:rPr lang="pl-PL" sz="1200" dirty="0"/>
              <a:t>(255,0,0);stroke-width:2" /&gt;</a:t>
            </a:r>
          </a:p>
          <a:p>
            <a:r>
              <a:rPr lang="pl-PL" sz="1200" dirty="0"/>
              <a:t>&lt;</a:t>
            </a:r>
            <a:r>
              <a:rPr lang="pl-PL" sz="1200" dirty="0" err="1"/>
              <a:t>line</a:t>
            </a:r>
            <a:r>
              <a:rPr lang="pl-PL" sz="1200" dirty="0"/>
              <a:t> x1="114.06" y1="231.62" x2="104.06" y2="231.62" style="</a:t>
            </a:r>
            <a:r>
              <a:rPr lang="pl-PL" sz="1200" dirty="0" err="1"/>
              <a:t>stroke:rgb</a:t>
            </a:r>
            <a:r>
              <a:rPr lang="pl-PL" sz="1200" dirty="0"/>
              <a:t>(255,0,0);stroke-width:2" /&gt;</a:t>
            </a:r>
          </a:p>
          <a:p>
            <a:r>
              <a:rPr lang="pl-PL" sz="1200" dirty="0"/>
              <a:t>&lt;</a:t>
            </a:r>
            <a:r>
              <a:rPr lang="pl-PL" sz="1200" dirty="0" err="1"/>
              <a:t>line</a:t>
            </a:r>
            <a:r>
              <a:rPr lang="pl-PL" sz="1200" dirty="0"/>
              <a:t> x1="94.2522" y1="229.669" x2="85.0134" y2="225.842" style="</a:t>
            </a:r>
            <a:r>
              <a:rPr lang="pl-PL" sz="1200" dirty="0" err="1"/>
              <a:t>stroke:rgb</a:t>
            </a:r>
            <a:r>
              <a:rPr lang="pl-PL" sz="1200" dirty="0"/>
              <a:t>(255,0,0);stroke-width:2" /&gt;</a:t>
            </a:r>
          </a:p>
          <a:p>
            <a:r>
              <a:rPr lang="pl-PL" sz="1200" dirty="0"/>
              <a:t>&lt;</a:t>
            </a:r>
            <a:r>
              <a:rPr lang="pl-PL" sz="1200" dirty="0" err="1"/>
              <a:t>line</a:t>
            </a:r>
            <a:r>
              <a:rPr lang="pl-PL" sz="1200" dirty="0"/>
              <a:t> x1="76.6987" y1="220.286" x2="69.6276" y2="213.215" style="</a:t>
            </a:r>
            <a:r>
              <a:rPr lang="pl-PL" sz="1200" dirty="0" err="1"/>
              <a:t>stroke:rgb</a:t>
            </a:r>
            <a:r>
              <a:rPr lang="pl-PL" sz="1200" dirty="0"/>
              <a:t>(255,0,0);stroke-width:2" /&gt;</a:t>
            </a:r>
          </a:p>
          <a:p>
            <a:r>
              <a:rPr lang="pl-PL" sz="1200" dirty="0"/>
              <a:t>&lt;</a:t>
            </a:r>
            <a:r>
              <a:rPr lang="pl-PL" sz="1200" dirty="0" err="1"/>
              <a:t>line</a:t>
            </a:r>
            <a:r>
              <a:rPr lang="pl-PL" sz="1200" dirty="0"/>
              <a:t> x1="64.0719" y1="204.9" x2="60.2451" y2="195.662" style="</a:t>
            </a:r>
            <a:r>
              <a:rPr lang="pl-PL" sz="1200" dirty="0" err="1"/>
              <a:t>stroke:rgb</a:t>
            </a:r>
            <a:r>
              <a:rPr lang="pl-PL" sz="1200" dirty="0"/>
              <a:t>(255,0,0);stroke-width:2" /&gt;</a:t>
            </a:r>
          </a:p>
          <a:p>
            <a:r>
              <a:rPr lang="pl-PL" sz="1200" dirty="0"/>
              <a:t>&lt;</a:t>
            </a:r>
            <a:r>
              <a:rPr lang="pl-PL" sz="1200" dirty="0" err="1"/>
              <a:t>line</a:t>
            </a:r>
            <a:r>
              <a:rPr lang="pl-PL" sz="1200" dirty="0"/>
              <a:t> x1="58.2942" y1="185.854" x2="58.2942" y2="175.854" style="</a:t>
            </a:r>
            <a:r>
              <a:rPr lang="pl-PL" sz="1200" dirty="0" err="1"/>
              <a:t>stroke:rgb</a:t>
            </a:r>
            <a:r>
              <a:rPr lang="pl-PL" sz="1200" dirty="0"/>
              <a:t>(255,0,0);stroke-width:2" /&gt;</a:t>
            </a:r>
          </a:p>
          <a:p>
            <a:r>
              <a:rPr lang="pl-PL" sz="1200" dirty="0"/>
              <a:t>&lt;</a:t>
            </a:r>
            <a:r>
              <a:rPr lang="pl-PL" sz="1200" dirty="0" err="1"/>
              <a:t>line</a:t>
            </a:r>
            <a:r>
              <a:rPr lang="pl-PL" sz="1200" dirty="0"/>
              <a:t> x1="60.2451" y1="166.046" x2="64.0719" y2="156.807" style="</a:t>
            </a:r>
            <a:r>
              <a:rPr lang="pl-PL" sz="1200" dirty="0" err="1"/>
              <a:t>stroke:rgb</a:t>
            </a:r>
            <a:r>
              <a:rPr lang="pl-PL" sz="1200" dirty="0"/>
              <a:t>(255,0,0);stroke-width:2" /&gt;</a:t>
            </a:r>
          </a:p>
          <a:p>
            <a:r>
              <a:rPr lang="pl-PL" sz="1200" dirty="0"/>
              <a:t>&lt;</a:t>
            </a:r>
            <a:r>
              <a:rPr lang="pl-PL" sz="1200" dirty="0" err="1"/>
              <a:t>line</a:t>
            </a:r>
            <a:r>
              <a:rPr lang="pl-PL" sz="1200" dirty="0"/>
              <a:t> x1="69.6276" y1="148.492" x2="76.6987" y2="141.421" style="</a:t>
            </a:r>
            <a:r>
              <a:rPr lang="pl-PL" sz="1200" dirty="0" err="1"/>
              <a:t>stroke:rgb</a:t>
            </a:r>
            <a:r>
              <a:rPr lang="pl-PL" sz="1200" dirty="0"/>
              <a:t>(255,0,0);stroke-width:2" /&gt;</a:t>
            </a:r>
          </a:p>
          <a:p>
            <a:r>
              <a:rPr lang="pl-PL" sz="1200" dirty="0"/>
              <a:t>&lt;</a:t>
            </a:r>
            <a:r>
              <a:rPr lang="pl-PL" sz="1200" dirty="0" err="1"/>
              <a:t>line</a:t>
            </a:r>
            <a:r>
              <a:rPr lang="pl-PL" sz="1200" dirty="0"/>
              <a:t> x1="85.0134" y1="135.866" x2="94.2522" y2="132.039" style="</a:t>
            </a:r>
            <a:r>
              <a:rPr lang="pl-PL" sz="1200" dirty="0" err="1"/>
              <a:t>stroke:rgb</a:t>
            </a:r>
            <a:r>
              <a:rPr lang="pl-PL" sz="1200" dirty="0"/>
              <a:t>(255,0,0);stroke-width:2" /&gt;</a:t>
            </a:r>
          </a:p>
          <a:p>
            <a:r>
              <a:rPr lang="pl-PL" sz="1200" dirty="0"/>
              <a:t>&lt;</a:t>
            </a:r>
            <a:r>
              <a:rPr lang="pl-PL" sz="1200" dirty="0" err="1"/>
              <a:t>line</a:t>
            </a:r>
            <a:r>
              <a:rPr lang="pl-PL" sz="1200" dirty="0"/>
              <a:t> x1="104.06" y1="130.088" x2="114.06" y2="130.088" style="</a:t>
            </a:r>
            <a:r>
              <a:rPr lang="pl-PL" sz="1200" dirty="0" err="1"/>
              <a:t>stroke:rgb</a:t>
            </a:r>
            <a:r>
              <a:rPr lang="pl-PL" sz="1200" dirty="0"/>
              <a:t>(255,0,0);stroke-width:2" /&gt;</a:t>
            </a:r>
          </a:p>
          <a:p>
            <a:r>
              <a:rPr lang="pl-PL" sz="1200" dirty="0"/>
              <a:t>&lt;</a:t>
            </a:r>
            <a:r>
              <a:rPr lang="pl-PL" sz="1200" dirty="0" err="1"/>
              <a:t>line</a:t>
            </a:r>
            <a:r>
              <a:rPr lang="pl-PL" sz="1200" dirty="0"/>
              <a:t> x1="123.868" y1="132.039" x2="133.107" y2="135.866" style="</a:t>
            </a:r>
            <a:r>
              <a:rPr lang="pl-PL" sz="1200" dirty="0" err="1"/>
              <a:t>stroke:rgb</a:t>
            </a:r>
            <a:r>
              <a:rPr lang="pl-PL" sz="1200" dirty="0"/>
              <a:t>(255,0,0);stroke-width:2" /&gt;</a:t>
            </a:r>
          </a:p>
          <a:p>
            <a:r>
              <a:rPr lang="pl-PL" sz="1200" dirty="0"/>
              <a:t>&lt;/</a:t>
            </a:r>
            <a:r>
              <a:rPr lang="pl-PL" sz="1200" dirty="0" err="1"/>
              <a:t>svg</a:t>
            </a:r>
            <a:r>
              <a:rPr lang="pl-PL" sz="1200" dirty="0"/>
              <a:t>&gt;</a:t>
            </a:r>
          </a:p>
          <a:p>
            <a:r>
              <a:rPr lang="pl-PL" sz="1200" dirty="0"/>
              <a:t>&lt;/body&gt;</a:t>
            </a:r>
          </a:p>
          <a:p>
            <a:r>
              <a:rPr lang="pl-PL" sz="1200" dirty="0"/>
              <a:t>&lt;/</a:t>
            </a:r>
            <a:r>
              <a:rPr lang="pl-PL" sz="1200" dirty="0" err="1"/>
              <a:t>html</a:t>
            </a:r>
            <a:r>
              <a:rPr lang="pl-PL" sz="1200" dirty="0"/>
              <a:t>&gt;</a:t>
            </a:r>
          </a:p>
        </p:txBody>
      </p:sp>
      <p:pic>
        <p:nvPicPr>
          <p:cNvPr id="6" name="Obraz 5" descr="Wycinek ekranu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"/>
          <a:stretch/>
        </p:blipFill>
        <p:spPr>
          <a:xfrm>
            <a:off x="4139952" y="2740172"/>
            <a:ext cx="3779460" cy="3641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38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Refaktoryzacja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296144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Program (ciąg poleceń) dla żółwia jest napisany w języku C++. Co należałoby zrobić, aby polecenia dla żółwia zapisywać w innym formacie?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304741"/>
              </p:ext>
            </p:extLst>
          </p:nvPr>
        </p:nvGraphicFramePr>
        <p:xfrm>
          <a:off x="971600" y="2204864"/>
          <a:ext cx="707390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4" name="Visio" r:id="rId3" imgW="7073848" imgH="3314700" progId="Visio.Drawing.15">
                  <p:embed/>
                </p:oleObj>
              </mc:Choice>
              <mc:Fallback>
                <p:oleObj name="Visio" r:id="rId3" imgW="7073848" imgH="33147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204864"/>
                        <a:ext cx="7073900" cy="331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68476" y="5661248"/>
            <a:ext cx="8379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Zapisujemy polecenia jako obiekty. Każdy obiekt przechowuje argument polecenia.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Polimorficzna metoda </a:t>
            </a:r>
            <a:r>
              <a:rPr lang="pl-PL" sz="1600" dirty="0" err="1" smtClean="0">
                <a:latin typeface="Consolas" panose="020B0609020204030204" pitchFamily="49" charset="0"/>
              </a:rPr>
              <a:t>Command</a:t>
            </a:r>
            <a:r>
              <a:rPr lang="pl-PL" sz="1600" dirty="0" smtClean="0">
                <a:latin typeface="Consolas" panose="020B0609020204030204" pitchFamily="49" charset="0"/>
              </a:rPr>
              <a:t>::</a:t>
            </a:r>
            <a:r>
              <a:rPr lang="pl-PL" sz="1600" dirty="0" err="1" smtClean="0">
                <a:latin typeface="Consolas" panose="020B0609020204030204" pitchFamily="49" charset="0"/>
              </a:rPr>
              <a:t>applyTo</a:t>
            </a:r>
            <a:r>
              <a:rPr lang="pl-PL" sz="1600" dirty="0" smtClean="0">
                <a:latin typeface="Consolas" panose="020B0609020204030204" pitchFamily="49" charset="0"/>
              </a:rPr>
              <a:t>(</a:t>
            </a:r>
            <a:r>
              <a:rPr lang="pl-PL" sz="1600" dirty="0" err="1" smtClean="0">
                <a:latin typeface="Consolas" panose="020B0609020204030204" pitchFamily="49" charset="0"/>
              </a:rPr>
              <a:t>Turtle&amp;t</a:t>
            </a:r>
            <a:r>
              <a:rPr lang="pl-PL" sz="1600" dirty="0" smtClean="0">
                <a:latin typeface="Consolas" panose="020B0609020204030204" pitchFamily="49" charset="0"/>
              </a:rPr>
              <a:t>)</a:t>
            </a:r>
            <a:r>
              <a:rPr lang="pl-PL" sz="1600" dirty="0" smtClean="0"/>
              <a:t> wykonuje polecenie na żółwiu (zmienia jego stan).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/>
              <a:t>Żołw</a:t>
            </a:r>
            <a:r>
              <a:rPr lang="pl-PL" sz="1600" dirty="0" smtClean="0"/>
              <a:t> też może wykonać dowolne polecenie za pomocą </a:t>
            </a:r>
            <a:r>
              <a:rPr lang="pl-PL" sz="1600" dirty="0" err="1" smtClean="0">
                <a:latin typeface="Consolas" panose="020B0609020204030204" pitchFamily="49" charset="0"/>
              </a:rPr>
              <a:t>execute</a:t>
            </a:r>
            <a:r>
              <a:rPr lang="pl-PL" sz="1600" dirty="0" smtClean="0">
                <a:latin typeface="Consolas" panose="020B0609020204030204" pitchFamily="49" charset="0"/>
              </a:rPr>
              <a:t>(</a:t>
            </a:r>
            <a:r>
              <a:rPr lang="pl-PL" sz="1600" dirty="0" err="1" smtClean="0">
                <a:latin typeface="Consolas" panose="020B0609020204030204" pitchFamily="49" charset="0"/>
              </a:rPr>
              <a:t>Command&amp;c</a:t>
            </a:r>
            <a:r>
              <a:rPr lang="pl-PL" sz="1600" dirty="0" smtClean="0">
                <a:latin typeface="Consolas" panose="020B0609020204030204" pitchFamily="49" charset="0"/>
              </a:rPr>
              <a:t>)</a:t>
            </a:r>
            <a:endParaRPr lang="pl-PL" dirty="0">
              <a:latin typeface="Consolas" panose="020B0609020204030204" pitchFamily="49" charset="0"/>
            </a:endParaRP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2002680" y="3428820"/>
            <a:ext cx="736200" cy="0"/>
          </a:xfrm>
          <a:prstGeom prst="line">
            <a:avLst/>
          </a:prstGeom>
          <a:ln w="25200">
            <a:solidFill>
              <a:srgbClr val="ED1C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>
            <a:off x="220680" y="5363100"/>
            <a:ext cx="680760" cy="0"/>
          </a:xfrm>
          <a:prstGeom prst="line">
            <a:avLst/>
          </a:prstGeom>
          <a:ln w="25200">
            <a:solidFill>
              <a:srgbClr val="ED1C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2533320" y="5343480"/>
            <a:ext cx="457560" cy="0"/>
          </a:xfrm>
          <a:prstGeom prst="line">
            <a:avLst/>
          </a:prstGeom>
          <a:ln w="25200">
            <a:solidFill>
              <a:srgbClr val="ED1C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/>
          <p:nvPr/>
        </p:nvCxnSpPr>
        <p:spPr>
          <a:xfrm>
            <a:off x="4587480" y="5361120"/>
            <a:ext cx="442440" cy="0"/>
          </a:xfrm>
          <a:prstGeom prst="line">
            <a:avLst/>
          </a:prstGeom>
          <a:ln w="25200">
            <a:solidFill>
              <a:srgbClr val="ED1C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59" name="Łącznik prostoliniowy 125958"/>
          <p:cNvCxnSpPr/>
          <p:nvPr/>
        </p:nvCxnSpPr>
        <p:spPr>
          <a:xfrm rot="-5400000">
            <a:off x="6779340" y="3910320"/>
            <a:ext cx="578160" cy="0"/>
          </a:xfrm>
          <a:prstGeom prst="line">
            <a:avLst/>
          </a:prstGeom>
          <a:ln w="25200">
            <a:solidFill>
              <a:srgbClr val="177D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</a:t>
            </a:r>
            <a:r>
              <a:rPr lang="pl-PL" dirty="0" err="1" smtClean="0"/>
              <a:t>Command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645024"/>
            <a:ext cx="8229600" cy="2952328"/>
          </a:xfrm>
        </p:spPr>
        <p:txBody>
          <a:bodyPr/>
          <a:lstStyle/>
          <a:p>
            <a:r>
              <a:rPr lang="pl-PL" altLang="pl-PL" sz="2000" dirty="0" err="1">
                <a:latin typeface="Consolas" pitchFamily="49" charset="0"/>
                <a:cs typeface="Arial" pitchFamily="34" charset="0"/>
              </a:rPr>
              <a:t>write</a:t>
            </a:r>
            <a:r>
              <a:rPr lang="pl-PL" altLang="pl-PL" sz="2000" dirty="0">
                <a:latin typeface="Consolas" pitchFamily="49" charset="0"/>
                <a:cs typeface="Arial" pitchFamily="34" charset="0"/>
              </a:rPr>
              <a:t>(</a:t>
            </a:r>
            <a:r>
              <a:rPr lang="pl-PL" altLang="pl-PL" sz="2000" dirty="0" err="1">
                <a:latin typeface="Consolas" pitchFamily="49" charset="0"/>
                <a:cs typeface="Arial" pitchFamily="34" charset="0"/>
              </a:rPr>
              <a:t>ostream&amp;os</a:t>
            </a:r>
            <a:r>
              <a:rPr lang="pl-PL" altLang="pl-PL" sz="2000" dirty="0" smtClean="0">
                <a:latin typeface="Consolas" pitchFamily="49" charset="0"/>
                <a:cs typeface="Arial" pitchFamily="34" charset="0"/>
              </a:rPr>
              <a:t>) </a:t>
            </a: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zapisuje polecenie do strumienia wyjściowego. Strumieniem wyjściowym może być </a:t>
            </a:r>
            <a:r>
              <a:rPr lang="pl-PL" altLang="pl-PL" sz="2000" dirty="0" err="1" smtClean="0">
                <a:latin typeface="Consolas" panose="020B0609020204030204" pitchFamily="49" charset="0"/>
                <a:cs typeface="Arial" panose="020B0604020202020204" pitchFamily="34" charset="0"/>
              </a:rPr>
              <a:t>cout</a:t>
            </a: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(standardowe wyjście) lub strumień skojarzony z plikiem (</a:t>
            </a:r>
            <a:r>
              <a:rPr lang="pl-PL" altLang="pl-PL" sz="2000" dirty="0" err="1" smtClean="0">
                <a:latin typeface="Consolas" panose="020B0609020204030204" pitchFamily="49" charset="0"/>
                <a:cs typeface="Arial" panose="020B0604020202020204" pitchFamily="34" charset="0"/>
              </a:rPr>
              <a:t>ofstream</a:t>
            </a: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l-PL" altLang="pl-PL" sz="2000" dirty="0" err="1">
                <a:latin typeface="Consolas" pitchFamily="49" charset="0"/>
                <a:cs typeface="Arial" pitchFamily="34" charset="0"/>
              </a:rPr>
              <a:t>read</a:t>
            </a:r>
            <a:r>
              <a:rPr lang="pl-PL" altLang="pl-PL" sz="2000" dirty="0">
                <a:latin typeface="Consolas" pitchFamily="49" charset="0"/>
                <a:cs typeface="Arial" pitchFamily="34" charset="0"/>
              </a:rPr>
              <a:t>(</a:t>
            </a:r>
            <a:r>
              <a:rPr lang="pl-PL" altLang="pl-PL" sz="2000" dirty="0" err="1">
                <a:latin typeface="Consolas" pitchFamily="49" charset="0"/>
                <a:cs typeface="Arial" pitchFamily="34" charset="0"/>
              </a:rPr>
              <a:t>istream&amp;is</a:t>
            </a:r>
            <a:r>
              <a:rPr lang="pl-PL" altLang="pl-PL" sz="2000" dirty="0" smtClean="0">
                <a:latin typeface="Consolas" pitchFamily="49" charset="0"/>
                <a:cs typeface="Arial" pitchFamily="34" charset="0"/>
              </a:rPr>
              <a:t>)</a:t>
            </a:r>
            <a:r>
              <a:rPr lang="pl-PL" altLang="pl-PL" sz="2000" dirty="0" smtClean="0">
                <a:cs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2000" dirty="0" smtClean="0">
                <a:cs typeface="Arial" panose="020B0604020202020204" pitchFamily="34" charset="0"/>
              </a:rPr>
              <a:t>   odczytuje </a:t>
            </a:r>
            <a:r>
              <a:rPr lang="pl-PL" altLang="pl-PL" sz="2000" dirty="0" err="1" smtClean="0">
                <a:cs typeface="Arial" panose="020B0604020202020204" pitchFamily="34" charset="0"/>
              </a:rPr>
              <a:t>polcenie</a:t>
            </a:r>
            <a:r>
              <a:rPr lang="pl-PL" altLang="pl-PL" sz="2000" dirty="0">
                <a:cs typeface="Arial" panose="020B0604020202020204" pitchFamily="34" charset="0"/>
              </a:rPr>
              <a:t> </a:t>
            </a:r>
            <a:r>
              <a:rPr lang="pl-PL" altLang="pl-PL" sz="2000" dirty="0" smtClean="0">
                <a:cs typeface="Arial" panose="020B0604020202020204" pitchFamily="34" charset="0"/>
              </a:rPr>
              <a:t>(a właściwie jego argument ze strumienia wejściowego: </a:t>
            </a:r>
            <a:r>
              <a:rPr lang="pl-PL" altLang="pl-PL" sz="2000" dirty="0" err="1" smtClean="0">
                <a:latin typeface="Consolas" panose="020B0609020204030204" pitchFamily="49" charset="0"/>
                <a:cs typeface="Arial" panose="020B0604020202020204" pitchFamily="34" charset="0"/>
              </a:rPr>
              <a:t>cin</a:t>
            </a:r>
            <a:r>
              <a:rPr lang="pl-PL" altLang="pl-PL" sz="2000" dirty="0" smtClean="0">
                <a:cs typeface="Arial" panose="020B0604020202020204" pitchFamily="34" charset="0"/>
              </a:rPr>
              <a:t> (standardowe wejście) lub </a:t>
            </a:r>
            <a:r>
              <a:rPr lang="pl-PL" altLang="pl-PL" sz="2000" dirty="0" err="1" smtClean="0">
                <a:latin typeface="Consolas" panose="020B0609020204030204" pitchFamily="49" charset="0"/>
                <a:cs typeface="Arial" panose="020B0604020202020204" pitchFamily="34" charset="0"/>
              </a:rPr>
              <a:t>ifstream</a:t>
            </a:r>
            <a:r>
              <a:rPr lang="pl-PL" altLang="pl-PL" sz="2000" dirty="0" smtClean="0">
                <a:cs typeface="Arial" panose="020B0604020202020204" pitchFamily="34" charset="0"/>
              </a:rPr>
              <a:t> (plik)</a:t>
            </a:r>
          </a:p>
          <a:p>
            <a:r>
              <a:rPr lang="pl-PL" altLang="pl-PL" sz="2000" dirty="0" err="1">
                <a:latin typeface="Consolas" pitchFamily="49" charset="0"/>
                <a:cs typeface="Arial" pitchFamily="34" charset="0"/>
              </a:rPr>
              <a:t>applyTo</a:t>
            </a:r>
            <a:r>
              <a:rPr lang="pl-PL" altLang="pl-PL" sz="2000" dirty="0">
                <a:latin typeface="Consolas" pitchFamily="49" charset="0"/>
                <a:cs typeface="Arial" pitchFamily="34" charset="0"/>
              </a:rPr>
              <a:t>(</a:t>
            </a:r>
            <a:r>
              <a:rPr lang="pl-PL" altLang="pl-PL" sz="2000" dirty="0" err="1">
                <a:latin typeface="Consolas" pitchFamily="49" charset="0"/>
                <a:cs typeface="Arial" pitchFamily="34" charset="0"/>
              </a:rPr>
              <a:t>Turtle&amp;turtle</a:t>
            </a: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– wykonuje polecenie wołając odpowiednią metodę </a:t>
            </a:r>
            <a:r>
              <a:rPr lang="pl-PL" altLang="pl-P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Turtle</a:t>
            </a:r>
            <a:endParaRPr lang="pl-PL" alt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Wirtualny destruktor </a:t>
            </a:r>
            <a:r>
              <a:rPr lang="pl-PL" altLang="pl-PL" sz="2000" dirty="0" smtClean="0">
                <a:latin typeface="Consolas" pitchFamily="49" charset="0"/>
                <a:cs typeface="Arial" pitchFamily="34" charset="0"/>
              </a:rPr>
              <a:t>~</a:t>
            </a:r>
            <a:r>
              <a:rPr lang="pl-PL" altLang="pl-PL" sz="2000" dirty="0" err="1">
                <a:latin typeface="Consolas" pitchFamily="49" charset="0"/>
                <a:cs typeface="Arial" pitchFamily="34" charset="0"/>
              </a:rPr>
              <a:t>Command</a:t>
            </a:r>
            <a:r>
              <a:rPr lang="pl-PL" altLang="pl-PL" sz="2000" dirty="0" smtClean="0">
                <a:latin typeface="Consolas" pitchFamily="49" charset="0"/>
                <a:cs typeface="Arial" pitchFamily="34" charset="0"/>
              </a:rPr>
              <a:t>()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będzie wyjaśnione później…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124744"/>
            <a:ext cx="6814686" cy="2246769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Command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write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ostream&amp;os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read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istream&amp;is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applyTo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Turtle&amp;turtle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~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Command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Polimorfizm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2088231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Konstruując hierarchie klas bardzo często </a:t>
            </a:r>
            <a:r>
              <a:rPr lang="pl-PL" sz="2400" dirty="0" smtClean="0"/>
              <a:t>definiujemy metody, które mają </a:t>
            </a:r>
            <a:r>
              <a:rPr lang="pl-PL" sz="2400" b="1" dirty="0" smtClean="0"/>
              <a:t>taki sam interfejs</a:t>
            </a:r>
            <a:r>
              <a:rPr lang="pl-PL" sz="2400" dirty="0" smtClean="0"/>
              <a:t> (nazwę, parametry i typ zwracanych wartości) ale mają </a:t>
            </a:r>
            <a:r>
              <a:rPr lang="pl-PL" sz="2400" b="1" dirty="0" smtClean="0"/>
              <a:t>różną implementację</a:t>
            </a:r>
            <a:r>
              <a:rPr lang="pl-PL" sz="2400" dirty="0" smtClean="0"/>
              <a:t>, zależną od typu obiektu.</a:t>
            </a:r>
          </a:p>
          <a:p>
            <a:pPr marL="0" indent="0">
              <a:buNone/>
            </a:pPr>
            <a:r>
              <a:rPr lang="pl-PL" sz="2400" dirty="0" smtClean="0"/>
              <a:t>Takie funkcje nazywamy </a:t>
            </a:r>
            <a:r>
              <a:rPr lang="pl-PL" sz="2400" b="1" dirty="0" smtClean="0"/>
              <a:t>polimorficznymi</a:t>
            </a:r>
            <a:r>
              <a:rPr lang="pl-PL" sz="2400" dirty="0" smtClean="0"/>
              <a:t>.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336744"/>
              </p:ext>
            </p:extLst>
          </p:nvPr>
        </p:nvGraphicFramePr>
        <p:xfrm>
          <a:off x="467543" y="3284984"/>
          <a:ext cx="8254051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0" name="Visio" r:id="rId3" imgW="9766456" imgH="3066981" progId="Visio.Drawing.15">
                  <p:embed/>
                </p:oleObj>
              </mc:Choice>
              <mc:Fallback>
                <p:oleObj name="Visio" r:id="rId3" imgW="9766456" imgH="306698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3284984"/>
                        <a:ext cx="8254051" cy="259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51520" y="6021288"/>
            <a:ext cx="7704856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400" dirty="0" smtClean="0"/>
              <a:t>Klasami potomnymi </a:t>
            </a:r>
            <a:r>
              <a:rPr lang="pl-PL" sz="1400" dirty="0" err="1" smtClean="0">
                <a:latin typeface="Consolas" panose="020B0609020204030204" pitchFamily="49" charset="0"/>
              </a:rPr>
              <a:t>GeoObject</a:t>
            </a:r>
            <a:r>
              <a:rPr lang="pl-PL" sz="1400" dirty="0" smtClean="0"/>
              <a:t> są </a:t>
            </a:r>
            <a:r>
              <a:rPr lang="pl-PL" sz="1400" dirty="0" smtClean="0">
                <a:latin typeface="Consolas" panose="020B0609020204030204" pitchFamily="49" charset="0"/>
              </a:rPr>
              <a:t>Point</a:t>
            </a:r>
            <a:r>
              <a:rPr lang="pl-PL" sz="1400" dirty="0" smtClean="0"/>
              <a:t>, </a:t>
            </a:r>
            <a:r>
              <a:rPr lang="pl-PL" sz="1400" dirty="0" err="1" smtClean="0">
                <a:latin typeface="Consolas" panose="020B0609020204030204" pitchFamily="49" charset="0"/>
              </a:rPr>
              <a:t>Linestring</a:t>
            </a:r>
            <a:r>
              <a:rPr lang="pl-PL" sz="1400" dirty="0" smtClean="0"/>
              <a:t> i </a:t>
            </a:r>
            <a:r>
              <a:rPr lang="pl-PL" sz="1400" dirty="0" err="1" smtClean="0">
                <a:latin typeface="Consolas" panose="020B0609020204030204" pitchFamily="49" charset="0"/>
              </a:rPr>
              <a:t>Polygon</a:t>
            </a:r>
            <a:r>
              <a:rPr lang="pl-PL" sz="1400" dirty="0" smtClean="0"/>
              <a:t>. Każda z klas implementuje funkcję </a:t>
            </a:r>
            <a:r>
              <a:rPr lang="pl-PL" sz="1400" dirty="0" err="1" smtClean="0">
                <a:latin typeface="Consolas" panose="020B0609020204030204" pitchFamily="49" charset="0"/>
              </a:rPr>
              <a:t>asWKT</a:t>
            </a:r>
            <a:r>
              <a:rPr lang="pl-PL" sz="1400" dirty="0" smtClean="0">
                <a:latin typeface="Consolas" panose="020B0609020204030204" pitchFamily="49" charset="0"/>
              </a:rPr>
              <a:t>()</a:t>
            </a:r>
            <a:r>
              <a:rPr lang="pl-PL" sz="1400" dirty="0" smtClean="0"/>
              <a:t>, ale w różny </a:t>
            </a:r>
            <a:r>
              <a:rPr lang="pl-PL" sz="1400" dirty="0" err="1" smtClean="0"/>
              <a:t>spsób</a:t>
            </a:r>
            <a:r>
              <a:rPr lang="pl-PL" sz="1400" dirty="0" smtClean="0"/>
              <a:t>. </a:t>
            </a:r>
            <a:r>
              <a:rPr lang="pl-PL" sz="1400" b="1" dirty="0" smtClean="0"/>
              <a:t>Jest to funkcja polimorficzna.</a:t>
            </a:r>
          </a:p>
          <a:p>
            <a:r>
              <a:rPr lang="pl-PL" sz="1400" dirty="0" smtClean="0">
                <a:latin typeface="Consolas" panose="020B0609020204030204" pitchFamily="49" charset="0"/>
              </a:rPr>
              <a:t>Geometry</a:t>
            </a:r>
            <a:r>
              <a:rPr lang="pl-PL" sz="1400" dirty="0" smtClean="0"/>
              <a:t> zawiera obiekty klas </a:t>
            </a:r>
            <a:r>
              <a:rPr lang="pl-PL" sz="1400" dirty="0" err="1" smtClean="0"/>
              <a:t>potomych</a:t>
            </a:r>
            <a:r>
              <a:rPr lang="pl-PL" sz="1400" dirty="0" smtClean="0"/>
              <a:t> </a:t>
            </a:r>
            <a:r>
              <a:rPr lang="pl-PL" sz="1400" dirty="0" err="1" smtClean="0">
                <a:latin typeface="Consolas" panose="020B0609020204030204" pitchFamily="49" charset="0"/>
              </a:rPr>
              <a:t>GeoObject</a:t>
            </a:r>
            <a:r>
              <a:rPr lang="pl-PL" sz="1400" dirty="0" smtClean="0"/>
              <a:t>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8805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Komenda </a:t>
            </a:r>
            <a:r>
              <a:rPr lang="pl-PL" dirty="0" err="1" smtClean="0"/>
              <a:t>Forward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052736"/>
            <a:ext cx="5545108" cy="5632311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Forward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: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Command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distance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Forward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distance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this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-&gt;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distance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distance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write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ostream&amp;os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os&lt;&lt;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"FD"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 "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distance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endl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read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istream&amp;is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&gt;&gt;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distance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applyTo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Turtle&amp;t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t.forward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distance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aśnienie prostokątne 5"/>
          <p:cNvSpPr/>
          <p:nvPr/>
        </p:nvSpPr>
        <p:spPr>
          <a:xfrm>
            <a:off x="6300192" y="4293096"/>
            <a:ext cx="2448272" cy="720080"/>
          </a:xfrm>
          <a:prstGeom prst="wedgeRectCallout">
            <a:avLst>
              <a:gd name="adj1" fmla="val -162309"/>
              <a:gd name="adj2" fmla="val 3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 smtClean="0"/>
              <a:t>Czyta tylko argument (</a:t>
            </a:r>
            <a:r>
              <a:rPr lang="pl-PL" dirty="0" err="1" smtClean="0">
                <a:latin typeface="Consolas" panose="020B0609020204030204" pitchFamily="49" charset="0"/>
              </a:rPr>
              <a:t>distance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7" name="Objaśnienie prostokątne 6"/>
          <p:cNvSpPr/>
          <p:nvPr/>
        </p:nvSpPr>
        <p:spPr>
          <a:xfrm>
            <a:off x="6449631" y="5506076"/>
            <a:ext cx="2448272" cy="720080"/>
          </a:xfrm>
          <a:prstGeom prst="wedgeRectCallout">
            <a:avLst>
              <a:gd name="adj1" fmla="val -130157"/>
              <a:gd name="adj2" fmla="val 72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 smtClean="0"/>
              <a:t>Wywołuje metodę </a:t>
            </a:r>
            <a:r>
              <a:rPr lang="pl-PL" dirty="0" err="1" smtClean="0">
                <a:latin typeface="Consolas" panose="020B0609020204030204" pitchFamily="49" charset="0"/>
              </a:rPr>
              <a:t>Turtle</a:t>
            </a:r>
            <a:r>
              <a:rPr lang="pl-PL" dirty="0" smtClean="0">
                <a:latin typeface="Consolas" panose="020B0609020204030204" pitchFamily="49" charset="0"/>
              </a:rPr>
              <a:t>::</a:t>
            </a:r>
            <a:r>
              <a:rPr lang="pl-PL" dirty="0" err="1" smtClean="0">
                <a:latin typeface="Consolas" panose="020B0609020204030204" pitchFamily="49" charset="0"/>
              </a:rPr>
              <a:t>forward</a:t>
            </a:r>
            <a:r>
              <a:rPr lang="pl-PL" dirty="0" smtClean="0">
                <a:latin typeface="Consolas" panose="020B0609020204030204" pitchFamily="49" charset="0"/>
              </a:rPr>
              <a:t>()</a:t>
            </a:r>
            <a:endParaRPr lang="pl-PL" dirty="0"/>
          </a:p>
        </p:txBody>
      </p:sp>
      <p:sp>
        <p:nvSpPr>
          <p:cNvPr id="8" name="Objaśnienie prostokątne 7"/>
          <p:cNvSpPr/>
          <p:nvPr/>
        </p:nvSpPr>
        <p:spPr>
          <a:xfrm>
            <a:off x="6300192" y="2500739"/>
            <a:ext cx="2597711" cy="1368152"/>
          </a:xfrm>
          <a:prstGeom prst="wedgeRectCallout">
            <a:avLst>
              <a:gd name="adj1" fmla="val -87355"/>
              <a:gd name="adj2" fmla="val 209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 smtClean="0"/>
              <a:t>Zapisuje nazwę polecenia i argument. </a:t>
            </a:r>
            <a:br>
              <a:rPr lang="pl-PL" dirty="0" smtClean="0"/>
            </a:br>
            <a:r>
              <a:rPr lang="pl-PL" dirty="0" smtClean="0"/>
              <a:t>Np. wynikiem będzie: </a:t>
            </a:r>
            <a:br>
              <a:rPr lang="pl-PL" dirty="0" smtClean="0"/>
            </a:br>
            <a:r>
              <a:rPr lang="pl-PL" dirty="0" smtClean="0"/>
              <a:t>FD 100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22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Komenda </a:t>
            </a:r>
            <a:r>
              <a:rPr lang="pl-PL" dirty="0" err="1" smtClean="0"/>
              <a:t>Rotate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056793"/>
            <a:ext cx="5121915" cy="5324535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Rotate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: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Command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angle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Rotate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angle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this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-&gt;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angle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angle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write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ostream&amp;os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os&lt;&lt;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"RL"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 "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angle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endl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read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istream&amp;is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&gt;&gt;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angle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applyTo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Turtle&amp;t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t.rotate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angle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Komenda </a:t>
            </a:r>
            <a:r>
              <a:rPr lang="pl-PL" dirty="0" err="1"/>
              <a:t>ChangePenState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052" y="1128801"/>
            <a:ext cx="5545108" cy="5324535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ChangePenState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Command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bool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putDown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ChangePenState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bool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putDown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true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this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-&gt;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putDown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putDown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write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ostream&amp;os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os&lt;&lt;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"PD"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 "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putDown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endl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read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istream&amp;is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&gt;&gt;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putDown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applyTo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Turtle&amp;t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t.changePenState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putDown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Metoda </a:t>
            </a:r>
            <a:r>
              <a:rPr lang="pl-PL" dirty="0" err="1" smtClean="0"/>
              <a:t>Turtle</a:t>
            </a:r>
            <a:r>
              <a:rPr lang="pl-PL" dirty="0" smtClean="0"/>
              <a:t>::</a:t>
            </a:r>
            <a:r>
              <a:rPr lang="pl-PL" dirty="0" err="1" smtClean="0"/>
              <a:t>execute</a:t>
            </a:r>
            <a:r>
              <a:rPr lang="pl-PL" dirty="0" smtClean="0"/>
              <a:t>()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460029"/>
            <a:ext cx="8229600" cy="536923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Żółw też ma możliwość wykonywania poleceń.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9775" y="1051665"/>
            <a:ext cx="5545108" cy="1323439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Turtle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::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execute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Command&amp;c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c.applyTo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(*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this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5728" y="2996952"/>
            <a:ext cx="4134465" cy="1323439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[1]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Turtle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[2]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Rotate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r(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45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[3]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t.execute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(r)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[4]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t.execute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Forward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100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425728" y="4509120"/>
            <a:ext cx="853876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1800" kern="0" dirty="0" smtClean="0"/>
              <a:t>Polecenia można przekazywać, jak w [3] – jako obiekty lub tworzyć w locie, jak [4].</a:t>
            </a:r>
          </a:p>
          <a:p>
            <a:pPr>
              <a:buFont typeface="+mj-lt"/>
              <a:buAutoNum type="arabicPeriod"/>
            </a:pPr>
            <a:r>
              <a:rPr lang="pl-PL" sz="1800" kern="0" dirty="0" smtClean="0"/>
              <a:t>Obiekt, np. </a:t>
            </a:r>
            <a:r>
              <a:rPr lang="pl-PL" sz="1800" kern="0" dirty="0" err="1" smtClean="0">
                <a:latin typeface="Consolas" panose="020B0609020204030204" pitchFamily="49" charset="0"/>
              </a:rPr>
              <a:t>Rotate</a:t>
            </a:r>
            <a:r>
              <a:rPr lang="pl-PL" sz="1800" kern="0" dirty="0" smtClean="0">
                <a:latin typeface="Consolas" panose="020B0609020204030204" pitchFamily="49" charset="0"/>
              </a:rPr>
              <a:t> r(45)</a:t>
            </a:r>
            <a:r>
              <a:rPr lang="pl-PL" sz="1800" kern="0" dirty="0" smtClean="0"/>
              <a:t> jest zamieniany na referencję typu </a:t>
            </a:r>
            <a:r>
              <a:rPr lang="pl-PL" sz="1800" kern="0" dirty="0" err="1" smtClean="0">
                <a:latin typeface="Consolas" panose="020B0609020204030204" pitchFamily="49" charset="0"/>
              </a:rPr>
              <a:t>Command</a:t>
            </a:r>
            <a:r>
              <a:rPr lang="pl-PL" sz="1800" kern="0" dirty="0" smtClean="0"/>
              <a:t> przez pobranie adresu i </a:t>
            </a:r>
            <a:r>
              <a:rPr lang="pl-PL" sz="1800" b="1" kern="0" dirty="0" smtClean="0"/>
              <a:t>rzutowanie w górę</a:t>
            </a:r>
          </a:p>
          <a:p>
            <a:pPr>
              <a:buFont typeface="+mj-lt"/>
              <a:buAutoNum type="arabicPeriod"/>
            </a:pPr>
            <a:r>
              <a:rPr lang="pl-PL" sz="1800" kern="0" dirty="0" smtClean="0"/>
              <a:t>Wołana jest </a:t>
            </a:r>
            <a:r>
              <a:rPr lang="pl-PL" sz="1800" b="1" kern="0" dirty="0" smtClean="0"/>
              <a:t>polimorficzna</a:t>
            </a:r>
            <a:r>
              <a:rPr lang="pl-PL" sz="1800" kern="0" dirty="0" smtClean="0"/>
              <a:t> metoda </a:t>
            </a:r>
            <a:r>
              <a:rPr lang="pl-PL" sz="1800" kern="0" dirty="0" err="1" smtClean="0">
                <a:latin typeface="Consolas" panose="020B0609020204030204" pitchFamily="49" charset="0"/>
              </a:rPr>
              <a:t>Command</a:t>
            </a:r>
            <a:r>
              <a:rPr lang="pl-PL" sz="1800" kern="0" dirty="0" smtClean="0">
                <a:latin typeface="Consolas" panose="020B0609020204030204" pitchFamily="49" charset="0"/>
              </a:rPr>
              <a:t>::</a:t>
            </a:r>
            <a:r>
              <a:rPr lang="pl-PL" sz="1800" kern="0" dirty="0" err="1" smtClean="0">
                <a:latin typeface="Consolas" panose="020B0609020204030204" pitchFamily="49" charset="0"/>
              </a:rPr>
              <a:t>applyTo</a:t>
            </a:r>
            <a:r>
              <a:rPr lang="pl-PL" sz="1800" kern="0" dirty="0" smtClean="0">
                <a:latin typeface="Consolas" panose="020B0609020204030204" pitchFamily="49" charset="0"/>
              </a:rPr>
              <a:t>(</a:t>
            </a:r>
            <a:r>
              <a:rPr lang="pl-PL" sz="1800" kern="0" dirty="0" err="1" smtClean="0">
                <a:latin typeface="Consolas" panose="020B0609020204030204" pitchFamily="49" charset="0"/>
              </a:rPr>
              <a:t>Turtle&amp;t</a:t>
            </a:r>
            <a:r>
              <a:rPr lang="pl-PL" sz="1800" kern="0" dirty="0" smtClean="0">
                <a:latin typeface="Consolas" panose="020B0609020204030204" pitchFamily="49" charset="0"/>
              </a:rPr>
              <a:t>)</a:t>
            </a:r>
            <a:r>
              <a:rPr lang="pl-PL" sz="1800" kern="0" dirty="0" smtClean="0"/>
              <a:t>, do której przekazywana jest referencja do obiektu żółwia </a:t>
            </a:r>
            <a:r>
              <a:rPr lang="pl-PL" sz="1800" kern="0" dirty="0" smtClean="0">
                <a:latin typeface="Consolas" panose="020B0609020204030204" pitchFamily="49" charset="0"/>
              </a:rPr>
              <a:t>*</a:t>
            </a:r>
            <a:r>
              <a:rPr lang="pl-PL" sz="1800" kern="0" dirty="0" err="1" smtClean="0">
                <a:latin typeface="Consolas" panose="020B0609020204030204" pitchFamily="49" charset="0"/>
              </a:rPr>
              <a:t>this</a:t>
            </a:r>
            <a:endParaRPr lang="pl-PL" sz="1800" kern="0" dirty="0" smtClean="0">
              <a:latin typeface="Consolas" panose="020B0609020204030204" pitchFamily="49" charset="0"/>
            </a:endParaRPr>
          </a:p>
          <a:p>
            <a:pPr>
              <a:buFont typeface="+mj-lt"/>
              <a:buAutoNum type="arabicPeriod"/>
            </a:pPr>
            <a:r>
              <a:rPr lang="pl-PL" sz="1800" kern="0" dirty="0" smtClean="0"/>
              <a:t>Dla obiektu typu </a:t>
            </a:r>
            <a:r>
              <a:rPr lang="pl-PL" sz="1800" kern="0" dirty="0" err="1" smtClean="0">
                <a:latin typeface="Consolas" panose="020B0609020204030204" pitchFamily="49" charset="0"/>
              </a:rPr>
              <a:t>Rotate</a:t>
            </a:r>
            <a:r>
              <a:rPr lang="pl-PL" sz="1800" kern="0" dirty="0" smtClean="0"/>
              <a:t> nastąpi wywołanie </a:t>
            </a:r>
            <a:r>
              <a:rPr lang="pl-PL" sz="1800" kern="0" dirty="0" err="1" smtClean="0">
                <a:latin typeface="Consolas" panose="020B0609020204030204" pitchFamily="49" charset="0"/>
              </a:rPr>
              <a:t>Rotate</a:t>
            </a:r>
            <a:r>
              <a:rPr lang="pl-PL" sz="1800" kern="0" dirty="0" smtClean="0">
                <a:latin typeface="Consolas" panose="020B0609020204030204" pitchFamily="49" charset="0"/>
              </a:rPr>
              <a:t>::</a:t>
            </a:r>
            <a:r>
              <a:rPr lang="pl-PL" sz="1800" kern="0" dirty="0" err="1">
                <a:latin typeface="Consolas" panose="020B0609020204030204" pitchFamily="49" charset="0"/>
              </a:rPr>
              <a:t>applyTo</a:t>
            </a:r>
            <a:r>
              <a:rPr lang="pl-PL" sz="1800" kern="0" dirty="0">
                <a:latin typeface="Consolas" panose="020B0609020204030204" pitchFamily="49" charset="0"/>
              </a:rPr>
              <a:t>(</a:t>
            </a:r>
            <a:r>
              <a:rPr lang="pl-PL" sz="1800" kern="0" dirty="0" err="1">
                <a:latin typeface="Consolas" panose="020B0609020204030204" pitchFamily="49" charset="0"/>
              </a:rPr>
              <a:t>Turtle&amp;t</a:t>
            </a:r>
            <a:r>
              <a:rPr lang="pl-PL" sz="1800" kern="0" dirty="0" smtClean="0">
                <a:latin typeface="Consolas" panose="020B0609020204030204" pitchFamily="49" charset="0"/>
              </a:rPr>
              <a:t>)</a:t>
            </a:r>
            <a:r>
              <a:rPr lang="pl-PL" sz="1800" kern="0" dirty="0" smtClean="0"/>
              <a:t>, a w niej </a:t>
            </a:r>
            <a:r>
              <a:rPr lang="pl-PL" altLang="pl-PL" sz="1800" dirty="0" err="1">
                <a:latin typeface="Consolas" pitchFamily="49" charset="0"/>
                <a:cs typeface="Arial" pitchFamily="34" charset="0"/>
              </a:rPr>
              <a:t>t.rotate</a:t>
            </a:r>
            <a:r>
              <a:rPr lang="pl-PL" altLang="pl-PL" sz="1800" dirty="0">
                <a:latin typeface="Consolas" pitchFamily="49" charset="0"/>
                <a:cs typeface="Arial" pitchFamily="34" charset="0"/>
              </a:rPr>
              <a:t>(</a:t>
            </a:r>
            <a:r>
              <a:rPr lang="pl-PL" altLang="pl-PL" sz="1800" dirty="0" err="1">
                <a:latin typeface="Consolas" pitchFamily="49" charset="0"/>
                <a:cs typeface="Arial" pitchFamily="34" charset="0"/>
              </a:rPr>
              <a:t>angle</a:t>
            </a:r>
            <a:r>
              <a:rPr lang="pl-PL" altLang="pl-PL" sz="1800" dirty="0">
                <a:latin typeface="Consolas" pitchFamily="49" charset="0"/>
                <a:cs typeface="Arial" pitchFamily="34" charset="0"/>
              </a:rPr>
              <a:t>)</a:t>
            </a:r>
            <a:r>
              <a:rPr lang="pl-PL" sz="1800" kern="0" dirty="0" smtClean="0"/>
              <a:t> </a:t>
            </a:r>
          </a:p>
          <a:p>
            <a:pPr marL="0" indent="0">
              <a:buFontTx/>
              <a:buNone/>
            </a:pPr>
            <a:endParaRPr lang="pl-PL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14963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6" y="1124744"/>
            <a:ext cx="5404043" cy="5016758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drawHexagon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n=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6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Turtle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t.execute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ChangePenState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false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t.execute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Rotate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45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t.execute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Forward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200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t.execute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ChangePenState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true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for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n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++){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Forward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f(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50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Rotate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r(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360.0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/n)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t.execute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(f)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t.execute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(r)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93" y="3625937"/>
            <a:ext cx="2467359" cy="2467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 descr="Wycinek ekranu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08" y="1340768"/>
            <a:ext cx="2489144" cy="1805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dla żółwia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898848"/>
            <a:ext cx="7237879" cy="5940088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n=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16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p=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2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Command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[p+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3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*n]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 =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new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Rotate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45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 =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new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Forward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100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bool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isPenDown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=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true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for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n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++){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[p+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3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*i] =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new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Forward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[p+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3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*i+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 =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new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Rotate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360.0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/n)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isPenDown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=!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isPenDown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[p+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3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*i+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2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 =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new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ChangePenState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isPenDown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Turtle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for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sizeof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)/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sizeof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i++){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nsolas" pitchFamily="49" charset="0"/>
                <a:cs typeface="Arial" pitchFamily="34" charset="0"/>
              </a:rPr>
              <a:t>//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nsolas" pitchFamily="49" charset="0"/>
                <a:cs typeface="Arial" pitchFamily="34" charset="0"/>
              </a:rPr>
              <a:t>t.execute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nsolas" pitchFamily="49" charset="0"/>
                <a:cs typeface="Arial" pitchFamily="34" charset="0"/>
              </a:rPr>
              <a:t>(*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nsolas" pitchFamily="49" charset="0"/>
                <a:cs typeface="Arial" pitchFamily="34" charset="0"/>
              </a:rPr>
              <a:t>cmds</a:t>
            </a:r>
            <a:r>
              <a:rPr lang="pl-PL" altLang="pl-PL" sz="2000" dirty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[i</a:t>
            </a:r>
            <a:r>
              <a:rPr lang="pl-PL" altLang="pl-PL" sz="2000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Arial" pitchFamily="34" charset="0"/>
              </a:rPr>
              <a:t>])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</a:p>
          <a:p>
            <a:pPr lvl="0"/>
            <a:r>
              <a:rPr lang="pl-PL" altLang="pl-PL" sz="2000" dirty="0" smtClean="0">
                <a:solidFill>
                  <a:srgbClr val="A9B7C6"/>
                </a:solidFill>
                <a:latin typeface="Consolas" pitchFamily="49" charset="0"/>
                <a:cs typeface="Arial" pitchFamily="34" charset="0"/>
              </a:rPr>
              <a:t>    </a:t>
            </a:r>
            <a:r>
              <a:rPr lang="pl-PL" altLang="pl-PL" sz="2000" dirty="0" err="1" smtClean="0">
                <a:solidFill>
                  <a:srgbClr val="A9B7C6"/>
                </a:solidFill>
                <a:latin typeface="Consolas" pitchFamily="49" charset="0"/>
                <a:cs typeface="Arial" pitchFamily="34" charset="0"/>
              </a:rPr>
              <a:t>cmds</a:t>
            </a:r>
            <a:r>
              <a:rPr lang="pl-PL" altLang="pl-PL" sz="2000" dirty="0" smtClean="0">
                <a:solidFill>
                  <a:srgbClr val="A9B7C6"/>
                </a:solidFill>
                <a:latin typeface="Consolas" pitchFamily="49" charset="0"/>
                <a:cs typeface="Arial" pitchFamily="34" charset="0"/>
              </a:rPr>
              <a:t>[i</a:t>
            </a:r>
            <a:r>
              <a:rPr lang="pl-PL" altLang="pl-PL" sz="2000" dirty="0">
                <a:solidFill>
                  <a:srgbClr val="A9B7C6"/>
                </a:solidFill>
                <a:latin typeface="Consolas" pitchFamily="49" charset="0"/>
                <a:cs typeface="Arial" pitchFamily="34" charset="0"/>
              </a:rPr>
              <a:t>]-&gt;</a:t>
            </a:r>
            <a:r>
              <a:rPr lang="pl-PL" altLang="pl-PL" sz="2000" dirty="0" err="1">
                <a:solidFill>
                  <a:srgbClr val="A9B7C6"/>
                </a:solidFill>
                <a:latin typeface="Consolas" pitchFamily="49" charset="0"/>
                <a:cs typeface="Arial" pitchFamily="34" charset="0"/>
              </a:rPr>
              <a:t>applyTo</a:t>
            </a:r>
            <a:r>
              <a:rPr lang="pl-PL" altLang="pl-PL" sz="2000" dirty="0">
                <a:solidFill>
                  <a:srgbClr val="A9B7C6"/>
                </a:solidFill>
                <a:latin typeface="Consolas" pitchFamily="49" charset="0"/>
                <a:cs typeface="Arial" pitchFamily="34" charset="0"/>
              </a:rPr>
              <a:t>(t)</a:t>
            </a:r>
            <a:r>
              <a:rPr lang="pl-PL" altLang="pl-PL" sz="2000" dirty="0">
                <a:solidFill>
                  <a:srgbClr val="CC7832"/>
                </a:solidFill>
                <a:latin typeface="Consolas" pitchFamily="49" charset="0"/>
                <a:cs typeface="Arial" pitchFamily="34" charset="0"/>
              </a:rPr>
              <a:t>;</a:t>
            </a:r>
            <a:r>
              <a:rPr lang="pl-PL" sz="2000" dirty="0" smtClean="0"/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aśnienie prostokątne 5"/>
          <p:cNvSpPr/>
          <p:nvPr/>
        </p:nvSpPr>
        <p:spPr>
          <a:xfrm>
            <a:off x="5220072" y="980728"/>
            <a:ext cx="3528392" cy="1080120"/>
          </a:xfrm>
          <a:prstGeom prst="wedgeRectCallout">
            <a:avLst>
              <a:gd name="adj1" fmla="val -102897"/>
              <a:gd name="adj2" fmla="val 206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Tablica wskaźników. Microsoft: zamiast deklaracji VLA może być konieczne obliczenie rozmiaru.</a:t>
            </a:r>
            <a:endParaRPr lang="pl-PL" dirty="0"/>
          </a:p>
        </p:txBody>
      </p:sp>
      <p:sp>
        <p:nvSpPr>
          <p:cNvPr id="7" name="Objaśnienie prostokątne 6"/>
          <p:cNvSpPr/>
          <p:nvPr/>
        </p:nvSpPr>
        <p:spPr>
          <a:xfrm>
            <a:off x="5796136" y="6021288"/>
            <a:ext cx="3066607" cy="432048"/>
          </a:xfrm>
          <a:prstGeom prst="wedgeRectCallout">
            <a:avLst>
              <a:gd name="adj1" fmla="val -102897"/>
              <a:gd name="adj2" fmla="val 206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Wykonanie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03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dla żółwia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686872" y="6337126"/>
            <a:ext cx="2133600" cy="476250"/>
          </a:xfrm>
        </p:spPr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529497"/>
            <a:ext cx="8136904" cy="1323439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ofstream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of(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"commands.txt"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for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sizeof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)/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sizeof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i++){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[i]-&gt;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write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(of)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lang="pl-PL" altLang="pl-PL" sz="2000" dirty="0" smtClean="0">
                <a:solidFill>
                  <a:srgbClr val="A9B7C6"/>
                </a:solidFill>
                <a:latin typeface="Consolas" pitchFamily="49" charset="0"/>
                <a:cs typeface="Arial" pitchFamily="34" charset="0"/>
              </a:rPr>
              <a:t>}</a:t>
            </a: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96063" y="980728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Zapis do pliku</a:t>
            </a:r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7544" y="3068960"/>
            <a:ext cx="1688842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>
                <a:latin typeface="Consolas" panose="020B0609020204030204" pitchFamily="49" charset="0"/>
              </a:rPr>
              <a:t>RL 45</a:t>
            </a:r>
          </a:p>
          <a:p>
            <a:r>
              <a:rPr lang="pl-PL" dirty="0">
                <a:latin typeface="Consolas" panose="020B0609020204030204" pitchFamily="49" charset="0"/>
              </a:rPr>
              <a:t>FD 100</a:t>
            </a:r>
          </a:p>
          <a:p>
            <a:r>
              <a:rPr lang="pl-PL" dirty="0">
                <a:latin typeface="Consolas" panose="020B0609020204030204" pitchFamily="49" charset="0"/>
              </a:rPr>
              <a:t>FD 10</a:t>
            </a:r>
          </a:p>
          <a:p>
            <a:r>
              <a:rPr lang="pl-PL" dirty="0">
                <a:latin typeface="Consolas" panose="020B0609020204030204" pitchFamily="49" charset="0"/>
              </a:rPr>
              <a:t>RL 22.5</a:t>
            </a:r>
          </a:p>
          <a:p>
            <a:r>
              <a:rPr lang="pl-PL" dirty="0">
                <a:latin typeface="Consolas" panose="020B0609020204030204" pitchFamily="49" charset="0"/>
              </a:rPr>
              <a:t>PD 0</a:t>
            </a:r>
          </a:p>
          <a:p>
            <a:r>
              <a:rPr lang="pl-PL" dirty="0">
                <a:latin typeface="Consolas" panose="020B0609020204030204" pitchFamily="49" charset="0"/>
              </a:rPr>
              <a:t>FD 10</a:t>
            </a:r>
          </a:p>
          <a:p>
            <a:r>
              <a:rPr lang="pl-PL" dirty="0">
                <a:latin typeface="Consolas" panose="020B0609020204030204" pitchFamily="49" charset="0"/>
              </a:rPr>
              <a:t>RL 22.5</a:t>
            </a:r>
          </a:p>
          <a:p>
            <a:r>
              <a:rPr lang="pl-PL" dirty="0">
                <a:latin typeface="Consolas" panose="020B0609020204030204" pitchFamily="49" charset="0"/>
              </a:rPr>
              <a:t>PD 1</a:t>
            </a:r>
          </a:p>
          <a:p>
            <a:r>
              <a:rPr lang="pl-PL" dirty="0">
                <a:latin typeface="Consolas" panose="020B0609020204030204" pitchFamily="49" charset="0"/>
              </a:rPr>
              <a:t>FD 10</a:t>
            </a:r>
          </a:p>
          <a:p>
            <a:r>
              <a:rPr lang="pl-PL" dirty="0">
                <a:latin typeface="Consolas" panose="020B0609020204030204" pitchFamily="49" charset="0"/>
              </a:rPr>
              <a:t>RL 22.5</a:t>
            </a:r>
          </a:p>
          <a:p>
            <a:r>
              <a:rPr lang="pl-PL" dirty="0">
                <a:latin typeface="Consolas" panose="020B0609020204030204" pitchFamily="49" charset="0"/>
              </a:rPr>
              <a:t>PD 0</a:t>
            </a:r>
          </a:p>
          <a:p>
            <a:r>
              <a:rPr lang="pl-PL" dirty="0">
                <a:latin typeface="Consolas" panose="020B0609020204030204" pitchFamily="49" charset="0"/>
              </a:rPr>
              <a:t>FD 10</a:t>
            </a:r>
          </a:p>
          <a:p>
            <a:r>
              <a:rPr lang="pl-PL" dirty="0" smtClean="0">
                <a:latin typeface="Consolas" panose="020B0609020204030204" pitchFamily="49" charset="0"/>
              </a:rPr>
              <a:t>...</a:t>
            </a:r>
            <a:endParaRPr lang="pl-PL" dirty="0">
              <a:latin typeface="Consolas" panose="020B0609020204030204" pitchFamily="49" charset="0"/>
            </a:endParaRPr>
          </a:p>
        </p:txBody>
      </p:sp>
      <p:pic>
        <p:nvPicPr>
          <p:cNvPr id="11" name="Obraz 10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90" y="3140968"/>
            <a:ext cx="2015885" cy="229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pole tekstowe 11"/>
          <p:cNvSpPr txBox="1"/>
          <p:nvPr/>
        </p:nvSpPr>
        <p:spPr>
          <a:xfrm>
            <a:off x="2581890" y="5657671"/>
            <a:ext cx="602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600" dirty="0" smtClean="0">
                <a:latin typeface="+mn-lt"/>
                <a:cs typeface="Arial" pitchFamily="34" charset="0"/>
              </a:rPr>
              <a:t>Wyrażenie </a:t>
            </a:r>
            <a:r>
              <a:rPr lang="pl-PL" altLang="pl-PL" sz="1600" dirty="0" err="1" smtClean="0">
                <a:latin typeface="Consolas" pitchFamily="49" charset="0"/>
                <a:cs typeface="Arial" pitchFamily="34" charset="0"/>
              </a:rPr>
              <a:t>sizeof</a:t>
            </a:r>
            <a:r>
              <a:rPr lang="pl-PL" altLang="pl-PL" sz="1600" dirty="0" smtClean="0">
                <a:latin typeface="Consolas" pitchFamily="49" charset="0"/>
                <a:cs typeface="Arial" pitchFamily="34" charset="0"/>
              </a:rPr>
              <a:t>(</a:t>
            </a:r>
            <a:r>
              <a:rPr lang="pl-PL" altLang="pl-PL" sz="1600" dirty="0" err="1" smtClean="0">
                <a:latin typeface="Consolas" pitchFamily="49" charset="0"/>
                <a:cs typeface="Arial" pitchFamily="34" charset="0"/>
              </a:rPr>
              <a:t>cmds</a:t>
            </a:r>
            <a:r>
              <a:rPr lang="pl-PL" altLang="pl-PL" sz="1600" dirty="0">
                <a:latin typeface="Consolas" pitchFamily="49" charset="0"/>
                <a:cs typeface="Arial" pitchFamily="34" charset="0"/>
              </a:rPr>
              <a:t>)/</a:t>
            </a:r>
            <a:r>
              <a:rPr lang="pl-PL" altLang="pl-PL" sz="1600" dirty="0" err="1">
                <a:latin typeface="Consolas" pitchFamily="49" charset="0"/>
                <a:cs typeface="Arial" pitchFamily="34" charset="0"/>
              </a:rPr>
              <a:t>sizeof</a:t>
            </a:r>
            <a:r>
              <a:rPr lang="pl-PL" altLang="pl-PL" sz="1600" dirty="0">
                <a:latin typeface="Consolas" pitchFamily="49" charset="0"/>
                <a:cs typeface="Arial" pitchFamily="34" charset="0"/>
              </a:rPr>
              <a:t>(</a:t>
            </a:r>
            <a:r>
              <a:rPr lang="pl-PL" altLang="pl-PL" sz="1600" dirty="0" err="1">
                <a:latin typeface="Consolas" pitchFamily="49" charset="0"/>
                <a:cs typeface="Arial" pitchFamily="34" charset="0"/>
              </a:rPr>
              <a:t>cmds</a:t>
            </a:r>
            <a:r>
              <a:rPr lang="pl-PL" altLang="pl-PL" sz="1600" dirty="0">
                <a:latin typeface="Consolas" pitchFamily="49" charset="0"/>
                <a:cs typeface="Arial" pitchFamily="34" charset="0"/>
              </a:rPr>
              <a:t>[0</a:t>
            </a:r>
            <a:r>
              <a:rPr lang="pl-PL" altLang="pl-PL" sz="1600" dirty="0" smtClean="0">
                <a:latin typeface="Consolas" pitchFamily="49" charset="0"/>
                <a:cs typeface="Arial" pitchFamily="34" charset="0"/>
              </a:rPr>
              <a:t>]) </a:t>
            </a:r>
            <a:r>
              <a:rPr lang="pl-PL" alt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pozwala wyznaczyć liczbę elementów tablicy (jeżeli jej deklaracja jest widoczna). Jeżeli tablica jest przekazana do funkcji zwróci 8/8=1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860032" y="3050725"/>
            <a:ext cx="379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600" dirty="0" smtClean="0">
                <a:latin typeface="+mn-lt"/>
                <a:cs typeface="Arial" pitchFamily="34" charset="0"/>
              </a:rPr>
              <a:t>Nasz program nie podnosił pisaka na początku, stąd linia od punktu (0,0) do pierwszego punktu okręgu. 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dla żółwia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496061" y="1052736"/>
            <a:ext cx="8108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Tablica zawiera obiekty utworzone za pomocą operatora </a:t>
            </a:r>
            <a:r>
              <a:rPr lang="pl-PL" sz="2400" dirty="0" err="1" smtClean="0"/>
              <a:t>new</a:t>
            </a:r>
            <a:r>
              <a:rPr lang="pl-PL" sz="2400" dirty="0" smtClean="0"/>
              <a:t>, dla których pamięć jest przydzielona na stercie. Należy je usunąć…</a:t>
            </a:r>
            <a:endParaRPr lang="pl-PL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5188" y="2492896"/>
            <a:ext cx="8171268" cy="1015663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for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sizeof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)/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sizeof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i++){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delete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[i]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Odczyt poleceń z pliku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980728"/>
            <a:ext cx="4557658" cy="5632311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Command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next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istream&amp;is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if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(!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string 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&gt;&gt;s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Command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*c=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if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(s==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"FD"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c=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new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Forward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if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(s==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"RL"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c=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new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Rotate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if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(s==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"PD"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c=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new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ChangePenState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if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(!c)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c-&gt;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read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return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220072" y="1124744"/>
            <a:ext cx="3456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 smtClean="0"/>
              <a:t>Funkcja czyta symbol polecenia. 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Następnie w zależności od symbolu tworzy obiekt odpowiedniego typu.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Obiekt odczytuje swoją zawartość ze strumienia: </a:t>
            </a:r>
            <a:br>
              <a:rPr lang="pl-PL" dirty="0" smtClean="0"/>
            </a:br>
            <a:r>
              <a:rPr lang="pl-PL" dirty="0" smtClean="0">
                <a:latin typeface="Consolas" panose="020B0609020204030204" pitchFamily="49" charset="0"/>
              </a:rPr>
              <a:t>c-&gt;</a:t>
            </a:r>
            <a:r>
              <a:rPr lang="pl-PL" dirty="0" err="1" smtClean="0">
                <a:latin typeface="Consolas" panose="020B0609020204030204" pitchFamily="49" charset="0"/>
              </a:rPr>
              <a:t>read</a:t>
            </a:r>
            <a:r>
              <a:rPr lang="pl-PL" dirty="0" smtClean="0">
                <a:latin typeface="Consolas" panose="020B0609020204030204" pitchFamily="49" charset="0"/>
              </a:rPr>
              <a:t>(</a:t>
            </a:r>
            <a:r>
              <a:rPr lang="pl-PL" dirty="0" err="1" smtClean="0">
                <a:latin typeface="Consolas" panose="020B0609020204030204" pitchFamily="49" charset="0"/>
              </a:rPr>
              <a:t>is</a:t>
            </a:r>
            <a:r>
              <a:rPr lang="pl-PL" dirty="0" smtClean="0">
                <a:latin typeface="Consolas" panose="020B0609020204030204" pitchFamily="49" charset="0"/>
              </a:rPr>
              <a:t>)</a:t>
            </a:r>
          </a:p>
          <a:p>
            <a:endParaRPr lang="pl-PL" dirty="0" smtClean="0"/>
          </a:p>
          <a:p>
            <a:r>
              <a:rPr lang="pl-PL" dirty="0" smtClean="0"/>
              <a:t>Funkcja zwraca </a:t>
            </a:r>
            <a:r>
              <a:rPr lang="pl-PL" dirty="0" smtClean="0">
                <a:latin typeface="Consolas" panose="020B0609020204030204" pitchFamily="49" charset="0"/>
              </a:rPr>
              <a:t>0 (NULL)</a:t>
            </a:r>
            <a:r>
              <a:rPr lang="pl-PL" dirty="0" smtClean="0"/>
              <a:t> jeżeli strumień zakończy się lub symbol polecenia nie zostanie rozpoznany.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00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Odczyt i wykonanie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052736"/>
            <a:ext cx="5328592" cy="5324535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read_execute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ifstream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"commands.txt"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vector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Command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*&gt;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for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Command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*c =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next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if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(!c)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break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cmds.push_back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(c)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Turtle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for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cmds.size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i++){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t.execute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(*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[i])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for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cmds.size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i++){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delete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cmds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[i]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868144" y="1052736"/>
            <a:ext cx="29523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Funkcja: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Otwiera strumień plikowy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W pętli nieskończonej odczytuje polecenia; przerywa gdy zwrócony zostanie zerowy wskaźnik.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Polecenia dodawane są do wektora – kontenera standardowej biblioteki C++.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Następnie żółw wykonuje polecenia.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Przy wyjściu z funkcji wektor </a:t>
            </a:r>
            <a:r>
              <a:rPr lang="pl-PL" sz="1600" dirty="0" err="1" smtClean="0"/>
              <a:t>cmds</a:t>
            </a:r>
            <a:r>
              <a:rPr lang="pl-PL" sz="1600" dirty="0" smtClean="0"/>
              <a:t> zniknie, ale nie obiekty </a:t>
            </a:r>
            <a:r>
              <a:rPr lang="pl-PL" sz="1600" dirty="0" err="1" smtClean="0"/>
              <a:t>Command</a:t>
            </a:r>
            <a:r>
              <a:rPr lang="pl-PL" sz="1600" dirty="0" smtClean="0"/>
              <a:t> na stercie. Musimy je usunąć,</a:t>
            </a:r>
            <a:endParaRPr lang="pl-PL" sz="1600" dirty="0"/>
          </a:p>
        </p:txBody>
      </p:sp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133884"/>
            <a:ext cx="1066124" cy="121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14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Point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25118"/>
              </p:ext>
            </p:extLst>
          </p:nvPr>
        </p:nvGraphicFramePr>
        <p:xfrm>
          <a:off x="539552" y="1052736"/>
          <a:ext cx="24320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7" name="Visio" r:id="rId3" imgW="2432180" imgH="1092292" progId="Visio.Drawing.15">
                  <p:embed/>
                </p:oleObj>
              </mc:Choice>
              <mc:Fallback>
                <p:oleObj name="Visio" r:id="rId3" imgW="2432180" imgH="109229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052736"/>
                        <a:ext cx="243205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532"/>
            <a:ext cx="9144000" cy="298174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7504" y="61653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6"/>
              </a:rPr>
              <a:t>http://arthur-e.github.io/Wicket/sandbox-gmaps3.html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635896" y="2125598"/>
            <a:ext cx="324036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POINT(20.114787585423528 </a:t>
            </a:r>
            <a:r>
              <a:rPr lang="pl-PL" dirty="0"/>
              <a:t>50.07897111470772)</a:t>
            </a:r>
          </a:p>
        </p:txBody>
      </p:sp>
      <p:cxnSp>
        <p:nvCxnSpPr>
          <p:cNvPr id="10" name="Łącznik prosty ze strzałką 9"/>
          <p:cNvCxnSpPr/>
          <p:nvPr/>
        </p:nvCxnSpPr>
        <p:spPr>
          <a:xfrm flipH="1" flipV="1">
            <a:off x="2555776" y="1988840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5580112" y="2771929"/>
            <a:ext cx="1264277" cy="13771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2987824" y="2895532"/>
            <a:ext cx="1368152" cy="1829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3203848" y="993502"/>
            <a:ext cx="546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Dane – to para współrzędnych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>
                <a:latin typeface="Consolas" panose="020B0609020204030204" pitchFamily="49" charset="0"/>
              </a:rPr>
              <a:t>asWKT</a:t>
            </a:r>
            <a:r>
              <a:rPr lang="pl-PL" dirty="0" smtClean="0">
                <a:latin typeface="Consolas" panose="020B0609020204030204" pitchFamily="49" charset="0"/>
              </a:rPr>
              <a:t>()</a:t>
            </a:r>
            <a:r>
              <a:rPr lang="pl-PL" dirty="0" smtClean="0"/>
              <a:t> – formatuje dane w formacie </a:t>
            </a:r>
            <a:br>
              <a:rPr lang="pl-PL" dirty="0" smtClean="0"/>
            </a:br>
            <a:r>
              <a:rPr lang="pl-PL" dirty="0" err="1" smtClean="0"/>
              <a:t>Well-Known</a:t>
            </a:r>
            <a:r>
              <a:rPr lang="pl-PL" dirty="0" smtClean="0"/>
              <a:t> </a:t>
            </a:r>
            <a:r>
              <a:rPr lang="pl-PL" dirty="0" err="1" smtClean="0"/>
              <a:t>Text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14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Przedefiniowanie funkcji wirtualnych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/>
              <a:t>Użycie funkcji wirtualnych narzuca pewne ograniczenia. Wskaźniki umieszczane w VTABLE kolejnych klas hierarchii muszą być tych samych typów. Stąd nie jest możliwa zmiana deklaracji funkcji wirtualnych w klasach potomnych. </a:t>
            </a:r>
          </a:p>
          <a:p>
            <a:r>
              <a:rPr lang="pl-PL" sz="1800" dirty="0"/>
              <a:t>Jedynym wyjątkiem jest typ zwracanej wartości. Możliwe jest zwracanie wskaźnika lub referencji do pewnej klasy potomnej typu zwracanego w bazowej funkcji wirtualnej.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1032" y="2996952"/>
            <a:ext cx="6643165" cy="2862322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BaseReturnType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{}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DerivedReturnType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BaseReturnType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{}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Base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BaseReturnType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&amp;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foo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Derived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Base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DerivedReturnType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&amp;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foo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177334"/>
              </p:ext>
            </p:extLst>
          </p:nvPr>
        </p:nvGraphicFramePr>
        <p:xfrm>
          <a:off x="5508104" y="4149080"/>
          <a:ext cx="3398583" cy="1809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9" name="Visio" r:id="rId3" imgW="4209972" imgH="2241527" progId="Visio.Drawing.15">
                  <p:embed/>
                </p:oleObj>
              </mc:Choice>
              <mc:Fallback>
                <p:oleObj name="Visio" r:id="rId3" imgW="4209972" imgH="224152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8104" y="4149080"/>
                        <a:ext cx="3398583" cy="180950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83568" y="602128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>
                <a:latin typeface="Consolas" panose="020B0609020204030204" pitchFamily="49" charset="0"/>
              </a:rPr>
              <a:t>Derived</a:t>
            </a:r>
            <a:r>
              <a:rPr lang="pl-PL" sz="1600" dirty="0">
                <a:latin typeface="Consolas" panose="020B0609020204030204" pitchFamily="49" charset="0"/>
              </a:rPr>
              <a:t>:: </a:t>
            </a:r>
            <a:r>
              <a:rPr lang="pl-PL" sz="1600" dirty="0" err="1">
                <a:latin typeface="Consolas" panose="020B0609020204030204" pitchFamily="49" charset="0"/>
              </a:rPr>
              <a:t>foo</a:t>
            </a:r>
            <a:r>
              <a:rPr lang="pl-PL" sz="1600" dirty="0">
                <a:latin typeface="Consolas" panose="020B0609020204030204" pitchFamily="49" charset="0"/>
              </a:rPr>
              <a:t>()</a:t>
            </a:r>
            <a:r>
              <a:rPr lang="pl-PL" sz="1600" dirty="0"/>
              <a:t> zwraca wartość typu </a:t>
            </a:r>
            <a:r>
              <a:rPr lang="pl-PL" sz="1600" dirty="0" err="1">
                <a:latin typeface="Consolas" panose="020B0609020204030204" pitchFamily="49" charset="0"/>
              </a:rPr>
              <a:t>DerivedReturnType</a:t>
            </a:r>
            <a:r>
              <a:rPr lang="pl-PL" sz="1600" dirty="0">
                <a:latin typeface="Consolas" panose="020B0609020204030204" pitchFamily="49" charset="0"/>
              </a:rPr>
              <a:t>&amp;</a:t>
            </a:r>
            <a:r>
              <a:rPr lang="pl-PL" sz="1600" dirty="0"/>
              <a:t>. Referencja tego typu może być automatycznie zrzutowana w górę (</a:t>
            </a:r>
            <a:r>
              <a:rPr lang="pl-PL" sz="1600" i="1" dirty="0" err="1"/>
              <a:t>upcast</a:t>
            </a:r>
            <a:r>
              <a:rPr lang="pl-PL" sz="1600" dirty="0"/>
              <a:t>) do referencji typu </a:t>
            </a:r>
            <a:r>
              <a:rPr lang="pl-PL" sz="1600" dirty="0" err="1">
                <a:latin typeface="Consolas" panose="020B0609020204030204" pitchFamily="49" charset="0"/>
              </a:rPr>
              <a:t>BaseReturnType</a:t>
            </a:r>
            <a:r>
              <a:rPr lang="pl-PL" sz="1600" dirty="0">
                <a:latin typeface="Consolas" panose="020B0609020204030204" pitchFamily="49" charset="0"/>
              </a:rPr>
              <a:t>&amp;</a:t>
            </a:r>
            <a:r>
              <a:rPr lang="pl-PL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6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Przedefiniowanie funkcji wirtualnych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368152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Typowe zastosowanie: </a:t>
            </a:r>
          </a:p>
          <a:p>
            <a:r>
              <a:rPr lang="pl-PL" sz="2000" dirty="0" smtClean="0"/>
              <a:t>Base </a:t>
            </a:r>
            <a:r>
              <a:rPr lang="pl-PL" sz="2000" dirty="0" smtClean="0">
                <a:sym typeface="Symbol"/>
              </a:rPr>
              <a:t> </a:t>
            </a:r>
            <a:r>
              <a:rPr lang="pl-PL" sz="2000" dirty="0" err="1" smtClean="0">
                <a:sym typeface="Symbol"/>
              </a:rPr>
              <a:t>BaseReturnType</a:t>
            </a:r>
            <a:r>
              <a:rPr lang="pl-PL" sz="2000" dirty="0" smtClean="0">
                <a:sym typeface="Symbol"/>
              </a:rPr>
              <a:t> </a:t>
            </a:r>
          </a:p>
          <a:p>
            <a:r>
              <a:rPr lang="pl-PL" sz="2000" dirty="0" err="1" smtClean="0"/>
              <a:t>Derived</a:t>
            </a:r>
            <a:r>
              <a:rPr lang="pl-PL" sz="2000" dirty="0" smtClean="0"/>
              <a:t> </a:t>
            </a:r>
            <a:r>
              <a:rPr lang="pl-PL" sz="2000" dirty="0">
                <a:sym typeface="Symbol"/>
              </a:rPr>
              <a:t> </a:t>
            </a:r>
            <a:r>
              <a:rPr lang="pl-PL" sz="2000" dirty="0" err="1" smtClean="0">
                <a:sym typeface="Symbol"/>
              </a:rPr>
              <a:t>DerivedReturnType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41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2276872"/>
            <a:ext cx="5121915" cy="3170099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Object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Object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clone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MyObject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Object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MyObject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clone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new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MyObject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(*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this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012160" y="2276872"/>
            <a:ext cx="302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Funkcja clone() zwraca kopię danego obiektu, dla której pamięć  przydzielono na stercie.  </a:t>
            </a:r>
          </a:p>
          <a:p>
            <a:endParaRPr lang="pl-PL" altLang="pl-PL" dirty="0" smtClean="0">
              <a:latin typeface="Consolas" pitchFamily="49" charset="0"/>
              <a:cs typeface="Arial" pitchFamily="34" charset="0"/>
            </a:endParaRPr>
          </a:p>
          <a:p>
            <a:r>
              <a:rPr lang="pl-PL" altLang="pl-PL" dirty="0" err="1" smtClean="0">
                <a:latin typeface="Consolas" pitchFamily="49" charset="0"/>
                <a:cs typeface="Arial" pitchFamily="34" charset="0"/>
              </a:rPr>
              <a:t>MyObject</a:t>
            </a:r>
            <a:r>
              <a:rPr lang="pl-PL" altLang="pl-PL" dirty="0">
                <a:latin typeface="Consolas" pitchFamily="49" charset="0"/>
                <a:cs typeface="Arial" pitchFamily="34" charset="0"/>
              </a:rPr>
              <a:t>(*</a:t>
            </a:r>
            <a:r>
              <a:rPr lang="pl-PL" altLang="pl-PL" dirty="0" err="1">
                <a:latin typeface="Consolas" pitchFamily="49" charset="0"/>
                <a:cs typeface="Arial" pitchFamily="34" charset="0"/>
              </a:rPr>
              <a:t>this</a:t>
            </a:r>
            <a:r>
              <a:rPr lang="pl-PL" altLang="pl-PL" dirty="0" smtClean="0">
                <a:latin typeface="Consolas" pitchFamily="49" charset="0"/>
                <a:cs typeface="Arial" pitchFamily="34" charset="0"/>
              </a:rPr>
              <a:t>)</a:t>
            </a:r>
            <a:r>
              <a:rPr lang="pl-PL" altLang="pl-PL" dirty="0" smtClean="0">
                <a:latin typeface="+mn-lt"/>
                <a:cs typeface="Arial" pitchFamily="34" charset="0"/>
              </a:rPr>
              <a:t> to wywołanie konstruktora kopiującego. Konstruktor kopiujący może być automatycznie generowany  przez kompilator lub zaimplementowany jawnie </a:t>
            </a:r>
            <a:r>
              <a:rPr lang="pl-PL" altLang="pl-PL" dirty="0" smtClean="0">
                <a:latin typeface="Consolas" pitchFamily="49" charset="0"/>
                <a:cs typeface="Arial" pitchFamily="34" charset="0"/>
              </a:rPr>
              <a:t>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11560" y="5517232"/>
            <a:ext cx="5121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Ponieważ klasa </a:t>
            </a:r>
            <a:r>
              <a:rPr lang="pl-PL" dirty="0" err="1" smtClean="0">
                <a:latin typeface="Consolas" panose="020B0609020204030204" pitchFamily="49" charset="0"/>
              </a:rPr>
              <a:t>MyObject</a:t>
            </a:r>
            <a:r>
              <a:rPr lang="pl-PL" dirty="0" smtClean="0"/>
              <a:t> dziedziczy po </a:t>
            </a:r>
            <a:r>
              <a:rPr lang="pl-PL" dirty="0" smtClean="0">
                <a:latin typeface="Consolas" panose="020B0609020204030204" pitchFamily="49" charset="0"/>
              </a:rPr>
              <a:t>Object</a:t>
            </a:r>
            <a:r>
              <a:rPr lang="pl-PL" dirty="0" smtClean="0"/>
              <a:t>, wskaźnik </a:t>
            </a:r>
            <a:r>
              <a:rPr lang="pl-PL" dirty="0" err="1" smtClean="0">
                <a:latin typeface="Consolas" panose="020B0609020204030204" pitchFamily="49" charset="0"/>
              </a:rPr>
              <a:t>MyObject</a:t>
            </a:r>
            <a:r>
              <a:rPr lang="pl-PL" dirty="0" smtClean="0">
                <a:latin typeface="Consolas" panose="020B0609020204030204" pitchFamily="49" charset="0"/>
              </a:rPr>
              <a:t>*</a:t>
            </a:r>
            <a:r>
              <a:rPr lang="pl-PL" dirty="0" smtClean="0"/>
              <a:t> może zostać automatycznie zrzutowany w górę – do klasy bazowej.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66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Funkcje wirtualne i dziedziczenie wielobazowe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Klasa dziedzicząca po kilku klasach bazowych może przedefiniowywać funkcje wirtualne występujące w różnych hierarchiach.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3568" y="1628800"/>
            <a:ext cx="3663182" cy="1815882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A1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f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"A1::f"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endl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g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"A1::g"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endl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05646" y="1628800"/>
            <a:ext cx="3663182" cy="1815882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A2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g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"A2::g"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endl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46125" y="4221088"/>
            <a:ext cx="3663182" cy="1815882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B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A1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 public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A2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f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"B::f"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endl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g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"B::g"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endl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Łącznik prosty ze strzałką 19"/>
          <p:cNvCxnSpPr/>
          <p:nvPr/>
        </p:nvCxnSpPr>
        <p:spPr>
          <a:xfrm flipV="1">
            <a:off x="2518547" y="3501008"/>
            <a:ext cx="0" cy="72008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V="1">
            <a:off x="4139952" y="3501008"/>
            <a:ext cx="1088504" cy="72008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4805646" y="4205406"/>
            <a:ext cx="3667631" cy="1815882"/>
          </a:xfrm>
          <a:prstGeom prst="rect">
            <a:avLst/>
          </a:prstGeom>
          <a:solidFill>
            <a:srgbClr val="10101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main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A1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*b1=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new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b1-&gt;f()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// wypisze B::f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b1-&gt;g()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// wypisze B::g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A2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*b2=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new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b2-&gt;g()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// wypisze B::g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LSP: zasada substytucji </a:t>
            </a:r>
            <a:r>
              <a:rPr lang="pl-PL" dirty="0" err="1" smtClean="0"/>
              <a:t>Liskov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2088232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Zgodnie z zasadą substytucji Barbary </a:t>
            </a:r>
            <a:r>
              <a:rPr lang="pl-PL" sz="2000" dirty="0" err="1" smtClean="0"/>
              <a:t>Liskov</a:t>
            </a:r>
            <a:r>
              <a:rPr lang="pl-PL" sz="2000" dirty="0" smtClean="0"/>
              <a:t> (</a:t>
            </a:r>
            <a:r>
              <a:rPr lang="pl-PL" sz="2000" dirty="0" err="1" smtClean="0"/>
              <a:t>Liskov</a:t>
            </a:r>
            <a:r>
              <a:rPr lang="pl-PL" sz="2000" dirty="0" smtClean="0"/>
              <a:t> </a:t>
            </a:r>
            <a:r>
              <a:rPr lang="pl-PL" sz="2000" dirty="0" err="1" smtClean="0"/>
              <a:t>Substitution</a:t>
            </a:r>
            <a:r>
              <a:rPr lang="pl-PL" sz="2000" dirty="0" smtClean="0"/>
              <a:t> </a:t>
            </a:r>
            <a:r>
              <a:rPr lang="pl-PL" sz="2000" dirty="0" err="1" smtClean="0"/>
              <a:t>Principle</a:t>
            </a:r>
            <a:r>
              <a:rPr lang="pl-PL" sz="2000" dirty="0" smtClean="0"/>
              <a:t> – LSP) jeżeli obiekty klas bazowych zostan</a:t>
            </a:r>
            <a:r>
              <a:rPr lang="pl-PL" sz="2000" dirty="0"/>
              <a:t>ą</a:t>
            </a:r>
            <a:r>
              <a:rPr lang="pl-PL" sz="2000" dirty="0" smtClean="0"/>
              <a:t> zastąpione obiektami klas potomnych, to zachowanie aplikacji nie powinno ulec zmianie.</a:t>
            </a:r>
          </a:p>
          <a:p>
            <a:pPr marL="400050" lvl="1" indent="0">
              <a:buNone/>
            </a:pPr>
            <a:r>
              <a:rPr lang="pl-PL" sz="1800" i="1" dirty="0" smtClean="0"/>
              <a:t>Niech</a:t>
            </a:r>
            <a:r>
              <a:rPr lang="en-US" sz="1800" i="1" dirty="0"/>
              <a:t> Φ(x) </a:t>
            </a:r>
            <a:r>
              <a:rPr lang="pl-PL" sz="1800" i="1" dirty="0" smtClean="0"/>
              <a:t>własnością obiektów typu</a:t>
            </a:r>
            <a:r>
              <a:rPr lang="en-US" sz="1800" i="1" dirty="0"/>
              <a:t> T. </a:t>
            </a:r>
            <a:r>
              <a:rPr lang="pl-PL" sz="1800" i="1" dirty="0" smtClean="0"/>
              <a:t>Wówczas </a:t>
            </a:r>
            <a:r>
              <a:rPr lang="pl-PL" sz="1800" i="1" dirty="0"/>
              <a:t>własność </a:t>
            </a:r>
            <a:r>
              <a:rPr lang="en-US" sz="1800" i="1" dirty="0"/>
              <a:t> Φ(y) </a:t>
            </a:r>
            <a:r>
              <a:rPr lang="pl-PL" sz="1800" i="1" dirty="0" smtClean="0"/>
              <a:t> powinna być</a:t>
            </a:r>
            <a:r>
              <a:rPr lang="en-US" sz="1800" i="1" dirty="0"/>
              <a:t> </a:t>
            </a:r>
            <a:r>
              <a:rPr lang="pl-PL" sz="1800" i="1" dirty="0" smtClean="0"/>
              <a:t>zachowana dla obiektów </a:t>
            </a:r>
            <a:r>
              <a:rPr lang="en-US" sz="1800" i="1" dirty="0" smtClean="0"/>
              <a:t>y</a:t>
            </a:r>
            <a:r>
              <a:rPr lang="en-US" sz="1800" i="1" dirty="0"/>
              <a:t> </a:t>
            </a:r>
            <a:r>
              <a:rPr lang="en-US" sz="1800" i="1" dirty="0" err="1" smtClean="0"/>
              <a:t>typ</a:t>
            </a:r>
            <a:r>
              <a:rPr lang="pl-PL" sz="1800" i="1" dirty="0" smtClean="0"/>
              <a:t>u</a:t>
            </a:r>
            <a:r>
              <a:rPr lang="en-US" sz="1800" i="1" dirty="0"/>
              <a:t> </a:t>
            </a:r>
            <a:r>
              <a:rPr lang="en-US" sz="1800" i="1" dirty="0" smtClean="0"/>
              <a:t>S</a:t>
            </a:r>
            <a:r>
              <a:rPr lang="pl-PL" sz="1800" i="1" dirty="0" smtClean="0"/>
              <a:t>, </a:t>
            </a:r>
            <a:r>
              <a:rPr lang="en-US" sz="1800" i="1" dirty="0"/>
              <a:t> </a:t>
            </a:r>
            <a:r>
              <a:rPr lang="pl-PL" sz="1800" i="1" dirty="0" smtClean="0"/>
              <a:t>gdzie</a:t>
            </a:r>
            <a:r>
              <a:rPr lang="en-US" sz="1800" i="1" dirty="0"/>
              <a:t> S </a:t>
            </a:r>
            <a:r>
              <a:rPr lang="pl-PL" sz="1800" i="1" dirty="0" smtClean="0"/>
              <a:t>jest typem potomnym</a:t>
            </a:r>
            <a:r>
              <a:rPr lang="en-US" sz="1800" i="1" dirty="0"/>
              <a:t> T</a:t>
            </a:r>
            <a:r>
              <a:rPr lang="en-US" sz="1800" i="1" dirty="0" smtClean="0"/>
              <a:t>.</a:t>
            </a:r>
            <a:endParaRPr lang="pl-PL" sz="1800" i="1" dirty="0" smtClean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43</a:t>
            </a:fld>
            <a:endParaRPr lang="pl-PL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368144"/>
              </p:ext>
            </p:extLst>
          </p:nvPr>
        </p:nvGraphicFramePr>
        <p:xfrm>
          <a:off x="1475656" y="3356992"/>
          <a:ext cx="5994723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7" name="Visio" r:id="rId4" imgW="3784496" imgH="2000042" progId="Visio.Drawing.15">
                  <p:embed/>
                </p:oleObj>
              </mc:Choice>
              <mc:Fallback>
                <p:oleObj name="Visio" r:id="rId4" imgW="3784496" imgH="200004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3356992"/>
                        <a:ext cx="5994723" cy="316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7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" y="274638"/>
            <a:ext cx="9144001" cy="562073"/>
          </a:xfrm>
        </p:spPr>
        <p:txBody>
          <a:bodyPr/>
          <a:lstStyle/>
          <a:p>
            <a:r>
              <a:rPr lang="pl-PL" dirty="0" smtClean="0"/>
              <a:t>LSP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44</a:t>
            </a:fld>
            <a:endParaRPr lang="pl-PL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496" y="1106735"/>
            <a:ext cx="4448654" cy="4770537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Ellipse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protected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width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height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cx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cy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Ellipse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_cx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_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cy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 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w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h)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: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cx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(_cx)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cy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(_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cy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width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(w)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height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(h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setWidth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w){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width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=w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setHeight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h){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height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=h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getArea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3.14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width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/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2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height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/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2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rgbClr val="CC7832"/>
              </a:solidFill>
              <a:effectLst/>
              <a:latin typeface="Consolas" pitchFamily="49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0" y="1124744"/>
            <a:ext cx="4560864" cy="4770537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Circle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Ellipse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Circle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_cx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_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cy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radius)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: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Ellipse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(_cx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_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cy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,2*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radius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,2*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radius)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600" dirty="0">
                <a:solidFill>
                  <a:srgbClr val="A9B7C6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pl-PL" altLang="pl-PL" sz="1600" dirty="0" smtClean="0">
                <a:solidFill>
                  <a:srgbClr val="A9B7C6"/>
                </a:solidFill>
                <a:latin typeface="Consolas" pitchFamily="49" charset="0"/>
                <a:cs typeface="Arial" pitchFamily="34" charset="0"/>
              </a:rPr>
              <a:t>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{}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setWidth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w){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Ellipse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::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setWidth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(w)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Ellipse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::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setHeight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(w)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setHeight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h){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Ellipse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::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setWidth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(h)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Ellipse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::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setHeight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(h)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setRadius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setWidth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(2*r)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rgbClr val="CC7832"/>
              </a:solidFill>
              <a:effectLst/>
              <a:latin typeface="Consolas" pitchFamily="49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LSP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45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001634"/>
            <a:ext cx="8208912" cy="4278094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test_substitution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Ellipse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[]{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new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Ellipse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2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new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Circle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0.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2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)}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]-&gt;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getArea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endl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]-&gt;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getArea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endl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endl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]-&gt;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setHeight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2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]-&gt;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setWidth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4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]-&gt;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setHeight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2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]-&gt;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setWidth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4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]-&gt;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getArea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endl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]-&gt;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getArea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endl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delete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delete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012160" y="2799512"/>
            <a:ext cx="108012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>
                <a:latin typeface="Consolas" panose="020B0609020204030204" pitchFamily="49" charset="0"/>
              </a:rPr>
              <a:t>1.57</a:t>
            </a:r>
          </a:p>
          <a:p>
            <a:r>
              <a:rPr lang="pl-PL" dirty="0">
                <a:latin typeface="Consolas" panose="020B0609020204030204" pitchFamily="49" charset="0"/>
              </a:rPr>
              <a:t>3.14</a:t>
            </a:r>
          </a:p>
          <a:p>
            <a:endParaRPr lang="pl-PL" dirty="0"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6.28</a:t>
            </a:r>
          </a:p>
          <a:p>
            <a:r>
              <a:rPr lang="pl-PL" dirty="0">
                <a:latin typeface="Consolas" panose="020B0609020204030204" pitchFamily="49" charset="0"/>
              </a:rPr>
              <a:t>12.56</a:t>
            </a:r>
          </a:p>
        </p:txBody>
      </p:sp>
    </p:spTree>
    <p:extLst>
      <p:ext uri="{BB962C8B-B14F-4D97-AF65-F5344CB8AC3E}">
        <p14:creationId xmlns:p14="http://schemas.microsoft.com/office/powerpoint/2010/main" val="10467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3"/>
          </a:xfrm>
        </p:spPr>
        <p:txBody>
          <a:bodyPr/>
          <a:lstStyle/>
          <a:p>
            <a:r>
              <a:rPr lang="pl-PL" dirty="0" smtClean="0"/>
              <a:t>LSP – zamiana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46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159" y="1052735"/>
            <a:ext cx="4336444" cy="5262979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Circle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protected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radius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cx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cy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Circle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_cx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_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cy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_r)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   :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cx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(_cx)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cy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(_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cy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radius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(_r){}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setRadius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radius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=r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getArea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3.14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radius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radius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1600" dirty="0">
              <a:solidFill>
                <a:srgbClr val="CC7832"/>
              </a:solidFill>
              <a:latin typeface="Consolas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rgbClr val="CC7832"/>
              </a:solidFill>
              <a:effectLst/>
              <a:latin typeface="Consolas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1600" dirty="0" smtClean="0">
              <a:solidFill>
                <a:srgbClr val="CC7832"/>
              </a:solidFill>
              <a:latin typeface="Consolas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1600" dirty="0">
              <a:solidFill>
                <a:srgbClr val="CC7832"/>
              </a:solidFill>
              <a:latin typeface="Consolas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1600" dirty="0">
              <a:solidFill>
                <a:srgbClr val="CC7832"/>
              </a:solidFill>
              <a:latin typeface="Consolas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0" y="1052736"/>
            <a:ext cx="4448654" cy="5262979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Ellipse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Circle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radiusAux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Ellipse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_cx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_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cy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w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h)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    :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Circle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(_cx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_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cy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w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/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2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radiusAux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(h/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2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setRadius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radius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=r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radiusAux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=r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setWidth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w){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Circle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::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setRadius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(w/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2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setHeight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h){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radiusAux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=h/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2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double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getArea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3.14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radius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radiusAux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LSP – test substytucji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47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073641"/>
            <a:ext cx="8064896" cy="3785652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test_substitution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Circle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[]{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new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Ellipse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2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new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Circle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0.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2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)}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]-&gt;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getArea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endl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]-&gt;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getArea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endl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endl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]-&gt;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setRadius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2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]-&gt;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setRadius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2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]-&gt;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getArea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endl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]-&gt;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getArea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endl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delete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delete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732240" y="2227803"/>
            <a:ext cx="108012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>
                <a:latin typeface="Consolas" panose="020B0609020204030204" pitchFamily="49" charset="0"/>
              </a:rPr>
              <a:t>1.57</a:t>
            </a:r>
          </a:p>
          <a:p>
            <a:r>
              <a:rPr lang="pl-PL" dirty="0">
                <a:latin typeface="Consolas" panose="020B0609020204030204" pitchFamily="49" charset="0"/>
              </a:rPr>
              <a:t>12.56</a:t>
            </a:r>
          </a:p>
          <a:p>
            <a:endParaRPr lang="pl-PL" dirty="0"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12.56</a:t>
            </a:r>
          </a:p>
          <a:p>
            <a:r>
              <a:rPr lang="pl-PL" dirty="0">
                <a:latin typeface="Consolas" panose="020B0609020204030204" pitchFamily="49" charset="0"/>
              </a:rPr>
              <a:t>12.56</a:t>
            </a:r>
          </a:p>
        </p:txBody>
      </p:sp>
    </p:spTree>
    <p:extLst>
      <p:ext uri="{BB962C8B-B14F-4D97-AF65-F5344CB8AC3E}">
        <p14:creationId xmlns:p14="http://schemas.microsoft.com/office/powerpoint/2010/main" val="21168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Interfejs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Pod pojęciem interfejsu rozumiana jest klasa abstrakcyjna, która zawiera wyłącznie czyste funkcje wirtualne. </a:t>
            </a:r>
          </a:p>
          <a:p>
            <a:r>
              <a:rPr lang="pl-PL" sz="2000" dirty="0" smtClean="0"/>
              <a:t>Taką klasą była np. </a:t>
            </a:r>
            <a:r>
              <a:rPr lang="pl-PL" sz="2000" dirty="0" err="1" smtClean="0">
                <a:latin typeface="Consolas" panose="020B0609020204030204" pitchFamily="49" charset="0"/>
              </a:rPr>
              <a:t>Command</a:t>
            </a:r>
            <a:endParaRPr lang="pl-PL" sz="2000" dirty="0" smtClean="0">
              <a:latin typeface="Consolas" panose="020B0609020204030204" pitchFamily="49" charset="0"/>
            </a:endParaRPr>
          </a:p>
          <a:p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  <a:p>
            <a:endParaRPr lang="pl-PL" sz="2000" dirty="0" smtClean="0"/>
          </a:p>
          <a:p>
            <a:r>
              <a:rPr lang="pl-PL" sz="2000" dirty="0" smtClean="0"/>
              <a:t>W innych językach, np. Java, C# wprowadzono słowo kluczowe </a:t>
            </a:r>
            <a:r>
              <a:rPr lang="pl-PL" sz="2000" dirty="0" err="1" smtClean="0">
                <a:latin typeface="Consolas" panose="020B0609020204030204" pitchFamily="49" charset="0"/>
              </a:rPr>
              <a:t>interface</a:t>
            </a:r>
            <a:r>
              <a:rPr lang="pl-PL" sz="2000" dirty="0" smtClean="0"/>
              <a:t> do oznaczenia takich klas.</a:t>
            </a:r>
          </a:p>
          <a:p>
            <a:r>
              <a:rPr lang="pl-PL" sz="2000" dirty="0" smtClean="0"/>
              <a:t>Klasa może implementować kilka interfejsów (dziedziczenie wielobazowe). </a:t>
            </a:r>
          </a:p>
          <a:p>
            <a:r>
              <a:rPr lang="pl-PL" sz="2000" dirty="0" smtClean="0"/>
              <a:t>Interfejs nie powinien mieć stanu (deklarować atrybutów)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48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7766" y="2060848"/>
            <a:ext cx="5458546" cy="1815882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Command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write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ostream&amp;os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read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istream&amp;is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)=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applyTo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Turtle&amp;turtle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~</a:t>
            </a:r>
            <a:r>
              <a:rPr kumimoji="0" lang="pl-PL" altLang="pl-PL" sz="16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Command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(){}</a:t>
            </a:r>
            <a:b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2448272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Deklarujemy dwa interfejsy:</a:t>
            </a:r>
          </a:p>
          <a:p>
            <a:r>
              <a:rPr lang="pl-PL" sz="2000" dirty="0" err="1" smtClean="0"/>
              <a:t>IStack</a:t>
            </a:r>
            <a:r>
              <a:rPr lang="pl-PL" sz="2000" dirty="0" smtClean="0"/>
              <a:t> </a:t>
            </a:r>
            <a:r>
              <a:rPr lang="pl-PL" sz="2000" dirty="0"/>
              <a:t>–</a:t>
            </a:r>
            <a:r>
              <a:rPr lang="pl-PL" sz="2000" dirty="0" smtClean="0"/>
              <a:t> dostęp LIFO: </a:t>
            </a:r>
          </a:p>
          <a:p>
            <a:pPr lvl="1"/>
            <a:r>
              <a:rPr lang="pl-PL" sz="1600" dirty="0" err="1" smtClean="0"/>
              <a:t>push</a:t>
            </a:r>
            <a:r>
              <a:rPr lang="pl-PL" sz="1600" dirty="0" smtClean="0"/>
              <a:t>() </a:t>
            </a:r>
            <a:r>
              <a:rPr lang="pl-PL" sz="1600" dirty="0"/>
              <a:t>–</a:t>
            </a:r>
            <a:r>
              <a:rPr lang="pl-PL" sz="1600" dirty="0" smtClean="0"/>
              <a:t> umieszcza wartość na stosie</a:t>
            </a:r>
          </a:p>
          <a:p>
            <a:pPr lvl="1"/>
            <a:r>
              <a:rPr lang="pl-PL" sz="1600" dirty="0" smtClean="0"/>
              <a:t>pop() </a:t>
            </a:r>
            <a:r>
              <a:rPr lang="pl-PL" sz="1600" dirty="0"/>
              <a:t>– </a:t>
            </a:r>
            <a:r>
              <a:rPr lang="pl-PL" sz="1600" dirty="0" smtClean="0"/>
              <a:t> usuwa i zwraca ostatni element</a:t>
            </a:r>
          </a:p>
          <a:p>
            <a:pPr lvl="1"/>
            <a:r>
              <a:rPr lang="pl-PL" sz="1600" dirty="0" err="1" smtClean="0"/>
              <a:t>empty</a:t>
            </a:r>
            <a:r>
              <a:rPr lang="pl-PL" sz="1600" dirty="0" smtClean="0"/>
              <a:t>() – czy stos jest pusty </a:t>
            </a:r>
          </a:p>
          <a:p>
            <a:r>
              <a:rPr lang="pl-PL" sz="2000" dirty="0" err="1" smtClean="0"/>
              <a:t>IRandomAccess</a:t>
            </a:r>
            <a:r>
              <a:rPr lang="pl-PL" sz="2000" dirty="0" smtClean="0"/>
              <a:t> – dostęp swobodny: </a:t>
            </a:r>
          </a:p>
          <a:p>
            <a:pPr lvl="1"/>
            <a:r>
              <a:rPr lang="pl-PL" sz="1600" dirty="0" err="1" smtClean="0"/>
              <a:t>get</a:t>
            </a:r>
            <a:r>
              <a:rPr lang="pl-PL" sz="1600" dirty="0" smtClean="0"/>
              <a:t>(</a:t>
            </a:r>
            <a:r>
              <a:rPr lang="pl-PL" sz="1600" dirty="0" err="1" smtClean="0"/>
              <a:t>int</a:t>
            </a:r>
            <a:r>
              <a:rPr lang="pl-PL" sz="1600" dirty="0" smtClean="0"/>
              <a:t> i) – zwraca i-ty element</a:t>
            </a:r>
          </a:p>
          <a:p>
            <a:pPr lvl="1"/>
            <a:r>
              <a:rPr lang="pl-PL" sz="1600" dirty="0" err="1" smtClean="0"/>
              <a:t>size</a:t>
            </a:r>
            <a:r>
              <a:rPr lang="pl-PL" sz="1600" dirty="0" smtClean="0"/>
              <a:t>() – zwraca liczbę elementów</a:t>
            </a: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49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3784972"/>
            <a:ext cx="4237057" cy="2308324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IStack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bool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push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i)=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pop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()=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bool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empty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//nie zaszkodzi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   </a:t>
            </a:r>
            <a:r>
              <a:rPr lang="pl-PL" altLang="pl-PL" dirty="0" smtClean="0">
                <a:solidFill>
                  <a:srgbClr val="CC7832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pl-PL" altLang="pl-PL" dirty="0" err="1">
                <a:solidFill>
                  <a:srgbClr val="CC7832"/>
                </a:solidFill>
                <a:latin typeface="Consolas" pitchFamily="49" charset="0"/>
                <a:cs typeface="Arial" pitchFamily="34" charset="0"/>
              </a:rPr>
              <a:t>virtual</a:t>
            </a:r>
            <a:r>
              <a:rPr lang="pl-PL" altLang="pl-PL" dirty="0">
                <a:solidFill>
                  <a:srgbClr val="CC7832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pl-PL" altLang="pl-PL" dirty="0">
                <a:solidFill>
                  <a:srgbClr val="FFC66D"/>
                </a:solidFill>
                <a:latin typeface="Consolas" pitchFamily="49" charset="0"/>
                <a:cs typeface="Arial" pitchFamily="34" charset="0"/>
              </a:rPr>
              <a:t>~</a:t>
            </a:r>
            <a:r>
              <a:rPr lang="pl-PL" altLang="pl-PL" dirty="0" err="1">
                <a:solidFill>
                  <a:srgbClr val="FFC66D"/>
                </a:solidFill>
                <a:latin typeface="Consolas" pitchFamily="49" charset="0"/>
                <a:cs typeface="Arial" pitchFamily="34" charset="0"/>
              </a:rPr>
              <a:t>IStack</a:t>
            </a:r>
            <a:r>
              <a:rPr lang="pl-PL" altLang="pl-PL" dirty="0">
                <a:solidFill>
                  <a:srgbClr val="A9B7C6"/>
                </a:solidFill>
                <a:latin typeface="Consolas" pitchFamily="49" charset="0"/>
                <a:cs typeface="Arial" pitchFamily="34" charset="0"/>
              </a:rPr>
              <a:t>(){} </a:t>
            </a:r>
            <a:endParaRPr lang="pl-PL" altLang="pl-PL" dirty="0" smtClean="0">
              <a:solidFill>
                <a:srgbClr val="A9B7C6"/>
              </a:solidFill>
              <a:latin typeface="Consolas" pitchFamily="49" charset="0"/>
              <a:cs typeface="Arial" pitchFamily="34" charset="0"/>
            </a:endParaRPr>
          </a:p>
          <a:p>
            <a:pPr lvl="0"/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07603" y="3784972"/>
            <a:ext cx="4490332" cy="2308324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IRandomAccess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size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virtual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get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i)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lang="pl-PL" altLang="pl-PL" dirty="0" smtClean="0">
                <a:solidFill>
                  <a:srgbClr val="A9B7C6"/>
                </a:solidFill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  <a:t>//nie zaszkodzi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lang="pl-PL" altLang="pl-PL" dirty="0">
                <a:solidFill>
                  <a:srgbClr val="CC7832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pl-PL" altLang="pl-PL" dirty="0" smtClean="0">
                <a:solidFill>
                  <a:srgbClr val="CC7832"/>
                </a:solidFill>
                <a:latin typeface="Consolas" pitchFamily="49" charset="0"/>
                <a:cs typeface="Arial" pitchFamily="34" charset="0"/>
              </a:rPr>
              <a:t>   </a:t>
            </a:r>
            <a:r>
              <a:rPr lang="pl-PL" altLang="pl-PL" dirty="0" err="1" smtClean="0">
                <a:solidFill>
                  <a:srgbClr val="CC7832"/>
                </a:solidFill>
                <a:latin typeface="Consolas" pitchFamily="49" charset="0"/>
                <a:cs typeface="Arial" pitchFamily="34" charset="0"/>
              </a:rPr>
              <a:t>virtual</a:t>
            </a:r>
            <a:r>
              <a:rPr lang="pl-PL" altLang="pl-PL" dirty="0" smtClean="0">
                <a:solidFill>
                  <a:srgbClr val="CC7832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pl-PL" altLang="pl-PL" dirty="0">
                <a:solidFill>
                  <a:srgbClr val="FFC66D"/>
                </a:solidFill>
                <a:latin typeface="Consolas" pitchFamily="49" charset="0"/>
                <a:cs typeface="Arial" pitchFamily="34" charset="0"/>
              </a:rPr>
              <a:t>~</a:t>
            </a:r>
            <a:r>
              <a:rPr lang="pl-PL" altLang="pl-PL" dirty="0" err="1">
                <a:solidFill>
                  <a:srgbClr val="FFC66D"/>
                </a:solidFill>
                <a:latin typeface="Consolas" pitchFamily="49" charset="0"/>
                <a:cs typeface="Arial" pitchFamily="34" charset="0"/>
              </a:rPr>
              <a:t>IRandomAccess</a:t>
            </a:r>
            <a:r>
              <a:rPr lang="pl-PL" altLang="pl-PL" dirty="0" smtClean="0">
                <a:solidFill>
                  <a:srgbClr val="A9B7C6"/>
                </a:solidFill>
                <a:latin typeface="Consolas" pitchFamily="49" charset="0"/>
                <a:cs typeface="Arial" pitchFamily="34" charset="0"/>
              </a:rPr>
              <a:t>(){}</a:t>
            </a:r>
          </a:p>
          <a:p>
            <a:pPr lvl="0"/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Linestring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928258"/>
              </p:ext>
            </p:extLst>
          </p:nvPr>
        </p:nvGraphicFramePr>
        <p:xfrm>
          <a:off x="467544" y="1196752"/>
          <a:ext cx="24320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4" name="Visio" r:id="rId3" imgW="2432180" imgH="1092292" progId="Visio.Drawing.15">
                  <p:embed/>
                </p:oleObj>
              </mc:Choice>
              <mc:Fallback>
                <p:oleObj name="Visio" r:id="rId3" imgW="2432180" imgH="109229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196752"/>
                        <a:ext cx="243205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419872" y="126876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latin typeface="Consolas" panose="020B0609020204030204" pitchFamily="49" charset="0"/>
              </a:rPr>
              <a:t>Linestring</a:t>
            </a:r>
            <a:r>
              <a:rPr lang="pl-PL" dirty="0" smtClean="0"/>
              <a:t> to ciąg punktów tworzących linię łamaną</a:t>
            </a:r>
            <a:endParaRPr lang="pl-PL" dirty="0"/>
          </a:p>
        </p:txBody>
      </p:sp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3553"/>
            <a:ext cx="9144000" cy="29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Implementacja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50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1124744"/>
            <a:ext cx="8136904" cy="5632311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MyStack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IStack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 public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IRandomAccess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capacity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MyStack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_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size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):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new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[_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size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2000" dirty="0">
                <a:solidFill>
                  <a:srgbClr val="CC7832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pl-PL" altLang="pl-PL" sz="2000" dirty="0" smtClean="0">
                <a:solidFill>
                  <a:srgbClr val="CC7832"/>
                </a:solidFill>
                <a:latin typeface="Consolas" pitchFamily="49" charset="0"/>
                <a:cs typeface="Arial" pitchFamily="34" charset="0"/>
              </a:rPr>
              <a:t>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capacity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(_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size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~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MyStack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if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delete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[]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bool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push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if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==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capacity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false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++]=i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return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true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pop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[--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bool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empty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size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get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[i]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Implementacja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51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286480"/>
            <a:ext cx="2018501" cy="1323439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capacity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099061" y="2020198"/>
            <a:ext cx="86409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tab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644008" y="1685671"/>
            <a:ext cx="4032448" cy="4184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660357" y="1685671"/>
            <a:ext cx="2943944" cy="4184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Dowolny kształt 12"/>
          <p:cNvSpPr/>
          <p:nvPr/>
        </p:nvSpPr>
        <p:spPr>
          <a:xfrm>
            <a:off x="3995936" y="1894870"/>
            <a:ext cx="576064" cy="188333"/>
          </a:xfrm>
          <a:custGeom>
            <a:avLst/>
            <a:gdLst>
              <a:gd name="connsiteX0" fmla="*/ 0 w 1367625"/>
              <a:gd name="connsiteY0" fmla="*/ 882594 h 882594"/>
              <a:gd name="connsiteX1" fmla="*/ 1367625 w 1367625"/>
              <a:gd name="connsiteY1" fmla="*/ 0 h 882594"/>
              <a:gd name="connsiteX2" fmla="*/ 1367625 w 1367625"/>
              <a:gd name="connsiteY2" fmla="*/ 0 h 88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7625" h="882594">
                <a:moveTo>
                  <a:pt x="0" y="882594"/>
                </a:moveTo>
                <a:lnTo>
                  <a:pt x="1367625" y="0"/>
                </a:lnTo>
                <a:lnTo>
                  <a:pt x="1367625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Nawias klamrowy zamykający 14"/>
          <p:cNvSpPr/>
          <p:nvPr/>
        </p:nvSpPr>
        <p:spPr>
          <a:xfrm rot="5400000">
            <a:off x="5844297" y="1069178"/>
            <a:ext cx="576064" cy="2910152"/>
          </a:xfrm>
          <a:prstGeom prst="rightBrace">
            <a:avLst>
              <a:gd name="adj1" fmla="val 1381"/>
              <a:gd name="adj2" fmla="val 4857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5724128" y="26996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cnt</a:t>
            </a:r>
            <a:endParaRPr lang="pl-PL" dirty="0"/>
          </a:p>
        </p:txBody>
      </p:sp>
      <p:sp>
        <p:nvSpPr>
          <p:cNvPr id="17" name="Nawias klamrowy zamykający 16"/>
          <p:cNvSpPr/>
          <p:nvPr/>
        </p:nvSpPr>
        <p:spPr>
          <a:xfrm rot="16200000">
            <a:off x="6372200" y="-704240"/>
            <a:ext cx="576064" cy="4032448"/>
          </a:xfrm>
          <a:prstGeom prst="rightBrace">
            <a:avLst>
              <a:gd name="adj1" fmla="val 0"/>
              <a:gd name="adj2" fmla="val 504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6121783" y="83928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capacity</a:t>
            </a:r>
            <a:endParaRPr lang="pl-PL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67544" y="4005064"/>
            <a:ext cx="5123518" cy="1261884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MyStack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_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size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):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new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[_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size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dirty="0">
                <a:solidFill>
                  <a:srgbClr val="CC7832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pl-PL" altLang="pl-PL" dirty="0" smtClean="0">
                <a:solidFill>
                  <a:srgbClr val="CC7832"/>
                </a:solidFill>
                <a:latin typeface="Consolas" pitchFamily="49" charset="0"/>
                <a:cs typeface="Arial" pitchFamily="34" charset="0"/>
              </a:rPr>
              <a:t>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capacity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(_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size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){}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~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MyStack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if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delete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[]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endParaRPr kumimoji="0" lang="pl-PL" alt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395536" y="2927017"/>
            <a:ext cx="8114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tab</a:t>
            </a:r>
            <a:r>
              <a:rPr lang="pl-PL" dirty="0" smtClean="0"/>
              <a:t> – wskaźnik do tablicy, dla której pamięć będzie przydzielona na stercie</a:t>
            </a:r>
          </a:p>
          <a:p>
            <a:r>
              <a:rPr lang="pl-PL" dirty="0" err="1" smtClean="0"/>
              <a:t>capacity</a:t>
            </a:r>
            <a:r>
              <a:rPr lang="pl-PL" dirty="0" smtClean="0"/>
              <a:t> – pojemność (rozmiar) tablicy</a:t>
            </a:r>
          </a:p>
          <a:p>
            <a:r>
              <a:rPr lang="pl-PL" dirty="0" err="1" smtClean="0"/>
              <a:t>cnt</a:t>
            </a:r>
            <a:r>
              <a:rPr lang="pl-PL" dirty="0" smtClean="0"/>
              <a:t> – licznik elementów w tablicy</a:t>
            </a:r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461905" y="5517232"/>
            <a:ext cx="8114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Konstruktor – tworzy tablicę o zadanym rozmiarze</a:t>
            </a:r>
          </a:p>
          <a:p>
            <a:r>
              <a:rPr lang="pl-PL" dirty="0" smtClean="0"/>
              <a:t>Destruktor </a:t>
            </a:r>
            <a:r>
              <a:rPr lang="pl-PL" dirty="0"/>
              <a:t>–</a:t>
            </a:r>
            <a:r>
              <a:rPr lang="pl-PL" dirty="0" smtClean="0"/>
              <a:t> zwalnia pamięć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42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Implementacja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52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099061" y="2020198"/>
            <a:ext cx="86409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tab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644008" y="1685671"/>
            <a:ext cx="4032448" cy="4184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660357" y="1685671"/>
            <a:ext cx="2943944" cy="4184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Dowolny kształt 12"/>
          <p:cNvSpPr/>
          <p:nvPr/>
        </p:nvSpPr>
        <p:spPr>
          <a:xfrm>
            <a:off x="3995936" y="1894870"/>
            <a:ext cx="576064" cy="188333"/>
          </a:xfrm>
          <a:custGeom>
            <a:avLst/>
            <a:gdLst>
              <a:gd name="connsiteX0" fmla="*/ 0 w 1367625"/>
              <a:gd name="connsiteY0" fmla="*/ 882594 h 882594"/>
              <a:gd name="connsiteX1" fmla="*/ 1367625 w 1367625"/>
              <a:gd name="connsiteY1" fmla="*/ 0 h 882594"/>
              <a:gd name="connsiteX2" fmla="*/ 1367625 w 1367625"/>
              <a:gd name="connsiteY2" fmla="*/ 0 h 88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7625" h="882594">
                <a:moveTo>
                  <a:pt x="0" y="882594"/>
                </a:moveTo>
                <a:lnTo>
                  <a:pt x="1367625" y="0"/>
                </a:lnTo>
                <a:lnTo>
                  <a:pt x="1367625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Nawias klamrowy zamykający 14"/>
          <p:cNvSpPr/>
          <p:nvPr/>
        </p:nvSpPr>
        <p:spPr>
          <a:xfrm rot="5400000">
            <a:off x="5844297" y="1069178"/>
            <a:ext cx="576064" cy="2910152"/>
          </a:xfrm>
          <a:prstGeom prst="rightBrace">
            <a:avLst>
              <a:gd name="adj1" fmla="val 1381"/>
              <a:gd name="adj2" fmla="val 4857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5724128" y="26996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cnt</a:t>
            </a:r>
            <a:endParaRPr lang="pl-PL" dirty="0"/>
          </a:p>
        </p:txBody>
      </p:sp>
      <p:sp>
        <p:nvSpPr>
          <p:cNvPr id="17" name="Nawias klamrowy zamykający 16"/>
          <p:cNvSpPr/>
          <p:nvPr/>
        </p:nvSpPr>
        <p:spPr>
          <a:xfrm rot="16200000">
            <a:off x="6372200" y="-704240"/>
            <a:ext cx="576064" cy="4032448"/>
          </a:xfrm>
          <a:prstGeom prst="rightBrace">
            <a:avLst>
              <a:gd name="adj1" fmla="val 0"/>
              <a:gd name="adj2" fmla="val 504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6121783" y="83928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capacity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467544" y="1124744"/>
            <a:ext cx="2631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latin typeface="Consolas" panose="020B0609020204030204" pitchFamily="49" charset="0"/>
              </a:rPr>
              <a:t>push</a:t>
            </a:r>
            <a:r>
              <a:rPr lang="pl-PL" dirty="0" smtClean="0">
                <a:latin typeface="Consolas" panose="020B0609020204030204" pitchFamily="49" charset="0"/>
              </a:rPr>
              <a:t>()</a:t>
            </a:r>
            <a:r>
              <a:rPr lang="pl-PL" dirty="0" smtClean="0"/>
              <a:t> – dodaje element i zwiększa licznik</a:t>
            </a:r>
          </a:p>
          <a:p>
            <a:r>
              <a:rPr lang="pl-PL" dirty="0" smtClean="0">
                <a:latin typeface="Consolas" panose="020B0609020204030204" pitchFamily="49" charset="0"/>
              </a:rPr>
              <a:t>pop()</a:t>
            </a:r>
            <a:r>
              <a:rPr lang="pl-PL" dirty="0" smtClean="0"/>
              <a:t> </a:t>
            </a:r>
            <a:r>
              <a:rPr lang="pl-PL" dirty="0"/>
              <a:t>– </a:t>
            </a:r>
            <a:r>
              <a:rPr lang="pl-PL" dirty="0" smtClean="0"/>
              <a:t>zmniejsza licznik i zwraca ostatni element</a:t>
            </a:r>
          </a:p>
          <a:p>
            <a:r>
              <a:rPr lang="pl-PL" dirty="0" err="1" smtClean="0">
                <a:latin typeface="Consolas" panose="020B0609020204030204" pitchFamily="49" charset="0"/>
              </a:rPr>
              <a:t>empty</a:t>
            </a:r>
            <a:r>
              <a:rPr lang="pl-PL" dirty="0" smtClean="0">
                <a:latin typeface="Consolas" panose="020B0609020204030204" pitchFamily="49" charset="0"/>
              </a:rPr>
              <a:t>()</a:t>
            </a:r>
            <a:r>
              <a:rPr lang="pl-PL" dirty="0" smtClean="0"/>
              <a:t> – porównuje licznik do 0 </a:t>
            </a:r>
            <a:endParaRPr lang="pl-PL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3581141"/>
            <a:ext cx="7488832" cy="2862322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bool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push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i){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if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==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capacity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false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++]=i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return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true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pop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[--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]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bool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empty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==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size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cnt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get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i)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[i]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296144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Funkcje korzystające z interfejsów:</a:t>
            </a:r>
          </a:p>
          <a:p>
            <a:r>
              <a:rPr lang="pl-PL" sz="2000" dirty="0" err="1" smtClean="0">
                <a:latin typeface="Consolas" panose="020B0609020204030204" pitchFamily="49" charset="0"/>
              </a:rPr>
              <a:t>fillStack</a:t>
            </a:r>
            <a:r>
              <a:rPr lang="pl-PL" sz="2000" dirty="0" smtClean="0">
                <a:latin typeface="Consolas" panose="020B0609020204030204" pitchFamily="49" charset="0"/>
              </a:rPr>
              <a:t>()</a:t>
            </a:r>
            <a:r>
              <a:rPr lang="pl-PL" sz="2000" dirty="0" smtClean="0"/>
              <a:t> i </a:t>
            </a:r>
            <a:r>
              <a:rPr lang="pl-PL" sz="2000" dirty="0" err="1" smtClean="0">
                <a:latin typeface="Consolas" panose="020B0609020204030204" pitchFamily="49" charset="0"/>
              </a:rPr>
              <a:t>emptyStack</a:t>
            </a:r>
            <a:r>
              <a:rPr lang="pl-PL" sz="2000" dirty="0" smtClean="0">
                <a:latin typeface="Consolas" panose="020B0609020204030204" pitchFamily="49" charset="0"/>
              </a:rPr>
              <a:t>()</a:t>
            </a:r>
            <a:r>
              <a:rPr lang="pl-PL" sz="2000" dirty="0" smtClean="0"/>
              <a:t> „widzi” tylko stos</a:t>
            </a:r>
          </a:p>
          <a:p>
            <a:r>
              <a:rPr lang="pl-PL" sz="2000" dirty="0" err="1" smtClean="0">
                <a:latin typeface="Consolas" panose="020B0609020204030204" pitchFamily="49" charset="0"/>
              </a:rPr>
              <a:t>iterate</a:t>
            </a:r>
            <a:r>
              <a:rPr lang="pl-PL" sz="2000" dirty="0" smtClean="0">
                <a:latin typeface="Consolas" panose="020B0609020204030204" pitchFamily="49" charset="0"/>
              </a:rPr>
              <a:t>()</a:t>
            </a:r>
            <a:r>
              <a:rPr lang="pl-PL" sz="2000" dirty="0" smtClean="0"/>
              <a:t> realizuje dostęp swobodny  </a:t>
            </a:r>
            <a:r>
              <a:rPr lang="pl-PL" altLang="pl-PL" sz="2000" dirty="0" err="1">
                <a:latin typeface="Consolas" pitchFamily="49" charset="0"/>
                <a:cs typeface="Arial" pitchFamily="34" charset="0"/>
              </a:rPr>
              <a:t>IRandomAccess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53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2956" y="2204864"/>
            <a:ext cx="8203500" cy="4401205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fillStack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IStack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&amp;s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for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i&lt;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i++)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s.push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(i)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emptyStack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IStack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&amp;s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while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(!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s.empty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s.pop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 "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void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iterate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IRandomAccess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&amp;s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for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i=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s.size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i++){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s.get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(i)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 "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Wywołanie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54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1186880"/>
            <a:ext cx="3005951" cy="2554545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main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MyStack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ms(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100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fillStack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(ms)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iterate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(ms)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cout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&lt;&lt;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endl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emptyStack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(ms)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95936" y="1196752"/>
            <a:ext cx="45365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>
                <a:latin typeface="Consolas" panose="020B0609020204030204" pitchFamily="49" charset="0"/>
              </a:rPr>
              <a:t>0 1 2 3 4 5 6 7 8 9 </a:t>
            </a:r>
          </a:p>
          <a:p>
            <a:r>
              <a:rPr lang="pl-PL" dirty="0">
                <a:latin typeface="Consolas" panose="020B0609020204030204" pitchFamily="49" charset="0"/>
              </a:rPr>
              <a:t>9 8 7 6 5 4 3 2 1 0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39552" y="407707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Zaletą interfejsów jest separacja abstrakcyjnej specyfikacji od konkretnej implementacji.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Jeżeli w miejsce klasy </a:t>
            </a:r>
            <a:r>
              <a:rPr lang="pl-PL" sz="2400" dirty="0" err="1" smtClean="0">
                <a:latin typeface="Consolas" panose="020B0609020204030204" pitchFamily="49" charset="0"/>
              </a:rPr>
              <a:t>MyStack</a:t>
            </a:r>
            <a:r>
              <a:rPr lang="pl-PL" sz="2400" dirty="0" smtClean="0"/>
              <a:t> wstawimy klasę implementującą te same interfejsy </a:t>
            </a:r>
            <a:r>
              <a:rPr lang="pl-PL" sz="2400" dirty="0" err="1" smtClean="0">
                <a:latin typeface="Consolas" panose="020B0609020204030204" pitchFamily="49" charset="0"/>
              </a:rPr>
              <a:t>IStack</a:t>
            </a:r>
            <a:r>
              <a:rPr lang="pl-PL" sz="2400" dirty="0" smtClean="0"/>
              <a:t> i </a:t>
            </a:r>
            <a:r>
              <a:rPr lang="pl-PL" sz="2400" dirty="0" err="1" smtClean="0">
                <a:latin typeface="Consolas" panose="020B0609020204030204" pitchFamily="49" charset="0"/>
              </a:rPr>
              <a:t>IRandomAccess</a:t>
            </a:r>
            <a:r>
              <a:rPr lang="pl-PL" sz="2400" dirty="0" smtClean="0"/>
              <a:t>, wynik nie zmieni się.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126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Dziedziczymy po klasie </a:t>
            </a:r>
            <a:r>
              <a:rPr lang="pl-PL" dirty="0" err="1" smtClean="0"/>
              <a:t>vector</a:t>
            </a:r>
            <a:r>
              <a:rPr lang="pl-PL" dirty="0" smtClean="0"/>
              <a:t>&lt;</a:t>
            </a:r>
            <a:r>
              <a:rPr lang="pl-PL" dirty="0" err="1" smtClean="0"/>
              <a:t>int</a:t>
            </a:r>
            <a:r>
              <a:rPr lang="pl-PL" dirty="0" smtClean="0"/>
              <a:t>&gt;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55</a:t>
            </a:fld>
            <a:endParaRPr lang="pl-P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3417" y="1052736"/>
            <a:ext cx="8243039" cy="5940088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StackAsVector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vector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&gt;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public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IStack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public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IRandomAccess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bool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push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push_back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(i)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return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true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pop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 =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back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pop_back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return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bool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empty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vector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&gt;::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empty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size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vector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&gt;::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size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get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(i)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716016" y="1452840"/>
            <a:ext cx="3816424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K</a:t>
            </a:r>
            <a:r>
              <a:rPr lang="pl-PL" dirty="0" smtClean="0"/>
              <a:t>lasa </a:t>
            </a:r>
            <a:r>
              <a:rPr lang="pl-PL" altLang="pl-PL" dirty="0" err="1" smtClean="0">
                <a:solidFill>
                  <a:schemeClr val="tx1"/>
                </a:solidFill>
                <a:latin typeface="Consolas" pitchFamily="49" charset="0"/>
                <a:cs typeface="Arial" pitchFamily="34" charset="0"/>
              </a:rPr>
              <a:t>StackAsVector</a:t>
            </a:r>
            <a:r>
              <a:rPr lang="pl-PL" altLang="pl-PL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l-PL" dirty="0" smtClean="0"/>
              <a:t> dziedziczy po kontenerze standardowej biblioteki </a:t>
            </a:r>
            <a:r>
              <a:rPr lang="pl-PL" dirty="0" err="1" smtClean="0">
                <a:latin typeface="Consolas" panose="020B0609020204030204" pitchFamily="49" charset="0"/>
              </a:rPr>
              <a:t>std</a:t>
            </a:r>
            <a:r>
              <a:rPr lang="pl-PL" dirty="0" smtClean="0">
                <a:latin typeface="Consolas" panose="020B0609020204030204" pitchFamily="49" charset="0"/>
              </a:rPr>
              <a:t>::</a:t>
            </a:r>
            <a:r>
              <a:rPr lang="pl-PL" dirty="0" err="1" smtClean="0">
                <a:latin typeface="Consolas" panose="020B0609020204030204" pitchFamily="49" charset="0"/>
              </a:rPr>
              <a:t>vector</a:t>
            </a:r>
            <a:r>
              <a:rPr lang="pl-PL" dirty="0" smtClean="0">
                <a:latin typeface="Consolas" panose="020B0609020204030204" pitchFamily="49" charset="0"/>
              </a:rPr>
              <a:t>&lt;</a:t>
            </a:r>
            <a:r>
              <a:rPr lang="pl-PL" dirty="0" err="1" smtClean="0">
                <a:latin typeface="Consolas" panose="020B0609020204030204" pitchFamily="49" charset="0"/>
              </a:rPr>
              <a:t>int</a:t>
            </a:r>
            <a:r>
              <a:rPr lang="pl-PL" dirty="0" smtClean="0">
                <a:latin typeface="Consolas" panose="020B0609020204030204" pitchFamily="49" charset="0"/>
              </a:rPr>
              <a:t>&gt;</a:t>
            </a:r>
          </a:p>
          <a:p>
            <a:endParaRPr lang="pl-PL" dirty="0"/>
          </a:p>
          <a:p>
            <a:r>
              <a:rPr lang="pl-PL" dirty="0" smtClean="0"/>
              <a:t>Metody obu interfejsów są implementowane z wykorzystaniem funkcji kontenera.</a:t>
            </a:r>
          </a:p>
          <a:p>
            <a:endParaRPr lang="pl-PL" dirty="0"/>
          </a:p>
          <a:p>
            <a:r>
              <a:rPr lang="pl-PL" dirty="0" smtClean="0"/>
              <a:t>Metody </a:t>
            </a:r>
            <a:r>
              <a:rPr lang="pl-PL" dirty="0" err="1" smtClean="0">
                <a:latin typeface="Consolas" panose="020B0609020204030204" pitchFamily="49" charset="0"/>
              </a:rPr>
              <a:t>empty</a:t>
            </a:r>
            <a:r>
              <a:rPr lang="pl-PL" dirty="0" smtClean="0">
                <a:latin typeface="Consolas" panose="020B0609020204030204" pitchFamily="49" charset="0"/>
              </a:rPr>
              <a:t>()</a:t>
            </a:r>
            <a:r>
              <a:rPr lang="pl-PL" dirty="0" smtClean="0"/>
              <a:t> i </a:t>
            </a:r>
            <a:r>
              <a:rPr lang="pl-PL" dirty="0" err="1" smtClean="0">
                <a:latin typeface="Consolas" panose="020B0609020204030204" pitchFamily="49" charset="0"/>
              </a:rPr>
              <a:t>size</a:t>
            </a:r>
            <a:r>
              <a:rPr lang="pl-PL" dirty="0" smtClean="0">
                <a:latin typeface="Consolas" panose="020B0609020204030204" pitchFamily="49" charset="0"/>
              </a:rPr>
              <a:t>()</a:t>
            </a:r>
            <a:r>
              <a:rPr lang="pl-PL" dirty="0" smtClean="0"/>
              <a:t> pokrywają się, ale nie mogą zostać odziedziczone (nie są wirtualne w kontenerze </a:t>
            </a:r>
            <a:r>
              <a:rPr lang="pl-PL" dirty="0" err="1" smtClean="0">
                <a:latin typeface="Consolas" panose="020B0609020204030204" pitchFamily="49" charset="0"/>
              </a:rPr>
              <a:t>vector</a:t>
            </a:r>
            <a:r>
              <a:rPr lang="pl-PL" dirty="0" smtClean="0"/>
              <a:t>).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64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vector</a:t>
            </a:r>
            <a:r>
              <a:rPr lang="pl-PL" dirty="0" smtClean="0"/>
              <a:t>&lt;</a:t>
            </a:r>
            <a:r>
              <a:rPr lang="pl-PL" dirty="0" err="1" smtClean="0"/>
              <a:t>int</a:t>
            </a:r>
            <a:r>
              <a:rPr lang="pl-PL" dirty="0" smtClean="0"/>
              <a:t>&gt; jako komponent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56</a:t>
            </a:fld>
            <a:endParaRPr lang="pl-PL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3" y="1243200"/>
            <a:ext cx="8198365" cy="5632311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StackUsingVector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2000" dirty="0">
                <a:solidFill>
                  <a:srgbClr val="A9B7C6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pl-PL" altLang="pl-PL" sz="2000" dirty="0" smtClean="0">
                <a:solidFill>
                  <a:srgbClr val="A9B7C6"/>
                </a:solidFill>
                <a:latin typeface="Consolas" pitchFamily="49" charset="0"/>
                <a:cs typeface="Arial" pitchFamily="34" charset="0"/>
              </a:rPr>
              <a:t>     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IStack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, public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IRandomAccess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vector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&gt;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bool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push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.push_back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(i)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return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true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pop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 =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.back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.pop_back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    return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bool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empty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.empty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size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.size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get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i)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const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return </a:t>
            </a:r>
            <a:r>
              <a:rPr kumimoji="0" lang="pl-PL" altLang="pl-PL" sz="2000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tab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i]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644008" y="2132856"/>
            <a:ext cx="3816424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K</a:t>
            </a:r>
            <a:r>
              <a:rPr lang="pl-PL" dirty="0" smtClean="0"/>
              <a:t>lasa </a:t>
            </a:r>
            <a:r>
              <a:rPr lang="pl-PL" altLang="pl-PL" dirty="0" err="1" smtClean="0">
                <a:solidFill>
                  <a:schemeClr val="tx1"/>
                </a:solidFill>
                <a:latin typeface="Consolas" pitchFamily="49" charset="0"/>
                <a:cs typeface="Arial" pitchFamily="34" charset="0"/>
              </a:rPr>
              <a:t>StackUsingVector</a:t>
            </a:r>
            <a:r>
              <a:rPr lang="pl-PL" altLang="pl-PL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l-PL" dirty="0" smtClean="0"/>
              <a:t> wykorzystuje kontener </a:t>
            </a:r>
            <a:r>
              <a:rPr lang="pl-PL" dirty="0" err="1" smtClean="0">
                <a:latin typeface="Consolas" panose="020B0609020204030204" pitchFamily="49" charset="0"/>
              </a:rPr>
              <a:t>std</a:t>
            </a:r>
            <a:r>
              <a:rPr lang="pl-PL" dirty="0" smtClean="0">
                <a:latin typeface="Consolas" panose="020B0609020204030204" pitchFamily="49" charset="0"/>
              </a:rPr>
              <a:t>::</a:t>
            </a:r>
            <a:r>
              <a:rPr lang="pl-PL" dirty="0" err="1" smtClean="0">
                <a:latin typeface="Consolas" panose="020B0609020204030204" pitchFamily="49" charset="0"/>
              </a:rPr>
              <a:t>vector</a:t>
            </a:r>
            <a:r>
              <a:rPr lang="pl-PL" dirty="0" smtClean="0">
                <a:latin typeface="Consolas" panose="020B0609020204030204" pitchFamily="49" charset="0"/>
              </a:rPr>
              <a:t>&lt;</a:t>
            </a:r>
            <a:r>
              <a:rPr lang="pl-PL" dirty="0" err="1" smtClean="0">
                <a:latin typeface="Consolas" panose="020B0609020204030204" pitchFamily="49" charset="0"/>
              </a:rPr>
              <a:t>int</a:t>
            </a:r>
            <a:r>
              <a:rPr lang="pl-PL" dirty="0" smtClean="0">
                <a:latin typeface="Consolas" panose="020B0609020204030204" pitchFamily="49" charset="0"/>
              </a:rPr>
              <a:t>&gt;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jako komponent</a:t>
            </a:r>
          </a:p>
          <a:p>
            <a:endParaRPr lang="pl-PL" dirty="0"/>
          </a:p>
          <a:p>
            <a:r>
              <a:rPr lang="pl-PL" dirty="0" smtClean="0"/>
              <a:t>Większość metod implementowana jest przez delegację: </a:t>
            </a:r>
            <a:r>
              <a:rPr lang="pl-PL" dirty="0" err="1" smtClean="0">
                <a:latin typeface="Consolas" panose="020B0609020204030204" pitchFamily="49" charset="0"/>
              </a:rPr>
              <a:t>empty</a:t>
            </a:r>
            <a:r>
              <a:rPr lang="pl-PL" dirty="0" smtClean="0">
                <a:latin typeface="Consolas" panose="020B0609020204030204" pitchFamily="49" charset="0"/>
              </a:rPr>
              <a:t>()</a:t>
            </a:r>
            <a:r>
              <a:rPr lang="pl-PL" dirty="0" smtClean="0"/>
              <a:t> woła </a:t>
            </a:r>
            <a:r>
              <a:rPr lang="pl-PL" dirty="0" err="1" smtClean="0">
                <a:latin typeface="Consolas" panose="020B0609020204030204" pitchFamily="49" charset="0"/>
              </a:rPr>
              <a:t>tab.empty</a:t>
            </a:r>
            <a:r>
              <a:rPr lang="pl-PL" dirty="0" smtClean="0">
                <a:latin typeface="Consolas" panose="020B0609020204030204" pitchFamily="49" charset="0"/>
              </a:rPr>
              <a:t>()</a:t>
            </a:r>
            <a:r>
              <a:rPr lang="pl-PL" dirty="0" smtClean="0"/>
              <a:t>, </a:t>
            </a:r>
            <a:r>
              <a:rPr lang="pl-PL" dirty="0" err="1" smtClean="0">
                <a:latin typeface="Consolas" panose="020B0609020204030204" pitchFamily="49" charset="0"/>
              </a:rPr>
              <a:t>size</a:t>
            </a:r>
            <a:r>
              <a:rPr lang="pl-PL" dirty="0" smtClean="0">
                <a:latin typeface="Consolas" panose="020B0609020204030204" pitchFamily="49" charset="0"/>
              </a:rPr>
              <a:t>()</a:t>
            </a:r>
            <a:r>
              <a:rPr lang="pl-PL" dirty="0" smtClean="0"/>
              <a:t> woła </a:t>
            </a:r>
            <a:r>
              <a:rPr lang="pl-PL" dirty="0" err="1">
                <a:latin typeface="Consolas" panose="020B0609020204030204" pitchFamily="49" charset="0"/>
              </a:rPr>
              <a:t>tab.</a:t>
            </a:r>
            <a:r>
              <a:rPr lang="pl-PL" dirty="0" err="1" smtClean="0">
                <a:latin typeface="Consolas" panose="020B0609020204030204" pitchFamily="49" charset="0"/>
              </a:rPr>
              <a:t>size</a:t>
            </a:r>
            <a:r>
              <a:rPr lang="pl-PL" dirty="0" smtClean="0">
                <a:latin typeface="Consolas" panose="020B0609020204030204" pitchFamily="49" charset="0"/>
              </a:rPr>
              <a:t>()</a:t>
            </a:r>
            <a:r>
              <a:rPr lang="pl-PL" dirty="0" smtClean="0"/>
              <a:t>, </a:t>
            </a:r>
            <a:r>
              <a:rPr lang="pl-PL" dirty="0" err="1" smtClean="0">
                <a:latin typeface="Consolas" panose="020B0609020204030204" pitchFamily="49" charset="0"/>
              </a:rPr>
              <a:t>get</a:t>
            </a:r>
            <a:r>
              <a:rPr lang="pl-PL" dirty="0" smtClean="0">
                <a:latin typeface="Consolas" panose="020B0609020204030204" pitchFamily="49" charset="0"/>
              </a:rPr>
              <a:t>()</a:t>
            </a:r>
            <a:r>
              <a:rPr lang="pl-PL" dirty="0" smtClean="0"/>
              <a:t> woła </a:t>
            </a:r>
            <a:r>
              <a:rPr lang="pl-PL" dirty="0" smtClean="0">
                <a:latin typeface="Consolas" panose="020B0609020204030204" pitchFamily="49" charset="0"/>
              </a:rPr>
              <a:t>operator[]</a:t>
            </a:r>
            <a:r>
              <a:rPr lang="pl-PL" dirty="0" smtClean="0"/>
              <a:t>, itd.</a:t>
            </a:r>
          </a:p>
        </p:txBody>
      </p:sp>
    </p:spTree>
    <p:extLst>
      <p:ext uri="{BB962C8B-B14F-4D97-AF65-F5344CB8AC3E}">
        <p14:creationId xmlns:p14="http://schemas.microsoft.com/office/powerpoint/2010/main" val="41081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Polygon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419872" y="108409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latin typeface="Consolas" panose="020B0609020204030204" pitchFamily="49" charset="0"/>
              </a:rPr>
              <a:t>Polygon</a:t>
            </a:r>
            <a:r>
              <a:rPr lang="pl-PL" dirty="0" smtClean="0"/>
              <a:t> to wielobok. </a:t>
            </a:r>
            <a:endParaRPr lang="pl-PL" dirty="0"/>
          </a:p>
        </p:txBody>
      </p:sp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3035905"/>
          </a:xfrm>
          <a:prstGeom prst="rect">
            <a:avLst/>
          </a:prstGeom>
        </p:spPr>
      </p:pic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713298"/>
              </p:ext>
            </p:extLst>
          </p:nvPr>
        </p:nvGraphicFramePr>
        <p:xfrm>
          <a:off x="395536" y="1091992"/>
          <a:ext cx="24320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8" name="Visio" r:id="rId4" imgW="2432180" imgH="1092292" progId="Visio.Drawing.15">
                  <p:embed/>
                </p:oleObj>
              </mc:Choice>
              <mc:Fallback>
                <p:oleObj name="Visio" r:id="rId4" imgW="2432180" imgH="109229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091992"/>
                        <a:ext cx="243205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1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Geometry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pl-PL" sz="2400" dirty="0" err="1" smtClean="0">
                <a:latin typeface="Consolas" panose="020B0609020204030204" pitchFamily="49" charset="0"/>
              </a:rPr>
              <a:t>GeoObject</a:t>
            </a:r>
            <a:r>
              <a:rPr lang="pl-PL" sz="2400" dirty="0" smtClean="0"/>
              <a:t> jest sztucznym korzeniem hierarchii wprowadzonym po to aby zapewnić jednolity interfejs. Jego funkcja </a:t>
            </a:r>
            <a:r>
              <a:rPr lang="pl-PL" sz="2400" dirty="0" err="1" smtClean="0">
                <a:latin typeface="Consolas" panose="020B0609020204030204" pitchFamily="49" charset="0"/>
              </a:rPr>
              <a:t>asWKT</a:t>
            </a:r>
            <a:r>
              <a:rPr lang="pl-PL" sz="2400" dirty="0" smtClean="0">
                <a:latin typeface="Consolas" panose="020B0609020204030204" pitchFamily="49" charset="0"/>
              </a:rPr>
              <a:t>()</a:t>
            </a:r>
            <a:r>
              <a:rPr lang="pl-PL" sz="2400" dirty="0" smtClean="0"/>
              <a:t> jest pusta.</a:t>
            </a:r>
          </a:p>
          <a:p>
            <a:r>
              <a:rPr lang="pl-PL" sz="2400" dirty="0" smtClean="0">
                <a:latin typeface="Consolas" panose="020B0609020204030204" pitchFamily="49" charset="0"/>
              </a:rPr>
              <a:t>Geometry</a:t>
            </a:r>
            <a:r>
              <a:rPr lang="pl-PL" sz="2400" dirty="0" smtClean="0"/>
              <a:t> zawiera tablicę (</a:t>
            </a:r>
            <a:r>
              <a:rPr lang="pl-PL" sz="2400" dirty="0" err="1" smtClean="0">
                <a:latin typeface="Consolas" panose="020B0609020204030204" pitchFamily="49" charset="0"/>
              </a:rPr>
              <a:t>vector</a:t>
            </a:r>
            <a:r>
              <a:rPr lang="pl-PL" sz="2400" dirty="0" smtClean="0"/>
              <a:t> z biblioteki standardowej) wskaźników typu </a:t>
            </a:r>
            <a:r>
              <a:rPr lang="pl-PL" sz="2400" dirty="0" err="1" smtClean="0">
                <a:latin typeface="Consolas" panose="020B0609020204030204" pitchFamily="49" charset="0"/>
              </a:rPr>
              <a:t>GeoObject</a:t>
            </a:r>
            <a:r>
              <a:rPr lang="pl-PL" sz="2400" dirty="0" smtClean="0">
                <a:latin typeface="Consolas" panose="020B0609020204030204" pitchFamily="49" charset="0"/>
              </a:rPr>
              <a:t>*</a:t>
            </a:r>
            <a:r>
              <a:rPr lang="pl-PL" sz="2400" dirty="0" smtClean="0"/>
              <a:t>. Zakładamy, że te wskaźniki wskazują jednak rzeczywiste elementy typu </a:t>
            </a:r>
            <a:r>
              <a:rPr lang="pl-PL" sz="2400" dirty="0" smtClean="0">
                <a:latin typeface="Consolas" panose="020B0609020204030204" pitchFamily="49" charset="0"/>
              </a:rPr>
              <a:t>Point</a:t>
            </a:r>
            <a:r>
              <a:rPr lang="pl-PL" sz="2400" dirty="0" smtClean="0"/>
              <a:t>, </a:t>
            </a:r>
            <a:r>
              <a:rPr lang="pl-PL" sz="2400" dirty="0" err="1" smtClean="0">
                <a:latin typeface="Consolas" panose="020B0609020204030204" pitchFamily="49" charset="0"/>
              </a:rPr>
              <a:t>Linestring</a:t>
            </a:r>
            <a:r>
              <a:rPr lang="pl-PL" sz="2400" dirty="0" smtClean="0"/>
              <a:t> lub </a:t>
            </a:r>
            <a:r>
              <a:rPr lang="pl-PL" sz="2400" dirty="0" err="1" smtClean="0">
                <a:latin typeface="Consolas" panose="020B0609020204030204" pitchFamily="49" charset="0"/>
              </a:rPr>
              <a:t>Polygon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16460"/>
              </p:ext>
            </p:extLst>
          </p:nvPr>
        </p:nvGraphicFramePr>
        <p:xfrm>
          <a:off x="1115616" y="1124744"/>
          <a:ext cx="697865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3" name="Visio" r:id="rId3" imgW="6978469" imgH="1301773" progId="Visio.Drawing.15">
                  <p:embed/>
                </p:oleObj>
              </mc:Choice>
              <mc:Fallback>
                <p:oleObj name="Visio" r:id="rId3" imgW="6978469" imgH="130177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124744"/>
                        <a:ext cx="6978650" cy="130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83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Geometry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24128" y="908720"/>
            <a:ext cx="2962672" cy="5217443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Aby utworzyć tekstową reprezentacją WKT funkcja </a:t>
            </a:r>
            <a:r>
              <a:rPr lang="pl-PL" sz="2000" dirty="0" smtClean="0">
                <a:latin typeface="Consolas" panose="020B0609020204030204" pitchFamily="49" charset="0"/>
              </a:rPr>
              <a:t>Geometry::</a:t>
            </a:r>
            <a:r>
              <a:rPr lang="pl-PL" sz="2000" dirty="0" err="1" smtClean="0">
                <a:latin typeface="Consolas" panose="020B0609020204030204" pitchFamily="49" charset="0"/>
              </a:rPr>
              <a:t>asWKT</a:t>
            </a:r>
            <a:r>
              <a:rPr lang="pl-PL" sz="2000" dirty="0" smtClean="0">
                <a:latin typeface="Consolas" panose="020B0609020204030204" pitchFamily="49" charset="0"/>
              </a:rPr>
              <a:t>()</a:t>
            </a:r>
            <a:r>
              <a:rPr lang="pl-PL" sz="2000" dirty="0" smtClean="0"/>
              <a:t> iteruje przez wszystkie wskaźniki w tablicy </a:t>
            </a:r>
            <a:r>
              <a:rPr lang="pl-PL" sz="2000" dirty="0" err="1" smtClean="0">
                <a:latin typeface="Consolas" panose="020B0609020204030204" pitchFamily="49" charset="0"/>
              </a:rPr>
              <a:t>elements</a:t>
            </a:r>
            <a:r>
              <a:rPr lang="pl-PL" sz="2000" dirty="0" smtClean="0"/>
              <a:t> i woła dla wskazywanych obiektów funkcję </a:t>
            </a:r>
            <a:r>
              <a:rPr lang="pl-PL" sz="2000" dirty="0" err="1" smtClean="0">
                <a:latin typeface="Consolas" panose="020B0609020204030204" pitchFamily="49" charset="0"/>
              </a:rPr>
              <a:t>asWKT</a:t>
            </a:r>
            <a:r>
              <a:rPr lang="pl-PL" sz="2000" dirty="0" smtClean="0">
                <a:latin typeface="Consolas" panose="020B0609020204030204" pitchFamily="49" charset="0"/>
              </a:rPr>
              <a:t>()</a:t>
            </a:r>
            <a:r>
              <a:rPr lang="pl-PL" sz="2000" dirty="0" smtClean="0"/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544" y="908720"/>
            <a:ext cx="5123518" cy="4247317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class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Geometry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public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vector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&lt;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GeoObject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*&gt;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elements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9BCD1"/>
                </a:solidFill>
                <a:effectLst/>
                <a:latin typeface="Consolas" pitchFamily="49" charset="0"/>
                <a:cs typeface="Arial" pitchFamily="34" charset="0"/>
              </a:rPr>
              <a:t>string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asWKT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/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9BCD1"/>
                </a:solidFill>
                <a:effectLst/>
                <a:latin typeface="Consolas" pitchFamily="49" charset="0"/>
                <a:cs typeface="Arial" pitchFamily="34" charset="0"/>
              </a:rPr>
              <a:t>string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5B6E3"/>
                </a:solidFill>
                <a:effectLst/>
                <a:latin typeface="Consolas" pitchFamily="49" charset="0"/>
                <a:cs typeface="Arial" pitchFamily="34" charset="0"/>
              </a:rPr>
              <a:t>Geometry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::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FFC66D"/>
                </a:solidFill>
                <a:effectLst/>
                <a:latin typeface="Consolas" pitchFamily="49" charset="0"/>
                <a:cs typeface="Arial" pitchFamily="34" charset="0"/>
              </a:rPr>
              <a:t>asWKT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B9BCD1"/>
                </a:solidFill>
                <a:effectLst/>
                <a:latin typeface="Consolas" pitchFamily="49" charset="0"/>
                <a:cs typeface="Arial" pitchFamily="34" charset="0"/>
              </a:rPr>
              <a:t>string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for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i=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i&lt;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elements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.size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i++){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r.append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9373A5"/>
                </a:solidFill>
                <a:effectLst/>
                <a:latin typeface="Consolas" pitchFamily="49" charset="0"/>
                <a:cs typeface="Arial" pitchFamily="34" charset="0"/>
              </a:rPr>
              <a:t>elements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5F8C8A"/>
                </a:solidFill>
                <a:effectLst/>
                <a:latin typeface="Consolas" pitchFamily="49" charset="0"/>
                <a:cs typeface="Arial" pitchFamily="34" charset="0"/>
              </a:rPr>
              <a:t>[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i]-&gt;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asWKT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())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    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r.append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itchFamily="49" charset="0"/>
                <a:cs typeface="Arial" pitchFamily="34" charset="0"/>
              </a:rPr>
              <a:t>" "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    return 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r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  <a:t>;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itchFamily="49" charset="0"/>
                <a:cs typeface="Arial" pitchFamily="34" charset="0"/>
              </a:rPr>
            </a:b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  <a:t>}</a:t>
            </a:r>
            <a:b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itchFamily="49" charset="0"/>
                <a:cs typeface="Arial" pitchFamily="34" charset="0"/>
              </a:rPr>
            </a:b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365006" y="5416429"/>
            <a:ext cx="7879401" cy="103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2000" kern="0" dirty="0" smtClean="0"/>
              <a:t>W zależności od wskazywanego obiektu będzie wywołana polimorficzna funkcja, która zwróci tekst POINT, LINESTRING lub POLYGON. </a:t>
            </a:r>
            <a:endParaRPr lang="pl-PL" sz="2000" kern="0" dirty="0"/>
          </a:p>
        </p:txBody>
      </p:sp>
    </p:spTree>
    <p:extLst>
      <p:ext uri="{BB962C8B-B14F-4D97-AF65-F5344CB8AC3E}">
        <p14:creationId xmlns:p14="http://schemas.microsoft.com/office/powerpoint/2010/main" val="35642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Funkcje polimorficzne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 smtClean="0">
                <a:solidFill>
                  <a:srgbClr val="002060"/>
                </a:solidFill>
              </a:rPr>
              <a:t>Aby osiągnąć efekt polimorficznego wywołania funkcji:</a:t>
            </a:r>
          </a:p>
          <a:p>
            <a:r>
              <a:rPr lang="pl-PL" sz="2400" dirty="0" smtClean="0">
                <a:solidFill>
                  <a:srgbClr val="002060"/>
                </a:solidFill>
              </a:rPr>
              <a:t>Funkcja musi być zdeklarowana w klasie bazowej jako wirtualna</a:t>
            </a:r>
          </a:p>
          <a:p>
            <a:r>
              <a:rPr lang="pl-PL" sz="2400" dirty="0" smtClean="0">
                <a:solidFill>
                  <a:srgbClr val="002060"/>
                </a:solidFill>
              </a:rPr>
              <a:t>Musi być wywołana za pośrednictwem wskaźnika lub referencji</a:t>
            </a:r>
          </a:p>
          <a:p>
            <a:pPr marL="0" indent="0">
              <a:buNone/>
            </a:pPr>
            <a:r>
              <a:rPr lang="pl-PL" sz="2400" dirty="0" smtClean="0"/>
              <a:t>W C++ występują trzy rodzaje metod: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1" dirty="0" smtClean="0"/>
              <a:t>Statyczne</a:t>
            </a:r>
            <a:r>
              <a:rPr lang="pl-PL" sz="2400" dirty="0" smtClean="0"/>
              <a:t> – nie są polimorficzne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Zadeklarowane </a:t>
            </a:r>
            <a:r>
              <a:rPr lang="pl-PL" sz="2400" b="1" dirty="0" smtClean="0"/>
              <a:t>bez</a:t>
            </a:r>
            <a:r>
              <a:rPr lang="pl-PL" sz="2400" dirty="0" smtClean="0"/>
              <a:t> słowa kluczowego </a:t>
            </a:r>
            <a:r>
              <a:rPr lang="pl-PL" sz="2400" b="1" dirty="0" err="1" smtClean="0">
                <a:latin typeface="Consolas" panose="020B0609020204030204" pitchFamily="49" charset="0"/>
              </a:rPr>
              <a:t>virtual</a:t>
            </a:r>
            <a:r>
              <a:rPr lang="pl-PL" sz="2400" dirty="0" smtClean="0"/>
              <a:t> – nie są polimorficzne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Zadeklarowane </a:t>
            </a:r>
            <a:r>
              <a:rPr lang="pl-PL" sz="2400" b="1" dirty="0" smtClean="0"/>
              <a:t>z użyciem </a:t>
            </a:r>
            <a:r>
              <a:rPr lang="pl-PL" sz="2400" b="1" dirty="0" err="1" smtClean="0">
                <a:latin typeface="Consolas" panose="020B0609020204030204" pitchFamily="49" charset="0"/>
              </a:rPr>
              <a:t>virtual</a:t>
            </a:r>
            <a:r>
              <a:rPr lang="pl-PL" sz="2400" dirty="0" smtClean="0"/>
              <a:t> – zachowują się polimorficznie, jeżeli są wołane za pośrednictwem wskaźnika lub referencji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A018-E29D-4AB6-B47C-289062A8B54C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2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114033</TotalTime>
  <Words>2741</Words>
  <Application>Microsoft Office PowerPoint</Application>
  <PresentationFormat>Pokaz na ekranie (4:3)</PresentationFormat>
  <Paragraphs>542</Paragraphs>
  <Slides>56</Slides>
  <Notes>3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56</vt:i4>
      </vt:variant>
    </vt:vector>
  </HeadingPairs>
  <TitlesOfParts>
    <vt:vector size="59" baseType="lpstr">
      <vt:lpstr>Projekt domyślny</vt:lpstr>
      <vt:lpstr>Projekt niestandardowy</vt:lpstr>
      <vt:lpstr>Visio</vt:lpstr>
      <vt:lpstr>Prezentacja programu PowerPoint</vt:lpstr>
      <vt:lpstr>Prezentacja programu PowerPoint</vt:lpstr>
      <vt:lpstr>Polimorfizm</vt:lpstr>
      <vt:lpstr>Point</vt:lpstr>
      <vt:lpstr>Linestring</vt:lpstr>
      <vt:lpstr>Polygon</vt:lpstr>
      <vt:lpstr>Geometry</vt:lpstr>
      <vt:lpstr>Geometry</vt:lpstr>
      <vt:lpstr>Funkcje polimorficzne</vt:lpstr>
      <vt:lpstr>Dziedziczenie metod</vt:lpstr>
      <vt:lpstr>Dziedziczenie metod</vt:lpstr>
      <vt:lpstr>Dziedziczenie metod</vt:lpstr>
      <vt:lpstr>Prezentacja programu PowerPoint</vt:lpstr>
      <vt:lpstr>Wskaźniki do funkcji (1)</vt:lpstr>
      <vt:lpstr>Wskaźniki do funkcji (2)</vt:lpstr>
      <vt:lpstr>Wskaźniki do funkcji (3)</vt:lpstr>
      <vt:lpstr>Implementacja funkcji wirtualnych</vt:lpstr>
      <vt:lpstr>Implementacja funkcji wirtualnych</vt:lpstr>
      <vt:lpstr>Funkcje których nie ma</vt:lpstr>
      <vt:lpstr>Funkcje których nie ma</vt:lpstr>
      <vt:lpstr>Klasy abstrakcyjne</vt:lpstr>
      <vt:lpstr>Klasy finalne</vt:lpstr>
      <vt:lpstr>Modyfikator override</vt:lpstr>
      <vt:lpstr>Przykład: żółw</vt:lpstr>
      <vt:lpstr>Metody żółwia</vt:lpstr>
      <vt:lpstr>Test żółwia</vt:lpstr>
      <vt:lpstr>Wynik</vt:lpstr>
      <vt:lpstr>Refaktoryzacja</vt:lpstr>
      <vt:lpstr>Klasa Command</vt:lpstr>
      <vt:lpstr>Komenda Forward</vt:lpstr>
      <vt:lpstr>Komenda Rotate</vt:lpstr>
      <vt:lpstr>Komenda ChangePenState</vt:lpstr>
      <vt:lpstr>Metoda Turtle::execute()</vt:lpstr>
      <vt:lpstr>Przykład</vt:lpstr>
      <vt:lpstr>Program dla żółwia</vt:lpstr>
      <vt:lpstr>Program dla żółwia</vt:lpstr>
      <vt:lpstr>Program dla żółwia</vt:lpstr>
      <vt:lpstr>Odczyt poleceń z pliku</vt:lpstr>
      <vt:lpstr>Odczyt i wykonanie</vt:lpstr>
      <vt:lpstr>Przedefiniowanie funkcji wirtualnych</vt:lpstr>
      <vt:lpstr>Przedefiniowanie funkcji wirtualnych</vt:lpstr>
      <vt:lpstr>Funkcje wirtualne i dziedziczenie wielobazowe</vt:lpstr>
      <vt:lpstr>LSP: zasada substytucji Liskov</vt:lpstr>
      <vt:lpstr>LSP</vt:lpstr>
      <vt:lpstr>LSP</vt:lpstr>
      <vt:lpstr>LSP – zamiana </vt:lpstr>
      <vt:lpstr>LSP – test substytucji</vt:lpstr>
      <vt:lpstr>Interfejs</vt:lpstr>
      <vt:lpstr>Przykład</vt:lpstr>
      <vt:lpstr>Implementacja</vt:lpstr>
      <vt:lpstr>Implementacja</vt:lpstr>
      <vt:lpstr>Implementacja</vt:lpstr>
      <vt:lpstr>Prezentacja programu PowerPoint</vt:lpstr>
      <vt:lpstr>Wywołanie</vt:lpstr>
      <vt:lpstr>Dziedziczymy po klasie vector&lt;int&gt;</vt:lpstr>
      <vt:lpstr>vector&lt;int&gt; jako komponent</vt:lpstr>
    </vt:vector>
  </TitlesOfParts>
  <Company>ZZI AGH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Piotr Szwed</dc:creator>
  <cp:lastModifiedBy>Piotr Szwed</cp:lastModifiedBy>
  <cp:revision>763</cp:revision>
  <cp:lastPrinted>2020-03-20T22:50:06Z</cp:lastPrinted>
  <dcterms:created xsi:type="dcterms:W3CDTF">2010-10-04T11:31:12Z</dcterms:created>
  <dcterms:modified xsi:type="dcterms:W3CDTF">2021-04-11T12:28:15Z</dcterms:modified>
</cp:coreProperties>
</file>