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7" r:id="rId2"/>
    <p:sldId id="256" r:id="rId3"/>
    <p:sldId id="384" r:id="rId4"/>
    <p:sldId id="385" r:id="rId5"/>
    <p:sldId id="468" r:id="rId6"/>
    <p:sldId id="388" r:id="rId7"/>
    <p:sldId id="389" r:id="rId8"/>
    <p:sldId id="390" r:id="rId9"/>
    <p:sldId id="469" r:id="rId10"/>
    <p:sldId id="470" r:id="rId11"/>
    <p:sldId id="471" r:id="rId12"/>
    <p:sldId id="472" r:id="rId13"/>
    <p:sldId id="473" r:id="rId14"/>
    <p:sldId id="474" r:id="rId15"/>
    <p:sldId id="392" r:id="rId16"/>
    <p:sldId id="393" r:id="rId17"/>
    <p:sldId id="420" r:id="rId18"/>
    <p:sldId id="394" r:id="rId19"/>
    <p:sldId id="395" r:id="rId20"/>
    <p:sldId id="399" r:id="rId21"/>
    <p:sldId id="475" r:id="rId22"/>
    <p:sldId id="396" r:id="rId23"/>
    <p:sldId id="397" r:id="rId24"/>
    <p:sldId id="463" r:id="rId25"/>
    <p:sldId id="464" r:id="rId26"/>
    <p:sldId id="478" r:id="rId27"/>
    <p:sldId id="479" r:id="rId28"/>
    <p:sldId id="480" r:id="rId29"/>
    <p:sldId id="481" r:id="rId30"/>
    <p:sldId id="477" r:id="rId31"/>
    <p:sldId id="466" r:id="rId32"/>
    <p:sldId id="476" r:id="rId33"/>
    <p:sldId id="482" r:id="rId34"/>
    <p:sldId id="483" r:id="rId35"/>
    <p:sldId id="485" r:id="rId36"/>
    <p:sldId id="484" r:id="rId37"/>
    <p:sldId id="486" r:id="rId38"/>
    <p:sldId id="487" r:id="rId39"/>
    <p:sldId id="401" r:id="rId40"/>
    <p:sldId id="488" r:id="rId41"/>
    <p:sldId id="489" r:id="rId42"/>
    <p:sldId id="402" r:id="rId43"/>
    <p:sldId id="490" r:id="rId44"/>
    <p:sldId id="491" r:id="rId45"/>
    <p:sldId id="408" r:id="rId46"/>
    <p:sldId id="405" r:id="rId47"/>
    <p:sldId id="409" r:id="rId48"/>
    <p:sldId id="492" r:id="rId49"/>
    <p:sldId id="410" r:id="rId50"/>
    <p:sldId id="537" r:id="rId51"/>
    <p:sldId id="411" r:id="rId52"/>
    <p:sldId id="493" r:id="rId53"/>
    <p:sldId id="421" r:id="rId54"/>
    <p:sldId id="494" r:id="rId55"/>
    <p:sldId id="495" r:id="rId56"/>
    <p:sldId id="496" r:id="rId57"/>
    <p:sldId id="497" r:id="rId58"/>
    <p:sldId id="498" r:id="rId59"/>
    <p:sldId id="412" r:id="rId60"/>
    <p:sldId id="422" r:id="rId61"/>
    <p:sldId id="423" r:id="rId62"/>
    <p:sldId id="413" r:id="rId63"/>
    <p:sldId id="414" r:id="rId64"/>
    <p:sldId id="415" r:id="rId65"/>
    <p:sldId id="416" r:id="rId66"/>
    <p:sldId id="417" r:id="rId67"/>
    <p:sldId id="499" r:id="rId68"/>
    <p:sldId id="500" r:id="rId69"/>
    <p:sldId id="501" r:id="rId70"/>
    <p:sldId id="502" r:id="rId71"/>
    <p:sldId id="503" r:id="rId72"/>
    <p:sldId id="504" r:id="rId73"/>
    <p:sldId id="505" r:id="rId74"/>
    <p:sldId id="506" r:id="rId75"/>
    <p:sldId id="507" r:id="rId76"/>
    <p:sldId id="508" r:id="rId77"/>
    <p:sldId id="444" r:id="rId78"/>
    <p:sldId id="509" r:id="rId79"/>
    <p:sldId id="419" r:id="rId80"/>
    <p:sldId id="510" r:id="rId81"/>
    <p:sldId id="511" r:id="rId82"/>
    <p:sldId id="445" r:id="rId83"/>
    <p:sldId id="462" r:id="rId84"/>
    <p:sldId id="446" r:id="rId85"/>
    <p:sldId id="512" r:id="rId86"/>
    <p:sldId id="513" r:id="rId87"/>
    <p:sldId id="514" r:id="rId88"/>
    <p:sldId id="515" r:id="rId89"/>
    <p:sldId id="516" r:id="rId90"/>
    <p:sldId id="517" r:id="rId91"/>
    <p:sldId id="518" r:id="rId92"/>
    <p:sldId id="519" r:id="rId93"/>
    <p:sldId id="520" r:id="rId94"/>
    <p:sldId id="521" r:id="rId95"/>
    <p:sldId id="522" r:id="rId96"/>
    <p:sldId id="523" r:id="rId97"/>
    <p:sldId id="524" r:id="rId98"/>
    <p:sldId id="525" r:id="rId99"/>
    <p:sldId id="526" r:id="rId100"/>
    <p:sldId id="527" r:id="rId101"/>
    <p:sldId id="528" r:id="rId102"/>
    <p:sldId id="529" r:id="rId103"/>
    <p:sldId id="530" r:id="rId104"/>
    <p:sldId id="531" r:id="rId105"/>
    <p:sldId id="532" r:id="rId106"/>
    <p:sldId id="533" r:id="rId107"/>
    <p:sldId id="534" r:id="rId108"/>
    <p:sldId id="535" r:id="rId109"/>
    <p:sldId id="536" r:id="rId110"/>
    <p:sldId id="427" r:id="rId111"/>
    <p:sldId id="428" r:id="rId112"/>
    <p:sldId id="429" r:id="rId113"/>
    <p:sldId id="424" r:id="rId114"/>
    <p:sldId id="430" r:id="rId115"/>
    <p:sldId id="431" r:id="rId116"/>
    <p:sldId id="432" r:id="rId117"/>
    <p:sldId id="433" r:id="rId118"/>
    <p:sldId id="434" r:id="rId119"/>
    <p:sldId id="435" r:id="rId120"/>
    <p:sldId id="436" r:id="rId121"/>
    <p:sldId id="437" r:id="rId122"/>
    <p:sldId id="438" r:id="rId123"/>
    <p:sldId id="439" r:id="rId124"/>
    <p:sldId id="440" r:id="rId125"/>
    <p:sldId id="441" r:id="rId126"/>
    <p:sldId id="442" r:id="rId127"/>
    <p:sldId id="443" r:id="rId1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kusz%20w%2002_SiD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0"/>
  <c:chart>
    <c:autoTitleDeleted val="1"/>
    <c:plotArea>
      <c:layout>
        <c:manualLayout>
          <c:layoutTarget val="inner"/>
          <c:xMode val="edge"/>
          <c:yMode val="edge"/>
          <c:x val="0.12882236335880368"/>
          <c:y val="0.1637717121588089"/>
          <c:w val="0.85602615655873793"/>
          <c:h val="0.6774193548387096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c:spPr>
          <c:cat>
            <c:numRef>
              <c:f>'[Arkusz w 02_SiD.pptx]Arkusz1'!$F$7:$F$15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35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</c:numCache>
            </c:numRef>
          </c:cat>
          <c:val>
            <c:numRef>
              <c:f>'[Arkusz w 02_SiD.pptx]Arkusz1'!$G$7:$G$15</c:f>
              <c:numCache>
                <c:formatCode>General</c:formatCode>
                <c:ptCount val="9"/>
                <c:pt idx="0">
                  <c:v>3</c:v>
                </c:pt>
                <c:pt idx="1">
                  <c:v>12</c:v>
                </c:pt>
                <c:pt idx="2">
                  <c:v>16</c:v>
                </c:pt>
                <c:pt idx="3">
                  <c:v>18</c:v>
                </c:pt>
                <c:pt idx="4">
                  <c:v>26</c:v>
                </c:pt>
                <c:pt idx="5">
                  <c:v>17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gapWidth val="0"/>
        <c:axId val="92161920"/>
        <c:axId val="92168192"/>
      </c:barChart>
      <c:catAx>
        <c:axId val="9216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wiek</a:t>
                </a:r>
              </a:p>
            </c:rich>
          </c:tx>
          <c:layout>
            <c:manualLayout>
              <c:xMode val="edge"/>
              <c:yMode val="edge"/>
              <c:x val="0.51346801346801363"/>
              <c:y val="0.9156327543424315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92168192"/>
        <c:crosses val="autoZero"/>
        <c:auto val="1"/>
        <c:lblAlgn val="ctr"/>
        <c:lblOffset val="100"/>
        <c:tickLblSkip val="1"/>
        <c:tickMarkSkip val="1"/>
      </c:catAx>
      <c:valAx>
        <c:axId val="921681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liczebność</a:t>
                </a:r>
              </a:p>
            </c:rich>
          </c:tx>
          <c:layout>
            <c:manualLayout>
              <c:xMode val="edge"/>
              <c:yMode val="edge"/>
              <c:x val="1.8518518518518566E-2"/>
              <c:y val="0.4094292803970233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92161920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6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1"/>
          <c:order val="0"/>
          <c:cat>
            <c:strRef>
              <c:f>Arkusz1!$G$9:$G$16</c:f>
              <c:strCache>
                <c:ptCount val="8"/>
                <c:pt idx="0">
                  <c:v>&lt;1100</c:v>
                </c:pt>
                <c:pt idx="1">
                  <c:v>&lt;1400</c:v>
                </c:pt>
                <c:pt idx="2">
                  <c:v>&lt;2700</c:v>
                </c:pt>
                <c:pt idx="3">
                  <c:v>&lt;3500</c:v>
                </c:pt>
                <c:pt idx="4">
                  <c:v>&gt;3500</c:v>
                </c:pt>
                <c:pt idx="5">
                  <c:v>&gt;7000</c:v>
                </c:pt>
                <c:pt idx="6">
                  <c:v>&gt;14000</c:v>
                </c:pt>
                <c:pt idx="7">
                  <c:v>&gt;19000</c:v>
                </c:pt>
              </c:strCache>
            </c:strRef>
          </c:cat>
          <c:val>
            <c:numRef>
              <c:f>Arkusz1!$H$9:$H$16</c:f>
              <c:numCache>
                <c:formatCode>General</c:formatCode>
                <c:ptCount val="8"/>
                <c:pt idx="0">
                  <c:v>0.1</c:v>
                </c:pt>
                <c:pt idx="1">
                  <c:v>8.0000000000000127E-2</c:v>
                </c:pt>
                <c:pt idx="2">
                  <c:v>0.47000000000000008</c:v>
                </c:pt>
                <c:pt idx="3">
                  <c:v>0.15000000000000024</c:v>
                </c:pt>
                <c:pt idx="4">
                  <c:v>0.16125000000000014</c:v>
                </c:pt>
                <c:pt idx="5">
                  <c:v>2.7750000000000032E-2</c:v>
                </c:pt>
                <c:pt idx="6">
                  <c:v>4.0000000000000105E-3</c:v>
                </c:pt>
                <c:pt idx="7">
                  <c:v>2.0000000000000052E-3</c:v>
                </c:pt>
              </c:numCache>
            </c:numRef>
          </c:val>
        </c:ser>
        <c:axId val="92203648"/>
        <c:axId val="92803456"/>
      </c:barChart>
      <c:catAx>
        <c:axId val="92203648"/>
        <c:scaling>
          <c:orientation val="minMax"/>
        </c:scaling>
        <c:axPos val="b"/>
        <c:numFmt formatCode="General" sourceLinked="1"/>
        <c:tickLblPos val="nextTo"/>
        <c:crossAx val="92803456"/>
        <c:crosses val="autoZero"/>
        <c:auto val="1"/>
        <c:lblAlgn val="ctr"/>
        <c:lblOffset val="100"/>
      </c:catAx>
      <c:valAx>
        <c:axId val="92803456"/>
        <c:scaling>
          <c:orientation val="minMax"/>
        </c:scaling>
        <c:axPos val="l"/>
        <c:majorGridlines/>
        <c:numFmt formatCode="General" sourceLinked="1"/>
        <c:tickLblPos val="nextTo"/>
        <c:crossAx val="9220364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>
        <c:manualLayout>
          <c:xMode val="edge"/>
          <c:yMode val="edge"/>
          <c:x val="0.41055718475073316"/>
          <c:y val="1.8518518518518542E-2"/>
        </c:manualLayout>
      </c:layout>
      <c:spPr>
        <a:noFill/>
        <a:ln w="24362">
          <a:noFill/>
        </a:ln>
      </c:spPr>
      <c:txPr>
        <a:bodyPr/>
        <a:lstStyle/>
        <a:p>
          <a:pPr>
            <a:defRPr sz="1151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title>
    <c:plotArea>
      <c:layout>
        <c:manualLayout>
          <c:layoutTarget val="inner"/>
          <c:xMode val="edge"/>
          <c:yMode val="edge"/>
          <c:x val="6.1583577712609965E-2"/>
          <c:y val="0.2592592592592593"/>
          <c:w val="0.89442815249266849"/>
          <c:h val="0.6111111111111116"/>
        </c:manualLayout>
      </c:layout>
      <c:scatterChart>
        <c:scatterStyle val="lineMarker"/>
        <c:ser>
          <c:idx val="0"/>
          <c:order val="0"/>
          <c:tx>
            <c:strRef>
              <c:f>Arkusz1!$F$13</c:f>
              <c:strCache>
                <c:ptCount val="1"/>
                <c:pt idx="0">
                  <c:v>y=2x+1</c:v>
                </c:pt>
              </c:strCache>
            </c:strRef>
          </c:tx>
          <c:spPr>
            <a:ln w="27407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Arkusz1!$E$14:$E$53</c:f>
              <c:numCache>
                <c:formatCode>General</c:formatCode>
                <c:ptCount val="40"/>
                <c:pt idx="0">
                  <c:v>5.0000000000000031E-2</c:v>
                </c:pt>
                <c:pt idx="1">
                  <c:v>0.1</c:v>
                </c:pt>
                <c:pt idx="2">
                  <c:v>0.15000000000000019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0.65000000000000102</c:v>
                </c:pt>
                <c:pt idx="13">
                  <c:v>0.70000000000000062</c:v>
                </c:pt>
                <c:pt idx="14">
                  <c:v>0.75000000000000089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1.1499999999999984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1.7000000000000006</c:v>
                </c:pt>
                <c:pt idx="34">
                  <c:v>1.7500000000000007</c:v>
                </c:pt>
                <c:pt idx="35">
                  <c:v>1.8</c:v>
                </c:pt>
                <c:pt idx="36">
                  <c:v>1.85</c:v>
                </c:pt>
                <c:pt idx="37">
                  <c:v>1.9000000000000001</c:v>
                </c:pt>
                <c:pt idx="38">
                  <c:v>1.9500000000000008</c:v>
                </c:pt>
                <c:pt idx="39">
                  <c:v>2</c:v>
                </c:pt>
              </c:numCache>
            </c:numRef>
          </c:xVal>
          <c:yVal>
            <c:numRef>
              <c:f>Arkusz1!$F$14:$F$53</c:f>
              <c:numCache>
                <c:formatCode>General</c:formatCode>
                <c:ptCount val="40"/>
                <c:pt idx="0">
                  <c:v>1.2</c:v>
                </c:pt>
                <c:pt idx="1">
                  <c:v>1.3</c:v>
                </c:pt>
                <c:pt idx="2">
                  <c:v>1.4</c:v>
                </c:pt>
                <c:pt idx="3">
                  <c:v>1.5</c:v>
                </c:pt>
                <c:pt idx="4">
                  <c:v>1.6</c:v>
                </c:pt>
                <c:pt idx="5">
                  <c:v>1.7000000000000006</c:v>
                </c:pt>
                <c:pt idx="6">
                  <c:v>1.8</c:v>
                </c:pt>
                <c:pt idx="7">
                  <c:v>1.9000000000000001</c:v>
                </c:pt>
                <c:pt idx="8">
                  <c:v>2</c:v>
                </c:pt>
                <c:pt idx="9">
                  <c:v>2.1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2.4</c:v>
                </c:pt>
                <c:pt idx="13">
                  <c:v>2.5</c:v>
                </c:pt>
                <c:pt idx="14">
                  <c:v>2.6</c:v>
                </c:pt>
                <c:pt idx="15">
                  <c:v>2.7</c:v>
                </c:pt>
                <c:pt idx="16">
                  <c:v>2.8</c:v>
                </c:pt>
                <c:pt idx="17">
                  <c:v>2.9</c:v>
                </c:pt>
                <c:pt idx="18">
                  <c:v>3</c:v>
                </c:pt>
                <c:pt idx="19">
                  <c:v>3.1</c:v>
                </c:pt>
                <c:pt idx="20">
                  <c:v>3.2</c:v>
                </c:pt>
                <c:pt idx="21">
                  <c:v>3.3</c:v>
                </c:pt>
                <c:pt idx="22">
                  <c:v>3.4</c:v>
                </c:pt>
                <c:pt idx="23">
                  <c:v>3.5</c:v>
                </c:pt>
                <c:pt idx="24">
                  <c:v>3.6</c:v>
                </c:pt>
                <c:pt idx="25">
                  <c:v>3.7</c:v>
                </c:pt>
                <c:pt idx="26">
                  <c:v>3.8</c:v>
                </c:pt>
                <c:pt idx="27">
                  <c:v>3.9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</c:v>
                </c:pt>
                <c:pt idx="31">
                  <c:v>4.3</c:v>
                </c:pt>
                <c:pt idx="32">
                  <c:v>4.4000000000000004</c:v>
                </c:pt>
                <c:pt idx="33">
                  <c:v>4.5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4.8</c:v>
                </c:pt>
                <c:pt idx="37">
                  <c:v>4.9000000000000004</c:v>
                </c:pt>
                <c:pt idx="38">
                  <c:v>5</c:v>
                </c:pt>
                <c:pt idx="39">
                  <c:v>1</c:v>
                </c:pt>
              </c:numCache>
            </c:numRef>
          </c:yVal>
        </c:ser>
        <c:axId val="143186560"/>
        <c:axId val="143606528"/>
      </c:scatterChart>
      <c:valAx>
        <c:axId val="143186560"/>
        <c:scaling>
          <c:orientation val="minMax"/>
        </c:scaling>
        <c:axPos val="b"/>
        <c:numFmt formatCode="General" sourceLinked="1"/>
        <c:tickLblPos val="nextTo"/>
        <c:spPr>
          <a:ln w="30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0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606528"/>
        <c:crosses val="autoZero"/>
        <c:crossBetween val="midCat"/>
      </c:valAx>
      <c:valAx>
        <c:axId val="143606528"/>
        <c:scaling>
          <c:orientation val="minMax"/>
        </c:scaling>
        <c:axPos val="l"/>
        <c:majorGridlines>
          <c:spPr>
            <a:ln w="304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0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0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186560"/>
        <c:crosses val="autoZero"/>
        <c:crossBetween val="midCat"/>
      </c:valAx>
      <c:spPr>
        <a:solidFill>
          <a:srgbClr val="C0C0C0"/>
        </a:solidFill>
        <a:ln w="12181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045">
      <a:solidFill>
        <a:srgbClr val="000000"/>
      </a:solidFill>
      <a:prstDash val="solid"/>
    </a:ln>
  </c:spPr>
  <c:txPr>
    <a:bodyPr/>
    <a:lstStyle/>
    <a:p>
      <a:pPr>
        <a:defRPr sz="50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y=log x</a:t>
            </a:r>
          </a:p>
        </c:rich>
      </c:tx>
      <c:layout>
        <c:manualLayout>
          <c:xMode val="edge"/>
          <c:yMode val="edge"/>
          <c:x val="0.412903225806452"/>
          <c:y val="2.072538860103627E-2"/>
        </c:manualLayout>
      </c:layout>
      <c:spPr>
        <a:noFill/>
        <a:ln w="25399">
          <a:noFill/>
        </a:ln>
      </c:spPr>
    </c:title>
    <c:plotArea>
      <c:layout>
        <c:manualLayout>
          <c:layoutTarget val="inner"/>
          <c:xMode val="edge"/>
          <c:yMode val="edge"/>
          <c:x val="7.4193548387096783E-2"/>
          <c:y val="0.30051813471502592"/>
          <c:w val="0.85806451612903312"/>
          <c:h val="0.66839378238342084"/>
        </c:manualLayout>
      </c:layout>
      <c:scatterChart>
        <c:scatterStyle val="lineMarker"/>
        <c:ser>
          <c:idx val="0"/>
          <c:order val="0"/>
          <c:tx>
            <c:strRef>
              <c:f>Arkusz1!$H$13</c:f>
              <c:strCache>
                <c:ptCount val="1"/>
                <c:pt idx="0">
                  <c:v>Y=log x</c:v>
                </c:pt>
              </c:strCache>
            </c:strRef>
          </c:tx>
          <c:spPr>
            <a:ln w="28574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Arkusz1!$E$14:$E$83</c:f>
              <c:numCache>
                <c:formatCode>General</c:formatCode>
                <c:ptCount val="70"/>
                <c:pt idx="0">
                  <c:v>0.05</c:v>
                </c:pt>
                <c:pt idx="1">
                  <c:v>0.1</c:v>
                </c:pt>
                <c:pt idx="2">
                  <c:v>0.15000000000000019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0.65000000000000102</c:v>
                </c:pt>
                <c:pt idx="13">
                  <c:v>0.70000000000000062</c:v>
                </c:pt>
                <c:pt idx="14">
                  <c:v>0.75000000000000089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1.1499999999999984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1.9000000000000001</c:v>
                </c:pt>
                <c:pt idx="38">
                  <c:v>1.9500000000000015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2.3499999999999988</c:v>
                </c:pt>
                <c:pt idx="47">
                  <c:v>2.4</c:v>
                </c:pt>
                <c:pt idx="48">
                  <c:v>2.4499999999999997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2.8499999999999988</c:v>
                </c:pt>
                <c:pt idx="57">
                  <c:v>2.9</c:v>
                </c:pt>
                <c:pt idx="58">
                  <c:v>2.9499999999999997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3.3499999999999988</c:v>
                </c:pt>
                <c:pt idx="67">
                  <c:v>3.4</c:v>
                </c:pt>
                <c:pt idx="68">
                  <c:v>3.4499999999999997</c:v>
                </c:pt>
                <c:pt idx="69">
                  <c:v>3.5</c:v>
                </c:pt>
              </c:numCache>
            </c:numRef>
          </c:xVal>
          <c:yVal>
            <c:numRef>
              <c:f>Arkusz1!$H$14:$H$83</c:f>
              <c:numCache>
                <c:formatCode>0.00</c:formatCode>
                <c:ptCount val="70"/>
                <c:pt idx="0">
                  <c:v>-1.3010299956639795</c:v>
                </c:pt>
                <c:pt idx="1">
                  <c:v>-1</c:v>
                </c:pt>
                <c:pt idx="2">
                  <c:v>-0.82390874094431876</c:v>
                </c:pt>
                <c:pt idx="3">
                  <c:v>-0.69897000433601875</c:v>
                </c:pt>
                <c:pt idx="4">
                  <c:v>-0.6020599913279624</c:v>
                </c:pt>
                <c:pt idx="5">
                  <c:v>-0.52287874528033751</c:v>
                </c:pt>
                <c:pt idx="6">
                  <c:v>-0.45593195564972439</c:v>
                </c:pt>
                <c:pt idx="7">
                  <c:v>-0.39794000867203788</c:v>
                </c:pt>
                <c:pt idx="8">
                  <c:v>-0.34678748622465705</c:v>
                </c:pt>
                <c:pt idx="9">
                  <c:v>-0.30102999566398175</c:v>
                </c:pt>
                <c:pt idx="10">
                  <c:v>-0.25963731050575573</c:v>
                </c:pt>
                <c:pt idx="11">
                  <c:v>-0.22184874961635639</c:v>
                </c:pt>
                <c:pt idx="12">
                  <c:v>-0.18708664335714462</c:v>
                </c:pt>
                <c:pt idx="13">
                  <c:v>-0.15490195998574324</c:v>
                </c:pt>
                <c:pt idx="14">
                  <c:v>-0.1249387366083</c:v>
                </c:pt>
                <c:pt idx="15">
                  <c:v>-9.6910013008056392E-2</c:v>
                </c:pt>
                <c:pt idx="16">
                  <c:v>-7.0581074285707299E-2</c:v>
                </c:pt>
                <c:pt idx="17">
                  <c:v>-4.5757490560675122E-2</c:v>
                </c:pt>
                <c:pt idx="18">
                  <c:v>-2.2276394711152288E-2</c:v>
                </c:pt>
                <c:pt idx="19">
                  <c:v>0</c:v>
                </c:pt>
                <c:pt idx="20">
                  <c:v>2.1189299069938088E-2</c:v>
                </c:pt>
                <c:pt idx="21">
                  <c:v>4.1392685158225216E-2</c:v>
                </c:pt>
                <c:pt idx="22">
                  <c:v>6.0697840353611726E-2</c:v>
                </c:pt>
                <c:pt idx="23">
                  <c:v>7.9181246047624831E-2</c:v>
                </c:pt>
                <c:pt idx="24">
                  <c:v>9.6910013008056448E-2</c:v>
                </c:pt>
                <c:pt idx="25">
                  <c:v>0.11394335230683678</c:v>
                </c:pt>
                <c:pt idx="26">
                  <c:v>0.13033376849500614</c:v>
                </c:pt>
                <c:pt idx="27">
                  <c:v>0.14612803567823801</c:v>
                </c:pt>
                <c:pt idx="28">
                  <c:v>0.16136800223497488</c:v>
                </c:pt>
                <c:pt idx="29">
                  <c:v>0.17609125905568124</c:v>
                </c:pt>
                <c:pt idx="30">
                  <c:v>0.19033169817029169</c:v>
                </c:pt>
                <c:pt idx="31">
                  <c:v>0.20411998265592504</c:v>
                </c:pt>
                <c:pt idx="32">
                  <c:v>0.21748394421390629</c:v>
                </c:pt>
                <c:pt idx="33">
                  <c:v>0.23044892137827391</c:v>
                </c:pt>
                <c:pt idx="34">
                  <c:v>0.24303804868629481</c:v>
                </c:pt>
                <c:pt idx="35">
                  <c:v>0.25527250510330607</c:v>
                </c:pt>
                <c:pt idx="36">
                  <c:v>0.26717172840301379</c:v>
                </c:pt>
                <c:pt idx="37">
                  <c:v>0.27875360095282892</c:v>
                </c:pt>
                <c:pt idx="38">
                  <c:v>0.29003461136251846</c:v>
                </c:pt>
                <c:pt idx="39">
                  <c:v>0.30102999566398175</c:v>
                </c:pt>
                <c:pt idx="40">
                  <c:v>0.31175386105575487</c:v>
                </c:pt>
                <c:pt idx="41">
                  <c:v>0.3222192947339193</c:v>
                </c:pt>
                <c:pt idx="42">
                  <c:v>0.33243845991560611</c:v>
                </c:pt>
                <c:pt idx="43">
                  <c:v>0.34242268082220712</c:v>
                </c:pt>
                <c:pt idx="44">
                  <c:v>0.35218251811136247</c:v>
                </c:pt>
                <c:pt idx="45">
                  <c:v>0.36172783601759284</c:v>
                </c:pt>
                <c:pt idx="46">
                  <c:v>0.37106786227173638</c:v>
                </c:pt>
                <c:pt idx="47">
                  <c:v>0.38021124171160608</c:v>
                </c:pt>
                <c:pt idx="48">
                  <c:v>0.38916608436453315</c:v>
                </c:pt>
                <c:pt idx="49">
                  <c:v>0.39794000867203788</c:v>
                </c:pt>
                <c:pt idx="50">
                  <c:v>0.40654018043395512</c:v>
                </c:pt>
                <c:pt idx="51">
                  <c:v>0.41497334797081853</c:v>
                </c:pt>
                <c:pt idx="52">
                  <c:v>0.42324587393680835</c:v>
                </c:pt>
                <c:pt idx="53">
                  <c:v>0.43136376415898792</c:v>
                </c:pt>
                <c:pt idx="54">
                  <c:v>0.43933269383026352</c:v>
                </c:pt>
                <c:pt idx="55">
                  <c:v>0.44715803134221932</c:v>
                </c:pt>
                <c:pt idx="56">
                  <c:v>0.45484486000851032</c:v>
                </c:pt>
                <c:pt idx="57">
                  <c:v>0.46239799789895664</c:v>
                </c:pt>
                <c:pt idx="58">
                  <c:v>0.46982201597816364</c:v>
                </c:pt>
                <c:pt idx="59">
                  <c:v>0.47712125471966282</c:v>
                </c:pt>
                <c:pt idx="60">
                  <c:v>0.48429983934678583</c:v>
                </c:pt>
                <c:pt idx="61">
                  <c:v>0.49136169383427358</c:v>
                </c:pt>
                <c:pt idx="62">
                  <c:v>0.4983105537896016</c:v>
                </c:pt>
                <c:pt idx="63">
                  <c:v>0.50514997831990605</c:v>
                </c:pt>
                <c:pt idx="64">
                  <c:v>0.51188336097887432</c:v>
                </c:pt>
                <c:pt idx="65">
                  <c:v>0.51851393987788641</c:v>
                </c:pt>
                <c:pt idx="66">
                  <c:v>0.52504480703684564</c:v>
                </c:pt>
                <c:pt idx="67">
                  <c:v>0.53147891704225458</c:v>
                </c:pt>
                <c:pt idx="68">
                  <c:v>0.53781909507327463</c:v>
                </c:pt>
                <c:pt idx="69">
                  <c:v>0.54406804435027567</c:v>
                </c:pt>
              </c:numCache>
            </c:numRef>
          </c:yVal>
        </c:ser>
        <c:axId val="143662464"/>
        <c:axId val="143681024"/>
      </c:scatterChart>
      <c:valAx>
        <c:axId val="143662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681024"/>
        <c:crosses val="autoZero"/>
        <c:crossBetween val="midCat"/>
      </c:valAx>
      <c:valAx>
        <c:axId val="14368102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66246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19AC7-D5D6-4394-9340-9D96CA978BD3}" type="doc">
      <dgm:prSet loTypeId="urn:microsoft.com/office/officeart/2005/8/layout/bProcess2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36CFAAFF-C30B-4FDB-9F46-3E15733BCCD7}">
      <dgm:prSet phldrT="[Tekst]"/>
      <dgm:spPr/>
      <dgm:t>
        <a:bodyPr/>
        <a:lstStyle/>
        <a:p>
          <a:r>
            <a:rPr lang="pl-PL" dirty="0" smtClean="0"/>
            <a:t>Próba</a:t>
          </a:r>
          <a:endParaRPr lang="pl-PL" dirty="0"/>
        </a:p>
      </dgm:t>
    </dgm:pt>
    <dgm:pt modelId="{B84D70A8-D325-4463-ADF8-95A4E644458F}" type="parTrans" cxnId="{8F1CA7AE-C022-4008-B74F-C37040E29A97}">
      <dgm:prSet/>
      <dgm:spPr/>
      <dgm:t>
        <a:bodyPr/>
        <a:lstStyle/>
        <a:p>
          <a:endParaRPr lang="pl-PL"/>
        </a:p>
      </dgm:t>
    </dgm:pt>
    <dgm:pt modelId="{DDF4300F-6F3D-4299-9DDF-F82FBD6C86CE}" type="sibTrans" cxnId="{8F1CA7AE-C022-4008-B74F-C37040E29A97}">
      <dgm:prSet/>
      <dgm:spPr/>
      <dgm:t>
        <a:bodyPr/>
        <a:lstStyle/>
        <a:p>
          <a:endParaRPr lang="pl-PL"/>
        </a:p>
      </dgm:t>
    </dgm:pt>
    <dgm:pt modelId="{CD433B4B-1470-41AC-A96D-BACC5AF0AA8D}">
      <dgm:prSet phldrT="[Tekst]"/>
      <dgm:spPr/>
      <dgm:t>
        <a:bodyPr/>
        <a:lstStyle/>
        <a:p>
          <a:r>
            <a:rPr lang="pl-PL" dirty="0" smtClean="0"/>
            <a:t>Estymacja</a:t>
          </a:r>
          <a:endParaRPr lang="pl-PL" dirty="0"/>
        </a:p>
      </dgm:t>
    </dgm:pt>
    <dgm:pt modelId="{A5B31D59-9A6D-4A20-B9A3-37D46DA6311D}" type="parTrans" cxnId="{3218597E-9014-4E36-9047-BEC31205455B}">
      <dgm:prSet/>
      <dgm:spPr/>
      <dgm:t>
        <a:bodyPr/>
        <a:lstStyle/>
        <a:p>
          <a:endParaRPr lang="pl-PL"/>
        </a:p>
      </dgm:t>
    </dgm:pt>
    <dgm:pt modelId="{8E348C83-F433-4BFA-9CAA-E65A5A83FBF6}" type="sibTrans" cxnId="{3218597E-9014-4E36-9047-BEC31205455B}">
      <dgm:prSet/>
      <dgm:spPr/>
      <dgm:t>
        <a:bodyPr/>
        <a:lstStyle/>
        <a:p>
          <a:endParaRPr lang="pl-PL"/>
        </a:p>
      </dgm:t>
    </dgm:pt>
    <dgm:pt modelId="{59918F1A-7846-4DCB-B4FB-40F607F5206A}">
      <dgm:prSet phldrT="[Tekst]"/>
      <dgm:spPr/>
      <dgm:t>
        <a:bodyPr/>
        <a:lstStyle/>
        <a:p>
          <a:r>
            <a:rPr lang="pl-PL" dirty="0" smtClean="0"/>
            <a:t>Populacja</a:t>
          </a:r>
          <a:endParaRPr lang="pl-PL" dirty="0"/>
        </a:p>
      </dgm:t>
    </dgm:pt>
    <dgm:pt modelId="{61D35282-0746-44D1-9BC5-36354EBF340C}" type="parTrans" cxnId="{E305A7C2-68BB-4EB2-AA6D-756910AAD0D9}">
      <dgm:prSet/>
      <dgm:spPr/>
      <dgm:t>
        <a:bodyPr/>
        <a:lstStyle/>
        <a:p>
          <a:endParaRPr lang="pl-PL"/>
        </a:p>
      </dgm:t>
    </dgm:pt>
    <dgm:pt modelId="{57550043-6215-45E6-A452-1370366C6C6E}" type="sibTrans" cxnId="{E305A7C2-68BB-4EB2-AA6D-756910AAD0D9}">
      <dgm:prSet/>
      <dgm:spPr/>
      <dgm:t>
        <a:bodyPr/>
        <a:lstStyle/>
        <a:p>
          <a:endParaRPr lang="pl-PL"/>
        </a:p>
      </dgm:t>
    </dgm:pt>
    <dgm:pt modelId="{BA8F9FE1-EE62-4F0B-85B1-D305076C653B}" type="pres">
      <dgm:prSet presAssocID="{78419AC7-D5D6-4394-9340-9D96CA978BD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87241963-FE4B-4396-B175-17513CFB2E6D}" type="pres">
      <dgm:prSet presAssocID="{36CFAAFF-C30B-4FDB-9F46-3E15733BCCD7}" presName="firstNode" presStyleLbl="node1" presStyleIdx="0" presStyleCnt="3" custLinFactX="100000" custLinFactNeighborX="113922" custLinFactNeighborY="992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8B136D-433D-42D7-8CFE-AAD747576FAB}" type="pres">
      <dgm:prSet presAssocID="{DDF4300F-6F3D-4299-9DDF-F82FBD6C86C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4E8C2BA-8276-4292-9CFB-CDD0D61248AD}" type="pres">
      <dgm:prSet presAssocID="{CD433B4B-1470-41AC-A96D-BACC5AF0AA8D}" presName="middleNode" presStyleCnt="0"/>
      <dgm:spPr/>
    </dgm:pt>
    <dgm:pt modelId="{5FAB6A2D-AE28-46BF-ADD1-31839F20B0CF}" type="pres">
      <dgm:prSet presAssocID="{CD433B4B-1470-41AC-A96D-BACC5AF0AA8D}" presName="padding" presStyleLbl="node1" presStyleIdx="0" presStyleCnt="3"/>
      <dgm:spPr/>
    </dgm:pt>
    <dgm:pt modelId="{909F6761-3ED3-4589-82FE-03F768C2DA88}" type="pres">
      <dgm:prSet presAssocID="{CD433B4B-1470-41AC-A96D-BACC5AF0AA8D}" presName="shape" presStyleLbl="node1" presStyleIdx="1" presStyleCnt="3" custScaleX="168166" custScaleY="129797" custLinFactX="1406" custLinFactNeighborX="100000" custLinFactNeighborY="-83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810A8-FDD3-40A2-9160-A1CC89F27007}" type="pres">
      <dgm:prSet presAssocID="{8E348C83-F433-4BFA-9CAA-E65A5A83FBF6}" presName="sibTrans" presStyleLbl="sibTrans2D1" presStyleIdx="1" presStyleCnt="2"/>
      <dgm:spPr/>
      <dgm:t>
        <a:bodyPr/>
        <a:lstStyle/>
        <a:p>
          <a:endParaRPr lang="pl-PL"/>
        </a:p>
      </dgm:t>
    </dgm:pt>
    <dgm:pt modelId="{54663996-152B-407E-9E37-3EF260DEB898}" type="pres">
      <dgm:prSet presAssocID="{59918F1A-7846-4DCB-B4FB-40F607F5206A}" presName="lastNode" presStyleLbl="node1" presStyleIdx="2" presStyleCnt="3" custLinFactX="-100000" custLinFactY="-35090" custLinFactNeighborX="-120398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5FB451E-F9CF-451E-BA45-4250068135BC}" type="presOf" srcId="{36CFAAFF-C30B-4FDB-9F46-3E15733BCCD7}" destId="{87241963-FE4B-4396-B175-17513CFB2E6D}" srcOrd="0" destOrd="0" presId="urn:microsoft.com/office/officeart/2005/8/layout/bProcess2"/>
    <dgm:cxn modelId="{F4E1841E-E437-4A5E-B248-0B83453A0A0A}" type="presOf" srcId="{78419AC7-D5D6-4394-9340-9D96CA978BD3}" destId="{BA8F9FE1-EE62-4F0B-85B1-D305076C653B}" srcOrd="0" destOrd="0" presId="urn:microsoft.com/office/officeart/2005/8/layout/bProcess2"/>
    <dgm:cxn modelId="{5976CF0A-E5CD-4946-96D6-DEBF44F307E4}" type="presOf" srcId="{DDF4300F-6F3D-4299-9DDF-F82FBD6C86CE}" destId="{6B8B136D-433D-42D7-8CFE-AAD747576FAB}" srcOrd="0" destOrd="0" presId="urn:microsoft.com/office/officeart/2005/8/layout/bProcess2"/>
    <dgm:cxn modelId="{8F1CA7AE-C022-4008-B74F-C37040E29A97}" srcId="{78419AC7-D5D6-4394-9340-9D96CA978BD3}" destId="{36CFAAFF-C30B-4FDB-9F46-3E15733BCCD7}" srcOrd="0" destOrd="0" parTransId="{B84D70A8-D325-4463-ADF8-95A4E644458F}" sibTransId="{DDF4300F-6F3D-4299-9DDF-F82FBD6C86CE}"/>
    <dgm:cxn modelId="{3218597E-9014-4E36-9047-BEC31205455B}" srcId="{78419AC7-D5D6-4394-9340-9D96CA978BD3}" destId="{CD433B4B-1470-41AC-A96D-BACC5AF0AA8D}" srcOrd="1" destOrd="0" parTransId="{A5B31D59-9A6D-4A20-B9A3-37D46DA6311D}" sibTransId="{8E348C83-F433-4BFA-9CAA-E65A5A83FBF6}"/>
    <dgm:cxn modelId="{F43014E0-DA9A-4A31-9F9F-A871CFEC0289}" type="presOf" srcId="{8E348C83-F433-4BFA-9CAA-E65A5A83FBF6}" destId="{E25810A8-FDD3-40A2-9160-A1CC89F27007}" srcOrd="0" destOrd="0" presId="urn:microsoft.com/office/officeart/2005/8/layout/bProcess2"/>
    <dgm:cxn modelId="{7CDB3AF7-8C5C-40A2-8396-C71ABB6294B9}" type="presOf" srcId="{CD433B4B-1470-41AC-A96D-BACC5AF0AA8D}" destId="{909F6761-3ED3-4589-82FE-03F768C2DA88}" srcOrd="0" destOrd="0" presId="urn:microsoft.com/office/officeart/2005/8/layout/bProcess2"/>
    <dgm:cxn modelId="{E305A7C2-68BB-4EB2-AA6D-756910AAD0D9}" srcId="{78419AC7-D5D6-4394-9340-9D96CA978BD3}" destId="{59918F1A-7846-4DCB-B4FB-40F607F5206A}" srcOrd="2" destOrd="0" parTransId="{61D35282-0746-44D1-9BC5-36354EBF340C}" sibTransId="{57550043-6215-45E6-A452-1370366C6C6E}"/>
    <dgm:cxn modelId="{9757C1BF-7C04-4807-991F-6EC7D90DE4F1}" type="presOf" srcId="{59918F1A-7846-4DCB-B4FB-40F607F5206A}" destId="{54663996-152B-407E-9E37-3EF260DEB898}" srcOrd="0" destOrd="0" presId="urn:microsoft.com/office/officeart/2005/8/layout/bProcess2"/>
    <dgm:cxn modelId="{97BDE59F-479E-4920-A0AE-E06B63EB4C0F}" type="presParOf" srcId="{BA8F9FE1-EE62-4F0B-85B1-D305076C653B}" destId="{87241963-FE4B-4396-B175-17513CFB2E6D}" srcOrd="0" destOrd="0" presId="urn:microsoft.com/office/officeart/2005/8/layout/bProcess2"/>
    <dgm:cxn modelId="{96796DFE-B232-43CD-85AC-D12D060546BC}" type="presParOf" srcId="{BA8F9FE1-EE62-4F0B-85B1-D305076C653B}" destId="{6B8B136D-433D-42D7-8CFE-AAD747576FAB}" srcOrd="1" destOrd="0" presId="urn:microsoft.com/office/officeart/2005/8/layout/bProcess2"/>
    <dgm:cxn modelId="{ED949ED1-00CE-49D3-A6F5-1EB150BBF861}" type="presParOf" srcId="{BA8F9FE1-EE62-4F0B-85B1-D305076C653B}" destId="{04E8C2BA-8276-4292-9CFB-CDD0D61248AD}" srcOrd="2" destOrd="0" presId="urn:microsoft.com/office/officeart/2005/8/layout/bProcess2"/>
    <dgm:cxn modelId="{EBCE7065-C9E6-4C50-9F2F-0E701F160FEC}" type="presParOf" srcId="{04E8C2BA-8276-4292-9CFB-CDD0D61248AD}" destId="{5FAB6A2D-AE28-46BF-ADD1-31839F20B0CF}" srcOrd="0" destOrd="0" presId="urn:microsoft.com/office/officeart/2005/8/layout/bProcess2"/>
    <dgm:cxn modelId="{404C751D-884E-4CA3-8177-BFB0C1A71412}" type="presParOf" srcId="{04E8C2BA-8276-4292-9CFB-CDD0D61248AD}" destId="{909F6761-3ED3-4589-82FE-03F768C2DA88}" srcOrd="1" destOrd="0" presId="urn:microsoft.com/office/officeart/2005/8/layout/bProcess2"/>
    <dgm:cxn modelId="{12A0B0FC-61B9-45D1-82B6-9AEBBA64BE30}" type="presParOf" srcId="{BA8F9FE1-EE62-4F0B-85B1-D305076C653B}" destId="{E25810A8-FDD3-40A2-9160-A1CC89F27007}" srcOrd="3" destOrd="0" presId="urn:microsoft.com/office/officeart/2005/8/layout/bProcess2"/>
    <dgm:cxn modelId="{B93B0524-7183-4BDC-A1A9-D27D3EE8896E}" type="presParOf" srcId="{BA8F9FE1-EE62-4F0B-85B1-D305076C653B}" destId="{54663996-152B-407E-9E37-3EF260DEB898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AD655-5BB5-4157-8CB4-899F2201200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658A052-456D-4FDD-953C-DCEFB185EDBA}">
      <dgm:prSet phldrT="[Tekst]" custT="1"/>
      <dgm:spPr/>
      <dgm:t>
        <a:bodyPr/>
        <a:lstStyle/>
        <a:p>
          <a:r>
            <a:rPr lang="pl-PL" sz="2400" dirty="0" smtClean="0">
              <a:solidFill>
                <a:srgbClr val="006699"/>
              </a:solidFill>
            </a:rPr>
            <a:t>Losowanie z populacji</a:t>
          </a:r>
        </a:p>
        <a:p>
          <a:r>
            <a:rPr lang="pl-PL" sz="2400" i="1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2400" dirty="0" smtClean="0">
              <a:solidFill>
                <a:srgbClr val="006699"/>
              </a:solidFill>
            </a:rPr>
            <a:t> - elementowej próby</a:t>
          </a:r>
          <a:endParaRPr lang="pl-PL" sz="2400" dirty="0">
            <a:solidFill>
              <a:srgbClr val="006699"/>
            </a:solidFill>
          </a:endParaRPr>
        </a:p>
      </dgm:t>
    </dgm:pt>
    <dgm:pt modelId="{111B4507-16F9-457E-A016-33B4E621F94F}" type="parTrans" cxnId="{F8012116-D487-4ECA-B084-977FF5551399}">
      <dgm:prSet/>
      <dgm:spPr/>
      <dgm:t>
        <a:bodyPr/>
        <a:lstStyle/>
        <a:p>
          <a:endParaRPr lang="pl-PL"/>
        </a:p>
      </dgm:t>
    </dgm:pt>
    <dgm:pt modelId="{83DFC5F7-0DD1-4921-8DC8-01AEA3D672F2}" type="sibTrans" cxnId="{F8012116-D487-4ECA-B084-977FF5551399}">
      <dgm:prSet/>
      <dgm:spPr/>
      <dgm:t>
        <a:bodyPr/>
        <a:lstStyle/>
        <a:p>
          <a:endParaRPr lang="pl-PL"/>
        </a:p>
      </dgm:t>
    </dgm:pt>
    <dgm:pt modelId="{D67DFAC1-E71F-4E82-87BA-9A569C8303C8}" type="pres">
      <dgm:prSet presAssocID="{780AD655-5BB5-4157-8CB4-899F22012006}" presName="arrowDiagram" presStyleCnt="0">
        <dgm:presLayoutVars>
          <dgm:chMax val="5"/>
          <dgm:dir/>
          <dgm:resizeHandles val="exact"/>
        </dgm:presLayoutVars>
      </dgm:prSet>
      <dgm:spPr/>
    </dgm:pt>
    <dgm:pt modelId="{633FA113-8458-4F66-A2EC-84170575AF8C}" type="pres">
      <dgm:prSet presAssocID="{780AD655-5BB5-4157-8CB4-899F22012006}" presName="arrow" presStyleLbl="bgShp" presStyleIdx="0" presStyleCnt="1" custFlipVert="1" custFlipHor="0" custScaleX="86611" custScaleY="100000"/>
      <dgm:spPr/>
    </dgm:pt>
    <dgm:pt modelId="{4A0EF284-EB1A-4DC9-870D-2F994AFD7204}" type="pres">
      <dgm:prSet presAssocID="{780AD655-5BB5-4157-8CB4-899F22012006}" presName="arrowDiagram1" presStyleCnt="0">
        <dgm:presLayoutVars>
          <dgm:bulletEnabled val="1"/>
        </dgm:presLayoutVars>
      </dgm:prSet>
      <dgm:spPr/>
    </dgm:pt>
    <dgm:pt modelId="{725D2375-9797-41EC-8E97-49CE90D7B71E}" type="pres">
      <dgm:prSet presAssocID="{3658A052-456D-4FDD-953C-DCEFB185EDBA}" presName="bullet1" presStyleLbl="node1" presStyleIdx="0" presStyleCnt="1" custLinFactX="-200000" custLinFactY="100000" custLinFactNeighborX="-255047" custLinFactNeighborY="199750"/>
      <dgm:spPr/>
    </dgm:pt>
    <dgm:pt modelId="{D2DF14FD-216A-41D6-B7E1-C8B8D0E7B5F7}" type="pres">
      <dgm:prSet presAssocID="{3658A052-456D-4FDD-953C-DCEFB185EDBA}" presName="textBox1" presStyleLbl="revTx" presStyleIdx="0" presStyleCnt="1" custScaleX="226956" custScaleY="66368" custLinFactNeighborX="-93981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55A74E1-35C4-48AF-9C2A-85CB7717EB92}" type="presOf" srcId="{3658A052-456D-4FDD-953C-DCEFB185EDBA}" destId="{D2DF14FD-216A-41D6-B7E1-C8B8D0E7B5F7}" srcOrd="0" destOrd="0" presId="urn:microsoft.com/office/officeart/2005/8/layout/arrow2"/>
    <dgm:cxn modelId="{F8012116-D487-4ECA-B084-977FF5551399}" srcId="{780AD655-5BB5-4157-8CB4-899F22012006}" destId="{3658A052-456D-4FDD-953C-DCEFB185EDBA}" srcOrd="0" destOrd="0" parTransId="{111B4507-16F9-457E-A016-33B4E621F94F}" sibTransId="{83DFC5F7-0DD1-4921-8DC8-01AEA3D672F2}"/>
    <dgm:cxn modelId="{7207FD69-64D6-4E4F-8C58-C1B389C91021}" type="presOf" srcId="{780AD655-5BB5-4157-8CB4-899F22012006}" destId="{D67DFAC1-E71F-4E82-87BA-9A569C8303C8}" srcOrd="0" destOrd="0" presId="urn:microsoft.com/office/officeart/2005/8/layout/arrow2"/>
    <dgm:cxn modelId="{AB4D2E77-2D3A-46D5-9BE2-4E5858618C40}" type="presParOf" srcId="{D67DFAC1-E71F-4E82-87BA-9A569C8303C8}" destId="{633FA113-8458-4F66-A2EC-84170575AF8C}" srcOrd="0" destOrd="0" presId="urn:microsoft.com/office/officeart/2005/8/layout/arrow2"/>
    <dgm:cxn modelId="{7E64A8D1-0C07-46AF-9F9C-6D9E9FB87B5D}" type="presParOf" srcId="{D67DFAC1-E71F-4E82-87BA-9A569C8303C8}" destId="{4A0EF284-EB1A-4DC9-870D-2F994AFD7204}" srcOrd="1" destOrd="0" presId="urn:microsoft.com/office/officeart/2005/8/layout/arrow2"/>
    <dgm:cxn modelId="{33DDFAC0-2D7A-4488-9817-4B354DF8AF0A}" type="presParOf" srcId="{4A0EF284-EB1A-4DC9-870D-2F994AFD7204}" destId="{725D2375-9797-41EC-8E97-49CE90D7B71E}" srcOrd="0" destOrd="0" presId="urn:microsoft.com/office/officeart/2005/8/layout/arrow2"/>
    <dgm:cxn modelId="{DA332F0E-621B-444D-B8BB-C90CEE51A915}" type="presParOf" srcId="{4A0EF284-EB1A-4DC9-870D-2F994AFD7204}" destId="{D2DF14FD-216A-41D6-B7E1-C8B8D0E7B5F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pic>
        <p:nvPicPr>
          <p:cNvPr id="8198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1F812428-30EA-4BC7-8411-2221332D7E29}" type="slidenum">
              <a:rPr lang="pl-PL" sz="1000">
                <a:latin typeface="Calibri Light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Calibri Light" pitchFamily="34" charset="0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Calibri Light" pitchFamily="34" charset="0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3429000"/>
            <a:ext cx="8229600" cy="576064"/>
          </a:xfrm>
        </p:spPr>
        <p:txBody>
          <a:bodyPr/>
          <a:lstStyle/>
          <a:p>
            <a:pPr algn="ctr"/>
            <a:r>
              <a:rPr lang="pl-PL" sz="2400" dirty="0" smtClean="0"/>
              <a:t>pojęcia podstawowe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52936"/>
            <a:ext cx="8064896" cy="576262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Statystyka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27538" y="5516563"/>
            <a:ext cx="42497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dirty="0">
                <a:latin typeface="Calibri" pitchFamily="34" charset="0"/>
              </a:rPr>
              <a:t>Krzysztof Regulski, </a:t>
            </a:r>
            <a:r>
              <a:rPr lang="pl-PL" sz="1400" dirty="0" err="1">
                <a:latin typeface="Calibri" pitchFamily="34" charset="0"/>
              </a:rPr>
              <a:t>WIMiIP</a:t>
            </a:r>
            <a:r>
              <a:rPr lang="pl-PL" sz="1400" dirty="0">
                <a:latin typeface="Calibri" pitchFamily="34" charset="0"/>
              </a:rPr>
              <a:t>, </a:t>
            </a:r>
            <a:r>
              <a:rPr lang="pl-PL" sz="1400" dirty="0" err="1">
                <a:latin typeface="Calibri" pitchFamily="34" charset="0"/>
              </a:rPr>
              <a:t>KISiM</a:t>
            </a:r>
            <a:r>
              <a:rPr lang="pl-PL" sz="1400" dirty="0">
                <a:latin typeface="Calibri" pitchFamily="34" charset="0"/>
              </a:rPr>
              <a:t>, </a:t>
            </a:r>
            <a:endParaRPr lang="pl-PL" dirty="0">
              <a:latin typeface="Calibri" pitchFamily="34" charset="0"/>
            </a:endParaRPr>
          </a:p>
          <a:p>
            <a:r>
              <a:rPr lang="pl-PL" sz="1400" dirty="0" err="1">
                <a:latin typeface="Courier New" pitchFamily="49" charset="0"/>
              </a:rPr>
              <a:t>www.metal.agh.edu.pl</a:t>
            </a:r>
            <a:r>
              <a:rPr lang="pl-PL" sz="1400" dirty="0">
                <a:latin typeface="Courier New" pitchFamily="49" charset="0"/>
              </a:rPr>
              <a:t>/~</a:t>
            </a:r>
            <a:r>
              <a:rPr lang="pl-PL" sz="1400" dirty="0" err="1">
                <a:latin typeface="Courier New" pitchFamily="49" charset="0"/>
              </a:rPr>
              <a:t>regulski</a:t>
            </a:r>
            <a:endParaRPr lang="pl-PL" sz="14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krótki przerywnik o pogodzie…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284984"/>
            <a:ext cx="4608512" cy="648072"/>
          </a:xfrm>
        </p:spPr>
        <p:txBody>
          <a:bodyPr/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Wynalazca termometru rtęciowego, twórca skali temperatur używanej w niektórych krajach anglosaskich.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19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71882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79512" y="285293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fizyk i inżynier pochodzenia niemieckiego. Większość okresu naukowego spędził w Niderlandach. </a:t>
            </a:r>
            <a:endParaRPr lang="pl-PL" sz="1200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525" y="2708920"/>
            <a:ext cx="4181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9675"/>
            <a:ext cx="18383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019675"/>
            <a:ext cx="5048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>
                <a:sym typeface="Symbol" pitchFamily="18" charset="2"/>
              </a:rPr>
              <a:t>3. Określenie obszaru krytycznego i obszaru przyjęcia sprawdzanej hipotezy H</a:t>
            </a:r>
            <a:r>
              <a:rPr lang="pl-PL" baseline="-25000" dirty="0" smtClean="0">
                <a:sym typeface="Symbol" pitchFamily="18" charset="2"/>
              </a:rPr>
              <a:t>0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</a:pPr>
            <a:r>
              <a:rPr lang="pl-PL" sz="2400" dirty="0" smtClean="0"/>
              <a:t>	</a:t>
            </a:r>
            <a:r>
              <a:rPr lang="pl-PL" dirty="0" smtClean="0"/>
              <a:t>Jeśli prawdziwa jest hipoteza zerowa, to wartość statystyki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 nie powinna przekraczać pewnej wartości krytycznej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pl-PL" sz="2400" i="1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U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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/2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dwustronny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P(U 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	</a:t>
            </a:r>
            <a:r>
              <a:rPr lang="pl-PL" sz="2400" dirty="0" smtClean="0">
                <a:solidFill>
                  <a:srgbClr val="800000"/>
                </a:solidFill>
                <a:sym typeface="Symbol" pitchFamily="18" charset="2"/>
              </a:rPr>
              <a:t>prawostronny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P(U ≤ -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	</a:t>
            </a:r>
            <a:r>
              <a:rPr lang="pl-PL" sz="2400" dirty="0" smtClean="0">
                <a:solidFill>
                  <a:srgbClr val="00B050"/>
                </a:solidFill>
                <a:sym typeface="Symbol" pitchFamily="18" charset="2"/>
              </a:rPr>
              <a:t>lewostronny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H</a:t>
            </a:r>
            <a:r>
              <a:rPr lang="pl-PL" sz="2400" baseline="-25000" smtClean="0"/>
              <a:t>0</a:t>
            </a:r>
            <a:r>
              <a:rPr lang="pl-PL" sz="2400" smtClean="0"/>
              <a:t>: m=m</a:t>
            </a:r>
            <a:r>
              <a:rPr lang="pl-PL" sz="2400" baseline="-25000" smtClean="0"/>
              <a:t>0</a:t>
            </a:r>
            <a:r>
              <a:rPr lang="pl-PL" sz="2400" smtClean="0">
                <a:sym typeface="Symbol" pitchFamily="18" charset="2"/>
              </a:rPr>
              <a:t>  </a:t>
            </a:r>
            <a:r>
              <a:rPr lang="pl-PL" sz="2400" smtClean="0"/>
              <a:t>H</a:t>
            </a:r>
            <a:r>
              <a:rPr lang="pl-PL" sz="2400" baseline="-25000" smtClean="0"/>
              <a:t>1</a:t>
            </a:r>
            <a:r>
              <a:rPr lang="pl-PL" sz="2400" smtClean="0"/>
              <a:t>: m</a:t>
            </a:r>
            <a:r>
              <a:rPr lang="pl-PL" sz="2400" smtClean="0">
                <a:cs typeface="Times New Roman" pitchFamily="18" charset="0"/>
              </a:rPr>
              <a:t>&lt;</a:t>
            </a:r>
            <a:r>
              <a:rPr lang="pl-PL" sz="2400" smtClean="0"/>
              <a:t>m</a:t>
            </a:r>
            <a:r>
              <a:rPr lang="pl-PL" sz="2400" baseline="-25000" smtClean="0"/>
              <a:t>0 </a:t>
            </a:r>
            <a:br>
              <a:rPr lang="pl-PL" sz="2400" baseline="-25000" smtClean="0"/>
            </a:br>
            <a:r>
              <a:rPr lang="pl-PL" sz="2400" baseline="-25000" smtClean="0"/>
              <a:t> 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P(U </a:t>
            </a:r>
            <a:r>
              <a:rPr lang="pl-PL" sz="2400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400" smtClean="0">
                <a:solidFill>
                  <a:schemeClr val="accent2"/>
                </a:solidFill>
              </a:rPr>
              <a:t>u</a:t>
            </a:r>
            <a:r>
              <a:rPr lang="pl-PL" sz="2400" baseline="-25000" smtClean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)  = 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003800" y="1709738"/>
            <a:ext cx="384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lewostronny obszar krytyczny</a:t>
            </a:r>
          </a:p>
        </p:txBody>
      </p:sp>
      <p:pic>
        <p:nvPicPr>
          <p:cNvPr id="47109" name="Picture 4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6327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211638" y="59499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</a:rPr>
              <a:t>0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195513" y="594995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u </a:t>
            </a:r>
            <a:r>
              <a:rPr lang="pl-PL" sz="2400" b="1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484438" y="50847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2916238" y="4221163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1331913" y="5661025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 flipV="1">
            <a:off x="971550" y="573405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1763713" y="5300663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 flipV="1">
            <a:off x="2124075" y="4725988"/>
            <a:ext cx="7921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 flipV="1">
            <a:off x="2484438" y="5300663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H</a:t>
            </a:r>
            <a:r>
              <a:rPr lang="pl-PL" sz="2400" baseline="-25000" smtClean="0"/>
              <a:t>0</a:t>
            </a:r>
            <a:r>
              <a:rPr lang="pl-PL" sz="2400" smtClean="0"/>
              <a:t>: m=m</a:t>
            </a:r>
            <a:r>
              <a:rPr lang="pl-PL" sz="2400" baseline="-25000" smtClean="0"/>
              <a:t>0</a:t>
            </a:r>
            <a:r>
              <a:rPr lang="pl-PL" sz="2400" smtClean="0">
                <a:sym typeface="Symbol" pitchFamily="18" charset="2"/>
              </a:rPr>
              <a:t>  </a:t>
            </a:r>
            <a:r>
              <a:rPr lang="pl-PL" sz="2400" smtClean="0"/>
              <a:t>H</a:t>
            </a:r>
            <a:r>
              <a:rPr lang="pl-PL" sz="2400" baseline="-25000" smtClean="0"/>
              <a:t>1</a:t>
            </a:r>
            <a:r>
              <a:rPr lang="pl-PL" sz="2400" smtClean="0"/>
              <a:t>: m</a:t>
            </a:r>
            <a:r>
              <a:rPr lang="pl-PL" sz="2400" smtClean="0">
                <a:cs typeface="Times New Roman" pitchFamily="18" charset="0"/>
              </a:rPr>
              <a:t>&gt;</a:t>
            </a:r>
            <a:r>
              <a:rPr lang="pl-PL" sz="2400" smtClean="0"/>
              <a:t>m</a:t>
            </a:r>
            <a:r>
              <a:rPr lang="pl-PL" sz="2400" baseline="-25000" smtClean="0"/>
              <a:t>0 </a:t>
            </a:r>
            <a:br>
              <a:rPr lang="pl-PL" sz="2400" baseline="-25000" smtClean="0"/>
            </a:br>
            <a:r>
              <a:rPr lang="pl-PL" sz="2400" baseline="-25000" smtClean="0"/>
              <a:t> 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P(U  </a:t>
            </a:r>
            <a:r>
              <a:rPr lang="pl-PL" sz="2400" smtClean="0">
                <a:solidFill>
                  <a:schemeClr val="accent2"/>
                </a:solidFill>
              </a:rPr>
              <a:t>u</a:t>
            </a:r>
            <a:r>
              <a:rPr lang="pl-PL" sz="2400" baseline="-25000" smtClean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)  = </a:t>
            </a:r>
          </a:p>
        </p:txBody>
      </p:sp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4751388" y="1495425"/>
            <a:ext cx="404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prawostronny obszar krytyczny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4213" y="1268413"/>
            <a:ext cx="7632700" cy="5143500"/>
            <a:chOff x="567" y="981"/>
            <a:chExt cx="4808" cy="3240"/>
          </a:xfrm>
        </p:grpSpPr>
        <p:pic>
          <p:nvPicPr>
            <p:cNvPr id="48134" name="Picture 4" descr="Grafika:Rozk&amp;lstrok;ad normalny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981"/>
              <a:ext cx="4808" cy="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2789" y="38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8136" name="Rectangle 6"/>
            <p:cNvSpPr>
              <a:spLocks noChangeArrowheads="1"/>
            </p:cNvSpPr>
            <p:nvPr/>
          </p:nvSpPr>
          <p:spPr bwMode="auto">
            <a:xfrm>
              <a:off x="2426" y="2568"/>
              <a:ext cx="5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3200" b="1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1- </a:t>
              </a:r>
            </a:p>
          </p:txBody>
        </p:sp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3651" y="3933"/>
              <a:ext cx="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u </a:t>
              </a:r>
              <a:r>
                <a:rPr lang="pl-PL" sz="2400" b="1" baseline="-2500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1-</a:t>
              </a:r>
            </a:p>
          </p:txBody>
        </p:sp>
        <p:sp>
          <p:nvSpPr>
            <p:cNvPr id="48138" name="Rectangle 8"/>
            <p:cNvSpPr>
              <a:spLocks noChangeArrowheads="1"/>
            </p:cNvSpPr>
            <p:nvPr/>
          </p:nvSpPr>
          <p:spPr bwMode="auto">
            <a:xfrm>
              <a:off x="4014" y="3566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b="1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48139" name="Line 9"/>
            <p:cNvSpPr>
              <a:spLocks noChangeShapeType="1"/>
            </p:cNvSpPr>
            <p:nvPr/>
          </p:nvSpPr>
          <p:spPr bwMode="auto">
            <a:xfrm flipV="1">
              <a:off x="3833" y="2795"/>
              <a:ext cx="0" cy="10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40" name="Line 11"/>
            <p:cNvSpPr>
              <a:spLocks noChangeShapeType="1"/>
            </p:cNvSpPr>
            <p:nvPr/>
          </p:nvSpPr>
          <p:spPr bwMode="auto">
            <a:xfrm flipH="1">
              <a:off x="3833" y="3113"/>
              <a:ext cx="22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1" name="Line 12"/>
            <p:cNvSpPr>
              <a:spLocks noChangeShapeType="1"/>
            </p:cNvSpPr>
            <p:nvPr/>
          </p:nvSpPr>
          <p:spPr bwMode="auto">
            <a:xfrm flipH="1">
              <a:off x="3923" y="3339"/>
              <a:ext cx="272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2" name="Line 13"/>
            <p:cNvSpPr>
              <a:spLocks noChangeShapeType="1"/>
            </p:cNvSpPr>
            <p:nvPr/>
          </p:nvSpPr>
          <p:spPr bwMode="auto">
            <a:xfrm flipH="1">
              <a:off x="4195" y="3475"/>
              <a:ext cx="18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3" name="Line 14"/>
            <p:cNvSpPr>
              <a:spLocks noChangeShapeType="1"/>
            </p:cNvSpPr>
            <p:nvPr/>
          </p:nvSpPr>
          <p:spPr bwMode="auto">
            <a:xfrm flipH="1">
              <a:off x="4422" y="3612"/>
              <a:ext cx="13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4" name="Line 15"/>
            <p:cNvSpPr>
              <a:spLocks noChangeShapeType="1"/>
            </p:cNvSpPr>
            <p:nvPr/>
          </p:nvSpPr>
          <p:spPr bwMode="auto">
            <a:xfrm flipH="1">
              <a:off x="4694" y="3702"/>
              <a:ext cx="9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H</a:t>
            </a:r>
            <a:r>
              <a:rPr lang="pl-PL" sz="2400" baseline="-25000" smtClean="0"/>
              <a:t>0</a:t>
            </a:r>
            <a:r>
              <a:rPr lang="pl-PL" sz="2400" smtClean="0"/>
              <a:t>: m=m</a:t>
            </a:r>
            <a:r>
              <a:rPr lang="pl-PL" sz="2400" baseline="-25000" smtClean="0"/>
              <a:t>0</a:t>
            </a:r>
            <a:r>
              <a:rPr lang="pl-PL" sz="2400" smtClean="0">
                <a:sym typeface="Symbol" pitchFamily="18" charset="2"/>
              </a:rPr>
              <a:t> 	</a:t>
            </a:r>
            <a:r>
              <a:rPr lang="pl-PL" sz="2400" smtClean="0"/>
              <a:t>H</a:t>
            </a:r>
            <a:r>
              <a:rPr lang="pl-PL" sz="2400" baseline="-25000" smtClean="0"/>
              <a:t>1</a:t>
            </a:r>
            <a:r>
              <a:rPr lang="pl-PL" sz="2400" smtClean="0"/>
              <a:t>: m</a:t>
            </a:r>
            <a:r>
              <a:rPr lang="pl-PL" sz="2400" smtClean="0">
                <a:cs typeface="Times New Roman" pitchFamily="18" charset="0"/>
              </a:rPr>
              <a:t>≠</a:t>
            </a:r>
            <a:r>
              <a:rPr lang="pl-PL" sz="2400" smtClean="0"/>
              <a:t>m</a:t>
            </a:r>
            <a:r>
              <a:rPr lang="pl-PL" sz="2400" baseline="-25000" smtClean="0"/>
              <a:t>0 </a:t>
            </a:r>
            <a:br>
              <a:rPr lang="pl-PL" sz="2400" baseline="-25000" smtClean="0"/>
            </a:b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P (U  </a:t>
            </a:r>
            <a:r>
              <a:rPr lang="pl-PL" sz="2400" b="1" smtClean="0">
                <a:solidFill>
                  <a:schemeClr val="accent2"/>
                </a:solidFill>
                <a:sym typeface="Symbol" pitchFamily="18" charset="2"/>
              </a:rPr>
              <a:t>u </a:t>
            </a:r>
            <a:r>
              <a:rPr lang="pl-PL" sz="2400" b="1" baseline="-25000" smtClean="0">
                <a:solidFill>
                  <a:schemeClr val="accent2"/>
                </a:solidFill>
                <a:sym typeface="Symbol" pitchFamily="18" charset="2"/>
              </a:rPr>
              <a:t>1-/2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 )  = </a:t>
            </a:r>
          </a:p>
        </p:txBody>
      </p:sp>
      <p:pic>
        <p:nvPicPr>
          <p:cNvPr id="49156" name="Picture 4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76327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138613" y="57340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</a:rPr>
              <a:t>0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95738" y="2968625"/>
            <a:ext cx="881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1- 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507038" y="5811838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u </a:t>
            </a:r>
            <a:r>
              <a:rPr lang="pl-PL" sz="2400" b="1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1- /2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762125" y="52292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/2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083300" y="52292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/2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770188" y="4149725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5795963" y="4005263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2338388" y="1773238"/>
            <a:ext cx="403225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6083300" y="1773238"/>
            <a:ext cx="287338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859338" y="1277938"/>
            <a:ext cx="378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dwustronny obszar krytyczny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1187450" y="54435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827088" y="5516563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1619250" y="5083175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1979613" y="4508500"/>
            <a:ext cx="7921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2339975" y="5083175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V="1">
            <a:off x="6588125" y="5300663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V="1">
            <a:off x="7164388" y="54451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V="1">
            <a:off x="5795963" y="4508500"/>
            <a:ext cx="2889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5795963" y="4797425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V="1">
            <a:off x="6084888" y="5013325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>
                <a:sym typeface="Symbol" pitchFamily="18" charset="2"/>
              </a:rPr>
              <a:t>4. Wybór testu weryfikującego H</a:t>
            </a:r>
            <a:r>
              <a:rPr lang="pl-PL" sz="2400" baseline="-25000" smtClean="0">
                <a:sym typeface="Symbol" pitchFamily="18" charset="2"/>
              </a:rPr>
              <a:t>0</a:t>
            </a:r>
            <a:r>
              <a:rPr lang="pl-PL" sz="2400" smtClean="0">
                <a:sym typeface="Symbol" pitchFamily="18" charset="2"/>
              </a:rPr>
              <a:t/>
            </a:r>
            <a:br>
              <a:rPr lang="pl-PL" sz="2400" smtClean="0">
                <a:sym typeface="Symbol" pitchFamily="18" charset="2"/>
              </a:rPr>
            </a:br>
            <a:r>
              <a:rPr lang="pl-PL" sz="2400" smtClean="0">
                <a:sym typeface="Symbol" pitchFamily="18" charset="2"/>
              </a:rPr>
              <a:t> i wyliczenie statystyki testowej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568952" cy="5400599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dirty="0" smtClean="0"/>
              <a:t>Rozważamy rozkład średnich z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-elementowej próby, jest to rozkład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N(m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     )</a:t>
            </a:r>
            <a:r>
              <a:rPr lang="pl-PL" dirty="0" smtClean="0"/>
              <a:t>, o ile hipoteza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 smtClean="0"/>
              <a:t> jest prawdziwa.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Stąd statystyka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, określona wzorem </a:t>
            </a:r>
          </a:p>
          <a:p>
            <a:pPr eaLnBrk="1" hangingPunct="1">
              <a:lnSpc>
                <a:spcPct val="90000"/>
              </a:lnSpc>
            </a:pPr>
            <a:endParaRPr lang="pl-PL" dirty="0" smtClean="0"/>
          </a:p>
          <a:p>
            <a:pPr eaLnBrk="1" hangingPunct="1">
              <a:lnSpc>
                <a:spcPct val="90000"/>
              </a:lnSpc>
            </a:pPr>
            <a:endParaRPr 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 ma rozkład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  <a:r>
              <a:rPr lang="pl-PL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dirty="0" smtClean="0"/>
              <a:t>Jeśli prawdziwa jest hipoteza zerowa , to wartość statystyki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 nie powinna przekraczać pewnej wartości krytycznej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pl-PL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dirty="0" smtClean="0">
                <a:sym typeface="Symbol" pitchFamily="18" charset="2"/>
              </a:rPr>
              <a:t> oznacza obszar zbiór nietypowych wartości statystyki testowej pod warunkiem prawdziwości hipotezy zerowej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>
              <a:sym typeface="Symbol" pitchFamily="18" charset="2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987824" y="1556792"/>
          <a:ext cx="428625" cy="434975"/>
        </p:xfrm>
        <a:graphic>
          <a:graphicData uri="http://schemas.openxmlformats.org/presentationml/2006/ole">
            <p:oleObj spid="_x0000_s106498" name="Równanie" r:id="rId3" imgW="241200" imgH="228600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916238" y="2589213"/>
          <a:ext cx="2671762" cy="946150"/>
        </p:xfrm>
        <a:graphic>
          <a:graphicData uri="http://schemas.openxmlformats.org/presentationml/2006/ole">
            <p:oleObj spid="_x0000_s106499" name="Równanie" r:id="rId4" imgW="939600" imgH="431640" progId="">
              <p:embed/>
            </p:oleObj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>
                <a:solidFill>
                  <a:schemeClr val="accent2"/>
                </a:solidFill>
              </a:rPr>
              <a:t>Funkcje testowe dla dużej próby i dla małej, gdy nieznana jest wartość wariancji w populacji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339975" y="2205038"/>
          <a:ext cx="4103688" cy="1090612"/>
        </p:xfrm>
        <a:graphic>
          <a:graphicData uri="http://schemas.openxmlformats.org/presentationml/2006/ole">
            <p:oleObj spid="_x0000_s107522" name="Równanie" r:id="rId3" imgW="939600" imgH="431640" progId="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124200" y="4800600"/>
          <a:ext cx="3429000" cy="1295400"/>
        </p:xfrm>
        <a:graphic>
          <a:graphicData uri="http://schemas.openxmlformats.org/presentationml/2006/ole">
            <p:oleObj spid="_x0000_s107523" name="Równanie" r:id="rId4" imgW="1054080" imgH="431640" progId="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95400" y="1457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Duża próba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331913" y="4014788"/>
            <a:ext cx="161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Mała próba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Podstawa do podjęcia decyzji weryfikacyjnej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28650" lvl="1" indent="-360363" eaLnBrk="1" hangingPunct="1"/>
            <a:r>
              <a:rPr lang="pl-PL" dirty="0" smtClean="0">
                <a:sym typeface="Symbol" pitchFamily="18" charset="2"/>
              </a:rPr>
              <a:t>Jeżeli obliczona wartość funkcji testowej znajdzie się w obszarze krytycznym (np.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 &gt;A</a:t>
            </a:r>
            <a:r>
              <a:rPr lang="pl-PL" dirty="0" smtClean="0">
                <a:sym typeface="Symbol" pitchFamily="18" charset="2"/>
              </a:rPr>
              <a:t>) ,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dirty="0" smtClean="0">
                <a:sym typeface="Symbol" pitchFamily="18" charset="2"/>
              </a:rPr>
              <a:t> należy odrzucić i przyjąć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dirty="0" smtClean="0">
                <a:sym typeface="Symbol" pitchFamily="18" charset="2"/>
              </a:rPr>
              <a:t> </a:t>
            </a:r>
          </a:p>
          <a:p>
            <a:pPr marL="628650" lvl="1" indent="-360363" eaLnBrk="1" hangingPunct="1"/>
            <a:r>
              <a:rPr lang="pl-PL" dirty="0" smtClean="0">
                <a:sym typeface="Symbol" pitchFamily="18" charset="2"/>
              </a:rPr>
              <a:t>W  programach komputerowych decyzję podejmuje się na następującej podstawie </a:t>
            </a:r>
          </a:p>
          <a:p>
            <a:pPr marL="1171575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p&lt;  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odrzucamy, przyjmujemy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 marL="1171575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 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 nie ma podstaw do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odrzucenia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</p:txBody>
      </p:sp>
      <p:pic>
        <p:nvPicPr>
          <p:cNvPr id="50181" name="Picture 5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292600"/>
            <a:ext cx="47529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427538" y="5300663"/>
            <a:ext cx="0" cy="936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211638" y="62372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427538" y="6237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427538" y="6308725"/>
            <a:ext cx="1800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572000" y="57340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4427538" y="5589588"/>
            <a:ext cx="2889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4716463" y="5876925"/>
            <a:ext cx="2889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219700" y="6092825"/>
            <a:ext cx="1444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Przykład realizowany z pomocą pakietu STATISTICA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5"/>
            <a:ext cx="8374385" cy="5257006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dirty="0" smtClean="0"/>
              <a:t>Dane z badań przeprowadzonych w 1996 roku dotyczące </a:t>
            </a:r>
            <a:r>
              <a:rPr lang="pl-PL" dirty="0" smtClean="0">
                <a:solidFill>
                  <a:srgbClr val="006699"/>
                </a:solidFill>
              </a:rPr>
              <a:t>zarobków Polaków</a:t>
            </a:r>
            <a:r>
              <a:rPr lang="pl-PL" dirty="0" smtClean="0"/>
              <a:t>. Ankiety wysłano do 5000 pracowników wylosowanych przez GUS. Ankiety zwróciło 1255 osób. Arkusz zawiera następujące informacje o badanych osobach: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Płeć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Wykształcenie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Wiek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Staż pracy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Płaca brutto</a:t>
            </a:r>
          </a:p>
          <a:p>
            <a:pPr eaLnBrk="1" hangingPunct="1">
              <a:lnSpc>
                <a:spcPct val="80000"/>
              </a:lnSpc>
            </a:pPr>
            <a:r>
              <a:rPr lang="pl-PL" dirty="0" smtClean="0"/>
              <a:t>Stawiam pod </a:t>
            </a:r>
            <a:r>
              <a:rPr lang="pl-PL" dirty="0" smtClean="0">
                <a:solidFill>
                  <a:srgbClr val="006699"/>
                </a:solidFill>
              </a:rPr>
              <a:t>wątpliwość</a:t>
            </a:r>
            <a:r>
              <a:rPr lang="pl-PL" dirty="0" smtClean="0"/>
              <a:t> twierdzenie, że </a:t>
            </a:r>
            <a:r>
              <a:rPr lang="pl-PL" dirty="0" smtClean="0">
                <a:solidFill>
                  <a:srgbClr val="800000"/>
                </a:solidFill>
              </a:rPr>
              <a:t>płeć nie ma wpływu na wysokość zarobków w Polsce</a:t>
            </a:r>
            <a:r>
              <a:rPr lang="pl-PL" dirty="0" smtClean="0"/>
              <a:t>, jeśli  by tak było to nie powinno być różnic pomiędzy średnimi wartościami zarobków kobiet i mężczyzn.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600" dirty="0" smtClean="0"/>
              <a:t>Hipotezą zerową jest zdanie: </a:t>
            </a:r>
            <a:r>
              <a:rPr lang="pl-PL" sz="2600" dirty="0" smtClean="0">
                <a:solidFill>
                  <a:srgbClr val="006699"/>
                </a:solidFill>
              </a:rPr>
              <a:t>Zarobki mężczyzn i kobiet nie różnią się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600" dirty="0" smtClean="0"/>
              <a:t> 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: 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600" dirty="0" smtClean="0"/>
              <a:t>przy hipotezie alternatywnej  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: 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94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16"/>
          <p:cNvGrpSpPr/>
          <p:nvPr/>
        </p:nvGrpSpPr>
        <p:grpSpPr>
          <a:xfrm>
            <a:off x="144463" y="3789040"/>
            <a:ext cx="8999537" cy="1728192"/>
            <a:chOff x="144463" y="3789040"/>
            <a:chExt cx="8999537" cy="1728192"/>
          </a:xfrm>
        </p:grpSpPr>
        <p:pic>
          <p:nvPicPr>
            <p:cNvPr id="5222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463" y="3789040"/>
              <a:ext cx="8999537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rostokąt zaokrąglony 15"/>
            <p:cNvSpPr/>
            <p:nvPr/>
          </p:nvSpPr>
          <p:spPr bwMode="auto">
            <a:xfrm>
              <a:off x="4644008" y="4509120"/>
              <a:ext cx="576064" cy="1008112"/>
            </a:xfrm>
            <a:prstGeom prst="roundRect">
              <a:avLst/>
            </a:prstGeom>
            <a:solidFill>
              <a:srgbClr val="006699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3347864" cy="337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488237" cy="576262"/>
          </a:xfrm>
        </p:spPr>
        <p:txBody>
          <a:bodyPr/>
          <a:lstStyle/>
          <a:p>
            <a:r>
              <a:rPr lang="pl-PL" dirty="0" smtClean="0"/>
              <a:t>predykcja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827584" y="3429000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modelowanie probabilistyczne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mówi się, że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6264696" cy="2664296"/>
          </a:xfrm>
        </p:spPr>
        <p:txBody>
          <a:bodyPr/>
          <a:lstStyle/>
          <a:p>
            <a:r>
              <a:rPr lang="pl-PL" sz="2000" dirty="0" smtClean="0">
                <a:solidFill>
                  <a:srgbClr val="006699"/>
                </a:solidFill>
              </a:rPr>
              <a:t>Fahrenheit</a:t>
            </a:r>
            <a:r>
              <a:rPr lang="pl-PL" sz="2000" dirty="0" smtClean="0"/>
              <a:t>:  za 0° oznaczył najniższą temperaturę zanotowaną w Gdańsku (1709r.). </a:t>
            </a:r>
          </a:p>
          <a:p>
            <a:r>
              <a:rPr lang="pl-PL" sz="2000" dirty="0" smtClean="0"/>
              <a:t>100° miało być jego własną temperaturą, niestety był chory i skala się „przesunęła”: 100° F oznaczało 37,8° C.</a:t>
            </a:r>
          </a:p>
          <a:p>
            <a:r>
              <a:rPr lang="pl-PL" sz="2000" dirty="0" smtClean="0">
                <a:solidFill>
                  <a:srgbClr val="006699"/>
                </a:solidFill>
              </a:rPr>
              <a:t>Celsjusz</a:t>
            </a:r>
            <a:r>
              <a:rPr lang="pl-PL" sz="2000" dirty="0" smtClean="0"/>
              <a:t>: w pierwotnej skali za 0° przyjął temperaturę wrzenia wody, a jako za 100° temperaturę jej zamarzania, co potem trzeba było odwracać…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8066" name="Picture 2" descr="Znalezione obrazy dla zapytania skala kel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2771800" cy="291732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79512" y="3645024"/>
            <a:ext cx="61206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</a:pP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</a:rPr>
              <a:t>Kelwin</a:t>
            </a:r>
            <a:r>
              <a:rPr lang="pl-PL" sz="2000" dirty="0" smtClean="0">
                <a:latin typeface="Calibri Light" pitchFamily="34" charset="0"/>
              </a:rPr>
              <a:t>: jednostka temperatury równa 1/273,16 temperatury termodynamicznej punktu potrójnego wody. 0K oznacza </a:t>
            </a:r>
            <a:r>
              <a:rPr lang="pl-PL" sz="2000" dirty="0" smtClean="0">
                <a:solidFill>
                  <a:srgbClr val="FF0000"/>
                </a:solidFill>
                <a:latin typeface="Calibri Light" pitchFamily="34" charset="0"/>
              </a:rPr>
              <a:t>najniższą teoretycznie możliwą temperaturę</a:t>
            </a:r>
            <a:r>
              <a:rPr lang="pl-PL" sz="2000" dirty="0" smtClean="0">
                <a:latin typeface="Calibri Light" pitchFamily="34" charset="0"/>
              </a:rPr>
              <a:t>, jaką może mieć ciało. Jest to temperatura, w której (według fizyki klasycznej) ustały wszelkie drgania cząsteczek. </a:t>
            </a:r>
          </a:p>
          <a:p>
            <a:pPr eaLnBrk="0" hangingPunct="0">
              <a:spcBef>
                <a:spcPct val="50000"/>
              </a:spcBef>
              <a:buSzPct val="70000"/>
            </a:pPr>
            <a:r>
              <a:rPr lang="pl-PL" sz="2000" dirty="0" smtClean="0">
                <a:latin typeface="Calibri Light" pitchFamily="34" charset="0"/>
              </a:rPr>
              <a:t>Temperatury tej nie da się jednak osiągnąć… a w każdym razie zmierzyć.</a:t>
            </a:r>
            <a:r>
              <a:rPr lang="pl-PL" sz="1600" dirty="0" smtClean="0"/>
              <a:t>  </a:t>
            </a:r>
            <a:endParaRPr lang="pl-PL" sz="16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901" y="4149080"/>
            <a:ext cx="268209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Model deterministyczny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i="1" smtClean="0">
                <a:solidFill>
                  <a:schemeClr val="bg2"/>
                </a:solidFill>
              </a:rPr>
              <a:t>Model deterministyczny</a:t>
            </a:r>
            <a:r>
              <a:rPr lang="pl-PL" sz="2400" smtClean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W analizie często mamy do czynienia ze zjawiskami będącymi funkcjami </a:t>
            </a:r>
            <a:r>
              <a:rPr lang="pl-PL" sz="2400" smtClean="0">
                <a:solidFill>
                  <a:schemeClr val="bg2"/>
                </a:solidFill>
              </a:rPr>
              <a:t>zdeterminowanymi</a:t>
            </a:r>
            <a:r>
              <a:rPr lang="pl-PL" sz="2400" smtClean="0"/>
              <a:t>. Ich wartość może być opisana za pomocą ścisłych zależności matematycznych pomiędzy zmiennymi, wyniki eksperymentów są powtarzalne, np.: 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ruch satelity po orbicie,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zmiana temperatury wody przy podgrzewaniu, </a:t>
            </a:r>
          </a:p>
          <a:p>
            <a:pPr eaLnBrk="1" hangingPunct="1">
              <a:lnSpc>
                <a:spcPct val="90000"/>
              </a:lnSpc>
            </a:pPr>
            <a:endParaRPr lang="pl-PL" sz="2400" smtClean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16500" y="1446213"/>
          <a:ext cx="3105150" cy="196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54600" y="3984625"/>
          <a:ext cx="3089275" cy="183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Model probabilistyczny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400" smtClean="0"/>
              <a:t>W wielu wypadkach występują jednak zjawiska </a:t>
            </a:r>
            <a:r>
              <a:rPr lang="pl-PL" sz="2400" smtClean="0">
                <a:solidFill>
                  <a:schemeClr val="bg2"/>
                </a:solidFill>
              </a:rPr>
              <a:t>niezdeterminowane</a:t>
            </a:r>
            <a:r>
              <a:rPr lang="pl-PL" sz="2400" smtClean="0"/>
              <a:t>, odpowiadające </a:t>
            </a:r>
            <a:r>
              <a:rPr lang="pl-PL" sz="2400" smtClean="0">
                <a:solidFill>
                  <a:schemeClr val="bg2"/>
                </a:solidFill>
              </a:rPr>
              <a:t>losowym</a:t>
            </a:r>
            <a:r>
              <a:rPr lang="pl-PL" sz="2400" smtClean="0"/>
              <a:t> zjawiskom fizycznym, których nie można opisać ścisłymi zależnościami.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i="1" smtClean="0">
                <a:solidFill>
                  <a:schemeClr val="bg2"/>
                </a:solidFill>
              </a:rPr>
              <a:t>Zależność stochastyczna</a:t>
            </a:r>
            <a:r>
              <a:rPr lang="pl-PL" sz="2400" smtClean="0"/>
              <a:t> – występuje wtedy, gdy wraz ze zmianą wartości jednej zmiennej zmienia się rozkład prawdopodobieństwa drugiej zmiennej.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Szczególnym przypadkiem zależności stochastycznej jest </a:t>
            </a:r>
            <a:r>
              <a:rPr lang="pl-PL" sz="2400" i="1" smtClean="0">
                <a:solidFill>
                  <a:schemeClr val="bg2"/>
                </a:solidFill>
              </a:rPr>
              <a:t>zależność korelacyjna (statystyczna)</a:t>
            </a:r>
            <a:r>
              <a:rPr lang="pl-PL" sz="2400" smtClean="0"/>
              <a:t>. Polega ona na tym, że określonym wartościom jednej zmiennej odpowiadają ściśle określone średnie wartości drugiej zmiennej.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Możemy zatem ustalić, jak zmieni się - średnio biorąc – wartość zmiennej zależnej </a:t>
            </a:r>
            <a:r>
              <a:rPr lang="pl-PL" sz="2400" i="1" smtClean="0"/>
              <a:t>Y</a:t>
            </a:r>
            <a:r>
              <a:rPr lang="pl-PL" sz="2400" smtClean="0"/>
              <a:t> w zależności od wartości zmiennej niezależnej </a:t>
            </a:r>
            <a:r>
              <a:rPr lang="pl-PL" sz="2400" i="1" smtClean="0"/>
              <a:t>X</a:t>
            </a:r>
            <a:r>
              <a:rPr lang="pl-PL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pl-PL" sz="2400" smtClean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Model probabilistyczny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6450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i="1" smtClean="0">
                <a:solidFill>
                  <a:schemeClr val="bg2"/>
                </a:solidFill>
              </a:rPr>
              <a:t>Model probabilistyczny: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Jeśli mamy do czynienia z czynnikiem losowym, który może obejmować również nie znane nam zmienne wpływające na wartość zmiennej zależnej.</a:t>
            </a:r>
          </a:p>
          <a:p>
            <a:pPr algn="ctr" eaLnBrk="1" hangingPunct="1">
              <a:lnSpc>
                <a:spcPct val="90000"/>
              </a:lnSpc>
            </a:pPr>
            <a:r>
              <a:rPr lang="pl-PL" sz="2400" i="1" smtClean="0">
                <a:solidFill>
                  <a:schemeClr val="bg2"/>
                </a:solidFill>
              </a:rPr>
              <a:t>Dane = Model + Błąd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538538"/>
            <a:ext cx="514826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539750" y="3573463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>
                <a:latin typeface="Calibri" pitchFamily="34" charset="0"/>
              </a:rPr>
              <a:t>Model probabilistyczny jest zawsze uproszczeniem.</a:t>
            </a:r>
          </a:p>
          <a:p>
            <a:pPr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>
                <a:latin typeface="Calibri" pitchFamily="34" charset="0"/>
              </a:rPr>
              <a:t>Jeśli zmienna zależna ma charakter ilościowy, model nazywamy </a:t>
            </a:r>
            <a:r>
              <a:rPr lang="pl-PL" sz="2400" i="1">
                <a:solidFill>
                  <a:schemeClr val="bg2"/>
                </a:solidFill>
                <a:latin typeface="Calibri" pitchFamily="34" charset="0"/>
              </a:rPr>
              <a:t>modelem regresyjnym</a:t>
            </a:r>
            <a:r>
              <a:rPr lang="pl-PL" sz="24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Wprowadzenie do badania </a:t>
            </a:r>
            <a:br>
              <a:rPr lang="pl-PL" sz="2400" smtClean="0"/>
            </a:br>
            <a:r>
              <a:rPr lang="pl-PL" sz="2400" smtClean="0"/>
              <a:t>zależności pomiędzy danymi statystycznymi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smtClean="0"/>
              <a:t>Zwykle badane jednostki statystyczne charakteryzuje się za pomocą wielu zmiennych (cech) i wtedy ważnym jest ustalenie: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1800" smtClean="0"/>
              <a:t>– czy analizowane grupy danych, reprezentujące określone zmienne, można uznać za niezależne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1800" smtClean="0"/>
              <a:t>– jeśli hipoteza o niezależności zostaje odrzucona, należy przyjąć, że pomiędzy analizowanymi zmiennymi występuje zależność i szukamy odpowiedzi na pytanie: jaka jest jej: </a:t>
            </a:r>
          </a:p>
          <a:p>
            <a:pPr lvl="2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1600" smtClean="0"/>
              <a:t>• siła</a:t>
            </a:r>
          </a:p>
          <a:p>
            <a:pPr lvl="2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1600" smtClean="0"/>
              <a:t>• postać</a:t>
            </a:r>
          </a:p>
          <a:p>
            <a:pPr lvl="2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1600" smtClean="0"/>
              <a:t>• kierunek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Zależność między zmiennymi może być dwojakiego rodzaju: 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1800" smtClean="0"/>
              <a:t>• funkcyjna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1800" smtClean="0"/>
              <a:t>• stochastyczna (probabilistyczna).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1700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Wykrywanie korelacji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Obserwacja szeregów statystycznych zawierających informacje o cechach pozwala wykrywać zależności korelacyjne. </a:t>
            </a:r>
          </a:p>
          <a:p>
            <a:pPr eaLnBrk="1" hangingPunct="1"/>
            <a:r>
              <a:rPr lang="pl-PL" sz="2400" smtClean="0"/>
              <a:t>Jeśli naszym celem jest analiza zachowania pewnej wielkości losowej </a:t>
            </a:r>
            <a:r>
              <a:rPr lang="pl-PL" sz="2400" i="1" smtClean="0"/>
              <a:t>Y</a:t>
            </a:r>
            <a:r>
              <a:rPr lang="pl-PL" sz="2400" smtClean="0"/>
              <a:t>, zbieramy również informacje towarzyszące, które mogą mieć znaczenie w analizie interesującej nas wielkości.</a:t>
            </a:r>
          </a:p>
          <a:p>
            <a:pPr eaLnBrk="1" hangingPunct="1"/>
            <a:r>
              <a:rPr lang="pl-PL" sz="2400" smtClean="0"/>
              <a:t>Badana wartość, choć losowa, w istotny sposób zależy od innych zmiennych i zrozumienie charakteru tej zależności może być pożyteczne w wielu zadaniach np. przewidywania przyszłych wartości interesującej nas zmiennej.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Miary siły i kierunku zależności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55650" y="1916113"/>
          <a:ext cx="7704138" cy="677862"/>
        </p:xfrm>
        <a:graphic>
          <a:graphicData uri="http://schemas.openxmlformats.org/presentationml/2006/ole">
            <p:oleObj spid="_x0000_s4098" name="Równanie" r:id="rId3" imgW="2743200" imgH="241200" progId="">
              <p:embed/>
            </p:oleObj>
          </a:graphicData>
        </a:graphic>
      </p:graphicFrame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68313" y="2863850"/>
            <a:ext cx="555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>
                <a:latin typeface="Calibri" pitchFamily="34" charset="0"/>
              </a:rPr>
              <a:t>Wzór na obliczanie estymatora kowariancji </a:t>
            </a:r>
          </a:p>
          <a:p>
            <a:pPr eaLnBrk="0" hangingPunct="0"/>
            <a:r>
              <a:rPr lang="pl-PL" sz="2400">
                <a:latin typeface="Calibri" pitchFamily="34" charset="0"/>
              </a:rPr>
              <a:t>na podstawie  danych empirycznych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468313" y="1196975"/>
            <a:ext cx="324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i="1">
                <a:solidFill>
                  <a:schemeClr val="bg2"/>
                </a:solidFill>
                <a:latin typeface="Calibri" pitchFamily="34" charset="0"/>
              </a:rPr>
              <a:t>Kowariancja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03350" y="3860800"/>
          <a:ext cx="6481763" cy="1204913"/>
        </p:xfrm>
        <a:graphic>
          <a:graphicData uri="http://schemas.openxmlformats.org/presentationml/2006/ole">
            <p:oleObj spid="_x0000_s4099" name="Równanie" r:id="rId4" imgW="2323800" imgH="431640" progId="">
              <p:embed/>
            </p:oleObj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11188" y="5168900"/>
            <a:ext cx="7446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>
                <a:latin typeface="Calibri" pitchFamily="34" charset="0"/>
              </a:rPr>
              <a:t>Dodatnia wartość kowariancji mówi nam, że przy wzroście </a:t>
            </a:r>
            <a:br>
              <a:rPr lang="pl-PL" sz="2400">
                <a:latin typeface="Calibri" pitchFamily="34" charset="0"/>
              </a:rPr>
            </a:br>
            <a:r>
              <a:rPr lang="pl-PL" sz="2400">
                <a:latin typeface="Calibri" pitchFamily="34" charset="0"/>
              </a:rPr>
              <a:t>X wartości Y również rosną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Cechy kowariancji 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smtClean="0"/>
              <a:t>Jeśli zmienne </a:t>
            </a:r>
            <a:r>
              <a:rPr lang="pl-PL" sz="2400" i="1" smtClean="0"/>
              <a:t>X</a:t>
            </a:r>
            <a:r>
              <a:rPr lang="pl-PL" sz="2400" smtClean="0"/>
              <a:t> i </a:t>
            </a:r>
            <a:r>
              <a:rPr lang="pl-PL" sz="2400" i="1" smtClean="0"/>
              <a:t>Y</a:t>
            </a:r>
            <a:r>
              <a:rPr lang="pl-PL" sz="2400" smtClean="0"/>
              <a:t> są  niezależne to </a:t>
            </a:r>
            <a:r>
              <a:rPr lang="pl-PL" sz="2400" i="1" smtClean="0"/>
              <a:t>cov (X,Y) =0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smtClean="0"/>
              <a:t>Znak kowariancji wskazuje kierunek zmian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smtClean="0"/>
              <a:t>Wadą kowariancji jest to, że jej wartość zależy od jednostek pomiaru cech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smtClean="0"/>
              <a:t>Można udowodnić, że 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i="1" smtClean="0"/>
              <a:t>			     -s</a:t>
            </a:r>
            <a:r>
              <a:rPr lang="pl-PL" sz="2400" i="1" baseline="-25000" smtClean="0"/>
              <a:t>x</a:t>
            </a:r>
            <a:r>
              <a:rPr lang="pl-PL" sz="2400" i="1" smtClean="0"/>
              <a:t> s</a:t>
            </a:r>
            <a:r>
              <a:rPr lang="pl-PL" sz="2400" i="1" baseline="-25000" smtClean="0"/>
              <a:t>y</a:t>
            </a:r>
            <a:r>
              <a:rPr lang="pl-PL" sz="2400" i="1" smtClean="0"/>
              <a:t> </a:t>
            </a:r>
            <a:r>
              <a:rPr lang="pl-PL" sz="2400" i="1" smtClean="0">
                <a:sym typeface="Symbol" pitchFamily="18" charset="2"/>
              </a:rPr>
              <a:t> cov (X,Y)  s</a:t>
            </a:r>
            <a:r>
              <a:rPr lang="pl-PL" sz="2400" i="1" baseline="-25000" smtClean="0">
                <a:sym typeface="Symbol" pitchFamily="18" charset="2"/>
              </a:rPr>
              <a:t>x</a:t>
            </a:r>
            <a:r>
              <a:rPr lang="pl-PL" sz="2400" i="1" smtClean="0">
                <a:sym typeface="Symbol" pitchFamily="18" charset="2"/>
              </a:rPr>
              <a:t> s</a:t>
            </a:r>
            <a:r>
              <a:rPr lang="pl-PL" sz="2400" i="1" baseline="-25000" smtClean="0">
                <a:sym typeface="Symbol" pitchFamily="18" charset="2"/>
              </a:rPr>
              <a:t>y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smtClean="0">
                <a:sym typeface="Symbol" pitchFamily="18" charset="2"/>
              </a:rPr>
              <a:t>	po podzieleniu  kowariancji przez iloczyn odchyleń standardowych zmiennych X i Y otrzymuje się bezwymiarową miarę intensywności powiązania pomiędzy zmiennymi X i Y</a:t>
            </a:r>
            <a:r>
              <a:rPr lang="pl-PL" sz="2400" baseline="-25000" smtClean="0">
                <a:sym typeface="Symbol" pitchFamily="18" charset="2"/>
              </a:rPr>
              <a:t> , </a:t>
            </a:r>
            <a:r>
              <a:rPr lang="pl-PL" sz="2400" smtClean="0">
                <a:sym typeface="Symbol" pitchFamily="18" charset="2"/>
              </a:rPr>
              <a:t>jest to: 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i="1" smtClean="0">
                <a:solidFill>
                  <a:schemeClr val="bg2"/>
                </a:solidFill>
                <a:sym typeface="Symbol" pitchFamily="18" charset="2"/>
              </a:rPr>
              <a:t>	współczynnik korelacji liniowej Pearsona</a:t>
            </a:r>
            <a:r>
              <a:rPr lang="pl-PL" sz="2400" smtClean="0">
                <a:sym typeface="Symbol" pitchFamily="18" charset="2"/>
              </a:rPr>
              <a:t> – oznaczany przez literę </a:t>
            </a:r>
            <a:r>
              <a:rPr lang="pl-PL" sz="2400" i="1" smtClean="0">
                <a:solidFill>
                  <a:schemeClr val="bg2"/>
                </a:solidFill>
                <a:sym typeface="Symbol" pitchFamily="18" charset="2"/>
              </a:rPr>
              <a:t></a:t>
            </a:r>
            <a:r>
              <a:rPr lang="pl-PL" sz="2400" smtClean="0">
                <a:sym typeface="Symbol" pitchFamily="18" charset="2"/>
              </a:rPr>
              <a:t>, a jego estymator literę </a:t>
            </a:r>
            <a:r>
              <a:rPr lang="pl-PL" sz="2400" i="1" smtClean="0">
                <a:solidFill>
                  <a:schemeClr val="bg2"/>
                </a:solidFill>
                <a:sym typeface="Symbol" pitchFamily="18" charset="2"/>
              </a:rPr>
              <a:t>r</a:t>
            </a:r>
          </a:p>
          <a:p>
            <a:pPr marL="360363" indent="-360363" eaLnBrk="1" hangingPunct="1">
              <a:lnSpc>
                <a:spcPct val="80000"/>
              </a:lnSpc>
            </a:pPr>
            <a:endParaRPr 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może być 5x cieplej?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328939"/>
          </a:xfrm>
        </p:spPr>
        <p:txBody>
          <a:bodyPr/>
          <a:lstStyle/>
          <a:p>
            <a:pPr marL="269875" indent="-269875"/>
            <a:r>
              <a:rPr lang="pl-PL" dirty="0" smtClean="0">
                <a:solidFill>
                  <a:srgbClr val="006699"/>
                </a:solidFill>
              </a:rPr>
              <a:t>jeżeli </a:t>
            </a:r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na polu </a:t>
            </a:r>
            <a:r>
              <a:rPr lang="pl-PL" dirty="0" smtClean="0">
                <a:solidFill>
                  <a:srgbClr val="006699"/>
                </a:solidFill>
              </a:rPr>
              <a:t>jest -5°C, a w pokoju +20°C</a:t>
            </a:r>
          </a:p>
          <a:p>
            <a:pPr marL="269875" indent="-269875"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 smtClean="0"/>
              <a:t>to za oknem jest o 25°C zimniej</a:t>
            </a:r>
          </a:p>
          <a:p>
            <a:pPr marL="269875" indent="-269875"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 smtClean="0"/>
              <a:t>ale czy w pokoju jest  5 razy cieplej?</a:t>
            </a:r>
          </a:p>
          <a:p>
            <a:pPr marL="269875" indent="-269875">
              <a:spcBef>
                <a:spcPts val="0"/>
              </a:spcBef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Amerykanin</a:t>
            </a:r>
            <a:r>
              <a:rPr lang="pl-PL" dirty="0" smtClean="0">
                <a:solidFill>
                  <a:srgbClr val="006699"/>
                </a:solidFill>
              </a:rPr>
              <a:t> powie wtedy, że </a:t>
            </a:r>
            <a:br>
              <a:rPr lang="pl-PL" dirty="0" smtClean="0">
                <a:solidFill>
                  <a:srgbClr val="006699"/>
                </a:solidFill>
              </a:rPr>
            </a:br>
            <a:r>
              <a:rPr lang="pl-PL" dirty="0" smtClean="0">
                <a:solidFill>
                  <a:srgbClr val="006699"/>
                </a:solidFill>
              </a:rPr>
              <a:t>za oknem jest +23°F a w pokoju +77°F</a:t>
            </a:r>
          </a:p>
          <a:p>
            <a:pPr marL="269875" indent="-269875"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 smtClean="0"/>
              <a:t>czyli cieplej o 54°F. </a:t>
            </a:r>
          </a:p>
          <a:p>
            <a:pPr marL="269875" indent="-269875"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 smtClean="0"/>
              <a:t>23 nie jest 5 razy mniejsze od 77.</a:t>
            </a:r>
          </a:p>
          <a:p>
            <a:pPr marL="269875" indent="-269875"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 smtClean="0"/>
              <a:t>przypadek? …nie sądzę.</a:t>
            </a:r>
          </a:p>
          <a:p>
            <a:pPr marL="269875" indent="-269875">
              <a:spcBef>
                <a:spcPts val="0"/>
              </a:spcBef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― to skala przedziałowa!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3186" name="Picture 2" descr="http://www.biecek.pl/Eseje/grafika/warsztat/skale/po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175" y="3356992"/>
            <a:ext cx="2790825" cy="2095501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076056" y="5445224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ntPolt" pitchFamily="2" charset="-18"/>
              </a:rPr>
              <a:t>Miejsce na podium to z kolei przykład </a:t>
            </a:r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skali porządkowej</a:t>
            </a:r>
            <a:r>
              <a:rPr lang="pl-PL" dirty="0" smtClean="0">
                <a:latin typeface="AntPolt" pitchFamily="2" charset="-18"/>
              </a:rPr>
              <a:t>. </a:t>
            </a:r>
          </a:p>
          <a:p>
            <a:r>
              <a:rPr lang="pl-PL" dirty="0" smtClean="0">
                <a:latin typeface="AntPolt" pitchFamily="2" charset="-18"/>
              </a:rPr>
              <a:t>Jak ocenić ile razy złoty medal jest więcej wart niż srebrny?</a:t>
            </a:r>
            <a:endParaRPr lang="pl-PL" dirty="0">
              <a:latin typeface="AntPol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Współczynnik korelacji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437063"/>
            <a:ext cx="8229600" cy="1944687"/>
          </a:xfrm>
        </p:spPr>
        <p:txBody>
          <a:bodyPr/>
          <a:lstStyle/>
          <a:p>
            <a:pPr eaLnBrk="1" hangingPunct="1"/>
            <a:r>
              <a:rPr lang="pl-PL" sz="2400" i="1" smtClean="0">
                <a:solidFill>
                  <a:schemeClr val="bg2"/>
                </a:solidFill>
              </a:rPr>
              <a:t>Współczynnik korelacji</a:t>
            </a:r>
            <a:r>
              <a:rPr lang="pl-PL" sz="2400" smtClean="0"/>
              <a:t> (wsp. korelacji liniowej Pearsona) – jest miernikiem siły związku prostoliniowego między dwiema cechami mierzalnymi. Jest wyznaczony przez standaryzację kowariancji.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401888" y="1116013"/>
          <a:ext cx="4249737" cy="1449387"/>
        </p:xfrm>
        <a:graphic>
          <a:graphicData uri="http://schemas.openxmlformats.org/presentationml/2006/ole">
            <p:oleObj spid="_x0000_s5122" name="Równanie" r:id="rId3" imgW="2577960" imgH="888840" progId="">
              <p:embed/>
            </p:oleObj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39750" y="2852738"/>
            <a:ext cx="7561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alibri" pitchFamily="34" charset="0"/>
              </a:rPr>
              <a:t>gdzie </a:t>
            </a:r>
            <a:r>
              <a:rPr lang="pl-PL" sz="2000" i="1">
                <a:latin typeface="Calibri" pitchFamily="34" charset="0"/>
              </a:rPr>
              <a:t>x</a:t>
            </a:r>
            <a:r>
              <a:rPr lang="pl-PL" sz="2000" i="1" baseline="-25000">
                <a:latin typeface="Calibri" pitchFamily="34" charset="0"/>
              </a:rPr>
              <a:t>i </a:t>
            </a:r>
            <a:r>
              <a:rPr lang="pl-PL" sz="2000">
                <a:latin typeface="Calibri" pitchFamily="34" charset="0"/>
              </a:rPr>
              <a:t>oraz </a:t>
            </a:r>
            <a:r>
              <a:rPr lang="pl-PL" sz="2000" i="1">
                <a:latin typeface="Calibri" pitchFamily="34" charset="0"/>
              </a:rPr>
              <a:t>y</a:t>
            </a:r>
            <a:r>
              <a:rPr lang="pl-PL" sz="2000" i="1" baseline="-25000">
                <a:latin typeface="Calibri" pitchFamily="34" charset="0"/>
              </a:rPr>
              <a:t>i </a:t>
            </a:r>
            <a:r>
              <a:rPr lang="pl-PL" sz="2000">
                <a:latin typeface="Calibri" pitchFamily="34" charset="0"/>
              </a:rPr>
              <a:t>oznaczają odpowiednio wartości zmiennych </a:t>
            </a:r>
            <a:r>
              <a:rPr lang="pl-PL" sz="2000" i="1">
                <a:latin typeface="Calibri" pitchFamily="34" charset="0"/>
              </a:rPr>
              <a:t>x </a:t>
            </a:r>
            <a:r>
              <a:rPr lang="pl-PL" sz="2000">
                <a:latin typeface="Calibri" pitchFamily="34" charset="0"/>
              </a:rPr>
              <a:t>i </a:t>
            </a:r>
            <a:r>
              <a:rPr lang="pl-PL" sz="2000" i="1">
                <a:latin typeface="Calibri" pitchFamily="34" charset="0"/>
              </a:rPr>
              <a:t>y</a:t>
            </a:r>
            <a:r>
              <a:rPr lang="pl-PL" sz="2000">
                <a:latin typeface="Calibri" pitchFamily="34" charset="0"/>
              </a:rPr>
              <a:t>,</a:t>
            </a:r>
          </a:p>
          <a:p>
            <a:r>
              <a:rPr lang="pl-PL" sz="2000">
                <a:latin typeface="Calibri" pitchFamily="34" charset="0"/>
                <a:sym typeface="Symbol" pitchFamily="18" charset="2"/>
              </a:rPr>
              <a:t></a:t>
            </a:r>
            <a:r>
              <a:rPr lang="pl-PL" sz="2000" i="1">
                <a:latin typeface="Calibri" pitchFamily="34" charset="0"/>
              </a:rPr>
              <a:t>x </a:t>
            </a:r>
            <a:r>
              <a:rPr lang="pl-PL" sz="2000">
                <a:latin typeface="Calibri" pitchFamily="34" charset="0"/>
              </a:rPr>
              <a:t>oraz </a:t>
            </a:r>
            <a:r>
              <a:rPr lang="pl-PL" sz="2000">
                <a:latin typeface="Calibri" pitchFamily="34" charset="0"/>
                <a:sym typeface="Symbol" pitchFamily="18" charset="2"/>
              </a:rPr>
              <a:t></a:t>
            </a:r>
            <a:r>
              <a:rPr lang="pl-PL" sz="2000" i="1">
                <a:latin typeface="Calibri" pitchFamily="34" charset="0"/>
              </a:rPr>
              <a:t>y </a:t>
            </a:r>
            <a:r>
              <a:rPr lang="pl-PL" sz="2000">
                <a:latin typeface="Calibri" pitchFamily="34" charset="0"/>
              </a:rPr>
              <a:t>oznaczają średnie wartości tych zmiennych,</a:t>
            </a:r>
          </a:p>
          <a:p>
            <a:r>
              <a:rPr lang="pl-PL" sz="2000" i="1">
                <a:latin typeface="Calibri" pitchFamily="34" charset="0"/>
              </a:rPr>
              <a:t>s</a:t>
            </a:r>
            <a:r>
              <a:rPr lang="pl-PL" sz="2000" i="1" baseline="-25000">
                <a:latin typeface="Calibri" pitchFamily="34" charset="0"/>
              </a:rPr>
              <a:t>x</a:t>
            </a:r>
            <a:r>
              <a:rPr lang="pl-PL" sz="2000" i="1">
                <a:latin typeface="Calibri" pitchFamily="34" charset="0"/>
              </a:rPr>
              <a:t>, s</a:t>
            </a:r>
            <a:r>
              <a:rPr lang="pl-PL" sz="2000" i="1" baseline="-25000">
                <a:latin typeface="Calibri" pitchFamily="34" charset="0"/>
              </a:rPr>
              <a:t>y</a:t>
            </a:r>
            <a:r>
              <a:rPr lang="pl-PL" sz="2000">
                <a:latin typeface="Calibri" pitchFamily="34" charset="0"/>
              </a:rPr>
              <a:t> – odchylenia standardowe tych cech.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Współczynnik korelacji liniowej (2)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3525" indent="-263525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smtClean="0"/>
              <a:t>Statystyką, która opisuje siłę liniowego związku pomiędzy dwiema zmiennymi jest współczynnik korelacji z próby (</a:t>
            </a:r>
            <a:r>
              <a:rPr lang="pl-PL" sz="2400" i="1" smtClean="0"/>
              <a:t>r</a:t>
            </a:r>
            <a:r>
              <a:rPr lang="pl-PL" sz="2400" smtClean="0"/>
              <a:t>).</a:t>
            </a:r>
          </a:p>
          <a:p>
            <a:pPr marL="263525" indent="-263525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smtClean="0"/>
              <a:t>Przyjmuje on wartości z przedziału domkniętego &lt;-1; 1&gt;.</a:t>
            </a:r>
          </a:p>
          <a:p>
            <a:pPr marL="263525" indent="-263525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smtClean="0"/>
              <a:t>Wartość -1 oznacza występowanie doskonałej korelacji ujemnej (to znaczy sytuację, w której punkty leżą dokładnie na prostej, skierowanej w dół), a wartość 1 oznacza doskonałą korelację dodatnią (punkty leżą dokładnie na prostej, skierowanej w górę).</a:t>
            </a:r>
          </a:p>
          <a:p>
            <a:pPr marL="263525" indent="-263525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smtClean="0"/>
              <a:t>Wartość </a:t>
            </a:r>
            <a:r>
              <a:rPr lang="pl-PL" sz="2400" i="1" smtClean="0"/>
              <a:t>0</a:t>
            </a:r>
            <a:r>
              <a:rPr lang="pl-PL" sz="2400" smtClean="0"/>
              <a:t> oznacza brak korelacji liniowej</a:t>
            </a:r>
          </a:p>
          <a:p>
            <a:pPr marL="263525" indent="-263525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smtClean="0"/>
              <a:t>Wielkość współczynnika podlega wpływom wartości skrajnych – to jego wada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Współczynnik korelacji (3)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b="1" i="1" smtClean="0">
                <a:solidFill>
                  <a:schemeClr val="bg2"/>
                </a:solidFill>
              </a:rPr>
              <a:t>		</a:t>
            </a:r>
            <a:r>
              <a:rPr lang="pl-PL" b="1" i="1" smtClean="0">
                <a:solidFill>
                  <a:schemeClr val="bg2"/>
                </a:solidFill>
              </a:rPr>
              <a:t>r</a:t>
            </a:r>
            <a:r>
              <a:rPr lang="pl-PL" smtClean="0"/>
              <a:t> – </a:t>
            </a:r>
            <a:r>
              <a:rPr lang="pl-PL" i="1" smtClean="0">
                <a:solidFill>
                  <a:schemeClr val="bg2"/>
                </a:solidFill>
              </a:rPr>
              <a:t>współczynnik korelacji</a:t>
            </a:r>
          </a:p>
          <a:p>
            <a:pPr eaLnBrk="1" hangingPunct="1"/>
            <a:endParaRPr lang="pl-PL" sz="2400" b="1" smtClean="0"/>
          </a:p>
          <a:p>
            <a:pPr eaLnBrk="1" hangingPunct="1"/>
            <a:r>
              <a:rPr lang="pl-PL" sz="2400" smtClean="0"/>
              <a:t>r=0		zmienne nie są skorelowane</a:t>
            </a:r>
          </a:p>
          <a:p>
            <a:pPr eaLnBrk="1" hangingPunct="1"/>
            <a:r>
              <a:rPr lang="pl-PL" sz="2400" smtClean="0"/>
              <a:t>0,0 ≤ r &lt; 0,1	korelacja nikła</a:t>
            </a:r>
          </a:p>
          <a:p>
            <a:pPr eaLnBrk="1" hangingPunct="1"/>
            <a:r>
              <a:rPr lang="pl-PL" sz="2400" smtClean="0"/>
              <a:t>0,1 ≤ r &lt; 0,3	korelacja słaba</a:t>
            </a:r>
          </a:p>
          <a:p>
            <a:pPr eaLnBrk="1" hangingPunct="1"/>
            <a:r>
              <a:rPr lang="pl-PL" sz="2400" smtClean="0"/>
              <a:t>0,3 ≤ r &lt; 0,5	korelacja przeciętna</a:t>
            </a:r>
          </a:p>
          <a:p>
            <a:pPr eaLnBrk="1" hangingPunct="1"/>
            <a:r>
              <a:rPr lang="pl-PL" sz="2400" smtClean="0"/>
              <a:t>0,5 ≤ r &lt; 0,7	korelacja wysoka</a:t>
            </a:r>
          </a:p>
          <a:p>
            <a:pPr eaLnBrk="1" hangingPunct="1"/>
            <a:r>
              <a:rPr lang="pl-PL" sz="2400" smtClean="0"/>
              <a:t>0,7 ≤ r &lt; 0,9	korelacja bardzo wysoka</a:t>
            </a:r>
          </a:p>
          <a:p>
            <a:pPr eaLnBrk="1" hangingPunct="1"/>
            <a:r>
              <a:rPr lang="pl-PL" sz="2400" smtClean="0"/>
              <a:t>0,9 ≤ r &lt; 1	korelacja prawie pełna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Współczynnik korelacji (4)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84538"/>
            <a:ext cx="8229600" cy="309721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pl-PL" sz="1400" smtClean="0"/>
              <a:t>			Powiązanie między współczynnikiem korelacji a układem punktów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/>
              <a:t>Wykresy, które reprezentują graficznie związek pomiędzy zmiennymi, nazywane są </a:t>
            </a:r>
            <a:r>
              <a:rPr lang="pl-PL" sz="2000" i="1" smtClean="0">
                <a:solidFill>
                  <a:schemeClr val="bg2"/>
                </a:solidFill>
              </a:rPr>
              <a:t>wykresami rozrzutu</a:t>
            </a:r>
            <a:r>
              <a:rPr lang="pl-PL" sz="2000" smtClean="0"/>
              <a:t>. Wzrokowa ocena umożliwia często określenie siły i rodzaju zależności. 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800" smtClean="0"/>
              <a:t>Im bliżej położone są punkty na wykresie tym większej korelacji możemy się spodziewać.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800" smtClean="0"/>
              <a:t>Najważniejsza jest statystyczna istotność korelacji. Konieczna jest weryfikacja istotności wyliczonego z próby współczynnika.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800" smtClean="0"/>
              <a:t>Wartość współczynnika bliska 0 oznacza jedynie brak zależności </a:t>
            </a:r>
            <a:r>
              <a:rPr lang="pl-PL" sz="1800" b="1" smtClean="0"/>
              <a:t>liniowej</a:t>
            </a:r>
            <a:r>
              <a:rPr lang="pl-PL" sz="1800" smtClean="0"/>
              <a:t>.</a:t>
            </a: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331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Badanie istotności współczynnika korelacji liniowej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804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smtClean="0"/>
              <a:t>Współczynnik korelacji </a:t>
            </a:r>
            <a:r>
              <a:rPr lang="pl-PL" sz="2000" i="1" smtClean="0"/>
              <a:t>r</a:t>
            </a:r>
            <a:r>
              <a:rPr lang="pl-PL" sz="2000" smtClean="0"/>
              <a:t> (z próby) stanowi ocenę współczynnika korelacji </a:t>
            </a:r>
            <a:r>
              <a:rPr lang="pl-PL" sz="2000" i="1" smtClean="0"/>
              <a:t>ρ</a:t>
            </a:r>
            <a:r>
              <a:rPr lang="pl-PL" sz="2000" smtClean="0"/>
              <a:t> w zbiorowości generalnej. W związku z tym pojawia się potrzeba testowania jego istotności statystycznej.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Formułujemy hipotezę zerową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	H</a:t>
            </a:r>
            <a:r>
              <a:rPr lang="pl-PL" sz="2000" baseline="-25000" smtClean="0"/>
              <a:t>0</a:t>
            </a:r>
            <a:r>
              <a:rPr lang="pl-PL" sz="2000" smtClean="0"/>
              <a:t>: </a:t>
            </a:r>
            <a:r>
              <a:rPr lang="pl-PL" sz="2000" i="1" smtClean="0"/>
              <a:t>ρ</a:t>
            </a:r>
            <a:r>
              <a:rPr lang="pl-PL" sz="2000" smtClean="0"/>
              <a:t> = 0, wobec alternatywnej: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	H</a:t>
            </a:r>
            <a:r>
              <a:rPr lang="pl-PL" sz="2000" baseline="-25000" smtClean="0"/>
              <a:t>1</a:t>
            </a:r>
            <a:r>
              <a:rPr lang="pl-PL" sz="2000" smtClean="0"/>
              <a:t>: </a:t>
            </a:r>
            <a:r>
              <a:rPr lang="pl-PL" sz="2000" i="1" smtClean="0"/>
              <a:t>ρ</a:t>
            </a:r>
            <a:r>
              <a:rPr lang="pl-PL" sz="2000" smtClean="0"/>
              <a:t> ≠ 0, a następnie obliczamy wartość statystyki testowej:</a:t>
            </a:r>
          </a:p>
          <a:p>
            <a:pPr eaLnBrk="1" hangingPunct="1">
              <a:lnSpc>
                <a:spcPct val="90000"/>
              </a:lnSpc>
            </a:pPr>
            <a:endParaRPr lang="pl-PL" sz="2000" smtClean="0"/>
          </a:p>
          <a:p>
            <a:pPr eaLnBrk="1" hangingPunct="1">
              <a:lnSpc>
                <a:spcPct val="90000"/>
              </a:lnSpc>
            </a:pPr>
            <a:endParaRPr lang="pl-PL" sz="2000" smtClean="0"/>
          </a:p>
          <a:p>
            <a:pPr eaLnBrk="1" hangingPunct="1">
              <a:lnSpc>
                <a:spcPct val="90000"/>
              </a:lnSpc>
            </a:pPr>
            <a:endParaRPr lang="pl-PL" sz="2000" smtClean="0"/>
          </a:p>
          <a:p>
            <a:pPr eaLnBrk="1" hangingPunct="1">
              <a:lnSpc>
                <a:spcPct val="90000"/>
              </a:lnSpc>
            </a:pPr>
            <a:endParaRPr lang="pl-PL" sz="2000" smtClean="0"/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porównujemy jej wartość z odpowiednią wartością krytyczną </a:t>
            </a:r>
            <a:r>
              <a:rPr lang="pl-PL" sz="2000" i="1" smtClean="0"/>
              <a:t>t </a:t>
            </a:r>
            <a:r>
              <a:rPr lang="pl-PL" sz="2000" i="1" baseline="-25000" smtClean="0">
                <a:sym typeface="Symbol" pitchFamily="18" charset="2"/>
              </a:rPr>
              <a:t>,n-2</a:t>
            </a:r>
            <a:endParaRPr lang="pl-PL" sz="2000" i="1" smtClean="0"/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i podejmujemy odpowiednią decyzję co do prawdziwości H</a:t>
            </a:r>
            <a:r>
              <a:rPr lang="pl-PL" sz="2000" baseline="-25000" smtClean="0"/>
              <a:t>0</a:t>
            </a:r>
            <a:r>
              <a:rPr lang="pl-PL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l-PL" sz="200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843213" y="3789363"/>
          <a:ext cx="3024187" cy="1155700"/>
        </p:xfrm>
        <a:graphic>
          <a:graphicData uri="http://schemas.openxmlformats.org/presentationml/2006/ole">
            <p:oleObj spid="_x0000_s6146" name="Równanie" r:id="rId3" imgW="1130040" imgH="431640" progId="">
              <p:embed/>
            </p:oleObj>
          </a:graphicData>
        </a:graphic>
      </p:graphicFrame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Zależność od wielu zmiennych. Korelacje cząstkowe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Na pewną zmienną oddziałuje więcej niż jedna zmienna,  można określić macierz korelacji.</a:t>
            </a:r>
          </a:p>
          <a:p>
            <a:pPr eaLnBrk="1" hangingPunct="1"/>
            <a:r>
              <a:rPr lang="pl-PL" smtClean="0"/>
              <a:t>Jeśli interesuje nas związek korelacyjny jedynie między dwoma zmiennymi przy wyłączeniu wpływu pozostałych, to powinniśmy wyliczyć współczynniki korelacji cząstkowej. Załóżmy, że mamy trzy zmienne X</a:t>
            </a:r>
            <a:r>
              <a:rPr lang="pl-PL" baseline="-25000" smtClean="0"/>
              <a:t>1</a:t>
            </a:r>
            <a:r>
              <a:rPr lang="pl-PL" smtClean="0"/>
              <a:t>, X</a:t>
            </a:r>
            <a:r>
              <a:rPr lang="pl-PL" baseline="-25000" smtClean="0"/>
              <a:t>2</a:t>
            </a:r>
            <a:r>
              <a:rPr lang="pl-PL" smtClean="0"/>
              <a:t> oraz X</a:t>
            </a:r>
            <a:r>
              <a:rPr lang="pl-PL" baseline="-25000" smtClean="0"/>
              <a:t>3</a:t>
            </a:r>
            <a:r>
              <a:rPr lang="pl-PL" smtClean="0"/>
              <a:t>. Współczynniki korelacji cząstkowej oznaczamy następująco: </a:t>
            </a:r>
            <a:br>
              <a:rPr lang="pl-PL" smtClean="0"/>
            </a:br>
            <a:r>
              <a:rPr lang="pl-PL" smtClean="0"/>
              <a:t>r</a:t>
            </a:r>
            <a:r>
              <a:rPr lang="pl-PL" baseline="-25000" smtClean="0"/>
              <a:t>12.3</a:t>
            </a:r>
            <a:r>
              <a:rPr lang="pl-PL" smtClean="0"/>
              <a:t>, r</a:t>
            </a:r>
            <a:r>
              <a:rPr lang="pl-PL" baseline="-25000" smtClean="0"/>
              <a:t>13.2</a:t>
            </a:r>
            <a:r>
              <a:rPr lang="pl-PL" smtClean="0"/>
              <a:t>, r</a:t>
            </a:r>
            <a:r>
              <a:rPr lang="pl-PL" baseline="-25000" smtClean="0"/>
              <a:t>23.1</a:t>
            </a:r>
          </a:p>
          <a:p>
            <a:pPr eaLnBrk="1" hangingPunct="1"/>
            <a:endParaRPr lang="pl-PL" baseline="-25000" smtClean="0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771775" y="5373688"/>
          <a:ext cx="3168650" cy="1063625"/>
        </p:xfrm>
        <a:graphic>
          <a:graphicData uri="http://schemas.openxmlformats.org/presentationml/2006/ole">
            <p:oleObj spid="_x0000_s7170" name="Równanie" r:id="rId3" imgW="1473200" imgH="495300" progId="">
              <p:embed/>
            </p:oleObj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2016125"/>
          </a:xfrm>
          <a:noFill/>
        </p:spPr>
        <p:txBody>
          <a:bodyPr/>
          <a:lstStyle/>
          <a:p>
            <a:pPr eaLnBrk="1" hangingPunct="1"/>
            <a:r>
              <a:rPr lang="pl-PL" smtClean="0"/>
              <a:t>Związek korelacyjny pomiędzy zmiennymi X</a:t>
            </a:r>
            <a:r>
              <a:rPr lang="pl-PL" baseline="-25000" smtClean="0"/>
              <a:t>1</a:t>
            </a:r>
            <a:r>
              <a:rPr lang="pl-PL" smtClean="0"/>
              <a:t> i X</a:t>
            </a:r>
            <a:r>
              <a:rPr lang="pl-PL" baseline="-25000" smtClean="0"/>
              <a:t>2</a:t>
            </a:r>
            <a:r>
              <a:rPr lang="pl-PL" smtClean="0"/>
              <a:t>, </a:t>
            </a:r>
          </a:p>
          <a:p>
            <a:pPr eaLnBrk="1" hangingPunct="1"/>
            <a:r>
              <a:rPr lang="pl-PL" smtClean="0"/>
              <a:t>z wyłączeniem działania zmiennej X</a:t>
            </a:r>
            <a:r>
              <a:rPr lang="pl-PL" baseline="-25000" smtClean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Postaci zależności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5111750" cy="5113337"/>
          </a:xfrm>
        </p:spPr>
        <p:txBody>
          <a:bodyPr/>
          <a:lstStyle/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smtClean="0"/>
              <a:t>Po obliczeniu wartości współczynnika korelacji zawsze zalecane jest utworzenie wykresu rozrzutu. </a:t>
            </a:r>
          </a:p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smtClean="0"/>
              <a:t>Chodzi o to, aby wizualnie stwierdzić, czy badany związek rzeczywiście najlepiej opisuje funkcja liniowa</a:t>
            </a:r>
          </a:p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smtClean="0"/>
              <a:t>Może się bowiem okazać, </a:t>
            </a:r>
            <a:br>
              <a:rPr lang="pl-PL" sz="2000" smtClean="0"/>
            </a:br>
            <a:r>
              <a:rPr lang="pl-PL" sz="2000" smtClean="0"/>
              <a:t>że wyliczona wartość współczynnika korelacji jest zbliżona do zera, </a:t>
            </a:r>
            <a:br>
              <a:rPr lang="pl-PL" sz="2000" smtClean="0"/>
            </a:br>
            <a:r>
              <a:rPr lang="pl-PL" sz="2000" smtClean="0"/>
              <a:t>a mimo to pomiędzy korelowanymi zmiennymi występuje współzależność, </a:t>
            </a:r>
            <a:br>
              <a:rPr lang="pl-PL" sz="2000" smtClean="0"/>
            </a:br>
            <a:r>
              <a:rPr lang="pl-PL" sz="2000" smtClean="0"/>
              <a:t>tyle że nieliniowa</a:t>
            </a:r>
          </a:p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endParaRPr lang="pl-PL" sz="2000" smtClean="0"/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13" y="1339850"/>
            <a:ext cx="34004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3789363"/>
            <a:ext cx="3629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stosunkowa (ilorazowa)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413"/>
            <a:ext cx="8784976" cy="5113337"/>
          </a:xfrm>
        </p:spPr>
        <p:txBody>
          <a:bodyPr/>
          <a:lstStyle/>
          <a:p>
            <a:r>
              <a:rPr lang="pl-PL" dirty="0" smtClean="0"/>
              <a:t>na </a:t>
            </a:r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skali stosunkowej (ilorazowej) </a:t>
            </a:r>
            <a:r>
              <a:rPr lang="pl-PL" dirty="0" smtClean="0">
                <a:latin typeface="AntPolt" pitchFamily="2" charset="-18"/>
              </a:rPr>
              <a:t/>
            </a:r>
            <a:br>
              <a:rPr lang="pl-PL" dirty="0" smtClean="0">
                <a:latin typeface="AntPolt" pitchFamily="2" charset="-18"/>
              </a:rPr>
            </a:br>
            <a:r>
              <a:rPr lang="pl-PL" dirty="0" smtClean="0">
                <a:solidFill>
                  <a:srgbClr val="FF0000"/>
                </a:solidFill>
              </a:rPr>
              <a:t>wolno</a:t>
            </a:r>
            <a:r>
              <a:rPr lang="pl-PL" dirty="0" smtClean="0"/>
              <a:t> dokonywać operacji matematycznych, </a:t>
            </a:r>
            <a:br>
              <a:rPr lang="pl-PL" dirty="0" smtClean="0"/>
            </a:br>
            <a:r>
              <a:rPr lang="pl-PL" sz="2400" dirty="0" smtClean="0"/>
              <a:t>tzn. bezpiecznie można stwierdzić, że np. dwa kilogramy cukru są dwa razy cięższe od jednego kilograma, a trzymetrowa deska jest trzy razy dłuższa niż deska o długości jednego metra</a:t>
            </a:r>
          </a:p>
          <a:p>
            <a:r>
              <a:rPr lang="pl-PL" dirty="0" smtClean="0"/>
              <a:t>wynika to z obecności </a:t>
            </a:r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absolutnego zera</a:t>
            </a:r>
            <a:br>
              <a:rPr lang="pl-PL" dirty="0" smtClean="0">
                <a:solidFill>
                  <a:srgbClr val="006699"/>
                </a:solidFill>
                <a:latin typeface="AntPolt" pitchFamily="2" charset="-18"/>
              </a:rPr>
            </a:br>
            <a:r>
              <a:rPr lang="pl-PL" dirty="0" smtClean="0"/>
              <a:t>(gdyby cukru było 0 kg to znaczy, że nie byłoby go wcale)</a:t>
            </a:r>
          </a:p>
          <a:p>
            <a:r>
              <a:rPr lang="pl-PL" sz="2400" dirty="0" smtClean="0"/>
              <a:t>Przy użyciu skali stosunkowej (ilorazowej) możliwe jest podanie rozkładu częstości zmiennej, obliczenie m.in. dominanty, mediany, średniej, odchylenia standardowego i wariancji.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Dane jako wyniki badań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Wyniki obserwacji i pomiarów mogą być wyrażone w postaci</a:t>
            </a:r>
          </a:p>
          <a:p>
            <a:pPr lvl="1" eaLnBrk="1" hangingPunct="1"/>
            <a:r>
              <a:rPr lang="pl-PL" sz="2000" dirty="0" smtClean="0"/>
              <a:t>Tekstu (cechy jakościowe)</a:t>
            </a:r>
          </a:p>
          <a:p>
            <a:pPr lvl="1" eaLnBrk="1" hangingPunct="1"/>
            <a:r>
              <a:rPr lang="pl-PL" sz="2000" dirty="0" smtClean="0"/>
              <a:t>Liczb całkowitych</a:t>
            </a:r>
          </a:p>
          <a:p>
            <a:pPr lvl="1" eaLnBrk="1" hangingPunct="1"/>
            <a:r>
              <a:rPr lang="pl-PL" sz="2000" dirty="0" smtClean="0"/>
              <a:t>Przedziałów liczbowych</a:t>
            </a:r>
          </a:p>
          <a:p>
            <a:pPr eaLnBrk="1" hangingPunct="1"/>
            <a:r>
              <a:rPr lang="pl-PL" sz="2400" dirty="0" smtClean="0"/>
              <a:t>Dane źródłowe zawierają się w</a:t>
            </a:r>
          </a:p>
          <a:p>
            <a:pPr lvl="1" eaLnBrk="1" hangingPunct="1"/>
            <a:r>
              <a:rPr lang="pl-PL" sz="2000" dirty="0" smtClean="0"/>
              <a:t>zbiorze, </a:t>
            </a:r>
          </a:p>
          <a:p>
            <a:pPr lvl="1" eaLnBrk="1" hangingPunct="1"/>
            <a:r>
              <a:rPr lang="pl-PL" sz="2000" dirty="0" smtClean="0"/>
              <a:t>zbiorze uporządkowanym, zwanym szeregiem szczegółowym </a:t>
            </a:r>
          </a:p>
          <a:p>
            <a:pPr lvl="1" eaLnBrk="1" hangingPunct="1"/>
            <a:r>
              <a:rPr lang="pl-PL" sz="2000" dirty="0" smtClean="0"/>
              <a:t>zbiorze podzielonym na klasy, zwanym szeregiem rozdzielczym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Opracowanie danych źródłowych</a:t>
            </a:r>
            <a:br>
              <a:rPr lang="pl-PL" sz="2400" smtClean="0"/>
            </a:br>
            <a:r>
              <a:rPr lang="pl-PL" sz="2400" smtClean="0"/>
              <a:t>Szeregi statystyczne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0975" indent="-180975" eaLnBrk="1" hangingPunct="1"/>
            <a:r>
              <a:rPr lang="pl-PL" sz="2400" dirty="0" smtClean="0"/>
              <a:t>• Celem jest przejście od danych indywidualnych </a:t>
            </a:r>
            <a:br>
              <a:rPr lang="pl-PL" sz="2400" dirty="0" smtClean="0"/>
            </a:br>
            <a:r>
              <a:rPr lang="pl-PL" sz="2400" dirty="0" smtClean="0"/>
              <a:t>do  </a:t>
            </a:r>
            <a:r>
              <a:rPr lang="pl-PL" sz="2400" dirty="0" smtClean="0">
                <a:solidFill>
                  <a:srgbClr val="006699"/>
                </a:solidFill>
              </a:rPr>
              <a:t>danych zbiorowych</a:t>
            </a:r>
            <a:r>
              <a:rPr lang="pl-PL" sz="2400" dirty="0" smtClean="0"/>
              <a:t>.</a:t>
            </a:r>
          </a:p>
          <a:p>
            <a:pPr marL="180975" indent="-180975" eaLnBrk="1" hangingPunct="1"/>
            <a:r>
              <a:rPr lang="pl-PL" sz="2400" dirty="0" smtClean="0"/>
              <a:t>• Materiał źródłowy należy odpowiednio posegregować </a:t>
            </a:r>
            <a:br>
              <a:rPr lang="pl-PL" sz="2400" dirty="0" smtClean="0"/>
            </a:br>
            <a:r>
              <a:rPr lang="pl-PL" sz="2400" dirty="0" smtClean="0"/>
              <a:t>i policzyć, w wyniku otrzymuje się tzw. </a:t>
            </a:r>
            <a:r>
              <a:rPr lang="pl-PL" sz="2400" dirty="0" smtClean="0">
                <a:solidFill>
                  <a:srgbClr val="006699"/>
                </a:solidFill>
              </a:rPr>
              <a:t>tablice robocze</a:t>
            </a:r>
            <a:r>
              <a:rPr lang="pl-PL" sz="2400" dirty="0" smtClean="0"/>
              <a:t>. </a:t>
            </a:r>
          </a:p>
          <a:p>
            <a:pPr marL="180975" indent="-180975" eaLnBrk="1" hangingPunct="1"/>
            <a:r>
              <a:rPr lang="pl-PL" sz="2400" dirty="0" smtClean="0"/>
              <a:t>• Klasyfikacja danych musi być przeprowadzona:</a:t>
            </a:r>
          </a:p>
          <a:p>
            <a:pPr lvl="1" eaLnBrk="1" hangingPunct="1"/>
            <a:r>
              <a:rPr lang="pl-PL" sz="2000" dirty="0" smtClean="0"/>
              <a:t>w sposób rozłączny, jednostki o określonych cechach muszą być jednoznacznie przydzielone do poszczególnych klas</a:t>
            </a:r>
          </a:p>
          <a:p>
            <a:pPr lvl="1" eaLnBrk="1" hangingPunct="1"/>
            <a:r>
              <a:rPr lang="pl-PL" sz="2000" dirty="0" smtClean="0"/>
              <a:t>W sposób zupełny, tzn. klasy muszą objąć wszystkie </a:t>
            </a:r>
            <a:br>
              <a:rPr lang="pl-PL" sz="2000" dirty="0" smtClean="0"/>
            </a:br>
            <a:r>
              <a:rPr lang="pl-PL" sz="2000" dirty="0" smtClean="0"/>
              <a:t>występujące cechy danej zbiorowość</a:t>
            </a:r>
          </a:p>
          <a:p>
            <a:pPr marL="180975" indent="-180975" eaLnBrk="1" hangingPunct="1"/>
            <a:r>
              <a:rPr lang="pl-PL" sz="2400" dirty="0" smtClean="0"/>
              <a:t>• Technika zestawiania zależy od rodzaju skali pomiarowej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Rodzaje szeregów statystycznych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61214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79388" y="1125538"/>
            <a:ext cx="2736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alibri" pitchFamily="34" charset="0"/>
              </a:rPr>
              <a:t>Badana cecha przyjmuje niewielką liczbę jednostek (mała grupa). Porządkowana rosnąco lub malejąco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V="1">
            <a:off x="1116013" y="2995613"/>
            <a:ext cx="792162" cy="15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1116013" y="2636838"/>
            <a:ext cx="0" cy="3603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0488" name="Group 13"/>
          <p:cNvGrpSpPr>
            <a:grpSpLocks/>
          </p:cNvGrpSpPr>
          <p:nvPr/>
        </p:nvGrpSpPr>
        <p:grpSpPr bwMode="auto">
          <a:xfrm>
            <a:off x="971550" y="5589588"/>
            <a:ext cx="792163" cy="288925"/>
            <a:chOff x="703" y="3566"/>
            <a:chExt cx="499" cy="182"/>
          </a:xfrm>
        </p:grpSpPr>
        <p:sp>
          <p:nvSpPr>
            <p:cNvPr id="20517" name="Rectangle 11"/>
            <p:cNvSpPr>
              <a:spLocks noChangeArrowheads="1"/>
            </p:cNvSpPr>
            <p:nvPr/>
          </p:nvSpPr>
          <p:spPr bwMode="auto">
            <a:xfrm>
              <a:off x="703" y="3566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 dirty="0">
                  <a:latin typeface="Calibri" pitchFamily="34" charset="0"/>
                </a:rPr>
                <a:t>proste</a:t>
              </a:r>
            </a:p>
          </p:txBody>
        </p:sp>
        <p:sp>
          <p:nvSpPr>
            <p:cNvPr id="20518" name="AutoShape 12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489" name="Group 14"/>
          <p:cNvGrpSpPr>
            <a:grpSpLocks/>
          </p:cNvGrpSpPr>
          <p:nvPr/>
        </p:nvGrpSpPr>
        <p:grpSpPr bwMode="auto">
          <a:xfrm>
            <a:off x="1979613" y="5589588"/>
            <a:ext cx="1081087" cy="288925"/>
            <a:chOff x="703" y="3566"/>
            <a:chExt cx="499" cy="182"/>
          </a:xfrm>
        </p:grpSpPr>
        <p:sp>
          <p:nvSpPr>
            <p:cNvPr id="20515" name="Rectangle 15"/>
            <p:cNvSpPr>
              <a:spLocks noChangeArrowheads="1"/>
            </p:cNvSpPr>
            <p:nvPr/>
          </p:nvSpPr>
          <p:spPr bwMode="auto">
            <a:xfrm>
              <a:off x="703" y="3566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Calibri" pitchFamily="34" charset="0"/>
                </a:rPr>
                <a:t>skumulowane</a:t>
              </a:r>
            </a:p>
          </p:txBody>
        </p:sp>
        <p:sp>
          <p:nvSpPr>
            <p:cNvPr id="20516" name="AutoShape 16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490" name="Group 17"/>
          <p:cNvGrpSpPr>
            <a:grpSpLocks/>
          </p:cNvGrpSpPr>
          <p:nvPr/>
        </p:nvGrpSpPr>
        <p:grpSpPr bwMode="auto">
          <a:xfrm>
            <a:off x="3276600" y="5589588"/>
            <a:ext cx="792163" cy="288925"/>
            <a:chOff x="703" y="3566"/>
            <a:chExt cx="499" cy="182"/>
          </a:xfrm>
        </p:grpSpPr>
        <p:sp>
          <p:nvSpPr>
            <p:cNvPr id="20513" name="Rectangle 18"/>
            <p:cNvSpPr>
              <a:spLocks noChangeArrowheads="1"/>
            </p:cNvSpPr>
            <p:nvPr/>
          </p:nvSpPr>
          <p:spPr bwMode="auto">
            <a:xfrm>
              <a:off x="703" y="3566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Calibri" pitchFamily="34" charset="0"/>
                </a:rPr>
                <a:t>proste</a:t>
              </a:r>
            </a:p>
          </p:txBody>
        </p:sp>
        <p:sp>
          <p:nvSpPr>
            <p:cNvPr id="20514" name="AutoShape 19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491" name="Group 20"/>
          <p:cNvGrpSpPr>
            <a:grpSpLocks/>
          </p:cNvGrpSpPr>
          <p:nvPr/>
        </p:nvGrpSpPr>
        <p:grpSpPr bwMode="auto">
          <a:xfrm>
            <a:off x="4284663" y="5589588"/>
            <a:ext cx="1081087" cy="288925"/>
            <a:chOff x="703" y="3566"/>
            <a:chExt cx="499" cy="182"/>
          </a:xfrm>
        </p:grpSpPr>
        <p:sp>
          <p:nvSpPr>
            <p:cNvPr id="20511" name="Rectangle 21"/>
            <p:cNvSpPr>
              <a:spLocks noChangeArrowheads="1"/>
            </p:cNvSpPr>
            <p:nvPr/>
          </p:nvSpPr>
          <p:spPr bwMode="auto">
            <a:xfrm>
              <a:off x="703" y="3566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Calibri" pitchFamily="34" charset="0"/>
                </a:rPr>
                <a:t>skumulowane</a:t>
              </a:r>
            </a:p>
          </p:txBody>
        </p:sp>
        <p:sp>
          <p:nvSpPr>
            <p:cNvPr id="20512" name="AutoShape 22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492" name="Line 23"/>
          <p:cNvSpPr>
            <a:spLocks noChangeShapeType="1"/>
          </p:cNvSpPr>
          <p:nvPr/>
        </p:nvSpPr>
        <p:spPr bwMode="auto">
          <a:xfrm>
            <a:off x="2268538" y="5300663"/>
            <a:ext cx="0" cy="144462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3" name="Line 24"/>
          <p:cNvSpPr>
            <a:spLocks noChangeShapeType="1"/>
          </p:cNvSpPr>
          <p:nvPr/>
        </p:nvSpPr>
        <p:spPr bwMode="auto">
          <a:xfrm>
            <a:off x="1331913" y="5445125"/>
            <a:ext cx="1223962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4" name="Line 25"/>
          <p:cNvSpPr>
            <a:spLocks noChangeShapeType="1"/>
          </p:cNvSpPr>
          <p:nvPr/>
        </p:nvSpPr>
        <p:spPr bwMode="auto">
          <a:xfrm flipH="1">
            <a:off x="2555875" y="5445125"/>
            <a:ext cx="0" cy="14446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5" name="Line 26"/>
          <p:cNvSpPr>
            <a:spLocks noChangeShapeType="1"/>
          </p:cNvSpPr>
          <p:nvPr/>
        </p:nvSpPr>
        <p:spPr bwMode="auto">
          <a:xfrm flipH="1">
            <a:off x="1331913" y="5445125"/>
            <a:ext cx="0" cy="14446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6" name="Line 27"/>
          <p:cNvSpPr>
            <a:spLocks noChangeShapeType="1"/>
          </p:cNvSpPr>
          <p:nvPr/>
        </p:nvSpPr>
        <p:spPr bwMode="auto">
          <a:xfrm>
            <a:off x="3924300" y="5300663"/>
            <a:ext cx="0" cy="144462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7" name="Line 28"/>
          <p:cNvSpPr>
            <a:spLocks noChangeShapeType="1"/>
          </p:cNvSpPr>
          <p:nvPr/>
        </p:nvSpPr>
        <p:spPr bwMode="auto">
          <a:xfrm>
            <a:off x="3563938" y="5445125"/>
            <a:ext cx="1223962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8" name="Line 29"/>
          <p:cNvSpPr>
            <a:spLocks noChangeShapeType="1"/>
          </p:cNvSpPr>
          <p:nvPr/>
        </p:nvSpPr>
        <p:spPr bwMode="auto">
          <a:xfrm flipH="1">
            <a:off x="4787900" y="5445125"/>
            <a:ext cx="0" cy="14446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9" name="Line 30"/>
          <p:cNvSpPr>
            <a:spLocks noChangeShapeType="1"/>
          </p:cNvSpPr>
          <p:nvPr/>
        </p:nvSpPr>
        <p:spPr bwMode="auto">
          <a:xfrm flipH="1">
            <a:off x="3563938" y="5445125"/>
            <a:ext cx="0" cy="14446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7359" name="Rectangle 31"/>
          <p:cNvSpPr>
            <a:spLocks noChangeArrowheads="1"/>
          </p:cNvSpPr>
          <p:nvPr/>
        </p:nvSpPr>
        <p:spPr bwMode="auto">
          <a:xfrm>
            <a:off x="250825" y="364490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alibri" pitchFamily="34" charset="0"/>
              </a:rPr>
              <a:t>dane ilościowe</a:t>
            </a:r>
          </a:p>
        </p:txBody>
      </p:sp>
      <p:sp>
        <p:nvSpPr>
          <p:cNvPr id="227360" name="Line 32"/>
          <p:cNvSpPr>
            <a:spLocks noChangeShapeType="1"/>
          </p:cNvSpPr>
          <p:nvPr/>
        </p:nvSpPr>
        <p:spPr bwMode="auto">
          <a:xfrm flipV="1">
            <a:off x="1835150" y="3860800"/>
            <a:ext cx="792163" cy="15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27361" name="Rectangle 33"/>
          <p:cNvSpPr>
            <a:spLocks noChangeArrowheads="1"/>
          </p:cNvSpPr>
          <p:nvPr/>
        </p:nvSpPr>
        <p:spPr bwMode="auto">
          <a:xfrm>
            <a:off x="5076825" y="4581525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alibri" pitchFamily="34" charset="0"/>
              </a:rPr>
              <a:t>dane jakościowe</a:t>
            </a:r>
          </a:p>
        </p:txBody>
      </p:sp>
      <p:sp>
        <p:nvSpPr>
          <p:cNvPr id="227362" name="Line 34"/>
          <p:cNvSpPr>
            <a:spLocks noChangeShapeType="1"/>
          </p:cNvSpPr>
          <p:nvPr/>
        </p:nvSpPr>
        <p:spPr bwMode="auto">
          <a:xfrm flipV="1">
            <a:off x="4572000" y="4149725"/>
            <a:ext cx="0" cy="6477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27363" name="Line 35"/>
          <p:cNvSpPr>
            <a:spLocks noChangeShapeType="1"/>
          </p:cNvSpPr>
          <p:nvPr/>
        </p:nvSpPr>
        <p:spPr bwMode="auto">
          <a:xfrm>
            <a:off x="4572000" y="4797425"/>
            <a:ext cx="504825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7364" name="Rectangle 36"/>
          <p:cNvSpPr>
            <a:spLocks noChangeArrowheads="1"/>
          </p:cNvSpPr>
          <p:nvPr/>
        </p:nvSpPr>
        <p:spPr bwMode="auto">
          <a:xfrm>
            <a:off x="5292725" y="1125538"/>
            <a:ext cx="3744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600">
                <a:latin typeface="Calibri" pitchFamily="34" charset="0"/>
              </a:rPr>
              <a:t>Charakteryzują stan badanej zbiorowości w określonym momencie (np. w danym miesiącu, roku). </a:t>
            </a:r>
          </a:p>
        </p:txBody>
      </p:sp>
      <p:sp>
        <p:nvSpPr>
          <p:cNvPr id="227365" name="Rectangle 37"/>
          <p:cNvSpPr>
            <a:spLocks noChangeArrowheads="1"/>
          </p:cNvSpPr>
          <p:nvPr/>
        </p:nvSpPr>
        <p:spPr bwMode="auto">
          <a:xfrm>
            <a:off x="7235825" y="1989138"/>
            <a:ext cx="1908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>
                <a:latin typeface="Calibri" pitchFamily="34" charset="0"/>
              </a:rPr>
              <a:t>Przedstawiają </a:t>
            </a:r>
            <a:r>
              <a:rPr lang="pl-PL" sz="1600" dirty="0" smtClean="0">
                <a:latin typeface="Calibri" pitchFamily="34" charset="0"/>
              </a:rPr>
              <a:t> </a:t>
            </a:r>
            <a:r>
              <a:rPr lang="pl-PL" sz="1600" dirty="0">
                <a:latin typeface="Calibri" pitchFamily="34" charset="0"/>
              </a:rPr>
              <a:t>populację w układzie statycznym i służą do analizy jej struktury. </a:t>
            </a:r>
          </a:p>
        </p:txBody>
      </p:sp>
      <p:sp>
        <p:nvSpPr>
          <p:cNvPr id="227366" name="Line 38"/>
          <p:cNvSpPr>
            <a:spLocks noChangeShapeType="1"/>
          </p:cNvSpPr>
          <p:nvPr/>
        </p:nvSpPr>
        <p:spPr bwMode="auto">
          <a:xfrm>
            <a:off x="3348038" y="1341438"/>
            <a:ext cx="0" cy="13668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27367" name="Line 39"/>
          <p:cNvSpPr>
            <a:spLocks noChangeShapeType="1"/>
          </p:cNvSpPr>
          <p:nvPr/>
        </p:nvSpPr>
        <p:spPr bwMode="auto">
          <a:xfrm>
            <a:off x="3348038" y="1341438"/>
            <a:ext cx="1584325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7368" name="Rectangle 40"/>
          <p:cNvSpPr>
            <a:spLocks noChangeArrowheads="1"/>
          </p:cNvSpPr>
          <p:nvPr/>
        </p:nvSpPr>
        <p:spPr bwMode="auto">
          <a:xfrm>
            <a:off x="6659563" y="4365625"/>
            <a:ext cx="2590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1600" b="1">
                <a:latin typeface="Calibri" pitchFamily="34" charset="0"/>
              </a:rPr>
              <a:t>Szeregi przestrzenne</a:t>
            </a:r>
            <a:r>
              <a:rPr lang="pl-PL" sz="1600">
                <a:latin typeface="Calibri" pitchFamily="34" charset="0"/>
              </a:rPr>
              <a:t> przedstawiają rozmieszczenie wielkości statystycznych według podziału administracyjnego (gmina, powiat, województwo, krajów, regionów geograficznych). </a:t>
            </a:r>
          </a:p>
        </p:txBody>
      </p:sp>
      <p:sp>
        <p:nvSpPr>
          <p:cNvPr id="227369" name="Line 41"/>
          <p:cNvSpPr>
            <a:spLocks noChangeShapeType="1"/>
          </p:cNvSpPr>
          <p:nvPr/>
        </p:nvSpPr>
        <p:spPr bwMode="auto">
          <a:xfrm flipH="1" flipV="1">
            <a:off x="5148263" y="3213100"/>
            <a:ext cx="1511300" cy="12239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/>
      <p:bldP spid="227337" grpId="0" animBg="1"/>
      <p:bldP spid="227338" grpId="0" animBg="1"/>
      <p:bldP spid="227359" grpId="0"/>
      <p:bldP spid="227360" grpId="0" animBg="1"/>
      <p:bldP spid="227361" grpId="0"/>
      <p:bldP spid="227362" grpId="0" animBg="1"/>
      <p:bldP spid="227363" grpId="0" animBg="1"/>
      <p:bldP spid="227364" grpId="0"/>
      <p:bldP spid="227365" grpId="0"/>
      <p:bldP spid="227366" grpId="0" animBg="1"/>
      <p:bldP spid="227367" grpId="0" animBg="1"/>
      <p:bldP spid="227368" grpId="0"/>
      <p:bldP spid="2273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Szereg czasowy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4963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i="1" smtClean="0">
                <a:solidFill>
                  <a:schemeClr val="bg2"/>
                </a:solidFill>
              </a:rPr>
              <a:t>Szereg czasowy</a:t>
            </a:r>
            <a:r>
              <a:rPr lang="pl-PL" sz="2400" smtClean="0"/>
              <a:t> jest to skończony zbiór par </a:t>
            </a:r>
            <a:r>
              <a:rPr lang="pl-PL" sz="2400" i="1" smtClean="0"/>
              <a:t>{t, x</a:t>
            </a:r>
            <a:r>
              <a:rPr lang="pl-PL" sz="2400" i="1" baseline="-25000" smtClean="0"/>
              <a:t>t</a:t>
            </a:r>
            <a:r>
              <a:rPr lang="pl-PL" sz="2400" i="1" smtClean="0"/>
              <a:t>}</a:t>
            </a:r>
            <a:r>
              <a:rPr lang="pl-PL" sz="2400" smtClean="0"/>
              <a:t>, gdzie </a:t>
            </a:r>
            <a:r>
              <a:rPr lang="pl-PL" sz="2400" i="1" smtClean="0"/>
              <a:t>t</a:t>
            </a:r>
            <a:r>
              <a:rPr lang="pl-PL" sz="2400" smtClean="0"/>
              <a:t> przybiera wartości ze zbioru liczb naturalnych i każdemu t przyporządkowana jest liczba </a:t>
            </a:r>
            <a:r>
              <a:rPr lang="pl-PL" sz="2400" i="1" smtClean="0"/>
              <a:t>x</a:t>
            </a:r>
            <a:r>
              <a:rPr lang="pl-PL" sz="2400" i="1" baseline="-25000" smtClean="0"/>
              <a:t>t</a:t>
            </a:r>
            <a:r>
              <a:rPr lang="pl-PL" sz="2400" smtClean="0"/>
              <a:t>. Szereg czasowy to ciąg zmiennych losowych lub inaczej proces stochastyczny z dyskretnym czasem.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Szereg czasowy jest </a:t>
            </a:r>
            <a:r>
              <a:rPr lang="pl-PL" sz="2400" i="1" smtClean="0">
                <a:solidFill>
                  <a:schemeClr val="bg2"/>
                </a:solidFill>
              </a:rPr>
              <a:t>realizacją</a:t>
            </a:r>
            <a:r>
              <a:rPr lang="pl-PL" sz="2400" smtClean="0"/>
              <a:t> procesu stochastycznego.  Przykłady ekonomicznych szeregów czasowych: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dochód narodowy w Polsce w latach 1990-2005,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indeks cen dóbr i usług konsumpcyjnych w okresie od stycznia 1995 do grudnia 2004,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dzienny kurs dolara w NBP w okresie od 1 stycznia 2000 do 31 grudnia 2004,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ceny akcji na giełdzie w notowaniach ciągłych obserwowane co minutę w okresie od 1 stycznia 2005 do 30 czerwca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Szereg czasowy, </a:t>
            </a:r>
            <a:br>
              <a:rPr lang="pl-PL" sz="2400" smtClean="0"/>
            </a:br>
            <a:r>
              <a:rPr lang="pl-PL" sz="2400" smtClean="0"/>
              <a:t>dynamiczny, chronologiczny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b="1" i="1" smtClean="0">
                <a:solidFill>
                  <a:schemeClr val="bg2"/>
                </a:solidFill>
              </a:rPr>
              <a:t>Internetoholicy</a:t>
            </a:r>
            <a:r>
              <a:rPr lang="pl-PL" sz="2000" smtClean="0"/>
              <a:t> pojawili się w Polsce już w 1993r. Tabela zawiera dane o liczbie zgłaszających się do najstarszej w Polsce przychodni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1752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060575"/>
            <a:ext cx="4933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68313" y="4868863"/>
            <a:ext cx="80645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Szereg dynamiczny otrzymuje się w wyniku </a:t>
            </a:r>
            <a:r>
              <a:rPr lang="pl-PL" i="1">
                <a:solidFill>
                  <a:schemeClr val="bg2"/>
                </a:solidFill>
                <a:latin typeface="Calibri" pitchFamily="34" charset="0"/>
              </a:rPr>
              <a:t>grupowania typologicznego</a:t>
            </a:r>
            <a:r>
              <a:rPr lang="pl-PL">
                <a:latin typeface="Calibri" pitchFamily="34" charset="0"/>
              </a:rPr>
              <a:t> </a:t>
            </a:r>
          </a:p>
          <a:p>
            <a:r>
              <a:rPr lang="pl-PL">
                <a:latin typeface="Calibri" pitchFamily="34" charset="0"/>
              </a:rPr>
              <a:t>(wyodrębniającego różne jakościowo cechy) i </a:t>
            </a:r>
            <a:r>
              <a:rPr lang="pl-PL" i="1">
                <a:solidFill>
                  <a:schemeClr val="bg2"/>
                </a:solidFill>
                <a:latin typeface="Calibri" pitchFamily="34" charset="0"/>
              </a:rPr>
              <a:t>wariancyjnego </a:t>
            </a:r>
          </a:p>
          <a:p>
            <a:r>
              <a:rPr lang="pl-PL">
                <a:latin typeface="Calibri" pitchFamily="34" charset="0"/>
              </a:rPr>
              <a:t>(porządkującego zbiorowość przez łączenie w klasy jednostek </a:t>
            </a:r>
          </a:p>
          <a:p>
            <a:r>
              <a:rPr lang="pl-PL">
                <a:latin typeface="Calibri" pitchFamily="34" charset="0"/>
              </a:rPr>
              <a:t>mających odpowiednie wartości cech) gdy podstawą grupowania jest </a:t>
            </a:r>
          </a:p>
          <a:p>
            <a:r>
              <a:rPr lang="pl-PL">
                <a:latin typeface="Calibri" pitchFamily="34" charset="0"/>
              </a:rPr>
              <a:t>zmiana badanego zjawiska w czasie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Szereg rozdzielczy prosty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351837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/>
              <a:t>Przy budowie </a:t>
            </a:r>
            <a:r>
              <a:rPr lang="pl-PL" sz="2400" smtClean="0">
                <a:solidFill>
                  <a:schemeClr val="bg2"/>
                </a:solidFill>
              </a:rPr>
              <a:t>szeregu rozdzielczego</a:t>
            </a:r>
            <a:r>
              <a:rPr lang="pl-PL" sz="2400" smtClean="0"/>
              <a:t> wyróżnia się trzy etapy: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Ustalenie </a:t>
            </a:r>
            <a:r>
              <a:rPr lang="pl-PL" sz="2000" b="1" smtClean="0"/>
              <a:t>liczby klas</a:t>
            </a:r>
            <a:r>
              <a:rPr lang="pl-PL" sz="2000" smtClean="0"/>
              <a:t> oraz wielkości przedziałów klasowych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smtClean="0"/>
              <a:t>Przyporządkowanie danych przyjętym przedziałom klasowym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b="1" smtClean="0"/>
              <a:t>Zliczanie liczby jednostek</a:t>
            </a:r>
            <a:r>
              <a:rPr lang="pl-PL" sz="2000" smtClean="0"/>
              <a:t> w każdej klasie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997200"/>
            <a:ext cx="5295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79388" y="2924175"/>
            <a:ext cx="32400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>
                <a:latin typeface="Calibri" pitchFamily="34" charset="0"/>
              </a:rPr>
              <a:t>Liczba klas k zależy przede wszystkim od liczby obserwacji </a:t>
            </a:r>
            <a:r>
              <a:rPr lang="pl-PL" sz="2000" i="1">
                <a:latin typeface="Calibri" pitchFamily="34" charset="0"/>
              </a:rPr>
              <a:t>n</a:t>
            </a:r>
            <a:r>
              <a:rPr lang="pl-PL" sz="2000">
                <a:latin typeface="Calibri" pitchFamily="34" charset="0"/>
              </a:rPr>
              <a:t>. Stosowane bywają następujące wzory pomocne do szacowania liczby przedziałów budowanego szeregu rozdzielczego: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i="1">
                <a:latin typeface="Times New Roman" pitchFamily="18" charset="0"/>
              </a:rPr>
              <a:t>k=1+3,322 log n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000" i="1">
              <a:latin typeface="Calibri" pitchFamily="34" charset="0"/>
            </a:endParaRP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76925"/>
            <a:ext cx="1000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6408738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Repetytorium z probabilistyki i statystyki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podstawowe pojęcia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szeregi rozdzielcze, czasowe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wykresy statystyczne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statystyka opisowa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zmienna losowa i jej parametry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dystrybuanta i funkcja gęstości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korelacja</a:t>
            </a:r>
          </a:p>
          <a:p>
            <a:pPr marL="808038" lvl="1" indent="-268288" eaLnBrk="1" hangingPunct="1">
              <a:lnSpc>
                <a:spcPct val="90000"/>
              </a:lnSpc>
            </a:pPr>
            <a:r>
              <a:rPr lang="pl-PL" sz="1800" dirty="0" smtClean="0"/>
              <a:t>wnioskowanie statystyczne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	Eksploracja Danych	</a:t>
            </a:r>
          </a:p>
        </p:txBody>
      </p:sp>
      <p:pic>
        <p:nvPicPr>
          <p:cNvPr id="5" name="Obraz 4" descr="part1-tree-growt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4572000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Szereg rozdzielczy skumulowany</a:t>
            </a:r>
            <a:br>
              <a:rPr lang="pl-PL" sz="2400" smtClean="0"/>
            </a:br>
            <a:r>
              <a:rPr lang="pl-PL" sz="2400" smtClean="0"/>
              <a:t>Dystrybuanta empiryczna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5543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77072"/>
            <a:ext cx="64293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900884" cy="20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Histogram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 noGrp="1"/>
          </p:cNvGraphicFramePr>
          <p:nvPr/>
        </p:nvGraphicFramePr>
        <p:xfrm>
          <a:off x="1403648" y="1124744"/>
          <a:ext cx="62646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23528" y="508518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ntPolt" pitchFamily="2" charset="-18"/>
              </a:rPr>
              <a:t>Nazwa </a:t>
            </a:r>
            <a:r>
              <a:rPr lang="pl-PL" i="1" dirty="0" smtClean="0">
                <a:latin typeface="AntPolt" pitchFamily="2" charset="-18"/>
              </a:rPr>
              <a:t>histogram</a:t>
            </a:r>
            <a:r>
              <a:rPr lang="pl-PL" dirty="0" smtClean="0">
                <a:latin typeface="AntPolt" pitchFamily="2" charset="-18"/>
              </a:rPr>
              <a:t> pochodzi ze złożenia dwóch greckich słów </a:t>
            </a:r>
            <a:r>
              <a:rPr lang="pl-PL" i="1" dirty="0" err="1" smtClean="0">
                <a:latin typeface="AntPolt" pitchFamily="2" charset="-18"/>
              </a:rPr>
              <a:t>histos</a:t>
            </a:r>
            <a:r>
              <a:rPr lang="pl-PL" dirty="0" smtClean="0">
                <a:latin typeface="AntPolt" pitchFamily="2" charset="-18"/>
              </a:rPr>
              <a:t> i </a:t>
            </a:r>
            <a:r>
              <a:rPr lang="pl-PL" i="1" dirty="0" err="1" smtClean="0">
                <a:latin typeface="AntPolt" pitchFamily="2" charset="-18"/>
              </a:rPr>
              <a:t>gramma</a:t>
            </a:r>
            <a:r>
              <a:rPr lang="pl-PL" i="1" dirty="0" smtClean="0">
                <a:latin typeface="AntPolt" pitchFamily="2" charset="-18"/>
              </a:rPr>
              <a:t>. </a:t>
            </a:r>
            <a:r>
              <a:rPr lang="pl-PL" dirty="0" smtClean="0">
                <a:latin typeface="AntPolt" pitchFamily="2" charset="-18"/>
              </a:rPr>
              <a:t>Pierwsze oznacza rzeczy stojące pionowo, drugie oznacza zapis, a w sumie chodzi o zapis danych z użyciem pionowych słupków. </a:t>
            </a:r>
          </a:p>
          <a:p>
            <a:r>
              <a:rPr lang="pl-PL" dirty="0" smtClean="0">
                <a:latin typeface="AntPolt" pitchFamily="2" charset="-18"/>
              </a:rPr>
              <a:t>Obecnie używa się tej nazwy wyłącznie w sytuacji gdy przedstawiany jest rozkład zmiennej</a:t>
            </a:r>
            <a:endParaRPr lang="pl-PL" dirty="0">
              <a:latin typeface="AntPol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Histogram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Histogram to jeden z graficznych sposobów przedstawiania </a:t>
            </a:r>
            <a:r>
              <a:rPr lang="pl-PL" sz="2400" dirty="0" smtClean="0">
                <a:solidFill>
                  <a:srgbClr val="006699"/>
                </a:solidFill>
              </a:rPr>
              <a:t>rozkładu cechy</a:t>
            </a:r>
            <a:r>
              <a:rPr lang="pl-PL" sz="2400" dirty="0" smtClean="0"/>
              <a:t>. </a:t>
            </a:r>
          </a:p>
          <a:p>
            <a:pPr eaLnBrk="1" hangingPunct="1"/>
            <a:r>
              <a:rPr lang="pl-PL" sz="2400" dirty="0" smtClean="0"/>
              <a:t>Składa się z szeregu prostokątów umieszczonych na osi współrzędnych.</a:t>
            </a:r>
          </a:p>
          <a:p>
            <a:pPr eaLnBrk="1" hangingPunct="1"/>
            <a:r>
              <a:rPr lang="pl-PL" sz="2400" dirty="0" smtClean="0"/>
              <a:t>Prostokąty te są wyznaczone przez </a:t>
            </a:r>
          </a:p>
          <a:p>
            <a:pPr lvl="1" eaLnBrk="1" hangingPunct="1"/>
            <a:r>
              <a:rPr lang="pl-PL" sz="2000" dirty="0" smtClean="0"/>
              <a:t>przedziały klasowe wartości cechy; szerokość przedziału; krok </a:t>
            </a:r>
          </a:p>
          <a:p>
            <a:pPr lvl="1" eaLnBrk="1" hangingPunct="1"/>
            <a:r>
              <a:rPr lang="pl-PL" sz="2000" dirty="0" smtClean="0"/>
              <a:t>natomiast ich wysokość jest określona przez</a:t>
            </a:r>
          </a:p>
          <a:p>
            <a:pPr lvl="2" eaLnBrk="1" hangingPunct="1"/>
            <a:r>
              <a:rPr lang="pl-PL" sz="1800" dirty="0" smtClean="0"/>
              <a:t> liczebności </a:t>
            </a:r>
          </a:p>
          <a:p>
            <a:pPr lvl="2" eaLnBrk="1" hangingPunct="1"/>
            <a:r>
              <a:rPr lang="pl-PL" sz="1800" dirty="0" smtClean="0"/>
              <a:t> częstości </a:t>
            </a:r>
          </a:p>
          <a:p>
            <a:pPr lvl="1" eaLnBrk="1" hangingPunct="1">
              <a:buFont typeface="Georgia" pitchFamily="18" charset="0"/>
              <a:buNone/>
            </a:pPr>
            <a:r>
              <a:rPr lang="pl-PL" sz="2000" dirty="0" smtClean="0"/>
              <a:t>	elementów należących do określonego przedziału klasowego.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Wykresy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3644900"/>
            <a:ext cx="3405187" cy="576263"/>
          </a:xfrm>
        </p:spPr>
        <p:txBody>
          <a:bodyPr/>
          <a:lstStyle/>
          <a:p>
            <a:pPr eaLnBrk="1" hangingPunct="1"/>
            <a:r>
              <a:rPr lang="pl-PL" sz="2400" smtClean="0"/>
              <a:t>Wielobok liczebności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07950" y="4508500"/>
            <a:ext cx="34051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>
                <a:latin typeface="Calibri" pitchFamily="34" charset="0"/>
              </a:rPr>
              <a:t>Histogram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4076700"/>
            <a:ext cx="5848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52513"/>
            <a:ext cx="4695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/>
              <a:t> Przykład zastosowania pakietu Statistica</a:t>
            </a:r>
            <a:br>
              <a:rPr lang="pl-PL" sz="2000"/>
            </a:br>
            <a:r>
              <a:rPr lang="pl-PL" sz="2000"/>
              <a:t>do analizy zapotrzebowania na energię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7183438" cy="3952875"/>
          </a:xfrm>
          <a:prstGeom prst="rect">
            <a:avLst/>
          </a:prstGeo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989138"/>
            <a:ext cx="3995737" cy="446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8374" name="Picture 6" descr="Znalezione obrazy dla zapytania histogram zarob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058025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4210" name="Picture 2" descr="Wyk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305550" cy="31051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619672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latin typeface="AntPolt" pitchFamily="2" charset="-18"/>
              </a:rPr>
              <a:t>Średnia wynagrodzeń w Polsce w latach 2008-2016 (brutto, w PLN)</a:t>
            </a:r>
            <a:endParaRPr lang="pl-PL" dirty="0">
              <a:latin typeface="AntPolt" pitchFamily="2" charset="-1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4" name="Obraz 3" descr="Rozkład pracowników zatrudnionych według krotności przeciętnego wynagrodzen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4" name="Obraz 3" descr="W której grupie decylowej znajduje się przeciętne wynagrodzenie i dominan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72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890713"/>
            <a:ext cx="62579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Znaczenie i rola statystyki matematycznej </a:t>
            </a:r>
            <a:br>
              <a:rPr lang="pl-PL" sz="2400" smtClean="0"/>
            </a:br>
            <a:r>
              <a:rPr lang="pl-PL" sz="2400" smtClean="0"/>
              <a:t>we współczesnych badaniach inżynierskich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1800" smtClean="0"/>
              <a:t>Statystyka pozwala wydobyć wiedzę z chaosu (z danych szczegółowych)</a:t>
            </a:r>
          </a:p>
          <a:p>
            <a:pPr eaLnBrk="1" hangingPunct="1">
              <a:lnSpc>
                <a:spcPct val="80000"/>
              </a:lnSpc>
            </a:pPr>
            <a:r>
              <a:rPr lang="pl-PL" sz="1800" smtClean="0"/>
              <a:t>Stale posługujemy się statystyką, np. uogólniając sądy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Zarabiamy mniej niż w innych krajach UE,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Dłużej żyjemy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Częściej chorujemy</a:t>
            </a:r>
          </a:p>
          <a:p>
            <a:pPr eaLnBrk="1" hangingPunct="1">
              <a:lnSpc>
                <a:spcPct val="80000"/>
              </a:lnSpc>
            </a:pPr>
            <a:r>
              <a:rPr lang="pl-PL" sz="1800" smtClean="0"/>
              <a:t>Stosujemy pojęcia statystyczne w języku potocznym: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Przeciętny konsument 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Podwyżka energii pociąga za sobą wzrost cen żywności</a:t>
            </a:r>
          </a:p>
          <a:p>
            <a:pPr eaLnBrk="1" hangingPunct="1">
              <a:lnSpc>
                <a:spcPct val="80000"/>
              </a:lnSpc>
            </a:pPr>
            <a:r>
              <a:rPr lang="pl-PL" sz="1800" smtClean="0"/>
              <a:t>Skąd wynika zła opinia o statystyce „kłamstwo, łgarstwo, statystyka”: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Hermetyczna i trudna terminologia,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Brak wiedzy na temat metod statystycznej analizy, które chronią przed skutkami niepewności wynikającej z przypadkowości, ze współdziałania wielu czynników i umożliwiają podejmowanie najlepszych decyzji w warunkach niepewności  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600" smtClean="0"/>
              <a:t>Niepoprawne (świadome) stosowanie statystyki dla osiągania ściśle określonych celów np. politycznych, komercyjnych itp. </a:t>
            </a:r>
            <a:br>
              <a:rPr lang="pl-PL" sz="1600" smtClean="0"/>
            </a:br>
            <a:r>
              <a:rPr lang="pl-PL" sz="1600" i="1" smtClean="0"/>
              <a:t>„Ja i mój piec mamy średnio po trzy łapy…”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3794" y="0"/>
            <a:ext cx="2520206" cy="576262"/>
          </a:xfrm>
        </p:spPr>
        <p:txBody>
          <a:bodyPr/>
          <a:lstStyle/>
          <a:p>
            <a:r>
              <a:rPr lang="pl-PL" dirty="0" smtClean="0"/>
              <a:t>zarobki…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4" name="Picture 2" descr="Sche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3443534"/>
            <a:ext cx="3779913" cy="302471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580112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2016r.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83568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2012r.</a:t>
            </a:r>
            <a:endParaRPr lang="pl-PL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32352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9682" name="Picture 2" descr="Sche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3648075" cy="2828925"/>
          </a:xfrm>
          <a:prstGeom prst="rect">
            <a:avLst/>
          </a:prstGeom>
          <a:noFill/>
        </p:spPr>
      </p:pic>
      <p:pic>
        <p:nvPicPr>
          <p:cNvPr id="199684" name="Picture 4" descr="Wyk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570034" cy="34290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4932040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2018r.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67586" name="Picture 2" descr="Znalezione obrazy dla zapytania categorized hist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552950" cy="3429001"/>
          </a:xfrm>
          <a:prstGeom prst="rect">
            <a:avLst/>
          </a:prstGeom>
          <a:noFill/>
        </p:spPr>
      </p:pic>
      <p:pic>
        <p:nvPicPr>
          <p:cNvPr id="67588" name="Picture 4" descr="Znalezione obrazy dla zapytania categorized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3573016"/>
            <a:ext cx="5248275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9090" name="Picture 2" descr="Histogram of wynagrodz 3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62927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jeszcze o wizualizacji…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726" y="1484784"/>
            <a:ext cx="2962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http://www.biecek.pl/Eseje/grafika/warsztat/rekaPaskowy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144140" cy="4032448"/>
          </a:xfrm>
          <a:prstGeom prst="rect">
            <a:avLst/>
          </a:prstGeom>
          <a:noFill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31527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517232"/>
            <a:ext cx="3267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2575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283968" y="39330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AntPolt" pitchFamily="2" charset="-18"/>
              </a:rPr>
              <a:t>Piramida populacyjna dla Polski na bazie danych z Narodowego Spisu Powszechnego 2011. </a:t>
            </a:r>
            <a:br>
              <a:rPr lang="pl-PL" dirty="0" smtClean="0">
                <a:latin typeface="AntPolt" pitchFamily="2" charset="-18"/>
              </a:rPr>
            </a:br>
            <a:r>
              <a:rPr lang="pl-PL" dirty="0" smtClean="0">
                <a:latin typeface="AntPolt" pitchFamily="2" charset="-18"/>
              </a:rPr>
              <a:t>W wielu krajach, w tym w Polsce, struktura wieku przypomina dzban lub inną figurę, w której podstawa jest węższa niż elementy powyżej. Dzieci jest mniej niż dorosłych, a populacja ludzi starszych systematycznie rośnie</a:t>
            </a:r>
            <a:endParaRPr lang="pl-PL" dirty="0">
              <a:latin typeface="AntPolt" pitchFamily="2" charset="-1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0765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539552" y="4365104"/>
            <a:ext cx="3419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ntPolt" pitchFamily="2" charset="-18"/>
              </a:rPr>
              <a:t>Bilans zgonów i narodzin w Polsce w latach 2009 – 2011 w tysiącach osób. Strzałkami zaznaczono znak, dodano poziome linie by ułatwić śledzenie jak bilans zmienia się w latach</a:t>
            </a:r>
            <a:endParaRPr lang="pl-PL" dirty="0">
              <a:latin typeface="AntPolt" pitchFamily="2" charset="-1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2" y="2996952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Statystyka Opisowa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75856" y="3501008"/>
            <a:ext cx="2703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badanie struktury populacji</a:t>
            </a:r>
            <a:endParaRPr lang="pl-PL" i="1" dirty="0">
              <a:solidFill>
                <a:srgbClr val="006699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6980237" cy="764704"/>
          </a:xfrm>
        </p:spPr>
        <p:txBody>
          <a:bodyPr/>
          <a:lstStyle/>
          <a:p>
            <a:r>
              <a:rPr lang="pl-PL" dirty="0"/>
              <a:t>Statystyka Opisowa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091488" cy="5328592"/>
          </a:xfrm>
        </p:spPr>
        <p:txBody>
          <a:bodyPr>
            <a:normAutofit/>
          </a:bodyPr>
          <a:lstStyle/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800000"/>
                </a:solidFill>
              </a:rPr>
              <a:t>Parametrami statystycznymi </a:t>
            </a:r>
            <a:r>
              <a:rPr lang="pl-PL" dirty="0" smtClean="0">
                <a:solidFill>
                  <a:srgbClr val="800000"/>
                </a:solidFill>
              </a:rPr>
              <a:t>(statystykami</a:t>
            </a:r>
            <a:r>
              <a:rPr lang="pl-PL" dirty="0">
                <a:solidFill>
                  <a:srgbClr val="800000"/>
                </a:solidFill>
              </a:rPr>
              <a:t>) </a:t>
            </a:r>
            <a:r>
              <a:rPr lang="pl-PL" dirty="0"/>
              <a:t>nazywamy liczby umożliwiające </a:t>
            </a:r>
            <a:r>
              <a:rPr lang="pl-PL" dirty="0">
                <a:solidFill>
                  <a:srgbClr val="800000"/>
                </a:solidFill>
              </a:rPr>
              <a:t>sumaryczny opis </a:t>
            </a:r>
            <a:r>
              <a:rPr lang="pl-PL" dirty="0"/>
              <a:t>zbiorowości. </a:t>
            </a:r>
            <a:endParaRPr lang="pl-PL" dirty="0" smtClean="0"/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Parametry </a:t>
            </a:r>
            <a:r>
              <a:rPr lang="pl-PL" dirty="0"/>
              <a:t>te tak dokładnie charakteryzują zbiorowość, że mogą być wykorzystane do </a:t>
            </a:r>
            <a:r>
              <a:rPr lang="pl-PL" dirty="0">
                <a:solidFill>
                  <a:srgbClr val="800000"/>
                </a:solidFill>
              </a:rPr>
              <a:t>porównywania różnych zbiorowości</a:t>
            </a:r>
            <a:r>
              <a:rPr lang="pl-PL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Wyróżnia </a:t>
            </a:r>
            <a:r>
              <a:rPr lang="pl-PL" dirty="0"/>
              <a:t>się następujące grupy parametrów statystycznych: 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</a:rPr>
              <a:t>Miary położenia (klasyczne i pozycyjne)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</a:rPr>
              <a:t>Miary zmienności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</a:rPr>
              <a:t>Miary asymetrii i koncentracji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800000"/>
                </a:solidFill>
              </a:rPr>
              <a:t>Graficzna interpretacja statystyk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Charakterystyki położenia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21723"/>
            <a:ext cx="8229600" cy="38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561263" cy="720080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Miary położenia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40960" cy="3456384"/>
          </a:xfrm>
        </p:spPr>
        <p:txBody>
          <a:bodyPr/>
          <a:lstStyle/>
          <a:p>
            <a:pPr marL="522288" lvl="1" indent="-65088">
              <a:buFontTx/>
              <a:buNone/>
            </a:pPr>
            <a:r>
              <a:rPr lang="pl-PL" sz="2600" b="1" dirty="0" smtClean="0">
                <a:solidFill>
                  <a:srgbClr val="006699"/>
                </a:solidFill>
              </a:rPr>
              <a:t>Średnia</a:t>
            </a:r>
            <a:endParaRPr lang="pl-PL" sz="2600" b="1" dirty="0">
              <a:solidFill>
                <a:srgbClr val="006699"/>
              </a:solidFill>
            </a:endParaRPr>
          </a:p>
          <a:p>
            <a:pPr marL="522288" lvl="1" indent="-65088">
              <a:buNone/>
            </a:pPr>
            <a:r>
              <a:rPr lang="pl-PL" sz="2600" b="1" dirty="0" smtClean="0">
                <a:solidFill>
                  <a:srgbClr val="006699"/>
                </a:solidFill>
              </a:rPr>
              <a:t>Moda (dominanta): </a:t>
            </a:r>
            <a:r>
              <a:rPr lang="pl-PL" sz="2000" dirty="0" smtClean="0"/>
              <a:t>najczęściej występująca wartość cechy </a:t>
            </a:r>
            <a:endParaRPr lang="pl-PL" sz="2000" dirty="0"/>
          </a:p>
          <a:p>
            <a:pPr marL="522288" lvl="1" indent="-65088">
              <a:buFontTx/>
              <a:buNone/>
            </a:pPr>
            <a:r>
              <a:rPr lang="pl-PL" sz="2600" b="1" dirty="0" smtClean="0">
                <a:solidFill>
                  <a:srgbClr val="006699"/>
                </a:solidFill>
              </a:rPr>
              <a:t>Kwantyle:	</a:t>
            </a:r>
            <a:r>
              <a:rPr lang="pl-PL" sz="2000" dirty="0" smtClean="0"/>
              <a:t>Kwarty</a:t>
            </a:r>
            <a:r>
              <a:rPr lang="en-US" sz="2000" dirty="0" smtClean="0"/>
              <a:t>l</a:t>
            </a:r>
            <a:r>
              <a:rPr lang="pl-PL" sz="2000" dirty="0" smtClean="0"/>
              <a:t>e, decyle, </a:t>
            </a:r>
            <a:r>
              <a:rPr lang="pl-PL" sz="2000" dirty="0" err="1" smtClean="0"/>
              <a:t>percentyle</a:t>
            </a:r>
            <a:endParaRPr lang="pl-PL" sz="2000" dirty="0"/>
          </a:p>
          <a:p>
            <a:pPr marL="2244725" lvl="3"/>
            <a:r>
              <a:rPr lang="pl-PL" sz="2000" dirty="0"/>
              <a:t>mediana (kwarty</a:t>
            </a:r>
            <a:r>
              <a:rPr lang="en-US" sz="2000" dirty="0"/>
              <a:t>l</a:t>
            </a:r>
            <a:r>
              <a:rPr lang="pl-PL" sz="2000" dirty="0"/>
              <a:t> drugi</a:t>
            </a:r>
            <a:r>
              <a:rPr lang="pl-PL" sz="2000" dirty="0" smtClean="0"/>
              <a:t>) - taką wartość cechy, że co najmniej połowa jednostek zbiorowości ma wartość cechy nie większą niż Me i jednocześnie połowa jednostek  ma wartość cechy nie mniejszą niż Me. Czyli dystrybuanta empiryczna </a:t>
            </a:r>
            <a:r>
              <a:rPr lang="pl-PL" sz="2000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000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(Me)</a:t>
            </a: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</a:t>
            </a: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½</a:t>
            </a:r>
          </a:p>
        </p:txBody>
      </p:sp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4416765"/>
            <a:ext cx="7436959" cy="24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Wartości średnie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18002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2484438" y="1196975"/>
            <a:ext cx="64801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Georgia" pitchFamily="18" charset="0"/>
              </a:rPr>
              <a:t>• Arytmetyczna – Jest najlepszą miarą charakteryzującą rozkład cechy ale jest zbyt wrażliwa na wartości brzegowe</a:t>
            </a:r>
          </a:p>
          <a:p>
            <a:endParaRPr lang="pl-PL" sz="2000">
              <a:latin typeface="Georgia" pitchFamily="18" charset="0"/>
            </a:endParaRPr>
          </a:p>
          <a:p>
            <a:endParaRPr lang="pl-PL" sz="2000">
              <a:latin typeface="Georgia" pitchFamily="18" charset="0"/>
            </a:endParaRPr>
          </a:p>
          <a:p>
            <a:r>
              <a:rPr lang="pl-PL" sz="2000">
                <a:latin typeface="Georgia" pitchFamily="18" charset="0"/>
              </a:rPr>
              <a:t>– Zamiast czystej wersji oblicza się często </a:t>
            </a:r>
            <a:br>
              <a:rPr lang="pl-PL" sz="2000">
                <a:latin typeface="Georgia" pitchFamily="18" charset="0"/>
              </a:rPr>
            </a:br>
            <a:r>
              <a:rPr lang="pl-PL" sz="2000">
                <a:latin typeface="Georgia" pitchFamily="18" charset="0"/>
              </a:rPr>
              <a:t>średnią ważoną</a:t>
            </a:r>
          </a:p>
          <a:p>
            <a:endParaRPr lang="pl-PL" sz="2000">
              <a:latin typeface="Georgia" pitchFamily="18" charset="0"/>
            </a:endParaRPr>
          </a:p>
          <a:p>
            <a:endParaRPr lang="pl-PL" sz="2000">
              <a:latin typeface="Georgia" pitchFamily="18" charset="0"/>
            </a:endParaRPr>
          </a:p>
          <a:p>
            <a:r>
              <a:rPr lang="pl-PL" sz="2000">
                <a:latin typeface="Georgia" pitchFamily="18" charset="0"/>
              </a:rPr>
              <a:t>• Harmoniczna jest odwrotnością średniej arytmetycznej. Stosowana gdy wartości podawane są w jednostkach względnych (km/h)</a:t>
            </a:r>
          </a:p>
          <a:p>
            <a:endParaRPr lang="pl-PL" sz="2000">
              <a:latin typeface="Georgia" pitchFamily="18" charset="0"/>
            </a:endParaRPr>
          </a:p>
          <a:p>
            <a:endParaRPr lang="pl-PL" sz="2000">
              <a:latin typeface="Georgia" pitchFamily="18" charset="0"/>
            </a:endParaRPr>
          </a:p>
          <a:p>
            <a:endParaRPr lang="pl-PL" sz="2000">
              <a:latin typeface="Georgia" pitchFamily="18" charset="0"/>
            </a:endParaRPr>
          </a:p>
          <a:p>
            <a:r>
              <a:rPr lang="pl-PL" sz="2000">
                <a:latin typeface="Georgia" pitchFamily="18" charset="0"/>
              </a:rPr>
              <a:t>• Geometryczna. stosowana gdy zjawiska ujmowane są</a:t>
            </a:r>
          </a:p>
          <a:p>
            <a:r>
              <a:rPr lang="pl-PL" sz="2000">
                <a:latin typeface="Georgia" pitchFamily="18" charset="0"/>
              </a:rPr>
              <a:t>dynamicznie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129698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179388" y="2060575"/>
            <a:ext cx="1079500" cy="215900"/>
          </a:xfrm>
          <a:prstGeom prst="rect">
            <a:avLst/>
          </a:prstGeom>
          <a:solidFill>
            <a:srgbClr val="0066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1042988" y="3284538"/>
            <a:ext cx="1079500" cy="215900"/>
          </a:xfrm>
          <a:prstGeom prst="rect">
            <a:avLst/>
          </a:prstGeom>
          <a:solidFill>
            <a:srgbClr val="0066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9705" name="Group 15"/>
          <p:cNvGrpSpPr>
            <a:grpSpLocks/>
          </p:cNvGrpSpPr>
          <p:nvPr/>
        </p:nvGrpSpPr>
        <p:grpSpPr bwMode="auto">
          <a:xfrm>
            <a:off x="179388" y="5300663"/>
            <a:ext cx="1944687" cy="1223962"/>
            <a:chOff x="158" y="2568"/>
            <a:chExt cx="1225" cy="771"/>
          </a:xfrm>
        </p:grpSpPr>
        <p:pic>
          <p:nvPicPr>
            <p:cNvPr id="297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568"/>
              <a:ext cx="1225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Rectangle 12"/>
            <p:cNvSpPr>
              <a:spLocks noChangeArrowheads="1"/>
            </p:cNvSpPr>
            <p:nvPr/>
          </p:nvSpPr>
          <p:spPr bwMode="auto">
            <a:xfrm>
              <a:off x="158" y="3203"/>
              <a:ext cx="680" cy="136"/>
            </a:xfrm>
            <a:prstGeom prst="rect">
              <a:avLst/>
            </a:prstGeom>
            <a:solidFill>
              <a:srgbClr val="006699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9706" name="Group 14"/>
          <p:cNvGrpSpPr>
            <a:grpSpLocks/>
          </p:cNvGrpSpPr>
          <p:nvPr/>
        </p:nvGrpSpPr>
        <p:grpSpPr bwMode="auto">
          <a:xfrm>
            <a:off x="179388" y="3933825"/>
            <a:ext cx="2087562" cy="1133475"/>
            <a:chOff x="68" y="3356"/>
            <a:chExt cx="1315" cy="714"/>
          </a:xfrm>
        </p:grpSpPr>
        <p:pic>
          <p:nvPicPr>
            <p:cNvPr id="2970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" y="3356"/>
              <a:ext cx="1315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21" y="3929"/>
              <a:ext cx="680" cy="136"/>
            </a:xfrm>
            <a:prstGeom prst="rect">
              <a:avLst/>
            </a:prstGeom>
            <a:solidFill>
              <a:srgbClr val="006699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9707" name="Rectangle 16"/>
          <p:cNvSpPr>
            <a:spLocks noChangeArrowheads="1"/>
          </p:cNvSpPr>
          <p:nvPr/>
        </p:nvSpPr>
        <p:spPr bwMode="auto">
          <a:xfrm>
            <a:off x="4140200" y="5013325"/>
            <a:ext cx="3024188" cy="741363"/>
          </a:xfrm>
          <a:prstGeom prst="rect">
            <a:avLst/>
          </a:prstGeom>
          <a:solidFill>
            <a:srgbClr val="0066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l-PL">
                <a:latin typeface="Georgia" pitchFamily="18" charset="0"/>
              </a:rPr>
              <a:t>Relacje pomiędzy średnimi:</a:t>
            </a:r>
          </a:p>
          <a:p>
            <a:pPr algn="ctr"/>
            <a:r>
              <a:rPr lang="pl-PL" sz="2400">
                <a:latin typeface="Georgia" pitchFamily="18" charset="0"/>
              </a:rPr>
              <a:t>s</a:t>
            </a:r>
            <a:r>
              <a:rPr lang="pl-PL" sz="2400" baseline="-25000">
                <a:latin typeface="Georgia" pitchFamily="18" charset="0"/>
              </a:rPr>
              <a:t>h</a:t>
            </a:r>
            <a:r>
              <a:rPr lang="pl-PL" sz="2400">
                <a:latin typeface="Georgia" pitchFamily="18" charset="0"/>
              </a:rPr>
              <a:t>≤ s</a:t>
            </a:r>
            <a:r>
              <a:rPr lang="pl-PL" sz="2400" baseline="-25000">
                <a:latin typeface="Georgia" pitchFamily="18" charset="0"/>
              </a:rPr>
              <a:t>g </a:t>
            </a:r>
            <a:r>
              <a:rPr lang="pl-PL"/>
              <a:t>≤ </a:t>
            </a:r>
            <a:r>
              <a:rPr lang="pl-PL" sz="2400">
                <a:latin typeface="Georgia" pitchFamily="18" charset="0"/>
              </a:rPr>
              <a:t>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Podstawowe pojęcia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bg2"/>
                </a:solidFill>
              </a:rPr>
              <a:t>Populacja</a:t>
            </a:r>
            <a:r>
              <a:rPr lang="pl-PL" smtClean="0"/>
              <a:t> jest to zbiór wszystkich elementów reprezentujących analizowany problem (zjawisko). Może być zbiorem skończonym, przeliczalnym lub nieprzeliczalnym. </a:t>
            </a:r>
          </a:p>
          <a:p>
            <a:pPr eaLnBrk="1" hangingPunct="1"/>
            <a:r>
              <a:rPr lang="pl-PL" b="1" smtClean="0">
                <a:solidFill>
                  <a:schemeClr val="bg2"/>
                </a:solidFill>
              </a:rPr>
              <a:t>Próba statystyczna</a:t>
            </a:r>
            <a:r>
              <a:rPr lang="pl-PL" smtClean="0"/>
              <a:t> – to podzbiór właściwy elementów badanej populacji, będący podstawą wnioskowania statystycznego o populacji.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Błąd w obliczaniu średniej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600" b="1" dirty="0" smtClean="0">
                <a:solidFill>
                  <a:srgbClr val="006699"/>
                </a:solidFill>
              </a:rPr>
              <a:t>Na targu: </a:t>
            </a:r>
            <a:r>
              <a:rPr lang="pl-PL" dirty="0" smtClean="0"/>
              <a:t>właściciel straganu przejął stragan sąsiada… Każdy stragan sprzedawał wcześniej po </a:t>
            </a:r>
            <a:r>
              <a:rPr lang="pl-PL" sz="2600" b="1" dirty="0" smtClean="0">
                <a:solidFill>
                  <a:srgbClr val="006699"/>
                </a:solidFill>
              </a:rPr>
              <a:t>60kg</a:t>
            </a:r>
            <a:r>
              <a:rPr lang="pl-PL" dirty="0" smtClean="0"/>
              <a:t> </a:t>
            </a:r>
            <a:r>
              <a:rPr lang="pl-PL" sz="2600" b="1" dirty="0" smtClean="0">
                <a:solidFill>
                  <a:srgbClr val="006699"/>
                </a:solidFill>
              </a:rPr>
              <a:t>ziemniaków </a:t>
            </a:r>
            <a:r>
              <a:rPr lang="pl-PL" dirty="0" smtClean="0"/>
              <a:t>dziennie.</a:t>
            </a:r>
          </a:p>
          <a:p>
            <a:r>
              <a:rPr lang="pl-PL" dirty="0" smtClean="0"/>
              <a:t>Wcześniej właściciel sprzedawał ziemniaki po </a:t>
            </a:r>
            <a:r>
              <a:rPr lang="pl-PL" sz="2600" b="1" dirty="0" smtClean="0">
                <a:solidFill>
                  <a:srgbClr val="006699"/>
                </a:solidFill>
              </a:rPr>
              <a:t>1zł/2kg</a:t>
            </a:r>
            <a:r>
              <a:rPr lang="pl-PL" dirty="0" smtClean="0"/>
              <a:t> , sąsiad po </a:t>
            </a:r>
            <a:r>
              <a:rPr lang="pl-PL" sz="2600" b="1" dirty="0" smtClean="0">
                <a:solidFill>
                  <a:srgbClr val="006699"/>
                </a:solidFill>
              </a:rPr>
              <a:t>1zł/3kg</a:t>
            </a:r>
            <a:r>
              <a:rPr lang="pl-PL" dirty="0" smtClean="0"/>
              <a:t> (te mniejsze…). Po fuzji, zmieszane ziemniaki postanowił sprzedawać zgodnie ze stosunkiem ceny do jakości… </a:t>
            </a:r>
            <a:r>
              <a:rPr lang="pl-PL" sz="2600" b="1" dirty="0" smtClean="0">
                <a:solidFill>
                  <a:srgbClr val="006699"/>
                </a:solidFill>
              </a:rPr>
              <a:t>2zł/5kg</a:t>
            </a:r>
            <a:r>
              <a:rPr lang="pl-PL" dirty="0" smtClean="0"/>
              <a:t> </a:t>
            </a:r>
            <a:r>
              <a:rPr lang="pl-PL" baseline="30000" dirty="0" smtClean="0"/>
              <a:t>(</a:t>
            </a:r>
            <a:r>
              <a:rPr lang="pl-PL" baseline="30000" dirty="0" smtClean="0">
                <a:solidFill>
                  <a:srgbClr val="006699"/>
                </a:solidFill>
              </a:rPr>
              <a:t>40gr/kg</a:t>
            </a:r>
            <a:r>
              <a:rPr lang="pl-PL" baseline="30000" dirty="0" smtClean="0"/>
              <a:t>)</a:t>
            </a:r>
            <a:r>
              <a:rPr lang="pl-PL" dirty="0" smtClean="0"/>
              <a:t>.</a:t>
            </a:r>
          </a:p>
          <a:p>
            <a:pPr marL="539750" indent="-539750"/>
            <a:r>
              <a:rPr lang="pl-PL" dirty="0" smtClean="0"/>
              <a:t>―  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czy zachował poprzedni dochód przy tej samej wielkości sprzedaży?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KISIM, </a:t>
            </a:r>
            <a:r>
              <a:rPr lang="pl-PL" dirty="0" err="1" smtClean="0"/>
              <a:t>WIMiIP</a:t>
            </a:r>
            <a:r>
              <a:rPr lang="pl-PL" dirty="0" smtClean="0"/>
              <a:t>, AGH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Błąd w obliczaniu średniej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2520280"/>
          </a:xfrm>
        </p:spPr>
        <p:txBody>
          <a:bodyPr/>
          <a:lstStyle/>
          <a:p>
            <a:r>
              <a:rPr lang="pl-PL" dirty="0" smtClean="0"/>
              <a:t>dochód przed fuzją:</a:t>
            </a:r>
            <a:r>
              <a:rPr lang="pl-PL" b="1" dirty="0" smtClean="0"/>
              <a:t>	</a:t>
            </a:r>
            <a:r>
              <a:rPr lang="pl-PL" b="1" dirty="0" smtClean="0">
                <a:solidFill>
                  <a:srgbClr val="FF0000"/>
                </a:solidFill>
              </a:rPr>
              <a:t>50zł</a:t>
            </a:r>
          </a:p>
          <a:p>
            <a:r>
              <a:rPr lang="pl-PL" sz="2400" dirty="0" smtClean="0"/>
              <a:t>stragan A: </a:t>
            </a:r>
            <a:r>
              <a:rPr lang="pl-PL" sz="2400" dirty="0" smtClean="0">
                <a:solidFill>
                  <a:srgbClr val="006699"/>
                </a:solidFill>
              </a:rPr>
              <a:t>60</a:t>
            </a:r>
            <a:r>
              <a:rPr lang="pl-PL" sz="2400" dirty="0" smtClean="0">
                <a:solidFill>
                  <a:srgbClr val="006699"/>
                </a:solidFill>
                <a:sym typeface="Symbol"/>
              </a:rPr>
              <a:t></a:t>
            </a:r>
            <a:r>
              <a:rPr lang="pl-PL" sz="2400" dirty="0" smtClean="0">
                <a:solidFill>
                  <a:srgbClr val="006699"/>
                </a:solidFill>
              </a:rPr>
              <a:t>(1zł/2kg)=30zł </a:t>
            </a:r>
            <a:r>
              <a:rPr lang="pl-PL" sz="2400" dirty="0" smtClean="0"/>
              <a:t>stragan B: </a:t>
            </a:r>
            <a:r>
              <a:rPr lang="pl-PL" sz="2400" dirty="0" smtClean="0">
                <a:solidFill>
                  <a:srgbClr val="006699"/>
                </a:solidFill>
              </a:rPr>
              <a:t>60</a:t>
            </a:r>
            <a:r>
              <a:rPr lang="pl-PL" sz="2400" dirty="0" smtClean="0">
                <a:solidFill>
                  <a:srgbClr val="006699"/>
                </a:solidFill>
                <a:sym typeface="Symbol"/>
              </a:rPr>
              <a:t></a:t>
            </a:r>
            <a:r>
              <a:rPr lang="pl-PL" sz="2400" dirty="0" smtClean="0">
                <a:solidFill>
                  <a:srgbClr val="006699"/>
                </a:solidFill>
              </a:rPr>
              <a:t>(1zł/3kg)=20zł </a:t>
            </a:r>
            <a:endParaRPr lang="pl-PL" sz="2400" dirty="0" smtClean="0"/>
          </a:p>
          <a:p>
            <a:r>
              <a:rPr lang="pl-PL" dirty="0" smtClean="0"/>
              <a:t>dochód po fuzji:</a:t>
            </a:r>
            <a:r>
              <a:rPr lang="pl-PL" b="1" dirty="0" smtClean="0"/>
              <a:t>	</a:t>
            </a:r>
            <a:r>
              <a:rPr lang="pl-PL" sz="2400" dirty="0" smtClean="0">
                <a:solidFill>
                  <a:srgbClr val="006699"/>
                </a:solidFill>
              </a:rPr>
              <a:t>120</a:t>
            </a:r>
            <a:r>
              <a:rPr lang="pl-PL" sz="2400" dirty="0" smtClean="0">
                <a:solidFill>
                  <a:srgbClr val="006699"/>
                </a:solidFill>
                <a:sym typeface="Symbol"/>
              </a:rPr>
              <a:t></a:t>
            </a:r>
            <a:r>
              <a:rPr lang="pl-PL" sz="2400" dirty="0" smtClean="0">
                <a:solidFill>
                  <a:srgbClr val="006699"/>
                </a:solidFill>
              </a:rPr>
              <a:t>(3zł/5kg)=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48zł</a:t>
            </a:r>
          </a:p>
          <a:p>
            <a:r>
              <a:rPr lang="pl-PL" dirty="0" smtClean="0"/>
              <a:t>―  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dlaczego?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67544" y="3789040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pl-PL" dirty="0" smtClean="0">
                <a:latin typeface="Calibri Light" pitchFamily="34" charset="0"/>
              </a:rPr>
              <a:t>―  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właściciel potraktował równorzędnie wartość sprzedaży obu straganów, a należało obliczyć jednostkową cenę za kg</a:t>
            </a:r>
          </a:p>
          <a:p>
            <a:pPr marL="539750" indent="-539750"/>
            <a:endParaRPr lang="pl-PL" i="1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539750" indent="-539750"/>
            <a:r>
              <a:rPr lang="pl-PL" sz="2400" dirty="0" smtClean="0">
                <a:solidFill>
                  <a:srgbClr val="006699"/>
                </a:solidFill>
                <a:latin typeface="Calibri Light" pitchFamily="34" charset="0"/>
              </a:rPr>
              <a:t>(30zł+20zł)/120kg = </a:t>
            </a:r>
            <a:r>
              <a:rPr lang="pl-PL" sz="2400" b="1" dirty="0" smtClean="0">
                <a:solidFill>
                  <a:srgbClr val="FF0000"/>
                </a:solidFill>
                <a:latin typeface="Calibri Light" pitchFamily="34" charset="0"/>
              </a:rPr>
              <a:t>41,67gr</a:t>
            </a:r>
            <a:endParaRPr lang="pl-PL" sz="2400" i="1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Moda (dominanta)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1125538"/>
            <a:ext cx="3348037" cy="3311525"/>
          </a:xfrm>
        </p:spPr>
        <p:txBody>
          <a:bodyPr/>
          <a:lstStyle/>
          <a:p>
            <a:pPr eaLnBrk="1" hangingPunct="1"/>
            <a:r>
              <a:rPr lang="pl-PL" sz="2400" smtClean="0"/>
              <a:t>W rozkładach empirycznych określa się dominantę (modę), </a:t>
            </a:r>
          </a:p>
          <a:p>
            <a:pPr eaLnBrk="1" hangingPunct="1"/>
            <a:r>
              <a:rPr lang="pl-PL" sz="2400" smtClean="0"/>
              <a:t/>
            </a:r>
            <a:br>
              <a:rPr lang="pl-PL" sz="2400" smtClean="0"/>
            </a:br>
            <a:r>
              <a:rPr lang="pl-PL" sz="2400" i="1" smtClean="0">
                <a:solidFill>
                  <a:schemeClr val="bg2"/>
                </a:solidFill>
              </a:rPr>
              <a:t>najczęściej występującą wartość cechy</a:t>
            </a:r>
            <a:r>
              <a:rPr lang="pl-PL" sz="2400" smtClean="0"/>
              <a:t> 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54673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92600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250825" y="5084763"/>
            <a:ext cx="84248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pl-PL">
                <a:latin typeface="Georgia" pitchFamily="18" charset="0"/>
              </a:rPr>
              <a:t>gdzie</a:t>
            </a:r>
          </a:p>
          <a:p>
            <a:r>
              <a:rPr lang="pl-PL" i="1">
                <a:latin typeface="Georgia" pitchFamily="18" charset="0"/>
              </a:rPr>
              <a:t>x</a:t>
            </a:r>
            <a:r>
              <a:rPr lang="pl-PL" i="1" baseline="-25000">
                <a:latin typeface="Georgia" pitchFamily="18" charset="0"/>
              </a:rPr>
              <a:t>0</a:t>
            </a:r>
            <a:r>
              <a:rPr lang="pl-PL">
                <a:latin typeface="Georgia" pitchFamily="18" charset="0"/>
              </a:rPr>
              <a:t> – dolna granicą przedziału w którym występuje moda,</a:t>
            </a:r>
          </a:p>
          <a:p>
            <a:r>
              <a:rPr lang="pl-PL" i="1">
                <a:latin typeface="Georgia" pitchFamily="18" charset="0"/>
              </a:rPr>
              <a:t>h</a:t>
            </a:r>
            <a:r>
              <a:rPr lang="pl-PL" i="1" baseline="-25000">
                <a:latin typeface="Georgia" pitchFamily="18" charset="0"/>
              </a:rPr>
              <a:t>m</a:t>
            </a:r>
            <a:r>
              <a:rPr lang="pl-PL">
                <a:latin typeface="Georgia" pitchFamily="18" charset="0"/>
              </a:rPr>
              <a:t> – rozpiętość przedziału klasowego,</a:t>
            </a:r>
          </a:p>
          <a:p>
            <a:r>
              <a:rPr lang="pl-PL" i="1">
                <a:latin typeface="Georgia" pitchFamily="18" charset="0"/>
              </a:rPr>
              <a:t>n</a:t>
            </a:r>
            <a:r>
              <a:rPr lang="pl-PL" i="1" baseline="-25000">
                <a:latin typeface="Georgia" pitchFamily="18" charset="0"/>
              </a:rPr>
              <a:t>m</a:t>
            </a:r>
            <a:r>
              <a:rPr lang="pl-PL" i="1">
                <a:latin typeface="Georgia" pitchFamily="18" charset="0"/>
              </a:rPr>
              <a:t>, n</a:t>
            </a:r>
            <a:r>
              <a:rPr lang="pl-PL" i="1" baseline="-25000">
                <a:latin typeface="Georgia" pitchFamily="18" charset="0"/>
              </a:rPr>
              <a:t>m-1</a:t>
            </a:r>
            <a:r>
              <a:rPr lang="pl-PL" i="1">
                <a:latin typeface="Georgia" pitchFamily="18" charset="0"/>
              </a:rPr>
              <a:t>, n</a:t>
            </a:r>
            <a:r>
              <a:rPr lang="pl-PL" i="1" baseline="-25000">
                <a:latin typeface="Georgia" pitchFamily="18" charset="0"/>
              </a:rPr>
              <a:t>m+1</a:t>
            </a:r>
            <a:r>
              <a:rPr lang="pl-PL" i="1">
                <a:latin typeface="Georgia" pitchFamily="18" charset="0"/>
              </a:rPr>
              <a:t>–</a:t>
            </a:r>
            <a:r>
              <a:rPr lang="pl-PL">
                <a:latin typeface="Georgia" pitchFamily="18" charset="0"/>
              </a:rPr>
              <a:t> liczebności odpowiednio przedziału z modą, poprzedniego i następnego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Miary rozproszenia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571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Klasyczne miary zmienności</a:t>
            </a: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2051720" y="1844824"/>
          <a:ext cx="3352800" cy="1279525"/>
        </p:xfrm>
        <a:graphic>
          <a:graphicData uri="http://schemas.openxmlformats.org/presentationml/2006/ole">
            <p:oleObj spid="_x0000_s101378" name="Równanie" r:id="rId3" imgW="1130040" imgH="431640" progId="">
              <p:embed/>
            </p:oleObj>
          </a:graphicData>
        </a:graphic>
      </p:graphicFrame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9653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 sz="2400">
              <a:latin typeface="+mn-lt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187450" y="1412875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+mn-lt"/>
              </a:rPr>
              <a:t>Wariancja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187450" y="3213100"/>
            <a:ext cx="3286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+mn-lt"/>
              </a:rPr>
              <a:t>Odchylenie standardowe</a:t>
            </a:r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2124075" y="3644900"/>
          <a:ext cx="3384550" cy="1106488"/>
        </p:xfrm>
        <a:graphic>
          <a:graphicData uri="http://schemas.openxmlformats.org/presentationml/2006/ole">
            <p:oleObj spid="_x0000_s101379" name="Równanie" r:id="rId4" imgW="1231366" imgH="482391" progId="">
              <p:embed/>
            </p:oleObj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2267744" y="5445224"/>
          <a:ext cx="1871663" cy="1079500"/>
        </p:xfrm>
        <a:graphic>
          <a:graphicData uri="http://schemas.openxmlformats.org/presentationml/2006/ole">
            <p:oleObj spid="_x0000_s101380" name="Równanie" r:id="rId5" imgW="444307" imgH="393529" progId="">
              <p:embed/>
            </p:oleObj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1331913" y="49418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+mn-lt"/>
              </a:rPr>
              <a:t>Współczynnik  zmienności - klasyczny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940152" y="1772816"/>
            <a:ext cx="2376264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nadwyżka średniej kwadratów nad kwadratem średniej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Miary zmienności (rozproszenia) danych –</a:t>
            </a:r>
            <a:br>
              <a:rPr lang="pl-PL" sz="2400" smtClean="0"/>
            </a:br>
            <a:r>
              <a:rPr lang="pl-PL" sz="2400" smtClean="0"/>
              <a:t>interpretacja graficzna odchylenia standardowego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268413"/>
            <a:ext cx="4341813" cy="5113337"/>
          </a:xfrm>
        </p:spPr>
        <p:txBody>
          <a:bodyPr/>
          <a:lstStyle/>
          <a:p>
            <a:pPr eaLnBrk="1" hangingPunct="1"/>
            <a:r>
              <a:rPr lang="pl-PL" smtClean="0"/>
              <a:t>Odchylenie standardowe w zbiorowości (1) jest mniejsze niż w zbiorowości (2). </a:t>
            </a:r>
            <a:br>
              <a:rPr lang="pl-PL" smtClean="0"/>
            </a:br>
            <a:r>
              <a:rPr lang="pl-PL" smtClean="0"/>
              <a:t>Diagram (1) jest smuklejszy i wyższy.</a:t>
            </a:r>
          </a:p>
          <a:p>
            <a:pPr algn="ctr" eaLnBrk="1" hangingPunct="1"/>
            <a:endParaRPr lang="pl-PL" smtClean="0"/>
          </a:p>
          <a:p>
            <a:pPr algn="ctr" eaLnBrk="1" hangingPunct="1"/>
            <a:r>
              <a:rPr lang="pl-PL" smtClean="0"/>
              <a:t>s1  &lt; s2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960812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Praktyczne wykorzystanie miar zmienności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• Przedział </a:t>
            </a:r>
            <a:r>
              <a:rPr lang="pl-PL" smtClean="0">
                <a:solidFill>
                  <a:schemeClr val="bg2"/>
                </a:solidFill>
              </a:rPr>
              <a:t>TYPOWYCH</a:t>
            </a:r>
            <a:r>
              <a:rPr lang="pl-PL" smtClean="0"/>
              <a:t> wartości cechy</a:t>
            </a:r>
          </a:p>
          <a:p>
            <a:pPr eaLnBrk="1" hangingPunct="1"/>
            <a:r>
              <a:rPr lang="pl-PL" smtClean="0"/>
              <a:t>(miary klasyczne)</a:t>
            </a:r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• Przedział taki ma tą własność, że około </a:t>
            </a:r>
            <a:r>
              <a:rPr lang="pl-PL" b="1" smtClean="0">
                <a:solidFill>
                  <a:schemeClr val="bg2"/>
                </a:solidFill>
              </a:rPr>
              <a:t>70%</a:t>
            </a:r>
            <a:r>
              <a:rPr lang="pl-PL" smtClean="0"/>
              <a:t> </a:t>
            </a:r>
          </a:p>
          <a:p>
            <a:pPr eaLnBrk="1" hangingPunct="1"/>
            <a:r>
              <a:rPr lang="pl-PL" smtClean="0"/>
              <a:t>jednostek badanej zbiorowości charakteryzuje </a:t>
            </a:r>
          </a:p>
          <a:p>
            <a:pPr eaLnBrk="1" hangingPunct="1"/>
            <a:r>
              <a:rPr lang="pl-PL" smtClean="0"/>
              <a:t>się wartością cechy należącą do tego przedziału.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708275"/>
            <a:ext cx="3086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Reguła „3 sigma”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5372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Reguła trzy sigma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052736"/>
            <a:ext cx="7740351" cy="208823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2000" b="1" dirty="0"/>
              <a:t>Jeżeli zmienna losowa ma rozkład normalny N(</a:t>
            </a:r>
            <a:r>
              <a:rPr lang="pl-PL" sz="2000" b="1" dirty="0" err="1"/>
              <a:t>μ,σ</a:t>
            </a:r>
            <a:r>
              <a:rPr lang="pl-PL" sz="2000" b="1" dirty="0"/>
              <a:t>) to</a:t>
            </a:r>
            <a:r>
              <a:rPr lang="pl-PL" sz="2000" b="1" dirty="0" smtClean="0"/>
              <a:t>:</a:t>
            </a:r>
            <a:endParaRPr lang="pl-PL" sz="2000" b="1" dirty="0"/>
          </a:p>
          <a:p>
            <a:pPr>
              <a:spcBef>
                <a:spcPct val="50000"/>
              </a:spcBef>
            </a:pPr>
            <a:r>
              <a:rPr lang="pl-PL" sz="2000" b="1" dirty="0" smtClean="0">
                <a:solidFill>
                  <a:srgbClr val="006699"/>
                </a:solidFill>
              </a:rPr>
              <a:t>68,27% </a:t>
            </a:r>
            <a:r>
              <a:rPr lang="pl-PL" sz="2000" dirty="0">
                <a:solidFill>
                  <a:srgbClr val="006699"/>
                </a:solidFill>
              </a:rPr>
              <a:t>populacji mieści się w przedziale 	</a:t>
            </a:r>
            <a:r>
              <a:rPr lang="pl-PL" sz="2000" dirty="0" smtClean="0">
                <a:solidFill>
                  <a:srgbClr val="006699"/>
                </a:solidFill>
              </a:rPr>
              <a:t>(</a:t>
            </a:r>
            <a:r>
              <a:rPr lang="pl-PL" sz="2000" i="1" dirty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000" i="1" dirty="0">
                <a:solidFill>
                  <a:srgbClr val="006699"/>
                </a:solidFill>
                <a:sym typeface="Symbol" pitchFamily="18" charset="2"/>
              </a:rPr>
              <a:t> - </a:t>
            </a:r>
            <a:r>
              <a:rPr lang="pl-PL" sz="2000" i="1" dirty="0">
                <a:solidFill>
                  <a:srgbClr val="006699"/>
                </a:solidFill>
                <a:cs typeface="Times New Roman" pitchFamily="18" charset="0"/>
              </a:rPr>
              <a:t>σ</a:t>
            </a:r>
            <a:r>
              <a:rPr lang="pl-PL" sz="2000" i="1" dirty="0">
                <a:solidFill>
                  <a:srgbClr val="006699"/>
                </a:solidFill>
              </a:rPr>
              <a:t>; </a:t>
            </a:r>
            <a:r>
              <a:rPr lang="pl-PL" sz="2000" i="1" dirty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000" i="1" dirty="0">
                <a:solidFill>
                  <a:srgbClr val="006699"/>
                </a:solidFill>
                <a:sym typeface="Symbol" pitchFamily="18" charset="2"/>
              </a:rPr>
              <a:t> + </a:t>
            </a:r>
            <a:r>
              <a:rPr lang="pl-PL" sz="2000" i="1" dirty="0">
                <a:solidFill>
                  <a:srgbClr val="006699"/>
                </a:solidFill>
                <a:cs typeface="Times New Roman" pitchFamily="18" charset="0"/>
              </a:rPr>
              <a:t>σ</a:t>
            </a:r>
            <a:r>
              <a:rPr lang="pl-PL" sz="2000" i="1" dirty="0">
                <a:solidFill>
                  <a:srgbClr val="006699"/>
                </a:solidFill>
              </a:rPr>
              <a:t>)</a:t>
            </a:r>
            <a:endParaRPr lang="pl-PL" sz="2000" dirty="0">
              <a:solidFill>
                <a:srgbClr val="006699"/>
              </a:solidFill>
            </a:endParaRPr>
          </a:p>
          <a:p>
            <a:pPr>
              <a:spcBef>
                <a:spcPct val="50000"/>
              </a:spcBef>
            </a:pPr>
            <a:r>
              <a:rPr lang="pl-PL" sz="2000" b="1" dirty="0" smtClean="0"/>
              <a:t>95,45% </a:t>
            </a:r>
            <a:r>
              <a:rPr lang="pl-PL" sz="2000" dirty="0"/>
              <a:t>populacji mieści się w przedziale 	</a:t>
            </a:r>
            <a:r>
              <a:rPr lang="pl-PL" sz="2000" dirty="0" smtClean="0"/>
              <a:t>(</a:t>
            </a:r>
            <a:r>
              <a:rPr lang="pl-PL" sz="2000" i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000" i="1" dirty="0">
                <a:sym typeface="Symbol" pitchFamily="18" charset="2"/>
              </a:rPr>
              <a:t> - 2</a:t>
            </a:r>
            <a:r>
              <a:rPr lang="pl-PL" sz="2000" i="1" dirty="0">
                <a:cs typeface="Times New Roman" pitchFamily="18" charset="0"/>
              </a:rPr>
              <a:t>σ</a:t>
            </a:r>
            <a:r>
              <a:rPr lang="pl-PL" sz="2000" i="1" dirty="0"/>
              <a:t>; </a:t>
            </a:r>
            <a:r>
              <a:rPr lang="pl-PL" sz="2000" i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000" i="1" dirty="0">
                <a:sym typeface="Symbol" pitchFamily="18" charset="2"/>
              </a:rPr>
              <a:t> + 2</a:t>
            </a:r>
            <a:r>
              <a:rPr lang="pl-PL" sz="2000" i="1" dirty="0">
                <a:cs typeface="Times New Roman" pitchFamily="18" charset="0"/>
              </a:rPr>
              <a:t>σ</a:t>
            </a:r>
            <a:r>
              <a:rPr lang="pl-PL" sz="2000" i="1" dirty="0"/>
              <a:t>)</a:t>
            </a:r>
            <a:endParaRPr lang="pl-PL" sz="2000" dirty="0"/>
          </a:p>
          <a:p>
            <a:pPr>
              <a:spcBef>
                <a:spcPct val="50000"/>
              </a:spcBef>
            </a:pPr>
            <a:r>
              <a:rPr lang="pl-PL" sz="2000" b="1" dirty="0" smtClean="0">
                <a:solidFill>
                  <a:srgbClr val="C00000"/>
                </a:solidFill>
              </a:rPr>
              <a:t>99,73% </a:t>
            </a:r>
            <a:r>
              <a:rPr lang="pl-PL" sz="2000" dirty="0">
                <a:solidFill>
                  <a:srgbClr val="C00000"/>
                </a:solidFill>
              </a:rPr>
              <a:t>populacji mieści się w </a:t>
            </a:r>
            <a:r>
              <a:rPr lang="pl-PL" sz="2000" dirty="0" smtClean="0">
                <a:solidFill>
                  <a:srgbClr val="C00000"/>
                </a:solidFill>
              </a:rPr>
              <a:t>przedziale</a:t>
            </a:r>
            <a:r>
              <a:rPr lang="pl-PL" sz="2000" dirty="0">
                <a:solidFill>
                  <a:srgbClr val="C00000"/>
                </a:solidFill>
              </a:rPr>
              <a:t>	</a:t>
            </a:r>
            <a:r>
              <a:rPr lang="pl-PL" sz="2000" dirty="0" smtClean="0">
                <a:solidFill>
                  <a:srgbClr val="C00000"/>
                </a:solidFill>
              </a:rPr>
              <a:t> </a:t>
            </a:r>
            <a:r>
              <a:rPr lang="pl-PL" sz="2000" dirty="0">
                <a:solidFill>
                  <a:srgbClr val="C00000"/>
                </a:solidFill>
              </a:rPr>
              <a:t>(</a:t>
            </a:r>
            <a:r>
              <a:rPr lang="pl-PL" sz="2000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000" i="1" dirty="0">
                <a:solidFill>
                  <a:srgbClr val="C00000"/>
                </a:solidFill>
                <a:sym typeface="Symbol" pitchFamily="18" charset="2"/>
              </a:rPr>
              <a:t> - 3</a:t>
            </a:r>
            <a:r>
              <a:rPr lang="pl-PL" sz="2000" i="1" dirty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pl-PL" sz="2000" i="1" dirty="0">
                <a:solidFill>
                  <a:srgbClr val="C00000"/>
                </a:solidFill>
              </a:rPr>
              <a:t>; </a:t>
            </a:r>
            <a:r>
              <a:rPr lang="pl-PL" sz="2000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000" i="1" dirty="0">
                <a:solidFill>
                  <a:srgbClr val="C00000"/>
                </a:solidFill>
                <a:sym typeface="Symbol" pitchFamily="18" charset="2"/>
              </a:rPr>
              <a:t> + 3</a:t>
            </a:r>
            <a:r>
              <a:rPr lang="pl-PL" sz="2000" i="1" dirty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pl-PL" sz="2000" i="1" dirty="0">
                <a:solidFill>
                  <a:srgbClr val="C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2000" dirty="0"/>
          </a:p>
          <a:p>
            <a:endParaRPr lang="pl-PL" sz="2000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540" y="2852936"/>
            <a:ext cx="502285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Porządkowanie zbioru danych identyfikacja </a:t>
            </a:r>
            <a:br>
              <a:rPr lang="pl-PL" sz="2400" smtClean="0"/>
            </a:br>
            <a:r>
              <a:rPr lang="pl-PL" sz="2400" smtClean="0"/>
              <a:t>omyłek (błędów grubych)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305911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627313"/>
            <a:ext cx="59436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Podstawowe </a:t>
            </a:r>
            <a:r>
              <a:rPr lang="pl-PL" sz="2400" b="1" smtClean="0"/>
              <a:t>cele badań</a:t>
            </a:r>
            <a:r>
              <a:rPr lang="pl-PL" sz="2400" smtClean="0"/>
              <a:t> statystycznych;</a:t>
            </a:r>
            <a:br>
              <a:rPr lang="pl-PL" sz="2400" smtClean="0"/>
            </a:br>
            <a:r>
              <a:rPr lang="pl-PL" sz="2400" smtClean="0"/>
              <a:t>statystycznej analizy zbiorów danych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• badanie </a:t>
            </a:r>
            <a:r>
              <a:rPr lang="pl-PL" sz="2400" i="1" dirty="0" smtClean="0">
                <a:solidFill>
                  <a:srgbClr val="006699"/>
                </a:solidFill>
              </a:rPr>
              <a:t>struktury populacji</a:t>
            </a:r>
            <a:r>
              <a:rPr lang="pl-PL" sz="2400" dirty="0" smtClean="0"/>
              <a:t>, reprezentowanej przez zbiór (danych) wartości wybranych cech (zmiennych) i jej: </a:t>
            </a:r>
          </a:p>
          <a:p>
            <a:pPr lvl="1" eaLnBrk="1" hangingPunct="1"/>
            <a:r>
              <a:rPr lang="pl-PL" sz="2000" i="1" dirty="0" smtClean="0">
                <a:solidFill>
                  <a:schemeClr val="bg2"/>
                </a:solidFill>
              </a:rPr>
              <a:t>wizualizacja</a:t>
            </a:r>
            <a:r>
              <a:rPr lang="pl-PL" sz="2000" dirty="0" smtClean="0"/>
              <a:t> w postaci rozkładów  tych zmiennych bądź </a:t>
            </a:r>
          </a:p>
          <a:p>
            <a:pPr lvl="1" eaLnBrk="1" hangingPunct="1"/>
            <a:r>
              <a:rPr lang="pl-PL" sz="2000" i="1" dirty="0" smtClean="0">
                <a:solidFill>
                  <a:schemeClr val="bg2"/>
                </a:solidFill>
              </a:rPr>
              <a:t>charakterystyka</a:t>
            </a:r>
            <a:r>
              <a:rPr lang="pl-PL" sz="2000" dirty="0" smtClean="0"/>
              <a:t> przy zastosowaniu parametrów statystyki opisowej.</a:t>
            </a:r>
          </a:p>
          <a:p>
            <a:pPr eaLnBrk="1" hangingPunct="1"/>
            <a:r>
              <a:rPr lang="pl-PL" sz="2400" dirty="0" smtClean="0"/>
              <a:t>• </a:t>
            </a:r>
            <a:r>
              <a:rPr lang="pl-PL" sz="2400" i="1" dirty="0" smtClean="0">
                <a:solidFill>
                  <a:srgbClr val="006699"/>
                </a:solidFill>
              </a:rPr>
              <a:t>zależności: </a:t>
            </a:r>
            <a:r>
              <a:rPr lang="pl-PL" sz="2400" dirty="0" smtClean="0"/>
              <a:t>odkrywanie i określanie (charakteru, siły, kierunku) zależności (korelacji) występujących w zbiorach danych reprezentujących różne cechy badanych obiektów, zjawisk, procesów.</a:t>
            </a:r>
          </a:p>
          <a:p>
            <a:pPr eaLnBrk="1" hangingPunct="1"/>
            <a:r>
              <a:rPr lang="pl-PL" sz="2400" dirty="0" smtClean="0"/>
              <a:t>• </a:t>
            </a:r>
            <a:r>
              <a:rPr lang="pl-PL" sz="2400" i="1" dirty="0" smtClean="0">
                <a:solidFill>
                  <a:srgbClr val="006699"/>
                </a:solidFill>
              </a:rPr>
              <a:t>wnioskowanie</a:t>
            </a:r>
            <a:r>
              <a:rPr lang="pl-PL" sz="2400" dirty="0" smtClean="0"/>
              <a:t> statystyczne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36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494" y="2215557"/>
            <a:ext cx="3895238" cy="32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Charakterystyczne cechy rozkładów: punkty</a:t>
            </a:r>
            <a:br>
              <a:rPr lang="pl-PL" sz="2400" smtClean="0"/>
            </a:br>
            <a:r>
              <a:rPr lang="pl-PL" sz="2400" smtClean="0"/>
              <a:t>skupienia, asymetria, rozrzut</a:t>
            </a:r>
          </a:p>
        </p:txBody>
      </p:sp>
      <p:pic>
        <p:nvPicPr>
          <p:cNvPr id="3994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052736"/>
            <a:ext cx="7056437" cy="4384675"/>
          </a:xfrm>
        </p:spPr>
      </p:pic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59264"/>
            <a:ext cx="5858223" cy="13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rachunek prawdopodobieństwa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solidFill>
                  <a:srgbClr val="006699"/>
                </a:solidFill>
              </a:rPr>
              <a:t>podstawowe definicje i twierdzenia</a:t>
            </a:r>
            <a:endParaRPr lang="pl-PL" sz="2400" dirty="0">
              <a:solidFill>
                <a:srgbClr val="006699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Podstawowe twierdzenia o prawdopodobieństwie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P(A’) = 1- P(A),  gdy A’ = Ω-A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P(A</a:t>
            </a:r>
            <a:r>
              <a:rPr lang="el-GR" sz="2000" smtClean="0">
                <a:latin typeface="Verdana" pitchFamily="34" charset="0"/>
                <a:cs typeface="Arial" charset="0"/>
                <a:sym typeface="Symbol" pitchFamily="18" charset="2"/>
              </a:rPr>
              <a:t></a:t>
            </a:r>
            <a:r>
              <a:rPr lang="pl-PL" sz="2000" smtClean="0"/>
              <a:t>B) = P(A)+P(B)-P(A</a:t>
            </a:r>
            <a:r>
              <a:rPr lang="pl-PL" sz="2000" smtClean="0">
                <a:sym typeface="Symbol" pitchFamily="18" charset="2"/>
              </a:rPr>
              <a:t></a:t>
            </a:r>
            <a:r>
              <a:rPr lang="pl-PL" sz="2000" smtClean="0"/>
              <a:t>B)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P(A/B) = P(A </a:t>
            </a:r>
            <a:r>
              <a:rPr lang="pl-PL" sz="2000" smtClean="0">
                <a:sym typeface="Symbol" pitchFamily="18" charset="2"/>
              </a:rPr>
              <a:t></a:t>
            </a:r>
            <a:r>
              <a:rPr lang="pl-PL" sz="2000" smtClean="0"/>
              <a:t> B)/P(B)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P(A </a:t>
            </a:r>
            <a:r>
              <a:rPr lang="pl-PL" sz="2000" smtClean="0">
                <a:sym typeface="Symbol" pitchFamily="18" charset="2"/>
              </a:rPr>
              <a:t></a:t>
            </a:r>
            <a:r>
              <a:rPr lang="pl-PL" sz="2000" smtClean="0"/>
              <a:t> B) = P(A)*P(B) </a:t>
            </a:r>
            <a:r>
              <a:rPr lang="pl-PL" sz="2000" smtClean="0">
                <a:sym typeface="Symbol" pitchFamily="18" charset="2"/>
              </a:rPr>
              <a:t></a:t>
            </a:r>
            <a:r>
              <a:rPr lang="pl-PL" sz="2000" smtClean="0"/>
              <a:t> A i B są niezależne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Tw. o prawdopodobieństwie całkowitym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Zał.: 	A</a:t>
            </a:r>
            <a:r>
              <a:rPr lang="pl-PL" sz="2000" baseline="-25000" smtClean="0"/>
              <a:t>1</a:t>
            </a:r>
            <a:r>
              <a:rPr lang="pl-PL" sz="2000" smtClean="0"/>
              <a:t> </a:t>
            </a:r>
            <a:r>
              <a:rPr lang="el-GR" sz="2000" smtClean="0">
                <a:latin typeface="Verdana" pitchFamily="34" charset="0"/>
                <a:cs typeface="Arial" charset="0"/>
                <a:sym typeface="Symbol" pitchFamily="18" charset="2"/>
              </a:rPr>
              <a:t></a:t>
            </a:r>
            <a:r>
              <a:rPr lang="pl-PL" sz="2000" smtClean="0"/>
              <a:t> A</a:t>
            </a:r>
            <a:r>
              <a:rPr lang="pl-PL" sz="2000" baseline="-25000" smtClean="0"/>
              <a:t>2</a:t>
            </a:r>
            <a:r>
              <a:rPr lang="pl-PL" sz="2000" smtClean="0"/>
              <a:t> </a:t>
            </a:r>
            <a:r>
              <a:rPr lang="el-GR" sz="2000" smtClean="0">
                <a:latin typeface="Verdana" pitchFamily="34" charset="0"/>
                <a:cs typeface="Arial" charset="0"/>
                <a:sym typeface="Symbol" pitchFamily="18" charset="2"/>
              </a:rPr>
              <a:t></a:t>
            </a:r>
            <a:r>
              <a:rPr lang="pl-PL" sz="2000" smtClean="0"/>
              <a:t> …. </a:t>
            </a:r>
            <a:r>
              <a:rPr lang="el-GR" sz="2000" smtClean="0">
                <a:latin typeface="Verdana" pitchFamily="34" charset="0"/>
                <a:cs typeface="Arial" charset="0"/>
                <a:sym typeface="Symbol" pitchFamily="18" charset="2"/>
              </a:rPr>
              <a:t></a:t>
            </a:r>
            <a:r>
              <a:rPr lang="pl-PL" sz="2000" smtClean="0"/>
              <a:t> A</a:t>
            </a:r>
            <a:r>
              <a:rPr lang="pl-PL" sz="2000" baseline="-25000" smtClean="0"/>
              <a:t>n</a:t>
            </a:r>
            <a:r>
              <a:rPr lang="pl-PL" sz="2000" smtClean="0"/>
              <a:t>= Ω ,  </a:t>
            </a:r>
          </a:p>
          <a:p>
            <a:pPr lvl="1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pl-PL" sz="2000" smtClean="0"/>
              <a:t>			A</a:t>
            </a:r>
            <a:r>
              <a:rPr lang="pl-PL" sz="2000" baseline="-25000" smtClean="0"/>
              <a:t>i</a:t>
            </a:r>
            <a:r>
              <a:rPr lang="pl-PL" sz="2000" smtClean="0"/>
              <a:t> </a:t>
            </a:r>
            <a:r>
              <a:rPr lang="pl-PL" sz="2000" smtClean="0">
                <a:sym typeface="Symbol" pitchFamily="18" charset="2"/>
              </a:rPr>
              <a:t></a:t>
            </a:r>
            <a:r>
              <a:rPr lang="pl-PL" sz="2000" smtClean="0"/>
              <a:t> A</a:t>
            </a:r>
            <a:r>
              <a:rPr lang="pl-PL" sz="2000" baseline="-25000" smtClean="0"/>
              <a:t>j</a:t>
            </a:r>
            <a:r>
              <a:rPr lang="pl-PL" sz="2000" smtClean="0"/>
              <a:t> =∅    </a:t>
            </a:r>
            <a:r>
              <a:rPr lang="pl-PL" sz="2000" smtClean="0">
                <a:sym typeface="Symbol" pitchFamily="18" charset="2"/>
              </a:rPr>
              <a:t></a:t>
            </a:r>
            <a:r>
              <a:rPr lang="pl-PL" sz="2000" smtClean="0"/>
              <a:t> i,j =1,2,…,n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Teza: 	P(B) = P(B/A</a:t>
            </a:r>
            <a:r>
              <a:rPr lang="pl-PL" sz="2000" baseline="-25000" smtClean="0"/>
              <a:t>1</a:t>
            </a:r>
            <a:r>
              <a:rPr lang="pl-PL" sz="2000" smtClean="0"/>
              <a:t>)*P(A</a:t>
            </a:r>
            <a:r>
              <a:rPr lang="pl-PL" sz="2000" baseline="-25000" smtClean="0"/>
              <a:t>1</a:t>
            </a:r>
            <a:r>
              <a:rPr lang="pl-PL" sz="2000" smtClean="0"/>
              <a:t>)+…..+ P(B/A</a:t>
            </a:r>
            <a:r>
              <a:rPr lang="pl-PL" sz="2000" baseline="-25000" smtClean="0"/>
              <a:t>n</a:t>
            </a:r>
            <a:r>
              <a:rPr lang="pl-PL" sz="2000" smtClean="0"/>
              <a:t>)*P(A</a:t>
            </a:r>
            <a:r>
              <a:rPr lang="pl-PL" sz="2000" baseline="-25000" smtClean="0"/>
              <a:t>n</a:t>
            </a:r>
            <a:r>
              <a:rPr lang="pl-PL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Tw. Bayesa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Z: 	 A</a:t>
            </a:r>
            <a:r>
              <a:rPr lang="pl-PL" sz="2000" baseline="-25000" smtClean="0"/>
              <a:t>1</a:t>
            </a:r>
            <a:r>
              <a:rPr lang="pl-PL" sz="2000" smtClean="0"/>
              <a:t> </a:t>
            </a:r>
            <a:r>
              <a:rPr lang="el-GR" sz="2000" smtClean="0">
                <a:latin typeface="Verdana" pitchFamily="34" charset="0"/>
                <a:cs typeface="Arial" charset="0"/>
                <a:sym typeface="Symbol" pitchFamily="18" charset="2"/>
              </a:rPr>
              <a:t></a:t>
            </a:r>
            <a:r>
              <a:rPr lang="pl-PL" sz="2000" smtClean="0"/>
              <a:t> A</a:t>
            </a:r>
            <a:r>
              <a:rPr lang="pl-PL" sz="2000" baseline="-25000" smtClean="0"/>
              <a:t>2</a:t>
            </a:r>
            <a:r>
              <a:rPr lang="pl-PL" sz="2000" smtClean="0"/>
              <a:t> </a:t>
            </a:r>
            <a:r>
              <a:rPr lang="el-GR" sz="2000" smtClean="0">
                <a:latin typeface="Verdana" pitchFamily="34" charset="0"/>
                <a:cs typeface="Arial" charset="0"/>
                <a:sym typeface="Symbol" pitchFamily="18" charset="2"/>
              </a:rPr>
              <a:t></a:t>
            </a:r>
            <a:r>
              <a:rPr lang="pl-PL" sz="2000" smtClean="0"/>
              <a:t> …. </a:t>
            </a:r>
            <a:r>
              <a:rPr lang="el-GR" sz="2000" smtClean="0">
                <a:latin typeface="Verdana" pitchFamily="34" charset="0"/>
                <a:cs typeface="Arial" charset="0"/>
                <a:sym typeface="Symbol" pitchFamily="18" charset="2"/>
              </a:rPr>
              <a:t></a:t>
            </a:r>
            <a:r>
              <a:rPr lang="pl-PL" sz="2000" smtClean="0"/>
              <a:t> A</a:t>
            </a:r>
            <a:r>
              <a:rPr lang="pl-PL" sz="2000" baseline="-25000" smtClean="0"/>
              <a:t>n</a:t>
            </a:r>
            <a:r>
              <a:rPr lang="pl-PL" sz="2000" smtClean="0"/>
              <a:t>= Ω , </a:t>
            </a:r>
          </a:p>
          <a:p>
            <a:pPr lvl="1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pl-PL" sz="2000" smtClean="0"/>
              <a:t>			A</a:t>
            </a:r>
            <a:r>
              <a:rPr lang="pl-PL" sz="2000" baseline="-25000" smtClean="0"/>
              <a:t>i</a:t>
            </a:r>
            <a:r>
              <a:rPr lang="pl-PL" sz="2000" smtClean="0"/>
              <a:t> </a:t>
            </a:r>
            <a:r>
              <a:rPr lang="pl-PL" sz="2000" smtClean="0">
                <a:sym typeface="Symbol" pitchFamily="18" charset="2"/>
              </a:rPr>
              <a:t></a:t>
            </a:r>
            <a:r>
              <a:rPr lang="pl-PL" sz="2000" smtClean="0"/>
              <a:t> A</a:t>
            </a:r>
            <a:r>
              <a:rPr lang="pl-PL" sz="2000" baseline="-25000" smtClean="0"/>
              <a:t>j</a:t>
            </a:r>
            <a:r>
              <a:rPr lang="pl-PL" sz="2000" smtClean="0"/>
              <a:t> =∅    </a:t>
            </a:r>
            <a:r>
              <a:rPr lang="pl-PL" sz="2000" smtClean="0">
                <a:sym typeface="Symbol" pitchFamily="18" charset="2"/>
              </a:rPr>
              <a:t></a:t>
            </a:r>
            <a:r>
              <a:rPr lang="pl-PL" sz="2000" smtClean="0"/>
              <a:t> i,j =1,2,…,n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smtClean="0"/>
              <a:t>Teza: 	P(A</a:t>
            </a:r>
            <a:r>
              <a:rPr lang="pl-PL" sz="2000" baseline="-25000" smtClean="0"/>
              <a:t>i</a:t>
            </a:r>
            <a:r>
              <a:rPr lang="pl-PL" sz="2000" smtClean="0"/>
              <a:t>/B) = P(B/A</a:t>
            </a:r>
            <a:r>
              <a:rPr lang="pl-PL" sz="2000" baseline="-25000" smtClean="0"/>
              <a:t>i</a:t>
            </a:r>
            <a:r>
              <a:rPr lang="pl-PL" sz="2000" smtClean="0"/>
              <a:t>)*P(A</a:t>
            </a:r>
            <a:r>
              <a:rPr lang="pl-PL" sz="2000" baseline="-25000" smtClean="0"/>
              <a:t>i</a:t>
            </a:r>
            <a:r>
              <a:rPr lang="pl-PL" sz="2000" smtClean="0"/>
              <a:t>)/P(B)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210425" cy="941387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 Light" pitchFamily="34" charset="0"/>
                <a:sym typeface="Symbol" pitchFamily="18" charset="2"/>
              </a:rPr>
              <a:t>Wizualizacja relacji i wyników działań na zbiorach - Diagramy </a:t>
            </a:r>
            <a:r>
              <a:rPr lang="pl-PL" dirty="0" err="1">
                <a:latin typeface="Calibri Light" pitchFamily="34" charset="0"/>
                <a:sym typeface="Symbol" pitchFamily="18" charset="2"/>
              </a:rPr>
              <a:t>Venna</a:t>
            </a:r>
            <a:endParaRPr lang="pl-PL" dirty="0">
              <a:latin typeface="Calibri Light" pitchFamily="34" charset="0"/>
              <a:sym typeface="Symbol" pitchFamily="18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2596"/>
            <a:ext cx="9144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4" descr="{\displaystyle A{\dot {-}}B=(A\cup B)\setminus (A\cap B)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26" name="AutoShape 6" descr="{\displaystyle A{\dot {-}}B=(A\cup B)\setminus (A\cap B)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28" name="AutoShape 8" descr="{\displaystyle A\triangle B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24"/>
          <p:cNvGrpSpPr/>
          <p:nvPr/>
        </p:nvGrpSpPr>
        <p:grpSpPr>
          <a:xfrm>
            <a:off x="968658" y="1046572"/>
            <a:ext cx="8100392" cy="5697924"/>
            <a:chOff x="968658" y="1046572"/>
            <a:chExt cx="8100392" cy="5697924"/>
          </a:xfrm>
        </p:grpSpPr>
        <p:sp>
          <p:nvSpPr>
            <p:cNvPr id="4" name="pole tekstowe 3"/>
            <p:cNvSpPr txBox="1"/>
            <p:nvPr/>
          </p:nvSpPr>
          <p:spPr>
            <a:xfrm>
              <a:off x="1040666" y="2630748"/>
              <a:ext cx="649537" cy="369332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A∪B</a:t>
              </a:r>
              <a:endParaRPr lang="pl-PL" dirty="0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4281026" y="2630748"/>
              <a:ext cx="659155" cy="369332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dirty="0" err="1" smtClean="0"/>
                <a:t>A∩B</a:t>
              </a:r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1040666" y="4502956"/>
              <a:ext cx="620683" cy="369332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dirty="0" err="1" smtClean="0"/>
                <a:t>A∖B</a:t>
              </a:r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657290" y="2630748"/>
              <a:ext cx="2218877" cy="369332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i="1" dirty="0" err="1" smtClean="0"/>
                <a:t>A</a:t>
              </a:r>
              <a:r>
                <a:rPr lang="pl-PL" dirty="0" err="1" smtClean="0"/>
                <a:t>÷</a:t>
              </a:r>
              <a:r>
                <a:rPr lang="pl-PL" i="1" dirty="0" err="1" smtClean="0"/>
                <a:t>B</a:t>
              </a:r>
              <a:r>
                <a:rPr lang="pl-PL" dirty="0" smtClean="0"/>
                <a:t> = (</a:t>
              </a:r>
              <a:r>
                <a:rPr lang="pl-PL" i="1" dirty="0" err="1" smtClean="0"/>
                <a:t>A</a:t>
              </a:r>
              <a:r>
                <a:rPr lang="pl-PL" dirty="0" err="1" smtClean="0"/>
                <a:t>\</a:t>
              </a:r>
              <a:r>
                <a:rPr lang="pl-PL" i="1" dirty="0" err="1" smtClean="0"/>
                <a:t>B</a:t>
              </a:r>
              <a:r>
                <a:rPr lang="pl-PL" dirty="0" smtClean="0"/>
                <a:t>) ∪ (</a:t>
              </a:r>
              <a:r>
                <a:rPr lang="pl-PL" i="1" dirty="0" err="1" smtClean="0"/>
                <a:t>B</a:t>
              </a:r>
              <a:r>
                <a:rPr lang="pl-PL" dirty="0" err="1" smtClean="0"/>
                <a:t>\</a:t>
              </a:r>
              <a:r>
                <a:rPr lang="pl-PL" i="1" dirty="0" err="1" smtClean="0"/>
                <a:t>A</a:t>
              </a:r>
              <a:r>
                <a:rPr lang="pl-PL" dirty="0" smtClean="0"/>
                <a:t>)</a:t>
              </a:r>
              <a:endParaRPr lang="pl-PL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968658" y="1118580"/>
              <a:ext cx="7489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suma</a:t>
              </a:r>
              <a:endParaRPr lang="pl-PL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632954" y="1055678"/>
              <a:ext cx="20826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przecięcie zbiorów</a:t>
              </a:r>
              <a:endParaRPr lang="pl-PL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6781244" y="1046572"/>
              <a:ext cx="22878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różnica symetryczna</a:t>
              </a:r>
              <a:endParaRPr lang="pl-PL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968658" y="3050748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różnica</a:t>
              </a:r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4122020" y="3050748"/>
              <a:ext cx="2056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dirty="0" smtClean="0"/>
                <a:t>dopełnienie zbioru</a:t>
              </a:r>
              <a:endParaRPr lang="pl-PL" dirty="0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4137010" y="4430948"/>
              <a:ext cx="1157689" cy="369332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i="1" dirty="0" smtClean="0"/>
                <a:t>A</a:t>
              </a:r>
              <a:r>
                <a:rPr lang="pl-PL" dirty="0" smtClean="0"/>
                <a:t>′ = </a:t>
              </a:r>
              <a:r>
                <a:rPr lang="pl-PL" i="1" dirty="0" smtClean="0"/>
                <a:t>U</a:t>
              </a:r>
              <a:r>
                <a:rPr lang="pl-PL" dirty="0" smtClean="0"/>
                <a:t> \ </a:t>
              </a:r>
              <a:r>
                <a:rPr lang="pl-PL" i="1" dirty="0" smtClean="0"/>
                <a:t>A</a:t>
              </a:r>
              <a:endParaRPr lang="pl-PL" dirty="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8025442" y="4430948"/>
              <a:ext cx="793807" cy="369332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i="1" dirty="0" smtClean="0"/>
                <a:t>B</a:t>
              </a:r>
              <a:r>
                <a:rPr lang="pl-PL" dirty="0" smtClean="0"/>
                <a:t> ⊆ </a:t>
              </a:r>
              <a:r>
                <a:rPr lang="pl-PL" i="1" dirty="0" smtClean="0"/>
                <a:t>A</a:t>
              </a:r>
              <a:endParaRPr lang="pl-PL" dirty="0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7944328" y="3077786"/>
              <a:ext cx="10695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dirty="0" smtClean="0"/>
                <a:t>podzbiór</a:t>
              </a:r>
              <a:endParaRPr lang="pl-PL" dirty="0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3920986" y="6375164"/>
              <a:ext cx="1249060" cy="369332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i="1" dirty="0" smtClean="0"/>
                <a:t>A</a:t>
              </a:r>
              <a:r>
                <a:rPr lang="pl-PL" dirty="0" smtClean="0"/>
                <a:t> ∩ </a:t>
              </a:r>
              <a:r>
                <a:rPr lang="pl-PL" i="1" dirty="0" smtClean="0"/>
                <a:t>B</a:t>
              </a:r>
              <a:r>
                <a:rPr lang="pl-PL" dirty="0" smtClean="0"/>
                <a:t> = ∅.</a:t>
              </a:r>
              <a:endParaRPr lang="pl-PL" dirty="0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4007984" y="4862996"/>
              <a:ext cx="13003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dirty="0" smtClean="0"/>
                <a:t>zbiór pusty</a:t>
              </a:r>
              <a:endParaRPr lang="pl-P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Zadanie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196752"/>
            <a:ext cx="5184576" cy="5112568"/>
          </a:xfrm>
        </p:spPr>
        <p:txBody>
          <a:bodyPr>
            <a:normAutofit/>
          </a:bodyPr>
          <a:lstStyle/>
          <a:p>
            <a:pPr marL="285750" indent="-285750">
              <a:buFontTx/>
              <a:buNone/>
            </a:pPr>
            <a:r>
              <a:rPr lang="pl-PL" dirty="0" smtClean="0"/>
              <a:t>W </a:t>
            </a:r>
            <a:r>
              <a:rPr lang="pl-PL" dirty="0"/>
              <a:t>zaciekłej walce co najmniej </a:t>
            </a:r>
          </a:p>
          <a:p>
            <a:pPr marL="285750" lvl="1"/>
            <a:r>
              <a:rPr lang="pl-PL" sz="2400" dirty="0"/>
              <a:t>70 % walczących </a:t>
            </a:r>
            <a:r>
              <a:rPr lang="pl-PL" sz="2400" dirty="0" smtClean="0"/>
              <a:t>straciło </a:t>
            </a:r>
            <a:r>
              <a:rPr lang="pl-PL" sz="2400" dirty="0"/>
              <a:t>jedno oko</a:t>
            </a:r>
          </a:p>
          <a:p>
            <a:pPr marL="285750" lvl="1"/>
            <a:r>
              <a:rPr lang="pl-PL" sz="2400" dirty="0"/>
              <a:t>75 % straciło jedno ucho</a:t>
            </a:r>
          </a:p>
          <a:p>
            <a:pPr marL="285750" lvl="1"/>
            <a:r>
              <a:rPr lang="pl-PL" sz="2400" dirty="0"/>
              <a:t>80 % straciło jedną rękę</a:t>
            </a:r>
          </a:p>
          <a:p>
            <a:pPr marL="285750" lvl="1"/>
            <a:r>
              <a:rPr lang="pl-PL" sz="2400" dirty="0"/>
              <a:t>85 % straciło jedną nogę</a:t>
            </a:r>
          </a:p>
          <a:p>
            <a:pPr marL="285750" lvl="1">
              <a:buFontTx/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solidFill>
                  <a:srgbClr val="990000"/>
                </a:solidFill>
              </a:rPr>
              <a:t>Jaka </a:t>
            </a:r>
            <a:r>
              <a:rPr lang="pl-PL" sz="2400" dirty="0">
                <a:solidFill>
                  <a:srgbClr val="990000"/>
                </a:solidFill>
              </a:rPr>
              <a:t>jest, co </a:t>
            </a:r>
            <a:r>
              <a:rPr lang="pl-PL" sz="2400" dirty="0" smtClean="0">
                <a:solidFill>
                  <a:srgbClr val="990000"/>
                </a:solidFill>
              </a:rPr>
              <a:t>najmniej, </a:t>
            </a:r>
            <a:r>
              <a:rPr lang="pl-PL" sz="2400" dirty="0">
                <a:solidFill>
                  <a:srgbClr val="990000"/>
                </a:solidFill>
              </a:rPr>
              <a:t>ilość tych, </a:t>
            </a:r>
            <a:r>
              <a:rPr lang="pl-PL" sz="2400" dirty="0" smtClean="0">
                <a:solidFill>
                  <a:srgbClr val="990000"/>
                </a:solidFill>
              </a:rPr>
              <a:t/>
            </a:r>
            <a:br>
              <a:rPr lang="pl-PL" sz="2400" dirty="0" smtClean="0">
                <a:solidFill>
                  <a:srgbClr val="990000"/>
                </a:solidFill>
              </a:rPr>
            </a:br>
            <a:r>
              <a:rPr lang="pl-PL" sz="2400" dirty="0" smtClean="0">
                <a:solidFill>
                  <a:srgbClr val="990000"/>
                </a:solidFill>
              </a:rPr>
              <a:t>którzy </a:t>
            </a:r>
            <a:r>
              <a:rPr lang="pl-PL" sz="2400" dirty="0">
                <a:solidFill>
                  <a:srgbClr val="990000"/>
                </a:solidFill>
              </a:rPr>
              <a:t>stracili jednocześnie </a:t>
            </a:r>
            <a:r>
              <a:rPr lang="pl-PL" sz="2400" dirty="0" smtClean="0">
                <a:solidFill>
                  <a:srgbClr val="990000"/>
                </a:solidFill>
              </a:rPr>
              <a:t/>
            </a:r>
            <a:br>
              <a:rPr lang="pl-PL" sz="2400" dirty="0" smtClean="0">
                <a:solidFill>
                  <a:srgbClr val="990000"/>
                </a:solidFill>
              </a:rPr>
            </a:br>
            <a:r>
              <a:rPr lang="pl-PL" sz="2400" dirty="0" smtClean="0">
                <a:solidFill>
                  <a:srgbClr val="990000"/>
                </a:solidFill>
              </a:rPr>
              <a:t>ucho</a:t>
            </a:r>
            <a:r>
              <a:rPr lang="pl-PL" sz="2400" dirty="0">
                <a:solidFill>
                  <a:srgbClr val="990000"/>
                </a:solidFill>
              </a:rPr>
              <a:t>, oko, rękę i nogę</a:t>
            </a:r>
          </a:p>
          <a:p>
            <a:pPr marL="285750" lvl="1">
              <a:buFontTx/>
              <a:buNone/>
            </a:pPr>
            <a:endParaRPr lang="pl-PL" dirty="0"/>
          </a:p>
          <a:p>
            <a:pPr marL="285750" lvl="1">
              <a:buFontTx/>
              <a:buNone/>
            </a:pPr>
            <a:r>
              <a:rPr lang="pl-PL" dirty="0"/>
              <a:t>( Lewis </a:t>
            </a:r>
            <a:r>
              <a:rPr lang="pl-PL" dirty="0" smtClean="0"/>
              <a:t>Carroll, </a:t>
            </a:r>
            <a:r>
              <a:rPr lang="pl-PL" i="1" dirty="0"/>
              <a:t>A </a:t>
            </a:r>
            <a:r>
              <a:rPr lang="pl-PL" i="1" dirty="0" err="1"/>
              <a:t>Tangled</a:t>
            </a:r>
            <a:r>
              <a:rPr lang="pl-PL" i="1" dirty="0"/>
              <a:t> Tale</a:t>
            </a:r>
            <a:r>
              <a:rPr lang="pl-PL" dirty="0"/>
              <a:t>, 1881r) </a:t>
            </a: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0956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667625" cy="941388"/>
          </a:xfrm>
        </p:spPr>
        <p:txBody>
          <a:bodyPr/>
          <a:lstStyle/>
          <a:p>
            <a:r>
              <a:rPr lang="pl-PL" dirty="0" smtClean="0">
                <a:solidFill>
                  <a:srgbClr val="990000"/>
                </a:solidFill>
                <a:sym typeface="Symbol" pitchFamily="18" charset="2"/>
              </a:rPr>
              <a:t>Twierdzenie  o </a:t>
            </a:r>
            <a:r>
              <a:rPr lang="pl-PL" b="1" dirty="0" smtClean="0">
                <a:solidFill>
                  <a:srgbClr val="990000"/>
                </a:solidFill>
                <a:sym typeface="Symbol" pitchFamily="18" charset="2"/>
              </a:rPr>
              <a:t>prawdopodobieństwie całkowitym</a:t>
            </a:r>
            <a:endParaRPr lang="pl-PL" b="1" dirty="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3425" cy="48577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dirty="0" err="1" smtClean="0">
                <a:sym typeface="Symbol" pitchFamily="18" charset="2"/>
              </a:rPr>
              <a:t>Zał</a:t>
            </a:r>
            <a:r>
              <a:rPr lang="pl-PL" dirty="0" smtClean="0">
                <a:sym typeface="Symbol" pitchFamily="18" charset="2"/>
              </a:rPr>
              <a:t>: 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….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 </a:t>
            </a:r>
            <a:r>
              <a:rPr lang="pl-PL" dirty="0">
                <a:sym typeface="Symbol" pitchFamily="18" charset="2"/>
              </a:rPr>
              <a:t>,  </a:t>
            </a:r>
          </a:p>
          <a:p>
            <a:pPr>
              <a:buFontTx/>
              <a:buNone/>
            </a:pPr>
            <a:r>
              <a:rPr lang="pl-PL" dirty="0">
                <a:sym typeface="Symbol" pitchFamily="18" charset="2"/>
              </a:rPr>
              <a:t>	</a:t>
            </a:r>
            <a:r>
              <a:rPr lang="pl-PL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pl-PL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=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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i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j :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=1,2,…,n</a:t>
            </a:r>
          </a:p>
          <a:p>
            <a:pPr>
              <a:buFontTx/>
              <a:buNone/>
            </a:pPr>
            <a:r>
              <a:rPr lang="pl-PL" dirty="0" smtClean="0">
                <a:sym typeface="Symbol" pitchFamily="18" charset="2"/>
              </a:rPr>
              <a:t>Teza:</a:t>
            </a:r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endParaRPr lang="pl-PL" dirty="0">
              <a:sym typeface="Symbol" pitchFamily="18" charset="2"/>
            </a:endParaRPr>
          </a:p>
          <a:p>
            <a:pPr>
              <a:buFontTx/>
              <a:buNone/>
            </a:pPr>
            <a:endParaRPr lang="pl-PL" dirty="0">
              <a:sym typeface="Symbol" pitchFamily="18" charset="2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2996952"/>
            <a:ext cx="7441461" cy="584775"/>
          </a:xfrm>
          <a:prstGeom prst="rect">
            <a:avLst/>
          </a:prstGeom>
          <a:solidFill>
            <a:srgbClr val="EBB887"/>
          </a:solidFill>
          <a:ln>
            <a:solidFill>
              <a:srgbClr val="D15933"/>
            </a:solidFill>
          </a:ln>
        </p:spPr>
        <p:txBody>
          <a:bodyPr wrap="none">
            <a:spAutoFit/>
          </a:bodyPr>
          <a:lstStyle/>
          <a:p>
            <a:r>
              <a:rPr lang="pl-PL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P(B) = P(B/A</a:t>
            </a:r>
            <a:r>
              <a:rPr lang="pl-PL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)*P(A</a:t>
            </a:r>
            <a:r>
              <a:rPr lang="pl-PL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)+…..+ P(B/A</a:t>
            </a:r>
            <a:r>
              <a:rPr lang="pl-PL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)*P(A</a:t>
            </a:r>
            <a:r>
              <a:rPr lang="pl-PL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pl-PL" sz="3200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705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635896" y="4293096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809625"/>
            <a:r>
              <a:rPr lang="pl-PL" b="1" dirty="0" smtClean="0">
                <a:solidFill>
                  <a:srgbClr val="990000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drzewo stochastyczne </a:t>
            </a:r>
          </a:p>
          <a:p>
            <a:pPr marL="809625" indent="-809625"/>
            <a: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(drzewo zdarzeń, prawdopodobieństwa)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 (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) </a:t>
            </a:r>
            <a:br>
              <a:rPr lang="pl-PL" dirty="0" smtClean="0"/>
            </a:br>
            <a:r>
              <a:rPr lang="pl-PL" sz="2400" dirty="0" smtClean="0">
                <a:solidFill>
                  <a:srgbClr val="990000"/>
                </a:solidFill>
              </a:rPr>
              <a:t>Analiza Drzewa Zdarzeń</a:t>
            </a:r>
            <a:endParaRPr lang="pl-PL" dirty="0">
              <a:solidFill>
                <a:srgbClr val="99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1080467"/>
          </a:xfrm>
        </p:spPr>
        <p:txBody>
          <a:bodyPr/>
          <a:lstStyle/>
          <a:p>
            <a:r>
              <a:rPr lang="pl-PL" sz="2400" dirty="0" smtClean="0"/>
              <a:t>ETA jest podstawową metodą </a:t>
            </a:r>
            <a:br>
              <a:rPr lang="pl-PL" sz="2400" dirty="0" smtClean="0"/>
            </a:br>
            <a:r>
              <a:rPr lang="pl-PL" sz="2400" dirty="0" smtClean="0"/>
              <a:t>tworzenia modelu obiektu do </a:t>
            </a:r>
            <a:r>
              <a:rPr lang="pl-PL" sz="2400" dirty="0" smtClean="0">
                <a:solidFill>
                  <a:srgbClr val="990000"/>
                </a:solidFill>
              </a:rPr>
              <a:t>analiz zagrożenia</a:t>
            </a:r>
            <a:r>
              <a:rPr lang="pl-PL" sz="2400" dirty="0" smtClean="0"/>
              <a:t>. 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9802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90000"/>
                </a:solidFill>
                <a:sym typeface="Symbol" pitchFamily="18" charset="2"/>
              </a:rPr>
              <a:t>Twierdzenie </a:t>
            </a:r>
            <a:r>
              <a:rPr lang="pl-PL" b="1" dirty="0" err="1" smtClean="0">
                <a:solidFill>
                  <a:srgbClr val="990000"/>
                </a:solidFill>
                <a:sym typeface="Symbol" pitchFamily="18" charset="2"/>
              </a:rPr>
              <a:t>Bayesa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dirty="0" err="1" smtClean="0">
                <a:sym typeface="Symbol" pitchFamily="18" charset="2"/>
              </a:rPr>
              <a:t>Zał</a:t>
            </a:r>
            <a:r>
              <a:rPr lang="pl-PL" dirty="0" smtClean="0">
                <a:sym typeface="Symbol" pitchFamily="18" charset="2"/>
              </a:rPr>
              <a:t>: 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 </a:t>
            </a:r>
            <a:r>
              <a:rPr lang="pl-PL" dirty="0" smtClean="0">
                <a:sym typeface="Symbol" pitchFamily="18" charset="2"/>
              </a:rPr>
              <a:t>,  </a:t>
            </a:r>
          </a:p>
          <a:p>
            <a:pPr>
              <a:buFontTx/>
              <a:buNone/>
            </a:pPr>
            <a:r>
              <a:rPr lang="pl-PL" dirty="0" smtClean="0">
                <a:solidFill>
                  <a:srgbClr val="990000"/>
                </a:solidFill>
                <a:sym typeface="Symbol" pitchFamily="18" charset="2"/>
              </a:rPr>
              <a:t> 	</a:t>
            </a:r>
            <a:r>
              <a:rPr lang="pl-PL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=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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i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j :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=1,2,…,n</a:t>
            </a:r>
          </a:p>
          <a:p>
            <a:pPr>
              <a:buFontTx/>
              <a:buNone/>
            </a:pPr>
            <a:r>
              <a:rPr lang="pl-PL" dirty="0" smtClean="0">
                <a:sym typeface="Symbol" pitchFamily="18" charset="2"/>
              </a:rPr>
              <a:t>Teza: 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96752"/>
            <a:ext cx="2095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6732240" y="3284984"/>
            <a:ext cx="2088232" cy="715089"/>
          </a:xfrm>
          <a:prstGeom prst="roundRect">
            <a:avLst/>
          </a:prstGeom>
          <a:solidFill>
            <a:srgbClr val="EBB887"/>
          </a:solidFill>
          <a:ln>
            <a:solidFill>
              <a:srgbClr val="D15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Calibri Light" pitchFamily="34" charset="0"/>
              </a:rPr>
              <a:t>Thomas </a:t>
            </a:r>
            <a:r>
              <a:rPr lang="pl-PL" dirty="0" err="1" smtClean="0">
                <a:latin typeface="Calibri Light" pitchFamily="34" charset="0"/>
              </a:rPr>
              <a:t>Bayes</a:t>
            </a:r>
            <a:endParaRPr lang="pl-PL" dirty="0" smtClean="0">
              <a:latin typeface="Calibri Light" pitchFamily="34" charset="0"/>
            </a:endParaRPr>
          </a:p>
          <a:p>
            <a:pPr algn="ctr"/>
            <a:r>
              <a:rPr lang="pl-PL" dirty="0" smtClean="0">
                <a:latin typeface="Calibri Light" pitchFamily="34" charset="0"/>
              </a:rPr>
              <a:t>1702 - 1761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80928"/>
            <a:ext cx="4248472" cy="1132233"/>
          </a:xfrm>
          <a:prstGeom prst="rect">
            <a:avLst/>
          </a:prstGeom>
          <a:noFill/>
          <a:ln w="9525">
            <a:solidFill>
              <a:srgbClr val="D15933"/>
            </a:solidFill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611561" y="472514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809625"/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/B)	-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prawdopodobieństwo tego, że hipoteza jest prawdziwa, </a:t>
            </a:r>
            <a:b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jeśli dostarczone dane są prawdziwe</a:t>
            </a:r>
          </a:p>
          <a:p>
            <a:pPr marL="809625" indent="-809625"/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	- </a:t>
            </a:r>
            <a: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prawdopodobieństwo wyjściowe (bazowe), bez danych</a:t>
            </a:r>
          </a:p>
          <a:p>
            <a:pPr marL="809625" indent="-809625"/>
            <a:endParaRPr lang="pl-PL" dirty="0" smtClean="0">
              <a:latin typeface="Calibri Light" pitchFamily="34" charset="0"/>
              <a:cs typeface="Times New Roman" pitchFamily="18" charset="0"/>
              <a:sym typeface="Symbol" pitchFamily="18" charset="2"/>
            </a:endParaRPr>
          </a:p>
          <a:p>
            <a:pPr marL="809625" indent="-809625"/>
            <a: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	Twierdzenie </a:t>
            </a:r>
            <a:r>
              <a:rPr lang="pl-PL" dirty="0" err="1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Bayesa</a:t>
            </a:r>
            <a: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 stosujemy głównie wtedy, </a:t>
            </a:r>
            <a:b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gdy </a:t>
            </a:r>
            <a:r>
              <a:rPr lang="pl-PL" b="1" dirty="0" smtClean="0">
                <a:solidFill>
                  <a:srgbClr val="990000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znamy wynik doświadczenia i pytamy o jego przebieg</a:t>
            </a:r>
            <a:endParaRPr lang="pl-PL" b="1" dirty="0">
              <a:solidFill>
                <a:srgbClr val="99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Zmienna losowa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i="1" smtClean="0">
                <a:solidFill>
                  <a:schemeClr val="bg2"/>
                </a:solidFill>
              </a:rPr>
              <a:t>Zmienną losową</a:t>
            </a:r>
            <a:r>
              <a:rPr lang="pl-PL" sz="2400" smtClean="0"/>
              <a:t> nazywamy dowolną funkcję mierzalną postaci:</a:t>
            </a:r>
          </a:p>
          <a:p>
            <a:pPr eaLnBrk="1" hangingPunct="1"/>
            <a:endParaRPr lang="pl-PL" sz="2400" smtClean="0"/>
          </a:p>
          <a:p>
            <a:pPr eaLnBrk="1" hangingPunct="1"/>
            <a:endParaRPr lang="pl-PL" sz="2400" smtClean="0"/>
          </a:p>
          <a:p>
            <a:pPr eaLnBrk="1" hangingPunct="1"/>
            <a:r>
              <a:rPr lang="pl-PL" sz="2400" smtClean="0"/>
              <a:t>gdzie:</a:t>
            </a:r>
          </a:p>
          <a:p>
            <a:pPr eaLnBrk="1" hangingPunct="1"/>
            <a:r>
              <a:rPr lang="pl-PL" sz="2400" smtClean="0"/>
              <a:t>	– zbiór zdarzeń elementarnych, </a:t>
            </a:r>
          </a:p>
          <a:p>
            <a:pPr eaLnBrk="1" hangingPunct="1"/>
            <a:r>
              <a:rPr lang="pl-PL" sz="2400" smtClean="0"/>
              <a:t>	– zdarzenia w tej przestrzeni,</a:t>
            </a:r>
          </a:p>
          <a:p>
            <a:pPr eaLnBrk="1" hangingPunct="1"/>
            <a:r>
              <a:rPr lang="pl-PL" sz="2400" smtClean="0"/>
              <a:t>	– prawdopodobieństwo.</a:t>
            </a:r>
          </a:p>
          <a:p>
            <a:pPr eaLnBrk="1" hangingPunct="1"/>
            <a:endParaRPr lang="pl-PL" sz="2400" smtClean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060575"/>
            <a:ext cx="39100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29000"/>
            <a:ext cx="450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Badania statystyczne – próby losowe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chemeClr val="bg2"/>
                </a:solidFill>
              </a:rPr>
              <a:t>Losowy dobór próby</a:t>
            </a:r>
            <a:r>
              <a:rPr lang="pl-PL" smtClean="0"/>
              <a:t> polega na tym, że o fakcie znalezienia się poszczególnych elementów populacji w próbie decyduje przypadek.</a:t>
            </a:r>
          </a:p>
          <a:p>
            <a:pPr eaLnBrk="1" hangingPunct="1"/>
            <a:r>
              <a:rPr lang="pl-PL" smtClean="0"/>
              <a:t>Jest to taki sposób wyboru przy którym spełnione są następujące dwa warunki;</a:t>
            </a:r>
          </a:p>
          <a:p>
            <a:pPr lvl="1" eaLnBrk="1" hangingPunct="1"/>
            <a:r>
              <a:rPr lang="pl-PL" smtClean="0"/>
              <a:t>każda jednostka populacji ma dodatnie, znane prawdopodobieństwo znalezienia się w próbie </a:t>
            </a:r>
          </a:p>
          <a:p>
            <a:pPr lvl="1" eaLnBrk="1" hangingPunct="1"/>
            <a:r>
              <a:rPr lang="pl-PL" smtClean="0"/>
              <a:t>istnieje możliwość ustalenia prawdopodobieństwa znalezienia  się w próbie dla każdego zespołu elementów populacji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b="1" smtClean="0">
                <a:solidFill>
                  <a:schemeClr val="bg2"/>
                </a:solidFill>
              </a:rPr>
              <a:t>Definiowanie zmiennej losowej</a:t>
            </a:r>
            <a:r>
              <a:rPr lang="pl-PL" sz="2400" smtClean="0"/>
              <a:t> jest to przypisanie wartości liczbowych zdarzeniom elementarnym.</a:t>
            </a:r>
          </a:p>
          <a:p>
            <a:pPr eaLnBrk="1" hangingPunct="1"/>
            <a:r>
              <a:rPr lang="pl-PL" sz="2400" smtClean="0"/>
              <a:t>Z partii wyrobów zawierającej wyroby dobre i wyroby wadliwe losuję jeden wyrób, wtedy </a:t>
            </a:r>
          </a:p>
          <a:p>
            <a:pPr algn="ctr" eaLnBrk="1" hangingPunct="1"/>
            <a:r>
              <a:rPr lang="pl-PL" sz="2400" i="1" smtClean="0"/>
              <a:t>Ω = {ω</a:t>
            </a:r>
            <a:r>
              <a:rPr lang="pl-PL" sz="2400" i="1" baseline="-25000" smtClean="0"/>
              <a:t>d</a:t>
            </a:r>
            <a:r>
              <a:rPr lang="pl-PL" sz="2400" i="1" smtClean="0"/>
              <a:t>, ω</a:t>
            </a:r>
            <a:r>
              <a:rPr lang="pl-PL" sz="2400" i="1" baseline="-25000" smtClean="0"/>
              <a:t>w</a:t>
            </a:r>
            <a:r>
              <a:rPr lang="pl-PL" sz="2400" i="1" smtClean="0"/>
              <a:t>}</a:t>
            </a:r>
          </a:p>
          <a:p>
            <a:pPr lvl="1" eaLnBrk="1" hangingPunct="1">
              <a:buFont typeface="Georgia" pitchFamily="18" charset="0"/>
              <a:buNone/>
            </a:pPr>
            <a:r>
              <a:rPr lang="pl-PL" sz="2000" smtClean="0"/>
              <a:t>gdzie</a:t>
            </a:r>
          </a:p>
          <a:p>
            <a:pPr lvl="1" eaLnBrk="1" hangingPunct="1">
              <a:buFont typeface="Georgia" pitchFamily="18" charset="0"/>
              <a:buNone/>
            </a:pPr>
            <a:r>
              <a:rPr lang="pl-PL" sz="2000" smtClean="0"/>
              <a:t>ω</a:t>
            </a:r>
            <a:r>
              <a:rPr lang="pl-PL" sz="2000" baseline="-25000" smtClean="0"/>
              <a:t>d</a:t>
            </a:r>
            <a:r>
              <a:rPr lang="pl-PL" sz="2000" smtClean="0"/>
              <a:t> – oznacza wylosowanie wyrobu dobrego</a:t>
            </a:r>
          </a:p>
          <a:p>
            <a:pPr lvl="1" eaLnBrk="1" hangingPunct="1">
              <a:buFont typeface="Georgia" pitchFamily="18" charset="0"/>
              <a:buNone/>
            </a:pPr>
            <a:r>
              <a:rPr lang="pl-PL" sz="2000" smtClean="0"/>
              <a:t>ω</a:t>
            </a:r>
            <a:r>
              <a:rPr lang="pl-PL" sz="2000" baseline="-25000" smtClean="0"/>
              <a:t>w</a:t>
            </a:r>
            <a:r>
              <a:rPr lang="pl-PL" sz="2000" smtClean="0"/>
              <a:t> – oznacza wylosowanie wyrobu wadliwego</a:t>
            </a:r>
          </a:p>
          <a:p>
            <a:pPr eaLnBrk="1" hangingPunct="1"/>
            <a:r>
              <a:rPr lang="pl-PL" sz="2400" smtClean="0"/>
              <a:t>Określam zmienną losową X w następujący sposób: </a:t>
            </a:r>
          </a:p>
          <a:p>
            <a:pPr eaLnBrk="1" hangingPunct="1"/>
            <a:r>
              <a:rPr lang="pl-PL" sz="2400" smtClean="0"/>
              <a:t>			X(ω</a:t>
            </a:r>
            <a:r>
              <a:rPr lang="pl-PL" sz="2400" baseline="-25000" smtClean="0"/>
              <a:t>d</a:t>
            </a:r>
            <a:r>
              <a:rPr lang="pl-PL" sz="2400" smtClean="0"/>
              <a:t>)=1 	X(ω</a:t>
            </a:r>
            <a:r>
              <a:rPr lang="pl-PL" sz="2400" baseline="-25000" smtClean="0"/>
              <a:t>w</a:t>
            </a:r>
            <a:r>
              <a:rPr lang="pl-PL" sz="2400" smtClean="0"/>
              <a:t>)=0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Rozkład prawdopodobieństwa</a:t>
            </a:r>
            <a:br>
              <a:rPr lang="pl-PL" sz="2400" smtClean="0"/>
            </a:br>
            <a:r>
              <a:rPr lang="pl-PL" sz="2400" smtClean="0"/>
              <a:t>zmiennej losowej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Jeżeli w przedstawionym przykładzie, dotyczącym kontroli jakości wyrobów, 90% wyrobów było dobrych, natomiast 10% stanowiły wybraki, to możemy mówić o prawdopodobieństwie zdarzeń („dwupunktowym”rozkładzie prawdopodobieństwa) </a:t>
            </a:r>
          </a:p>
          <a:p>
            <a:pPr algn="ctr" eaLnBrk="1" hangingPunct="1"/>
            <a:r>
              <a:rPr lang="pl-PL" sz="2400" smtClean="0"/>
              <a:t>P</a:t>
            </a:r>
            <a:r>
              <a:rPr lang="pl-PL" sz="2400" smtClean="0">
                <a:solidFill>
                  <a:schemeClr val="bg2"/>
                </a:solidFill>
              </a:rPr>
              <a:t>({ω : X(ω)=0})</a:t>
            </a:r>
            <a:r>
              <a:rPr lang="pl-PL" sz="2400" smtClean="0"/>
              <a:t> = 0,1 </a:t>
            </a:r>
          </a:p>
          <a:p>
            <a:pPr algn="ctr" eaLnBrk="1" hangingPunct="1"/>
            <a:r>
              <a:rPr lang="pl-PL" sz="2400" smtClean="0"/>
              <a:t>P</a:t>
            </a:r>
            <a:r>
              <a:rPr lang="pl-PL" sz="2400" smtClean="0">
                <a:solidFill>
                  <a:schemeClr val="bg2"/>
                </a:solidFill>
              </a:rPr>
              <a:t>({ω : X(ω)=1})</a:t>
            </a:r>
            <a:r>
              <a:rPr lang="pl-PL" sz="2400" smtClean="0"/>
              <a:t> = 0,9</a:t>
            </a:r>
          </a:p>
          <a:p>
            <a:pPr eaLnBrk="1" hangingPunct="1"/>
            <a:r>
              <a:rPr lang="pl-PL" sz="2400" smtClean="0"/>
              <a:t>Natomiast poniższa tabelka ilustruje 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941888"/>
            <a:ext cx="34575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Zmienna losowa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Rozpatrujemy zmienną losową na przestrzeni dyskretnej: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Przykład:</a:t>
            </a:r>
          </a:p>
          <a:p>
            <a:pPr eaLnBrk="1" hangingPunct="1"/>
            <a:r>
              <a:rPr lang="pl-PL" smtClean="0"/>
              <a:t>Przyjmijmy, ze rzucamy kostką do gry, wtedy:</a:t>
            </a:r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89138"/>
            <a:ext cx="3311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508500"/>
            <a:ext cx="30241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Dystrybuanta zmiennej losowej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i="1" smtClean="0">
                <a:solidFill>
                  <a:schemeClr val="bg2"/>
                </a:solidFill>
              </a:rPr>
              <a:t>Dystrybuantą zmiennej losowej</a:t>
            </a:r>
            <a:r>
              <a:rPr lang="pl-PL" smtClean="0"/>
              <a:t> </a:t>
            </a:r>
            <a:r>
              <a:rPr lang="pl-PL" i="1" smtClean="0"/>
              <a:t>X</a:t>
            </a:r>
            <a:r>
              <a:rPr lang="pl-PL" smtClean="0"/>
              <a:t> nazywamy funkcję:</a:t>
            </a:r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Przykład:</a:t>
            </a:r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205038"/>
            <a:ext cx="41036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357563"/>
            <a:ext cx="311785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157788"/>
            <a:ext cx="27051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Dystrybucja zmiennej losowej –</a:t>
            </a:r>
            <a:br>
              <a:rPr lang="pl-PL" sz="2400" smtClean="0"/>
            </a:br>
            <a:r>
              <a:rPr lang="pl-PL" sz="2400" smtClean="0"/>
              <a:t>gęstość rozkładu (1)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i="1" smtClean="0">
                <a:solidFill>
                  <a:schemeClr val="bg2"/>
                </a:solidFill>
              </a:rPr>
              <a:t>Gęstość</a:t>
            </a:r>
            <a:r>
              <a:rPr lang="pl-PL" sz="2400" smtClean="0"/>
              <a:t> opisujemy wzorem:</a:t>
            </a:r>
          </a:p>
          <a:p>
            <a:pPr eaLnBrk="1" hangingPunct="1"/>
            <a:endParaRPr lang="pl-PL" sz="2400" smtClean="0"/>
          </a:p>
          <a:p>
            <a:pPr eaLnBrk="1" hangingPunct="1"/>
            <a:endParaRPr lang="pl-PL" sz="2400" smtClean="0"/>
          </a:p>
          <a:p>
            <a:pPr eaLnBrk="1" hangingPunct="1"/>
            <a:endParaRPr lang="pl-PL" sz="2400" smtClean="0"/>
          </a:p>
          <a:p>
            <a:pPr eaLnBrk="1" hangingPunct="1"/>
            <a:r>
              <a:rPr lang="pl-PL" sz="2400" smtClean="0"/>
              <a:t>Rozkłady mające gęstość nazywane są </a:t>
            </a:r>
            <a:r>
              <a:rPr lang="pl-PL" sz="2400" i="1" smtClean="0"/>
              <a:t>rozkładami ciągłymi</a:t>
            </a:r>
            <a:r>
              <a:rPr lang="pl-PL" sz="2400" smtClean="0"/>
              <a:t>. Często mówi się o </a:t>
            </a:r>
            <a:r>
              <a:rPr lang="pl-PL" sz="2400" i="1" smtClean="0">
                <a:solidFill>
                  <a:schemeClr val="bg2"/>
                </a:solidFill>
              </a:rPr>
              <a:t>gęstości zmiennej losowej</a:t>
            </a:r>
            <a:r>
              <a:rPr lang="pl-PL" sz="2400" smtClean="0"/>
              <a:t> w sensie gęstości rozkładu zmiennej losowej. </a:t>
            </a:r>
          </a:p>
          <a:p>
            <a:pPr eaLnBrk="1" hangingPunct="1"/>
            <a:r>
              <a:rPr lang="pl-PL" sz="2400" smtClean="0"/>
              <a:t>Funkcja gęstości prawdopodobieństwa - funkcja rzeczywista, która </a:t>
            </a:r>
            <a:r>
              <a:rPr lang="pl-PL" sz="2400" smtClean="0">
                <a:solidFill>
                  <a:schemeClr val="bg2"/>
                </a:solidFill>
              </a:rPr>
              <a:t>pozwala wyrazić prawdopodobieństwo</a:t>
            </a:r>
            <a:r>
              <a:rPr lang="pl-PL" sz="2400" smtClean="0"/>
              <a:t> wystąpienia dowolnego zdarzenia A przy pomocy wartości całki Lebesgue'a z tej funkcji po zbiorze A. 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60575"/>
            <a:ext cx="24479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Dystrybucja zmiennej losowej –</a:t>
            </a:r>
            <a:br>
              <a:rPr lang="pl-PL" sz="2400" smtClean="0"/>
            </a:br>
            <a:r>
              <a:rPr lang="pl-PL" sz="2400" smtClean="0"/>
              <a:t>gęstość rozkładu (2)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25538"/>
            <a:ext cx="45370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933825"/>
            <a:ext cx="60007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Parametry zmiennej losowej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85225" cy="5329237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chemeClr val="bg2"/>
                </a:solidFill>
              </a:rPr>
              <a:t>Wartość oczekiwana</a:t>
            </a:r>
            <a:r>
              <a:rPr lang="pl-PL" smtClean="0"/>
              <a:t> (nadzieja matematyczna / wartość przeciętna) zmiennej losowej – </a:t>
            </a:r>
            <a:r>
              <a:rPr lang="pl-PL" i="1" smtClean="0"/>
              <a:t>średnia</a:t>
            </a:r>
            <a:r>
              <a:rPr lang="pl-PL" smtClean="0"/>
              <a:t>. Określamy ja następująco: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i="1" smtClean="0">
                <a:solidFill>
                  <a:schemeClr val="bg2"/>
                </a:solidFill>
              </a:rPr>
              <a:t>Wariancja</a:t>
            </a:r>
            <a:r>
              <a:rPr lang="pl-PL" smtClean="0"/>
              <a:t> zmiennej losowej - rozrzut wyników wokół wartości średniej.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i="1" smtClean="0">
                <a:solidFill>
                  <a:schemeClr val="bg2"/>
                </a:solidFill>
              </a:rPr>
              <a:t>Odchylenie standardowe</a:t>
            </a:r>
            <a:r>
              <a:rPr lang="pl-PL" i="1" smtClean="0"/>
              <a:t>:</a:t>
            </a:r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492375"/>
            <a:ext cx="38893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492375"/>
            <a:ext cx="15128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149725"/>
            <a:ext cx="7429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5589588"/>
            <a:ext cx="6769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924944"/>
            <a:ext cx="7772400" cy="1143000"/>
          </a:xfrm>
        </p:spPr>
        <p:txBody>
          <a:bodyPr/>
          <a:lstStyle/>
          <a:p>
            <a:r>
              <a:rPr lang="pl-PL" sz="3200" b="0" dirty="0">
                <a:latin typeface="AntPolt" pitchFamily="2" charset="-18"/>
              </a:rPr>
              <a:t>Rozkład Normalny</a:t>
            </a:r>
            <a:endParaRPr lang="pl-PL" sz="3200" dirty="0">
              <a:latin typeface="AntPolt" pitchFamily="2" charset="-1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568630" cy="10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2800" dirty="0">
                <a:solidFill>
                  <a:srgbClr val="006699"/>
                </a:solidFill>
                <a:latin typeface="Calibri Light" pitchFamily="34" charset="0"/>
              </a:rPr>
              <a:t>Rozkład zwany </a:t>
            </a:r>
            <a:r>
              <a:rPr lang="pl-PL" sz="2800" dirty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rozkładem Gaussa-Laplace'a </a:t>
            </a:r>
            <a:r>
              <a:rPr lang="pl-PL" sz="2800" dirty="0">
                <a:solidFill>
                  <a:srgbClr val="006699"/>
                </a:solidFill>
                <a:latin typeface="Calibri Light" pitchFamily="34" charset="0"/>
              </a:rPr>
              <a:t>jest najczęściej spotykanym </a:t>
            </a:r>
            <a:r>
              <a:rPr lang="pl-PL" sz="2800" dirty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rozkładem zmiennej losowej ciągłej</a:t>
            </a:r>
            <a:r>
              <a:rPr lang="pl-PL" sz="2800" dirty="0">
                <a:solidFill>
                  <a:srgbClr val="006699"/>
                </a:solidFill>
                <a:latin typeface="Calibri Light" pitchFamily="34" charset="0"/>
              </a:rPr>
              <a:t>.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67544" y="3212976"/>
            <a:ext cx="70866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l-PL" sz="2800" dirty="0">
                <a:latin typeface="Calibri Light" pitchFamily="34" charset="0"/>
              </a:rPr>
              <a:t>Mówimy, że zmienna losowa ciągła </a:t>
            </a:r>
            <a:r>
              <a:rPr lang="pl-PL" sz="2800" i="1" dirty="0">
                <a:latin typeface="Calibri Light" pitchFamily="34" charset="0"/>
                <a:cs typeface="Times New Roman" pitchFamily="18" charset="0"/>
              </a:rPr>
              <a:t>X</a:t>
            </a:r>
            <a:r>
              <a:rPr lang="pl-PL" sz="2800" dirty="0">
                <a:latin typeface="Calibri Light" pitchFamily="34" charset="0"/>
              </a:rPr>
              <a:t> ma rozkład normalny </a:t>
            </a:r>
            <a:r>
              <a:rPr lang="pl-PL" sz="2800" dirty="0">
                <a:latin typeface="Calibri Light" pitchFamily="34" charset="0"/>
                <a:cs typeface="Times New Roman" pitchFamily="18" charset="0"/>
              </a:rPr>
              <a:t>o wartości oczekiwanej </a:t>
            </a:r>
            <a:r>
              <a:rPr lang="pl-PL" sz="2800" i="1" dirty="0">
                <a:latin typeface="Calibri Light" pitchFamily="34" charset="0"/>
                <a:cs typeface="Times New Roman" pitchFamily="18" charset="0"/>
              </a:rPr>
              <a:t>μ</a:t>
            </a:r>
            <a:r>
              <a:rPr lang="pl-PL" sz="2800" dirty="0">
                <a:latin typeface="Calibri Light" pitchFamily="34" charset="0"/>
                <a:cs typeface="Times New Roman" pitchFamily="18" charset="0"/>
              </a:rPr>
              <a:t> </a:t>
            </a:r>
            <a:r>
              <a:rPr lang="pl-PL" sz="2800" dirty="0" smtClean="0">
                <a:latin typeface="Calibri Light" pitchFamily="34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Calibri Light" pitchFamily="34" charset="0"/>
                <a:cs typeface="Times New Roman" pitchFamily="18" charset="0"/>
              </a:rPr>
            </a:br>
            <a:r>
              <a:rPr lang="pl-PL" sz="2800" dirty="0" smtClean="0">
                <a:latin typeface="Calibri Light" pitchFamily="34" charset="0"/>
                <a:cs typeface="Times New Roman" pitchFamily="18" charset="0"/>
              </a:rPr>
              <a:t>i </a:t>
            </a:r>
            <a:r>
              <a:rPr lang="pl-PL" sz="2800" dirty="0">
                <a:latin typeface="Calibri Light" pitchFamily="34" charset="0"/>
                <a:cs typeface="Times New Roman" pitchFamily="18" charset="0"/>
              </a:rPr>
              <a:t>odchyleniu standardowym </a:t>
            </a:r>
            <a:r>
              <a:rPr lang="pl-PL" sz="2800" i="1" dirty="0"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800" dirty="0">
                <a:latin typeface="Calibri Light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229200"/>
            <a:ext cx="2971800" cy="790575"/>
          </a:xfrm>
          <a:prstGeom prst="rect">
            <a:avLst/>
          </a:prstGeo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Rozkład normalny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896544" cy="1462094"/>
          </a:xfrm>
          <a:prstGeom prst="rect">
            <a:avLst/>
          </a:prstGeom>
          <a:noFill/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7848600" cy="7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l-PL" sz="2800" dirty="0">
                <a:latin typeface="Calibri Light" pitchFamily="34" charset="0"/>
              </a:rPr>
              <a:t>Funkcja gęstości w rozkładzie normalnym o postaci: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79512" y="2852936"/>
            <a:ext cx="8568952" cy="13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l-PL" sz="2600" dirty="0">
                <a:latin typeface="Calibri Light" pitchFamily="34" charset="0"/>
              </a:rPr>
              <a:t>określona została </a:t>
            </a:r>
            <a:r>
              <a:rPr lang="pl-PL" sz="2600" dirty="0" smtClean="0">
                <a:latin typeface="Calibri Light" pitchFamily="34" charset="0"/>
              </a:rPr>
              <a:t>dla </a:t>
            </a:r>
            <a:br>
              <a:rPr lang="pl-PL" sz="2600" dirty="0" smtClean="0">
                <a:latin typeface="Calibri Light" pitchFamily="34" charset="0"/>
              </a:rPr>
            </a:br>
            <a:r>
              <a:rPr lang="pl-PL" sz="2600" u="sng" dirty="0" smtClean="0">
                <a:latin typeface="Calibri Light" pitchFamily="34" charset="0"/>
              </a:rPr>
              <a:t>wszystkich </a:t>
            </a:r>
            <a:r>
              <a:rPr lang="pl-PL" sz="2600" u="sng" dirty="0">
                <a:latin typeface="Calibri Light" pitchFamily="34" charset="0"/>
              </a:rPr>
              <a:t>rzeczywistych </a:t>
            </a:r>
            <a:r>
              <a:rPr lang="pl-PL" sz="2600" u="sng" dirty="0" smtClean="0">
                <a:latin typeface="Calibri Light" pitchFamily="34" charset="0"/>
              </a:rPr>
              <a:t>wartości zmiennej </a:t>
            </a:r>
            <a:r>
              <a:rPr lang="pl-PL" sz="2600" u="sng" dirty="0">
                <a:latin typeface="Calibri Light" pitchFamily="34" charset="0"/>
              </a:rPr>
              <a:t>X.</a:t>
            </a:r>
            <a:endParaRPr lang="pl-PL" sz="2400" u="sng" dirty="0">
              <a:latin typeface="Calibri Light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Rozkład normalny</a:t>
            </a:r>
          </a:p>
        </p:txBody>
      </p:sp>
      <p:pic>
        <p:nvPicPr>
          <p:cNvPr id="7" name="Picture 5" descr="anima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65625"/>
            <a:ext cx="7772400" cy="249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Wybór próby reprezentatywnej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smtClean="0"/>
              <a:t>Od próby wymaga się reprezentatywności, czyli aby z przyjętą dokładnością opisywała strukturę badanej populacji.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O reprezentatywności decydują dwa czynniki: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• Liczebność (n)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• Sposób doboru grupy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1800" smtClean="0">
                <a:solidFill>
                  <a:schemeClr val="bg2"/>
                </a:solidFill>
              </a:rPr>
              <a:t>Wybór celowy</a:t>
            </a:r>
            <a:r>
              <a:rPr lang="pl-PL" sz="1800" smtClean="0"/>
              <a:t>, o przynależności do grupy decyduje badacz, stopień reprezentatywności zależy wyłącznie od jakości selekcji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1800" smtClean="0">
                <a:solidFill>
                  <a:schemeClr val="bg2"/>
                </a:solidFill>
              </a:rPr>
              <a:t>Wybór losowy</a:t>
            </a:r>
            <a:r>
              <a:rPr lang="pl-PL" sz="1800" smtClean="0"/>
              <a:t> – każdy element populacji ma jednakową szansę znalezienia się w próbie z takim samym prawdopodobieństwem, stopień reprezentatywności rośnie wraz ze wzrostem liczebności grupy.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1800" smtClean="0"/>
              <a:t>Stosowane są dwie techniki losowania:</a:t>
            </a:r>
          </a:p>
          <a:p>
            <a:pPr lvl="2" eaLnBrk="1" hangingPunct="1">
              <a:lnSpc>
                <a:spcPct val="90000"/>
              </a:lnSpc>
            </a:pPr>
            <a:r>
              <a:rPr lang="pl-PL" sz="1600" smtClean="0"/>
              <a:t>Losowanie niezależne (zwrotne) </a:t>
            </a:r>
          </a:p>
          <a:p>
            <a:pPr lvl="2" eaLnBrk="1" hangingPunct="1">
              <a:lnSpc>
                <a:spcPct val="90000"/>
              </a:lnSpc>
            </a:pPr>
            <a:r>
              <a:rPr lang="pl-PL" sz="1600" smtClean="0"/>
              <a:t>Losowanie zależne (bezzwrotne)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30300"/>
            <a:ext cx="6705600" cy="4259263"/>
          </a:xfrm>
          <a:prstGeom prst="rect">
            <a:avLst/>
          </a:prstGeo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356225" y="5300663"/>
            <a:ext cx="341228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Parametry rozkładu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</a:t>
            </a:r>
            <a:r>
              <a:rPr lang="pl-PL" sz="2600" b="1" i="1" dirty="0">
                <a:solidFill>
                  <a:schemeClr val="accent2"/>
                </a:solidFill>
                <a:latin typeface="Calibri Light" pitchFamily="34" charset="0"/>
              </a:rPr>
              <a:t>N</a:t>
            </a:r>
            <a:r>
              <a:rPr lang="pl-PL" sz="2000" b="1" i="1" dirty="0">
                <a:solidFill>
                  <a:schemeClr val="accent2"/>
                </a:solidFill>
                <a:latin typeface="Calibri Light" pitchFamily="34" charset="0"/>
              </a:rPr>
              <a:t>(</a:t>
            </a:r>
            <a:r>
              <a:rPr lang="pl-PL" sz="2000" b="1" i="1" dirty="0" err="1">
                <a:solidFill>
                  <a:schemeClr val="accent2"/>
                </a:solidFill>
                <a:latin typeface="Calibri Light" pitchFamily="34" charset="0"/>
              </a:rPr>
              <a:t>μ,σ</a:t>
            </a:r>
            <a:r>
              <a:rPr lang="pl-PL" sz="2000" b="1" i="1" dirty="0">
                <a:solidFill>
                  <a:schemeClr val="accent2"/>
                </a:solidFill>
                <a:latin typeface="Calibri Light" pitchFamily="34" charset="0"/>
              </a:rPr>
              <a:t>),</a:t>
            </a:r>
            <a:r>
              <a:rPr lang="pl-PL" sz="2000" i="1" dirty="0">
                <a:solidFill>
                  <a:schemeClr val="tx2"/>
                </a:solidFill>
                <a:latin typeface="Calibri Light" pitchFamily="34" charset="0"/>
              </a:rPr>
              <a:t> </a:t>
            </a:r>
            <a:endParaRPr lang="pl-PL" sz="2400" i="1" dirty="0">
              <a:solidFill>
                <a:schemeClr val="accent2"/>
              </a:solidFill>
              <a:latin typeface="Calibri Light" pitchFamily="34" charset="0"/>
              <a:sym typeface="Symbol" pitchFamily="18" charset="2"/>
            </a:endParaRPr>
          </a:p>
          <a:p>
            <a:r>
              <a:rPr lang="pl-PL" sz="2400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 - 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</a:rPr>
              <a:t>Wartość oczekiwana</a:t>
            </a:r>
          </a:p>
          <a:p>
            <a:r>
              <a:rPr lang="pl-PL" sz="2400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</a:t>
            </a:r>
            <a:r>
              <a:rPr lang="pl-PL" sz="2400" i="1" baseline="30000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2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</a:t>
            </a:r>
            <a:r>
              <a:rPr lang="pl-PL" sz="2400" i="1" dirty="0" smtClean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-</a:t>
            </a:r>
            <a:r>
              <a:rPr lang="pl-PL" sz="2400" dirty="0" smtClean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</a:rPr>
              <a:t>Wariancja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788024" y="52292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Calibri Light" pitchFamily="34" charset="0"/>
                <a:sym typeface="Symbol" pitchFamily="18" charset="2"/>
              </a:rPr>
              <a:t>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334000" y="32766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>
                <a:latin typeface="Calibri Light" pitchFamily="34" charset="0"/>
                <a:sym typeface="Symbol" pitchFamily="18" charset="2"/>
              </a:rPr>
              <a:t>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4953000" y="3810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943600" y="1524000"/>
            <a:ext cx="587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Calibri Light" pitchFamily="34" charset="0"/>
              </a:rPr>
              <a:t>f(x)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5715000" y="1905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Rozkład normalny</a:t>
            </a:r>
          </a:p>
        </p:txBody>
      </p:sp>
      <p:pic>
        <p:nvPicPr>
          <p:cNvPr id="81930" name="Picture 10" descr="\ P(X \le x) = \int\limits_{-\infty}^x \frac{1} {\sigma\sqrt{2\pi} } e^{-(u-\mu)^2 \over (2\sigma^2)}\,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3810000" cy="892175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2411413" y="2708275"/>
            <a:ext cx="846137" cy="1943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3733800" y="3581400"/>
            <a:ext cx="0" cy="1676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581400" y="5181600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>
                <a:latin typeface="Calibri Light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95288" y="1447800"/>
            <a:ext cx="87487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dirty="0">
                <a:solidFill>
                  <a:schemeClr val="accent2"/>
                </a:solidFill>
                <a:latin typeface="Calibri Light" pitchFamily="34" charset="0"/>
              </a:rPr>
              <a:t>Funkcja gęstości w rozkładzie normalnym</a:t>
            </a:r>
            <a:r>
              <a:rPr lang="pl-PL" sz="2600" dirty="0">
                <a:solidFill>
                  <a:srgbClr val="800000"/>
                </a:solidFill>
                <a:latin typeface="Calibri Light" pitchFamily="34" charset="0"/>
              </a:rPr>
              <a:t>:</a:t>
            </a:r>
          </a:p>
          <a:p>
            <a:pPr marL="630238" lvl="1" indent="-360363">
              <a:spcBef>
                <a:spcPct val="50000"/>
              </a:spcBef>
              <a:buFontTx/>
              <a:buChar char="•"/>
            </a:pPr>
            <a:r>
              <a:rPr lang="pl-PL" sz="2600" dirty="0">
                <a:latin typeface="Calibri Light" pitchFamily="34" charset="0"/>
              </a:rPr>
              <a:t>jest symetryczna 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względem prostej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x 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=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 </a:t>
            </a:r>
          </a:p>
          <a:p>
            <a:pPr marL="630238" lvl="1" indent="-360363">
              <a:spcBef>
                <a:spcPct val="50000"/>
              </a:spcBef>
              <a:buFontTx/>
              <a:buChar char="•"/>
            </a:pPr>
            <a:r>
              <a:rPr lang="pl-PL" sz="2600" dirty="0">
                <a:latin typeface="Calibri Light" pitchFamily="34" charset="0"/>
                <a:cs typeface="Times New Roman" pitchFamily="18" charset="0"/>
              </a:rPr>
              <a:t>w punkcie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x =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 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osiąga wartość maksymalną</a:t>
            </a:r>
            <a:endParaRPr lang="pl-PL" sz="2600" dirty="0">
              <a:latin typeface="Calibri Light" pitchFamily="34" charset="0"/>
            </a:endParaRPr>
          </a:p>
          <a:p>
            <a:pPr marL="630238" lvl="1" indent="-360363">
              <a:spcBef>
                <a:spcPct val="50000"/>
              </a:spcBef>
              <a:buFontTx/>
              <a:buChar char="•"/>
            </a:pPr>
            <a:r>
              <a:rPr lang="pl-PL" sz="2600" dirty="0">
                <a:latin typeface="Calibri Light" pitchFamily="34" charset="0"/>
                <a:cs typeface="Times New Roman" pitchFamily="18" charset="0"/>
              </a:rPr>
              <a:t>ramiona </a:t>
            </a:r>
            <a:r>
              <a:rPr lang="pl-PL" sz="2600" dirty="0">
                <a:latin typeface="Calibri Light" pitchFamily="34" charset="0"/>
              </a:rPr>
              <a:t>funkcji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 mają punkty przegięcia dla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x =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 -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σ</a:t>
            </a:r>
          </a:p>
          <a:p>
            <a:pPr marL="630238" indent="-360363">
              <a:lnSpc>
                <a:spcPct val="50000"/>
              </a:lnSpc>
              <a:spcBef>
                <a:spcPct val="50000"/>
              </a:spcBef>
            </a:pPr>
            <a:r>
              <a:rPr lang="pl-PL" sz="2600" dirty="0">
                <a:latin typeface="Calibri Light" pitchFamily="34" charset="0"/>
              </a:rPr>
              <a:t>  	oraz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x =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 +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σ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l-PL" sz="2600" i="1" dirty="0">
              <a:latin typeface="Calibri Light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l-PL" sz="2600" dirty="0">
                <a:solidFill>
                  <a:schemeClr val="accent2"/>
                </a:solidFill>
                <a:latin typeface="Calibri Light" pitchFamily="34" charset="0"/>
              </a:rPr>
              <a:t>K</a:t>
            </a:r>
            <a:r>
              <a:rPr lang="pl-PL" sz="2600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ształt funkcji gęstości zależy od wartości</a:t>
            </a:r>
            <a:r>
              <a:rPr lang="pl-PL" sz="2600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pl-PL" sz="2600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parametrów:</a:t>
            </a:r>
            <a:r>
              <a:rPr lang="pl-PL" sz="2600" dirty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pl-PL" sz="2600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dirty="0">
                <a:solidFill>
                  <a:schemeClr val="accent2"/>
                </a:solidFill>
                <a:latin typeface="Calibri Light" pitchFamily="34" charset="0"/>
              </a:rPr>
              <a:t>,</a:t>
            </a:r>
            <a:r>
              <a:rPr lang="pl-PL" sz="2600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 </a:t>
            </a:r>
            <a:r>
              <a:rPr lang="pl-PL" sz="2600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600" i="1" dirty="0">
                <a:solidFill>
                  <a:schemeClr val="accent2"/>
                </a:solidFill>
                <a:latin typeface="Calibri Light" pitchFamily="34" charset="0"/>
              </a:rPr>
              <a:t> :</a:t>
            </a:r>
            <a:endParaRPr lang="pl-PL" sz="2600" dirty="0">
              <a:solidFill>
                <a:schemeClr val="accent2"/>
              </a:solidFill>
              <a:latin typeface="Calibri Light" pitchFamily="34" charset="0"/>
            </a:endParaRPr>
          </a:p>
          <a:p>
            <a:pPr marL="630238" indent="-360363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600" dirty="0">
                <a:latin typeface="Calibri Light" pitchFamily="34" charset="0"/>
              </a:rPr>
              <a:t>	p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arametr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 decyduje o przesunięciu krzywej,</a:t>
            </a:r>
            <a:endParaRPr lang="pl-PL" sz="2600" dirty="0">
              <a:latin typeface="Calibri Light" pitchFamily="34" charset="0"/>
            </a:endParaRPr>
          </a:p>
          <a:p>
            <a:pPr marL="630238" indent="-360363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600" dirty="0">
                <a:latin typeface="Calibri Light" pitchFamily="34" charset="0"/>
              </a:rPr>
              <a:t>	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parametr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 decyduje o „smukłości” krzywej.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pl-PL" sz="2600" dirty="0">
              <a:latin typeface="Calibri Light" pitchFamily="34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55576" y="260648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Cechy charakterystyczne rozkładu normalnego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iebieska lignina"/>
          <p:cNvPicPr>
            <a:picLocks noChangeAspect="1" noChangeArrowheads="1"/>
          </p:cNvPicPr>
          <p:nvPr/>
        </p:nvPicPr>
        <p:blipFill>
          <a:blip r:embed="rId2" cstate="print"/>
          <a:srcRect t="8112" b="8112"/>
          <a:stretch>
            <a:fillRect/>
          </a:stretch>
        </p:blipFill>
        <p:spPr bwMode="auto">
          <a:xfrm>
            <a:off x="990600" y="2514600"/>
            <a:ext cx="7239000" cy="3962400"/>
          </a:xfrm>
          <a:prstGeom prst="rect">
            <a:avLst/>
          </a:prstGeom>
          <a:blipFill dpi="0" rotWithShape="0">
            <a:blip r:embed="rId3" cstate="print"/>
            <a:srcRect t="8112" b="811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924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dirty="0">
                <a:latin typeface="Calibri Light" pitchFamily="34" charset="0"/>
              </a:rPr>
              <a:t>Przykłady funkcji gęstości rozkładów N (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i="1" dirty="0">
                <a:latin typeface="Calibri Light" pitchFamily="34" charset="0"/>
                <a:sym typeface="Symbol" pitchFamily="18" charset="2"/>
              </a:rPr>
              <a:t>,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600" i="1" dirty="0">
                <a:latin typeface="Calibri Light" pitchFamily="34" charset="0"/>
              </a:rPr>
              <a:t>)</a:t>
            </a:r>
            <a:r>
              <a:rPr lang="pl-PL" sz="2600" dirty="0">
                <a:latin typeface="Calibri Ligh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l-PL" sz="2600" dirty="0">
                <a:latin typeface="Calibri Light" pitchFamily="34" charset="0"/>
              </a:rPr>
              <a:t>dla różnych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μ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 i </a:t>
            </a:r>
            <a:r>
              <a:rPr lang="pl-PL" sz="2600" i="1" dirty="0"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600" dirty="0">
                <a:latin typeface="Calibri Light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Rozkład normalny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992888" cy="108012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Wykresy dystrybuanty rozkładu normalnego </a:t>
            </a:r>
            <a:r>
              <a:rPr lang="pl-PL" i="1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pl-PL" i="1" dirty="0">
                <a:cs typeface="Times New Roman" pitchFamily="18" charset="0"/>
              </a:rPr>
              <a:t>(</a:t>
            </a:r>
            <a:r>
              <a:rPr lang="pl-PL" i="1" dirty="0" err="1">
                <a:cs typeface="Times New Roman" pitchFamily="18" charset="0"/>
              </a:rPr>
              <a:t>μ,σ</a:t>
            </a:r>
            <a:r>
              <a:rPr lang="pl-PL" i="1" dirty="0">
                <a:cs typeface="Times New Roman" pitchFamily="18" charset="0"/>
              </a:rPr>
              <a:t>)</a:t>
            </a:r>
            <a:r>
              <a:rPr lang="pl-PL" dirty="0"/>
              <a:t>, dla różnych </a:t>
            </a:r>
            <a:r>
              <a:rPr lang="pl-PL" i="1" dirty="0">
                <a:cs typeface="Times New Roman" pitchFamily="18" charset="0"/>
              </a:rPr>
              <a:t>μ</a:t>
            </a:r>
            <a:r>
              <a:rPr lang="pl-PL" dirty="0"/>
              <a:t> i </a:t>
            </a:r>
            <a:r>
              <a:rPr lang="pl-PL" i="1" dirty="0">
                <a:cs typeface="Times New Roman" pitchFamily="18" charset="0"/>
              </a:rPr>
              <a:t>σ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043608" y="2204864"/>
          <a:ext cx="7115175" cy="4338637"/>
        </p:xfrm>
        <a:graphic>
          <a:graphicData uri="http://schemas.openxmlformats.org/presentationml/2006/ole">
            <p:oleObj spid="_x0000_s102402" name="Wykres" r:id="rId3" imgW="6885000" imgH="3408840" progId="Excel.Sheet.8">
              <p:embed/>
            </p:oleObj>
          </a:graphicData>
        </a:graphic>
      </p:graphicFrame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066800" y="2590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Rozkład normalny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23850" y="4508500"/>
            <a:ext cx="7848600" cy="212365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accent2"/>
                </a:solidFill>
                <a:latin typeface="Calibri Light" pitchFamily="34" charset="0"/>
              </a:rPr>
              <a:t>Jeżeli zmienna losowa ma rozkład normalny </a:t>
            </a: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N(</a:t>
            </a:r>
            <a:r>
              <a:rPr lang="pl-PL" sz="2400" b="1" dirty="0" err="1">
                <a:solidFill>
                  <a:schemeClr val="accent2"/>
                </a:solidFill>
                <a:latin typeface="Calibri Light" pitchFamily="34" charset="0"/>
              </a:rPr>
              <a:t>μ,σ</a:t>
            </a: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) 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</a:rPr>
              <a:t>to</a:t>
            </a: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 68,3 % 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</a:rPr>
              <a:t>populacji mieści się w przedziale </a:t>
            </a: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(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- 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</a:rPr>
              <a:t>; 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+ 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</a:rPr>
              <a:t>)</a:t>
            </a:r>
            <a:endParaRPr lang="pl-PL" sz="2400" b="1" dirty="0">
              <a:solidFill>
                <a:schemeClr val="accent2"/>
              </a:solidFill>
              <a:latin typeface="Calibri Light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 95,5 % 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</a:rPr>
              <a:t>populacji mieści się w przedziale </a:t>
            </a: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(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- 2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</a:rPr>
              <a:t>; 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+ 2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</a:rPr>
              <a:t>)</a:t>
            </a:r>
            <a:endParaRPr lang="pl-PL" sz="2400" b="1" dirty="0">
              <a:solidFill>
                <a:schemeClr val="accent2"/>
              </a:solidFill>
              <a:latin typeface="Calibri Light" pitchFamily="34" charset="0"/>
            </a:endParaRPr>
          </a:p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- 99,7 % </a:t>
            </a:r>
            <a:r>
              <a:rPr lang="pl-PL" sz="2400" dirty="0">
                <a:solidFill>
                  <a:schemeClr val="accent2"/>
                </a:solidFill>
                <a:latin typeface="Calibri Light" pitchFamily="34" charset="0"/>
              </a:rPr>
              <a:t>populacji mieści się w przedziale </a:t>
            </a:r>
            <a:r>
              <a:rPr lang="pl-PL" sz="2400" b="1" dirty="0">
                <a:solidFill>
                  <a:schemeClr val="accent2"/>
                </a:solidFill>
                <a:latin typeface="Calibri Light" pitchFamily="34" charset="0"/>
              </a:rPr>
              <a:t>(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- 3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</a:rPr>
              <a:t>; 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sym typeface="Symbol" pitchFamily="18" charset="2"/>
              </a:rPr>
              <a:t> + 3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Calibri Light" pitchFamily="34" charset="0"/>
              </a:rPr>
              <a:t>)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79388" y="2060575"/>
            <a:ext cx="3198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Rozkład normalny</a:t>
            </a:r>
          </a:p>
          <a:p>
            <a:r>
              <a:rPr lang="pl-PL" sz="3200" dirty="0">
                <a:solidFill>
                  <a:srgbClr val="800000"/>
                </a:solidFill>
                <a:latin typeface="Calibri Light" pitchFamily="34" charset="0"/>
              </a:rPr>
              <a:t>Reguła 3 sigma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6672"/>
            <a:ext cx="542701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941168"/>
            <a:ext cx="4176464" cy="1296144"/>
          </a:xfrm>
        </p:spPr>
        <p:txBody>
          <a:bodyPr/>
          <a:lstStyle/>
          <a:p>
            <a:r>
              <a:rPr lang="pl-PL" sz="2400" dirty="0" smtClean="0"/>
              <a:t>wyniki miały rozkład normalny </a:t>
            </a:r>
            <a:br>
              <a:rPr lang="pl-PL" sz="2400" dirty="0" smtClean="0"/>
            </a:br>
            <a:r>
              <a:rPr lang="pl-PL" sz="2000" dirty="0" smtClean="0">
                <a:solidFill>
                  <a:schemeClr val="bg2"/>
                </a:solidFill>
              </a:rPr>
              <a:t>(potwierdzone histogramem)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N(14,86; 3,08)</a:t>
            </a:r>
            <a:endParaRPr lang="pl-PL" sz="24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3140968"/>
            <a:ext cx="5038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323528" y="1124745"/>
            <a:ext cx="84969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do egzaminu przystąpiło 203 studentów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można było zdobyć 25 punktów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średnio uzyskali 14,68;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odchylenie standardowe: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3,08</a:t>
            </a:r>
            <a:endParaRPr kumimoji="0" lang="pl-PL" sz="2400" b="0" i="1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74374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 normalny… </a:t>
            </a:r>
            <a:br>
              <a:rPr lang="pl-PL" dirty="0" smtClean="0"/>
            </a:br>
            <a:r>
              <a:rPr lang="pl-PL" sz="2000" dirty="0" smtClean="0">
                <a:solidFill>
                  <a:schemeClr val="bg2"/>
                </a:solidFill>
              </a:rPr>
              <a:t>znowu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437112"/>
            <a:ext cx="1260140" cy="648072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16216" y="4005064"/>
            <a:ext cx="2445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chemeClr val="bg2"/>
                </a:solidFill>
                <a:latin typeface="+mn-lt"/>
              </a:rPr>
              <a:t>standaryzacja do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080" y="1844824"/>
            <a:ext cx="3851920" cy="1440160"/>
          </a:xfrm>
        </p:spPr>
        <p:txBody>
          <a:bodyPr/>
          <a:lstStyle/>
          <a:p>
            <a:pPr marL="360363" algn="r"/>
            <a:r>
              <a:rPr lang="pl-PL" sz="2000" dirty="0" smtClean="0"/>
              <a:t>jakie jest prawdopodobieństwo uzyskania powyżej 20 punktów?</a:t>
            </a:r>
            <a:endParaRPr lang="pl-PL" sz="2000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838164" y="3068960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5838164" y="3068960"/>
            <a:ext cx="1686164" cy="720080"/>
          </a:xfrm>
          <a:custGeom>
            <a:avLst/>
            <a:gdLst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1296144 w 1296144"/>
              <a:gd name="connsiteY2" fmla="*/ 720080 h 720080"/>
              <a:gd name="connsiteX3" fmla="*/ 0 w 1296144"/>
              <a:gd name="connsiteY3" fmla="*/ 720080 h 720080"/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504056 w 1296144"/>
              <a:gd name="connsiteY2" fmla="*/ 432048 h 720080"/>
              <a:gd name="connsiteX3" fmla="*/ 1296144 w 1296144"/>
              <a:gd name="connsiteY3" fmla="*/ 720080 h 720080"/>
              <a:gd name="connsiteX4" fmla="*/ 0 w 1296144"/>
              <a:gd name="connsiteY4" fmla="*/ 720080 h 720080"/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504056 w 1296144"/>
              <a:gd name="connsiteY2" fmla="*/ 432048 h 720080"/>
              <a:gd name="connsiteX3" fmla="*/ 1296144 w 1296144"/>
              <a:gd name="connsiteY3" fmla="*/ 720080 h 720080"/>
              <a:gd name="connsiteX4" fmla="*/ 0 w 1296144"/>
              <a:gd name="connsiteY4" fmla="*/ 720080 h 720080"/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504056 w 1296144"/>
              <a:gd name="connsiteY2" fmla="*/ 432048 h 720080"/>
              <a:gd name="connsiteX3" fmla="*/ 1008112 w 1296144"/>
              <a:gd name="connsiteY3" fmla="*/ 648072 h 720080"/>
              <a:gd name="connsiteX4" fmla="*/ 1296144 w 1296144"/>
              <a:gd name="connsiteY4" fmla="*/ 720080 h 720080"/>
              <a:gd name="connsiteX5" fmla="*/ 0 w 1296144"/>
              <a:gd name="connsiteY5" fmla="*/ 720080 h 720080"/>
              <a:gd name="connsiteX0" fmla="*/ 0 w 1440160"/>
              <a:gd name="connsiteY0" fmla="*/ 720080 h 720080"/>
              <a:gd name="connsiteX1" fmla="*/ 0 w 1440160"/>
              <a:gd name="connsiteY1" fmla="*/ 0 h 720080"/>
              <a:gd name="connsiteX2" fmla="*/ 504056 w 1440160"/>
              <a:gd name="connsiteY2" fmla="*/ 432048 h 720080"/>
              <a:gd name="connsiteX3" fmla="*/ 1008112 w 1440160"/>
              <a:gd name="connsiteY3" fmla="*/ 648072 h 720080"/>
              <a:gd name="connsiteX4" fmla="*/ 1440160 w 1440160"/>
              <a:gd name="connsiteY4" fmla="*/ 720080 h 720080"/>
              <a:gd name="connsiteX5" fmla="*/ 0 w 1440160"/>
              <a:gd name="connsiteY5" fmla="*/ 720080 h 720080"/>
              <a:gd name="connsiteX0" fmla="*/ 0 w 1440160"/>
              <a:gd name="connsiteY0" fmla="*/ 720080 h 720080"/>
              <a:gd name="connsiteX1" fmla="*/ 0 w 1440160"/>
              <a:gd name="connsiteY1" fmla="*/ 0 h 720080"/>
              <a:gd name="connsiteX2" fmla="*/ 504056 w 1440160"/>
              <a:gd name="connsiteY2" fmla="*/ 432048 h 720080"/>
              <a:gd name="connsiteX3" fmla="*/ 1008112 w 1440160"/>
              <a:gd name="connsiteY3" fmla="*/ 648072 h 720080"/>
              <a:gd name="connsiteX4" fmla="*/ 1440160 w 1440160"/>
              <a:gd name="connsiteY4" fmla="*/ 648072 h 720080"/>
              <a:gd name="connsiteX5" fmla="*/ 0 w 1440160"/>
              <a:gd name="connsiteY5" fmla="*/ 720080 h 720080"/>
              <a:gd name="connsiteX0" fmla="*/ 0 w 1440160"/>
              <a:gd name="connsiteY0" fmla="*/ 720080 h 720080"/>
              <a:gd name="connsiteX1" fmla="*/ 0 w 1440160"/>
              <a:gd name="connsiteY1" fmla="*/ 0 h 720080"/>
              <a:gd name="connsiteX2" fmla="*/ 504056 w 1440160"/>
              <a:gd name="connsiteY2" fmla="*/ 432048 h 720080"/>
              <a:gd name="connsiteX3" fmla="*/ 1008112 w 1440160"/>
              <a:gd name="connsiteY3" fmla="*/ 648072 h 720080"/>
              <a:gd name="connsiteX4" fmla="*/ 1440160 w 1440160"/>
              <a:gd name="connsiteY4" fmla="*/ 648072 h 720080"/>
              <a:gd name="connsiteX5" fmla="*/ 0 w 1440160"/>
              <a:gd name="connsiteY5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160" h="720080">
                <a:moveTo>
                  <a:pt x="0" y="720080"/>
                </a:moveTo>
                <a:lnTo>
                  <a:pt x="0" y="0"/>
                </a:lnTo>
                <a:cubicBezTo>
                  <a:pt x="168019" y="144016"/>
                  <a:pt x="250877" y="303827"/>
                  <a:pt x="504056" y="432048"/>
                </a:cubicBezTo>
                <a:lnTo>
                  <a:pt x="1008112" y="648072"/>
                </a:lnTo>
                <a:cubicBezTo>
                  <a:pt x="1152128" y="648072"/>
                  <a:pt x="1387095" y="693571"/>
                  <a:pt x="1440160" y="648072"/>
                </a:cubicBezTo>
                <a:lnTo>
                  <a:pt x="0" y="720080"/>
                </a:lnTo>
                <a:close/>
              </a:path>
            </a:pathLst>
          </a:custGeom>
          <a:solidFill>
            <a:srgbClr val="99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369732" y="2852936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67744" y="335699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2915816" y="2132856"/>
            <a:ext cx="0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71800" y="335699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3275856" y="4869160"/>
          <a:ext cx="3200400" cy="977900"/>
        </p:xfrm>
        <a:graphic>
          <a:graphicData uri="http://schemas.openxmlformats.org/presentationml/2006/ole">
            <p:oleObj spid="_x0000_s103426" name="Równanie" r:id="rId5" imgW="1523880" imgH="482400" progId="">
              <p:embed/>
            </p:oleObj>
          </a:graphicData>
        </a:graphic>
      </p:graphicFrame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2529136" y="3535288"/>
            <a:ext cx="818728" cy="1405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a 20"/>
          <p:cNvGrpSpPr/>
          <p:nvPr/>
        </p:nvGrpSpPr>
        <p:grpSpPr>
          <a:xfrm>
            <a:off x="2411760" y="2492896"/>
            <a:ext cx="432048" cy="1186408"/>
            <a:chOff x="2483768" y="3645024"/>
            <a:chExt cx="360040" cy="1296144"/>
          </a:xfrm>
        </p:grpSpPr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2483768" y="4437112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2483768" y="4725144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2483768" y="4149080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2627784" y="3933056"/>
              <a:ext cx="216024" cy="144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2699792" y="3645024"/>
              <a:ext cx="144016" cy="72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7" name="Symbol zastępczy zawartości 2"/>
          <p:cNvSpPr txBox="1">
            <a:spLocks/>
          </p:cNvSpPr>
          <p:nvPr/>
        </p:nvSpPr>
        <p:spPr bwMode="auto">
          <a:xfrm>
            <a:off x="755576" y="980728"/>
            <a:ext cx="60486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jakie jest prawdopodobieństwo uzyskania poniżej 20 punktów?</a:t>
            </a: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444208" y="3068960"/>
            <a:ext cx="226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p=0,0418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835696" y="1916832"/>
            <a:ext cx="226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p=0,9582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2843808" y="1916832"/>
            <a:ext cx="1368152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6084168" y="4365104"/>
            <a:ext cx="1152128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4283968" y="4365104"/>
            <a:ext cx="2952328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839744" y="3356992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pl-PL" i="1" dirty="0" smtClean="0">
                <a:solidFill>
                  <a:schemeClr val="bg2"/>
                </a:solidFill>
                <a:latin typeface="+mn-lt"/>
              </a:rPr>
              <a:t>z tablic dystrybuanty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chemeClr val="bg2"/>
                </a:solidFill>
                <a:latin typeface="+mn-lt"/>
              </a:rPr>
              <a:t>dystrybuanta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F(a) = P(</a:t>
            </a:r>
            <a:r>
              <a:rPr lang="pl-PL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X&lt;a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5076056" y="5877272"/>
            <a:ext cx="3084499" cy="52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l-PL" sz="2400" i="1" dirty="0">
                <a:latin typeface="Times New Roman" pitchFamily="18" charset="0"/>
              </a:rPr>
              <a:t>P(</a:t>
            </a:r>
            <a:r>
              <a:rPr lang="pl-PL" sz="2400" i="1" dirty="0" err="1">
                <a:latin typeface="Times New Roman" pitchFamily="18" charset="0"/>
              </a:rPr>
              <a:t>a&lt;X</a:t>
            </a:r>
            <a:r>
              <a:rPr lang="pl-PL" sz="2400" i="1" dirty="0" err="1">
                <a:latin typeface="Times New Roman" pitchFamily="18" charset="0"/>
                <a:sym typeface="Symbol" pitchFamily="18" charset="2"/>
              </a:rPr>
              <a:t></a:t>
            </a:r>
            <a:r>
              <a:rPr lang="pl-PL" sz="2400" i="1" dirty="0">
                <a:latin typeface="Times New Roman" pitchFamily="18" charset="0"/>
                <a:sym typeface="Symbol" pitchFamily="18" charset="2"/>
              </a:rPr>
              <a:t> b)= F(b)- F(a</a:t>
            </a:r>
            <a:r>
              <a:rPr lang="pl-PL" sz="2400" i="1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pl-PL" sz="2400" i="1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9" name="Picture 10" descr="\ P(X \le x) = \int\limits_{-\infty}^x \frac{1} {\sigma\sqrt{2\pi} } e^{-(u-\mu)^2 \over (2\sigma^2)}\,d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24944"/>
            <a:ext cx="2232248" cy="522718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0" name="Prostokąt zaokrąglony 39"/>
          <p:cNvSpPr/>
          <p:nvPr/>
        </p:nvSpPr>
        <p:spPr>
          <a:xfrm>
            <a:off x="3779912" y="4149080"/>
            <a:ext cx="504056" cy="260648"/>
          </a:xfrm>
          <a:prstGeom prst="roundRect">
            <a:avLst/>
          </a:prstGeom>
          <a:solidFill>
            <a:srgbClr val="BBE0E3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zaokrąglony 40"/>
          <p:cNvSpPr/>
          <p:nvPr/>
        </p:nvSpPr>
        <p:spPr>
          <a:xfrm>
            <a:off x="5580112" y="4149080"/>
            <a:ext cx="576064" cy="216024"/>
          </a:xfrm>
          <a:prstGeom prst="roundRect">
            <a:avLst/>
          </a:prstGeom>
          <a:solidFill>
            <a:srgbClr val="BBE0E3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165304"/>
            <a:ext cx="226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0,0418×203=8,49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Symbol zastępczy zawartości 2"/>
          <p:cNvSpPr txBox="1">
            <a:spLocks/>
          </p:cNvSpPr>
          <p:nvPr/>
        </p:nvSpPr>
        <p:spPr bwMode="auto">
          <a:xfrm>
            <a:off x="0" y="5805264"/>
            <a:ext cx="3851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ilu studentów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uzyska &gt; 20pkt?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Prawo Wielkich Liczb (PWL)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/>
              <a:t>Średnią w prostej próbie losowej </a:t>
            </a:r>
            <a:r>
              <a:rPr lang="pl-PL" sz="2400" i="1" smtClean="0"/>
              <a:t>X</a:t>
            </a:r>
            <a:r>
              <a:rPr lang="pl-PL" sz="2400" i="1" baseline="-25000" smtClean="0"/>
              <a:t>1</a:t>
            </a:r>
            <a:r>
              <a:rPr lang="pl-PL" sz="2400" i="1" smtClean="0"/>
              <a:t>, X</a:t>
            </a:r>
            <a:r>
              <a:rPr lang="pl-PL" sz="2400" i="1" baseline="-25000" smtClean="0"/>
              <a:t>2</a:t>
            </a:r>
            <a:r>
              <a:rPr lang="pl-PL" sz="2400" i="1" smtClean="0"/>
              <a:t> , .. , X</a:t>
            </a:r>
            <a:r>
              <a:rPr lang="pl-PL" sz="2400" i="1" baseline="-25000" smtClean="0"/>
              <a:t>n </a:t>
            </a:r>
            <a:br>
              <a:rPr lang="pl-PL" sz="2400" i="1" baseline="-25000" smtClean="0"/>
            </a:br>
            <a:r>
              <a:rPr lang="pl-PL" sz="2400" smtClean="0"/>
              <a:t>o liczności </a:t>
            </a:r>
            <a:r>
              <a:rPr lang="pl-PL" sz="2400" i="1" smtClean="0"/>
              <a:t>n</a:t>
            </a:r>
            <a:r>
              <a:rPr lang="pl-PL" sz="2400" smtClean="0"/>
              <a:t> nazywamy statystykę</a:t>
            </a:r>
          </a:p>
          <a:p>
            <a:pPr eaLnBrk="1" hangingPunct="1">
              <a:lnSpc>
                <a:spcPct val="90000"/>
              </a:lnSpc>
            </a:pPr>
            <a:endParaRPr lang="pl-PL" sz="2400" smtClean="0"/>
          </a:p>
          <a:p>
            <a:pPr eaLnBrk="1" hangingPunct="1">
              <a:lnSpc>
                <a:spcPct val="90000"/>
              </a:lnSpc>
            </a:pPr>
            <a:endParaRPr lang="pl-PL" sz="2400" smtClean="0"/>
          </a:p>
          <a:p>
            <a:pPr eaLnBrk="1" hangingPunct="1">
              <a:lnSpc>
                <a:spcPct val="90000"/>
              </a:lnSpc>
            </a:pPr>
            <a:r>
              <a:rPr lang="pl-PL" sz="2400" b="1" i="1" smtClean="0">
                <a:solidFill>
                  <a:schemeClr val="bg2"/>
                </a:solidFill>
              </a:rPr>
              <a:t>Prawo Wielkich Liczb: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Niech </a:t>
            </a:r>
            <a:r>
              <a:rPr lang="pl-PL" sz="2400" i="1" smtClean="0"/>
              <a:t>X</a:t>
            </a:r>
            <a:r>
              <a:rPr lang="pl-PL" sz="2400" smtClean="0"/>
              <a:t> będzie zmienną losową o wartości oczekiwanej µ</a:t>
            </a:r>
            <a:r>
              <a:rPr lang="pl-PL" sz="2400" baseline="-25000" smtClean="0"/>
              <a:t>X</a:t>
            </a:r>
            <a:r>
              <a:rPr lang="pl-PL" sz="2400" smtClean="0"/>
              <a:t> </a:t>
            </a:r>
            <a:br>
              <a:rPr lang="pl-PL" sz="2400" smtClean="0"/>
            </a:br>
            <a:r>
              <a:rPr lang="pl-PL" sz="2400" smtClean="0"/>
              <a:t>i skończonej wariancji σ</a:t>
            </a:r>
            <a:r>
              <a:rPr lang="pl-PL" sz="2400" baseline="30000" smtClean="0"/>
              <a:t>2</a:t>
            </a:r>
            <a:r>
              <a:rPr lang="pl-PL" sz="2400" baseline="-25000" smtClean="0"/>
              <a:t>X</a:t>
            </a:r>
            <a:r>
              <a:rPr lang="pl-PL" sz="2400" smtClean="0"/>
              <a:t>&lt;∞ i niech </a:t>
            </a:r>
            <a:r>
              <a:rPr lang="pl-PL" sz="2400" i="1" smtClean="0"/>
              <a:t>X</a:t>
            </a:r>
            <a:r>
              <a:rPr lang="pl-PL" sz="2400" i="1" baseline="-25000" smtClean="0"/>
              <a:t>1</a:t>
            </a:r>
            <a:r>
              <a:rPr lang="pl-PL" sz="2400" i="1" smtClean="0"/>
              <a:t>, X</a:t>
            </a:r>
            <a:r>
              <a:rPr lang="pl-PL" sz="2400" i="1" baseline="-25000" smtClean="0"/>
              <a:t>2</a:t>
            </a:r>
            <a:r>
              <a:rPr lang="pl-PL" sz="2400" i="1" smtClean="0"/>
              <a:t> , .. ,X</a:t>
            </a:r>
            <a:r>
              <a:rPr lang="pl-PL" sz="2400" i="1" baseline="-25000" smtClean="0"/>
              <a:t>n</a:t>
            </a:r>
            <a:r>
              <a:rPr lang="pl-PL" sz="2400" smtClean="0"/>
              <a:t> będzie prostą próbą losową z rozkładu zmiennej </a:t>
            </a:r>
            <a:r>
              <a:rPr lang="pl-PL" sz="2400" i="1" smtClean="0"/>
              <a:t>X</a:t>
            </a:r>
            <a:r>
              <a:rPr lang="pl-PL" sz="2400" smtClean="0"/>
              <a:t>. Wówczas dla dowolnie małej dodatniej liczby ε prawdopodobieństwo</a:t>
            </a:r>
          </a:p>
          <a:p>
            <a:pPr eaLnBrk="1" hangingPunct="1">
              <a:lnSpc>
                <a:spcPct val="90000"/>
              </a:lnSpc>
            </a:pPr>
            <a:endParaRPr lang="pl-PL" sz="2400" smtClean="0"/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jest bliskie 1 dla dużych liczności próby </a:t>
            </a:r>
            <a:r>
              <a:rPr lang="pl-PL" sz="2400" i="1" smtClean="0"/>
              <a:t>n</a:t>
            </a:r>
            <a:r>
              <a:rPr lang="pl-PL" sz="2400" smtClean="0"/>
              <a:t>.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060575"/>
            <a:ext cx="3581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157788"/>
            <a:ext cx="37449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Centralne twierdzenie graniczne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miarę jak wzrasta liczność próbki, rozkład statystyki testowej opartej na średniej zbliża się do rozkładu normalnego, niezależnie od rozkładu zmiennej, którą mierzymy</a:t>
            </a:r>
          </a:p>
          <a:p>
            <a:r>
              <a:rPr lang="pl-PL" dirty="0" smtClean="0"/>
              <a:t>						(Fisher, 1928)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67544" y="4509120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Zatem dla dowolnych </a:t>
            </a:r>
            <a:r>
              <a:rPr lang="pl-PL" sz="24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400" i="1" dirty="0" smtClean="0">
                <a:latin typeface="Times New Roman" pitchFamily="18" charset="0"/>
                <a:sym typeface="Symbol" pitchFamily="18" charset="2"/>
              </a:rPr>
              <a:t>b (a  b) </a:t>
            </a: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i zmiennej losowej </a:t>
            </a:r>
            <a:r>
              <a:rPr lang="pl-PL" sz="2400" i="1" dirty="0" smtClean="0">
                <a:latin typeface="Times New Roman" pitchFamily="18" charset="0"/>
                <a:sym typeface="Symbol" pitchFamily="18" charset="2"/>
              </a:rPr>
              <a:t>Z</a:t>
            </a:r>
            <a: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b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</a:b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o standardowym rozkładzie normalnym</a:t>
            </a:r>
            <a:r>
              <a:rPr lang="pl-PL" sz="2800" dirty="0" smtClean="0">
                <a:sym typeface="Symbol" pitchFamily="18" charset="2"/>
              </a:rPr>
              <a:t> </a:t>
            </a:r>
          </a:p>
        </p:txBody>
      </p:sp>
      <p:graphicFrame>
        <p:nvGraphicFramePr>
          <p:cNvPr id="263170" name="Object 4"/>
          <p:cNvGraphicFramePr>
            <a:graphicFrameLocks noChangeAspect="1"/>
          </p:cNvGraphicFramePr>
          <p:nvPr/>
        </p:nvGraphicFramePr>
        <p:xfrm>
          <a:off x="179388" y="5445125"/>
          <a:ext cx="8713787" cy="1130300"/>
        </p:xfrm>
        <a:graphic>
          <a:graphicData uri="http://schemas.openxmlformats.org/presentationml/2006/ole">
            <p:oleObj spid="_x0000_s104450" name="Równanie" r:id="rId3" imgW="3111500" imgH="482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Centralne twierdzenie graniczne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5084763"/>
            <a:ext cx="57372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113337"/>
          </a:xfrm>
        </p:spPr>
        <p:txBody>
          <a:bodyPr/>
          <a:lstStyle/>
          <a:p>
            <a:pPr eaLnBrk="1" hangingPunct="1"/>
            <a:r>
              <a:rPr lang="pl-PL" smtClean="0"/>
              <a:t>Badana jest zmienna losowa, która jest sumą niezależnych zmiennych losowych o jednakowym rozkładzie i takiej samej wartości oczekiwanej </a:t>
            </a:r>
            <a:r>
              <a:rPr lang="pl-PL" i="1" smtClean="0"/>
              <a:t>μ</a:t>
            </a:r>
            <a:r>
              <a:rPr lang="pl-PL" smtClean="0"/>
              <a:t> i skończonej wariancji </a:t>
            </a:r>
            <a:r>
              <a:rPr lang="el-GR" i="1" smtClean="0"/>
              <a:t>σ</a:t>
            </a:r>
            <a:r>
              <a:rPr lang="pl-PL" i="1" baseline="30000" smtClean="0"/>
              <a:t>2</a:t>
            </a:r>
            <a:r>
              <a:rPr lang="pl-PL" smtClean="0"/>
              <a:t>. Jeśli ilość składników rośnie, to </a:t>
            </a:r>
            <a:r>
              <a:rPr lang="pl-PL" smtClean="0">
                <a:solidFill>
                  <a:schemeClr val="bg2"/>
                </a:solidFill>
              </a:rPr>
              <a:t>zmienna ta zbiega do rozkładu normalnego</a:t>
            </a:r>
            <a:r>
              <a:rPr lang="pl-PL" smtClean="0"/>
              <a:t>.</a:t>
            </a:r>
          </a:p>
          <a:p>
            <a:pPr eaLnBrk="1" hangingPunct="1"/>
            <a:r>
              <a:rPr lang="pl-PL" smtClean="0"/>
              <a:t>Czyli:			   </a:t>
            </a:r>
            <a:r>
              <a:rPr lang="pl-PL" sz="2000" i="1" smtClean="0"/>
              <a:t>S</a:t>
            </a:r>
            <a:r>
              <a:rPr lang="pl-PL" sz="2000" i="1" baseline="-25000" smtClean="0"/>
              <a:t>n</a:t>
            </a:r>
            <a:r>
              <a:rPr lang="pl-PL" sz="2000" i="1" smtClean="0"/>
              <a:t> = X</a:t>
            </a:r>
            <a:r>
              <a:rPr lang="pl-PL" sz="2000" i="1" baseline="-25000" smtClean="0"/>
              <a:t>1</a:t>
            </a:r>
            <a:r>
              <a:rPr lang="pl-PL" sz="2000" i="1" smtClean="0"/>
              <a:t> + X</a:t>
            </a:r>
            <a:r>
              <a:rPr lang="pl-PL" sz="2000" i="1" baseline="-25000" smtClean="0"/>
              <a:t>2</a:t>
            </a:r>
            <a:r>
              <a:rPr lang="pl-PL" sz="2000" i="1" smtClean="0"/>
              <a:t> + . . . + X</a:t>
            </a:r>
            <a:r>
              <a:rPr lang="pl-PL" sz="2000" i="1" baseline="-25000" smtClean="0"/>
              <a:t>n</a:t>
            </a:r>
          </a:p>
          <a:p>
            <a:pPr algn="ctr" eaLnBrk="1" hangingPunct="1"/>
            <a:r>
              <a:rPr lang="pl-PL" sz="2000" i="1" smtClean="0"/>
              <a:t>E[X</a:t>
            </a:r>
            <a:r>
              <a:rPr lang="pl-PL" sz="2000" i="1" baseline="-25000" smtClean="0"/>
              <a:t>i</a:t>
            </a:r>
            <a:r>
              <a:rPr lang="pl-PL" sz="2000" i="1" smtClean="0"/>
              <a:t>] = μ</a:t>
            </a:r>
            <a:r>
              <a:rPr lang="pl-PL" sz="2000" i="1" baseline="-25000" smtClean="0"/>
              <a:t>i</a:t>
            </a:r>
            <a:r>
              <a:rPr lang="pl-PL" sz="2000" smtClean="0"/>
              <a:t> (jest skończona)</a:t>
            </a:r>
          </a:p>
          <a:p>
            <a:pPr algn="ctr" eaLnBrk="1" hangingPunct="1"/>
            <a:r>
              <a:rPr lang="pl-PL" sz="2000" i="1" smtClean="0"/>
              <a:t>Var[X</a:t>
            </a:r>
            <a:r>
              <a:rPr lang="pl-PL" sz="2000" i="1" baseline="-25000" smtClean="0"/>
              <a:t>i</a:t>
            </a:r>
            <a:r>
              <a:rPr lang="pl-PL" sz="2000" i="1" smtClean="0"/>
              <a:t>] = </a:t>
            </a:r>
            <a:r>
              <a:rPr lang="el-GR" sz="2000" i="1" smtClean="0"/>
              <a:t>σ</a:t>
            </a:r>
            <a:r>
              <a:rPr lang="pl-PL" sz="2000" i="1" baseline="-25000" smtClean="0"/>
              <a:t>i</a:t>
            </a:r>
            <a:r>
              <a:rPr lang="pl-PL" sz="2000" i="1" baseline="30000" smtClean="0"/>
              <a:t>2</a:t>
            </a:r>
            <a:r>
              <a:rPr lang="pl-PL" sz="2000" baseline="30000" smtClean="0"/>
              <a:t> </a:t>
            </a:r>
            <a:r>
              <a:rPr lang="pl-PL" sz="2000" smtClean="0"/>
              <a:t> (jest skończona)</a:t>
            </a:r>
          </a:p>
          <a:p>
            <a:pPr eaLnBrk="1" hangingPunct="1"/>
            <a:r>
              <a:rPr lang="pl-PL" smtClean="0"/>
              <a:t>to: </a:t>
            </a:r>
          </a:p>
          <a:p>
            <a:pPr eaLnBrk="1" hangingPunct="1"/>
            <a:r>
              <a:rPr lang="pl-PL" smtClean="0"/>
              <a:t>	ma rozkład normalny unormowany N(0, 1).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O źródłach błędów </a:t>
            </a:r>
            <a:br>
              <a:rPr lang="pl-PL" sz="2400" smtClean="0"/>
            </a:br>
            <a:r>
              <a:rPr lang="pl-PL" sz="2400" smtClean="0"/>
              <a:t>w badaniach statystycznych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Badania zawsze obciążone są </a:t>
            </a:r>
            <a:r>
              <a:rPr lang="pl-PL" smtClean="0">
                <a:solidFill>
                  <a:schemeClr val="bg2"/>
                </a:solidFill>
              </a:rPr>
              <a:t>błędami</a:t>
            </a:r>
            <a:r>
              <a:rPr lang="pl-PL" smtClean="0"/>
              <a:t>, zarówno pełne jak i częściowe, związanymi z: </a:t>
            </a:r>
          </a:p>
          <a:p>
            <a:pPr lvl="1" eaLnBrk="1" hangingPunct="1"/>
            <a:r>
              <a:rPr lang="pl-PL" smtClean="0"/>
              <a:t>organizacją eksperymentu, </a:t>
            </a:r>
          </a:p>
          <a:p>
            <a:pPr lvl="1" eaLnBrk="1" hangingPunct="1"/>
            <a:r>
              <a:rPr lang="pl-PL" smtClean="0"/>
              <a:t>niedokładnością pomiarową, </a:t>
            </a:r>
          </a:p>
          <a:p>
            <a:pPr lvl="1" eaLnBrk="1" hangingPunct="1"/>
            <a:r>
              <a:rPr lang="pl-PL" smtClean="0"/>
              <a:t>przetwarzaniem wyników, </a:t>
            </a:r>
          </a:p>
          <a:p>
            <a:pPr lvl="1" eaLnBrk="1" hangingPunct="1"/>
            <a:r>
              <a:rPr lang="pl-PL" smtClean="0"/>
              <a:t>w badaniach częściowych z niedokładnością odwzorowania struktury populacji w strukturę próbki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Centralne twierdzenie graniczne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715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0" y="59363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 Light" pitchFamily="34" charset="0"/>
              </a:rPr>
              <a:t>Online Statistics Education: An Interactive Multimedia Course of Study</a:t>
            </a:r>
          </a:p>
          <a:p>
            <a:r>
              <a:rPr lang="en-US" sz="1200" dirty="0" smtClean="0">
                <a:latin typeface="Calibri Light" pitchFamily="34" charset="0"/>
              </a:rPr>
              <a:t>Developed by Rice University (Lead Developer), University of Houston Clear Lake, and Tufts University</a:t>
            </a:r>
          </a:p>
          <a:p>
            <a:r>
              <a:rPr lang="en-US" sz="1200" dirty="0" smtClean="0">
                <a:latin typeface="Calibri Light" pitchFamily="34" charset="0"/>
              </a:rPr>
              <a:t>http://onlinestatbook.com</a:t>
            </a:r>
            <a:endParaRPr lang="pl-PL" sz="12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Centralne twierdzenie graniczne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86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0" y="59363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 Light" pitchFamily="34" charset="0"/>
              </a:rPr>
              <a:t>Online Statistics Education: An Interactive Multimedia Course of Study</a:t>
            </a:r>
          </a:p>
          <a:p>
            <a:r>
              <a:rPr lang="en-US" sz="1200" dirty="0" smtClean="0">
                <a:latin typeface="Calibri Light" pitchFamily="34" charset="0"/>
              </a:rPr>
              <a:t>Developed by Rice University (Lead Developer), University of Houston Clear Lake, and Tufts University</a:t>
            </a:r>
          </a:p>
          <a:p>
            <a:r>
              <a:rPr lang="en-US" sz="1200" dirty="0" smtClean="0">
                <a:latin typeface="Calibri Light" pitchFamily="34" charset="0"/>
              </a:rPr>
              <a:t>http://onlinestatbook.com</a:t>
            </a:r>
            <a:endParaRPr lang="pl-PL" sz="12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Estymacja i estymatory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/>
              <a:t>Rozpatrywane dotychczas statystyki: </a:t>
            </a:r>
            <a:r>
              <a:rPr lang="pl-PL" sz="2400" b="1" smtClean="0"/>
              <a:t>średnia i częstość</a:t>
            </a:r>
            <a:r>
              <a:rPr lang="pl-PL" sz="2400" smtClean="0"/>
              <a:t> należą do najczęściej stosowanych w praktyce.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W przypadku gdy statystyki używane są do szacowania (przybliżania) nieznanych parametrów rozkładu zmiennej losowej noszą specjalną nazwę: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• Statystykę T(X</a:t>
            </a:r>
            <a:r>
              <a:rPr lang="pl-PL" sz="2000" baseline="-25000" smtClean="0"/>
              <a:t>1</a:t>
            </a:r>
            <a:r>
              <a:rPr lang="pl-PL" sz="2000" smtClean="0"/>
              <a:t>,X</a:t>
            </a:r>
            <a:r>
              <a:rPr lang="pl-PL" sz="2000" baseline="-25000" smtClean="0"/>
              <a:t>2</a:t>
            </a:r>
            <a:r>
              <a:rPr lang="pl-PL" sz="2000" smtClean="0"/>
              <a:t> ,….., X</a:t>
            </a:r>
            <a:r>
              <a:rPr lang="pl-PL" sz="2000" baseline="-25000" smtClean="0"/>
              <a:t>n</a:t>
            </a:r>
            <a:r>
              <a:rPr lang="pl-PL" sz="2000" smtClean="0"/>
              <a:t>), służącą do oszacowania nieznanego parametru populacji nazywamy </a:t>
            </a:r>
            <a:r>
              <a:rPr lang="pl-PL" sz="2000" b="1" smtClean="0"/>
              <a:t>estymatorem</a:t>
            </a:r>
            <a:r>
              <a:rPr lang="pl-PL" sz="2000" smtClean="0"/>
              <a:t>.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• Dla konkretnych wartości próby X</a:t>
            </a:r>
            <a:r>
              <a:rPr lang="pl-PL" sz="2000" baseline="-25000" smtClean="0"/>
              <a:t>1</a:t>
            </a:r>
            <a:r>
              <a:rPr lang="pl-PL" sz="2000" smtClean="0"/>
              <a:t>=x</a:t>
            </a:r>
            <a:r>
              <a:rPr lang="pl-PL" sz="2000" baseline="-25000" smtClean="0"/>
              <a:t>1</a:t>
            </a:r>
            <a:r>
              <a:rPr lang="pl-PL" sz="2000" smtClean="0"/>
              <a:t>, X</a:t>
            </a:r>
            <a:r>
              <a:rPr lang="pl-PL" sz="2000" baseline="-25000" smtClean="0"/>
              <a:t>2</a:t>
            </a:r>
            <a:r>
              <a:rPr lang="pl-PL" sz="2000" smtClean="0"/>
              <a:t>=x</a:t>
            </a:r>
            <a:r>
              <a:rPr lang="pl-PL" sz="2000" baseline="-25000" smtClean="0"/>
              <a:t>2</a:t>
            </a:r>
            <a:r>
              <a:rPr lang="pl-PL" sz="2000" smtClean="0"/>
              <a:t> ,.., X</a:t>
            </a:r>
            <a:r>
              <a:rPr lang="pl-PL" sz="2000" baseline="-25000" smtClean="0"/>
              <a:t>n</a:t>
            </a:r>
            <a:r>
              <a:rPr lang="pl-PL" sz="2000" smtClean="0"/>
              <a:t>=x</a:t>
            </a:r>
            <a:r>
              <a:rPr lang="pl-PL" sz="2000" baseline="-25000" smtClean="0"/>
              <a:t>n</a:t>
            </a:r>
            <a:r>
              <a:rPr lang="pl-PL" sz="2000" smtClean="0"/>
              <a:t> </a:t>
            </a:r>
            <a:br>
              <a:rPr lang="pl-PL" sz="2000" smtClean="0"/>
            </a:br>
            <a:r>
              <a:rPr lang="pl-PL" sz="2000" smtClean="0"/>
              <a:t>liczbę T(X</a:t>
            </a:r>
            <a:r>
              <a:rPr lang="pl-PL" sz="2000" baseline="-25000" smtClean="0"/>
              <a:t>1</a:t>
            </a:r>
            <a:r>
              <a:rPr lang="pl-PL" sz="2000" smtClean="0"/>
              <a:t>,X</a:t>
            </a:r>
            <a:r>
              <a:rPr lang="pl-PL" sz="2000" baseline="-25000" smtClean="0"/>
              <a:t>2</a:t>
            </a:r>
            <a:r>
              <a:rPr lang="pl-PL" sz="2000" smtClean="0"/>
              <a:t> ,….., X</a:t>
            </a:r>
            <a:r>
              <a:rPr lang="pl-PL" sz="2000" baseline="-25000" smtClean="0"/>
              <a:t>n</a:t>
            </a:r>
            <a:r>
              <a:rPr lang="pl-PL" sz="2000" smtClean="0"/>
              <a:t>) nazywamy wartością estymatora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Cechy estymatorów: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• Zgodny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• Nieobciążony</a:t>
            </a:r>
          </a:p>
          <a:p>
            <a:pPr lvl="1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• Najefektywniejszy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Estymata i estymator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68313" y="1125538"/>
            <a:ext cx="79581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>
                <a:latin typeface="Calibri" pitchFamily="34" charset="0"/>
              </a:rPr>
              <a:t>Należy pamiętać, że prawdziwe wartości wymienionych parametrów pozostają zazwyczaj nieznane (podobnie jak sama funkcja gęstości rozkładu).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>
                <a:latin typeface="Calibri" pitchFamily="34" charset="0"/>
              </a:rPr>
              <a:t>Wielkości wyznaczane na podstawie próby są tylko ich oszacowaniami (</a:t>
            </a:r>
            <a:r>
              <a:rPr lang="pl-PL" sz="2400">
                <a:solidFill>
                  <a:schemeClr val="bg2"/>
                </a:solidFill>
                <a:latin typeface="Calibri" pitchFamily="34" charset="0"/>
              </a:rPr>
              <a:t>estymatami</a:t>
            </a:r>
            <a:r>
              <a:rPr lang="pl-PL" sz="2400">
                <a:latin typeface="Calibri" pitchFamily="34" charset="0"/>
              </a:rPr>
              <a:t>).</a:t>
            </a:r>
          </a:p>
        </p:txBody>
      </p:sp>
      <p:sp>
        <p:nvSpPr>
          <p:cNvPr id="1030" name="Symbol zastępczy zawartości 2"/>
          <p:cNvSpPr>
            <a:spLocks/>
          </p:cNvSpPr>
          <p:nvPr/>
        </p:nvSpPr>
        <p:spPr bwMode="auto">
          <a:xfrm>
            <a:off x="468313" y="3284538"/>
            <a:ext cx="79581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>
                <a:latin typeface="Calibri" pitchFamily="34" charset="0"/>
              </a:rPr>
              <a:t>Dla odróżnienia parametru od estymatora, te ostatnie oznaczamy daszkiem lub zupełnie innym  symbolem, np.: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400">
              <a:latin typeface="Calibri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4365625"/>
          <a:ext cx="1270000" cy="1357313"/>
        </p:xfrm>
        <a:graphic>
          <a:graphicData uri="http://schemas.openxmlformats.org/presentationml/2006/ole">
            <p:oleObj spid="_x0000_s1026" name="Równanie" r:id="rId3" imgW="380880" imgH="406080" progId="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Estymacja przedziałowa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1728787"/>
          </a:xfrm>
        </p:spPr>
        <p:txBody>
          <a:bodyPr/>
          <a:lstStyle/>
          <a:p>
            <a:pPr eaLnBrk="1" hangingPunct="1"/>
            <a:r>
              <a:rPr lang="pl-PL" sz="2400" smtClean="0"/>
              <a:t>Jeśli znamy odchylenie standardowe populacji </a:t>
            </a:r>
            <a:r>
              <a:rPr lang="el-GR" sz="2400" b="1" i="1" smtClean="0"/>
              <a:t>σ</a:t>
            </a:r>
            <a:r>
              <a:rPr lang="pl-PL" sz="2400" i="1" smtClean="0"/>
              <a:t>, </a:t>
            </a:r>
            <a:r>
              <a:rPr lang="pl-PL" sz="2400" smtClean="0"/>
              <a:t>to nieznana wartość średnia </a:t>
            </a:r>
            <a:r>
              <a:rPr lang="pl-PL" sz="2400" b="1" i="1" smtClean="0"/>
              <a:t>m</a:t>
            </a:r>
            <a:r>
              <a:rPr lang="pl-PL" sz="2400" smtClean="0"/>
              <a:t> dla populacji generalnej znajduje się, z prawdopodobieństwem równym </a:t>
            </a:r>
            <a:r>
              <a:rPr lang="pl-PL" sz="2400" b="1" smtClean="0"/>
              <a:t>1-</a:t>
            </a:r>
            <a:r>
              <a:rPr lang="el-GR" sz="2400" b="1" smtClean="0"/>
              <a:t>α</a:t>
            </a:r>
            <a:r>
              <a:rPr lang="pl-PL" sz="2400" smtClean="0"/>
              <a:t>, w przedziale ufności, danym następującym wzorem:</a:t>
            </a:r>
            <a:endParaRPr lang="el-GR" sz="24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051050" y="2924175"/>
          <a:ext cx="4953000" cy="914400"/>
        </p:xfrm>
        <a:graphic>
          <a:graphicData uri="http://schemas.openxmlformats.org/presentationml/2006/ole">
            <p:oleObj spid="_x0000_s2050" name="Równanie" r:id="rId3" imgW="2374560" imgH="457200" progId="">
              <p:embed/>
            </p:oleObj>
          </a:graphicData>
        </a:graphic>
      </p:graphicFrame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95288" y="4229100"/>
            <a:ext cx="84677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80975" indent="-180975" algn="just">
              <a:buFontTx/>
              <a:buChar char="•"/>
              <a:tabLst>
                <a:tab pos="449263" algn="l"/>
                <a:tab pos="457200" algn="l"/>
              </a:tabLst>
            </a:pPr>
            <a:r>
              <a:rPr lang="pl-PL">
                <a:latin typeface="Calibri" pitchFamily="34" charset="0"/>
              </a:rPr>
              <a:t>prawdopodobieństwo </a:t>
            </a:r>
            <a:r>
              <a:rPr lang="pl-PL" b="1" i="1">
                <a:latin typeface="Calibri" pitchFamily="34" charset="0"/>
              </a:rPr>
              <a:t>1-α</a:t>
            </a:r>
            <a:r>
              <a:rPr lang="pl-PL" i="1"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nazywamy </a:t>
            </a:r>
            <a:r>
              <a:rPr lang="pl-PL" b="1">
                <a:latin typeface="Calibri" pitchFamily="34" charset="0"/>
              </a:rPr>
              <a:t>poziomem ufności</a:t>
            </a:r>
            <a:r>
              <a:rPr lang="pl-PL">
                <a:latin typeface="Calibri" pitchFamily="34" charset="0"/>
              </a:rPr>
              <a:t>, natomiast </a:t>
            </a:r>
            <a:br>
              <a:rPr lang="pl-PL">
                <a:latin typeface="Calibri" pitchFamily="34" charset="0"/>
              </a:rPr>
            </a:br>
            <a:r>
              <a:rPr lang="pl-PL" b="1" i="1">
                <a:latin typeface="Calibri" pitchFamily="34" charset="0"/>
              </a:rPr>
              <a:t>α ― </a:t>
            </a:r>
            <a:r>
              <a:rPr lang="pl-PL" b="1">
                <a:latin typeface="Calibri" pitchFamily="34" charset="0"/>
              </a:rPr>
              <a:t>poziomem istotności</a:t>
            </a:r>
            <a:r>
              <a:rPr lang="pl-PL">
                <a:latin typeface="Calibri" pitchFamily="34" charset="0"/>
              </a:rPr>
              <a:t>. </a:t>
            </a:r>
          </a:p>
          <a:p>
            <a:pPr marL="180975" indent="-180975" algn="just">
              <a:buFontTx/>
              <a:buChar char="•"/>
              <a:tabLst>
                <a:tab pos="449263" algn="l"/>
                <a:tab pos="457200" algn="l"/>
              </a:tabLst>
            </a:pPr>
            <a:r>
              <a:rPr lang="pl-PL">
                <a:latin typeface="Calibri" pitchFamily="34" charset="0"/>
              </a:rPr>
              <a:t>Poziom ufności określa szansę, z jaką nieznany parametr populacji generalnej znajdzie się w wyznaczonym przedziale ufności. </a:t>
            </a:r>
          </a:p>
          <a:p>
            <a:pPr marL="180975" indent="-180975" algn="just">
              <a:buFontTx/>
              <a:buChar char="•"/>
              <a:tabLst>
                <a:tab pos="449263" algn="l"/>
                <a:tab pos="457200" algn="l"/>
              </a:tabLst>
            </a:pPr>
            <a:r>
              <a:rPr lang="pl-PL">
                <a:latin typeface="Calibri" pitchFamily="34" charset="0"/>
              </a:rPr>
              <a:t>Poziom istotności odpowiada </a:t>
            </a:r>
            <a:r>
              <a:rPr lang="pl-PL" b="1">
                <a:latin typeface="Calibri" pitchFamily="34" charset="0"/>
              </a:rPr>
              <a:t>marginesowi błędu</a:t>
            </a:r>
            <a:r>
              <a:rPr lang="pl-PL">
                <a:latin typeface="Calibri" pitchFamily="34" charset="0"/>
              </a:rPr>
              <a:t>, tj. prawdopodobieństwu, że nieznany parametr populacji będzie miał wartość leżącą poza wyznaczonym przedziałem ufności.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2627784" y="404664"/>
            <a:ext cx="1872208" cy="1152128"/>
          </a:xfrm>
          <a:prstGeom prst="wedgeRoundRectCallout">
            <a:avLst>
              <a:gd name="adj1" fmla="val -56864"/>
              <a:gd name="adj2" fmla="val 89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006699"/>
                </a:solidFill>
              </a:rPr>
              <a:t>To chcemy poznać</a:t>
            </a:r>
            <a:endParaRPr lang="pl-PL" sz="2400" dirty="0">
              <a:solidFill>
                <a:srgbClr val="006699"/>
              </a:solidFill>
            </a:endParaRP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5148064" y="5445224"/>
            <a:ext cx="1872208" cy="1152128"/>
          </a:xfrm>
          <a:prstGeom prst="wedgeRoundRectCallout">
            <a:avLst>
              <a:gd name="adj1" fmla="val 33611"/>
              <a:gd name="adj2" fmla="val -68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rgbClr val="006699"/>
                </a:solidFill>
              </a:rPr>
              <a:t>Tu dokonujemy pomiarów</a:t>
            </a:r>
          </a:p>
          <a:p>
            <a:r>
              <a:rPr lang="pl-PL" sz="2000" dirty="0" smtClean="0">
                <a:solidFill>
                  <a:srgbClr val="006699"/>
                </a:solidFill>
              </a:rPr>
              <a:t>i obserwacji</a:t>
            </a:r>
            <a:endParaRPr lang="pl-PL" sz="2000" dirty="0">
              <a:solidFill>
                <a:srgbClr val="006699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39552" y="4149080"/>
          <a:ext cx="3851920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Prostokąt 13"/>
          <p:cNvSpPr/>
          <p:nvPr/>
        </p:nvSpPr>
        <p:spPr>
          <a:xfrm>
            <a:off x="4860032" y="188640"/>
            <a:ext cx="4283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006699"/>
                </a:solidFill>
                <a:latin typeface="+mn-lt"/>
              </a:rPr>
              <a:t>Estymacja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zawiera metody </a:t>
            </a:r>
            <a:r>
              <a:rPr lang="pl-PL" sz="2400" i="1" dirty="0" smtClean="0">
                <a:solidFill>
                  <a:srgbClr val="006699"/>
                </a:solidFill>
                <a:latin typeface="+mn-lt"/>
              </a:rPr>
              <a:t>wnioskowania statystycznego 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dotyczące sposobów </a:t>
            </a:r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oszacowań parametrów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zmiennych losowych w całej populacji na podstawie danych uzyskanych z próby statystycznej</a:t>
            </a:r>
            <a:endParaRPr lang="pl-PL" sz="2400" dirty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42018" name="Picture 2" descr="Rozkład zmiennej losowej 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88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907704" y="6093296"/>
            <a:ext cx="64807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72200" y="6093296"/>
            <a:ext cx="79208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4221088"/>
            <a:ext cx="18002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F(u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43800" y="3645024"/>
            <a:ext cx="1800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1- F(u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F(u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rgbClr val="006699"/>
                </a:solidFill>
                <a:latin typeface="+mn-lt"/>
              </a:rPr>
              <a:t>wnioskowanie </a:t>
            </a:r>
            <a:r>
              <a:rPr lang="pl-PL" dirty="0">
                <a:solidFill>
                  <a:srgbClr val="006699"/>
                </a:solidFill>
                <a:latin typeface="+mn-lt"/>
              </a:rPr>
              <a:t>statystyczne</a:t>
            </a:r>
            <a:br>
              <a:rPr lang="pl-PL" dirty="0">
                <a:solidFill>
                  <a:srgbClr val="006699"/>
                </a:solidFill>
                <a:latin typeface="+mn-lt"/>
              </a:rPr>
            </a:br>
            <a:r>
              <a:rPr lang="pl-PL" dirty="0" smtClean="0"/>
              <a:t>weryfikacja </a:t>
            </a:r>
            <a:r>
              <a:rPr lang="pl-PL" dirty="0"/>
              <a:t>hipotez statystycznych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Londyn, 1710r.</a:t>
            </a:r>
            <a:endParaRPr lang="pl-PL" dirty="0">
              <a:solidFill>
                <a:srgbClr val="8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13337"/>
          </a:xfrm>
        </p:spPr>
        <p:txBody>
          <a:bodyPr/>
          <a:lstStyle/>
          <a:p>
            <a:r>
              <a:rPr lang="pl-PL" dirty="0" smtClean="0">
                <a:solidFill>
                  <a:srgbClr val="006699"/>
                </a:solidFill>
              </a:rPr>
              <a:t>John </a:t>
            </a:r>
            <a:r>
              <a:rPr lang="pl-PL" dirty="0" err="1" smtClean="0">
                <a:solidFill>
                  <a:srgbClr val="006699"/>
                </a:solidFill>
              </a:rPr>
              <a:t>Arbuthnot</a:t>
            </a:r>
            <a:r>
              <a:rPr lang="pl-PL" dirty="0" smtClean="0"/>
              <a:t>: od 82 lat w Londynie rodzi się więcej chłopców, niż dziewczynek… przypadek, czy tendencja?</a:t>
            </a:r>
          </a:p>
          <a:p>
            <a:r>
              <a:rPr lang="pl-PL" dirty="0" smtClean="0"/>
              <a:t>Sformułowanie hipotezy zerowej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 smtClean="0"/>
              <a:t> : w Londynie rodzi się tyle samo kobiet co mężczyzn; 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½</a:t>
            </a:r>
          </a:p>
          <a:p>
            <a:r>
              <a:rPr lang="pl-PL" dirty="0" smtClean="0"/>
              <a:t>Gdyby tak było, prawdopodobieństwo tego, że przez 82 lata rodziliby się głównie chłopcy wynosiłoby:</a:t>
            </a:r>
          </a:p>
          <a:p>
            <a:endParaRPr lang="pl-PL" sz="800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294914" name="Object 4"/>
          <p:cNvGraphicFramePr>
            <a:graphicFrameLocks noChangeAspect="1"/>
          </p:cNvGraphicFramePr>
          <p:nvPr/>
        </p:nvGraphicFramePr>
        <p:xfrm>
          <a:off x="1907704" y="4509120"/>
          <a:ext cx="5216525" cy="995362"/>
        </p:xfrm>
        <a:graphic>
          <a:graphicData uri="http://schemas.openxmlformats.org/presentationml/2006/ole">
            <p:oleObj spid="_x0000_s105474" name="Równanie" r:id="rId3" imgW="1193760" imgH="393480" progId="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96136" y="5445224"/>
            <a:ext cx="30963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czyli zero, a po przecinku 23 zera, a potem czwórka…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Weryfikacja hipotez statystycznych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12968" cy="56886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/>
              <a:t>Każde badanie naukowe rozpoczyna się od sformułowania problemu oraz </a:t>
            </a:r>
            <a:r>
              <a:rPr lang="pl-PL" sz="2400" dirty="0">
                <a:solidFill>
                  <a:srgbClr val="C00000"/>
                </a:solidFill>
              </a:rPr>
              <a:t>najbardziej prawdopodobnego rozwiązania </a:t>
            </a:r>
            <a:r>
              <a:rPr lang="pl-PL" sz="2400" dirty="0"/>
              <a:t>czyli hipotezy badawczej.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C00000"/>
                </a:solidFill>
              </a:rPr>
              <a:t>Hipoteza</a:t>
            </a:r>
            <a:r>
              <a:rPr lang="pl-PL" sz="2400" dirty="0"/>
              <a:t> powinna być tak sformułowana,  by można ją ocenić przyjąć lub odrzucić.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Hipotezy badawcze mogą dotyczyć: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wartości analizowanych zmiennych: np. wartości średniej, wartości ekstremalnych ( mim, max), 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jednorodności - wariancji...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różnicy pomiędzy wartościami określonej cechy w różnych grupach badawczych ( różnych populacjach): np. różnica w zarobkach pomiędzy kobietami i mężczyznami, albo różnice w liczbie białych krwinek u osób zdrowych i osób z zapaleniem wyrostka robaczkowego itp..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zależności pomiędzy badanymi zmiennymi </a:t>
            </a:r>
            <a:r>
              <a:rPr lang="pl-PL" sz="2000" dirty="0" err="1"/>
              <a:t>np</a:t>
            </a:r>
            <a:r>
              <a:rPr lang="pl-PL" sz="2000" dirty="0"/>
              <a:t> obecność na wykładach</a:t>
            </a:r>
            <a:br>
              <a:rPr lang="pl-PL" sz="2000" dirty="0"/>
            </a:br>
            <a:r>
              <a:rPr lang="pl-PL" sz="2000" dirty="0"/>
              <a:t>i wyniki sprawdzianów wiedzy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rodzaju badanych zależności </a:t>
            </a:r>
            <a:r>
              <a:rPr lang="pl-PL" sz="2000" dirty="0" err="1"/>
              <a:t>np</a:t>
            </a:r>
            <a:r>
              <a:rPr lang="pl-PL" sz="2000" dirty="0"/>
              <a:t> zależność logarytmiczna, wykładnicza, liniowa...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oceny charakteru rozkładu zmiennej losowej. Liczba pijanych kierowców na polskich drogach ma rozkład normalny.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Skale pomiaru cechy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968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• Skala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006699"/>
                </a:solidFill>
              </a:rPr>
              <a:t>nominalna</a:t>
            </a:r>
            <a:r>
              <a:rPr lang="pl-PL" sz="2000" dirty="0" smtClean="0"/>
              <a:t> –dotyczy cech jakościowych, operacją pomiarową jest identyfikacja kategorii do której należy zaliczyć wynik, prowadzi do podziału zbioru na zbiory rozłączne (np. samochody wg kolorów).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• Skala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006699"/>
                </a:solidFill>
              </a:rPr>
              <a:t>porządkowa</a:t>
            </a:r>
            <a:r>
              <a:rPr lang="pl-PL" sz="2000" dirty="0" smtClean="0"/>
              <a:t> – stosowana jest do badania cech których natężenie jest określane przez przymiotniki, pociąga za sobą porządkowanie lub uszeregowanie badanej zmiennej (np. poniżej normy, w normie, powyżej normy, albo za mały, </a:t>
            </a:r>
            <a:r>
              <a:rPr lang="pl-PL" sz="2000" dirty="0" err="1" smtClean="0"/>
              <a:t>mały</a:t>
            </a:r>
            <a:r>
              <a:rPr lang="pl-PL" sz="2000" dirty="0" smtClean="0"/>
              <a:t>, średni, duży...)</a:t>
            </a:r>
          </a:p>
          <a:p>
            <a:pPr eaLnBrk="1" hangingPunct="1">
              <a:lnSpc>
                <a:spcPct val="90000"/>
              </a:lnSpc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• Skala </a:t>
            </a:r>
            <a:r>
              <a:rPr lang="pl-PL" sz="2000" b="1" dirty="0" smtClean="0">
                <a:solidFill>
                  <a:srgbClr val="006699"/>
                </a:solidFill>
              </a:rPr>
              <a:t>równomierna</a:t>
            </a:r>
            <a:r>
              <a:rPr lang="pl-PL" sz="2000" dirty="0" smtClean="0"/>
              <a:t> (</a:t>
            </a:r>
            <a:r>
              <a:rPr lang="pl-PL" sz="2000" dirty="0" smtClean="0">
                <a:solidFill>
                  <a:srgbClr val="FF0000"/>
                </a:solidFill>
              </a:rPr>
              <a:t>przedziałowa</a:t>
            </a:r>
            <a:r>
              <a:rPr lang="pl-PL" sz="2000" dirty="0" smtClean="0"/>
              <a:t>). Stosowana do pomiaru cech ilościowych, zakłada że zbiór wartości cechy składa się z liczb rzeczywistych określona przez wskazanie stałej jednostki miary i relacji przyporządkowującej liczbę każdemu wynikowi obserwacji (czas kalendarzowy, temperatura </a:t>
            </a:r>
            <a:r>
              <a:rPr lang="pl-PL" sz="2000" baseline="30000" dirty="0" err="1" smtClean="0"/>
              <a:t>o</a:t>
            </a:r>
            <a:r>
              <a:rPr lang="pl-PL" sz="2000" dirty="0" err="1" smtClean="0"/>
              <a:t>C</a:t>
            </a:r>
            <a:r>
              <a:rPr lang="pl-PL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• Skala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006699"/>
                </a:solidFill>
              </a:rPr>
              <a:t>ilorazowa</a:t>
            </a:r>
            <a:r>
              <a:rPr lang="pl-PL" sz="2000" dirty="0" smtClean="0"/>
              <a:t>. Posiada wszystkie właściwości skali przedziałowej ale pomiary wg tej skali charakteryzują się stałymi stosunkami i </a:t>
            </a:r>
            <a:r>
              <a:rPr lang="pl-PL" sz="2000" dirty="0" smtClean="0">
                <a:solidFill>
                  <a:srgbClr val="FF0000"/>
                </a:solidFill>
              </a:rPr>
              <a:t>bezwzględnym zerem</a:t>
            </a:r>
            <a:r>
              <a:rPr lang="pl-PL" sz="2000" dirty="0" smtClean="0"/>
              <a:t>, ma zastosowanie w fizyce, technice, np. długość czy czas</a:t>
            </a:r>
            <a:endParaRPr lang="pl-PL" sz="2000" baseline="-25000" dirty="0" smtClean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51520" y="3573016"/>
            <a:ext cx="8712968" cy="302433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b"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ntPolt" pitchFamily="2" charset="-18"/>
              </a:rPr>
              <a:t>skale ilościowe</a:t>
            </a:r>
            <a:endParaRPr lang="pl-PL" dirty="0">
              <a:solidFill>
                <a:srgbClr val="FF0000"/>
              </a:solidFill>
              <a:latin typeface="AntPol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239000" cy="990600"/>
          </a:xfrm>
        </p:spPr>
        <p:txBody>
          <a:bodyPr/>
          <a:lstStyle/>
          <a:p>
            <a:r>
              <a:rPr lang="pl-PL"/>
              <a:t>Testy statystyczne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96944" cy="5144070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/>
              <a:t>Test statystyczny jest  </a:t>
            </a:r>
            <a:r>
              <a:rPr lang="pl-PL" sz="2400" dirty="0">
                <a:solidFill>
                  <a:srgbClr val="006699"/>
                </a:solidFill>
              </a:rPr>
              <a:t>regułą postępowania</a:t>
            </a:r>
            <a:r>
              <a:rPr lang="pl-PL" sz="2400" dirty="0"/>
              <a:t>, która każdej możliwej próbie przyporządkowuje decyzję przyjęcia lub odrzucenia hipotezy.</a:t>
            </a:r>
          </a:p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Test </a:t>
            </a:r>
            <a:r>
              <a:rPr lang="pl-PL" sz="2400" dirty="0"/>
              <a:t>statystyczny jest regułą rozstrzygającą jakie wyniki próby pozwalają </a:t>
            </a:r>
            <a:r>
              <a:rPr lang="pl-PL" sz="2400" dirty="0">
                <a:solidFill>
                  <a:srgbClr val="006699"/>
                </a:solidFill>
              </a:rPr>
              <a:t>uznać sprawdzaną hipotezę za prawdziwą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a jakie za fałszywą</a:t>
            </a:r>
          </a:p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Każda </a:t>
            </a:r>
            <a:r>
              <a:rPr lang="pl-PL" sz="2400" dirty="0"/>
              <a:t>hipoteza statystyczna jest podzbiorem zbioru hipotez dopuszczalnych, hipoteza zerowa jest tą wyróżnioną hipotezą, </a:t>
            </a:r>
            <a:br>
              <a:rPr lang="pl-PL" sz="2400" dirty="0"/>
            </a:br>
            <a:r>
              <a:rPr lang="pl-PL" sz="2400" dirty="0"/>
              <a:t>która podlega weryfikacji, pozostałe hipotezy ze zbioru hipotez dopuszczalnych stanowią zbiór </a:t>
            </a:r>
            <a:r>
              <a:rPr lang="pl-PL" sz="2400" dirty="0">
                <a:solidFill>
                  <a:srgbClr val="006699"/>
                </a:solidFill>
              </a:rPr>
              <a:t>hipotez alternatywnych</a:t>
            </a:r>
            <a:r>
              <a:rPr lang="pl-PL" sz="2400" dirty="0"/>
              <a:t>.</a:t>
            </a:r>
          </a:p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Do </a:t>
            </a:r>
            <a:r>
              <a:rPr lang="pl-PL" sz="2400" dirty="0"/>
              <a:t>weryfikacji hipotezy zerowej stosuje się  testy statystyczne bazujące na określonych </a:t>
            </a:r>
            <a:r>
              <a:rPr lang="pl-PL" sz="2400" dirty="0">
                <a:solidFill>
                  <a:srgbClr val="006699"/>
                </a:solidFill>
              </a:rPr>
              <a:t>funkcjach </a:t>
            </a:r>
            <a:r>
              <a:rPr lang="pl-PL" sz="2400" dirty="0" smtClean="0">
                <a:solidFill>
                  <a:srgbClr val="006699"/>
                </a:solidFill>
              </a:rPr>
              <a:t>testowych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dirty="0"/>
              <a:t>Podstawowe etapy procesu weryfikacji hipotez statystycznych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964488" cy="5328592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/>
              <a:t>Sformułowanie hipotezy zerowej: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/>
              <a:t> i hipotezy alternatywnej: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Podjęcie </a:t>
            </a:r>
            <a:r>
              <a:rPr lang="pl-PL" dirty="0"/>
              <a:t>decyzji co do poziomu istotności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(dopuszczalnej wielkości błędu II rodzaju) oraz liczebności próby (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dirty="0">
                <a:sym typeface="Symbol" pitchFamily="18" charset="2"/>
              </a:rPr>
              <a:t>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Określenie </a:t>
            </a:r>
            <a:r>
              <a:rPr lang="pl-PL" dirty="0">
                <a:sym typeface="Symbol" pitchFamily="18" charset="2"/>
              </a:rPr>
              <a:t>obszaru krytycznego i obszaru przyjęcia sprawdzanej hipotezy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baseline="-25000" dirty="0"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(wyznaczenie wartości krytycznych </a:t>
            </a:r>
            <a:r>
              <a:rPr lang="pl-PL" dirty="0" err="1">
                <a:sym typeface="Symbol" pitchFamily="18" charset="2"/>
              </a:rPr>
              <a:t>np</a:t>
            </a:r>
            <a:r>
              <a:rPr lang="pl-PL" dirty="0">
                <a:sym typeface="Symbol" pitchFamily="18" charset="2"/>
              </a:rPr>
              <a:t>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,r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 </a:t>
            </a:r>
            <a:r>
              <a:rPr lang="pl-PL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,r </a:t>
            </a:r>
            <a:r>
              <a:rPr lang="pl-PL" dirty="0" smtClean="0">
                <a:sym typeface="Symbol" pitchFamily="18" charset="2"/>
              </a:rPr>
              <a:t>itp., dla </a:t>
            </a:r>
            <a:r>
              <a:rPr lang="pl-PL" dirty="0">
                <a:sym typeface="Symbol" pitchFamily="18" charset="2"/>
              </a:rPr>
              <a:t>zakładanego poziomu istotności  i wybranej funkcji </a:t>
            </a:r>
            <a:r>
              <a:rPr lang="pl-PL" dirty="0" smtClean="0">
                <a:sym typeface="Symbol" pitchFamily="18" charset="2"/>
              </a:rPr>
              <a:t>testowej</a:t>
            </a:r>
            <a:endParaRPr lang="pl-PL" baseline="-25000" dirty="0"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Wybór </a:t>
            </a:r>
            <a:r>
              <a:rPr lang="pl-PL" dirty="0">
                <a:sym typeface="Symbol" pitchFamily="18" charset="2"/>
              </a:rPr>
              <a:t>testu weryfikującego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dirty="0">
                <a:sym typeface="Symbol" pitchFamily="18" charset="2"/>
              </a:rPr>
              <a:t> (funkcji testowej w zależności od rodzaju hipotezy i liczności próby statystycznej) i wyliczenie jej wartości.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Podjęcie </a:t>
            </a:r>
            <a:r>
              <a:rPr lang="pl-PL" dirty="0">
                <a:sym typeface="Symbol" pitchFamily="18" charset="2"/>
              </a:rPr>
              <a:t>decyzji weryfikacyjnej o przyjęciu hipotezy zerowej lub odrzuceniu jej na rzecz hipotezy alternatywnej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Etapy wnioskowania statystycznego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032250" cy="5472113"/>
          </a:xfrm>
        </p:spPr>
        <p:txBody>
          <a:bodyPr/>
          <a:lstStyle/>
          <a:p>
            <a:pPr marL="381000" indent="-381000" algn="ctr" eaLnBrk="1" hangingPunct="1"/>
            <a:r>
              <a:rPr lang="pl-PL" smtClean="0"/>
              <a:t> </a:t>
            </a:r>
            <a:r>
              <a:rPr lang="pl-PL" sz="2400" smtClean="0"/>
              <a:t>obliczenia własne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postawienie hipotezy zerowej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wybór testu i sprawdzenie spełnienia założeń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obliczenie wartości funkcji testowej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ustalenie (odczytanie z tablic) wartości krytycznych dla danego poziomu istotności</a:t>
            </a:r>
          </a:p>
          <a:p>
            <a:pPr marL="381000" indent="-381000" eaLnBrk="1" hangingPunct="1">
              <a:buFontTx/>
              <a:buAutoNum type="arabicPeriod"/>
            </a:pPr>
            <a:endParaRPr lang="pl-PL" sz="2000" smtClean="0"/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podjęcie decyzji o przyjęciu lub odrzuceniu hipotezy H</a:t>
            </a:r>
            <a:r>
              <a:rPr lang="pl-PL" sz="2000" baseline="-25000" smtClean="0"/>
              <a:t>0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interpretacja otrzymanych wyników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981075"/>
            <a:ext cx="4537075" cy="5472113"/>
          </a:xfrm>
        </p:spPr>
        <p:txBody>
          <a:bodyPr/>
          <a:lstStyle/>
          <a:p>
            <a:pPr marL="457200" indent="-457200" algn="ctr" eaLnBrk="1" hangingPunct="1"/>
            <a:r>
              <a:rPr lang="pl-PL" sz="2400" smtClean="0"/>
              <a:t>STATISTICA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postawienie hipotezy zerowej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wybór testu i sprawdzenie spełnienia założeń</a:t>
            </a:r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wprowadzenie danych</a:t>
            </a:r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podjęcie decyzji o przyjęciu lub odrzuceniu hipotezy H</a:t>
            </a:r>
            <a:r>
              <a:rPr lang="pl-PL" sz="2000" baseline="-25000" smtClean="0"/>
              <a:t>0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interpretacja otrzymanych wyników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50825" y="1412875"/>
            <a:ext cx="8497888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4211638" y="1125538"/>
            <a:ext cx="0" cy="496728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1476375" y="2708275"/>
            <a:ext cx="5111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1331913" y="4797425"/>
            <a:ext cx="5111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sz="2800" dirty="0"/>
              <a:t>1. Sformułowanie hipotez H</a:t>
            </a:r>
            <a:r>
              <a:rPr lang="pl-PL" sz="2800" baseline="-25000" dirty="0"/>
              <a:t>0</a:t>
            </a:r>
            <a:r>
              <a:rPr lang="pl-PL" sz="2800" dirty="0"/>
              <a:t> i H</a:t>
            </a:r>
            <a:r>
              <a:rPr lang="pl-PL" sz="2800" baseline="-25000" dirty="0"/>
              <a:t>1</a:t>
            </a:r>
            <a:r>
              <a:rPr lang="pl-PL" dirty="0"/>
              <a:t> </a:t>
            </a:r>
            <a:br>
              <a:rPr lang="pl-PL" dirty="0"/>
            </a:br>
            <a:r>
              <a:rPr lang="pl-PL" sz="2800" dirty="0"/>
              <a:t>Parametryczne testy istotności</a:t>
            </a:r>
            <a:r>
              <a:rPr lang="pl-PL" dirty="0"/>
              <a:t> 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61448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b="1" dirty="0"/>
              <a:t>Test dla wartości średniej</a:t>
            </a:r>
            <a:r>
              <a:rPr lang="pl-PL" sz="2400" dirty="0"/>
              <a:t> w populacji generalnej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Hipoteza sprawdzana (zerowa) dotyczy pewnego parametru</a:t>
            </a:r>
          </a:p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m=m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baseline="-250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przy jednej z hipotez alternatywnych</a:t>
            </a:r>
          </a:p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m≠m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lub  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m&gt;m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lub 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m&lt;m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aseline="-25000" dirty="0"/>
              <a:t> </a:t>
            </a:r>
            <a:r>
              <a:rPr lang="pl-PL" sz="2400" dirty="0"/>
              <a:t>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Hipoteza</a:t>
            </a:r>
            <a:r>
              <a:rPr lang="pl-PL" sz="2400" baseline="-25000" dirty="0"/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l-PL" sz="2400" dirty="0"/>
              <a:t>: o równości średnich z 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/>
              <a:t> - elementowej  próby </a:t>
            </a:r>
            <a:br>
              <a:rPr lang="pl-PL" sz="2400" dirty="0"/>
            </a:br>
            <a:r>
              <a:rPr lang="pl-PL" sz="2400" dirty="0"/>
              <a:t>i w populacji</a:t>
            </a:r>
            <a:r>
              <a:rPr lang="pl-PL" sz="2400" baseline="-25000" dirty="0"/>
              <a:t> </a:t>
            </a:r>
            <a:r>
              <a:rPr lang="pl-PL" sz="2400" dirty="0"/>
              <a:t>będzie zweryfikowana na podstawie wyników próby losowej.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Za sprawdzian  hipotezy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/>
              <a:t>  przyjmuje się określoną statystykę, zwaną także funkcją testową.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Dla wartości oczekiwanej będzie to średnia arytmetyczną uzyskanych wyników z próby losowej.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14"/>
          <p:cNvGrpSpPr/>
          <p:nvPr/>
        </p:nvGrpSpPr>
        <p:grpSpPr>
          <a:xfrm>
            <a:off x="2051720" y="1037718"/>
            <a:ext cx="5184576" cy="5545001"/>
            <a:chOff x="2051720" y="1037718"/>
            <a:chExt cx="5184576" cy="5545001"/>
          </a:xfrm>
        </p:grpSpPr>
        <p:pic>
          <p:nvPicPr>
            <p:cNvPr id="3450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037718"/>
              <a:ext cx="5184576" cy="554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Dowolny kształt 11"/>
            <p:cNvSpPr/>
            <p:nvPr/>
          </p:nvSpPr>
          <p:spPr>
            <a:xfrm>
              <a:off x="5292080" y="2852936"/>
              <a:ext cx="726666" cy="720080"/>
            </a:xfrm>
            <a:custGeom>
              <a:avLst/>
              <a:gdLst>
                <a:gd name="connsiteX0" fmla="*/ 0 w 576064"/>
                <a:gd name="connsiteY0" fmla="*/ 0 h 720080"/>
                <a:gd name="connsiteX1" fmla="*/ 576064 w 576064"/>
                <a:gd name="connsiteY1" fmla="*/ 0 h 720080"/>
                <a:gd name="connsiteX2" fmla="*/ 576064 w 576064"/>
                <a:gd name="connsiteY2" fmla="*/ 720080 h 720080"/>
                <a:gd name="connsiteX3" fmla="*/ 0 w 576064"/>
                <a:gd name="connsiteY3" fmla="*/ 720080 h 720080"/>
                <a:gd name="connsiteX4" fmla="*/ 0 w 576064"/>
                <a:gd name="connsiteY4" fmla="*/ 0 h 720080"/>
                <a:gd name="connsiteX0" fmla="*/ 0 w 576064"/>
                <a:gd name="connsiteY0" fmla="*/ 0 h 720080"/>
                <a:gd name="connsiteX1" fmla="*/ 216024 w 576064"/>
                <a:gd name="connsiteY1" fmla="*/ 288032 h 720080"/>
                <a:gd name="connsiteX2" fmla="*/ 576064 w 576064"/>
                <a:gd name="connsiteY2" fmla="*/ 720080 h 720080"/>
                <a:gd name="connsiteX3" fmla="*/ 0 w 576064"/>
                <a:gd name="connsiteY3" fmla="*/ 720080 h 720080"/>
                <a:gd name="connsiteX4" fmla="*/ 0 w 576064"/>
                <a:gd name="connsiteY4" fmla="*/ 0 h 720080"/>
                <a:gd name="connsiteX0" fmla="*/ 0 w 576064"/>
                <a:gd name="connsiteY0" fmla="*/ 0 h 720080"/>
                <a:gd name="connsiteX1" fmla="*/ 216024 w 576064"/>
                <a:gd name="connsiteY1" fmla="*/ 288032 h 720080"/>
                <a:gd name="connsiteX2" fmla="*/ 576064 w 576064"/>
                <a:gd name="connsiteY2" fmla="*/ 720080 h 720080"/>
                <a:gd name="connsiteX3" fmla="*/ 0 w 576064"/>
                <a:gd name="connsiteY3" fmla="*/ 720080 h 720080"/>
                <a:gd name="connsiteX4" fmla="*/ 0 w 576064"/>
                <a:gd name="connsiteY4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76064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76064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72008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72008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50173"/>
                <a:gd name="connsiteY0" fmla="*/ 0 h 720080"/>
                <a:gd name="connsiteX1" fmla="*/ 288032 w 750173"/>
                <a:gd name="connsiteY1" fmla="*/ 288032 h 720080"/>
                <a:gd name="connsiteX2" fmla="*/ 648072 w 750173"/>
                <a:gd name="connsiteY2" fmla="*/ 576064 h 720080"/>
                <a:gd name="connsiteX3" fmla="*/ 648072 w 750173"/>
                <a:gd name="connsiteY3" fmla="*/ 720080 h 720080"/>
                <a:gd name="connsiteX4" fmla="*/ 0 w 750173"/>
                <a:gd name="connsiteY4" fmla="*/ 720080 h 720080"/>
                <a:gd name="connsiteX5" fmla="*/ 0 w 750173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648072 w 726666"/>
                <a:gd name="connsiteY2" fmla="*/ 576064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648072 w 726666"/>
                <a:gd name="connsiteY2" fmla="*/ 576064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648072 w 726666"/>
                <a:gd name="connsiteY2" fmla="*/ 576064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666" h="720080">
                  <a:moveTo>
                    <a:pt x="0" y="0"/>
                  </a:moveTo>
                  <a:cubicBezTo>
                    <a:pt x="110373" y="60317"/>
                    <a:pt x="192021" y="192021"/>
                    <a:pt x="288032" y="288032"/>
                  </a:cubicBezTo>
                  <a:cubicBezTo>
                    <a:pt x="366626" y="382984"/>
                    <a:pt x="583129" y="540122"/>
                    <a:pt x="648072" y="576064"/>
                  </a:cubicBezTo>
                  <a:cubicBezTo>
                    <a:pt x="682159" y="626864"/>
                    <a:pt x="726666" y="695019"/>
                    <a:pt x="648072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4355976" y="3878216"/>
              <a:ext cx="936104" cy="2503111"/>
            </a:xfrm>
            <a:custGeom>
              <a:avLst/>
              <a:gdLst>
                <a:gd name="connsiteX0" fmla="*/ 0 w 936104"/>
                <a:gd name="connsiteY0" fmla="*/ 0 h 2376264"/>
                <a:gd name="connsiteX1" fmla="*/ 936104 w 936104"/>
                <a:gd name="connsiteY1" fmla="*/ 0 h 2376264"/>
                <a:gd name="connsiteX2" fmla="*/ 936104 w 936104"/>
                <a:gd name="connsiteY2" fmla="*/ 2376264 h 2376264"/>
                <a:gd name="connsiteX3" fmla="*/ 0 w 936104"/>
                <a:gd name="connsiteY3" fmla="*/ 2376264 h 2376264"/>
                <a:gd name="connsiteX4" fmla="*/ 0 w 936104"/>
                <a:gd name="connsiteY4" fmla="*/ 0 h 2376264"/>
                <a:gd name="connsiteX0" fmla="*/ 0 w 936104"/>
                <a:gd name="connsiteY0" fmla="*/ 2376264 h 2376264"/>
                <a:gd name="connsiteX1" fmla="*/ 936104 w 936104"/>
                <a:gd name="connsiteY1" fmla="*/ 0 h 2376264"/>
                <a:gd name="connsiteX2" fmla="*/ 936104 w 936104"/>
                <a:gd name="connsiteY2" fmla="*/ 2376264 h 2376264"/>
                <a:gd name="connsiteX3" fmla="*/ 0 w 936104"/>
                <a:gd name="connsiteY3" fmla="*/ 2376264 h 2376264"/>
                <a:gd name="connsiteX4" fmla="*/ 0 w 936104"/>
                <a:gd name="connsiteY4" fmla="*/ 2376264 h 2376264"/>
                <a:gd name="connsiteX0" fmla="*/ 0 w 936104"/>
                <a:gd name="connsiteY0" fmla="*/ 2376264 h 2376264"/>
                <a:gd name="connsiteX1" fmla="*/ 936104 w 936104"/>
                <a:gd name="connsiteY1" fmla="*/ 0 h 2376264"/>
                <a:gd name="connsiteX2" fmla="*/ 936104 w 936104"/>
                <a:gd name="connsiteY2" fmla="*/ 2376264 h 2376264"/>
                <a:gd name="connsiteX3" fmla="*/ 0 w 936104"/>
                <a:gd name="connsiteY3" fmla="*/ 2376264 h 2376264"/>
                <a:gd name="connsiteX4" fmla="*/ 0 w 936104"/>
                <a:gd name="connsiteY4" fmla="*/ 2376264 h 2376264"/>
                <a:gd name="connsiteX0" fmla="*/ 0 w 936104"/>
                <a:gd name="connsiteY0" fmla="*/ 2647127 h 2647127"/>
                <a:gd name="connsiteX1" fmla="*/ 648072 w 936104"/>
                <a:gd name="connsiteY1" fmla="*/ 1062951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47127"/>
                <a:gd name="connsiteX1" fmla="*/ 648072 w 936104"/>
                <a:gd name="connsiteY1" fmla="*/ 1062951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47127"/>
                <a:gd name="connsiteX1" fmla="*/ 648072 w 936104"/>
                <a:gd name="connsiteY1" fmla="*/ 1062952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47127"/>
                <a:gd name="connsiteX1" fmla="*/ 648072 w 936104"/>
                <a:gd name="connsiteY1" fmla="*/ 1062952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56120"/>
                <a:gd name="connsiteX1" fmla="*/ 576064 w 936104"/>
                <a:gd name="connsiteY1" fmla="*/ 1206968 h 2656120"/>
                <a:gd name="connsiteX2" fmla="*/ 936104 w 936104"/>
                <a:gd name="connsiteY2" fmla="*/ 270863 h 2656120"/>
                <a:gd name="connsiteX3" fmla="*/ 936104 w 936104"/>
                <a:gd name="connsiteY3" fmla="*/ 2647127 h 2656120"/>
                <a:gd name="connsiteX4" fmla="*/ 0 w 936104"/>
                <a:gd name="connsiteY4" fmla="*/ 2647127 h 2656120"/>
                <a:gd name="connsiteX5" fmla="*/ 0 w 936104"/>
                <a:gd name="connsiteY5" fmla="*/ 2647127 h 2656120"/>
                <a:gd name="connsiteX0" fmla="*/ 0 w 936104"/>
                <a:gd name="connsiteY0" fmla="*/ 2503111 h 2512104"/>
                <a:gd name="connsiteX1" fmla="*/ 576064 w 936104"/>
                <a:gd name="connsiteY1" fmla="*/ 1062952 h 2512104"/>
                <a:gd name="connsiteX2" fmla="*/ 936104 w 936104"/>
                <a:gd name="connsiteY2" fmla="*/ 270863 h 2512104"/>
                <a:gd name="connsiteX3" fmla="*/ 936104 w 936104"/>
                <a:gd name="connsiteY3" fmla="*/ 2503111 h 2512104"/>
                <a:gd name="connsiteX4" fmla="*/ 0 w 936104"/>
                <a:gd name="connsiteY4" fmla="*/ 2503111 h 2512104"/>
                <a:gd name="connsiteX5" fmla="*/ 0 w 936104"/>
                <a:gd name="connsiteY5" fmla="*/ 2503111 h 2512104"/>
                <a:gd name="connsiteX0" fmla="*/ 0 w 936104"/>
                <a:gd name="connsiteY0" fmla="*/ 2503111 h 2512103"/>
                <a:gd name="connsiteX1" fmla="*/ 648072 w 936104"/>
                <a:gd name="connsiteY1" fmla="*/ 1062951 h 2512103"/>
                <a:gd name="connsiteX2" fmla="*/ 936104 w 936104"/>
                <a:gd name="connsiteY2" fmla="*/ 270863 h 2512103"/>
                <a:gd name="connsiteX3" fmla="*/ 936104 w 936104"/>
                <a:gd name="connsiteY3" fmla="*/ 2503111 h 2512103"/>
                <a:gd name="connsiteX4" fmla="*/ 0 w 936104"/>
                <a:gd name="connsiteY4" fmla="*/ 2503111 h 2512103"/>
                <a:gd name="connsiteX5" fmla="*/ 0 w 936104"/>
                <a:gd name="connsiteY5" fmla="*/ 2503111 h 2512103"/>
                <a:gd name="connsiteX0" fmla="*/ 0 w 936104"/>
                <a:gd name="connsiteY0" fmla="*/ 2503111 h 2503111"/>
                <a:gd name="connsiteX1" fmla="*/ 648072 w 936104"/>
                <a:gd name="connsiteY1" fmla="*/ 1062951 h 2503111"/>
                <a:gd name="connsiteX2" fmla="*/ 936104 w 936104"/>
                <a:gd name="connsiteY2" fmla="*/ 270863 h 2503111"/>
                <a:gd name="connsiteX3" fmla="*/ 936104 w 936104"/>
                <a:gd name="connsiteY3" fmla="*/ 2503111 h 2503111"/>
                <a:gd name="connsiteX4" fmla="*/ 0 w 936104"/>
                <a:gd name="connsiteY4" fmla="*/ 2503111 h 2503111"/>
                <a:gd name="connsiteX5" fmla="*/ 0 w 936104"/>
                <a:gd name="connsiteY5" fmla="*/ 2503111 h 2503111"/>
                <a:gd name="connsiteX0" fmla="*/ 0 w 936104"/>
                <a:gd name="connsiteY0" fmla="*/ 2503111 h 2527115"/>
                <a:gd name="connsiteX1" fmla="*/ 288032 w 936104"/>
                <a:gd name="connsiteY1" fmla="*/ 2287088 h 2527115"/>
                <a:gd name="connsiteX2" fmla="*/ 648072 w 936104"/>
                <a:gd name="connsiteY2" fmla="*/ 1062951 h 2527115"/>
                <a:gd name="connsiteX3" fmla="*/ 936104 w 936104"/>
                <a:gd name="connsiteY3" fmla="*/ 270863 h 2527115"/>
                <a:gd name="connsiteX4" fmla="*/ 936104 w 936104"/>
                <a:gd name="connsiteY4" fmla="*/ 2503111 h 2527115"/>
                <a:gd name="connsiteX5" fmla="*/ 0 w 936104"/>
                <a:gd name="connsiteY5" fmla="*/ 2503111 h 2527115"/>
                <a:gd name="connsiteX6" fmla="*/ 0 w 936104"/>
                <a:gd name="connsiteY6" fmla="*/ 2503111 h 2527115"/>
                <a:gd name="connsiteX0" fmla="*/ 0 w 936104"/>
                <a:gd name="connsiteY0" fmla="*/ 2503111 h 2503111"/>
                <a:gd name="connsiteX1" fmla="*/ 288032 w 936104"/>
                <a:gd name="connsiteY1" fmla="*/ 2287088 h 2503111"/>
                <a:gd name="connsiteX2" fmla="*/ 648072 w 936104"/>
                <a:gd name="connsiteY2" fmla="*/ 1062951 h 2503111"/>
                <a:gd name="connsiteX3" fmla="*/ 936104 w 936104"/>
                <a:gd name="connsiteY3" fmla="*/ 270863 h 2503111"/>
                <a:gd name="connsiteX4" fmla="*/ 936104 w 936104"/>
                <a:gd name="connsiteY4" fmla="*/ 2503111 h 2503111"/>
                <a:gd name="connsiteX5" fmla="*/ 0 w 936104"/>
                <a:gd name="connsiteY5" fmla="*/ 2503111 h 2503111"/>
                <a:gd name="connsiteX6" fmla="*/ 0 w 936104"/>
                <a:gd name="connsiteY6" fmla="*/ 2503111 h 250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104" h="2503111">
                  <a:moveTo>
                    <a:pt x="0" y="2503111"/>
                  </a:moveTo>
                  <a:cubicBezTo>
                    <a:pt x="41296" y="2455557"/>
                    <a:pt x="156778" y="2461879"/>
                    <a:pt x="288032" y="2287088"/>
                  </a:cubicBezTo>
                  <a:cubicBezTo>
                    <a:pt x="396044" y="2047061"/>
                    <a:pt x="533350" y="1387438"/>
                    <a:pt x="648072" y="1062951"/>
                  </a:cubicBezTo>
                  <a:cubicBezTo>
                    <a:pt x="723325" y="630345"/>
                    <a:pt x="899699" y="0"/>
                    <a:pt x="936104" y="270863"/>
                  </a:cubicBezTo>
                  <a:lnTo>
                    <a:pt x="936104" y="2503111"/>
                  </a:lnTo>
                  <a:lnTo>
                    <a:pt x="0" y="2503111"/>
                  </a:lnTo>
                  <a:lnTo>
                    <a:pt x="0" y="2503111"/>
                  </a:lnTo>
                  <a:close/>
                </a:path>
              </a:pathLst>
            </a:custGeom>
            <a:solidFill>
              <a:srgbClr val="C00000">
                <a:alpha val="14000"/>
              </a:srgb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12160" y="1916832"/>
            <a:ext cx="1080119" cy="1152128"/>
          </a:xfrm>
        </p:spPr>
        <p:txBody>
          <a:bodyPr/>
          <a:lstStyle/>
          <a:p>
            <a:pPr algn="ctr"/>
            <a:r>
              <a:rPr lang="pl-PL" sz="2000" dirty="0" smtClean="0"/>
              <a:t>błąd I rodzaju</a:t>
            </a:r>
          </a:p>
          <a:p>
            <a:pPr algn="ctr"/>
            <a: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  <a:t></a:t>
            </a:r>
          </a:p>
          <a:p>
            <a:pPr algn="ctr"/>
            <a:endParaRPr lang="pl-PL" sz="20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1547664" y="1124744"/>
            <a:ext cx="1512167" cy="1152128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średnich z populacji A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3203848" y="3717032"/>
            <a:ext cx="1512167" cy="1152128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średnich z populacji B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00113" y="188912"/>
            <a:ext cx="7488237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Rozkłady średnich z nieskończenie wielu próbek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20272" y="1412776"/>
            <a:ext cx="194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prawdopodobieństwo otrzymania danego wyniku, </a:t>
            </a:r>
            <a:br>
              <a:rPr lang="pl-PL" dirty="0" smtClean="0"/>
            </a:br>
            <a:r>
              <a:rPr lang="pl-PL" dirty="0" smtClean="0"/>
              <a:t>jeśli </a:t>
            </a:r>
            <a:r>
              <a:rPr lang="pl-PL" dirty="0" smtClean="0">
                <a:solidFill>
                  <a:srgbClr val="006699"/>
                </a:solidFill>
              </a:rPr>
              <a:t>uznać hipotezę zerową za prawdziwą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1403648" y="4653136"/>
            <a:ext cx="1655415" cy="9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błąd II rodzaju</a:t>
            </a:r>
          </a:p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rgbClr val="FF0000"/>
                </a:solidFill>
                <a:latin typeface="Calibri"/>
                <a:sym typeface="Symbol" pitchFamily="18" charset="2"/>
              </a:rPr>
              <a:t>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488237" cy="1007839"/>
          </a:xfrm>
        </p:spPr>
        <p:txBody>
          <a:bodyPr/>
          <a:lstStyle/>
          <a:p>
            <a:r>
              <a:rPr lang="pl-PL" sz="2800" dirty="0"/>
              <a:t>2. Przyjęcie odpowiedniego poziomu istotności </a:t>
            </a:r>
            <a:r>
              <a:rPr lang="pl-PL" sz="2800" dirty="0">
                <a:sym typeface="Symbol" pitchFamily="18" charset="2"/>
              </a:rPr>
              <a:t> oraz liczebności </a:t>
            </a:r>
            <a:r>
              <a:rPr lang="pl-PL" sz="2800" dirty="0" smtClean="0">
                <a:sym typeface="Symbol" pitchFamily="18" charset="2"/>
              </a:rPr>
              <a:t>próby</a:t>
            </a:r>
            <a:endParaRPr lang="pl-PL" sz="2800" dirty="0">
              <a:sym typeface="Symbol" pitchFamily="18" charset="2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5" y="1556792"/>
            <a:ext cx="7942337" cy="4824958"/>
          </a:xfrm>
        </p:spPr>
        <p:txBody>
          <a:bodyPr/>
          <a:lstStyle/>
          <a:p>
            <a:pPr>
              <a:buFontTx/>
              <a:buNone/>
            </a:pPr>
            <a:r>
              <a:rPr lang="pl-PL" dirty="0"/>
              <a:t>Przy podejmowaniu decyzji weryfikującej hipotezy możemy popełnić dwa rodzaje błędów</a:t>
            </a:r>
          </a:p>
          <a:p>
            <a:pPr>
              <a:buFontTx/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71600" y="2780928"/>
          <a:ext cx="7560840" cy="338437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26603"/>
                <a:gridCol w="2546978"/>
                <a:gridCol w="2787259"/>
              </a:tblGrid>
              <a:tr h="617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Decyzja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3200" u="none" strike="noStrike" dirty="0"/>
                        <a:t>Hipoteza H</a:t>
                      </a:r>
                      <a:r>
                        <a:rPr lang="pl-PL" sz="3200" u="none" strike="noStrike" baseline="-25000" dirty="0"/>
                        <a:t>0</a:t>
                      </a:r>
                      <a:endParaRPr lang="pl-PL" sz="3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75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prawdziwa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fałszywa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7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odrzucić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>
                          <a:solidFill>
                            <a:schemeClr val="bg1"/>
                          </a:solidFill>
                        </a:rPr>
                        <a:t>błąd I rodzaju </a:t>
                      </a:r>
                      <a:endParaRPr lang="pl-PL" sz="3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decyzja trafna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7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a:t></a:t>
                      </a:r>
                      <a:endParaRPr lang="pl-PL" sz="3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u="none" strike="noStrike" dirty="0" smtClean="0"/>
                        <a:t>1-</a:t>
                      </a:r>
                      <a:r>
                        <a:rPr lang="pl-PL" sz="3200" dirty="0" smtClean="0">
                          <a:sym typeface="Symbol" pitchFamily="18" charset="2"/>
                        </a:rPr>
                        <a:t></a:t>
                      </a:r>
                      <a:endParaRPr lang="pl-PL" sz="3200" i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/>
                </a:tc>
              </a:tr>
              <a:tr h="537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nie odrzucić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decyzja trafna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>
                          <a:solidFill>
                            <a:srgbClr val="FFFF00"/>
                          </a:solidFill>
                        </a:rPr>
                        <a:t>błąd II rodzaju</a:t>
                      </a:r>
                      <a:endParaRPr lang="pl-PL" sz="3200" b="0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</a:tr>
              <a:tr h="577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 smtClean="0"/>
                        <a:t>1-</a:t>
                      </a:r>
                      <a:r>
                        <a:rPr lang="pl-PL" sz="3200" dirty="0" smtClean="0">
                          <a:sym typeface="Symbol" pitchFamily="18" charset="2"/>
                        </a:rPr>
                        <a:t></a:t>
                      </a:r>
                      <a:endParaRPr lang="pl-PL" sz="3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pl-PL" sz="3200" dirty="0" smtClean="0">
                          <a:solidFill>
                            <a:srgbClr val="FFFF00"/>
                          </a:solidFill>
                          <a:sym typeface="Symbol" pitchFamily="18" charset="2"/>
                        </a:rPr>
                        <a:t></a:t>
                      </a:r>
                      <a:endParaRPr lang="pl-PL" sz="3200" i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Rodzaje błędów popełnianych przy weryfikacji hipotez statystycznych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424936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006699"/>
                </a:solidFill>
              </a:rPr>
              <a:t>Błąd I rodzaju </a:t>
            </a:r>
            <a:r>
              <a:rPr lang="pl-PL" sz="2400" dirty="0"/>
              <a:t>polega na odrzuceniu hipotezy zerowej, mimo że jest prawdziwa.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Przyjmowany w procesie weryfikacji hipotezy poziom istotności jest równy prawdopodobieństwu popełnienia błędu I rodzaju, zwykle </a:t>
            </a:r>
            <a:r>
              <a:rPr lang="pl-PL" sz="2400" dirty="0">
                <a:sym typeface="Symbol" pitchFamily="18" charset="2"/>
              </a:rPr>
              <a:t>=</a:t>
            </a:r>
            <a:r>
              <a:rPr lang="pl-PL" sz="2400" dirty="0" smtClean="0">
                <a:sym typeface="Symbol" pitchFamily="18" charset="2"/>
              </a:rPr>
              <a:t>0.05 lub </a:t>
            </a:r>
            <a:r>
              <a:rPr lang="pl-PL" sz="2400" dirty="0">
                <a:sym typeface="Symbol" pitchFamily="18" charset="2"/>
              </a:rPr>
              <a:t>0.01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006699"/>
                </a:solidFill>
                <a:sym typeface="Symbol" pitchFamily="18" charset="2"/>
              </a:rPr>
              <a:t>Błąd II rodzaju </a:t>
            </a:r>
            <a:r>
              <a:rPr lang="pl-PL" sz="2400" dirty="0">
                <a:sym typeface="Symbol" pitchFamily="18" charset="2"/>
              </a:rPr>
              <a:t>polega za przyjęciu za prawdziwą hipotezy H</a:t>
            </a:r>
            <a:r>
              <a:rPr lang="pl-PL" sz="2400" baseline="-25000" dirty="0">
                <a:sym typeface="Symbol" pitchFamily="18" charset="2"/>
              </a:rPr>
              <a:t>0</a:t>
            </a:r>
            <a:r>
              <a:rPr lang="pl-PL" sz="2400" dirty="0"/>
              <a:t> gdy ona w rzeczywistości jest fałszywa.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800000"/>
                </a:solidFill>
              </a:rPr>
              <a:t>Przykład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dirty="0">
                <a:solidFill>
                  <a:srgbClr val="800000"/>
                </a:solidFill>
              </a:rPr>
              <a:t>-  oskarżony jest niewinny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>
                <a:solidFill>
                  <a:srgbClr val="800000"/>
                </a:solidFill>
              </a:rPr>
              <a:t> - oskarżony jest winien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006699"/>
                </a:solidFill>
              </a:rPr>
              <a:t>Błąd I rodzaju : 	sąd skazał niewinnego</a:t>
            </a:r>
            <a:r>
              <a:rPr lang="pl-PL" sz="2000" dirty="0">
                <a:solidFill>
                  <a:srgbClr val="800000"/>
                </a:solidFill>
              </a:rPr>
              <a:t>: 	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baseline="-25000" dirty="0">
                <a:solidFill>
                  <a:srgbClr val="800000"/>
                </a:solidFill>
              </a:rPr>
              <a:t> </a:t>
            </a:r>
            <a:r>
              <a:rPr lang="pl-PL" sz="2000" dirty="0">
                <a:solidFill>
                  <a:srgbClr val="800000"/>
                </a:solidFill>
              </a:rPr>
              <a:t>prawdziwa, ale ją odrzucono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006699"/>
                </a:solidFill>
              </a:rPr>
              <a:t>Błąd II rodzaju:	sąd uwolnił winnego</a:t>
            </a:r>
            <a:r>
              <a:rPr lang="pl-PL" sz="2000" dirty="0">
                <a:solidFill>
                  <a:srgbClr val="800000"/>
                </a:solidFill>
              </a:rPr>
              <a:t>:	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>
                <a:solidFill>
                  <a:srgbClr val="800000"/>
                </a:solidFill>
              </a:rPr>
              <a:t> prawdziwa, a przyjęto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baseline="-25000" dirty="0">
                <a:solidFill>
                  <a:srgbClr val="800000"/>
                </a:solidFill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800000"/>
                </a:solidFill>
              </a:rPr>
              <a:t>Tu błąd I rodzaju jest znacznie bardziej dotkliwy, </a:t>
            </a:r>
            <a:r>
              <a:rPr lang="pl-PL" sz="2000" dirty="0" smtClean="0">
                <a:solidFill>
                  <a:srgbClr val="800000"/>
                </a:solidFill>
              </a:rPr>
              <a:t/>
            </a:r>
            <a:br>
              <a:rPr lang="pl-PL" sz="2000" dirty="0" smtClean="0">
                <a:solidFill>
                  <a:srgbClr val="800000"/>
                </a:solidFill>
              </a:rPr>
            </a:br>
            <a:r>
              <a:rPr lang="pl-PL" sz="2000" dirty="0" smtClean="0">
                <a:solidFill>
                  <a:srgbClr val="800000"/>
                </a:solidFill>
              </a:rPr>
              <a:t>dlatego </a:t>
            </a:r>
            <a:r>
              <a:rPr lang="pl-PL" sz="2000" dirty="0">
                <a:solidFill>
                  <a:srgbClr val="800000"/>
                </a:solidFill>
              </a:rPr>
              <a:t>należy zminimalizować prawdopodobieństwo jego popełnienia </a:t>
            </a:r>
            <a:r>
              <a:rPr lang="pl-PL" sz="2000" dirty="0" smtClean="0">
                <a:solidFill>
                  <a:srgbClr val="800000"/>
                </a:solidFill>
              </a:rPr>
              <a:t/>
            </a:r>
            <a:br>
              <a:rPr lang="pl-PL" sz="2000" dirty="0" smtClean="0">
                <a:solidFill>
                  <a:srgbClr val="800000"/>
                </a:solidFill>
              </a:rPr>
            </a:br>
            <a:r>
              <a:rPr lang="pl-PL" sz="2000" dirty="0" smtClean="0">
                <a:solidFill>
                  <a:srgbClr val="800000"/>
                </a:solidFill>
              </a:rPr>
              <a:t>(</a:t>
            </a:r>
            <a:r>
              <a:rPr lang="pl-PL" sz="2000" dirty="0">
                <a:solidFill>
                  <a:srgbClr val="800000"/>
                </a:solidFill>
              </a:rPr>
              <a:t>czyli dostarczyć „niezbitych” dowodów)	</a:t>
            </a:r>
            <a:r>
              <a:rPr lang="pl-PL" sz="2000" dirty="0"/>
              <a:t>  </a:t>
            </a: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0" y="3717032"/>
            <a:ext cx="3707904" cy="72008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0" y="4464150"/>
            <a:ext cx="8208912" cy="41103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0" y="4869160"/>
            <a:ext cx="8208912" cy="411036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673975" cy="990600"/>
          </a:xfrm>
        </p:spPr>
        <p:txBody>
          <a:bodyPr/>
          <a:lstStyle/>
          <a:p>
            <a:r>
              <a:rPr lang="pl-PL" sz="2800" dirty="0">
                <a:solidFill>
                  <a:srgbClr val="006699"/>
                </a:solidFill>
                <a:latin typeface="+mn-lt"/>
              </a:rPr>
              <a:t>Związek pomiędzy błędami I </a:t>
            </a:r>
            <a:r>
              <a:rPr lang="pl-PL" sz="2800" dirty="0" err="1">
                <a:solidFill>
                  <a:srgbClr val="006699"/>
                </a:solidFill>
                <a:latin typeface="+mn-lt"/>
              </a:rPr>
              <a:t>i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 II rodzaju: zmniejszanie wartości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800" dirty="0">
                <a:solidFill>
                  <a:srgbClr val="006699"/>
                </a:solidFill>
                <a:latin typeface="+mn-lt"/>
                <a:sym typeface="Symbol" pitchFamily="18" charset="2"/>
              </a:rPr>
              <a:t> pociąga wzrost wartości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153400" cy="5221288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=m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	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>
              <a:buFontTx/>
              <a:buNone/>
            </a:pPr>
            <a:r>
              <a:rPr lang="pl-PL" sz="2800" dirty="0">
                <a:sym typeface="Symbol" pitchFamily="18" charset="2"/>
              </a:rPr>
              <a:t>Przy przyjętym poziomie istotności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800" dirty="0">
                <a:sym typeface="Symbol" pitchFamily="18" charset="2"/>
              </a:rPr>
              <a:t>, obszar krytyczny obejmuje wartości średnie </a:t>
            </a:r>
            <a:r>
              <a:rPr lang="pl-PL" sz="28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A</a:t>
            </a:r>
            <a:r>
              <a:rPr lang="pl-PL" sz="2800" dirty="0">
                <a:sym typeface="Symbol" pitchFamily="18" charset="2"/>
              </a:rPr>
              <a:t>, gdy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(x </a:t>
            </a:r>
            <a:r>
              <a:rPr lang="pl-PL" sz="28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A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 </a:t>
            </a:r>
          </a:p>
          <a:p>
            <a:pPr>
              <a:buFontTx/>
              <a:buNone/>
            </a:pPr>
            <a:r>
              <a:rPr lang="pl-PL" sz="2800" dirty="0">
                <a:sym typeface="Symbol" pitchFamily="18" charset="2"/>
              </a:rPr>
              <a:t>Dla określenia obszaru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l-PL" sz="2800" dirty="0">
                <a:sym typeface="Symbol" pitchFamily="18" charset="2"/>
              </a:rPr>
              <a:t> przyjmiemy następujący zestaw hipotez </a:t>
            </a:r>
            <a:r>
              <a:rPr lang="pl-PL" sz="2800" dirty="0" smtClean="0">
                <a:sym typeface="Symbol" pitchFamily="18" charset="2"/>
              </a:rPr>
              <a:t>	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=m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	 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pl-PL" sz="28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4">
              <a:buFontTx/>
              <a:buNone/>
            </a:pPr>
            <a:r>
              <a:rPr lang="pl-PL" baseline="-25000" dirty="0">
                <a:sym typeface="Symbol" pitchFamily="18" charset="2"/>
              </a:rPr>
              <a:t> </a:t>
            </a:r>
          </a:p>
          <a:p>
            <a:pPr lvl="4"/>
            <a:endParaRPr lang="pl-PL" dirty="0"/>
          </a:p>
          <a:p>
            <a:pPr lvl="4">
              <a:buFontTx/>
              <a:buNone/>
            </a:pPr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pl-PL" dirty="0">
                <a:sym typeface="Symbol" pitchFamily="18" charset="2"/>
              </a:rPr>
              <a:t>=m</a:t>
            </a:r>
            <a:r>
              <a:rPr lang="pl-PL" baseline="-25000" dirty="0">
                <a:sym typeface="Symbol" pitchFamily="18" charset="2"/>
              </a:rPr>
              <a:t>0 	 </a:t>
            </a:r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</a:t>
            </a:r>
            <a:r>
              <a:rPr lang="pl-PL" dirty="0">
                <a:sym typeface="Symbol" pitchFamily="18" charset="2"/>
              </a:rPr>
              <a:t>=m</a:t>
            </a:r>
            <a:r>
              <a:rPr lang="pl-PL" baseline="-25000" dirty="0">
                <a:sym typeface="Symbol" pitchFamily="18" charset="2"/>
              </a:rPr>
              <a:t>1 </a:t>
            </a:r>
            <a:r>
              <a:rPr lang="pl-PL" dirty="0">
                <a:sym typeface="Symbol" pitchFamily="18" charset="2"/>
              </a:rPr>
              <a:t>	</a:t>
            </a:r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H="1">
            <a:off x="4427538" y="5373688"/>
            <a:ext cx="1439862" cy="7191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>
              <a:latin typeface="+mn-lt"/>
            </a:endParaRPr>
          </a:p>
        </p:txBody>
      </p:sp>
      <p:grpSp>
        <p:nvGrpSpPr>
          <p:cNvPr id="2" name="Grupa 12"/>
          <p:cNvGrpSpPr/>
          <p:nvPr/>
        </p:nvGrpSpPr>
        <p:grpSpPr>
          <a:xfrm>
            <a:off x="1547664" y="4005064"/>
            <a:ext cx="5040560" cy="2485132"/>
            <a:chOff x="1547664" y="4293096"/>
            <a:chExt cx="4651615" cy="2197100"/>
          </a:xfrm>
        </p:grpSpPr>
        <p:sp>
          <p:nvSpPr>
            <p:cNvPr id="209935" name="Rectangle 15"/>
            <p:cNvSpPr>
              <a:spLocks noChangeArrowheads="1"/>
            </p:cNvSpPr>
            <p:nvPr/>
          </p:nvSpPr>
          <p:spPr bwMode="auto">
            <a:xfrm>
              <a:off x="1547664" y="4725144"/>
              <a:ext cx="311304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l-PL" dirty="0">
                  <a:latin typeface="+mn-lt"/>
                  <a:sym typeface="Symbol" pitchFamily="18" charset="2"/>
                </a:rPr>
                <a:t></a:t>
              </a:r>
            </a:p>
          </p:txBody>
        </p:sp>
        <p:pic>
          <p:nvPicPr>
            <p:cNvPr id="209938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4293096"/>
              <a:ext cx="3889375" cy="2197100"/>
            </a:xfrm>
            <a:prstGeom prst="rect">
              <a:avLst/>
            </a:prstGeom>
            <a:noFill/>
          </p:spPr>
        </p:pic>
        <p:sp>
          <p:nvSpPr>
            <p:cNvPr id="209939" name="Rectangle 19"/>
            <p:cNvSpPr>
              <a:spLocks noChangeArrowheads="1"/>
            </p:cNvSpPr>
            <p:nvPr/>
          </p:nvSpPr>
          <p:spPr bwMode="auto">
            <a:xfrm>
              <a:off x="5868739" y="4796830"/>
              <a:ext cx="330540" cy="3693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l-PL" dirty="0">
                  <a:solidFill>
                    <a:schemeClr val="accent2"/>
                  </a:solidFill>
                  <a:latin typeface="+mn-lt"/>
                  <a:sym typeface="Symbol" pitchFamily="18" charset="2"/>
                </a:rPr>
                <a:t></a:t>
              </a:r>
            </a:p>
          </p:txBody>
        </p:sp>
        <p:sp>
          <p:nvSpPr>
            <p:cNvPr id="209940" name="Line 20"/>
            <p:cNvSpPr>
              <a:spLocks noChangeShapeType="1"/>
            </p:cNvSpPr>
            <p:nvPr/>
          </p:nvSpPr>
          <p:spPr bwMode="auto">
            <a:xfrm flipH="1">
              <a:off x="4139952" y="5157192"/>
              <a:ext cx="1873250" cy="79216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209941" name="Line 21"/>
            <p:cNvSpPr>
              <a:spLocks noChangeShapeType="1"/>
            </p:cNvSpPr>
            <p:nvPr/>
          </p:nvSpPr>
          <p:spPr bwMode="auto">
            <a:xfrm>
              <a:off x="1835696" y="5013176"/>
              <a:ext cx="16557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2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732" y="1544129"/>
            <a:ext cx="7304762" cy="4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Moc testu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5"/>
            <a:ext cx="8496944" cy="5257006"/>
          </a:xfrm>
          <a:noFill/>
        </p:spPr>
        <p:txBody>
          <a:bodyPr>
            <a:normAutofit lnSpcReduction="10000"/>
          </a:bodyPr>
          <a:lstStyle/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Z przedstawionego rysunku widać, że nie jest możliwe jednoczesne minimalizowanie prawdopodobieństwa popełnienia obu błędów.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Z wartością </a:t>
            </a:r>
            <a:r>
              <a:rPr lang="pl-PL" sz="2400" dirty="0" smtClean="0">
                <a:sym typeface="Symbol" pitchFamily="18" charset="2"/>
              </a:rPr>
              <a:t> związana jest moc testu, która jest określana jako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prawdopodobieństwo odrzucenia hipotezy zerowej, gdy jest ona fałszywa</a:t>
            </a:r>
            <a:r>
              <a:rPr lang="pl-PL" sz="2400" dirty="0" smtClean="0">
                <a:sym typeface="Symbol" pitchFamily="18" charset="2"/>
              </a:rPr>
              <a:t>, czyli wynosi 1- .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Moc testu zależy od poziomu istotności , a także </a:t>
            </a:r>
            <a:br>
              <a:rPr lang="pl-PL" sz="2400" dirty="0" smtClean="0">
                <a:sym typeface="Symbol" pitchFamily="18" charset="2"/>
              </a:rPr>
            </a:br>
            <a:r>
              <a:rPr lang="pl-PL" sz="2400" dirty="0" smtClean="0">
                <a:sym typeface="Symbol" pitchFamily="18" charset="2"/>
              </a:rPr>
              <a:t>od postaci hipotezy alternatywnej i liczebności próby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W statystyce praktycznie postępuje się podobnie jak w sądzie przyjmując zasadę domniemania prawdziwości hipotezy zerowej, co oznacza, że chcemy aby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błąd I rodzaju </a:t>
            </a:r>
            <a:r>
              <a:rPr lang="pl-PL" sz="2400" dirty="0" smtClean="0">
                <a:sym typeface="Symbol" pitchFamily="18" charset="2"/>
              </a:rPr>
              <a:t>nie często miał miejsce. 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Określając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poziom istotności określamy granicę błędu I rodzaju</a:t>
            </a:r>
            <a:r>
              <a:rPr lang="pl-PL" sz="2400" dirty="0" smtClean="0">
                <a:sym typeface="Symbol" pitchFamily="18" charset="2"/>
              </a:rPr>
              <a:t>, pamiętając że przyjmując niższą wartość  uzyskujemy wyższą wiarygodność hipotezy alternatywnej (jej przyjęcie jest jakby mocniej uzasadnione), ale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będzie trudniej odrzucić hipotezę </a:t>
            </a:r>
            <a:r>
              <a:rPr lang="pl-PL" sz="2400" dirty="0" smtClean="0">
                <a:sym typeface="Symbol" pitchFamily="18" charset="2"/>
              </a:rPr>
              <a:t>zerową.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pl-PL" sz="16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99">
            <a:alpha val="3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99">
            <a:alpha val="3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4909</Words>
  <Application>Microsoft Office PowerPoint</Application>
  <PresentationFormat>Pokaz na ekranie (4:3)</PresentationFormat>
  <Paragraphs>812</Paragraphs>
  <Slides>127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127</vt:i4>
      </vt:variant>
    </vt:vector>
  </HeadingPairs>
  <TitlesOfParts>
    <vt:vector size="130" baseType="lpstr">
      <vt:lpstr>Projekt domyślny</vt:lpstr>
      <vt:lpstr>Równanie</vt:lpstr>
      <vt:lpstr>Wykres</vt:lpstr>
      <vt:lpstr>Statystyka </vt:lpstr>
      <vt:lpstr> Eksploracja Danych </vt:lpstr>
      <vt:lpstr>Znaczenie i rola statystyki matematycznej  we współczesnych badaniach inżynierskich</vt:lpstr>
      <vt:lpstr>Podstawowe pojęcia </vt:lpstr>
      <vt:lpstr>Podstawowe cele badań statystycznych; statystycznej analizy zbiorów danych</vt:lpstr>
      <vt:lpstr>Badania statystyczne – próby losowe</vt:lpstr>
      <vt:lpstr>Wybór próby reprezentatywnej</vt:lpstr>
      <vt:lpstr>O źródłach błędów  w badaniach statystycznych</vt:lpstr>
      <vt:lpstr>Skale pomiaru cechy</vt:lpstr>
      <vt:lpstr>krótki przerywnik o pogodzie…</vt:lpstr>
      <vt:lpstr>… mówi się, że …</vt:lpstr>
      <vt:lpstr>czy może być 5x cieplej?</vt:lpstr>
      <vt:lpstr>Skala stosunkowa (ilorazowa)</vt:lpstr>
      <vt:lpstr>Dane jako wyniki badań</vt:lpstr>
      <vt:lpstr>Opracowanie danych źródłowych Szeregi statystyczne</vt:lpstr>
      <vt:lpstr>Rodzaje szeregów statystycznych </vt:lpstr>
      <vt:lpstr>Szereg czasowy</vt:lpstr>
      <vt:lpstr>Szereg czasowy,  dynamiczny, chronologiczny</vt:lpstr>
      <vt:lpstr>Szereg rozdzielczy prosty</vt:lpstr>
      <vt:lpstr>Szereg rozdzielczy skumulowany Dystrybuanta empiryczna</vt:lpstr>
      <vt:lpstr>Histogram</vt:lpstr>
      <vt:lpstr>Histogram</vt:lpstr>
      <vt:lpstr>Wykresy</vt:lpstr>
      <vt:lpstr> Przykład zastosowania pakietu Statistica do analizy zapotrzebowania na energię</vt:lpstr>
      <vt:lpstr>Slajd 25</vt:lpstr>
      <vt:lpstr>Slajd 26</vt:lpstr>
      <vt:lpstr>Slajd 27</vt:lpstr>
      <vt:lpstr>Slajd 28</vt:lpstr>
      <vt:lpstr>Slajd 29</vt:lpstr>
      <vt:lpstr>zarobki…</vt:lpstr>
      <vt:lpstr>Slajd 31</vt:lpstr>
      <vt:lpstr>Slajd 32</vt:lpstr>
      <vt:lpstr>jeszcze o wizualizacji…</vt:lpstr>
      <vt:lpstr>Slajd 34</vt:lpstr>
      <vt:lpstr>Slajd 35</vt:lpstr>
      <vt:lpstr>Statystyka Opisowa</vt:lpstr>
      <vt:lpstr>Charakterystyki położenia</vt:lpstr>
      <vt:lpstr>Miary położenia</vt:lpstr>
      <vt:lpstr>Wartości średnie</vt:lpstr>
      <vt:lpstr>Błąd w obliczaniu średniej</vt:lpstr>
      <vt:lpstr>Błąd w obliczaniu średniej</vt:lpstr>
      <vt:lpstr>Moda (dominanta)</vt:lpstr>
      <vt:lpstr>Miary rozproszenia</vt:lpstr>
      <vt:lpstr>Klasyczne miary zmienności</vt:lpstr>
      <vt:lpstr>Miary zmienności (rozproszenia) danych – interpretacja graficzna odchylenia standardowego</vt:lpstr>
      <vt:lpstr>Praktyczne wykorzystanie miar zmienności</vt:lpstr>
      <vt:lpstr>Reguła „3 sigma”</vt:lpstr>
      <vt:lpstr>Reguła trzy sigma</vt:lpstr>
      <vt:lpstr>Porządkowanie zbioru danych identyfikacja  omyłek (błędów grubych)</vt:lpstr>
      <vt:lpstr>Slajd 50</vt:lpstr>
      <vt:lpstr>Charakterystyczne cechy rozkładów: punkty skupienia, asymetria, rozrzut</vt:lpstr>
      <vt:lpstr>Slajd 52</vt:lpstr>
      <vt:lpstr>Podstawowe twierdzenia o prawdopodobieństwie</vt:lpstr>
      <vt:lpstr>Wizualizacja relacji i wyników działań na zbiorach - Diagramy Venna</vt:lpstr>
      <vt:lpstr>Zadanie</vt:lpstr>
      <vt:lpstr>Twierdzenie  o prawdopodobieństwie całkowitym</vt:lpstr>
      <vt:lpstr>ETA (Event Tree Analysis)  Analiza Drzewa Zdarzeń</vt:lpstr>
      <vt:lpstr>Twierdzenie Bayesa</vt:lpstr>
      <vt:lpstr>Zmienna losowa</vt:lpstr>
      <vt:lpstr>Slajd 60</vt:lpstr>
      <vt:lpstr>Rozkład prawdopodobieństwa zmiennej losowej</vt:lpstr>
      <vt:lpstr>Zmienna losowa</vt:lpstr>
      <vt:lpstr>Dystrybuanta zmiennej losowej</vt:lpstr>
      <vt:lpstr>Dystrybucja zmiennej losowej – gęstość rozkładu (1)</vt:lpstr>
      <vt:lpstr>Dystrybucja zmiennej losowej – gęstość rozkładu (2)</vt:lpstr>
      <vt:lpstr>Parametry zmiennej losowej</vt:lpstr>
      <vt:lpstr>Rozkład Normalny</vt:lpstr>
      <vt:lpstr>Slajd 68</vt:lpstr>
      <vt:lpstr>Slajd 69</vt:lpstr>
      <vt:lpstr>Slajd 70</vt:lpstr>
      <vt:lpstr>Slajd 71</vt:lpstr>
      <vt:lpstr>Slajd 72</vt:lpstr>
      <vt:lpstr>Wykresy dystrybuanty rozkładu normalnego N(μ,σ), dla różnych μ i σ</vt:lpstr>
      <vt:lpstr>Slajd 74</vt:lpstr>
      <vt:lpstr>Egzamin</vt:lpstr>
      <vt:lpstr>rozkład normalny…  znowu</vt:lpstr>
      <vt:lpstr>Prawo Wielkich Liczb (PWL)</vt:lpstr>
      <vt:lpstr>Centralne twierdzenie graniczne</vt:lpstr>
      <vt:lpstr>Centralne twierdzenie graniczne</vt:lpstr>
      <vt:lpstr>Centralne twierdzenie graniczne</vt:lpstr>
      <vt:lpstr>Centralne twierdzenie graniczne</vt:lpstr>
      <vt:lpstr>Estymacja i estymatory</vt:lpstr>
      <vt:lpstr>Estymata i estymator</vt:lpstr>
      <vt:lpstr>Estymacja przedziałowa</vt:lpstr>
      <vt:lpstr>Slajd 85</vt:lpstr>
      <vt:lpstr>Slajd 86</vt:lpstr>
      <vt:lpstr>wnioskowanie statystyczne weryfikacja hipotez statystycznych</vt:lpstr>
      <vt:lpstr>Londyn, 1710r.</vt:lpstr>
      <vt:lpstr>Weryfikacja hipotez statystycznych</vt:lpstr>
      <vt:lpstr>Testy statystyczne</vt:lpstr>
      <vt:lpstr>Podstawowe etapy procesu weryfikacji hipotez statystycznych</vt:lpstr>
      <vt:lpstr>Etapy wnioskowania statystycznego</vt:lpstr>
      <vt:lpstr>1. Sformułowanie hipotez H0 i H1  Parametryczne testy istotności  </vt:lpstr>
      <vt:lpstr>                                                                                                                                                                                                                                        </vt:lpstr>
      <vt:lpstr>2. Przyjęcie odpowiedniego poziomu istotności  oraz liczebności próby</vt:lpstr>
      <vt:lpstr>Rodzaje błędów popełnianych przy weryfikacji hipotez statystycznych</vt:lpstr>
      <vt:lpstr>Związek pomiędzy błędami I i II rodzaju: zmniejszanie wartości  pociąga wzrost wartości </vt:lpstr>
      <vt:lpstr>Slajd 98</vt:lpstr>
      <vt:lpstr>Moc testu</vt:lpstr>
      <vt:lpstr>3. Określenie obszaru krytycznego i obszaru przyjęcia sprawdzanej hipotezy H0</vt:lpstr>
      <vt:lpstr>H0: m=m0  H1: m&lt;m0   P(U ≤ u )  = </vt:lpstr>
      <vt:lpstr>H0: m=m0  H1: m&gt;m0   P(U  u )  = </vt:lpstr>
      <vt:lpstr>H0: m=m0  H1: m≠m0  P (U  u 1-/2  )  = </vt:lpstr>
      <vt:lpstr>4. Wybór testu weryfikującego H0  i wyliczenie statystyki testowej</vt:lpstr>
      <vt:lpstr>Funkcje testowe dla dużej próby i dla małej, gdy nieznana jest wartość wariancji w populacji</vt:lpstr>
      <vt:lpstr>Podstawa do podjęcia decyzji weryfikacyjnej</vt:lpstr>
      <vt:lpstr>Przykład realizowany z pomocą pakietu STATISTICA</vt:lpstr>
      <vt:lpstr>Slajd 108</vt:lpstr>
      <vt:lpstr>predykcja</vt:lpstr>
      <vt:lpstr>Model deterministyczny</vt:lpstr>
      <vt:lpstr>Model probabilistyczny</vt:lpstr>
      <vt:lpstr>Model probabilistyczny</vt:lpstr>
      <vt:lpstr>Wprowadzenie do badania  zależności pomiędzy danymi statystycznymi</vt:lpstr>
      <vt:lpstr>Slajd 114</vt:lpstr>
      <vt:lpstr>Slajd 115</vt:lpstr>
      <vt:lpstr>Wykrywanie korelacji</vt:lpstr>
      <vt:lpstr>Slajd 117</vt:lpstr>
      <vt:lpstr>Miary siły i kierunku zależności</vt:lpstr>
      <vt:lpstr>Cechy kowariancji </vt:lpstr>
      <vt:lpstr>Współczynnik korelacji</vt:lpstr>
      <vt:lpstr>Współczynnik korelacji liniowej (2)</vt:lpstr>
      <vt:lpstr>Współczynnik korelacji (3)</vt:lpstr>
      <vt:lpstr>Współczynnik korelacji (4)</vt:lpstr>
      <vt:lpstr>Badanie istotności współczynnika korelacji liniowej</vt:lpstr>
      <vt:lpstr>Zależność od wielu zmiennych. Korelacje cząstkowe</vt:lpstr>
      <vt:lpstr>Slajd 126</vt:lpstr>
      <vt:lpstr>Postaci zależności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76</cp:revision>
  <dcterms:created xsi:type="dcterms:W3CDTF">2009-12-04T09:17:17Z</dcterms:created>
  <dcterms:modified xsi:type="dcterms:W3CDTF">2019-05-27T12:31:21Z</dcterms:modified>
</cp:coreProperties>
</file>