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64" r:id="rId2"/>
    <p:sldId id="547" r:id="rId3"/>
    <p:sldId id="548" r:id="rId4"/>
    <p:sldId id="549" r:id="rId5"/>
    <p:sldId id="550" r:id="rId6"/>
    <p:sldId id="551" r:id="rId7"/>
    <p:sldId id="552" r:id="rId8"/>
    <p:sldId id="554" r:id="rId9"/>
    <p:sldId id="557" r:id="rId10"/>
    <p:sldId id="558" r:id="rId11"/>
    <p:sldId id="560" r:id="rId12"/>
    <p:sldId id="561" r:id="rId13"/>
    <p:sldId id="562" r:id="rId14"/>
    <p:sldId id="425" r:id="rId15"/>
    <p:sldId id="448" r:id="rId16"/>
    <p:sldId id="449" r:id="rId17"/>
    <p:sldId id="450" r:id="rId18"/>
    <p:sldId id="451" r:id="rId19"/>
    <p:sldId id="564" r:id="rId20"/>
    <p:sldId id="454" r:id="rId21"/>
    <p:sldId id="455" r:id="rId22"/>
    <p:sldId id="456" r:id="rId23"/>
    <p:sldId id="459" r:id="rId24"/>
    <p:sldId id="460" r:id="rId25"/>
    <p:sldId id="461" r:id="rId26"/>
    <p:sldId id="484" r:id="rId27"/>
    <p:sldId id="469" r:id="rId28"/>
    <p:sldId id="470" r:id="rId29"/>
    <p:sldId id="471" r:id="rId30"/>
    <p:sldId id="472" r:id="rId31"/>
    <p:sldId id="474" r:id="rId32"/>
    <p:sldId id="478" r:id="rId33"/>
    <p:sldId id="489" r:id="rId34"/>
    <p:sldId id="490" r:id="rId35"/>
    <p:sldId id="491" r:id="rId36"/>
    <p:sldId id="565" r:id="rId37"/>
    <p:sldId id="492" r:id="rId38"/>
    <p:sldId id="563"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506" r:id="rId52"/>
    <p:sldId id="507" r:id="rId53"/>
    <p:sldId id="508" r:id="rId54"/>
    <p:sldId id="509" r:id="rId55"/>
    <p:sldId id="510" r:id="rId56"/>
    <p:sldId id="511" r:id="rId57"/>
    <p:sldId id="512" r:id="rId58"/>
    <p:sldId id="513" r:id="rId59"/>
    <p:sldId id="546" r:id="rId60"/>
    <p:sldId id="514" r:id="rId61"/>
    <p:sldId id="515" r:id="rId62"/>
    <p:sldId id="518" r:id="rId63"/>
    <p:sldId id="519" r:id="rId64"/>
    <p:sldId id="521" r:id="rId65"/>
    <p:sldId id="522" r:id="rId66"/>
    <p:sldId id="523" r:id="rId67"/>
    <p:sldId id="524" r:id="rId68"/>
    <p:sldId id="525" r:id="rId69"/>
    <p:sldId id="526" r:id="rId70"/>
    <p:sldId id="527" r:id="rId71"/>
    <p:sldId id="528" r:id="rId72"/>
    <p:sldId id="529" r:id="rId73"/>
    <p:sldId id="531" r:id="rId74"/>
    <p:sldId id="532" r:id="rId75"/>
    <p:sldId id="533" r:id="rId76"/>
    <p:sldId id="534" r:id="rId77"/>
    <p:sldId id="535" r:id="rId78"/>
    <p:sldId id="536" r:id="rId79"/>
    <p:sldId id="537" r:id="rId80"/>
    <p:sldId id="538" r:id="rId81"/>
    <p:sldId id="539" r:id="rId82"/>
    <p:sldId id="540" r:id="rId83"/>
    <p:sldId id="541" r:id="rId84"/>
    <p:sldId id="542" r:id="rId85"/>
    <p:sldId id="543" r:id="rId86"/>
    <p:sldId id="544" r:id="rId87"/>
    <p:sldId id="545" r:id="rId88"/>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Arkusz_programu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Arkusz_programu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Arkusz_programu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Arkusz_programu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Arkusz_programu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Arkusz_programu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Arkusz_programu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4.7516198704103771E-2"/>
          <c:y val="6.8322981366459729E-2"/>
          <c:w val="0.90928725701943869"/>
          <c:h val="0.7080745341614918"/>
        </c:manualLayout>
      </c:layout>
      <c:scatterChart>
        <c:scatterStyle val="lineMarker"/>
        <c:ser>
          <c:idx val="0"/>
          <c:order val="0"/>
          <c:spPr>
            <a:ln w="21641">
              <a:noFill/>
            </a:ln>
          </c:spPr>
          <c:marker>
            <c:symbol val="diamond"/>
            <c:size val="3"/>
            <c:spPr>
              <a:solidFill>
                <a:srgbClr val="000080"/>
              </a:solidFill>
              <a:ln>
                <a:solidFill>
                  <a:srgbClr val="000080"/>
                </a:solidFill>
                <a:prstDash val="solid"/>
              </a:ln>
            </c:spPr>
          </c:marker>
          <c:xVal>
            <c:numRef>
              <c:f>'zatr2-wykresy'!$A$74:$A$94</c:f>
              <c:numCache>
                <c:formatCode>General</c:formatCode>
                <c:ptCount val="21"/>
                <c:pt idx="0">
                  <c:v>0</c:v>
                </c:pt>
                <c:pt idx="1">
                  <c:v>0</c:v>
                </c:pt>
                <c:pt idx="2">
                  <c:v>0</c:v>
                </c:pt>
                <c:pt idx="3">
                  <c:v>0</c:v>
                </c:pt>
                <c:pt idx="4">
                  <c:v>0</c:v>
                </c:pt>
                <c:pt idx="5">
                  <c:v>1</c:v>
                </c:pt>
                <c:pt idx="6">
                  <c:v>1.5</c:v>
                </c:pt>
                <c:pt idx="7">
                  <c:v>1</c:v>
                </c:pt>
                <c:pt idx="8">
                  <c:v>-1</c:v>
                </c:pt>
                <c:pt idx="9">
                  <c:v>-1</c:v>
                </c:pt>
                <c:pt idx="10">
                  <c:v>-1.5</c:v>
                </c:pt>
                <c:pt idx="11">
                  <c:v>-1</c:v>
                </c:pt>
                <c:pt idx="12">
                  <c:v>-2</c:v>
                </c:pt>
                <c:pt idx="13">
                  <c:v>-0.5</c:v>
                </c:pt>
                <c:pt idx="14">
                  <c:v>2</c:v>
                </c:pt>
                <c:pt idx="15">
                  <c:v>-0.5</c:v>
                </c:pt>
                <c:pt idx="16">
                  <c:v>-0.5</c:v>
                </c:pt>
                <c:pt idx="17">
                  <c:v>0.5</c:v>
                </c:pt>
                <c:pt idx="18">
                  <c:v>0.5</c:v>
                </c:pt>
                <c:pt idx="19">
                  <c:v>0.5</c:v>
                </c:pt>
              </c:numCache>
            </c:numRef>
          </c:xVal>
          <c:yVal>
            <c:numRef>
              <c:f>'zatr2-wykresy'!$B$74:$B$94</c:f>
              <c:numCache>
                <c:formatCode>0.00</c:formatCode>
                <c:ptCount val="21"/>
                <c:pt idx="0">
                  <c:v>0.1</c:v>
                </c:pt>
                <c:pt idx="1">
                  <c:v>0.2</c:v>
                </c:pt>
                <c:pt idx="2">
                  <c:v>0.26700000000000002</c:v>
                </c:pt>
                <c:pt idx="3">
                  <c:v>0.34000000000000036</c:v>
                </c:pt>
                <c:pt idx="4">
                  <c:v>4.2000000000000072E-2</c:v>
                </c:pt>
                <c:pt idx="5">
                  <c:v>5.0000000000000065E-2</c:v>
                </c:pt>
                <c:pt idx="6">
                  <c:v>5.7000000000000078E-2</c:v>
                </c:pt>
                <c:pt idx="7">
                  <c:v>0.11100000000000006</c:v>
                </c:pt>
                <c:pt idx="8">
                  <c:v>0.1</c:v>
                </c:pt>
                <c:pt idx="9">
                  <c:v>4.2000000000000072E-2</c:v>
                </c:pt>
                <c:pt idx="10">
                  <c:v>4.2000000000000072E-2</c:v>
                </c:pt>
                <c:pt idx="11">
                  <c:v>0.14000000000000001</c:v>
                </c:pt>
                <c:pt idx="12">
                  <c:v>1.0000000000000016E-2</c:v>
                </c:pt>
                <c:pt idx="13">
                  <c:v>0.2</c:v>
                </c:pt>
                <c:pt idx="14">
                  <c:v>3.1000000000000052E-2</c:v>
                </c:pt>
                <c:pt idx="15">
                  <c:v>0.1</c:v>
                </c:pt>
                <c:pt idx="16">
                  <c:v>5.0000000000000065E-2</c:v>
                </c:pt>
                <c:pt idx="17">
                  <c:v>4.2000000000000072E-2</c:v>
                </c:pt>
                <c:pt idx="18">
                  <c:v>0.18300000000000025</c:v>
                </c:pt>
                <c:pt idx="19">
                  <c:v>0.1</c:v>
                </c:pt>
              </c:numCache>
            </c:numRef>
          </c:yVal>
        </c:ser>
        <c:ser>
          <c:idx val="1"/>
          <c:order val="1"/>
          <c:spPr>
            <a:ln w="9618">
              <a:solidFill>
                <a:srgbClr val="FF00FF"/>
              </a:solidFill>
              <a:prstDash val="solid"/>
            </a:ln>
          </c:spPr>
          <c:marker>
            <c:symbol val="none"/>
          </c:marker>
          <c:xVal>
            <c:numRef>
              <c:f>'zatr2-wykresy'!$A$96:$A$126</c:f>
              <c:numCache>
                <c:formatCode>General</c:formatCode>
                <c:ptCount val="31"/>
                <c:pt idx="0">
                  <c:v>-3</c:v>
                </c:pt>
                <c:pt idx="1">
                  <c:v>-2.8</c:v>
                </c:pt>
                <c:pt idx="2">
                  <c:v>-2.5999999999999988</c:v>
                </c:pt>
                <c:pt idx="3">
                  <c:v>-2.3999999999999977</c:v>
                </c:pt>
                <c:pt idx="4">
                  <c:v>-2.1999999999999993</c:v>
                </c:pt>
                <c:pt idx="5">
                  <c:v>-1.9999999999999969</c:v>
                </c:pt>
                <c:pt idx="6">
                  <c:v>-1.7999999999999974</c:v>
                </c:pt>
                <c:pt idx="7">
                  <c:v>-1.599999999999997</c:v>
                </c:pt>
                <c:pt idx="8">
                  <c:v>-1.3999999999999972</c:v>
                </c:pt>
                <c:pt idx="9">
                  <c:v>-1.1999999999999975</c:v>
                </c:pt>
                <c:pt idx="10">
                  <c:v>-0.99999999999999967</c:v>
                </c:pt>
                <c:pt idx="11">
                  <c:v>-0.7999999999999996</c:v>
                </c:pt>
                <c:pt idx="12">
                  <c:v>-0.59999999999999953</c:v>
                </c:pt>
                <c:pt idx="13">
                  <c:v>-0.4</c:v>
                </c:pt>
                <c:pt idx="14">
                  <c:v>-0.2</c:v>
                </c:pt>
                <c:pt idx="15">
                  <c:v>3.8857805861880809E-16</c:v>
                </c:pt>
                <c:pt idx="16">
                  <c:v>0.2000000000000004</c:v>
                </c:pt>
                <c:pt idx="17">
                  <c:v>0.40000000000000041</c:v>
                </c:pt>
                <c:pt idx="18">
                  <c:v>0.60000000000000064</c:v>
                </c:pt>
                <c:pt idx="19">
                  <c:v>0.8000000000000006</c:v>
                </c:pt>
                <c:pt idx="20">
                  <c:v>1.0000000000000004</c:v>
                </c:pt>
                <c:pt idx="21">
                  <c:v>1.2000000000000004</c:v>
                </c:pt>
                <c:pt idx="22">
                  <c:v>1.4000000000000004</c:v>
                </c:pt>
                <c:pt idx="23">
                  <c:v>1.6000000000000003</c:v>
                </c:pt>
                <c:pt idx="24">
                  <c:v>1.8000000000000003</c:v>
                </c:pt>
                <c:pt idx="25">
                  <c:v>2.0000000000000004</c:v>
                </c:pt>
                <c:pt idx="26">
                  <c:v>2.2000000000000006</c:v>
                </c:pt>
                <c:pt idx="27">
                  <c:v>2.4000000000000008</c:v>
                </c:pt>
                <c:pt idx="28">
                  <c:v>2.600000000000001</c:v>
                </c:pt>
                <c:pt idx="29">
                  <c:v>2.8000000000000007</c:v>
                </c:pt>
                <c:pt idx="30">
                  <c:v>3.0000000000000013</c:v>
                </c:pt>
              </c:numCache>
            </c:numRef>
          </c:xVal>
          <c:yVal>
            <c:numRef>
              <c:f>'zatr2-wykresy'!$B$96:$B$126</c:f>
              <c:numCache>
                <c:formatCode>General</c:formatCode>
                <c:ptCount val="31"/>
                <c:pt idx="0">
                  <c:v>4.4318484119380275E-3</c:v>
                </c:pt>
                <c:pt idx="1">
                  <c:v>7.9154515829799824E-3</c:v>
                </c:pt>
                <c:pt idx="2">
                  <c:v>1.3582969233685675E-2</c:v>
                </c:pt>
                <c:pt idx="3">
                  <c:v>2.2394530294842927E-2</c:v>
                </c:pt>
                <c:pt idx="4">
                  <c:v>3.547459284623148E-2</c:v>
                </c:pt>
                <c:pt idx="5">
                  <c:v>5.3990966513188132E-2</c:v>
                </c:pt>
                <c:pt idx="6">
                  <c:v>7.8950158300894246E-2</c:v>
                </c:pt>
                <c:pt idx="7">
                  <c:v>0.11092083467945557</c:v>
                </c:pt>
                <c:pt idx="8">
                  <c:v>0.14972746563574496</c:v>
                </c:pt>
                <c:pt idx="9">
                  <c:v>0.1941860549832129</c:v>
                </c:pt>
                <c:pt idx="10">
                  <c:v>0.24197072451914342</c:v>
                </c:pt>
                <c:pt idx="11">
                  <c:v>0.28969155276148273</c:v>
                </c:pt>
                <c:pt idx="12">
                  <c:v>0.3332246028918005</c:v>
                </c:pt>
                <c:pt idx="13">
                  <c:v>0.36827014030332333</c:v>
                </c:pt>
                <c:pt idx="14">
                  <c:v>0.39104269397545727</c:v>
                </c:pt>
                <c:pt idx="15">
                  <c:v>0.39894228040143281</c:v>
                </c:pt>
                <c:pt idx="16">
                  <c:v>0.39104269397545727</c:v>
                </c:pt>
                <c:pt idx="17">
                  <c:v>0.36827014030332322</c:v>
                </c:pt>
                <c:pt idx="18">
                  <c:v>0.33322460289180011</c:v>
                </c:pt>
                <c:pt idx="19">
                  <c:v>0.28969155276148223</c:v>
                </c:pt>
                <c:pt idx="20">
                  <c:v>0.24197072451914325</c:v>
                </c:pt>
                <c:pt idx="21">
                  <c:v>0.1941860549832127</c:v>
                </c:pt>
                <c:pt idx="22">
                  <c:v>0.14972746563574479</c:v>
                </c:pt>
                <c:pt idx="23">
                  <c:v>0.11092083467945545</c:v>
                </c:pt>
                <c:pt idx="24">
                  <c:v>7.8950158300894066E-2</c:v>
                </c:pt>
                <c:pt idx="25">
                  <c:v>5.3990966513187987E-2</c:v>
                </c:pt>
                <c:pt idx="26">
                  <c:v>3.5474592846231411E-2</c:v>
                </c:pt>
                <c:pt idx="27">
                  <c:v>2.2394530294842827E-2</c:v>
                </c:pt>
                <c:pt idx="28">
                  <c:v>1.3582969233685623E-2</c:v>
                </c:pt>
                <c:pt idx="29">
                  <c:v>7.9154515829799512E-3</c:v>
                </c:pt>
                <c:pt idx="30">
                  <c:v>4.4318484119380101E-3</c:v>
                </c:pt>
              </c:numCache>
            </c:numRef>
          </c:yVal>
          <c:smooth val="1"/>
        </c:ser>
        <c:axId val="240781952"/>
        <c:axId val="240787840"/>
      </c:scatterChart>
      <c:valAx>
        <c:axId val="240781952"/>
        <c:scaling>
          <c:orientation val="minMax"/>
          <c:max val="3.5"/>
          <c:min val="-3.5"/>
        </c:scaling>
        <c:axPos val="b"/>
        <c:numFmt formatCode="General" sourceLinked="1"/>
        <c:tickLblPos val="nextTo"/>
        <c:spPr>
          <a:ln w="2405">
            <a:solidFill>
              <a:srgbClr val="000000"/>
            </a:solidFill>
            <a:prstDash val="solid"/>
          </a:ln>
        </c:spPr>
        <c:txPr>
          <a:bodyPr rot="0" vert="horz"/>
          <a:lstStyle/>
          <a:p>
            <a:pPr>
              <a:defRPr sz="606" b="0" i="0" u="none" strike="noStrike" baseline="0">
                <a:solidFill>
                  <a:srgbClr val="000000"/>
                </a:solidFill>
                <a:latin typeface="Arial"/>
                <a:ea typeface="Arial"/>
                <a:cs typeface="Arial"/>
              </a:defRPr>
            </a:pPr>
            <a:endParaRPr lang="pl-PL"/>
          </a:p>
        </c:txPr>
        <c:crossAx val="240787840"/>
        <c:crosses val="autoZero"/>
        <c:crossBetween val="midCat"/>
        <c:majorUnit val="1"/>
      </c:valAx>
      <c:valAx>
        <c:axId val="240787840"/>
        <c:scaling>
          <c:orientation val="minMax"/>
        </c:scaling>
        <c:delete val="1"/>
        <c:axPos val="l"/>
        <c:numFmt formatCode="0.00" sourceLinked="1"/>
        <c:tickLblPos val="none"/>
        <c:crossAx val="240781952"/>
        <c:crosses val="autoZero"/>
        <c:crossBetween val="midCat"/>
      </c:valAx>
      <c:spPr>
        <a:noFill/>
        <a:ln w="19236">
          <a:noFill/>
        </a:ln>
      </c:spPr>
    </c:plotArea>
    <c:plotVisOnly val="1"/>
    <c:dispBlanksAs val="gap"/>
  </c:chart>
  <c:spPr>
    <a:solidFill>
      <a:srgbClr val="FFFFFF"/>
    </a:solidFill>
    <a:ln>
      <a:noFill/>
    </a:ln>
  </c:spPr>
  <c:txPr>
    <a:bodyPr/>
    <a:lstStyle/>
    <a:p>
      <a:pPr>
        <a:defRPr sz="606" b="0" i="0" u="none" strike="noStrike" baseline="0">
          <a:solidFill>
            <a:srgbClr val="000000"/>
          </a:solidFill>
          <a:latin typeface="Arial"/>
          <a:ea typeface="Arial"/>
          <a:cs typeface="Arial"/>
        </a:defRPr>
      </a:pPr>
      <a:endParaRPr lang="pl-PL"/>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7.4313408723748142E-2"/>
          <c:y val="0.11170212765957446"/>
          <c:w val="0.89822294022617122"/>
          <c:h val="0.78723404255319296"/>
        </c:manualLayout>
      </c:layout>
      <c:scatterChart>
        <c:scatterStyle val="lineMarker"/>
        <c:ser>
          <c:idx val="0"/>
          <c:order val="0"/>
          <c:spPr>
            <a:ln w="24099">
              <a:noFill/>
            </a:ln>
          </c:spPr>
          <c:marker>
            <c:symbol val="diamond"/>
            <c:size val="4"/>
            <c:spPr>
              <a:solidFill>
                <a:srgbClr val="000080"/>
              </a:solidFill>
              <a:ln>
                <a:solidFill>
                  <a:srgbClr val="000080"/>
                </a:solidFill>
                <a:prstDash val="solid"/>
              </a:ln>
            </c:spPr>
          </c:marker>
          <c:yVal>
            <c:numRef>
              <c:f>'zatr2-wykresy'!$B$4:$B$23</c:f>
              <c:numCache>
                <c:formatCode>0.00</c:formatCode>
                <c:ptCount val="20"/>
                <c:pt idx="0">
                  <c:v>0.85000000000000064</c:v>
                </c:pt>
                <c:pt idx="1">
                  <c:v>0.36000000000000032</c:v>
                </c:pt>
                <c:pt idx="2">
                  <c:v>4.9999999999999906E-2</c:v>
                </c:pt>
                <c:pt idx="3">
                  <c:v>0</c:v>
                </c:pt>
                <c:pt idx="4">
                  <c:v>-0.84000000000000064</c:v>
                </c:pt>
                <c:pt idx="5">
                  <c:v>-1.28</c:v>
                </c:pt>
                <c:pt idx="6">
                  <c:v>-0.70000000000000062</c:v>
                </c:pt>
                <c:pt idx="7">
                  <c:v>-0.56999999999999995</c:v>
                </c:pt>
                <c:pt idx="8">
                  <c:v>-0.52</c:v>
                </c:pt>
                <c:pt idx="9">
                  <c:v>-0.25</c:v>
                </c:pt>
                <c:pt idx="10">
                  <c:v>-0.94000000000000061</c:v>
                </c:pt>
                <c:pt idx="11">
                  <c:v>-0.65000000000000124</c:v>
                </c:pt>
                <c:pt idx="12">
                  <c:v>-0.34</c:v>
                </c:pt>
                <c:pt idx="13">
                  <c:v>-0.27</c:v>
                </c:pt>
                <c:pt idx="14">
                  <c:v>0.46</c:v>
                </c:pt>
                <c:pt idx="15">
                  <c:v>0</c:v>
                </c:pt>
                <c:pt idx="16">
                  <c:v>0.86000000000000065</c:v>
                </c:pt>
                <c:pt idx="17">
                  <c:v>0</c:v>
                </c:pt>
                <c:pt idx="18">
                  <c:v>0.60000000000000064</c:v>
                </c:pt>
                <c:pt idx="19">
                  <c:v>0.42000000000000032</c:v>
                </c:pt>
              </c:numCache>
            </c:numRef>
          </c:yVal>
        </c:ser>
        <c:axId val="240797568"/>
        <c:axId val="240295936"/>
      </c:scatterChart>
      <c:valAx>
        <c:axId val="240797568"/>
        <c:scaling>
          <c:orientation val="minMax"/>
          <c:max val="21"/>
          <c:min val="0"/>
        </c:scaling>
        <c:axPos val="b"/>
        <c:numFmt formatCode="General" sourceLinked="1"/>
        <c:tickLblPos val="nextTo"/>
        <c:spPr>
          <a:ln w="2678">
            <a:solidFill>
              <a:srgbClr val="000000"/>
            </a:solidFill>
            <a:prstDash val="solid"/>
          </a:ln>
        </c:spPr>
        <c:txPr>
          <a:bodyPr rot="0" vert="horz"/>
          <a:lstStyle/>
          <a:p>
            <a:pPr>
              <a:defRPr sz="675" b="0" i="0" u="none" strike="noStrike" baseline="0">
                <a:solidFill>
                  <a:srgbClr val="000000"/>
                </a:solidFill>
                <a:latin typeface="Arial"/>
                <a:ea typeface="Arial"/>
                <a:cs typeface="Arial"/>
              </a:defRPr>
            </a:pPr>
            <a:endParaRPr lang="pl-PL"/>
          </a:p>
        </c:txPr>
        <c:crossAx val="240295936"/>
        <c:crosses val="autoZero"/>
        <c:crossBetween val="midCat"/>
      </c:valAx>
      <c:valAx>
        <c:axId val="240295936"/>
        <c:scaling>
          <c:orientation val="minMax"/>
          <c:max val="2"/>
          <c:min val="-2"/>
        </c:scaling>
        <c:axPos val="l"/>
        <c:numFmt formatCode="0.00" sourceLinked="1"/>
        <c:tickLblPos val="nextTo"/>
        <c:spPr>
          <a:ln w="2678">
            <a:solidFill>
              <a:srgbClr val="000000"/>
            </a:solidFill>
            <a:prstDash val="solid"/>
          </a:ln>
        </c:spPr>
        <c:txPr>
          <a:bodyPr rot="0" vert="horz"/>
          <a:lstStyle/>
          <a:p>
            <a:pPr>
              <a:defRPr sz="675" b="0" i="0" u="none" strike="noStrike" baseline="0">
                <a:solidFill>
                  <a:srgbClr val="000000"/>
                </a:solidFill>
                <a:latin typeface="Arial"/>
                <a:ea typeface="Arial"/>
                <a:cs typeface="Arial"/>
              </a:defRPr>
            </a:pPr>
            <a:endParaRPr lang="pl-PL"/>
          </a:p>
        </c:txPr>
        <c:crossAx val="240797568"/>
        <c:crosses val="autoZero"/>
        <c:crossBetween val="midCat"/>
      </c:valAx>
      <c:spPr>
        <a:noFill/>
        <a:ln w="21422">
          <a:noFill/>
        </a:ln>
      </c:spPr>
    </c:plotArea>
    <c:plotVisOnly val="1"/>
    <c:dispBlanksAs val="gap"/>
  </c:chart>
  <c:spPr>
    <a:solidFill>
      <a:srgbClr val="FFFFFF"/>
    </a:solidFill>
    <a:ln>
      <a:noFill/>
    </a:ln>
  </c:spPr>
  <c:txPr>
    <a:bodyPr/>
    <a:lstStyle/>
    <a:p>
      <a:pPr>
        <a:defRPr sz="675" b="0" i="0" u="none" strike="noStrike" baseline="0">
          <a:solidFill>
            <a:srgbClr val="000000"/>
          </a:solidFill>
          <a:latin typeface="Arial"/>
          <a:ea typeface="Arial"/>
          <a:cs typeface="Arial"/>
        </a:defRPr>
      </a:pPr>
      <a:endParaRPr lang="pl-PL"/>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7.4193548387096783E-2"/>
          <c:y val="0.1111111111111111"/>
          <c:w val="0.89838709677419371"/>
          <c:h val="0.7883597883597887"/>
        </c:manualLayout>
      </c:layout>
      <c:scatterChart>
        <c:scatterStyle val="lineMarker"/>
        <c:ser>
          <c:idx val="0"/>
          <c:order val="0"/>
          <c:spPr>
            <a:ln w="24077">
              <a:noFill/>
            </a:ln>
          </c:spPr>
          <c:marker>
            <c:symbol val="diamond"/>
            <c:size val="4"/>
            <c:spPr>
              <a:solidFill>
                <a:srgbClr val="000080"/>
              </a:solidFill>
              <a:ln>
                <a:solidFill>
                  <a:srgbClr val="000080"/>
                </a:solidFill>
                <a:prstDash val="solid"/>
              </a:ln>
            </c:spPr>
          </c:marker>
          <c:yVal>
            <c:numRef>
              <c:f>'zatr2-wykresy'!$N$4:$N$23</c:f>
              <c:numCache>
                <c:formatCode>0.00</c:formatCode>
                <c:ptCount val="20"/>
                <c:pt idx="0">
                  <c:v>-0.24000000000000021</c:v>
                </c:pt>
                <c:pt idx="1">
                  <c:v>0.36000000000000032</c:v>
                </c:pt>
                <c:pt idx="2">
                  <c:v>4.9999999999999906E-2</c:v>
                </c:pt>
                <c:pt idx="3">
                  <c:v>0</c:v>
                </c:pt>
                <c:pt idx="4">
                  <c:v>-0.84000000000000064</c:v>
                </c:pt>
                <c:pt idx="5">
                  <c:v>0.22</c:v>
                </c:pt>
                <c:pt idx="6">
                  <c:v>-0.70000000000000062</c:v>
                </c:pt>
                <c:pt idx="7">
                  <c:v>0.55000000000000004</c:v>
                </c:pt>
                <c:pt idx="8">
                  <c:v>-0.52</c:v>
                </c:pt>
                <c:pt idx="9">
                  <c:v>0.14000000000000001</c:v>
                </c:pt>
                <c:pt idx="10">
                  <c:v>-0.94000000000000061</c:v>
                </c:pt>
                <c:pt idx="11">
                  <c:v>0.2</c:v>
                </c:pt>
                <c:pt idx="12">
                  <c:v>-0.34</c:v>
                </c:pt>
                <c:pt idx="13">
                  <c:v>-0.27</c:v>
                </c:pt>
                <c:pt idx="14">
                  <c:v>0.46</c:v>
                </c:pt>
                <c:pt idx="15">
                  <c:v>0</c:v>
                </c:pt>
                <c:pt idx="16">
                  <c:v>-0.34</c:v>
                </c:pt>
                <c:pt idx="17">
                  <c:v>0</c:v>
                </c:pt>
                <c:pt idx="18">
                  <c:v>0.60000000000000064</c:v>
                </c:pt>
                <c:pt idx="19">
                  <c:v>-0.60000000000000064</c:v>
                </c:pt>
              </c:numCache>
            </c:numRef>
          </c:yVal>
        </c:ser>
        <c:axId val="241359104"/>
        <c:axId val="241365376"/>
      </c:scatterChart>
      <c:valAx>
        <c:axId val="241359104"/>
        <c:scaling>
          <c:orientation val="minMax"/>
          <c:max val="21"/>
          <c:min val="0"/>
        </c:scaling>
        <c:axPos val="b"/>
        <c:numFmt formatCode="General" sourceLinked="1"/>
        <c:tickLblPos val="nextTo"/>
        <c:spPr>
          <a:ln w="2675">
            <a:solidFill>
              <a:srgbClr val="000000"/>
            </a:solidFill>
            <a:prstDash val="solid"/>
          </a:ln>
        </c:spPr>
        <c:txPr>
          <a:bodyPr rot="0" vert="horz"/>
          <a:lstStyle/>
          <a:p>
            <a:pPr>
              <a:defRPr sz="674" b="0" i="0" u="none" strike="noStrike" baseline="0">
                <a:solidFill>
                  <a:srgbClr val="000000"/>
                </a:solidFill>
                <a:latin typeface="Arial"/>
                <a:ea typeface="Arial"/>
                <a:cs typeface="Arial"/>
              </a:defRPr>
            </a:pPr>
            <a:endParaRPr lang="pl-PL"/>
          </a:p>
        </c:txPr>
        <c:crossAx val="241365376"/>
        <c:crosses val="autoZero"/>
        <c:crossBetween val="midCat"/>
      </c:valAx>
      <c:valAx>
        <c:axId val="241365376"/>
        <c:scaling>
          <c:orientation val="minMax"/>
          <c:max val="2"/>
          <c:min val="-2"/>
        </c:scaling>
        <c:axPos val="l"/>
        <c:numFmt formatCode="0.00" sourceLinked="1"/>
        <c:tickLblPos val="nextTo"/>
        <c:spPr>
          <a:ln w="2675">
            <a:solidFill>
              <a:srgbClr val="000000"/>
            </a:solidFill>
            <a:prstDash val="solid"/>
          </a:ln>
        </c:spPr>
        <c:txPr>
          <a:bodyPr rot="0" vert="horz"/>
          <a:lstStyle/>
          <a:p>
            <a:pPr>
              <a:defRPr sz="674" b="0" i="0" u="none" strike="noStrike" baseline="0">
                <a:solidFill>
                  <a:srgbClr val="000000"/>
                </a:solidFill>
                <a:latin typeface="Arial"/>
                <a:ea typeface="Arial"/>
                <a:cs typeface="Arial"/>
              </a:defRPr>
            </a:pPr>
            <a:endParaRPr lang="pl-PL"/>
          </a:p>
        </c:txPr>
        <c:crossAx val="241359104"/>
        <c:crosses val="autoZero"/>
        <c:crossBetween val="midCat"/>
      </c:valAx>
      <c:spPr>
        <a:noFill/>
        <a:ln w="21402">
          <a:noFill/>
        </a:ln>
      </c:spPr>
    </c:plotArea>
    <c:plotVisOnly val="1"/>
    <c:dispBlanksAs val="gap"/>
  </c:chart>
  <c:spPr>
    <a:solidFill>
      <a:srgbClr val="FFFFFF"/>
    </a:solidFill>
    <a:ln>
      <a:noFill/>
    </a:ln>
  </c:spPr>
  <c:txPr>
    <a:bodyPr/>
    <a:lstStyle/>
    <a:p>
      <a:pPr>
        <a:defRPr sz="674" b="0" i="0" u="none" strike="noStrike" baseline="0">
          <a:solidFill>
            <a:srgbClr val="000000"/>
          </a:solidFill>
          <a:latin typeface="Arial"/>
          <a:ea typeface="Arial"/>
          <a:cs typeface="Arial"/>
        </a:defRPr>
      </a:pPr>
      <a:endParaRPr lang="pl-PL"/>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7.3717948717948734E-2"/>
          <c:y val="0.12068965517241392"/>
          <c:w val="0.89903846153846168"/>
          <c:h val="0.77011494252873691"/>
        </c:manualLayout>
      </c:layout>
      <c:scatterChart>
        <c:scatterStyle val="lineMarker"/>
        <c:ser>
          <c:idx val="0"/>
          <c:order val="0"/>
          <c:spPr>
            <a:ln w="26944">
              <a:noFill/>
            </a:ln>
          </c:spPr>
          <c:marker>
            <c:symbol val="diamond"/>
            <c:size val="4"/>
            <c:spPr>
              <a:solidFill>
                <a:srgbClr val="000080"/>
              </a:solidFill>
              <a:ln>
                <a:solidFill>
                  <a:srgbClr val="000080"/>
                </a:solidFill>
                <a:prstDash val="solid"/>
              </a:ln>
            </c:spPr>
          </c:marker>
          <c:yVal>
            <c:numRef>
              <c:f>'zatr2-wykresy'!$B$31:$B$50</c:f>
              <c:numCache>
                <c:formatCode>0.00</c:formatCode>
                <c:ptCount val="20"/>
                <c:pt idx="0">
                  <c:v>0.85000000000000064</c:v>
                </c:pt>
                <c:pt idx="1">
                  <c:v>0.36000000000000032</c:v>
                </c:pt>
                <c:pt idx="2">
                  <c:v>4.9999999999999906E-2</c:v>
                </c:pt>
                <c:pt idx="3">
                  <c:v>-0.10000000000000003</c:v>
                </c:pt>
                <c:pt idx="4">
                  <c:v>-0.84000000000000064</c:v>
                </c:pt>
                <c:pt idx="5">
                  <c:v>-1.28</c:v>
                </c:pt>
              </c:numCache>
            </c:numRef>
          </c:yVal>
        </c:ser>
        <c:ser>
          <c:idx val="1"/>
          <c:order val="1"/>
          <c:spPr>
            <a:ln w="26944">
              <a:noFill/>
            </a:ln>
          </c:spPr>
          <c:marker>
            <c:symbol val="diamond"/>
            <c:size val="4"/>
            <c:spPr>
              <a:solidFill>
                <a:srgbClr val="000080"/>
              </a:solidFill>
              <a:ln>
                <a:solidFill>
                  <a:srgbClr val="000080"/>
                </a:solidFill>
                <a:prstDash val="solid"/>
              </a:ln>
            </c:spPr>
          </c:marker>
          <c:yVal>
            <c:numRef>
              <c:f>'zatr2-wykresy'!$C$31:$C$50</c:f>
              <c:numCache>
                <c:formatCode>General</c:formatCode>
                <c:ptCount val="20"/>
                <c:pt idx="6" formatCode="0.00">
                  <c:v>-0.70000000000000062</c:v>
                </c:pt>
                <c:pt idx="7" formatCode="0.00">
                  <c:v>0.1</c:v>
                </c:pt>
                <c:pt idx="8" formatCode="0.00">
                  <c:v>0.4</c:v>
                </c:pt>
                <c:pt idx="9" formatCode="0.00">
                  <c:v>1.04</c:v>
                </c:pt>
                <c:pt idx="10" formatCode="0.00">
                  <c:v>1.28</c:v>
                </c:pt>
              </c:numCache>
            </c:numRef>
          </c:yVal>
        </c:ser>
        <c:ser>
          <c:idx val="2"/>
          <c:order val="2"/>
          <c:spPr>
            <a:ln w="26944">
              <a:noFill/>
            </a:ln>
          </c:spPr>
          <c:marker>
            <c:symbol val="diamond"/>
            <c:size val="4"/>
            <c:spPr>
              <a:solidFill>
                <a:srgbClr val="000080"/>
              </a:solidFill>
              <a:ln>
                <a:solidFill>
                  <a:srgbClr val="000080"/>
                </a:solidFill>
                <a:prstDash val="solid"/>
              </a:ln>
            </c:spPr>
          </c:marker>
          <c:yVal>
            <c:numRef>
              <c:f>'zatr2-wykresy'!$D$31:$D$50</c:f>
              <c:numCache>
                <c:formatCode>General</c:formatCode>
                <c:ptCount val="20"/>
                <c:pt idx="11" formatCode="0.00">
                  <c:v>-0.65000000000000124</c:v>
                </c:pt>
                <c:pt idx="12" formatCode="0.00">
                  <c:v>-0.34</c:v>
                </c:pt>
                <c:pt idx="13" formatCode="0.00">
                  <c:v>-0.27</c:v>
                </c:pt>
                <c:pt idx="14" formatCode="0.00">
                  <c:v>0.46</c:v>
                </c:pt>
                <c:pt idx="15" formatCode="0.00">
                  <c:v>1</c:v>
                </c:pt>
                <c:pt idx="16" formatCode="0.00">
                  <c:v>0.86000000000000065</c:v>
                </c:pt>
                <c:pt idx="17" formatCode="0.00">
                  <c:v>0.82000000000000062</c:v>
                </c:pt>
                <c:pt idx="18" formatCode="0.00">
                  <c:v>1.25</c:v>
                </c:pt>
                <c:pt idx="19" formatCode="0.00">
                  <c:v>1.33</c:v>
                </c:pt>
              </c:numCache>
            </c:numRef>
          </c:yVal>
        </c:ser>
        <c:ser>
          <c:idx val="3"/>
          <c:order val="3"/>
          <c:tx>
            <c:strRef>
              <c:f>'zatr2-wykresy'!$G$53</c:f>
              <c:strCache>
                <c:ptCount val="1"/>
              </c:strCache>
            </c:strRef>
          </c:tx>
          <c:spPr>
            <a:ln w="26944">
              <a:noFill/>
            </a:ln>
          </c:spPr>
          <c:marker>
            <c:symbol val="x"/>
            <c:size val="4"/>
            <c:spPr>
              <a:noFill/>
              <a:ln>
                <a:solidFill>
                  <a:srgbClr val="00FFFF"/>
                </a:solidFill>
                <a:prstDash val="solid"/>
              </a:ln>
            </c:spPr>
          </c:marker>
          <c:yVal>
            <c:numRef>
              <c:f>'zatr2-wykresy'!$G$54</c:f>
              <c:numCache>
                <c:formatCode>General</c:formatCode>
                <c:ptCount val="1"/>
              </c:numCache>
            </c:numRef>
          </c:yVal>
        </c:ser>
        <c:axId val="241996928"/>
        <c:axId val="241998848"/>
      </c:scatterChart>
      <c:valAx>
        <c:axId val="241996928"/>
        <c:scaling>
          <c:orientation val="minMax"/>
          <c:max val="21"/>
          <c:min val="0"/>
        </c:scaling>
        <c:axPos val="b"/>
        <c:numFmt formatCode="General" sourceLinked="1"/>
        <c:tickLblPos val="nextTo"/>
        <c:spPr>
          <a:ln w="2994">
            <a:solidFill>
              <a:srgbClr val="000000"/>
            </a:solidFill>
            <a:prstDash val="solid"/>
          </a:ln>
        </c:spPr>
        <c:txPr>
          <a:bodyPr rot="0" vert="horz"/>
          <a:lstStyle/>
          <a:p>
            <a:pPr>
              <a:defRPr sz="754" b="0" i="0" u="none" strike="noStrike" baseline="0">
                <a:solidFill>
                  <a:srgbClr val="000000"/>
                </a:solidFill>
                <a:latin typeface="Arial"/>
                <a:ea typeface="Arial"/>
                <a:cs typeface="Arial"/>
              </a:defRPr>
            </a:pPr>
            <a:endParaRPr lang="pl-PL"/>
          </a:p>
        </c:txPr>
        <c:crossAx val="241998848"/>
        <c:crosses val="autoZero"/>
        <c:crossBetween val="midCat"/>
      </c:valAx>
      <c:valAx>
        <c:axId val="241998848"/>
        <c:scaling>
          <c:orientation val="minMax"/>
          <c:max val="2"/>
          <c:min val="-2"/>
        </c:scaling>
        <c:axPos val="l"/>
        <c:numFmt formatCode="0.00" sourceLinked="1"/>
        <c:tickLblPos val="nextTo"/>
        <c:spPr>
          <a:ln w="2994">
            <a:solidFill>
              <a:srgbClr val="000000"/>
            </a:solidFill>
            <a:prstDash val="solid"/>
          </a:ln>
        </c:spPr>
        <c:txPr>
          <a:bodyPr rot="0" vert="horz"/>
          <a:lstStyle/>
          <a:p>
            <a:pPr>
              <a:defRPr sz="754" b="0" i="0" u="none" strike="noStrike" baseline="0">
                <a:solidFill>
                  <a:srgbClr val="000000"/>
                </a:solidFill>
                <a:latin typeface="Arial"/>
                <a:ea typeface="Arial"/>
                <a:cs typeface="Arial"/>
              </a:defRPr>
            </a:pPr>
            <a:endParaRPr lang="pl-PL"/>
          </a:p>
        </c:txPr>
        <c:crossAx val="241996928"/>
        <c:crosses val="autoZero"/>
        <c:crossBetween val="midCat"/>
      </c:valAx>
      <c:spPr>
        <a:noFill/>
        <a:ln w="23951">
          <a:noFill/>
        </a:ln>
      </c:spPr>
    </c:plotArea>
    <c:plotVisOnly val="1"/>
    <c:dispBlanksAs val="gap"/>
  </c:chart>
  <c:spPr>
    <a:solidFill>
      <a:srgbClr val="FFFFFF"/>
    </a:solidFill>
    <a:ln>
      <a:noFill/>
    </a:ln>
  </c:spPr>
  <c:txPr>
    <a:bodyPr/>
    <a:lstStyle/>
    <a:p>
      <a:pPr>
        <a:defRPr sz="754" b="0" i="0" u="none" strike="noStrike" baseline="0">
          <a:solidFill>
            <a:srgbClr val="000000"/>
          </a:solidFill>
          <a:latin typeface="Arial"/>
          <a:ea typeface="Arial"/>
          <a:cs typeface="Arial"/>
        </a:defRPr>
      </a:pPr>
      <a:endParaRPr lang="pl-PL"/>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5.9581320450885759E-2"/>
          <c:y val="0.1"/>
          <c:w val="0.89855072463768049"/>
          <c:h val="0.78947368421052633"/>
        </c:manualLayout>
      </c:layout>
      <c:scatterChart>
        <c:scatterStyle val="lineMarker"/>
        <c:ser>
          <c:idx val="0"/>
          <c:order val="0"/>
          <c:spPr>
            <a:ln w="26527">
              <a:noFill/>
            </a:ln>
          </c:spPr>
          <c:marker>
            <c:symbol val="diamond"/>
            <c:size val="4"/>
            <c:spPr>
              <a:solidFill>
                <a:srgbClr val="000080"/>
              </a:solidFill>
              <a:ln>
                <a:solidFill>
                  <a:srgbClr val="000080"/>
                </a:solidFill>
                <a:prstDash val="solid"/>
              </a:ln>
            </c:spPr>
          </c:marker>
          <c:yVal>
            <c:numRef>
              <c:f>'zatr2-wykresy'!$P$30:$P$49</c:f>
              <c:numCache>
                <c:formatCode>0.00</c:formatCode>
                <c:ptCount val="20"/>
                <c:pt idx="0">
                  <c:v>-1.9800000000000022</c:v>
                </c:pt>
                <c:pt idx="1">
                  <c:v>-1.2</c:v>
                </c:pt>
                <c:pt idx="2">
                  <c:v>-1.26</c:v>
                </c:pt>
                <c:pt idx="3">
                  <c:v>-0.68</c:v>
                </c:pt>
                <c:pt idx="4">
                  <c:v>-0.84000000000000064</c:v>
                </c:pt>
                <c:pt idx="5">
                  <c:v>-0.25</c:v>
                </c:pt>
                <c:pt idx="6">
                  <c:v>-0.30000000000000032</c:v>
                </c:pt>
                <c:pt idx="7">
                  <c:v>-0.23</c:v>
                </c:pt>
                <c:pt idx="8">
                  <c:v>0.30000000000000032</c:v>
                </c:pt>
                <c:pt idx="9">
                  <c:v>0.13</c:v>
                </c:pt>
                <c:pt idx="10">
                  <c:v>0.87000000000000099</c:v>
                </c:pt>
                <c:pt idx="11">
                  <c:v>0.37000000000000038</c:v>
                </c:pt>
                <c:pt idx="12">
                  <c:v>0.92</c:v>
                </c:pt>
                <c:pt idx="13">
                  <c:v>0.16</c:v>
                </c:pt>
                <c:pt idx="14">
                  <c:v>1</c:v>
                </c:pt>
                <c:pt idx="15">
                  <c:v>1.28</c:v>
                </c:pt>
                <c:pt idx="16">
                  <c:v>0.86000000000000065</c:v>
                </c:pt>
                <c:pt idx="17">
                  <c:v>1.43</c:v>
                </c:pt>
                <c:pt idx="18">
                  <c:v>1.47</c:v>
                </c:pt>
                <c:pt idx="19">
                  <c:v>1.3800000000000001</c:v>
                </c:pt>
              </c:numCache>
            </c:numRef>
          </c:yVal>
        </c:ser>
        <c:axId val="242347392"/>
        <c:axId val="242526080"/>
      </c:scatterChart>
      <c:valAx>
        <c:axId val="242347392"/>
        <c:scaling>
          <c:orientation val="minMax"/>
          <c:max val="21"/>
          <c:min val="0"/>
        </c:scaling>
        <c:axPos val="b"/>
        <c:numFmt formatCode="General" sourceLinked="1"/>
        <c:tickLblPos val="nextTo"/>
        <c:spPr>
          <a:ln w="2947">
            <a:solidFill>
              <a:srgbClr val="000000"/>
            </a:solidFill>
            <a:prstDash val="solid"/>
          </a:ln>
        </c:spPr>
        <c:txPr>
          <a:bodyPr rot="0" vert="horz"/>
          <a:lstStyle/>
          <a:p>
            <a:pPr>
              <a:defRPr sz="743" b="0" i="0" u="none" strike="noStrike" baseline="0">
                <a:solidFill>
                  <a:srgbClr val="000000"/>
                </a:solidFill>
                <a:latin typeface="Arial"/>
                <a:ea typeface="Arial"/>
                <a:cs typeface="Arial"/>
              </a:defRPr>
            </a:pPr>
            <a:endParaRPr lang="pl-PL"/>
          </a:p>
        </c:txPr>
        <c:crossAx val="242526080"/>
        <c:crosses val="autoZero"/>
        <c:crossBetween val="midCat"/>
      </c:valAx>
      <c:valAx>
        <c:axId val="242526080"/>
        <c:scaling>
          <c:orientation val="minMax"/>
          <c:max val="2"/>
          <c:min val="-2"/>
        </c:scaling>
        <c:axPos val="l"/>
        <c:numFmt formatCode="0.00" sourceLinked="1"/>
        <c:tickLblPos val="nextTo"/>
        <c:spPr>
          <a:ln w="2947">
            <a:solidFill>
              <a:srgbClr val="000000"/>
            </a:solidFill>
            <a:prstDash val="solid"/>
          </a:ln>
        </c:spPr>
        <c:txPr>
          <a:bodyPr rot="0" vert="horz"/>
          <a:lstStyle/>
          <a:p>
            <a:pPr>
              <a:defRPr sz="743" b="0" i="0" u="none" strike="noStrike" baseline="0">
                <a:solidFill>
                  <a:srgbClr val="000000"/>
                </a:solidFill>
                <a:latin typeface="Arial"/>
                <a:ea typeface="Arial"/>
                <a:cs typeface="Arial"/>
              </a:defRPr>
            </a:pPr>
            <a:endParaRPr lang="pl-PL"/>
          </a:p>
        </c:txPr>
        <c:crossAx val="242347392"/>
        <c:crosses val="autoZero"/>
        <c:crossBetween val="midCat"/>
      </c:valAx>
      <c:spPr>
        <a:noFill/>
        <a:ln w="23580">
          <a:noFill/>
        </a:ln>
      </c:spPr>
    </c:plotArea>
    <c:plotVisOnly val="1"/>
    <c:dispBlanksAs val="gap"/>
  </c:chart>
  <c:spPr>
    <a:solidFill>
      <a:srgbClr val="FFFFFF"/>
    </a:solidFill>
    <a:ln>
      <a:noFill/>
    </a:ln>
  </c:spPr>
  <c:txPr>
    <a:bodyPr/>
    <a:lstStyle/>
    <a:p>
      <a:pPr>
        <a:defRPr sz="743" b="0" i="0" u="none" strike="noStrike" baseline="0">
          <a:solidFill>
            <a:srgbClr val="000000"/>
          </a:solidFill>
          <a:latin typeface="Arial"/>
          <a:ea typeface="Arial"/>
          <a:cs typeface="Arial"/>
        </a:defRPr>
      </a:pPr>
      <a:endParaRPr lang="pl-PL"/>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0.11206896551724138"/>
          <c:y val="9.1286307053941779E-2"/>
          <c:w val="0.84913793103448365"/>
          <c:h val="0.82572614107883813"/>
        </c:manualLayout>
      </c:layout>
      <c:scatterChart>
        <c:scatterStyle val="lineMarker"/>
        <c:ser>
          <c:idx val="0"/>
          <c:order val="0"/>
          <c:spPr>
            <a:ln w="28422">
              <a:noFill/>
            </a:ln>
          </c:spPr>
          <c:marker>
            <c:symbol val="diamond"/>
            <c:size val="4"/>
            <c:spPr>
              <a:solidFill>
                <a:srgbClr val="000080"/>
              </a:solidFill>
              <a:ln>
                <a:solidFill>
                  <a:srgbClr val="000080"/>
                </a:solidFill>
                <a:prstDash val="solid"/>
              </a:ln>
            </c:spPr>
          </c:marker>
          <c:yVal>
            <c:numRef>
              <c:f>nawozy!$C$25:$C$44</c:f>
              <c:numCache>
                <c:formatCode>0.00</c:formatCode>
                <c:ptCount val="20"/>
                <c:pt idx="0">
                  <c:v>0.96825888550424111</c:v>
                </c:pt>
                <c:pt idx="1">
                  <c:v>0.38298338462406989</c:v>
                </c:pt>
                <c:pt idx="2">
                  <c:v>-1.2395732105566992E-2</c:v>
                </c:pt>
                <c:pt idx="3">
                  <c:v>-3.3996534872731125E-2</c:v>
                </c:pt>
                <c:pt idx="4">
                  <c:v>-1.2424864946211329</c:v>
                </c:pt>
                <c:pt idx="5">
                  <c:v>0.56254697288419964</c:v>
                </c:pt>
                <c:pt idx="6">
                  <c:v>0.57607040013792954</c:v>
                </c:pt>
                <c:pt idx="7">
                  <c:v>-2.3663793986040709</c:v>
                </c:pt>
                <c:pt idx="8">
                  <c:v>0.69966076240232411</c:v>
                </c:pt>
                <c:pt idx="9">
                  <c:v>-0.48178234283861382</c:v>
                </c:pt>
                <c:pt idx="10">
                  <c:v>-1.0547354883311542</c:v>
                </c:pt>
                <c:pt idx="11">
                  <c:v>0.23639864852428621</c:v>
                </c:pt>
                <c:pt idx="12">
                  <c:v>-4.380168686737548</c:v>
                </c:pt>
                <c:pt idx="13">
                  <c:v>5.2603649141848434</c:v>
                </c:pt>
                <c:pt idx="14">
                  <c:v>4.0704318491954865</c:v>
                </c:pt>
                <c:pt idx="15">
                  <c:v>-0.48554137680023501</c:v>
                </c:pt>
                <c:pt idx="16">
                  <c:v>2.8283946346884719</c:v>
                </c:pt>
                <c:pt idx="17">
                  <c:v>-3.5140918448923464</c:v>
                </c:pt>
                <c:pt idx="18">
                  <c:v>2.9584853972040253</c:v>
                </c:pt>
                <c:pt idx="19">
                  <c:v>-4.9720179495464913</c:v>
                </c:pt>
              </c:numCache>
            </c:numRef>
          </c:yVal>
        </c:ser>
        <c:axId val="242952832"/>
        <c:axId val="242952064"/>
      </c:scatterChart>
      <c:valAx>
        <c:axId val="242952832"/>
        <c:scaling>
          <c:orientation val="minMax"/>
        </c:scaling>
        <c:axPos val="b"/>
        <c:numFmt formatCode="General" sourceLinked="1"/>
        <c:tickLblPos val="nextTo"/>
        <c:spPr>
          <a:ln w="3158">
            <a:solidFill>
              <a:srgbClr val="000000"/>
            </a:solidFill>
            <a:prstDash val="solid"/>
          </a:ln>
        </c:spPr>
        <c:txPr>
          <a:bodyPr rot="0" vert="horz"/>
          <a:lstStyle/>
          <a:p>
            <a:pPr>
              <a:defRPr sz="945" b="0" i="0" u="none" strike="noStrike" baseline="0">
                <a:solidFill>
                  <a:srgbClr val="000000"/>
                </a:solidFill>
                <a:latin typeface="Arial"/>
                <a:ea typeface="Arial"/>
                <a:cs typeface="Arial"/>
              </a:defRPr>
            </a:pPr>
            <a:endParaRPr lang="pl-PL"/>
          </a:p>
        </c:txPr>
        <c:crossAx val="242952064"/>
        <c:crosses val="autoZero"/>
        <c:crossBetween val="midCat"/>
      </c:valAx>
      <c:valAx>
        <c:axId val="242952064"/>
        <c:scaling>
          <c:orientation val="minMax"/>
        </c:scaling>
        <c:axPos val="l"/>
        <c:numFmt formatCode="0.00" sourceLinked="1"/>
        <c:tickLblPos val="nextTo"/>
        <c:spPr>
          <a:ln w="3158">
            <a:solidFill>
              <a:srgbClr val="000000"/>
            </a:solidFill>
            <a:prstDash val="solid"/>
          </a:ln>
        </c:spPr>
        <c:txPr>
          <a:bodyPr rot="0" vert="horz"/>
          <a:lstStyle/>
          <a:p>
            <a:pPr>
              <a:defRPr sz="945" b="0" i="0" u="none" strike="noStrike" baseline="0">
                <a:solidFill>
                  <a:srgbClr val="000000"/>
                </a:solidFill>
                <a:latin typeface="Arial"/>
                <a:ea typeface="Arial"/>
                <a:cs typeface="Arial"/>
              </a:defRPr>
            </a:pPr>
            <a:endParaRPr lang="pl-PL"/>
          </a:p>
        </c:txPr>
        <c:crossAx val="242952832"/>
        <c:crosses val="autoZero"/>
        <c:crossBetween val="midCat"/>
      </c:valAx>
      <c:spPr>
        <a:noFill/>
        <a:ln w="25264">
          <a:noFill/>
        </a:ln>
      </c:spPr>
    </c:plotArea>
    <c:plotVisOnly val="1"/>
    <c:dispBlanksAs val="gap"/>
  </c:chart>
  <c:spPr>
    <a:solidFill>
      <a:srgbClr val="FFFFFF"/>
    </a:solidFill>
    <a:ln>
      <a:noFill/>
    </a:ln>
  </c:spPr>
  <c:txPr>
    <a:bodyPr/>
    <a:lstStyle/>
    <a:p>
      <a:pPr>
        <a:defRPr sz="945" b="0" i="0" u="none" strike="noStrike" baseline="0">
          <a:solidFill>
            <a:srgbClr val="000000"/>
          </a:solidFill>
          <a:latin typeface="Arial"/>
          <a:ea typeface="Arial"/>
          <a:cs typeface="Arial"/>
        </a:defRPr>
      </a:pPr>
      <a:endParaRPr lang="pl-PL"/>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l-PL"/>
  <c:chart>
    <c:plotArea>
      <c:layout>
        <c:manualLayout>
          <c:layoutTarget val="inner"/>
          <c:xMode val="edge"/>
          <c:yMode val="edge"/>
          <c:x val="6.7524115755627015E-2"/>
          <c:y val="6.7567567567567571E-2"/>
          <c:w val="0.88906752411575429"/>
          <c:h val="0.8333333333333337"/>
        </c:manualLayout>
      </c:layout>
      <c:scatterChart>
        <c:scatterStyle val="lineMarker"/>
        <c:ser>
          <c:idx val="0"/>
          <c:order val="0"/>
          <c:spPr>
            <a:ln w="26829">
              <a:noFill/>
            </a:ln>
          </c:spPr>
          <c:marker>
            <c:symbol val="diamond"/>
            <c:size val="4"/>
            <c:spPr>
              <a:solidFill>
                <a:srgbClr val="000080"/>
              </a:solidFill>
              <a:ln>
                <a:solidFill>
                  <a:srgbClr val="000080"/>
                </a:solidFill>
                <a:prstDash val="solid"/>
              </a:ln>
            </c:spPr>
          </c:marker>
          <c:xVal>
            <c:numLit>
              <c:formatCode>General</c:formatCode>
              <c:ptCount val="20"/>
              <c:pt idx="0">
                <c:v>1.970000000000002</c:v>
              </c:pt>
              <c:pt idx="1">
                <c:v>2.88</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18.190000000000001</c:v>
              </c:pt>
              <c:pt idx="19">
                <c:v>17.350000000000001</c:v>
              </c:pt>
            </c:numLit>
          </c:xVal>
          <c:yVal>
            <c:numRef>
              <c:f>'zatr2-wykresy'!$P$53:$P$72</c:f>
              <c:numCache>
                <c:formatCode>0.00</c:formatCode>
                <c:ptCount val="20"/>
                <c:pt idx="0">
                  <c:v>-1.9800000000000022</c:v>
                </c:pt>
                <c:pt idx="1">
                  <c:v>-1.56</c:v>
                </c:pt>
                <c:pt idx="2">
                  <c:v>-1.07</c:v>
                </c:pt>
                <c:pt idx="3">
                  <c:v>-0.44</c:v>
                </c:pt>
                <c:pt idx="4">
                  <c:v>-0.2</c:v>
                </c:pt>
                <c:pt idx="5">
                  <c:v>0.38000000000000056</c:v>
                </c:pt>
                <c:pt idx="6">
                  <c:v>1.1900000000000019</c:v>
                </c:pt>
                <c:pt idx="7">
                  <c:v>1.4</c:v>
                </c:pt>
                <c:pt idx="8">
                  <c:v>1.25</c:v>
                </c:pt>
                <c:pt idx="9">
                  <c:v>1.7</c:v>
                </c:pt>
                <c:pt idx="10">
                  <c:v>1.52</c:v>
                </c:pt>
                <c:pt idx="11">
                  <c:v>1.02</c:v>
                </c:pt>
                <c:pt idx="12">
                  <c:v>0.48000000000000032</c:v>
                </c:pt>
                <c:pt idx="13">
                  <c:v>0.36000000000000032</c:v>
                </c:pt>
                <c:pt idx="14">
                  <c:v>-0.23</c:v>
                </c:pt>
                <c:pt idx="15">
                  <c:v>-0.46</c:v>
                </c:pt>
                <c:pt idx="16">
                  <c:v>-1.1200000000000001</c:v>
                </c:pt>
                <c:pt idx="17">
                  <c:v>-1.950000000000002</c:v>
                </c:pt>
                <c:pt idx="18">
                  <c:v>-2.17</c:v>
                </c:pt>
                <c:pt idx="19">
                  <c:v>-1.07</c:v>
                </c:pt>
              </c:numCache>
            </c:numRef>
          </c:yVal>
        </c:ser>
        <c:ser>
          <c:idx val="1"/>
          <c:order val="1"/>
          <c:spPr>
            <a:ln w="26829">
              <a:noFill/>
            </a:ln>
          </c:spPr>
          <c:marker>
            <c:symbol val="none"/>
          </c:marker>
          <c:trendline>
            <c:spPr>
              <a:ln w="11924">
                <a:solidFill>
                  <a:srgbClr val="000000"/>
                </a:solidFill>
                <a:prstDash val="sysDash"/>
              </a:ln>
            </c:spPr>
            <c:trendlineType val="poly"/>
            <c:order val="2"/>
          </c:trendline>
          <c:xVal>
            <c:numRef>
              <c:f>'zatr2-wykresy'!$O$53:$O$72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'zatr2-wykresy'!$R$53:$R$72</c:f>
              <c:numCache>
                <c:formatCode>0.00</c:formatCode>
                <c:ptCount val="20"/>
                <c:pt idx="0">
                  <c:v>-3</c:v>
                </c:pt>
                <c:pt idx="1">
                  <c:v>-2.6</c:v>
                </c:pt>
                <c:pt idx="2">
                  <c:v>-1.960000000000002</c:v>
                </c:pt>
                <c:pt idx="3">
                  <c:v>-1.3800000000000001</c:v>
                </c:pt>
                <c:pt idx="4">
                  <c:v>-0.9</c:v>
                </c:pt>
                <c:pt idx="5">
                  <c:v>-0.32000000000000056</c:v>
                </c:pt>
                <c:pt idx="6">
                  <c:v>0.49000000000000032</c:v>
                </c:pt>
                <c:pt idx="7">
                  <c:v>0.70000000000000062</c:v>
                </c:pt>
                <c:pt idx="8">
                  <c:v>2.2000000000000002</c:v>
                </c:pt>
                <c:pt idx="9">
                  <c:v>2.2000000000000002</c:v>
                </c:pt>
                <c:pt idx="10">
                  <c:v>0.82000000000000062</c:v>
                </c:pt>
                <c:pt idx="11">
                  <c:v>0.32000000000000056</c:v>
                </c:pt>
                <c:pt idx="12">
                  <c:v>-0.32000000000000056</c:v>
                </c:pt>
                <c:pt idx="13">
                  <c:v>-0.54</c:v>
                </c:pt>
                <c:pt idx="14">
                  <c:v>-1.1299999999999977</c:v>
                </c:pt>
                <c:pt idx="15">
                  <c:v>-1.5</c:v>
                </c:pt>
                <c:pt idx="16">
                  <c:v>-1.82</c:v>
                </c:pt>
                <c:pt idx="17">
                  <c:v>-2.65</c:v>
                </c:pt>
                <c:pt idx="18">
                  <c:v>-2.8699999999999997</c:v>
                </c:pt>
                <c:pt idx="19">
                  <c:v>-3</c:v>
                </c:pt>
              </c:numCache>
            </c:numRef>
          </c:yVal>
          <c:smooth val="1"/>
        </c:ser>
        <c:ser>
          <c:idx val="2"/>
          <c:order val="2"/>
          <c:spPr>
            <a:ln w="26829">
              <a:noFill/>
            </a:ln>
          </c:spPr>
          <c:marker>
            <c:symbol val="none"/>
          </c:marker>
          <c:trendline>
            <c:spPr>
              <a:ln w="11924">
                <a:solidFill>
                  <a:srgbClr val="000000"/>
                </a:solidFill>
                <a:prstDash val="sysDash"/>
              </a:ln>
            </c:spPr>
            <c:trendlineType val="poly"/>
            <c:order val="2"/>
          </c:trendline>
          <c:xVal>
            <c:numRef>
              <c:f>'zatr2-wykresy'!$O$53:$O$72</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'zatr2-wykresy'!$Q$53:$Q$72</c:f>
              <c:numCache>
                <c:formatCode>0.00</c:formatCode>
                <c:ptCount val="20"/>
                <c:pt idx="0">
                  <c:v>-1.28</c:v>
                </c:pt>
                <c:pt idx="1">
                  <c:v>-1.2</c:v>
                </c:pt>
                <c:pt idx="2">
                  <c:v>-0.56000000000000005</c:v>
                </c:pt>
                <c:pt idx="3">
                  <c:v>1.9999999999999907E-2</c:v>
                </c:pt>
                <c:pt idx="4">
                  <c:v>0.5</c:v>
                </c:pt>
                <c:pt idx="5">
                  <c:v>1.08</c:v>
                </c:pt>
                <c:pt idx="6">
                  <c:v>1.8900000000000001</c:v>
                </c:pt>
                <c:pt idx="7">
                  <c:v>2.1</c:v>
                </c:pt>
                <c:pt idx="8">
                  <c:v>2.4</c:v>
                </c:pt>
                <c:pt idx="9">
                  <c:v>2.4</c:v>
                </c:pt>
                <c:pt idx="10">
                  <c:v>2.2200000000000002</c:v>
                </c:pt>
                <c:pt idx="11">
                  <c:v>1.72</c:v>
                </c:pt>
                <c:pt idx="12">
                  <c:v>1.08</c:v>
                </c:pt>
                <c:pt idx="13">
                  <c:v>0.86000000000000065</c:v>
                </c:pt>
                <c:pt idx="14">
                  <c:v>0.27</c:v>
                </c:pt>
                <c:pt idx="15">
                  <c:v>-0.1</c:v>
                </c:pt>
                <c:pt idx="16">
                  <c:v>-0.42000000000000032</c:v>
                </c:pt>
                <c:pt idx="17">
                  <c:v>-1.25</c:v>
                </c:pt>
                <c:pt idx="18">
                  <c:v>-1.47</c:v>
                </c:pt>
                <c:pt idx="19">
                  <c:v>-1.06</c:v>
                </c:pt>
              </c:numCache>
            </c:numRef>
          </c:yVal>
        </c:ser>
        <c:axId val="243095424"/>
        <c:axId val="243096960"/>
      </c:scatterChart>
      <c:valAx>
        <c:axId val="243095424"/>
        <c:scaling>
          <c:orientation val="minMax"/>
          <c:max val="21"/>
          <c:min val="0"/>
        </c:scaling>
        <c:axPos val="b"/>
        <c:numFmt formatCode="General" sourceLinked="1"/>
        <c:tickLblPos val="nextTo"/>
        <c:spPr>
          <a:ln w="2981">
            <a:solidFill>
              <a:srgbClr val="000000"/>
            </a:solidFill>
            <a:prstDash val="solid"/>
          </a:ln>
        </c:spPr>
        <c:txPr>
          <a:bodyPr rot="0" vert="horz"/>
          <a:lstStyle/>
          <a:p>
            <a:pPr>
              <a:defRPr sz="822" b="0" i="0" u="none" strike="noStrike" baseline="0">
                <a:solidFill>
                  <a:srgbClr val="000000"/>
                </a:solidFill>
                <a:latin typeface="Arial"/>
                <a:ea typeface="Arial"/>
                <a:cs typeface="Arial"/>
              </a:defRPr>
            </a:pPr>
            <a:endParaRPr lang="pl-PL"/>
          </a:p>
        </c:txPr>
        <c:crossAx val="243096960"/>
        <c:crosses val="autoZero"/>
        <c:crossBetween val="midCat"/>
      </c:valAx>
      <c:valAx>
        <c:axId val="243096960"/>
        <c:scaling>
          <c:orientation val="minMax"/>
          <c:max val="2"/>
          <c:min val="-2"/>
        </c:scaling>
        <c:axPos val="l"/>
        <c:numFmt formatCode="0.00" sourceLinked="1"/>
        <c:tickLblPos val="nextTo"/>
        <c:spPr>
          <a:ln w="2981">
            <a:solidFill>
              <a:srgbClr val="000000"/>
            </a:solidFill>
            <a:prstDash val="solid"/>
          </a:ln>
        </c:spPr>
        <c:txPr>
          <a:bodyPr rot="0" vert="horz"/>
          <a:lstStyle/>
          <a:p>
            <a:pPr>
              <a:defRPr sz="822" b="0" i="0" u="none" strike="noStrike" baseline="0">
                <a:solidFill>
                  <a:srgbClr val="000000"/>
                </a:solidFill>
                <a:latin typeface="Arial"/>
                <a:ea typeface="Arial"/>
                <a:cs typeface="Arial"/>
              </a:defRPr>
            </a:pPr>
            <a:endParaRPr lang="pl-PL"/>
          </a:p>
        </c:txPr>
        <c:crossAx val="243095424"/>
        <c:crosses val="autoZero"/>
        <c:crossBetween val="midCat"/>
      </c:valAx>
      <c:spPr>
        <a:noFill/>
        <a:ln w="23848">
          <a:noFill/>
        </a:ln>
      </c:spPr>
    </c:plotArea>
    <c:plotVisOnly val="1"/>
    <c:dispBlanksAs val="gap"/>
  </c:chart>
  <c:spPr>
    <a:solidFill>
      <a:srgbClr val="FFFFFF"/>
    </a:solidFill>
    <a:ln>
      <a:noFill/>
    </a:ln>
  </c:spPr>
  <c:txPr>
    <a:bodyPr/>
    <a:lstStyle/>
    <a:p>
      <a:pPr>
        <a:defRPr sz="822" b="0" i="0" u="none" strike="noStrike" baseline="0">
          <a:solidFill>
            <a:srgbClr val="000000"/>
          </a:solidFill>
          <a:latin typeface="Arial"/>
          <a:ea typeface="Arial"/>
          <a:cs typeface="Arial"/>
        </a:defRPr>
      </a:pPr>
      <a:endParaRPr lang="pl-PL"/>
    </a:p>
  </c:txPr>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 Id="rId4" Type="http://schemas.openxmlformats.org/officeDocument/2006/relationships/image" Target="../media/image101.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10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drawings/drawing1.xml><?xml version="1.0" encoding="utf-8"?>
<c:userShapes xmlns:c="http://schemas.openxmlformats.org/drawingml/2006/chart">
  <cdr:relSizeAnchor xmlns:cdr="http://schemas.openxmlformats.org/drawingml/2006/chartDrawing">
    <cdr:from>
      <cdr:x>0.84625</cdr:x>
      <cdr:y>0.857</cdr:y>
    </cdr:from>
    <cdr:to>
      <cdr:x>0.93825</cdr:x>
      <cdr:y>1</cdr:y>
    </cdr:to>
    <cdr:sp macro="" textlink="">
      <cdr:nvSpPr>
        <cdr:cNvPr id="23553" name="Text Box 1"/>
        <cdr:cNvSpPr txBox="1">
          <a:spLocks xmlns:a="http://schemas.openxmlformats.org/drawingml/2006/main" noChangeArrowheads="1"/>
        </cdr:cNvSpPr>
      </cdr:nvSpPr>
      <cdr:spPr bwMode="auto">
        <a:xfrm xmlns:a="http://schemas.openxmlformats.org/drawingml/2006/main">
          <a:off x="3732026" y="1314231"/>
          <a:ext cx="405727" cy="2192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reszty</a:t>
          </a:r>
        </a:p>
      </cdr:txBody>
    </cdr:sp>
  </cdr:relSizeAnchor>
</c:userShapes>
</file>

<file path=ppt/drawings/drawing2.xml><?xml version="1.0" encoding="utf-8"?>
<c:userShapes xmlns:c="http://schemas.openxmlformats.org/drawingml/2006/chart">
  <cdr:relSizeAnchor xmlns:cdr="http://schemas.openxmlformats.org/drawingml/2006/chartDrawing">
    <cdr:from>
      <cdr:x>0.07075</cdr:x>
      <cdr:y>1</cdr:y>
    </cdr:from>
    <cdr:to>
      <cdr:x>1</cdr:x>
      <cdr:y>1</cdr:y>
    </cdr:to>
    <cdr:sp macro="" textlink="">
      <cdr:nvSpPr>
        <cdr:cNvPr id="27649" name="Line 1"/>
        <cdr:cNvSpPr>
          <a:spLocks xmlns:a="http://schemas.openxmlformats.org/drawingml/2006/main" noChangeShapeType="1"/>
        </cdr:cNvSpPr>
      </cdr:nvSpPr>
      <cdr:spPr bwMode="auto">
        <a:xfrm xmlns:a="http://schemas.openxmlformats.org/drawingml/2006/main">
          <a:off x="3490417" y="6904939"/>
          <a:ext cx="5478835"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0.07025</cdr:x>
      <cdr:y>1</cdr:y>
    </cdr:from>
    <cdr:to>
      <cdr:x>1</cdr:x>
      <cdr:y>1</cdr:y>
    </cdr:to>
    <cdr:sp macro="" textlink="">
      <cdr:nvSpPr>
        <cdr:cNvPr id="27650" name="Line 2"/>
        <cdr:cNvSpPr>
          <a:spLocks xmlns:a="http://schemas.openxmlformats.org/drawingml/2006/main" noChangeShapeType="1"/>
        </cdr:cNvSpPr>
      </cdr:nvSpPr>
      <cdr:spPr bwMode="auto">
        <a:xfrm xmlns:a="http://schemas.openxmlformats.org/drawingml/2006/main">
          <a:off x="3506631" y="7629725"/>
          <a:ext cx="5481783"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0.0745</cdr:x>
      <cdr:y>0.81725</cdr:y>
    </cdr:from>
    <cdr:to>
      <cdr:x>0.971</cdr:x>
      <cdr:y>0.81725</cdr:y>
    </cdr:to>
    <cdr:sp macro="" textlink="">
      <cdr:nvSpPr>
        <cdr:cNvPr id="27651" name="Line 3"/>
        <cdr:cNvSpPr>
          <a:spLocks xmlns:a="http://schemas.openxmlformats.org/drawingml/2006/main" noChangeShapeType="1"/>
        </cdr:cNvSpPr>
      </cdr:nvSpPr>
      <cdr:spPr bwMode="auto">
        <a:xfrm xmlns:a="http://schemas.openxmlformats.org/drawingml/2006/main">
          <a:off x="439250" y="1463450"/>
          <a:ext cx="5285742"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0.0745</cdr:x>
      <cdr:y>0.81725</cdr:y>
    </cdr:from>
    <cdr:to>
      <cdr:x>0.971</cdr:x>
      <cdr:y>0.81725</cdr:y>
    </cdr:to>
    <cdr:sp macro="" textlink="">
      <cdr:nvSpPr>
        <cdr:cNvPr id="27652" name="Line 4"/>
        <cdr:cNvSpPr>
          <a:spLocks xmlns:a="http://schemas.openxmlformats.org/drawingml/2006/main" noChangeShapeType="1"/>
        </cdr:cNvSpPr>
      </cdr:nvSpPr>
      <cdr:spPr bwMode="auto">
        <a:xfrm xmlns:a="http://schemas.openxmlformats.org/drawingml/2006/main">
          <a:off x="439250" y="1463450"/>
          <a:ext cx="5285742"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0.0745</cdr:x>
      <cdr:y>0.18725</cdr:y>
    </cdr:from>
    <cdr:to>
      <cdr:x>0.98375</cdr:x>
      <cdr:y>0.18725</cdr:y>
    </cdr:to>
    <cdr:sp macro="" textlink="">
      <cdr:nvSpPr>
        <cdr:cNvPr id="27653" name="Line 5"/>
        <cdr:cNvSpPr>
          <a:spLocks xmlns:a="http://schemas.openxmlformats.org/drawingml/2006/main" noChangeShapeType="1"/>
        </cdr:cNvSpPr>
      </cdr:nvSpPr>
      <cdr:spPr bwMode="auto">
        <a:xfrm xmlns:a="http://schemas.openxmlformats.org/drawingml/2006/main">
          <a:off x="439250" y="335309"/>
          <a:ext cx="5360915"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0.0915</cdr:x>
      <cdr:y>0.06925</cdr:y>
    </cdr:from>
    <cdr:to>
      <cdr:x>0.1805</cdr:x>
      <cdr:y>0.16375</cdr:y>
    </cdr:to>
    <cdr:sp macro="" textlink="">
      <cdr:nvSpPr>
        <cdr:cNvPr id="27654" name="Text Box 6"/>
        <cdr:cNvSpPr txBox="1">
          <a:spLocks xmlns:a="http://schemas.openxmlformats.org/drawingml/2006/main" noChangeArrowheads="1"/>
        </cdr:cNvSpPr>
      </cdr:nvSpPr>
      <cdr:spPr bwMode="auto">
        <a:xfrm xmlns:a="http://schemas.openxmlformats.org/drawingml/2006/main">
          <a:off x="539482" y="124006"/>
          <a:ext cx="524741" cy="1692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reszty</a:t>
          </a:r>
        </a:p>
      </cdr:txBody>
    </cdr:sp>
  </cdr:relSizeAnchor>
  <cdr:relSizeAnchor xmlns:cdr="http://schemas.openxmlformats.org/drawingml/2006/chartDrawing">
    <cdr:from>
      <cdr:x>0.88025</cdr:x>
      <cdr:y>0.6645</cdr:y>
    </cdr:from>
    <cdr:to>
      <cdr:x>0.98375</cdr:x>
      <cdr:y>0.74075</cdr:y>
    </cdr:to>
    <cdr:sp macro="" textlink="">
      <cdr:nvSpPr>
        <cdr:cNvPr id="27655" name="Text Box 7"/>
        <cdr:cNvSpPr txBox="1">
          <a:spLocks xmlns:a="http://schemas.openxmlformats.org/drawingml/2006/main" noChangeArrowheads="1"/>
        </cdr:cNvSpPr>
      </cdr:nvSpPr>
      <cdr:spPr bwMode="auto">
        <a:xfrm xmlns:a="http://schemas.openxmlformats.org/drawingml/2006/main">
          <a:off x="5189932" y="1189920"/>
          <a:ext cx="610233" cy="13654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obserwacje</a:t>
          </a:r>
        </a:p>
      </cdr:txBody>
    </cdr:sp>
  </cdr:relSizeAnchor>
</c:userShapes>
</file>

<file path=ppt/drawings/drawing3.xml><?xml version="1.0" encoding="utf-8"?>
<c:userShapes xmlns:c="http://schemas.openxmlformats.org/drawingml/2006/chart">
  <cdr:relSizeAnchor xmlns:cdr="http://schemas.openxmlformats.org/drawingml/2006/chartDrawing">
    <cdr:from>
      <cdr:x>0.0705</cdr:x>
      <cdr:y>1</cdr:y>
    </cdr:from>
    <cdr:to>
      <cdr:x>1</cdr:x>
      <cdr:y>1</cdr:y>
    </cdr:to>
    <cdr:sp macro="" textlink="">
      <cdr:nvSpPr>
        <cdr:cNvPr id="30721" name="Line 1"/>
        <cdr:cNvSpPr>
          <a:spLocks xmlns:a="http://schemas.openxmlformats.org/drawingml/2006/main" noChangeShapeType="1"/>
        </cdr:cNvSpPr>
      </cdr:nvSpPr>
      <cdr:spPr bwMode="auto">
        <a:xfrm xmlns:a="http://schemas.openxmlformats.org/drawingml/2006/main">
          <a:off x="3494580" y="6905663"/>
          <a:ext cx="5489162"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cdr:x>
      <cdr:y>1</cdr:y>
    </cdr:from>
    <cdr:to>
      <cdr:x>1</cdr:x>
      <cdr:y>1</cdr:y>
    </cdr:to>
    <cdr:sp macro="" textlink="">
      <cdr:nvSpPr>
        <cdr:cNvPr id="30722" name="Line 2"/>
        <cdr:cNvSpPr>
          <a:spLocks xmlns:a="http://schemas.openxmlformats.org/drawingml/2006/main" noChangeShapeType="1"/>
        </cdr:cNvSpPr>
      </cdr:nvSpPr>
      <cdr:spPr bwMode="auto">
        <a:xfrm xmlns:a="http://schemas.openxmlformats.org/drawingml/2006/main">
          <a:off x="3510820" y="7629354"/>
          <a:ext cx="5492115"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0.07425</cdr:x>
      <cdr:y>0.81775</cdr:y>
    </cdr:from>
    <cdr:to>
      <cdr:x>0.971</cdr:x>
      <cdr:y>0.81775</cdr:y>
    </cdr:to>
    <cdr:sp macro="" textlink="">
      <cdr:nvSpPr>
        <cdr:cNvPr id="30723" name="Line 3"/>
        <cdr:cNvSpPr>
          <a:spLocks xmlns:a="http://schemas.openxmlformats.org/drawingml/2006/main" noChangeShapeType="1"/>
        </cdr:cNvSpPr>
      </cdr:nvSpPr>
      <cdr:spPr bwMode="auto">
        <a:xfrm xmlns:a="http://schemas.openxmlformats.org/drawingml/2006/main">
          <a:off x="438483" y="1472134"/>
          <a:ext cx="5295758"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0.07425</cdr:x>
      <cdr:y>0.81775</cdr:y>
    </cdr:from>
    <cdr:to>
      <cdr:x>0.971</cdr:x>
      <cdr:y>0.81775</cdr:y>
    </cdr:to>
    <cdr:sp macro="" textlink="">
      <cdr:nvSpPr>
        <cdr:cNvPr id="30724" name="Line 4"/>
        <cdr:cNvSpPr>
          <a:spLocks xmlns:a="http://schemas.openxmlformats.org/drawingml/2006/main" noChangeShapeType="1"/>
        </cdr:cNvSpPr>
      </cdr:nvSpPr>
      <cdr:spPr bwMode="auto">
        <a:xfrm xmlns:a="http://schemas.openxmlformats.org/drawingml/2006/main">
          <a:off x="438483" y="1472134"/>
          <a:ext cx="5295758"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0.07425</cdr:x>
      <cdr:y>0.18725</cdr:y>
    </cdr:from>
    <cdr:to>
      <cdr:x>0.98375</cdr:x>
      <cdr:y>0.18725</cdr:y>
    </cdr:to>
    <cdr:sp macro="" textlink="">
      <cdr:nvSpPr>
        <cdr:cNvPr id="30725" name="Line 5"/>
        <cdr:cNvSpPr>
          <a:spLocks xmlns:a="http://schemas.openxmlformats.org/drawingml/2006/main" noChangeShapeType="1"/>
        </cdr:cNvSpPr>
      </cdr:nvSpPr>
      <cdr:spPr bwMode="auto">
        <a:xfrm xmlns:a="http://schemas.openxmlformats.org/drawingml/2006/main">
          <a:off x="438483" y="337092"/>
          <a:ext cx="5371053"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0.09125</cdr:x>
      <cdr:y>0.069</cdr:y>
    </cdr:from>
    <cdr:to>
      <cdr:x>0.18025</cdr:x>
      <cdr:y>0.1635</cdr:y>
    </cdr:to>
    <cdr:sp macro="" textlink="">
      <cdr:nvSpPr>
        <cdr:cNvPr id="30726" name="Text Box 6"/>
        <cdr:cNvSpPr txBox="1">
          <a:spLocks xmlns:a="http://schemas.openxmlformats.org/drawingml/2006/main" noChangeArrowheads="1"/>
        </cdr:cNvSpPr>
      </cdr:nvSpPr>
      <cdr:spPr bwMode="auto">
        <a:xfrm xmlns:a="http://schemas.openxmlformats.org/drawingml/2006/main">
          <a:off x="538877" y="124216"/>
          <a:ext cx="525589" cy="1701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reszty</a:t>
          </a:r>
        </a:p>
      </cdr:txBody>
    </cdr:sp>
  </cdr:relSizeAnchor>
  <cdr:relSizeAnchor xmlns:cdr="http://schemas.openxmlformats.org/drawingml/2006/chartDrawing">
    <cdr:from>
      <cdr:x>0.88025</cdr:x>
      <cdr:y>0.66475</cdr:y>
    </cdr:from>
    <cdr:to>
      <cdr:x>0.98375</cdr:x>
      <cdr:y>0.74125</cdr:y>
    </cdr:to>
    <cdr:sp macro="" textlink="">
      <cdr:nvSpPr>
        <cdr:cNvPr id="30727" name="Text Box 7"/>
        <cdr:cNvSpPr txBox="1">
          <a:spLocks xmlns:a="http://schemas.openxmlformats.org/drawingml/2006/main" noChangeArrowheads="1"/>
        </cdr:cNvSpPr>
      </cdr:nvSpPr>
      <cdr:spPr bwMode="auto">
        <a:xfrm xmlns:a="http://schemas.openxmlformats.org/drawingml/2006/main">
          <a:off x="5198316" y="1196700"/>
          <a:ext cx="611220" cy="13771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obserwacje</a:t>
          </a:r>
        </a:p>
      </cdr:txBody>
    </cdr:sp>
  </cdr:relSizeAnchor>
</c:userShapes>
</file>

<file path=ppt/drawings/drawing4.xml><?xml version="1.0" encoding="utf-8"?>
<c:userShapes xmlns:c="http://schemas.openxmlformats.org/drawingml/2006/chart">
  <cdr:relSizeAnchor xmlns:cdr="http://schemas.openxmlformats.org/drawingml/2006/chartDrawing">
    <cdr:from>
      <cdr:x>0.07825</cdr:x>
      <cdr:y>0.80875</cdr:y>
    </cdr:from>
    <cdr:to>
      <cdr:x>0.96025</cdr:x>
      <cdr:y>0.80875</cdr:y>
    </cdr:to>
    <cdr:sp macro="" textlink="">
      <cdr:nvSpPr>
        <cdr:cNvPr id="25601" name="Line 1"/>
        <cdr:cNvSpPr>
          <a:spLocks xmlns:a="http://schemas.openxmlformats.org/drawingml/2006/main" noChangeShapeType="1"/>
        </cdr:cNvSpPr>
      </cdr:nvSpPr>
      <cdr:spPr bwMode="auto">
        <a:xfrm xmlns:a="http://schemas.openxmlformats.org/drawingml/2006/main">
          <a:off x="465087" y="1340382"/>
          <a:ext cx="5242255"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0.07825</cdr:x>
      <cdr:y>0.1965</cdr:y>
    </cdr:from>
    <cdr:to>
      <cdr:x>0.96025</cdr:x>
      <cdr:y>0.1965</cdr:y>
    </cdr:to>
    <cdr:sp macro="" textlink="">
      <cdr:nvSpPr>
        <cdr:cNvPr id="25602" name="Line 2"/>
        <cdr:cNvSpPr>
          <a:spLocks xmlns:a="http://schemas.openxmlformats.org/drawingml/2006/main" noChangeShapeType="1"/>
        </cdr:cNvSpPr>
      </cdr:nvSpPr>
      <cdr:spPr bwMode="auto">
        <a:xfrm xmlns:a="http://schemas.openxmlformats.org/drawingml/2006/main">
          <a:off x="465087" y="325669"/>
          <a:ext cx="5242255"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0.10425</cdr:x>
      <cdr:y>0.309</cdr:y>
    </cdr:from>
    <cdr:to>
      <cdr:x>0.36875</cdr:x>
      <cdr:y>0.80875</cdr:y>
    </cdr:to>
    <cdr:sp macro="" textlink="">
      <cdr:nvSpPr>
        <cdr:cNvPr id="25603" name="Line 3"/>
        <cdr:cNvSpPr>
          <a:spLocks xmlns:a="http://schemas.openxmlformats.org/drawingml/2006/main" noChangeShapeType="1"/>
        </cdr:cNvSpPr>
      </cdr:nvSpPr>
      <cdr:spPr bwMode="auto">
        <a:xfrm xmlns:a="http://schemas.openxmlformats.org/drawingml/2006/main">
          <a:off x="619620" y="512121"/>
          <a:ext cx="1572083" cy="82826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dr:relSizeAnchor xmlns:cdr="http://schemas.openxmlformats.org/drawingml/2006/chartDrawing">
    <cdr:from>
      <cdr:x>0.089</cdr:x>
      <cdr:y>0.6655</cdr:y>
    </cdr:from>
    <cdr:to>
      <cdr:x>0.26</cdr:x>
      <cdr:y>1</cdr:y>
    </cdr:to>
    <cdr:sp macro="" textlink="">
      <cdr:nvSpPr>
        <cdr:cNvPr id="25604" name="Text Box 4"/>
        <cdr:cNvSpPr txBox="1">
          <a:spLocks xmlns:a="http://schemas.openxmlformats.org/drawingml/2006/main" noChangeArrowheads="1"/>
        </cdr:cNvSpPr>
      </cdr:nvSpPr>
      <cdr:spPr bwMode="auto">
        <a:xfrm xmlns:a="http://schemas.openxmlformats.org/drawingml/2006/main">
          <a:off x="528980" y="1102966"/>
          <a:ext cx="1016356" cy="55438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e = -0,4x + 1,28</a:t>
          </a:r>
        </a:p>
        <a:p xmlns:a="http://schemas.openxmlformats.org/drawingml/2006/main">
          <a:pPr algn="l" rtl="0">
            <a:defRPr sz="1000"/>
          </a:pPr>
          <a:r>
            <a:rPr lang="pl-PL" sz="800" b="0" i="0" u="none" strike="noStrike" baseline="0">
              <a:solidFill>
                <a:srgbClr val="000000"/>
              </a:solidFill>
              <a:latin typeface="Arial"/>
              <a:cs typeface="Arial"/>
            </a:rPr>
            <a:t>R</a:t>
          </a:r>
          <a:r>
            <a:rPr lang="pl-PL" sz="800" b="0" i="0" u="none" strike="noStrike" baseline="30000">
              <a:solidFill>
                <a:srgbClr val="000000"/>
              </a:solidFill>
              <a:latin typeface="Arial"/>
              <a:cs typeface="Arial"/>
            </a:rPr>
            <a:t>2</a:t>
          </a:r>
          <a:r>
            <a:rPr lang="pl-PL" sz="800" b="0" i="0" u="none" strike="noStrike" baseline="0">
              <a:solidFill>
                <a:srgbClr val="000000"/>
              </a:solidFill>
              <a:latin typeface="Arial"/>
              <a:cs typeface="Arial"/>
            </a:rPr>
            <a:t> = 0,97</a:t>
          </a:r>
        </a:p>
      </cdr:txBody>
    </cdr:sp>
  </cdr:relSizeAnchor>
  <cdr:relSizeAnchor xmlns:cdr="http://schemas.openxmlformats.org/drawingml/2006/chartDrawing">
    <cdr:from>
      <cdr:x>0.34525</cdr:x>
      <cdr:y>0.1505</cdr:y>
    </cdr:from>
    <cdr:to>
      <cdr:x>0.57625</cdr:x>
      <cdr:y>0.6655</cdr:y>
    </cdr:to>
    <cdr:sp macro="" textlink="">
      <cdr:nvSpPr>
        <cdr:cNvPr id="25605" name="Line 5"/>
        <cdr:cNvSpPr>
          <a:spLocks xmlns:a="http://schemas.openxmlformats.org/drawingml/2006/main" noChangeShapeType="1"/>
        </cdr:cNvSpPr>
      </cdr:nvSpPr>
      <cdr:spPr bwMode="auto">
        <a:xfrm xmlns:a="http://schemas.openxmlformats.org/drawingml/2006/main" flipH="1">
          <a:off x="2052028" y="249431"/>
          <a:ext cx="1372972" cy="853535"/>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dr:relSizeAnchor xmlns:cdr="http://schemas.openxmlformats.org/drawingml/2006/chartDrawing">
    <cdr:from>
      <cdr:x>0.31125</cdr:x>
      <cdr:y>0</cdr:y>
    </cdr:from>
    <cdr:to>
      <cdr:x>0.43525</cdr:x>
      <cdr:y>0.1965</cdr:y>
    </cdr:to>
    <cdr:sp macro="" textlink="">
      <cdr:nvSpPr>
        <cdr:cNvPr id="25606" name="Text Box 6"/>
        <cdr:cNvSpPr txBox="1">
          <a:spLocks xmlns:a="http://schemas.openxmlformats.org/drawingml/2006/main" noChangeArrowheads="1"/>
        </cdr:cNvSpPr>
      </cdr:nvSpPr>
      <cdr:spPr bwMode="auto">
        <a:xfrm xmlns:a="http://schemas.openxmlformats.org/drawingml/2006/main">
          <a:off x="1849946" y="0"/>
          <a:ext cx="737006" cy="32566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e = 0,49x - 3,9</a:t>
          </a:r>
        </a:p>
        <a:p xmlns:a="http://schemas.openxmlformats.org/drawingml/2006/main">
          <a:pPr algn="l" rtl="0">
            <a:defRPr sz="1000"/>
          </a:pPr>
          <a:r>
            <a:rPr lang="pl-PL" sz="800" b="0" i="0" u="none" strike="noStrike" baseline="0">
              <a:solidFill>
                <a:srgbClr val="000000"/>
              </a:solidFill>
              <a:latin typeface="Arial"/>
              <a:cs typeface="Arial"/>
            </a:rPr>
            <a:t>R</a:t>
          </a:r>
          <a:r>
            <a:rPr lang="pl-PL" sz="800" b="0" i="0" u="none" strike="noStrike" baseline="30000">
              <a:solidFill>
                <a:srgbClr val="000000"/>
              </a:solidFill>
              <a:latin typeface="Arial"/>
              <a:cs typeface="Arial"/>
            </a:rPr>
            <a:t>2</a:t>
          </a:r>
          <a:r>
            <a:rPr lang="pl-PL" sz="800" b="0" i="0" u="none" strike="noStrike" baseline="0">
              <a:solidFill>
                <a:srgbClr val="000000"/>
              </a:solidFill>
              <a:latin typeface="Arial"/>
              <a:cs typeface="Arial"/>
            </a:rPr>
            <a:t> = 0,97</a:t>
          </a:r>
        </a:p>
      </cdr:txBody>
    </cdr:sp>
  </cdr:relSizeAnchor>
  <cdr:relSizeAnchor xmlns:cdr="http://schemas.openxmlformats.org/drawingml/2006/chartDrawing">
    <cdr:from>
      <cdr:x>0.5475</cdr:x>
      <cdr:y>0.2275</cdr:y>
    </cdr:from>
    <cdr:to>
      <cdr:x>0.92425</cdr:x>
      <cdr:y>0.6355</cdr:y>
    </cdr:to>
    <cdr:sp macro="" textlink="">
      <cdr:nvSpPr>
        <cdr:cNvPr id="25607" name="Line 7"/>
        <cdr:cNvSpPr>
          <a:spLocks xmlns:a="http://schemas.openxmlformats.org/drawingml/2006/main" noChangeShapeType="1"/>
        </cdr:cNvSpPr>
      </cdr:nvSpPr>
      <cdr:spPr bwMode="auto">
        <a:xfrm xmlns:a="http://schemas.openxmlformats.org/drawingml/2006/main" flipH="1">
          <a:off x="3254121" y="377047"/>
          <a:ext cx="2239251" cy="676199"/>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sp>
  </cdr:relSizeAnchor>
  <cdr:relSizeAnchor xmlns:cdr="http://schemas.openxmlformats.org/drawingml/2006/chartDrawing">
    <cdr:from>
      <cdr:x>0.67425</cdr:x>
      <cdr:y>0</cdr:y>
    </cdr:from>
    <cdr:to>
      <cdr:x>0.83875</cdr:x>
      <cdr:y>0.2275</cdr:y>
    </cdr:to>
    <cdr:sp macro="" textlink="">
      <cdr:nvSpPr>
        <cdr:cNvPr id="25608" name="Text Box 8"/>
        <cdr:cNvSpPr txBox="1">
          <a:spLocks xmlns:a="http://schemas.openxmlformats.org/drawingml/2006/main" noChangeArrowheads="1"/>
        </cdr:cNvSpPr>
      </cdr:nvSpPr>
      <cdr:spPr bwMode="auto">
        <a:xfrm xmlns:a="http://schemas.openxmlformats.org/drawingml/2006/main">
          <a:off x="4007472" y="0"/>
          <a:ext cx="977723" cy="3770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e = 0,25x - 3,58</a:t>
          </a:r>
        </a:p>
        <a:p xmlns:a="http://schemas.openxmlformats.org/drawingml/2006/main">
          <a:pPr algn="l" rtl="0">
            <a:defRPr sz="1000"/>
          </a:pPr>
          <a:r>
            <a:rPr lang="pl-PL" sz="800" b="0" i="0" u="none" strike="noStrike" baseline="0">
              <a:solidFill>
                <a:srgbClr val="000000"/>
              </a:solidFill>
              <a:latin typeface="Arial"/>
              <a:cs typeface="Arial"/>
            </a:rPr>
            <a:t>R</a:t>
          </a:r>
          <a:r>
            <a:rPr lang="pl-PL" sz="800" b="0" i="0" u="none" strike="noStrike" baseline="30000">
              <a:solidFill>
                <a:srgbClr val="000000"/>
              </a:solidFill>
              <a:latin typeface="Arial"/>
              <a:cs typeface="Arial"/>
            </a:rPr>
            <a:t>2</a:t>
          </a:r>
          <a:r>
            <a:rPr lang="pl-PL" sz="800" b="0" i="0" u="none" strike="noStrike" baseline="0">
              <a:solidFill>
                <a:srgbClr val="000000"/>
              </a:solidFill>
              <a:latin typeface="Arial"/>
              <a:cs typeface="Arial"/>
            </a:rPr>
            <a:t> = 0,89</a:t>
          </a:r>
        </a:p>
      </cdr:txBody>
    </cdr:sp>
  </cdr:relSizeAnchor>
  <cdr:relSizeAnchor xmlns:cdr="http://schemas.openxmlformats.org/drawingml/2006/chartDrawing">
    <cdr:from>
      <cdr:x>0.07825</cdr:x>
      <cdr:y>0.046</cdr:y>
    </cdr:from>
    <cdr:to>
      <cdr:x>0.1665</cdr:x>
      <cdr:y>0.1505</cdr:y>
    </cdr:to>
    <cdr:sp macro="" textlink="">
      <cdr:nvSpPr>
        <cdr:cNvPr id="25609" name="Text Box 9"/>
        <cdr:cNvSpPr txBox="1">
          <a:spLocks xmlns:a="http://schemas.openxmlformats.org/drawingml/2006/main" noChangeArrowheads="1"/>
        </cdr:cNvSpPr>
      </cdr:nvSpPr>
      <cdr:spPr bwMode="auto">
        <a:xfrm xmlns:a="http://schemas.openxmlformats.org/drawingml/2006/main">
          <a:off x="465087" y="76238"/>
          <a:ext cx="524522" cy="17319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reszty</a:t>
          </a:r>
        </a:p>
      </cdr:txBody>
    </cdr:sp>
  </cdr:relSizeAnchor>
  <cdr:relSizeAnchor xmlns:cdr="http://schemas.openxmlformats.org/drawingml/2006/chartDrawing">
    <cdr:from>
      <cdr:x>0.94325</cdr:x>
      <cdr:y>0.56925</cdr:y>
    </cdr:from>
    <cdr:to>
      <cdr:x>0.9945</cdr:x>
      <cdr:y>0.6785</cdr:y>
    </cdr:to>
    <cdr:sp macro="" textlink="">
      <cdr:nvSpPr>
        <cdr:cNvPr id="25610" name="Text Box 10"/>
        <cdr:cNvSpPr txBox="1">
          <a:spLocks xmlns:a="http://schemas.openxmlformats.org/drawingml/2006/main" noChangeArrowheads="1"/>
        </cdr:cNvSpPr>
      </cdr:nvSpPr>
      <cdr:spPr bwMode="auto">
        <a:xfrm xmlns:a="http://schemas.openxmlformats.org/drawingml/2006/main">
          <a:off x="5606301" y="943446"/>
          <a:ext cx="304609" cy="1810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czas</a:t>
          </a:r>
        </a:p>
      </cdr:txBody>
    </cdr:sp>
  </cdr:relSizeAnchor>
</c:userShapes>
</file>

<file path=ppt/drawings/drawing5.xml><?xml version="1.0" encoding="utf-8"?>
<c:userShapes xmlns:c="http://schemas.openxmlformats.org/drawingml/2006/chart">
  <cdr:relSizeAnchor xmlns:cdr="http://schemas.openxmlformats.org/drawingml/2006/chartDrawing">
    <cdr:from>
      <cdr:x>0.072</cdr:x>
      <cdr:y>1</cdr:y>
    </cdr:from>
    <cdr:to>
      <cdr:x>1</cdr:x>
      <cdr:y>1</cdr:y>
    </cdr:to>
    <cdr:sp macro="" textlink="">
      <cdr:nvSpPr>
        <cdr:cNvPr id="33793" name="Line 1"/>
        <cdr:cNvSpPr>
          <a:spLocks xmlns:a="http://schemas.openxmlformats.org/drawingml/2006/main" noChangeShapeType="1"/>
        </cdr:cNvSpPr>
      </cdr:nvSpPr>
      <cdr:spPr bwMode="auto">
        <a:xfrm xmlns:a="http://schemas.openxmlformats.org/drawingml/2006/main">
          <a:off x="3500216" y="6914150"/>
          <a:ext cx="5489143"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0.0715</cdr:x>
      <cdr:y>1</cdr:y>
    </cdr:from>
    <cdr:to>
      <cdr:x>1</cdr:x>
      <cdr:y>1</cdr:y>
    </cdr:to>
    <cdr:sp macro="" textlink="">
      <cdr:nvSpPr>
        <cdr:cNvPr id="33794" name="Line 2"/>
        <cdr:cNvSpPr>
          <a:spLocks xmlns:a="http://schemas.openxmlformats.org/drawingml/2006/main" noChangeShapeType="1"/>
        </cdr:cNvSpPr>
      </cdr:nvSpPr>
      <cdr:spPr bwMode="auto">
        <a:xfrm xmlns:a="http://schemas.openxmlformats.org/drawingml/2006/main">
          <a:off x="3516482" y="7637597"/>
          <a:ext cx="5492101"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0.07325</cdr:x>
      <cdr:y>0.30725</cdr:y>
    </cdr:from>
    <cdr:to>
      <cdr:x>0.952</cdr:x>
      <cdr:y>0.9315</cdr:y>
    </cdr:to>
    <cdr:sp macro="" textlink="">
      <cdr:nvSpPr>
        <cdr:cNvPr id="33795" name="Line 3"/>
        <cdr:cNvSpPr>
          <a:spLocks xmlns:a="http://schemas.openxmlformats.org/drawingml/2006/main" noChangeShapeType="1"/>
        </cdr:cNvSpPr>
      </cdr:nvSpPr>
      <cdr:spPr bwMode="auto">
        <a:xfrm xmlns:a="http://schemas.openxmlformats.org/drawingml/2006/main" flipV="1">
          <a:off x="433276" y="556046"/>
          <a:ext cx="5197828" cy="1129736"/>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0.04175</cdr:x>
      <cdr:y>0.00525</cdr:y>
    </cdr:from>
    <cdr:to>
      <cdr:x>0.93325</cdr:x>
      <cdr:y>0.653</cdr:y>
    </cdr:to>
    <cdr:sp macro="" textlink="">
      <cdr:nvSpPr>
        <cdr:cNvPr id="33796" name="Line 4"/>
        <cdr:cNvSpPr>
          <a:spLocks xmlns:a="http://schemas.openxmlformats.org/drawingml/2006/main" noChangeShapeType="1"/>
        </cdr:cNvSpPr>
      </cdr:nvSpPr>
      <cdr:spPr bwMode="auto">
        <a:xfrm xmlns:a="http://schemas.openxmlformats.org/drawingml/2006/main" flipV="1">
          <a:off x="246952" y="9501"/>
          <a:ext cx="5273245" cy="1172266"/>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0.07325</cdr:x>
      <cdr:y>0.042</cdr:y>
    </cdr:from>
    <cdr:to>
      <cdr:x>0.163</cdr:x>
      <cdr:y>0.1375</cdr:y>
    </cdr:to>
    <cdr:sp macro="" textlink="">
      <cdr:nvSpPr>
        <cdr:cNvPr id="33797" name="Text Box 5"/>
        <cdr:cNvSpPr txBox="1">
          <a:spLocks xmlns:a="http://schemas.openxmlformats.org/drawingml/2006/main" noChangeArrowheads="1"/>
        </cdr:cNvSpPr>
      </cdr:nvSpPr>
      <cdr:spPr bwMode="auto">
        <a:xfrm xmlns:a="http://schemas.openxmlformats.org/drawingml/2006/main">
          <a:off x="433276" y="76010"/>
          <a:ext cx="530873" cy="1728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reszty</a:t>
          </a:r>
        </a:p>
      </cdr:txBody>
    </cdr:sp>
  </cdr:relSizeAnchor>
  <cdr:relSizeAnchor xmlns:cdr="http://schemas.openxmlformats.org/drawingml/2006/chartDrawing">
    <cdr:from>
      <cdr:x>0.93325</cdr:x>
      <cdr:y>0.53225</cdr:y>
    </cdr:from>
    <cdr:to>
      <cdr:x>0.98475</cdr:x>
      <cdr:y>0.63225</cdr:y>
    </cdr:to>
    <cdr:sp macro="" textlink="">
      <cdr:nvSpPr>
        <cdr:cNvPr id="33798" name="Text Box 6"/>
        <cdr:cNvSpPr txBox="1">
          <a:spLocks xmlns:a="http://schemas.openxmlformats.org/drawingml/2006/main" noChangeArrowheads="1"/>
        </cdr:cNvSpPr>
      </cdr:nvSpPr>
      <cdr:spPr bwMode="auto">
        <a:xfrm xmlns:a="http://schemas.openxmlformats.org/drawingml/2006/main">
          <a:off x="5520197" y="963239"/>
          <a:ext cx="304624" cy="180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czas</a:t>
          </a:r>
        </a:p>
      </cdr:txBody>
    </cdr:sp>
  </cdr:relSizeAnchor>
</c:userShapes>
</file>

<file path=ppt/drawings/drawing6.xml><?xml version="1.0" encoding="utf-8"?>
<c:userShapes xmlns:c="http://schemas.openxmlformats.org/drawingml/2006/chart">
  <cdr:relSizeAnchor xmlns:cdr="http://schemas.openxmlformats.org/drawingml/2006/chartDrawing">
    <cdr:from>
      <cdr:x>0.108</cdr:x>
      <cdr:y>0.62875</cdr:y>
    </cdr:from>
    <cdr:to>
      <cdr:x>0.9345</cdr:x>
      <cdr:y>1</cdr:y>
    </cdr:to>
    <cdr:sp macro="" textlink="">
      <cdr:nvSpPr>
        <cdr:cNvPr id="26625" name="Line 1"/>
        <cdr:cNvSpPr>
          <a:spLocks xmlns:a="http://schemas.openxmlformats.org/drawingml/2006/main" noChangeShapeType="1"/>
        </cdr:cNvSpPr>
      </cdr:nvSpPr>
      <cdr:spPr bwMode="auto">
        <a:xfrm xmlns:a="http://schemas.openxmlformats.org/drawingml/2006/main">
          <a:off x="477317" y="1443311"/>
          <a:ext cx="3652799" cy="852214"/>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0.108</cdr:x>
      <cdr:y>0</cdr:y>
    </cdr:from>
    <cdr:to>
      <cdr:x>0.82425</cdr:x>
      <cdr:y>0.34475</cdr:y>
    </cdr:to>
    <cdr:sp macro="" textlink="">
      <cdr:nvSpPr>
        <cdr:cNvPr id="26626" name="Line 2"/>
        <cdr:cNvSpPr>
          <a:spLocks xmlns:a="http://schemas.openxmlformats.org/drawingml/2006/main" noChangeShapeType="1"/>
        </cdr:cNvSpPr>
      </cdr:nvSpPr>
      <cdr:spPr bwMode="auto">
        <a:xfrm xmlns:a="http://schemas.openxmlformats.org/drawingml/2006/main" flipV="1">
          <a:off x="477317" y="0"/>
          <a:ext cx="3165538" cy="791382"/>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0.9245</cdr:x>
      <cdr:y>0.61125</cdr:y>
    </cdr:from>
    <cdr:to>
      <cdr:x>0.9935</cdr:x>
      <cdr:y>0.69</cdr:y>
    </cdr:to>
    <cdr:sp macro="" textlink="">
      <cdr:nvSpPr>
        <cdr:cNvPr id="26627" name="Text Box 3"/>
        <cdr:cNvSpPr txBox="1">
          <a:spLocks xmlns:a="http://schemas.openxmlformats.org/drawingml/2006/main" noChangeArrowheads="1"/>
        </cdr:cNvSpPr>
      </cdr:nvSpPr>
      <cdr:spPr bwMode="auto">
        <a:xfrm xmlns:a="http://schemas.openxmlformats.org/drawingml/2006/main">
          <a:off x="4085920" y="1403140"/>
          <a:ext cx="304953" cy="18077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czas</a:t>
          </a:r>
        </a:p>
      </cdr:txBody>
    </cdr:sp>
  </cdr:relSizeAnchor>
  <cdr:relSizeAnchor xmlns:cdr="http://schemas.openxmlformats.org/drawingml/2006/chartDrawing">
    <cdr:from>
      <cdr:x>0.108</cdr:x>
      <cdr:y>0</cdr:y>
    </cdr:from>
    <cdr:to>
      <cdr:x>0.22625</cdr:x>
      <cdr:y>0.079</cdr:y>
    </cdr:to>
    <cdr:sp macro="" textlink="">
      <cdr:nvSpPr>
        <cdr:cNvPr id="26628" name="Text Box 4"/>
        <cdr:cNvSpPr txBox="1">
          <a:spLocks xmlns:a="http://schemas.openxmlformats.org/drawingml/2006/main" noChangeArrowheads="1"/>
        </cdr:cNvSpPr>
      </cdr:nvSpPr>
      <cdr:spPr bwMode="auto">
        <a:xfrm xmlns:a="http://schemas.openxmlformats.org/drawingml/2006/main">
          <a:off x="477317" y="0"/>
          <a:ext cx="522618" cy="18134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reszty</a:t>
          </a:r>
        </a:p>
      </cdr:txBody>
    </cdr:sp>
  </cdr:relSizeAnchor>
</c:userShapes>
</file>

<file path=ppt/drawings/drawing7.xml><?xml version="1.0" encoding="utf-8"?>
<c:userShapes xmlns:c="http://schemas.openxmlformats.org/drawingml/2006/chart">
  <cdr:relSizeAnchor xmlns:cdr="http://schemas.openxmlformats.org/drawingml/2006/chartDrawing">
    <cdr:from>
      <cdr:x>0.05625</cdr:x>
      <cdr:y>1</cdr:y>
    </cdr:from>
    <cdr:to>
      <cdr:x>1</cdr:x>
      <cdr:y>1</cdr:y>
    </cdr:to>
    <cdr:sp macro="" textlink="">
      <cdr:nvSpPr>
        <cdr:cNvPr id="56321" name="Line 1"/>
        <cdr:cNvSpPr>
          <a:spLocks xmlns:a="http://schemas.openxmlformats.org/drawingml/2006/main" noChangeShapeType="1"/>
        </cdr:cNvSpPr>
      </cdr:nvSpPr>
      <cdr:spPr bwMode="auto">
        <a:xfrm xmlns:a="http://schemas.openxmlformats.org/drawingml/2006/main">
          <a:off x="3519183" y="7446916"/>
          <a:ext cx="5591294"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0.05575</cdr:x>
      <cdr:y>1</cdr:y>
    </cdr:from>
    <cdr:to>
      <cdr:x>1</cdr:x>
      <cdr:y>1</cdr:y>
    </cdr:to>
    <cdr:sp macro="" textlink="">
      <cdr:nvSpPr>
        <cdr:cNvPr id="56322" name="Line 2"/>
        <cdr:cNvSpPr>
          <a:spLocks xmlns:a="http://schemas.openxmlformats.org/drawingml/2006/main" noChangeShapeType="1"/>
        </cdr:cNvSpPr>
      </cdr:nvSpPr>
      <cdr:spPr bwMode="auto">
        <a:xfrm xmlns:a="http://schemas.openxmlformats.org/drawingml/2006/main">
          <a:off x="3535475" y="8203397"/>
          <a:ext cx="5594257" cy="0"/>
        </a:xfrm>
        <a:prstGeom xmlns:a="http://schemas.openxmlformats.org/drawingml/2006/main" prst="line">
          <a:avLst/>
        </a:prstGeom>
        <a:noFill xmlns:a="http://schemas.openxmlformats.org/drawingml/2006/main"/>
        <a:ln xmlns:a="http://schemas.openxmlformats.org/drawingml/2006/main" w="9525">
          <a:solidFill>
            <a:srgbClr val="000000"/>
          </a:solidFill>
          <a:prstDash val="dash"/>
          <a:round/>
          <a:headEnd/>
          <a:tailEnd/>
        </a:ln>
      </cdr:spPr>
    </cdr:sp>
  </cdr:relSizeAnchor>
  <cdr:relSizeAnchor xmlns:cdr="http://schemas.openxmlformats.org/drawingml/2006/chartDrawing">
    <cdr:from>
      <cdr:x>0.081</cdr:x>
      <cdr:y>0.03875</cdr:y>
    </cdr:from>
    <cdr:to>
      <cdr:x>0.17</cdr:x>
      <cdr:y>0.13075</cdr:y>
    </cdr:to>
    <cdr:sp macro="" textlink="">
      <cdr:nvSpPr>
        <cdr:cNvPr id="56323" name="Text Box 3"/>
        <cdr:cNvSpPr txBox="1">
          <a:spLocks xmlns:a="http://schemas.openxmlformats.org/drawingml/2006/main" noChangeArrowheads="1"/>
        </cdr:cNvSpPr>
      </cdr:nvSpPr>
      <cdr:spPr bwMode="auto">
        <a:xfrm xmlns:a="http://schemas.openxmlformats.org/drawingml/2006/main">
          <a:off x="479889" y="81939"/>
          <a:ext cx="527285" cy="19453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reszty</a:t>
          </a:r>
        </a:p>
      </cdr:txBody>
    </cdr:sp>
  </cdr:relSizeAnchor>
  <cdr:relSizeAnchor xmlns:cdr="http://schemas.openxmlformats.org/drawingml/2006/chartDrawing">
    <cdr:from>
      <cdr:x>0.894</cdr:x>
      <cdr:y>0.574</cdr:y>
    </cdr:from>
    <cdr:to>
      <cdr:x>1</cdr:x>
      <cdr:y>0.6595</cdr:y>
    </cdr:to>
    <cdr:sp macro="" textlink="">
      <cdr:nvSpPr>
        <cdr:cNvPr id="56324" name="Text Box 4"/>
        <cdr:cNvSpPr txBox="1">
          <a:spLocks xmlns:a="http://schemas.openxmlformats.org/drawingml/2006/main" noChangeArrowheads="1"/>
        </cdr:cNvSpPr>
      </cdr:nvSpPr>
      <cdr:spPr bwMode="auto">
        <a:xfrm xmlns:a="http://schemas.openxmlformats.org/drawingml/2006/main">
          <a:off x="5299510" y="1213752"/>
          <a:ext cx="628002" cy="1807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pl-PL" sz="800" b="0" i="0" u="none" strike="noStrike" baseline="0">
              <a:solidFill>
                <a:srgbClr val="000000"/>
              </a:solidFill>
              <a:latin typeface="Arial"/>
              <a:cs typeface="Arial"/>
            </a:rPr>
            <a:t>obserwacje</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5" name="Line 12"/>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6" name="Picture 13" descr="logoAGH_bw"/>
          <p:cNvPicPr>
            <a:picLocks noChangeAspect="1" noChangeArrowheads="1"/>
          </p:cNvPicPr>
          <p:nvPr userDrawn="1"/>
        </p:nvPicPr>
        <p:blipFill>
          <a:blip r:embed="rId2" cstate="print"/>
          <a:srcRect/>
          <a:stretch>
            <a:fillRect/>
          </a:stretch>
        </p:blipFill>
        <p:spPr bwMode="auto">
          <a:xfrm>
            <a:off x="107950" y="115888"/>
            <a:ext cx="368300" cy="720725"/>
          </a:xfrm>
          <a:prstGeom prst="rect">
            <a:avLst/>
          </a:prstGeom>
          <a:noFill/>
          <a:ln w="9525">
            <a:noFill/>
            <a:miter lim="800000"/>
            <a:headEnd/>
            <a:tailEnd/>
          </a:ln>
        </p:spPr>
      </p:pic>
      <p:sp>
        <p:nvSpPr>
          <p:cNvPr id="5122" name="Rectangle 2"/>
          <p:cNvSpPr>
            <a:spLocks noGrp="1" noChangeArrowheads="1"/>
          </p:cNvSpPr>
          <p:nvPr>
            <p:ph type="ctrTitle"/>
          </p:nvPr>
        </p:nvSpPr>
        <p:spPr>
          <a:xfrm>
            <a:off x="900113" y="188913"/>
            <a:ext cx="7488237" cy="606425"/>
          </a:xfrm>
        </p:spPr>
        <p:txBody>
          <a:bodyPr/>
          <a:lstStyle>
            <a:lvl1pPr>
              <a:defRPr/>
            </a:lvl1pPr>
          </a:lstStyle>
          <a:p>
            <a:r>
              <a:rPr lang="pl-PL"/>
              <a:t>Kliknij, aby edytować styl wzorca tytułu</a:t>
            </a:r>
          </a:p>
        </p:txBody>
      </p:sp>
      <p:sp>
        <p:nvSpPr>
          <p:cNvPr id="5123" name="Rectangle 3"/>
          <p:cNvSpPr>
            <a:spLocks noGrp="1" noChangeArrowheads="1"/>
          </p:cNvSpPr>
          <p:nvPr>
            <p:ph type="subTitle" idx="1"/>
          </p:nvPr>
        </p:nvSpPr>
        <p:spPr>
          <a:xfrm>
            <a:off x="1331913" y="3068638"/>
            <a:ext cx="6400800" cy="1225550"/>
          </a:xfrm>
        </p:spPr>
        <p:txBody>
          <a:bodyPr/>
          <a:lstStyle>
            <a:lvl1pPr algn="ctr">
              <a:defRPr sz="3200"/>
            </a:lvl1pPr>
          </a:lstStyle>
          <a:p>
            <a:r>
              <a:rPr lang="pl-PL"/>
              <a:t>Kliknij, aby edytować styl wzorca podtytułu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40513" y="188913"/>
            <a:ext cx="2057400" cy="619283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68313" y="188913"/>
            <a:ext cx="6019800" cy="619283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ytuł, tekst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ytuł i 4 elementy zawartości">
    <p:spTree>
      <p:nvGrpSpPr>
        <p:cNvPr id="1" name=""/>
        <p:cNvGrpSpPr/>
        <p:nvPr/>
      </p:nvGrpSpPr>
      <p:grpSpPr>
        <a:xfrm>
          <a:off x="0" y="0"/>
          <a:ext cx="0" cy="0"/>
          <a:chOff x="0" y="0"/>
          <a:chExt cx="0" cy="0"/>
        </a:xfrm>
      </p:grpSpPr>
      <p:sp>
        <p:nvSpPr>
          <p:cNvPr id="2" name="Tytuł 1"/>
          <p:cNvSpPr>
            <a:spLocks noGrp="1"/>
          </p:cNvSpPr>
          <p:nvPr>
            <p:ph type="title" sz="quarter"/>
          </p:nvPr>
        </p:nvSpPr>
        <p:spPr>
          <a:xfrm>
            <a:off x="900113" y="188913"/>
            <a:ext cx="7488237" cy="576262"/>
          </a:xfrm>
        </p:spPr>
        <p:txBody>
          <a:bodyPr/>
          <a:lstStyle/>
          <a:p>
            <a:r>
              <a:rPr lang="pl-PL" smtClean="0"/>
              <a:t>Kliknij, aby edytować styl</a:t>
            </a:r>
            <a:endParaRPr lang="pl-PL"/>
          </a:p>
        </p:txBody>
      </p:sp>
      <p:sp>
        <p:nvSpPr>
          <p:cNvPr id="3" name="Symbol zastępczy zawartości 2"/>
          <p:cNvSpPr>
            <a:spLocks noGrp="1"/>
          </p:cNvSpPr>
          <p:nvPr>
            <p:ph sz="quarter" idx="1"/>
          </p:nvPr>
        </p:nvSpPr>
        <p:spPr>
          <a:xfrm>
            <a:off x="468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8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zawartości 5"/>
          <p:cNvSpPr>
            <a:spLocks noGrp="1"/>
          </p:cNvSpPr>
          <p:nvPr>
            <p:ph sz="quarter" idx="4"/>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ytuł, zawartość i 2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quarter" idx="2"/>
          </p:nvPr>
        </p:nvSpPr>
        <p:spPr>
          <a:xfrm>
            <a:off x="4659313" y="1268413"/>
            <a:ext cx="4038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zawartości 4"/>
          <p:cNvSpPr>
            <a:spLocks noGrp="1"/>
          </p:cNvSpPr>
          <p:nvPr>
            <p:ph sz="quarter" idx="3"/>
          </p:nvPr>
        </p:nvSpPr>
        <p:spPr>
          <a:xfrm>
            <a:off x="4659313" y="3900488"/>
            <a:ext cx="4038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900113" y="188913"/>
            <a:ext cx="7488237" cy="576262"/>
          </a:xfrm>
        </p:spPr>
        <p:txBody>
          <a:bodyPr/>
          <a:lstStyle/>
          <a:p>
            <a:r>
              <a:rPr lang="pl-PL" smtClean="0"/>
              <a:t>Kliknij, aby edytować styl</a:t>
            </a:r>
            <a:endParaRPr lang="pl-PL"/>
          </a:p>
        </p:txBody>
      </p:sp>
      <p:sp>
        <p:nvSpPr>
          <p:cNvPr id="3" name="Symbol zastępczy tekstu 2"/>
          <p:cNvSpPr>
            <a:spLocks noGrp="1"/>
          </p:cNvSpPr>
          <p:nvPr>
            <p:ph type="body" sz="half" idx="1"/>
          </p:nvPr>
        </p:nvSpPr>
        <p:spPr>
          <a:xfrm>
            <a:off x="468313" y="1268413"/>
            <a:ext cx="8229600" cy="247967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8313" y="3900488"/>
            <a:ext cx="8229600" cy="248126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68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59313" y="1268413"/>
            <a:ext cx="40386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5"/>
          <p:cNvSpPr>
            <a:spLocks noGrp="1" noChangeArrowheads="1"/>
          </p:cNvSpPr>
          <p:nvPr>
            <p:ph type="ftr" sz="quarter" idx="10"/>
          </p:nvPr>
        </p:nvSpPr>
        <p:spPr>
          <a:ln/>
        </p:spPr>
        <p:txBody>
          <a:bodyPr/>
          <a:lstStyle>
            <a:lvl1pPr>
              <a:defRPr/>
            </a:lvl1pPr>
          </a:lstStyle>
          <a:p>
            <a:pPr>
              <a:defRPr/>
            </a:pPr>
            <a:r>
              <a:rPr lang="pl-PL"/>
              <a:t>KISIM, WIMiIP, AGH</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900113" y="188913"/>
            <a:ext cx="7488237"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34819" name="Rectangle 3"/>
          <p:cNvSpPr>
            <a:spLocks noGrp="1" noChangeArrowheads="1"/>
          </p:cNvSpPr>
          <p:nvPr>
            <p:ph type="body" idx="1"/>
          </p:nvPr>
        </p:nvSpPr>
        <p:spPr bwMode="auto">
          <a:xfrm>
            <a:off x="468313" y="1268413"/>
            <a:ext cx="82296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9" name="Rectangle 5"/>
          <p:cNvSpPr>
            <a:spLocks noGrp="1" noChangeArrowheads="1"/>
          </p:cNvSpPr>
          <p:nvPr>
            <p:ph type="ftr" sz="quarter" idx="3"/>
          </p:nvPr>
        </p:nvSpPr>
        <p:spPr bwMode="auto">
          <a:xfrm>
            <a:off x="0" y="6661150"/>
            <a:ext cx="2895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latin typeface="+mn-lt"/>
              </a:defRPr>
            </a:lvl1pPr>
          </a:lstStyle>
          <a:p>
            <a:pPr>
              <a:defRPr/>
            </a:pPr>
            <a:r>
              <a:rPr lang="pl-PL"/>
              <a:t>KISIM, WIMiIP, AGH</a:t>
            </a:r>
          </a:p>
        </p:txBody>
      </p:sp>
      <p:sp>
        <p:nvSpPr>
          <p:cNvPr id="1034" name="Line 10"/>
          <p:cNvSpPr>
            <a:spLocks noChangeShapeType="1"/>
          </p:cNvSpPr>
          <p:nvPr userDrawn="1"/>
        </p:nvSpPr>
        <p:spPr bwMode="auto">
          <a:xfrm>
            <a:off x="0" y="981075"/>
            <a:ext cx="9144000" cy="0"/>
          </a:xfrm>
          <a:prstGeom prst="line">
            <a:avLst/>
          </a:prstGeom>
          <a:noFill/>
          <a:ln w="3175">
            <a:solidFill>
              <a:srgbClr val="C0C0C0"/>
            </a:solidFill>
            <a:round/>
            <a:headEnd/>
            <a:tailEnd/>
          </a:ln>
          <a:effectLst/>
        </p:spPr>
        <p:txBody>
          <a:bodyPr/>
          <a:lstStyle/>
          <a:p>
            <a:pPr>
              <a:defRPr/>
            </a:pPr>
            <a:endParaRPr lang="pl-PL"/>
          </a:p>
        </p:txBody>
      </p:sp>
      <p:pic>
        <p:nvPicPr>
          <p:cNvPr id="34822" name="Picture 11" descr="logoAGH_bw"/>
          <p:cNvPicPr>
            <a:picLocks noChangeAspect="1" noChangeArrowheads="1"/>
          </p:cNvPicPr>
          <p:nvPr userDrawn="1"/>
        </p:nvPicPr>
        <p:blipFill>
          <a:blip r:embed="rId18" cstate="print"/>
          <a:srcRect/>
          <a:stretch>
            <a:fillRect/>
          </a:stretch>
        </p:blipFill>
        <p:spPr bwMode="auto">
          <a:xfrm>
            <a:off x="107950" y="115888"/>
            <a:ext cx="368300" cy="720725"/>
          </a:xfrm>
          <a:prstGeom prst="rect">
            <a:avLst/>
          </a:prstGeom>
          <a:noFill/>
          <a:ln w="9525">
            <a:noFill/>
            <a:miter lim="800000"/>
            <a:headEnd/>
            <a:tailEnd/>
          </a:ln>
        </p:spPr>
      </p:pic>
      <p:sp>
        <p:nvSpPr>
          <p:cNvPr id="1036" name="Line 12"/>
          <p:cNvSpPr>
            <a:spLocks noChangeShapeType="1"/>
          </p:cNvSpPr>
          <p:nvPr userDrawn="1"/>
        </p:nvSpPr>
        <p:spPr bwMode="auto">
          <a:xfrm>
            <a:off x="0" y="6597650"/>
            <a:ext cx="9144000" cy="0"/>
          </a:xfrm>
          <a:prstGeom prst="line">
            <a:avLst/>
          </a:prstGeom>
          <a:noFill/>
          <a:ln w="3175">
            <a:solidFill>
              <a:srgbClr val="C0C0C0"/>
            </a:solidFill>
            <a:round/>
            <a:headEnd/>
            <a:tailEnd/>
          </a:ln>
          <a:effectLst/>
        </p:spPr>
        <p:txBody>
          <a:bodyPr/>
          <a:lstStyle/>
          <a:p>
            <a:pPr>
              <a:defRPr/>
            </a:pPr>
            <a:endParaRPr lang="pl-PL"/>
          </a:p>
        </p:txBody>
      </p:sp>
      <p:sp>
        <p:nvSpPr>
          <p:cNvPr id="1038" name="Rectangle 14"/>
          <p:cNvSpPr>
            <a:spLocks noChangeArrowheads="1"/>
          </p:cNvSpPr>
          <p:nvPr/>
        </p:nvSpPr>
        <p:spPr bwMode="auto">
          <a:xfrm>
            <a:off x="8675688" y="6597650"/>
            <a:ext cx="468312" cy="260350"/>
          </a:xfrm>
          <a:prstGeom prst="rect">
            <a:avLst/>
          </a:prstGeom>
          <a:noFill/>
          <a:ln w="9525">
            <a:noFill/>
            <a:miter lim="800000"/>
            <a:headEnd/>
            <a:tailEnd/>
          </a:ln>
          <a:effectLst/>
        </p:spPr>
        <p:txBody>
          <a:bodyPr anchor="b"/>
          <a:lstStyle/>
          <a:p>
            <a:pPr algn="r">
              <a:defRPr/>
            </a:pPr>
            <a:fld id="{BF72992F-DA46-4069-8B78-2415B323F8E7}" type="slidenum">
              <a:rPr lang="pl-PL" sz="1000">
                <a:latin typeface="Calibri" pitchFamily="34" charset="0"/>
              </a:rPr>
              <a:pPr algn="r">
                <a:defRPr/>
              </a:pPr>
              <a:t>‹#›</a:t>
            </a:fld>
            <a:endParaRPr lang="pl-PL" sz="100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Lst>
  <p:hf sldNum="0" hd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Calibri" pitchFamily="34" charset="0"/>
        </a:defRPr>
      </a:lvl2pPr>
      <a:lvl3pPr algn="ctr" rtl="0" eaLnBrk="0" fontAlgn="base" hangingPunct="0">
        <a:spcBef>
          <a:spcPct val="0"/>
        </a:spcBef>
        <a:spcAft>
          <a:spcPct val="0"/>
        </a:spcAft>
        <a:defRPr sz="2800">
          <a:solidFill>
            <a:schemeClr val="tx1"/>
          </a:solidFill>
          <a:latin typeface="Calibri" pitchFamily="34" charset="0"/>
        </a:defRPr>
      </a:lvl3pPr>
      <a:lvl4pPr algn="ctr" rtl="0" eaLnBrk="0" fontAlgn="base" hangingPunct="0">
        <a:spcBef>
          <a:spcPct val="0"/>
        </a:spcBef>
        <a:spcAft>
          <a:spcPct val="0"/>
        </a:spcAft>
        <a:defRPr sz="2800">
          <a:solidFill>
            <a:schemeClr val="tx1"/>
          </a:solidFill>
          <a:latin typeface="Calibri" pitchFamily="34" charset="0"/>
        </a:defRPr>
      </a:lvl4pPr>
      <a:lvl5pPr algn="ctr" rtl="0" eaLnBrk="0" fontAlgn="base" hangingPunct="0">
        <a:spcBef>
          <a:spcPct val="0"/>
        </a:spcBef>
        <a:spcAft>
          <a:spcPct val="0"/>
        </a:spcAft>
        <a:defRPr sz="2800">
          <a:solidFill>
            <a:schemeClr val="tx1"/>
          </a:solidFill>
          <a:latin typeface="Calibri" pitchFamily="34" charset="0"/>
        </a:defRPr>
      </a:lvl5pPr>
      <a:lvl6pPr marL="457200" algn="ctr" rtl="0" fontAlgn="base">
        <a:spcBef>
          <a:spcPct val="0"/>
        </a:spcBef>
        <a:spcAft>
          <a:spcPct val="0"/>
        </a:spcAft>
        <a:defRPr sz="2800">
          <a:solidFill>
            <a:schemeClr val="tx1"/>
          </a:solidFill>
          <a:latin typeface="Calibri" pitchFamily="34" charset="0"/>
        </a:defRPr>
      </a:lvl6pPr>
      <a:lvl7pPr marL="914400" algn="ctr" rtl="0" fontAlgn="base">
        <a:spcBef>
          <a:spcPct val="0"/>
        </a:spcBef>
        <a:spcAft>
          <a:spcPct val="0"/>
        </a:spcAft>
        <a:defRPr sz="2800">
          <a:solidFill>
            <a:schemeClr val="tx1"/>
          </a:solidFill>
          <a:latin typeface="Calibri" pitchFamily="34" charset="0"/>
        </a:defRPr>
      </a:lvl7pPr>
      <a:lvl8pPr marL="1371600" algn="ctr" rtl="0" fontAlgn="base">
        <a:spcBef>
          <a:spcPct val="0"/>
        </a:spcBef>
        <a:spcAft>
          <a:spcPct val="0"/>
        </a:spcAft>
        <a:defRPr sz="2800">
          <a:solidFill>
            <a:schemeClr val="tx1"/>
          </a:solidFill>
          <a:latin typeface="Calibri" pitchFamily="34" charset="0"/>
        </a:defRPr>
      </a:lvl8pPr>
      <a:lvl9pPr marL="1828800" algn="ctr" rtl="0" fontAlgn="base">
        <a:spcBef>
          <a:spcPct val="0"/>
        </a:spcBef>
        <a:spcAft>
          <a:spcPct val="0"/>
        </a:spcAft>
        <a:defRPr sz="2800">
          <a:solidFill>
            <a:schemeClr val="tx1"/>
          </a:solidFill>
          <a:latin typeface="Calibri" pitchFamily="34" charset="0"/>
        </a:defRPr>
      </a:lvl9pPr>
    </p:titleStyle>
    <p:bodyStyle>
      <a:lvl1pPr algn="l" rtl="0" eaLnBrk="0" fontAlgn="base" hangingPunct="0">
        <a:spcBef>
          <a:spcPct val="50000"/>
        </a:spcBef>
        <a:spcAft>
          <a:spcPct val="0"/>
        </a:spcAft>
        <a:buSzPct val="70000"/>
        <a:buFont typeface="Georgia" pitchFamily="18" charset="0"/>
        <a:defRPr sz="2800">
          <a:solidFill>
            <a:schemeClr val="tx1"/>
          </a:solidFill>
          <a:latin typeface="+mn-lt"/>
          <a:ea typeface="+mn-ea"/>
          <a:cs typeface="+mn-cs"/>
        </a:defRPr>
      </a:lvl1pPr>
      <a:lvl2pPr marL="825500" indent="-285750" algn="l" rtl="0" eaLnBrk="0" fontAlgn="base" hangingPunct="0">
        <a:spcBef>
          <a:spcPct val="50000"/>
        </a:spcBef>
        <a:spcAft>
          <a:spcPct val="0"/>
        </a:spcAft>
        <a:buFont typeface="Georgia" pitchFamily="18" charset="0"/>
        <a:buChar char="»"/>
        <a:defRPr sz="2400">
          <a:solidFill>
            <a:schemeClr val="tx1"/>
          </a:solidFill>
          <a:latin typeface="+mn-lt"/>
        </a:defRPr>
      </a:lvl2pPr>
      <a:lvl3pPr marL="1233488" indent="-228600" algn="l" rtl="0" eaLnBrk="0" fontAlgn="base" hangingPunct="0">
        <a:spcBef>
          <a:spcPct val="50000"/>
        </a:spcBef>
        <a:spcAft>
          <a:spcPct val="0"/>
        </a:spcAft>
        <a:buFont typeface="Georgia" pitchFamily="18" charset="0"/>
        <a:buChar char="–"/>
        <a:defRPr sz="2000">
          <a:solidFill>
            <a:schemeClr val="tx1"/>
          </a:solidFill>
          <a:latin typeface="+mn-lt"/>
        </a:defRPr>
      </a:lvl3pPr>
      <a:lvl4pPr marL="1641475" indent="-228600" algn="l" rtl="0" eaLnBrk="0" fontAlgn="base" hangingPunct="0">
        <a:spcBef>
          <a:spcPct val="50000"/>
        </a:spcBef>
        <a:spcAft>
          <a:spcPct val="0"/>
        </a:spcAft>
        <a:buChar char="–"/>
        <a:defRPr>
          <a:solidFill>
            <a:schemeClr val="tx1"/>
          </a:solidFill>
          <a:latin typeface="+mn-lt"/>
        </a:defRPr>
      </a:lvl4pPr>
      <a:lvl5pPr marL="2057400" indent="-228600" algn="l" rtl="0" eaLnBrk="0" fontAlgn="base" hangingPunct="0">
        <a:spcBef>
          <a:spcPct val="50000"/>
        </a:spcBef>
        <a:spcAft>
          <a:spcPct val="0"/>
        </a:spcAft>
        <a:buChar char="»"/>
        <a:defRPr>
          <a:solidFill>
            <a:schemeClr val="tx1"/>
          </a:solidFill>
          <a:latin typeface="+mn-lt"/>
        </a:defRPr>
      </a:lvl5pPr>
      <a:lvl6pPr marL="2514600" indent="-228600" algn="l" rtl="0" fontAlgn="base">
        <a:spcBef>
          <a:spcPct val="50000"/>
        </a:spcBef>
        <a:spcAft>
          <a:spcPct val="0"/>
        </a:spcAft>
        <a:buChar char="»"/>
        <a:defRPr>
          <a:solidFill>
            <a:schemeClr val="tx1"/>
          </a:solidFill>
          <a:latin typeface="+mn-lt"/>
        </a:defRPr>
      </a:lvl6pPr>
      <a:lvl7pPr marL="2971800" indent="-228600" algn="l" rtl="0" fontAlgn="base">
        <a:spcBef>
          <a:spcPct val="50000"/>
        </a:spcBef>
        <a:spcAft>
          <a:spcPct val="0"/>
        </a:spcAft>
        <a:buChar char="»"/>
        <a:defRPr>
          <a:solidFill>
            <a:schemeClr val="tx1"/>
          </a:solidFill>
          <a:latin typeface="+mn-lt"/>
        </a:defRPr>
      </a:lvl7pPr>
      <a:lvl8pPr marL="3429000" indent="-228600" algn="l" rtl="0" fontAlgn="base">
        <a:spcBef>
          <a:spcPct val="50000"/>
        </a:spcBef>
        <a:spcAft>
          <a:spcPct val="0"/>
        </a:spcAft>
        <a:buChar char="»"/>
        <a:defRPr>
          <a:solidFill>
            <a:schemeClr val="tx1"/>
          </a:solidFill>
          <a:latin typeface="+mn-lt"/>
        </a:defRPr>
      </a:lvl8pPr>
      <a:lvl9pPr marL="3886200" indent="-228600" algn="l" rtl="0" fontAlgn="base">
        <a:spcBef>
          <a:spcPct val="50000"/>
        </a:spcBef>
        <a:spcAft>
          <a:spcPct val="0"/>
        </a:spcAft>
        <a:buChar char="»"/>
        <a:defRPr>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Arkusz_programu_Microsoft_Office_Excel_97_20031.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oleObject" Target="../embeddings/oleObject11.bin"/><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chart" Target="../charts/chart4.xml"/><Relationship Id="rId4" Type="http://schemas.openxmlformats.org/officeDocument/2006/relationships/chart" Target="../charts/chart3.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72.wmf"/><Relationship Id="rId4" Type="http://schemas.openxmlformats.org/officeDocument/2006/relationships/image" Target="../media/image7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77.wmf"/></Relationships>
</file>

<file path=ppt/slides/_rels/slide72.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4.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81.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8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17.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18.vml"/><Relationship Id="rId5" Type="http://schemas.openxmlformats.org/officeDocument/2006/relationships/image" Target="../media/image87.png"/><Relationship Id="rId4" Type="http://schemas.openxmlformats.org/officeDocument/2006/relationships/oleObject" Target="../embeddings/oleObject21.bin"/></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90.png"/><Relationship Id="rId4" Type="http://schemas.openxmlformats.org/officeDocument/2006/relationships/image" Target="../media/image89.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9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95.wmf"/><Relationship Id="rId4" Type="http://schemas.openxmlformats.org/officeDocument/2006/relationships/oleObject" Target="../embeddings/oleObject25.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7.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8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oleObject" Target="../embeddings/oleObject35.bin"/><Relationship Id="rId4" Type="http://schemas.openxmlformats.org/officeDocument/2006/relationships/image" Target="../media/image10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hangingPunct="1"/>
            <a:r>
              <a:rPr lang="pl-PL" smtClean="0"/>
              <a:t>	Eksploracja Danych	</a:t>
            </a:r>
          </a:p>
        </p:txBody>
      </p:sp>
      <p:sp>
        <p:nvSpPr>
          <p:cNvPr id="36867" name="Rectangle 3"/>
          <p:cNvSpPr>
            <a:spLocks noGrp="1" noChangeArrowheads="1"/>
          </p:cNvSpPr>
          <p:nvPr>
            <p:ph type="subTitle" idx="1"/>
          </p:nvPr>
        </p:nvSpPr>
        <p:spPr>
          <a:xfrm>
            <a:off x="1403350" y="1484313"/>
            <a:ext cx="6408738" cy="3889375"/>
          </a:xfrm>
        </p:spPr>
        <p:txBody>
          <a:bodyPr/>
          <a:lstStyle/>
          <a:p>
            <a:pPr eaLnBrk="1" hangingPunct="1">
              <a:lnSpc>
                <a:spcPct val="80000"/>
              </a:lnSpc>
            </a:pPr>
            <a:r>
              <a:rPr lang="pl-PL" sz="2400" smtClean="0"/>
              <a:t>Repetytorium z probabilistyki i statystyki cz.2</a:t>
            </a:r>
          </a:p>
          <a:p>
            <a:pPr marL="808038" lvl="1" indent="-268288" eaLnBrk="1" hangingPunct="1">
              <a:lnSpc>
                <a:spcPct val="80000"/>
              </a:lnSpc>
            </a:pPr>
            <a:r>
              <a:rPr lang="pl-PL" sz="1800" smtClean="0"/>
              <a:t>wnioskowanie statystyczne</a:t>
            </a:r>
          </a:p>
          <a:p>
            <a:pPr marL="808038" lvl="1" indent="-268288" eaLnBrk="1" hangingPunct="1">
              <a:lnSpc>
                <a:spcPct val="80000"/>
              </a:lnSpc>
            </a:pPr>
            <a:r>
              <a:rPr lang="pl-PL" sz="1800" smtClean="0"/>
              <a:t>Podstawy korelacji i regresji</a:t>
            </a:r>
          </a:p>
          <a:p>
            <a:pPr marL="808038" lvl="1" indent="-268288" eaLnBrk="1" hangingPunct="1">
              <a:lnSpc>
                <a:spcPct val="80000"/>
              </a:lnSpc>
            </a:pPr>
            <a:r>
              <a:rPr lang="pl-PL" sz="1800" smtClean="0"/>
              <a:t>model liniowy, MNK </a:t>
            </a:r>
          </a:p>
          <a:p>
            <a:pPr marL="808038" lvl="1" indent="-268288" eaLnBrk="1" hangingPunct="1">
              <a:lnSpc>
                <a:spcPct val="80000"/>
              </a:lnSpc>
            </a:pPr>
            <a:r>
              <a:rPr lang="pl-PL" sz="1800" smtClean="0"/>
              <a:t>Regresja wieloraka</a:t>
            </a:r>
          </a:p>
          <a:p>
            <a:pPr marL="808038" lvl="1" indent="-268288" eaLnBrk="1" hangingPunct="1">
              <a:lnSpc>
                <a:spcPct val="80000"/>
              </a:lnSpc>
            </a:pPr>
            <a:r>
              <a:rPr lang="pl-PL" sz="1800" smtClean="0"/>
              <a:t>Regresja krokowa</a:t>
            </a:r>
          </a:p>
          <a:p>
            <a:pPr marL="808038" lvl="1" indent="-268288" eaLnBrk="1" hangingPunct="1">
              <a:lnSpc>
                <a:spcPct val="80000"/>
              </a:lnSpc>
            </a:pPr>
            <a:r>
              <a:rPr lang="pl-PL" sz="1800" smtClean="0"/>
              <a:t>Regresja nieliniowa</a:t>
            </a:r>
          </a:p>
          <a:p>
            <a:pPr marL="808038" lvl="1" indent="-268288" eaLnBrk="1" hangingPunct="1">
              <a:lnSpc>
                <a:spcPct val="80000"/>
              </a:lnSpc>
            </a:pPr>
            <a:r>
              <a:rPr lang="pl-PL" sz="1800" smtClean="0"/>
              <a:t>Regresja zmiennych jakościowych</a:t>
            </a:r>
          </a:p>
          <a:p>
            <a:pPr marL="808038" lvl="1" indent="-268288" eaLnBrk="1" hangingPunct="1">
              <a:lnSpc>
                <a:spcPct val="80000"/>
              </a:lnSpc>
            </a:pPr>
            <a:r>
              <a:rPr lang="pl-PL" sz="1800" smtClean="0"/>
              <a:t>Regresja logistyczna</a:t>
            </a:r>
          </a:p>
          <a:p>
            <a:pPr marL="808038" lvl="1" indent="-268288" eaLnBrk="1" hangingPunct="1">
              <a:lnSpc>
                <a:spcPct val="80000"/>
              </a:lnSpc>
            </a:pPr>
            <a:r>
              <a:rPr lang="pl-PL" sz="1800" smtClean="0"/>
              <a:t>Analiza szeregów czasowych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0"/>
          </p:nvPr>
        </p:nvSpPr>
        <p:spPr/>
        <p:txBody>
          <a:bodyPr/>
          <a:lstStyle/>
          <a:p>
            <a:pPr>
              <a:defRPr/>
            </a:pPr>
            <a:r>
              <a:rPr lang="pl-PL"/>
              <a:t>KISIM, WIMiIP, AGH</a:t>
            </a:r>
          </a:p>
        </p:txBody>
      </p:sp>
      <p:sp>
        <p:nvSpPr>
          <p:cNvPr id="6148" name="Rectangle 2"/>
          <p:cNvSpPr>
            <a:spLocks noGrp="1" noChangeArrowheads="1"/>
          </p:cNvSpPr>
          <p:nvPr>
            <p:ph type="title"/>
          </p:nvPr>
        </p:nvSpPr>
        <p:spPr/>
        <p:txBody>
          <a:bodyPr/>
          <a:lstStyle/>
          <a:p>
            <a:pPr eaLnBrk="1" hangingPunct="1"/>
            <a:r>
              <a:rPr lang="pl-PL" sz="2400" smtClean="0"/>
              <a:t>Badanie istotności współczynnika korelacji liniowej</a:t>
            </a:r>
          </a:p>
        </p:txBody>
      </p:sp>
      <p:sp>
        <p:nvSpPr>
          <p:cNvPr id="6149" name="Rectangle 3"/>
          <p:cNvSpPr>
            <a:spLocks noGrp="1" noChangeArrowheads="1"/>
          </p:cNvSpPr>
          <p:nvPr>
            <p:ph type="body" sz="half" idx="1"/>
          </p:nvPr>
        </p:nvSpPr>
        <p:spPr>
          <a:xfrm>
            <a:off x="468313" y="1268413"/>
            <a:ext cx="8280400" cy="5113337"/>
          </a:xfrm>
        </p:spPr>
        <p:txBody>
          <a:bodyPr/>
          <a:lstStyle/>
          <a:p>
            <a:pPr eaLnBrk="1" hangingPunct="1">
              <a:lnSpc>
                <a:spcPct val="90000"/>
              </a:lnSpc>
            </a:pPr>
            <a:r>
              <a:rPr lang="pl-PL" sz="2000" smtClean="0"/>
              <a:t>Współczynnik korelacji </a:t>
            </a:r>
            <a:r>
              <a:rPr lang="pl-PL" sz="2000" i="1" smtClean="0"/>
              <a:t>r</a:t>
            </a:r>
            <a:r>
              <a:rPr lang="pl-PL" sz="2000" smtClean="0"/>
              <a:t> (z próby) stanowi ocenę współczynnika korelacji </a:t>
            </a:r>
            <a:r>
              <a:rPr lang="pl-PL" sz="2000" i="1" smtClean="0"/>
              <a:t>ρ</a:t>
            </a:r>
            <a:r>
              <a:rPr lang="pl-PL" sz="2000" smtClean="0"/>
              <a:t> w zbiorowości generalnej. W związku z tym pojawia się potrzeba testowania jego istotności statystycznej.</a:t>
            </a:r>
          </a:p>
          <a:p>
            <a:pPr eaLnBrk="1" hangingPunct="1">
              <a:lnSpc>
                <a:spcPct val="90000"/>
              </a:lnSpc>
            </a:pPr>
            <a:r>
              <a:rPr lang="pl-PL" sz="2000" smtClean="0"/>
              <a:t>Formułujemy hipotezę zerową </a:t>
            </a:r>
          </a:p>
          <a:p>
            <a:pPr eaLnBrk="1" hangingPunct="1">
              <a:lnSpc>
                <a:spcPct val="90000"/>
              </a:lnSpc>
            </a:pPr>
            <a:r>
              <a:rPr lang="pl-PL" sz="2000" smtClean="0"/>
              <a:t>	H</a:t>
            </a:r>
            <a:r>
              <a:rPr lang="pl-PL" sz="2000" baseline="-25000" smtClean="0"/>
              <a:t>0</a:t>
            </a:r>
            <a:r>
              <a:rPr lang="pl-PL" sz="2000" smtClean="0"/>
              <a:t>: </a:t>
            </a:r>
            <a:r>
              <a:rPr lang="pl-PL" sz="2000" i="1" smtClean="0"/>
              <a:t>ρ</a:t>
            </a:r>
            <a:r>
              <a:rPr lang="pl-PL" sz="2000" smtClean="0"/>
              <a:t> = 0, wobec alternatywnej:</a:t>
            </a:r>
          </a:p>
          <a:p>
            <a:pPr eaLnBrk="1" hangingPunct="1">
              <a:lnSpc>
                <a:spcPct val="90000"/>
              </a:lnSpc>
            </a:pPr>
            <a:r>
              <a:rPr lang="pl-PL" sz="2000" smtClean="0"/>
              <a:t>	H</a:t>
            </a:r>
            <a:r>
              <a:rPr lang="pl-PL" sz="2000" baseline="-25000" smtClean="0"/>
              <a:t>1</a:t>
            </a:r>
            <a:r>
              <a:rPr lang="pl-PL" sz="2000" smtClean="0"/>
              <a:t>: </a:t>
            </a:r>
            <a:r>
              <a:rPr lang="pl-PL" sz="2000" i="1" smtClean="0"/>
              <a:t>ρ</a:t>
            </a:r>
            <a:r>
              <a:rPr lang="pl-PL" sz="2000" smtClean="0"/>
              <a:t> ≠ 0, a następnie obliczamy wartość statystyki testowej:</a:t>
            </a:r>
          </a:p>
          <a:p>
            <a:pPr eaLnBrk="1" hangingPunct="1">
              <a:lnSpc>
                <a:spcPct val="90000"/>
              </a:lnSpc>
            </a:pPr>
            <a:endParaRPr lang="pl-PL" sz="2000" smtClean="0"/>
          </a:p>
          <a:p>
            <a:pPr eaLnBrk="1" hangingPunct="1">
              <a:lnSpc>
                <a:spcPct val="90000"/>
              </a:lnSpc>
            </a:pPr>
            <a:endParaRPr lang="pl-PL" sz="2000" smtClean="0"/>
          </a:p>
          <a:p>
            <a:pPr eaLnBrk="1" hangingPunct="1">
              <a:lnSpc>
                <a:spcPct val="90000"/>
              </a:lnSpc>
            </a:pPr>
            <a:endParaRPr lang="pl-PL" sz="2000" smtClean="0"/>
          </a:p>
          <a:p>
            <a:pPr eaLnBrk="1" hangingPunct="1">
              <a:lnSpc>
                <a:spcPct val="90000"/>
              </a:lnSpc>
            </a:pPr>
            <a:endParaRPr lang="pl-PL" sz="2000" smtClean="0"/>
          </a:p>
          <a:p>
            <a:pPr eaLnBrk="1" hangingPunct="1">
              <a:lnSpc>
                <a:spcPct val="90000"/>
              </a:lnSpc>
            </a:pPr>
            <a:r>
              <a:rPr lang="pl-PL" sz="2000" smtClean="0"/>
              <a:t>porównujemy jej wartość z odpowiednią wartością krytyczną </a:t>
            </a:r>
            <a:r>
              <a:rPr lang="pl-PL" sz="2000" i="1" smtClean="0"/>
              <a:t>t </a:t>
            </a:r>
            <a:r>
              <a:rPr lang="pl-PL" sz="2000" i="1" baseline="-25000" smtClean="0">
                <a:sym typeface="Symbol" pitchFamily="18" charset="2"/>
              </a:rPr>
              <a:t>,n-2</a:t>
            </a:r>
            <a:endParaRPr lang="pl-PL" sz="2000" i="1" smtClean="0"/>
          </a:p>
          <a:p>
            <a:pPr eaLnBrk="1" hangingPunct="1">
              <a:lnSpc>
                <a:spcPct val="90000"/>
              </a:lnSpc>
            </a:pPr>
            <a:r>
              <a:rPr lang="pl-PL" sz="2000" smtClean="0"/>
              <a:t>i podejmujemy odpowiednią decyzję co do prawdziwości H</a:t>
            </a:r>
            <a:r>
              <a:rPr lang="pl-PL" sz="2000" baseline="-25000" smtClean="0"/>
              <a:t>0</a:t>
            </a:r>
            <a:r>
              <a:rPr lang="pl-PL" sz="2000" smtClean="0"/>
              <a:t>.</a:t>
            </a:r>
          </a:p>
          <a:p>
            <a:pPr eaLnBrk="1" hangingPunct="1">
              <a:lnSpc>
                <a:spcPct val="90000"/>
              </a:lnSpc>
            </a:pPr>
            <a:endParaRPr lang="pl-PL" sz="2000" smtClean="0"/>
          </a:p>
        </p:txBody>
      </p:sp>
      <p:graphicFrame>
        <p:nvGraphicFramePr>
          <p:cNvPr id="6146" name="Object 4"/>
          <p:cNvGraphicFramePr>
            <a:graphicFrameLocks noChangeAspect="1"/>
          </p:cNvGraphicFramePr>
          <p:nvPr>
            <p:ph sz="half" idx="2"/>
          </p:nvPr>
        </p:nvGraphicFramePr>
        <p:xfrm>
          <a:off x="2843213" y="3789363"/>
          <a:ext cx="3024187" cy="1155700"/>
        </p:xfrm>
        <a:graphic>
          <a:graphicData uri="http://schemas.openxmlformats.org/presentationml/2006/ole">
            <p:oleObj spid="_x0000_s122882" name="Równanie" r:id="rId3" imgW="1130040" imgH="431640"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pic>
        <p:nvPicPr>
          <p:cNvPr id="65539" name="Picture 3"/>
          <p:cNvPicPr>
            <a:picLocks noChangeAspect="1" noChangeArrowheads="1"/>
          </p:cNvPicPr>
          <p:nvPr/>
        </p:nvPicPr>
        <p:blipFill>
          <a:blip r:embed="rId2" cstate="print"/>
          <a:srcRect/>
          <a:stretch>
            <a:fillRect/>
          </a:stretch>
        </p:blipFill>
        <p:spPr bwMode="auto">
          <a:xfrm>
            <a:off x="0" y="1125538"/>
            <a:ext cx="9144000" cy="3084512"/>
          </a:xfrm>
          <a:prstGeom prst="rect">
            <a:avLst/>
          </a:prstGeom>
          <a:noFill/>
          <a:ln w="9525">
            <a:noFill/>
            <a:miter lim="800000"/>
            <a:headEnd/>
            <a:tailEnd/>
          </a:ln>
        </p:spPr>
      </p:pic>
      <p:sp>
        <p:nvSpPr>
          <p:cNvPr id="65540" name="Text Box 4"/>
          <p:cNvSpPr>
            <a:spLocks noGrp="1" noChangeArrowheads="1"/>
          </p:cNvSpPr>
          <p:nvPr>
            <p:ph type="body" idx="1"/>
          </p:nvPr>
        </p:nvSpPr>
        <p:spPr>
          <a:xfrm>
            <a:off x="468313" y="4365625"/>
            <a:ext cx="8229600" cy="2016125"/>
          </a:xfrm>
          <a:noFill/>
        </p:spPr>
        <p:txBody>
          <a:bodyPr/>
          <a:lstStyle/>
          <a:p>
            <a:pPr eaLnBrk="1" hangingPunct="1"/>
            <a:r>
              <a:rPr lang="pl-PL" smtClean="0"/>
              <a:t>Związek korelacyjny pomiędzy zmiennymi X</a:t>
            </a:r>
            <a:r>
              <a:rPr lang="pl-PL" baseline="-25000" smtClean="0"/>
              <a:t>1</a:t>
            </a:r>
            <a:r>
              <a:rPr lang="pl-PL" smtClean="0"/>
              <a:t> i X</a:t>
            </a:r>
            <a:r>
              <a:rPr lang="pl-PL" baseline="-25000" smtClean="0"/>
              <a:t>2</a:t>
            </a:r>
            <a:r>
              <a:rPr lang="pl-PL" smtClean="0"/>
              <a:t>, </a:t>
            </a:r>
          </a:p>
          <a:p>
            <a:pPr eaLnBrk="1" hangingPunct="1"/>
            <a:r>
              <a:rPr lang="pl-PL" smtClean="0"/>
              <a:t>z wyłączeniem działania zmiennej X</a:t>
            </a:r>
            <a:r>
              <a:rPr lang="pl-PL" baseline="-25000" smtClean="0"/>
              <a:t>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66563" name="Rectangle 2"/>
          <p:cNvSpPr>
            <a:spLocks noGrp="1" noChangeArrowheads="1"/>
          </p:cNvSpPr>
          <p:nvPr>
            <p:ph type="title"/>
          </p:nvPr>
        </p:nvSpPr>
        <p:spPr/>
        <p:txBody>
          <a:bodyPr/>
          <a:lstStyle/>
          <a:p>
            <a:pPr eaLnBrk="1" hangingPunct="1"/>
            <a:r>
              <a:rPr lang="pl-PL" smtClean="0"/>
              <a:t>Postaci zależności</a:t>
            </a:r>
          </a:p>
        </p:txBody>
      </p:sp>
      <p:sp>
        <p:nvSpPr>
          <p:cNvPr id="66564" name="Rectangle 3"/>
          <p:cNvSpPr>
            <a:spLocks noGrp="1" noChangeArrowheads="1"/>
          </p:cNvSpPr>
          <p:nvPr>
            <p:ph type="body" idx="1"/>
          </p:nvPr>
        </p:nvSpPr>
        <p:spPr>
          <a:xfrm>
            <a:off x="468313" y="1268413"/>
            <a:ext cx="5111750" cy="5113337"/>
          </a:xfrm>
        </p:spPr>
        <p:txBody>
          <a:bodyPr/>
          <a:lstStyle/>
          <a:p>
            <a:pPr marL="179388" indent="-179388" eaLnBrk="1" hangingPunct="1">
              <a:lnSpc>
                <a:spcPct val="90000"/>
              </a:lnSpc>
              <a:buFont typeface="Georgia" pitchFamily="18" charset="0"/>
              <a:buChar char="—"/>
            </a:pPr>
            <a:r>
              <a:rPr lang="pl-PL" sz="2000" smtClean="0"/>
              <a:t>Po obliczeniu wartości współczynnika korelacji zawsze zalecane jest utworzenie wykresu rozrzutu. </a:t>
            </a:r>
          </a:p>
          <a:p>
            <a:pPr marL="179388" indent="-179388" eaLnBrk="1" hangingPunct="1">
              <a:lnSpc>
                <a:spcPct val="90000"/>
              </a:lnSpc>
              <a:buFont typeface="Georgia" pitchFamily="18" charset="0"/>
              <a:buChar char="—"/>
            </a:pPr>
            <a:r>
              <a:rPr lang="pl-PL" sz="2000" smtClean="0"/>
              <a:t>Chodzi o to, aby wizualnie stwierdzić, czy badany związek rzeczywiście najlepiej opisuje funkcja liniowa</a:t>
            </a:r>
          </a:p>
          <a:p>
            <a:pPr marL="179388" indent="-179388" eaLnBrk="1" hangingPunct="1">
              <a:lnSpc>
                <a:spcPct val="90000"/>
              </a:lnSpc>
              <a:buFont typeface="Georgia" pitchFamily="18" charset="0"/>
              <a:buChar char="—"/>
            </a:pPr>
            <a:r>
              <a:rPr lang="pl-PL" sz="2000" smtClean="0"/>
              <a:t>Może się bowiem okazać, </a:t>
            </a:r>
            <a:br>
              <a:rPr lang="pl-PL" sz="2000" smtClean="0"/>
            </a:br>
            <a:r>
              <a:rPr lang="pl-PL" sz="2000" smtClean="0"/>
              <a:t>że wyliczona wartość współczynnika korelacji jest zbliżona do zera, </a:t>
            </a:r>
            <a:br>
              <a:rPr lang="pl-PL" sz="2000" smtClean="0"/>
            </a:br>
            <a:r>
              <a:rPr lang="pl-PL" sz="2000" smtClean="0"/>
              <a:t>a mimo to pomiędzy korelowanymi zmiennymi występuje współzależność, </a:t>
            </a:r>
            <a:br>
              <a:rPr lang="pl-PL" sz="2000" smtClean="0"/>
            </a:br>
            <a:r>
              <a:rPr lang="pl-PL" sz="2000" smtClean="0"/>
              <a:t>tyle że nieliniowa</a:t>
            </a:r>
          </a:p>
          <a:p>
            <a:pPr marL="179388" indent="-179388" eaLnBrk="1" hangingPunct="1">
              <a:lnSpc>
                <a:spcPct val="90000"/>
              </a:lnSpc>
              <a:buFont typeface="Georgia" pitchFamily="18" charset="0"/>
              <a:buChar char="—"/>
            </a:pPr>
            <a:endParaRPr lang="pl-PL" sz="2000" smtClean="0"/>
          </a:p>
        </p:txBody>
      </p:sp>
      <p:pic>
        <p:nvPicPr>
          <p:cNvPr id="66565" name="Picture 4"/>
          <p:cNvPicPr>
            <a:picLocks noChangeAspect="1" noChangeArrowheads="1"/>
          </p:cNvPicPr>
          <p:nvPr/>
        </p:nvPicPr>
        <p:blipFill>
          <a:blip r:embed="rId2" cstate="print"/>
          <a:srcRect/>
          <a:stretch>
            <a:fillRect/>
          </a:stretch>
        </p:blipFill>
        <p:spPr bwMode="auto">
          <a:xfrm>
            <a:off x="5586413" y="1339850"/>
            <a:ext cx="3400425" cy="2600325"/>
          </a:xfrm>
          <a:prstGeom prst="rect">
            <a:avLst/>
          </a:prstGeom>
          <a:noFill/>
          <a:ln w="9525">
            <a:noFill/>
            <a:miter lim="800000"/>
            <a:headEnd/>
            <a:tailEnd/>
          </a:ln>
        </p:spPr>
      </p:pic>
      <p:pic>
        <p:nvPicPr>
          <p:cNvPr id="66566" name="Picture 5"/>
          <p:cNvPicPr>
            <a:picLocks noChangeAspect="1" noChangeArrowheads="1"/>
          </p:cNvPicPr>
          <p:nvPr/>
        </p:nvPicPr>
        <p:blipFill>
          <a:blip r:embed="rId3" cstate="print"/>
          <a:srcRect/>
          <a:stretch>
            <a:fillRect/>
          </a:stretch>
        </p:blipFill>
        <p:spPr bwMode="auto">
          <a:xfrm>
            <a:off x="5514975" y="3789363"/>
            <a:ext cx="3629025" cy="25209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Kwartet </a:t>
            </a:r>
            <a:r>
              <a:rPr lang="pl-PL" dirty="0" err="1" smtClean="0"/>
              <a:t>Anscombe'a</a:t>
            </a:r>
            <a:endParaRPr lang="pl-PL" dirty="0"/>
          </a:p>
        </p:txBody>
      </p:sp>
      <p:sp>
        <p:nvSpPr>
          <p:cNvPr id="3" name="Symbol zastępczy zawartości 2"/>
          <p:cNvSpPr>
            <a:spLocks noGrp="1"/>
          </p:cNvSpPr>
          <p:nvPr>
            <p:ph idx="1"/>
          </p:nvPr>
        </p:nvSpPr>
        <p:spPr>
          <a:xfrm>
            <a:off x="0" y="980729"/>
            <a:ext cx="4175695" cy="1656184"/>
          </a:xfrm>
        </p:spPr>
        <p:txBody>
          <a:bodyPr/>
          <a:lstStyle/>
          <a:p>
            <a:pPr>
              <a:spcBef>
                <a:spcPts val="0"/>
              </a:spcBef>
            </a:pPr>
            <a:r>
              <a:rPr lang="pl-PL" dirty="0" smtClean="0"/>
              <a:t>Cechy zbiorów identyczne:</a:t>
            </a:r>
          </a:p>
          <a:p>
            <a:pPr>
              <a:spcBef>
                <a:spcPts val="0"/>
              </a:spcBef>
            </a:pPr>
            <a:r>
              <a:rPr lang="pl-PL" sz="2400" dirty="0" smtClean="0"/>
              <a:t>Średnia = </a:t>
            </a:r>
            <a:r>
              <a:rPr lang="pl-PL" sz="2400" i="1" dirty="0" smtClean="0">
                <a:latin typeface="Times New Roman" pitchFamily="18" charset="0"/>
                <a:cs typeface="Times New Roman" pitchFamily="18" charset="0"/>
              </a:rPr>
              <a:t>9</a:t>
            </a:r>
          </a:p>
          <a:p>
            <a:pPr>
              <a:spcBef>
                <a:spcPts val="0"/>
              </a:spcBef>
            </a:pPr>
            <a:r>
              <a:rPr lang="pl-PL" sz="2400" dirty="0" smtClean="0"/>
              <a:t>Wariancja = </a:t>
            </a:r>
            <a:r>
              <a:rPr lang="pl-PL" sz="2400" i="1" dirty="0" smtClean="0">
                <a:latin typeface="Times New Roman" pitchFamily="18" charset="0"/>
                <a:cs typeface="Times New Roman" pitchFamily="18" charset="0"/>
              </a:rPr>
              <a:t>11</a:t>
            </a:r>
          </a:p>
          <a:p>
            <a:pPr>
              <a:spcBef>
                <a:spcPts val="0"/>
              </a:spcBef>
            </a:pPr>
            <a:r>
              <a:rPr lang="pl-PL" sz="2400" dirty="0" smtClean="0">
                <a:solidFill>
                  <a:srgbClr val="FF0000"/>
                </a:solidFill>
              </a:rPr>
              <a:t>Korelacja  = </a:t>
            </a:r>
            <a:r>
              <a:rPr lang="pl-PL" sz="2400" i="1" dirty="0" smtClean="0">
                <a:solidFill>
                  <a:srgbClr val="FF0000"/>
                </a:solidFill>
                <a:latin typeface="Times New Roman" pitchFamily="18" charset="0"/>
                <a:cs typeface="Times New Roman" pitchFamily="18" charset="0"/>
              </a:rPr>
              <a:t>0.81</a:t>
            </a:r>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220162" name="Picture 2"/>
          <p:cNvPicPr>
            <a:picLocks noChangeAspect="1" noChangeArrowheads="1"/>
          </p:cNvPicPr>
          <p:nvPr/>
        </p:nvPicPr>
        <p:blipFill>
          <a:blip r:embed="rId2" cstate="print"/>
          <a:srcRect/>
          <a:stretch>
            <a:fillRect/>
          </a:stretch>
        </p:blipFill>
        <p:spPr bwMode="auto">
          <a:xfrm>
            <a:off x="2267745" y="1626228"/>
            <a:ext cx="6876256" cy="4915394"/>
          </a:xfrm>
          <a:prstGeom prst="rect">
            <a:avLst/>
          </a:prstGeom>
          <a:noFill/>
          <a:ln w="9525">
            <a:noFill/>
            <a:miter lim="800000"/>
            <a:headEnd/>
            <a:tailEnd/>
          </a:ln>
        </p:spPr>
      </p:pic>
      <p:sp>
        <p:nvSpPr>
          <p:cNvPr id="6" name="Symbol zastępczy zawartości 2"/>
          <p:cNvSpPr txBox="1">
            <a:spLocks/>
          </p:cNvSpPr>
          <p:nvPr/>
        </p:nvSpPr>
        <p:spPr bwMode="auto">
          <a:xfrm>
            <a:off x="4283968" y="3717032"/>
            <a:ext cx="4175695"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0"/>
              </a:spcBef>
              <a:spcAft>
                <a:spcPct val="0"/>
              </a:spcAft>
              <a:buClrTx/>
              <a:buSzPct val="70000"/>
              <a:buFont typeface="Georgia" pitchFamily="18" charset="0"/>
              <a:buNone/>
              <a:tabLst/>
              <a:defRPr/>
            </a:pPr>
            <a:r>
              <a:rPr kumimoji="0" lang="pl-PL" sz="2400" b="0" i="0" u="none" strike="noStrike" kern="0" cap="none" spc="0" normalizeH="0" baseline="0" noProof="0" dirty="0" smtClean="0">
                <a:ln>
                  <a:noFill/>
                </a:ln>
                <a:solidFill>
                  <a:schemeClr val="tx1"/>
                </a:solidFill>
                <a:effectLst/>
                <a:uLnTx/>
                <a:uFillTx/>
                <a:latin typeface="+mn-lt"/>
                <a:ea typeface="+mn-ea"/>
                <a:cs typeface="+mn-cs"/>
              </a:rPr>
              <a:t>Regresja:</a:t>
            </a:r>
            <a:r>
              <a:rPr kumimoji="0" lang="pl-PL" sz="24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y=0,5x + 3</a:t>
            </a:r>
            <a:endParaRPr kumimoji="0" lang="pl-PL" sz="2400" b="0" i="1"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8" name="Łącznik prosty ze strzałką 7"/>
          <p:cNvCxnSpPr/>
          <p:nvPr/>
        </p:nvCxnSpPr>
        <p:spPr bwMode="auto">
          <a:xfrm flipH="1" flipV="1">
            <a:off x="5004048" y="2132856"/>
            <a:ext cx="648072" cy="1584176"/>
          </a:xfrm>
          <a:prstGeom prst="straightConnector1">
            <a:avLst/>
          </a:prstGeom>
          <a:solidFill>
            <a:srgbClr val="006699">
              <a:alpha val="30000"/>
            </a:srgbClr>
          </a:solidFill>
          <a:ln w="9525" cap="flat" cmpd="sng" algn="ctr">
            <a:solidFill>
              <a:schemeClr val="tx1"/>
            </a:solidFill>
            <a:prstDash val="solid"/>
            <a:round/>
            <a:headEnd type="none" w="med" len="med"/>
            <a:tailEnd type="arrow"/>
          </a:ln>
          <a:effectLst/>
        </p:spPr>
      </p:cxnSp>
      <p:cxnSp>
        <p:nvCxnSpPr>
          <p:cNvPr id="9" name="Łącznik prosty ze strzałką 8"/>
          <p:cNvCxnSpPr/>
          <p:nvPr/>
        </p:nvCxnSpPr>
        <p:spPr bwMode="auto">
          <a:xfrm flipV="1">
            <a:off x="6012160" y="3140968"/>
            <a:ext cx="504056" cy="576064"/>
          </a:xfrm>
          <a:prstGeom prst="straightConnector1">
            <a:avLst/>
          </a:prstGeom>
          <a:solidFill>
            <a:srgbClr val="006699">
              <a:alpha val="30000"/>
            </a:srgbClr>
          </a:solidFill>
          <a:ln w="9525" cap="flat" cmpd="sng" algn="ctr">
            <a:solidFill>
              <a:schemeClr val="tx1"/>
            </a:solidFill>
            <a:prstDash val="solid"/>
            <a:round/>
            <a:headEnd type="none" w="med" len="med"/>
            <a:tailEnd type="arrow"/>
          </a:ln>
          <a:effectLst/>
        </p:spPr>
      </p:cxnSp>
      <p:cxnSp>
        <p:nvCxnSpPr>
          <p:cNvPr id="12" name="Łącznik prosty ze strzałką 11"/>
          <p:cNvCxnSpPr/>
          <p:nvPr/>
        </p:nvCxnSpPr>
        <p:spPr bwMode="auto">
          <a:xfrm>
            <a:off x="6012160" y="4221088"/>
            <a:ext cx="720080" cy="1296144"/>
          </a:xfrm>
          <a:prstGeom prst="straightConnector1">
            <a:avLst/>
          </a:prstGeom>
          <a:solidFill>
            <a:srgbClr val="006699">
              <a:alpha val="30000"/>
            </a:srgbClr>
          </a:solidFill>
          <a:ln w="9525" cap="flat" cmpd="sng" algn="ctr">
            <a:solidFill>
              <a:schemeClr val="tx1"/>
            </a:solidFill>
            <a:prstDash val="solid"/>
            <a:round/>
            <a:headEnd type="none" w="med" len="med"/>
            <a:tailEnd type="arrow"/>
          </a:ln>
          <a:effectLst/>
        </p:spPr>
      </p:cxnSp>
      <p:cxnSp>
        <p:nvCxnSpPr>
          <p:cNvPr id="15" name="Łącznik prosty ze strzałką 14"/>
          <p:cNvCxnSpPr/>
          <p:nvPr/>
        </p:nvCxnSpPr>
        <p:spPr bwMode="auto">
          <a:xfrm flipH="1">
            <a:off x="5004048" y="4149080"/>
            <a:ext cx="576064" cy="432048"/>
          </a:xfrm>
          <a:prstGeom prst="straightConnector1">
            <a:avLst/>
          </a:prstGeom>
          <a:solidFill>
            <a:srgbClr val="006699">
              <a:alpha val="30000"/>
            </a:srgbClr>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37891" name="Rectangle 2"/>
          <p:cNvSpPr>
            <a:spLocks noGrp="1" noChangeArrowheads="1"/>
          </p:cNvSpPr>
          <p:nvPr>
            <p:ph type="title"/>
          </p:nvPr>
        </p:nvSpPr>
        <p:spPr/>
        <p:txBody>
          <a:bodyPr/>
          <a:lstStyle/>
          <a:p>
            <a:pPr eaLnBrk="1" hangingPunct="1"/>
            <a:r>
              <a:rPr lang="pl-PL" sz="2400" smtClean="0"/>
              <a:t>Wnioskowanie statystyczne</a:t>
            </a:r>
            <a:br>
              <a:rPr lang="pl-PL" sz="2400" smtClean="0"/>
            </a:br>
            <a:r>
              <a:rPr lang="pl-PL" sz="2400" smtClean="0"/>
              <a:t> </a:t>
            </a:r>
            <a:r>
              <a:rPr lang="pl-PL" sz="2400" smtClean="0">
                <a:solidFill>
                  <a:schemeClr val="accent2"/>
                </a:solidFill>
              </a:rPr>
              <a:t>Weryfikacja hipotez statystycznych</a:t>
            </a:r>
          </a:p>
        </p:txBody>
      </p:sp>
      <p:sp>
        <p:nvSpPr>
          <p:cNvPr id="37892" name="Rectangle 4"/>
          <p:cNvSpPr>
            <a:spLocks noGrp="1" noChangeArrowheads="1"/>
          </p:cNvSpPr>
          <p:nvPr>
            <p:ph type="body" idx="1"/>
          </p:nvPr>
        </p:nvSpPr>
        <p:spPr>
          <a:xfrm>
            <a:off x="179388" y="1125538"/>
            <a:ext cx="8713787" cy="5399087"/>
          </a:xfrm>
          <a:noFill/>
        </p:spPr>
        <p:txBody>
          <a:bodyPr/>
          <a:lstStyle/>
          <a:p>
            <a:pPr marL="265113" indent="-265113" eaLnBrk="1" hangingPunct="1">
              <a:lnSpc>
                <a:spcPct val="80000"/>
              </a:lnSpc>
              <a:buFont typeface="Georgia" pitchFamily="18" charset="0"/>
              <a:buChar char="—"/>
            </a:pPr>
            <a:r>
              <a:rPr lang="pl-PL" sz="2000" smtClean="0"/>
              <a:t>Każde badanie naukowe rozpoczyna się od sformułowania problemu oraz najbardziej prawdopodobnego rozwiązania czyli hipotezy badawczej. </a:t>
            </a:r>
          </a:p>
          <a:p>
            <a:pPr marL="265113" indent="-265113" eaLnBrk="1" hangingPunct="1">
              <a:lnSpc>
                <a:spcPct val="80000"/>
              </a:lnSpc>
              <a:buFont typeface="Georgia" pitchFamily="18" charset="0"/>
              <a:buChar char="—"/>
            </a:pPr>
            <a:r>
              <a:rPr lang="pl-PL" sz="2000" smtClean="0"/>
              <a:t>Hipoteza powinna być tak sformułowana,  by można ją ocenić przyjąć lub odrzucić. </a:t>
            </a:r>
          </a:p>
          <a:p>
            <a:pPr marL="265113" indent="-265113" eaLnBrk="1" hangingPunct="1">
              <a:lnSpc>
                <a:spcPct val="80000"/>
              </a:lnSpc>
              <a:buFont typeface="Georgia" pitchFamily="18" charset="0"/>
              <a:buChar char="—"/>
            </a:pPr>
            <a:r>
              <a:rPr lang="pl-PL" sz="2000" smtClean="0"/>
              <a:t>Hipotezy badawcze mogą dotyczyć:</a:t>
            </a:r>
          </a:p>
          <a:p>
            <a:pPr lvl="1" eaLnBrk="1" hangingPunct="1">
              <a:lnSpc>
                <a:spcPct val="80000"/>
              </a:lnSpc>
            </a:pPr>
            <a:r>
              <a:rPr lang="pl-PL" sz="1800" smtClean="0"/>
              <a:t>wartości analizowanych zmiennych: np. wartości średniej, wartości ekstremalnych (mim, max), </a:t>
            </a:r>
          </a:p>
          <a:p>
            <a:pPr lvl="1" eaLnBrk="1" hangingPunct="1">
              <a:lnSpc>
                <a:spcPct val="80000"/>
              </a:lnSpc>
            </a:pPr>
            <a:r>
              <a:rPr lang="pl-PL" sz="1800" smtClean="0"/>
              <a:t>jednorodności - wariancji...</a:t>
            </a:r>
          </a:p>
          <a:p>
            <a:pPr lvl="1" eaLnBrk="1" hangingPunct="1">
              <a:lnSpc>
                <a:spcPct val="80000"/>
              </a:lnSpc>
            </a:pPr>
            <a:r>
              <a:rPr lang="pl-PL" sz="1800" smtClean="0"/>
              <a:t>różnicy pomiędzy wartościami określonej cechy w różnych grupach badawczych ( różnych populacjach): np. różnica w zarobkach pomiędzy kobietami i mężczyznami, albo różnice w liczbie białych krwinek u osób zdrowych i osób z zapaleniem wyrostka robaczkowego itp..</a:t>
            </a:r>
          </a:p>
          <a:p>
            <a:pPr lvl="1" eaLnBrk="1" hangingPunct="1">
              <a:lnSpc>
                <a:spcPct val="80000"/>
              </a:lnSpc>
            </a:pPr>
            <a:r>
              <a:rPr lang="pl-PL" sz="1800" smtClean="0"/>
              <a:t>zależności pomiędzy badanymi zmiennymi np obecność na wykładach</a:t>
            </a:r>
            <a:br>
              <a:rPr lang="pl-PL" sz="1800" smtClean="0"/>
            </a:br>
            <a:r>
              <a:rPr lang="pl-PL" sz="1800" smtClean="0"/>
              <a:t>i wyniki sprawdzianów wiedzy</a:t>
            </a:r>
          </a:p>
          <a:p>
            <a:pPr lvl="1" eaLnBrk="1" hangingPunct="1">
              <a:lnSpc>
                <a:spcPct val="80000"/>
              </a:lnSpc>
            </a:pPr>
            <a:r>
              <a:rPr lang="pl-PL" sz="1800" smtClean="0"/>
              <a:t>rodzaju badanych zależności np zależność logarytmiczna, wykładnicza, liniowa...</a:t>
            </a:r>
          </a:p>
          <a:p>
            <a:pPr lvl="1" eaLnBrk="1" hangingPunct="1">
              <a:lnSpc>
                <a:spcPct val="80000"/>
              </a:lnSpc>
            </a:pPr>
            <a:r>
              <a:rPr lang="pl-PL" sz="1800" smtClean="0"/>
              <a:t>oceny charakteru rozkładu zmiennej losowej. Liczba pijanych kierowców na polskich drogach ma rozkład normalny.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39939" name="Rectangle 2"/>
          <p:cNvSpPr>
            <a:spLocks noGrp="1" noChangeArrowheads="1"/>
          </p:cNvSpPr>
          <p:nvPr>
            <p:ph type="title"/>
          </p:nvPr>
        </p:nvSpPr>
        <p:spPr/>
        <p:txBody>
          <a:bodyPr/>
          <a:lstStyle/>
          <a:p>
            <a:pPr eaLnBrk="1" hangingPunct="1"/>
            <a:r>
              <a:rPr lang="pl-PL" sz="2400" smtClean="0"/>
              <a:t>Podstawowe etapy procesu </a:t>
            </a:r>
            <a:br>
              <a:rPr lang="pl-PL" sz="2400" smtClean="0"/>
            </a:br>
            <a:r>
              <a:rPr lang="pl-PL" sz="2400" smtClean="0"/>
              <a:t>weryfikacji hipotez statystycznych</a:t>
            </a:r>
          </a:p>
        </p:txBody>
      </p:sp>
      <p:sp>
        <p:nvSpPr>
          <p:cNvPr id="39940" name="Rectangle 4"/>
          <p:cNvSpPr>
            <a:spLocks noGrp="1" noChangeArrowheads="1"/>
          </p:cNvSpPr>
          <p:nvPr>
            <p:ph type="body" idx="1"/>
          </p:nvPr>
        </p:nvSpPr>
        <p:spPr>
          <a:noFill/>
        </p:spPr>
        <p:txBody>
          <a:bodyPr/>
          <a:lstStyle/>
          <a:p>
            <a:pPr marL="609600" indent="-609600" eaLnBrk="1" hangingPunct="1">
              <a:lnSpc>
                <a:spcPct val="80000"/>
              </a:lnSpc>
              <a:buFont typeface="Georgia" pitchFamily="18" charset="0"/>
              <a:buAutoNum type="arabicPeriod"/>
            </a:pPr>
            <a:r>
              <a:rPr lang="pl-PL" sz="2400" smtClean="0">
                <a:solidFill>
                  <a:schemeClr val="bg2"/>
                </a:solidFill>
              </a:rPr>
              <a:t>Sformułowanie hipotezy</a:t>
            </a:r>
            <a:r>
              <a:rPr lang="pl-PL" sz="2400" smtClean="0"/>
              <a:t> zerowej: H</a:t>
            </a:r>
            <a:r>
              <a:rPr lang="pl-PL" sz="2400" baseline="-25000" smtClean="0"/>
              <a:t>0</a:t>
            </a:r>
            <a:r>
              <a:rPr lang="pl-PL" sz="2400" smtClean="0"/>
              <a:t> i hipotezy alternatywnej: H</a:t>
            </a:r>
            <a:r>
              <a:rPr lang="pl-PL" sz="2400" baseline="-25000" smtClean="0"/>
              <a:t>1</a:t>
            </a:r>
          </a:p>
          <a:p>
            <a:pPr marL="609600" indent="-609600" eaLnBrk="1" hangingPunct="1">
              <a:lnSpc>
                <a:spcPct val="80000"/>
              </a:lnSpc>
              <a:buFont typeface="Georgia" pitchFamily="18" charset="0"/>
              <a:buAutoNum type="arabicPeriod"/>
            </a:pPr>
            <a:r>
              <a:rPr lang="pl-PL" sz="2400" smtClean="0"/>
              <a:t>Podjęcie decyzji co do </a:t>
            </a:r>
            <a:r>
              <a:rPr lang="pl-PL" sz="2400" smtClean="0">
                <a:solidFill>
                  <a:schemeClr val="bg2"/>
                </a:solidFill>
              </a:rPr>
              <a:t>poziomu istotności </a:t>
            </a:r>
            <a:r>
              <a:rPr lang="pl-PL" sz="2400" smtClean="0">
                <a:solidFill>
                  <a:schemeClr val="bg2"/>
                </a:solidFill>
                <a:sym typeface="Symbol" pitchFamily="18" charset="2"/>
              </a:rPr>
              <a:t></a:t>
            </a:r>
            <a:r>
              <a:rPr lang="pl-PL" sz="2400" smtClean="0">
                <a:sym typeface="Symbol" pitchFamily="18" charset="2"/>
              </a:rPr>
              <a:t> (dopuszczalnej wielkości błędu II rodzaju) oraz liczebności próby (n)</a:t>
            </a:r>
          </a:p>
          <a:p>
            <a:pPr marL="609600" indent="-609600" eaLnBrk="1" hangingPunct="1">
              <a:lnSpc>
                <a:spcPct val="80000"/>
              </a:lnSpc>
              <a:buFont typeface="Georgia" pitchFamily="18" charset="0"/>
              <a:buAutoNum type="arabicPeriod"/>
            </a:pPr>
            <a:r>
              <a:rPr lang="pl-PL" sz="2400" smtClean="0">
                <a:sym typeface="Symbol" pitchFamily="18" charset="2"/>
              </a:rPr>
              <a:t>Określenie </a:t>
            </a:r>
            <a:r>
              <a:rPr lang="pl-PL" sz="2400" smtClean="0">
                <a:solidFill>
                  <a:schemeClr val="bg2"/>
                </a:solidFill>
                <a:sym typeface="Symbol" pitchFamily="18" charset="2"/>
              </a:rPr>
              <a:t>obszaru krytycznego</a:t>
            </a:r>
            <a:r>
              <a:rPr lang="pl-PL" sz="2400" smtClean="0">
                <a:sym typeface="Symbol" pitchFamily="18" charset="2"/>
              </a:rPr>
              <a:t> i obszaru przyjęcia sprawdzanej hipotezy H</a:t>
            </a:r>
            <a:r>
              <a:rPr lang="pl-PL" sz="2400" baseline="-25000" smtClean="0">
                <a:sym typeface="Symbol" pitchFamily="18" charset="2"/>
              </a:rPr>
              <a:t>0</a:t>
            </a:r>
            <a:r>
              <a:rPr lang="pl-PL" sz="2400" smtClean="0">
                <a:sym typeface="Symbol" pitchFamily="18" charset="2"/>
              </a:rPr>
              <a:t> </a:t>
            </a:r>
            <a:br>
              <a:rPr lang="pl-PL" sz="2400" smtClean="0">
                <a:sym typeface="Symbol" pitchFamily="18" charset="2"/>
              </a:rPr>
            </a:br>
            <a:r>
              <a:rPr lang="pl-PL" sz="2400" smtClean="0">
                <a:sym typeface="Symbol" pitchFamily="18" charset="2"/>
              </a:rPr>
              <a:t>(wyznaczenie wartości krytycznych np u</a:t>
            </a:r>
            <a:r>
              <a:rPr lang="pl-PL" sz="2400" baseline="-25000" smtClean="0">
                <a:sym typeface="Symbol" pitchFamily="18" charset="2"/>
              </a:rPr>
              <a:t></a:t>
            </a:r>
            <a:r>
              <a:rPr lang="pl-PL" sz="2400" smtClean="0">
                <a:sym typeface="Symbol" pitchFamily="18" charset="2"/>
              </a:rPr>
              <a:t>, t</a:t>
            </a:r>
            <a:r>
              <a:rPr lang="pl-PL" sz="2400" baseline="-25000" smtClean="0">
                <a:sym typeface="Symbol" pitchFamily="18" charset="2"/>
              </a:rPr>
              <a:t>,r</a:t>
            </a:r>
            <a:r>
              <a:rPr lang="pl-PL" sz="2400" smtClean="0">
                <a:sym typeface="Symbol" pitchFamily="18" charset="2"/>
              </a:rPr>
              <a:t> </a:t>
            </a:r>
            <a:r>
              <a:rPr lang="pl-PL" sz="2400" baseline="30000" smtClean="0">
                <a:sym typeface="Symbol" pitchFamily="18" charset="2"/>
              </a:rPr>
              <a:t>2</a:t>
            </a:r>
            <a:r>
              <a:rPr lang="pl-PL" sz="2400" baseline="-25000" smtClean="0">
                <a:sym typeface="Symbol" pitchFamily="18" charset="2"/>
              </a:rPr>
              <a:t>,r</a:t>
            </a:r>
            <a:r>
              <a:rPr lang="pl-PL" sz="2400" smtClean="0">
                <a:sym typeface="Symbol" pitchFamily="18" charset="2"/>
              </a:rPr>
              <a:t> itp,</a:t>
            </a:r>
            <a:br>
              <a:rPr lang="pl-PL" sz="2400" smtClean="0">
                <a:sym typeface="Symbol" pitchFamily="18" charset="2"/>
              </a:rPr>
            </a:br>
            <a:r>
              <a:rPr lang="pl-PL" sz="2400" smtClean="0">
                <a:sym typeface="Symbol" pitchFamily="18" charset="2"/>
              </a:rPr>
              <a:t>dla zakładanego poziomu istotności  i wybranej funkcji testowej)</a:t>
            </a:r>
          </a:p>
          <a:p>
            <a:pPr marL="609600" indent="-609600" eaLnBrk="1" hangingPunct="1">
              <a:lnSpc>
                <a:spcPct val="80000"/>
              </a:lnSpc>
              <a:buFont typeface="Georgia" pitchFamily="18" charset="0"/>
              <a:buAutoNum type="arabicPeriod"/>
            </a:pPr>
            <a:r>
              <a:rPr lang="pl-PL" sz="2400" smtClean="0">
                <a:solidFill>
                  <a:schemeClr val="bg2"/>
                </a:solidFill>
                <a:sym typeface="Symbol" pitchFamily="18" charset="2"/>
              </a:rPr>
              <a:t>Wybór testu</a:t>
            </a:r>
            <a:r>
              <a:rPr lang="pl-PL" sz="2400" smtClean="0">
                <a:sym typeface="Symbol" pitchFamily="18" charset="2"/>
              </a:rPr>
              <a:t> weryfikującego H</a:t>
            </a:r>
            <a:r>
              <a:rPr lang="pl-PL" sz="2400" baseline="-25000" smtClean="0">
                <a:sym typeface="Symbol" pitchFamily="18" charset="2"/>
              </a:rPr>
              <a:t>0</a:t>
            </a:r>
            <a:r>
              <a:rPr lang="pl-PL" sz="2400" smtClean="0">
                <a:sym typeface="Symbol" pitchFamily="18" charset="2"/>
              </a:rPr>
              <a:t> (funkcji testowej w zależności od rodzaju hipotezy i liczności próby statystycznej) i wyliczenie jej wartości.</a:t>
            </a:r>
          </a:p>
          <a:p>
            <a:pPr marL="609600" indent="-609600" eaLnBrk="1" hangingPunct="1">
              <a:lnSpc>
                <a:spcPct val="80000"/>
              </a:lnSpc>
              <a:buFont typeface="Georgia" pitchFamily="18" charset="0"/>
              <a:buAutoNum type="arabicPeriod"/>
            </a:pPr>
            <a:r>
              <a:rPr lang="pl-PL" sz="2400" smtClean="0">
                <a:sym typeface="Symbol" pitchFamily="18" charset="2"/>
              </a:rPr>
              <a:t>Podjęcie decyzji weryfikacyjnej o przyjęciu hipotezy zerowej lub odrzuceniu jej na rzecz hipotezy alternatywnej</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028" name="Rectangle 2"/>
          <p:cNvSpPr>
            <a:spLocks noGrp="1" noChangeArrowheads="1"/>
          </p:cNvSpPr>
          <p:nvPr>
            <p:ph type="title"/>
          </p:nvPr>
        </p:nvSpPr>
        <p:spPr/>
        <p:txBody>
          <a:bodyPr/>
          <a:lstStyle/>
          <a:p>
            <a:pPr eaLnBrk="1" hangingPunct="1"/>
            <a:r>
              <a:rPr lang="pl-PL" sz="2400" smtClean="0"/>
              <a:t>2. Przyjęcie odpowiedniego poziomu istotności </a:t>
            </a:r>
            <a:r>
              <a:rPr lang="pl-PL" sz="2400" smtClean="0">
                <a:sym typeface="Symbol" pitchFamily="18" charset="2"/>
              </a:rPr>
              <a:t> </a:t>
            </a:r>
            <a:br>
              <a:rPr lang="pl-PL" sz="2400" smtClean="0">
                <a:sym typeface="Symbol" pitchFamily="18" charset="2"/>
              </a:rPr>
            </a:br>
            <a:r>
              <a:rPr lang="pl-PL" sz="2400" smtClean="0">
                <a:sym typeface="Symbol" pitchFamily="18" charset="2"/>
              </a:rPr>
              <a:t>oraz liczebności próby</a:t>
            </a:r>
          </a:p>
        </p:txBody>
      </p:sp>
      <p:sp>
        <p:nvSpPr>
          <p:cNvPr id="1029" name="Rectangle 4"/>
          <p:cNvSpPr>
            <a:spLocks noChangeArrowheads="1"/>
          </p:cNvSpPr>
          <p:nvPr/>
        </p:nvSpPr>
        <p:spPr bwMode="auto">
          <a:xfrm>
            <a:off x="990600" y="1447800"/>
            <a:ext cx="7467600" cy="4648200"/>
          </a:xfrm>
          <a:prstGeom prst="rect">
            <a:avLst/>
          </a:prstGeom>
          <a:noFill/>
          <a:ln w="9525">
            <a:noFill/>
            <a:miter lim="800000"/>
            <a:headEnd/>
            <a:tailEnd/>
          </a:ln>
        </p:spPr>
        <p:txBody>
          <a:bodyPr/>
          <a:lstStyle/>
          <a:p>
            <a:pPr>
              <a:spcBef>
                <a:spcPct val="50000"/>
              </a:spcBef>
              <a:buSzPct val="70000"/>
              <a:buFont typeface="Georgia" pitchFamily="18" charset="0"/>
              <a:buNone/>
            </a:pPr>
            <a:r>
              <a:rPr lang="pl-PL" sz="2800">
                <a:latin typeface="Calibri" pitchFamily="34" charset="0"/>
              </a:rPr>
              <a:t>Przy podejmowaniu decyzji weryfikującej hipotezy możemy popełnić dwa rodzaje błędów</a:t>
            </a:r>
          </a:p>
          <a:p>
            <a:pPr>
              <a:spcBef>
                <a:spcPct val="50000"/>
              </a:spcBef>
              <a:buSzPct val="70000"/>
              <a:buFont typeface="Georgia" pitchFamily="18" charset="0"/>
              <a:buNone/>
            </a:pPr>
            <a:endParaRPr lang="pl-PL" sz="2800">
              <a:latin typeface="Calibri" pitchFamily="34" charset="0"/>
            </a:endParaRPr>
          </a:p>
        </p:txBody>
      </p:sp>
      <p:graphicFrame>
        <p:nvGraphicFramePr>
          <p:cNvPr id="1026" name="Object 5"/>
          <p:cNvGraphicFramePr>
            <a:graphicFrameLocks noChangeAspect="1"/>
          </p:cNvGraphicFramePr>
          <p:nvPr/>
        </p:nvGraphicFramePr>
        <p:xfrm>
          <a:off x="1219200" y="3124200"/>
          <a:ext cx="6858000" cy="2670175"/>
        </p:xfrm>
        <a:graphic>
          <a:graphicData uri="http://schemas.openxmlformats.org/presentationml/2006/ole">
            <p:oleObj spid="_x0000_s1026" name="Worksheet" r:id="rId3" imgW="4505498" imgH="1647864" progId="Excel.Sheet.8">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43011" name="Rectangle 2"/>
          <p:cNvSpPr>
            <a:spLocks noGrp="1" noChangeArrowheads="1"/>
          </p:cNvSpPr>
          <p:nvPr>
            <p:ph type="title"/>
          </p:nvPr>
        </p:nvSpPr>
        <p:spPr/>
        <p:txBody>
          <a:bodyPr/>
          <a:lstStyle/>
          <a:p>
            <a:pPr eaLnBrk="1" hangingPunct="1"/>
            <a:r>
              <a:rPr lang="pl-PL" sz="2400" smtClean="0"/>
              <a:t>Rodzaje błędów popełnianych </a:t>
            </a:r>
            <a:br>
              <a:rPr lang="pl-PL" sz="2400" smtClean="0"/>
            </a:br>
            <a:r>
              <a:rPr lang="pl-PL" sz="2400" smtClean="0"/>
              <a:t>przy weryfikacji hipotez statystycznych</a:t>
            </a:r>
          </a:p>
        </p:txBody>
      </p:sp>
      <p:sp>
        <p:nvSpPr>
          <p:cNvPr id="43012" name="Rectangle 5"/>
          <p:cNvSpPr>
            <a:spLocks noChangeArrowheads="1"/>
          </p:cNvSpPr>
          <p:nvPr/>
        </p:nvSpPr>
        <p:spPr bwMode="auto">
          <a:xfrm>
            <a:off x="395288" y="1196975"/>
            <a:ext cx="8045450" cy="5327650"/>
          </a:xfrm>
          <a:prstGeom prst="rect">
            <a:avLst/>
          </a:prstGeom>
          <a:noFill/>
          <a:ln w="9525">
            <a:noFill/>
            <a:miter lim="800000"/>
            <a:headEnd/>
            <a:tailEnd/>
          </a:ln>
        </p:spPr>
        <p:txBody>
          <a:bodyPr/>
          <a:lstStyle/>
          <a:p>
            <a:pPr>
              <a:lnSpc>
                <a:spcPct val="80000"/>
              </a:lnSpc>
              <a:spcBef>
                <a:spcPct val="50000"/>
              </a:spcBef>
              <a:buSzPct val="70000"/>
              <a:buFont typeface="Georgia" pitchFamily="18" charset="0"/>
              <a:buNone/>
            </a:pPr>
            <a:r>
              <a:rPr lang="pl-PL" sz="2000" dirty="0">
                <a:latin typeface="Calibri" pitchFamily="34" charset="0"/>
              </a:rPr>
              <a:t>Błąd I rodzaju polega na odrzuceniu hipotezy zerowej, mimo że jest prawdziwa. </a:t>
            </a:r>
          </a:p>
          <a:p>
            <a:pPr>
              <a:lnSpc>
                <a:spcPct val="80000"/>
              </a:lnSpc>
              <a:spcBef>
                <a:spcPct val="50000"/>
              </a:spcBef>
              <a:buSzPct val="70000"/>
              <a:buFont typeface="Georgia" pitchFamily="18" charset="0"/>
              <a:buNone/>
            </a:pPr>
            <a:r>
              <a:rPr lang="pl-PL" sz="2000" dirty="0">
                <a:latin typeface="Calibri" pitchFamily="34" charset="0"/>
              </a:rPr>
              <a:t>Przyjmowany w procesie weryfikacji hipotezy poziom istotności jest równy prawdopodobieństwu popełnienia błędu I rodzaju, zwykle </a:t>
            </a:r>
            <a:r>
              <a:rPr lang="pl-PL" sz="2000" dirty="0">
                <a:latin typeface="Calibri" pitchFamily="34" charset="0"/>
                <a:sym typeface="Symbol" pitchFamily="18" charset="2"/>
              </a:rPr>
              <a:t>=0.05 lub 0.01</a:t>
            </a:r>
          </a:p>
          <a:p>
            <a:pPr>
              <a:lnSpc>
                <a:spcPct val="80000"/>
              </a:lnSpc>
              <a:spcBef>
                <a:spcPct val="50000"/>
              </a:spcBef>
              <a:buSzPct val="70000"/>
              <a:buFont typeface="Georgia" pitchFamily="18" charset="0"/>
              <a:buNone/>
            </a:pPr>
            <a:r>
              <a:rPr lang="pl-PL" sz="2000" dirty="0">
                <a:latin typeface="Calibri" pitchFamily="34" charset="0"/>
                <a:sym typeface="Symbol" pitchFamily="18" charset="2"/>
              </a:rPr>
              <a:t>Błąd II rodzaju polega za przyjęciu za prawdziwą hipotezy H</a:t>
            </a:r>
            <a:r>
              <a:rPr lang="pl-PL" sz="2000" baseline="-25000" dirty="0">
                <a:latin typeface="Calibri" pitchFamily="34" charset="0"/>
                <a:sym typeface="Symbol" pitchFamily="18" charset="2"/>
              </a:rPr>
              <a:t>0</a:t>
            </a:r>
            <a:r>
              <a:rPr lang="pl-PL" sz="2000" dirty="0">
                <a:latin typeface="Calibri" pitchFamily="34" charset="0"/>
              </a:rPr>
              <a:t> gdy ona w rzeczywistości jest fałszywa.</a:t>
            </a:r>
          </a:p>
          <a:p>
            <a:pPr>
              <a:lnSpc>
                <a:spcPct val="80000"/>
              </a:lnSpc>
              <a:spcBef>
                <a:spcPct val="50000"/>
              </a:spcBef>
              <a:buSzPct val="70000"/>
              <a:buFont typeface="Georgia" pitchFamily="18" charset="0"/>
              <a:buNone/>
            </a:pPr>
            <a:r>
              <a:rPr lang="pl-PL" dirty="0">
                <a:latin typeface="Calibri" pitchFamily="34" charset="0"/>
              </a:rPr>
              <a:t>Przykład</a:t>
            </a:r>
          </a:p>
          <a:p>
            <a:pPr>
              <a:lnSpc>
                <a:spcPct val="80000"/>
              </a:lnSpc>
              <a:spcBef>
                <a:spcPct val="50000"/>
              </a:spcBef>
              <a:buSzPct val="70000"/>
              <a:buFont typeface="Georgia" pitchFamily="18" charset="0"/>
              <a:buNone/>
            </a:pPr>
            <a:r>
              <a:rPr lang="pl-PL" dirty="0">
                <a:latin typeface="Calibri" pitchFamily="34" charset="0"/>
              </a:rPr>
              <a:t>H</a:t>
            </a:r>
            <a:r>
              <a:rPr lang="pl-PL" baseline="-25000" dirty="0">
                <a:latin typeface="Calibri" pitchFamily="34" charset="0"/>
              </a:rPr>
              <a:t>0</a:t>
            </a:r>
            <a:r>
              <a:rPr lang="pl-PL" dirty="0">
                <a:latin typeface="Calibri" pitchFamily="34" charset="0"/>
              </a:rPr>
              <a:t>-  oskarżony jest niewinny </a:t>
            </a:r>
          </a:p>
          <a:p>
            <a:pPr>
              <a:lnSpc>
                <a:spcPct val="80000"/>
              </a:lnSpc>
              <a:spcBef>
                <a:spcPct val="50000"/>
              </a:spcBef>
              <a:buSzPct val="70000"/>
              <a:buFont typeface="Georgia" pitchFamily="18" charset="0"/>
              <a:buNone/>
            </a:pPr>
            <a:r>
              <a:rPr lang="pl-PL" dirty="0">
                <a:latin typeface="Calibri" pitchFamily="34" charset="0"/>
              </a:rPr>
              <a:t>H</a:t>
            </a:r>
            <a:r>
              <a:rPr lang="pl-PL" baseline="-25000" dirty="0">
                <a:latin typeface="Calibri" pitchFamily="34" charset="0"/>
              </a:rPr>
              <a:t>1</a:t>
            </a:r>
            <a:r>
              <a:rPr lang="pl-PL" dirty="0">
                <a:latin typeface="Calibri" pitchFamily="34" charset="0"/>
              </a:rPr>
              <a:t> - oskarżony jest winien</a:t>
            </a:r>
          </a:p>
          <a:p>
            <a:pPr>
              <a:lnSpc>
                <a:spcPct val="80000"/>
              </a:lnSpc>
              <a:spcBef>
                <a:spcPct val="50000"/>
              </a:spcBef>
              <a:buSzPct val="70000"/>
              <a:buFont typeface="Georgia" pitchFamily="18" charset="0"/>
              <a:buNone/>
            </a:pPr>
            <a:r>
              <a:rPr lang="pl-PL" dirty="0">
                <a:latin typeface="Calibri" pitchFamily="34" charset="0"/>
              </a:rPr>
              <a:t>Błąd I rodzaju : 	sąd skazał niewinnego: 	H</a:t>
            </a:r>
            <a:r>
              <a:rPr lang="pl-PL" baseline="-25000" dirty="0">
                <a:latin typeface="Calibri" pitchFamily="34" charset="0"/>
              </a:rPr>
              <a:t>0 </a:t>
            </a:r>
            <a:r>
              <a:rPr lang="pl-PL" dirty="0">
                <a:latin typeface="Calibri" pitchFamily="34" charset="0"/>
              </a:rPr>
              <a:t>prawdziwa, ale ją odrzucono</a:t>
            </a:r>
          </a:p>
          <a:p>
            <a:pPr>
              <a:lnSpc>
                <a:spcPct val="80000"/>
              </a:lnSpc>
              <a:spcBef>
                <a:spcPct val="50000"/>
              </a:spcBef>
              <a:buSzPct val="70000"/>
              <a:buFont typeface="Georgia" pitchFamily="18" charset="0"/>
              <a:buNone/>
            </a:pPr>
            <a:r>
              <a:rPr lang="pl-PL" dirty="0">
                <a:latin typeface="Calibri" pitchFamily="34" charset="0"/>
              </a:rPr>
              <a:t>Błąd II rodzaju:	sąd uwolnił winnego:	H</a:t>
            </a:r>
            <a:r>
              <a:rPr lang="pl-PL" baseline="-25000" dirty="0">
                <a:latin typeface="Calibri" pitchFamily="34" charset="0"/>
              </a:rPr>
              <a:t>1</a:t>
            </a:r>
            <a:r>
              <a:rPr lang="pl-PL" dirty="0">
                <a:latin typeface="Calibri" pitchFamily="34" charset="0"/>
              </a:rPr>
              <a:t> prawdziwa, a przyjęto H</a:t>
            </a:r>
            <a:r>
              <a:rPr lang="pl-PL" baseline="-25000" dirty="0">
                <a:latin typeface="Calibri" pitchFamily="34" charset="0"/>
              </a:rPr>
              <a:t>0,</a:t>
            </a:r>
          </a:p>
          <a:p>
            <a:pPr>
              <a:lnSpc>
                <a:spcPct val="80000"/>
              </a:lnSpc>
              <a:spcBef>
                <a:spcPct val="50000"/>
              </a:spcBef>
              <a:buSzPct val="70000"/>
              <a:buFont typeface="Georgia" pitchFamily="18" charset="0"/>
              <a:buNone/>
            </a:pPr>
            <a:endParaRPr lang="pl-PL" dirty="0" smtClean="0">
              <a:latin typeface="Calibri" pitchFamily="34" charset="0"/>
            </a:endParaRPr>
          </a:p>
          <a:p>
            <a:pPr>
              <a:lnSpc>
                <a:spcPct val="80000"/>
              </a:lnSpc>
              <a:spcBef>
                <a:spcPct val="50000"/>
              </a:spcBef>
              <a:buSzPct val="70000"/>
              <a:buFont typeface="Georgia" pitchFamily="18" charset="0"/>
              <a:buNone/>
            </a:pPr>
            <a:r>
              <a:rPr lang="pl-PL" sz="2400" dirty="0" smtClean="0">
                <a:latin typeface="Calibri" pitchFamily="34" charset="0"/>
              </a:rPr>
              <a:t>Tu </a:t>
            </a:r>
            <a:r>
              <a:rPr lang="pl-PL" sz="2400" dirty="0">
                <a:latin typeface="Calibri" pitchFamily="34" charset="0"/>
              </a:rPr>
              <a:t>błąd I rodzaju jest znacznie bardziej dotkliwy, dlatego należy zminimalizować prawdopodobieństwo jego popełnienia (czyli dostarczyć „niezbitych” dowodów)</a:t>
            </a:r>
            <a:r>
              <a:rPr lang="pl-PL" dirty="0">
                <a:latin typeface="Calibri" pitchFamily="34" charset="0"/>
              </a:rPr>
              <a:t>	  </a:t>
            </a:r>
          </a:p>
        </p:txBody>
      </p:sp>
      <p:sp>
        <p:nvSpPr>
          <p:cNvPr id="5" name="Prostokąt zaokrąglony 4"/>
          <p:cNvSpPr/>
          <p:nvPr/>
        </p:nvSpPr>
        <p:spPr bwMode="auto">
          <a:xfrm>
            <a:off x="179880" y="3429000"/>
            <a:ext cx="3707904" cy="720080"/>
          </a:xfrm>
          <a:prstGeom prst="roundRect">
            <a:avLst/>
          </a:prstGeom>
          <a:solidFill>
            <a:srgbClr val="0070C0">
              <a:alpha val="40000"/>
            </a:srgb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
        <p:nvSpPr>
          <p:cNvPr id="6" name="Prostokąt zaokrąglony 5"/>
          <p:cNvSpPr/>
          <p:nvPr/>
        </p:nvSpPr>
        <p:spPr bwMode="auto">
          <a:xfrm>
            <a:off x="179512" y="4149080"/>
            <a:ext cx="8208912" cy="411036"/>
          </a:xfrm>
          <a:prstGeom prst="roundRect">
            <a:avLst/>
          </a:prstGeom>
          <a:solidFill>
            <a:srgbClr val="00B050">
              <a:alpha val="40000"/>
            </a:srgb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
        <p:nvSpPr>
          <p:cNvPr id="7" name="Prostokąt zaokrąglony 6"/>
          <p:cNvSpPr/>
          <p:nvPr/>
        </p:nvSpPr>
        <p:spPr bwMode="auto">
          <a:xfrm>
            <a:off x="179512" y="4554090"/>
            <a:ext cx="8208912" cy="411036"/>
          </a:xfrm>
          <a:prstGeom prst="roundRect">
            <a:avLst/>
          </a:prstGeom>
          <a:solidFill>
            <a:srgbClr val="7030A0">
              <a:alpha val="40000"/>
            </a:srgb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stopki 3"/>
          <p:cNvSpPr>
            <a:spLocks noGrp="1"/>
          </p:cNvSpPr>
          <p:nvPr>
            <p:ph type="ftr" sz="quarter" idx="10"/>
          </p:nvPr>
        </p:nvSpPr>
        <p:spPr/>
        <p:txBody>
          <a:bodyPr/>
          <a:lstStyle/>
          <a:p>
            <a:pPr>
              <a:defRPr/>
            </a:pPr>
            <a:r>
              <a:rPr lang="pl-PL"/>
              <a:t>KISIM, WIMiIP, AGH</a:t>
            </a:r>
          </a:p>
        </p:txBody>
      </p:sp>
      <p:sp>
        <p:nvSpPr>
          <p:cNvPr id="44035" name="Rectangle 2"/>
          <p:cNvSpPr>
            <a:spLocks noGrp="1" noChangeArrowheads="1"/>
          </p:cNvSpPr>
          <p:nvPr>
            <p:ph type="title"/>
          </p:nvPr>
        </p:nvSpPr>
        <p:spPr/>
        <p:txBody>
          <a:bodyPr/>
          <a:lstStyle/>
          <a:p>
            <a:pPr eaLnBrk="1" hangingPunct="1"/>
            <a:r>
              <a:rPr lang="pl-PL" sz="2400" smtClean="0">
                <a:solidFill>
                  <a:schemeClr val="accent2"/>
                </a:solidFill>
              </a:rPr>
              <a:t>Związek pomiędzy błędami I i II rodzaju: zmniejszanie wartości </a:t>
            </a:r>
            <a:r>
              <a:rPr lang="pl-PL" sz="2400" smtClean="0">
                <a:solidFill>
                  <a:schemeClr val="accent2"/>
                </a:solidFill>
                <a:sym typeface="Symbol" pitchFamily="18" charset="2"/>
              </a:rPr>
              <a:t> pociąga wzrost wartości</a:t>
            </a:r>
            <a:r>
              <a:rPr lang="pl-PL" sz="2400" smtClean="0">
                <a:solidFill>
                  <a:schemeClr val="accent2"/>
                </a:solidFill>
              </a:rPr>
              <a:t> </a:t>
            </a:r>
            <a:r>
              <a:rPr lang="pl-PL" sz="2400" smtClean="0">
                <a:solidFill>
                  <a:schemeClr val="accent2"/>
                </a:solidFill>
                <a:sym typeface="Symbol" pitchFamily="18" charset="2"/>
              </a:rPr>
              <a:t></a:t>
            </a:r>
          </a:p>
        </p:txBody>
      </p:sp>
      <p:sp>
        <p:nvSpPr>
          <p:cNvPr id="44036" name="Rectangle 6"/>
          <p:cNvSpPr>
            <a:spLocks noGrp="1" noChangeArrowheads="1"/>
          </p:cNvSpPr>
          <p:nvPr>
            <p:ph type="body" idx="1"/>
          </p:nvPr>
        </p:nvSpPr>
        <p:spPr>
          <a:xfrm>
            <a:off x="395288" y="1125538"/>
            <a:ext cx="8153400" cy="5221287"/>
          </a:xfrm>
          <a:noFill/>
        </p:spPr>
        <p:txBody>
          <a:bodyPr/>
          <a:lstStyle/>
          <a:p>
            <a:pPr eaLnBrk="1" hangingPunct="1"/>
            <a:r>
              <a:rPr lang="pl-PL" smtClean="0"/>
              <a:t>H0: </a:t>
            </a:r>
            <a:r>
              <a:rPr lang="pl-PL" smtClean="0">
                <a:sym typeface="Symbol" pitchFamily="18" charset="2"/>
              </a:rPr>
              <a:t>=m0	 </a:t>
            </a:r>
            <a:r>
              <a:rPr lang="pl-PL" smtClean="0"/>
              <a:t>H1: </a:t>
            </a:r>
            <a:r>
              <a:rPr lang="pl-PL" smtClean="0">
                <a:sym typeface="Symbol" pitchFamily="18" charset="2"/>
              </a:rPr>
              <a:t></a:t>
            </a:r>
            <a:r>
              <a:rPr lang="pl-PL" smtClean="0"/>
              <a:t> </a:t>
            </a:r>
            <a:r>
              <a:rPr lang="pl-PL" smtClean="0">
                <a:sym typeface="Symbol" pitchFamily="18" charset="2"/>
              </a:rPr>
              <a:t>&gt;m1</a:t>
            </a:r>
          </a:p>
          <a:p>
            <a:pPr eaLnBrk="1" hangingPunct="1"/>
            <a:r>
              <a:rPr lang="pl-PL" smtClean="0">
                <a:sym typeface="Symbol" pitchFamily="18" charset="2"/>
              </a:rPr>
              <a:t>Przy przyjętym poziomie istotności , obszar krytyczny obejmuje wartości średnie A, </a:t>
            </a:r>
            <a:br>
              <a:rPr lang="pl-PL" smtClean="0">
                <a:sym typeface="Symbol" pitchFamily="18" charset="2"/>
              </a:rPr>
            </a:br>
            <a:r>
              <a:rPr lang="pl-PL" smtClean="0">
                <a:sym typeface="Symbol" pitchFamily="18" charset="2"/>
              </a:rPr>
              <a:t>gdy P (x A)= </a:t>
            </a:r>
          </a:p>
          <a:p>
            <a:pPr eaLnBrk="1" hangingPunct="1"/>
            <a:r>
              <a:rPr lang="pl-PL" smtClean="0">
                <a:sym typeface="Symbol" pitchFamily="18" charset="2"/>
              </a:rPr>
              <a:t>Dla określenia obszaru  przyjmiemy następujący zestaw hipotez </a:t>
            </a:r>
            <a:r>
              <a:rPr lang="pl-PL" smtClean="0"/>
              <a:t>H0: </a:t>
            </a:r>
            <a:r>
              <a:rPr lang="pl-PL" smtClean="0">
                <a:sym typeface="Symbol" pitchFamily="18" charset="2"/>
              </a:rPr>
              <a:t>=m0	 </a:t>
            </a:r>
            <a:r>
              <a:rPr lang="pl-PL" smtClean="0"/>
              <a:t>H1: </a:t>
            </a:r>
            <a:r>
              <a:rPr lang="pl-PL" smtClean="0">
                <a:sym typeface="Symbol" pitchFamily="18" charset="2"/>
              </a:rPr>
              <a:t></a:t>
            </a:r>
            <a:r>
              <a:rPr lang="pl-PL" smtClean="0"/>
              <a:t> = m1 </a:t>
            </a:r>
            <a:r>
              <a:rPr lang="pl-PL" smtClean="0">
                <a:sym typeface="Symbol" pitchFamily="18" charset="2"/>
              </a:rPr>
              <a:t>&gt;m0</a:t>
            </a:r>
          </a:p>
          <a:p>
            <a:pPr lvl="4" eaLnBrk="1" hangingPunct="1">
              <a:buFontTx/>
              <a:buNone/>
            </a:pPr>
            <a:r>
              <a:rPr lang="pl-PL" smtClean="0">
                <a:sym typeface="Symbol" pitchFamily="18" charset="2"/>
              </a:rPr>
              <a:t>	</a:t>
            </a:r>
          </a:p>
        </p:txBody>
      </p:sp>
      <p:grpSp>
        <p:nvGrpSpPr>
          <p:cNvPr id="44037" name="Group 7"/>
          <p:cNvGrpSpPr>
            <a:grpSpLocks/>
          </p:cNvGrpSpPr>
          <p:nvPr/>
        </p:nvGrpSpPr>
        <p:grpSpPr bwMode="auto">
          <a:xfrm>
            <a:off x="1908175" y="4365625"/>
            <a:ext cx="4922838" cy="2197100"/>
            <a:chOff x="884" y="2840"/>
            <a:chExt cx="3101" cy="1384"/>
          </a:xfrm>
        </p:grpSpPr>
        <p:sp>
          <p:nvSpPr>
            <p:cNvPr id="44038" name="Line 8"/>
            <p:cNvSpPr>
              <a:spLocks noChangeShapeType="1"/>
            </p:cNvSpPr>
            <p:nvPr/>
          </p:nvSpPr>
          <p:spPr bwMode="auto">
            <a:xfrm flipH="1">
              <a:off x="2789" y="3385"/>
              <a:ext cx="907" cy="453"/>
            </a:xfrm>
            <a:prstGeom prst="line">
              <a:avLst/>
            </a:prstGeom>
            <a:noFill/>
            <a:ln w="9525">
              <a:solidFill>
                <a:schemeClr val="accent2"/>
              </a:solidFill>
              <a:round/>
              <a:headEnd/>
              <a:tailEnd type="triangle" w="med" len="med"/>
            </a:ln>
          </p:spPr>
          <p:txBody>
            <a:bodyPr/>
            <a:lstStyle/>
            <a:p>
              <a:endParaRPr lang="pl-PL"/>
            </a:p>
          </p:txBody>
        </p:sp>
        <p:sp>
          <p:nvSpPr>
            <p:cNvPr id="44039" name="Rectangle 9"/>
            <p:cNvSpPr>
              <a:spLocks noChangeArrowheads="1"/>
            </p:cNvSpPr>
            <p:nvPr/>
          </p:nvSpPr>
          <p:spPr bwMode="auto">
            <a:xfrm>
              <a:off x="884" y="3113"/>
              <a:ext cx="227" cy="294"/>
            </a:xfrm>
            <a:prstGeom prst="rect">
              <a:avLst/>
            </a:prstGeom>
            <a:noFill/>
            <a:ln w="9525">
              <a:solidFill>
                <a:schemeClr val="tx1"/>
              </a:solidFill>
              <a:miter lim="800000"/>
              <a:headEnd/>
              <a:tailEnd/>
            </a:ln>
          </p:spPr>
          <p:txBody>
            <a:bodyPr wrap="none">
              <a:spAutoFit/>
            </a:bodyPr>
            <a:lstStyle/>
            <a:p>
              <a:pPr>
                <a:spcBef>
                  <a:spcPct val="20000"/>
                </a:spcBef>
              </a:pPr>
              <a:r>
                <a:rPr lang="pl-PL" sz="2400">
                  <a:latin typeface="Times New Roman" pitchFamily="18" charset="0"/>
                  <a:sym typeface="Symbol" pitchFamily="18" charset="2"/>
                </a:rPr>
                <a:t></a:t>
              </a:r>
            </a:p>
          </p:txBody>
        </p:sp>
        <p:pic>
          <p:nvPicPr>
            <p:cNvPr id="44040" name="Picture 10"/>
            <p:cNvPicPr>
              <a:picLocks noChangeAspect="1" noChangeArrowheads="1"/>
            </p:cNvPicPr>
            <p:nvPr/>
          </p:nvPicPr>
          <p:blipFill>
            <a:blip r:embed="rId2" cstate="print"/>
            <a:srcRect/>
            <a:stretch>
              <a:fillRect/>
            </a:stretch>
          </p:blipFill>
          <p:spPr bwMode="auto">
            <a:xfrm>
              <a:off x="1292" y="2840"/>
              <a:ext cx="2450" cy="1384"/>
            </a:xfrm>
            <a:prstGeom prst="rect">
              <a:avLst/>
            </a:prstGeom>
            <a:noFill/>
            <a:ln w="9525">
              <a:noFill/>
              <a:miter lim="800000"/>
              <a:headEnd/>
              <a:tailEnd/>
            </a:ln>
          </p:spPr>
        </p:pic>
        <p:sp>
          <p:nvSpPr>
            <p:cNvPr id="44041" name="Rectangle 11"/>
            <p:cNvSpPr>
              <a:spLocks noChangeArrowheads="1"/>
            </p:cNvSpPr>
            <p:nvPr/>
          </p:nvSpPr>
          <p:spPr bwMode="auto">
            <a:xfrm>
              <a:off x="3742" y="3203"/>
              <a:ext cx="243" cy="294"/>
            </a:xfrm>
            <a:prstGeom prst="rect">
              <a:avLst/>
            </a:prstGeom>
            <a:noFill/>
            <a:ln w="9525">
              <a:solidFill>
                <a:schemeClr val="accent2"/>
              </a:solidFill>
              <a:miter lim="800000"/>
              <a:headEnd/>
              <a:tailEnd/>
            </a:ln>
          </p:spPr>
          <p:txBody>
            <a:bodyPr wrap="none">
              <a:spAutoFit/>
            </a:bodyPr>
            <a:lstStyle/>
            <a:p>
              <a:pPr>
                <a:spcBef>
                  <a:spcPct val="20000"/>
                </a:spcBef>
              </a:pPr>
              <a:r>
                <a:rPr lang="pl-PL" sz="2400">
                  <a:solidFill>
                    <a:schemeClr val="accent2"/>
                  </a:solidFill>
                  <a:latin typeface="Times New Roman" pitchFamily="18" charset="0"/>
                  <a:sym typeface="Symbol" pitchFamily="18" charset="2"/>
                </a:rPr>
                <a:t></a:t>
              </a:r>
            </a:p>
          </p:txBody>
        </p:sp>
        <p:sp>
          <p:nvSpPr>
            <p:cNvPr id="44042" name="Line 12"/>
            <p:cNvSpPr>
              <a:spLocks noChangeShapeType="1"/>
            </p:cNvSpPr>
            <p:nvPr/>
          </p:nvSpPr>
          <p:spPr bwMode="auto">
            <a:xfrm flipH="1">
              <a:off x="2653" y="3430"/>
              <a:ext cx="1180" cy="499"/>
            </a:xfrm>
            <a:prstGeom prst="line">
              <a:avLst/>
            </a:prstGeom>
            <a:noFill/>
            <a:ln w="9525">
              <a:solidFill>
                <a:schemeClr val="accent2"/>
              </a:solidFill>
              <a:round/>
              <a:headEnd/>
              <a:tailEnd type="triangle" w="med" len="med"/>
            </a:ln>
          </p:spPr>
          <p:txBody>
            <a:bodyPr/>
            <a:lstStyle/>
            <a:p>
              <a:endParaRPr lang="pl-PL"/>
            </a:p>
          </p:txBody>
        </p:sp>
        <p:sp>
          <p:nvSpPr>
            <p:cNvPr id="44043" name="Line 13"/>
            <p:cNvSpPr>
              <a:spLocks noChangeShapeType="1"/>
            </p:cNvSpPr>
            <p:nvPr/>
          </p:nvSpPr>
          <p:spPr bwMode="auto">
            <a:xfrm>
              <a:off x="1111" y="3294"/>
              <a:ext cx="1043" cy="590"/>
            </a:xfrm>
            <a:prstGeom prst="line">
              <a:avLst/>
            </a:prstGeom>
            <a:noFill/>
            <a:ln w="9525">
              <a:solidFill>
                <a:schemeClr val="tx1"/>
              </a:solidFill>
              <a:round/>
              <a:headEnd/>
              <a:tailEnd type="triangle" w="med" len="med"/>
            </a:ln>
          </p:spPr>
          <p:txBody>
            <a:bodyPr/>
            <a:lstStyle/>
            <a:p>
              <a:endParaRPr lang="pl-PL"/>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Symbol zastępczy stopki 3"/>
          <p:cNvSpPr>
            <a:spLocks noGrp="1"/>
          </p:cNvSpPr>
          <p:nvPr>
            <p:ph type="ftr" sz="quarter" idx="10"/>
          </p:nvPr>
        </p:nvSpPr>
        <p:spPr/>
        <p:txBody>
          <a:bodyPr/>
          <a:lstStyle/>
          <a:p>
            <a:pPr>
              <a:defRPr/>
            </a:pPr>
            <a:r>
              <a:rPr lang="pl-PL" smtClean="0"/>
              <a:t>KISIM, WIMiIP, AGH</a:t>
            </a:r>
            <a:endParaRPr lang="pl-PL"/>
          </a:p>
        </p:txBody>
      </p:sp>
      <p:pic>
        <p:nvPicPr>
          <p:cNvPr id="202755" name="Picture 3"/>
          <p:cNvPicPr>
            <a:picLocks noGrp="1" noChangeAspect="1" noChangeArrowheads="1"/>
          </p:cNvPicPr>
          <p:nvPr>
            <p:ph idx="1"/>
          </p:nvPr>
        </p:nvPicPr>
        <p:blipFill>
          <a:blip r:embed="rId2" cstate="print"/>
          <a:srcRect/>
          <a:stretch>
            <a:fillRect/>
          </a:stretch>
        </p:blipFill>
        <p:spPr bwMode="auto">
          <a:xfrm>
            <a:off x="930732" y="1544129"/>
            <a:ext cx="7304762" cy="456190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6323" name="Rectangle 2"/>
          <p:cNvSpPr>
            <a:spLocks noGrp="1" noChangeArrowheads="1"/>
          </p:cNvSpPr>
          <p:nvPr>
            <p:ph type="title"/>
          </p:nvPr>
        </p:nvSpPr>
        <p:spPr/>
        <p:txBody>
          <a:bodyPr/>
          <a:lstStyle/>
          <a:p>
            <a:pPr eaLnBrk="1" hangingPunct="1"/>
            <a:r>
              <a:rPr lang="pl-PL" sz="2400" smtClean="0"/>
              <a:t>Wprowadzenie do badania </a:t>
            </a:r>
            <a:br>
              <a:rPr lang="pl-PL" sz="2400" smtClean="0"/>
            </a:br>
            <a:r>
              <a:rPr lang="pl-PL" sz="2400" smtClean="0"/>
              <a:t>zależności pomiędzy danymi statystycznymi</a:t>
            </a:r>
          </a:p>
        </p:txBody>
      </p:sp>
      <p:sp>
        <p:nvSpPr>
          <p:cNvPr id="56324" name="Rectangle 3"/>
          <p:cNvSpPr>
            <a:spLocks noGrp="1" noChangeArrowheads="1"/>
          </p:cNvSpPr>
          <p:nvPr>
            <p:ph type="body" idx="1"/>
          </p:nvPr>
        </p:nvSpPr>
        <p:spPr/>
        <p:txBody>
          <a:bodyPr/>
          <a:lstStyle/>
          <a:p>
            <a:pPr eaLnBrk="1" hangingPunct="1">
              <a:lnSpc>
                <a:spcPct val="90000"/>
              </a:lnSpc>
            </a:pPr>
            <a:r>
              <a:rPr lang="pl-PL" sz="2000" smtClean="0"/>
              <a:t>Zwykle badane jednostki statystyczne charakteryzuje się za pomocą wielu zmiennych (cech) i wtedy ważnym jest ustalenie:</a:t>
            </a:r>
          </a:p>
          <a:p>
            <a:pPr lvl="1" eaLnBrk="1" hangingPunct="1">
              <a:lnSpc>
                <a:spcPct val="90000"/>
              </a:lnSpc>
              <a:buFont typeface="Georgia" pitchFamily="18" charset="0"/>
              <a:buNone/>
            </a:pPr>
            <a:r>
              <a:rPr lang="pl-PL" sz="1800" smtClean="0"/>
              <a:t>– czy analizowane grupy danych, reprezentujące określone zmienne, można uznać za niezależne</a:t>
            </a:r>
          </a:p>
          <a:p>
            <a:pPr lvl="1" eaLnBrk="1" hangingPunct="1">
              <a:lnSpc>
                <a:spcPct val="90000"/>
              </a:lnSpc>
              <a:buFont typeface="Georgia" pitchFamily="18" charset="0"/>
              <a:buNone/>
            </a:pPr>
            <a:r>
              <a:rPr lang="pl-PL" sz="1800" smtClean="0"/>
              <a:t>– jeśli hipoteza o niezależności zostaje odrzucona, należy przyjąć, że pomiędzy analizowanymi zmiennymi występuje zależność i szukamy odpowiedzi na pytanie: jaka jest jej: </a:t>
            </a:r>
          </a:p>
          <a:p>
            <a:pPr lvl="2" eaLnBrk="1" hangingPunct="1">
              <a:lnSpc>
                <a:spcPct val="90000"/>
              </a:lnSpc>
              <a:buFont typeface="Georgia" pitchFamily="18" charset="0"/>
              <a:buNone/>
            </a:pPr>
            <a:r>
              <a:rPr lang="pl-PL" sz="1600" smtClean="0"/>
              <a:t>• siła</a:t>
            </a:r>
          </a:p>
          <a:p>
            <a:pPr lvl="2" eaLnBrk="1" hangingPunct="1">
              <a:lnSpc>
                <a:spcPct val="90000"/>
              </a:lnSpc>
              <a:buFont typeface="Georgia" pitchFamily="18" charset="0"/>
              <a:buNone/>
            </a:pPr>
            <a:r>
              <a:rPr lang="pl-PL" sz="1600" smtClean="0"/>
              <a:t>• postać</a:t>
            </a:r>
          </a:p>
          <a:p>
            <a:pPr lvl="2" eaLnBrk="1" hangingPunct="1">
              <a:lnSpc>
                <a:spcPct val="90000"/>
              </a:lnSpc>
              <a:buFont typeface="Georgia" pitchFamily="18" charset="0"/>
              <a:buNone/>
            </a:pPr>
            <a:r>
              <a:rPr lang="pl-PL" sz="1600" smtClean="0"/>
              <a:t>• kierunek</a:t>
            </a:r>
          </a:p>
          <a:p>
            <a:pPr eaLnBrk="1" hangingPunct="1">
              <a:lnSpc>
                <a:spcPct val="90000"/>
              </a:lnSpc>
            </a:pPr>
            <a:r>
              <a:rPr lang="pl-PL" sz="2000" smtClean="0"/>
              <a:t>Zależność między zmiennymi może być dwojakiego rodzaju: </a:t>
            </a:r>
          </a:p>
          <a:p>
            <a:pPr lvl="1" eaLnBrk="1" hangingPunct="1">
              <a:lnSpc>
                <a:spcPct val="90000"/>
              </a:lnSpc>
              <a:buFont typeface="Georgia" pitchFamily="18" charset="0"/>
              <a:buNone/>
            </a:pPr>
            <a:r>
              <a:rPr lang="pl-PL" sz="1800" smtClean="0"/>
              <a:t>• funkcyjna</a:t>
            </a:r>
          </a:p>
          <a:p>
            <a:pPr lvl="1" eaLnBrk="1" hangingPunct="1">
              <a:lnSpc>
                <a:spcPct val="90000"/>
              </a:lnSpc>
              <a:buFont typeface="Georgia" pitchFamily="18" charset="0"/>
              <a:buNone/>
            </a:pPr>
            <a:r>
              <a:rPr lang="pl-PL" sz="1800" smtClean="0"/>
              <a:t>• stochastyczna (probabilistyczna).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stopki 3"/>
          <p:cNvSpPr>
            <a:spLocks noGrp="1"/>
          </p:cNvSpPr>
          <p:nvPr>
            <p:ph type="ftr" sz="quarter" idx="10"/>
          </p:nvPr>
        </p:nvSpPr>
        <p:spPr/>
        <p:txBody>
          <a:bodyPr/>
          <a:lstStyle/>
          <a:p>
            <a:pPr>
              <a:defRPr/>
            </a:pPr>
            <a:r>
              <a:rPr lang="pl-PL"/>
              <a:t>KISIM, WIMiIP, AGH</a:t>
            </a:r>
          </a:p>
        </p:txBody>
      </p:sp>
      <p:sp>
        <p:nvSpPr>
          <p:cNvPr id="47107" name="Rectangle 2"/>
          <p:cNvSpPr>
            <a:spLocks noGrp="1" noChangeArrowheads="1"/>
          </p:cNvSpPr>
          <p:nvPr>
            <p:ph type="title"/>
          </p:nvPr>
        </p:nvSpPr>
        <p:spPr/>
        <p:txBody>
          <a:bodyPr/>
          <a:lstStyle/>
          <a:p>
            <a:pPr eaLnBrk="1" hangingPunct="1"/>
            <a:r>
              <a:rPr lang="pl-PL" sz="2400" smtClean="0"/>
              <a:t>H</a:t>
            </a:r>
            <a:r>
              <a:rPr lang="pl-PL" sz="2400" baseline="-25000" smtClean="0"/>
              <a:t>0</a:t>
            </a:r>
            <a:r>
              <a:rPr lang="pl-PL" sz="2400" smtClean="0"/>
              <a:t>: m=m</a:t>
            </a:r>
            <a:r>
              <a:rPr lang="pl-PL" sz="2400" baseline="-25000" smtClean="0"/>
              <a:t>0</a:t>
            </a:r>
            <a:r>
              <a:rPr lang="pl-PL" sz="2400" smtClean="0">
                <a:sym typeface="Symbol" pitchFamily="18" charset="2"/>
              </a:rPr>
              <a:t>  </a:t>
            </a:r>
            <a:r>
              <a:rPr lang="pl-PL" sz="2400" smtClean="0"/>
              <a:t>H</a:t>
            </a:r>
            <a:r>
              <a:rPr lang="pl-PL" sz="2400" baseline="-25000" smtClean="0"/>
              <a:t>1</a:t>
            </a:r>
            <a:r>
              <a:rPr lang="pl-PL" sz="2400" smtClean="0"/>
              <a:t>: m</a:t>
            </a:r>
            <a:r>
              <a:rPr lang="pl-PL" sz="2400" smtClean="0">
                <a:cs typeface="Times New Roman" pitchFamily="18" charset="0"/>
              </a:rPr>
              <a:t>&lt;</a:t>
            </a:r>
            <a:r>
              <a:rPr lang="pl-PL" sz="2400" smtClean="0"/>
              <a:t>m</a:t>
            </a:r>
            <a:r>
              <a:rPr lang="pl-PL" sz="2400" baseline="-25000" smtClean="0"/>
              <a:t>0 </a:t>
            </a:r>
            <a:br>
              <a:rPr lang="pl-PL" sz="2400" baseline="-25000" smtClean="0"/>
            </a:br>
            <a:r>
              <a:rPr lang="pl-PL" sz="2400" baseline="-25000" smtClean="0"/>
              <a:t> </a:t>
            </a:r>
            <a:r>
              <a:rPr lang="pl-PL" sz="2400" smtClean="0">
                <a:solidFill>
                  <a:schemeClr val="accent2"/>
                </a:solidFill>
                <a:sym typeface="Symbol" pitchFamily="18" charset="2"/>
              </a:rPr>
              <a:t>P(U </a:t>
            </a:r>
            <a:r>
              <a:rPr lang="pl-PL" sz="2400" smtClean="0">
                <a:cs typeface="Times New Roman" pitchFamily="18" charset="0"/>
                <a:sym typeface="Symbol" pitchFamily="18" charset="2"/>
              </a:rPr>
              <a:t>≤</a:t>
            </a:r>
            <a:r>
              <a:rPr lang="pl-PL" sz="2400" smtClean="0">
                <a:solidFill>
                  <a:schemeClr val="accent2"/>
                </a:solidFill>
                <a:sym typeface="Symbol" pitchFamily="18" charset="2"/>
              </a:rPr>
              <a:t> </a:t>
            </a:r>
            <a:r>
              <a:rPr lang="pl-PL" sz="2400" smtClean="0">
                <a:solidFill>
                  <a:schemeClr val="accent2"/>
                </a:solidFill>
              </a:rPr>
              <a:t>u</a:t>
            </a:r>
            <a:r>
              <a:rPr lang="pl-PL" sz="2400" baseline="-25000" smtClean="0">
                <a:solidFill>
                  <a:schemeClr val="accent2"/>
                </a:solidFill>
                <a:sym typeface="Symbol" pitchFamily="18" charset="2"/>
              </a:rPr>
              <a:t></a:t>
            </a:r>
            <a:r>
              <a:rPr lang="pl-PL" sz="2400" smtClean="0">
                <a:solidFill>
                  <a:schemeClr val="accent2"/>
                </a:solidFill>
                <a:sym typeface="Symbol" pitchFamily="18" charset="2"/>
              </a:rPr>
              <a:t> )  = </a:t>
            </a:r>
          </a:p>
        </p:txBody>
      </p:sp>
      <p:sp>
        <p:nvSpPr>
          <p:cNvPr id="47108" name="Text Box 5"/>
          <p:cNvSpPr txBox="1">
            <a:spLocks noChangeArrowheads="1"/>
          </p:cNvSpPr>
          <p:nvPr/>
        </p:nvSpPr>
        <p:spPr bwMode="auto">
          <a:xfrm>
            <a:off x="5003800" y="1709738"/>
            <a:ext cx="3849688" cy="457200"/>
          </a:xfrm>
          <a:prstGeom prst="rect">
            <a:avLst/>
          </a:prstGeom>
          <a:noFill/>
          <a:ln w="9525">
            <a:noFill/>
            <a:miter lim="800000"/>
            <a:headEnd/>
            <a:tailEnd/>
          </a:ln>
        </p:spPr>
        <p:txBody>
          <a:bodyPr wrap="none">
            <a:spAutoFit/>
          </a:bodyPr>
          <a:lstStyle/>
          <a:p>
            <a:r>
              <a:rPr lang="pl-PL" sz="2400">
                <a:latin typeface="Calibri" pitchFamily="34" charset="0"/>
              </a:rPr>
              <a:t>lewostronny obszar krytyczny</a:t>
            </a:r>
          </a:p>
        </p:txBody>
      </p:sp>
      <p:pic>
        <p:nvPicPr>
          <p:cNvPr id="47109" name="Picture 4" descr="Grafika:Rozk&amp;lstrok;ad normalny.svg"/>
          <p:cNvPicPr>
            <a:picLocks noChangeAspect="1" noChangeArrowheads="1"/>
          </p:cNvPicPr>
          <p:nvPr/>
        </p:nvPicPr>
        <p:blipFill>
          <a:blip r:embed="rId2" cstate="print"/>
          <a:srcRect/>
          <a:stretch>
            <a:fillRect/>
          </a:stretch>
        </p:blipFill>
        <p:spPr bwMode="auto">
          <a:xfrm>
            <a:off x="684213" y="1341438"/>
            <a:ext cx="7632700" cy="4746625"/>
          </a:xfrm>
          <a:prstGeom prst="rect">
            <a:avLst/>
          </a:prstGeom>
          <a:noFill/>
          <a:ln w="9525">
            <a:noFill/>
            <a:miter lim="800000"/>
            <a:headEnd/>
            <a:tailEnd/>
          </a:ln>
        </p:spPr>
      </p:pic>
      <p:sp>
        <p:nvSpPr>
          <p:cNvPr id="47110" name="Text Box 6"/>
          <p:cNvSpPr txBox="1">
            <a:spLocks noChangeArrowheads="1"/>
          </p:cNvSpPr>
          <p:nvPr/>
        </p:nvSpPr>
        <p:spPr bwMode="auto">
          <a:xfrm>
            <a:off x="4211638" y="5949950"/>
            <a:ext cx="336550" cy="457200"/>
          </a:xfrm>
          <a:prstGeom prst="rect">
            <a:avLst/>
          </a:prstGeom>
          <a:noFill/>
          <a:ln w="9525">
            <a:noFill/>
            <a:miter lim="800000"/>
            <a:headEnd/>
            <a:tailEnd/>
          </a:ln>
        </p:spPr>
        <p:txBody>
          <a:bodyPr wrap="none">
            <a:spAutoFit/>
          </a:bodyPr>
          <a:lstStyle/>
          <a:p>
            <a:r>
              <a:rPr lang="pl-PL" sz="2400">
                <a:latin typeface="Times New Roman" pitchFamily="18" charset="0"/>
              </a:rPr>
              <a:t>0</a:t>
            </a:r>
          </a:p>
        </p:txBody>
      </p:sp>
      <p:sp>
        <p:nvSpPr>
          <p:cNvPr id="47111" name="Rectangle 7"/>
          <p:cNvSpPr>
            <a:spLocks noChangeArrowheads="1"/>
          </p:cNvSpPr>
          <p:nvPr/>
        </p:nvSpPr>
        <p:spPr bwMode="auto">
          <a:xfrm>
            <a:off x="2195513" y="5949950"/>
            <a:ext cx="558800" cy="457200"/>
          </a:xfrm>
          <a:prstGeom prst="rect">
            <a:avLst/>
          </a:prstGeom>
          <a:noFill/>
          <a:ln w="9525">
            <a:noFill/>
            <a:miter lim="800000"/>
            <a:headEnd/>
            <a:tailEnd/>
          </a:ln>
        </p:spPr>
        <p:txBody>
          <a:bodyPr wrap="none">
            <a:spAutoFit/>
          </a:bodyPr>
          <a:lstStyle/>
          <a:p>
            <a:r>
              <a:rPr lang="pl-PL" sz="2400" b="1">
                <a:solidFill>
                  <a:schemeClr val="accent2"/>
                </a:solidFill>
                <a:latin typeface="Times New Roman" pitchFamily="18" charset="0"/>
                <a:sym typeface="Symbol" pitchFamily="18" charset="2"/>
              </a:rPr>
              <a:t>u </a:t>
            </a:r>
            <a:r>
              <a:rPr lang="pl-PL" sz="2400" b="1" baseline="-25000">
                <a:solidFill>
                  <a:schemeClr val="accent2"/>
                </a:solidFill>
                <a:latin typeface="Times New Roman" pitchFamily="18" charset="0"/>
                <a:sym typeface="Symbol" pitchFamily="18" charset="2"/>
              </a:rPr>
              <a:t></a:t>
            </a:r>
          </a:p>
        </p:txBody>
      </p:sp>
      <p:sp>
        <p:nvSpPr>
          <p:cNvPr id="47112" name="Rectangle 8"/>
          <p:cNvSpPr>
            <a:spLocks noChangeArrowheads="1"/>
          </p:cNvSpPr>
          <p:nvPr/>
        </p:nvSpPr>
        <p:spPr bwMode="auto">
          <a:xfrm>
            <a:off x="2484438" y="5084763"/>
            <a:ext cx="376237" cy="457200"/>
          </a:xfrm>
          <a:prstGeom prst="rect">
            <a:avLst/>
          </a:prstGeom>
          <a:noFill/>
          <a:ln w="9525">
            <a:noFill/>
            <a:miter lim="800000"/>
            <a:headEnd/>
            <a:tailEnd/>
          </a:ln>
        </p:spPr>
        <p:txBody>
          <a:bodyPr wrap="none">
            <a:spAutoFit/>
          </a:bodyPr>
          <a:lstStyle/>
          <a:p>
            <a:r>
              <a:rPr lang="pl-PL" sz="2400" b="1">
                <a:solidFill>
                  <a:srgbClr val="FF3300"/>
                </a:solidFill>
                <a:latin typeface="Times New Roman" pitchFamily="18" charset="0"/>
                <a:sym typeface="Symbol" pitchFamily="18" charset="2"/>
              </a:rPr>
              <a:t></a:t>
            </a:r>
          </a:p>
        </p:txBody>
      </p:sp>
      <p:sp>
        <p:nvSpPr>
          <p:cNvPr id="47113" name="Line 9"/>
          <p:cNvSpPr>
            <a:spLocks noChangeShapeType="1"/>
          </p:cNvSpPr>
          <p:nvPr/>
        </p:nvSpPr>
        <p:spPr bwMode="auto">
          <a:xfrm flipV="1">
            <a:off x="2916238" y="4221163"/>
            <a:ext cx="0" cy="1728787"/>
          </a:xfrm>
          <a:prstGeom prst="line">
            <a:avLst/>
          </a:prstGeom>
          <a:noFill/>
          <a:ln w="57150">
            <a:solidFill>
              <a:schemeClr val="tx1"/>
            </a:solidFill>
            <a:round/>
            <a:headEnd/>
            <a:tailEnd/>
          </a:ln>
        </p:spPr>
        <p:txBody>
          <a:bodyPr/>
          <a:lstStyle/>
          <a:p>
            <a:endParaRPr lang="pl-PL"/>
          </a:p>
        </p:txBody>
      </p:sp>
      <p:sp>
        <p:nvSpPr>
          <p:cNvPr id="47114" name="Line 11"/>
          <p:cNvSpPr>
            <a:spLocks noChangeShapeType="1"/>
          </p:cNvSpPr>
          <p:nvPr/>
        </p:nvSpPr>
        <p:spPr bwMode="auto">
          <a:xfrm flipV="1">
            <a:off x="1331913" y="5661025"/>
            <a:ext cx="215900" cy="288925"/>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7115" name="Line 12"/>
          <p:cNvSpPr>
            <a:spLocks noChangeShapeType="1"/>
          </p:cNvSpPr>
          <p:nvPr/>
        </p:nvSpPr>
        <p:spPr bwMode="auto">
          <a:xfrm flipV="1">
            <a:off x="971550" y="5734050"/>
            <a:ext cx="144463" cy="215900"/>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7116" name="Line 13"/>
          <p:cNvSpPr>
            <a:spLocks noChangeShapeType="1"/>
          </p:cNvSpPr>
          <p:nvPr/>
        </p:nvSpPr>
        <p:spPr bwMode="auto">
          <a:xfrm flipV="1">
            <a:off x="1763713" y="5300663"/>
            <a:ext cx="431800" cy="649287"/>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7117" name="Line 14"/>
          <p:cNvSpPr>
            <a:spLocks noChangeShapeType="1"/>
          </p:cNvSpPr>
          <p:nvPr/>
        </p:nvSpPr>
        <p:spPr bwMode="auto">
          <a:xfrm flipV="1">
            <a:off x="2124075" y="4725988"/>
            <a:ext cx="792163" cy="1223962"/>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7118" name="Line 15"/>
          <p:cNvSpPr>
            <a:spLocks noChangeShapeType="1"/>
          </p:cNvSpPr>
          <p:nvPr/>
        </p:nvSpPr>
        <p:spPr bwMode="auto">
          <a:xfrm flipV="1">
            <a:off x="2484438" y="5300663"/>
            <a:ext cx="431800" cy="649287"/>
          </a:xfrm>
          <a:prstGeom prst="line">
            <a:avLst/>
          </a:prstGeom>
          <a:noFill/>
          <a:ln w="9525">
            <a:solidFill>
              <a:schemeClr val="tx1"/>
            </a:solidFill>
            <a:round/>
            <a:headEnd/>
            <a:tailEnd/>
          </a:ln>
        </p:spPr>
        <p:txBody>
          <a:bodyPr lIns="90000" tIns="46800" rIns="90000" bIns="46800">
            <a:spAutoFit/>
          </a:bodyPr>
          <a:lstStyle/>
          <a:p>
            <a:endParaRPr lang="pl-P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stopki 3"/>
          <p:cNvSpPr>
            <a:spLocks noGrp="1"/>
          </p:cNvSpPr>
          <p:nvPr>
            <p:ph type="ftr" sz="quarter" idx="10"/>
          </p:nvPr>
        </p:nvSpPr>
        <p:spPr/>
        <p:txBody>
          <a:bodyPr/>
          <a:lstStyle/>
          <a:p>
            <a:pPr>
              <a:defRPr/>
            </a:pPr>
            <a:r>
              <a:rPr lang="pl-PL"/>
              <a:t>KISIM, WIMiIP, AGH</a:t>
            </a:r>
          </a:p>
        </p:txBody>
      </p:sp>
      <p:sp>
        <p:nvSpPr>
          <p:cNvPr id="48131" name="Rectangle 2"/>
          <p:cNvSpPr>
            <a:spLocks noGrp="1" noChangeArrowheads="1"/>
          </p:cNvSpPr>
          <p:nvPr>
            <p:ph type="title"/>
          </p:nvPr>
        </p:nvSpPr>
        <p:spPr/>
        <p:txBody>
          <a:bodyPr/>
          <a:lstStyle/>
          <a:p>
            <a:pPr eaLnBrk="1" hangingPunct="1"/>
            <a:r>
              <a:rPr lang="pl-PL" sz="2400" smtClean="0"/>
              <a:t>H</a:t>
            </a:r>
            <a:r>
              <a:rPr lang="pl-PL" sz="2400" baseline="-25000" smtClean="0"/>
              <a:t>0</a:t>
            </a:r>
            <a:r>
              <a:rPr lang="pl-PL" sz="2400" smtClean="0"/>
              <a:t>: m=m</a:t>
            </a:r>
            <a:r>
              <a:rPr lang="pl-PL" sz="2400" baseline="-25000" smtClean="0"/>
              <a:t>0</a:t>
            </a:r>
            <a:r>
              <a:rPr lang="pl-PL" sz="2400" smtClean="0">
                <a:sym typeface="Symbol" pitchFamily="18" charset="2"/>
              </a:rPr>
              <a:t>  </a:t>
            </a:r>
            <a:r>
              <a:rPr lang="pl-PL" sz="2400" smtClean="0"/>
              <a:t>H</a:t>
            </a:r>
            <a:r>
              <a:rPr lang="pl-PL" sz="2400" baseline="-25000" smtClean="0"/>
              <a:t>1</a:t>
            </a:r>
            <a:r>
              <a:rPr lang="pl-PL" sz="2400" smtClean="0"/>
              <a:t>: m</a:t>
            </a:r>
            <a:r>
              <a:rPr lang="pl-PL" sz="2400" smtClean="0">
                <a:cs typeface="Times New Roman" pitchFamily="18" charset="0"/>
              </a:rPr>
              <a:t>&gt;</a:t>
            </a:r>
            <a:r>
              <a:rPr lang="pl-PL" sz="2400" smtClean="0"/>
              <a:t>m</a:t>
            </a:r>
            <a:r>
              <a:rPr lang="pl-PL" sz="2400" baseline="-25000" smtClean="0"/>
              <a:t>0 </a:t>
            </a:r>
            <a:br>
              <a:rPr lang="pl-PL" sz="2400" baseline="-25000" smtClean="0"/>
            </a:br>
            <a:r>
              <a:rPr lang="pl-PL" sz="2400" baseline="-25000" smtClean="0"/>
              <a:t> </a:t>
            </a:r>
            <a:r>
              <a:rPr lang="pl-PL" sz="2400" smtClean="0">
                <a:solidFill>
                  <a:schemeClr val="accent2"/>
                </a:solidFill>
                <a:sym typeface="Symbol" pitchFamily="18" charset="2"/>
              </a:rPr>
              <a:t>P(U  </a:t>
            </a:r>
            <a:r>
              <a:rPr lang="pl-PL" sz="2400" smtClean="0">
                <a:solidFill>
                  <a:schemeClr val="accent2"/>
                </a:solidFill>
              </a:rPr>
              <a:t>u</a:t>
            </a:r>
            <a:r>
              <a:rPr lang="pl-PL" sz="2400" baseline="-25000" smtClean="0">
                <a:solidFill>
                  <a:schemeClr val="accent2"/>
                </a:solidFill>
                <a:sym typeface="Symbol" pitchFamily="18" charset="2"/>
              </a:rPr>
              <a:t></a:t>
            </a:r>
            <a:r>
              <a:rPr lang="pl-PL" sz="2400" smtClean="0">
                <a:solidFill>
                  <a:schemeClr val="accent2"/>
                </a:solidFill>
                <a:sym typeface="Symbol" pitchFamily="18" charset="2"/>
              </a:rPr>
              <a:t> )  = </a:t>
            </a:r>
          </a:p>
        </p:txBody>
      </p:sp>
      <p:sp>
        <p:nvSpPr>
          <p:cNvPr id="48132" name="Text Box 10"/>
          <p:cNvSpPr txBox="1">
            <a:spLocks noChangeArrowheads="1"/>
          </p:cNvSpPr>
          <p:nvPr/>
        </p:nvSpPr>
        <p:spPr bwMode="auto">
          <a:xfrm>
            <a:off x="4751388" y="1495425"/>
            <a:ext cx="4040187" cy="457200"/>
          </a:xfrm>
          <a:prstGeom prst="rect">
            <a:avLst/>
          </a:prstGeom>
          <a:noFill/>
          <a:ln w="9525">
            <a:noFill/>
            <a:miter lim="800000"/>
            <a:headEnd/>
            <a:tailEnd/>
          </a:ln>
        </p:spPr>
        <p:txBody>
          <a:bodyPr wrap="none">
            <a:spAutoFit/>
          </a:bodyPr>
          <a:lstStyle/>
          <a:p>
            <a:r>
              <a:rPr lang="pl-PL" sz="2400">
                <a:latin typeface="Calibri" pitchFamily="34" charset="0"/>
              </a:rPr>
              <a:t>prawostronny obszar krytyczny</a:t>
            </a:r>
          </a:p>
        </p:txBody>
      </p:sp>
      <p:grpSp>
        <p:nvGrpSpPr>
          <p:cNvPr id="48133" name="Group 16"/>
          <p:cNvGrpSpPr>
            <a:grpSpLocks/>
          </p:cNvGrpSpPr>
          <p:nvPr/>
        </p:nvGrpSpPr>
        <p:grpSpPr bwMode="auto">
          <a:xfrm>
            <a:off x="684213" y="1268413"/>
            <a:ext cx="7632700" cy="5143500"/>
            <a:chOff x="567" y="981"/>
            <a:chExt cx="4808" cy="3240"/>
          </a:xfrm>
        </p:grpSpPr>
        <p:pic>
          <p:nvPicPr>
            <p:cNvPr id="48134" name="Picture 4" descr="Grafika:Rozk&amp;lstrok;ad normalny.svg"/>
            <p:cNvPicPr>
              <a:picLocks noChangeAspect="1" noChangeArrowheads="1"/>
            </p:cNvPicPr>
            <p:nvPr/>
          </p:nvPicPr>
          <p:blipFill>
            <a:blip r:embed="rId2" cstate="print"/>
            <a:srcRect/>
            <a:stretch>
              <a:fillRect/>
            </a:stretch>
          </p:blipFill>
          <p:spPr bwMode="auto">
            <a:xfrm>
              <a:off x="567" y="981"/>
              <a:ext cx="4808" cy="2990"/>
            </a:xfrm>
            <a:prstGeom prst="rect">
              <a:avLst/>
            </a:prstGeom>
            <a:noFill/>
            <a:ln w="9525">
              <a:noFill/>
              <a:miter lim="800000"/>
              <a:headEnd/>
              <a:tailEnd/>
            </a:ln>
          </p:spPr>
        </p:pic>
        <p:sp>
          <p:nvSpPr>
            <p:cNvPr id="48135" name="Text Box 5"/>
            <p:cNvSpPr txBox="1">
              <a:spLocks noChangeArrowheads="1"/>
            </p:cNvSpPr>
            <p:nvPr/>
          </p:nvSpPr>
          <p:spPr bwMode="auto">
            <a:xfrm>
              <a:off x="2789" y="3884"/>
              <a:ext cx="212" cy="288"/>
            </a:xfrm>
            <a:prstGeom prst="rect">
              <a:avLst/>
            </a:prstGeom>
            <a:noFill/>
            <a:ln w="9525">
              <a:noFill/>
              <a:miter lim="800000"/>
              <a:headEnd/>
              <a:tailEnd/>
            </a:ln>
          </p:spPr>
          <p:txBody>
            <a:bodyPr wrap="none">
              <a:spAutoFit/>
            </a:bodyPr>
            <a:lstStyle/>
            <a:p>
              <a:r>
                <a:rPr lang="pl-PL" sz="2400">
                  <a:latin typeface="Times New Roman" pitchFamily="18" charset="0"/>
                </a:rPr>
                <a:t>0</a:t>
              </a:r>
            </a:p>
          </p:txBody>
        </p:sp>
        <p:sp>
          <p:nvSpPr>
            <p:cNvPr id="48136" name="Rectangle 6"/>
            <p:cNvSpPr>
              <a:spLocks noChangeArrowheads="1"/>
            </p:cNvSpPr>
            <p:nvPr/>
          </p:nvSpPr>
          <p:spPr bwMode="auto">
            <a:xfrm>
              <a:off x="2426" y="2568"/>
              <a:ext cx="555" cy="365"/>
            </a:xfrm>
            <a:prstGeom prst="rect">
              <a:avLst/>
            </a:prstGeom>
            <a:noFill/>
            <a:ln w="9525">
              <a:noFill/>
              <a:miter lim="800000"/>
              <a:headEnd/>
              <a:tailEnd/>
            </a:ln>
          </p:spPr>
          <p:txBody>
            <a:bodyPr wrap="none">
              <a:spAutoFit/>
            </a:bodyPr>
            <a:lstStyle/>
            <a:p>
              <a:r>
                <a:rPr lang="pl-PL" sz="3200" b="1">
                  <a:solidFill>
                    <a:srgbClr val="FF3300"/>
                  </a:solidFill>
                  <a:latin typeface="Times New Roman" pitchFamily="18" charset="0"/>
                  <a:sym typeface="Symbol" pitchFamily="18" charset="2"/>
                </a:rPr>
                <a:t>1- </a:t>
              </a:r>
            </a:p>
          </p:txBody>
        </p:sp>
        <p:sp>
          <p:nvSpPr>
            <p:cNvPr id="48137" name="Rectangle 7"/>
            <p:cNvSpPr>
              <a:spLocks noChangeArrowheads="1"/>
            </p:cNvSpPr>
            <p:nvPr/>
          </p:nvSpPr>
          <p:spPr bwMode="auto">
            <a:xfrm>
              <a:off x="3651" y="3933"/>
              <a:ext cx="459" cy="288"/>
            </a:xfrm>
            <a:prstGeom prst="rect">
              <a:avLst/>
            </a:prstGeom>
            <a:noFill/>
            <a:ln w="9525">
              <a:noFill/>
              <a:miter lim="800000"/>
              <a:headEnd/>
              <a:tailEnd/>
            </a:ln>
          </p:spPr>
          <p:txBody>
            <a:bodyPr wrap="none">
              <a:spAutoFit/>
            </a:bodyPr>
            <a:lstStyle/>
            <a:p>
              <a:r>
                <a:rPr lang="pl-PL" sz="2400" b="1">
                  <a:solidFill>
                    <a:schemeClr val="accent2"/>
                  </a:solidFill>
                  <a:latin typeface="Times New Roman" pitchFamily="18" charset="0"/>
                  <a:sym typeface="Symbol" pitchFamily="18" charset="2"/>
                </a:rPr>
                <a:t>u </a:t>
              </a:r>
              <a:r>
                <a:rPr lang="pl-PL" sz="2400" b="1" baseline="-25000">
                  <a:solidFill>
                    <a:schemeClr val="accent2"/>
                  </a:solidFill>
                  <a:latin typeface="Times New Roman" pitchFamily="18" charset="0"/>
                  <a:sym typeface="Symbol" pitchFamily="18" charset="2"/>
                </a:rPr>
                <a:t>1-</a:t>
              </a:r>
            </a:p>
          </p:txBody>
        </p:sp>
        <p:sp>
          <p:nvSpPr>
            <p:cNvPr id="48138" name="Rectangle 8"/>
            <p:cNvSpPr>
              <a:spLocks noChangeArrowheads="1"/>
            </p:cNvSpPr>
            <p:nvPr/>
          </p:nvSpPr>
          <p:spPr bwMode="auto">
            <a:xfrm>
              <a:off x="4014" y="3566"/>
              <a:ext cx="237" cy="288"/>
            </a:xfrm>
            <a:prstGeom prst="rect">
              <a:avLst/>
            </a:prstGeom>
            <a:noFill/>
            <a:ln w="9525">
              <a:noFill/>
              <a:miter lim="800000"/>
              <a:headEnd/>
              <a:tailEnd/>
            </a:ln>
          </p:spPr>
          <p:txBody>
            <a:bodyPr wrap="none">
              <a:spAutoFit/>
            </a:bodyPr>
            <a:lstStyle/>
            <a:p>
              <a:r>
                <a:rPr lang="pl-PL" sz="2400" b="1">
                  <a:solidFill>
                    <a:srgbClr val="FF3300"/>
                  </a:solidFill>
                  <a:latin typeface="Times New Roman" pitchFamily="18" charset="0"/>
                  <a:sym typeface="Symbol" pitchFamily="18" charset="2"/>
                </a:rPr>
                <a:t></a:t>
              </a:r>
            </a:p>
          </p:txBody>
        </p:sp>
        <p:sp>
          <p:nvSpPr>
            <p:cNvPr id="48139" name="Line 9"/>
            <p:cNvSpPr>
              <a:spLocks noChangeShapeType="1"/>
            </p:cNvSpPr>
            <p:nvPr/>
          </p:nvSpPr>
          <p:spPr bwMode="auto">
            <a:xfrm flipV="1">
              <a:off x="3833" y="2795"/>
              <a:ext cx="0" cy="1089"/>
            </a:xfrm>
            <a:prstGeom prst="line">
              <a:avLst/>
            </a:prstGeom>
            <a:noFill/>
            <a:ln w="57150">
              <a:solidFill>
                <a:schemeClr val="tx1"/>
              </a:solidFill>
              <a:round/>
              <a:headEnd/>
              <a:tailEnd/>
            </a:ln>
          </p:spPr>
          <p:txBody>
            <a:bodyPr/>
            <a:lstStyle/>
            <a:p>
              <a:endParaRPr lang="pl-PL"/>
            </a:p>
          </p:txBody>
        </p:sp>
        <p:sp>
          <p:nvSpPr>
            <p:cNvPr id="48140" name="Line 11"/>
            <p:cNvSpPr>
              <a:spLocks noChangeShapeType="1"/>
            </p:cNvSpPr>
            <p:nvPr/>
          </p:nvSpPr>
          <p:spPr bwMode="auto">
            <a:xfrm flipH="1">
              <a:off x="3833" y="3113"/>
              <a:ext cx="226" cy="453"/>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8141" name="Line 12"/>
            <p:cNvSpPr>
              <a:spLocks noChangeShapeType="1"/>
            </p:cNvSpPr>
            <p:nvPr/>
          </p:nvSpPr>
          <p:spPr bwMode="auto">
            <a:xfrm flipH="1">
              <a:off x="3923" y="3339"/>
              <a:ext cx="272" cy="545"/>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8142" name="Line 13"/>
            <p:cNvSpPr>
              <a:spLocks noChangeShapeType="1"/>
            </p:cNvSpPr>
            <p:nvPr/>
          </p:nvSpPr>
          <p:spPr bwMode="auto">
            <a:xfrm flipH="1">
              <a:off x="4195" y="3475"/>
              <a:ext cx="182" cy="409"/>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8143" name="Line 14"/>
            <p:cNvSpPr>
              <a:spLocks noChangeShapeType="1"/>
            </p:cNvSpPr>
            <p:nvPr/>
          </p:nvSpPr>
          <p:spPr bwMode="auto">
            <a:xfrm flipH="1">
              <a:off x="4422" y="3612"/>
              <a:ext cx="136" cy="273"/>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8144" name="Line 15"/>
            <p:cNvSpPr>
              <a:spLocks noChangeShapeType="1"/>
            </p:cNvSpPr>
            <p:nvPr/>
          </p:nvSpPr>
          <p:spPr bwMode="auto">
            <a:xfrm flipH="1">
              <a:off x="4694" y="3702"/>
              <a:ext cx="92" cy="227"/>
            </a:xfrm>
            <a:prstGeom prst="line">
              <a:avLst/>
            </a:prstGeom>
            <a:noFill/>
            <a:ln w="9525">
              <a:solidFill>
                <a:schemeClr val="tx1"/>
              </a:solidFill>
              <a:round/>
              <a:headEnd/>
              <a:tailEnd/>
            </a:ln>
          </p:spPr>
          <p:txBody>
            <a:bodyPr lIns="90000" tIns="46800" rIns="90000" bIns="46800">
              <a:spAutoFit/>
            </a:bodyPr>
            <a:lstStyle/>
            <a:p>
              <a:endParaRPr lang="pl-PL"/>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ymbol zastępczy stopki 3"/>
          <p:cNvSpPr>
            <a:spLocks noGrp="1"/>
          </p:cNvSpPr>
          <p:nvPr>
            <p:ph type="ftr" sz="quarter" idx="10"/>
          </p:nvPr>
        </p:nvSpPr>
        <p:spPr/>
        <p:txBody>
          <a:bodyPr/>
          <a:lstStyle/>
          <a:p>
            <a:pPr>
              <a:defRPr/>
            </a:pPr>
            <a:r>
              <a:rPr lang="pl-PL"/>
              <a:t>KISIM, WIMiIP, AGH</a:t>
            </a:r>
          </a:p>
        </p:txBody>
      </p:sp>
      <p:sp>
        <p:nvSpPr>
          <p:cNvPr id="49155" name="Rectangle 2"/>
          <p:cNvSpPr>
            <a:spLocks noGrp="1" noChangeArrowheads="1"/>
          </p:cNvSpPr>
          <p:nvPr>
            <p:ph type="title"/>
          </p:nvPr>
        </p:nvSpPr>
        <p:spPr/>
        <p:txBody>
          <a:bodyPr/>
          <a:lstStyle/>
          <a:p>
            <a:pPr eaLnBrk="1" hangingPunct="1"/>
            <a:r>
              <a:rPr lang="pl-PL" sz="2400" smtClean="0"/>
              <a:t>H</a:t>
            </a:r>
            <a:r>
              <a:rPr lang="pl-PL" sz="2400" baseline="-25000" smtClean="0"/>
              <a:t>0</a:t>
            </a:r>
            <a:r>
              <a:rPr lang="pl-PL" sz="2400" smtClean="0"/>
              <a:t>: m=m</a:t>
            </a:r>
            <a:r>
              <a:rPr lang="pl-PL" sz="2400" baseline="-25000" smtClean="0"/>
              <a:t>0</a:t>
            </a:r>
            <a:r>
              <a:rPr lang="pl-PL" sz="2400" smtClean="0">
                <a:sym typeface="Symbol" pitchFamily="18" charset="2"/>
              </a:rPr>
              <a:t> 	</a:t>
            </a:r>
            <a:r>
              <a:rPr lang="pl-PL" sz="2400" smtClean="0"/>
              <a:t>H</a:t>
            </a:r>
            <a:r>
              <a:rPr lang="pl-PL" sz="2400" baseline="-25000" smtClean="0"/>
              <a:t>1</a:t>
            </a:r>
            <a:r>
              <a:rPr lang="pl-PL" sz="2400" smtClean="0"/>
              <a:t>: m</a:t>
            </a:r>
            <a:r>
              <a:rPr lang="pl-PL" sz="2400" smtClean="0">
                <a:cs typeface="Times New Roman" pitchFamily="18" charset="0"/>
              </a:rPr>
              <a:t>≠</a:t>
            </a:r>
            <a:r>
              <a:rPr lang="pl-PL" sz="2400" smtClean="0"/>
              <a:t>m</a:t>
            </a:r>
            <a:r>
              <a:rPr lang="pl-PL" sz="2400" baseline="-25000" smtClean="0"/>
              <a:t>0 </a:t>
            </a:r>
            <a:br>
              <a:rPr lang="pl-PL" sz="2400" baseline="-25000" smtClean="0"/>
            </a:br>
            <a:r>
              <a:rPr lang="pl-PL" sz="2400" smtClean="0">
                <a:solidFill>
                  <a:schemeClr val="accent2"/>
                </a:solidFill>
                <a:sym typeface="Symbol" pitchFamily="18" charset="2"/>
              </a:rPr>
              <a:t>P (U  </a:t>
            </a:r>
            <a:r>
              <a:rPr lang="pl-PL" sz="2400" b="1" smtClean="0">
                <a:solidFill>
                  <a:schemeClr val="accent2"/>
                </a:solidFill>
                <a:sym typeface="Symbol" pitchFamily="18" charset="2"/>
              </a:rPr>
              <a:t>u </a:t>
            </a:r>
            <a:r>
              <a:rPr lang="pl-PL" sz="2400" b="1" baseline="-25000" smtClean="0">
                <a:solidFill>
                  <a:schemeClr val="accent2"/>
                </a:solidFill>
                <a:sym typeface="Symbol" pitchFamily="18" charset="2"/>
              </a:rPr>
              <a:t>1-/2</a:t>
            </a:r>
            <a:r>
              <a:rPr lang="pl-PL" sz="2400" smtClean="0">
                <a:solidFill>
                  <a:schemeClr val="accent2"/>
                </a:solidFill>
                <a:sym typeface="Symbol" pitchFamily="18" charset="2"/>
              </a:rPr>
              <a:t>  )  = </a:t>
            </a:r>
          </a:p>
        </p:txBody>
      </p:sp>
      <p:pic>
        <p:nvPicPr>
          <p:cNvPr id="49156" name="Picture 4" descr="Grafika:Rozk&amp;lstrok;ad normalny.svg"/>
          <p:cNvPicPr>
            <a:picLocks noChangeAspect="1" noChangeArrowheads="1"/>
          </p:cNvPicPr>
          <p:nvPr/>
        </p:nvPicPr>
        <p:blipFill>
          <a:blip r:embed="rId2" cstate="print"/>
          <a:srcRect/>
          <a:stretch>
            <a:fillRect/>
          </a:stretch>
        </p:blipFill>
        <p:spPr bwMode="auto">
          <a:xfrm>
            <a:off x="611188" y="1125538"/>
            <a:ext cx="7632700" cy="4746625"/>
          </a:xfrm>
          <a:prstGeom prst="rect">
            <a:avLst/>
          </a:prstGeom>
          <a:noFill/>
          <a:ln w="9525">
            <a:noFill/>
            <a:miter lim="800000"/>
            <a:headEnd/>
            <a:tailEnd/>
          </a:ln>
        </p:spPr>
      </p:pic>
      <p:sp>
        <p:nvSpPr>
          <p:cNvPr id="49157" name="Text Box 5"/>
          <p:cNvSpPr txBox="1">
            <a:spLocks noChangeArrowheads="1"/>
          </p:cNvSpPr>
          <p:nvPr/>
        </p:nvSpPr>
        <p:spPr bwMode="auto">
          <a:xfrm>
            <a:off x="4138613" y="5734050"/>
            <a:ext cx="336550" cy="457200"/>
          </a:xfrm>
          <a:prstGeom prst="rect">
            <a:avLst/>
          </a:prstGeom>
          <a:noFill/>
          <a:ln w="9525">
            <a:noFill/>
            <a:miter lim="800000"/>
            <a:headEnd/>
            <a:tailEnd/>
          </a:ln>
        </p:spPr>
        <p:txBody>
          <a:bodyPr wrap="none">
            <a:spAutoFit/>
          </a:bodyPr>
          <a:lstStyle/>
          <a:p>
            <a:r>
              <a:rPr lang="pl-PL" sz="2400">
                <a:latin typeface="Times New Roman" pitchFamily="18" charset="0"/>
              </a:rPr>
              <a:t>0</a:t>
            </a:r>
          </a:p>
        </p:txBody>
      </p:sp>
      <p:sp>
        <p:nvSpPr>
          <p:cNvPr id="49158" name="Rectangle 6"/>
          <p:cNvSpPr>
            <a:spLocks noChangeArrowheads="1"/>
          </p:cNvSpPr>
          <p:nvPr/>
        </p:nvSpPr>
        <p:spPr bwMode="auto">
          <a:xfrm>
            <a:off x="3995738" y="2968625"/>
            <a:ext cx="881062" cy="579438"/>
          </a:xfrm>
          <a:prstGeom prst="rect">
            <a:avLst/>
          </a:prstGeom>
          <a:noFill/>
          <a:ln w="9525">
            <a:noFill/>
            <a:miter lim="800000"/>
            <a:headEnd/>
            <a:tailEnd/>
          </a:ln>
        </p:spPr>
        <p:txBody>
          <a:bodyPr wrap="none">
            <a:spAutoFit/>
          </a:bodyPr>
          <a:lstStyle/>
          <a:p>
            <a:r>
              <a:rPr lang="pl-PL" sz="3200" b="1">
                <a:solidFill>
                  <a:srgbClr val="FF3300"/>
                </a:solidFill>
                <a:latin typeface="Times New Roman" pitchFamily="18" charset="0"/>
                <a:sym typeface="Symbol" pitchFamily="18" charset="2"/>
              </a:rPr>
              <a:t>1- </a:t>
            </a:r>
          </a:p>
        </p:txBody>
      </p:sp>
      <p:sp>
        <p:nvSpPr>
          <p:cNvPr id="49159" name="Rectangle 7"/>
          <p:cNvSpPr>
            <a:spLocks noChangeArrowheads="1"/>
          </p:cNvSpPr>
          <p:nvPr/>
        </p:nvSpPr>
        <p:spPr bwMode="auto">
          <a:xfrm>
            <a:off x="5507038" y="5811838"/>
            <a:ext cx="938212" cy="457200"/>
          </a:xfrm>
          <a:prstGeom prst="rect">
            <a:avLst/>
          </a:prstGeom>
          <a:noFill/>
          <a:ln w="9525">
            <a:noFill/>
            <a:miter lim="800000"/>
            <a:headEnd/>
            <a:tailEnd/>
          </a:ln>
        </p:spPr>
        <p:txBody>
          <a:bodyPr wrap="none">
            <a:spAutoFit/>
          </a:bodyPr>
          <a:lstStyle/>
          <a:p>
            <a:r>
              <a:rPr lang="pl-PL" sz="2400" b="1">
                <a:solidFill>
                  <a:schemeClr val="accent2"/>
                </a:solidFill>
                <a:latin typeface="Times New Roman" pitchFamily="18" charset="0"/>
                <a:sym typeface="Symbol" pitchFamily="18" charset="2"/>
              </a:rPr>
              <a:t>u </a:t>
            </a:r>
            <a:r>
              <a:rPr lang="pl-PL" sz="2400" b="1" baseline="-25000">
                <a:solidFill>
                  <a:schemeClr val="accent2"/>
                </a:solidFill>
                <a:latin typeface="Times New Roman" pitchFamily="18" charset="0"/>
                <a:sym typeface="Symbol" pitchFamily="18" charset="2"/>
              </a:rPr>
              <a:t>1- /2</a:t>
            </a:r>
          </a:p>
        </p:txBody>
      </p:sp>
      <p:sp>
        <p:nvSpPr>
          <p:cNvPr id="49160" name="Rectangle 8"/>
          <p:cNvSpPr>
            <a:spLocks noChangeArrowheads="1"/>
          </p:cNvSpPr>
          <p:nvPr/>
        </p:nvSpPr>
        <p:spPr bwMode="auto">
          <a:xfrm>
            <a:off x="1762125" y="5229225"/>
            <a:ext cx="612775" cy="457200"/>
          </a:xfrm>
          <a:prstGeom prst="rect">
            <a:avLst/>
          </a:prstGeom>
          <a:noFill/>
          <a:ln w="9525">
            <a:noFill/>
            <a:miter lim="800000"/>
            <a:headEnd/>
            <a:tailEnd/>
          </a:ln>
        </p:spPr>
        <p:txBody>
          <a:bodyPr wrap="none">
            <a:spAutoFit/>
          </a:bodyPr>
          <a:lstStyle/>
          <a:p>
            <a:r>
              <a:rPr lang="pl-PL" sz="2400" b="1">
                <a:solidFill>
                  <a:srgbClr val="FF3300"/>
                </a:solidFill>
                <a:latin typeface="Times New Roman" pitchFamily="18" charset="0"/>
                <a:sym typeface="Symbol" pitchFamily="18" charset="2"/>
              </a:rPr>
              <a:t>/2</a:t>
            </a:r>
          </a:p>
        </p:txBody>
      </p:sp>
      <p:sp>
        <p:nvSpPr>
          <p:cNvPr id="49161" name="Rectangle 9"/>
          <p:cNvSpPr>
            <a:spLocks noChangeArrowheads="1"/>
          </p:cNvSpPr>
          <p:nvPr/>
        </p:nvSpPr>
        <p:spPr bwMode="auto">
          <a:xfrm>
            <a:off x="6083300" y="5229225"/>
            <a:ext cx="612775" cy="457200"/>
          </a:xfrm>
          <a:prstGeom prst="rect">
            <a:avLst/>
          </a:prstGeom>
          <a:noFill/>
          <a:ln w="9525">
            <a:noFill/>
            <a:miter lim="800000"/>
            <a:headEnd/>
            <a:tailEnd/>
          </a:ln>
        </p:spPr>
        <p:txBody>
          <a:bodyPr wrap="none">
            <a:spAutoFit/>
          </a:bodyPr>
          <a:lstStyle/>
          <a:p>
            <a:r>
              <a:rPr lang="pl-PL" sz="2400" b="1">
                <a:solidFill>
                  <a:srgbClr val="FF3300"/>
                </a:solidFill>
                <a:latin typeface="Times New Roman" pitchFamily="18" charset="0"/>
                <a:sym typeface="Symbol" pitchFamily="18" charset="2"/>
              </a:rPr>
              <a:t>/2</a:t>
            </a:r>
          </a:p>
        </p:txBody>
      </p:sp>
      <p:sp>
        <p:nvSpPr>
          <p:cNvPr id="49162" name="Line 10"/>
          <p:cNvSpPr>
            <a:spLocks noChangeShapeType="1"/>
          </p:cNvSpPr>
          <p:nvPr/>
        </p:nvSpPr>
        <p:spPr bwMode="auto">
          <a:xfrm>
            <a:off x="2770188" y="4149725"/>
            <a:ext cx="0" cy="1584325"/>
          </a:xfrm>
          <a:prstGeom prst="line">
            <a:avLst/>
          </a:prstGeom>
          <a:noFill/>
          <a:ln w="57150">
            <a:solidFill>
              <a:schemeClr val="tx1"/>
            </a:solidFill>
            <a:round/>
            <a:headEnd/>
            <a:tailEnd/>
          </a:ln>
        </p:spPr>
        <p:txBody>
          <a:bodyPr/>
          <a:lstStyle/>
          <a:p>
            <a:endParaRPr lang="pl-PL"/>
          </a:p>
        </p:txBody>
      </p:sp>
      <p:sp>
        <p:nvSpPr>
          <p:cNvPr id="49163" name="Line 11"/>
          <p:cNvSpPr>
            <a:spLocks noChangeShapeType="1"/>
          </p:cNvSpPr>
          <p:nvPr/>
        </p:nvSpPr>
        <p:spPr bwMode="auto">
          <a:xfrm flipV="1">
            <a:off x="5795963" y="4005263"/>
            <a:ext cx="0" cy="1728787"/>
          </a:xfrm>
          <a:prstGeom prst="line">
            <a:avLst/>
          </a:prstGeom>
          <a:noFill/>
          <a:ln w="57150">
            <a:solidFill>
              <a:schemeClr val="tx1"/>
            </a:solidFill>
            <a:round/>
            <a:headEnd/>
            <a:tailEnd/>
          </a:ln>
        </p:spPr>
        <p:txBody>
          <a:bodyPr/>
          <a:lstStyle/>
          <a:p>
            <a:endParaRPr lang="pl-PL"/>
          </a:p>
        </p:txBody>
      </p:sp>
      <p:sp>
        <p:nvSpPr>
          <p:cNvPr id="49164" name="Line 12"/>
          <p:cNvSpPr>
            <a:spLocks noChangeShapeType="1"/>
          </p:cNvSpPr>
          <p:nvPr/>
        </p:nvSpPr>
        <p:spPr bwMode="auto">
          <a:xfrm flipH="1">
            <a:off x="2338388" y="1773238"/>
            <a:ext cx="4032250" cy="3384550"/>
          </a:xfrm>
          <a:prstGeom prst="line">
            <a:avLst/>
          </a:prstGeom>
          <a:noFill/>
          <a:ln w="9525">
            <a:solidFill>
              <a:schemeClr val="tx1"/>
            </a:solidFill>
            <a:round/>
            <a:headEnd/>
            <a:tailEnd type="triangle" w="med" len="med"/>
          </a:ln>
        </p:spPr>
        <p:txBody>
          <a:bodyPr/>
          <a:lstStyle/>
          <a:p>
            <a:endParaRPr lang="pl-PL"/>
          </a:p>
        </p:txBody>
      </p:sp>
      <p:sp>
        <p:nvSpPr>
          <p:cNvPr id="49165" name="Line 13"/>
          <p:cNvSpPr>
            <a:spLocks noChangeShapeType="1"/>
          </p:cNvSpPr>
          <p:nvPr/>
        </p:nvSpPr>
        <p:spPr bwMode="auto">
          <a:xfrm flipH="1">
            <a:off x="6083300" y="1773238"/>
            <a:ext cx="287338" cy="3240087"/>
          </a:xfrm>
          <a:prstGeom prst="line">
            <a:avLst/>
          </a:prstGeom>
          <a:noFill/>
          <a:ln w="9525">
            <a:solidFill>
              <a:schemeClr val="tx1"/>
            </a:solidFill>
            <a:round/>
            <a:headEnd/>
            <a:tailEnd type="triangle" w="med" len="med"/>
          </a:ln>
        </p:spPr>
        <p:txBody>
          <a:bodyPr/>
          <a:lstStyle/>
          <a:p>
            <a:endParaRPr lang="pl-PL"/>
          </a:p>
        </p:txBody>
      </p:sp>
      <p:sp>
        <p:nvSpPr>
          <p:cNvPr id="49166" name="Text Box 14"/>
          <p:cNvSpPr txBox="1">
            <a:spLocks noChangeArrowheads="1"/>
          </p:cNvSpPr>
          <p:nvPr/>
        </p:nvSpPr>
        <p:spPr bwMode="auto">
          <a:xfrm>
            <a:off x="4859338" y="1277938"/>
            <a:ext cx="3787775" cy="457200"/>
          </a:xfrm>
          <a:prstGeom prst="rect">
            <a:avLst/>
          </a:prstGeom>
          <a:noFill/>
          <a:ln w="9525">
            <a:noFill/>
            <a:miter lim="800000"/>
            <a:headEnd/>
            <a:tailEnd/>
          </a:ln>
        </p:spPr>
        <p:txBody>
          <a:bodyPr wrap="none">
            <a:spAutoFit/>
          </a:bodyPr>
          <a:lstStyle/>
          <a:p>
            <a:r>
              <a:rPr lang="pl-PL" sz="2400">
                <a:latin typeface="Calibri" pitchFamily="34" charset="0"/>
              </a:rPr>
              <a:t>dwustronny obszar krytyczny</a:t>
            </a:r>
          </a:p>
        </p:txBody>
      </p:sp>
      <p:sp>
        <p:nvSpPr>
          <p:cNvPr id="49167" name="Line 15"/>
          <p:cNvSpPr>
            <a:spLocks noChangeShapeType="1"/>
          </p:cNvSpPr>
          <p:nvPr/>
        </p:nvSpPr>
        <p:spPr bwMode="auto">
          <a:xfrm flipV="1">
            <a:off x="1187450" y="5443538"/>
            <a:ext cx="215900" cy="288925"/>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68" name="Line 16"/>
          <p:cNvSpPr>
            <a:spLocks noChangeShapeType="1"/>
          </p:cNvSpPr>
          <p:nvPr/>
        </p:nvSpPr>
        <p:spPr bwMode="auto">
          <a:xfrm flipV="1">
            <a:off x="827088" y="5516563"/>
            <a:ext cx="144462" cy="215900"/>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69" name="Line 17"/>
          <p:cNvSpPr>
            <a:spLocks noChangeShapeType="1"/>
          </p:cNvSpPr>
          <p:nvPr/>
        </p:nvSpPr>
        <p:spPr bwMode="auto">
          <a:xfrm flipV="1">
            <a:off x="1619250" y="5083175"/>
            <a:ext cx="431800" cy="649288"/>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70" name="Line 18"/>
          <p:cNvSpPr>
            <a:spLocks noChangeShapeType="1"/>
          </p:cNvSpPr>
          <p:nvPr/>
        </p:nvSpPr>
        <p:spPr bwMode="auto">
          <a:xfrm flipV="1">
            <a:off x="1979613" y="4508500"/>
            <a:ext cx="792162" cy="1223963"/>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71" name="Line 19"/>
          <p:cNvSpPr>
            <a:spLocks noChangeShapeType="1"/>
          </p:cNvSpPr>
          <p:nvPr/>
        </p:nvSpPr>
        <p:spPr bwMode="auto">
          <a:xfrm flipV="1">
            <a:off x="2339975" y="5083175"/>
            <a:ext cx="431800" cy="649288"/>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72" name="Line 20"/>
          <p:cNvSpPr>
            <a:spLocks noChangeShapeType="1"/>
          </p:cNvSpPr>
          <p:nvPr/>
        </p:nvSpPr>
        <p:spPr bwMode="auto">
          <a:xfrm flipV="1">
            <a:off x="6588125" y="5300663"/>
            <a:ext cx="287338" cy="360362"/>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73" name="Line 21"/>
          <p:cNvSpPr>
            <a:spLocks noChangeShapeType="1"/>
          </p:cNvSpPr>
          <p:nvPr/>
        </p:nvSpPr>
        <p:spPr bwMode="auto">
          <a:xfrm flipV="1">
            <a:off x="7164388" y="5445125"/>
            <a:ext cx="144462" cy="215900"/>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74" name="Line 22"/>
          <p:cNvSpPr>
            <a:spLocks noChangeShapeType="1"/>
          </p:cNvSpPr>
          <p:nvPr/>
        </p:nvSpPr>
        <p:spPr bwMode="auto">
          <a:xfrm flipV="1">
            <a:off x="5795963" y="4508500"/>
            <a:ext cx="288925" cy="433388"/>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75" name="Line 23"/>
          <p:cNvSpPr>
            <a:spLocks noChangeShapeType="1"/>
          </p:cNvSpPr>
          <p:nvPr/>
        </p:nvSpPr>
        <p:spPr bwMode="auto">
          <a:xfrm flipV="1">
            <a:off x="5795963" y="4797425"/>
            <a:ext cx="504825" cy="792163"/>
          </a:xfrm>
          <a:prstGeom prst="line">
            <a:avLst/>
          </a:prstGeom>
          <a:noFill/>
          <a:ln w="9525">
            <a:solidFill>
              <a:schemeClr val="tx1"/>
            </a:solidFill>
            <a:round/>
            <a:headEnd/>
            <a:tailEnd/>
          </a:ln>
        </p:spPr>
        <p:txBody>
          <a:bodyPr lIns="90000" tIns="46800" rIns="90000" bIns="46800">
            <a:spAutoFit/>
          </a:bodyPr>
          <a:lstStyle/>
          <a:p>
            <a:endParaRPr lang="pl-PL"/>
          </a:p>
        </p:txBody>
      </p:sp>
      <p:sp>
        <p:nvSpPr>
          <p:cNvPr id="49176" name="Line 24"/>
          <p:cNvSpPr>
            <a:spLocks noChangeShapeType="1"/>
          </p:cNvSpPr>
          <p:nvPr/>
        </p:nvSpPr>
        <p:spPr bwMode="auto">
          <a:xfrm flipV="1">
            <a:off x="6084888" y="5013325"/>
            <a:ext cx="431800" cy="649288"/>
          </a:xfrm>
          <a:prstGeom prst="line">
            <a:avLst/>
          </a:prstGeom>
          <a:noFill/>
          <a:ln w="9525">
            <a:solidFill>
              <a:schemeClr val="tx1"/>
            </a:solidFill>
            <a:round/>
            <a:headEnd/>
            <a:tailEnd/>
          </a:ln>
        </p:spPr>
        <p:txBody>
          <a:bodyPr lIns="90000" tIns="46800" rIns="90000" bIns="46800">
            <a:spAutoFit/>
          </a:bodyPr>
          <a:lstStyle/>
          <a:p>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stopki 3"/>
          <p:cNvSpPr>
            <a:spLocks noGrp="1"/>
          </p:cNvSpPr>
          <p:nvPr>
            <p:ph type="ftr" sz="quarter" idx="10"/>
          </p:nvPr>
        </p:nvSpPr>
        <p:spPr/>
        <p:txBody>
          <a:bodyPr/>
          <a:lstStyle/>
          <a:p>
            <a:pPr>
              <a:defRPr/>
            </a:pPr>
            <a:r>
              <a:rPr lang="pl-PL"/>
              <a:t>KISIM, WIMiIP, AGH</a:t>
            </a:r>
          </a:p>
        </p:txBody>
      </p:sp>
      <p:sp>
        <p:nvSpPr>
          <p:cNvPr id="50179" name="Rectangle 2"/>
          <p:cNvSpPr>
            <a:spLocks noGrp="1" noChangeArrowheads="1"/>
          </p:cNvSpPr>
          <p:nvPr>
            <p:ph type="title"/>
          </p:nvPr>
        </p:nvSpPr>
        <p:spPr/>
        <p:txBody>
          <a:bodyPr/>
          <a:lstStyle/>
          <a:p>
            <a:pPr eaLnBrk="1" hangingPunct="1"/>
            <a:r>
              <a:rPr lang="pl-PL" smtClean="0"/>
              <a:t>Podstawa do podjęcia decyzji weryfikacyjnej</a:t>
            </a:r>
          </a:p>
        </p:txBody>
      </p:sp>
      <p:sp>
        <p:nvSpPr>
          <p:cNvPr id="50180" name="Rectangle 4"/>
          <p:cNvSpPr>
            <a:spLocks noGrp="1" noChangeArrowheads="1"/>
          </p:cNvSpPr>
          <p:nvPr>
            <p:ph type="body" idx="1"/>
          </p:nvPr>
        </p:nvSpPr>
        <p:spPr>
          <a:noFill/>
        </p:spPr>
        <p:txBody>
          <a:bodyPr/>
          <a:lstStyle/>
          <a:p>
            <a:pPr marL="628650" lvl="1" indent="-360363" eaLnBrk="1" hangingPunct="1"/>
            <a:r>
              <a:rPr lang="pl-PL" smtClean="0">
                <a:sym typeface="Symbol" pitchFamily="18" charset="2"/>
              </a:rPr>
              <a:t>Jeżeli obliczona wartość funkcji testowej znajdzie się w obszarze krytycznym (np. f &gt;A) , hipotezę H</a:t>
            </a:r>
            <a:r>
              <a:rPr lang="pl-PL" baseline="-25000" smtClean="0">
                <a:sym typeface="Symbol" pitchFamily="18" charset="2"/>
              </a:rPr>
              <a:t>0</a:t>
            </a:r>
            <a:r>
              <a:rPr lang="pl-PL" smtClean="0">
                <a:sym typeface="Symbol" pitchFamily="18" charset="2"/>
              </a:rPr>
              <a:t> należy odrzucić i przyjąć hipotezę H</a:t>
            </a:r>
            <a:r>
              <a:rPr lang="pl-PL" baseline="-25000" smtClean="0">
                <a:sym typeface="Symbol" pitchFamily="18" charset="2"/>
              </a:rPr>
              <a:t>1</a:t>
            </a:r>
            <a:r>
              <a:rPr lang="pl-PL" smtClean="0">
                <a:sym typeface="Symbol" pitchFamily="18" charset="2"/>
              </a:rPr>
              <a:t> </a:t>
            </a:r>
          </a:p>
          <a:p>
            <a:pPr marL="628650" lvl="1" indent="-360363" eaLnBrk="1" hangingPunct="1"/>
            <a:r>
              <a:rPr lang="pl-PL" smtClean="0">
                <a:sym typeface="Symbol" pitchFamily="18" charset="2"/>
              </a:rPr>
              <a:t>W  programach komputerowych decyzję podejmuje się na następującej podstawie </a:t>
            </a:r>
          </a:p>
          <a:p>
            <a:pPr marL="1171575" lvl="2" eaLnBrk="1" hangingPunct="1"/>
            <a:r>
              <a:rPr lang="pl-PL" smtClean="0">
                <a:sym typeface="Symbol" pitchFamily="18" charset="2"/>
              </a:rPr>
              <a:t>jeśli p&lt;   H</a:t>
            </a:r>
            <a:r>
              <a:rPr lang="pl-PL" baseline="-25000" smtClean="0">
                <a:sym typeface="Symbol" pitchFamily="18" charset="2"/>
              </a:rPr>
              <a:t>0</a:t>
            </a:r>
            <a:r>
              <a:rPr lang="pl-PL" smtClean="0">
                <a:sym typeface="Symbol" pitchFamily="18" charset="2"/>
              </a:rPr>
              <a:t> odrzucamy, przyjmujemy H</a:t>
            </a:r>
            <a:r>
              <a:rPr lang="pl-PL" baseline="-25000" smtClean="0">
                <a:sym typeface="Symbol" pitchFamily="18" charset="2"/>
              </a:rPr>
              <a:t>1</a:t>
            </a:r>
          </a:p>
          <a:p>
            <a:pPr marL="1171575" lvl="2" eaLnBrk="1" hangingPunct="1"/>
            <a:r>
              <a:rPr lang="pl-PL" smtClean="0">
                <a:sym typeface="Symbol" pitchFamily="18" charset="2"/>
              </a:rPr>
              <a:t>jeśli p    nie ma podstaw do odrzucenia H</a:t>
            </a:r>
            <a:r>
              <a:rPr lang="pl-PL" baseline="-25000" smtClean="0">
                <a:sym typeface="Symbol" pitchFamily="18" charset="2"/>
              </a:rPr>
              <a:t>0</a:t>
            </a:r>
            <a:r>
              <a:rPr lang="pl-PL" smtClean="0">
                <a:sym typeface="Symbol" pitchFamily="18" charset="2"/>
              </a:rPr>
              <a:t> </a:t>
            </a:r>
          </a:p>
          <a:p>
            <a:pPr eaLnBrk="1" hangingPunct="1">
              <a:lnSpc>
                <a:spcPct val="90000"/>
              </a:lnSpc>
            </a:pPr>
            <a:endParaRPr lang="pl-PL" sz="2400" smtClean="0"/>
          </a:p>
        </p:txBody>
      </p:sp>
      <p:pic>
        <p:nvPicPr>
          <p:cNvPr id="50181" name="Picture 5" descr="Grafika:Rozk&amp;lstrok;ad normalny.svg"/>
          <p:cNvPicPr>
            <a:picLocks noChangeAspect="1" noChangeArrowheads="1"/>
          </p:cNvPicPr>
          <p:nvPr/>
        </p:nvPicPr>
        <p:blipFill>
          <a:blip r:embed="rId2" cstate="print"/>
          <a:srcRect/>
          <a:stretch>
            <a:fillRect/>
          </a:stretch>
        </p:blipFill>
        <p:spPr bwMode="auto">
          <a:xfrm>
            <a:off x="1403350" y="4292600"/>
            <a:ext cx="4752975" cy="2011363"/>
          </a:xfrm>
          <a:prstGeom prst="rect">
            <a:avLst/>
          </a:prstGeom>
          <a:noFill/>
          <a:ln w="9525">
            <a:noFill/>
            <a:miter lim="800000"/>
            <a:headEnd/>
            <a:tailEnd/>
          </a:ln>
        </p:spPr>
      </p:pic>
      <p:sp>
        <p:nvSpPr>
          <p:cNvPr id="50182" name="Line 6"/>
          <p:cNvSpPr>
            <a:spLocks noChangeShapeType="1"/>
          </p:cNvSpPr>
          <p:nvPr/>
        </p:nvSpPr>
        <p:spPr bwMode="auto">
          <a:xfrm>
            <a:off x="4427538" y="5300663"/>
            <a:ext cx="0" cy="936625"/>
          </a:xfrm>
          <a:prstGeom prst="line">
            <a:avLst/>
          </a:prstGeom>
          <a:noFill/>
          <a:ln w="9525">
            <a:solidFill>
              <a:srgbClr val="FF3300"/>
            </a:solidFill>
            <a:round/>
            <a:headEnd/>
            <a:tailEnd/>
          </a:ln>
        </p:spPr>
        <p:txBody>
          <a:bodyPr/>
          <a:lstStyle/>
          <a:p>
            <a:endParaRPr lang="pl-PL"/>
          </a:p>
        </p:txBody>
      </p:sp>
      <p:sp>
        <p:nvSpPr>
          <p:cNvPr id="50183" name="Text Box 7"/>
          <p:cNvSpPr txBox="1">
            <a:spLocks noChangeArrowheads="1"/>
          </p:cNvSpPr>
          <p:nvPr/>
        </p:nvSpPr>
        <p:spPr bwMode="auto">
          <a:xfrm>
            <a:off x="4211638" y="6237288"/>
            <a:ext cx="404812" cy="457200"/>
          </a:xfrm>
          <a:prstGeom prst="rect">
            <a:avLst/>
          </a:prstGeom>
          <a:noFill/>
          <a:ln w="9525">
            <a:noFill/>
            <a:miter lim="800000"/>
            <a:headEnd/>
            <a:tailEnd/>
          </a:ln>
        </p:spPr>
        <p:txBody>
          <a:bodyPr wrap="none">
            <a:spAutoFit/>
          </a:bodyPr>
          <a:lstStyle/>
          <a:p>
            <a:r>
              <a:rPr lang="pl-PL" sz="2400">
                <a:solidFill>
                  <a:srgbClr val="FF3300"/>
                </a:solidFill>
                <a:latin typeface="Times New Roman" pitchFamily="18" charset="0"/>
              </a:rPr>
              <a:t>A</a:t>
            </a:r>
          </a:p>
        </p:txBody>
      </p:sp>
      <p:sp>
        <p:nvSpPr>
          <p:cNvPr id="50184" name="Line 8"/>
          <p:cNvSpPr>
            <a:spLocks noChangeShapeType="1"/>
          </p:cNvSpPr>
          <p:nvPr/>
        </p:nvSpPr>
        <p:spPr bwMode="auto">
          <a:xfrm>
            <a:off x="4427538" y="6237288"/>
            <a:ext cx="0" cy="144462"/>
          </a:xfrm>
          <a:prstGeom prst="line">
            <a:avLst/>
          </a:prstGeom>
          <a:noFill/>
          <a:ln w="9525">
            <a:solidFill>
              <a:schemeClr val="tx1"/>
            </a:solidFill>
            <a:round/>
            <a:headEnd/>
            <a:tailEnd/>
          </a:ln>
        </p:spPr>
        <p:txBody>
          <a:bodyPr/>
          <a:lstStyle/>
          <a:p>
            <a:endParaRPr lang="pl-PL"/>
          </a:p>
        </p:txBody>
      </p:sp>
      <p:sp>
        <p:nvSpPr>
          <p:cNvPr id="50185" name="Line 9"/>
          <p:cNvSpPr>
            <a:spLocks noChangeShapeType="1"/>
          </p:cNvSpPr>
          <p:nvPr/>
        </p:nvSpPr>
        <p:spPr bwMode="auto">
          <a:xfrm>
            <a:off x="4427538" y="6308725"/>
            <a:ext cx="1800225" cy="0"/>
          </a:xfrm>
          <a:prstGeom prst="line">
            <a:avLst/>
          </a:prstGeom>
          <a:noFill/>
          <a:ln w="9525">
            <a:solidFill>
              <a:srgbClr val="FF3300"/>
            </a:solidFill>
            <a:round/>
            <a:headEnd/>
            <a:tailEnd/>
          </a:ln>
        </p:spPr>
        <p:txBody>
          <a:bodyPr/>
          <a:lstStyle/>
          <a:p>
            <a:endParaRPr lang="pl-PL"/>
          </a:p>
        </p:txBody>
      </p:sp>
      <p:sp>
        <p:nvSpPr>
          <p:cNvPr id="50186" name="Text Box 10"/>
          <p:cNvSpPr txBox="1">
            <a:spLocks noChangeArrowheads="1"/>
          </p:cNvSpPr>
          <p:nvPr/>
        </p:nvSpPr>
        <p:spPr bwMode="auto">
          <a:xfrm>
            <a:off x="4572000" y="5734050"/>
            <a:ext cx="376238" cy="457200"/>
          </a:xfrm>
          <a:prstGeom prst="rect">
            <a:avLst/>
          </a:prstGeom>
          <a:noFill/>
          <a:ln w="9525">
            <a:noFill/>
            <a:miter lim="800000"/>
            <a:headEnd/>
            <a:tailEnd/>
          </a:ln>
        </p:spPr>
        <p:txBody>
          <a:bodyPr wrap="none">
            <a:spAutoFit/>
          </a:bodyPr>
          <a:lstStyle/>
          <a:p>
            <a:r>
              <a:rPr lang="pl-PL" sz="2400">
                <a:latin typeface="Times New Roman" pitchFamily="18" charset="0"/>
                <a:sym typeface="Symbol" pitchFamily="18" charset="2"/>
              </a:rPr>
              <a:t></a:t>
            </a:r>
          </a:p>
        </p:txBody>
      </p:sp>
      <p:sp>
        <p:nvSpPr>
          <p:cNvPr id="50187" name="Line 11"/>
          <p:cNvSpPr>
            <a:spLocks noChangeShapeType="1"/>
          </p:cNvSpPr>
          <p:nvPr/>
        </p:nvSpPr>
        <p:spPr bwMode="auto">
          <a:xfrm flipH="1">
            <a:off x="4427538" y="5589588"/>
            <a:ext cx="288925" cy="431800"/>
          </a:xfrm>
          <a:prstGeom prst="line">
            <a:avLst/>
          </a:prstGeom>
          <a:noFill/>
          <a:ln w="9525">
            <a:solidFill>
              <a:srgbClr val="FF0000"/>
            </a:solidFill>
            <a:round/>
            <a:headEnd/>
            <a:tailEnd/>
          </a:ln>
        </p:spPr>
        <p:txBody>
          <a:bodyPr lIns="90000" tIns="46800" rIns="90000" bIns="46800">
            <a:spAutoFit/>
          </a:bodyPr>
          <a:lstStyle/>
          <a:p>
            <a:endParaRPr lang="pl-PL"/>
          </a:p>
        </p:txBody>
      </p:sp>
      <p:sp>
        <p:nvSpPr>
          <p:cNvPr id="50188" name="Line 12"/>
          <p:cNvSpPr>
            <a:spLocks noChangeShapeType="1"/>
          </p:cNvSpPr>
          <p:nvPr/>
        </p:nvSpPr>
        <p:spPr bwMode="auto">
          <a:xfrm flipH="1">
            <a:off x="4716463" y="5876925"/>
            <a:ext cx="288925" cy="431800"/>
          </a:xfrm>
          <a:prstGeom prst="line">
            <a:avLst/>
          </a:prstGeom>
          <a:noFill/>
          <a:ln w="9525">
            <a:solidFill>
              <a:srgbClr val="FF0000"/>
            </a:solidFill>
            <a:round/>
            <a:headEnd/>
            <a:tailEnd/>
          </a:ln>
        </p:spPr>
        <p:txBody>
          <a:bodyPr lIns="90000" tIns="46800" rIns="90000" bIns="46800">
            <a:spAutoFit/>
          </a:bodyPr>
          <a:lstStyle/>
          <a:p>
            <a:endParaRPr lang="pl-PL"/>
          </a:p>
        </p:txBody>
      </p:sp>
      <p:sp>
        <p:nvSpPr>
          <p:cNvPr id="50189" name="Line 13"/>
          <p:cNvSpPr>
            <a:spLocks noChangeShapeType="1"/>
          </p:cNvSpPr>
          <p:nvPr/>
        </p:nvSpPr>
        <p:spPr bwMode="auto">
          <a:xfrm flipH="1">
            <a:off x="5219700" y="6092825"/>
            <a:ext cx="144463" cy="215900"/>
          </a:xfrm>
          <a:prstGeom prst="line">
            <a:avLst/>
          </a:prstGeom>
          <a:noFill/>
          <a:ln w="9525">
            <a:solidFill>
              <a:srgbClr val="FF0000"/>
            </a:solidFill>
            <a:round/>
            <a:headEnd/>
            <a:tailEnd/>
          </a:ln>
        </p:spPr>
        <p:txBody>
          <a:bodyPr lIns="90000" tIns="46800" rIns="90000" bIns="46800">
            <a:spAutoFit/>
          </a:bodyPr>
          <a:lstStyle/>
          <a:p>
            <a:endParaRPr lang="pl-PL"/>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1203" name="Rectangle 2"/>
          <p:cNvSpPr>
            <a:spLocks noGrp="1" noChangeArrowheads="1"/>
          </p:cNvSpPr>
          <p:nvPr>
            <p:ph type="title"/>
          </p:nvPr>
        </p:nvSpPr>
        <p:spPr/>
        <p:txBody>
          <a:bodyPr/>
          <a:lstStyle/>
          <a:p>
            <a:pPr eaLnBrk="1" hangingPunct="1"/>
            <a:r>
              <a:rPr lang="pl-PL" sz="2400" smtClean="0"/>
              <a:t>Przykład realizowany z pomocą pakietu STATISTICA</a:t>
            </a:r>
          </a:p>
        </p:txBody>
      </p:sp>
      <p:sp>
        <p:nvSpPr>
          <p:cNvPr id="51204" name="Rectangle 4"/>
          <p:cNvSpPr>
            <a:spLocks noGrp="1" noChangeArrowheads="1"/>
          </p:cNvSpPr>
          <p:nvPr>
            <p:ph type="body" idx="1"/>
          </p:nvPr>
        </p:nvSpPr>
        <p:spPr>
          <a:noFill/>
        </p:spPr>
        <p:txBody>
          <a:bodyPr/>
          <a:lstStyle/>
          <a:p>
            <a:pPr eaLnBrk="1" hangingPunct="1">
              <a:lnSpc>
                <a:spcPct val="80000"/>
              </a:lnSpc>
            </a:pPr>
            <a:r>
              <a:rPr lang="pl-PL" sz="1800" smtClean="0"/>
              <a:t>Dane z badań przeprowadzonych w 1996 roku dotyczące zarobków Polaków. </a:t>
            </a:r>
          </a:p>
          <a:p>
            <a:pPr eaLnBrk="1" hangingPunct="1">
              <a:lnSpc>
                <a:spcPct val="80000"/>
              </a:lnSpc>
            </a:pPr>
            <a:r>
              <a:rPr lang="pl-PL" sz="1800" smtClean="0"/>
              <a:t>Ankiety wysłano do 5000 pracowników wylosowanych przez GUS. </a:t>
            </a:r>
          </a:p>
          <a:p>
            <a:pPr eaLnBrk="1" hangingPunct="1">
              <a:lnSpc>
                <a:spcPct val="80000"/>
              </a:lnSpc>
            </a:pPr>
            <a:r>
              <a:rPr lang="pl-PL" sz="1800" smtClean="0"/>
              <a:t>Ankiety zwróciło 1255 osób. Arkusz zawiera następujące informacje </a:t>
            </a:r>
            <a:br>
              <a:rPr lang="pl-PL" sz="1800" smtClean="0"/>
            </a:br>
            <a:r>
              <a:rPr lang="pl-PL" sz="1800" smtClean="0"/>
              <a:t>o badanych osobach</a:t>
            </a:r>
          </a:p>
          <a:p>
            <a:pPr lvl="1" eaLnBrk="1" hangingPunct="1">
              <a:lnSpc>
                <a:spcPct val="80000"/>
              </a:lnSpc>
            </a:pPr>
            <a:r>
              <a:rPr lang="pl-PL" sz="1600" smtClean="0"/>
              <a:t>Płeć</a:t>
            </a:r>
          </a:p>
          <a:p>
            <a:pPr lvl="1" eaLnBrk="1" hangingPunct="1">
              <a:lnSpc>
                <a:spcPct val="80000"/>
              </a:lnSpc>
            </a:pPr>
            <a:r>
              <a:rPr lang="pl-PL" sz="1600" smtClean="0"/>
              <a:t>Wykształcenie</a:t>
            </a:r>
          </a:p>
          <a:p>
            <a:pPr lvl="1" eaLnBrk="1" hangingPunct="1">
              <a:lnSpc>
                <a:spcPct val="80000"/>
              </a:lnSpc>
            </a:pPr>
            <a:r>
              <a:rPr lang="pl-PL" sz="1600" smtClean="0"/>
              <a:t>Wiek</a:t>
            </a:r>
          </a:p>
          <a:p>
            <a:pPr lvl="1" eaLnBrk="1" hangingPunct="1">
              <a:lnSpc>
                <a:spcPct val="80000"/>
              </a:lnSpc>
            </a:pPr>
            <a:r>
              <a:rPr lang="pl-PL" sz="1600" smtClean="0"/>
              <a:t>Staż pracy</a:t>
            </a:r>
          </a:p>
          <a:p>
            <a:pPr lvl="1" eaLnBrk="1" hangingPunct="1">
              <a:lnSpc>
                <a:spcPct val="80000"/>
              </a:lnSpc>
            </a:pPr>
            <a:r>
              <a:rPr lang="pl-PL" sz="1600" smtClean="0"/>
              <a:t>Płaca brutto</a:t>
            </a:r>
          </a:p>
          <a:p>
            <a:pPr lvl="1" eaLnBrk="1" hangingPunct="1">
              <a:lnSpc>
                <a:spcPct val="80000"/>
              </a:lnSpc>
            </a:pPr>
            <a:endParaRPr lang="pl-PL" sz="1600" smtClean="0"/>
          </a:p>
          <a:p>
            <a:pPr lvl="1" eaLnBrk="1" hangingPunct="1">
              <a:lnSpc>
                <a:spcPct val="80000"/>
              </a:lnSpc>
            </a:pPr>
            <a:r>
              <a:rPr lang="pl-PL" sz="1600" smtClean="0"/>
              <a:t>Stawiam pod wątpliwość twierdzenie, że płeć nie ma wpływu na wysokość zarobków w Polsce, jeśli  by tak było to nie powinno być różnic pomiędzy średnimi wartościami zarobków kobiet i mężczyzn.</a:t>
            </a:r>
          </a:p>
          <a:p>
            <a:pPr lvl="1" eaLnBrk="1" hangingPunct="1">
              <a:lnSpc>
                <a:spcPct val="80000"/>
              </a:lnSpc>
            </a:pPr>
            <a:endParaRPr lang="pl-PL" sz="1600" smtClean="0"/>
          </a:p>
          <a:p>
            <a:pPr lvl="1" eaLnBrk="1" hangingPunct="1">
              <a:lnSpc>
                <a:spcPct val="80000"/>
              </a:lnSpc>
            </a:pPr>
            <a:r>
              <a:rPr lang="pl-PL" sz="1600" smtClean="0"/>
              <a:t>Hipotezą zerową jest zdanie: Zarobki mężczyzn i kobiet nie różnią się</a:t>
            </a:r>
          </a:p>
          <a:p>
            <a:pPr lvl="1" eaLnBrk="1" hangingPunct="1">
              <a:lnSpc>
                <a:spcPct val="80000"/>
              </a:lnSpc>
            </a:pPr>
            <a:r>
              <a:rPr lang="pl-PL" sz="1600" smtClean="0"/>
              <a:t> H0 : m1=m2  	przy hipotezie alternatywnej  	 H1 : m1</a:t>
            </a:r>
            <a:r>
              <a:rPr lang="pl-PL" sz="1600" smtClean="0">
                <a:sym typeface="Symbol" pitchFamily="18" charset="2"/>
              </a:rPr>
              <a:t></a:t>
            </a:r>
            <a:r>
              <a:rPr lang="pl-PL" sz="1600" smtClean="0"/>
              <a:t> m2 , </a:t>
            </a:r>
          </a:p>
          <a:p>
            <a:pPr lvl="1" eaLnBrk="1" hangingPunct="1">
              <a:lnSpc>
                <a:spcPct val="80000"/>
              </a:lnSpc>
              <a:buFont typeface="Georgia" pitchFamily="18" charset="0"/>
              <a:buNone/>
            </a:pPr>
            <a:endParaRPr lang="pl-PL" sz="1000" baseline="-25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3"/>
          <p:cNvSpPr>
            <a:spLocks noGrp="1"/>
          </p:cNvSpPr>
          <p:nvPr>
            <p:ph type="ftr" sz="quarter" idx="10"/>
          </p:nvPr>
        </p:nvSpPr>
        <p:spPr/>
        <p:txBody>
          <a:bodyPr/>
          <a:lstStyle/>
          <a:p>
            <a:pPr>
              <a:defRPr/>
            </a:pPr>
            <a:r>
              <a:rPr lang="pl-PL"/>
              <a:t>KISIM, WIMiIP, AGH</a:t>
            </a:r>
          </a:p>
        </p:txBody>
      </p:sp>
      <p:pic>
        <p:nvPicPr>
          <p:cNvPr id="179202" name="Picture 2"/>
          <p:cNvPicPr>
            <a:picLocks noChangeAspect="1" noChangeArrowheads="1"/>
          </p:cNvPicPr>
          <p:nvPr/>
        </p:nvPicPr>
        <p:blipFill>
          <a:blip r:embed="rId2" cstate="print"/>
          <a:srcRect/>
          <a:stretch>
            <a:fillRect/>
          </a:stretch>
        </p:blipFill>
        <p:spPr bwMode="auto">
          <a:xfrm>
            <a:off x="395536" y="0"/>
            <a:ext cx="8294687" cy="3286125"/>
          </a:xfrm>
          <a:prstGeom prst="rect">
            <a:avLst/>
          </a:prstGeom>
          <a:noFill/>
          <a:ln w="9525">
            <a:noFill/>
            <a:miter lim="800000"/>
            <a:headEnd/>
            <a:tailEnd/>
          </a:ln>
        </p:spPr>
      </p:pic>
      <p:grpSp>
        <p:nvGrpSpPr>
          <p:cNvPr id="17" name="Grupa 16"/>
          <p:cNvGrpSpPr/>
          <p:nvPr/>
        </p:nvGrpSpPr>
        <p:grpSpPr>
          <a:xfrm>
            <a:off x="144463" y="3789040"/>
            <a:ext cx="8999537" cy="1728192"/>
            <a:chOff x="144463" y="3789040"/>
            <a:chExt cx="8999537" cy="1728192"/>
          </a:xfrm>
        </p:grpSpPr>
        <p:pic>
          <p:nvPicPr>
            <p:cNvPr id="52228" name="Picture 5"/>
            <p:cNvPicPr>
              <a:picLocks noChangeAspect="1" noChangeArrowheads="1"/>
            </p:cNvPicPr>
            <p:nvPr/>
          </p:nvPicPr>
          <p:blipFill>
            <a:blip r:embed="rId3" cstate="print"/>
            <a:srcRect/>
            <a:stretch>
              <a:fillRect/>
            </a:stretch>
          </p:blipFill>
          <p:spPr bwMode="auto">
            <a:xfrm>
              <a:off x="144463" y="3789040"/>
              <a:ext cx="8999537" cy="1655763"/>
            </a:xfrm>
            <a:prstGeom prst="rect">
              <a:avLst/>
            </a:prstGeom>
            <a:noFill/>
            <a:ln w="9525">
              <a:noFill/>
              <a:miter lim="800000"/>
              <a:headEnd/>
              <a:tailEnd/>
            </a:ln>
          </p:spPr>
        </p:pic>
        <p:sp>
          <p:nvSpPr>
            <p:cNvPr id="16" name="Prostokąt zaokrąglony 15"/>
            <p:cNvSpPr/>
            <p:nvPr/>
          </p:nvSpPr>
          <p:spPr bwMode="auto">
            <a:xfrm>
              <a:off x="4644008" y="4509120"/>
              <a:ext cx="576064" cy="1008112"/>
            </a:xfrm>
            <a:prstGeom prst="roundRect">
              <a:avLst/>
            </a:prstGeom>
            <a:solidFill>
              <a:srgbClr val="006699">
                <a:alpha val="30000"/>
              </a:srgb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charset="0"/>
              </a:endParaRPr>
            </a:p>
          </p:txBody>
        </p:sp>
      </p:grpSp>
      <p:pic>
        <p:nvPicPr>
          <p:cNvPr id="179201" name="Picture 1"/>
          <p:cNvPicPr>
            <a:picLocks noChangeAspect="1" noChangeArrowheads="1"/>
          </p:cNvPicPr>
          <p:nvPr/>
        </p:nvPicPr>
        <p:blipFill>
          <a:blip r:embed="rId4" cstate="print"/>
          <a:srcRect/>
          <a:stretch>
            <a:fillRect/>
          </a:stretch>
        </p:blipFill>
        <p:spPr bwMode="auto">
          <a:xfrm>
            <a:off x="5796136" y="3212976"/>
            <a:ext cx="3347864" cy="33776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53251" name="Rectangle 3"/>
          <p:cNvSpPr>
            <a:spLocks noGrp="1" noChangeArrowheads="1"/>
          </p:cNvSpPr>
          <p:nvPr>
            <p:ph type="body" idx="1"/>
          </p:nvPr>
        </p:nvSpPr>
        <p:spPr>
          <a:xfrm>
            <a:off x="1908175" y="2997200"/>
            <a:ext cx="5565775" cy="1727944"/>
          </a:xfrm>
        </p:spPr>
        <p:txBody>
          <a:bodyPr/>
          <a:lstStyle/>
          <a:p>
            <a:pPr algn="ctr" eaLnBrk="1" hangingPunct="1"/>
            <a:r>
              <a:rPr lang="pl-PL" sz="3600" dirty="0" smtClean="0"/>
              <a:t>Regresja liniowa</a:t>
            </a:r>
          </a:p>
          <a:p>
            <a:pPr algn="ctr" eaLnBrk="1" hangingPunct="1"/>
            <a:r>
              <a:rPr lang="pl-PL" sz="2400" dirty="0" smtClean="0">
                <a:solidFill>
                  <a:srgbClr val="006699"/>
                </a:solidFill>
                <a:effectLst>
                  <a:outerShdw blurRad="38100" dist="38100" dir="2700000" algn="tl">
                    <a:srgbClr val="000000">
                      <a:alpha val="43137"/>
                    </a:srgbClr>
                  </a:outerShdw>
                </a:effectLst>
              </a:rPr>
              <a:t>prosta / wieloraka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58371" name="Rectangle 2"/>
          <p:cNvSpPr>
            <a:spLocks noGrp="1" noChangeArrowheads="1"/>
          </p:cNvSpPr>
          <p:nvPr>
            <p:ph type="title"/>
          </p:nvPr>
        </p:nvSpPr>
        <p:spPr/>
        <p:txBody>
          <a:bodyPr/>
          <a:lstStyle/>
          <a:p>
            <a:pPr eaLnBrk="1" hangingPunct="1"/>
            <a:r>
              <a:rPr lang="pl-PL" smtClean="0"/>
              <a:t>Współczynnik determinacji</a:t>
            </a:r>
          </a:p>
        </p:txBody>
      </p:sp>
      <p:sp>
        <p:nvSpPr>
          <p:cNvPr id="58372" name="Rectangle 3"/>
          <p:cNvSpPr>
            <a:spLocks noGrp="1" noChangeArrowheads="1"/>
          </p:cNvSpPr>
          <p:nvPr>
            <p:ph type="body" idx="1"/>
          </p:nvPr>
        </p:nvSpPr>
        <p:spPr>
          <a:xfrm>
            <a:off x="250825" y="1052513"/>
            <a:ext cx="8353425" cy="1152525"/>
          </a:xfrm>
        </p:spPr>
        <p:txBody>
          <a:bodyPr/>
          <a:lstStyle/>
          <a:p>
            <a:pPr eaLnBrk="1" hangingPunct="1">
              <a:lnSpc>
                <a:spcPct val="90000"/>
              </a:lnSpc>
            </a:pPr>
            <a:r>
              <a:rPr lang="pl-PL" sz="2400" b="1" i="1" smtClean="0">
                <a:solidFill>
                  <a:srgbClr val="006699"/>
                </a:solidFill>
              </a:rPr>
              <a:t>r</a:t>
            </a:r>
            <a:r>
              <a:rPr lang="pl-PL" sz="2400" b="1" i="1" baseline="30000" smtClean="0">
                <a:solidFill>
                  <a:srgbClr val="006699"/>
                </a:solidFill>
              </a:rPr>
              <a:t>2</a:t>
            </a:r>
            <a:r>
              <a:rPr lang="pl-PL" sz="2400" smtClean="0"/>
              <a:t> – </a:t>
            </a:r>
            <a:r>
              <a:rPr lang="pl-PL" sz="2400" i="1" smtClean="0">
                <a:solidFill>
                  <a:schemeClr val="bg2"/>
                </a:solidFill>
              </a:rPr>
              <a:t>współczynnik determinacji</a:t>
            </a:r>
            <a:r>
              <a:rPr lang="pl-PL" sz="2400" smtClean="0"/>
              <a:t>, przyjmujący wartości z przedziału [0,1], jest miarą stopnia w jakim model wyjaśnia kształtowanie się zmiennej </a:t>
            </a:r>
            <a:r>
              <a:rPr lang="pl-PL" sz="2400" i="1" smtClean="0"/>
              <a:t>Y</a:t>
            </a:r>
            <a:r>
              <a:rPr lang="pl-PL" sz="2400" smtClean="0"/>
              <a:t>. </a:t>
            </a:r>
          </a:p>
        </p:txBody>
      </p:sp>
      <p:pic>
        <p:nvPicPr>
          <p:cNvPr id="58373" name="Picture 4"/>
          <p:cNvPicPr>
            <a:picLocks noChangeAspect="1" noChangeArrowheads="1"/>
          </p:cNvPicPr>
          <p:nvPr/>
        </p:nvPicPr>
        <p:blipFill>
          <a:blip r:embed="rId2" cstate="print"/>
          <a:srcRect/>
          <a:stretch>
            <a:fillRect/>
          </a:stretch>
        </p:blipFill>
        <p:spPr bwMode="auto">
          <a:xfrm>
            <a:off x="3348038" y="2133600"/>
            <a:ext cx="5580062" cy="4187825"/>
          </a:xfrm>
          <a:prstGeom prst="rect">
            <a:avLst/>
          </a:prstGeom>
          <a:noFill/>
          <a:ln w="9525">
            <a:noFill/>
            <a:miter lim="800000"/>
            <a:headEnd/>
            <a:tailEnd/>
          </a:ln>
        </p:spPr>
      </p:pic>
      <p:sp>
        <p:nvSpPr>
          <p:cNvPr id="58374" name="Rectangle 5"/>
          <p:cNvSpPr>
            <a:spLocks noChangeArrowheads="1"/>
          </p:cNvSpPr>
          <p:nvPr/>
        </p:nvSpPr>
        <p:spPr bwMode="auto">
          <a:xfrm>
            <a:off x="250825" y="2420938"/>
            <a:ext cx="3168650" cy="2879725"/>
          </a:xfrm>
          <a:prstGeom prst="rect">
            <a:avLst/>
          </a:prstGeom>
          <a:noFill/>
          <a:ln w="9525">
            <a:noFill/>
            <a:miter lim="800000"/>
            <a:headEnd/>
            <a:tailEnd/>
          </a:ln>
        </p:spPr>
        <p:txBody>
          <a:bodyPr/>
          <a:lstStyle/>
          <a:p>
            <a:pPr>
              <a:spcBef>
                <a:spcPct val="50000"/>
              </a:spcBef>
              <a:buSzPct val="70000"/>
              <a:buFont typeface="Georgia" pitchFamily="18" charset="0"/>
              <a:buNone/>
            </a:pPr>
            <a:r>
              <a:rPr lang="pl-PL" sz="2400">
                <a:latin typeface="Calibri" pitchFamily="34" charset="0"/>
              </a:rPr>
              <a:t>Im jego wartość jest bliższa 1, tym lepsze dopasowanie modelu do danych empirycznych</a:t>
            </a:r>
          </a:p>
          <a:p>
            <a:pPr>
              <a:spcBef>
                <a:spcPct val="50000"/>
              </a:spcBef>
              <a:buSzPct val="70000"/>
              <a:buFont typeface="Georgia" pitchFamily="18" charset="0"/>
              <a:buNone/>
            </a:pPr>
            <a:endParaRPr lang="pl-PL" sz="240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59395" name="Rectangle 2"/>
          <p:cNvSpPr>
            <a:spLocks noGrp="1" noChangeArrowheads="1"/>
          </p:cNvSpPr>
          <p:nvPr>
            <p:ph type="title"/>
          </p:nvPr>
        </p:nvSpPr>
        <p:spPr/>
        <p:txBody>
          <a:bodyPr/>
          <a:lstStyle/>
          <a:p>
            <a:pPr eaLnBrk="1" hangingPunct="1"/>
            <a:endParaRPr lang="pl-PL" smtClean="0"/>
          </a:p>
        </p:txBody>
      </p:sp>
      <p:sp>
        <p:nvSpPr>
          <p:cNvPr id="59396" name="Rectangle 3"/>
          <p:cNvSpPr>
            <a:spLocks noGrp="1" noChangeArrowheads="1"/>
          </p:cNvSpPr>
          <p:nvPr>
            <p:ph type="body" idx="1"/>
          </p:nvPr>
        </p:nvSpPr>
        <p:spPr/>
        <p:txBody>
          <a:bodyPr/>
          <a:lstStyle/>
          <a:p>
            <a:pPr eaLnBrk="1" hangingPunct="1"/>
            <a:endParaRPr lang="pl-PL" smtClean="0"/>
          </a:p>
        </p:txBody>
      </p:sp>
      <p:pic>
        <p:nvPicPr>
          <p:cNvPr id="59397" name="Picture 4"/>
          <p:cNvPicPr>
            <a:picLocks noChangeAspect="1" noChangeArrowheads="1"/>
          </p:cNvPicPr>
          <p:nvPr/>
        </p:nvPicPr>
        <p:blipFill>
          <a:blip r:embed="rId2" cstate="print"/>
          <a:srcRect/>
          <a:stretch>
            <a:fillRect/>
          </a:stretch>
        </p:blipFill>
        <p:spPr bwMode="auto">
          <a:xfrm>
            <a:off x="468313" y="1125538"/>
            <a:ext cx="7850187" cy="53879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stopki 3"/>
          <p:cNvSpPr>
            <a:spLocks noGrp="1"/>
          </p:cNvSpPr>
          <p:nvPr>
            <p:ph type="ftr" sz="quarter" idx="10"/>
          </p:nvPr>
        </p:nvSpPr>
        <p:spPr/>
        <p:txBody>
          <a:bodyPr/>
          <a:lstStyle/>
          <a:p>
            <a:pPr>
              <a:defRPr/>
            </a:pPr>
            <a:r>
              <a:rPr lang="pl-PL"/>
              <a:t>KISIM, WIMiIP, AGH</a:t>
            </a:r>
          </a:p>
        </p:txBody>
      </p:sp>
      <p:sp>
        <p:nvSpPr>
          <p:cNvPr id="60419" name="Rectangle 2"/>
          <p:cNvSpPr>
            <a:spLocks noGrp="1" noChangeArrowheads="1"/>
          </p:cNvSpPr>
          <p:nvPr>
            <p:ph type="title"/>
          </p:nvPr>
        </p:nvSpPr>
        <p:spPr/>
        <p:txBody>
          <a:bodyPr/>
          <a:lstStyle/>
          <a:p>
            <a:pPr eaLnBrk="1" hangingPunct="1"/>
            <a:endParaRPr lang="pl-PL" smtClean="0"/>
          </a:p>
        </p:txBody>
      </p:sp>
      <p:pic>
        <p:nvPicPr>
          <p:cNvPr id="60420" name="Picture 3"/>
          <p:cNvPicPr>
            <a:picLocks noChangeAspect="1" noChangeArrowheads="1"/>
          </p:cNvPicPr>
          <p:nvPr/>
        </p:nvPicPr>
        <p:blipFill>
          <a:blip r:embed="rId2" cstate="print"/>
          <a:srcRect/>
          <a:stretch>
            <a:fillRect/>
          </a:stretch>
        </p:blipFill>
        <p:spPr bwMode="auto">
          <a:xfrm>
            <a:off x="0" y="908050"/>
            <a:ext cx="8027988" cy="3671888"/>
          </a:xfrm>
          <a:prstGeom prst="rect">
            <a:avLst/>
          </a:prstGeom>
          <a:noFill/>
          <a:ln w="9525">
            <a:noFill/>
            <a:miter lim="800000"/>
            <a:headEnd/>
            <a:tailEnd/>
          </a:ln>
        </p:spPr>
      </p:pic>
      <p:sp>
        <p:nvSpPr>
          <p:cNvPr id="60421" name="Text Box 4"/>
          <p:cNvSpPr txBox="1">
            <a:spLocks noChangeArrowheads="1"/>
          </p:cNvSpPr>
          <p:nvPr/>
        </p:nvSpPr>
        <p:spPr bwMode="auto">
          <a:xfrm>
            <a:off x="179388" y="4797425"/>
            <a:ext cx="4897437" cy="1368425"/>
          </a:xfrm>
          <a:prstGeom prst="rect">
            <a:avLst/>
          </a:prstGeom>
          <a:noFill/>
          <a:ln w="9525">
            <a:noFill/>
            <a:miter lim="800000"/>
            <a:headEnd/>
            <a:tailEnd/>
          </a:ln>
        </p:spPr>
        <p:txBody>
          <a:bodyPr>
            <a:spAutoFit/>
          </a:bodyPr>
          <a:lstStyle/>
          <a:p>
            <a:r>
              <a:rPr lang="pl-PL" sz="1400">
                <a:latin typeface="Georgia" pitchFamily="18" charset="0"/>
              </a:rPr>
              <a:t>Współczynniki, które otrzymujemy jeśli wcześniej dokonamy standaryzacji wszystkich zmiennych na średnią równą 0 i odchylenie standardowe równe 1. Np., Wielkość tych współczynników </a:t>
            </a:r>
            <a:r>
              <a:rPr lang="pl-PL" sz="1400" b="1" i="1">
                <a:solidFill>
                  <a:srgbClr val="800000"/>
                </a:solidFill>
                <a:latin typeface="Georgia" pitchFamily="18" charset="0"/>
              </a:rPr>
              <a:t>BETA</a:t>
            </a:r>
            <a:r>
              <a:rPr lang="pl-PL" sz="1400">
                <a:latin typeface="Georgia" pitchFamily="18" charset="0"/>
              </a:rPr>
              <a:t> pozwala na porównanie relatywnego wkładu każdej ze zmiennych niezależnych do predykcji zmiennej zależnej. </a:t>
            </a:r>
          </a:p>
        </p:txBody>
      </p:sp>
      <p:grpSp>
        <p:nvGrpSpPr>
          <p:cNvPr id="60422" name="Group 5"/>
          <p:cNvGrpSpPr>
            <a:grpSpLocks/>
          </p:cNvGrpSpPr>
          <p:nvPr/>
        </p:nvGrpSpPr>
        <p:grpSpPr bwMode="auto">
          <a:xfrm>
            <a:off x="1835150" y="2636838"/>
            <a:ext cx="1657350" cy="2160587"/>
            <a:chOff x="1156" y="1661"/>
            <a:chExt cx="1044" cy="1361"/>
          </a:xfrm>
        </p:grpSpPr>
        <p:sp>
          <p:nvSpPr>
            <p:cNvPr id="60430" name="AutoShape 6"/>
            <p:cNvSpPr>
              <a:spLocks noChangeArrowheads="1"/>
            </p:cNvSpPr>
            <p:nvPr/>
          </p:nvSpPr>
          <p:spPr bwMode="auto">
            <a:xfrm>
              <a:off x="1701" y="1661"/>
              <a:ext cx="499" cy="1043"/>
            </a:xfrm>
            <a:prstGeom prst="roundRect">
              <a:avLst>
                <a:gd name="adj" fmla="val 16667"/>
              </a:avLst>
            </a:prstGeom>
            <a:noFill/>
            <a:ln w="25400">
              <a:solidFill>
                <a:srgbClr val="800000"/>
              </a:solidFill>
              <a:round/>
              <a:headEnd/>
              <a:tailEnd/>
            </a:ln>
          </p:spPr>
          <p:txBody>
            <a:bodyPr wrap="none" anchor="ctr"/>
            <a:lstStyle/>
            <a:p>
              <a:endParaRPr lang="pl-PL"/>
            </a:p>
          </p:txBody>
        </p:sp>
        <p:sp>
          <p:nvSpPr>
            <p:cNvPr id="60431" name="Line 7"/>
            <p:cNvSpPr>
              <a:spLocks noChangeShapeType="1"/>
            </p:cNvSpPr>
            <p:nvPr/>
          </p:nvSpPr>
          <p:spPr bwMode="auto">
            <a:xfrm flipH="1">
              <a:off x="1156" y="2659"/>
              <a:ext cx="545" cy="363"/>
            </a:xfrm>
            <a:prstGeom prst="line">
              <a:avLst/>
            </a:prstGeom>
            <a:noFill/>
            <a:ln w="25400">
              <a:solidFill>
                <a:srgbClr val="800000"/>
              </a:solidFill>
              <a:round/>
              <a:headEnd/>
              <a:tailEnd type="triangle" w="med" len="med"/>
            </a:ln>
          </p:spPr>
          <p:txBody>
            <a:bodyPr/>
            <a:lstStyle/>
            <a:p>
              <a:endParaRPr lang="pl-PL"/>
            </a:p>
          </p:txBody>
        </p:sp>
      </p:grpSp>
      <p:grpSp>
        <p:nvGrpSpPr>
          <p:cNvPr id="60423" name="Group 8"/>
          <p:cNvGrpSpPr>
            <a:grpSpLocks/>
          </p:cNvGrpSpPr>
          <p:nvPr/>
        </p:nvGrpSpPr>
        <p:grpSpPr bwMode="auto">
          <a:xfrm>
            <a:off x="4068763" y="2636838"/>
            <a:ext cx="1150937" cy="2160587"/>
            <a:chOff x="2563" y="1661"/>
            <a:chExt cx="725" cy="1361"/>
          </a:xfrm>
        </p:grpSpPr>
        <p:sp>
          <p:nvSpPr>
            <p:cNvPr id="60428" name="AutoShape 9"/>
            <p:cNvSpPr>
              <a:spLocks noChangeArrowheads="1"/>
            </p:cNvSpPr>
            <p:nvPr/>
          </p:nvSpPr>
          <p:spPr bwMode="auto">
            <a:xfrm>
              <a:off x="2563" y="1661"/>
              <a:ext cx="499" cy="1043"/>
            </a:xfrm>
            <a:prstGeom prst="roundRect">
              <a:avLst>
                <a:gd name="adj" fmla="val 16667"/>
              </a:avLst>
            </a:prstGeom>
            <a:noFill/>
            <a:ln w="25400">
              <a:solidFill>
                <a:srgbClr val="800000"/>
              </a:solidFill>
              <a:round/>
              <a:headEnd/>
              <a:tailEnd/>
            </a:ln>
          </p:spPr>
          <p:txBody>
            <a:bodyPr wrap="none" anchor="ctr"/>
            <a:lstStyle/>
            <a:p>
              <a:endParaRPr lang="pl-PL"/>
            </a:p>
          </p:txBody>
        </p:sp>
        <p:sp>
          <p:nvSpPr>
            <p:cNvPr id="60429" name="Line 10"/>
            <p:cNvSpPr>
              <a:spLocks noChangeShapeType="1"/>
            </p:cNvSpPr>
            <p:nvPr/>
          </p:nvSpPr>
          <p:spPr bwMode="auto">
            <a:xfrm>
              <a:off x="3017" y="2704"/>
              <a:ext cx="271" cy="318"/>
            </a:xfrm>
            <a:prstGeom prst="line">
              <a:avLst/>
            </a:prstGeom>
            <a:noFill/>
            <a:ln w="25400">
              <a:solidFill>
                <a:srgbClr val="800000"/>
              </a:solidFill>
              <a:round/>
              <a:headEnd/>
              <a:tailEnd type="triangle" w="med" len="med"/>
            </a:ln>
          </p:spPr>
          <p:txBody>
            <a:bodyPr/>
            <a:lstStyle/>
            <a:p>
              <a:endParaRPr lang="pl-PL"/>
            </a:p>
          </p:txBody>
        </p:sp>
      </p:grpSp>
      <p:sp>
        <p:nvSpPr>
          <p:cNvPr id="60424" name="Text Box 11"/>
          <p:cNvSpPr txBox="1">
            <a:spLocks noChangeArrowheads="1"/>
          </p:cNvSpPr>
          <p:nvPr/>
        </p:nvSpPr>
        <p:spPr bwMode="auto">
          <a:xfrm>
            <a:off x="5148263" y="4868863"/>
            <a:ext cx="2016125" cy="304800"/>
          </a:xfrm>
          <a:prstGeom prst="rect">
            <a:avLst/>
          </a:prstGeom>
          <a:noFill/>
          <a:ln w="9525">
            <a:noFill/>
            <a:miter lim="800000"/>
            <a:headEnd/>
            <a:tailEnd/>
          </a:ln>
        </p:spPr>
        <p:txBody>
          <a:bodyPr>
            <a:spAutoFit/>
          </a:bodyPr>
          <a:lstStyle/>
          <a:p>
            <a:r>
              <a:rPr lang="pl-PL" sz="1400">
                <a:latin typeface="Georgia" pitchFamily="18" charset="0"/>
              </a:rPr>
              <a:t>Współczynniki regresji</a:t>
            </a:r>
          </a:p>
        </p:txBody>
      </p:sp>
      <p:sp>
        <p:nvSpPr>
          <p:cNvPr id="60425" name="AutoShape 12"/>
          <p:cNvSpPr>
            <a:spLocks noChangeArrowheads="1"/>
          </p:cNvSpPr>
          <p:nvPr/>
        </p:nvSpPr>
        <p:spPr bwMode="auto">
          <a:xfrm>
            <a:off x="2700338" y="2276475"/>
            <a:ext cx="2016125" cy="215900"/>
          </a:xfrm>
          <a:prstGeom prst="roundRect">
            <a:avLst>
              <a:gd name="adj" fmla="val 16667"/>
            </a:avLst>
          </a:prstGeom>
          <a:noFill/>
          <a:ln w="25400">
            <a:solidFill>
              <a:srgbClr val="800000"/>
            </a:solidFill>
            <a:round/>
            <a:headEnd/>
            <a:tailEnd/>
          </a:ln>
        </p:spPr>
        <p:txBody>
          <a:bodyPr wrap="none" anchor="ctr"/>
          <a:lstStyle/>
          <a:p>
            <a:endParaRPr lang="pl-PL"/>
          </a:p>
        </p:txBody>
      </p:sp>
      <p:sp>
        <p:nvSpPr>
          <p:cNvPr id="60426" name="Line 13"/>
          <p:cNvSpPr>
            <a:spLocks noChangeShapeType="1"/>
          </p:cNvSpPr>
          <p:nvPr/>
        </p:nvSpPr>
        <p:spPr bwMode="auto">
          <a:xfrm>
            <a:off x="4716463" y="2349500"/>
            <a:ext cx="2160587" cy="144463"/>
          </a:xfrm>
          <a:prstGeom prst="line">
            <a:avLst/>
          </a:prstGeom>
          <a:noFill/>
          <a:ln w="25400">
            <a:solidFill>
              <a:srgbClr val="800000"/>
            </a:solidFill>
            <a:round/>
            <a:headEnd/>
            <a:tailEnd type="triangle" w="med" len="med"/>
          </a:ln>
        </p:spPr>
        <p:txBody>
          <a:bodyPr/>
          <a:lstStyle/>
          <a:p>
            <a:endParaRPr lang="pl-PL"/>
          </a:p>
        </p:txBody>
      </p:sp>
      <p:sp>
        <p:nvSpPr>
          <p:cNvPr id="60427" name="Text Box 14"/>
          <p:cNvSpPr txBox="1">
            <a:spLocks noChangeArrowheads="1"/>
          </p:cNvSpPr>
          <p:nvPr/>
        </p:nvSpPr>
        <p:spPr bwMode="auto">
          <a:xfrm>
            <a:off x="6948488" y="2349500"/>
            <a:ext cx="2016125" cy="517525"/>
          </a:xfrm>
          <a:prstGeom prst="rect">
            <a:avLst/>
          </a:prstGeom>
          <a:solidFill>
            <a:schemeClr val="bg1"/>
          </a:solidFill>
          <a:ln w="9525">
            <a:noFill/>
            <a:miter lim="800000"/>
            <a:headEnd/>
            <a:tailEnd/>
          </a:ln>
        </p:spPr>
        <p:txBody>
          <a:bodyPr>
            <a:spAutoFit/>
          </a:bodyPr>
          <a:lstStyle/>
          <a:p>
            <a:r>
              <a:rPr lang="pl-PL" sz="1400">
                <a:latin typeface="Georgia" pitchFamily="18" charset="0"/>
              </a:rPr>
              <a:t>Współczynniki korelacji i determinacji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7347" name="Rectangle 3"/>
          <p:cNvSpPr>
            <a:spLocks noGrp="1" noChangeArrowheads="1"/>
          </p:cNvSpPr>
          <p:nvPr>
            <p:ph type="body" idx="1"/>
          </p:nvPr>
        </p:nvSpPr>
        <p:spPr/>
        <p:txBody>
          <a:bodyPr/>
          <a:lstStyle/>
          <a:p>
            <a:pPr eaLnBrk="1" hangingPunct="1"/>
            <a:endParaRPr lang="pl-PL" smtClean="0"/>
          </a:p>
        </p:txBody>
      </p:sp>
      <p:pic>
        <p:nvPicPr>
          <p:cNvPr id="57348" name="Picture 4"/>
          <p:cNvPicPr>
            <a:picLocks noChangeAspect="1" noChangeArrowheads="1"/>
          </p:cNvPicPr>
          <p:nvPr/>
        </p:nvPicPr>
        <p:blipFill>
          <a:blip r:embed="rId2" cstate="print"/>
          <a:srcRect/>
          <a:stretch>
            <a:fillRect/>
          </a:stretch>
        </p:blipFill>
        <p:spPr bwMode="auto">
          <a:xfrm>
            <a:off x="0" y="981075"/>
            <a:ext cx="9144000" cy="5410200"/>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4644008" y="3429000"/>
            <a:ext cx="4211960" cy="28408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1443" name="Rectangle 2"/>
          <p:cNvSpPr>
            <a:spLocks noGrp="1" noChangeArrowheads="1"/>
          </p:cNvSpPr>
          <p:nvPr>
            <p:ph type="title"/>
          </p:nvPr>
        </p:nvSpPr>
        <p:spPr/>
        <p:txBody>
          <a:bodyPr/>
          <a:lstStyle/>
          <a:p>
            <a:pPr eaLnBrk="1" hangingPunct="1"/>
            <a:endParaRPr lang="pl-PL" smtClean="0"/>
          </a:p>
        </p:txBody>
      </p:sp>
      <p:sp>
        <p:nvSpPr>
          <p:cNvPr id="61444" name="Rectangle 3"/>
          <p:cNvSpPr>
            <a:spLocks noGrp="1" noChangeArrowheads="1"/>
          </p:cNvSpPr>
          <p:nvPr>
            <p:ph type="body" idx="1"/>
          </p:nvPr>
        </p:nvSpPr>
        <p:spPr/>
        <p:txBody>
          <a:bodyPr/>
          <a:lstStyle/>
          <a:p>
            <a:pPr eaLnBrk="1" hangingPunct="1"/>
            <a:endParaRPr lang="pl-PL" smtClean="0"/>
          </a:p>
        </p:txBody>
      </p:sp>
      <p:pic>
        <p:nvPicPr>
          <p:cNvPr id="61445" name="Picture 4"/>
          <p:cNvPicPr>
            <a:picLocks noChangeAspect="1" noChangeArrowheads="1"/>
          </p:cNvPicPr>
          <p:nvPr/>
        </p:nvPicPr>
        <p:blipFill>
          <a:blip r:embed="rId2" cstate="print"/>
          <a:srcRect/>
          <a:stretch>
            <a:fillRect/>
          </a:stretch>
        </p:blipFill>
        <p:spPr bwMode="auto">
          <a:xfrm>
            <a:off x="323850" y="1484313"/>
            <a:ext cx="8534400" cy="45053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3491" name="Rectangle 2"/>
          <p:cNvSpPr>
            <a:spLocks noGrp="1" noChangeArrowheads="1"/>
          </p:cNvSpPr>
          <p:nvPr>
            <p:ph type="title"/>
          </p:nvPr>
        </p:nvSpPr>
        <p:spPr/>
        <p:txBody>
          <a:bodyPr/>
          <a:lstStyle/>
          <a:p>
            <a:pPr eaLnBrk="1" hangingPunct="1"/>
            <a:r>
              <a:rPr lang="pl-PL" dirty="0" smtClean="0"/>
              <a:t>MNK</a:t>
            </a:r>
          </a:p>
        </p:txBody>
      </p:sp>
      <p:sp>
        <p:nvSpPr>
          <p:cNvPr id="63492" name="Rectangle 3"/>
          <p:cNvSpPr>
            <a:spLocks noGrp="1" noChangeArrowheads="1"/>
          </p:cNvSpPr>
          <p:nvPr>
            <p:ph type="body" idx="1"/>
          </p:nvPr>
        </p:nvSpPr>
        <p:spPr/>
        <p:txBody>
          <a:bodyPr/>
          <a:lstStyle/>
          <a:p>
            <a:pPr eaLnBrk="1" hangingPunct="1"/>
            <a:endParaRPr lang="pl-PL" smtClean="0"/>
          </a:p>
        </p:txBody>
      </p:sp>
      <p:pic>
        <p:nvPicPr>
          <p:cNvPr id="63493" name="Picture 4"/>
          <p:cNvPicPr>
            <a:picLocks noChangeAspect="1" noChangeArrowheads="1"/>
          </p:cNvPicPr>
          <p:nvPr/>
        </p:nvPicPr>
        <p:blipFill>
          <a:blip r:embed="rId2" cstate="print"/>
          <a:srcRect/>
          <a:stretch>
            <a:fillRect/>
          </a:stretch>
        </p:blipFill>
        <p:spPr bwMode="auto">
          <a:xfrm>
            <a:off x="395288" y="1052513"/>
            <a:ext cx="7850187" cy="5386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0"/>
          </p:nvPr>
        </p:nvSpPr>
        <p:spPr/>
        <p:txBody>
          <a:bodyPr/>
          <a:lstStyle/>
          <a:p>
            <a:pPr>
              <a:defRPr/>
            </a:pPr>
            <a:r>
              <a:rPr lang="pl-PL"/>
              <a:t>KISIM, WIMiIP, AGH</a:t>
            </a:r>
          </a:p>
        </p:txBody>
      </p:sp>
      <p:sp>
        <p:nvSpPr>
          <p:cNvPr id="6148" name="Rectangle 2"/>
          <p:cNvSpPr>
            <a:spLocks noGrp="1" noChangeArrowheads="1"/>
          </p:cNvSpPr>
          <p:nvPr>
            <p:ph type="title"/>
          </p:nvPr>
        </p:nvSpPr>
        <p:spPr/>
        <p:txBody>
          <a:bodyPr/>
          <a:lstStyle/>
          <a:p>
            <a:pPr eaLnBrk="1" hangingPunct="1"/>
            <a:r>
              <a:rPr lang="pl-PL" smtClean="0"/>
              <a:t>Założenia MNK</a:t>
            </a:r>
          </a:p>
        </p:txBody>
      </p:sp>
      <p:sp>
        <p:nvSpPr>
          <p:cNvPr id="6149" name="Rectangle 3"/>
          <p:cNvSpPr>
            <a:spLocks noGrp="1" noChangeArrowheads="1"/>
          </p:cNvSpPr>
          <p:nvPr>
            <p:ph type="body" sz="half" idx="1"/>
          </p:nvPr>
        </p:nvSpPr>
        <p:spPr>
          <a:xfrm>
            <a:off x="468313" y="1268413"/>
            <a:ext cx="7848600" cy="5113337"/>
          </a:xfrm>
        </p:spPr>
        <p:txBody>
          <a:bodyPr/>
          <a:lstStyle/>
          <a:p>
            <a:pPr marL="539750" indent="-539750" eaLnBrk="1" hangingPunct="1"/>
            <a:r>
              <a:rPr lang="pl-PL" smtClean="0"/>
              <a:t>1.)</a:t>
            </a:r>
            <a:r>
              <a:rPr lang="pl-PL" sz="2400" smtClean="0"/>
              <a:t>  </a:t>
            </a:r>
            <a:r>
              <a:rPr lang="pl-PL" smtClean="0"/>
              <a:t>model jest liniowy</a:t>
            </a:r>
          </a:p>
          <a:p>
            <a:pPr marL="539750" indent="-539750" eaLnBrk="1" hangingPunct="1"/>
            <a:r>
              <a:rPr lang="pl-PL" smtClean="0"/>
              <a:t>2.) liczba obserwacji n musi być większa lub równa liczbie   oszacowanych parametrów</a:t>
            </a:r>
          </a:p>
          <a:p>
            <a:pPr marL="539750" indent="-539750" eaLnBrk="1" hangingPunct="1"/>
            <a:r>
              <a:rPr lang="pl-PL" smtClean="0"/>
              <a:t>3.)</a:t>
            </a:r>
            <a:endParaRPr lang="pl-PL" sz="2400" smtClean="0"/>
          </a:p>
          <a:p>
            <a:pPr marL="539750" indent="-539750" eaLnBrk="1" hangingPunct="1"/>
            <a:r>
              <a:rPr lang="pl-PL" smtClean="0"/>
              <a:t>4.)</a:t>
            </a:r>
          </a:p>
          <a:p>
            <a:pPr marL="539750" indent="-539750" eaLnBrk="1" hangingPunct="1"/>
            <a:r>
              <a:rPr lang="pl-PL" smtClean="0"/>
              <a:t>5.) składniki losowe (reszty) są nieskorelowane</a:t>
            </a:r>
          </a:p>
          <a:p>
            <a:pPr marL="539750" indent="-539750" eaLnBrk="1" hangingPunct="1"/>
            <a:r>
              <a:rPr lang="pl-PL" smtClean="0"/>
              <a:t>6.) reszty mają rozkład normalny</a:t>
            </a:r>
          </a:p>
        </p:txBody>
      </p:sp>
      <p:graphicFrame>
        <p:nvGraphicFramePr>
          <p:cNvPr id="6146" name="Object 4"/>
          <p:cNvGraphicFramePr>
            <a:graphicFrameLocks noChangeAspect="1"/>
          </p:cNvGraphicFramePr>
          <p:nvPr>
            <p:ph sz="half" idx="2"/>
          </p:nvPr>
        </p:nvGraphicFramePr>
        <p:xfrm>
          <a:off x="1042988" y="2924175"/>
          <a:ext cx="4105275" cy="1357313"/>
        </p:xfrm>
        <a:graphic>
          <a:graphicData uri="http://schemas.openxmlformats.org/presentationml/2006/ole">
            <p:oleObj spid="_x0000_s6146" name="Równanie" r:id="rId3" imgW="1536480" imgH="50796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pic>
        <p:nvPicPr>
          <p:cNvPr id="68611" name="Picture 4"/>
          <p:cNvPicPr>
            <a:picLocks noChangeAspect="1" noChangeArrowheads="1"/>
          </p:cNvPicPr>
          <p:nvPr/>
        </p:nvPicPr>
        <p:blipFill>
          <a:blip r:embed="rId2" cstate="print"/>
          <a:srcRect/>
          <a:stretch>
            <a:fillRect/>
          </a:stretch>
        </p:blipFill>
        <p:spPr bwMode="auto">
          <a:xfrm>
            <a:off x="900113" y="1196975"/>
            <a:ext cx="6791325" cy="5295900"/>
          </a:xfrm>
          <a:prstGeom prst="rect">
            <a:avLst/>
          </a:prstGeom>
          <a:noFill/>
          <a:ln w="9525">
            <a:noFill/>
            <a:miter lim="800000"/>
            <a:headEnd/>
            <a:tailEnd/>
          </a:ln>
        </p:spPr>
      </p:pic>
      <p:sp>
        <p:nvSpPr>
          <p:cNvPr id="68612" name="Oval 5"/>
          <p:cNvSpPr>
            <a:spLocks noChangeArrowheads="1"/>
          </p:cNvSpPr>
          <p:nvPr/>
        </p:nvSpPr>
        <p:spPr bwMode="auto">
          <a:xfrm>
            <a:off x="4572000" y="2924175"/>
            <a:ext cx="1223963" cy="647700"/>
          </a:xfrm>
          <a:prstGeom prst="ellipse">
            <a:avLst/>
          </a:prstGeom>
          <a:noFill/>
          <a:ln w="9525">
            <a:solidFill>
              <a:srgbClr val="FF0000"/>
            </a:solidFill>
            <a:round/>
            <a:headEnd/>
            <a:tailEnd/>
          </a:ln>
        </p:spPr>
        <p:txBody>
          <a:bodyPr wrap="none" anchor="ctr"/>
          <a:lstStyle/>
          <a:p>
            <a:endParaRPr lang="pl-P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graphicFrame>
        <p:nvGraphicFramePr>
          <p:cNvPr id="12290" name="Object 3"/>
          <p:cNvGraphicFramePr>
            <a:graphicFrameLocks noChangeAspect="1"/>
          </p:cNvGraphicFramePr>
          <p:nvPr>
            <p:ph idx="1"/>
          </p:nvPr>
        </p:nvGraphicFramePr>
        <p:xfrm>
          <a:off x="2325688" y="1744663"/>
          <a:ext cx="6818312" cy="5113337"/>
        </p:xfrm>
        <a:graphic>
          <a:graphicData uri="http://schemas.openxmlformats.org/presentationml/2006/ole">
            <p:oleObj spid="_x0000_s12290" name="Graph" r:id="rId3" imgW="5943600" imgH="4457880" progId="STATISTICA.Graph">
              <p:embed/>
            </p:oleObj>
          </a:graphicData>
        </a:graphic>
      </p:graphicFrame>
      <p:pic>
        <p:nvPicPr>
          <p:cNvPr id="12292" name="Picture 4"/>
          <p:cNvPicPr>
            <a:picLocks noChangeAspect="1" noChangeArrowheads="1"/>
          </p:cNvPicPr>
          <p:nvPr/>
        </p:nvPicPr>
        <p:blipFill>
          <a:blip r:embed="rId4" cstate="print"/>
          <a:srcRect/>
          <a:stretch>
            <a:fillRect/>
          </a:stretch>
        </p:blipFill>
        <p:spPr bwMode="auto">
          <a:xfrm>
            <a:off x="0" y="0"/>
            <a:ext cx="4392613"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0"/>
          </p:nvPr>
        </p:nvSpPr>
        <p:spPr/>
        <p:txBody>
          <a:bodyPr/>
          <a:lstStyle/>
          <a:p>
            <a:pPr>
              <a:defRPr/>
            </a:pPr>
            <a:r>
              <a:rPr lang="pl-PL"/>
              <a:t>KISIM, WIMiIP, AGH</a:t>
            </a:r>
          </a:p>
        </p:txBody>
      </p:sp>
      <p:sp>
        <p:nvSpPr>
          <p:cNvPr id="13317" name="Rectangle 2"/>
          <p:cNvSpPr>
            <a:spLocks noGrp="1" noChangeArrowheads="1"/>
          </p:cNvSpPr>
          <p:nvPr>
            <p:ph type="title"/>
          </p:nvPr>
        </p:nvSpPr>
        <p:spPr/>
        <p:txBody>
          <a:bodyPr/>
          <a:lstStyle/>
          <a:p>
            <a:pPr eaLnBrk="1" hangingPunct="1"/>
            <a:endParaRPr lang="pl-PL" smtClean="0"/>
          </a:p>
        </p:txBody>
      </p:sp>
      <p:graphicFrame>
        <p:nvGraphicFramePr>
          <p:cNvPr id="13314" name="Object 3"/>
          <p:cNvGraphicFramePr>
            <a:graphicFrameLocks noChangeAspect="1"/>
          </p:cNvGraphicFramePr>
          <p:nvPr>
            <p:ph sz="half" idx="1"/>
          </p:nvPr>
        </p:nvGraphicFramePr>
        <p:xfrm>
          <a:off x="179388" y="1052513"/>
          <a:ext cx="4897437" cy="3673475"/>
        </p:xfrm>
        <a:graphic>
          <a:graphicData uri="http://schemas.openxmlformats.org/presentationml/2006/ole">
            <p:oleObj spid="_x0000_s13314" name="Graph" r:id="rId3" imgW="5943600" imgH="4457880" progId="STATISTICA.Graph">
              <p:embed/>
            </p:oleObj>
          </a:graphicData>
        </a:graphic>
      </p:graphicFrame>
      <p:graphicFrame>
        <p:nvGraphicFramePr>
          <p:cNvPr id="13315" name="Object 4"/>
          <p:cNvGraphicFramePr>
            <a:graphicFrameLocks noChangeAspect="1"/>
          </p:cNvGraphicFramePr>
          <p:nvPr>
            <p:ph sz="half" idx="2"/>
          </p:nvPr>
        </p:nvGraphicFramePr>
        <p:xfrm>
          <a:off x="4211638" y="2830513"/>
          <a:ext cx="4932362" cy="3698875"/>
        </p:xfrm>
        <a:graphic>
          <a:graphicData uri="http://schemas.openxmlformats.org/presentationml/2006/ole">
            <p:oleObj spid="_x0000_s13315" name="Graph" r:id="rId4" imgW="5943600" imgH="4457880" progId="STATISTICA.Graph">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Wykres spektralny</a:t>
            </a:r>
            <a:endParaRPr lang="pl-PL" dirty="0"/>
          </a:p>
        </p:txBody>
      </p:sp>
      <p:sp>
        <p:nvSpPr>
          <p:cNvPr id="5" name="Symbol zastępczy stopki 4"/>
          <p:cNvSpPr>
            <a:spLocks noGrp="1"/>
          </p:cNvSpPr>
          <p:nvPr>
            <p:ph type="ftr" sz="quarter" idx="10"/>
          </p:nvPr>
        </p:nvSpPr>
        <p:spPr/>
        <p:txBody>
          <a:bodyPr/>
          <a:lstStyle/>
          <a:p>
            <a:pPr>
              <a:defRPr/>
            </a:pPr>
            <a:r>
              <a:rPr lang="pl-PL" smtClean="0"/>
              <a:t>KISIM, WIMiIP, AGH</a:t>
            </a:r>
            <a:endParaRPr lang="pl-PL"/>
          </a:p>
        </p:txBody>
      </p:sp>
      <p:pic>
        <p:nvPicPr>
          <p:cNvPr id="200705" name="Picture 1"/>
          <p:cNvPicPr>
            <a:picLocks noChangeAspect="1" noChangeArrowheads="1"/>
          </p:cNvPicPr>
          <p:nvPr/>
        </p:nvPicPr>
        <p:blipFill>
          <a:blip r:embed="rId2" cstate="print"/>
          <a:srcRect/>
          <a:stretch>
            <a:fillRect/>
          </a:stretch>
        </p:blipFill>
        <p:spPr bwMode="auto">
          <a:xfrm>
            <a:off x="683568" y="1340768"/>
            <a:ext cx="3333750" cy="3038475"/>
          </a:xfrm>
          <a:prstGeom prst="rect">
            <a:avLst/>
          </a:prstGeom>
          <a:noFill/>
          <a:ln w="9525">
            <a:noFill/>
            <a:miter lim="800000"/>
            <a:headEnd/>
            <a:tailEnd/>
          </a:ln>
        </p:spPr>
      </p:pic>
      <p:pic>
        <p:nvPicPr>
          <p:cNvPr id="200706" name="Picture 2"/>
          <p:cNvPicPr>
            <a:picLocks noChangeAspect="1" noChangeArrowheads="1"/>
          </p:cNvPicPr>
          <p:nvPr/>
        </p:nvPicPr>
        <p:blipFill>
          <a:blip r:embed="rId3" cstate="print"/>
          <a:srcRect/>
          <a:stretch>
            <a:fillRect/>
          </a:stretch>
        </p:blipFill>
        <p:spPr bwMode="auto">
          <a:xfrm>
            <a:off x="4427984" y="3717032"/>
            <a:ext cx="4352925" cy="27051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stopki 3"/>
          <p:cNvSpPr>
            <a:spLocks noGrp="1"/>
          </p:cNvSpPr>
          <p:nvPr>
            <p:ph type="ftr" sz="quarter" idx="10"/>
          </p:nvPr>
        </p:nvSpPr>
        <p:spPr/>
        <p:txBody>
          <a:bodyPr/>
          <a:lstStyle/>
          <a:p>
            <a:pPr>
              <a:defRPr/>
            </a:pPr>
            <a:r>
              <a:rPr lang="pl-PL"/>
              <a:t>KISIM, WIMiIP, AGH</a:t>
            </a:r>
          </a:p>
        </p:txBody>
      </p:sp>
      <p:sp>
        <p:nvSpPr>
          <p:cNvPr id="69635" name="Rectangle 2"/>
          <p:cNvSpPr>
            <a:spLocks noGrp="1" noChangeArrowheads="1"/>
          </p:cNvSpPr>
          <p:nvPr>
            <p:ph type="title"/>
          </p:nvPr>
        </p:nvSpPr>
        <p:spPr/>
        <p:txBody>
          <a:bodyPr/>
          <a:lstStyle/>
          <a:p>
            <a:pPr eaLnBrk="1" hangingPunct="1"/>
            <a:endParaRPr lang="pl-PL" smtClean="0"/>
          </a:p>
        </p:txBody>
      </p:sp>
      <p:pic>
        <p:nvPicPr>
          <p:cNvPr id="69636" name="Picture 3"/>
          <p:cNvPicPr>
            <a:picLocks noChangeAspect="1" noChangeArrowheads="1"/>
          </p:cNvPicPr>
          <p:nvPr/>
        </p:nvPicPr>
        <p:blipFill>
          <a:blip r:embed="rId2" cstate="print"/>
          <a:srcRect/>
          <a:stretch>
            <a:fillRect/>
          </a:stretch>
        </p:blipFill>
        <p:spPr bwMode="auto">
          <a:xfrm>
            <a:off x="179388" y="1196975"/>
            <a:ext cx="5472112" cy="4473575"/>
          </a:xfrm>
          <a:prstGeom prst="rect">
            <a:avLst/>
          </a:prstGeom>
          <a:noFill/>
          <a:ln w="9525">
            <a:noFill/>
            <a:miter lim="800000"/>
            <a:headEnd/>
            <a:tailEnd/>
          </a:ln>
        </p:spPr>
      </p:pic>
      <p:sp>
        <p:nvSpPr>
          <p:cNvPr id="69637" name="Text Box 4"/>
          <p:cNvSpPr txBox="1">
            <a:spLocks noChangeArrowheads="1"/>
          </p:cNvSpPr>
          <p:nvPr/>
        </p:nvSpPr>
        <p:spPr bwMode="auto">
          <a:xfrm>
            <a:off x="6300788" y="1125538"/>
            <a:ext cx="1152525" cy="650875"/>
          </a:xfrm>
          <a:prstGeom prst="rect">
            <a:avLst/>
          </a:prstGeom>
          <a:noFill/>
          <a:ln w="9525">
            <a:solidFill>
              <a:srgbClr val="006600"/>
            </a:solidFill>
            <a:miter lim="800000"/>
            <a:headEnd/>
            <a:tailEnd/>
          </a:ln>
        </p:spPr>
        <p:txBody>
          <a:bodyPr>
            <a:spAutoFit/>
          </a:bodyPr>
          <a:lstStyle/>
          <a:p>
            <a:pPr>
              <a:spcBef>
                <a:spcPct val="50000"/>
              </a:spcBef>
            </a:pPr>
            <a:r>
              <a:rPr lang="pl-PL">
                <a:solidFill>
                  <a:srgbClr val="006600"/>
                </a:solidFill>
                <a:latin typeface="Georgia" pitchFamily="18" charset="0"/>
              </a:rPr>
              <a:t>zmienna zależna</a:t>
            </a:r>
          </a:p>
        </p:txBody>
      </p:sp>
      <p:sp>
        <p:nvSpPr>
          <p:cNvPr id="69638" name="Line 5"/>
          <p:cNvSpPr>
            <a:spLocks noChangeShapeType="1"/>
          </p:cNvSpPr>
          <p:nvPr/>
        </p:nvSpPr>
        <p:spPr bwMode="auto">
          <a:xfrm flipH="1">
            <a:off x="1258888" y="1484313"/>
            <a:ext cx="5041900" cy="288925"/>
          </a:xfrm>
          <a:prstGeom prst="line">
            <a:avLst/>
          </a:prstGeom>
          <a:noFill/>
          <a:ln w="9525">
            <a:solidFill>
              <a:srgbClr val="006600"/>
            </a:solidFill>
            <a:round/>
            <a:headEnd/>
            <a:tailEnd type="triangle" w="med" len="med"/>
          </a:ln>
        </p:spPr>
        <p:txBody>
          <a:bodyPr/>
          <a:lstStyle/>
          <a:p>
            <a:endParaRPr lang="pl-PL"/>
          </a:p>
        </p:txBody>
      </p:sp>
      <p:sp>
        <p:nvSpPr>
          <p:cNvPr id="69639" name="AutoShape 6"/>
          <p:cNvSpPr>
            <a:spLocks noChangeArrowheads="1"/>
          </p:cNvSpPr>
          <p:nvPr/>
        </p:nvSpPr>
        <p:spPr bwMode="auto">
          <a:xfrm>
            <a:off x="900113" y="2636838"/>
            <a:ext cx="1152525" cy="215900"/>
          </a:xfrm>
          <a:prstGeom prst="roundRect">
            <a:avLst>
              <a:gd name="adj" fmla="val 16667"/>
            </a:avLst>
          </a:prstGeom>
          <a:noFill/>
          <a:ln w="9525">
            <a:solidFill>
              <a:srgbClr val="006600"/>
            </a:solidFill>
            <a:round/>
            <a:headEnd/>
            <a:tailEnd/>
          </a:ln>
        </p:spPr>
        <p:txBody>
          <a:bodyPr wrap="none" anchor="ctr"/>
          <a:lstStyle/>
          <a:p>
            <a:endParaRPr lang="pl-PL"/>
          </a:p>
        </p:txBody>
      </p:sp>
      <p:sp>
        <p:nvSpPr>
          <p:cNvPr id="69640" name="AutoShape 7"/>
          <p:cNvSpPr>
            <a:spLocks noChangeArrowheads="1"/>
          </p:cNvSpPr>
          <p:nvPr/>
        </p:nvSpPr>
        <p:spPr bwMode="auto">
          <a:xfrm>
            <a:off x="2339975" y="2636838"/>
            <a:ext cx="1368425" cy="215900"/>
          </a:xfrm>
          <a:prstGeom prst="roundRect">
            <a:avLst>
              <a:gd name="adj" fmla="val 16667"/>
            </a:avLst>
          </a:prstGeom>
          <a:noFill/>
          <a:ln w="9525">
            <a:solidFill>
              <a:srgbClr val="006600"/>
            </a:solidFill>
            <a:round/>
            <a:headEnd/>
            <a:tailEnd/>
          </a:ln>
        </p:spPr>
        <p:txBody>
          <a:bodyPr wrap="none" anchor="ctr"/>
          <a:lstStyle/>
          <a:p>
            <a:endParaRPr lang="pl-PL"/>
          </a:p>
        </p:txBody>
      </p:sp>
      <p:sp>
        <p:nvSpPr>
          <p:cNvPr id="69641" name="Text Box 8"/>
          <p:cNvSpPr txBox="1">
            <a:spLocks noChangeArrowheads="1"/>
          </p:cNvSpPr>
          <p:nvPr/>
        </p:nvSpPr>
        <p:spPr bwMode="auto">
          <a:xfrm>
            <a:off x="6300788" y="2636838"/>
            <a:ext cx="1727200" cy="650875"/>
          </a:xfrm>
          <a:prstGeom prst="rect">
            <a:avLst/>
          </a:prstGeom>
          <a:noFill/>
          <a:ln w="9525">
            <a:solidFill>
              <a:srgbClr val="006600"/>
            </a:solidFill>
            <a:miter lim="800000"/>
            <a:headEnd/>
            <a:tailEnd/>
          </a:ln>
        </p:spPr>
        <p:txBody>
          <a:bodyPr>
            <a:spAutoFit/>
          </a:bodyPr>
          <a:lstStyle/>
          <a:p>
            <a:pPr>
              <a:spcBef>
                <a:spcPct val="50000"/>
              </a:spcBef>
            </a:pPr>
            <a:r>
              <a:rPr lang="pl-PL">
                <a:solidFill>
                  <a:srgbClr val="006600"/>
                </a:solidFill>
                <a:latin typeface="Georgia" pitchFamily="18" charset="0"/>
              </a:rPr>
              <a:t>wzrost istotny statystycznie</a:t>
            </a:r>
          </a:p>
        </p:txBody>
      </p:sp>
      <p:sp>
        <p:nvSpPr>
          <p:cNvPr id="69642" name="Text Box 9"/>
          <p:cNvSpPr txBox="1">
            <a:spLocks noChangeArrowheads="1"/>
          </p:cNvSpPr>
          <p:nvPr/>
        </p:nvSpPr>
        <p:spPr bwMode="auto">
          <a:xfrm>
            <a:off x="6300788" y="3429000"/>
            <a:ext cx="1727200" cy="650875"/>
          </a:xfrm>
          <a:prstGeom prst="rect">
            <a:avLst/>
          </a:prstGeom>
          <a:noFill/>
          <a:ln w="9525">
            <a:solidFill>
              <a:srgbClr val="006600"/>
            </a:solidFill>
            <a:miter lim="800000"/>
            <a:headEnd/>
            <a:tailEnd/>
          </a:ln>
        </p:spPr>
        <p:txBody>
          <a:bodyPr>
            <a:spAutoFit/>
          </a:bodyPr>
          <a:lstStyle/>
          <a:p>
            <a:pPr>
              <a:spcBef>
                <a:spcPct val="50000"/>
              </a:spcBef>
            </a:pPr>
            <a:r>
              <a:rPr lang="pl-PL">
                <a:solidFill>
                  <a:srgbClr val="006600"/>
                </a:solidFill>
                <a:latin typeface="Georgia" pitchFamily="18" charset="0"/>
              </a:rPr>
              <a:t>wiek – brak istotności</a:t>
            </a:r>
          </a:p>
        </p:txBody>
      </p:sp>
      <p:sp>
        <p:nvSpPr>
          <p:cNvPr id="69643" name="Line 10"/>
          <p:cNvSpPr>
            <a:spLocks noChangeShapeType="1"/>
          </p:cNvSpPr>
          <p:nvPr/>
        </p:nvSpPr>
        <p:spPr bwMode="auto">
          <a:xfrm flipH="1" flipV="1">
            <a:off x="2051050" y="2852738"/>
            <a:ext cx="4249738" cy="720725"/>
          </a:xfrm>
          <a:prstGeom prst="line">
            <a:avLst/>
          </a:prstGeom>
          <a:noFill/>
          <a:ln w="9525">
            <a:solidFill>
              <a:srgbClr val="006600"/>
            </a:solidFill>
            <a:round/>
            <a:headEnd/>
            <a:tailEnd type="triangle" w="med" len="med"/>
          </a:ln>
        </p:spPr>
        <p:txBody>
          <a:bodyPr/>
          <a:lstStyle/>
          <a:p>
            <a:endParaRPr lang="pl-PL"/>
          </a:p>
        </p:txBody>
      </p:sp>
      <p:sp>
        <p:nvSpPr>
          <p:cNvPr id="69644" name="Line 11"/>
          <p:cNvSpPr>
            <a:spLocks noChangeShapeType="1"/>
          </p:cNvSpPr>
          <p:nvPr/>
        </p:nvSpPr>
        <p:spPr bwMode="auto">
          <a:xfrm flipH="1" flipV="1">
            <a:off x="3708400" y="2708275"/>
            <a:ext cx="2592388" cy="144463"/>
          </a:xfrm>
          <a:prstGeom prst="line">
            <a:avLst/>
          </a:prstGeom>
          <a:noFill/>
          <a:ln w="9525">
            <a:solidFill>
              <a:srgbClr val="006600"/>
            </a:solidFill>
            <a:round/>
            <a:headEnd/>
            <a:tailEnd type="triangle" w="med" len="med"/>
          </a:ln>
        </p:spPr>
        <p:txBody>
          <a:bodyPr/>
          <a:lstStyle/>
          <a:p>
            <a:endParaRPr lang="pl-PL"/>
          </a:p>
        </p:txBody>
      </p:sp>
      <p:sp>
        <p:nvSpPr>
          <p:cNvPr id="69645" name="AutoShape 12"/>
          <p:cNvSpPr>
            <a:spLocks noChangeArrowheads="1"/>
          </p:cNvSpPr>
          <p:nvPr/>
        </p:nvSpPr>
        <p:spPr bwMode="auto">
          <a:xfrm>
            <a:off x="4643438" y="2349500"/>
            <a:ext cx="865187" cy="215900"/>
          </a:xfrm>
          <a:prstGeom prst="roundRect">
            <a:avLst>
              <a:gd name="adj" fmla="val 16667"/>
            </a:avLst>
          </a:prstGeom>
          <a:noFill/>
          <a:ln w="9525">
            <a:solidFill>
              <a:srgbClr val="006600"/>
            </a:solidFill>
            <a:round/>
            <a:headEnd/>
            <a:tailEnd/>
          </a:ln>
        </p:spPr>
        <p:txBody>
          <a:bodyPr wrap="none" anchor="ctr"/>
          <a:lstStyle/>
          <a:p>
            <a:endParaRPr lang="pl-PL"/>
          </a:p>
        </p:txBody>
      </p:sp>
      <p:sp>
        <p:nvSpPr>
          <p:cNvPr id="69646" name="Text Box 13"/>
          <p:cNvSpPr txBox="1">
            <a:spLocks noChangeArrowheads="1"/>
          </p:cNvSpPr>
          <p:nvPr/>
        </p:nvSpPr>
        <p:spPr bwMode="auto">
          <a:xfrm>
            <a:off x="6300788" y="1844675"/>
            <a:ext cx="2447925" cy="650875"/>
          </a:xfrm>
          <a:prstGeom prst="rect">
            <a:avLst/>
          </a:prstGeom>
          <a:noFill/>
          <a:ln w="9525">
            <a:solidFill>
              <a:srgbClr val="006600"/>
            </a:solidFill>
            <a:miter lim="800000"/>
            <a:headEnd/>
            <a:tailEnd/>
          </a:ln>
        </p:spPr>
        <p:txBody>
          <a:bodyPr>
            <a:spAutoFit/>
          </a:bodyPr>
          <a:lstStyle/>
          <a:p>
            <a:pPr>
              <a:spcBef>
                <a:spcPct val="50000"/>
              </a:spcBef>
            </a:pPr>
            <a:r>
              <a:rPr lang="pl-PL">
                <a:solidFill>
                  <a:srgbClr val="006600"/>
                </a:solidFill>
                <a:latin typeface="Georgia" pitchFamily="18" charset="0"/>
              </a:rPr>
              <a:t>brak istotności wyrazu wolnego</a:t>
            </a:r>
          </a:p>
        </p:txBody>
      </p:sp>
      <p:sp>
        <p:nvSpPr>
          <p:cNvPr id="69647" name="Line 14"/>
          <p:cNvSpPr>
            <a:spLocks noChangeShapeType="1"/>
          </p:cNvSpPr>
          <p:nvPr/>
        </p:nvSpPr>
        <p:spPr bwMode="auto">
          <a:xfrm flipH="1">
            <a:off x="5508625" y="2205038"/>
            <a:ext cx="792163" cy="215900"/>
          </a:xfrm>
          <a:prstGeom prst="line">
            <a:avLst/>
          </a:prstGeom>
          <a:noFill/>
          <a:ln w="9525">
            <a:solidFill>
              <a:srgbClr val="006600"/>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ymbol zastępczy stopki 3"/>
          <p:cNvSpPr>
            <a:spLocks noGrp="1"/>
          </p:cNvSpPr>
          <p:nvPr>
            <p:ph type="ftr" sz="quarter" idx="10"/>
          </p:nvPr>
        </p:nvSpPr>
        <p:spPr/>
        <p:txBody>
          <a:bodyPr/>
          <a:lstStyle/>
          <a:p>
            <a:pPr>
              <a:defRPr/>
            </a:pPr>
            <a:r>
              <a:rPr lang="pl-PL"/>
              <a:t>KISIM, WIMiIP, AGH</a:t>
            </a:r>
          </a:p>
        </p:txBody>
      </p:sp>
      <p:sp>
        <p:nvSpPr>
          <p:cNvPr id="135171" name="Text Box 2"/>
          <p:cNvSpPr txBox="1">
            <a:spLocks noChangeArrowheads="1"/>
          </p:cNvSpPr>
          <p:nvPr/>
        </p:nvSpPr>
        <p:spPr bwMode="auto">
          <a:xfrm>
            <a:off x="179388" y="1916113"/>
            <a:ext cx="1511300" cy="925512"/>
          </a:xfrm>
          <a:prstGeom prst="rect">
            <a:avLst/>
          </a:prstGeom>
          <a:noFill/>
          <a:ln w="9525">
            <a:solidFill>
              <a:srgbClr val="006600"/>
            </a:solidFill>
            <a:miter lim="800000"/>
            <a:headEnd/>
            <a:tailEnd/>
          </a:ln>
        </p:spPr>
        <p:txBody>
          <a:bodyPr>
            <a:spAutoFit/>
          </a:bodyPr>
          <a:lstStyle/>
          <a:p>
            <a:pPr>
              <a:spcBef>
                <a:spcPct val="50000"/>
              </a:spcBef>
            </a:pPr>
            <a:r>
              <a:rPr lang="pl-PL">
                <a:solidFill>
                  <a:srgbClr val="006600"/>
                </a:solidFill>
                <a:latin typeface="Georgia" pitchFamily="18" charset="0"/>
              </a:rPr>
              <a:t>model istotny statystycznie</a:t>
            </a:r>
          </a:p>
        </p:txBody>
      </p:sp>
      <p:sp>
        <p:nvSpPr>
          <p:cNvPr id="135172" name="Rectangle 3"/>
          <p:cNvSpPr>
            <a:spLocks noGrp="1" noChangeArrowheads="1"/>
          </p:cNvSpPr>
          <p:nvPr>
            <p:ph type="title"/>
          </p:nvPr>
        </p:nvSpPr>
        <p:spPr/>
        <p:txBody>
          <a:bodyPr/>
          <a:lstStyle/>
          <a:p>
            <a:pPr eaLnBrk="1" hangingPunct="1"/>
            <a:r>
              <a:rPr lang="pl-PL" smtClean="0"/>
              <a:t>Wyniki regresji</a:t>
            </a:r>
          </a:p>
        </p:txBody>
      </p:sp>
      <p:sp>
        <p:nvSpPr>
          <p:cNvPr id="135173" name="Rectangle 4"/>
          <p:cNvSpPr>
            <a:spLocks noGrp="1" noChangeArrowheads="1"/>
          </p:cNvSpPr>
          <p:nvPr>
            <p:ph type="body" idx="1"/>
          </p:nvPr>
        </p:nvSpPr>
        <p:spPr>
          <a:xfrm>
            <a:off x="468313" y="2781300"/>
            <a:ext cx="8229600" cy="1800225"/>
          </a:xfrm>
        </p:spPr>
        <p:txBody>
          <a:bodyPr/>
          <a:lstStyle/>
          <a:p>
            <a:pPr eaLnBrk="1" hangingPunct="1"/>
            <a:r>
              <a:rPr lang="pl-PL" smtClean="0"/>
              <a:t>oszacowana funkcja regresji:</a:t>
            </a:r>
          </a:p>
          <a:p>
            <a:pPr eaLnBrk="1" hangingPunct="1"/>
            <a:r>
              <a:rPr lang="pl-PL" sz="2400" smtClean="0"/>
              <a:t>     </a:t>
            </a:r>
            <a:r>
              <a:rPr lang="pl-PL" sz="2400" i="1" smtClean="0">
                <a:solidFill>
                  <a:srgbClr val="006699"/>
                </a:solidFill>
              </a:rPr>
              <a:t>WAGA =   6,55 +  2,05*WIEK+ 0,72*WZROST±4,66</a:t>
            </a:r>
            <a:br>
              <a:rPr lang="pl-PL" sz="2400" i="1" smtClean="0">
                <a:solidFill>
                  <a:srgbClr val="006699"/>
                </a:solidFill>
              </a:rPr>
            </a:br>
            <a:r>
              <a:rPr lang="pl-PL" sz="2400" i="1" smtClean="0">
                <a:solidFill>
                  <a:srgbClr val="006699"/>
                </a:solidFill>
              </a:rPr>
              <a:t>	          </a:t>
            </a:r>
            <a:r>
              <a:rPr lang="pl-PL" sz="2000" i="1" smtClean="0">
                <a:solidFill>
                  <a:srgbClr val="006699"/>
                </a:solidFill>
              </a:rPr>
              <a:t>(10,94)     (0,94)		 (0,26)		R</a:t>
            </a:r>
            <a:r>
              <a:rPr lang="pl-PL" sz="2000" i="1" baseline="30000" smtClean="0">
                <a:solidFill>
                  <a:srgbClr val="006699"/>
                </a:solidFill>
              </a:rPr>
              <a:t>2</a:t>
            </a:r>
            <a:r>
              <a:rPr lang="pl-PL" sz="2000" i="1" smtClean="0">
                <a:solidFill>
                  <a:srgbClr val="006699"/>
                </a:solidFill>
              </a:rPr>
              <a:t>=0,78</a:t>
            </a:r>
          </a:p>
          <a:p>
            <a:pPr algn="ctr" eaLnBrk="1" hangingPunct="1"/>
            <a:endParaRPr lang="pl-PL" sz="2000" i="1" smtClean="0">
              <a:solidFill>
                <a:srgbClr val="006699"/>
              </a:solidFill>
            </a:endParaRPr>
          </a:p>
        </p:txBody>
      </p:sp>
      <p:pic>
        <p:nvPicPr>
          <p:cNvPr id="135174" name="Picture 5"/>
          <p:cNvPicPr>
            <a:picLocks noChangeAspect="1" noChangeArrowheads="1"/>
          </p:cNvPicPr>
          <p:nvPr/>
        </p:nvPicPr>
        <p:blipFill>
          <a:blip r:embed="rId2" cstate="print"/>
          <a:srcRect/>
          <a:stretch>
            <a:fillRect/>
          </a:stretch>
        </p:blipFill>
        <p:spPr bwMode="auto">
          <a:xfrm>
            <a:off x="1403350" y="1196975"/>
            <a:ext cx="1828800" cy="1323975"/>
          </a:xfrm>
          <a:prstGeom prst="rect">
            <a:avLst/>
          </a:prstGeom>
          <a:noFill/>
          <a:ln w="9525">
            <a:noFill/>
            <a:miter lim="800000"/>
            <a:headEnd/>
            <a:tailEnd/>
          </a:ln>
        </p:spPr>
      </p:pic>
      <p:pic>
        <p:nvPicPr>
          <p:cNvPr id="135175" name="Picture 6"/>
          <p:cNvPicPr>
            <a:picLocks noChangeAspect="1" noChangeArrowheads="1"/>
          </p:cNvPicPr>
          <p:nvPr/>
        </p:nvPicPr>
        <p:blipFill>
          <a:blip r:embed="rId3" cstate="print"/>
          <a:srcRect/>
          <a:stretch>
            <a:fillRect/>
          </a:stretch>
        </p:blipFill>
        <p:spPr bwMode="auto">
          <a:xfrm>
            <a:off x="3419475" y="1196975"/>
            <a:ext cx="4257675" cy="1304925"/>
          </a:xfrm>
          <a:prstGeom prst="rect">
            <a:avLst/>
          </a:prstGeom>
          <a:noFill/>
          <a:ln w="9525">
            <a:noFill/>
            <a:miter lim="800000"/>
            <a:headEnd/>
            <a:tailEnd/>
          </a:ln>
        </p:spPr>
      </p:pic>
      <p:sp>
        <p:nvSpPr>
          <p:cNvPr id="135176" name="Oval 7"/>
          <p:cNvSpPr>
            <a:spLocks noChangeArrowheads="1"/>
          </p:cNvSpPr>
          <p:nvPr/>
        </p:nvSpPr>
        <p:spPr bwMode="auto">
          <a:xfrm>
            <a:off x="2123728" y="3356992"/>
            <a:ext cx="719137" cy="576262"/>
          </a:xfrm>
          <a:prstGeom prst="ellipse">
            <a:avLst/>
          </a:prstGeom>
          <a:noFill/>
          <a:ln w="9525">
            <a:solidFill>
              <a:srgbClr val="006600"/>
            </a:solidFill>
            <a:round/>
            <a:headEnd/>
            <a:tailEnd/>
          </a:ln>
        </p:spPr>
        <p:txBody>
          <a:bodyPr wrap="none" anchor="ctr"/>
          <a:lstStyle/>
          <a:p>
            <a:endParaRPr lang="pl-PL"/>
          </a:p>
        </p:txBody>
      </p:sp>
      <p:sp>
        <p:nvSpPr>
          <p:cNvPr id="135177" name="Oval 8"/>
          <p:cNvSpPr>
            <a:spLocks noChangeArrowheads="1"/>
          </p:cNvSpPr>
          <p:nvPr/>
        </p:nvSpPr>
        <p:spPr bwMode="auto">
          <a:xfrm>
            <a:off x="2915816" y="3429000"/>
            <a:ext cx="719138" cy="431800"/>
          </a:xfrm>
          <a:prstGeom prst="ellipse">
            <a:avLst/>
          </a:prstGeom>
          <a:noFill/>
          <a:ln w="9525">
            <a:solidFill>
              <a:srgbClr val="006600"/>
            </a:solidFill>
            <a:round/>
            <a:headEnd/>
            <a:tailEnd/>
          </a:ln>
        </p:spPr>
        <p:txBody>
          <a:bodyPr wrap="none" anchor="ctr"/>
          <a:lstStyle/>
          <a:p>
            <a:endParaRPr lang="pl-PL"/>
          </a:p>
        </p:txBody>
      </p:sp>
      <p:sp>
        <p:nvSpPr>
          <p:cNvPr id="135178" name="Oval 9"/>
          <p:cNvSpPr>
            <a:spLocks noChangeArrowheads="1"/>
          </p:cNvSpPr>
          <p:nvPr/>
        </p:nvSpPr>
        <p:spPr bwMode="auto">
          <a:xfrm>
            <a:off x="4499992" y="3429000"/>
            <a:ext cx="719137" cy="504825"/>
          </a:xfrm>
          <a:prstGeom prst="ellipse">
            <a:avLst/>
          </a:prstGeom>
          <a:noFill/>
          <a:ln w="9525">
            <a:solidFill>
              <a:srgbClr val="006600"/>
            </a:solidFill>
            <a:round/>
            <a:headEnd/>
            <a:tailEnd/>
          </a:ln>
        </p:spPr>
        <p:txBody>
          <a:bodyPr wrap="none" anchor="ctr"/>
          <a:lstStyle/>
          <a:p>
            <a:endParaRPr lang="pl-PL"/>
          </a:p>
        </p:txBody>
      </p:sp>
      <p:sp>
        <p:nvSpPr>
          <p:cNvPr id="135179" name="Oval 10"/>
          <p:cNvSpPr>
            <a:spLocks noChangeArrowheads="1"/>
          </p:cNvSpPr>
          <p:nvPr/>
        </p:nvSpPr>
        <p:spPr bwMode="auto">
          <a:xfrm>
            <a:off x="6300192" y="3429000"/>
            <a:ext cx="863600" cy="503237"/>
          </a:xfrm>
          <a:prstGeom prst="ellipse">
            <a:avLst/>
          </a:prstGeom>
          <a:noFill/>
          <a:ln w="9525">
            <a:solidFill>
              <a:srgbClr val="006600"/>
            </a:solidFill>
            <a:round/>
            <a:headEnd/>
            <a:tailEnd/>
          </a:ln>
        </p:spPr>
        <p:txBody>
          <a:bodyPr wrap="none" anchor="ctr"/>
          <a:lstStyle/>
          <a:p>
            <a:endParaRPr lang="pl-PL"/>
          </a:p>
        </p:txBody>
      </p:sp>
      <p:sp>
        <p:nvSpPr>
          <p:cNvPr id="135180" name="AutoShape 11"/>
          <p:cNvSpPr>
            <a:spLocks noChangeArrowheads="1"/>
          </p:cNvSpPr>
          <p:nvPr/>
        </p:nvSpPr>
        <p:spPr bwMode="auto">
          <a:xfrm>
            <a:off x="2124075" y="3933825"/>
            <a:ext cx="3887788" cy="215900"/>
          </a:xfrm>
          <a:prstGeom prst="roundRect">
            <a:avLst>
              <a:gd name="adj" fmla="val 16667"/>
            </a:avLst>
          </a:prstGeom>
          <a:noFill/>
          <a:ln w="9525">
            <a:solidFill>
              <a:srgbClr val="006600"/>
            </a:solidFill>
            <a:round/>
            <a:headEnd/>
            <a:tailEnd/>
          </a:ln>
        </p:spPr>
        <p:txBody>
          <a:bodyPr wrap="none" anchor="ctr"/>
          <a:lstStyle/>
          <a:p>
            <a:endParaRPr lang="pl-PL"/>
          </a:p>
        </p:txBody>
      </p:sp>
      <p:sp>
        <p:nvSpPr>
          <p:cNvPr id="135181" name="Line 12"/>
          <p:cNvSpPr>
            <a:spLocks noChangeShapeType="1"/>
          </p:cNvSpPr>
          <p:nvPr/>
        </p:nvSpPr>
        <p:spPr bwMode="auto">
          <a:xfrm flipV="1">
            <a:off x="2771775" y="2133600"/>
            <a:ext cx="2520950" cy="1223963"/>
          </a:xfrm>
          <a:prstGeom prst="line">
            <a:avLst/>
          </a:prstGeom>
          <a:noFill/>
          <a:ln w="9525">
            <a:solidFill>
              <a:srgbClr val="006600"/>
            </a:solidFill>
            <a:round/>
            <a:headEnd/>
            <a:tailEnd type="triangle" w="med" len="med"/>
          </a:ln>
        </p:spPr>
        <p:txBody>
          <a:bodyPr/>
          <a:lstStyle/>
          <a:p>
            <a:endParaRPr lang="pl-PL"/>
          </a:p>
        </p:txBody>
      </p:sp>
      <p:sp>
        <p:nvSpPr>
          <p:cNvPr id="135182" name="Line 13"/>
          <p:cNvSpPr>
            <a:spLocks noChangeShapeType="1"/>
          </p:cNvSpPr>
          <p:nvPr/>
        </p:nvSpPr>
        <p:spPr bwMode="auto">
          <a:xfrm flipV="1">
            <a:off x="3347864" y="2276474"/>
            <a:ext cx="1944861" cy="1152525"/>
          </a:xfrm>
          <a:prstGeom prst="line">
            <a:avLst/>
          </a:prstGeom>
          <a:noFill/>
          <a:ln w="9525">
            <a:solidFill>
              <a:srgbClr val="006600"/>
            </a:solidFill>
            <a:round/>
            <a:headEnd/>
            <a:tailEnd type="triangle" w="med" len="med"/>
          </a:ln>
        </p:spPr>
        <p:txBody>
          <a:bodyPr/>
          <a:lstStyle/>
          <a:p>
            <a:endParaRPr lang="pl-PL"/>
          </a:p>
        </p:txBody>
      </p:sp>
      <p:sp>
        <p:nvSpPr>
          <p:cNvPr id="135183" name="Line 14"/>
          <p:cNvSpPr>
            <a:spLocks noChangeShapeType="1"/>
          </p:cNvSpPr>
          <p:nvPr/>
        </p:nvSpPr>
        <p:spPr bwMode="auto">
          <a:xfrm flipV="1">
            <a:off x="4932039" y="2420938"/>
            <a:ext cx="360685" cy="936054"/>
          </a:xfrm>
          <a:prstGeom prst="line">
            <a:avLst/>
          </a:prstGeom>
          <a:noFill/>
          <a:ln w="9525">
            <a:solidFill>
              <a:srgbClr val="006600"/>
            </a:solidFill>
            <a:round/>
            <a:headEnd/>
            <a:tailEnd type="triangle" w="med" len="med"/>
          </a:ln>
        </p:spPr>
        <p:txBody>
          <a:bodyPr/>
          <a:lstStyle/>
          <a:p>
            <a:endParaRPr lang="pl-PL"/>
          </a:p>
        </p:txBody>
      </p:sp>
      <p:sp>
        <p:nvSpPr>
          <p:cNvPr id="135184" name="AutoShape 15"/>
          <p:cNvSpPr>
            <a:spLocks noChangeArrowheads="1"/>
          </p:cNvSpPr>
          <p:nvPr/>
        </p:nvSpPr>
        <p:spPr bwMode="auto">
          <a:xfrm>
            <a:off x="5435600" y="1484313"/>
            <a:ext cx="1584325" cy="215900"/>
          </a:xfrm>
          <a:prstGeom prst="roundRect">
            <a:avLst>
              <a:gd name="adj" fmla="val 16667"/>
            </a:avLst>
          </a:prstGeom>
          <a:noFill/>
          <a:ln w="9525">
            <a:solidFill>
              <a:srgbClr val="006600"/>
            </a:solidFill>
            <a:round/>
            <a:headEnd/>
            <a:tailEnd/>
          </a:ln>
        </p:spPr>
        <p:txBody>
          <a:bodyPr wrap="none" anchor="ctr"/>
          <a:lstStyle/>
          <a:p>
            <a:endParaRPr lang="pl-PL"/>
          </a:p>
        </p:txBody>
      </p:sp>
      <p:sp>
        <p:nvSpPr>
          <p:cNvPr id="135185" name="Line 16"/>
          <p:cNvSpPr>
            <a:spLocks noChangeShapeType="1"/>
          </p:cNvSpPr>
          <p:nvPr/>
        </p:nvSpPr>
        <p:spPr bwMode="auto">
          <a:xfrm flipH="1">
            <a:off x="6732240" y="1700212"/>
            <a:ext cx="216248" cy="1728787"/>
          </a:xfrm>
          <a:prstGeom prst="line">
            <a:avLst/>
          </a:prstGeom>
          <a:noFill/>
          <a:ln w="9525">
            <a:solidFill>
              <a:srgbClr val="006600"/>
            </a:solidFill>
            <a:round/>
            <a:headEnd/>
            <a:tailEnd type="triangle" w="med" len="med"/>
          </a:ln>
        </p:spPr>
        <p:txBody>
          <a:bodyPr/>
          <a:lstStyle/>
          <a:p>
            <a:endParaRPr lang="pl-PL"/>
          </a:p>
        </p:txBody>
      </p:sp>
      <p:sp>
        <p:nvSpPr>
          <p:cNvPr id="135186" name="Line 17"/>
          <p:cNvSpPr>
            <a:spLocks noChangeShapeType="1"/>
          </p:cNvSpPr>
          <p:nvPr/>
        </p:nvSpPr>
        <p:spPr bwMode="auto">
          <a:xfrm flipV="1">
            <a:off x="5940425" y="2492375"/>
            <a:ext cx="144463" cy="1441450"/>
          </a:xfrm>
          <a:prstGeom prst="line">
            <a:avLst/>
          </a:prstGeom>
          <a:noFill/>
          <a:ln w="9525">
            <a:solidFill>
              <a:srgbClr val="006600"/>
            </a:solidFill>
            <a:round/>
            <a:headEnd/>
            <a:tailEnd type="triangle" w="med" len="med"/>
          </a:ln>
        </p:spPr>
        <p:txBody>
          <a:bodyPr/>
          <a:lstStyle/>
          <a:p>
            <a:endParaRPr lang="pl-PL"/>
          </a:p>
        </p:txBody>
      </p:sp>
      <p:sp>
        <p:nvSpPr>
          <p:cNvPr id="135187" name="Oval 18"/>
          <p:cNvSpPr>
            <a:spLocks noChangeArrowheads="1"/>
          </p:cNvSpPr>
          <p:nvPr/>
        </p:nvSpPr>
        <p:spPr bwMode="auto">
          <a:xfrm>
            <a:off x="4859338" y="1268413"/>
            <a:ext cx="576262" cy="288925"/>
          </a:xfrm>
          <a:prstGeom prst="ellipse">
            <a:avLst/>
          </a:prstGeom>
          <a:noFill/>
          <a:ln w="9525">
            <a:solidFill>
              <a:srgbClr val="006600"/>
            </a:solidFill>
            <a:round/>
            <a:headEnd/>
            <a:tailEnd/>
          </a:ln>
        </p:spPr>
        <p:txBody>
          <a:bodyPr wrap="none" anchor="ctr"/>
          <a:lstStyle/>
          <a:p>
            <a:endParaRPr lang="pl-PL"/>
          </a:p>
        </p:txBody>
      </p:sp>
      <p:sp>
        <p:nvSpPr>
          <p:cNvPr id="135188" name="Line 19"/>
          <p:cNvSpPr>
            <a:spLocks noChangeShapeType="1"/>
          </p:cNvSpPr>
          <p:nvPr/>
        </p:nvSpPr>
        <p:spPr bwMode="auto">
          <a:xfrm>
            <a:off x="5435600" y="1412875"/>
            <a:ext cx="2881313" cy="0"/>
          </a:xfrm>
          <a:prstGeom prst="line">
            <a:avLst/>
          </a:prstGeom>
          <a:noFill/>
          <a:ln w="9525">
            <a:solidFill>
              <a:srgbClr val="006600"/>
            </a:solidFill>
            <a:round/>
            <a:headEnd/>
            <a:tailEnd/>
          </a:ln>
        </p:spPr>
        <p:txBody>
          <a:bodyPr/>
          <a:lstStyle/>
          <a:p>
            <a:endParaRPr lang="pl-PL"/>
          </a:p>
        </p:txBody>
      </p:sp>
      <p:sp>
        <p:nvSpPr>
          <p:cNvPr id="135189" name="Line 20"/>
          <p:cNvSpPr>
            <a:spLocks noChangeShapeType="1"/>
          </p:cNvSpPr>
          <p:nvPr/>
        </p:nvSpPr>
        <p:spPr bwMode="auto">
          <a:xfrm>
            <a:off x="8316913" y="1412875"/>
            <a:ext cx="0" cy="2592388"/>
          </a:xfrm>
          <a:prstGeom prst="line">
            <a:avLst/>
          </a:prstGeom>
          <a:noFill/>
          <a:ln w="9525">
            <a:solidFill>
              <a:srgbClr val="006600"/>
            </a:solidFill>
            <a:round/>
            <a:headEnd/>
            <a:tailEnd/>
          </a:ln>
        </p:spPr>
        <p:txBody>
          <a:bodyPr/>
          <a:lstStyle/>
          <a:p>
            <a:endParaRPr lang="pl-PL"/>
          </a:p>
        </p:txBody>
      </p:sp>
      <p:sp>
        <p:nvSpPr>
          <p:cNvPr id="135190" name="Line 21"/>
          <p:cNvSpPr>
            <a:spLocks noChangeShapeType="1"/>
          </p:cNvSpPr>
          <p:nvPr/>
        </p:nvSpPr>
        <p:spPr bwMode="auto">
          <a:xfrm flipH="1">
            <a:off x="7956550" y="4005263"/>
            <a:ext cx="360363" cy="0"/>
          </a:xfrm>
          <a:prstGeom prst="line">
            <a:avLst/>
          </a:prstGeom>
          <a:noFill/>
          <a:ln w="9525">
            <a:solidFill>
              <a:srgbClr val="006600"/>
            </a:solidFill>
            <a:round/>
            <a:headEnd/>
            <a:tailEnd type="triangle" w="med" len="med"/>
          </a:ln>
        </p:spPr>
        <p:txBody>
          <a:bodyPr/>
          <a:lstStyle/>
          <a:p>
            <a:endParaRPr lang="pl-PL"/>
          </a:p>
        </p:txBody>
      </p:sp>
      <p:sp>
        <p:nvSpPr>
          <p:cNvPr id="135191" name="Text Box 22"/>
          <p:cNvSpPr txBox="1">
            <a:spLocks noChangeArrowheads="1"/>
          </p:cNvSpPr>
          <p:nvPr/>
        </p:nvSpPr>
        <p:spPr bwMode="auto">
          <a:xfrm>
            <a:off x="179388" y="4292600"/>
            <a:ext cx="8424862" cy="2308324"/>
          </a:xfrm>
          <a:prstGeom prst="rect">
            <a:avLst/>
          </a:prstGeom>
          <a:noFill/>
          <a:ln w="9525">
            <a:noFill/>
            <a:miter lim="800000"/>
            <a:headEnd/>
            <a:tailEnd/>
          </a:ln>
        </p:spPr>
        <p:txBody>
          <a:bodyPr>
            <a:spAutoFit/>
          </a:bodyPr>
          <a:lstStyle/>
          <a:p>
            <a:pPr>
              <a:spcBef>
                <a:spcPct val="50000"/>
              </a:spcBef>
            </a:pPr>
            <a:r>
              <a:rPr lang="pl-PL" dirty="0">
                <a:latin typeface="Georgia" pitchFamily="18" charset="0"/>
              </a:rPr>
              <a:t>interpretacja:</a:t>
            </a:r>
          </a:p>
          <a:p>
            <a:pPr marL="631825" lvl="1" indent="-174625">
              <a:spcBef>
                <a:spcPct val="50000"/>
              </a:spcBef>
              <a:buFontTx/>
              <a:buChar char="•"/>
            </a:pPr>
            <a:r>
              <a:rPr lang="pl-PL" sz="1400" dirty="0">
                <a:latin typeface="Georgia" pitchFamily="18" charset="0"/>
              </a:rPr>
              <a:t>jeśli wartość zmiennej WIEK wrośnie o 1 to wartość zmiennej WAGA wzrośnie o </a:t>
            </a:r>
            <a:r>
              <a:rPr lang="pl-PL" sz="1400" dirty="0" smtClean="0">
                <a:latin typeface="Georgia" pitchFamily="18" charset="0"/>
              </a:rPr>
              <a:t>0,43kg</a:t>
            </a:r>
            <a:endParaRPr lang="pl-PL" sz="1400" dirty="0">
              <a:latin typeface="Georgia" pitchFamily="18" charset="0"/>
            </a:endParaRPr>
          </a:p>
          <a:p>
            <a:pPr marL="631825" lvl="1" indent="-174625">
              <a:spcBef>
                <a:spcPct val="50000"/>
              </a:spcBef>
              <a:buFontTx/>
              <a:buChar char="•"/>
            </a:pPr>
            <a:r>
              <a:rPr lang="pl-PL" sz="1400" dirty="0">
                <a:latin typeface="Georgia" pitchFamily="18" charset="0"/>
              </a:rPr>
              <a:t>BETA: standaryzowany wskaźnik siły powiązania</a:t>
            </a:r>
          </a:p>
          <a:p>
            <a:pPr marL="631825" lvl="1" indent="-174625">
              <a:spcBef>
                <a:spcPct val="50000"/>
              </a:spcBef>
              <a:buFontTx/>
              <a:buChar char="•"/>
            </a:pPr>
            <a:r>
              <a:rPr lang="pl-PL" sz="1400" dirty="0">
                <a:latin typeface="Georgia" pitchFamily="18" charset="0"/>
              </a:rPr>
              <a:t>brak istotności wpływu wieku</a:t>
            </a:r>
          </a:p>
          <a:p>
            <a:pPr marL="631825" lvl="1" indent="-174625">
              <a:spcBef>
                <a:spcPct val="50000"/>
              </a:spcBef>
              <a:buFontTx/>
              <a:buChar char="•"/>
            </a:pPr>
            <a:r>
              <a:rPr lang="pl-PL" sz="1400" dirty="0">
                <a:latin typeface="Georgia" pitchFamily="18" charset="0"/>
              </a:rPr>
              <a:t>dodatnie oddziaływanie wieku i wzrostu na wagę</a:t>
            </a:r>
          </a:p>
          <a:p>
            <a:pPr marL="631825" lvl="1" indent="-174625">
              <a:spcBef>
                <a:spcPct val="50000"/>
              </a:spcBef>
              <a:buFontTx/>
              <a:buChar char="•"/>
            </a:pPr>
            <a:r>
              <a:rPr lang="pl-PL" sz="1400" dirty="0">
                <a:latin typeface="Georgia" pitchFamily="18" charset="0"/>
              </a:rPr>
              <a:t>R2=0,78, czyli 78% ogólnej zmienności WAGI wyjaśnione przez model</a:t>
            </a:r>
          </a:p>
          <a:p>
            <a:pPr>
              <a:spcBef>
                <a:spcPct val="50000"/>
              </a:spcBef>
            </a:pPr>
            <a:endParaRPr lang="pl-PL" sz="1400" dirty="0">
              <a:latin typeface="Georgia" pitchFamily="18" charset="0"/>
            </a:endParaRPr>
          </a:p>
        </p:txBody>
      </p:sp>
      <p:sp>
        <p:nvSpPr>
          <p:cNvPr id="135192" name="Oval 23"/>
          <p:cNvSpPr>
            <a:spLocks noChangeArrowheads="1"/>
          </p:cNvSpPr>
          <p:nvPr/>
        </p:nvSpPr>
        <p:spPr bwMode="auto">
          <a:xfrm>
            <a:off x="2484438" y="1989138"/>
            <a:ext cx="792162" cy="360362"/>
          </a:xfrm>
          <a:prstGeom prst="ellipse">
            <a:avLst/>
          </a:prstGeom>
          <a:noFill/>
          <a:ln w="9525">
            <a:solidFill>
              <a:srgbClr val="006600"/>
            </a:solidFill>
            <a:round/>
            <a:headEnd/>
            <a:tailEnd/>
          </a:ln>
        </p:spPr>
        <p:txBody>
          <a:bodyPr wrap="none" anchor="ctr"/>
          <a:lstStyle/>
          <a:p>
            <a:endParaRPr lang="pl-PL"/>
          </a:p>
        </p:txBody>
      </p:sp>
      <p:sp>
        <p:nvSpPr>
          <p:cNvPr id="135193" name="Line 24"/>
          <p:cNvSpPr>
            <a:spLocks noChangeShapeType="1"/>
          </p:cNvSpPr>
          <p:nvPr/>
        </p:nvSpPr>
        <p:spPr bwMode="auto">
          <a:xfrm flipH="1">
            <a:off x="1116013" y="2205038"/>
            <a:ext cx="1368425" cy="215900"/>
          </a:xfrm>
          <a:prstGeom prst="line">
            <a:avLst/>
          </a:prstGeom>
          <a:noFill/>
          <a:ln w="9525">
            <a:solidFill>
              <a:srgbClr val="006600"/>
            </a:solidFill>
            <a:round/>
            <a:headEnd/>
            <a:tailEnd type="triangle" w="med" len="med"/>
          </a:ln>
        </p:spPr>
        <p:txBody>
          <a:bodyPr/>
          <a:lstStyle/>
          <a:p>
            <a:endParaRPr lang="pl-P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stopki 3"/>
          <p:cNvSpPr>
            <a:spLocks noGrp="1"/>
          </p:cNvSpPr>
          <p:nvPr>
            <p:ph type="ftr" sz="quarter" idx="10"/>
          </p:nvPr>
        </p:nvSpPr>
        <p:spPr/>
        <p:txBody>
          <a:bodyPr/>
          <a:lstStyle/>
          <a:p>
            <a:pPr>
              <a:defRPr/>
            </a:pPr>
            <a:r>
              <a:rPr lang="pl-PL"/>
              <a:t>KISIM, WIMiIP, AGH</a:t>
            </a:r>
          </a:p>
        </p:txBody>
      </p:sp>
      <p:pic>
        <p:nvPicPr>
          <p:cNvPr id="71683" name="Picture 2"/>
          <p:cNvPicPr>
            <a:picLocks noChangeAspect="1" noChangeArrowheads="1"/>
          </p:cNvPicPr>
          <p:nvPr/>
        </p:nvPicPr>
        <p:blipFill>
          <a:blip r:embed="rId2" cstate="print"/>
          <a:srcRect/>
          <a:stretch>
            <a:fillRect/>
          </a:stretch>
        </p:blipFill>
        <p:spPr bwMode="auto">
          <a:xfrm>
            <a:off x="6156325" y="2781300"/>
            <a:ext cx="2590800" cy="1638300"/>
          </a:xfrm>
          <a:prstGeom prst="rect">
            <a:avLst/>
          </a:prstGeom>
          <a:noFill/>
          <a:ln w="9525">
            <a:noFill/>
            <a:miter lim="800000"/>
            <a:headEnd/>
            <a:tailEnd/>
          </a:ln>
        </p:spPr>
      </p:pic>
      <p:sp>
        <p:nvSpPr>
          <p:cNvPr id="71684" name="Rectangle 3"/>
          <p:cNvSpPr>
            <a:spLocks noGrp="1" noChangeArrowheads="1"/>
          </p:cNvSpPr>
          <p:nvPr>
            <p:ph type="title"/>
          </p:nvPr>
        </p:nvSpPr>
        <p:spPr/>
        <p:txBody>
          <a:bodyPr/>
          <a:lstStyle/>
          <a:p>
            <a:pPr eaLnBrk="1" hangingPunct="1"/>
            <a:r>
              <a:rPr lang="pl-PL" smtClean="0"/>
              <a:t>Predykcja na podstawie modelu</a:t>
            </a:r>
          </a:p>
        </p:txBody>
      </p:sp>
      <p:sp>
        <p:nvSpPr>
          <p:cNvPr id="71685" name="Rectangle 4"/>
          <p:cNvSpPr>
            <a:spLocks noGrp="1" noChangeArrowheads="1"/>
          </p:cNvSpPr>
          <p:nvPr>
            <p:ph type="body" idx="1"/>
          </p:nvPr>
        </p:nvSpPr>
        <p:spPr>
          <a:xfrm>
            <a:off x="250825" y="2636838"/>
            <a:ext cx="3311525" cy="1439862"/>
          </a:xfrm>
        </p:spPr>
        <p:txBody>
          <a:bodyPr/>
          <a:lstStyle/>
          <a:p>
            <a:pPr eaLnBrk="1" hangingPunct="1">
              <a:lnSpc>
                <a:spcPct val="90000"/>
              </a:lnSpc>
            </a:pPr>
            <a:r>
              <a:rPr lang="pl-PL" sz="1800" smtClean="0"/>
              <a:t>Brak dowodu na istotność zmiennej nie jest dostatecznym powodem do usunięcia jej z modelu. Należy sprawdzić współliniowość</a:t>
            </a:r>
          </a:p>
        </p:txBody>
      </p:sp>
      <p:pic>
        <p:nvPicPr>
          <p:cNvPr id="71686" name="Picture 5"/>
          <p:cNvPicPr>
            <a:picLocks noChangeAspect="1" noChangeArrowheads="1"/>
          </p:cNvPicPr>
          <p:nvPr/>
        </p:nvPicPr>
        <p:blipFill>
          <a:blip r:embed="rId3" cstate="print"/>
          <a:srcRect/>
          <a:stretch>
            <a:fillRect/>
          </a:stretch>
        </p:blipFill>
        <p:spPr bwMode="auto">
          <a:xfrm>
            <a:off x="179388" y="1125538"/>
            <a:ext cx="3887787" cy="1366837"/>
          </a:xfrm>
          <a:prstGeom prst="rect">
            <a:avLst/>
          </a:prstGeom>
          <a:noFill/>
          <a:ln w="9525">
            <a:noFill/>
            <a:miter lim="800000"/>
            <a:headEnd/>
            <a:tailEnd/>
          </a:ln>
        </p:spPr>
      </p:pic>
      <p:pic>
        <p:nvPicPr>
          <p:cNvPr id="71687" name="Picture 6"/>
          <p:cNvPicPr>
            <a:picLocks noChangeAspect="1" noChangeArrowheads="1"/>
          </p:cNvPicPr>
          <p:nvPr/>
        </p:nvPicPr>
        <p:blipFill>
          <a:blip r:embed="rId4" cstate="print"/>
          <a:srcRect/>
          <a:stretch>
            <a:fillRect/>
          </a:stretch>
        </p:blipFill>
        <p:spPr bwMode="auto">
          <a:xfrm>
            <a:off x="3924300" y="1844675"/>
            <a:ext cx="2374900" cy="1485900"/>
          </a:xfrm>
          <a:prstGeom prst="rect">
            <a:avLst/>
          </a:prstGeom>
          <a:noFill/>
          <a:ln w="9525">
            <a:noFill/>
            <a:miter lim="800000"/>
            <a:headEnd/>
            <a:tailEnd/>
          </a:ln>
        </p:spPr>
      </p:pic>
      <p:sp>
        <p:nvSpPr>
          <p:cNvPr id="71688" name="Text Box 7"/>
          <p:cNvSpPr txBox="1">
            <a:spLocks noChangeArrowheads="1"/>
          </p:cNvSpPr>
          <p:nvPr/>
        </p:nvSpPr>
        <p:spPr bwMode="auto">
          <a:xfrm>
            <a:off x="4572000" y="1125538"/>
            <a:ext cx="4321175" cy="641350"/>
          </a:xfrm>
          <a:prstGeom prst="rect">
            <a:avLst/>
          </a:prstGeom>
          <a:noFill/>
          <a:ln w="9525">
            <a:noFill/>
            <a:miter lim="800000"/>
            <a:headEnd/>
            <a:tailEnd/>
          </a:ln>
        </p:spPr>
        <p:txBody>
          <a:bodyPr>
            <a:spAutoFit/>
          </a:bodyPr>
          <a:lstStyle/>
          <a:p>
            <a:pPr>
              <a:spcBef>
                <a:spcPct val="50000"/>
              </a:spcBef>
            </a:pPr>
            <a:r>
              <a:rPr lang="pl-PL">
                <a:latin typeface="Georgia" pitchFamily="18" charset="0"/>
              </a:rPr>
              <a:t>ile będzie ważyć dziecko w wieku 13 lat, </a:t>
            </a:r>
            <a:br>
              <a:rPr lang="pl-PL">
                <a:latin typeface="Georgia" pitchFamily="18" charset="0"/>
              </a:rPr>
            </a:br>
            <a:r>
              <a:rPr lang="pl-PL">
                <a:latin typeface="Georgia" pitchFamily="18" charset="0"/>
              </a:rPr>
              <a:t>mające 65 cali wzrostu?</a:t>
            </a:r>
            <a:endParaRPr lang="pl-PL" sz="1400">
              <a:latin typeface="Georgia" pitchFamily="18" charset="0"/>
            </a:endParaRPr>
          </a:p>
        </p:txBody>
      </p:sp>
      <p:pic>
        <p:nvPicPr>
          <p:cNvPr id="71689" name="Picture 8"/>
          <p:cNvPicPr>
            <a:picLocks noChangeAspect="1" noChangeArrowheads="1"/>
          </p:cNvPicPr>
          <p:nvPr/>
        </p:nvPicPr>
        <p:blipFill>
          <a:blip r:embed="rId5" cstate="print"/>
          <a:srcRect/>
          <a:stretch>
            <a:fillRect/>
          </a:stretch>
        </p:blipFill>
        <p:spPr bwMode="auto">
          <a:xfrm>
            <a:off x="250825" y="4149725"/>
            <a:ext cx="3857625" cy="885825"/>
          </a:xfrm>
          <a:prstGeom prst="rect">
            <a:avLst/>
          </a:prstGeom>
          <a:noFill/>
          <a:ln w="9525">
            <a:noFill/>
            <a:miter lim="800000"/>
            <a:headEnd/>
            <a:tailEnd/>
          </a:ln>
        </p:spPr>
      </p:pic>
      <p:pic>
        <p:nvPicPr>
          <p:cNvPr id="71690" name="Picture 9"/>
          <p:cNvPicPr>
            <a:picLocks noChangeAspect="1" noChangeArrowheads="1"/>
          </p:cNvPicPr>
          <p:nvPr/>
        </p:nvPicPr>
        <p:blipFill>
          <a:blip r:embed="rId6" cstate="print"/>
          <a:srcRect/>
          <a:stretch>
            <a:fillRect/>
          </a:stretch>
        </p:blipFill>
        <p:spPr bwMode="auto">
          <a:xfrm>
            <a:off x="250825" y="5229225"/>
            <a:ext cx="4162425" cy="1152525"/>
          </a:xfrm>
          <a:prstGeom prst="rect">
            <a:avLst/>
          </a:prstGeom>
          <a:noFill/>
          <a:ln w="9525">
            <a:noFill/>
            <a:miter lim="800000"/>
            <a:headEnd/>
            <a:tailEnd/>
          </a:ln>
        </p:spPr>
      </p:pic>
      <p:sp>
        <p:nvSpPr>
          <p:cNvPr id="71691" name="Oval 10"/>
          <p:cNvSpPr>
            <a:spLocks noChangeArrowheads="1"/>
          </p:cNvSpPr>
          <p:nvPr/>
        </p:nvSpPr>
        <p:spPr bwMode="auto">
          <a:xfrm>
            <a:off x="2771775" y="4724400"/>
            <a:ext cx="936625" cy="287338"/>
          </a:xfrm>
          <a:prstGeom prst="ellipse">
            <a:avLst/>
          </a:prstGeom>
          <a:noFill/>
          <a:ln w="9525">
            <a:solidFill>
              <a:srgbClr val="006600"/>
            </a:solidFill>
            <a:round/>
            <a:headEnd/>
            <a:tailEnd/>
          </a:ln>
        </p:spPr>
        <p:txBody>
          <a:bodyPr wrap="none" anchor="ctr"/>
          <a:lstStyle/>
          <a:p>
            <a:endParaRPr lang="pl-PL"/>
          </a:p>
        </p:txBody>
      </p:sp>
      <p:sp>
        <p:nvSpPr>
          <p:cNvPr id="71692" name="Line 11"/>
          <p:cNvSpPr>
            <a:spLocks noChangeShapeType="1"/>
          </p:cNvSpPr>
          <p:nvPr/>
        </p:nvSpPr>
        <p:spPr bwMode="auto">
          <a:xfrm flipH="1">
            <a:off x="1187450" y="4941888"/>
            <a:ext cx="1728788" cy="935037"/>
          </a:xfrm>
          <a:prstGeom prst="line">
            <a:avLst/>
          </a:prstGeom>
          <a:noFill/>
          <a:ln w="9525">
            <a:solidFill>
              <a:srgbClr val="006600"/>
            </a:solidFill>
            <a:round/>
            <a:headEnd/>
            <a:tailEnd type="triangle" w="med" len="med"/>
          </a:ln>
        </p:spPr>
        <p:txBody>
          <a:bodyPr/>
          <a:lstStyle/>
          <a:p>
            <a:endParaRPr lang="pl-PL"/>
          </a:p>
        </p:txBody>
      </p:sp>
      <p:cxnSp>
        <p:nvCxnSpPr>
          <p:cNvPr id="71693" name="AutoShape 12"/>
          <p:cNvCxnSpPr>
            <a:cxnSpLocks noChangeShapeType="1"/>
          </p:cNvCxnSpPr>
          <p:nvPr/>
        </p:nvCxnSpPr>
        <p:spPr bwMode="auto">
          <a:xfrm>
            <a:off x="6299200" y="2587625"/>
            <a:ext cx="1152525" cy="193675"/>
          </a:xfrm>
          <a:prstGeom prst="curvedConnector2">
            <a:avLst/>
          </a:prstGeom>
          <a:noFill/>
          <a:ln w="9525">
            <a:solidFill>
              <a:srgbClr val="006600"/>
            </a:solidFill>
            <a:round/>
            <a:headEnd/>
            <a:tailEnd type="triangle" w="med" len="med"/>
          </a:ln>
        </p:spPr>
      </p:cxnSp>
      <p:cxnSp>
        <p:nvCxnSpPr>
          <p:cNvPr id="71694" name="AutoShape 13"/>
          <p:cNvCxnSpPr>
            <a:cxnSpLocks noChangeShapeType="1"/>
          </p:cNvCxnSpPr>
          <p:nvPr/>
        </p:nvCxnSpPr>
        <p:spPr bwMode="auto">
          <a:xfrm>
            <a:off x="4067175" y="1557338"/>
            <a:ext cx="1044575" cy="287337"/>
          </a:xfrm>
          <a:prstGeom prst="curvedConnector2">
            <a:avLst/>
          </a:prstGeom>
          <a:noFill/>
          <a:ln w="9525">
            <a:solidFill>
              <a:srgbClr val="006600"/>
            </a:solidFill>
            <a:round/>
            <a:headEnd/>
            <a:tailEnd type="triangle" w="med" len="med"/>
          </a:ln>
        </p:spPr>
      </p:cxnSp>
      <p:sp>
        <p:nvSpPr>
          <p:cNvPr id="71695" name="Rectangle 14"/>
          <p:cNvSpPr>
            <a:spLocks noChangeArrowheads="1"/>
          </p:cNvSpPr>
          <p:nvPr/>
        </p:nvSpPr>
        <p:spPr bwMode="auto">
          <a:xfrm>
            <a:off x="4643438" y="4508500"/>
            <a:ext cx="3816350" cy="1873250"/>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i="1">
                <a:solidFill>
                  <a:schemeClr val="bg2"/>
                </a:solidFill>
                <a:latin typeface="Calibri" pitchFamily="34" charset="0"/>
              </a:rPr>
              <a:t>Tolerancja</a:t>
            </a:r>
            <a:r>
              <a:rPr lang="pl-PL">
                <a:latin typeface="Calibri" pitchFamily="34" charset="0"/>
              </a:rPr>
              <a:t> (1-R</a:t>
            </a:r>
            <a:r>
              <a:rPr lang="pl-PL" baseline="30000">
                <a:latin typeface="Calibri" pitchFamily="34" charset="0"/>
              </a:rPr>
              <a:t>2</a:t>
            </a:r>
            <a:r>
              <a:rPr lang="pl-PL">
                <a:latin typeface="Calibri" pitchFamily="34" charset="0"/>
              </a:rPr>
              <a:t>) mówi ile zmienności danej zmiennej nie zostało wyjaśnione przez pozostałe zmienne. Im mniejsza, tym bardziej nadmiarowy jest jej wkład w równanie regresji. tolerancja = 0 (lub bliska) oznacza brak możliwości obliczenia modelu.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8371" name="Rectangle 3"/>
          <p:cNvSpPr>
            <a:spLocks noGrp="1" noChangeArrowheads="1"/>
          </p:cNvSpPr>
          <p:nvPr>
            <p:ph type="body" idx="1"/>
          </p:nvPr>
        </p:nvSpPr>
        <p:spPr/>
        <p:txBody>
          <a:bodyPr/>
          <a:lstStyle/>
          <a:p>
            <a:pPr eaLnBrk="1" hangingPunct="1"/>
            <a:endParaRPr lang="pl-PL" smtClean="0"/>
          </a:p>
        </p:txBody>
      </p:sp>
      <p:pic>
        <p:nvPicPr>
          <p:cNvPr id="151554" name="Picture 2"/>
          <p:cNvPicPr>
            <a:picLocks noChangeAspect="1" noChangeArrowheads="1"/>
          </p:cNvPicPr>
          <p:nvPr/>
        </p:nvPicPr>
        <p:blipFill>
          <a:blip r:embed="rId2" cstate="print"/>
          <a:srcRect/>
          <a:stretch>
            <a:fillRect/>
          </a:stretch>
        </p:blipFill>
        <p:spPr bwMode="auto">
          <a:xfrm>
            <a:off x="539552" y="404664"/>
            <a:ext cx="7776864" cy="6068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4"/>
          <p:cNvSpPr>
            <a:spLocks noGrp="1"/>
          </p:cNvSpPr>
          <p:nvPr>
            <p:ph type="ftr" sz="quarter" idx="10"/>
          </p:nvPr>
        </p:nvSpPr>
        <p:spPr/>
        <p:txBody>
          <a:bodyPr/>
          <a:lstStyle/>
          <a:p>
            <a:pPr>
              <a:defRPr/>
            </a:pPr>
            <a:r>
              <a:rPr lang="pl-PL"/>
              <a:t>KISIM, WIMiIP, AGH</a:t>
            </a:r>
          </a:p>
        </p:txBody>
      </p:sp>
      <p:sp>
        <p:nvSpPr>
          <p:cNvPr id="14341" name="Rectangle 2"/>
          <p:cNvSpPr>
            <a:spLocks noGrp="1" noChangeArrowheads="1"/>
          </p:cNvSpPr>
          <p:nvPr>
            <p:ph type="title"/>
          </p:nvPr>
        </p:nvSpPr>
        <p:spPr/>
        <p:txBody>
          <a:bodyPr/>
          <a:lstStyle/>
          <a:p>
            <a:pPr eaLnBrk="1" hangingPunct="1"/>
            <a:r>
              <a:rPr lang="pl-PL" smtClean="0"/>
              <a:t>Analiza reszt</a:t>
            </a:r>
          </a:p>
        </p:txBody>
      </p:sp>
      <p:pic>
        <p:nvPicPr>
          <p:cNvPr id="14342" name="Picture 3"/>
          <p:cNvPicPr>
            <a:picLocks noChangeAspect="1" noChangeArrowheads="1"/>
          </p:cNvPicPr>
          <p:nvPr/>
        </p:nvPicPr>
        <p:blipFill>
          <a:blip r:embed="rId3" cstate="print"/>
          <a:srcRect/>
          <a:stretch>
            <a:fillRect/>
          </a:stretch>
        </p:blipFill>
        <p:spPr bwMode="auto">
          <a:xfrm>
            <a:off x="179388" y="1125538"/>
            <a:ext cx="5256212" cy="2730500"/>
          </a:xfrm>
          <a:prstGeom prst="rect">
            <a:avLst/>
          </a:prstGeom>
          <a:noFill/>
          <a:ln w="9525">
            <a:noFill/>
            <a:miter lim="800000"/>
            <a:headEnd/>
            <a:tailEnd/>
          </a:ln>
        </p:spPr>
      </p:pic>
      <p:graphicFrame>
        <p:nvGraphicFramePr>
          <p:cNvPr id="14338" name="Object 4"/>
          <p:cNvGraphicFramePr>
            <a:graphicFrameLocks noChangeAspect="1"/>
          </p:cNvGraphicFramePr>
          <p:nvPr>
            <p:ph sz="half" idx="2"/>
          </p:nvPr>
        </p:nvGraphicFramePr>
        <p:xfrm>
          <a:off x="468313" y="3105150"/>
          <a:ext cx="4470400" cy="3352800"/>
        </p:xfrm>
        <a:graphic>
          <a:graphicData uri="http://schemas.openxmlformats.org/presentationml/2006/ole">
            <p:oleObj spid="_x0000_s14338" name="Graph" r:id="rId4" imgW="5943600" imgH="4457880" progId="STATISTICA.Graph">
              <p:embed/>
            </p:oleObj>
          </a:graphicData>
        </a:graphic>
      </p:graphicFrame>
      <p:graphicFrame>
        <p:nvGraphicFramePr>
          <p:cNvPr id="14339" name="Object 5"/>
          <p:cNvGraphicFramePr>
            <a:graphicFrameLocks noChangeAspect="1"/>
          </p:cNvGraphicFramePr>
          <p:nvPr>
            <p:ph sz="half" idx="1"/>
          </p:nvPr>
        </p:nvGraphicFramePr>
        <p:xfrm>
          <a:off x="4500563" y="2205038"/>
          <a:ext cx="4038600" cy="3028950"/>
        </p:xfrm>
        <a:graphic>
          <a:graphicData uri="http://schemas.openxmlformats.org/presentationml/2006/ole">
            <p:oleObj spid="_x0000_s14339" name="Graph" r:id="rId5" imgW="5943600" imgH="4457880" progId="STATISTICA.Graph">
              <p:embed/>
            </p:oleObj>
          </a:graphicData>
        </a:graphic>
      </p:graphicFrame>
      <p:sp>
        <p:nvSpPr>
          <p:cNvPr id="14343" name="Rectangle 6"/>
          <p:cNvSpPr>
            <a:spLocks noChangeArrowheads="1"/>
          </p:cNvSpPr>
          <p:nvPr/>
        </p:nvSpPr>
        <p:spPr bwMode="auto">
          <a:xfrm>
            <a:off x="5472113" y="1196975"/>
            <a:ext cx="3671887" cy="1439863"/>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a:latin typeface="Calibri" pitchFamily="34" charset="0"/>
              </a:rPr>
              <a:t>1.) Testowanie </a:t>
            </a:r>
            <a:r>
              <a:rPr lang="pl-PL" i="1">
                <a:solidFill>
                  <a:schemeClr val="bg2"/>
                </a:solidFill>
                <a:latin typeface="Calibri" pitchFamily="34" charset="0"/>
              </a:rPr>
              <a:t>normalności</a:t>
            </a:r>
            <a:r>
              <a:rPr lang="pl-PL">
                <a:latin typeface="Calibri" pitchFamily="34" charset="0"/>
              </a:rPr>
              <a:t> reszt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4"/>
          <p:cNvSpPr>
            <a:spLocks noGrp="1"/>
          </p:cNvSpPr>
          <p:nvPr>
            <p:ph type="ftr" sz="quarter" idx="10"/>
          </p:nvPr>
        </p:nvSpPr>
        <p:spPr/>
        <p:txBody>
          <a:bodyPr/>
          <a:lstStyle/>
          <a:p>
            <a:pPr>
              <a:defRPr/>
            </a:pPr>
            <a:r>
              <a:rPr lang="pl-PL"/>
              <a:t>KISIM, WIMiIP, AGH</a:t>
            </a:r>
          </a:p>
        </p:txBody>
      </p:sp>
      <p:sp>
        <p:nvSpPr>
          <p:cNvPr id="15364" name="Rectangle 2"/>
          <p:cNvSpPr>
            <a:spLocks noGrp="1" noChangeArrowheads="1"/>
          </p:cNvSpPr>
          <p:nvPr>
            <p:ph type="title"/>
          </p:nvPr>
        </p:nvSpPr>
        <p:spPr/>
        <p:txBody>
          <a:bodyPr/>
          <a:lstStyle/>
          <a:p>
            <a:pPr eaLnBrk="1" hangingPunct="1"/>
            <a:endParaRPr lang="pl-PL" smtClean="0"/>
          </a:p>
        </p:txBody>
      </p:sp>
      <p:sp>
        <p:nvSpPr>
          <p:cNvPr id="15365" name="Rectangle 3"/>
          <p:cNvSpPr>
            <a:spLocks noGrp="1" noChangeArrowheads="1"/>
          </p:cNvSpPr>
          <p:nvPr>
            <p:ph type="body" sz="half" idx="1"/>
          </p:nvPr>
        </p:nvSpPr>
        <p:spPr>
          <a:xfrm>
            <a:off x="468313" y="2636838"/>
            <a:ext cx="8064500" cy="3600450"/>
          </a:xfrm>
        </p:spPr>
        <p:txBody>
          <a:bodyPr/>
          <a:lstStyle/>
          <a:p>
            <a:pPr eaLnBrk="1" hangingPunct="1"/>
            <a:r>
              <a:rPr lang="pl-PL" sz="2000" smtClean="0"/>
              <a:t>3.) </a:t>
            </a:r>
            <a:r>
              <a:rPr lang="pl-PL" sz="2000" i="1" smtClean="0">
                <a:solidFill>
                  <a:schemeClr val="bg2"/>
                </a:solidFill>
              </a:rPr>
              <a:t>homoscedastyczność</a:t>
            </a:r>
            <a:r>
              <a:rPr lang="pl-PL" sz="2000" smtClean="0"/>
              <a:t> – wariancja stała dla wszystkich obserwacji</a:t>
            </a:r>
          </a:p>
        </p:txBody>
      </p:sp>
      <p:sp>
        <p:nvSpPr>
          <p:cNvPr id="15366" name="Rectangle 4"/>
          <p:cNvSpPr>
            <a:spLocks noChangeArrowheads="1"/>
          </p:cNvSpPr>
          <p:nvPr/>
        </p:nvSpPr>
        <p:spPr bwMode="auto">
          <a:xfrm>
            <a:off x="323850" y="1125538"/>
            <a:ext cx="4895850" cy="1439862"/>
          </a:xfrm>
          <a:prstGeom prst="rect">
            <a:avLst/>
          </a:prstGeom>
          <a:noFill/>
          <a:ln w="9525">
            <a:noFill/>
            <a:miter lim="800000"/>
            <a:headEnd/>
            <a:tailEnd/>
          </a:ln>
        </p:spPr>
        <p:txBody>
          <a:bodyPr/>
          <a:lstStyle/>
          <a:p>
            <a:pPr>
              <a:lnSpc>
                <a:spcPct val="90000"/>
              </a:lnSpc>
              <a:spcBef>
                <a:spcPct val="50000"/>
              </a:spcBef>
              <a:buSzPct val="70000"/>
              <a:buFont typeface="Georgia" pitchFamily="18" charset="0"/>
              <a:buNone/>
            </a:pPr>
            <a:r>
              <a:rPr lang="pl-PL" sz="2000">
                <a:latin typeface="Calibri" pitchFamily="34" charset="0"/>
              </a:rPr>
              <a:t>2.) Testowanie </a:t>
            </a:r>
            <a:r>
              <a:rPr lang="pl-PL" sz="2000" i="1">
                <a:solidFill>
                  <a:schemeClr val="bg2"/>
                </a:solidFill>
                <a:latin typeface="Calibri" pitchFamily="34" charset="0"/>
              </a:rPr>
              <a:t>autokorelacji</a:t>
            </a:r>
            <a:r>
              <a:rPr lang="pl-PL" sz="2000">
                <a:latin typeface="Calibri" pitchFamily="34" charset="0"/>
              </a:rPr>
              <a:t> reszt</a:t>
            </a:r>
          </a:p>
        </p:txBody>
      </p:sp>
      <p:pic>
        <p:nvPicPr>
          <p:cNvPr id="15367" name="Picture 5"/>
          <p:cNvPicPr>
            <a:picLocks noChangeAspect="1" noChangeArrowheads="1"/>
          </p:cNvPicPr>
          <p:nvPr/>
        </p:nvPicPr>
        <p:blipFill>
          <a:blip r:embed="rId3" cstate="print"/>
          <a:srcRect/>
          <a:stretch>
            <a:fillRect/>
          </a:stretch>
        </p:blipFill>
        <p:spPr bwMode="auto">
          <a:xfrm>
            <a:off x="827088" y="1628775"/>
            <a:ext cx="2628900" cy="904875"/>
          </a:xfrm>
          <a:prstGeom prst="rect">
            <a:avLst/>
          </a:prstGeom>
          <a:noFill/>
          <a:ln w="9525">
            <a:noFill/>
            <a:miter lim="800000"/>
            <a:headEnd/>
            <a:tailEnd/>
          </a:ln>
        </p:spPr>
      </p:pic>
      <p:pic>
        <p:nvPicPr>
          <p:cNvPr id="15368" name="Picture 6"/>
          <p:cNvPicPr>
            <a:picLocks noChangeAspect="1" noChangeArrowheads="1"/>
          </p:cNvPicPr>
          <p:nvPr/>
        </p:nvPicPr>
        <p:blipFill>
          <a:blip r:embed="rId4" cstate="print"/>
          <a:srcRect/>
          <a:stretch>
            <a:fillRect/>
          </a:stretch>
        </p:blipFill>
        <p:spPr bwMode="auto">
          <a:xfrm>
            <a:off x="539750" y="3141663"/>
            <a:ext cx="3167063" cy="2425700"/>
          </a:xfrm>
          <a:prstGeom prst="rect">
            <a:avLst/>
          </a:prstGeom>
          <a:noFill/>
          <a:ln w="9525">
            <a:noFill/>
            <a:miter lim="800000"/>
            <a:headEnd/>
            <a:tailEnd/>
          </a:ln>
        </p:spPr>
      </p:pic>
      <p:graphicFrame>
        <p:nvGraphicFramePr>
          <p:cNvPr id="15362" name="Object 7"/>
          <p:cNvGraphicFramePr>
            <a:graphicFrameLocks noChangeAspect="1"/>
          </p:cNvGraphicFramePr>
          <p:nvPr>
            <p:ph sz="half" idx="2"/>
          </p:nvPr>
        </p:nvGraphicFramePr>
        <p:xfrm>
          <a:off x="3924300" y="3500438"/>
          <a:ext cx="4038600" cy="3028950"/>
        </p:xfrm>
        <a:graphic>
          <a:graphicData uri="http://schemas.openxmlformats.org/presentationml/2006/ole">
            <p:oleObj spid="_x0000_s15362" name="Graph" r:id="rId5" imgW="5943600" imgH="4457880" progId="STATISTICA.Graph">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stopki 6"/>
          <p:cNvSpPr>
            <a:spLocks noGrp="1"/>
          </p:cNvSpPr>
          <p:nvPr>
            <p:ph type="ftr" sz="quarter" idx="10"/>
          </p:nvPr>
        </p:nvSpPr>
        <p:spPr/>
        <p:txBody>
          <a:bodyPr/>
          <a:lstStyle/>
          <a:p>
            <a:pPr>
              <a:defRPr/>
            </a:pPr>
            <a:r>
              <a:rPr lang="pl-PL"/>
              <a:t>KISIM, WIMiIP, AGH</a:t>
            </a:r>
          </a:p>
        </p:txBody>
      </p:sp>
      <p:sp>
        <p:nvSpPr>
          <p:cNvPr id="16391" name="Rectangle 2"/>
          <p:cNvSpPr>
            <a:spLocks noGrp="1" noChangeArrowheads="1"/>
          </p:cNvSpPr>
          <p:nvPr>
            <p:ph type="title" sz="quarter"/>
          </p:nvPr>
        </p:nvSpPr>
        <p:spPr/>
        <p:txBody>
          <a:bodyPr/>
          <a:lstStyle/>
          <a:p>
            <a:pPr eaLnBrk="1" hangingPunct="1"/>
            <a:r>
              <a:rPr lang="pl-PL" smtClean="0"/>
              <a:t>Wykresy reszt</a:t>
            </a:r>
          </a:p>
        </p:txBody>
      </p:sp>
      <p:graphicFrame>
        <p:nvGraphicFramePr>
          <p:cNvPr id="11" name="Object 3"/>
          <p:cNvGraphicFramePr>
            <a:graphicFrameLocks noGrp="1" noChangeAspect="1"/>
          </p:cNvGraphicFramePr>
          <p:nvPr>
            <p:ph sz="quarter" idx="1"/>
          </p:nvPr>
        </p:nvGraphicFramePr>
        <p:xfrm>
          <a:off x="3182938" y="1031875"/>
          <a:ext cx="3425825" cy="1133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Object 4"/>
          <p:cNvGraphicFramePr>
            <a:graphicFrameLocks noGrp="1" noChangeAspect="1"/>
          </p:cNvGraphicFramePr>
          <p:nvPr>
            <p:ph sz="quarter" idx="2"/>
          </p:nvPr>
        </p:nvGraphicFramePr>
        <p:xfrm>
          <a:off x="230188" y="2255838"/>
          <a:ext cx="5083175" cy="14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5"/>
          <p:cNvGraphicFramePr>
            <a:graphicFrameLocks noGrp="1" noChangeAspect="1"/>
          </p:cNvGraphicFramePr>
          <p:nvPr>
            <p:ph sz="quarter" idx="3"/>
          </p:nvPr>
        </p:nvGraphicFramePr>
        <p:xfrm>
          <a:off x="230188" y="3551238"/>
          <a:ext cx="5083175" cy="1497012"/>
        </p:xfrm>
        <a:graphic>
          <a:graphicData uri="http://schemas.openxmlformats.org/drawingml/2006/chart">
            <c:chart xmlns:c="http://schemas.openxmlformats.org/drawingml/2006/chart" xmlns:r="http://schemas.openxmlformats.org/officeDocument/2006/relationships" r:id="rId4"/>
          </a:graphicData>
        </a:graphic>
      </p:graphicFrame>
      <p:sp>
        <p:nvSpPr>
          <p:cNvPr id="16392" name="Text Box 6"/>
          <p:cNvSpPr txBox="1">
            <a:spLocks noChangeArrowheads="1"/>
          </p:cNvSpPr>
          <p:nvPr/>
        </p:nvSpPr>
        <p:spPr bwMode="auto">
          <a:xfrm>
            <a:off x="468313" y="1196975"/>
            <a:ext cx="3529012" cy="366713"/>
          </a:xfrm>
          <a:prstGeom prst="rect">
            <a:avLst/>
          </a:prstGeom>
          <a:noFill/>
          <a:ln w="9525">
            <a:noFill/>
            <a:miter lim="800000"/>
            <a:headEnd/>
            <a:tailEnd/>
          </a:ln>
        </p:spPr>
        <p:txBody>
          <a:bodyPr>
            <a:spAutoFit/>
          </a:bodyPr>
          <a:lstStyle/>
          <a:p>
            <a:pPr>
              <a:spcBef>
                <a:spcPct val="50000"/>
              </a:spcBef>
            </a:pPr>
            <a:r>
              <a:rPr kumimoji="1" lang="pl-PL">
                <a:latin typeface="Calibri" pitchFamily="34" charset="0"/>
              </a:rPr>
              <a:t>Wykres jednoosiowy</a:t>
            </a:r>
          </a:p>
        </p:txBody>
      </p:sp>
      <p:sp>
        <p:nvSpPr>
          <p:cNvPr id="16393" name="Text Box 7"/>
          <p:cNvSpPr txBox="1">
            <a:spLocks noChangeArrowheads="1"/>
          </p:cNvSpPr>
          <p:nvPr/>
        </p:nvSpPr>
        <p:spPr bwMode="auto">
          <a:xfrm>
            <a:off x="5364163" y="3573463"/>
            <a:ext cx="2160587" cy="366712"/>
          </a:xfrm>
          <a:prstGeom prst="rect">
            <a:avLst/>
          </a:prstGeom>
          <a:noFill/>
          <a:ln w="9525">
            <a:noFill/>
            <a:miter lim="800000"/>
            <a:headEnd/>
            <a:tailEnd/>
          </a:ln>
        </p:spPr>
        <p:txBody>
          <a:bodyPr>
            <a:spAutoFit/>
          </a:bodyPr>
          <a:lstStyle/>
          <a:p>
            <a:pPr>
              <a:spcBef>
                <a:spcPct val="50000"/>
              </a:spcBef>
            </a:pPr>
            <a:r>
              <a:rPr kumimoji="1" lang="pl-PL">
                <a:latin typeface="Calibri" pitchFamily="34" charset="0"/>
              </a:rPr>
              <a:t>Brak losowości</a:t>
            </a:r>
          </a:p>
        </p:txBody>
      </p:sp>
      <p:graphicFrame>
        <p:nvGraphicFramePr>
          <p:cNvPr id="14" name="Object 8"/>
          <p:cNvGraphicFramePr>
            <a:graphicFrameLocks noGrp="1" noChangeAspect="1"/>
          </p:cNvGraphicFramePr>
          <p:nvPr>
            <p:ph sz="quarter" idx="4"/>
          </p:nvPr>
        </p:nvGraphicFramePr>
        <p:xfrm>
          <a:off x="2751138" y="4984750"/>
          <a:ext cx="5737225" cy="1550988"/>
        </p:xfrm>
        <a:graphic>
          <a:graphicData uri="http://schemas.openxmlformats.org/drawingml/2006/chart">
            <c:chart xmlns:c="http://schemas.openxmlformats.org/drawingml/2006/chart" xmlns:r="http://schemas.openxmlformats.org/officeDocument/2006/relationships" r:id="rId5"/>
          </a:graphicData>
        </a:graphic>
      </p:graphicFrame>
      <p:sp>
        <p:nvSpPr>
          <p:cNvPr id="16394" name="Text Box 9"/>
          <p:cNvSpPr txBox="1">
            <a:spLocks noChangeArrowheads="1"/>
          </p:cNvSpPr>
          <p:nvPr/>
        </p:nvSpPr>
        <p:spPr bwMode="auto">
          <a:xfrm>
            <a:off x="323850" y="5445125"/>
            <a:ext cx="2303463" cy="366713"/>
          </a:xfrm>
          <a:prstGeom prst="rect">
            <a:avLst/>
          </a:prstGeom>
          <a:noFill/>
          <a:ln w="9525">
            <a:noFill/>
            <a:miter lim="800000"/>
            <a:headEnd/>
            <a:tailEnd/>
          </a:ln>
        </p:spPr>
        <p:txBody>
          <a:bodyPr>
            <a:spAutoFit/>
          </a:bodyPr>
          <a:lstStyle/>
          <a:p>
            <a:pPr>
              <a:spcBef>
                <a:spcPct val="50000"/>
              </a:spcBef>
            </a:pPr>
            <a:r>
              <a:rPr kumimoji="1" lang="pl-PL">
                <a:latin typeface="Calibri" pitchFamily="34" charset="0"/>
              </a:rPr>
              <a:t>Brak stacjonarności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5"/>
          <p:cNvSpPr>
            <a:spLocks noGrp="1"/>
          </p:cNvSpPr>
          <p:nvPr>
            <p:ph type="ftr" sz="quarter" idx="10"/>
          </p:nvPr>
        </p:nvSpPr>
        <p:spPr/>
        <p:txBody>
          <a:bodyPr/>
          <a:lstStyle/>
          <a:p>
            <a:pPr>
              <a:defRPr/>
            </a:pPr>
            <a:r>
              <a:rPr lang="pl-PL"/>
              <a:t>KISIM, WIMiIP, AGH</a:t>
            </a:r>
          </a:p>
        </p:txBody>
      </p:sp>
      <p:sp>
        <p:nvSpPr>
          <p:cNvPr id="17414" name="Rectangle 2"/>
          <p:cNvSpPr>
            <a:spLocks noGrp="1" noChangeArrowheads="1"/>
          </p:cNvSpPr>
          <p:nvPr>
            <p:ph type="title"/>
          </p:nvPr>
        </p:nvSpPr>
        <p:spPr/>
        <p:txBody>
          <a:bodyPr/>
          <a:lstStyle/>
          <a:p>
            <a:pPr eaLnBrk="1" hangingPunct="1"/>
            <a:endParaRPr lang="pl-PL" smtClean="0"/>
          </a:p>
        </p:txBody>
      </p:sp>
      <p:graphicFrame>
        <p:nvGraphicFramePr>
          <p:cNvPr id="10" name="Object 3"/>
          <p:cNvGraphicFramePr>
            <a:graphicFrameLocks noGrp="1" noChangeAspect="1"/>
          </p:cNvGraphicFramePr>
          <p:nvPr>
            <p:ph sz="half" idx="1"/>
          </p:nvPr>
        </p:nvGraphicFramePr>
        <p:xfrm>
          <a:off x="50800" y="3263900"/>
          <a:ext cx="5622925" cy="1666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4"/>
          <p:cNvGraphicFramePr>
            <a:graphicFrameLocks noGrp="1" noChangeAspect="1"/>
          </p:cNvGraphicFramePr>
          <p:nvPr>
            <p:ph sz="quarter" idx="2"/>
          </p:nvPr>
        </p:nvGraphicFramePr>
        <p:xfrm>
          <a:off x="3398838" y="1031875"/>
          <a:ext cx="4541837" cy="2276475"/>
        </p:xfrm>
        <a:graphic>
          <a:graphicData uri="http://schemas.openxmlformats.org/drawingml/2006/chart">
            <c:chart xmlns:c="http://schemas.openxmlformats.org/drawingml/2006/chart" xmlns:r="http://schemas.openxmlformats.org/officeDocument/2006/relationships" r:id="rId3"/>
          </a:graphicData>
        </a:graphic>
      </p:graphicFrame>
      <p:sp>
        <p:nvSpPr>
          <p:cNvPr id="17415" name="Text Box 5"/>
          <p:cNvSpPr txBox="1">
            <a:spLocks noChangeArrowheads="1"/>
          </p:cNvSpPr>
          <p:nvPr/>
        </p:nvSpPr>
        <p:spPr bwMode="auto">
          <a:xfrm>
            <a:off x="5795963" y="3716338"/>
            <a:ext cx="2232025" cy="641350"/>
          </a:xfrm>
          <a:prstGeom prst="rect">
            <a:avLst/>
          </a:prstGeom>
          <a:noFill/>
          <a:ln w="9525">
            <a:noFill/>
            <a:miter lim="800000"/>
            <a:headEnd/>
            <a:tailEnd/>
          </a:ln>
        </p:spPr>
        <p:txBody>
          <a:bodyPr>
            <a:spAutoFit/>
          </a:bodyPr>
          <a:lstStyle/>
          <a:p>
            <a:pPr>
              <a:spcBef>
                <a:spcPct val="50000"/>
              </a:spcBef>
            </a:pPr>
            <a:r>
              <a:rPr kumimoji="1" lang="pl-PL">
                <a:latin typeface="Calibri" pitchFamily="34" charset="0"/>
              </a:rPr>
              <a:t>Brak stacjonarności oraz losowości</a:t>
            </a:r>
          </a:p>
        </p:txBody>
      </p:sp>
      <p:sp>
        <p:nvSpPr>
          <p:cNvPr id="17416" name="Text Box 6"/>
          <p:cNvSpPr txBox="1">
            <a:spLocks noChangeArrowheads="1"/>
          </p:cNvSpPr>
          <p:nvPr/>
        </p:nvSpPr>
        <p:spPr bwMode="auto">
          <a:xfrm>
            <a:off x="900113" y="1844675"/>
            <a:ext cx="3529012" cy="366713"/>
          </a:xfrm>
          <a:prstGeom prst="rect">
            <a:avLst/>
          </a:prstGeom>
          <a:noFill/>
          <a:ln w="9525">
            <a:noFill/>
            <a:miter lim="800000"/>
            <a:headEnd/>
            <a:tailEnd/>
          </a:ln>
        </p:spPr>
        <p:txBody>
          <a:bodyPr>
            <a:spAutoFit/>
          </a:bodyPr>
          <a:lstStyle/>
          <a:p>
            <a:pPr>
              <a:spcBef>
                <a:spcPct val="50000"/>
              </a:spcBef>
            </a:pPr>
            <a:r>
              <a:rPr kumimoji="1" lang="pl-PL">
                <a:latin typeface="Calibri" pitchFamily="34" charset="0"/>
              </a:rPr>
              <a:t>Brak stałości wariancji</a:t>
            </a:r>
          </a:p>
        </p:txBody>
      </p:sp>
      <p:graphicFrame>
        <p:nvGraphicFramePr>
          <p:cNvPr id="12" name="Object 7"/>
          <p:cNvGraphicFramePr>
            <a:graphicFrameLocks noGrp="1" noChangeAspect="1"/>
          </p:cNvGraphicFramePr>
          <p:nvPr>
            <p:ph sz="quarter" idx="3"/>
          </p:nvPr>
        </p:nvGraphicFramePr>
        <p:xfrm>
          <a:off x="3398838" y="4559300"/>
          <a:ext cx="5694362" cy="1973263"/>
        </p:xfrm>
        <a:graphic>
          <a:graphicData uri="http://schemas.openxmlformats.org/drawingml/2006/chart">
            <c:chart xmlns:c="http://schemas.openxmlformats.org/drawingml/2006/chart" xmlns:r="http://schemas.openxmlformats.org/officeDocument/2006/relationships" r:id="rId4"/>
          </a:graphicData>
        </a:graphic>
      </p:graphicFrame>
      <p:sp>
        <p:nvSpPr>
          <p:cNvPr id="17417" name="Text Box 8"/>
          <p:cNvSpPr txBox="1">
            <a:spLocks noChangeArrowheads="1"/>
          </p:cNvSpPr>
          <p:nvPr/>
        </p:nvSpPr>
        <p:spPr bwMode="auto">
          <a:xfrm>
            <a:off x="323850" y="5300663"/>
            <a:ext cx="3168650" cy="641350"/>
          </a:xfrm>
          <a:prstGeom prst="rect">
            <a:avLst/>
          </a:prstGeom>
          <a:noFill/>
          <a:ln w="9525">
            <a:noFill/>
            <a:miter lim="800000"/>
            <a:headEnd/>
            <a:tailEnd/>
          </a:ln>
        </p:spPr>
        <p:txBody>
          <a:bodyPr>
            <a:spAutoFit/>
          </a:bodyPr>
          <a:lstStyle/>
          <a:p>
            <a:pPr>
              <a:spcBef>
                <a:spcPct val="50000"/>
              </a:spcBef>
            </a:pPr>
            <a:r>
              <a:rPr kumimoji="1" lang="pl-PL">
                <a:latin typeface="Calibri" pitchFamily="34" charset="0"/>
              </a:rPr>
              <a:t>Wpływ innych czynników na badane zjawisko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2707" name="Rectangle 2"/>
          <p:cNvSpPr>
            <a:spLocks noGrp="1" noChangeArrowheads="1"/>
          </p:cNvSpPr>
          <p:nvPr>
            <p:ph type="title"/>
          </p:nvPr>
        </p:nvSpPr>
        <p:spPr/>
        <p:txBody>
          <a:bodyPr/>
          <a:lstStyle/>
          <a:p>
            <a:pPr eaLnBrk="1" hangingPunct="1"/>
            <a:r>
              <a:rPr lang="pl-PL" smtClean="0">
                <a:solidFill>
                  <a:srgbClr val="006699"/>
                </a:solidFill>
              </a:rPr>
              <a:t>Wybór zmiennych</a:t>
            </a:r>
            <a:r>
              <a:rPr lang="pl-PL" smtClean="0"/>
              <a:t> do modelu</a:t>
            </a:r>
          </a:p>
        </p:txBody>
      </p:sp>
      <p:sp>
        <p:nvSpPr>
          <p:cNvPr id="72708" name="Rectangle 3"/>
          <p:cNvSpPr>
            <a:spLocks noGrp="1" noChangeArrowheads="1"/>
          </p:cNvSpPr>
          <p:nvPr>
            <p:ph type="body" idx="1"/>
          </p:nvPr>
        </p:nvSpPr>
        <p:spPr/>
        <p:txBody>
          <a:bodyPr/>
          <a:lstStyle/>
          <a:p>
            <a:pPr eaLnBrk="1" hangingPunct="1">
              <a:lnSpc>
                <a:spcPct val="90000"/>
              </a:lnSpc>
            </a:pPr>
            <a:r>
              <a:rPr lang="pl-PL" sz="2400" smtClean="0"/>
              <a:t>W modelu powinny znaleźć się zmienne silnie skorelowane ze zmienną zależną i jak najsłabiej skorelowane między sobą.</a:t>
            </a:r>
          </a:p>
          <a:p>
            <a:pPr eaLnBrk="1" hangingPunct="1">
              <a:lnSpc>
                <a:spcPct val="90000"/>
              </a:lnSpc>
            </a:pPr>
            <a:r>
              <a:rPr lang="pl-PL" sz="2400" smtClean="0"/>
              <a:t>Aby wybrać optymalny model zawierający najsilniej skorelowane ze zmienną zależną zmienne niezależne stosuje się metody </a:t>
            </a:r>
            <a:r>
              <a:rPr lang="pl-PL" sz="2400" i="1" smtClean="0">
                <a:solidFill>
                  <a:schemeClr val="bg2"/>
                </a:solidFill>
              </a:rPr>
              <a:t>regresji krokowej</a:t>
            </a:r>
            <a:r>
              <a:rPr lang="pl-PL" sz="2400" smtClean="0"/>
              <a:t>:</a:t>
            </a:r>
          </a:p>
          <a:p>
            <a:pPr lvl="1" eaLnBrk="1" hangingPunct="1">
              <a:lnSpc>
                <a:spcPct val="90000"/>
              </a:lnSpc>
            </a:pPr>
            <a:r>
              <a:rPr lang="pl-PL" sz="2000" smtClean="0">
                <a:solidFill>
                  <a:schemeClr val="bg2"/>
                </a:solidFill>
              </a:rPr>
              <a:t>regresja krokowa postępująca</a:t>
            </a:r>
            <a:r>
              <a:rPr lang="pl-PL" sz="2000" smtClean="0"/>
              <a:t> – polega  na kolejnym dołączaniu do modelu zmiennych objaśniających na podstawie statystyki F </a:t>
            </a:r>
          </a:p>
          <a:p>
            <a:pPr lvl="1" eaLnBrk="1" hangingPunct="1">
              <a:lnSpc>
                <a:spcPct val="90000"/>
              </a:lnSpc>
            </a:pPr>
            <a:r>
              <a:rPr lang="pl-PL" sz="2000" smtClean="0">
                <a:solidFill>
                  <a:schemeClr val="bg2"/>
                </a:solidFill>
              </a:rPr>
              <a:t>regresja krokowa wsteczna</a:t>
            </a:r>
            <a:r>
              <a:rPr lang="pl-PL" sz="2000" smtClean="0"/>
              <a:t> – budujemy model ze wszystkich dostępnych zmiennych, a następnie usuwamy z modelu najmniej istotne (statystyka F)</a:t>
            </a:r>
          </a:p>
          <a:p>
            <a:pPr eaLnBrk="1" hangingPunct="1">
              <a:lnSpc>
                <a:spcPct val="90000"/>
              </a:lnSpc>
            </a:pPr>
            <a:r>
              <a:rPr lang="pl-PL" sz="2400" smtClean="0"/>
              <a:t>Nie ma automatycznych, doskonałych metod doboru zmiennych. Obliczenia wspierane pakietem obliczeniowym należy korygować w oparciu o znajomość problemu.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3731" name="Rectangle 2"/>
          <p:cNvSpPr>
            <a:spLocks noGrp="1" noChangeArrowheads="1"/>
          </p:cNvSpPr>
          <p:nvPr>
            <p:ph type="title"/>
          </p:nvPr>
        </p:nvSpPr>
        <p:spPr/>
        <p:txBody>
          <a:bodyPr/>
          <a:lstStyle/>
          <a:p>
            <a:pPr eaLnBrk="1" hangingPunct="1"/>
            <a:r>
              <a:rPr lang="pl-PL" smtClean="0"/>
              <a:t>Regresja nieliniowa</a:t>
            </a:r>
          </a:p>
        </p:txBody>
      </p:sp>
      <p:sp>
        <p:nvSpPr>
          <p:cNvPr id="73732" name="Rectangle 3"/>
          <p:cNvSpPr>
            <a:spLocks noGrp="1" noChangeArrowheads="1"/>
          </p:cNvSpPr>
          <p:nvPr>
            <p:ph type="body" idx="1"/>
          </p:nvPr>
        </p:nvSpPr>
        <p:spPr/>
        <p:txBody>
          <a:bodyPr/>
          <a:lstStyle/>
          <a:p>
            <a:pPr eaLnBrk="1" hangingPunct="1"/>
            <a:r>
              <a:rPr lang="pl-PL" smtClean="0"/>
              <a:t>Kiedy mamy do czynienia z zależnością nieliniową sami musimy zdecydować jaką postać funkcji ma zależność.</a:t>
            </a:r>
          </a:p>
          <a:p>
            <a:pPr lvl="1" eaLnBrk="1" hangingPunct="1"/>
            <a:r>
              <a:rPr lang="pl-PL" smtClean="0"/>
              <a:t>Może przyjąć jedną ze znanych postaci (np. wykładniczą, logarytmiczną czy wielomianową) wtedy stosujemy </a:t>
            </a:r>
            <a:r>
              <a:rPr lang="pl-PL" i="1" smtClean="0">
                <a:solidFill>
                  <a:schemeClr val="bg2"/>
                </a:solidFill>
              </a:rPr>
              <a:t>model linearyzowany</a:t>
            </a:r>
          </a:p>
          <a:p>
            <a:pPr lvl="1" eaLnBrk="1" hangingPunct="1"/>
            <a:r>
              <a:rPr lang="pl-PL" smtClean="0"/>
              <a:t>lub zmieniać się w miarę wzrostu wartości zmiennej niezależnej (</a:t>
            </a:r>
            <a:r>
              <a:rPr lang="pl-PL" i="1" smtClean="0">
                <a:solidFill>
                  <a:schemeClr val="bg2"/>
                </a:solidFill>
              </a:rPr>
              <a:t>regresja segmentowa</a:t>
            </a:r>
            <a:r>
              <a:rPr lang="pl-PL" smtClean="0"/>
              <a:t>)</a:t>
            </a:r>
          </a:p>
          <a:p>
            <a:pPr eaLnBrk="1" hangingPunct="1"/>
            <a:r>
              <a:rPr lang="pl-PL" smtClean="0"/>
              <a:t>Decyzję jaką zależność należy wziąć pod uwagę podejmujemy na podstawie wykresu rozrzutu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74755" name="Rectangle 2"/>
          <p:cNvSpPr>
            <a:spLocks noGrp="1" noChangeArrowheads="1"/>
          </p:cNvSpPr>
          <p:nvPr>
            <p:ph type="title"/>
          </p:nvPr>
        </p:nvSpPr>
        <p:spPr/>
        <p:txBody>
          <a:bodyPr/>
          <a:lstStyle/>
          <a:p>
            <a:pPr eaLnBrk="1" hangingPunct="1"/>
            <a:r>
              <a:rPr lang="pl-PL" smtClean="0"/>
              <a:t>Linearyzacja modelu regresji</a:t>
            </a:r>
          </a:p>
        </p:txBody>
      </p:sp>
      <p:pic>
        <p:nvPicPr>
          <p:cNvPr id="74756" name="Picture 4"/>
          <p:cNvPicPr>
            <a:picLocks noChangeAspect="1" noChangeArrowheads="1"/>
          </p:cNvPicPr>
          <p:nvPr/>
        </p:nvPicPr>
        <p:blipFill>
          <a:blip r:embed="rId2" cstate="print"/>
          <a:srcRect/>
          <a:stretch>
            <a:fillRect/>
          </a:stretch>
        </p:blipFill>
        <p:spPr bwMode="auto">
          <a:xfrm>
            <a:off x="539750" y="1052513"/>
            <a:ext cx="6408738" cy="3108325"/>
          </a:xfrm>
          <a:prstGeom prst="rect">
            <a:avLst/>
          </a:prstGeom>
          <a:noFill/>
          <a:ln w="9525">
            <a:noFill/>
            <a:miter lim="800000"/>
            <a:headEnd/>
            <a:tailEnd/>
          </a:ln>
        </p:spPr>
      </p:pic>
      <p:pic>
        <p:nvPicPr>
          <p:cNvPr id="74757" name="Picture 5"/>
          <p:cNvPicPr>
            <a:picLocks noChangeAspect="1" noChangeArrowheads="1"/>
          </p:cNvPicPr>
          <p:nvPr/>
        </p:nvPicPr>
        <p:blipFill>
          <a:blip r:embed="rId3" cstate="print"/>
          <a:srcRect/>
          <a:stretch>
            <a:fillRect/>
          </a:stretch>
        </p:blipFill>
        <p:spPr bwMode="auto">
          <a:xfrm>
            <a:off x="468313" y="4005263"/>
            <a:ext cx="6696075"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75779" name="Rectangle 3"/>
          <p:cNvSpPr>
            <a:spLocks noGrp="1" noChangeArrowheads="1"/>
          </p:cNvSpPr>
          <p:nvPr>
            <p:ph type="body" idx="1"/>
          </p:nvPr>
        </p:nvSpPr>
        <p:spPr>
          <a:xfrm>
            <a:off x="6659563" y="1268413"/>
            <a:ext cx="2038350" cy="5113337"/>
          </a:xfrm>
        </p:spPr>
        <p:txBody>
          <a:bodyPr/>
          <a:lstStyle/>
          <a:p>
            <a:pPr eaLnBrk="1" hangingPunct="1">
              <a:lnSpc>
                <a:spcPct val="90000"/>
              </a:lnSpc>
            </a:pPr>
            <a:r>
              <a:rPr lang="pl-PL" smtClean="0"/>
              <a:t>Po wybraniu właściwego modelu szacujemy jego parametry tak samo jak w modelu liniowej regresji wielorakiej </a:t>
            </a:r>
          </a:p>
        </p:txBody>
      </p:sp>
      <p:pic>
        <p:nvPicPr>
          <p:cNvPr id="75780" name="Picture 4"/>
          <p:cNvPicPr>
            <a:picLocks noChangeAspect="1" noChangeArrowheads="1"/>
          </p:cNvPicPr>
          <p:nvPr/>
        </p:nvPicPr>
        <p:blipFill>
          <a:blip r:embed="rId2" cstate="print"/>
          <a:srcRect/>
          <a:stretch>
            <a:fillRect/>
          </a:stretch>
        </p:blipFill>
        <p:spPr bwMode="auto">
          <a:xfrm>
            <a:off x="179388" y="1196975"/>
            <a:ext cx="6264275" cy="587375"/>
          </a:xfrm>
          <a:prstGeom prst="rect">
            <a:avLst/>
          </a:prstGeom>
          <a:noFill/>
          <a:ln w="9525">
            <a:noFill/>
            <a:miter lim="800000"/>
            <a:headEnd/>
            <a:tailEnd/>
          </a:ln>
        </p:spPr>
      </p:pic>
      <p:pic>
        <p:nvPicPr>
          <p:cNvPr id="75781" name="Picture 5"/>
          <p:cNvPicPr>
            <a:picLocks noChangeAspect="1" noChangeArrowheads="1"/>
          </p:cNvPicPr>
          <p:nvPr/>
        </p:nvPicPr>
        <p:blipFill>
          <a:blip r:embed="rId3" cstate="print"/>
          <a:srcRect/>
          <a:stretch>
            <a:fillRect/>
          </a:stretch>
        </p:blipFill>
        <p:spPr bwMode="auto">
          <a:xfrm>
            <a:off x="250825" y="1773238"/>
            <a:ext cx="6186488" cy="476408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6803" name="Rectangle 2"/>
          <p:cNvSpPr>
            <a:spLocks noGrp="1" noChangeArrowheads="1"/>
          </p:cNvSpPr>
          <p:nvPr>
            <p:ph type="title"/>
          </p:nvPr>
        </p:nvSpPr>
        <p:spPr/>
        <p:txBody>
          <a:bodyPr/>
          <a:lstStyle/>
          <a:p>
            <a:pPr eaLnBrk="1" hangingPunct="1"/>
            <a:r>
              <a:rPr lang="pl-PL" smtClean="0"/>
              <a:t>Błąd addytywny i multiplikatywny</a:t>
            </a:r>
          </a:p>
        </p:txBody>
      </p:sp>
      <p:sp>
        <p:nvSpPr>
          <p:cNvPr id="76804" name="Rectangle 3"/>
          <p:cNvSpPr>
            <a:spLocks noGrp="1" noChangeArrowheads="1"/>
          </p:cNvSpPr>
          <p:nvPr>
            <p:ph type="body" idx="1"/>
          </p:nvPr>
        </p:nvSpPr>
        <p:spPr/>
        <p:txBody>
          <a:bodyPr/>
          <a:lstStyle/>
          <a:p>
            <a:pPr marL="271463" indent="-271463" eaLnBrk="1" hangingPunct="1">
              <a:lnSpc>
                <a:spcPct val="90000"/>
              </a:lnSpc>
              <a:buFont typeface="Georgia" pitchFamily="18" charset="0"/>
              <a:buChar char="—"/>
            </a:pPr>
            <a:r>
              <a:rPr lang="pl-PL" sz="2400" smtClean="0"/>
              <a:t>Modele, których nie można przetransformować na postać liniową, mogą być szacowane przy pomocy </a:t>
            </a:r>
            <a:r>
              <a:rPr lang="pl-PL" sz="2400" i="1" smtClean="0">
                <a:solidFill>
                  <a:schemeClr val="bg2"/>
                </a:solidFill>
              </a:rPr>
              <a:t>estymacji nieliniowej</a:t>
            </a:r>
            <a:r>
              <a:rPr lang="pl-PL" sz="2400" i="1" smtClean="0"/>
              <a:t>.</a:t>
            </a:r>
            <a:r>
              <a:rPr lang="pl-PL" sz="2400" smtClean="0"/>
              <a:t> Zależy to w znacznej mierze od składnika błędu:</a:t>
            </a:r>
          </a:p>
          <a:p>
            <a:pPr lvl="1" eaLnBrk="1" hangingPunct="1">
              <a:lnSpc>
                <a:spcPct val="90000"/>
              </a:lnSpc>
            </a:pPr>
            <a:r>
              <a:rPr lang="pl-PL" sz="2000" smtClean="0">
                <a:solidFill>
                  <a:srgbClr val="006699"/>
                </a:solidFill>
              </a:rPr>
              <a:t>Błąd addytywny</a:t>
            </a:r>
            <a:r>
              <a:rPr lang="pl-PL" sz="2000" smtClean="0"/>
              <a:t>. Zmienność błędu jest niezależna od zmiennej objaśniającej, to znaczy, że wielkość zmienności błędu jest jednakowa dla każdej wartości zmiennej. Jeśli składnik błędu w modelu jest addytywny, nie możemy zlinearyzować modelu przez logarytmowanie obu stron. </a:t>
            </a:r>
          </a:p>
          <a:p>
            <a:pPr lvl="1" eaLnBrk="1" hangingPunct="1">
              <a:lnSpc>
                <a:spcPct val="90000"/>
              </a:lnSpc>
            </a:pPr>
            <a:r>
              <a:rPr lang="pl-PL" sz="2000" smtClean="0">
                <a:solidFill>
                  <a:srgbClr val="006699"/>
                </a:solidFill>
              </a:rPr>
              <a:t>Błąd multiplikatywny</a:t>
            </a:r>
            <a:r>
              <a:rPr lang="pl-PL" sz="2000" smtClean="0"/>
              <a:t>. Charakteryzuje się proporcjonalnymi (do skali zjawiska) wahaniami okresowymi. Po zlogarytmowaniu obu stron równania regresji, składnik błędu resztowego stanie się czynnikiem addytywnym w równaniu liniowym, a my możemy szacować b1 przy pomocy standardowej regresji wielorakiej.</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7827" name="Rectangle 2"/>
          <p:cNvSpPr>
            <a:spLocks noGrp="1" noChangeArrowheads="1"/>
          </p:cNvSpPr>
          <p:nvPr>
            <p:ph type="title"/>
          </p:nvPr>
        </p:nvSpPr>
        <p:spPr/>
        <p:txBody>
          <a:bodyPr/>
          <a:lstStyle/>
          <a:p>
            <a:pPr eaLnBrk="1" hangingPunct="1"/>
            <a:r>
              <a:rPr lang="pl-PL" smtClean="0"/>
              <a:t>Modele regresji wewnętrznie nieliniowe</a:t>
            </a:r>
          </a:p>
        </p:txBody>
      </p:sp>
      <p:sp>
        <p:nvSpPr>
          <p:cNvPr id="77828" name="Rectangle 3"/>
          <p:cNvSpPr>
            <a:spLocks noGrp="1" noChangeArrowheads="1"/>
          </p:cNvSpPr>
          <p:nvPr>
            <p:ph type="body" idx="1"/>
          </p:nvPr>
        </p:nvSpPr>
        <p:spPr/>
        <p:txBody>
          <a:bodyPr/>
          <a:lstStyle/>
          <a:p>
            <a:pPr marL="271463" indent="-271463" eaLnBrk="1" hangingPunct="1">
              <a:buFont typeface="Georgia" pitchFamily="18" charset="0"/>
              <a:buChar char="—"/>
            </a:pPr>
            <a:r>
              <a:rPr lang="pl-PL" sz="2400" smtClean="0"/>
              <a:t>Przy estymacji nieliniowej mamy do czynienia z pojęciem funkcji straty.</a:t>
            </a:r>
          </a:p>
          <a:p>
            <a:pPr marL="271463" indent="-271463" eaLnBrk="1" hangingPunct="1">
              <a:buFont typeface="Georgia" pitchFamily="18" charset="0"/>
              <a:buChar char="—"/>
            </a:pPr>
            <a:r>
              <a:rPr lang="pl-PL" sz="2400" i="1" smtClean="0">
                <a:solidFill>
                  <a:schemeClr val="bg2"/>
                </a:solidFill>
              </a:rPr>
              <a:t>Funkcja straty</a:t>
            </a:r>
            <a:r>
              <a:rPr lang="pl-PL" sz="2400" smtClean="0"/>
              <a:t> szacuje wielkość odchyleń wartości przewidywanych od wartości obserwowanych.</a:t>
            </a:r>
          </a:p>
          <a:p>
            <a:pPr marL="271463" indent="-271463" eaLnBrk="1" hangingPunct="1">
              <a:buFont typeface="Georgia" pitchFamily="18" charset="0"/>
              <a:buChar char="—"/>
            </a:pPr>
            <a:r>
              <a:rPr lang="pl-PL" sz="2400" smtClean="0">
                <a:solidFill>
                  <a:srgbClr val="006699"/>
                </a:solidFill>
              </a:rPr>
              <a:t>Minimalizacja</a:t>
            </a:r>
            <a:r>
              <a:rPr lang="pl-PL" sz="2400" smtClean="0"/>
              <a:t> funkcji straty jest procedurą estymacji współczynników równania regresji.</a:t>
            </a:r>
          </a:p>
          <a:p>
            <a:pPr marL="271463" indent="-271463" eaLnBrk="1" hangingPunct="1">
              <a:buFont typeface="Georgia" pitchFamily="18" charset="0"/>
              <a:buChar char="—"/>
            </a:pPr>
            <a:r>
              <a:rPr lang="pl-PL" sz="2400" smtClean="0"/>
              <a:t>funkcja straty to najczęściej:</a:t>
            </a:r>
          </a:p>
          <a:p>
            <a:pPr lvl="1" eaLnBrk="1" hangingPunct="1"/>
            <a:r>
              <a:rPr lang="pl-PL" sz="2000" smtClean="0"/>
              <a:t>suma kwadratów odchyleń</a:t>
            </a:r>
          </a:p>
          <a:p>
            <a:pPr lvl="1" eaLnBrk="1" hangingPunct="1"/>
            <a:r>
              <a:rPr lang="pl-PL" sz="2000" smtClean="0"/>
              <a:t>ważona suma kwadratów odchyleń</a:t>
            </a:r>
          </a:p>
          <a:p>
            <a:pPr lvl="1" eaLnBrk="1" hangingPunct="1"/>
            <a:r>
              <a:rPr lang="pl-PL" sz="2000" smtClean="0"/>
              <a:t>funkcja największej wiarygodności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59395" name="Rectangle 2"/>
          <p:cNvSpPr>
            <a:spLocks noGrp="1" noChangeArrowheads="1"/>
          </p:cNvSpPr>
          <p:nvPr>
            <p:ph type="title"/>
          </p:nvPr>
        </p:nvSpPr>
        <p:spPr/>
        <p:txBody>
          <a:bodyPr/>
          <a:lstStyle/>
          <a:p>
            <a:pPr eaLnBrk="1" hangingPunct="1"/>
            <a:r>
              <a:rPr lang="pl-PL" smtClean="0"/>
              <a:t>Wykrywanie korelacji</a:t>
            </a:r>
          </a:p>
        </p:txBody>
      </p:sp>
      <p:sp>
        <p:nvSpPr>
          <p:cNvPr id="59396" name="Rectangle 3"/>
          <p:cNvSpPr>
            <a:spLocks noGrp="1" noChangeArrowheads="1"/>
          </p:cNvSpPr>
          <p:nvPr>
            <p:ph type="body" idx="1"/>
          </p:nvPr>
        </p:nvSpPr>
        <p:spPr/>
        <p:txBody>
          <a:bodyPr/>
          <a:lstStyle/>
          <a:p>
            <a:pPr eaLnBrk="1" hangingPunct="1"/>
            <a:r>
              <a:rPr lang="pl-PL" sz="2400" smtClean="0"/>
              <a:t>Obserwacja szeregów statystycznych zawierających informacje o cechach pozwala wykrywać zależności korelacyjne. </a:t>
            </a:r>
          </a:p>
          <a:p>
            <a:pPr eaLnBrk="1" hangingPunct="1"/>
            <a:r>
              <a:rPr lang="pl-PL" sz="2400" smtClean="0"/>
              <a:t>Jeśli naszym celem jest analiza zachowania pewnej wielkości losowej </a:t>
            </a:r>
            <a:r>
              <a:rPr lang="pl-PL" sz="2400" i="1" smtClean="0"/>
              <a:t>Y</a:t>
            </a:r>
            <a:r>
              <a:rPr lang="pl-PL" sz="2400" smtClean="0"/>
              <a:t>, zbieramy również informacje towarzyszące, które mogą mieć znaczenie w analizie interesującej nas wielkości.</a:t>
            </a:r>
          </a:p>
          <a:p>
            <a:pPr eaLnBrk="1" hangingPunct="1"/>
            <a:r>
              <a:rPr lang="pl-PL" sz="2400" smtClean="0"/>
              <a:t>Badana wartość, choć losowa, w istotny sposób zależy od innych zmiennych i zrozumienie charakteru tej zależności może być pożyteczne w wielu zadaniach np. przewidywania przyszłych wartości interesującej nas zmiennej.</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78851" name="Rectangle 2"/>
          <p:cNvSpPr>
            <a:spLocks noGrp="1" noChangeArrowheads="1"/>
          </p:cNvSpPr>
          <p:nvPr>
            <p:ph type="title"/>
          </p:nvPr>
        </p:nvSpPr>
        <p:spPr/>
        <p:txBody>
          <a:bodyPr/>
          <a:lstStyle/>
          <a:p>
            <a:pPr eaLnBrk="1" hangingPunct="1"/>
            <a:r>
              <a:rPr lang="pl-PL" smtClean="0"/>
              <a:t>Szukanie minimum funkcji straty</a:t>
            </a:r>
          </a:p>
        </p:txBody>
      </p:sp>
      <p:sp>
        <p:nvSpPr>
          <p:cNvPr id="78852" name="Rectangle 3"/>
          <p:cNvSpPr>
            <a:spLocks noGrp="1" noChangeArrowheads="1"/>
          </p:cNvSpPr>
          <p:nvPr>
            <p:ph type="body" idx="1"/>
          </p:nvPr>
        </p:nvSpPr>
        <p:spPr/>
        <p:txBody>
          <a:bodyPr/>
          <a:lstStyle/>
          <a:p>
            <a:pPr eaLnBrk="1" hangingPunct="1"/>
            <a:r>
              <a:rPr lang="pl-PL" smtClean="0"/>
              <a:t>Stosuje się różne metody poszukiwania minimum funkcji straty:</a:t>
            </a:r>
          </a:p>
          <a:p>
            <a:pPr lvl="1" eaLnBrk="1" hangingPunct="1"/>
            <a:r>
              <a:rPr lang="pl-PL" i="1" smtClean="0">
                <a:solidFill>
                  <a:schemeClr val="bg2"/>
                </a:solidFill>
              </a:rPr>
              <a:t>Metoda quasi-Newtona</a:t>
            </a:r>
            <a:r>
              <a:rPr lang="pl-PL" smtClean="0"/>
              <a:t> – minimalizacja w kierunku największego spadku (estymacja pochodnych)</a:t>
            </a:r>
          </a:p>
          <a:p>
            <a:pPr lvl="1" eaLnBrk="1" hangingPunct="1"/>
            <a:r>
              <a:rPr lang="pl-PL" i="1" smtClean="0">
                <a:solidFill>
                  <a:schemeClr val="bg2"/>
                </a:solidFill>
              </a:rPr>
              <a:t>Metoda sympleksów</a:t>
            </a:r>
            <a:r>
              <a:rPr lang="pl-PL" smtClean="0"/>
              <a:t> (Neldera i Meada) – pozwala uniknąć minimów lokalnych</a:t>
            </a:r>
          </a:p>
          <a:p>
            <a:pPr lvl="1" eaLnBrk="1" hangingPunct="1"/>
            <a:r>
              <a:rPr lang="pl-PL" i="1" smtClean="0">
                <a:solidFill>
                  <a:schemeClr val="bg2"/>
                </a:solidFill>
              </a:rPr>
              <a:t>Metoda Hooke’a-Jeevesa</a:t>
            </a:r>
            <a:r>
              <a:rPr lang="pl-PL" smtClean="0"/>
              <a:t> przemieszczania układu</a:t>
            </a:r>
          </a:p>
          <a:p>
            <a:pPr lvl="1" eaLnBrk="1" hangingPunct="1"/>
            <a:r>
              <a:rPr lang="pl-PL" i="1" smtClean="0">
                <a:solidFill>
                  <a:schemeClr val="bg2"/>
                </a:solidFill>
              </a:rPr>
              <a:t>Metoda Rosenbrocka</a:t>
            </a:r>
            <a:r>
              <a:rPr lang="pl-PL" smtClean="0"/>
              <a:t> poszukiwania układu</a:t>
            </a:r>
          </a:p>
          <a:p>
            <a:pPr lvl="1" eaLnBrk="1" hangingPunct="1"/>
            <a:r>
              <a:rPr lang="pl-PL" smtClean="0"/>
              <a:t>metody łączone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79875" name="Rectangle 2"/>
          <p:cNvSpPr>
            <a:spLocks noGrp="1" noChangeArrowheads="1"/>
          </p:cNvSpPr>
          <p:nvPr>
            <p:ph type="title"/>
          </p:nvPr>
        </p:nvSpPr>
        <p:spPr/>
        <p:txBody>
          <a:bodyPr/>
          <a:lstStyle/>
          <a:p>
            <a:pPr eaLnBrk="1" hangingPunct="1"/>
            <a:r>
              <a:rPr lang="pl-PL" smtClean="0"/>
              <a:t>Nieciągłe modele regresji</a:t>
            </a:r>
          </a:p>
        </p:txBody>
      </p:sp>
      <p:sp>
        <p:nvSpPr>
          <p:cNvPr id="79876" name="Rectangle 3"/>
          <p:cNvSpPr>
            <a:spLocks noGrp="1" noChangeArrowheads="1"/>
          </p:cNvSpPr>
          <p:nvPr>
            <p:ph type="body" idx="1"/>
          </p:nvPr>
        </p:nvSpPr>
        <p:spPr/>
        <p:txBody>
          <a:bodyPr/>
          <a:lstStyle/>
          <a:p>
            <a:pPr eaLnBrk="1" hangingPunct="1"/>
            <a:r>
              <a:rPr lang="pl-PL" smtClean="0"/>
              <a:t>Regresja kawałkami liniowa, </a:t>
            </a:r>
            <a:r>
              <a:rPr lang="pl-PL" i="1" smtClean="0">
                <a:solidFill>
                  <a:schemeClr val="bg2"/>
                </a:solidFill>
              </a:rPr>
              <a:t>regresja segmentowa</a:t>
            </a:r>
          </a:p>
          <a:p>
            <a:pPr eaLnBrk="1" hangingPunct="1"/>
            <a:r>
              <a:rPr lang="pl-PL" smtClean="0"/>
              <a:t>Jeśli postać funkcji się zmienia wraz ze wzrostem wartości zmiennej</a:t>
            </a:r>
          </a:p>
        </p:txBody>
      </p:sp>
      <p:pic>
        <p:nvPicPr>
          <p:cNvPr id="79877" name="Picture 4"/>
          <p:cNvPicPr>
            <a:picLocks noChangeAspect="1" noChangeArrowheads="1"/>
          </p:cNvPicPr>
          <p:nvPr/>
        </p:nvPicPr>
        <p:blipFill>
          <a:blip r:embed="rId2" cstate="print">
            <a:grayscl/>
          </a:blip>
          <a:srcRect/>
          <a:stretch>
            <a:fillRect/>
          </a:stretch>
        </p:blipFill>
        <p:spPr bwMode="auto">
          <a:xfrm>
            <a:off x="323850" y="2852738"/>
            <a:ext cx="8640763" cy="34131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0899" name="Rectangle 2"/>
          <p:cNvSpPr>
            <a:spLocks noGrp="1" noChangeArrowheads="1"/>
          </p:cNvSpPr>
          <p:nvPr>
            <p:ph type="title"/>
          </p:nvPr>
        </p:nvSpPr>
        <p:spPr/>
        <p:txBody>
          <a:bodyPr/>
          <a:lstStyle/>
          <a:p>
            <a:pPr eaLnBrk="1" hangingPunct="1"/>
            <a:r>
              <a:rPr lang="pl-PL" smtClean="0"/>
              <a:t>Regresja ze zmienną jakościową</a:t>
            </a:r>
          </a:p>
        </p:txBody>
      </p:sp>
      <p:sp>
        <p:nvSpPr>
          <p:cNvPr id="80900" name="Rectangle 3"/>
          <p:cNvSpPr>
            <a:spLocks noGrp="1" noChangeArrowheads="1"/>
          </p:cNvSpPr>
          <p:nvPr>
            <p:ph type="body" idx="1"/>
          </p:nvPr>
        </p:nvSpPr>
        <p:spPr/>
        <p:txBody>
          <a:bodyPr/>
          <a:lstStyle/>
          <a:p>
            <a:pPr eaLnBrk="1" hangingPunct="1"/>
            <a:r>
              <a:rPr lang="pl-PL" smtClean="0"/>
              <a:t>Jeśli w analizie występują zmienne jakościowe </a:t>
            </a:r>
            <a:br>
              <a:rPr lang="pl-PL" smtClean="0"/>
            </a:br>
            <a:r>
              <a:rPr lang="pl-PL" smtClean="0"/>
              <a:t>(np. płeć, stanowisko pracy etc) można podzielić zbiorowość na jednorodne grupy pod względem poszczególnych wartości zmiennej a następnie porównać modele.</a:t>
            </a:r>
          </a:p>
          <a:p>
            <a:pPr eaLnBrk="1" hangingPunct="1"/>
            <a:r>
              <a:rPr lang="pl-PL" smtClean="0"/>
              <a:t>Możemy również zastąpić zmienną jakościową sztucznymi zmiennymi binarnymi </a:t>
            </a:r>
            <a:br>
              <a:rPr lang="pl-PL" smtClean="0"/>
            </a:br>
            <a:r>
              <a:rPr lang="pl-PL" smtClean="0"/>
              <a:t>(np. płeć: kobieta = 1, mężczyzna = 0)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1923" name="Rectangle 3"/>
          <p:cNvSpPr>
            <a:spLocks noGrp="1" noChangeArrowheads="1"/>
          </p:cNvSpPr>
          <p:nvPr>
            <p:ph type="body" idx="1"/>
          </p:nvPr>
        </p:nvSpPr>
        <p:spPr/>
        <p:txBody>
          <a:bodyPr/>
          <a:lstStyle/>
          <a:p>
            <a:pPr eaLnBrk="1" hangingPunct="1"/>
            <a:endParaRPr lang="pl-PL" smtClean="0"/>
          </a:p>
        </p:txBody>
      </p:sp>
      <p:pic>
        <p:nvPicPr>
          <p:cNvPr id="81924" name="Picture 4"/>
          <p:cNvPicPr>
            <a:picLocks noChangeAspect="1" noChangeArrowheads="1"/>
          </p:cNvPicPr>
          <p:nvPr/>
        </p:nvPicPr>
        <p:blipFill>
          <a:blip r:embed="rId2" cstate="print"/>
          <a:srcRect/>
          <a:stretch>
            <a:fillRect/>
          </a:stretch>
        </p:blipFill>
        <p:spPr bwMode="auto">
          <a:xfrm>
            <a:off x="323850" y="1052513"/>
            <a:ext cx="8351838" cy="55022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pic>
        <p:nvPicPr>
          <p:cNvPr id="82947" name="Picture 3"/>
          <p:cNvPicPr>
            <a:picLocks noChangeAspect="1" noChangeArrowheads="1"/>
          </p:cNvPicPr>
          <p:nvPr/>
        </p:nvPicPr>
        <p:blipFill>
          <a:blip r:embed="rId2" cstate="print"/>
          <a:srcRect/>
          <a:stretch>
            <a:fillRect/>
          </a:stretch>
        </p:blipFill>
        <p:spPr bwMode="auto">
          <a:xfrm>
            <a:off x="250825" y="1125538"/>
            <a:ext cx="5343525" cy="1314450"/>
          </a:xfrm>
          <a:prstGeom prst="rect">
            <a:avLst/>
          </a:prstGeom>
          <a:noFill/>
          <a:ln w="9525">
            <a:noFill/>
            <a:miter lim="800000"/>
            <a:headEnd/>
            <a:tailEnd/>
          </a:ln>
        </p:spPr>
      </p:pic>
      <p:sp>
        <p:nvSpPr>
          <p:cNvPr id="82948" name="Rectangle 4"/>
          <p:cNvSpPr>
            <a:spLocks noChangeArrowheads="1"/>
          </p:cNvSpPr>
          <p:nvPr/>
        </p:nvSpPr>
        <p:spPr bwMode="auto">
          <a:xfrm>
            <a:off x="468313" y="2781300"/>
            <a:ext cx="8229600" cy="1800225"/>
          </a:xfrm>
          <a:prstGeom prst="rect">
            <a:avLst/>
          </a:prstGeom>
          <a:noFill/>
          <a:ln w="9525">
            <a:noFill/>
            <a:miter lim="800000"/>
            <a:headEnd/>
            <a:tailEnd/>
          </a:ln>
        </p:spPr>
        <p:txBody>
          <a:bodyPr/>
          <a:lstStyle/>
          <a:p>
            <a:pPr>
              <a:spcBef>
                <a:spcPct val="50000"/>
              </a:spcBef>
              <a:buSzPct val="70000"/>
              <a:buFont typeface="Georgia" pitchFamily="18" charset="0"/>
              <a:buNone/>
            </a:pPr>
            <a:r>
              <a:rPr lang="pl-PL" sz="2800">
                <a:latin typeface="Calibri" pitchFamily="34" charset="0"/>
              </a:rPr>
              <a:t>model przybiera postać:</a:t>
            </a:r>
          </a:p>
          <a:p>
            <a:pPr>
              <a:spcBef>
                <a:spcPct val="50000"/>
              </a:spcBef>
              <a:buSzPct val="70000"/>
              <a:buFont typeface="Georgia" pitchFamily="18" charset="0"/>
              <a:buNone/>
            </a:pPr>
            <a:r>
              <a:rPr lang="pl-PL" sz="2400">
                <a:latin typeface="Calibri" pitchFamily="34" charset="0"/>
              </a:rPr>
              <a:t>     </a:t>
            </a:r>
            <a:r>
              <a:rPr lang="pl-PL" sz="2400" i="1">
                <a:solidFill>
                  <a:srgbClr val="006699"/>
                </a:solidFill>
                <a:latin typeface="Calibri" pitchFamily="34" charset="0"/>
              </a:rPr>
              <a:t>CSK =  105,8 +  1,05*WIEK- 17,5*PŁEĆ±7,37</a:t>
            </a:r>
            <a:br>
              <a:rPr lang="pl-PL" sz="2400" i="1">
                <a:solidFill>
                  <a:srgbClr val="006699"/>
                </a:solidFill>
                <a:latin typeface="Calibri" pitchFamily="34" charset="0"/>
              </a:rPr>
            </a:br>
            <a:r>
              <a:rPr lang="pl-PL" sz="2400" i="1">
                <a:solidFill>
                  <a:srgbClr val="006699"/>
                </a:solidFill>
                <a:latin typeface="Calibri" pitchFamily="34" charset="0"/>
              </a:rPr>
              <a:t>	      </a:t>
            </a:r>
            <a:r>
              <a:rPr lang="pl-PL" sz="2000" i="1">
                <a:solidFill>
                  <a:srgbClr val="006699"/>
                </a:solidFill>
                <a:latin typeface="Calibri" pitchFamily="34" charset="0"/>
              </a:rPr>
              <a:t>(4,5)         (0,089)	        (2,72)		R</a:t>
            </a:r>
            <a:r>
              <a:rPr lang="pl-PL" sz="2000" i="1" baseline="30000">
                <a:solidFill>
                  <a:srgbClr val="006699"/>
                </a:solidFill>
                <a:latin typeface="Calibri" pitchFamily="34" charset="0"/>
              </a:rPr>
              <a:t>2</a:t>
            </a:r>
            <a:r>
              <a:rPr lang="pl-PL" sz="2000" i="1">
                <a:solidFill>
                  <a:srgbClr val="006699"/>
                </a:solidFill>
                <a:latin typeface="Calibri" pitchFamily="34" charset="0"/>
              </a:rPr>
              <a:t>=0,87</a:t>
            </a:r>
          </a:p>
          <a:p>
            <a:pPr algn="ctr">
              <a:spcBef>
                <a:spcPct val="50000"/>
              </a:spcBef>
              <a:buSzPct val="70000"/>
              <a:buFont typeface="Georgia" pitchFamily="18" charset="0"/>
              <a:buNone/>
            </a:pPr>
            <a:endParaRPr lang="pl-PL" sz="2000" i="1">
              <a:solidFill>
                <a:srgbClr val="006699"/>
              </a:solidFill>
              <a:latin typeface="Calibri" pitchFamily="34" charset="0"/>
            </a:endParaRPr>
          </a:p>
        </p:txBody>
      </p:sp>
      <p:pic>
        <p:nvPicPr>
          <p:cNvPr id="82949" name="Picture 5"/>
          <p:cNvPicPr>
            <a:picLocks noChangeAspect="1" noChangeArrowheads="1"/>
          </p:cNvPicPr>
          <p:nvPr/>
        </p:nvPicPr>
        <p:blipFill>
          <a:blip r:embed="rId3" cstate="print"/>
          <a:srcRect/>
          <a:stretch>
            <a:fillRect/>
          </a:stretch>
        </p:blipFill>
        <p:spPr bwMode="auto">
          <a:xfrm>
            <a:off x="5724525" y="1125538"/>
            <a:ext cx="1847850" cy="1362075"/>
          </a:xfrm>
          <a:prstGeom prst="rect">
            <a:avLst/>
          </a:prstGeom>
          <a:noFill/>
          <a:ln w="9525">
            <a:noFill/>
            <a:miter lim="800000"/>
            <a:headEnd/>
            <a:tailEnd/>
          </a:ln>
        </p:spPr>
      </p:pic>
      <p:pic>
        <p:nvPicPr>
          <p:cNvPr id="82950" name="Picture 6"/>
          <p:cNvPicPr>
            <a:picLocks noChangeAspect="1" noChangeArrowheads="1"/>
          </p:cNvPicPr>
          <p:nvPr/>
        </p:nvPicPr>
        <p:blipFill>
          <a:blip r:embed="rId4" cstate="print"/>
          <a:srcRect/>
          <a:stretch>
            <a:fillRect/>
          </a:stretch>
        </p:blipFill>
        <p:spPr bwMode="auto">
          <a:xfrm>
            <a:off x="323850" y="4581525"/>
            <a:ext cx="3305175" cy="1047750"/>
          </a:xfrm>
          <a:prstGeom prst="rect">
            <a:avLst/>
          </a:prstGeom>
          <a:noFill/>
          <a:ln w="9525">
            <a:noFill/>
            <a:miter lim="800000"/>
            <a:headEnd/>
            <a:tailEnd/>
          </a:ln>
        </p:spPr>
      </p:pic>
      <p:sp>
        <p:nvSpPr>
          <p:cNvPr id="82951" name="AutoShape 7"/>
          <p:cNvSpPr>
            <a:spLocks/>
          </p:cNvSpPr>
          <p:nvPr/>
        </p:nvSpPr>
        <p:spPr bwMode="auto">
          <a:xfrm>
            <a:off x="4067175" y="4508500"/>
            <a:ext cx="142875" cy="1368425"/>
          </a:xfrm>
          <a:prstGeom prst="leftBrace">
            <a:avLst>
              <a:gd name="adj1" fmla="val 79815"/>
              <a:gd name="adj2" fmla="val 50000"/>
            </a:avLst>
          </a:prstGeom>
          <a:noFill/>
          <a:ln w="9525">
            <a:solidFill>
              <a:schemeClr val="tx1"/>
            </a:solidFill>
            <a:round/>
            <a:headEnd/>
            <a:tailEnd/>
          </a:ln>
        </p:spPr>
        <p:txBody>
          <a:bodyPr wrap="none" anchor="ctr"/>
          <a:lstStyle/>
          <a:p>
            <a:endParaRPr lang="pl-PL"/>
          </a:p>
        </p:txBody>
      </p:sp>
      <p:sp>
        <p:nvSpPr>
          <p:cNvPr id="82952" name="Rectangle 8"/>
          <p:cNvSpPr>
            <a:spLocks noChangeArrowheads="1"/>
          </p:cNvSpPr>
          <p:nvPr/>
        </p:nvSpPr>
        <p:spPr bwMode="auto">
          <a:xfrm>
            <a:off x="4211638" y="4724400"/>
            <a:ext cx="4752975" cy="792163"/>
          </a:xfrm>
          <a:prstGeom prst="rect">
            <a:avLst/>
          </a:prstGeom>
          <a:noFill/>
          <a:ln w="9525">
            <a:noFill/>
            <a:miter lim="800000"/>
            <a:headEnd/>
            <a:tailEnd/>
          </a:ln>
        </p:spPr>
        <p:txBody>
          <a:bodyPr/>
          <a:lstStyle/>
          <a:p>
            <a:pPr>
              <a:spcBef>
                <a:spcPct val="50000"/>
              </a:spcBef>
              <a:buSzPct val="70000"/>
              <a:buFont typeface="Georgia" pitchFamily="18" charset="0"/>
              <a:buNone/>
            </a:pPr>
            <a:r>
              <a:rPr lang="pl-PL" sz="2000" i="1">
                <a:latin typeface="Calibri" pitchFamily="34" charset="0"/>
              </a:rPr>
              <a:t>PŁEĆ =0, CSK =  105,8 +  1,05*WIEK</a:t>
            </a:r>
          </a:p>
          <a:p>
            <a:pPr>
              <a:spcBef>
                <a:spcPct val="50000"/>
              </a:spcBef>
              <a:buSzPct val="70000"/>
              <a:buFont typeface="Georgia" pitchFamily="18" charset="0"/>
              <a:buNone/>
            </a:pPr>
            <a:r>
              <a:rPr lang="pl-PL" sz="2000" i="1">
                <a:latin typeface="Calibri" pitchFamily="34" charset="0"/>
              </a:rPr>
              <a:t>PŁEĆ =1, CSK =  88,3 +  1,05*WIEK</a:t>
            </a:r>
            <a:br>
              <a:rPr lang="pl-PL" sz="2000" i="1">
                <a:latin typeface="Calibri" pitchFamily="34" charset="0"/>
              </a:rPr>
            </a:br>
            <a:endParaRPr lang="pl-PL" sz="2000" i="1">
              <a:latin typeface="Calibri" pitchFamily="34" charset="0"/>
            </a:endParaRPr>
          </a:p>
          <a:p>
            <a:pPr>
              <a:spcBef>
                <a:spcPct val="50000"/>
              </a:spcBef>
              <a:buSzPct val="70000"/>
              <a:buFont typeface="Georgia" pitchFamily="18" charset="0"/>
              <a:buNone/>
            </a:pPr>
            <a:endParaRPr lang="pl-PL" i="1">
              <a:latin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8436" name="Rectangle 2"/>
          <p:cNvSpPr>
            <a:spLocks noGrp="1" noChangeArrowheads="1"/>
          </p:cNvSpPr>
          <p:nvPr>
            <p:ph type="title"/>
          </p:nvPr>
        </p:nvSpPr>
        <p:spPr/>
        <p:txBody>
          <a:bodyPr/>
          <a:lstStyle/>
          <a:p>
            <a:pPr eaLnBrk="1" hangingPunct="1"/>
            <a:r>
              <a:rPr lang="pl-PL" smtClean="0"/>
              <a:t>Skategoryzowane wykresy rozrzutu</a:t>
            </a:r>
          </a:p>
        </p:txBody>
      </p:sp>
      <p:pic>
        <p:nvPicPr>
          <p:cNvPr id="18437" name="Picture 3"/>
          <p:cNvPicPr>
            <a:picLocks noChangeAspect="1" noChangeArrowheads="1"/>
          </p:cNvPicPr>
          <p:nvPr/>
        </p:nvPicPr>
        <p:blipFill>
          <a:blip r:embed="rId3" cstate="print"/>
          <a:srcRect/>
          <a:stretch>
            <a:fillRect/>
          </a:stretch>
        </p:blipFill>
        <p:spPr bwMode="auto">
          <a:xfrm>
            <a:off x="0" y="908050"/>
            <a:ext cx="5400675" cy="3214688"/>
          </a:xfrm>
          <a:prstGeom prst="rect">
            <a:avLst/>
          </a:prstGeom>
          <a:noFill/>
          <a:ln w="9525">
            <a:noFill/>
            <a:miter lim="800000"/>
            <a:headEnd/>
            <a:tailEnd/>
          </a:ln>
        </p:spPr>
      </p:pic>
      <p:graphicFrame>
        <p:nvGraphicFramePr>
          <p:cNvPr id="18434" name="Object 4"/>
          <p:cNvGraphicFramePr>
            <a:graphicFrameLocks noChangeAspect="1"/>
          </p:cNvGraphicFramePr>
          <p:nvPr>
            <p:ph idx="1"/>
          </p:nvPr>
        </p:nvGraphicFramePr>
        <p:xfrm>
          <a:off x="3059113" y="2060575"/>
          <a:ext cx="5943600" cy="4457700"/>
        </p:xfrm>
        <a:graphic>
          <a:graphicData uri="http://schemas.openxmlformats.org/presentationml/2006/ole">
            <p:oleObj spid="_x0000_s18434" name="Graph" r:id="rId4" imgW="5943600" imgH="4457880" progId="STATISTICA.Graph">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3971" name="Rectangle 2"/>
          <p:cNvSpPr>
            <a:spLocks noGrp="1" noChangeArrowheads="1"/>
          </p:cNvSpPr>
          <p:nvPr>
            <p:ph type="title"/>
          </p:nvPr>
        </p:nvSpPr>
        <p:spPr/>
        <p:txBody>
          <a:bodyPr/>
          <a:lstStyle/>
          <a:p>
            <a:pPr eaLnBrk="1" hangingPunct="1"/>
            <a:r>
              <a:rPr lang="pl-PL" smtClean="0"/>
              <a:t>Regresja logistyczna</a:t>
            </a:r>
          </a:p>
        </p:txBody>
      </p:sp>
      <p:sp>
        <p:nvSpPr>
          <p:cNvPr id="83972" name="Rectangle 3"/>
          <p:cNvSpPr>
            <a:spLocks noGrp="1" noChangeArrowheads="1"/>
          </p:cNvSpPr>
          <p:nvPr>
            <p:ph type="body" idx="1"/>
          </p:nvPr>
        </p:nvSpPr>
        <p:spPr/>
        <p:txBody>
          <a:bodyPr/>
          <a:lstStyle/>
          <a:p>
            <a:pPr eaLnBrk="1" hangingPunct="1"/>
            <a:r>
              <a:rPr lang="pl-PL" sz="2400" smtClean="0"/>
              <a:t>Modele dla odpowiedzi binarnych: </a:t>
            </a:r>
          </a:p>
          <a:p>
            <a:pPr lvl="1" eaLnBrk="1" hangingPunct="1"/>
            <a:r>
              <a:rPr lang="pl-PL" sz="2000" smtClean="0"/>
              <a:t>Na przykład pacjenci powrócą do zdrowia po urazie albo nie; kandydaci do pracy przejdą albo nie przejdą testu kwalifikacyjnego, kupony mogą zostać lub nie zostać zwrócone itd. We wszystkich tych przypadkach może nas interesować estymacja modelu, który opisuje zależność między jedną lub kilkoma ciągłymi zmiennymi niezależnymi a </a:t>
            </a:r>
            <a:r>
              <a:rPr lang="pl-PL" sz="2000" smtClean="0">
                <a:solidFill>
                  <a:srgbClr val="006699"/>
                </a:solidFill>
              </a:rPr>
              <a:t>binarną zmienną</a:t>
            </a:r>
            <a:r>
              <a:rPr lang="pl-PL" sz="2000" smtClean="0"/>
              <a:t> </a:t>
            </a:r>
            <a:r>
              <a:rPr lang="pl-PL" sz="2000" smtClean="0">
                <a:solidFill>
                  <a:srgbClr val="006699"/>
                </a:solidFill>
              </a:rPr>
              <a:t>zależną</a:t>
            </a:r>
            <a:r>
              <a:rPr lang="pl-PL" sz="2000" smtClean="0"/>
              <a:t>.</a:t>
            </a:r>
          </a:p>
          <a:p>
            <a:pPr lvl="1" eaLnBrk="1" hangingPunct="1"/>
            <a:r>
              <a:rPr lang="pl-PL" sz="2000" smtClean="0"/>
              <a:t>można zastosować procedury standardowej regresji wielorakiej </a:t>
            </a:r>
            <a:br>
              <a:rPr lang="pl-PL" sz="2000" smtClean="0"/>
            </a:br>
            <a:r>
              <a:rPr lang="pl-PL" sz="2000" smtClean="0"/>
              <a:t>i obliczyć standardowe współczynniki regresji. Model prowadzi do przewidywanych wartości większych niż 1 lub mniejszych niż 0. Jednakże przewidywane wartości, które są większe niż 1 lub mniejsze niż 0 nie są prawidłowe; tak więc, gdy stosuje się standardową procedurę regresji wielorakiej, ograniczenie zakresu zmiennej binarnej (np. między 0 a 1) jest ignorowane.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84995" name="Rectangle 2"/>
          <p:cNvSpPr>
            <a:spLocks noGrp="1" noChangeArrowheads="1"/>
          </p:cNvSpPr>
          <p:nvPr>
            <p:ph type="title"/>
          </p:nvPr>
        </p:nvSpPr>
        <p:spPr/>
        <p:txBody>
          <a:bodyPr/>
          <a:lstStyle/>
          <a:p>
            <a:pPr eaLnBrk="1" hangingPunct="1"/>
            <a:r>
              <a:rPr lang="pl-PL" smtClean="0"/>
              <a:t>Regresja logistyczna (logit)</a:t>
            </a:r>
          </a:p>
        </p:txBody>
      </p:sp>
      <p:sp>
        <p:nvSpPr>
          <p:cNvPr id="84996" name="Rectangle 3"/>
          <p:cNvSpPr>
            <a:spLocks noGrp="1" noChangeArrowheads="1"/>
          </p:cNvSpPr>
          <p:nvPr>
            <p:ph type="body" idx="1"/>
          </p:nvPr>
        </p:nvSpPr>
        <p:spPr/>
        <p:txBody>
          <a:bodyPr/>
          <a:lstStyle/>
          <a:p>
            <a:pPr eaLnBrk="1" hangingPunct="1"/>
            <a:r>
              <a:rPr lang="pl-PL" smtClean="0"/>
              <a:t>W modelu </a:t>
            </a:r>
            <a:r>
              <a:rPr lang="pl-PL" i="1" smtClean="0">
                <a:solidFill>
                  <a:schemeClr val="bg2"/>
                </a:solidFill>
              </a:rPr>
              <a:t>regresji logistycznej</a:t>
            </a:r>
            <a:r>
              <a:rPr lang="pl-PL" smtClean="0"/>
              <a:t> (logit), przewidywane wartości zmiennej zależnej nigdy nie będą mniejsze (lub równe) od 0 ani większe (lub równe) od 1, bez względu na wartości zmiennych niezależnych. </a:t>
            </a:r>
          </a:p>
          <a:p>
            <a:pPr eaLnBrk="1" hangingPunct="1"/>
            <a:r>
              <a:rPr lang="pl-PL" smtClean="0"/>
              <a:t> </a:t>
            </a:r>
          </a:p>
          <a:p>
            <a:pPr eaLnBrk="1" hangingPunct="1"/>
            <a:endParaRPr lang="pl-PL" sz="2000" smtClean="0"/>
          </a:p>
          <a:p>
            <a:pPr eaLnBrk="1" hangingPunct="1"/>
            <a:r>
              <a:rPr lang="pl-PL" sz="2000" smtClean="0"/>
              <a:t>gdzie </a:t>
            </a:r>
            <a:br>
              <a:rPr lang="pl-PL" sz="2000" smtClean="0"/>
            </a:br>
            <a:r>
              <a:rPr lang="pl-PL" sz="2000" smtClean="0"/>
              <a:t>ai i = 0,...,k - to współczynniki regresji </a:t>
            </a:r>
            <a:br>
              <a:rPr lang="pl-PL" sz="2000" smtClean="0"/>
            </a:br>
            <a:r>
              <a:rPr lang="pl-PL" sz="2000" smtClean="0"/>
              <a:t>x1, x2,...,xk - to zmienne niezależne, które mogą być mierzalne lub jakościowe.</a:t>
            </a:r>
          </a:p>
        </p:txBody>
      </p:sp>
      <p:pic>
        <p:nvPicPr>
          <p:cNvPr id="84997" name="Picture 4" descr="\operatorname{logit}^{-1}(\alpha) = \frac{1}{1 + \operatorname{exp}(-\alpha)}"/>
          <p:cNvPicPr>
            <a:picLocks noChangeAspect="1" noChangeArrowheads="1"/>
          </p:cNvPicPr>
          <p:nvPr/>
        </p:nvPicPr>
        <p:blipFill>
          <a:blip r:embed="rId2" cstate="print"/>
          <a:srcRect/>
          <a:stretch>
            <a:fillRect/>
          </a:stretch>
        </p:blipFill>
        <p:spPr bwMode="auto">
          <a:xfrm>
            <a:off x="2195513" y="3860800"/>
            <a:ext cx="3889375" cy="814388"/>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86019" name="Rectangle 3"/>
          <p:cNvSpPr>
            <a:spLocks noGrp="1" noChangeArrowheads="1"/>
          </p:cNvSpPr>
          <p:nvPr>
            <p:ph type="body" idx="1"/>
          </p:nvPr>
        </p:nvSpPr>
        <p:spPr>
          <a:xfrm>
            <a:off x="5292725" y="1341438"/>
            <a:ext cx="3527425" cy="2592387"/>
          </a:xfrm>
        </p:spPr>
        <p:txBody>
          <a:bodyPr/>
          <a:lstStyle/>
          <a:p>
            <a:pPr eaLnBrk="1" hangingPunct="1"/>
            <a:r>
              <a:rPr lang="pl-PL" sz="2000" smtClean="0"/>
              <a:t>Funkcja logistyczna przyjmuje wartości od 0 do 1. </a:t>
            </a:r>
          </a:p>
          <a:p>
            <a:pPr eaLnBrk="1" hangingPunct="1"/>
            <a:r>
              <a:rPr lang="pl-PL" sz="2000" smtClean="0"/>
              <a:t>Model może opisywać prawdopodobieństwo zachorowania lub szansę wyzdrowienia</a:t>
            </a:r>
          </a:p>
        </p:txBody>
      </p:sp>
      <p:pic>
        <p:nvPicPr>
          <p:cNvPr id="86020" name="Picture 4" descr="_RYSUNEK1"/>
          <p:cNvPicPr>
            <a:picLocks noChangeAspect="1" noChangeArrowheads="1"/>
          </p:cNvPicPr>
          <p:nvPr/>
        </p:nvPicPr>
        <p:blipFill>
          <a:blip r:embed="rId2" cstate="print"/>
          <a:srcRect/>
          <a:stretch>
            <a:fillRect/>
          </a:stretch>
        </p:blipFill>
        <p:spPr bwMode="auto">
          <a:xfrm>
            <a:off x="468313" y="1268413"/>
            <a:ext cx="4608512" cy="2894012"/>
          </a:xfrm>
          <a:prstGeom prst="rect">
            <a:avLst/>
          </a:prstGeom>
          <a:noFill/>
          <a:ln w="9525">
            <a:noFill/>
            <a:miter lim="800000"/>
            <a:headEnd/>
            <a:tailEnd/>
          </a:ln>
        </p:spPr>
      </p:pic>
      <p:sp>
        <p:nvSpPr>
          <p:cNvPr id="86021" name="Rectangle 5"/>
          <p:cNvSpPr>
            <a:spLocks noChangeArrowheads="1"/>
          </p:cNvSpPr>
          <p:nvPr/>
        </p:nvSpPr>
        <p:spPr bwMode="auto">
          <a:xfrm>
            <a:off x="468313" y="4221163"/>
            <a:ext cx="7920037" cy="2232025"/>
          </a:xfrm>
          <a:prstGeom prst="rect">
            <a:avLst/>
          </a:prstGeom>
          <a:noFill/>
          <a:ln w="9525">
            <a:noFill/>
            <a:miter lim="800000"/>
            <a:headEnd/>
            <a:tailEnd/>
          </a:ln>
        </p:spPr>
        <p:txBody>
          <a:bodyPr/>
          <a:lstStyle/>
          <a:p>
            <a:pPr>
              <a:spcBef>
                <a:spcPct val="50000"/>
              </a:spcBef>
              <a:buSzPct val="70000"/>
              <a:buFont typeface="Georgia" pitchFamily="18" charset="0"/>
              <a:buNone/>
            </a:pPr>
            <a:r>
              <a:rPr lang="pl-PL" sz="2000">
                <a:latin typeface="Calibri" pitchFamily="34" charset="0"/>
              </a:rPr>
              <a:t>Model wprowadza pewną wartość progową, po przekroczeniu której gwałtownie wzrasta prawdopodobieństwo.</a:t>
            </a:r>
          </a:p>
          <a:p>
            <a:pPr>
              <a:spcBef>
                <a:spcPct val="50000"/>
              </a:spcBef>
              <a:buSzPct val="70000"/>
              <a:buFont typeface="Georgia" pitchFamily="18" charset="0"/>
              <a:buNone/>
            </a:pPr>
            <a:r>
              <a:rPr lang="pl-PL" sz="2000">
                <a:latin typeface="Calibri" pitchFamily="34" charset="0"/>
              </a:rPr>
              <a:t>Model często wykorzystywany w badaniach medycznych</a:t>
            </a:r>
          </a:p>
          <a:p>
            <a:pPr>
              <a:spcBef>
                <a:spcPct val="50000"/>
              </a:spcBef>
              <a:buSzPct val="70000"/>
              <a:buFont typeface="Georgia" pitchFamily="18" charset="0"/>
              <a:buNone/>
            </a:pPr>
            <a:r>
              <a:rPr lang="pl-PL" sz="2000">
                <a:latin typeface="Calibri" pitchFamily="34" charset="0"/>
              </a:rPr>
              <a:t>Szansa 				Iloraz szans</a:t>
            </a:r>
          </a:p>
        </p:txBody>
      </p:sp>
      <p:pic>
        <p:nvPicPr>
          <p:cNvPr id="86022" name="Picture 6" descr="Untitled-5"/>
          <p:cNvPicPr>
            <a:picLocks noChangeAspect="1" noChangeArrowheads="1"/>
          </p:cNvPicPr>
          <p:nvPr/>
        </p:nvPicPr>
        <p:blipFill>
          <a:blip r:embed="rId3" cstate="print">
            <a:grayscl/>
          </a:blip>
          <a:srcRect/>
          <a:stretch>
            <a:fillRect/>
          </a:stretch>
        </p:blipFill>
        <p:spPr bwMode="auto">
          <a:xfrm>
            <a:off x="539750" y="5876925"/>
            <a:ext cx="3324225" cy="504825"/>
          </a:xfrm>
          <a:prstGeom prst="rect">
            <a:avLst/>
          </a:prstGeom>
          <a:noFill/>
          <a:ln w="9525">
            <a:noFill/>
            <a:miter lim="800000"/>
            <a:headEnd/>
            <a:tailEnd/>
          </a:ln>
        </p:spPr>
      </p:pic>
      <p:pic>
        <p:nvPicPr>
          <p:cNvPr id="86023" name="Picture 7" descr="Untitled-6"/>
          <p:cNvPicPr>
            <a:picLocks noChangeAspect="1" noChangeArrowheads="1"/>
          </p:cNvPicPr>
          <p:nvPr/>
        </p:nvPicPr>
        <p:blipFill>
          <a:blip r:embed="rId4" cstate="print">
            <a:grayscl/>
          </a:blip>
          <a:srcRect/>
          <a:stretch>
            <a:fillRect/>
          </a:stretch>
        </p:blipFill>
        <p:spPr bwMode="auto">
          <a:xfrm>
            <a:off x="4067175" y="5876925"/>
            <a:ext cx="3181350" cy="5143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stopki 3"/>
          <p:cNvSpPr>
            <a:spLocks noGrp="1"/>
          </p:cNvSpPr>
          <p:nvPr>
            <p:ph type="ftr" sz="quarter" idx="10"/>
          </p:nvPr>
        </p:nvSpPr>
        <p:spPr/>
        <p:txBody>
          <a:bodyPr/>
          <a:lstStyle/>
          <a:p>
            <a:pPr>
              <a:defRPr/>
            </a:pPr>
            <a:r>
              <a:rPr lang="pl-PL"/>
              <a:t>KISIM, WIMiIP, AGH</a:t>
            </a:r>
          </a:p>
        </p:txBody>
      </p:sp>
      <p:sp>
        <p:nvSpPr>
          <p:cNvPr id="87043" name="Rectangle 3"/>
          <p:cNvSpPr>
            <a:spLocks noGrp="1" noChangeArrowheads="1"/>
          </p:cNvSpPr>
          <p:nvPr>
            <p:ph type="body" idx="1"/>
          </p:nvPr>
        </p:nvSpPr>
        <p:spPr/>
        <p:txBody>
          <a:bodyPr/>
          <a:lstStyle/>
          <a:p>
            <a:pPr algn="ctr" eaLnBrk="1" hangingPunct="1"/>
            <a:endParaRPr lang="pl-PL" sz="3600" smtClean="0"/>
          </a:p>
          <a:p>
            <a:pPr algn="ctr" eaLnBrk="1" hangingPunct="1"/>
            <a:endParaRPr lang="pl-PL" sz="3600" smtClean="0"/>
          </a:p>
          <a:p>
            <a:pPr algn="ctr" eaLnBrk="1" hangingPunct="1"/>
            <a:r>
              <a:rPr lang="pl-PL" sz="3600" smtClean="0"/>
              <a:t>Analiza szeregów czasowych</a:t>
            </a:r>
          </a:p>
        </p:txBody>
      </p:sp>
      <p:pic>
        <p:nvPicPr>
          <p:cNvPr id="210946" name="Picture 2" descr="Znalezione obrazy dla zapytania analiza szeregów czasowych"/>
          <p:cNvPicPr>
            <a:picLocks noChangeAspect="1" noChangeArrowheads="1"/>
          </p:cNvPicPr>
          <p:nvPr/>
        </p:nvPicPr>
        <p:blipFill>
          <a:blip r:embed="rId2" cstate="print"/>
          <a:srcRect/>
          <a:stretch>
            <a:fillRect/>
          </a:stretch>
        </p:blipFill>
        <p:spPr bwMode="auto">
          <a:xfrm>
            <a:off x="5148064" y="4221088"/>
            <a:ext cx="2867025" cy="1590675"/>
          </a:xfrm>
          <a:prstGeom prst="rect">
            <a:avLst/>
          </a:prstGeom>
          <a:noFill/>
        </p:spPr>
      </p:pic>
      <p:sp>
        <p:nvSpPr>
          <p:cNvPr id="210948" name="AutoShape 4" descr="Znalezione obrazy dla zapytania time se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10950" name="AutoShape 6" descr="Znalezione obrazy dla zapytania time se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10951" name="Picture 7"/>
          <p:cNvPicPr>
            <a:picLocks noChangeAspect="1" noChangeArrowheads="1"/>
          </p:cNvPicPr>
          <p:nvPr/>
        </p:nvPicPr>
        <p:blipFill>
          <a:blip r:embed="rId3" cstate="print"/>
          <a:srcRect/>
          <a:stretch>
            <a:fillRect/>
          </a:stretch>
        </p:blipFill>
        <p:spPr bwMode="auto">
          <a:xfrm>
            <a:off x="1259632" y="4581128"/>
            <a:ext cx="3714750" cy="12287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0419" name="Rectangle 2"/>
          <p:cNvSpPr>
            <a:spLocks noGrp="1" noChangeArrowheads="1"/>
          </p:cNvSpPr>
          <p:nvPr>
            <p:ph type="title"/>
          </p:nvPr>
        </p:nvSpPr>
        <p:spPr/>
        <p:txBody>
          <a:bodyPr/>
          <a:lstStyle/>
          <a:p>
            <a:pPr eaLnBrk="1" hangingPunct="1"/>
            <a:endParaRPr lang="pl-PL" smtClean="0"/>
          </a:p>
        </p:txBody>
      </p:sp>
      <p:sp>
        <p:nvSpPr>
          <p:cNvPr id="60420" name="Rectangle 3"/>
          <p:cNvSpPr>
            <a:spLocks noGrp="1" noChangeArrowheads="1"/>
          </p:cNvSpPr>
          <p:nvPr>
            <p:ph type="body" idx="1"/>
          </p:nvPr>
        </p:nvSpPr>
        <p:spPr/>
        <p:txBody>
          <a:bodyPr/>
          <a:lstStyle/>
          <a:p>
            <a:pPr eaLnBrk="1" hangingPunct="1"/>
            <a:endParaRPr lang="pl-PL" smtClean="0"/>
          </a:p>
        </p:txBody>
      </p:sp>
      <p:pic>
        <p:nvPicPr>
          <p:cNvPr id="146433" name="Picture 1"/>
          <p:cNvPicPr>
            <a:picLocks noChangeAspect="1" noChangeArrowheads="1"/>
          </p:cNvPicPr>
          <p:nvPr/>
        </p:nvPicPr>
        <p:blipFill>
          <a:blip r:embed="rId2" cstate="print"/>
          <a:srcRect/>
          <a:stretch>
            <a:fillRect/>
          </a:stretch>
        </p:blipFill>
        <p:spPr bwMode="auto">
          <a:xfrm>
            <a:off x="0" y="0"/>
            <a:ext cx="9144000" cy="6857146"/>
          </a:xfrm>
          <a:prstGeom prst="rect">
            <a:avLst/>
          </a:prstGeom>
          <a:noFill/>
          <a:ln w="9525">
            <a:noFill/>
            <a:miter lim="800000"/>
            <a:headEnd/>
            <a:tailEnd/>
          </a:ln>
        </p:spPr>
      </p:pic>
      <p:sp>
        <p:nvSpPr>
          <p:cNvPr id="6" name="pole tekstowe 5"/>
          <p:cNvSpPr txBox="1"/>
          <p:nvPr/>
        </p:nvSpPr>
        <p:spPr>
          <a:xfrm>
            <a:off x="971600" y="3501008"/>
            <a:ext cx="2520280" cy="646331"/>
          </a:xfrm>
          <a:prstGeom prst="rect">
            <a:avLst/>
          </a:prstGeom>
          <a:noFill/>
        </p:spPr>
        <p:txBody>
          <a:bodyPr wrap="square" rtlCol="0">
            <a:spAutoFit/>
          </a:bodyPr>
          <a:lstStyle/>
          <a:p>
            <a:r>
              <a:rPr lang="pl-PL" dirty="0" smtClean="0"/>
              <a:t>pasmo przewidywania / przedział ufności</a:t>
            </a:r>
            <a:endParaRPr lang="pl-PL" dirty="0"/>
          </a:p>
        </p:txBody>
      </p:sp>
      <p:cxnSp>
        <p:nvCxnSpPr>
          <p:cNvPr id="8" name="Łącznik prosty ze strzałką 7"/>
          <p:cNvCxnSpPr/>
          <p:nvPr/>
        </p:nvCxnSpPr>
        <p:spPr bwMode="auto">
          <a:xfrm>
            <a:off x="1619672" y="4149080"/>
            <a:ext cx="72008" cy="936104"/>
          </a:xfrm>
          <a:prstGeom prst="straightConnector1">
            <a:avLst/>
          </a:prstGeom>
          <a:solidFill>
            <a:srgbClr val="006699">
              <a:alpha val="30000"/>
            </a:srgbClr>
          </a:solidFill>
          <a:ln w="9525" cap="flat" cmpd="sng" algn="ctr">
            <a:solidFill>
              <a:schemeClr val="tx1"/>
            </a:solidFill>
            <a:prstDash val="solid"/>
            <a:round/>
            <a:headEnd type="none" w="med" len="med"/>
            <a:tailEnd type="arrow"/>
          </a:ln>
          <a:effectLst/>
        </p:spPr>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88067" name="Rectangle 2"/>
          <p:cNvSpPr>
            <a:spLocks noGrp="1" noChangeArrowheads="1"/>
          </p:cNvSpPr>
          <p:nvPr>
            <p:ph type="title"/>
          </p:nvPr>
        </p:nvSpPr>
        <p:spPr/>
        <p:txBody>
          <a:bodyPr/>
          <a:lstStyle/>
          <a:p>
            <a:pPr eaLnBrk="1" hangingPunct="1"/>
            <a:r>
              <a:rPr lang="pl-PL" smtClean="0"/>
              <a:t>Analiza szeregów czasowych</a:t>
            </a:r>
          </a:p>
        </p:txBody>
      </p:sp>
      <p:sp>
        <p:nvSpPr>
          <p:cNvPr id="88068" name="Rectangle 3"/>
          <p:cNvSpPr>
            <a:spLocks noGrp="1" noChangeArrowheads="1"/>
          </p:cNvSpPr>
          <p:nvPr>
            <p:ph type="body" idx="1"/>
          </p:nvPr>
        </p:nvSpPr>
        <p:spPr/>
        <p:txBody>
          <a:bodyPr/>
          <a:lstStyle/>
          <a:p>
            <a:pPr eaLnBrk="1" hangingPunct="1">
              <a:lnSpc>
                <a:spcPct val="90000"/>
              </a:lnSpc>
            </a:pPr>
            <a:r>
              <a:rPr lang="pl-PL" smtClean="0"/>
              <a:t>Dotychczas mówiliśmy o próbach przekrojowych, czyli zbiorach wartości danej cechy zaobserwowanej przy badaniach różnych obiektów w tym samym czasie.</a:t>
            </a:r>
          </a:p>
          <a:p>
            <a:pPr eaLnBrk="1" hangingPunct="1">
              <a:lnSpc>
                <a:spcPct val="90000"/>
              </a:lnSpc>
            </a:pPr>
            <a:r>
              <a:rPr lang="pl-PL" smtClean="0"/>
              <a:t>W badaniach często mamy do czynienia z danymi historycznymi: wartości badanej cechy w różnych momentach czasu uporządkowane chronologicznie. Są to </a:t>
            </a:r>
            <a:r>
              <a:rPr lang="pl-PL" i="1" smtClean="0">
                <a:solidFill>
                  <a:schemeClr val="bg2"/>
                </a:solidFill>
              </a:rPr>
              <a:t>szeregi czasowe</a:t>
            </a:r>
            <a:r>
              <a:rPr lang="pl-PL" smtClean="0"/>
              <a:t>.</a:t>
            </a:r>
          </a:p>
          <a:p>
            <a:pPr eaLnBrk="1" hangingPunct="1">
              <a:lnSpc>
                <a:spcPct val="90000"/>
              </a:lnSpc>
            </a:pPr>
            <a:r>
              <a:rPr lang="pl-PL" smtClean="0"/>
              <a:t>Szereg czasowy tworzą przykładowo dane określające wielkość produkcji energii elektrycznej w kolejnych miesiącach lat 1991-94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89091" name="Rectangle 2"/>
          <p:cNvSpPr>
            <a:spLocks noGrp="1" noChangeArrowheads="1"/>
          </p:cNvSpPr>
          <p:nvPr>
            <p:ph type="title"/>
          </p:nvPr>
        </p:nvSpPr>
        <p:spPr/>
        <p:txBody>
          <a:bodyPr/>
          <a:lstStyle/>
          <a:p>
            <a:pPr eaLnBrk="1" hangingPunct="1"/>
            <a:endParaRPr lang="pl-PL" smtClean="0"/>
          </a:p>
        </p:txBody>
      </p:sp>
      <p:pic>
        <p:nvPicPr>
          <p:cNvPr id="89092" name="Picture 3"/>
          <p:cNvPicPr>
            <a:picLocks noChangeAspect="1" noChangeArrowheads="1"/>
          </p:cNvPicPr>
          <p:nvPr/>
        </p:nvPicPr>
        <p:blipFill>
          <a:blip r:embed="rId2" cstate="print"/>
          <a:srcRect/>
          <a:stretch>
            <a:fillRect/>
          </a:stretch>
        </p:blipFill>
        <p:spPr bwMode="auto">
          <a:xfrm>
            <a:off x="107950" y="1125538"/>
            <a:ext cx="5999163" cy="2576512"/>
          </a:xfrm>
          <a:prstGeom prst="rect">
            <a:avLst/>
          </a:prstGeom>
          <a:noFill/>
          <a:ln w="9525">
            <a:noFill/>
            <a:miter lim="800000"/>
            <a:headEnd/>
            <a:tailEnd/>
          </a:ln>
        </p:spPr>
      </p:pic>
      <p:pic>
        <p:nvPicPr>
          <p:cNvPr id="89093" name="Picture 4"/>
          <p:cNvPicPr>
            <a:picLocks noChangeAspect="1" noChangeArrowheads="1"/>
          </p:cNvPicPr>
          <p:nvPr/>
        </p:nvPicPr>
        <p:blipFill>
          <a:blip r:embed="rId3" cstate="print"/>
          <a:srcRect/>
          <a:stretch>
            <a:fillRect/>
          </a:stretch>
        </p:blipFill>
        <p:spPr bwMode="auto">
          <a:xfrm>
            <a:off x="2124075" y="2906713"/>
            <a:ext cx="6283325" cy="35306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2163" name="Rectangle 2"/>
          <p:cNvSpPr>
            <a:spLocks noGrp="1" noChangeArrowheads="1"/>
          </p:cNvSpPr>
          <p:nvPr>
            <p:ph type="title"/>
          </p:nvPr>
        </p:nvSpPr>
        <p:spPr/>
        <p:txBody>
          <a:bodyPr/>
          <a:lstStyle/>
          <a:p>
            <a:pPr eaLnBrk="1" hangingPunct="1"/>
            <a:r>
              <a:rPr lang="pl-PL" smtClean="0"/>
              <a:t>Składniki szeregu czasowego</a:t>
            </a:r>
          </a:p>
        </p:txBody>
      </p:sp>
      <p:sp>
        <p:nvSpPr>
          <p:cNvPr id="92164" name="Rectangle 3"/>
          <p:cNvSpPr>
            <a:spLocks noGrp="1" noChangeArrowheads="1"/>
          </p:cNvSpPr>
          <p:nvPr>
            <p:ph type="body" idx="1"/>
          </p:nvPr>
        </p:nvSpPr>
        <p:spPr/>
        <p:txBody>
          <a:bodyPr/>
          <a:lstStyle/>
          <a:p>
            <a:pPr marL="533400" indent="-533400" eaLnBrk="1" hangingPunct="1">
              <a:buSzTx/>
              <a:buFontTx/>
              <a:buAutoNum type="arabicPeriod"/>
            </a:pPr>
            <a:r>
              <a:rPr lang="pl-PL" smtClean="0"/>
              <a:t>Tendencja rozwojowa (trend)</a:t>
            </a:r>
          </a:p>
          <a:p>
            <a:pPr marL="533400" indent="-533400" eaLnBrk="1" hangingPunct="1">
              <a:buSzTx/>
              <a:buFontTx/>
              <a:buAutoNum type="arabicPeriod"/>
            </a:pPr>
            <a:r>
              <a:rPr lang="pl-PL" smtClean="0"/>
              <a:t>Wahania okresowe</a:t>
            </a:r>
          </a:p>
          <a:p>
            <a:pPr marL="533400" indent="-533400" eaLnBrk="1" hangingPunct="1">
              <a:buSzTx/>
              <a:buFontTx/>
              <a:buAutoNum type="arabicPeriod"/>
            </a:pPr>
            <a:r>
              <a:rPr lang="pl-PL" smtClean="0"/>
              <a:t>Wahania koniunkturalne	</a:t>
            </a:r>
          </a:p>
          <a:p>
            <a:pPr marL="533400" indent="-533400" eaLnBrk="1" hangingPunct="1">
              <a:buSzTx/>
              <a:buFontTx/>
              <a:buAutoNum type="arabicPeriod"/>
            </a:pPr>
            <a:r>
              <a:rPr lang="pl-PL" smtClean="0"/>
              <a:t>Wahania przypadkowe</a:t>
            </a:r>
          </a:p>
        </p:txBody>
      </p:sp>
      <p:pic>
        <p:nvPicPr>
          <p:cNvPr id="207874" name="Picture 2" descr="Znalezione obrazy dla zapytania analiza szeregów czasowych"/>
          <p:cNvPicPr>
            <a:picLocks noChangeAspect="1" noChangeArrowheads="1"/>
          </p:cNvPicPr>
          <p:nvPr/>
        </p:nvPicPr>
        <p:blipFill>
          <a:blip r:embed="rId2" cstate="print"/>
          <a:srcRect/>
          <a:stretch>
            <a:fillRect/>
          </a:stretch>
        </p:blipFill>
        <p:spPr bwMode="auto">
          <a:xfrm>
            <a:off x="3707904" y="3717032"/>
            <a:ext cx="5061688" cy="2808312"/>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3"/>
          <p:cNvSpPr>
            <a:spLocks noGrp="1"/>
          </p:cNvSpPr>
          <p:nvPr>
            <p:ph type="ftr" sz="quarter" idx="10"/>
          </p:nvPr>
        </p:nvSpPr>
        <p:spPr/>
        <p:txBody>
          <a:bodyPr/>
          <a:lstStyle/>
          <a:p>
            <a:pPr>
              <a:defRPr/>
            </a:pPr>
            <a:r>
              <a:rPr lang="pl-PL"/>
              <a:t>KISIM, WIMiIP, AGH</a:t>
            </a:r>
          </a:p>
        </p:txBody>
      </p:sp>
      <p:sp>
        <p:nvSpPr>
          <p:cNvPr id="93187" name="Rectangle 2"/>
          <p:cNvSpPr>
            <a:spLocks noGrp="1" noChangeArrowheads="1"/>
          </p:cNvSpPr>
          <p:nvPr>
            <p:ph type="title"/>
          </p:nvPr>
        </p:nvSpPr>
        <p:spPr/>
        <p:txBody>
          <a:bodyPr/>
          <a:lstStyle/>
          <a:p>
            <a:pPr eaLnBrk="1" hangingPunct="1"/>
            <a:r>
              <a:rPr lang="pl-PL" smtClean="0"/>
              <a:t>Dekompozycja szeregu czasowego</a:t>
            </a:r>
          </a:p>
        </p:txBody>
      </p:sp>
      <p:pic>
        <p:nvPicPr>
          <p:cNvPr id="93188" name="Picture 3"/>
          <p:cNvPicPr>
            <a:picLocks noChangeAspect="1" noChangeArrowheads="1"/>
          </p:cNvPicPr>
          <p:nvPr/>
        </p:nvPicPr>
        <p:blipFill>
          <a:blip r:embed="rId2" cstate="print"/>
          <a:srcRect/>
          <a:stretch>
            <a:fillRect/>
          </a:stretch>
        </p:blipFill>
        <p:spPr bwMode="auto">
          <a:xfrm>
            <a:off x="323850" y="1125538"/>
            <a:ext cx="4824413" cy="2711450"/>
          </a:xfrm>
          <a:prstGeom prst="rect">
            <a:avLst/>
          </a:prstGeom>
          <a:noFill/>
          <a:ln w="9525">
            <a:noFill/>
            <a:miter lim="800000"/>
            <a:headEnd/>
            <a:tailEnd/>
          </a:ln>
        </p:spPr>
      </p:pic>
      <p:pic>
        <p:nvPicPr>
          <p:cNvPr id="93189" name="Picture 4"/>
          <p:cNvPicPr>
            <a:picLocks noChangeAspect="1" noChangeArrowheads="1"/>
          </p:cNvPicPr>
          <p:nvPr/>
        </p:nvPicPr>
        <p:blipFill>
          <a:blip r:embed="rId3" cstate="print"/>
          <a:srcRect/>
          <a:stretch>
            <a:fillRect/>
          </a:stretch>
        </p:blipFill>
        <p:spPr bwMode="auto">
          <a:xfrm>
            <a:off x="395288" y="3843338"/>
            <a:ext cx="4752975" cy="2671762"/>
          </a:xfrm>
          <a:prstGeom prst="rect">
            <a:avLst/>
          </a:prstGeom>
          <a:noFill/>
          <a:ln w="9525">
            <a:noFill/>
            <a:miter lim="800000"/>
            <a:headEnd/>
            <a:tailEnd/>
          </a:ln>
        </p:spPr>
      </p:pic>
      <p:sp>
        <p:nvSpPr>
          <p:cNvPr id="93190" name="Rectangle 5"/>
          <p:cNvSpPr>
            <a:spLocks noChangeArrowheads="1"/>
          </p:cNvSpPr>
          <p:nvPr/>
        </p:nvSpPr>
        <p:spPr bwMode="auto">
          <a:xfrm>
            <a:off x="5219700" y="1204913"/>
            <a:ext cx="2941638" cy="366712"/>
          </a:xfrm>
          <a:prstGeom prst="rect">
            <a:avLst/>
          </a:prstGeom>
          <a:noFill/>
          <a:ln w="9525">
            <a:noFill/>
            <a:miter lim="800000"/>
            <a:headEnd/>
            <a:tailEnd/>
          </a:ln>
        </p:spPr>
        <p:txBody>
          <a:bodyPr wrap="none">
            <a:spAutoFit/>
          </a:bodyPr>
          <a:lstStyle/>
          <a:p>
            <a:r>
              <a:rPr lang="pl-PL">
                <a:latin typeface="Calibri" pitchFamily="34" charset="0"/>
              </a:rPr>
              <a:t>Trend - Tendencja rozwojowa</a:t>
            </a:r>
          </a:p>
        </p:txBody>
      </p:sp>
      <p:sp>
        <p:nvSpPr>
          <p:cNvPr id="93191" name="Rectangle 6"/>
          <p:cNvSpPr>
            <a:spLocks noChangeArrowheads="1"/>
          </p:cNvSpPr>
          <p:nvPr/>
        </p:nvSpPr>
        <p:spPr bwMode="auto">
          <a:xfrm>
            <a:off x="5292725" y="3940175"/>
            <a:ext cx="2781300" cy="366713"/>
          </a:xfrm>
          <a:prstGeom prst="rect">
            <a:avLst/>
          </a:prstGeom>
          <a:noFill/>
          <a:ln w="9525">
            <a:noFill/>
            <a:miter lim="800000"/>
            <a:headEnd/>
            <a:tailEnd/>
          </a:ln>
        </p:spPr>
        <p:txBody>
          <a:bodyPr wrap="none">
            <a:spAutoFit/>
          </a:bodyPr>
          <a:lstStyle/>
          <a:p>
            <a:r>
              <a:rPr lang="pl-PL">
                <a:latin typeface="Calibri" pitchFamily="34" charset="0"/>
              </a:rPr>
              <a:t>Wahania okresowe (roczne)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ymbol zastępczy stopki 3"/>
          <p:cNvSpPr>
            <a:spLocks noGrp="1"/>
          </p:cNvSpPr>
          <p:nvPr>
            <p:ph type="ftr" sz="quarter" idx="10"/>
          </p:nvPr>
        </p:nvSpPr>
        <p:spPr/>
        <p:txBody>
          <a:bodyPr/>
          <a:lstStyle/>
          <a:p>
            <a:pPr>
              <a:defRPr/>
            </a:pPr>
            <a:r>
              <a:rPr lang="pl-PL"/>
              <a:t>KISIM, WIMiIP, AGH</a:t>
            </a:r>
          </a:p>
        </p:txBody>
      </p:sp>
      <p:sp>
        <p:nvSpPr>
          <p:cNvPr id="95235" name="Rectangle 2"/>
          <p:cNvSpPr>
            <a:spLocks noGrp="1" noChangeArrowheads="1"/>
          </p:cNvSpPr>
          <p:nvPr>
            <p:ph type="title"/>
          </p:nvPr>
        </p:nvSpPr>
        <p:spPr/>
        <p:txBody>
          <a:bodyPr/>
          <a:lstStyle/>
          <a:p>
            <a:pPr eaLnBrk="1" hangingPunct="1"/>
            <a:r>
              <a:rPr lang="pl-PL" smtClean="0"/>
              <a:t>Dwa podstawowe typy szeregów czasowych</a:t>
            </a:r>
          </a:p>
        </p:txBody>
      </p:sp>
      <p:sp>
        <p:nvSpPr>
          <p:cNvPr id="95236" name="Rectangle 3"/>
          <p:cNvSpPr>
            <a:spLocks noGrp="1" noChangeArrowheads="1"/>
          </p:cNvSpPr>
          <p:nvPr>
            <p:ph type="body" idx="1"/>
          </p:nvPr>
        </p:nvSpPr>
        <p:spPr/>
        <p:txBody>
          <a:bodyPr/>
          <a:lstStyle/>
          <a:p>
            <a:pPr eaLnBrk="1" hangingPunct="1">
              <a:buSzTx/>
              <a:buFontTx/>
              <a:buNone/>
            </a:pPr>
            <a:r>
              <a:rPr lang="pl-PL" i="1" smtClean="0">
                <a:solidFill>
                  <a:schemeClr val="bg2"/>
                </a:solidFill>
              </a:rPr>
              <a:t>Addytywny</a:t>
            </a:r>
            <a:r>
              <a:rPr lang="pl-PL" smtClean="0"/>
              <a:t> – charakteryzuje się mniej więcej stałymi wahaniami okresowymi.</a:t>
            </a:r>
          </a:p>
          <a:p>
            <a:pPr eaLnBrk="1" hangingPunct="1">
              <a:buSzTx/>
              <a:buFontTx/>
              <a:buNone/>
            </a:pPr>
            <a:r>
              <a:rPr lang="pl-PL" i="1" smtClean="0">
                <a:solidFill>
                  <a:schemeClr val="bg2"/>
                </a:solidFill>
              </a:rPr>
              <a:t>Multiplikatywny</a:t>
            </a:r>
            <a:r>
              <a:rPr lang="pl-PL" smtClean="0"/>
              <a:t> – charakteryzuje się proporcjonalnymi (do skali zjawiska) wahaniami okresowymi.</a:t>
            </a:r>
          </a:p>
          <a:p>
            <a:pPr eaLnBrk="1" hangingPunct="1"/>
            <a:endParaRPr lang="pl-PL" smtClean="0"/>
          </a:p>
        </p:txBody>
      </p:sp>
      <p:grpSp>
        <p:nvGrpSpPr>
          <p:cNvPr id="95237" name="Group 4"/>
          <p:cNvGrpSpPr>
            <a:grpSpLocks/>
          </p:cNvGrpSpPr>
          <p:nvPr/>
        </p:nvGrpSpPr>
        <p:grpSpPr bwMode="auto">
          <a:xfrm>
            <a:off x="539750" y="4437063"/>
            <a:ext cx="3816350" cy="1584325"/>
            <a:chOff x="480" y="1248"/>
            <a:chExt cx="4320" cy="2256"/>
          </a:xfrm>
        </p:grpSpPr>
        <p:sp>
          <p:nvSpPr>
            <p:cNvPr id="95244" name="Line 5"/>
            <p:cNvSpPr>
              <a:spLocks noChangeShapeType="1"/>
            </p:cNvSpPr>
            <p:nvPr/>
          </p:nvSpPr>
          <p:spPr bwMode="auto">
            <a:xfrm>
              <a:off x="624" y="1248"/>
              <a:ext cx="0" cy="2256"/>
            </a:xfrm>
            <a:prstGeom prst="line">
              <a:avLst/>
            </a:prstGeom>
            <a:noFill/>
            <a:ln w="9525">
              <a:solidFill>
                <a:schemeClr val="tx1"/>
              </a:solidFill>
              <a:round/>
              <a:headEnd type="triangle" w="med" len="med"/>
              <a:tailEnd/>
            </a:ln>
          </p:spPr>
          <p:txBody>
            <a:bodyPr wrap="none"/>
            <a:lstStyle/>
            <a:p>
              <a:endParaRPr lang="pl-PL"/>
            </a:p>
          </p:txBody>
        </p:sp>
        <p:sp>
          <p:nvSpPr>
            <p:cNvPr id="95245" name="Line 6"/>
            <p:cNvSpPr>
              <a:spLocks noChangeShapeType="1"/>
            </p:cNvSpPr>
            <p:nvPr/>
          </p:nvSpPr>
          <p:spPr bwMode="auto">
            <a:xfrm>
              <a:off x="480" y="3312"/>
              <a:ext cx="4320" cy="0"/>
            </a:xfrm>
            <a:prstGeom prst="line">
              <a:avLst/>
            </a:prstGeom>
            <a:noFill/>
            <a:ln w="9525">
              <a:solidFill>
                <a:schemeClr val="tx1"/>
              </a:solidFill>
              <a:round/>
              <a:headEnd/>
              <a:tailEnd type="triangle" w="med" len="med"/>
            </a:ln>
          </p:spPr>
          <p:txBody>
            <a:bodyPr wrap="none"/>
            <a:lstStyle/>
            <a:p>
              <a:endParaRPr lang="pl-PL"/>
            </a:p>
          </p:txBody>
        </p:sp>
        <p:sp>
          <p:nvSpPr>
            <p:cNvPr id="95246" name="Freeform 7"/>
            <p:cNvSpPr>
              <a:spLocks/>
            </p:cNvSpPr>
            <p:nvPr/>
          </p:nvSpPr>
          <p:spPr bwMode="auto">
            <a:xfrm>
              <a:off x="960" y="2112"/>
              <a:ext cx="3264" cy="1056"/>
            </a:xfrm>
            <a:custGeom>
              <a:avLst/>
              <a:gdLst>
                <a:gd name="T0" fmla="*/ 0 w 3264"/>
                <a:gd name="T1" fmla="*/ 1056 h 1056"/>
                <a:gd name="T2" fmla="*/ 240 w 3264"/>
                <a:gd name="T3" fmla="*/ 768 h 1056"/>
                <a:gd name="T4" fmla="*/ 528 w 3264"/>
                <a:gd name="T5" fmla="*/ 1056 h 1056"/>
                <a:gd name="T6" fmla="*/ 816 w 3264"/>
                <a:gd name="T7" fmla="*/ 624 h 1056"/>
                <a:gd name="T8" fmla="*/ 1104 w 3264"/>
                <a:gd name="T9" fmla="*/ 864 h 1056"/>
                <a:gd name="T10" fmla="*/ 1392 w 3264"/>
                <a:gd name="T11" fmla="*/ 432 h 1056"/>
                <a:gd name="T12" fmla="*/ 1776 w 3264"/>
                <a:gd name="T13" fmla="*/ 720 h 1056"/>
                <a:gd name="T14" fmla="*/ 1968 w 3264"/>
                <a:gd name="T15" fmla="*/ 288 h 1056"/>
                <a:gd name="T16" fmla="*/ 2352 w 3264"/>
                <a:gd name="T17" fmla="*/ 576 h 1056"/>
                <a:gd name="T18" fmla="*/ 2592 w 3264"/>
                <a:gd name="T19" fmla="*/ 96 h 1056"/>
                <a:gd name="T20" fmla="*/ 3024 w 3264"/>
                <a:gd name="T21" fmla="*/ 384 h 1056"/>
                <a:gd name="T22" fmla="*/ 3264 w 3264"/>
                <a:gd name="T23" fmla="*/ 0 h 10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64"/>
                <a:gd name="T37" fmla="*/ 0 h 1056"/>
                <a:gd name="T38" fmla="*/ 3264 w 3264"/>
                <a:gd name="T39" fmla="*/ 1056 h 10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64" h="1056">
                  <a:moveTo>
                    <a:pt x="0" y="1056"/>
                  </a:moveTo>
                  <a:lnTo>
                    <a:pt x="240" y="768"/>
                  </a:lnTo>
                  <a:lnTo>
                    <a:pt x="528" y="1056"/>
                  </a:lnTo>
                  <a:lnTo>
                    <a:pt x="816" y="624"/>
                  </a:lnTo>
                  <a:lnTo>
                    <a:pt x="1104" y="864"/>
                  </a:lnTo>
                  <a:lnTo>
                    <a:pt x="1392" y="432"/>
                  </a:lnTo>
                  <a:lnTo>
                    <a:pt x="1776" y="720"/>
                  </a:lnTo>
                  <a:lnTo>
                    <a:pt x="1968" y="288"/>
                  </a:lnTo>
                  <a:lnTo>
                    <a:pt x="2352" y="576"/>
                  </a:lnTo>
                  <a:lnTo>
                    <a:pt x="2592" y="96"/>
                  </a:lnTo>
                  <a:lnTo>
                    <a:pt x="3024" y="384"/>
                  </a:lnTo>
                  <a:lnTo>
                    <a:pt x="3264" y="0"/>
                  </a:lnTo>
                </a:path>
              </a:pathLst>
            </a:custGeom>
            <a:noFill/>
            <a:ln w="9525">
              <a:solidFill>
                <a:schemeClr val="tx1"/>
              </a:solidFill>
              <a:round/>
              <a:headEnd/>
              <a:tailEnd/>
            </a:ln>
          </p:spPr>
          <p:txBody>
            <a:bodyPr wrap="none"/>
            <a:lstStyle/>
            <a:p>
              <a:endParaRPr lang="pl-PL"/>
            </a:p>
          </p:txBody>
        </p:sp>
      </p:grpSp>
      <p:grpSp>
        <p:nvGrpSpPr>
          <p:cNvPr id="95238" name="Group 8"/>
          <p:cNvGrpSpPr>
            <a:grpSpLocks/>
          </p:cNvGrpSpPr>
          <p:nvPr/>
        </p:nvGrpSpPr>
        <p:grpSpPr bwMode="auto">
          <a:xfrm>
            <a:off x="4572000" y="3789363"/>
            <a:ext cx="3416300" cy="2303462"/>
            <a:chOff x="336" y="1344"/>
            <a:chExt cx="4560" cy="2448"/>
          </a:xfrm>
        </p:grpSpPr>
        <p:sp>
          <p:nvSpPr>
            <p:cNvPr id="95241" name="Line 9"/>
            <p:cNvSpPr>
              <a:spLocks noChangeShapeType="1"/>
            </p:cNvSpPr>
            <p:nvPr/>
          </p:nvSpPr>
          <p:spPr bwMode="auto">
            <a:xfrm>
              <a:off x="576" y="1344"/>
              <a:ext cx="0" cy="2448"/>
            </a:xfrm>
            <a:prstGeom prst="line">
              <a:avLst/>
            </a:prstGeom>
            <a:noFill/>
            <a:ln w="9525">
              <a:solidFill>
                <a:schemeClr val="tx1"/>
              </a:solidFill>
              <a:round/>
              <a:headEnd type="triangle" w="med" len="med"/>
              <a:tailEnd/>
            </a:ln>
          </p:spPr>
          <p:txBody>
            <a:bodyPr wrap="none"/>
            <a:lstStyle/>
            <a:p>
              <a:endParaRPr lang="pl-PL"/>
            </a:p>
          </p:txBody>
        </p:sp>
        <p:sp>
          <p:nvSpPr>
            <p:cNvPr id="95242" name="Line 10"/>
            <p:cNvSpPr>
              <a:spLocks noChangeShapeType="1"/>
            </p:cNvSpPr>
            <p:nvPr/>
          </p:nvSpPr>
          <p:spPr bwMode="auto">
            <a:xfrm>
              <a:off x="336" y="3600"/>
              <a:ext cx="4560" cy="0"/>
            </a:xfrm>
            <a:prstGeom prst="line">
              <a:avLst/>
            </a:prstGeom>
            <a:noFill/>
            <a:ln w="9525">
              <a:solidFill>
                <a:schemeClr val="tx1"/>
              </a:solidFill>
              <a:round/>
              <a:headEnd/>
              <a:tailEnd type="triangle" w="med" len="med"/>
            </a:ln>
          </p:spPr>
          <p:txBody>
            <a:bodyPr wrap="none"/>
            <a:lstStyle/>
            <a:p>
              <a:endParaRPr lang="pl-PL"/>
            </a:p>
          </p:txBody>
        </p:sp>
        <p:sp>
          <p:nvSpPr>
            <p:cNvPr id="95243" name="Freeform 11"/>
            <p:cNvSpPr>
              <a:spLocks/>
            </p:cNvSpPr>
            <p:nvPr/>
          </p:nvSpPr>
          <p:spPr bwMode="auto">
            <a:xfrm>
              <a:off x="864" y="1920"/>
              <a:ext cx="3408" cy="1488"/>
            </a:xfrm>
            <a:custGeom>
              <a:avLst/>
              <a:gdLst>
                <a:gd name="T0" fmla="*/ 0 w 3408"/>
                <a:gd name="T1" fmla="*/ 1488 h 1488"/>
                <a:gd name="T2" fmla="*/ 192 w 3408"/>
                <a:gd name="T3" fmla="*/ 1248 h 1488"/>
                <a:gd name="T4" fmla="*/ 432 w 3408"/>
                <a:gd name="T5" fmla="*/ 1392 h 1488"/>
                <a:gd name="T6" fmla="*/ 624 w 3408"/>
                <a:gd name="T7" fmla="*/ 1008 h 1488"/>
                <a:gd name="T8" fmla="*/ 1008 w 3408"/>
                <a:gd name="T9" fmla="*/ 1200 h 1488"/>
                <a:gd name="T10" fmla="*/ 1200 w 3408"/>
                <a:gd name="T11" fmla="*/ 672 h 1488"/>
                <a:gd name="T12" fmla="*/ 1728 w 3408"/>
                <a:gd name="T13" fmla="*/ 1056 h 1488"/>
                <a:gd name="T14" fmla="*/ 1968 w 3408"/>
                <a:gd name="T15" fmla="*/ 384 h 1488"/>
                <a:gd name="T16" fmla="*/ 2448 w 3408"/>
                <a:gd name="T17" fmla="*/ 768 h 1488"/>
                <a:gd name="T18" fmla="*/ 2688 w 3408"/>
                <a:gd name="T19" fmla="*/ 0 h 1488"/>
                <a:gd name="T20" fmla="*/ 3408 w 3408"/>
                <a:gd name="T21" fmla="*/ 480 h 14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08"/>
                <a:gd name="T34" fmla="*/ 0 h 1488"/>
                <a:gd name="T35" fmla="*/ 3408 w 3408"/>
                <a:gd name="T36" fmla="*/ 1488 h 14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08" h="1488">
                  <a:moveTo>
                    <a:pt x="0" y="1488"/>
                  </a:moveTo>
                  <a:lnTo>
                    <a:pt x="192" y="1248"/>
                  </a:lnTo>
                  <a:lnTo>
                    <a:pt x="432" y="1392"/>
                  </a:lnTo>
                  <a:lnTo>
                    <a:pt x="624" y="1008"/>
                  </a:lnTo>
                  <a:lnTo>
                    <a:pt x="1008" y="1200"/>
                  </a:lnTo>
                  <a:lnTo>
                    <a:pt x="1200" y="672"/>
                  </a:lnTo>
                  <a:lnTo>
                    <a:pt x="1728" y="1056"/>
                  </a:lnTo>
                  <a:lnTo>
                    <a:pt x="1968" y="384"/>
                  </a:lnTo>
                  <a:lnTo>
                    <a:pt x="2448" y="768"/>
                  </a:lnTo>
                  <a:lnTo>
                    <a:pt x="2688" y="0"/>
                  </a:lnTo>
                  <a:lnTo>
                    <a:pt x="3408" y="480"/>
                  </a:lnTo>
                </a:path>
              </a:pathLst>
            </a:custGeom>
            <a:noFill/>
            <a:ln w="9525">
              <a:solidFill>
                <a:schemeClr val="tx1"/>
              </a:solidFill>
              <a:round/>
              <a:headEnd/>
              <a:tailEnd/>
            </a:ln>
          </p:spPr>
          <p:txBody>
            <a:bodyPr wrap="none"/>
            <a:lstStyle/>
            <a:p>
              <a:endParaRPr lang="pl-PL"/>
            </a:p>
          </p:txBody>
        </p:sp>
      </p:grpSp>
      <p:sp>
        <p:nvSpPr>
          <p:cNvPr id="95239" name="Rectangle 12"/>
          <p:cNvSpPr>
            <a:spLocks noChangeArrowheads="1"/>
          </p:cNvSpPr>
          <p:nvPr/>
        </p:nvSpPr>
        <p:spPr bwMode="auto">
          <a:xfrm>
            <a:off x="900113" y="6092825"/>
            <a:ext cx="1322387" cy="366713"/>
          </a:xfrm>
          <a:prstGeom prst="rect">
            <a:avLst/>
          </a:prstGeom>
          <a:noFill/>
          <a:ln w="9525">
            <a:noFill/>
            <a:miter lim="800000"/>
            <a:headEnd/>
            <a:tailEnd/>
          </a:ln>
        </p:spPr>
        <p:txBody>
          <a:bodyPr wrap="none">
            <a:spAutoFit/>
          </a:bodyPr>
          <a:lstStyle/>
          <a:p>
            <a:r>
              <a:rPr lang="pl-PL">
                <a:latin typeface="Georgia" pitchFamily="18" charset="0"/>
              </a:rPr>
              <a:t>Addytywny</a:t>
            </a:r>
          </a:p>
        </p:txBody>
      </p:sp>
      <p:sp>
        <p:nvSpPr>
          <p:cNvPr id="95240" name="Rectangle 13"/>
          <p:cNvSpPr>
            <a:spLocks noChangeArrowheads="1"/>
          </p:cNvSpPr>
          <p:nvPr/>
        </p:nvSpPr>
        <p:spPr bwMode="auto">
          <a:xfrm>
            <a:off x="4859338" y="6092825"/>
            <a:ext cx="1847850" cy="366713"/>
          </a:xfrm>
          <a:prstGeom prst="rect">
            <a:avLst/>
          </a:prstGeom>
          <a:noFill/>
          <a:ln w="9525">
            <a:noFill/>
            <a:miter lim="800000"/>
            <a:headEnd/>
            <a:tailEnd/>
          </a:ln>
        </p:spPr>
        <p:txBody>
          <a:bodyPr wrap="none">
            <a:spAutoFit/>
          </a:bodyPr>
          <a:lstStyle/>
          <a:p>
            <a:r>
              <a:rPr lang="pl-PL">
                <a:latin typeface="Georgia" pitchFamily="18" charset="0"/>
              </a:rPr>
              <a:t>Multiplikatywny</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6259" name="Rectangle 2"/>
          <p:cNvSpPr>
            <a:spLocks noGrp="1" noChangeArrowheads="1"/>
          </p:cNvSpPr>
          <p:nvPr>
            <p:ph type="title"/>
          </p:nvPr>
        </p:nvSpPr>
        <p:spPr/>
        <p:txBody>
          <a:bodyPr/>
          <a:lstStyle/>
          <a:p>
            <a:pPr eaLnBrk="1" hangingPunct="1"/>
            <a:r>
              <a:rPr lang="pl-PL" smtClean="0"/>
              <a:t>Wyrównywanie szeregu</a:t>
            </a:r>
          </a:p>
        </p:txBody>
      </p:sp>
      <p:sp>
        <p:nvSpPr>
          <p:cNvPr id="96260" name="Rectangle 3"/>
          <p:cNvSpPr>
            <a:spLocks noGrp="1" noChangeArrowheads="1"/>
          </p:cNvSpPr>
          <p:nvPr>
            <p:ph type="body" idx="1"/>
          </p:nvPr>
        </p:nvSpPr>
        <p:spPr/>
        <p:txBody>
          <a:bodyPr/>
          <a:lstStyle/>
          <a:p>
            <a:pPr marL="533400" indent="-533400" eaLnBrk="1" hangingPunct="1">
              <a:buSzTx/>
              <a:buFontTx/>
              <a:buAutoNum type="arabicPeriod"/>
            </a:pPr>
            <a:r>
              <a:rPr lang="pl-PL" smtClean="0"/>
              <a:t>Średnie ruchome</a:t>
            </a:r>
          </a:p>
          <a:p>
            <a:pPr marL="533400" indent="-533400" eaLnBrk="1" hangingPunct="1">
              <a:buFont typeface="Georgia" pitchFamily="18" charset="0"/>
              <a:buAutoNum type="arabicPeriod"/>
            </a:pPr>
            <a:r>
              <a:rPr lang="pl-PL" smtClean="0"/>
              <a:t>Wyrównanie wykładnicze	</a:t>
            </a:r>
          </a:p>
          <a:p>
            <a:pPr marL="533400" indent="-533400" eaLnBrk="1" hangingPunct="1">
              <a:buFont typeface="Georgia" pitchFamily="18" charset="0"/>
              <a:buAutoNum type="arabicPeriod"/>
            </a:pPr>
            <a:r>
              <a:rPr lang="pl-PL" smtClean="0"/>
              <a:t>Wyrównanie metodą regresyjną (analityczne)</a:t>
            </a:r>
          </a:p>
        </p:txBody>
      </p:sp>
      <p:sp>
        <p:nvSpPr>
          <p:cNvPr id="5" name="Rectangle 3"/>
          <p:cNvSpPr txBox="1">
            <a:spLocks noChangeArrowheads="1"/>
          </p:cNvSpPr>
          <p:nvPr/>
        </p:nvSpPr>
        <p:spPr bwMode="auto">
          <a:xfrm>
            <a:off x="468313" y="5229200"/>
            <a:ext cx="8229600" cy="115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pl-PL" sz="2800" b="0" i="0" u="none" strike="noStrike" kern="0" cap="none" spc="0" normalizeH="0" baseline="0" noProof="0" smtClean="0">
                <a:ln>
                  <a:noFill/>
                </a:ln>
                <a:solidFill>
                  <a:schemeClr val="tx1"/>
                </a:solidFill>
                <a:effectLst/>
                <a:uLnTx/>
                <a:uFillTx/>
                <a:latin typeface="+mn-lt"/>
                <a:ea typeface="+mn-ea"/>
                <a:cs typeface="+mn-cs"/>
              </a:rPr>
              <a:t>Porównanie szeregu pierwotnego z wyrównanym pozwala z kolei na określenie wskaźników mierzących wahania okresowe.</a:t>
            </a:r>
          </a:p>
          <a:p>
            <a:pPr marL="0" marR="0" lvl="0" indent="0" algn="l" defTabSz="914400" rtl="0" eaLnBrk="1" fontAlgn="base" latinLnBrk="0" hangingPunct="1">
              <a:lnSpc>
                <a:spcPct val="100000"/>
              </a:lnSpc>
              <a:spcBef>
                <a:spcPct val="50000"/>
              </a:spcBef>
              <a:spcAft>
                <a:spcPct val="0"/>
              </a:spcAft>
              <a:buClrTx/>
              <a:buSzPct val="70000"/>
              <a:buFont typeface="Georgia" pitchFamily="18" charset="0"/>
              <a:buNone/>
              <a:tabLst/>
              <a:defRPr/>
            </a:pPr>
            <a:endParaRPr kumimoji="0" lang="pl-PL"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7283" name="Rectangle 2"/>
          <p:cNvSpPr>
            <a:spLocks noGrp="1" noChangeArrowheads="1"/>
          </p:cNvSpPr>
          <p:nvPr>
            <p:ph type="title"/>
          </p:nvPr>
        </p:nvSpPr>
        <p:spPr/>
        <p:txBody>
          <a:bodyPr/>
          <a:lstStyle/>
          <a:p>
            <a:pPr eaLnBrk="1" hangingPunct="1"/>
            <a:r>
              <a:rPr lang="pl-PL" smtClean="0"/>
              <a:t>Średnie ruchome</a:t>
            </a:r>
          </a:p>
        </p:txBody>
      </p:sp>
      <p:sp>
        <p:nvSpPr>
          <p:cNvPr id="97284" name="Rectangle 3"/>
          <p:cNvSpPr>
            <a:spLocks noGrp="1" noChangeArrowheads="1"/>
          </p:cNvSpPr>
          <p:nvPr>
            <p:ph type="body" idx="1"/>
          </p:nvPr>
        </p:nvSpPr>
        <p:spPr/>
        <p:txBody>
          <a:bodyPr/>
          <a:lstStyle/>
          <a:p>
            <a:pPr eaLnBrk="1" hangingPunct="1">
              <a:buSzTx/>
              <a:buFontTx/>
              <a:buNone/>
            </a:pPr>
            <a:r>
              <a:rPr lang="pl-PL" smtClean="0"/>
              <a:t>Jest to najłatwiejsza metoda wyrównywania szeregu czasowego.</a:t>
            </a:r>
          </a:p>
          <a:p>
            <a:pPr eaLnBrk="1" hangingPunct="1">
              <a:buSzTx/>
              <a:buFontTx/>
              <a:buNone/>
            </a:pPr>
            <a:r>
              <a:rPr lang="pl-PL" smtClean="0"/>
              <a:t>Generalnie metoda ta polega na zastąpienia oryginalnego wyrazu szeregu czasowego średnią arytmetyczną obliczoną z nieparzystej lub parzystej liczby wyrazów szeregu.</a:t>
            </a:r>
          </a:p>
          <a:p>
            <a:pPr eaLnBrk="1" hangingPunct="1"/>
            <a:endParaRPr lang="pl-PL"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4"/>
          <p:cNvSpPr>
            <a:spLocks noGrp="1"/>
          </p:cNvSpPr>
          <p:nvPr>
            <p:ph type="ftr" sz="quarter" idx="10"/>
          </p:nvPr>
        </p:nvSpPr>
        <p:spPr/>
        <p:txBody>
          <a:bodyPr/>
          <a:lstStyle/>
          <a:p>
            <a:pPr>
              <a:defRPr/>
            </a:pPr>
            <a:r>
              <a:rPr lang="pl-PL"/>
              <a:t>KISIM, WIMiIP, AGH</a:t>
            </a:r>
          </a:p>
        </p:txBody>
      </p:sp>
      <p:sp>
        <p:nvSpPr>
          <p:cNvPr id="19460" name="Rectangle 2"/>
          <p:cNvSpPr>
            <a:spLocks noGrp="1" noChangeArrowheads="1"/>
          </p:cNvSpPr>
          <p:nvPr>
            <p:ph type="title"/>
          </p:nvPr>
        </p:nvSpPr>
        <p:spPr/>
        <p:txBody>
          <a:bodyPr/>
          <a:lstStyle/>
          <a:p>
            <a:pPr eaLnBrk="1" hangingPunct="1"/>
            <a:r>
              <a:rPr lang="pl-PL" smtClean="0"/>
              <a:t>Średnie ruchome nieparzyste</a:t>
            </a:r>
          </a:p>
        </p:txBody>
      </p:sp>
      <p:sp>
        <p:nvSpPr>
          <p:cNvPr id="19461" name="Rectangle 3"/>
          <p:cNvSpPr>
            <a:spLocks noGrp="1" noChangeArrowheads="1"/>
          </p:cNvSpPr>
          <p:nvPr>
            <p:ph type="body" sz="half" idx="1"/>
          </p:nvPr>
        </p:nvSpPr>
        <p:spPr>
          <a:xfrm>
            <a:off x="468313" y="1268413"/>
            <a:ext cx="8135937" cy="5113337"/>
          </a:xfrm>
        </p:spPr>
        <p:txBody>
          <a:bodyPr/>
          <a:lstStyle/>
          <a:p>
            <a:pPr eaLnBrk="1" hangingPunct="1">
              <a:buSzTx/>
              <a:buFontTx/>
              <a:buNone/>
            </a:pPr>
            <a:r>
              <a:rPr lang="pl-PL" sz="2400" smtClean="0"/>
              <a:t>Jeżeli liczbę oryginalnych wyrazów szeregu wykorzystanych do obliczania średniej oznaczymy przez </a:t>
            </a:r>
            <a:r>
              <a:rPr lang="pl-PL" sz="2400" i="1" smtClean="0"/>
              <a:t>2q+1</a:t>
            </a:r>
            <a:r>
              <a:rPr lang="pl-PL" sz="2400" smtClean="0"/>
              <a:t> (gdzie </a:t>
            </a:r>
            <a:r>
              <a:rPr lang="pl-PL" sz="2400" i="1" smtClean="0"/>
              <a:t>q</a:t>
            </a:r>
            <a:r>
              <a:rPr lang="pl-PL" sz="2400" smtClean="0"/>
              <a:t> jest dowolną liczbą naturalną), to średnią znajdujemy z wzoru:</a:t>
            </a:r>
          </a:p>
          <a:p>
            <a:pPr eaLnBrk="1" hangingPunct="1"/>
            <a:endParaRPr lang="pl-PL" sz="2400" smtClean="0"/>
          </a:p>
        </p:txBody>
      </p:sp>
      <p:graphicFrame>
        <p:nvGraphicFramePr>
          <p:cNvPr id="19458" name="Object 4"/>
          <p:cNvGraphicFramePr>
            <a:graphicFrameLocks noChangeAspect="1"/>
          </p:cNvGraphicFramePr>
          <p:nvPr>
            <p:ph sz="half" idx="2"/>
          </p:nvPr>
        </p:nvGraphicFramePr>
        <p:xfrm>
          <a:off x="2771775" y="2492375"/>
          <a:ext cx="5976938" cy="1016000"/>
        </p:xfrm>
        <a:graphic>
          <a:graphicData uri="http://schemas.openxmlformats.org/presentationml/2006/ole">
            <p:oleObj spid="_x0000_s19458" name="Równanie" r:id="rId3" imgW="2692080" imgH="457200" progId="">
              <p:embed/>
            </p:oleObj>
          </a:graphicData>
        </a:graphic>
      </p:graphicFrame>
      <p:pic>
        <p:nvPicPr>
          <p:cNvPr id="19462" name="Picture 5"/>
          <p:cNvPicPr>
            <a:picLocks noChangeAspect="1" noChangeArrowheads="1"/>
          </p:cNvPicPr>
          <p:nvPr/>
        </p:nvPicPr>
        <p:blipFill>
          <a:blip r:embed="rId4" cstate="print"/>
          <a:srcRect/>
          <a:stretch>
            <a:fillRect/>
          </a:stretch>
        </p:blipFill>
        <p:spPr bwMode="auto">
          <a:xfrm>
            <a:off x="5508625" y="3573463"/>
            <a:ext cx="3408363" cy="2713037"/>
          </a:xfrm>
          <a:prstGeom prst="rect">
            <a:avLst/>
          </a:prstGeom>
          <a:noFill/>
          <a:ln w="9525">
            <a:noFill/>
            <a:miter lim="800000"/>
            <a:headEnd/>
            <a:tailEnd/>
          </a:ln>
        </p:spPr>
      </p:pic>
      <p:pic>
        <p:nvPicPr>
          <p:cNvPr id="19463" name="Picture 6"/>
          <p:cNvPicPr>
            <a:picLocks noChangeAspect="1" noChangeArrowheads="1"/>
          </p:cNvPicPr>
          <p:nvPr/>
        </p:nvPicPr>
        <p:blipFill>
          <a:blip r:embed="rId5" cstate="print"/>
          <a:srcRect/>
          <a:stretch>
            <a:fillRect/>
          </a:stretch>
        </p:blipFill>
        <p:spPr bwMode="auto">
          <a:xfrm>
            <a:off x="179388" y="3573463"/>
            <a:ext cx="5256212"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98307" name="Rectangle 2"/>
          <p:cNvSpPr>
            <a:spLocks noGrp="1" noChangeArrowheads="1"/>
          </p:cNvSpPr>
          <p:nvPr>
            <p:ph type="title"/>
          </p:nvPr>
        </p:nvSpPr>
        <p:spPr/>
        <p:txBody>
          <a:bodyPr/>
          <a:lstStyle/>
          <a:p>
            <a:pPr eaLnBrk="1" hangingPunct="1"/>
            <a:r>
              <a:rPr lang="pl-PL" smtClean="0"/>
              <a:t>Średnie ruchome scentrowane</a:t>
            </a:r>
          </a:p>
        </p:txBody>
      </p:sp>
      <p:sp>
        <p:nvSpPr>
          <p:cNvPr id="98308" name="Rectangle 3"/>
          <p:cNvSpPr>
            <a:spLocks noGrp="1" noChangeArrowheads="1"/>
          </p:cNvSpPr>
          <p:nvPr>
            <p:ph type="body" idx="1"/>
          </p:nvPr>
        </p:nvSpPr>
        <p:spPr/>
        <p:txBody>
          <a:bodyPr/>
          <a:lstStyle/>
          <a:p>
            <a:pPr eaLnBrk="1" hangingPunct="1">
              <a:buSzTx/>
              <a:buFontTx/>
              <a:buNone/>
            </a:pPr>
            <a:r>
              <a:rPr lang="pl-PL" sz="2400" smtClean="0"/>
              <a:t>Jeżeli chcemy wyeliminować wahania okresowe, to średnie ruchome powinny być obliczane z takiej liczby wyników oryginalnego szeregu, które odpowiadają liczbie pomiarów w cyklu wahań. </a:t>
            </a:r>
          </a:p>
          <a:p>
            <a:pPr eaLnBrk="1" hangingPunct="1">
              <a:buSzTx/>
              <a:buFontTx/>
              <a:buNone/>
            </a:pPr>
            <a:r>
              <a:rPr lang="pl-PL" sz="2400" smtClean="0"/>
              <a:t>Przykładowo, przy rocznym cyklu wahań i miesięcznych pomiarach średnia powinna być obliczana z 12 pomiarów.</a:t>
            </a:r>
          </a:p>
          <a:p>
            <a:pPr eaLnBrk="1" hangingPunct="1">
              <a:buSzTx/>
              <a:buFontTx/>
              <a:buNone/>
            </a:pPr>
            <a:r>
              <a:rPr lang="pl-PL" sz="2400" smtClean="0"/>
              <a:t>Średniej obliczonej z parzystej liczby pomiarów nie ma gdzie przypisać w sensie dyskretnego charakteru czasu.</a:t>
            </a:r>
          </a:p>
          <a:p>
            <a:pPr eaLnBrk="1" hangingPunct="1">
              <a:buSzTx/>
              <a:buFontTx/>
              <a:buNone/>
            </a:pPr>
            <a:r>
              <a:rPr lang="pl-PL" sz="2400" smtClean="0"/>
              <a:t>Można temu zaradzić tak modyfikując wzór na obliczanie średniej, aby w liczniku wystąpiła suma nieparzystej liczby składników (dokładniej odpowiadająca nieparzystej liczbie punktów czasowych).</a:t>
            </a:r>
          </a:p>
          <a:p>
            <a:pPr eaLnBrk="1" hangingPunct="1"/>
            <a:endParaRPr lang="pl-PL" sz="24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4"/>
          <p:cNvSpPr>
            <a:spLocks noGrp="1"/>
          </p:cNvSpPr>
          <p:nvPr>
            <p:ph type="ftr" sz="quarter" idx="10"/>
          </p:nvPr>
        </p:nvSpPr>
        <p:spPr/>
        <p:txBody>
          <a:bodyPr/>
          <a:lstStyle/>
          <a:p>
            <a:pPr>
              <a:defRPr/>
            </a:pPr>
            <a:r>
              <a:rPr lang="pl-PL"/>
              <a:t>KISIM, WIMiIP, AGH</a:t>
            </a:r>
          </a:p>
        </p:txBody>
      </p:sp>
      <p:sp>
        <p:nvSpPr>
          <p:cNvPr id="20484" name="Rectangle 2"/>
          <p:cNvSpPr>
            <a:spLocks noGrp="1" noChangeArrowheads="1"/>
          </p:cNvSpPr>
          <p:nvPr>
            <p:ph type="title"/>
          </p:nvPr>
        </p:nvSpPr>
        <p:spPr/>
        <p:txBody>
          <a:bodyPr/>
          <a:lstStyle/>
          <a:p>
            <a:pPr eaLnBrk="1" hangingPunct="1"/>
            <a:r>
              <a:rPr lang="pl-PL" smtClean="0"/>
              <a:t>Przykład obliczania średniej scentrowanej</a:t>
            </a:r>
          </a:p>
        </p:txBody>
      </p:sp>
      <p:sp>
        <p:nvSpPr>
          <p:cNvPr id="20485" name="Rectangle 3"/>
          <p:cNvSpPr>
            <a:spLocks noGrp="1" noChangeArrowheads="1"/>
          </p:cNvSpPr>
          <p:nvPr>
            <p:ph type="body" sz="half" idx="1"/>
          </p:nvPr>
        </p:nvSpPr>
        <p:spPr/>
        <p:txBody>
          <a:bodyPr/>
          <a:lstStyle/>
          <a:p>
            <a:pPr eaLnBrk="1" hangingPunct="1">
              <a:buSzTx/>
              <a:buFontTx/>
              <a:buNone/>
            </a:pPr>
            <a:r>
              <a:rPr lang="pl-PL" sz="2400" smtClean="0"/>
              <a:t>Dla szeregu czasowego opisującego wielkość produkcji energii elektrycznej budujemy średnie scentrowane 12 elementowe.</a:t>
            </a:r>
          </a:p>
          <a:p>
            <a:pPr eaLnBrk="1" hangingPunct="1"/>
            <a:r>
              <a:rPr lang="pl-PL" sz="2400" smtClean="0"/>
              <a:t>Do obliczenia pierwszej średniej wykorzystamy:</a:t>
            </a:r>
          </a:p>
        </p:txBody>
      </p:sp>
      <p:graphicFrame>
        <p:nvGraphicFramePr>
          <p:cNvPr id="20482" name="Object 4"/>
          <p:cNvGraphicFramePr>
            <a:graphicFrameLocks noChangeAspect="1"/>
          </p:cNvGraphicFramePr>
          <p:nvPr>
            <p:ph sz="half" idx="2"/>
          </p:nvPr>
        </p:nvGraphicFramePr>
        <p:xfrm>
          <a:off x="250825" y="4724400"/>
          <a:ext cx="4176713" cy="774700"/>
        </p:xfrm>
        <a:graphic>
          <a:graphicData uri="http://schemas.openxmlformats.org/presentationml/2006/ole">
            <p:oleObj spid="_x0000_s20482" name="Równanie" r:id="rId3" imgW="2120760" imgH="393480" progId="">
              <p:embed/>
            </p:oleObj>
          </a:graphicData>
        </a:graphic>
      </p:graphicFrame>
      <p:pic>
        <p:nvPicPr>
          <p:cNvPr id="20486" name="Picture 5"/>
          <p:cNvPicPr>
            <a:picLocks noChangeAspect="1" noChangeArrowheads="1"/>
          </p:cNvPicPr>
          <p:nvPr/>
        </p:nvPicPr>
        <p:blipFill>
          <a:blip r:embed="rId4" cstate="print">
            <a:grayscl/>
          </a:blip>
          <a:srcRect/>
          <a:stretch>
            <a:fillRect/>
          </a:stretch>
        </p:blipFill>
        <p:spPr bwMode="auto">
          <a:xfrm>
            <a:off x="5148263" y="1484313"/>
            <a:ext cx="2798762" cy="3875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4"/>
          <p:cNvSpPr>
            <a:spLocks noGrp="1"/>
          </p:cNvSpPr>
          <p:nvPr>
            <p:ph type="ftr" sz="quarter" idx="10"/>
          </p:nvPr>
        </p:nvSpPr>
        <p:spPr/>
        <p:txBody>
          <a:bodyPr/>
          <a:lstStyle/>
          <a:p>
            <a:pPr>
              <a:defRPr/>
            </a:pPr>
            <a:r>
              <a:rPr lang="pl-PL"/>
              <a:t>KISIM, WIMiIP, AGH</a:t>
            </a:r>
          </a:p>
        </p:txBody>
      </p:sp>
      <p:sp>
        <p:nvSpPr>
          <p:cNvPr id="4101" name="Rectangle 2"/>
          <p:cNvSpPr>
            <a:spLocks noGrp="1" noChangeArrowheads="1"/>
          </p:cNvSpPr>
          <p:nvPr>
            <p:ph type="title"/>
          </p:nvPr>
        </p:nvSpPr>
        <p:spPr/>
        <p:txBody>
          <a:bodyPr/>
          <a:lstStyle/>
          <a:p>
            <a:pPr eaLnBrk="1" hangingPunct="1"/>
            <a:r>
              <a:rPr lang="pl-PL" smtClean="0"/>
              <a:t>Miary siły i kierunku zależności</a:t>
            </a:r>
          </a:p>
        </p:txBody>
      </p:sp>
      <p:graphicFrame>
        <p:nvGraphicFramePr>
          <p:cNvPr id="4098" name="Object 3"/>
          <p:cNvGraphicFramePr>
            <a:graphicFrameLocks noChangeAspect="1"/>
          </p:cNvGraphicFramePr>
          <p:nvPr>
            <p:ph sz="half" idx="1"/>
          </p:nvPr>
        </p:nvGraphicFramePr>
        <p:xfrm>
          <a:off x="755650" y="1916113"/>
          <a:ext cx="7704138" cy="677862"/>
        </p:xfrm>
        <a:graphic>
          <a:graphicData uri="http://schemas.openxmlformats.org/presentationml/2006/ole">
            <p:oleObj spid="_x0000_s120834" name="Równanie" r:id="rId3" imgW="2743200" imgH="241200" progId="">
              <p:embed/>
            </p:oleObj>
          </a:graphicData>
        </a:graphic>
      </p:graphicFrame>
      <p:sp>
        <p:nvSpPr>
          <p:cNvPr id="4102" name="Rectangle 4"/>
          <p:cNvSpPr>
            <a:spLocks noChangeArrowheads="1"/>
          </p:cNvSpPr>
          <p:nvPr/>
        </p:nvSpPr>
        <p:spPr bwMode="auto">
          <a:xfrm>
            <a:off x="468313" y="2863850"/>
            <a:ext cx="5559425" cy="822325"/>
          </a:xfrm>
          <a:prstGeom prst="rect">
            <a:avLst/>
          </a:prstGeom>
          <a:noFill/>
          <a:ln w="9525">
            <a:noFill/>
            <a:miter lim="800000"/>
            <a:headEnd/>
            <a:tailEnd/>
          </a:ln>
        </p:spPr>
        <p:txBody>
          <a:bodyPr wrap="none">
            <a:spAutoFit/>
          </a:bodyPr>
          <a:lstStyle/>
          <a:p>
            <a:pPr eaLnBrk="0" hangingPunct="0"/>
            <a:r>
              <a:rPr lang="pl-PL" sz="2400">
                <a:latin typeface="Calibri" pitchFamily="34" charset="0"/>
              </a:rPr>
              <a:t>Wzór na obliczanie estymatora kowariancji </a:t>
            </a:r>
          </a:p>
          <a:p>
            <a:pPr eaLnBrk="0" hangingPunct="0"/>
            <a:r>
              <a:rPr lang="pl-PL" sz="2400">
                <a:latin typeface="Calibri" pitchFamily="34" charset="0"/>
              </a:rPr>
              <a:t>na podstawie  danych empirycznych</a:t>
            </a:r>
          </a:p>
        </p:txBody>
      </p:sp>
      <p:sp>
        <p:nvSpPr>
          <p:cNvPr id="4103" name="Rectangle 5"/>
          <p:cNvSpPr>
            <a:spLocks noChangeArrowheads="1"/>
          </p:cNvSpPr>
          <p:nvPr/>
        </p:nvSpPr>
        <p:spPr bwMode="auto">
          <a:xfrm>
            <a:off x="468313" y="1196975"/>
            <a:ext cx="3240087" cy="519113"/>
          </a:xfrm>
          <a:prstGeom prst="rect">
            <a:avLst/>
          </a:prstGeom>
          <a:noFill/>
          <a:ln w="9525">
            <a:noFill/>
            <a:miter lim="800000"/>
            <a:headEnd/>
            <a:tailEnd/>
          </a:ln>
        </p:spPr>
        <p:txBody>
          <a:bodyPr>
            <a:spAutoFit/>
          </a:bodyPr>
          <a:lstStyle/>
          <a:p>
            <a:r>
              <a:rPr lang="pl-PL" sz="2800" i="1">
                <a:solidFill>
                  <a:schemeClr val="bg2"/>
                </a:solidFill>
                <a:latin typeface="Calibri" pitchFamily="34" charset="0"/>
              </a:rPr>
              <a:t>Kowariancja</a:t>
            </a:r>
          </a:p>
        </p:txBody>
      </p:sp>
      <p:graphicFrame>
        <p:nvGraphicFramePr>
          <p:cNvPr id="4099" name="Object 6"/>
          <p:cNvGraphicFramePr>
            <a:graphicFrameLocks noChangeAspect="1"/>
          </p:cNvGraphicFramePr>
          <p:nvPr>
            <p:ph sz="half" idx="2"/>
          </p:nvPr>
        </p:nvGraphicFramePr>
        <p:xfrm>
          <a:off x="1403350" y="3860800"/>
          <a:ext cx="6481763" cy="1204913"/>
        </p:xfrm>
        <a:graphic>
          <a:graphicData uri="http://schemas.openxmlformats.org/presentationml/2006/ole">
            <p:oleObj spid="_x0000_s120835" name="Równanie" r:id="rId4" imgW="2323800" imgH="431640" progId="">
              <p:embed/>
            </p:oleObj>
          </a:graphicData>
        </a:graphic>
      </p:graphicFrame>
      <p:sp>
        <p:nvSpPr>
          <p:cNvPr id="4104" name="Rectangle 7"/>
          <p:cNvSpPr>
            <a:spLocks noChangeArrowheads="1"/>
          </p:cNvSpPr>
          <p:nvPr/>
        </p:nvSpPr>
        <p:spPr bwMode="auto">
          <a:xfrm>
            <a:off x="611188" y="5168900"/>
            <a:ext cx="7446962" cy="822325"/>
          </a:xfrm>
          <a:prstGeom prst="rect">
            <a:avLst/>
          </a:prstGeom>
          <a:noFill/>
          <a:ln w="9525">
            <a:noFill/>
            <a:miter lim="800000"/>
            <a:headEnd/>
            <a:tailEnd/>
          </a:ln>
        </p:spPr>
        <p:txBody>
          <a:bodyPr wrap="none">
            <a:spAutoFit/>
          </a:bodyPr>
          <a:lstStyle/>
          <a:p>
            <a:pPr eaLnBrk="0" hangingPunct="0"/>
            <a:r>
              <a:rPr lang="pl-PL" sz="2400">
                <a:latin typeface="Calibri" pitchFamily="34" charset="0"/>
              </a:rPr>
              <a:t>Dodatnia wartość kowariancji mówi nam, że przy wzroście </a:t>
            </a:r>
            <a:br>
              <a:rPr lang="pl-PL" sz="2400">
                <a:latin typeface="Calibri" pitchFamily="34" charset="0"/>
              </a:rPr>
            </a:br>
            <a:r>
              <a:rPr lang="pl-PL" sz="2400">
                <a:latin typeface="Calibri" pitchFamily="34" charset="0"/>
              </a:rPr>
              <a:t>X wartości Y również rosną</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99331" name="Rectangle 2"/>
          <p:cNvSpPr>
            <a:spLocks noGrp="1" noChangeArrowheads="1"/>
          </p:cNvSpPr>
          <p:nvPr>
            <p:ph type="title"/>
          </p:nvPr>
        </p:nvSpPr>
        <p:spPr/>
        <p:txBody>
          <a:bodyPr/>
          <a:lstStyle/>
          <a:p>
            <a:pPr eaLnBrk="1" hangingPunct="1"/>
            <a:endParaRPr lang="pl-PL" smtClean="0"/>
          </a:p>
        </p:txBody>
      </p:sp>
      <p:sp>
        <p:nvSpPr>
          <p:cNvPr id="99332" name="Rectangle 3"/>
          <p:cNvSpPr>
            <a:spLocks noGrp="1" noChangeArrowheads="1"/>
          </p:cNvSpPr>
          <p:nvPr>
            <p:ph type="body" idx="1"/>
          </p:nvPr>
        </p:nvSpPr>
        <p:spPr/>
        <p:txBody>
          <a:bodyPr/>
          <a:lstStyle/>
          <a:p>
            <a:pPr eaLnBrk="1" hangingPunct="1"/>
            <a:endParaRPr lang="pl-PL" smtClean="0"/>
          </a:p>
        </p:txBody>
      </p:sp>
      <p:pic>
        <p:nvPicPr>
          <p:cNvPr id="99333" name="Picture 4"/>
          <p:cNvPicPr>
            <a:picLocks noChangeAspect="1" noChangeArrowheads="1"/>
          </p:cNvPicPr>
          <p:nvPr/>
        </p:nvPicPr>
        <p:blipFill>
          <a:blip r:embed="rId2" cstate="print">
            <a:grayscl/>
          </a:blip>
          <a:srcRect/>
          <a:stretch>
            <a:fillRect/>
          </a:stretch>
        </p:blipFill>
        <p:spPr bwMode="auto">
          <a:xfrm>
            <a:off x="755650" y="1628775"/>
            <a:ext cx="7507288"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4"/>
          <p:cNvSpPr>
            <a:spLocks noGrp="1"/>
          </p:cNvSpPr>
          <p:nvPr>
            <p:ph type="ftr" sz="quarter" idx="10"/>
          </p:nvPr>
        </p:nvSpPr>
        <p:spPr/>
        <p:txBody>
          <a:bodyPr/>
          <a:lstStyle/>
          <a:p>
            <a:pPr>
              <a:defRPr/>
            </a:pPr>
            <a:r>
              <a:rPr lang="pl-PL"/>
              <a:t>KISIM, WIMiIP, AGH</a:t>
            </a:r>
          </a:p>
        </p:txBody>
      </p:sp>
      <p:sp>
        <p:nvSpPr>
          <p:cNvPr id="21508" name="Rectangle 2"/>
          <p:cNvSpPr>
            <a:spLocks noGrp="1" noChangeArrowheads="1"/>
          </p:cNvSpPr>
          <p:nvPr>
            <p:ph type="title"/>
          </p:nvPr>
        </p:nvSpPr>
        <p:spPr/>
        <p:txBody>
          <a:bodyPr/>
          <a:lstStyle/>
          <a:p>
            <a:pPr eaLnBrk="1" hangingPunct="1"/>
            <a:r>
              <a:rPr lang="pl-PL" sz="3200" smtClean="0"/>
              <a:t>Wyrównanie wykładnicze</a:t>
            </a:r>
          </a:p>
        </p:txBody>
      </p:sp>
      <p:sp>
        <p:nvSpPr>
          <p:cNvPr id="21509" name="Rectangle 3"/>
          <p:cNvSpPr>
            <a:spLocks noGrp="1" noChangeArrowheads="1"/>
          </p:cNvSpPr>
          <p:nvPr>
            <p:ph type="body" sz="half" idx="1"/>
          </p:nvPr>
        </p:nvSpPr>
        <p:spPr>
          <a:xfrm>
            <a:off x="468313" y="1268413"/>
            <a:ext cx="7920037" cy="5113337"/>
          </a:xfrm>
        </p:spPr>
        <p:txBody>
          <a:bodyPr/>
          <a:lstStyle/>
          <a:p>
            <a:pPr eaLnBrk="1" hangingPunct="1">
              <a:buSzTx/>
              <a:buFontTx/>
              <a:buNone/>
            </a:pPr>
            <a:r>
              <a:rPr lang="pl-PL" sz="2400" smtClean="0"/>
              <a:t>Wyrównujemy szereg wg wzoru:</a:t>
            </a:r>
          </a:p>
          <a:p>
            <a:pPr eaLnBrk="1" hangingPunct="1">
              <a:buSzTx/>
              <a:buFontTx/>
              <a:buNone/>
            </a:pPr>
            <a:endParaRPr lang="pl-PL" sz="2400" smtClean="0"/>
          </a:p>
          <a:p>
            <a:pPr eaLnBrk="1" hangingPunct="1">
              <a:buSzTx/>
              <a:buFontTx/>
              <a:buNone/>
            </a:pPr>
            <a:endParaRPr lang="pl-PL" sz="2400" smtClean="0"/>
          </a:p>
          <a:p>
            <a:pPr eaLnBrk="1" hangingPunct="1">
              <a:buSzTx/>
              <a:buFontTx/>
              <a:buNone/>
            </a:pPr>
            <a:r>
              <a:rPr lang="pl-PL" sz="2400" smtClean="0"/>
              <a:t>gdzie </a:t>
            </a:r>
            <a:r>
              <a:rPr lang="pl-PL" sz="2400" i="1" smtClean="0"/>
              <a:t>a</a:t>
            </a:r>
            <a:r>
              <a:rPr lang="pl-PL" sz="2400" smtClean="0"/>
              <a:t> jest stałą z przedziału (0, 1)</a:t>
            </a:r>
          </a:p>
          <a:p>
            <a:pPr eaLnBrk="1" hangingPunct="1"/>
            <a:endParaRPr lang="pl-PL" sz="2400" smtClean="0"/>
          </a:p>
        </p:txBody>
      </p:sp>
      <p:graphicFrame>
        <p:nvGraphicFramePr>
          <p:cNvPr id="21506" name="Object 4"/>
          <p:cNvGraphicFramePr>
            <a:graphicFrameLocks noChangeAspect="1"/>
          </p:cNvGraphicFramePr>
          <p:nvPr>
            <p:ph sz="half" idx="2"/>
          </p:nvPr>
        </p:nvGraphicFramePr>
        <p:xfrm>
          <a:off x="1619250" y="1773238"/>
          <a:ext cx="2952750" cy="1096962"/>
        </p:xfrm>
        <a:graphic>
          <a:graphicData uri="http://schemas.openxmlformats.org/presentationml/2006/ole">
            <p:oleObj spid="_x0000_s21506" name="Równanie" r:id="rId3" imgW="1231560" imgH="457200" progId="">
              <p:embed/>
            </p:oleObj>
          </a:graphicData>
        </a:graphic>
      </p:graphicFrame>
      <p:pic>
        <p:nvPicPr>
          <p:cNvPr id="21510" name="Picture 5"/>
          <p:cNvPicPr>
            <a:picLocks noChangeAspect="1" noChangeArrowheads="1"/>
          </p:cNvPicPr>
          <p:nvPr/>
        </p:nvPicPr>
        <p:blipFill>
          <a:blip r:embed="rId4" cstate="print"/>
          <a:srcRect/>
          <a:stretch>
            <a:fillRect/>
          </a:stretch>
        </p:blipFill>
        <p:spPr bwMode="auto">
          <a:xfrm>
            <a:off x="1835150" y="3573463"/>
            <a:ext cx="5329238" cy="299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100355" name="Rectangle 2"/>
          <p:cNvSpPr>
            <a:spLocks noGrp="1" noChangeArrowheads="1"/>
          </p:cNvSpPr>
          <p:nvPr>
            <p:ph type="title"/>
          </p:nvPr>
        </p:nvSpPr>
        <p:spPr/>
        <p:txBody>
          <a:bodyPr/>
          <a:lstStyle/>
          <a:p>
            <a:pPr eaLnBrk="1" hangingPunct="1"/>
            <a:r>
              <a:rPr lang="pl-PL" smtClean="0"/>
              <a:t>Wygładzanie analityczne</a:t>
            </a:r>
          </a:p>
        </p:txBody>
      </p:sp>
      <p:sp>
        <p:nvSpPr>
          <p:cNvPr id="100356" name="Rectangle 3"/>
          <p:cNvSpPr>
            <a:spLocks noGrp="1" noChangeArrowheads="1"/>
          </p:cNvSpPr>
          <p:nvPr>
            <p:ph type="body" idx="1"/>
          </p:nvPr>
        </p:nvSpPr>
        <p:spPr/>
        <p:txBody>
          <a:bodyPr/>
          <a:lstStyle/>
          <a:p>
            <a:pPr eaLnBrk="1" hangingPunct="1">
              <a:buSzTx/>
              <a:buFontTx/>
              <a:buNone/>
            </a:pPr>
            <a:r>
              <a:rPr lang="pl-PL" smtClean="0"/>
              <a:t>Korzystając z metody najmniejszych kwadratów dobieramy odpowiedni model regresyjny.</a:t>
            </a:r>
          </a:p>
          <a:p>
            <a:pPr eaLnBrk="1" hangingPunct="1">
              <a:buSzTx/>
              <a:buFontTx/>
              <a:buNone/>
            </a:pPr>
            <a:r>
              <a:rPr lang="pl-PL" smtClean="0"/>
              <a:t>Zasadnicza przewaga tej metody wygładzania nad wcześniejszymi wynika z uzyskania równania opisującego trend</a:t>
            </a:r>
          </a:p>
          <a:p>
            <a:pPr eaLnBrk="1" hangingPunct="1"/>
            <a:endParaRPr lang="pl-PL" smtClean="0"/>
          </a:p>
        </p:txBody>
      </p:sp>
      <p:pic>
        <p:nvPicPr>
          <p:cNvPr id="100357" name="Picture 4"/>
          <p:cNvPicPr>
            <a:picLocks noChangeAspect="1" noChangeArrowheads="1"/>
          </p:cNvPicPr>
          <p:nvPr/>
        </p:nvPicPr>
        <p:blipFill>
          <a:blip r:embed="rId2" cstate="print"/>
          <a:srcRect/>
          <a:stretch>
            <a:fillRect/>
          </a:stretch>
        </p:blipFill>
        <p:spPr bwMode="auto">
          <a:xfrm>
            <a:off x="3563938" y="3573463"/>
            <a:ext cx="5111750" cy="2871787"/>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0"/>
          </p:nvPr>
        </p:nvSpPr>
        <p:spPr/>
        <p:txBody>
          <a:bodyPr/>
          <a:lstStyle/>
          <a:p>
            <a:pPr>
              <a:defRPr/>
            </a:pPr>
            <a:r>
              <a:rPr lang="pl-PL"/>
              <a:t>KISIM, WIMiIP, AGH</a:t>
            </a:r>
          </a:p>
        </p:txBody>
      </p:sp>
      <p:sp>
        <p:nvSpPr>
          <p:cNvPr id="22532" name="Rectangle 2"/>
          <p:cNvSpPr>
            <a:spLocks noGrp="1" noChangeArrowheads="1"/>
          </p:cNvSpPr>
          <p:nvPr>
            <p:ph type="title"/>
          </p:nvPr>
        </p:nvSpPr>
        <p:spPr/>
        <p:txBody>
          <a:bodyPr/>
          <a:lstStyle/>
          <a:p>
            <a:pPr eaLnBrk="1" hangingPunct="1"/>
            <a:r>
              <a:rPr lang="pl-PL" sz="3200" smtClean="0"/>
              <a:t>Wahania okresowe – brak trendu (1)</a:t>
            </a:r>
          </a:p>
        </p:txBody>
      </p:sp>
      <p:sp>
        <p:nvSpPr>
          <p:cNvPr id="22533" name="Rectangle 3"/>
          <p:cNvSpPr>
            <a:spLocks noGrp="1" noChangeArrowheads="1"/>
          </p:cNvSpPr>
          <p:nvPr>
            <p:ph type="body" sz="half" idx="1"/>
          </p:nvPr>
        </p:nvSpPr>
        <p:spPr>
          <a:xfrm>
            <a:off x="468313" y="1268413"/>
            <a:ext cx="8064500" cy="5113337"/>
          </a:xfrm>
        </p:spPr>
        <p:txBody>
          <a:bodyPr/>
          <a:lstStyle/>
          <a:p>
            <a:pPr eaLnBrk="1" hangingPunct="1">
              <a:buSzTx/>
              <a:buFontTx/>
              <a:buNone/>
            </a:pPr>
            <a:r>
              <a:rPr lang="pl-PL" sz="2400" smtClean="0"/>
              <a:t>Zdefiniowanie wahań okresowych wymaga wprowadzenia następującej definicji wyrazów szeregu czasowego:</a:t>
            </a:r>
          </a:p>
          <a:p>
            <a:pPr eaLnBrk="1" hangingPunct="1">
              <a:buSzTx/>
              <a:buFontTx/>
              <a:buNone/>
            </a:pPr>
            <a:endParaRPr lang="pl-PL" sz="2400" smtClean="0"/>
          </a:p>
          <a:p>
            <a:pPr eaLnBrk="1" hangingPunct="1">
              <a:buSzTx/>
              <a:buFontTx/>
              <a:buNone/>
            </a:pPr>
            <a:endParaRPr lang="pl-PL" sz="2400" smtClean="0"/>
          </a:p>
          <a:p>
            <a:pPr eaLnBrk="1" hangingPunct="1">
              <a:buSzTx/>
              <a:buFontTx/>
              <a:buNone/>
            </a:pPr>
            <a:endParaRPr lang="pl-PL" sz="2400" smtClean="0"/>
          </a:p>
          <a:p>
            <a:pPr eaLnBrk="1" hangingPunct="1">
              <a:buSzTx/>
              <a:buFontTx/>
              <a:buNone/>
            </a:pPr>
            <a:r>
              <a:rPr lang="pl-PL" sz="2400" smtClean="0"/>
              <a:t>Gdzie dolny indeks </a:t>
            </a:r>
            <a:r>
              <a:rPr lang="pl-PL" sz="2400" i="1" smtClean="0"/>
              <a:t>t</a:t>
            </a:r>
            <a:r>
              <a:rPr lang="pl-PL" sz="2400" smtClean="0"/>
              <a:t> oznacza czas, a górny indeks </a:t>
            </a:r>
            <a:r>
              <a:rPr lang="pl-PL" sz="2400" i="1" smtClean="0"/>
              <a:t>i</a:t>
            </a:r>
            <a:r>
              <a:rPr lang="pl-PL" sz="2400" smtClean="0"/>
              <a:t> oznacza numer podokresu w cyklu </a:t>
            </a:r>
            <a:r>
              <a:rPr lang="pl-PL" sz="2400" i="1" smtClean="0"/>
              <a:t>d</a:t>
            </a:r>
            <a:r>
              <a:rPr lang="pl-PL" sz="2400" smtClean="0"/>
              <a:t> wahań.</a:t>
            </a:r>
          </a:p>
          <a:p>
            <a:pPr eaLnBrk="1" hangingPunct="1"/>
            <a:endParaRPr lang="pl-PL" sz="2400" smtClean="0"/>
          </a:p>
          <a:p>
            <a:pPr eaLnBrk="1" hangingPunct="1"/>
            <a:endParaRPr lang="pl-PL" sz="2400" smtClean="0"/>
          </a:p>
        </p:txBody>
      </p:sp>
      <p:graphicFrame>
        <p:nvGraphicFramePr>
          <p:cNvPr id="370692" name="Object 4"/>
          <p:cNvGraphicFramePr>
            <a:graphicFrameLocks noChangeAspect="1"/>
          </p:cNvGraphicFramePr>
          <p:nvPr>
            <p:ph sz="half" idx="2"/>
          </p:nvPr>
        </p:nvGraphicFramePr>
        <p:xfrm>
          <a:off x="1403350" y="2565400"/>
          <a:ext cx="5616575" cy="741363"/>
        </p:xfrm>
        <a:graphic>
          <a:graphicData uri="http://schemas.openxmlformats.org/presentationml/2006/ole">
            <p:oleObj spid="_x0000_s22530" name="Równanie" r:id="rId3" imgW="1828800" imgH="241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0692"/>
                                        </p:tgtEl>
                                        <p:attrNameLst>
                                          <p:attrName>style.visibility</p:attrName>
                                        </p:attrNameLst>
                                      </p:cBhvr>
                                      <p:to>
                                        <p:strVal val="visible"/>
                                      </p:to>
                                    </p:set>
                                    <p:anim calcmode="lin" valueType="num">
                                      <p:cBhvr additive="base">
                                        <p:cTn id="7" dur="500" fill="hold"/>
                                        <p:tgtEl>
                                          <p:spTgt spid="370692"/>
                                        </p:tgtEl>
                                        <p:attrNameLst>
                                          <p:attrName>ppt_x</p:attrName>
                                        </p:attrNameLst>
                                      </p:cBhvr>
                                      <p:tavLst>
                                        <p:tav tm="0">
                                          <p:val>
                                            <p:strVal val="0-#ppt_w/2"/>
                                          </p:val>
                                        </p:tav>
                                        <p:tav tm="100000">
                                          <p:val>
                                            <p:strVal val="#ppt_x"/>
                                          </p:val>
                                        </p:tav>
                                      </p:tavLst>
                                    </p:anim>
                                    <p:anim calcmode="lin" valueType="num">
                                      <p:cBhvr additive="base">
                                        <p:cTn id="8" dur="500" fill="hold"/>
                                        <p:tgtEl>
                                          <p:spTgt spid="3706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4"/>
          <p:cNvSpPr>
            <a:spLocks noGrp="1"/>
          </p:cNvSpPr>
          <p:nvPr>
            <p:ph type="ftr" sz="quarter" idx="10"/>
          </p:nvPr>
        </p:nvSpPr>
        <p:spPr/>
        <p:txBody>
          <a:bodyPr/>
          <a:lstStyle/>
          <a:p>
            <a:pPr>
              <a:defRPr/>
            </a:pPr>
            <a:r>
              <a:rPr lang="pl-PL"/>
              <a:t>KISIM, WIMiIP, AGH</a:t>
            </a:r>
          </a:p>
        </p:txBody>
      </p:sp>
      <p:sp>
        <p:nvSpPr>
          <p:cNvPr id="23556" name="Rectangle 2"/>
          <p:cNvSpPr>
            <a:spLocks noGrp="1" noChangeArrowheads="1"/>
          </p:cNvSpPr>
          <p:nvPr>
            <p:ph type="title"/>
          </p:nvPr>
        </p:nvSpPr>
        <p:spPr/>
        <p:txBody>
          <a:bodyPr/>
          <a:lstStyle/>
          <a:p>
            <a:pPr eaLnBrk="1" hangingPunct="1"/>
            <a:r>
              <a:rPr lang="pl-PL" smtClean="0"/>
              <a:t>Wahania okresowe – brak trendu (2)</a:t>
            </a:r>
          </a:p>
        </p:txBody>
      </p:sp>
      <p:sp>
        <p:nvSpPr>
          <p:cNvPr id="23557" name="Rectangle 3"/>
          <p:cNvSpPr>
            <a:spLocks noGrp="1" noChangeArrowheads="1"/>
          </p:cNvSpPr>
          <p:nvPr>
            <p:ph type="body" sz="half" idx="1"/>
          </p:nvPr>
        </p:nvSpPr>
        <p:spPr>
          <a:xfrm>
            <a:off x="468313" y="1268413"/>
            <a:ext cx="7559675" cy="5113337"/>
          </a:xfrm>
        </p:spPr>
        <p:txBody>
          <a:bodyPr/>
          <a:lstStyle/>
          <a:p>
            <a:pPr eaLnBrk="1" hangingPunct="1">
              <a:buSzTx/>
              <a:buFontTx/>
              <a:buNone/>
            </a:pPr>
            <a:r>
              <a:rPr lang="pl-PL" sz="2400" smtClean="0"/>
              <a:t>Wskaźniki wahań okresowych </a:t>
            </a:r>
            <a:r>
              <a:rPr lang="pl-PL" sz="2400" i="1" smtClean="0"/>
              <a:t>Q</a:t>
            </a:r>
            <a:r>
              <a:rPr lang="pl-PL" sz="2400" i="1" baseline="-25000" smtClean="0"/>
              <a:t>i</a:t>
            </a:r>
            <a:r>
              <a:rPr lang="pl-PL" sz="2400" baseline="-25000" smtClean="0"/>
              <a:t> </a:t>
            </a:r>
            <a:r>
              <a:rPr lang="pl-PL" sz="2400" smtClean="0"/>
              <a:t>są definiowane jako ilorazy średnich z podokresów i średniej ogólnej:</a:t>
            </a:r>
          </a:p>
          <a:p>
            <a:pPr eaLnBrk="1" hangingPunct="1"/>
            <a:endParaRPr lang="pl-PL" sz="2400" smtClean="0"/>
          </a:p>
        </p:txBody>
      </p:sp>
      <p:graphicFrame>
        <p:nvGraphicFramePr>
          <p:cNvPr id="23554" name="Object 4"/>
          <p:cNvGraphicFramePr>
            <a:graphicFrameLocks noChangeAspect="1"/>
          </p:cNvGraphicFramePr>
          <p:nvPr>
            <p:ph sz="half" idx="2"/>
          </p:nvPr>
        </p:nvGraphicFramePr>
        <p:xfrm>
          <a:off x="611188" y="2205038"/>
          <a:ext cx="3816350" cy="1041400"/>
        </p:xfrm>
        <a:graphic>
          <a:graphicData uri="http://schemas.openxmlformats.org/presentationml/2006/ole">
            <p:oleObj spid="_x0000_s23554" name="Równanie" r:id="rId3" imgW="1536480" imgH="419040" progId="">
              <p:embed/>
            </p:oleObj>
          </a:graphicData>
        </a:graphic>
      </p:graphicFrame>
      <p:pic>
        <p:nvPicPr>
          <p:cNvPr id="23558" name="Picture 5"/>
          <p:cNvPicPr>
            <a:picLocks noChangeAspect="1" noChangeArrowheads="1"/>
          </p:cNvPicPr>
          <p:nvPr/>
        </p:nvPicPr>
        <p:blipFill>
          <a:blip r:embed="rId4" cstate="print">
            <a:grayscl/>
          </a:blip>
          <a:srcRect/>
          <a:stretch>
            <a:fillRect/>
          </a:stretch>
        </p:blipFill>
        <p:spPr bwMode="auto">
          <a:xfrm>
            <a:off x="3851275" y="3068638"/>
            <a:ext cx="3960813" cy="339407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4"/>
          <p:cNvSpPr>
            <a:spLocks noGrp="1"/>
          </p:cNvSpPr>
          <p:nvPr>
            <p:ph type="ftr" sz="quarter" idx="10"/>
          </p:nvPr>
        </p:nvSpPr>
        <p:spPr/>
        <p:txBody>
          <a:bodyPr/>
          <a:lstStyle/>
          <a:p>
            <a:pPr>
              <a:defRPr/>
            </a:pPr>
            <a:r>
              <a:rPr lang="pl-PL"/>
              <a:t>KISIM, WIMiIP, AGH</a:t>
            </a:r>
          </a:p>
        </p:txBody>
      </p:sp>
      <p:sp>
        <p:nvSpPr>
          <p:cNvPr id="24580" name="Rectangle 2"/>
          <p:cNvSpPr>
            <a:spLocks noGrp="1" noChangeArrowheads="1"/>
          </p:cNvSpPr>
          <p:nvPr>
            <p:ph type="title"/>
          </p:nvPr>
        </p:nvSpPr>
        <p:spPr/>
        <p:txBody>
          <a:bodyPr/>
          <a:lstStyle/>
          <a:p>
            <a:pPr eaLnBrk="1" hangingPunct="1"/>
            <a:r>
              <a:rPr lang="pl-PL" smtClean="0"/>
              <a:t>Wahania okresowe – miary absolutne</a:t>
            </a:r>
          </a:p>
        </p:txBody>
      </p:sp>
      <p:sp>
        <p:nvSpPr>
          <p:cNvPr id="24581" name="Rectangle 3"/>
          <p:cNvSpPr>
            <a:spLocks noGrp="1" noChangeArrowheads="1"/>
          </p:cNvSpPr>
          <p:nvPr>
            <p:ph type="body" sz="half" idx="1"/>
          </p:nvPr>
        </p:nvSpPr>
        <p:spPr>
          <a:xfrm>
            <a:off x="468313" y="1268413"/>
            <a:ext cx="7991475" cy="5113337"/>
          </a:xfrm>
        </p:spPr>
        <p:txBody>
          <a:bodyPr/>
          <a:lstStyle/>
          <a:p>
            <a:pPr eaLnBrk="1" hangingPunct="1">
              <a:buSzTx/>
              <a:buFontTx/>
              <a:buNone/>
            </a:pPr>
            <a:r>
              <a:rPr lang="pl-PL" sz="2400" smtClean="0"/>
              <a:t>Jeżeli szereg czasowy charakteryzuje się mniej więcej stałym poziomem zjawiska w czasie, to wahania okresowe można także wyrazić za pomocą miar absolutnych będących odchyleniami średnich dla danego podokresu od średniej ogólnej:</a:t>
            </a:r>
          </a:p>
          <a:p>
            <a:pPr eaLnBrk="1" hangingPunct="1"/>
            <a:endParaRPr lang="pl-PL" sz="2400" smtClean="0"/>
          </a:p>
        </p:txBody>
      </p:sp>
      <p:graphicFrame>
        <p:nvGraphicFramePr>
          <p:cNvPr id="372740" name="Object 4"/>
          <p:cNvGraphicFramePr>
            <a:graphicFrameLocks noChangeAspect="1"/>
          </p:cNvGraphicFramePr>
          <p:nvPr>
            <p:ph sz="half" idx="2"/>
          </p:nvPr>
        </p:nvGraphicFramePr>
        <p:xfrm>
          <a:off x="611188" y="3284538"/>
          <a:ext cx="4889500" cy="666750"/>
        </p:xfrm>
        <a:graphic>
          <a:graphicData uri="http://schemas.openxmlformats.org/presentationml/2006/ole">
            <p:oleObj spid="_x0000_s24578" name="Równanie" r:id="rId3" imgW="1676160" imgH="228600" progId="">
              <p:embed/>
            </p:oleObj>
          </a:graphicData>
        </a:graphic>
      </p:graphicFrame>
      <p:pic>
        <p:nvPicPr>
          <p:cNvPr id="24582" name="Picture 5"/>
          <p:cNvPicPr>
            <a:picLocks noChangeAspect="1" noChangeArrowheads="1"/>
          </p:cNvPicPr>
          <p:nvPr/>
        </p:nvPicPr>
        <p:blipFill>
          <a:blip r:embed="rId4" cstate="print">
            <a:grayscl/>
          </a:blip>
          <a:srcRect/>
          <a:stretch>
            <a:fillRect/>
          </a:stretch>
        </p:blipFill>
        <p:spPr bwMode="auto">
          <a:xfrm>
            <a:off x="6084888" y="3357563"/>
            <a:ext cx="2786062" cy="3179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2740"/>
                                        </p:tgtEl>
                                        <p:attrNameLst>
                                          <p:attrName>style.visibility</p:attrName>
                                        </p:attrNameLst>
                                      </p:cBhvr>
                                      <p:to>
                                        <p:strVal val="visible"/>
                                      </p:to>
                                    </p:set>
                                    <p:anim calcmode="lin" valueType="num">
                                      <p:cBhvr additive="base">
                                        <p:cTn id="7" dur="500" fill="hold"/>
                                        <p:tgtEl>
                                          <p:spTgt spid="372740"/>
                                        </p:tgtEl>
                                        <p:attrNameLst>
                                          <p:attrName>ppt_x</p:attrName>
                                        </p:attrNameLst>
                                      </p:cBhvr>
                                      <p:tavLst>
                                        <p:tav tm="0">
                                          <p:val>
                                            <p:strVal val="0-#ppt_w/2"/>
                                          </p:val>
                                        </p:tav>
                                        <p:tav tm="100000">
                                          <p:val>
                                            <p:strVal val="#ppt_x"/>
                                          </p:val>
                                        </p:tav>
                                      </p:tavLst>
                                    </p:anim>
                                    <p:anim calcmode="lin" valueType="num">
                                      <p:cBhvr additive="base">
                                        <p:cTn id="8" dur="500" fill="hold"/>
                                        <p:tgtEl>
                                          <p:spTgt spid="37274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72740"/>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02403" name="Rectangle 2"/>
          <p:cNvSpPr>
            <a:spLocks noGrp="1" noChangeArrowheads="1"/>
          </p:cNvSpPr>
          <p:nvPr>
            <p:ph type="title"/>
          </p:nvPr>
        </p:nvSpPr>
        <p:spPr/>
        <p:txBody>
          <a:bodyPr/>
          <a:lstStyle/>
          <a:p>
            <a:pPr eaLnBrk="1" hangingPunct="1"/>
            <a:r>
              <a:rPr lang="pl-PL" smtClean="0"/>
              <a:t>Wahania okresowe – szereg z trendem (1)</a:t>
            </a:r>
          </a:p>
        </p:txBody>
      </p:sp>
      <p:sp>
        <p:nvSpPr>
          <p:cNvPr id="102404" name="Rectangle 3"/>
          <p:cNvSpPr>
            <a:spLocks noGrp="1" noChangeArrowheads="1"/>
          </p:cNvSpPr>
          <p:nvPr>
            <p:ph type="body" idx="1"/>
          </p:nvPr>
        </p:nvSpPr>
        <p:spPr/>
        <p:txBody>
          <a:bodyPr/>
          <a:lstStyle/>
          <a:p>
            <a:pPr eaLnBrk="1" hangingPunct="1">
              <a:buSzTx/>
              <a:buFontTx/>
              <a:buNone/>
            </a:pPr>
            <a:r>
              <a:rPr lang="pl-PL" smtClean="0"/>
              <a:t>Tym razem nie można odnosić średnich z danego podokresu do średniej ogólnej, co wynika z faktu, że średnia ogólna źle oddaje przeciętny poziom zjawiska w danym podokresie.</a:t>
            </a:r>
          </a:p>
          <a:p>
            <a:pPr eaLnBrk="1" hangingPunct="1">
              <a:buSzTx/>
              <a:buFontTx/>
              <a:buNone/>
            </a:pPr>
            <a:r>
              <a:rPr lang="pl-PL" smtClean="0"/>
              <a:t>Do zbudowania wskaźników wahań okresowych wykorzystujemy szereg oryginalny i szereg wygładzony w taki sposób, aby reprezentował </a:t>
            </a:r>
            <a:r>
              <a:rPr lang="pl-PL" smtClean="0">
                <a:solidFill>
                  <a:schemeClr val="bg2"/>
                </a:solidFill>
              </a:rPr>
              <a:t>jedynie</a:t>
            </a:r>
            <a:r>
              <a:rPr lang="pl-PL" smtClean="0"/>
              <a:t> trend zjawiska.</a:t>
            </a:r>
          </a:p>
          <a:p>
            <a:pPr eaLnBrk="1" hangingPunct="1"/>
            <a:endParaRPr lang="pl-PL"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4"/>
          <p:cNvSpPr>
            <a:spLocks noGrp="1"/>
          </p:cNvSpPr>
          <p:nvPr>
            <p:ph type="ftr" sz="quarter" idx="10"/>
          </p:nvPr>
        </p:nvSpPr>
        <p:spPr/>
        <p:txBody>
          <a:bodyPr/>
          <a:lstStyle/>
          <a:p>
            <a:pPr>
              <a:defRPr/>
            </a:pPr>
            <a:r>
              <a:rPr lang="pl-PL"/>
              <a:t>KISIM, WIMiIP, AGH</a:t>
            </a:r>
          </a:p>
        </p:txBody>
      </p:sp>
      <p:sp>
        <p:nvSpPr>
          <p:cNvPr id="25604" name="Rectangle 2"/>
          <p:cNvSpPr>
            <a:spLocks noGrp="1" noChangeArrowheads="1"/>
          </p:cNvSpPr>
          <p:nvPr>
            <p:ph type="title"/>
          </p:nvPr>
        </p:nvSpPr>
        <p:spPr/>
        <p:txBody>
          <a:bodyPr/>
          <a:lstStyle/>
          <a:p>
            <a:pPr eaLnBrk="1" hangingPunct="1"/>
            <a:r>
              <a:rPr lang="pl-PL" smtClean="0"/>
              <a:t>Wahania okresowe – szereg z trendem (2)</a:t>
            </a:r>
            <a:br>
              <a:rPr lang="pl-PL" smtClean="0"/>
            </a:br>
            <a:r>
              <a:rPr lang="pl-PL" smtClean="0"/>
              <a:t>szereg multiplikatywny</a:t>
            </a:r>
          </a:p>
        </p:txBody>
      </p:sp>
      <p:sp>
        <p:nvSpPr>
          <p:cNvPr id="25605" name="Rectangle 3"/>
          <p:cNvSpPr>
            <a:spLocks noGrp="1" noChangeArrowheads="1"/>
          </p:cNvSpPr>
          <p:nvPr>
            <p:ph type="body" sz="half" idx="1"/>
          </p:nvPr>
        </p:nvSpPr>
        <p:spPr/>
        <p:txBody>
          <a:bodyPr/>
          <a:lstStyle/>
          <a:p>
            <a:pPr eaLnBrk="1" hangingPunct="1">
              <a:buSzTx/>
              <a:buFontTx/>
              <a:buNone/>
            </a:pPr>
            <a:r>
              <a:rPr lang="pl-PL" sz="2400" smtClean="0"/>
              <a:t>Zaczynamy od wyznaczenia indywidualnych wskaźników sezonowości (</a:t>
            </a:r>
            <a:r>
              <a:rPr lang="pl-PL" sz="2400" i="1" smtClean="0"/>
              <a:t>iwst</a:t>
            </a:r>
            <a:r>
              <a:rPr lang="pl-PL" sz="2400" smtClean="0"/>
              <a:t>) dla tych wszystkich wyrazów oryginalnego szeregu, dla których dysponujemy wartościami wygładzonymi.</a:t>
            </a:r>
          </a:p>
          <a:p>
            <a:pPr eaLnBrk="1" hangingPunct="1"/>
            <a:endParaRPr lang="pl-PL" sz="2400" smtClean="0"/>
          </a:p>
        </p:txBody>
      </p:sp>
      <p:graphicFrame>
        <p:nvGraphicFramePr>
          <p:cNvPr id="374788" name="Object 4"/>
          <p:cNvGraphicFramePr>
            <a:graphicFrameLocks noChangeAspect="1"/>
          </p:cNvGraphicFramePr>
          <p:nvPr>
            <p:ph sz="half" idx="2"/>
          </p:nvPr>
        </p:nvGraphicFramePr>
        <p:xfrm>
          <a:off x="5435600" y="1700213"/>
          <a:ext cx="2025650" cy="1611312"/>
        </p:xfrm>
        <a:graphic>
          <a:graphicData uri="http://schemas.openxmlformats.org/presentationml/2006/ole">
            <p:oleObj spid="_x0000_s25602" name="Równanie" r:id="rId3" imgW="558720" imgH="4442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4788"/>
                                        </p:tgtEl>
                                        <p:attrNameLst>
                                          <p:attrName>style.visibility</p:attrName>
                                        </p:attrNameLst>
                                      </p:cBhvr>
                                      <p:to>
                                        <p:strVal val="visible"/>
                                      </p:to>
                                    </p:set>
                                    <p:anim calcmode="lin" valueType="num">
                                      <p:cBhvr additive="base">
                                        <p:cTn id="7" dur="500" fill="hold"/>
                                        <p:tgtEl>
                                          <p:spTgt spid="374788"/>
                                        </p:tgtEl>
                                        <p:attrNameLst>
                                          <p:attrName>ppt_x</p:attrName>
                                        </p:attrNameLst>
                                      </p:cBhvr>
                                      <p:tavLst>
                                        <p:tav tm="0">
                                          <p:val>
                                            <p:strVal val="0-#ppt_w/2"/>
                                          </p:val>
                                        </p:tav>
                                        <p:tav tm="100000">
                                          <p:val>
                                            <p:strVal val="#ppt_x"/>
                                          </p:val>
                                        </p:tav>
                                      </p:tavLst>
                                    </p:anim>
                                    <p:anim calcmode="lin" valueType="num">
                                      <p:cBhvr additive="base">
                                        <p:cTn id="8" dur="500" fill="hold"/>
                                        <p:tgtEl>
                                          <p:spTgt spid="374788"/>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74788"/>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5"/>
          <p:cNvSpPr>
            <a:spLocks noGrp="1"/>
          </p:cNvSpPr>
          <p:nvPr>
            <p:ph type="ftr" sz="quarter" idx="10"/>
          </p:nvPr>
        </p:nvSpPr>
        <p:spPr/>
        <p:txBody>
          <a:bodyPr/>
          <a:lstStyle/>
          <a:p>
            <a:pPr>
              <a:defRPr/>
            </a:pPr>
            <a:r>
              <a:rPr lang="pl-PL"/>
              <a:t>KISIM, WIMiIP, AGH</a:t>
            </a:r>
          </a:p>
        </p:txBody>
      </p:sp>
      <p:sp>
        <p:nvSpPr>
          <p:cNvPr id="26629" name="Rectangle 2"/>
          <p:cNvSpPr>
            <a:spLocks noGrp="1" noChangeArrowheads="1"/>
          </p:cNvSpPr>
          <p:nvPr>
            <p:ph type="title"/>
          </p:nvPr>
        </p:nvSpPr>
        <p:spPr/>
        <p:txBody>
          <a:bodyPr/>
          <a:lstStyle/>
          <a:p>
            <a:pPr eaLnBrk="1" hangingPunct="1"/>
            <a:r>
              <a:rPr lang="pl-PL" smtClean="0"/>
              <a:t>Wahania okresowe – szereg z trendem (2)</a:t>
            </a:r>
            <a:br>
              <a:rPr lang="pl-PL" smtClean="0"/>
            </a:br>
            <a:r>
              <a:rPr lang="pl-PL" smtClean="0"/>
              <a:t>szereg multiplikatywny</a:t>
            </a:r>
          </a:p>
        </p:txBody>
      </p:sp>
      <p:sp>
        <p:nvSpPr>
          <p:cNvPr id="26630" name="Rectangle 3"/>
          <p:cNvSpPr>
            <a:spLocks noGrp="1" noChangeArrowheads="1"/>
          </p:cNvSpPr>
          <p:nvPr>
            <p:ph type="body" sz="half" idx="1"/>
          </p:nvPr>
        </p:nvSpPr>
        <p:spPr/>
        <p:txBody>
          <a:bodyPr/>
          <a:lstStyle/>
          <a:p>
            <a:pPr>
              <a:buSzTx/>
              <a:buFontTx/>
              <a:buNone/>
            </a:pPr>
            <a:r>
              <a:rPr lang="pl-PL" sz="2400" smtClean="0"/>
              <a:t>Wykorzystując indywidualne wskaźniki sezonowości wyznaczamy ich średnie z podokresów, są to tzw. </a:t>
            </a:r>
            <a:r>
              <a:rPr lang="pl-PL" sz="2400" b="1" smtClean="0"/>
              <a:t>surowe</a:t>
            </a:r>
            <a:r>
              <a:rPr lang="pl-PL" sz="2400" smtClean="0"/>
              <a:t> wskaźniki wahań okresowych       , a ich suma z reguły nie jest równa liczbie podokresów </a:t>
            </a:r>
            <a:r>
              <a:rPr lang="pl-PL" sz="2400" i="1" smtClean="0"/>
              <a:t>d</a:t>
            </a:r>
            <a:r>
              <a:rPr lang="pl-PL" sz="2400" smtClean="0"/>
              <a:t>.</a:t>
            </a:r>
          </a:p>
          <a:p>
            <a:pPr>
              <a:buSzTx/>
              <a:buFontTx/>
              <a:buNone/>
            </a:pPr>
            <a:r>
              <a:rPr lang="pl-PL" sz="2400" smtClean="0"/>
              <a:t>Surowe wskaźniki wahań okresowych muszą być tak skorygowane, aby ich suma była równa liczbie podokresów d:</a:t>
            </a:r>
          </a:p>
          <a:p>
            <a:pPr eaLnBrk="1" hangingPunct="1"/>
            <a:endParaRPr lang="pl-PL" sz="2400" smtClean="0"/>
          </a:p>
        </p:txBody>
      </p:sp>
      <p:graphicFrame>
        <p:nvGraphicFramePr>
          <p:cNvPr id="26626" name="Object 4"/>
          <p:cNvGraphicFramePr>
            <a:graphicFrameLocks noChangeAspect="1"/>
          </p:cNvGraphicFramePr>
          <p:nvPr>
            <p:ph sz="quarter" idx="2"/>
          </p:nvPr>
        </p:nvGraphicFramePr>
        <p:xfrm>
          <a:off x="3203575" y="3141663"/>
          <a:ext cx="330200" cy="431800"/>
        </p:xfrm>
        <a:graphic>
          <a:graphicData uri="http://schemas.openxmlformats.org/presentationml/2006/ole">
            <p:oleObj spid="_x0000_s26626" name="Równanie" r:id="rId3" imgW="164880" imgH="215640" progId="">
              <p:embed/>
            </p:oleObj>
          </a:graphicData>
        </a:graphic>
      </p:graphicFrame>
      <p:graphicFrame>
        <p:nvGraphicFramePr>
          <p:cNvPr id="26627" name="Object 5"/>
          <p:cNvGraphicFramePr>
            <a:graphicFrameLocks noChangeAspect="1"/>
          </p:cNvGraphicFramePr>
          <p:nvPr>
            <p:ph sz="quarter" idx="3"/>
          </p:nvPr>
        </p:nvGraphicFramePr>
        <p:xfrm>
          <a:off x="4932363" y="1341438"/>
          <a:ext cx="3308350" cy="1568450"/>
        </p:xfrm>
        <a:graphic>
          <a:graphicData uri="http://schemas.openxmlformats.org/presentationml/2006/ole">
            <p:oleObj spid="_x0000_s26627" r:id="rId4" imgW="965200" imgH="457200" progId="">
              <p:embed/>
            </p:oleObj>
          </a:graphicData>
        </a:graphic>
      </p:graphicFrame>
      <p:pic>
        <p:nvPicPr>
          <p:cNvPr id="26631" name="Picture 6"/>
          <p:cNvPicPr>
            <a:picLocks noChangeAspect="1" noChangeArrowheads="1"/>
          </p:cNvPicPr>
          <p:nvPr/>
        </p:nvPicPr>
        <p:blipFill>
          <a:blip r:embed="rId5" cstate="print"/>
          <a:srcRect/>
          <a:stretch>
            <a:fillRect/>
          </a:stretch>
        </p:blipFill>
        <p:spPr bwMode="auto">
          <a:xfrm>
            <a:off x="5003800" y="3429000"/>
            <a:ext cx="3616325" cy="3046413"/>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stopki 4"/>
          <p:cNvSpPr>
            <a:spLocks noGrp="1"/>
          </p:cNvSpPr>
          <p:nvPr>
            <p:ph type="ftr" sz="quarter" idx="10"/>
          </p:nvPr>
        </p:nvSpPr>
        <p:spPr/>
        <p:txBody>
          <a:bodyPr/>
          <a:lstStyle/>
          <a:p>
            <a:pPr>
              <a:defRPr/>
            </a:pPr>
            <a:r>
              <a:rPr lang="pl-PL"/>
              <a:t>KISIM, WIMiIP, AGH</a:t>
            </a:r>
          </a:p>
        </p:txBody>
      </p:sp>
      <p:sp>
        <p:nvSpPr>
          <p:cNvPr id="27652" name="Rectangle 2"/>
          <p:cNvSpPr>
            <a:spLocks noGrp="1" noChangeArrowheads="1"/>
          </p:cNvSpPr>
          <p:nvPr>
            <p:ph type="title"/>
          </p:nvPr>
        </p:nvSpPr>
        <p:spPr/>
        <p:txBody>
          <a:bodyPr/>
          <a:lstStyle/>
          <a:p>
            <a:pPr eaLnBrk="1" hangingPunct="1"/>
            <a:r>
              <a:rPr lang="pl-PL" smtClean="0"/>
              <a:t>Wahania okresowe-szereg addytywny</a:t>
            </a:r>
          </a:p>
        </p:txBody>
      </p:sp>
      <p:sp>
        <p:nvSpPr>
          <p:cNvPr id="27653" name="Rectangle 3"/>
          <p:cNvSpPr>
            <a:spLocks noGrp="1" noChangeArrowheads="1"/>
          </p:cNvSpPr>
          <p:nvPr>
            <p:ph type="body" sz="half" idx="1"/>
          </p:nvPr>
        </p:nvSpPr>
        <p:spPr>
          <a:xfrm>
            <a:off x="468313" y="1268413"/>
            <a:ext cx="8207375" cy="5113337"/>
          </a:xfrm>
        </p:spPr>
        <p:txBody>
          <a:bodyPr/>
          <a:lstStyle/>
          <a:p>
            <a:pPr eaLnBrk="1" hangingPunct="1">
              <a:buSzTx/>
              <a:buFontTx/>
              <a:buNone/>
            </a:pPr>
            <a:r>
              <a:rPr lang="pl-PL" sz="2400" smtClean="0"/>
              <a:t>Analogicznie jak w szeregu multiplikatywnym do zbu -dowania wskaźników wahań okresowych wykorzy-stujemy szereg </a:t>
            </a:r>
            <a:r>
              <a:rPr lang="pl-PL" sz="2400" smtClean="0">
                <a:solidFill>
                  <a:schemeClr val="bg2"/>
                </a:solidFill>
              </a:rPr>
              <a:t>oryginalny</a:t>
            </a:r>
            <a:r>
              <a:rPr lang="pl-PL" sz="2400" smtClean="0"/>
              <a:t> i szereg </a:t>
            </a:r>
            <a:r>
              <a:rPr lang="pl-PL" sz="2400" smtClean="0">
                <a:solidFill>
                  <a:schemeClr val="bg2"/>
                </a:solidFill>
              </a:rPr>
              <a:t>wygładzony</a:t>
            </a:r>
            <a:r>
              <a:rPr lang="pl-PL" sz="2400" smtClean="0"/>
              <a:t> w taki sposób, aby reprezentował </a:t>
            </a:r>
            <a:r>
              <a:rPr lang="pl-PL" sz="2400" smtClean="0">
                <a:solidFill>
                  <a:schemeClr val="bg2"/>
                </a:solidFill>
              </a:rPr>
              <a:t>jedynie</a:t>
            </a:r>
            <a:r>
              <a:rPr lang="pl-PL" sz="2400" smtClean="0"/>
              <a:t> trend zjawiska.</a:t>
            </a:r>
          </a:p>
          <a:p>
            <a:pPr eaLnBrk="1" hangingPunct="1">
              <a:buSzTx/>
              <a:buFontTx/>
              <a:buNone/>
            </a:pPr>
            <a:r>
              <a:rPr lang="pl-PL" sz="2400" smtClean="0"/>
              <a:t>W kolejnym kroku dla tych wszystkich wyrazów szeregu, dla których dysponujemy szeregiem wygładzonym, wyznaczamy </a:t>
            </a:r>
            <a:r>
              <a:rPr lang="pl-PL" sz="2400" smtClean="0">
                <a:solidFill>
                  <a:schemeClr val="bg2"/>
                </a:solidFill>
              </a:rPr>
              <a:t>indywidualne różnice</a:t>
            </a:r>
            <a:r>
              <a:rPr lang="pl-PL" sz="2400" smtClean="0"/>
              <a:t> postaci:</a:t>
            </a:r>
          </a:p>
          <a:p>
            <a:pPr eaLnBrk="1" hangingPunct="1"/>
            <a:endParaRPr lang="pl-PL" sz="2400" smtClean="0"/>
          </a:p>
        </p:txBody>
      </p:sp>
      <p:graphicFrame>
        <p:nvGraphicFramePr>
          <p:cNvPr id="376836" name="Object 4"/>
          <p:cNvGraphicFramePr>
            <a:graphicFrameLocks noChangeAspect="1"/>
          </p:cNvGraphicFramePr>
          <p:nvPr>
            <p:ph sz="half" idx="2"/>
          </p:nvPr>
        </p:nvGraphicFramePr>
        <p:xfrm>
          <a:off x="539750" y="4221163"/>
          <a:ext cx="3097213" cy="1109662"/>
        </p:xfrm>
        <a:graphic>
          <a:graphicData uri="http://schemas.openxmlformats.org/presentationml/2006/ole">
            <p:oleObj spid="_x0000_s27650" name="Równanie" r:id="rId3" imgW="672840" imgH="241200" progId="">
              <p:embed/>
            </p:oleObj>
          </a:graphicData>
        </a:graphic>
      </p:graphicFrame>
      <p:pic>
        <p:nvPicPr>
          <p:cNvPr id="27654" name="Picture 5"/>
          <p:cNvPicPr>
            <a:picLocks noChangeAspect="1" noChangeArrowheads="1"/>
          </p:cNvPicPr>
          <p:nvPr/>
        </p:nvPicPr>
        <p:blipFill>
          <a:blip r:embed="rId4" cstate="print"/>
          <a:srcRect/>
          <a:stretch>
            <a:fillRect/>
          </a:stretch>
        </p:blipFill>
        <p:spPr bwMode="auto">
          <a:xfrm>
            <a:off x="3995738" y="4221163"/>
            <a:ext cx="4902200" cy="998537"/>
          </a:xfrm>
          <a:prstGeom prst="rect">
            <a:avLst/>
          </a:prstGeom>
          <a:noFill/>
          <a:ln w="9525">
            <a:noFill/>
            <a:miter lim="800000"/>
            <a:headEnd/>
            <a:tailEnd/>
          </a:ln>
        </p:spPr>
      </p:pic>
      <p:pic>
        <p:nvPicPr>
          <p:cNvPr id="27655" name="Picture 6"/>
          <p:cNvPicPr>
            <a:picLocks noChangeAspect="1" noChangeArrowheads="1"/>
          </p:cNvPicPr>
          <p:nvPr/>
        </p:nvPicPr>
        <p:blipFill>
          <a:blip r:embed="rId5" cstate="print"/>
          <a:srcRect/>
          <a:stretch>
            <a:fillRect/>
          </a:stretch>
        </p:blipFill>
        <p:spPr bwMode="auto">
          <a:xfrm>
            <a:off x="4427538" y="5334000"/>
            <a:ext cx="4183062" cy="1138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6836"/>
                                        </p:tgtEl>
                                        <p:attrNameLst>
                                          <p:attrName>style.visibility</p:attrName>
                                        </p:attrNameLst>
                                      </p:cBhvr>
                                      <p:to>
                                        <p:strVal val="visible"/>
                                      </p:to>
                                    </p:set>
                                    <p:anim calcmode="lin" valueType="num">
                                      <p:cBhvr additive="base">
                                        <p:cTn id="7" dur="500" fill="hold"/>
                                        <p:tgtEl>
                                          <p:spTgt spid="376836"/>
                                        </p:tgtEl>
                                        <p:attrNameLst>
                                          <p:attrName>ppt_x</p:attrName>
                                        </p:attrNameLst>
                                      </p:cBhvr>
                                      <p:tavLst>
                                        <p:tav tm="0">
                                          <p:val>
                                            <p:strVal val="0-#ppt_w/2"/>
                                          </p:val>
                                        </p:tav>
                                        <p:tav tm="100000">
                                          <p:val>
                                            <p:strVal val="#ppt_x"/>
                                          </p:val>
                                        </p:tav>
                                      </p:tavLst>
                                    </p:anim>
                                    <p:anim calcmode="lin" valueType="num">
                                      <p:cBhvr additive="base">
                                        <p:cTn id="8" dur="500" fill="hold"/>
                                        <p:tgtEl>
                                          <p:spTgt spid="376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3"/>
          <p:cNvSpPr>
            <a:spLocks noGrp="1"/>
          </p:cNvSpPr>
          <p:nvPr>
            <p:ph type="ftr" sz="quarter" idx="10"/>
          </p:nvPr>
        </p:nvSpPr>
        <p:spPr/>
        <p:txBody>
          <a:bodyPr/>
          <a:lstStyle/>
          <a:p>
            <a:pPr>
              <a:defRPr/>
            </a:pPr>
            <a:r>
              <a:rPr lang="pl-PL"/>
              <a:t>KISIM, WIMiIP, AGH</a:t>
            </a:r>
          </a:p>
        </p:txBody>
      </p:sp>
      <p:sp>
        <p:nvSpPr>
          <p:cNvPr id="5124" name="Rectangle 2"/>
          <p:cNvSpPr>
            <a:spLocks noGrp="1" noChangeArrowheads="1"/>
          </p:cNvSpPr>
          <p:nvPr>
            <p:ph type="title"/>
          </p:nvPr>
        </p:nvSpPr>
        <p:spPr/>
        <p:txBody>
          <a:bodyPr/>
          <a:lstStyle/>
          <a:p>
            <a:pPr eaLnBrk="1" hangingPunct="1"/>
            <a:r>
              <a:rPr lang="pl-PL" smtClean="0"/>
              <a:t>Współczynnik korelacji</a:t>
            </a:r>
          </a:p>
        </p:txBody>
      </p:sp>
      <p:sp>
        <p:nvSpPr>
          <p:cNvPr id="5125" name="Rectangle 3"/>
          <p:cNvSpPr>
            <a:spLocks noGrp="1" noChangeArrowheads="1"/>
          </p:cNvSpPr>
          <p:nvPr>
            <p:ph type="body" idx="1"/>
          </p:nvPr>
        </p:nvSpPr>
        <p:spPr>
          <a:xfrm>
            <a:off x="468313" y="4437063"/>
            <a:ext cx="8229600" cy="1944687"/>
          </a:xfrm>
        </p:spPr>
        <p:txBody>
          <a:bodyPr/>
          <a:lstStyle/>
          <a:p>
            <a:pPr eaLnBrk="1" hangingPunct="1"/>
            <a:r>
              <a:rPr lang="pl-PL" sz="2400" i="1" smtClean="0">
                <a:solidFill>
                  <a:schemeClr val="bg2"/>
                </a:solidFill>
              </a:rPr>
              <a:t>Współczynnik korelacji</a:t>
            </a:r>
            <a:r>
              <a:rPr lang="pl-PL" sz="2400" smtClean="0"/>
              <a:t> (wsp. korelacji liniowej Pearsona) – jest miernikiem siły związku prostoliniowego między dwiema cechami mierzalnymi. Jest wyznaczony przez standaryzację kowariancji.</a:t>
            </a:r>
          </a:p>
        </p:txBody>
      </p:sp>
      <p:graphicFrame>
        <p:nvGraphicFramePr>
          <p:cNvPr id="5122" name="Object 4"/>
          <p:cNvGraphicFramePr>
            <a:graphicFrameLocks noChangeAspect="1"/>
          </p:cNvGraphicFramePr>
          <p:nvPr/>
        </p:nvGraphicFramePr>
        <p:xfrm>
          <a:off x="2401888" y="1116013"/>
          <a:ext cx="4249737" cy="1449387"/>
        </p:xfrm>
        <a:graphic>
          <a:graphicData uri="http://schemas.openxmlformats.org/presentationml/2006/ole">
            <p:oleObj spid="_x0000_s121858" name="Równanie" r:id="rId3" imgW="2577960" imgH="888840" progId="">
              <p:embed/>
            </p:oleObj>
          </a:graphicData>
        </a:graphic>
      </p:graphicFrame>
      <p:sp>
        <p:nvSpPr>
          <p:cNvPr id="5126" name="Rectangle 5"/>
          <p:cNvSpPr>
            <a:spLocks noChangeArrowheads="1"/>
          </p:cNvSpPr>
          <p:nvPr/>
        </p:nvSpPr>
        <p:spPr bwMode="auto">
          <a:xfrm>
            <a:off x="539750" y="2852738"/>
            <a:ext cx="7561263" cy="1006475"/>
          </a:xfrm>
          <a:prstGeom prst="rect">
            <a:avLst/>
          </a:prstGeom>
          <a:noFill/>
          <a:ln w="9525">
            <a:noFill/>
            <a:miter lim="800000"/>
            <a:headEnd/>
            <a:tailEnd/>
          </a:ln>
        </p:spPr>
        <p:txBody>
          <a:bodyPr>
            <a:spAutoFit/>
          </a:bodyPr>
          <a:lstStyle/>
          <a:p>
            <a:r>
              <a:rPr lang="pl-PL" sz="2000">
                <a:latin typeface="Calibri" pitchFamily="34" charset="0"/>
              </a:rPr>
              <a:t>gdzie </a:t>
            </a:r>
            <a:r>
              <a:rPr lang="pl-PL" sz="2000" i="1">
                <a:latin typeface="Calibri" pitchFamily="34" charset="0"/>
              </a:rPr>
              <a:t>x</a:t>
            </a:r>
            <a:r>
              <a:rPr lang="pl-PL" sz="2000" i="1" baseline="-25000">
                <a:latin typeface="Calibri" pitchFamily="34" charset="0"/>
              </a:rPr>
              <a:t>i </a:t>
            </a:r>
            <a:r>
              <a:rPr lang="pl-PL" sz="2000">
                <a:latin typeface="Calibri" pitchFamily="34" charset="0"/>
              </a:rPr>
              <a:t>oraz </a:t>
            </a:r>
            <a:r>
              <a:rPr lang="pl-PL" sz="2000" i="1">
                <a:latin typeface="Calibri" pitchFamily="34" charset="0"/>
              </a:rPr>
              <a:t>y</a:t>
            </a:r>
            <a:r>
              <a:rPr lang="pl-PL" sz="2000" i="1" baseline="-25000">
                <a:latin typeface="Calibri" pitchFamily="34" charset="0"/>
              </a:rPr>
              <a:t>i </a:t>
            </a:r>
            <a:r>
              <a:rPr lang="pl-PL" sz="2000">
                <a:latin typeface="Calibri" pitchFamily="34" charset="0"/>
              </a:rPr>
              <a:t>oznaczają odpowiednio wartości zmiennych </a:t>
            </a:r>
            <a:r>
              <a:rPr lang="pl-PL" sz="2000" i="1">
                <a:latin typeface="Calibri" pitchFamily="34" charset="0"/>
              </a:rPr>
              <a:t>x </a:t>
            </a:r>
            <a:r>
              <a:rPr lang="pl-PL" sz="2000">
                <a:latin typeface="Calibri" pitchFamily="34" charset="0"/>
              </a:rPr>
              <a:t>i </a:t>
            </a:r>
            <a:r>
              <a:rPr lang="pl-PL" sz="2000" i="1">
                <a:latin typeface="Calibri" pitchFamily="34" charset="0"/>
              </a:rPr>
              <a:t>y</a:t>
            </a:r>
            <a:r>
              <a:rPr lang="pl-PL" sz="2000">
                <a:latin typeface="Calibri" pitchFamily="34" charset="0"/>
              </a:rPr>
              <a:t>,</a:t>
            </a:r>
          </a:p>
          <a:p>
            <a:r>
              <a:rPr lang="pl-PL" sz="2000">
                <a:latin typeface="Calibri" pitchFamily="34" charset="0"/>
                <a:sym typeface="Symbol" pitchFamily="18" charset="2"/>
              </a:rPr>
              <a:t></a:t>
            </a:r>
            <a:r>
              <a:rPr lang="pl-PL" sz="2000" i="1">
                <a:latin typeface="Calibri" pitchFamily="34" charset="0"/>
              </a:rPr>
              <a:t>x </a:t>
            </a:r>
            <a:r>
              <a:rPr lang="pl-PL" sz="2000">
                <a:latin typeface="Calibri" pitchFamily="34" charset="0"/>
              </a:rPr>
              <a:t>oraz </a:t>
            </a:r>
            <a:r>
              <a:rPr lang="pl-PL" sz="2000">
                <a:latin typeface="Calibri" pitchFamily="34" charset="0"/>
                <a:sym typeface="Symbol" pitchFamily="18" charset="2"/>
              </a:rPr>
              <a:t></a:t>
            </a:r>
            <a:r>
              <a:rPr lang="pl-PL" sz="2000" i="1">
                <a:latin typeface="Calibri" pitchFamily="34" charset="0"/>
              </a:rPr>
              <a:t>y </a:t>
            </a:r>
            <a:r>
              <a:rPr lang="pl-PL" sz="2000">
                <a:latin typeface="Calibri" pitchFamily="34" charset="0"/>
              </a:rPr>
              <a:t>oznaczają średnie wartości tych zmiennych,</a:t>
            </a:r>
          </a:p>
          <a:p>
            <a:r>
              <a:rPr lang="pl-PL" sz="2000" i="1">
                <a:latin typeface="Calibri" pitchFamily="34" charset="0"/>
              </a:rPr>
              <a:t>s</a:t>
            </a:r>
            <a:r>
              <a:rPr lang="pl-PL" sz="2000" i="1" baseline="-25000">
                <a:latin typeface="Calibri" pitchFamily="34" charset="0"/>
              </a:rPr>
              <a:t>x</a:t>
            </a:r>
            <a:r>
              <a:rPr lang="pl-PL" sz="2000" i="1">
                <a:latin typeface="Calibri" pitchFamily="34" charset="0"/>
              </a:rPr>
              <a:t>, s</a:t>
            </a:r>
            <a:r>
              <a:rPr lang="pl-PL" sz="2000" i="1" baseline="-25000">
                <a:latin typeface="Calibri" pitchFamily="34" charset="0"/>
              </a:rPr>
              <a:t>y</a:t>
            </a:r>
            <a:r>
              <a:rPr lang="pl-PL" sz="2000">
                <a:latin typeface="Calibri" pitchFamily="34" charset="0"/>
              </a:rPr>
              <a:t> – odchylenia standardowe tych cech.</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stopki 4"/>
          <p:cNvSpPr>
            <a:spLocks noGrp="1"/>
          </p:cNvSpPr>
          <p:nvPr>
            <p:ph type="ftr" sz="quarter" idx="10"/>
          </p:nvPr>
        </p:nvSpPr>
        <p:spPr/>
        <p:txBody>
          <a:bodyPr/>
          <a:lstStyle/>
          <a:p>
            <a:pPr>
              <a:defRPr/>
            </a:pPr>
            <a:r>
              <a:rPr lang="pl-PL"/>
              <a:t>KISIM, WIMiIP, AGH</a:t>
            </a:r>
          </a:p>
        </p:txBody>
      </p:sp>
      <p:sp>
        <p:nvSpPr>
          <p:cNvPr id="28676" name="Rectangle 2"/>
          <p:cNvSpPr>
            <a:spLocks noGrp="1" noChangeArrowheads="1"/>
          </p:cNvSpPr>
          <p:nvPr>
            <p:ph type="title"/>
          </p:nvPr>
        </p:nvSpPr>
        <p:spPr/>
        <p:txBody>
          <a:bodyPr/>
          <a:lstStyle/>
          <a:p>
            <a:pPr eaLnBrk="1" hangingPunct="1"/>
            <a:r>
              <a:rPr lang="pl-PL" smtClean="0"/>
              <a:t>Wahania okresowe-addytywny (3)</a:t>
            </a:r>
          </a:p>
        </p:txBody>
      </p:sp>
      <p:sp>
        <p:nvSpPr>
          <p:cNvPr id="28677" name="Rectangle 3"/>
          <p:cNvSpPr>
            <a:spLocks noGrp="1" noChangeArrowheads="1"/>
          </p:cNvSpPr>
          <p:nvPr>
            <p:ph type="body" sz="half" idx="1"/>
          </p:nvPr>
        </p:nvSpPr>
        <p:spPr>
          <a:xfrm>
            <a:off x="468313" y="1268413"/>
            <a:ext cx="8064500" cy="5113337"/>
          </a:xfrm>
        </p:spPr>
        <p:txBody>
          <a:bodyPr/>
          <a:lstStyle/>
          <a:p>
            <a:pPr eaLnBrk="1" hangingPunct="1">
              <a:buSzTx/>
              <a:buFontTx/>
              <a:buNone/>
            </a:pPr>
            <a:r>
              <a:rPr lang="pl-PL" sz="2400" smtClean="0"/>
              <a:t>Korzystając z dowolnej techniki wyznaczamy średnie indywidualnych różnic w kolejnych podokresach. Średnie te są surowymi wskaźnikami wahań okresowych i z reguły ich suma nie jest równa zero.</a:t>
            </a:r>
          </a:p>
          <a:p>
            <a:pPr eaLnBrk="1" hangingPunct="1">
              <a:buSzTx/>
              <a:buFontTx/>
              <a:buNone/>
            </a:pPr>
            <a:r>
              <a:rPr lang="pl-PL" sz="2400" smtClean="0"/>
              <a:t>Można temu zaradzić korygując (oczyszczając) surowe wskaźniki wahań wg wzoru:</a:t>
            </a:r>
          </a:p>
          <a:p>
            <a:pPr eaLnBrk="1" hangingPunct="1"/>
            <a:endParaRPr lang="pl-PL" sz="2400" smtClean="0"/>
          </a:p>
        </p:txBody>
      </p:sp>
      <p:graphicFrame>
        <p:nvGraphicFramePr>
          <p:cNvPr id="377860" name="Object 4"/>
          <p:cNvGraphicFramePr>
            <a:graphicFrameLocks noChangeAspect="1"/>
          </p:cNvGraphicFramePr>
          <p:nvPr>
            <p:ph sz="half" idx="2"/>
          </p:nvPr>
        </p:nvGraphicFramePr>
        <p:xfrm>
          <a:off x="611188" y="3860800"/>
          <a:ext cx="2592387" cy="1169988"/>
        </p:xfrm>
        <a:graphic>
          <a:graphicData uri="http://schemas.openxmlformats.org/presentationml/2006/ole">
            <p:oleObj spid="_x0000_s28674" name="Równanie" r:id="rId3" imgW="1041120" imgH="469800" progId="">
              <p:embed/>
            </p:oleObj>
          </a:graphicData>
        </a:graphic>
      </p:graphicFrame>
      <p:pic>
        <p:nvPicPr>
          <p:cNvPr id="28678" name="Picture 5"/>
          <p:cNvPicPr>
            <a:picLocks noChangeAspect="1" noChangeArrowheads="1"/>
          </p:cNvPicPr>
          <p:nvPr/>
        </p:nvPicPr>
        <p:blipFill>
          <a:blip r:embed="rId4" cstate="print"/>
          <a:srcRect/>
          <a:stretch>
            <a:fillRect/>
          </a:stretch>
        </p:blipFill>
        <p:spPr bwMode="auto">
          <a:xfrm>
            <a:off x="4716463" y="3573463"/>
            <a:ext cx="360045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7860"/>
                                        </p:tgtEl>
                                        <p:attrNameLst>
                                          <p:attrName>style.visibility</p:attrName>
                                        </p:attrNameLst>
                                      </p:cBhvr>
                                      <p:to>
                                        <p:strVal val="visible"/>
                                      </p:to>
                                    </p:set>
                                    <p:anim calcmode="lin" valueType="num">
                                      <p:cBhvr additive="base">
                                        <p:cTn id="7" dur="500" fill="hold"/>
                                        <p:tgtEl>
                                          <p:spTgt spid="377860"/>
                                        </p:tgtEl>
                                        <p:attrNameLst>
                                          <p:attrName>ppt_x</p:attrName>
                                        </p:attrNameLst>
                                      </p:cBhvr>
                                      <p:tavLst>
                                        <p:tav tm="0">
                                          <p:val>
                                            <p:strVal val="0-#ppt_w/2"/>
                                          </p:val>
                                        </p:tav>
                                        <p:tav tm="100000">
                                          <p:val>
                                            <p:strVal val="#ppt_x"/>
                                          </p:val>
                                        </p:tav>
                                      </p:tavLst>
                                    </p:anim>
                                    <p:anim calcmode="lin" valueType="num">
                                      <p:cBhvr additive="base">
                                        <p:cTn id="8" dur="500" fill="hold"/>
                                        <p:tgtEl>
                                          <p:spTgt spid="3778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4"/>
          <p:cNvSpPr>
            <a:spLocks noGrp="1"/>
          </p:cNvSpPr>
          <p:nvPr>
            <p:ph type="ftr" sz="quarter" idx="10"/>
          </p:nvPr>
        </p:nvSpPr>
        <p:spPr/>
        <p:txBody>
          <a:bodyPr/>
          <a:lstStyle/>
          <a:p>
            <a:pPr>
              <a:defRPr/>
            </a:pPr>
            <a:r>
              <a:rPr lang="pl-PL"/>
              <a:t>KISIM, WIMiIP, AGH</a:t>
            </a:r>
          </a:p>
        </p:txBody>
      </p:sp>
      <p:sp>
        <p:nvSpPr>
          <p:cNvPr id="103427" name="Rectangle 2"/>
          <p:cNvSpPr>
            <a:spLocks noGrp="1" noChangeArrowheads="1"/>
          </p:cNvSpPr>
          <p:nvPr>
            <p:ph type="title"/>
          </p:nvPr>
        </p:nvSpPr>
        <p:spPr/>
        <p:txBody>
          <a:bodyPr/>
          <a:lstStyle/>
          <a:p>
            <a:pPr eaLnBrk="1" hangingPunct="1"/>
            <a:r>
              <a:rPr lang="pl-PL" smtClean="0"/>
              <a:t>Wykorzystanie wskaźników wahań okresowych</a:t>
            </a:r>
          </a:p>
        </p:txBody>
      </p:sp>
      <p:sp>
        <p:nvSpPr>
          <p:cNvPr id="103428" name="Rectangle 3"/>
          <p:cNvSpPr>
            <a:spLocks noGrp="1" noChangeArrowheads="1"/>
          </p:cNvSpPr>
          <p:nvPr>
            <p:ph type="body" sz="half" idx="1"/>
          </p:nvPr>
        </p:nvSpPr>
        <p:spPr>
          <a:xfrm>
            <a:off x="468313" y="1268413"/>
            <a:ext cx="8229600" cy="4968875"/>
          </a:xfrm>
        </p:spPr>
        <p:txBody>
          <a:bodyPr/>
          <a:lstStyle/>
          <a:p>
            <a:pPr eaLnBrk="1" hangingPunct="1">
              <a:buSzTx/>
              <a:buFontTx/>
              <a:buNone/>
            </a:pPr>
            <a:r>
              <a:rPr lang="pl-PL" sz="2400" smtClean="0"/>
              <a:t>Wyznaczone wskaźniki wahań okresowych (oczyszczone) można wykorzystać następująco:</a:t>
            </a:r>
          </a:p>
          <a:p>
            <a:pPr eaLnBrk="1" hangingPunct="1">
              <a:buSzTx/>
              <a:buFontTx/>
              <a:buNone/>
            </a:pPr>
            <a:r>
              <a:rPr lang="pl-PL" sz="2400" smtClean="0"/>
              <a:t>1. Dla tych szeregów, gdzie wygładzanie wykonane było metodami mechanicznymi można wyeliminować z oryginalnych wyrazów szeregu wahania okresowe w celu wyznaczenia trendu metodą analityczną</a:t>
            </a:r>
          </a:p>
          <a:p>
            <a:pPr eaLnBrk="1" hangingPunct="1">
              <a:buSzTx/>
              <a:buFontTx/>
              <a:buNone/>
            </a:pPr>
            <a:r>
              <a:rPr lang="pl-PL" sz="2400" smtClean="0"/>
              <a:t>2. Mając równanie trendu można wykorzystać wskaźniki do przewidywania przyszłych wartości.</a:t>
            </a:r>
          </a:p>
          <a:p>
            <a:pPr eaLnBrk="1" hangingPunct="1"/>
            <a:endParaRPr lang="pl-PL" sz="24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stopki 3"/>
          <p:cNvSpPr>
            <a:spLocks noGrp="1"/>
          </p:cNvSpPr>
          <p:nvPr>
            <p:ph type="ftr" sz="quarter" idx="10"/>
          </p:nvPr>
        </p:nvSpPr>
        <p:spPr/>
        <p:txBody>
          <a:bodyPr/>
          <a:lstStyle/>
          <a:p>
            <a:pPr>
              <a:defRPr/>
            </a:pPr>
            <a:r>
              <a:rPr lang="pl-PL"/>
              <a:t>KISIM, WIMiIP, AGH</a:t>
            </a:r>
          </a:p>
        </p:txBody>
      </p:sp>
      <p:sp>
        <p:nvSpPr>
          <p:cNvPr id="29701" name="Rectangle 2"/>
          <p:cNvSpPr>
            <a:spLocks noGrp="1" noChangeArrowheads="1"/>
          </p:cNvSpPr>
          <p:nvPr>
            <p:ph type="title"/>
          </p:nvPr>
        </p:nvSpPr>
        <p:spPr/>
        <p:txBody>
          <a:bodyPr/>
          <a:lstStyle/>
          <a:p>
            <a:pPr eaLnBrk="1" hangingPunct="1"/>
            <a:r>
              <a:rPr lang="pl-PL" smtClean="0"/>
              <a:t>Wykorzystanie wskaźników - wygładzanie</a:t>
            </a:r>
          </a:p>
        </p:txBody>
      </p:sp>
      <p:sp>
        <p:nvSpPr>
          <p:cNvPr id="29702" name="Rectangle 3"/>
          <p:cNvSpPr>
            <a:spLocks noGrp="1" noChangeArrowheads="1"/>
          </p:cNvSpPr>
          <p:nvPr>
            <p:ph type="body" idx="1"/>
          </p:nvPr>
        </p:nvSpPr>
        <p:spPr/>
        <p:txBody>
          <a:bodyPr/>
          <a:lstStyle/>
          <a:p>
            <a:pPr eaLnBrk="1" hangingPunct="1">
              <a:buSzTx/>
              <a:buFontTx/>
              <a:buNone/>
            </a:pPr>
            <a:r>
              <a:rPr lang="pl-PL" smtClean="0"/>
              <a:t>Oczyszczone z wahań okresowych wyrazy szeregu znajdziemy z następujących wzorów:</a:t>
            </a:r>
          </a:p>
          <a:p>
            <a:pPr eaLnBrk="1" hangingPunct="1"/>
            <a:endParaRPr lang="pl-PL" smtClean="0"/>
          </a:p>
        </p:txBody>
      </p:sp>
      <p:graphicFrame>
        <p:nvGraphicFramePr>
          <p:cNvPr id="379908" name="Object 4"/>
          <p:cNvGraphicFramePr>
            <a:graphicFrameLocks noChangeAspect="1"/>
          </p:cNvGraphicFramePr>
          <p:nvPr/>
        </p:nvGraphicFramePr>
        <p:xfrm>
          <a:off x="827088" y="5229225"/>
          <a:ext cx="1295400" cy="1165225"/>
        </p:xfrm>
        <a:graphic>
          <a:graphicData uri="http://schemas.openxmlformats.org/presentationml/2006/ole">
            <p:oleObj spid="_x0000_s29698" name="Równanie" r:id="rId3" imgW="507960" imgH="457200" progId="">
              <p:embed/>
            </p:oleObj>
          </a:graphicData>
        </a:graphic>
      </p:graphicFrame>
      <p:sp>
        <p:nvSpPr>
          <p:cNvPr id="379909" name="Text Box 5"/>
          <p:cNvSpPr txBox="1">
            <a:spLocks noChangeArrowheads="1"/>
          </p:cNvSpPr>
          <p:nvPr/>
        </p:nvSpPr>
        <p:spPr bwMode="auto">
          <a:xfrm>
            <a:off x="179388" y="4724400"/>
            <a:ext cx="3886200" cy="396875"/>
          </a:xfrm>
          <a:prstGeom prst="rect">
            <a:avLst/>
          </a:prstGeom>
          <a:noFill/>
          <a:ln w="9525">
            <a:noFill/>
            <a:miter lim="800000"/>
            <a:headEnd/>
            <a:tailEnd/>
          </a:ln>
        </p:spPr>
        <p:txBody>
          <a:bodyPr>
            <a:spAutoFit/>
          </a:bodyPr>
          <a:lstStyle/>
          <a:p>
            <a:pPr>
              <a:spcBef>
                <a:spcPct val="50000"/>
              </a:spcBef>
            </a:pPr>
            <a:r>
              <a:rPr lang="pl-PL" sz="2000">
                <a:latin typeface="Georgia" pitchFamily="18" charset="0"/>
              </a:rPr>
              <a:t>Szereg multiplikatywny</a:t>
            </a:r>
          </a:p>
        </p:txBody>
      </p:sp>
      <p:sp>
        <p:nvSpPr>
          <p:cNvPr id="379910" name="Text Box 6"/>
          <p:cNvSpPr txBox="1">
            <a:spLocks noChangeArrowheads="1"/>
          </p:cNvSpPr>
          <p:nvPr/>
        </p:nvSpPr>
        <p:spPr bwMode="auto">
          <a:xfrm>
            <a:off x="250825" y="2276475"/>
            <a:ext cx="3124200" cy="396875"/>
          </a:xfrm>
          <a:prstGeom prst="rect">
            <a:avLst/>
          </a:prstGeom>
          <a:noFill/>
          <a:ln w="9525">
            <a:noFill/>
            <a:miter lim="800000"/>
            <a:headEnd/>
            <a:tailEnd/>
          </a:ln>
        </p:spPr>
        <p:txBody>
          <a:bodyPr>
            <a:spAutoFit/>
          </a:bodyPr>
          <a:lstStyle/>
          <a:p>
            <a:pPr>
              <a:spcBef>
                <a:spcPct val="50000"/>
              </a:spcBef>
            </a:pPr>
            <a:r>
              <a:rPr lang="pl-PL" sz="2000">
                <a:latin typeface="Georgia" pitchFamily="18" charset="0"/>
              </a:rPr>
              <a:t>Szereg addytywny</a:t>
            </a:r>
          </a:p>
        </p:txBody>
      </p:sp>
      <p:graphicFrame>
        <p:nvGraphicFramePr>
          <p:cNvPr id="379911" name="Object 7"/>
          <p:cNvGraphicFramePr>
            <a:graphicFrameLocks noChangeAspect="1"/>
          </p:cNvGraphicFramePr>
          <p:nvPr/>
        </p:nvGraphicFramePr>
        <p:xfrm>
          <a:off x="323850" y="2924175"/>
          <a:ext cx="2376488" cy="792163"/>
        </p:xfrm>
        <a:graphic>
          <a:graphicData uri="http://schemas.openxmlformats.org/presentationml/2006/ole">
            <p:oleObj spid="_x0000_s29699" name="Microsoft Equation 3.0" r:id="rId4" imgW="723600" imgH="241200" progId="">
              <p:embed/>
            </p:oleObj>
          </a:graphicData>
        </a:graphic>
      </p:graphicFrame>
      <p:pic>
        <p:nvPicPr>
          <p:cNvPr id="29705" name="Picture 8"/>
          <p:cNvPicPr>
            <a:picLocks noChangeAspect="1" noChangeArrowheads="1"/>
          </p:cNvPicPr>
          <p:nvPr/>
        </p:nvPicPr>
        <p:blipFill>
          <a:blip r:embed="rId5" cstate="print">
            <a:grayscl/>
          </a:blip>
          <a:srcRect/>
          <a:stretch>
            <a:fillRect/>
          </a:stretch>
        </p:blipFill>
        <p:spPr bwMode="auto">
          <a:xfrm>
            <a:off x="3059113" y="2708275"/>
            <a:ext cx="5905500" cy="3313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9"/>
                                        </p:tgtEl>
                                        <p:attrNameLst>
                                          <p:attrName>style.visibility</p:attrName>
                                        </p:attrNameLst>
                                      </p:cBhvr>
                                      <p:to>
                                        <p:strVal val="visible"/>
                                      </p:to>
                                    </p:set>
                                    <p:anim calcmode="lin" valueType="num">
                                      <p:cBhvr additive="base">
                                        <p:cTn id="7" dur="500" fill="hold"/>
                                        <p:tgtEl>
                                          <p:spTgt spid="379909"/>
                                        </p:tgtEl>
                                        <p:attrNameLst>
                                          <p:attrName>ppt_x</p:attrName>
                                        </p:attrNameLst>
                                      </p:cBhvr>
                                      <p:tavLst>
                                        <p:tav tm="0">
                                          <p:val>
                                            <p:strVal val="0-#ppt_w/2"/>
                                          </p:val>
                                        </p:tav>
                                        <p:tav tm="100000">
                                          <p:val>
                                            <p:strVal val="#ppt_x"/>
                                          </p:val>
                                        </p:tav>
                                      </p:tavLst>
                                    </p:anim>
                                    <p:anim calcmode="lin" valueType="num">
                                      <p:cBhvr additive="base">
                                        <p:cTn id="8" dur="500" fill="hold"/>
                                        <p:tgtEl>
                                          <p:spTgt spid="379909"/>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79909"/>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79908"/>
                                        </p:tgtEl>
                                        <p:attrNameLst>
                                          <p:attrName>style.visibility</p:attrName>
                                        </p:attrNameLst>
                                      </p:cBhvr>
                                      <p:to>
                                        <p:strVal val="visible"/>
                                      </p:to>
                                    </p:set>
                                    <p:anim calcmode="lin" valueType="num">
                                      <p:cBhvr additive="base">
                                        <p:cTn id="13" dur="500" fill="hold"/>
                                        <p:tgtEl>
                                          <p:spTgt spid="379908"/>
                                        </p:tgtEl>
                                        <p:attrNameLst>
                                          <p:attrName>ppt_x</p:attrName>
                                        </p:attrNameLst>
                                      </p:cBhvr>
                                      <p:tavLst>
                                        <p:tav tm="0">
                                          <p:val>
                                            <p:strVal val="1+#ppt_w/2"/>
                                          </p:val>
                                        </p:tav>
                                        <p:tav tm="100000">
                                          <p:val>
                                            <p:strVal val="#ppt_x"/>
                                          </p:val>
                                        </p:tav>
                                      </p:tavLst>
                                    </p:anim>
                                    <p:anim calcmode="lin" valueType="num">
                                      <p:cBhvr additive="base">
                                        <p:cTn id="14" dur="500" fill="hold"/>
                                        <p:tgtEl>
                                          <p:spTgt spid="3799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10"/>
                                        </p:tgtEl>
                                        <p:attrNameLst>
                                          <p:attrName>style.visibility</p:attrName>
                                        </p:attrNameLst>
                                      </p:cBhvr>
                                      <p:to>
                                        <p:strVal val="visible"/>
                                      </p:to>
                                    </p:set>
                                    <p:anim calcmode="lin" valueType="num">
                                      <p:cBhvr additive="base">
                                        <p:cTn id="19" dur="500" fill="hold"/>
                                        <p:tgtEl>
                                          <p:spTgt spid="379910"/>
                                        </p:tgtEl>
                                        <p:attrNameLst>
                                          <p:attrName>ppt_x</p:attrName>
                                        </p:attrNameLst>
                                      </p:cBhvr>
                                      <p:tavLst>
                                        <p:tav tm="0">
                                          <p:val>
                                            <p:strVal val="0-#ppt_w/2"/>
                                          </p:val>
                                        </p:tav>
                                        <p:tav tm="100000">
                                          <p:val>
                                            <p:strVal val="#ppt_x"/>
                                          </p:val>
                                        </p:tav>
                                      </p:tavLst>
                                    </p:anim>
                                    <p:anim calcmode="lin" valueType="num">
                                      <p:cBhvr additive="base">
                                        <p:cTn id="20" dur="500" fill="hold"/>
                                        <p:tgtEl>
                                          <p:spTgt spid="379910"/>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79910"/>
                                        </p:tgtEl>
                                        <p:attrNameLst>
                                          <p:attrName>ppt_c</p:attrName>
                                        </p:attrNameLst>
                                      </p:cBhvr>
                                      <p:to>
                                        <a:schemeClr val="tx2"/>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79911"/>
                                        </p:tgtEl>
                                        <p:attrNameLst>
                                          <p:attrName>style.visibility</p:attrName>
                                        </p:attrNameLst>
                                      </p:cBhvr>
                                      <p:to>
                                        <p:strVal val="visible"/>
                                      </p:to>
                                    </p:set>
                                    <p:anim calcmode="lin" valueType="num">
                                      <p:cBhvr additive="base">
                                        <p:cTn id="25" dur="500" fill="hold"/>
                                        <p:tgtEl>
                                          <p:spTgt spid="379911"/>
                                        </p:tgtEl>
                                        <p:attrNameLst>
                                          <p:attrName>ppt_x</p:attrName>
                                        </p:attrNameLst>
                                      </p:cBhvr>
                                      <p:tavLst>
                                        <p:tav tm="0">
                                          <p:val>
                                            <p:strVal val="1+#ppt_w/2"/>
                                          </p:val>
                                        </p:tav>
                                        <p:tav tm="100000">
                                          <p:val>
                                            <p:strVal val="#ppt_x"/>
                                          </p:val>
                                        </p:tav>
                                      </p:tavLst>
                                    </p:anim>
                                    <p:anim calcmode="lin" valueType="num">
                                      <p:cBhvr additive="base">
                                        <p:cTn id="26" dur="500" fill="hold"/>
                                        <p:tgtEl>
                                          <p:spTgt spid="3799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9" grpId="0" autoUpdateAnimBg="0"/>
      <p:bldP spid="37991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30725" name="Rectangle 2"/>
          <p:cNvSpPr>
            <a:spLocks noGrp="1" noChangeArrowheads="1"/>
          </p:cNvSpPr>
          <p:nvPr>
            <p:ph type="title"/>
          </p:nvPr>
        </p:nvSpPr>
        <p:spPr/>
        <p:txBody>
          <a:bodyPr/>
          <a:lstStyle/>
          <a:p>
            <a:pPr eaLnBrk="1" hangingPunct="1"/>
            <a:r>
              <a:rPr lang="pl-PL" smtClean="0"/>
              <a:t>Wskaźniki i prognoza</a:t>
            </a:r>
          </a:p>
        </p:txBody>
      </p:sp>
      <p:sp>
        <p:nvSpPr>
          <p:cNvPr id="30726" name="Rectangle 3"/>
          <p:cNvSpPr>
            <a:spLocks noGrp="1" noChangeArrowheads="1"/>
          </p:cNvSpPr>
          <p:nvPr>
            <p:ph type="body" idx="1"/>
          </p:nvPr>
        </p:nvSpPr>
        <p:spPr/>
        <p:txBody>
          <a:bodyPr/>
          <a:lstStyle/>
          <a:p>
            <a:pPr eaLnBrk="1" hangingPunct="1">
              <a:buSzTx/>
              <a:buFontTx/>
              <a:buNone/>
            </a:pPr>
            <a:r>
              <a:rPr lang="pl-PL" smtClean="0"/>
              <a:t>Mając oszacowanie analityczne trendu możemy wyznaczyć przyszłą wartość analizowanego zjawiska w chwili </a:t>
            </a:r>
            <a:r>
              <a:rPr lang="pl-PL" i="1" smtClean="0"/>
              <a:t>T</a:t>
            </a:r>
            <a:r>
              <a:rPr lang="pl-PL" smtClean="0"/>
              <a:t> z uwzględnieniem wahań okresowych z wzorów:</a:t>
            </a:r>
          </a:p>
          <a:p>
            <a:pPr eaLnBrk="1" hangingPunct="1"/>
            <a:endParaRPr lang="pl-PL" smtClean="0"/>
          </a:p>
        </p:txBody>
      </p:sp>
      <p:graphicFrame>
        <p:nvGraphicFramePr>
          <p:cNvPr id="380932" name="Object 4"/>
          <p:cNvGraphicFramePr>
            <a:graphicFrameLocks noChangeAspect="1"/>
          </p:cNvGraphicFramePr>
          <p:nvPr/>
        </p:nvGraphicFramePr>
        <p:xfrm>
          <a:off x="971550" y="3357563"/>
          <a:ext cx="3663950" cy="1093787"/>
        </p:xfrm>
        <a:graphic>
          <a:graphicData uri="http://schemas.openxmlformats.org/presentationml/2006/ole">
            <p:oleObj spid="_x0000_s30722" name="Równanie" r:id="rId3" imgW="850680" imgH="253800" progId="">
              <p:embed/>
            </p:oleObj>
          </a:graphicData>
        </a:graphic>
      </p:graphicFrame>
      <p:sp>
        <p:nvSpPr>
          <p:cNvPr id="380933" name="Text Box 5"/>
          <p:cNvSpPr txBox="1">
            <a:spLocks noChangeArrowheads="1"/>
          </p:cNvSpPr>
          <p:nvPr/>
        </p:nvSpPr>
        <p:spPr bwMode="auto">
          <a:xfrm>
            <a:off x="5010150" y="3509963"/>
            <a:ext cx="2971800" cy="519112"/>
          </a:xfrm>
          <a:prstGeom prst="rect">
            <a:avLst/>
          </a:prstGeom>
          <a:noFill/>
          <a:ln w="9525">
            <a:noFill/>
            <a:miter lim="800000"/>
            <a:headEnd/>
            <a:tailEnd/>
          </a:ln>
        </p:spPr>
        <p:txBody>
          <a:bodyPr>
            <a:spAutoFit/>
          </a:bodyPr>
          <a:lstStyle/>
          <a:p>
            <a:pPr>
              <a:spcBef>
                <a:spcPct val="50000"/>
              </a:spcBef>
            </a:pPr>
            <a:r>
              <a:rPr lang="pl-PL" sz="2800">
                <a:latin typeface="Calibri" pitchFamily="34" charset="0"/>
              </a:rPr>
              <a:t>multiplikatywny</a:t>
            </a:r>
          </a:p>
        </p:txBody>
      </p:sp>
      <p:graphicFrame>
        <p:nvGraphicFramePr>
          <p:cNvPr id="380934" name="Object 6"/>
          <p:cNvGraphicFramePr>
            <a:graphicFrameLocks noChangeAspect="1"/>
          </p:cNvGraphicFramePr>
          <p:nvPr/>
        </p:nvGraphicFramePr>
        <p:xfrm>
          <a:off x="971550" y="4729163"/>
          <a:ext cx="3962400" cy="1116012"/>
        </p:xfrm>
        <a:graphic>
          <a:graphicData uri="http://schemas.openxmlformats.org/presentationml/2006/ole">
            <p:oleObj spid="_x0000_s30723" name="Równanie" r:id="rId4" imgW="901440" imgH="253800" progId="">
              <p:embed/>
            </p:oleObj>
          </a:graphicData>
        </a:graphic>
      </p:graphicFrame>
      <p:sp>
        <p:nvSpPr>
          <p:cNvPr id="380935" name="Text Box 7"/>
          <p:cNvSpPr txBox="1">
            <a:spLocks noChangeArrowheads="1"/>
          </p:cNvSpPr>
          <p:nvPr/>
        </p:nvSpPr>
        <p:spPr bwMode="auto">
          <a:xfrm>
            <a:off x="5314950" y="5033963"/>
            <a:ext cx="2667000" cy="519112"/>
          </a:xfrm>
          <a:prstGeom prst="rect">
            <a:avLst/>
          </a:prstGeom>
          <a:noFill/>
          <a:ln w="9525">
            <a:noFill/>
            <a:miter lim="800000"/>
            <a:headEnd/>
            <a:tailEnd/>
          </a:ln>
        </p:spPr>
        <p:txBody>
          <a:bodyPr>
            <a:spAutoFit/>
          </a:bodyPr>
          <a:lstStyle/>
          <a:p>
            <a:pPr>
              <a:spcBef>
                <a:spcPct val="50000"/>
              </a:spcBef>
            </a:pPr>
            <a:r>
              <a:rPr lang="pl-PL" sz="2800">
                <a:latin typeface="Calibri" pitchFamily="34" charset="0"/>
              </a:rPr>
              <a:t>addytywny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0932"/>
                                        </p:tgtEl>
                                        <p:attrNameLst>
                                          <p:attrName>style.visibility</p:attrName>
                                        </p:attrNameLst>
                                      </p:cBhvr>
                                      <p:to>
                                        <p:strVal val="visible"/>
                                      </p:to>
                                    </p:set>
                                    <p:anim calcmode="lin" valueType="num">
                                      <p:cBhvr additive="base">
                                        <p:cTn id="7" dur="500" fill="hold"/>
                                        <p:tgtEl>
                                          <p:spTgt spid="380932"/>
                                        </p:tgtEl>
                                        <p:attrNameLst>
                                          <p:attrName>ppt_x</p:attrName>
                                        </p:attrNameLst>
                                      </p:cBhvr>
                                      <p:tavLst>
                                        <p:tav tm="0">
                                          <p:val>
                                            <p:strVal val="0-#ppt_w/2"/>
                                          </p:val>
                                        </p:tav>
                                        <p:tav tm="100000">
                                          <p:val>
                                            <p:strVal val="#ppt_x"/>
                                          </p:val>
                                        </p:tav>
                                      </p:tavLst>
                                    </p:anim>
                                    <p:anim calcmode="lin" valueType="num">
                                      <p:cBhvr additive="base">
                                        <p:cTn id="8" dur="500" fill="hold"/>
                                        <p:tgtEl>
                                          <p:spTgt spid="3809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0933"/>
                                        </p:tgtEl>
                                        <p:attrNameLst>
                                          <p:attrName>style.visibility</p:attrName>
                                        </p:attrNameLst>
                                      </p:cBhvr>
                                      <p:to>
                                        <p:strVal val="visible"/>
                                      </p:to>
                                    </p:set>
                                    <p:anim calcmode="lin" valueType="num">
                                      <p:cBhvr additive="base">
                                        <p:cTn id="13" dur="500" fill="hold"/>
                                        <p:tgtEl>
                                          <p:spTgt spid="380933"/>
                                        </p:tgtEl>
                                        <p:attrNameLst>
                                          <p:attrName>ppt_x</p:attrName>
                                        </p:attrNameLst>
                                      </p:cBhvr>
                                      <p:tavLst>
                                        <p:tav tm="0">
                                          <p:val>
                                            <p:strVal val="1+#ppt_w/2"/>
                                          </p:val>
                                        </p:tav>
                                        <p:tav tm="100000">
                                          <p:val>
                                            <p:strVal val="#ppt_x"/>
                                          </p:val>
                                        </p:tav>
                                      </p:tavLst>
                                    </p:anim>
                                    <p:anim calcmode="lin" valueType="num">
                                      <p:cBhvr additive="base">
                                        <p:cTn id="14" dur="500" fill="hold"/>
                                        <p:tgtEl>
                                          <p:spTgt spid="38093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80933"/>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80934"/>
                                        </p:tgtEl>
                                        <p:attrNameLst>
                                          <p:attrName>style.visibility</p:attrName>
                                        </p:attrNameLst>
                                      </p:cBhvr>
                                      <p:to>
                                        <p:strVal val="visible"/>
                                      </p:to>
                                    </p:set>
                                    <p:anim calcmode="lin" valueType="num">
                                      <p:cBhvr additive="base">
                                        <p:cTn id="19" dur="500" fill="hold"/>
                                        <p:tgtEl>
                                          <p:spTgt spid="380934"/>
                                        </p:tgtEl>
                                        <p:attrNameLst>
                                          <p:attrName>ppt_x</p:attrName>
                                        </p:attrNameLst>
                                      </p:cBhvr>
                                      <p:tavLst>
                                        <p:tav tm="0">
                                          <p:val>
                                            <p:strVal val="0-#ppt_w/2"/>
                                          </p:val>
                                        </p:tav>
                                        <p:tav tm="100000">
                                          <p:val>
                                            <p:strVal val="#ppt_x"/>
                                          </p:val>
                                        </p:tav>
                                      </p:tavLst>
                                    </p:anim>
                                    <p:anim calcmode="lin" valueType="num">
                                      <p:cBhvr additive="base">
                                        <p:cTn id="20" dur="500" fill="hold"/>
                                        <p:tgtEl>
                                          <p:spTgt spid="3809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80935"/>
                                        </p:tgtEl>
                                        <p:attrNameLst>
                                          <p:attrName>style.visibility</p:attrName>
                                        </p:attrNameLst>
                                      </p:cBhvr>
                                      <p:to>
                                        <p:strVal val="visible"/>
                                      </p:to>
                                    </p:set>
                                    <p:anim calcmode="lin" valueType="num">
                                      <p:cBhvr additive="base">
                                        <p:cTn id="25" dur="500" fill="hold"/>
                                        <p:tgtEl>
                                          <p:spTgt spid="380935"/>
                                        </p:tgtEl>
                                        <p:attrNameLst>
                                          <p:attrName>ppt_x</p:attrName>
                                        </p:attrNameLst>
                                      </p:cBhvr>
                                      <p:tavLst>
                                        <p:tav tm="0">
                                          <p:val>
                                            <p:strVal val="1+#ppt_w/2"/>
                                          </p:val>
                                        </p:tav>
                                        <p:tav tm="100000">
                                          <p:val>
                                            <p:strVal val="#ppt_x"/>
                                          </p:val>
                                        </p:tav>
                                      </p:tavLst>
                                    </p:anim>
                                    <p:anim calcmode="lin" valueType="num">
                                      <p:cBhvr additive="base">
                                        <p:cTn id="26" dur="500" fill="hold"/>
                                        <p:tgtEl>
                                          <p:spTgt spid="3809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autoUpdateAnimBg="0"/>
      <p:bldP spid="380935"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stopki 3"/>
          <p:cNvSpPr>
            <a:spLocks noGrp="1"/>
          </p:cNvSpPr>
          <p:nvPr>
            <p:ph type="ftr" sz="quarter" idx="10"/>
          </p:nvPr>
        </p:nvSpPr>
        <p:spPr/>
        <p:txBody>
          <a:bodyPr/>
          <a:lstStyle/>
          <a:p>
            <a:pPr>
              <a:defRPr/>
            </a:pPr>
            <a:r>
              <a:rPr lang="pl-PL"/>
              <a:t>KISIM, WIMiIP, AGH</a:t>
            </a:r>
          </a:p>
        </p:txBody>
      </p:sp>
      <p:sp>
        <p:nvSpPr>
          <p:cNvPr id="104451" name="Rectangle 2"/>
          <p:cNvSpPr>
            <a:spLocks noGrp="1" noChangeArrowheads="1"/>
          </p:cNvSpPr>
          <p:nvPr>
            <p:ph type="title"/>
          </p:nvPr>
        </p:nvSpPr>
        <p:spPr/>
        <p:txBody>
          <a:bodyPr/>
          <a:lstStyle/>
          <a:p>
            <a:pPr eaLnBrk="1" hangingPunct="1"/>
            <a:r>
              <a:rPr lang="pl-PL" smtClean="0"/>
              <a:t>Uwagi krytyczne do prognozy</a:t>
            </a:r>
          </a:p>
        </p:txBody>
      </p:sp>
      <p:sp>
        <p:nvSpPr>
          <p:cNvPr id="104452" name="Rectangle 3"/>
          <p:cNvSpPr>
            <a:spLocks noGrp="1" noChangeArrowheads="1"/>
          </p:cNvSpPr>
          <p:nvPr>
            <p:ph type="body" idx="1"/>
          </p:nvPr>
        </p:nvSpPr>
        <p:spPr/>
        <p:txBody>
          <a:bodyPr/>
          <a:lstStyle/>
          <a:p>
            <a:pPr eaLnBrk="1" hangingPunct="1">
              <a:lnSpc>
                <a:spcPct val="80000"/>
              </a:lnSpc>
              <a:buSzTx/>
              <a:buFontTx/>
              <a:buNone/>
            </a:pPr>
            <a:r>
              <a:rPr lang="pl-PL" sz="2000" smtClean="0"/>
              <a:t>Dotychczasowe metody prognozy (równanie trendu + wskaźniki wahań okresowych) nie dają możliwości wyznaczenia błędów prognozy.</a:t>
            </a:r>
          </a:p>
          <a:p>
            <a:pPr eaLnBrk="1" hangingPunct="1">
              <a:lnSpc>
                <a:spcPct val="80000"/>
              </a:lnSpc>
            </a:pPr>
            <a:r>
              <a:rPr lang="pl-PL" sz="2000" smtClean="0"/>
              <a:t>Rozwiązaniem jest zbudowanie tzw. </a:t>
            </a:r>
            <a:r>
              <a:rPr lang="pl-PL" sz="2000" smtClean="0">
                <a:solidFill>
                  <a:schemeClr val="bg2"/>
                </a:solidFill>
              </a:rPr>
              <a:t>modelu tendencji rozwojowej</a:t>
            </a:r>
            <a:r>
              <a:rPr lang="pl-PL" sz="2000" smtClean="0"/>
              <a:t>, a następnie oszacowanie parametrów tego modelu metodami regresyjnymi</a:t>
            </a:r>
          </a:p>
          <a:p>
            <a:pPr eaLnBrk="1" hangingPunct="1">
              <a:lnSpc>
                <a:spcPct val="80000"/>
              </a:lnSpc>
            </a:pPr>
            <a:r>
              <a:rPr lang="pl-PL" sz="2000" smtClean="0"/>
              <a:t>Badaniem własności szeregów czasowych i prognozowaniem na ich podstawie zajmuje się analiza szeregów czasowych.</a:t>
            </a:r>
          </a:p>
          <a:p>
            <a:pPr eaLnBrk="1" hangingPunct="1">
              <a:lnSpc>
                <a:spcPct val="80000"/>
              </a:lnSpc>
            </a:pPr>
            <a:r>
              <a:rPr lang="pl-PL" sz="2000" smtClean="0"/>
              <a:t>Modele szeregów czasowych mają wiele postaci. Ich trzy klasyczne klasy to </a:t>
            </a:r>
          </a:p>
          <a:p>
            <a:pPr lvl="1" eaLnBrk="1" hangingPunct="1">
              <a:lnSpc>
                <a:spcPct val="80000"/>
              </a:lnSpc>
            </a:pPr>
            <a:r>
              <a:rPr lang="pl-PL" sz="1800" smtClean="0">
                <a:solidFill>
                  <a:schemeClr val="bg2"/>
                </a:solidFill>
              </a:rPr>
              <a:t>modele autoregresyjne</a:t>
            </a:r>
            <a:r>
              <a:rPr lang="pl-PL" sz="1800" smtClean="0"/>
              <a:t> (AR, od ang. AutoRegressive), </a:t>
            </a:r>
          </a:p>
          <a:p>
            <a:pPr lvl="1" eaLnBrk="1" hangingPunct="1">
              <a:lnSpc>
                <a:spcPct val="80000"/>
              </a:lnSpc>
            </a:pPr>
            <a:r>
              <a:rPr lang="pl-PL" sz="1800" smtClean="0">
                <a:solidFill>
                  <a:schemeClr val="bg2"/>
                </a:solidFill>
              </a:rPr>
              <a:t>scałkowane</a:t>
            </a:r>
            <a:r>
              <a:rPr lang="pl-PL" sz="1800" smtClean="0"/>
              <a:t> (I, Integrated) oraz </a:t>
            </a:r>
          </a:p>
          <a:p>
            <a:pPr lvl="1" eaLnBrk="1" hangingPunct="1">
              <a:lnSpc>
                <a:spcPct val="80000"/>
              </a:lnSpc>
            </a:pPr>
            <a:r>
              <a:rPr lang="pl-PL" sz="1800" smtClean="0">
                <a:solidFill>
                  <a:schemeClr val="bg2"/>
                </a:solidFill>
              </a:rPr>
              <a:t>z ruchomą średnią</a:t>
            </a:r>
            <a:r>
              <a:rPr lang="pl-PL" sz="1800" smtClean="0"/>
              <a:t> (MA, Moving Average). </a:t>
            </a:r>
          </a:p>
          <a:p>
            <a:pPr eaLnBrk="1" hangingPunct="1">
              <a:lnSpc>
                <a:spcPct val="80000"/>
              </a:lnSpc>
            </a:pPr>
            <a:r>
              <a:rPr lang="pl-PL" sz="2000" smtClean="0"/>
              <a:t>Złożenia tych trzech klas to m.in. popularne modele autoregresyjne ze średnią ruchomą (ARMA) oraz modele autoregresyjne scałkowane ze średnią ruchomą (ARIMA).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stopki 3"/>
          <p:cNvSpPr>
            <a:spLocks noGrp="1"/>
          </p:cNvSpPr>
          <p:nvPr>
            <p:ph type="ftr" sz="quarter" idx="10"/>
          </p:nvPr>
        </p:nvSpPr>
        <p:spPr/>
        <p:txBody>
          <a:bodyPr/>
          <a:lstStyle/>
          <a:p>
            <a:pPr>
              <a:defRPr/>
            </a:pPr>
            <a:r>
              <a:rPr lang="pl-PL"/>
              <a:t>KISIM, WIMiIP, AGH</a:t>
            </a:r>
          </a:p>
        </p:txBody>
      </p:sp>
      <p:sp>
        <p:nvSpPr>
          <p:cNvPr id="31751" name="Rectangle 2"/>
          <p:cNvSpPr>
            <a:spLocks noGrp="1" noChangeArrowheads="1"/>
          </p:cNvSpPr>
          <p:nvPr>
            <p:ph type="title"/>
          </p:nvPr>
        </p:nvSpPr>
        <p:spPr/>
        <p:txBody>
          <a:bodyPr/>
          <a:lstStyle/>
          <a:p>
            <a:pPr eaLnBrk="1" hangingPunct="1"/>
            <a:endParaRPr lang="pl-PL" smtClean="0"/>
          </a:p>
        </p:txBody>
      </p:sp>
      <p:sp>
        <p:nvSpPr>
          <p:cNvPr id="31752" name="Rectangle 3"/>
          <p:cNvSpPr>
            <a:spLocks noGrp="1" noChangeArrowheads="1"/>
          </p:cNvSpPr>
          <p:nvPr>
            <p:ph type="body" idx="1"/>
          </p:nvPr>
        </p:nvSpPr>
        <p:spPr/>
        <p:txBody>
          <a:bodyPr/>
          <a:lstStyle/>
          <a:p>
            <a:pPr eaLnBrk="1" hangingPunct="1"/>
            <a:endParaRPr lang="pl-PL" smtClean="0"/>
          </a:p>
        </p:txBody>
      </p:sp>
      <p:pic>
        <p:nvPicPr>
          <p:cNvPr id="31753" name="Picture 4"/>
          <p:cNvPicPr>
            <a:picLocks noChangeAspect="1" noChangeArrowheads="1"/>
          </p:cNvPicPr>
          <p:nvPr/>
        </p:nvPicPr>
        <p:blipFill>
          <a:blip r:embed="rId3" cstate="print"/>
          <a:srcRect/>
          <a:stretch>
            <a:fillRect/>
          </a:stretch>
        </p:blipFill>
        <p:spPr bwMode="auto">
          <a:xfrm>
            <a:off x="1258888" y="1196975"/>
            <a:ext cx="2070100" cy="2592388"/>
          </a:xfrm>
          <a:prstGeom prst="rect">
            <a:avLst/>
          </a:prstGeom>
          <a:noFill/>
          <a:ln w="9525">
            <a:noFill/>
            <a:miter lim="800000"/>
            <a:headEnd/>
            <a:tailEnd/>
          </a:ln>
        </p:spPr>
      </p:pic>
      <p:sp>
        <p:nvSpPr>
          <p:cNvPr id="31754" name="Rectangle 5"/>
          <p:cNvSpPr>
            <a:spLocks noChangeArrowheads="1"/>
          </p:cNvSpPr>
          <p:nvPr/>
        </p:nvSpPr>
        <p:spPr bwMode="auto">
          <a:xfrm>
            <a:off x="0" y="1885950"/>
            <a:ext cx="9144000" cy="0"/>
          </a:xfrm>
          <a:prstGeom prst="rect">
            <a:avLst/>
          </a:prstGeom>
          <a:noFill/>
          <a:ln w="9525">
            <a:noFill/>
            <a:miter lim="800000"/>
            <a:headEnd/>
            <a:tailEnd/>
          </a:ln>
        </p:spPr>
        <p:txBody>
          <a:bodyPr wrap="none" anchor="ctr">
            <a:spAutoFit/>
          </a:bodyPr>
          <a:lstStyle/>
          <a:p>
            <a:endParaRPr lang="pl-PL"/>
          </a:p>
        </p:txBody>
      </p:sp>
      <p:graphicFrame>
        <p:nvGraphicFramePr>
          <p:cNvPr id="31746" name="Object 6"/>
          <p:cNvGraphicFramePr>
            <a:graphicFrameLocks noChangeAspect="1"/>
          </p:cNvGraphicFramePr>
          <p:nvPr/>
        </p:nvGraphicFramePr>
        <p:xfrm>
          <a:off x="4500563" y="1125538"/>
          <a:ext cx="4114800" cy="3086100"/>
        </p:xfrm>
        <a:graphic>
          <a:graphicData uri="http://schemas.openxmlformats.org/presentationml/2006/ole">
            <p:oleObj spid="_x0000_s31746" name="Graph" r:id="rId4" imgW="4119120" imgH="3089160" progId="STATISTICA.Graph">
              <p:embed/>
            </p:oleObj>
          </a:graphicData>
        </a:graphic>
      </p:graphicFrame>
      <p:graphicFrame>
        <p:nvGraphicFramePr>
          <p:cNvPr id="31747" name="Object 7"/>
          <p:cNvGraphicFramePr>
            <a:graphicFrameLocks noChangeAspect="1"/>
          </p:cNvGraphicFramePr>
          <p:nvPr/>
        </p:nvGraphicFramePr>
        <p:xfrm>
          <a:off x="468313" y="4292600"/>
          <a:ext cx="2743200" cy="2057400"/>
        </p:xfrm>
        <a:graphic>
          <a:graphicData uri="http://schemas.openxmlformats.org/presentationml/2006/ole">
            <p:oleObj spid="_x0000_s31747" name="Graph" r:id="rId5" imgW="2747520" imgH="2060640" progId="STATISTICA.Graph">
              <p:embed/>
            </p:oleObj>
          </a:graphicData>
        </a:graphic>
      </p:graphicFrame>
      <p:graphicFrame>
        <p:nvGraphicFramePr>
          <p:cNvPr id="31748" name="Object 8"/>
          <p:cNvGraphicFramePr>
            <a:graphicFrameLocks noChangeAspect="1"/>
          </p:cNvGraphicFramePr>
          <p:nvPr/>
        </p:nvGraphicFramePr>
        <p:xfrm>
          <a:off x="3348038" y="4365625"/>
          <a:ext cx="2743200" cy="2057400"/>
        </p:xfrm>
        <a:graphic>
          <a:graphicData uri="http://schemas.openxmlformats.org/presentationml/2006/ole">
            <p:oleObj spid="_x0000_s31748" name="Graph" r:id="rId6" imgW="2747520" imgH="2060640" progId="STATISTICA.Graph">
              <p:embed/>
            </p:oleObj>
          </a:graphicData>
        </a:graphic>
      </p:graphicFrame>
      <p:sp>
        <p:nvSpPr>
          <p:cNvPr id="31755" name="Rectangle 9"/>
          <p:cNvSpPr>
            <a:spLocks noChangeArrowheads="1"/>
          </p:cNvSpPr>
          <p:nvPr/>
        </p:nvSpPr>
        <p:spPr bwMode="auto">
          <a:xfrm>
            <a:off x="0" y="1235075"/>
            <a:ext cx="9144000" cy="0"/>
          </a:xfrm>
          <a:prstGeom prst="rect">
            <a:avLst/>
          </a:prstGeom>
          <a:noFill/>
          <a:ln w="9525">
            <a:noFill/>
            <a:miter lim="800000"/>
            <a:headEnd/>
            <a:tailEnd/>
          </a:ln>
        </p:spPr>
        <p:txBody>
          <a:bodyPr wrap="none" anchor="ctr">
            <a:spAutoFit/>
          </a:bodyPr>
          <a:lstStyle/>
          <a:p>
            <a:endParaRPr lang="pl-PL"/>
          </a:p>
        </p:txBody>
      </p:sp>
      <p:sp>
        <p:nvSpPr>
          <p:cNvPr id="31756" name="Rectangle 10"/>
          <p:cNvSpPr>
            <a:spLocks noChangeArrowheads="1"/>
          </p:cNvSpPr>
          <p:nvPr/>
        </p:nvSpPr>
        <p:spPr bwMode="auto">
          <a:xfrm>
            <a:off x="0" y="3368675"/>
            <a:ext cx="227013" cy="274638"/>
          </a:xfrm>
          <a:prstGeom prst="rect">
            <a:avLst/>
          </a:prstGeom>
          <a:noFill/>
          <a:ln w="9525">
            <a:noFill/>
            <a:miter lim="800000"/>
            <a:headEnd/>
            <a:tailEnd/>
          </a:ln>
        </p:spPr>
        <p:txBody>
          <a:bodyPr wrap="none" anchor="ctr">
            <a:spAutoFit/>
          </a:bodyPr>
          <a:lstStyle/>
          <a:p>
            <a:r>
              <a:rPr lang="pl-PL" sz="1200">
                <a:cs typeface="Times New Roman" pitchFamily="18" charset="0"/>
              </a:rPr>
              <a:t> </a:t>
            </a:r>
            <a:endParaRPr lang="pl-PL"/>
          </a:p>
        </p:txBody>
      </p:sp>
      <p:sp>
        <p:nvSpPr>
          <p:cNvPr id="31757" name="Rectangle 11"/>
          <p:cNvSpPr>
            <a:spLocks noChangeArrowheads="1"/>
          </p:cNvSpPr>
          <p:nvPr/>
        </p:nvSpPr>
        <p:spPr bwMode="auto">
          <a:xfrm>
            <a:off x="0" y="1371600"/>
            <a:ext cx="9144000" cy="0"/>
          </a:xfrm>
          <a:prstGeom prst="rect">
            <a:avLst/>
          </a:prstGeom>
          <a:noFill/>
          <a:ln w="9525">
            <a:noFill/>
            <a:miter lim="800000"/>
            <a:headEnd/>
            <a:tailEnd/>
          </a:ln>
        </p:spPr>
        <p:txBody>
          <a:bodyPr wrap="none" anchor="ctr">
            <a:spAutoFit/>
          </a:bodyPr>
          <a:lstStyle/>
          <a:p>
            <a:endParaRPr lang="pl-PL"/>
          </a:p>
        </p:txBody>
      </p:sp>
      <p:graphicFrame>
        <p:nvGraphicFramePr>
          <p:cNvPr id="31749" name="Object 12"/>
          <p:cNvGraphicFramePr>
            <a:graphicFrameLocks noChangeAspect="1"/>
          </p:cNvGraphicFramePr>
          <p:nvPr/>
        </p:nvGraphicFramePr>
        <p:xfrm>
          <a:off x="6156325" y="4346575"/>
          <a:ext cx="2822575" cy="2117725"/>
        </p:xfrm>
        <a:graphic>
          <a:graphicData uri="http://schemas.openxmlformats.org/presentationml/2006/ole">
            <p:oleObj spid="_x0000_s31749" name="Graph" r:id="rId7" imgW="5490720" imgH="4118040" progId="STATISTICA.Graph">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ymbol zastępczy stopki 3"/>
          <p:cNvSpPr>
            <a:spLocks noGrp="1"/>
          </p:cNvSpPr>
          <p:nvPr>
            <p:ph type="ftr" sz="quarter" idx="10"/>
          </p:nvPr>
        </p:nvSpPr>
        <p:spPr/>
        <p:txBody>
          <a:bodyPr/>
          <a:lstStyle/>
          <a:p>
            <a:pPr>
              <a:defRPr/>
            </a:pPr>
            <a:r>
              <a:rPr lang="pl-PL"/>
              <a:t>KISIM, WIMiIP, AGH</a:t>
            </a:r>
          </a:p>
        </p:txBody>
      </p:sp>
      <p:sp>
        <p:nvSpPr>
          <p:cNvPr id="32774" name="Rectangle 2"/>
          <p:cNvSpPr>
            <a:spLocks noGrp="1" noChangeArrowheads="1"/>
          </p:cNvSpPr>
          <p:nvPr>
            <p:ph type="title"/>
          </p:nvPr>
        </p:nvSpPr>
        <p:spPr/>
        <p:txBody>
          <a:bodyPr/>
          <a:lstStyle/>
          <a:p>
            <a:pPr eaLnBrk="1" hangingPunct="1"/>
            <a:r>
              <a:rPr lang="pl-PL" sz="2400" smtClean="0"/>
              <a:t>Dekompozycja szeregu czasowego z wykorzystaniem</a:t>
            </a:r>
            <a:br>
              <a:rPr lang="pl-PL" sz="2400" smtClean="0"/>
            </a:br>
            <a:r>
              <a:rPr lang="pl-PL" sz="2400" smtClean="0"/>
              <a:t>wskaźników sezonowości.</a:t>
            </a:r>
            <a:br>
              <a:rPr lang="pl-PL" sz="2400" smtClean="0"/>
            </a:br>
            <a:endParaRPr lang="pl-PL" sz="2400" smtClean="0"/>
          </a:p>
        </p:txBody>
      </p:sp>
      <p:sp>
        <p:nvSpPr>
          <p:cNvPr id="32775" name="Rectangle 3"/>
          <p:cNvSpPr>
            <a:spLocks noGrp="1" noChangeArrowheads="1"/>
          </p:cNvSpPr>
          <p:nvPr>
            <p:ph type="body" idx="1"/>
          </p:nvPr>
        </p:nvSpPr>
        <p:spPr/>
        <p:txBody>
          <a:bodyPr/>
          <a:lstStyle/>
          <a:p>
            <a:pPr eaLnBrk="1" hangingPunct="1"/>
            <a:endParaRPr lang="pl-PL" smtClean="0"/>
          </a:p>
        </p:txBody>
      </p:sp>
      <p:graphicFrame>
        <p:nvGraphicFramePr>
          <p:cNvPr id="32770" name="Object 4"/>
          <p:cNvGraphicFramePr>
            <a:graphicFrameLocks noChangeAspect="1"/>
          </p:cNvGraphicFramePr>
          <p:nvPr/>
        </p:nvGraphicFramePr>
        <p:xfrm>
          <a:off x="0" y="1058863"/>
          <a:ext cx="3419475" cy="2565400"/>
        </p:xfrm>
        <a:graphic>
          <a:graphicData uri="http://schemas.openxmlformats.org/presentationml/2006/ole">
            <p:oleObj spid="_x0000_s32770" name="Graph" r:id="rId3" imgW="2747520" imgH="2060640" progId="STATISTICA.Graph">
              <p:embed/>
            </p:oleObj>
          </a:graphicData>
        </a:graphic>
      </p:graphicFrame>
      <p:graphicFrame>
        <p:nvGraphicFramePr>
          <p:cNvPr id="32771" name="Object 5"/>
          <p:cNvGraphicFramePr>
            <a:graphicFrameLocks noChangeAspect="1"/>
          </p:cNvGraphicFramePr>
          <p:nvPr/>
        </p:nvGraphicFramePr>
        <p:xfrm>
          <a:off x="0" y="3860800"/>
          <a:ext cx="3419475" cy="2565400"/>
        </p:xfrm>
        <a:graphic>
          <a:graphicData uri="http://schemas.openxmlformats.org/presentationml/2006/ole">
            <p:oleObj spid="_x0000_s32771" name="Graph" r:id="rId4" imgW="2747520" imgH="2060640" progId="STATISTICA.Graph">
              <p:embed/>
            </p:oleObj>
          </a:graphicData>
        </a:graphic>
      </p:graphicFrame>
      <p:sp>
        <p:nvSpPr>
          <p:cNvPr id="32776" name="Rectangle 6"/>
          <p:cNvSpPr>
            <a:spLocks noChangeArrowheads="1"/>
          </p:cNvSpPr>
          <p:nvPr/>
        </p:nvSpPr>
        <p:spPr bwMode="auto">
          <a:xfrm>
            <a:off x="0" y="1058863"/>
            <a:ext cx="9144000" cy="0"/>
          </a:xfrm>
          <a:prstGeom prst="rect">
            <a:avLst/>
          </a:prstGeom>
          <a:noFill/>
          <a:ln w="9525">
            <a:noFill/>
            <a:miter lim="800000"/>
            <a:headEnd/>
            <a:tailEnd/>
          </a:ln>
        </p:spPr>
        <p:txBody>
          <a:bodyPr wrap="none" anchor="ctr">
            <a:spAutoFit/>
          </a:bodyPr>
          <a:lstStyle/>
          <a:p>
            <a:endParaRPr lang="pl-PL"/>
          </a:p>
        </p:txBody>
      </p:sp>
      <p:sp>
        <p:nvSpPr>
          <p:cNvPr id="32777" name="Rectangle 7"/>
          <p:cNvSpPr>
            <a:spLocks noChangeArrowheads="1"/>
          </p:cNvSpPr>
          <p:nvPr/>
        </p:nvSpPr>
        <p:spPr bwMode="auto">
          <a:xfrm>
            <a:off x="0" y="3192463"/>
            <a:ext cx="219075" cy="274637"/>
          </a:xfrm>
          <a:prstGeom prst="rect">
            <a:avLst/>
          </a:prstGeom>
          <a:noFill/>
          <a:ln w="9525">
            <a:noFill/>
            <a:miter lim="800000"/>
            <a:headEnd/>
            <a:tailEnd/>
          </a:ln>
        </p:spPr>
        <p:txBody>
          <a:bodyPr wrap="none" anchor="ctr">
            <a:spAutoFit/>
          </a:bodyPr>
          <a:lstStyle/>
          <a:p>
            <a:r>
              <a:rPr lang="pl-PL" sz="1200">
                <a:latin typeface="Calibri" pitchFamily="34" charset="0"/>
                <a:cs typeface="Times New Roman" pitchFamily="18" charset="0"/>
              </a:rPr>
              <a:t> </a:t>
            </a:r>
            <a:endParaRPr lang="pl-PL">
              <a:latin typeface="Calibri" pitchFamily="34" charset="0"/>
            </a:endParaRPr>
          </a:p>
        </p:txBody>
      </p:sp>
      <p:sp>
        <p:nvSpPr>
          <p:cNvPr id="32778" name="Rectangle 8"/>
          <p:cNvSpPr>
            <a:spLocks noChangeArrowheads="1"/>
          </p:cNvSpPr>
          <p:nvPr/>
        </p:nvSpPr>
        <p:spPr bwMode="auto">
          <a:xfrm>
            <a:off x="0" y="1249363"/>
            <a:ext cx="2843213" cy="825500"/>
          </a:xfrm>
          <a:prstGeom prst="rect">
            <a:avLst/>
          </a:prstGeom>
          <a:noFill/>
          <a:ln w="9525">
            <a:noFill/>
            <a:miter lim="800000"/>
            <a:headEnd/>
            <a:tailEnd/>
          </a:ln>
        </p:spPr>
        <p:txBody>
          <a:bodyPr anchor="ctr">
            <a:spAutoFit/>
          </a:bodyPr>
          <a:lstStyle/>
          <a:p>
            <a:r>
              <a:rPr lang="pl-PL" sz="1600">
                <a:latin typeface="Calibri" pitchFamily="34" charset="0"/>
                <a:cs typeface="Times New Roman" pitchFamily="18" charset="0"/>
              </a:rPr>
              <a:t> Średnia ruchoma dla k=3				</a:t>
            </a:r>
            <a:endParaRPr lang="pl-PL" sz="2400">
              <a:latin typeface="Calibri" pitchFamily="34" charset="0"/>
            </a:endParaRPr>
          </a:p>
        </p:txBody>
      </p:sp>
      <p:sp>
        <p:nvSpPr>
          <p:cNvPr id="32779" name="Rectangle 9"/>
          <p:cNvSpPr>
            <a:spLocks noChangeArrowheads="1"/>
          </p:cNvSpPr>
          <p:nvPr/>
        </p:nvSpPr>
        <p:spPr bwMode="auto">
          <a:xfrm>
            <a:off x="250825" y="4181475"/>
            <a:ext cx="2330450" cy="336550"/>
          </a:xfrm>
          <a:prstGeom prst="rect">
            <a:avLst/>
          </a:prstGeom>
          <a:noFill/>
          <a:ln w="9525">
            <a:noFill/>
            <a:miter lim="800000"/>
            <a:headEnd/>
            <a:tailEnd/>
          </a:ln>
        </p:spPr>
        <p:txBody>
          <a:bodyPr wrap="none">
            <a:spAutoFit/>
          </a:bodyPr>
          <a:lstStyle/>
          <a:p>
            <a:r>
              <a:rPr lang="pl-PL" sz="1600">
                <a:latin typeface="Calibri" pitchFamily="34" charset="0"/>
              </a:rPr>
              <a:t>Średnia ruchoma dla k=12</a:t>
            </a:r>
          </a:p>
        </p:txBody>
      </p:sp>
      <p:sp>
        <p:nvSpPr>
          <p:cNvPr id="32780" name="Rectangle 10"/>
          <p:cNvSpPr>
            <a:spLocks noChangeArrowheads="1"/>
          </p:cNvSpPr>
          <p:nvPr/>
        </p:nvSpPr>
        <p:spPr bwMode="auto">
          <a:xfrm>
            <a:off x="0" y="1535113"/>
            <a:ext cx="9144000" cy="0"/>
          </a:xfrm>
          <a:prstGeom prst="rect">
            <a:avLst/>
          </a:prstGeom>
          <a:noFill/>
          <a:ln w="9525">
            <a:noFill/>
            <a:miter lim="800000"/>
            <a:headEnd/>
            <a:tailEnd/>
          </a:ln>
        </p:spPr>
        <p:txBody>
          <a:bodyPr wrap="none" anchor="ctr">
            <a:spAutoFit/>
          </a:bodyPr>
          <a:lstStyle/>
          <a:p>
            <a:endParaRPr lang="pl-PL"/>
          </a:p>
        </p:txBody>
      </p:sp>
      <p:graphicFrame>
        <p:nvGraphicFramePr>
          <p:cNvPr id="32772" name="Object 11"/>
          <p:cNvGraphicFramePr>
            <a:graphicFrameLocks noChangeAspect="1"/>
          </p:cNvGraphicFramePr>
          <p:nvPr/>
        </p:nvGraphicFramePr>
        <p:xfrm>
          <a:off x="3492500" y="1052513"/>
          <a:ext cx="5472113" cy="4095750"/>
        </p:xfrm>
        <a:graphic>
          <a:graphicData uri="http://schemas.openxmlformats.org/presentationml/2006/ole">
            <p:oleObj spid="_x0000_s32772" name="Graph" r:id="rId5" imgW="4690800" imgH="3511440" progId="STATISTICA.Graph">
              <p:embed/>
            </p:oleObj>
          </a:graphicData>
        </a:graphic>
      </p:graphicFrame>
      <p:sp>
        <p:nvSpPr>
          <p:cNvPr id="32781" name="Rectangle 12"/>
          <p:cNvSpPr>
            <a:spLocks noChangeArrowheads="1"/>
          </p:cNvSpPr>
          <p:nvPr/>
        </p:nvSpPr>
        <p:spPr bwMode="auto">
          <a:xfrm>
            <a:off x="3779838" y="5199063"/>
            <a:ext cx="3040062" cy="336550"/>
          </a:xfrm>
          <a:prstGeom prst="rect">
            <a:avLst/>
          </a:prstGeom>
          <a:noFill/>
          <a:ln w="9525">
            <a:noFill/>
            <a:miter lim="800000"/>
            <a:headEnd/>
            <a:tailEnd/>
          </a:ln>
        </p:spPr>
        <p:txBody>
          <a:bodyPr wrap="none" anchor="ctr">
            <a:spAutoFit/>
          </a:bodyPr>
          <a:lstStyle/>
          <a:p>
            <a:r>
              <a:rPr lang="pl-PL" sz="1600">
                <a:latin typeface="Calibri" pitchFamily="34" charset="0"/>
                <a:cs typeface="Times New Roman" pitchFamily="18" charset="0"/>
              </a:rPr>
              <a:t>Dekompozycja sezonowa Census II</a:t>
            </a:r>
            <a:endParaRPr lang="pl-PL" sz="2400">
              <a:latin typeface="Calibri"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stopki 3"/>
          <p:cNvSpPr>
            <a:spLocks noGrp="1"/>
          </p:cNvSpPr>
          <p:nvPr>
            <p:ph type="ftr" sz="quarter" idx="10"/>
          </p:nvPr>
        </p:nvSpPr>
        <p:spPr/>
        <p:txBody>
          <a:bodyPr/>
          <a:lstStyle/>
          <a:p>
            <a:pPr>
              <a:defRPr/>
            </a:pPr>
            <a:r>
              <a:rPr lang="pl-PL"/>
              <a:t>KISIM, WIMiIP, AGH</a:t>
            </a:r>
          </a:p>
        </p:txBody>
      </p:sp>
      <p:sp>
        <p:nvSpPr>
          <p:cNvPr id="33796" name="Rectangle 2"/>
          <p:cNvSpPr>
            <a:spLocks noGrp="1" noChangeArrowheads="1"/>
          </p:cNvSpPr>
          <p:nvPr>
            <p:ph type="title"/>
          </p:nvPr>
        </p:nvSpPr>
        <p:spPr/>
        <p:txBody>
          <a:bodyPr/>
          <a:lstStyle/>
          <a:p>
            <a:pPr eaLnBrk="1" hangingPunct="1"/>
            <a:r>
              <a:rPr lang="pl-PL" smtClean="0"/>
              <a:t>ARIMA</a:t>
            </a:r>
          </a:p>
        </p:txBody>
      </p:sp>
      <p:sp>
        <p:nvSpPr>
          <p:cNvPr id="33797" name="Rectangle 3"/>
          <p:cNvSpPr>
            <a:spLocks noGrp="1" noChangeArrowheads="1"/>
          </p:cNvSpPr>
          <p:nvPr>
            <p:ph type="body" idx="1"/>
          </p:nvPr>
        </p:nvSpPr>
        <p:spPr/>
        <p:txBody>
          <a:bodyPr/>
          <a:lstStyle/>
          <a:p>
            <a:pPr eaLnBrk="1" hangingPunct="1"/>
            <a:endParaRPr lang="pl-PL" smtClean="0"/>
          </a:p>
        </p:txBody>
      </p:sp>
      <p:pic>
        <p:nvPicPr>
          <p:cNvPr id="33798" name="Picture 4"/>
          <p:cNvPicPr>
            <a:picLocks noChangeAspect="1" noChangeArrowheads="1"/>
          </p:cNvPicPr>
          <p:nvPr/>
        </p:nvPicPr>
        <p:blipFill>
          <a:blip r:embed="rId3" cstate="print"/>
          <a:srcRect/>
          <a:stretch>
            <a:fillRect/>
          </a:stretch>
        </p:blipFill>
        <p:spPr bwMode="auto">
          <a:xfrm>
            <a:off x="250825" y="1125538"/>
            <a:ext cx="4238625" cy="3044825"/>
          </a:xfrm>
          <a:prstGeom prst="rect">
            <a:avLst/>
          </a:prstGeom>
          <a:noFill/>
          <a:ln w="9525">
            <a:noFill/>
            <a:miter lim="800000"/>
            <a:headEnd/>
            <a:tailEnd/>
          </a:ln>
        </p:spPr>
      </p:pic>
      <p:pic>
        <p:nvPicPr>
          <p:cNvPr id="33799" name="Picture 5"/>
          <p:cNvPicPr>
            <a:picLocks noChangeAspect="1" noChangeArrowheads="1"/>
          </p:cNvPicPr>
          <p:nvPr/>
        </p:nvPicPr>
        <p:blipFill>
          <a:blip r:embed="rId4" cstate="print"/>
          <a:srcRect/>
          <a:stretch>
            <a:fillRect/>
          </a:stretch>
        </p:blipFill>
        <p:spPr bwMode="auto">
          <a:xfrm>
            <a:off x="4572000" y="1125538"/>
            <a:ext cx="2632075" cy="1773237"/>
          </a:xfrm>
          <a:prstGeom prst="rect">
            <a:avLst/>
          </a:prstGeom>
          <a:noFill/>
          <a:ln w="9525">
            <a:noFill/>
            <a:miter lim="800000"/>
            <a:headEnd/>
            <a:tailEnd/>
          </a:ln>
        </p:spPr>
      </p:pic>
      <p:sp>
        <p:nvSpPr>
          <p:cNvPr id="33800" name="Rectangle 6"/>
          <p:cNvSpPr>
            <a:spLocks noChangeArrowheads="1"/>
          </p:cNvSpPr>
          <p:nvPr/>
        </p:nvSpPr>
        <p:spPr bwMode="auto">
          <a:xfrm>
            <a:off x="0" y="1200150"/>
            <a:ext cx="9144000" cy="0"/>
          </a:xfrm>
          <a:prstGeom prst="rect">
            <a:avLst/>
          </a:prstGeom>
          <a:noFill/>
          <a:ln w="9525">
            <a:noFill/>
            <a:miter lim="800000"/>
            <a:headEnd/>
            <a:tailEnd/>
          </a:ln>
        </p:spPr>
        <p:txBody>
          <a:bodyPr wrap="none" anchor="ctr">
            <a:spAutoFit/>
          </a:bodyPr>
          <a:lstStyle/>
          <a:p>
            <a:endParaRPr lang="pl-PL"/>
          </a:p>
        </p:txBody>
      </p:sp>
      <p:graphicFrame>
        <p:nvGraphicFramePr>
          <p:cNvPr id="33794" name="Object 7"/>
          <p:cNvGraphicFramePr>
            <a:graphicFrameLocks noChangeAspect="1"/>
          </p:cNvGraphicFramePr>
          <p:nvPr/>
        </p:nvGraphicFramePr>
        <p:xfrm>
          <a:off x="3203575" y="2781300"/>
          <a:ext cx="5041900" cy="3781425"/>
        </p:xfrm>
        <a:graphic>
          <a:graphicData uri="http://schemas.openxmlformats.org/presentationml/2006/ole">
            <p:oleObj spid="_x0000_s33794" name="Graph" r:id="rId5" imgW="5760000" imgH="4320000" progId="STATISTICA.Graph">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stopki 3"/>
          <p:cNvSpPr>
            <a:spLocks noGrp="1"/>
          </p:cNvSpPr>
          <p:nvPr>
            <p:ph type="ftr" sz="quarter" idx="10"/>
          </p:nvPr>
        </p:nvSpPr>
        <p:spPr/>
        <p:txBody>
          <a:bodyPr/>
          <a:lstStyle/>
          <a:p>
            <a:pPr>
              <a:defRPr/>
            </a:pPr>
            <a:r>
              <a:rPr lang="pl-PL"/>
              <a:t>KISIM, WIMiIP, AGH</a:t>
            </a:r>
          </a:p>
        </p:txBody>
      </p:sp>
      <p:sp>
        <p:nvSpPr>
          <p:cNvPr id="64515" name="Rectangle 2"/>
          <p:cNvSpPr>
            <a:spLocks noGrp="1" noChangeArrowheads="1"/>
          </p:cNvSpPr>
          <p:nvPr>
            <p:ph type="title"/>
          </p:nvPr>
        </p:nvSpPr>
        <p:spPr/>
        <p:txBody>
          <a:bodyPr/>
          <a:lstStyle/>
          <a:p>
            <a:pPr eaLnBrk="1" hangingPunct="1"/>
            <a:r>
              <a:rPr lang="pl-PL" smtClean="0"/>
              <a:t>Współczynnik korelacji (4)</a:t>
            </a:r>
          </a:p>
        </p:txBody>
      </p:sp>
      <p:sp>
        <p:nvSpPr>
          <p:cNvPr id="64516" name="Rectangle 3"/>
          <p:cNvSpPr>
            <a:spLocks noGrp="1" noChangeArrowheads="1"/>
          </p:cNvSpPr>
          <p:nvPr>
            <p:ph type="body" idx="1"/>
          </p:nvPr>
        </p:nvSpPr>
        <p:spPr>
          <a:xfrm>
            <a:off x="468313" y="3284538"/>
            <a:ext cx="8229600" cy="3097212"/>
          </a:xfrm>
        </p:spPr>
        <p:txBody>
          <a:bodyPr/>
          <a:lstStyle/>
          <a:p>
            <a:pPr lvl="1" eaLnBrk="1" hangingPunct="1">
              <a:lnSpc>
                <a:spcPct val="80000"/>
              </a:lnSpc>
              <a:buFont typeface="Georgia" pitchFamily="18" charset="0"/>
              <a:buNone/>
            </a:pPr>
            <a:r>
              <a:rPr lang="pl-PL" sz="1400" smtClean="0"/>
              <a:t>			Powiązanie między współczynnikiem korelacji a układem punktów</a:t>
            </a:r>
          </a:p>
          <a:p>
            <a:pPr eaLnBrk="1" hangingPunct="1">
              <a:lnSpc>
                <a:spcPct val="80000"/>
              </a:lnSpc>
            </a:pPr>
            <a:r>
              <a:rPr lang="pl-PL" sz="2000" smtClean="0"/>
              <a:t>Wykresy, które reprezentują graficznie związek pomiędzy zmiennymi, nazywane są </a:t>
            </a:r>
            <a:r>
              <a:rPr lang="pl-PL" sz="2000" i="1" smtClean="0">
                <a:solidFill>
                  <a:schemeClr val="bg2"/>
                </a:solidFill>
              </a:rPr>
              <a:t>wykresami rozrzutu</a:t>
            </a:r>
            <a:r>
              <a:rPr lang="pl-PL" sz="2000" smtClean="0"/>
              <a:t>. Wzrokowa ocena umożliwia często określenie siły i rodzaju zależności. </a:t>
            </a:r>
          </a:p>
          <a:p>
            <a:pPr lvl="1" eaLnBrk="1" hangingPunct="1">
              <a:lnSpc>
                <a:spcPct val="80000"/>
              </a:lnSpc>
            </a:pPr>
            <a:r>
              <a:rPr lang="pl-PL" sz="1800" smtClean="0"/>
              <a:t>Im bliżej położone są punkty na wykresie tym większej korelacji możemy się spodziewać.</a:t>
            </a:r>
          </a:p>
          <a:p>
            <a:pPr lvl="1" eaLnBrk="1" hangingPunct="1">
              <a:lnSpc>
                <a:spcPct val="80000"/>
              </a:lnSpc>
            </a:pPr>
            <a:r>
              <a:rPr lang="pl-PL" sz="1800" smtClean="0"/>
              <a:t>Najważniejsza jest statystyczna istotność korelacji. Konieczna jest weryfikacja istotności wyliczonego z próby współczynnika.</a:t>
            </a:r>
          </a:p>
          <a:p>
            <a:pPr lvl="1" eaLnBrk="1" hangingPunct="1">
              <a:lnSpc>
                <a:spcPct val="80000"/>
              </a:lnSpc>
            </a:pPr>
            <a:r>
              <a:rPr lang="pl-PL" sz="1800" smtClean="0"/>
              <a:t>Wartość współczynnika bliska 0 oznacza jedynie brak zależności </a:t>
            </a:r>
            <a:r>
              <a:rPr lang="pl-PL" sz="1800" b="1" smtClean="0"/>
              <a:t>liniowej</a:t>
            </a:r>
            <a:r>
              <a:rPr lang="pl-PL" sz="1800" smtClean="0"/>
              <a:t>.</a:t>
            </a:r>
          </a:p>
        </p:txBody>
      </p:sp>
      <p:pic>
        <p:nvPicPr>
          <p:cNvPr id="64517" name="Picture 4"/>
          <p:cNvPicPr>
            <a:picLocks noChangeAspect="1" noChangeArrowheads="1"/>
          </p:cNvPicPr>
          <p:nvPr/>
        </p:nvPicPr>
        <p:blipFill>
          <a:blip r:embed="rId2" cstate="print"/>
          <a:srcRect/>
          <a:stretch>
            <a:fillRect/>
          </a:stretch>
        </p:blipFill>
        <p:spPr bwMode="auto">
          <a:xfrm>
            <a:off x="323850" y="1125538"/>
            <a:ext cx="8331200" cy="210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Calibri"/>
        <a:ea typeface=""/>
        <a:cs typeface=""/>
      </a:majorFont>
      <a:minorFont>
        <a:latin typeface="Calibri"/>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6699">
            <a:alpha val="30000"/>
          </a:srgbClr>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6699">
            <a:alpha val="30000"/>
          </a:srgbClr>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2338</TotalTime>
  <Words>3024</Words>
  <Application>Microsoft Office PowerPoint</Application>
  <PresentationFormat>Pokaz na ekranie (4:3)</PresentationFormat>
  <Paragraphs>446</Paragraphs>
  <Slides>87</Slides>
  <Notes>0</Notes>
  <HiddenSlides>0</HiddenSlides>
  <MMClips>0</MMClips>
  <ScaleCrop>false</ScaleCrop>
  <HeadingPairs>
    <vt:vector size="6" baseType="variant">
      <vt:variant>
        <vt:lpstr>Motyw</vt:lpstr>
      </vt:variant>
      <vt:variant>
        <vt:i4>1</vt:i4>
      </vt:variant>
      <vt:variant>
        <vt:lpstr>Osadzone serwery OLE</vt:lpstr>
      </vt:variant>
      <vt:variant>
        <vt:i4>4</vt:i4>
      </vt:variant>
      <vt:variant>
        <vt:lpstr>Tytuły slajdów</vt:lpstr>
      </vt:variant>
      <vt:variant>
        <vt:i4>87</vt:i4>
      </vt:variant>
    </vt:vector>
  </HeadingPairs>
  <TitlesOfParts>
    <vt:vector size="92" baseType="lpstr">
      <vt:lpstr>Projekt domyślny</vt:lpstr>
      <vt:lpstr>Równanie</vt:lpstr>
      <vt:lpstr>Worksheet</vt:lpstr>
      <vt:lpstr>Graph</vt:lpstr>
      <vt:lpstr>Microsoft Equation 3.0</vt:lpstr>
      <vt:lpstr> Eksploracja Danych </vt:lpstr>
      <vt:lpstr>Wprowadzenie do badania  zależności pomiędzy danymi statystycznymi</vt:lpstr>
      <vt:lpstr>Slajd 3</vt:lpstr>
      <vt:lpstr>Slajd 4</vt:lpstr>
      <vt:lpstr>Wykrywanie korelacji</vt:lpstr>
      <vt:lpstr>Slajd 6</vt:lpstr>
      <vt:lpstr>Miary siły i kierunku zależności</vt:lpstr>
      <vt:lpstr>Współczynnik korelacji</vt:lpstr>
      <vt:lpstr>Współczynnik korelacji (4)</vt:lpstr>
      <vt:lpstr>Badanie istotności współczynnika korelacji liniowej</vt:lpstr>
      <vt:lpstr>Slajd 11</vt:lpstr>
      <vt:lpstr>Postaci zależności</vt:lpstr>
      <vt:lpstr>Kwartet Anscombe'a</vt:lpstr>
      <vt:lpstr>Wnioskowanie statystyczne  Weryfikacja hipotez statystycznych</vt:lpstr>
      <vt:lpstr>Podstawowe etapy procesu  weryfikacji hipotez statystycznych</vt:lpstr>
      <vt:lpstr>2. Przyjęcie odpowiedniego poziomu istotności   oraz liczebności próby</vt:lpstr>
      <vt:lpstr>Rodzaje błędów popełnianych  przy weryfikacji hipotez statystycznych</vt:lpstr>
      <vt:lpstr>Związek pomiędzy błędami I i II rodzaju: zmniejszanie wartości  pociąga wzrost wartości </vt:lpstr>
      <vt:lpstr>Slajd 19</vt:lpstr>
      <vt:lpstr>H0: m=m0  H1: m&lt;m0   P(U ≤ u )  = </vt:lpstr>
      <vt:lpstr>H0: m=m0  H1: m&gt;m0   P(U  u )  = </vt:lpstr>
      <vt:lpstr>H0: m=m0  H1: m≠m0  P (U  u 1-/2  )  = </vt:lpstr>
      <vt:lpstr>Podstawa do podjęcia decyzji weryfikacyjnej</vt:lpstr>
      <vt:lpstr>Przykład realizowany z pomocą pakietu STATISTICA</vt:lpstr>
      <vt:lpstr>Slajd 25</vt:lpstr>
      <vt:lpstr>Slajd 26</vt:lpstr>
      <vt:lpstr>Współczynnik determinacji</vt:lpstr>
      <vt:lpstr>Slajd 28</vt:lpstr>
      <vt:lpstr>Slajd 29</vt:lpstr>
      <vt:lpstr>Slajd 30</vt:lpstr>
      <vt:lpstr>MNK</vt:lpstr>
      <vt:lpstr>Założenia MNK</vt:lpstr>
      <vt:lpstr>Slajd 33</vt:lpstr>
      <vt:lpstr>Slajd 34</vt:lpstr>
      <vt:lpstr>Slajd 35</vt:lpstr>
      <vt:lpstr>Wykres spektralny</vt:lpstr>
      <vt:lpstr>Slajd 37</vt:lpstr>
      <vt:lpstr>Wyniki regresji</vt:lpstr>
      <vt:lpstr>Predykcja na podstawie modelu</vt:lpstr>
      <vt:lpstr>Analiza reszt</vt:lpstr>
      <vt:lpstr>Slajd 41</vt:lpstr>
      <vt:lpstr>Wykresy reszt</vt:lpstr>
      <vt:lpstr>Slajd 43</vt:lpstr>
      <vt:lpstr>Wybór zmiennych do modelu</vt:lpstr>
      <vt:lpstr>Regresja nieliniowa</vt:lpstr>
      <vt:lpstr>Linearyzacja modelu regresji</vt:lpstr>
      <vt:lpstr>Slajd 47</vt:lpstr>
      <vt:lpstr>Błąd addytywny i multiplikatywny</vt:lpstr>
      <vt:lpstr>Modele regresji wewnętrznie nieliniowe</vt:lpstr>
      <vt:lpstr>Szukanie minimum funkcji straty</vt:lpstr>
      <vt:lpstr>Nieciągłe modele regresji</vt:lpstr>
      <vt:lpstr>Regresja ze zmienną jakościową</vt:lpstr>
      <vt:lpstr>Slajd 53</vt:lpstr>
      <vt:lpstr>Slajd 54</vt:lpstr>
      <vt:lpstr>Skategoryzowane wykresy rozrzutu</vt:lpstr>
      <vt:lpstr>Regresja logistyczna</vt:lpstr>
      <vt:lpstr>Regresja logistyczna (logit)</vt:lpstr>
      <vt:lpstr>Slajd 58</vt:lpstr>
      <vt:lpstr>Slajd 59</vt:lpstr>
      <vt:lpstr>Analiza szeregów czasowych</vt:lpstr>
      <vt:lpstr>Slajd 61</vt:lpstr>
      <vt:lpstr>Składniki szeregu czasowego</vt:lpstr>
      <vt:lpstr>Dekompozycja szeregu czasowego</vt:lpstr>
      <vt:lpstr>Dwa podstawowe typy szeregów czasowych</vt:lpstr>
      <vt:lpstr>Wyrównywanie szeregu</vt:lpstr>
      <vt:lpstr>Średnie ruchome</vt:lpstr>
      <vt:lpstr>Średnie ruchome nieparzyste</vt:lpstr>
      <vt:lpstr>Średnie ruchome scentrowane</vt:lpstr>
      <vt:lpstr>Przykład obliczania średniej scentrowanej</vt:lpstr>
      <vt:lpstr>Slajd 70</vt:lpstr>
      <vt:lpstr>Wyrównanie wykładnicze</vt:lpstr>
      <vt:lpstr>Wygładzanie analityczne</vt:lpstr>
      <vt:lpstr>Wahania okresowe – brak trendu (1)</vt:lpstr>
      <vt:lpstr>Wahania okresowe – brak trendu (2)</vt:lpstr>
      <vt:lpstr>Wahania okresowe – miary absolutne</vt:lpstr>
      <vt:lpstr>Wahania okresowe – szereg z trendem (1)</vt:lpstr>
      <vt:lpstr>Wahania okresowe – szereg z trendem (2) szereg multiplikatywny</vt:lpstr>
      <vt:lpstr>Wahania okresowe – szereg z trendem (2) szereg multiplikatywny</vt:lpstr>
      <vt:lpstr>Wahania okresowe-szereg addytywny</vt:lpstr>
      <vt:lpstr>Wahania okresowe-addytywny (3)</vt:lpstr>
      <vt:lpstr>Wykorzystanie wskaźników wahań okresowych</vt:lpstr>
      <vt:lpstr>Wykorzystanie wskaźników - wygładzanie</vt:lpstr>
      <vt:lpstr>Wskaźniki i prognoza</vt:lpstr>
      <vt:lpstr>Uwagi krytyczne do prognozy</vt:lpstr>
      <vt:lpstr>Slajd 85</vt:lpstr>
      <vt:lpstr>Dekompozycja szeregu czasowego z wykorzystaniem wskaźników sezonowości. </vt:lpstr>
      <vt:lpstr>ARIMA</vt:lpstr>
    </vt:vector>
  </TitlesOfParts>
  <Company>AGH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Regulski</dc:creator>
  <cp:lastModifiedBy>regulski</cp:lastModifiedBy>
  <cp:revision>76</cp:revision>
  <dcterms:created xsi:type="dcterms:W3CDTF">2009-12-04T09:17:17Z</dcterms:created>
  <dcterms:modified xsi:type="dcterms:W3CDTF">2019-03-01T09:50:34Z</dcterms:modified>
</cp:coreProperties>
</file>