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575" r:id="rId3"/>
    <p:sldId id="576" r:id="rId4"/>
    <p:sldId id="419" r:id="rId5"/>
    <p:sldId id="579" r:id="rId6"/>
    <p:sldId id="585" r:id="rId7"/>
    <p:sldId id="580" r:id="rId8"/>
    <p:sldId id="581" r:id="rId9"/>
    <p:sldId id="582" r:id="rId10"/>
    <p:sldId id="583" r:id="rId11"/>
    <p:sldId id="432" r:id="rId12"/>
    <p:sldId id="420" r:id="rId13"/>
    <p:sldId id="421" r:id="rId14"/>
    <p:sldId id="428" r:id="rId15"/>
    <p:sldId id="429" r:id="rId16"/>
    <p:sldId id="586" r:id="rId17"/>
    <p:sldId id="442" r:id="rId18"/>
    <p:sldId id="430" r:id="rId19"/>
    <p:sldId id="511" r:id="rId20"/>
    <p:sldId id="512" r:id="rId21"/>
    <p:sldId id="513" r:id="rId22"/>
    <p:sldId id="508" r:id="rId23"/>
    <p:sldId id="509" r:id="rId24"/>
    <p:sldId id="510" r:id="rId25"/>
    <p:sldId id="423" r:id="rId26"/>
    <p:sldId id="424" r:id="rId27"/>
    <p:sldId id="425" r:id="rId28"/>
    <p:sldId id="444" r:id="rId29"/>
    <p:sldId id="427" r:id="rId30"/>
    <p:sldId id="535" r:id="rId31"/>
    <p:sldId id="389" r:id="rId32"/>
    <p:sldId id="394" r:id="rId33"/>
    <p:sldId id="536" r:id="rId34"/>
    <p:sldId id="577" r:id="rId35"/>
    <p:sldId id="466" r:id="rId36"/>
    <p:sldId id="469" r:id="rId37"/>
    <p:sldId id="468" r:id="rId38"/>
    <p:sldId id="470" r:id="rId39"/>
    <p:sldId id="473" r:id="rId40"/>
    <p:sldId id="568" r:id="rId41"/>
    <p:sldId id="569" r:id="rId42"/>
    <p:sldId id="474" r:id="rId43"/>
    <p:sldId id="475" r:id="rId44"/>
    <p:sldId id="478" r:id="rId45"/>
    <p:sldId id="479" r:id="rId46"/>
    <p:sldId id="480" r:id="rId47"/>
    <p:sldId id="481" r:id="rId48"/>
    <p:sldId id="485" r:id="rId49"/>
    <p:sldId id="484" r:id="rId50"/>
    <p:sldId id="538" r:id="rId51"/>
    <p:sldId id="490" r:id="rId52"/>
    <p:sldId id="537" r:id="rId53"/>
    <p:sldId id="486" r:id="rId54"/>
    <p:sldId id="492" r:id="rId55"/>
    <p:sldId id="493" r:id="rId56"/>
    <p:sldId id="494" r:id="rId57"/>
    <p:sldId id="570" r:id="rId58"/>
    <p:sldId id="571" r:id="rId59"/>
    <p:sldId id="572" r:id="rId60"/>
    <p:sldId id="573" r:id="rId61"/>
    <p:sldId id="574" r:id="rId62"/>
    <p:sldId id="497" r:id="rId63"/>
    <p:sldId id="505" r:id="rId64"/>
    <p:sldId id="506" r:id="rId65"/>
    <p:sldId id="507" r:id="rId66"/>
    <p:sldId id="539" r:id="rId67"/>
    <p:sldId id="514" r:id="rId68"/>
    <p:sldId id="515" r:id="rId69"/>
    <p:sldId id="516" r:id="rId70"/>
    <p:sldId id="517" r:id="rId71"/>
    <p:sldId id="541" r:id="rId72"/>
    <p:sldId id="542" r:id="rId73"/>
    <p:sldId id="543" r:id="rId74"/>
    <p:sldId id="544" r:id="rId75"/>
    <p:sldId id="546" r:id="rId76"/>
    <p:sldId id="540" r:id="rId77"/>
    <p:sldId id="518" r:id="rId78"/>
    <p:sldId id="519" r:id="rId79"/>
    <p:sldId id="520" r:id="rId80"/>
    <p:sldId id="521" r:id="rId81"/>
    <p:sldId id="522" r:id="rId82"/>
    <p:sldId id="547" r:id="rId83"/>
    <p:sldId id="548" r:id="rId84"/>
    <p:sldId id="551" r:id="rId85"/>
    <p:sldId id="545" r:id="rId86"/>
    <p:sldId id="525" r:id="rId87"/>
    <p:sldId id="526" r:id="rId88"/>
    <p:sldId id="527" r:id="rId89"/>
    <p:sldId id="530" r:id="rId90"/>
    <p:sldId id="531" r:id="rId91"/>
    <p:sldId id="549" r:id="rId92"/>
    <p:sldId id="550" r:id="rId93"/>
    <p:sldId id="552" r:id="rId94"/>
    <p:sldId id="553" r:id="rId95"/>
    <p:sldId id="554" r:id="rId96"/>
    <p:sldId id="555" r:id="rId97"/>
    <p:sldId id="556" r:id="rId98"/>
    <p:sldId id="557" r:id="rId99"/>
    <p:sldId id="558" r:id="rId100"/>
    <p:sldId id="559" r:id="rId101"/>
    <p:sldId id="560" r:id="rId102"/>
    <p:sldId id="561" r:id="rId103"/>
    <p:sldId id="562" r:id="rId104"/>
    <p:sldId id="563" r:id="rId105"/>
    <p:sldId id="564" r:id="rId106"/>
    <p:sldId id="565" r:id="rId107"/>
    <p:sldId id="566" r:id="rId108"/>
    <p:sldId id="567" r:id="rId109"/>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chart>
    <c:plotArea>
      <c:layout/>
      <c:barChart>
        <c:barDir val="col"/>
        <c:grouping val="clustered"/>
        <c:ser>
          <c:idx val="0"/>
          <c:order val="0"/>
          <c:tx>
            <c:strRef>
              <c:f>Arkusz1!$B$8</c:f>
              <c:strCache>
                <c:ptCount val="1"/>
                <c:pt idx="0">
                  <c:v>Tak </c:v>
                </c:pt>
              </c:strCache>
            </c:strRef>
          </c:tx>
          <c:cat>
            <c:strRef>
              <c:f>Arkusz1!$C$7:$D$7</c:f>
              <c:strCache>
                <c:ptCount val="2"/>
                <c:pt idx="0">
                  <c:v>Mężczyzna </c:v>
                </c:pt>
                <c:pt idx="1">
                  <c:v>Kobieta </c:v>
                </c:pt>
              </c:strCache>
            </c:strRef>
          </c:cat>
          <c:val>
            <c:numRef>
              <c:f>Arkusz1!$C$8:$D$8</c:f>
              <c:numCache>
                <c:formatCode>General</c:formatCode>
                <c:ptCount val="2"/>
                <c:pt idx="0">
                  <c:v>30</c:v>
                </c:pt>
                <c:pt idx="1">
                  <c:v>170</c:v>
                </c:pt>
              </c:numCache>
            </c:numRef>
          </c:val>
        </c:ser>
        <c:ser>
          <c:idx val="1"/>
          <c:order val="1"/>
          <c:tx>
            <c:strRef>
              <c:f>Arkusz1!$B$9</c:f>
              <c:strCache>
                <c:ptCount val="1"/>
                <c:pt idx="0">
                  <c:v>Nie </c:v>
                </c:pt>
              </c:strCache>
            </c:strRef>
          </c:tx>
          <c:cat>
            <c:strRef>
              <c:f>Arkusz1!$C$7:$D$7</c:f>
              <c:strCache>
                <c:ptCount val="2"/>
                <c:pt idx="0">
                  <c:v>Mężczyzna </c:v>
                </c:pt>
                <c:pt idx="1">
                  <c:v>Kobieta </c:v>
                </c:pt>
              </c:strCache>
            </c:strRef>
          </c:cat>
          <c:val>
            <c:numRef>
              <c:f>Arkusz1!$C$9:$D$9</c:f>
              <c:numCache>
                <c:formatCode>General</c:formatCode>
                <c:ptCount val="2"/>
                <c:pt idx="0">
                  <c:v>80</c:v>
                </c:pt>
                <c:pt idx="1">
                  <c:v>220</c:v>
                </c:pt>
              </c:numCache>
            </c:numRef>
          </c:val>
        </c:ser>
        <c:axId val="185542144"/>
        <c:axId val="185543680"/>
      </c:barChart>
      <c:catAx>
        <c:axId val="185542144"/>
        <c:scaling>
          <c:orientation val="minMax"/>
        </c:scaling>
        <c:axPos val="b"/>
        <c:tickLblPos val="nextTo"/>
        <c:crossAx val="185543680"/>
        <c:crosses val="autoZero"/>
        <c:auto val="1"/>
        <c:lblAlgn val="ctr"/>
        <c:lblOffset val="100"/>
      </c:catAx>
      <c:valAx>
        <c:axId val="185543680"/>
        <c:scaling>
          <c:orientation val="minMax"/>
        </c:scaling>
        <c:axPos val="l"/>
        <c:majorGridlines/>
        <c:numFmt formatCode="General" sourceLinked="1"/>
        <c:tickLblPos val="nextTo"/>
        <c:crossAx val="185542144"/>
        <c:crosses val="autoZero"/>
        <c:crossBetween val="between"/>
      </c:valAx>
    </c:plotArea>
    <c:legend>
      <c:legendPos val="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pPr>
              <a:defRPr/>
            </a:pPr>
            <a:endParaRPr lang="pl-PL"/>
          </a:p>
        </p:txBody>
      </p:sp>
      <p:sp>
        <p:nvSpPr>
          <p:cNvPr id="5" name="Line 12"/>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pPr>
              <a:defRPr/>
            </a:pPr>
            <a:endParaRPr lang="pl-PL"/>
          </a:p>
        </p:txBody>
      </p:sp>
      <p:pic>
        <p:nvPicPr>
          <p:cNvPr id="6" name="Picture 13" descr="logoAGH_bw"/>
          <p:cNvPicPr>
            <a:picLocks noChangeAspect="1" noChangeArrowheads="1"/>
          </p:cNvPicPr>
          <p:nvPr userDrawn="1"/>
        </p:nvPicPr>
        <p:blipFill>
          <a:blip r:embed="rId2" cstate="print"/>
          <a:srcRect/>
          <a:stretch>
            <a:fillRect/>
          </a:stretch>
        </p:blipFill>
        <p:spPr bwMode="auto">
          <a:xfrm>
            <a:off x="107950" y="115888"/>
            <a:ext cx="368300" cy="720725"/>
          </a:xfrm>
          <a:prstGeom prst="rect">
            <a:avLst/>
          </a:prstGeom>
          <a:noFill/>
          <a:ln w="9525">
            <a:noFill/>
            <a:miter lim="800000"/>
            <a:headEnd/>
            <a:tailEnd/>
          </a:ln>
        </p:spPr>
      </p:pic>
      <p:sp>
        <p:nvSpPr>
          <p:cNvPr id="5122" name="Rectangle 2"/>
          <p:cNvSpPr>
            <a:spLocks noGrp="1" noChangeArrowheads="1"/>
          </p:cNvSpPr>
          <p:nvPr>
            <p:ph type="ctrTitle"/>
          </p:nvPr>
        </p:nvSpPr>
        <p:spPr>
          <a:xfrm>
            <a:off x="900113" y="188913"/>
            <a:ext cx="7488237" cy="606425"/>
          </a:xfrm>
        </p:spPr>
        <p:txBody>
          <a:bodyPr/>
          <a:lstStyle>
            <a:lvl1pPr>
              <a:defRPr/>
            </a:lvl1pPr>
          </a:lstStyle>
          <a:p>
            <a:r>
              <a:rPr lang="pl-PL"/>
              <a:t>Kliknij, aby edytować styl wzorca tytułu</a:t>
            </a:r>
          </a:p>
        </p:txBody>
      </p:sp>
      <p:sp>
        <p:nvSpPr>
          <p:cNvPr id="5123" name="Rectangle 3"/>
          <p:cNvSpPr>
            <a:spLocks noGrp="1" noChangeArrowheads="1"/>
          </p:cNvSpPr>
          <p:nvPr>
            <p:ph type="subTitle" idx="1"/>
          </p:nvPr>
        </p:nvSpPr>
        <p:spPr>
          <a:xfrm>
            <a:off x="1331913" y="3068638"/>
            <a:ext cx="6400800" cy="1225550"/>
          </a:xfrm>
        </p:spPr>
        <p:txBody>
          <a:bodyPr/>
          <a:lstStyle>
            <a:lvl1pPr algn="ctr">
              <a:defRPr sz="3200"/>
            </a:lvl1pPr>
          </a:lstStyle>
          <a:p>
            <a:r>
              <a:rPr lang="pl-PL"/>
              <a:t>Kliknij, aby edytować styl wzorca podtytułu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40513" y="188913"/>
            <a:ext cx="2057400" cy="619283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68313" y="188913"/>
            <a:ext cx="6019800" cy="619283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68313" y="1268413"/>
            <a:ext cx="8229600" cy="2479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8313" y="3900488"/>
            <a:ext cx="8229600" cy="24812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68313" y="1268413"/>
            <a:ext cx="40386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59313" y="1268413"/>
            <a:ext cx="40386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88913"/>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3"/>
          <p:cNvSpPr>
            <a:spLocks noGrp="1" noChangeArrowheads="1"/>
          </p:cNvSpPr>
          <p:nvPr>
            <p:ph type="body" idx="1"/>
          </p:nvPr>
        </p:nvSpPr>
        <p:spPr bwMode="auto">
          <a:xfrm>
            <a:off x="468313" y="1268413"/>
            <a:ext cx="8229600" cy="5113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9" name="Rectangle 5"/>
          <p:cNvSpPr>
            <a:spLocks noGrp="1" noChangeArrowheads="1"/>
          </p:cNvSpPr>
          <p:nvPr>
            <p:ph type="ftr" sz="quarter" idx="3"/>
          </p:nvPr>
        </p:nvSpPr>
        <p:spPr bwMode="auto">
          <a:xfrm>
            <a:off x="0" y="6661150"/>
            <a:ext cx="2895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latin typeface="Calibri Light" pitchFamily="34" charset="0"/>
              </a:defRPr>
            </a:lvl1pPr>
          </a:lstStyle>
          <a:p>
            <a:pPr>
              <a:defRPr/>
            </a:pPr>
            <a:r>
              <a:rPr lang="pl-PL" smtClean="0"/>
              <a:t>KISIM, WIMiIP, AGH</a:t>
            </a:r>
            <a:endParaRPr lang="pl-PL"/>
          </a:p>
        </p:txBody>
      </p:sp>
      <p:sp>
        <p:nvSpPr>
          <p:cNvPr id="1034" name="Line 10"/>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pPr>
              <a:defRPr/>
            </a:pPr>
            <a:endParaRPr lang="pl-PL">
              <a:latin typeface="Calibri Light" pitchFamily="34" charset="0"/>
            </a:endParaRPr>
          </a:p>
        </p:txBody>
      </p:sp>
      <p:pic>
        <p:nvPicPr>
          <p:cNvPr id="1030" name="Picture 11" descr="logoAGH_bw"/>
          <p:cNvPicPr>
            <a:picLocks noChangeAspect="1" noChangeArrowheads="1"/>
          </p:cNvPicPr>
          <p:nvPr userDrawn="1"/>
        </p:nvPicPr>
        <p:blipFill>
          <a:blip r:embed="rId14" cstate="print"/>
          <a:srcRect/>
          <a:stretch>
            <a:fillRect/>
          </a:stretch>
        </p:blipFill>
        <p:spPr bwMode="auto">
          <a:xfrm>
            <a:off x="107950" y="115888"/>
            <a:ext cx="368300" cy="720725"/>
          </a:xfrm>
          <a:prstGeom prst="rect">
            <a:avLst/>
          </a:prstGeom>
          <a:noFill/>
          <a:ln w="9525">
            <a:noFill/>
            <a:miter lim="800000"/>
            <a:headEnd/>
            <a:tailEnd/>
          </a:ln>
        </p:spPr>
      </p:pic>
      <p:sp>
        <p:nvSpPr>
          <p:cNvPr id="1036" name="Line 12"/>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pPr>
              <a:defRPr/>
            </a:pPr>
            <a:endParaRPr lang="pl-PL">
              <a:latin typeface="Calibri Light" pitchFamily="34" charset="0"/>
            </a:endParaRPr>
          </a:p>
        </p:txBody>
      </p:sp>
      <p:sp>
        <p:nvSpPr>
          <p:cNvPr id="1038" name="Rectangle 14"/>
          <p:cNvSpPr>
            <a:spLocks noChangeArrowheads="1"/>
          </p:cNvSpPr>
          <p:nvPr/>
        </p:nvSpPr>
        <p:spPr bwMode="auto">
          <a:xfrm>
            <a:off x="8675688" y="6597650"/>
            <a:ext cx="468312" cy="260350"/>
          </a:xfrm>
          <a:prstGeom prst="rect">
            <a:avLst/>
          </a:prstGeom>
          <a:noFill/>
          <a:ln w="9525">
            <a:noFill/>
            <a:miter lim="800000"/>
            <a:headEnd/>
            <a:tailEnd/>
          </a:ln>
          <a:effectLst/>
        </p:spPr>
        <p:txBody>
          <a:bodyPr anchor="b"/>
          <a:lstStyle/>
          <a:p>
            <a:pPr algn="r">
              <a:defRPr/>
            </a:pPr>
            <a:fld id="{E2C2BD43-43CE-40C0-B439-8A419B1D60BF}" type="slidenum">
              <a:rPr lang="pl-PL" sz="1000">
                <a:latin typeface="Calibri Light" pitchFamily="34" charset="0"/>
              </a:rPr>
              <a:pPr algn="r">
                <a:defRPr/>
              </a:pPr>
              <a:t>‹#›</a:t>
            </a:fld>
            <a:endParaRPr lang="pl-PL" sz="1000">
              <a:latin typeface="Calibri Light"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eaLnBrk="0" fontAlgn="base" hangingPunct="0">
        <a:spcBef>
          <a:spcPct val="0"/>
        </a:spcBef>
        <a:spcAft>
          <a:spcPct val="0"/>
        </a:spcAft>
        <a:defRPr sz="2800">
          <a:solidFill>
            <a:schemeClr val="tx1"/>
          </a:solidFill>
          <a:latin typeface="Calibri Light" pitchFamily="34" charset="0"/>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2800">
          <a:solidFill>
            <a:schemeClr val="tx1"/>
          </a:solidFill>
          <a:latin typeface="Calibri" pitchFamily="34" charset="0"/>
        </a:defRPr>
      </a:lvl6pPr>
      <a:lvl7pPr marL="914400" algn="ctr" rtl="0" fontAlgn="base">
        <a:spcBef>
          <a:spcPct val="0"/>
        </a:spcBef>
        <a:spcAft>
          <a:spcPct val="0"/>
        </a:spcAft>
        <a:defRPr sz="2800">
          <a:solidFill>
            <a:schemeClr val="tx1"/>
          </a:solidFill>
          <a:latin typeface="Calibri" pitchFamily="34" charset="0"/>
        </a:defRPr>
      </a:lvl7pPr>
      <a:lvl8pPr marL="1371600" algn="ctr" rtl="0" fontAlgn="base">
        <a:spcBef>
          <a:spcPct val="0"/>
        </a:spcBef>
        <a:spcAft>
          <a:spcPct val="0"/>
        </a:spcAft>
        <a:defRPr sz="2800">
          <a:solidFill>
            <a:schemeClr val="tx1"/>
          </a:solidFill>
          <a:latin typeface="Calibri" pitchFamily="34" charset="0"/>
        </a:defRPr>
      </a:lvl8pPr>
      <a:lvl9pPr marL="1828800" algn="ctr" rtl="0" fontAlgn="base">
        <a:spcBef>
          <a:spcPct val="0"/>
        </a:spcBef>
        <a:spcAft>
          <a:spcPct val="0"/>
        </a:spcAft>
        <a:defRPr sz="2800">
          <a:solidFill>
            <a:schemeClr val="tx1"/>
          </a:solidFill>
          <a:latin typeface="Calibri" pitchFamily="34" charset="0"/>
        </a:defRPr>
      </a:lvl9pPr>
    </p:titleStyle>
    <p:bodyStyle>
      <a:lvl1pPr algn="l" rtl="0" eaLnBrk="0" fontAlgn="base" hangingPunct="0">
        <a:spcBef>
          <a:spcPct val="50000"/>
        </a:spcBef>
        <a:spcAft>
          <a:spcPct val="0"/>
        </a:spcAft>
        <a:buSzPct val="70000"/>
        <a:buFont typeface="Georgia" pitchFamily="18" charset="0"/>
        <a:defRPr sz="2800">
          <a:solidFill>
            <a:schemeClr val="tx1"/>
          </a:solidFill>
          <a:latin typeface="Calibri Light" pitchFamily="34" charset="0"/>
          <a:ea typeface="+mn-ea"/>
          <a:cs typeface="+mn-cs"/>
        </a:defRPr>
      </a:lvl1pPr>
      <a:lvl2pPr marL="825500" indent="-285750" algn="l" rtl="0" eaLnBrk="0" fontAlgn="base" hangingPunct="0">
        <a:spcBef>
          <a:spcPct val="50000"/>
        </a:spcBef>
        <a:spcAft>
          <a:spcPct val="0"/>
        </a:spcAft>
        <a:buFont typeface="Georgia" pitchFamily="18" charset="0"/>
        <a:buChar char="»"/>
        <a:defRPr sz="2400">
          <a:solidFill>
            <a:schemeClr val="tx1"/>
          </a:solidFill>
          <a:latin typeface="Calibri Light" pitchFamily="34" charset="0"/>
        </a:defRPr>
      </a:lvl2pPr>
      <a:lvl3pPr marL="1233488" indent="-228600" algn="l" rtl="0" eaLnBrk="0" fontAlgn="base" hangingPunct="0">
        <a:spcBef>
          <a:spcPct val="50000"/>
        </a:spcBef>
        <a:spcAft>
          <a:spcPct val="0"/>
        </a:spcAft>
        <a:buFont typeface="Georgia" pitchFamily="18" charset="0"/>
        <a:buChar char="–"/>
        <a:defRPr sz="2000">
          <a:solidFill>
            <a:schemeClr val="tx1"/>
          </a:solidFill>
          <a:latin typeface="Calibri Light" pitchFamily="34" charset="0"/>
        </a:defRPr>
      </a:lvl3pPr>
      <a:lvl4pPr marL="1641475" indent="-228600" algn="l" rtl="0" eaLnBrk="0" fontAlgn="base" hangingPunct="0">
        <a:spcBef>
          <a:spcPct val="50000"/>
        </a:spcBef>
        <a:spcAft>
          <a:spcPct val="0"/>
        </a:spcAft>
        <a:buChar char="–"/>
        <a:defRPr>
          <a:solidFill>
            <a:schemeClr val="tx1"/>
          </a:solidFill>
          <a:latin typeface="Calibri Light" pitchFamily="34" charset="0"/>
        </a:defRPr>
      </a:lvl4pPr>
      <a:lvl5pPr marL="2057400" indent="-228600" algn="l" rtl="0" eaLnBrk="0" fontAlgn="base" hangingPunct="0">
        <a:spcBef>
          <a:spcPct val="50000"/>
        </a:spcBef>
        <a:spcAft>
          <a:spcPct val="0"/>
        </a:spcAft>
        <a:buChar char="»"/>
        <a:defRPr>
          <a:solidFill>
            <a:schemeClr val="tx1"/>
          </a:solidFill>
          <a:latin typeface="Calibri Light" pitchFamily="34" charset="0"/>
        </a:defRPr>
      </a:lvl5pPr>
      <a:lvl6pPr marL="2514600" indent="-228600" algn="l" rtl="0" fontAlgn="base">
        <a:spcBef>
          <a:spcPct val="50000"/>
        </a:spcBef>
        <a:spcAft>
          <a:spcPct val="0"/>
        </a:spcAft>
        <a:buChar char="»"/>
        <a:defRPr>
          <a:solidFill>
            <a:schemeClr val="tx1"/>
          </a:solidFill>
          <a:latin typeface="+mn-lt"/>
        </a:defRPr>
      </a:lvl6pPr>
      <a:lvl7pPr marL="2971800" indent="-228600" algn="l" rtl="0" fontAlgn="base">
        <a:spcBef>
          <a:spcPct val="50000"/>
        </a:spcBef>
        <a:spcAft>
          <a:spcPct val="0"/>
        </a:spcAft>
        <a:buChar char="»"/>
        <a:defRPr>
          <a:solidFill>
            <a:schemeClr val="tx1"/>
          </a:solidFill>
          <a:latin typeface="+mn-lt"/>
        </a:defRPr>
      </a:lvl7pPr>
      <a:lvl8pPr marL="3429000" indent="-228600" algn="l" rtl="0" fontAlgn="base">
        <a:spcBef>
          <a:spcPct val="50000"/>
        </a:spcBef>
        <a:spcAft>
          <a:spcPct val="0"/>
        </a:spcAft>
        <a:buChar char="»"/>
        <a:defRPr>
          <a:solidFill>
            <a:schemeClr val="tx1"/>
          </a:solidFill>
          <a:latin typeface="+mn-lt"/>
        </a:defRPr>
      </a:lvl8pPr>
      <a:lvl9pPr marL="3886200" indent="-228600" algn="l" rtl="0" fontAlgn="base">
        <a:spcBef>
          <a:spcPct val="50000"/>
        </a:spcBef>
        <a:spcAft>
          <a:spcPct val="0"/>
        </a:spcAft>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10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1.xml"/><Relationship Id="rId4" Type="http://schemas.openxmlformats.org/officeDocument/2006/relationships/image" Target="../media/image136.png"/></Relationships>
</file>

<file path=ppt/slides/_rels/slide104.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png"/></Relationships>
</file>

<file path=ppt/slides/_rels/slide10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image" Target="../media/image143.png"/></Relationships>
</file>

<file path=ppt/slides/_rels/slide106.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10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52.png"/><Relationship Id="rId1" Type="http://schemas.openxmlformats.org/officeDocument/2006/relationships/slideLayout" Target="../slideLayouts/slideLayout2.xml"/><Relationship Id="rId5" Type="http://schemas.openxmlformats.org/officeDocument/2006/relationships/image" Target="../media/image155.png"/><Relationship Id="rId4" Type="http://schemas.openxmlformats.org/officeDocument/2006/relationships/image" Target="../media/image15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8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8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8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gif"/><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gif"/><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99.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a:xfrm>
            <a:off x="900113" y="2420938"/>
            <a:ext cx="7343775" cy="1872158"/>
          </a:xfrm>
        </p:spPr>
        <p:txBody>
          <a:bodyPr/>
          <a:lstStyle/>
          <a:p>
            <a:pPr marL="609600" indent="-609600" eaLnBrk="1" hangingPunct="1">
              <a:lnSpc>
                <a:spcPct val="80000"/>
              </a:lnSpc>
            </a:pPr>
            <a:r>
              <a:rPr lang="pl-PL" sz="2800" dirty="0" smtClean="0">
                <a:latin typeface="Calibri Light" pitchFamily="34" charset="0"/>
              </a:rPr>
              <a:t>Przygotowanie i wstępna obróbka danych</a:t>
            </a:r>
            <a:endParaRPr lang="pl-PL" sz="2000" dirty="0" smtClean="0">
              <a:latin typeface="Calibri Light" pitchFamily="34" charset="0"/>
            </a:endParaRPr>
          </a:p>
          <a:p>
            <a:pPr marL="609600" indent="-609600" eaLnBrk="1" hangingPunct="1">
              <a:lnSpc>
                <a:spcPct val="80000"/>
              </a:lnSpc>
            </a:pPr>
            <a:endParaRPr lang="pl-PL" sz="1800" dirty="0" smtClean="0">
              <a:latin typeface="Calibri Light" pitchFamily="34" charset="0"/>
            </a:endParaRPr>
          </a:p>
          <a:p>
            <a:pPr eaLnBrk="1" hangingPunct="1">
              <a:lnSpc>
                <a:spcPct val="80000"/>
              </a:lnSpc>
            </a:pPr>
            <a:r>
              <a:rPr lang="pl-PL" sz="1800" dirty="0" smtClean="0">
                <a:solidFill>
                  <a:srgbClr val="006699"/>
                </a:solidFill>
                <a:effectLst>
                  <a:outerShdw blurRad="38100" dist="38100" dir="2700000" algn="tl">
                    <a:srgbClr val="000000">
                      <a:alpha val="43137"/>
                    </a:srgbClr>
                  </a:outerShdw>
                </a:effectLst>
                <a:latin typeface="Calibri Light" pitchFamily="34" charset="0"/>
              </a:rPr>
              <a:t>filtrowanie oraz czyszczenie danych, dyskretyzacja, </a:t>
            </a:r>
            <a:br>
              <a:rPr lang="pl-PL" sz="1800" dirty="0" smtClean="0">
                <a:solidFill>
                  <a:srgbClr val="006699"/>
                </a:solidFill>
                <a:effectLst>
                  <a:outerShdw blurRad="38100" dist="38100" dir="2700000" algn="tl">
                    <a:srgbClr val="000000">
                      <a:alpha val="43137"/>
                    </a:srgbClr>
                  </a:outerShdw>
                </a:effectLst>
                <a:latin typeface="Calibri Light" pitchFamily="34" charset="0"/>
              </a:rPr>
            </a:br>
            <a:r>
              <a:rPr lang="pl-PL" sz="1800" dirty="0" smtClean="0">
                <a:solidFill>
                  <a:srgbClr val="006699"/>
                </a:solidFill>
                <a:effectLst>
                  <a:outerShdw blurRad="38100" dist="38100" dir="2700000" algn="tl">
                    <a:srgbClr val="000000">
                      <a:alpha val="43137"/>
                    </a:srgbClr>
                  </a:outerShdw>
                </a:effectLst>
                <a:latin typeface="Calibri Light" pitchFamily="34" charset="0"/>
              </a:rPr>
              <a:t>dobór i eliminacja zmiennych, redukcja przestrzeni cech</a:t>
            </a:r>
          </a:p>
          <a:p>
            <a:pPr marL="609600" indent="-609600" eaLnBrk="1" hangingPunct="1">
              <a:lnSpc>
                <a:spcPct val="80000"/>
              </a:lnSpc>
            </a:pPr>
            <a:r>
              <a:rPr lang="pl-PL" sz="1800" dirty="0" smtClean="0">
                <a:solidFill>
                  <a:srgbClr val="006699"/>
                </a:solidFill>
                <a:effectLst>
                  <a:outerShdw blurRad="38100" dist="38100" dir="2700000" algn="tl">
                    <a:srgbClr val="000000">
                      <a:alpha val="43137"/>
                    </a:srgbClr>
                  </a:outerShdw>
                </a:effectLst>
                <a:latin typeface="Calibri Light" pitchFamily="34" charset="0"/>
              </a:rPr>
              <a:t>graficzne metody prezentacji danych</a:t>
            </a:r>
          </a:p>
        </p:txBody>
      </p:sp>
      <p:sp>
        <p:nvSpPr>
          <p:cNvPr id="3075" name="Rectangle 3"/>
          <p:cNvSpPr>
            <a:spLocks noChangeArrowheads="1"/>
          </p:cNvSpPr>
          <p:nvPr/>
        </p:nvSpPr>
        <p:spPr bwMode="auto">
          <a:xfrm>
            <a:off x="4427538" y="5516563"/>
            <a:ext cx="4249737" cy="1008062"/>
          </a:xfrm>
          <a:prstGeom prst="rect">
            <a:avLst/>
          </a:prstGeom>
          <a:noFill/>
          <a:ln w="9525">
            <a:noFill/>
            <a:miter lim="800000"/>
            <a:headEnd/>
            <a:tailEnd/>
          </a:ln>
        </p:spPr>
        <p:txBody>
          <a:bodyPr/>
          <a:lstStyle/>
          <a:p>
            <a:r>
              <a:rPr lang="pl-PL">
                <a:latin typeface="Calibri Light" pitchFamily="34" charset="0"/>
              </a:rPr>
              <a:t>Krzysztof Regulski, </a:t>
            </a:r>
            <a:r>
              <a:rPr lang="pl-PL" sz="1400">
                <a:latin typeface="Calibri Light" pitchFamily="34" charset="0"/>
              </a:rPr>
              <a:t>WIMiIP, KISiM, </a:t>
            </a:r>
            <a:endParaRPr lang="pl-PL">
              <a:latin typeface="Calibri Light" pitchFamily="34" charset="0"/>
            </a:endParaRPr>
          </a:p>
          <a:p>
            <a:r>
              <a:rPr lang="pl-PL" sz="1400">
                <a:latin typeface="Calibri Light" pitchFamily="34" charset="0"/>
              </a:rPr>
              <a:t>regulski@metal.agh.edu.pl</a:t>
            </a:r>
          </a:p>
          <a:p>
            <a:endParaRPr lang="pl-PL" sz="1400">
              <a:latin typeface="Calibri Light" pitchFamily="34" charset="0"/>
            </a:endParaRPr>
          </a:p>
          <a:p>
            <a:endParaRPr lang="pl-PL" sz="1400">
              <a:latin typeface="Calibri Light" pitchFamily="34" charset="0"/>
            </a:endParaRPr>
          </a:p>
        </p:txBody>
      </p:sp>
      <p:sp>
        <p:nvSpPr>
          <p:cNvPr id="3076" name="Rectangle 2"/>
          <p:cNvSpPr>
            <a:spLocks noGrp="1" noChangeArrowheads="1"/>
          </p:cNvSpPr>
          <p:nvPr>
            <p:ph type="ctrTitle"/>
          </p:nvPr>
        </p:nvSpPr>
        <p:spPr>
          <a:xfrm>
            <a:off x="900113" y="188913"/>
            <a:ext cx="7272337" cy="606425"/>
          </a:xfrm>
        </p:spPr>
        <p:txBody>
          <a:bodyPr/>
          <a:lstStyle/>
          <a:p>
            <a:pPr eaLnBrk="1" hangingPunct="1"/>
            <a:r>
              <a:rPr lang="pl-PL" smtClean="0">
                <a:latin typeface="Calibri Light" pitchFamily="34" charset="0"/>
              </a:rPr>
              <a:t>	Eksploracja Danych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data </a:t>
            </a:r>
            <a:r>
              <a:rPr lang="pl-PL" dirty="0" err="1" smtClean="0"/>
              <a:t>quality</a:t>
            </a:r>
            <a:r>
              <a:rPr lang="pl-PL" dirty="0" smtClean="0"/>
              <a:t> </a:t>
            </a:r>
            <a:r>
              <a:rPr lang="pl-PL" dirty="0" err="1" smtClean="0"/>
              <a:t>problems</a:t>
            </a:r>
            <a:r>
              <a:rPr lang="pl-PL" dirty="0" smtClean="0"/>
              <a:t> </a:t>
            </a:r>
            <a:r>
              <a:rPr lang="pl-PL" baseline="30000" dirty="0" smtClean="0"/>
              <a:t>4</a:t>
            </a:r>
            <a:endParaRPr lang="pl-PL" baseline="30000" dirty="0"/>
          </a:p>
        </p:txBody>
      </p:sp>
      <p:sp>
        <p:nvSpPr>
          <p:cNvPr id="3" name="Symbol zastępczy zawartości 2"/>
          <p:cNvSpPr>
            <a:spLocks noGrp="1"/>
          </p:cNvSpPr>
          <p:nvPr>
            <p:ph idx="1"/>
          </p:nvPr>
        </p:nvSpPr>
        <p:spPr/>
        <p:txBody>
          <a:bodyPr/>
          <a:lstStyle/>
          <a:p>
            <a:pPr marL="514350" indent="-514350">
              <a:buFont typeface="Wingdings"/>
              <a:buAutoNum type="arabicParenBoth" startAt="2"/>
            </a:pPr>
            <a:r>
              <a:rPr lang="pl-PL" dirty="0" err="1" smtClean="0"/>
              <a:t>Weak</a:t>
            </a:r>
            <a:r>
              <a:rPr lang="pl-PL" dirty="0" smtClean="0"/>
              <a:t> </a:t>
            </a:r>
            <a:r>
              <a:rPr lang="pl-PL" dirty="0" err="1" smtClean="0"/>
              <a:t>logic</a:t>
            </a:r>
            <a:r>
              <a:rPr lang="pl-PL" dirty="0" smtClean="0"/>
              <a:t> </a:t>
            </a:r>
            <a:r>
              <a:rPr lang="pl-PL" dirty="0" err="1" smtClean="0"/>
              <a:t>error</a:t>
            </a:r>
            <a:r>
              <a:rPr lang="pl-PL" dirty="0" smtClean="0"/>
              <a:t> </a:t>
            </a:r>
            <a:r>
              <a:rPr lang="en-US" dirty="0" smtClean="0"/>
              <a:t> </a:t>
            </a:r>
            <a:endParaRPr lang="pl-PL" dirty="0" smtClean="0"/>
          </a:p>
          <a:p>
            <a:pPr marL="1339850" lvl="1" indent="-514350"/>
            <a:r>
              <a:rPr lang="en-US" dirty="0" smtClean="0"/>
              <a:t>error types with wrong truth values, but there is weak logic correlation among attributes, which are the</a:t>
            </a:r>
            <a:r>
              <a:rPr lang="pl-PL" dirty="0" smtClean="0"/>
              <a:t> </a:t>
            </a:r>
            <a:r>
              <a:rPr lang="en-US" dirty="0" smtClean="0"/>
              <a:t> inherent relationship too </a:t>
            </a:r>
            <a:endParaRPr lang="pl-PL" dirty="0" smtClean="0"/>
          </a:p>
          <a:p>
            <a:pPr marL="1339850" lvl="1" indent="-514350"/>
            <a:r>
              <a:rPr lang="en-US" dirty="0" smtClean="0"/>
              <a:t>e.g., the company address and home address of a staff, </a:t>
            </a:r>
            <a:endParaRPr lang="pl-PL" dirty="0" smtClean="0"/>
          </a:p>
          <a:p>
            <a:pPr marL="1339850" lvl="1" indent="-514350"/>
            <a:r>
              <a:rPr lang="en-US" dirty="0" smtClean="0"/>
              <a:t>correlation between an employee’s education and monthly salary. </a:t>
            </a:r>
            <a:endParaRPr lang="pl-PL" dirty="0" smtClean="0"/>
          </a:p>
          <a:p>
            <a:pPr marL="1339850" lvl="1" indent="-514350"/>
            <a:r>
              <a:rPr lang="en-US" dirty="0" smtClean="0"/>
              <a:t>Under a normal circumstance, they are difficult to be directly found. </a:t>
            </a:r>
            <a:endParaRPr lang="pl-PL" dirty="0" smtClean="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68313" y="6021288"/>
            <a:ext cx="8229600" cy="360462"/>
          </a:xfrm>
        </p:spPr>
        <p:txBody>
          <a:bodyPr/>
          <a:lstStyle/>
          <a:p>
            <a:r>
              <a:rPr lang="pl-PL" dirty="0" smtClean="0">
                <a:latin typeface="Bodoni MT Condensed" pitchFamily="18" charset="0"/>
              </a:rPr>
              <a:t>http://www.axiis.org/examples/browsermarketshare.html</a:t>
            </a:r>
            <a:endParaRPr lang="pl-PL" dirty="0">
              <a:latin typeface="Bodoni MT Condensed" pitchFamily="18" charset="0"/>
            </a:endParaRPr>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37890" name="Picture 2"/>
          <p:cNvPicPr>
            <a:picLocks noChangeAspect="1" noChangeArrowheads="1"/>
          </p:cNvPicPr>
          <p:nvPr/>
        </p:nvPicPr>
        <p:blipFill>
          <a:blip r:embed="rId2" cstate="print"/>
          <a:srcRect/>
          <a:stretch>
            <a:fillRect/>
          </a:stretch>
        </p:blipFill>
        <p:spPr bwMode="auto">
          <a:xfrm>
            <a:off x="3707904" y="1124744"/>
            <a:ext cx="5095875" cy="4714875"/>
          </a:xfrm>
          <a:prstGeom prst="rect">
            <a:avLst/>
          </a:prstGeom>
          <a:noFill/>
          <a:ln w="9525">
            <a:noFill/>
            <a:miter lim="800000"/>
            <a:headEnd/>
            <a:tailEnd/>
          </a:ln>
        </p:spPr>
      </p:pic>
      <p:sp>
        <p:nvSpPr>
          <p:cNvPr id="6" name="Prostokąt 5"/>
          <p:cNvSpPr/>
          <p:nvPr/>
        </p:nvSpPr>
        <p:spPr>
          <a:xfrm>
            <a:off x="323528" y="1916832"/>
            <a:ext cx="3816424" cy="1200329"/>
          </a:xfrm>
          <a:prstGeom prst="rect">
            <a:avLst/>
          </a:prstGeom>
        </p:spPr>
        <p:txBody>
          <a:bodyPr wrap="square">
            <a:spAutoFit/>
          </a:bodyPr>
          <a:lstStyle/>
          <a:p>
            <a:r>
              <a:rPr lang="en-US" b="1" dirty="0" smtClean="0">
                <a:latin typeface="+mn-lt"/>
              </a:rPr>
              <a:t>Browser market share (Jan 2002 to Aug 2009)</a:t>
            </a:r>
            <a:r>
              <a:rPr lang="en-US" dirty="0" smtClean="0">
                <a:latin typeface="+mn-lt"/>
              </a:rPr>
              <a:t> -An interactive visual representation of browser market share from Jan 2002 to August 2009</a:t>
            </a:r>
            <a:endParaRPr lang="pl-PL" dirty="0">
              <a:latin typeface="+mn-l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187624" y="1834738"/>
            <a:ext cx="7956376" cy="5023262"/>
          </a:xfrm>
          <a:prstGeom prst="rect">
            <a:avLst/>
          </a:prstGeom>
          <a:noFill/>
          <a:ln w="9525">
            <a:noFill/>
            <a:miter lim="800000"/>
            <a:headEnd/>
            <a:tailEnd/>
          </a:ln>
        </p:spPr>
      </p:pic>
      <p:sp>
        <p:nvSpPr>
          <p:cNvPr id="2" name="Tytuł 1"/>
          <p:cNvSpPr>
            <a:spLocks noGrp="1"/>
          </p:cNvSpPr>
          <p:nvPr>
            <p:ph type="title"/>
          </p:nvPr>
        </p:nvSpPr>
        <p:spPr/>
        <p:txBody>
          <a:bodyPr/>
          <a:lstStyle/>
          <a:p>
            <a:r>
              <a:rPr lang="pl-PL" dirty="0" err="1" smtClean="0"/>
              <a:t>Disease</a:t>
            </a:r>
            <a:r>
              <a:rPr lang="pl-PL" dirty="0" smtClean="0"/>
              <a:t> </a:t>
            </a:r>
            <a:r>
              <a:rPr lang="pl-PL" dirty="0" err="1" smtClean="0"/>
              <a:t>correlation</a:t>
            </a:r>
            <a:endParaRPr lang="pl-PL" dirty="0"/>
          </a:p>
        </p:txBody>
      </p:sp>
      <p:sp>
        <p:nvSpPr>
          <p:cNvPr id="3" name="Symbol zastępczy zawartości 2"/>
          <p:cNvSpPr>
            <a:spLocks noGrp="1"/>
          </p:cNvSpPr>
          <p:nvPr>
            <p:ph idx="1"/>
          </p:nvPr>
        </p:nvSpPr>
        <p:spPr>
          <a:xfrm>
            <a:off x="251520" y="1124744"/>
            <a:ext cx="7632848" cy="5113337"/>
          </a:xfrm>
        </p:spPr>
        <p:txBody>
          <a:bodyPr/>
          <a:lstStyle/>
          <a:p>
            <a:r>
              <a:rPr lang="en-US" dirty="0" smtClean="0"/>
              <a:t>When you catch sore throat do you also end up getting an ear infection?</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8313" y="1268413"/>
            <a:ext cx="2735535" cy="5113337"/>
          </a:xfrm>
        </p:spPr>
        <p:txBody>
          <a:bodyPr/>
          <a:lstStyle/>
          <a:p>
            <a:r>
              <a:rPr lang="en-US" dirty="0" smtClean="0"/>
              <a:t>sentiment analysis of the customers’ social media posts</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39938" name="Picture 2" descr="Znalezione obrazy dla zapytania Word clouds"/>
          <p:cNvPicPr>
            <a:picLocks noChangeAspect="1" noChangeArrowheads="1"/>
          </p:cNvPicPr>
          <p:nvPr/>
        </p:nvPicPr>
        <p:blipFill>
          <a:blip r:embed="rId2" cstate="print"/>
          <a:srcRect/>
          <a:stretch>
            <a:fillRect/>
          </a:stretch>
        </p:blipFill>
        <p:spPr bwMode="auto">
          <a:xfrm>
            <a:off x="2987824" y="836712"/>
            <a:ext cx="5829300" cy="3400426"/>
          </a:xfrm>
          <a:prstGeom prst="rect">
            <a:avLst/>
          </a:prstGeom>
          <a:noFill/>
        </p:spPr>
      </p:pic>
      <p:pic>
        <p:nvPicPr>
          <p:cNvPr id="39940" name="Picture 4" descr="Znalezione obrazy dla zapytania Word clouds"/>
          <p:cNvPicPr>
            <a:picLocks noChangeAspect="1" noChangeArrowheads="1"/>
          </p:cNvPicPr>
          <p:nvPr/>
        </p:nvPicPr>
        <p:blipFill>
          <a:blip r:embed="rId3" cstate="print"/>
          <a:srcRect/>
          <a:stretch>
            <a:fillRect/>
          </a:stretch>
        </p:blipFill>
        <p:spPr bwMode="auto">
          <a:xfrm>
            <a:off x="899592" y="3861048"/>
            <a:ext cx="2028825" cy="2257426"/>
          </a:xfrm>
          <a:prstGeom prst="rect">
            <a:avLst/>
          </a:prstGeom>
          <a:noFill/>
        </p:spPr>
      </p:pic>
      <p:pic>
        <p:nvPicPr>
          <p:cNvPr id="39943" name="Picture 7"/>
          <p:cNvPicPr>
            <a:picLocks noChangeAspect="1" noChangeArrowheads="1"/>
          </p:cNvPicPr>
          <p:nvPr/>
        </p:nvPicPr>
        <p:blipFill>
          <a:blip r:embed="rId4" cstate="print"/>
          <a:srcRect/>
          <a:stretch>
            <a:fillRect/>
          </a:stretch>
        </p:blipFill>
        <p:spPr bwMode="auto">
          <a:xfrm>
            <a:off x="6228184" y="3789040"/>
            <a:ext cx="2729878" cy="2810644"/>
          </a:xfrm>
          <a:prstGeom prst="rect">
            <a:avLst/>
          </a:prstGeom>
          <a:noFill/>
          <a:ln w="9525">
            <a:noFill/>
            <a:miter lim="800000"/>
            <a:headEnd/>
            <a:tailEnd/>
          </a:ln>
        </p:spPr>
      </p:pic>
      <p:sp>
        <p:nvSpPr>
          <p:cNvPr id="2" name="Tytuł 1"/>
          <p:cNvSpPr>
            <a:spLocks noGrp="1"/>
          </p:cNvSpPr>
          <p:nvPr>
            <p:ph type="title"/>
          </p:nvPr>
        </p:nvSpPr>
        <p:spPr/>
        <p:txBody>
          <a:bodyPr/>
          <a:lstStyle/>
          <a:p>
            <a:r>
              <a:rPr lang="pl-PL" dirty="0" smtClean="0"/>
              <a:t>Word </a:t>
            </a:r>
            <a:r>
              <a:rPr lang="pl-PL" dirty="0" err="1" smtClean="0"/>
              <a:t>clouds</a:t>
            </a:r>
            <a:endParaRPr lang="pl-PL"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1"/>
          <p:cNvPicPr>
            <a:picLocks noChangeAspect="1" noChangeArrowheads="1"/>
          </p:cNvPicPr>
          <p:nvPr/>
        </p:nvPicPr>
        <p:blipFill>
          <a:blip r:embed="rId2" cstate="print"/>
          <a:srcRect/>
          <a:stretch>
            <a:fillRect/>
          </a:stretch>
        </p:blipFill>
        <p:spPr bwMode="auto">
          <a:xfrm>
            <a:off x="0" y="-1"/>
            <a:ext cx="3059832" cy="3554113"/>
          </a:xfrm>
          <a:prstGeom prst="rect">
            <a:avLst/>
          </a:prstGeom>
          <a:noFill/>
          <a:ln w="9525">
            <a:noFill/>
            <a:miter lim="800000"/>
            <a:headEnd/>
            <a:tailEnd/>
          </a:ln>
        </p:spPr>
      </p:pic>
      <p:pic>
        <p:nvPicPr>
          <p:cNvPr id="146434" name="Picture 2"/>
          <p:cNvPicPr>
            <a:picLocks noChangeAspect="1" noChangeArrowheads="1"/>
          </p:cNvPicPr>
          <p:nvPr/>
        </p:nvPicPr>
        <p:blipFill>
          <a:blip r:embed="rId3" cstate="print"/>
          <a:srcRect/>
          <a:stretch>
            <a:fillRect/>
          </a:stretch>
        </p:blipFill>
        <p:spPr bwMode="auto">
          <a:xfrm>
            <a:off x="3105150" y="0"/>
            <a:ext cx="6038850" cy="5838825"/>
          </a:xfrm>
          <a:prstGeom prst="rect">
            <a:avLst/>
          </a:prstGeom>
          <a:noFill/>
          <a:ln w="9525">
            <a:noFill/>
            <a:miter lim="800000"/>
            <a:headEnd/>
            <a:tailEnd/>
          </a:ln>
        </p:spPr>
      </p:pic>
      <p:pic>
        <p:nvPicPr>
          <p:cNvPr id="146435" name="Picture 3"/>
          <p:cNvPicPr>
            <a:picLocks noChangeAspect="1" noChangeArrowheads="1"/>
          </p:cNvPicPr>
          <p:nvPr/>
        </p:nvPicPr>
        <p:blipFill>
          <a:blip r:embed="rId4" cstate="print"/>
          <a:srcRect/>
          <a:stretch>
            <a:fillRect/>
          </a:stretch>
        </p:blipFill>
        <p:spPr bwMode="auto">
          <a:xfrm>
            <a:off x="179512" y="3431200"/>
            <a:ext cx="4032448" cy="3107966"/>
          </a:xfrm>
          <a:prstGeom prst="rect">
            <a:avLst/>
          </a:prstGeom>
          <a:noFill/>
          <a:ln w="9525">
            <a:noFill/>
            <a:miter lim="800000"/>
            <a:headEnd/>
            <a:tailEnd/>
          </a:ln>
        </p:spPr>
      </p:pic>
      <p:sp>
        <p:nvSpPr>
          <p:cNvPr id="6" name="Rectangle 2"/>
          <p:cNvSpPr txBox="1">
            <a:spLocks noChangeArrowheads="1"/>
          </p:cNvSpPr>
          <p:nvPr/>
        </p:nvSpPr>
        <p:spPr bwMode="auto">
          <a:xfrm>
            <a:off x="4644008" y="6021288"/>
            <a:ext cx="4212976"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pl-PL" sz="5400" b="0" i="0" u="none" strike="noStrike" kern="0" cap="none" spc="0" normalizeH="0" baseline="0" noProof="0" dirty="0" smtClean="0">
                <a:ln>
                  <a:noFill/>
                </a:ln>
                <a:solidFill>
                  <a:srgbClr val="FF0000"/>
                </a:solidFill>
                <a:effectLst/>
                <a:uLnTx/>
                <a:uFillTx/>
                <a:latin typeface="Calibri" pitchFamily="34" charset="0"/>
                <a:ea typeface="+mj-ea"/>
                <a:cs typeface="+mj-cs"/>
              </a:rPr>
              <a:t>Carrot</a:t>
            </a:r>
            <a:r>
              <a:rPr kumimoji="0" lang="pl-PL" sz="5400" b="0" i="0" u="none" strike="noStrike" kern="0" cap="none" spc="0" normalizeH="0" baseline="30000" noProof="0" dirty="0" smtClean="0">
                <a:ln>
                  <a:noFill/>
                </a:ln>
                <a:solidFill>
                  <a:srgbClr val="FF0000"/>
                </a:solidFill>
                <a:effectLst/>
                <a:uLnTx/>
                <a:uFillTx/>
                <a:latin typeface="Calibri" pitchFamily="34" charset="0"/>
                <a:ea typeface="+mj-ea"/>
                <a:cs typeface="+mj-cs"/>
              </a:rPr>
              <a:t>2</a:t>
            </a:r>
          </a:p>
          <a:p>
            <a:pPr lvl="0" eaLnBrk="0" hangingPunct="0"/>
            <a:r>
              <a:rPr lang="pl-PL" sz="4000" kern="0" baseline="30000" dirty="0" smtClean="0">
                <a:solidFill>
                  <a:srgbClr val="006699"/>
                </a:solidFill>
                <a:latin typeface="Calibri" pitchFamily="34" charset="0"/>
                <a:ea typeface="+mj-ea"/>
                <a:cs typeface="+mj-cs"/>
              </a:rPr>
              <a:t>clustering </a:t>
            </a:r>
            <a:r>
              <a:rPr lang="pl-PL" sz="4000" kern="0" baseline="30000" dirty="0" err="1" smtClean="0">
                <a:solidFill>
                  <a:srgbClr val="006699"/>
                </a:solidFill>
                <a:latin typeface="Calibri" pitchFamily="34" charset="0"/>
                <a:ea typeface="+mj-ea"/>
                <a:cs typeface="+mj-cs"/>
              </a:rPr>
              <a:t>web</a:t>
            </a:r>
            <a:r>
              <a:rPr lang="pl-PL" sz="4000" kern="0" baseline="30000" dirty="0" smtClean="0">
                <a:solidFill>
                  <a:srgbClr val="006699"/>
                </a:solidFill>
                <a:latin typeface="Calibri" pitchFamily="34" charset="0"/>
                <a:ea typeface="+mj-ea"/>
                <a:cs typeface="+mj-cs"/>
              </a:rPr>
              <a:t> </a:t>
            </a:r>
            <a:r>
              <a:rPr lang="pl-PL" sz="4000" kern="0" baseline="30000" dirty="0" err="1" smtClean="0">
                <a:solidFill>
                  <a:srgbClr val="006699"/>
                </a:solidFill>
                <a:latin typeface="Calibri" pitchFamily="34" charset="0"/>
                <a:ea typeface="+mj-ea"/>
                <a:cs typeface="+mj-cs"/>
              </a:rPr>
              <a:t>search</a:t>
            </a:r>
            <a:r>
              <a:rPr lang="pl-PL" sz="4000" kern="0" baseline="30000" dirty="0" smtClean="0">
                <a:solidFill>
                  <a:srgbClr val="006699"/>
                </a:solidFill>
                <a:latin typeface="Calibri" pitchFamily="34" charset="0"/>
                <a:ea typeface="+mj-ea"/>
                <a:cs typeface="+mj-cs"/>
              </a:rPr>
              <a:t> </a:t>
            </a:r>
            <a:r>
              <a:rPr lang="pl-PL" sz="4000" kern="0" baseline="30000" dirty="0" err="1" smtClean="0">
                <a:solidFill>
                  <a:srgbClr val="006699"/>
                </a:solidFill>
                <a:latin typeface="Calibri" pitchFamily="34" charset="0"/>
                <a:ea typeface="+mj-ea"/>
                <a:cs typeface="+mj-cs"/>
              </a:rPr>
              <a:t>results</a:t>
            </a:r>
            <a:endParaRPr kumimoji="0" lang="pl-PL" sz="4000" b="0" i="0" u="none" strike="noStrike" kern="0" cap="none" spc="0" normalizeH="0" baseline="30000" noProof="0" dirty="0" smtClean="0">
              <a:ln>
                <a:noFill/>
              </a:ln>
              <a:solidFill>
                <a:srgbClr val="006699"/>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symbol </a:t>
            </a:r>
            <a:r>
              <a:rPr lang="pl-PL" dirty="0" err="1" smtClean="0"/>
              <a:t>maps</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
        <p:nvSpPr>
          <p:cNvPr id="40962" name="AutoShape 2" descr="Big data visualization techniques: a symbol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0964" name="AutoShape 4" descr="Big data visualization techniques: a symbol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0966" name="AutoShape 6" descr="Big data visualization techniques: a symbol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0968" name="AutoShape 8" descr="Big data visualization techniques: a symbol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0973" name="Picture 13" descr="ScreenHunter 25 Jul. 12 00"/>
          <p:cNvPicPr>
            <a:picLocks noChangeAspect="1" noChangeArrowheads="1"/>
          </p:cNvPicPr>
          <p:nvPr/>
        </p:nvPicPr>
        <p:blipFill>
          <a:blip r:embed="rId2" cstate="print"/>
          <a:srcRect/>
          <a:stretch>
            <a:fillRect/>
          </a:stretch>
        </p:blipFill>
        <p:spPr bwMode="auto">
          <a:xfrm>
            <a:off x="1835696" y="1052736"/>
            <a:ext cx="7308304" cy="2838621"/>
          </a:xfrm>
          <a:prstGeom prst="rect">
            <a:avLst/>
          </a:prstGeom>
          <a:noFill/>
        </p:spPr>
      </p:pic>
      <p:pic>
        <p:nvPicPr>
          <p:cNvPr id="40971" name="Picture 11" descr="http://www.keywebmetrics.com/wp-content/uploads/2013/07/datavisualizationfacebook21.jpg"/>
          <p:cNvPicPr>
            <a:picLocks noChangeAspect="1" noChangeArrowheads="1"/>
          </p:cNvPicPr>
          <p:nvPr/>
        </p:nvPicPr>
        <p:blipFill>
          <a:blip r:embed="rId3" cstate="print"/>
          <a:srcRect/>
          <a:stretch>
            <a:fillRect/>
          </a:stretch>
        </p:blipFill>
        <p:spPr bwMode="auto">
          <a:xfrm>
            <a:off x="0" y="980728"/>
            <a:ext cx="4499992" cy="3182348"/>
          </a:xfrm>
          <a:prstGeom prst="rect">
            <a:avLst/>
          </a:prstGeom>
          <a:noFill/>
        </p:spPr>
      </p:pic>
      <p:pic>
        <p:nvPicPr>
          <p:cNvPr id="40969" name="Picture 9"/>
          <p:cNvPicPr>
            <a:picLocks noChangeAspect="1" noChangeArrowheads="1"/>
          </p:cNvPicPr>
          <p:nvPr/>
        </p:nvPicPr>
        <p:blipFill>
          <a:blip r:embed="rId4" cstate="print"/>
          <a:srcRect/>
          <a:stretch>
            <a:fillRect/>
          </a:stretch>
        </p:blipFill>
        <p:spPr bwMode="auto">
          <a:xfrm>
            <a:off x="0" y="4095750"/>
            <a:ext cx="4438650" cy="2762250"/>
          </a:xfrm>
          <a:prstGeom prst="rect">
            <a:avLst/>
          </a:prstGeom>
          <a:noFill/>
          <a:ln w="9525">
            <a:noFill/>
            <a:miter lim="800000"/>
            <a:headEnd/>
            <a:tailEnd/>
          </a:ln>
        </p:spPr>
      </p:pic>
      <p:pic>
        <p:nvPicPr>
          <p:cNvPr id="40976" name="Picture 16"/>
          <p:cNvPicPr>
            <a:picLocks noChangeAspect="1" noChangeArrowheads="1"/>
          </p:cNvPicPr>
          <p:nvPr/>
        </p:nvPicPr>
        <p:blipFill>
          <a:blip r:embed="rId5" cstate="print"/>
          <a:srcRect/>
          <a:stretch>
            <a:fillRect/>
          </a:stretch>
        </p:blipFill>
        <p:spPr bwMode="auto">
          <a:xfrm>
            <a:off x="5436096" y="3983633"/>
            <a:ext cx="3016002" cy="2874367"/>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rcRect/>
          <a:stretch>
            <a:fillRect/>
          </a:stretch>
        </p:blipFill>
        <p:spPr bwMode="auto">
          <a:xfrm>
            <a:off x="3867150" y="836712"/>
            <a:ext cx="5276850" cy="3629025"/>
          </a:xfrm>
          <a:prstGeom prst="rect">
            <a:avLst/>
          </a:prstGeom>
          <a:noFill/>
          <a:ln w="9525">
            <a:noFill/>
            <a:miter lim="800000"/>
            <a:headEnd/>
            <a:tailEnd/>
          </a:ln>
        </p:spPr>
      </p:pic>
      <p:sp>
        <p:nvSpPr>
          <p:cNvPr id="2" name="Tytuł 1"/>
          <p:cNvSpPr>
            <a:spLocks noGrp="1"/>
          </p:cNvSpPr>
          <p:nvPr>
            <p:ph type="title"/>
          </p:nvPr>
        </p:nvSpPr>
        <p:spPr/>
        <p:txBody>
          <a:bodyPr/>
          <a:lstStyle/>
          <a:p>
            <a:r>
              <a:rPr lang="pl-PL" dirty="0" err="1" smtClean="0"/>
              <a:t>Connectivity</a:t>
            </a:r>
            <a:r>
              <a:rPr lang="pl-PL" dirty="0" smtClean="0"/>
              <a:t> </a:t>
            </a:r>
            <a:r>
              <a:rPr lang="pl-PL" dirty="0" err="1" smtClean="0"/>
              <a:t>charts</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41986" name="Picture 2"/>
          <p:cNvPicPr>
            <a:picLocks noChangeAspect="1" noChangeArrowheads="1"/>
          </p:cNvPicPr>
          <p:nvPr/>
        </p:nvPicPr>
        <p:blipFill>
          <a:blip r:embed="rId3" cstate="print"/>
          <a:srcRect/>
          <a:stretch>
            <a:fillRect/>
          </a:stretch>
        </p:blipFill>
        <p:spPr bwMode="auto">
          <a:xfrm>
            <a:off x="0" y="980728"/>
            <a:ext cx="4714875" cy="3705225"/>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srcRect/>
          <a:stretch>
            <a:fillRect/>
          </a:stretch>
        </p:blipFill>
        <p:spPr bwMode="auto">
          <a:xfrm>
            <a:off x="4427984" y="3105150"/>
            <a:ext cx="3724275" cy="3752850"/>
          </a:xfrm>
          <a:prstGeom prst="rect">
            <a:avLst/>
          </a:prstGeom>
          <a:noFill/>
          <a:ln w="9525">
            <a:noFill/>
            <a:miter lim="800000"/>
            <a:headEnd/>
            <a:tailEnd/>
          </a:ln>
        </p:spPr>
      </p:pic>
      <p:pic>
        <p:nvPicPr>
          <p:cNvPr id="41989" name="Picture 5"/>
          <p:cNvPicPr>
            <a:picLocks noChangeAspect="1" noChangeArrowheads="1"/>
          </p:cNvPicPr>
          <p:nvPr/>
        </p:nvPicPr>
        <p:blipFill>
          <a:blip r:embed="rId5" cstate="print"/>
          <a:srcRect/>
          <a:stretch>
            <a:fillRect/>
          </a:stretch>
        </p:blipFill>
        <p:spPr bwMode="auto">
          <a:xfrm>
            <a:off x="251520" y="3917570"/>
            <a:ext cx="4283968" cy="2940430"/>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1442" name="Picture 2"/>
          <p:cNvPicPr>
            <a:picLocks noChangeAspect="1" noChangeArrowheads="1"/>
          </p:cNvPicPr>
          <p:nvPr/>
        </p:nvPicPr>
        <p:blipFill>
          <a:blip r:embed="rId2" cstate="print"/>
          <a:srcRect/>
          <a:stretch>
            <a:fillRect/>
          </a:stretch>
        </p:blipFill>
        <p:spPr bwMode="auto">
          <a:xfrm>
            <a:off x="1" y="0"/>
            <a:ext cx="4860032" cy="2178962"/>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srcRect/>
          <a:stretch>
            <a:fillRect/>
          </a:stretch>
        </p:blipFill>
        <p:spPr bwMode="auto">
          <a:xfrm>
            <a:off x="1" y="2132856"/>
            <a:ext cx="4828988" cy="3374266"/>
          </a:xfrm>
          <a:prstGeom prst="rect">
            <a:avLst/>
          </a:prstGeom>
          <a:noFill/>
          <a:ln w="9525">
            <a:noFill/>
            <a:miter lim="800000"/>
            <a:headEnd/>
            <a:tailEnd/>
          </a:ln>
        </p:spPr>
      </p:pic>
      <p:pic>
        <p:nvPicPr>
          <p:cNvPr id="61444" name="Picture 4"/>
          <p:cNvPicPr>
            <a:picLocks noGrp="1" noChangeAspect="1" noChangeArrowheads="1"/>
          </p:cNvPicPr>
          <p:nvPr>
            <p:ph idx="1"/>
          </p:nvPr>
        </p:nvPicPr>
        <p:blipFill>
          <a:blip r:embed="rId4" cstate="print"/>
          <a:srcRect/>
          <a:stretch>
            <a:fillRect/>
          </a:stretch>
        </p:blipFill>
        <p:spPr bwMode="auto">
          <a:xfrm>
            <a:off x="4860032" y="0"/>
            <a:ext cx="4283968" cy="3529517"/>
          </a:xfrm>
          <a:prstGeom prst="rect">
            <a:avLst/>
          </a:prstGeom>
          <a:noFill/>
          <a:ln w="9525">
            <a:noFill/>
            <a:miter lim="800000"/>
            <a:headEnd/>
            <a:tailEnd/>
          </a:ln>
        </p:spPr>
      </p:pic>
      <p:pic>
        <p:nvPicPr>
          <p:cNvPr id="61445" name="Picture 5"/>
          <p:cNvPicPr>
            <a:picLocks noChangeAspect="1" noChangeArrowheads="1"/>
          </p:cNvPicPr>
          <p:nvPr/>
        </p:nvPicPr>
        <p:blipFill>
          <a:blip r:embed="rId5" cstate="print"/>
          <a:srcRect/>
          <a:stretch>
            <a:fillRect/>
          </a:stretch>
        </p:blipFill>
        <p:spPr bwMode="auto">
          <a:xfrm>
            <a:off x="4788024" y="3626658"/>
            <a:ext cx="4355976" cy="3231342"/>
          </a:xfrm>
          <a:prstGeom prst="rect">
            <a:avLst/>
          </a:prstGeom>
          <a:noFill/>
          <a:ln w="9525">
            <a:noFill/>
            <a:miter lim="800000"/>
            <a:headEnd/>
            <a:tailEnd/>
          </a:ln>
        </p:spPr>
      </p:pic>
      <p:pic>
        <p:nvPicPr>
          <p:cNvPr id="61446" name="Picture 6"/>
          <p:cNvPicPr>
            <a:picLocks noChangeAspect="1" noChangeArrowheads="1"/>
          </p:cNvPicPr>
          <p:nvPr/>
        </p:nvPicPr>
        <p:blipFill>
          <a:blip r:embed="rId6" cstate="print"/>
          <a:srcRect/>
          <a:stretch>
            <a:fillRect/>
          </a:stretch>
        </p:blipFill>
        <p:spPr bwMode="auto">
          <a:xfrm>
            <a:off x="3095625" y="1395413"/>
            <a:ext cx="2952750" cy="4067175"/>
          </a:xfrm>
          <a:prstGeom prst="rect">
            <a:avLst/>
          </a:prstGeom>
          <a:noFill/>
          <a:ln w="9525">
            <a:noFill/>
            <a:miter lim="800000"/>
            <a:headEnd/>
            <a:tailEnd/>
          </a:ln>
        </p:spPr>
      </p:pic>
      <p:pic>
        <p:nvPicPr>
          <p:cNvPr id="61447" name="Picture 7"/>
          <p:cNvPicPr>
            <a:picLocks noChangeAspect="1" noChangeArrowheads="1"/>
          </p:cNvPicPr>
          <p:nvPr/>
        </p:nvPicPr>
        <p:blipFill>
          <a:blip r:embed="rId7" cstate="print"/>
          <a:srcRect/>
          <a:stretch>
            <a:fillRect/>
          </a:stretch>
        </p:blipFill>
        <p:spPr bwMode="auto">
          <a:xfrm>
            <a:off x="0" y="5301208"/>
            <a:ext cx="5004048" cy="1556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NewsMapping</a:t>
            </a:r>
            <a:endParaRPr lang="pl-PL" dirty="0"/>
          </a:p>
        </p:txBody>
      </p:sp>
      <p:pic>
        <p:nvPicPr>
          <p:cNvPr id="60418" name="Picture 2"/>
          <p:cNvPicPr>
            <a:picLocks noChangeAspect="1" noChangeArrowheads="1"/>
          </p:cNvPicPr>
          <p:nvPr/>
        </p:nvPicPr>
        <p:blipFill>
          <a:blip r:embed="rId2" cstate="print"/>
          <a:srcRect/>
          <a:stretch>
            <a:fillRect/>
          </a:stretch>
        </p:blipFill>
        <p:spPr bwMode="auto">
          <a:xfrm>
            <a:off x="666750" y="1233488"/>
            <a:ext cx="7808913" cy="4391025"/>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Heat</a:t>
            </a:r>
            <a:r>
              <a:rPr lang="pl-PL" dirty="0" smtClean="0"/>
              <a:t> </a:t>
            </a:r>
            <a:r>
              <a:rPr lang="pl-PL" dirty="0" err="1" smtClean="0"/>
              <a:t>maps</a:t>
            </a:r>
            <a:endParaRPr lang="pl-PL" dirty="0"/>
          </a:p>
        </p:txBody>
      </p:sp>
      <p:sp>
        <p:nvSpPr>
          <p:cNvPr id="3" name="Symbol zastępczy zawartości 2"/>
          <p:cNvSpPr>
            <a:spLocks noGrp="1"/>
          </p:cNvSpPr>
          <p:nvPr>
            <p:ph idx="1"/>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43014" name="Picture 6" descr="Znalezione obrazy dla zapytania Heat maps"/>
          <p:cNvPicPr>
            <a:picLocks noChangeAspect="1" noChangeArrowheads="1"/>
          </p:cNvPicPr>
          <p:nvPr/>
        </p:nvPicPr>
        <p:blipFill>
          <a:blip r:embed="rId2" cstate="print"/>
          <a:srcRect/>
          <a:stretch>
            <a:fillRect/>
          </a:stretch>
        </p:blipFill>
        <p:spPr bwMode="auto">
          <a:xfrm>
            <a:off x="1" y="3449212"/>
            <a:ext cx="5652120" cy="3408788"/>
          </a:xfrm>
          <a:prstGeom prst="rect">
            <a:avLst/>
          </a:prstGeom>
          <a:noFill/>
        </p:spPr>
      </p:pic>
      <p:pic>
        <p:nvPicPr>
          <p:cNvPr id="43012" name="Picture 4" descr="Znalezione obrazy dla zapytania Heat maps"/>
          <p:cNvPicPr>
            <a:picLocks noChangeAspect="1" noChangeArrowheads="1"/>
          </p:cNvPicPr>
          <p:nvPr/>
        </p:nvPicPr>
        <p:blipFill>
          <a:blip r:embed="rId3" cstate="print"/>
          <a:srcRect/>
          <a:stretch>
            <a:fillRect/>
          </a:stretch>
        </p:blipFill>
        <p:spPr bwMode="auto">
          <a:xfrm>
            <a:off x="179512" y="1052736"/>
            <a:ext cx="2736304" cy="2736304"/>
          </a:xfrm>
          <a:prstGeom prst="rect">
            <a:avLst/>
          </a:prstGeom>
          <a:noFill/>
        </p:spPr>
      </p:pic>
      <p:pic>
        <p:nvPicPr>
          <p:cNvPr id="43010" name="Picture 2" descr="Znalezione obrazy dla zapytania Heat maps"/>
          <p:cNvPicPr>
            <a:picLocks noChangeAspect="1" noChangeArrowheads="1"/>
          </p:cNvPicPr>
          <p:nvPr/>
        </p:nvPicPr>
        <p:blipFill>
          <a:blip r:embed="rId4" cstate="print"/>
          <a:srcRect/>
          <a:stretch>
            <a:fillRect/>
          </a:stretch>
        </p:blipFill>
        <p:spPr bwMode="auto">
          <a:xfrm>
            <a:off x="3600450" y="836712"/>
            <a:ext cx="5543550" cy="4714876"/>
          </a:xfrm>
          <a:prstGeom prst="rect">
            <a:avLst/>
          </a:prstGeom>
          <a:noFill/>
        </p:spPr>
      </p:pic>
      <p:pic>
        <p:nvPicPr>
          <p:cNvPr id="43015" name="Picture 7"/>
          <p:cNvPicPr>
            <a:picLocks noChangeAspect="1" noChangeArrowheads="1"/>
          </p:cNvPicPr>
          <p:nvPr/>
        </p:nvPicPr>
        <p:blipFill>
          <a:blip r:embed="rId5" cstate="print"/>
          <a:srcRect/>
          <a:stretch>
            <a:fillRect/>
          </a:stretch>
        </p:blipFill>
        <p:spPr bwMode="auto">
          <a:xfrm>
            <a:off x="4860032" y="4057650"/>
            <a:ext cx="3971925" cy="28003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5123" name="Rectangle 3"/>
          <p:cNvSpPr>
            <a:spLocks noGrp="1" noChangeArrowheads="1"/>
          </p:cNvSpPr>
          <p:nvPr>
            <p:ph type="body" idx="1"/>
          </p:nvPr>
        </p:nvSpPr>
        <p:spPr/>
        <p:txBody>
          <a:bodyPr/>
          <a:lstStyle/>
          <a:p>
            <a:pPr eaLnBrk="1" hangingPunct="1"/>
            <a:r>
              <a:rPr lang="pl-PL" sz="2400" smtClean="0"/>
              <a:t>Jeżeli przygotowany zbiór danych będzie zawierał wartości odstające, wtedy analizy, które będą wykonywane w następnej kolejności mogą dać błędne wyniki.</a:t>
            </a:r>
          </a:p>
          <a:p>
            <a:pPr eaLnBrk="1" hangingPunct="1"/>
            <a:r>
              <a:rPr lang="pl-PL" sz="2400" smtClean="0"/>
              <a:t>Najczęściej stosowane:</a:t>
            </a:r>
          </a:p>
          <a:p>
            <a:pPr lvl="1" eaLnBrk="1" hangingPunct="1">
              <a:buFontTx/>
              <a:buChar char="-"/>
            </a:pPr>
            <a:r>
              <a:rPr lang="pl-PL" sz="2000" smtClean="0"/>
              <a:t>test Grubbsa, </a:t>
            </a:r>
          </a:p>
          <a:p>
            <a:pPr lvl="1" eaLnBrk="1" hangingPunct="1">
              <a:buFontTx/>
              <a:buChar char="-"/>
            </a:pPr>
            <a:r>
              <a:rPr lang="pl-PL" sz="2000" smtClean="0"/>
              <a:t>test trzech sigma (normalny),</a:t>
            </a:r>
          </a:p>
          <a:p>
            <a:pPr lvl="1" eaLnBrk="1" hangingPunct="1">
              <a:buFontTx/>
              <a:buChar char="-"/>
            </a:pPr>
            <a:r>
              <a:rPr lang="pl-PL" sz="2000" smtClean="0"/>
              <a:t>Tukeya</a:t>
            </a:r>
          </a:p>
          <a:p>
            <a:pPr lvl="1" eaLnBrk="1" hangingPunct="1">
              <a:buFontTx/>
              <a:buChar char="-"/>
            </a:pPr>
            <a:r>
              <a:rPr lang="pl-PL" sz="2000" smtClean="0"/>
              <a:t>test Dixona, </a:t>
            </a:r>
          </a:p>
          <a:p>
            <a:pPr lvl="1" eaLnBrk="1" hangingPunct="1">
              <a:buFontTx/>
              <a:buChar char="-"/>
            </a:pPr>
            <a:r>
              <a:rPr lang="pl-PL" sz="2000" smtClean="0"/>
              <a:t>test Cochrana, </a:t>
            </a:r>
          </a:p>
          <a:p>
            <a:pPr lvl="1" eaLnBrk="1" hangingPunct="1">
              <a:buFontTx/>
              <a:buChar char="-"/>
            </a:pPr>
            <a:r>
              <a:rPr lang="pl-PL" sz="2000" smtClean="0"/>
              <a:t>test 3d,</a:t>
            </a:r>
          </a:p>
          <a:p>
            <a:pPr lvl="1" eaLnBrk="1" hangingPunct="1">
              <a:buFontTx/>
              <a:buChar char="-"/>
            </a:pPr>
            <a:r>
              <a:rPr lang="pl-PL" sz="2000" smtClean="0"/>
              <a:t>kryterium Chauveneta.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6147" name="Rectangle 2"/>
          <p:cNvSpPr>
            <a:spLocks noGrp="1" noChangeArrowheads="1"/>
          </p:cNvSpPr>
          <p:nvPr>
            <p:ph type="title"/>
          </p:nvPr>
        </p:nvSpPr>
        <p:spPr/>
        <p:txBody>
          <a:bodyPr/>
          <a:lstStyle/>
          <a:p>
            <a:pPr eaLnBrk="1" hangingPunct="1"/>
            <a:r>
              <a:rPr lang="pl-PL" smtClean="0"/>
              <a:t>Test Grubbsa</a:t>
            </a:r>
          </a:p>
        </p:txBody>
      </p:sp>
      <p:sp>
        <p:nvSpPr>
          <p:cNvPr id="6148" name="Rectangle 3"/>
          <p:cNvSpPr>
            <a:spLocks noGrp="1" noChangeArrowheads="1"/>
          </p:cNvSpPr>
          <p:nvPr>
            <p:ph type="body" idx="1"/>
          </p:nvPr>
        </p:nvSpPr>
        <p:spPr/>
        <p:txBody>
          <a:bodyPr/>
          <a:lstStyle/>
          <a:p>
            <a:pPr eaLnBrk="1" hangingPunct="1">
              <a:lnSpc>
                <a:spcPct val="80000"/>
              </a:lnSpc>
              <a:buFont typeface="Georgia" pitchFamily="18" charset="0"/>
              <a:buChar char="—"/>
            </a:pPr>
            <a:r>
              <a:rPr lang="pl-PL" sz="2400" smtClean="0"/>
              <a:t> W celu sprawdzenia, czy w zbiorze danych jest wartość odstająca </a:t>
            </a:r>
            <a:r>
              <a:rPr lang="pl-PL" sz="2400" smtClean="0">
                <a:solidFill>
                  <a:srgbClr val="006699"/>
                </a:solidFill>
              </a:rPr>
              <a:t>ze względu na wartość średnią</a:t>
            </a:r>
            <a:r>
              <a:rPr lang="pl-PL" sz="2400" smtClean="0"/>
              <a:t>, w pierwszej kolejności musimy znaleźć kandydata na </a:t>
            </a:r>
            <a:r>
              <a:rPr lang="pl-PL" sz="2400" smtClean="0">
                <a:solidFill>
                  <a:srgbClr val="006699"/>
                </a:solidFill>
              </a:rPr>
              <a:t>wartość odstającą</a:t>
            </a:r>
            <a:r>
              <a:rPr lang="pl-PL" sz="2400" smtClean="0"/>
              <a:t>, czyli wartość która jest najbardziej oddalona od ogólnej średniej.</a:t>
            </a:r>
          </a:p>
          <a:p>
            <a:pPr eaLnBrk="1" hangingPunct="1">
              <a:lnSpc>
                <a:spcPct val="80000"/>
              </a:lnSpc>
              <a:buFont typeface="Georgia" pitchFamily="18" charset="0"/>
              <a:buChar char="—"/>
            </a:pPr>
            <a:r>
              <a:rPr lang="pl-PL" sz="2400" smtClean="0"/>
              <a:t> Następnie wartość bezwzględną różnicy  pomiędzy wartością średnią a wartością kandydata należy podzielić przez odchylenie standardowe. Otrzymujemy w ten sposób wartość statystyki zwanej </a:t>
            </a:r>
            <a:r>
              <a:rPr lang="pl-PL" sz="2400" smtClean="0">
                <a:solidFill>
                  <a:srgbClr val="006699"/>
                </a:solidFill>
              </a:rPr>
              <a:t>statystyką Grubbsa</a:t>
            </a:r>
            <a:r>
              <a:rPr lang="pl-PL" sz="2400" smtClean="0"/>
              <a:t>:</a:t>
            </a:r>
          </a:p>
          <a:p>
            <a:pPr eaLnBrk="1" hangingPunct="1">
              <a:lnSpc>
                <a:spcPct val="80000"/>
              </a:lnSpc>
              <a:buFont typeface="Georgia" pitchFamily="18" charset="0"/>
              <a:buChar char="—"/>
            </a:pPr>
            <a:endParaRPr lang="pl-PL" sz="2400" smtClean="0"/>
          </a:p>
          <a:p>
            <a:pPr eaLnBrk="1" hangingPunct="1">
              <a:lnSpc>
                <a:spcPct val="80000"/>
              </a:lnSpc>
              <a:buFont typeface="Georgia" pitchFamily="18" charset="0"/>
              <a:buChar char="—"/>
            </a:pPr>
            <a:r>
              <a:rPr lang="pl-PL" sz="2400" smtClean="0"/>
              <a:t> Pozostaje nam otrzymaną wartość G porównać z wartością krytyczną, którą może my odczytać z odpowiednich tablic. Jeżeli G będzie zbyt wysokie, wtedy należy uznać kandydata za wartość odstającą. </a:t>
            </a:r>
          </a:p>
        </p:txBody>
      </p:sp>
      <p:pic>
        <p:nvPicPr>
          <p:cNvPr id="6149" name="Picture 4"/>
          <p:cNvPicPr>
            <a:picLocks noChangeAspect="1" noChangeArrowheads="1"/>
          </p:cNvPicPr>
          <p:nvPr/>
        </p:nvPicPr>
        <p:blipFill>
          <a:blip r:embed="rId2" cstate="print"/>
          <a:srcRect/>
          <a:stretch>
            <a:fillRect/>
          </a:stretch>
        </p:blipFill>
        <p:spPr bwMode="auto">
          <a:xfrm>
            <a:off x="6804025" y="3860800"/>
            <a:ext cx="2160588" cy="938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8195" name="Rectangle 3"/>
          <p:cNvSpPr>
            <a:spLocks noGrp="1" noChangeArrowheads="1"/>
          </p:cNvSpPr>
          <p:nvPr>
            <p:ph type="body" idx="1"/>
          </p:nvPr>
        </p:nvSpPr>
        <p:spPr/>
        <p:txBody>
          <a:bodyPr/>
          <a:lstStyle/>
          <a:p>
            <a:pPr eaLnBrk="1" hangingPunct="1"/>
            <a:r>
              <a:rPr lang="pl-PL" sz="2400" i="1" smtClean="0"/>
              <a:t>STATISTICA</a:t>
            </a:r>
            <a:r>
              <a:rPr lang="pl-PL" sz="2400" smtClean="0"/>
              <a:t>: Moduł </a:t>
            </a:r>
            <a:r>
              <a:rPr lang="pl-PL" sz="2400" i="1" smtClean="0">
                <a:solidFill>
                  <a:srgbClr val="006699"/>
                </a:solidFill>
              </a:rPr>
              <a:t>Podstawowe statystyki i tabele</a:t>
            </a:r>
            <a:r>
              <a:rPr lang="pl-PL" sz="2400" smtClean="0"/>
              <a:t> </a:t>
            </a:r>
          </a:p>
          <a:p>
            <a:pPr lvl="1" eaLnBrk="1" hangingPunct="1"/>
            <a:r>
              <a:rPr lang="pl-PL" sz="2000" smtClean="0"/>
              <a:t>Aby wykonać ten test, idziemy do okna </a:t>
            </a:r>
            <a:r>
              <a:rPr lang="pl-PL" sz="2000" i="1" smtClean="0"/>
              <a:t>Statystyki opisowe</a:t>
            </a:r>
            <a:r>
              <a:rPr lang="pl-PL" sz="2000" smtClean="0"/>
              <a:t> i wybierzmy kartę </a:t>
            </a:r>
            <a:r>
              <a:rPr lang="pl-PL" sz="2000" i="1" smtClean="0"/>
              <a:t>Odporne</a:t>
            </a:r>
            <a:r>
              <a:rPr lang="pl-PL" sz="2000" smtClean="0"/>
              <a:t>. Karta ta zawiera opcje umożliwiające włączenie do arkusza wynikowego </a:t>
            </a:r>
            <a:r>
              <a:rPr lang="pl-PL" sz="2000" i="1" smtClean="0"/>
              <a:t>średniej Winsora, średniej przyciętej </a:t>
            </a:r>
            <a:r>
              <a:rPr lang="pl-PL" sz="2000" smtClean="0"/>
              <a:t>oraz </a:t>
            </a:r>
            <a:r>
              <a:rPr lang="pl-PL" sz="2000" i="1" smtClean="0"/>
              <a:t>testu Grubbsa</a:t>
            </a:r>
            <a:r>
              <a:rPr lang="pl-PL" sz="2000" smtClean="0"/>
              <a:t>. </a:t>
            </a:r>
          </a:p>
          <a:p>
            <a:pPr lvl="1" eaLnBrk="1" hangingPunct="1"/>
            <a:r>
              <a:rPr lang="pl-PL" sz="2000" smtClean="0"/>
              <a:t>Test Grubbsa na obserwacje odstające może być użyty w celu wskazania </a:t>
            </a:r>
            <a:r>
              <a:rPr lang="pl-PL" sz="2000" smtClean="0">
                <a:solidFill>
                  <a:srgbClr val="006699"/>
                </a:solidFill>
              </a:rPr>
              <a:t>jednej obserwacji</a:t>
            </a:r>
            <a:r>
              <a:rPr lang="pl-PL" sz="2000" smtClean="0"/>
              <a:t> odstającej podczas jednego przebiegu. </a:t>
            </a:r>
          </a:p>
          <a:p>
            <a:pPr lvl="1" eaLnBrk="1" hangingPunct="1"/>
            <a:r>
              <a:rPr lang="pl-PL" sz="2000" smtClean="0"/>
              <a:t>Test ten polega na wyliczeniu jak daleko potencjalna obserwacja odstająca znajduje się od pozostałych wartości w zbiorze danych.</a:t>
            </a:r>
          </a:p>
          <a:p>
            <a:pPr lvl="1" eaLnBrk="1" hangingPunct="1"/>
            <a:r>
              <a:rPr lang="pl-PL" sz="2000" smtClean="0"/>
              <a:t>Statystyka testu Grubbsa (G) liczona jest jako stosunek największego bezwzględnego odchylenia średniej z próby do odchylenia standardowego próby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pic>
        <p:nvPicPr>
          <p:cNvPr id="9219" name="Picture 4"/>
          <p:cNvPicPr>
            <a:picLocks noChangeAspect="1" noChangeArrowheads="1"/>
          </p:cNvPicPr>
          <p:nvPr/>
        </p:nvPicPr>
        <p:blipFill>
          <a:blip r:embed="rId2" cstate="print"/>
          <a:srcRect/>
          <a:stretch>
            <a:fillRect/>
          </a:stretch>
        </p:blipFill>
        <p:spPr bwMode="auto">
          <a:xfrm>
            <a:off x="0" y="0"/>
            <a:ext cx="5580063" cy="3986213"/>
          </a:xfrm>
          <a:prstGeom prst="rect">
            <a:avLst/>
          </a:prstGeom>
          <a:noFill/>
          <a:ln w="9525">
            <a:noFill/>
            <a:miter lim="800000"/>
            <a:headEnd/>
            <a:tailEnd/>
          </a:ln>
        </p:spPr>
      </p:pic>
      <p:pic>
        <p:nvPicPr>
          <p:cNvPr id="9220" name="Picture 5"/>
          <p:cNvPicPr>
            <a:picLocks noChangeAspect="1" noChangeArrowheads="1"/>
          </p:cNvPicPr>
          <p:nvPr/>
        </p:nvPicPr>
        <p:blipFill>
          <a:blip r:embed="rId3" cstate="print"/>
          <a:srcRect/>
          <a:stretch>
            <a:fillRect/>
          </a:stretch>
        </p:blipFill>
        <p:spPr bwMode="auto">
          <a:xfrm>
            <a:off x="2268538" y="3876675"/>
            <a:ext cx="6696075" cy="270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10243" name="Rectangle 2"/>
          <p:cNvSpPr>
            <a:spLocks noGrp="1" noChangeArrowheads="1"/>
          </p:cNvSpPr>
          <p:nvPr>
            <p:ph type="title"/>
          </p:nvPr>
        </p:nvSpPr>
        <p:spPr/>
        <p:txBody>
          <a:bodyPr/>
          <a:lstStyle/>
          <a:p>
            <a:pPr eaLnBrk="1" hangingPunct="1"/>
            <a:r>
              <a:rPr lang="pl-PL" smtClean="0"/>
              <a:t>Zamiana obserwacji odstających.</a:t>
            </a:r>
          </a:p>
        </p:txBody>
      </p:sp>
      <p:sp>
        <p:nvSpPr>
          <p:cNvPr id="10244" name="Rectangle 3"/>
          <p:cNvSpPr>
            <a:spLocks noGrp="1" noChangeArrowheads="1"/>
          </p:cNvSpPr>
          <p:nvPr>
            <p:ph type="body" idx="1"/>
          </p:nvPr>
        </p:nvSpPr>
        <p:spPr/>
        <p:txBody>
          <a:bodyPr/>
          <a:lstStyle/>
          <a:p>
            <a:pPr eaLnBrk="1" hangingPunct="1"/>
            <a:r>
              <a:rPr lang="pl-PL" dirty="0" smtClean="0"/>
              <a:t>Po tym jak wskazano obserwacje odstające, do badacza należy </a:t>
            </a:r>
            <a:r>
              <a:rPr lang="pl-PL" dirty="0" smtClean="0">
                <a:solidFill>
                  <a:srgbClr val="006699"/>
                </a:solidFill>
              </a:rPr>
              <a:t>określenie czy obserwacje </a:t>
            </a:r>
            <a:r>
              <a:rPr lang="pl-PL" dirty="0" smtClean="0"/>
              <a:t>te przedstawiają szczególną własność danej zmiennej czy są wynikiem błędu albo innych anomalii, które nie powinny być modelowane. </a:t>
            </a:r>
          </a:p>
          <a:p>
            <a:pPr eaLnBrk="1" hangingPunct="1"/>
            <a:r>
              <a:rPr lang="pl-PL" dirty="0" smtClean="0"/>
              <a:t>W programie STATISTICA </a:t>
            </a:r>
            <a:r>
              <a:rPr lang="pl-PL" dirty="0" smtClean="0"/>
              <a:t>(i innych) znajdują </a:t>
            </a:r>
            <a:r>
              <a:rPr lang="pl-PL" dirty="0" smtClean="0"/>
              <a:t>się </a:t>
            </a:r>
            <a:r>
              <a:rPr lang="pl-PL" dirty="0" smtClean="0"/>
              <a:t>opcje </a:t>
            </a:r>
            <a:r>
              <a:rPr lang="pl-PL" dirty="0" smtClean="0"/>
              <a:t>czyszczenia danych, które mogą być wykorzystane w celu zamiany obserwacji odstających. </a:t>
            </a:r>
            <a:endParaRPr lang="pl-PL" dirty="0" smtClean="0"/>
          </a:p>
          <a:p>
            <a:pPr eaLnBrk="1" hangingPunct="1"/>
            <a:r>
              <a:rPr lang="pl-PL" dirty="0" smtClean="0"/>
              <a:t>Dostęp </a:t>
            </a:r>
            <a:r>
              <a:rPr lang="pl-PL" dirty="0" smtClean="0"/>
              <a:t>do tej opcji możliwy jest przez wybór polecenia </a:t>
            </a:r>
            <a:r>
              <a:rPr lang="pl-PL" i="1" dirty="0" smtClean="0">
                <a:solidFill>
                  <a:srgbClr val="006699"/>
                </a:solidFill>
              </a:rPr>
              <a:t>Zamień odstające</a:t>
            </a:r>
            <a:r>
              <a:rPr lang="pl-PL" dirty="0" smtClean="0">
                <a:solidFill>
                  <a:srgbClr val="006699"/>
                </a:solidFill>
              </a:rPr>
              <a:t> </a:t>
            </a:r>
            <a:r>
              <a:rPr lang="pl-PL" dirty="0" smtClean="0"/>
              <a:t>z menu </a:t>
            </a:r>
            <a:r>
              <a:rPr lang="pl-PL" i="1" dirty="0" smtClean="0">
                <a:solidFill>
                  <a:srgbClr val="006699"/>
                </a:solidFill>
              </a:rPr>
              <a:t>Dane - Czyszczenie danych</a:t>
            </a:r>
            <a:r>
              <a:rPr lang="pl-PL" i="1"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problemy w testowaniu odstających</a:t>
            </a:r>
            <a:endParaRPr lang="pl-PL" dirty="0"/>
          </a:p>
        </p:txBody>
      </p:sp>
      <p:sp>
        <p:nvSpPr>
          <p:cNvPr id="3" name="Symbol zastępczy zawartości 2"/>
          <p:cNvSpPr>
            <a:spLocks noGrp="1"/>
          </p:cNvSpPr>
          <p:nvPr>
            <p:ph idx="1"/>
          </p:nvPr>
        </p:nvSpPr>
        <p:spPr>
          <a:xfrm>
            <a:off x="468313" y="1268413"/>
            <a:ext cx="8229600" cy="2232595"/>
          </a:xfrm>
        </p:spPr>
        <p:txBody>
          <a:bodyPr/>
          <a:lstStyle/>
          <a:p>
            <a:pPr marL="179388" indent="-179388">
              <a:buFont typeface="Arial" pitchFamily="34" charset="0"/>
              <a:buChar char="•"/>
            </a:pPr>
            <a:r>
              <a:rPr lang="pl-PL" dirty="0" smtClean="0"/>
              <a:t>testowanie np. testem </a:t>
            </a:r>
            <a:r>
              <a:rPr lang="pl-PL" dirty="0" err="1" smtClean="0"/>
              <a:t>Grubsa</a:t>
            </a:r>
            <a:r>
              <a:rPr lang="pl-PL" dirty="0" smtClean="0"/>
              <a:t> wymaga iteracyjnego przeglądania całego zbioru</a:t>
            </a:r>
          </a:p>
          <a:p>
            <a:pPr marL="179388" indent="-179388">
              <a:buFont typeface="Arial" pitchFamily="34" charset="0"/>
              <a:buChar char="•"/>
            </a:pPr>
            <a:r>
              <a:rPr lang="pl-PL" dirty="0" smtClean="0"/>
              <a:t>po wykryciu obserwacji odstającej powinniśmy ją odrzucić i ponownie przeszukać zbiór od początku</a:t>
            </a:r>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9217" name="Picture 1"/>
          <p:cNvPicPr>
            <a:picLocks noChangeAspect="1" noChangeArrowheads="1"/>
          </p:cNvPicPr>
          <p:nvPr/>
        </p:nvPicPr>
        <p:blipFill>
          <a:blip r:embed="rId2" cstate="print"/>
          <a:srcRect/>
          <a:stretch>
            <a:fillRect/>
          </a:stretch>
        </p:blipFill>
        <p:spPr bwMode="auto">
          <a:xfrm>
            <a:off x="4427984" y="3356992"/>
            <a:ext cx="4314825" cy="3190875"/>
          </a:xfrm>
          <a:prstGeom prst="rect">
            <a:avLst/>
          </a:prstGeom>
          <a:noFill/>
          <a:ln w="9525">
            <a:noFill/>
            <a:miter lim="800000"/>
            <a:headEnd/>
            <a:tailEnd/>
          </a:ln>
        </p:spPr>
      </p:pic>
      <p:sp>
        <p:nvSpPr>
          <p:cNvPr id="6" name="Prostokąt 5"/>
          <p:cNvSpPr/>
          <p:nvPr/>
        </p:nvSpPr>
        <p:spPr>
          <a:xfrm>
            <a:off x="467544" y="3429000"/>
            <a:ext cx="4032448" cy="2893100"/>
          </a:xfrm>
          <a:prstGeom prst="rect">
            <a:avLst/>
          </a:prstGeom>
        </p:spPr>
        <p:txBody>
          <a:bodyPr wrap="square">
            <a:spAutoFit/>
          </a:bodyPr>
          <a:lstStyle/>
          <a:p>
            <a:pPr marL="179388" indent="-179388" eaLnBrk="0" hangingPunct="0">
              <a:spcBef>
                <a:spcPct val="50000"/>
              </a:spcBef>
              <a:buSzPct val="70000"/>
              <a:buFont typeface="Arial" pitchFamily="34" charset="0"/>
              <a:buChar char="•"/>
            </a:pPr>
            <a:r>
              <a:rPr lang="pl-PL" sz="2800" dirty="0" smtClean="0">
                <a:latin typeface="Calibri Light" pitchFamily="34" charset="0"/>
              </a:rPr>
              <a:t>czasem wystarczy „przejrzeć” zbiór za pomocą </a:t>
            </a:r>
            <a:r>
              <a:rPr lang="pl-PL" sz="2800" dirty="0" smtClean="0">
                <a:latin typeface="Calibri Light" pitchFamily="34" charset="0"/>
              </a:rPr>
              <a:t>histogramu, wykresu ramka-wąsy </a:t>
            </a:r>
          </a:p>
          <a:p>
            <a:pPr marL="179388" indent="-179388" eaLnBrk="0" hangingPunct="0">
              <a:spcBef>
                <a:spcPct val="50000"/>
              </a:spcBef>
              <a:buSzPct val="70000"/>
              <a:buFont typeface="Arial" pitchFamily="34" charset="0"/>
              <a:buChar char="•"/>
            </a:pPr>
            <a:r>
              <a:rPr lang="pl-PL" sz="2800" dirty="0" smtClean="0">
                <a:latin typeface="Calibri Light" pitchFamily="34" charset="0"/>
              </a:rPr>
              <a:t>czy przefiltrować regułą </a:t>
            </a:r>
            <a:r>
              <a:rPr lang="pl-PL" sz="2800" dirty="0" smtClean="0">
                <a:latin typeface="Calibri Light" pitchFamily="34" charset="0"/>
              </a:rPr>
              <a:t>3-sigm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17411" name="Rectangle 2"/>
          <p:cNvSpPr>
            <a:spLocks noGrp="1" noChangeArrowheads="1"/>
          </p:cNvSpPr>
          <p:nvPr>
            <p:ph type="title"/>
          </p:nvPr>
        </p:nvSpPr>
        <p:spPr/>
        <p:txBody>
          <a:bodyPr/>
          <a:lstStyle/>
          <a:p>
            <a:pPr eaLnBrk="1" hangingPunct="1"/>
            <a:r>
              <a:rPr lang="pl-PL" smtClean="0"/>
              <a:t>Reguła „3 sigma”</a:t>
            </a:r>
          </a:p>
        </p:txBody>
      </p:sp>
      <p:pic>
        <p:nvPicPr>
          <p:cNvPr id="17412" name="Picture 3"/>
          <p:cNvPicPr>
            <a:picLocks noChangeAspect="1" noChangeArrowheads="1"/>
          </p:cNvPicPr>
          <p:nvPr/>
        </p:nvPicPr>
        <p:blipFill>
          <a:blip r:embed="rId2" cstate="print"/>
          <a:srcRect/>
          <a:stretch>
            <a:fillRect/>
          </a:stretch>
        </p:blipFill>
        <p:spPr bwMode="auto">
          <a:xfrm>
            <a:off x="2051050" y="1700213"/>
            <a:ext cx="5372100" cy="35909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11267" name="Rectangle 3"/>
          <p:cNvSpPr>
            <a:spLocks noGrp="1" noChangeArrowheads="1"/>
          </p:cNvSpPr>
          <p:nvPr>
            <p:ph type="body" idx="1"/>
          </p:nvPr>
        </p:nvSpPr>
        <p:spPr>
          <a:xfrm>
            <a:off x="5867400" y="1052513"/>
            <a:ext cx="3276600" cy="5545137"/>
          </a:xfrm>
        </p:spPr>
        <p:txBody>
          <a:bodyPr/>
          <a:lstStyle/>
          <a:p>
            <a:pPr eaLnBrk="1" hangingPunct="1">
              <a:lnSpc>
                <a:spcPct val="90000"/>
              </a:lnSpc>
            </a:pPr>
            <a:r>
              <a:rPr lang="pl-PL" sz="2000" smtClean="0"/>
              <a:t>Okno Zamiana wartości odstających i rzadkich zawiera różne testy umożliwiające identyfikację obserwacji odstających w zmiennych ciągłych i jakościowych. </a:t>
            </a:r>
            <a:br>
              <a:rPr lang="pl-PL" sz="2000" smtClean="0"/>
            </a:br>
            <a:endParaRPr lang="pl-PL" sz="2000" smtClean="0"/>
          </a:p>
          <a:p>
            <a:pPr eaLnBrk="1" hangingPunct="1">
              <a:lnSpc>
                <a:spcPct val="90000"/>
              </a:lnSpc>
            </a:pPr>
            <a:r>
              <a:rPr lang="pl-PL" sz="2000" smtClean="0"/>
              <a:t>W przypadku zmiennych jakościowych, STATISTICA za obserwacje odstające uzna te przypadki, których kod lub wartość tekstowa występują rzadziej niż określona częstotliwość. W przypadku zmiennych ciągłych można wybrać jeden z wielu dostępnych testów. </a:t>
            </a:r>
          </a:p>
        </p:txBody>
      </p:sp>
      <p:pic>
        <p:nvPicPr>
          <p:cNvPr id="11268" name="Picture 4"/>
          <p:cNvPicPr>
            <a:picLocks noChangeAspect="1" noChangeArrowheads="1"/>
          </p:cNvPicPr>
          <p:nvPr/>
        </p:nvPicPr>
        <p:blipFill>
          <a:blip r:embed="rId2" cstate="print"/>
          <a:srcRect/>
          <a:stretch>
            <a:fillRect/>
          </a:stretch>
        </p:blipFill>
        <p:spPr bwMode="auto">
          <a:xfrm>
            <a:off x="0" y="1125538"/>
            <a:ext cx="5838825" cy="46767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stopki 3"/>
          <p:cNvSpPr>
            <a:spLocks noGrp="1"/>
          </p:cNvSpPr>
          <p:nvPr>
            <p:ph type="ftr" sz="quarter" idx="10"/>
          </p:nvPr>
        </p:nvSpPr>
        <p:spPr/>
        <p:txBody>
          <a:bodyPr/>
          <a:lstStyle/>
          <a:p>
            <a:pPr>
              <a:defRPr/>
            </a:pPr>
            <a:r>
              <a:rPr lang="pl-PL"/>
              <a:t>KISIM, WIMiIP, AGH</a:t>
            </a:r>
          </a:p>
        </p:txBody>
      </p:sp>
      <p:grpSp>
        <p:nvGrpSpPr>
          <p:cNvPr id="2" name="Group 2"/>
          <p:cNvGrpSpPr>
            <a:grpSpLocks/>
          </p:cNvGrpSpPr>
          <p:nvPr/>
        </p:nvGrpSpPr>
        <p:grpSpPr bwMode="auto">
          <a:xfrm>
            <a:off x="250825" y="1196975"/>
            <a:ext cx="4000500" cy="3286125"/>
            <a:chOff x="158" y="754"/>
            <a:chExt cx="2520" cy="2070"/>
          </a:xfrm>
        </p:grpSpPr>
        <p:pic>
          <p:nvPicPr>
            <p:cNvPr id="99335" name="Picture 3"/>
            <p:cNvPicPr>
              <a:picLocks noChangeAspect="1" noChangeArrowheads="1"/>
            </p:cNvPicPr>
            <p:nvPr/>
          </p:nvPicPr>
          <p:blipFill>
            <a:blip r:embed="rId2" cstate="print"/>
            <a:srcRect/>
            <a:stretch>
              <a:fillRect/>
            </a:stretch>
          </p:blipFill>
          <p:spPr bwMode="auto">
            <a:xfrm>
              <a:off x="158" y="754"/>
              <a:ext cx="2520" cy="2070"/>
            </a:xfrm>
            <a:prstGeom prst="rect">
              <a:avLst/>
            </a:prstGeom>
            <a:noFill/>
            <a:ln w="9525">
              <a:noFill/>
              <a:miter lim="800000"/>
              <a:headEnd/>
              <a:tailEnd/>
            </a:ln>
          </p:spPr>
        </p:pic>
        <p:sp>
          <p:nvSpPr>
            <p:cNvPr id="99336" name="AutoShape 4"/>
            <p:cNvSpPr>
              <a:spLocks noChangeArrowheads="1"/>
            </p:cNvSpPr>
            <p:nvPr/>
          </p:nvSpPr>
          <p:spPr bwMode="auto">
            <a:xfrm>
              <a:off x="204" y="981"/>
              <a:ext cx="1769" cy="227"/>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sp>
          <p:nvSpPr>
            <p:cNvPr id="99337" name="AutoShape 5"/>
            <p:cNvSpPr>
              <a:spLocks noChangeArrowheads="1"/>
            </p:cNvSpPr>
            <p:nvPr/>
          </p:nvSpPr>
          <p:spPr bwMode="auto">
            <a:xfrm>
              <a:off x="2018" y="935"/>
              <a:ext cx="635" cy="182"/>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grpSp>
      <p:sp>
        <p:nvSpPr>
          <p:cNvPr id="99332" name="Rectangle 6"/>
          <p:cNvSpPr>
            <a:spLocks noGrp="1" noChangeArrowheads="1"/>
          </p:cNvSpPr>
          <p:nvPr>
            <p:ph type="title"/>
          </p:nvPr>
        </p:nvSpPr>
        <p:spPr/>
        <p:txBody>
          <a:bodyPr/>
          <a:lstStyle/>
          <a:p>
            <a:pPr eaLnBrk="1" hangingPunct="1"/>
            <a:r>
              <a:rPr lang="pl-PL" smtClean="0"/>
              <a:t>Test Grubbsa</a:t>
            </a:r>
          </a:p>
        </p:txBody>
      </p:sp>
      <p:pic>
        <p:nvPicPr>
          <p:cNvPr id="99333" name="Picture 7"/>
          <p:cNvPicPr>
            <a:picLocks noChangeAspect="1" noChangeArrowheads="1"/>
          </p:cNvPicPr>
          <p:nvPr/>
        </p:nvPicPr>
        <p:blipFill>
          <a:blip r:embed="rId3" cstate="print"/>
          <a:srcRect/>
          <a:stretch>
            <a:fillRect/>
          </a:stretch>
        </p:blipFill>
        <p:spPr bwMode="auto">
          <a:xfrm>
            <a:off x="3348038" y="2852738"/>
            <a:ext cx="5467350" cy="3705225"/>
          </a:xfrm>
          <a:prstGeom prst="rect">
            <a:avLst/>
          </a:prstGeom>
          <a:noFill/>
          <a:ln w="9525">
            <a:noFill/>
            <a:miter lim="800000"/>
            <a:headEnd/>
            <a:tailEnd/>
          </a:ln>
        </p:spPr>
      </p:pic>
      <p:sp>
        <p:nvSpPr>
          <p:cNvPr id="99334" name="AutoShape 8"/>
          <p:cNvSpPr>
            <a:spLocks noChangeArrowheads="1"/>
          </p:cNvSpPr>
          <p:nvPr/>
        </p:nvSpPr>
        <p:spPr bwMode="auto">
          <a:xfrm>
            <a:off x="3417888" y="4868863"/>
            <a:ext cx="2447925" cy="360362"/>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alibri Light" pitchFamily="34" charset="0"/>
              </a:rPr>
              <a:t>Data </a:t>
            </a:r>
            <a:r>
              <a:rPr lang="pl-PL" dirty="0" err="1" smtClean="0">
                <a:latin typeface="Calibri Light" pitchFamily="34" charset="0"/>
              </a:rPr>
              <a:t>Quality</a:t>
            </a:r>
            <a:endParaRPr lang="pl-PL" dirty="0">
              <a:latin typeface="Calibri Light" pitchFamily="34" charset="0"/>
            </a:endParaRPr>
          </a:p>
        </p:txBody>
      </p:sp>
      <p:sp>
        <p:nvSpPr>
          <p:cNvPr id="4" name="Symbol zastępczy stopki 3"/>
          <p:cNvSpPr>
            <a:spLocks noGrp="1"/>
          </p:cNvSpPr>
          <p:nvPr>
            <p:ph type="ftr" sz="quarter" idx="10"/>
          </p:nvPr>
        </p:nvSpPr>
        <p:spPr/>
        <p:txBody>
          <a:bodyPr/>
          <a:lstStyle/>
          <a:p>
            <a:pPr>
              <a:defRPr/>
            </a:pPr>
            <a:r>
              <a:rPr lang="pl-PL" smtClean="0">
                <a:latin typeface="Calibri Light" pitchFamily="34" charset="0"/>
              </a:rPr>
              <a:t>KISIM, WIMiIP, AGH</a:t>
            </a:r>
            <a:endParaRPr lang="pl-PL">
              <a:latin typeface="Calibri Light" pitchFamily="34" charset="0"/>
            </a:endParaRPr>
          </a:p>
        </p:txBody>
      </p:sp>
      <p:pic>
        <p:nvPicPr>
          <p:cNvPr id="57347" name="Picture 3"/>
          <p:cNvPicPr>
            <a:picLocks noChangeAspect="1" noChangeArrowheads="1"/>
          </p:cNvPicPr>
          <p:nvPr/>
        </p:nvPicPr>
        <p:blipFill>
          <a:blip r:embed="rId2" cstate="print"/>
          <a:srcRect/>
          <a:stretch>
            <a:fillRect/>
          </a:stretch>
        </p:blipFill>
        <p:spPr bwMode="auto">
          <a:xfrm>
            <a:off x="800100" y="1295400"/>
            <a:ext cx="7542213" cy="4267200"/>
          </a:xfrm>
          <a:prstGeom prst="rect">
            <a:avLst/>
          </a:prstGeom>
          <a:noFill/>
          <a:ln w="9525">
            <a:noFill/>
            <a:miter lim="800000"/>
            <a:headEnd/>
            <a:tailEnd/>
          </a:ln>
        </p:spPr>
      </p:pic>
      <p:sp>
        <p:nvSpPr>
          <p:cNvPr id="8" name="Prostokąt zaokrąglony 7"/>
          <p:cNvSpPr/>
          <p:nvPr/>
        </p:nvSpPr>
        <p:spPr>
          <a:xfrm>
            <a:off x="539552" y="1412776"/>
            <a:ext cx="1512168" cy="792088"/>
          </a:xfrm>
          <a:prstGeom prst="roundRect">
            <a:avLst/>
          </a:prstGeom>
          <a:solidFill>
            <a:srgbClr val="006699">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zaokrąglony 8"/>
          <p:cNvSpPr/>
          <p:nvPr/>
        </p:nvSpPr>
        <p:spPr>
          <a:xfrm>
            <a:off x="539552" y="2348880"/>
            <a:ext cx="1512168" cy="792088"/>
          </a:xfrm>
          <a:prstGeom prst="roundRect">
            <a:avLst/>
          </a:prstGeom>
          <a:solidFill>
            <a:srgbClr val="006699">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zaokrąglony 9"/>
          <p:cNvSpPr/>
          <p:nvPr/>
        </p:nvSpPr>
        <p:spPr>
          <a:xfrm>
            <a:off x="539552" y="3284984"/>
            <a:ext cx="1512168" cy="792088"/>
          </a:xfrm>
          <a:prstGeom prst="roundRect">
            <a:avLst/>
          </a:prstGeom>
          <a:solidFill>
            <a:srgbClr val="006699">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y 10"/>
          <p:cNvSpPr/>
          <p:nvPr/>
        </p:nvSpPr>
        <p:spPr>
          <a:xfrm>
            <a:off x="539552" y="4221088"/>
            <a:ext cx="1512168" cy="792088"/>
          </a:xfrm>
          <a:prstGeom prst="roundRect">
            <a:avLst/>
          </a:prstGeom>
          <a:solidFill>
            <a:srgbClr val="006699">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p:cNvSpPr/>
          <p:nvPr/>
        </p:nvSpPr>
        <p:spPr>
          <a:xfrm>
            <a:off x="539552" y="5517232"/>
            <a:ext cx="2018501" cy="369332"/>
          </a:xfrm>
          <a:prstGeom prst="rect">
            <a:avLst/>
          </a:prstGeom>
        </p:spPr>
        <p:txBody>
          <a:bodyPr wrap="none">
            <a:spAutoFit/>
          </a:bodyPr>
          <a:lstStyle/>
          <a:p>
            <a:r>
              <a:rPr lang="pl-PL" dirty="0" smtClean="0">
                <a:latin typeface="Calibri Light" pitchFamily="34" charset="0"/>
              </a:rPr>
              <a:t>High </a:t>
            </a:r>
            <a:r>
              <a:rPr lang="pl-PL" dirty="0" err="1" smtClean="0">
                <a:latin typeface="Calibri Light" pitchFamily="34" charset="0"/>
              </a:rPr>
              <a:t>dimensionality</a:t>
            </a:r>
            <a:endParaRPr lang="pl-PL" dirty="0">
              <a:latin typeface="Calibri Light" pitchFamily="34" charset="0"/>
            </a:endParaRPr>
          </a:p>
        </p:txBody>
      </p:sp>
      <p:sp>
        <p:nvSpPr>
          <p:cNvPr id="13" name="Prostokąt zaokrąglony 12"/>
          <p:cNvSpPr/>
          <p:nvPr/>
        </p:nvSpPr>
        <p:spPr>
          <a:xfrm>
            <a:off x="467544" y="5301208"/>
            <a:ext cx="2160240" cy="792088"/>
          </a:xfrm>
          <a:prstGeom prst="roundRect">
            <a:avLst/>
          </a:prstGeom>
          <a:solidFill>
            <a:srgbClr val="006699">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stopki 3"/>
          <p:cNvSpPr>
            <a:spLocks noGrp="1"/>
          </p:cNvSpPr>
          <p:nvPr>
            <p:ph type="ftr" sz="quarter" idx="10"/>
          </p:nvPr>
        </p:nvSpPr>
        <p:spPr/>
        <p:txBody>
          <a:bodyPr/>
          <a:lstStyle/>
          <a:p>
            <a:pPr>
              <a:defRPr/>
            </a:pPr>
            <a:r>
              <a:rPr lang="pl-PL"/>
              <a:t>KISIM, WIMiIP, AGH</a:t>
            </a:r>
          </a:p>
        </p:txBody>
      </p:sp>
      <p:sp>
        <p:nvSpPr>
          <p:cNvPr id="100355" name="Rectangle 2"/>
          <p:cNvSpPr>
            <a:spLocks noGrp="1" noChangeArrowheads="1"/>
          </p:cNvSpPr>
          <p:nvPr>
            <p:ph type="title"/>
          </p:nvPr>
        </p:nvSpPr>
        <p:spPr/>
        <p:txBody>
          <a:bodyPr/>
          <a:lstStyle/>
          <a:p>
            <a:pPr eaLnBrk="1" hangingPunct="1"/>
            <a:r>
              <a:rPr lang="pl-PL" smtClean="0"/>
              <a:t>Zamiana obserwacji odstających.</a:t>
            </a:r>
          </a:p>
        </p:txBody>
      </p:sp>
      <p:pic>
        <p:nvPicPr>
          <p:cNvPr id="100356" name="Picture 3"/>
          <p:cNvPicPr>
            <a:picLocks noChangeAspect="1" noChangeArrowheads="1"/>
          </p:cNvPicPr>
          <p:nvPr/>
        </p:nvPicPr>
        <p:blipFill>
          <a:blip r:embed="rId2" cstate="print"/>
          <a:srcRect/>
          <a:stretch>
            <a:fillRect/>
          </a:stretch>
        </p:blipFill>
        <p:spPr bwMode="auto">
          <a:xfrm>
            <a:off x="179388" y="1196975"/>
            <a:ext cx="4003675" cy="5337175"/>
          </a:xfrm>
          <a:prstGeom prst="rect">
            <a:avLst/>
          </a:prstGeom>
          <a:noFill/>
          <a:ln w="25400">
            <a:noFill/>
            <a:miter lim="800000"/>
            <a:headEnd/>
            <a:tailEnd/>
          </a:ln>
        </p:spPr>
      </p:pic>
      <p:pic>
        <p:nvPicPr>
          <p:cNvPr id="100357" name="Picture 4"/>
          <p:cNvPicPr>
            <a:picLocks noChangeAspect="1" noChangeArrowheads="1"/>
          </p:cNvPicPr>
          <p:nvPr/>
        </p:nvPicPr>
        <p:blipFill>
          <a:blip r:embed="rId3" cstate="print"/>
          <a:srcRect/>
          <a:stretch>
            <a:fillRect/>
          </a:stretch>
        </p:blipFill>
        <p:spPr bwMode="auto">
          <a:xfrm>
            <a:off x="2916238" y="4292600"/>
            <a:ext cx="5781675" cy="1981200"/>
          </a:xfrm>
          <a:prstGeom prst="rect">
            <a:avLst/>
          </a:prstGeom>
          <a:noFill/>
          <a:ln w="25400">
            <a:noFill/>
            <a:miter lim="800000"/>
            <a:headEnd/>
            <a:tailEnd/>
          </a:ln>
        </p:spPr>
      </p:pic>
      <p:sp>
        <p:nvSpPr>
          <p:cNvPr id="100358" name="AutoShape 5"/>
          <p:cNvSpPr>
            <a:spLocks noChangeArrowheads="1"/>
          </p:cNvSpPr>
          <p:nvPr/>
        </p:nvSpPr>
        <p:spPr bwMode="auto">
          <a:xfrm>
            <a:off x="4643438" y="5876925"/>
            <a:ext cx="2089150" cy="360363"/>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pic>
        <p:nvPicPr>
          <p:cNvPr id="100359" name="Picture 6"/>
          <p:cNvPicPr>
            <a:picLocks noChangeAspect="1" noChangeArrowheads="1"/>
          </p:cNvPicPr>
          <p:nvPr/>
        </p:nvPicPr>
        <p:blipFill>
          <a:blip r:embed="rId4" cstate="print"/>
          <a:srcRect/>
          <a:stretch>
            <a:fillRect/>
          </a:stretch>
        </p:blipFill>
        <p:spPr bwMode="auto">
          <a:xfrm>
            <a:off x="6804025" y="5534025"/>
            <a:ext cx="1362075" cy="1323975"/>
          </a:xfrm>
          <a:prstGeom prst="rect">
            <a:avLst/>
          </a:prstGeom>
          <a:noFill/>
          <a:ln w="25400">
            <a:noFill/>
            <a:miter lim="800000"/>
            <a:headEnd/>
            <a:tailEnd/>
          </a:ln>
        </p:spPr>
      </p:pic>
      <p:pic>
        <p:nvPicPr>
          <p:cNvPr id="100360" name="Picture 7"/>
          <p:cNvPicPr>
            <a:picLocks noChangeAspect="1" noChangeArrowheads="1"/>
          </p:cNvPicPr>
          <p:nvPr/>
        </p:nvPicPr>
        <p:blipFill>
          <a:blip r:embed="rId5" cstate="print"/>
          <a:srcRect/>
          <a:stretch>
            <a:fillRect/>
          </a:stretch>
        </p:blipFill>
        <p:spPr bwMode="auto">
          <a:xfrm>
            <a:off x="6227763" y="2852738"/>
            <a:ext cx="2714625" cy="1162050"/>
          </a:xfrm>
          <a:prstGeom prst="rect">
            <a:avLst/>
          </a:prstGeom>
          <a:noFill/>
          <a:ln w="25400">
            <a:noFill/>
            <a:miter lim="800000"/>
            <a:headEnd/>
            <a:tailEnd/>
          </a:ln>
        </p:spPr>
      </p:pic>
      <p:sp>
        <p:nvSpPr>
          <p:cNvPr id="100361" name="AutoShape 8"/>
          <p:cNvSpPr>
            <a:spLocks noChangeArrowheads="1"/>
          </p:cNvSpPr>
          <p:nvPr/>
        </p:nvSpPr>
        <p:spPr bwMode="auto">
          <a:xfrm>
            <a:off x="6156325" y="2924175"/>
            <a:ext cx="1295400" cy="360363"/>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sp>
        <p:nvSpPr>
          <p:cNvPr id="100362" name="AutoShape 9"/>
          <p:cNvSpPr>
            <a:spLocks noChangeArrowheads="1"/>
          </p:cNvSpPr>
          <p:nvPr/>
        </p:nvSpPr>
        <p:spPr bwMode="auto">
          <a:xfrm>
            <a:off x="7848600" y="3571875"/>
            <a:ext cx="1295400" cy="360363"/>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sp>
        <p:nvSpPr>
          <p:cNvPr id="100363" name="AutoShape 10"/>
          <p:cNvSpPr>
            <a:spLocks noChangeArrowheads="1"/>
          </p:cNvSpPr>
          <p:nvPr/>
        </p:nvSpPr>
        <p:spPr bwMode="auto">
          <a:xfrm>
            <a:off x="4716463" y="5445125"/>
            <a:ext cx="360362" cy="360363"/>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pPr algn="ctr"/>
            <a:r>
              <a:rPr lang="pl-PL" sz="2400" b="1">
                <a:solidFill>
                  <a:srgbClr val="FF0000"/>
                </a:solidFill>
                <a:latin typeface="Calibri" pitchFamily="34" charset="0"/>
              </a:rPr>
              <a:t>1</a:t>
            </a:r>
          </a:p>
        </p:txBody>
      </p:sp>
      <p:sp>
        <p:nvSpPr>
          <p:cNvPr id="100364" name="AutoShape 11"/>
          <p:cNvSpPr>
            <a:spLocks noChangeArrowheads="1"/>
          </p:cNvSpPr>
          <p:nvPr/>
        </p:nvSpPr>
        <p:spPr bwMode="auto">
          <a:xfrm>
            <a:off x="6300788" y="3355975"/>
            <a:ext cx="360362" cy="360363"/>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pPr algn="ctr"/>
            <a:r>
              <a:rPr lang="pl-PL" sz="2400" b="1">
                <a:solidFill>
                  <a:srgbClr val="FF0000"/>
                </a:solidFill>
                <a:latin typeface="Calibri" pitchFamily="34" charset="0"/>
              </a:rPr>
              <a:t>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pic>
        <p:nvPicPr>
          <p:cNvPr id="101379" name="Picture 2"/>
          <p:cNvPicPr>
            <a:picLocks noChangeAspect="1" noChangeArrowheads="1"/>
          </p:cNvPicPr>
          <p:nvPr/>
        </p:nvPicPr>
        <p:blipFill>
          <a:blip r:embed="rId2" cstate="print"/>
          <a:srcRect/>
          <a:stretch>
            <a:fillRect/>
          </a:stretch>
        </p:blipFill>
        <p:spPr bwMode="auto">
          <a:xfrm>
            <a:off x="179388" y="1882775"/>
            <a:ext cx="8785225" cy="3403600"/>
          </a:xfrm>
          <a:prstGeom prst="rect">
            <a:avLst/>
          </a:prstGeom>
          <a:noFill/>
          <a:ln w="25400">
            <a:noFill/>
            <a:miter lim="800000"/>
            <a:headEnd/>
            <a:tailEnd/>
          </a:ln>
        </p:spPr>
      </p:pic>
      <p:sp>
        <p:nvSpPr>
          <p:cNvPr id="101380" name="AutoShape 3"/>
          <p:cNvSpPr>
            <a:spLocks noChangeArrowheads="1"/>
          </p:cNvSpPr>
          <p:nvPr/>
        </p:nvSpPr>
        <p:spPr bwMode="auto">
          <a:xfrm>
            <a:off x="250825" y="3644900"/>
            <a:ext cx="1295400" cy="360363"/>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stopki 3"/>
          <p:cNvSpPr>
            <a:spLocks noGrp="1"/>
          </p:cNvSpPr>
          <p:nvPr>
            <p:ph type="ftr" sz="quarter" idx="10"/>
          </p:nvPr>
        </p:nvSpPr>
        <p:spPr/>
        <p:txBody>
          <a:bodyPr/>
          <a:lstStyle/>
          <a:p>
            <a:pPr>
              <a:defRPr/>
            </a:pPr>
            <a:r>
              <a:rPr lang="pl-PL"/>
              <a:t>KISIM, WIMiIP, AGH</a:t>
            </a:r>
          </a:p>
        </p:txBody>
      </p:sp>
      <p:sp>
        <p:nvSpPr>
          <p:cNvPr id="98307" name="Rectangle 2"/>
          <p:cNvSpPr>
            <a:spLocks noGrp="1" noChangeArrowheads="1"/>
          </p:cNvSpPr>
          <p:nvPr>
            <p:ph type="title"/>
          </p:nvPr>
        </p:nvSpPr>
        <p:spPr/>
        <p:txBody>
          <a:bodyPr/>
          <a:lstStyle/>
          <a:p>
            <a:pPr eaLnBrk="1" hangingPunct="1"/>
            <a:r>
              <a:rPr lang="pl-PL" smtClean="0"/>
              <a:t>Metoda graficzna</a:t>
            </a:r>
          </a:p>
        </p:txBody>
      </p:sp>
      <p:grpSp>
        <p:nvGrpSpPr>
          <p:cNvPr id="2" name="Group 3"/>
          <p:cNvGrpSpPr>
            <a:grpSpLocks/>
          </p:cNvGrpSpPr>
          <p:nvPr/>
        </p:nvGrpSpPr>
        <p:grpSpPr bwMode="auto">
          <a:xfrm>
            <a:off x="250825" y="1196975"/>
            <a:ext cx="4000500" cy="3286125"/>
            <a:chOff x="158" y="754"/>
            <a:chExt cx="2520" cy="2070"/>
          </a:xfrm>
        </p:grpSpPr>
        <p:pic>
          <p:nvPicPr>
            <p:cNvPr id="98312" name="Picture 4"/>
            <p:cNvPicPr>
              <a:picLocks noChangeAspect="1" noChangeArrowheads="1"/>
            </p:cNvPicPr>
            <p:nvPr/>
          </p:nvPicPr>
          <p:blipFill>
            <a:blip r:embed="rId2" cstate="print"/>
            <a:srcRect/>
            <a:stretch>
              <a:fillRect/>
            </a:stretch>
          </p:blipFill>
          <p:spPr bwMode="auto">
            <a:xfrm>
              <a:off x="158" y="754"/>
              <a:ext cx="2520" cy="2070"/>
            </a:xfrm>
            <a:prstGeom prst="rect">
              <a:avLst/>
            </a:prstGeom>
            <a:noFill/>
            <a:ln w="9525">
              <a:noFill/>
              <a:miter lim="800000"/>
              <a:headEnd/>
              <a:tailEnd/>
            </a:ln>
          </p:spPr>
        </p:pic>
        <p:sp>
          <p:nvSpPr>
            <p:cNvPr id="98313" name="AutoShape 5"/>
            <p:cNvSpPr>
              <a:spLocks noChangeArrowheads="1"/>
            </p:cNvSpPr>
            <p:nvPr/>
          </p:nvSpPr>
          <p:spPr bwMode="auto">
            <a:xfrm>
              <a:off x="204" y="981"/>
              <a:ext cx="1769" cy="227"/>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sp>
          <p:nvSpPr>
            <p:cNvPr id="98314" name="AutoShape 6"/>
            <p:cNvSpPr>
              <a:spLocks noChangeArrowheads="1"/>
            </p:cNvSpPr>
            <p:nvPr/>
          </p:nvSpPr>
          <p:spPr bwMode="auto">
            <a:xfrm>
              <a:off x="2018" y="935"/>
              <a:ext cx="635" cy="182"/>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grpSp>
      <p:pic>
        <p:nvPicPr>
          <p:cNvPr id="98309" name="Picture 7"/>
          <p:cNvPicPr>
            <a:picLocks noChangeAspect="1" noChangeArrowheads="1"/>
          </p:cNvPicPr>
          <p:nvPr/>
        </p:nvPicPr>
        <p:blipFill>
          <a:blip r:embed="rId3" cstate="print"/>
          <a:srcRect/>
          <a:stretch>
            <a:fillRect/>
          </a:stretch>
        </p:blipFill>
        <p:spPr bwMode="auto">
          <a:xfrm>
            <a:off x="3276600" y="2781300"/>
            <a:ext cx="5476875" cy="3724275"/>
          </a:xfrm>
          <a:prstGeom prst="rect">
            <a:avLst/>
          </a:prstGeom>
          <a:noFill/>
          <a:ln w="25400">
            <a:noFill/>
            <a:miter lim="800000"/>
            <a:headEnd/>
            <a:tailEnd/>
          </a:ln>
        </p:spPr>
      </p:pic>
      <p:sp>
        <p:nvSpPr>
          <p:cNvPr id="98310" name="AutoShape 8"/>
          <p:cNvSpPr>
            <a:spLocks noChangeArrowheads="1"/>
          </p:cNvSpPr>
          <p:nvPr/>
        </p:nvSpPr>
        <p:spPr bwMode="auto">
          <a:xfrm>
            <a:off x="3276600" y="2997200"/>
            <a:ext cx="1871663" cy="360363"/>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sp>
        <p:nvSpPr>
          <p:cNvPr id="98311" name="AutoShape 9"/>
          <p:cNvSpPr>
            <a:spLocks noChangeArrowheads="1"/>
          </p:cNvSpPr>
          <p:nvPr/>
        </p:nvSpPr>
        <p:spPr bwMode="auto">
          <a:xfrm>
            <a:off x="3419475" y="4365625"/>
            <a:ext cx="3313113" cy="360363"/>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1028" name="Rectangle 2"/>
          <p:cNvSpPr>
            <a:spLocks noGrp="1" noChangeArrowheads="1"/>
          </p:cNvSpPr>
          <p:nvPr>
            <p:ph type="title"/>
          </p:nvPr>
        </p:nvSpPr>
        <p:spPr/>
        <p:txBody>
          <a:bodyPr/>
          <a:lstStyle/>
          <a:p>
            <a:pPr eaLnBrk="1" hangingPunct="1"/>
            <a:r>
              <a:rPr lang="pl-PL" smtClean="0"/>
              <a:t>Wykres ramka-wąsy</a:t>
            </a:r>
          </a:p>
        </p:txBody>
      </p:sp>
      <p:sp>
        <p:nvSpPr>
          <p:cNvPr id="1029" name="Rectangle 3"/>
          <p:cNvSpPr>
            <a:spLocks noChangeArrowheads="1"/>
          </p:cNvSpPr>
          <p:nvPr/>
        </p:nvSpPr>
        <p:spPr bwMode="auto">
          <a:xfrm>
            <a:off x="5076825" y="1125538"/>
            <a:ext cx="3598863" cy="3662362"/>
          </a:xfrm>
          <a:prstGeom prst="rect">
            <a:avLst/>
          </a:prstGeom>
          <a:noFill/>
          <a:ln w="25400">
            <a:noFill/>
            <a:miter lim="800000"/>
            <a:headEnd/>
            <a:tailEnd/>
          </a:ln>
        </p:spPr>
        <p:txBody>
          <a:bodyPr anchor="ctr">
            <a:spAutoFit/>
          </a:bodyPr>
          <a:lstStyle/>
          <a:p>
            <a:r>
              <a:rPr lang="pl-PL" b="1">
                <a:latin typeface="Calibri" pitchFamily="34" charset="0"/>
              </a:rPr>
              <a:t>Podejście graficzne.</a:t>
            </a:r>
            <a:r>
              <a:rPr lang="pl-PL">
                <a:latin typeface="Calibri" pitchFamily="34" charset="0"/>
              </a:rPr>
              <a:t> Popularnym sposobem wykrywania obserwacji odstających jest stworzenie wykresu ramkowego. Aby to zrobić, należy kliknąć przycisk </a:t>
            </a:r>
            <a:r>
              <a:rPr lang="pl-PL" i="1">
                <a:solidFill>
                  <a:srgbClr val="996633"/>
                </a:solidFill>
                <a:latin typeface="Calibri" pitchFamily="34" charset="0"/>
              </a:rPr>
              <a:t>Zmienne</a:t>
            </a:r>
            <a:r>
              <a:rPr lang="pl-PL">
                <a:latin typeface="Calibri" pitchFamily="34" charset="0"/>
              </a:rPr>
              <a:t>, który znajduje się w oknie </a:t>
            </a:r>
            <a:r>
              <a:rPr lang="pl-PL" i="1">
                <a:solidFill>
                  <a:srgbClr val="996633"/>
                </a:solidFill>
                <a:latin typeface="Calibri" pitchFamily="34" charset="0"/>
              </a:rPr>
              <a:t>Statystyki opisowe</a:t>
            </a:r>
            <a:r>
              <a:rPr lang="pl-PL">
                <a:latin typeface="Calibri" pitchFamily="34" charset="0"/>
              </a:rPr>
              <a:t>. Otrzymamy okno wyboru zmiennej. Ponieważ interesuje nas znalezienie jakiejkolwiek obserwacji odstającej w naszym zbiorze, klikamy przycisk </a:t>
            </a:r>
            <a:r>
              <a:rPr lang="pl-PL" i="1">
                <a:latin typeface="Calibri" pitchFamily="34" charset="0"/>
              </a:rPr>
              <a:t>Wszystkie</a:t>
            </a:r>
            <a:r>
              <a:rPr lang="pl-PL">
                <a:latin typeface="Calibri" pitchFamily="34" charset="0"/>
              </a:rPr>
              <a:t> oraz </a:t>
            </a:r>
            <a:r>
              <a:rPr lang="pl-PL" i="1">
                <a:latin typeface="Calibri" pitchFamily="34" charset="0"/>
              </a:rPr>
              <a:t>OK</a:t>
            </a:r>
            <a:r>
              <a:rPr lang="pl-PL">
                <a:latin typeface="Calibri" pitchFamily="34" charset="0"/>
              </a:rPr>
              <a:t>. Następnie, na karcie </a:t>
            </a:r>
            <a:r>
              <a:rPr lang="pl-PL" i="1">
                <a:latin typeface="Calibri" pitchFamily="34" charset="0"/>
              </a:rPr>
              <a:t>Podstawowe</a:t>
            </a:r>
            <a:r>
              <a:rPr lang="pl-PL">
                <a:latin typeface="Calibri" pitchFamily="34" charset="0"/>
              </a:rPr>
              <a:t>, klikamy </a:t>
            </a:r>
            <a:r>
              <a:rPr lang="pl-PL" i="1">
                <a:solidFill>
                  <a:srgbClr val="996633"/>
                </a:solidFill>
                <a:latin typeface="Calibri" pitchFamily="34" charset="0"/>
              </a:rPr>
              <a:t>Wykres ramka-wąsy</a:t>
            </a:r>
            <a:r>
              <a:rPr lang="pl-PL">
                <a:latin typeface="Calibri" pitchFamily="34" charset="0"/>
              </a:rPr>
              <a:t>. </a:t>
            </a:r>
          </a:p>
        </p:txBody>
      </p:sp>
      <p:graphicFrame>
        <p:nvGraphicFramePr>
          <p:cNvPr id="1026" name="Object 4"/>
          <p:cNvGraphicFramePr>
            <a:graphicFrameLocks noChangeAspect="1"/>
          </p:cNvGraphicFramePr>
          <p:nvPr/>
        </p:nvGraphicFramePr>
        <p:xfrm>
          <a:off x="107950" y="1052513"/>
          <a:ext cx="4751388" cy="3563937"/>
        </p:xfrm>
        <a:graphic>
          <a:graphicData uri="http://schemas.openxmlformats.org/presentationml/2006/ole">
            <p:oleObj spid="_x0000_s7170" name="Graph" r:id="rId3" imgW="5943600" imgH="4457880" progId="STATISTICA.Graph">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stopki 3"/>
          <p:cNvSpPr>
            <a:spLocks noGrp="1"/>
          </p:cNvSpPr>
          <p:nvPr>
            <p:ph type="ftr" sz="quarter" idx="10"/>
          </p:nvPr>
        </p:nvSpPr>
        <p:spPr/>
        <p:txBody>
          <a:bodyPr/>
          <a:lstStyle/>
          <a:p>
            <a:pPr>
              <a:defRPr/>
            </a:pPr>
            <a:r>
              <a:rPr lang="pl-PL"/>
              <a:t>KISIM, WIMiIP, AGH</a:t>
            </a:r>
          </a:p>
        </p:txBody>
      </p:sp>
      <p:sp>
        <p:nvSpPr>
          <p:cNvPr id="2052" name="Rectangle 2"/>
          <p:cNvSpPr>
            <a:spLocks noGrp="1" noChangeArrowheads="1"/>
          </p:cNvSpPr>
          <p:nvPr>
            <p:ph type="title"/>
          </p:nvPr>
        </p:nvSpPr>
        <p:spPr/>
        <p:txBody>
          <a:bodyPr/>
          <a:lstStyle/>
          <a:p>
            <a:pPr eaLnBrk="1" hangingPunct="1"/>
            <a:r>
              <a:rPr lang="pl-PL" smtClean="0"/>
              <a:t>Obserwacje odstające</a:t>
            </a:r>
          </a:p>
        </p:txBody>
      </p:sp>
      <p:sp>
        <p:nvSpPr>
          <p:cNvPr id="2053" name="Rectangle 3"/>
          <p:cNvSpPr>
            <a:spLocks noGrp="1" noChangeArrowheads="1"/>
          </p:cNvSpPr>
          <p:nvPr>
            <p:ph type="body" idx="1"/>
          </p:nvPr>
        </p:nvSpPr>
        <p:spPr>
          <a:xfrm>
            <a:off x="4787900" y="1268413"/>
            <a:ext cx="3910013" cy="2160587"/>
          </a:xfrm>
        </p:spPr>
        <p:txBody>
          <a:bodyPr/>
          <a:lstStyle/>
          <a:p>
            <a:pPr eaLnBrk="1" hangingPunct="1"/>
            <a:r>
              <a:rPr lang="pl-PL" sz="2000" smtClean="0"/>
              <a:t>Aby włączyć pokazywanie takich obserwacji, należy dwukrotnie kliknąć w tło wykresu. Na ekranie pojawi się okno </a:t>
            </a:r>
            <a:r>
              <a:rPr lang="pl-PL" sz="2000" i="1" smtClean="0">
                <a:solidFill>
                  <a:srgbClr val="996633"/>
                </a:solidFill>
              </a:rPr>
              <a:t>Opcje wykresu</a:t>
            </a:r>
            <a:r>
              <a:rPr lang="pl-PL" sz="2000" smtClean="0"/>
              <a:t>; przechodzimy w nim na kartę </a:t>
            </a:r>
            <a:r>
              <a:rPr lang="pl-PL" sz="2000" i="1" smtClean="0">
                <a:solidFill>
                  <a:srgbClr val="996633"/>
                </a:solidFill>
              </a:rPr>
              <a:t>Wykres właściwy: Ramka-wąsy</a:t>
            </a:r>
            <a:r>
              <a:rPr lang="pl-PL" sz="2000" smtClean="0"/>
              <a:t>. </a:t>
            </a:r>
          </a:p>
        </p:txBody>
      </p:sp>
      <p:pic>
        <p:nvPicPr>
          <p:cNvPr id="2054" name="Picture 4"/>
          <p:cNvPicPr>
            <a:picLocks noChangeAspect="1" noChangeArrowheads="1"/>
          </p:cNvPicPr>
          <p:nvPr/>
        </p:nvPicPr>
        <p:blipFill>
          <a:blip r:embed="rId3" cstate="print"/>
          <a:srcRect/>
          <a:stretch>
            <a:fillRect/>
          </a:stretch>
        </p:blipFill>
        <p:spPr bwMode="auto">
          <a:xfrm>
            <a:off x="323850" y="1125538"/>
            <a:ext cx="4176713" cy="3908425"/>
          </a:xfrm>
          <a:prstGeom prst="rect">
            <a:avLst/>
          </a:prstGeom>
          <a:noFill/>
          <a:ln w="25400">
            <a:noFill/>
            <a:miter lim="800000"/>
            <a:headEnd/>
            <a:tailEnd/>
          </a:ln>
        </p:spPr>
      </p:pic>
      <p:sp>
        <p:nvSpPr>
          <p:cNvPr id="2055" name="AutoShape 5"/>
          <p:cNvSpPr>
            <a:spLocks noChangeArrowheads="1"/>
          </p:cNvSpPr>
          <p:nvPr/>
        </p:nvSpPr>
        <p:spPr bwMode="auto">
          <a:xfrm>
            <a:off x="539750" y="2133600"/>
            <a:ext cx="792163" cy="287338"/>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sp>
        <p:nvSpPr>
          <p:cNvPr id="2056" name="AutoShape 6"/>
          <p:cNvSpPr>
            <a:spLocks noChangeArrowheads="1"/>
          </p:cNvSpPr>
          <p:nvPr/>
        </p:nvSpPr>
        <p:spPr bwMode="auto">
          <a:xfrm>
            <a:off x="3419475" y="1628775"/>
            <a:ext cx="792163" cy="287338"/>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sp>
        <p:nvSpPr>
          <p:cNvPr id="2057" name="AutoShape 7"/>
          <p:cNvSpPr>
            <a:spLocks noChangeArrowheads="1"/>
          </p:cNvSpPr>
          <p:nvPr/>
        </p:nvSpPr>
        <p:spPr bwMode="auto">
          <a:xfrm>
            <a:off x="2484438" y="3213100"/>
            <a:ext cx="1439862" cy="720725"/>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graphicFrame>
        <p:nvGraphicFramePr>
          <p:cNvPr id="2050" name="Object 8"/>
          <p:cNvGraphicFramePr>
            <a:graphicFrameLocks noChangeAspect="1"/>
          </p:cNvGraphicFramePr>
          <p:nvPr/>
        </p:nvGraphicFramePr>
        <p:xfrm>
          <a:off x="4140200" y="3494088"/>
          <a:ext cx="5003800" cy="3363912"/>
        </p:xfrm>
        <a:graphic>
          <a:graphicData uri="http://schemas.openxmlformats.org/presentationml/2006/ole">
            <p:oleObj spid="_x0000_s8194" name="Graph" r:id="rId4" imgW="5943600" imgH="4457880" progId="STATISTICA.Graph">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12291" name="Rectangle 2"/>
          <p:cNvSpPr>
            <a:spLocks noGrp="1" noChangeArrowheads="1"/>
          </p:cNvSpPr>
          <p:nvPr>
            <p:ph type="title"/>
          </p:nvPr>
        </p:nvSpPr>
        <p:spPr/>
        <p:txBody>
          <a:bodyPr/>
          <a:lstStyle/>
          <a:p>
            <a:pPr eaLnBrk="1" hangingPunct="1"/>
            <a:r>
              <a:rPr lang="pl-PL" smtClean="0"/>
              <a:t>Przykład: Wykrywanie obserwacji odstających</a:t>
            </a:r>
          </a:p>
        </p:txBody>
      </p:sp>
      <p:sp>
        <p:nvSpPr>
          <p:cNvPr id="12292" name="Rectangle 3"/>
          <p:cNvSpPr>
            <a:spLocks noGrp="1" noChangeArrowheads="1"/>
          </p:cNvSpPr>
          <p:nvPr>
            <p:ph type="body" idx="1"/>
          </p:nvPr>
        </p:nvSpPr>
        <p:spPr/>
        <p:txBody>
          <a:bodyPr/>
          <a:lstStyle/>
          <a:p>
            <a:pPr eaLnBrk="1" hangingPunct="1"/>
            <a:r>
              <a:rPr lang="pl-PL" smtClean="0"/>
              <a:t>Podejście graficzne. Popularnym sposobem wykrywania obserwacji odstających jest stworzenie wykresu ramkowego. </a:t>
            </a:r>
          </a:p>
        </p:txBody>
      </p:sp>
      <p:pic>
        <p:nvPicPr>
          <p:cNvPr id="12293" name="Picture 4"/>
          <p:cNvPicPr>
            <a:picLocks noChangeAspect="1" noChangeArrowheads="1"/>
          </p:cNvPicPr>
          <p:nvPr/>
        </p:nvPicPr>
        <p:blipFill>
          <a:blip r:embed="rId2" cstate="print"/>
          <a:srcRect/>
          <a:stretch>
            <a:fillRect/>
          </a:stretch>
        </p:blipFill>
        <p:spPr bwMode="auto">
          <a:xfrm>
            <a:off x="2268538" y="2781300"/>
            <a:ext cx="4664075" cy="36972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13315" name="Rectangle 3"/>
          <p:cNvSpPr>
            <a:spLocks noGrp="1" noChangeArrowheads="1"/>
          </p:cNvSpPr>
          <p:nvPr>
            <p:ph type="body" idx="1"/>
          </p:nvPr>
        </p:nvSpPr>
        <p:spPr/>
        <p:txBody>
          <a:bodyPr/>
          <a:lstStyle/>
          <a:p>
            <a:pPr eaLnBrk="1" hangingPunct="1"/>
            <a:r>
              <a:rPr lang="pl-PL" smtClean="0"/>
              <a:t>Widać wyraźnie, że zmienna N_ZATR cechuje się większą zmiennością niż pozostałe zmienne. Na tym początkowym wykresie potencjalne obserwacje odstające i ekstremalne nie są wskazane. Aby włączyć tę opcję, należy dwukrotnie kliknąć w tło wykresu aby wyświetlić okno Wszystkie opcje, a następnie wybrać kartę </a:t>
            </a:r>
          </a:p>
          <a:p>
            <a:pPr eaLnBrk="1" hangingPunct="1"/>
            <a:r>
              <a:rPr lang="pl-PL" smtClean="0"/>
              <a:t>Wykres właściwy: Ramka-wąsy.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14339" name="Rectangle 3"/>
          <p:cNvSpPr>
            <a:spLocks noGrp="1" noChangeArrowheads="1"/>
          </p:cNvSpPr>
          <p:nvPr>
            <p:ph type="body" idx="1"/>
          </p:nvPr>
        </p:nvSpPr>
        <p:spPr>
          <a:xfrm>
            <a:off x="5867400" y="115888"/>
            <a:ext cx="3276600" cy="2736850"/>
          </a:xfrm>
        </p:spPr>
        <p:txBody>
          <a:bodyPr/>
          <a:lstStyle/>
          <a:p>
            <a:pPr eaLnBrk="1" hangingPunct="1">
              <a:lnSpc>
                <a:spcPct val="90000"/>
              </a:lnSpc>
            </a:pPr>
            <a:r>
              <a:rPr lang="pl-PL" sz="2000" smtClean="0"/>
              <a:t>wybieramy dodatkowe opcje określające wykres, kontrolujące wyświetlanie obserwacji odstających i ekstremalnych oraz wykorzystanie rozkładu przyciętego zmiennej zależnej do policzenia średniej/mediany. </a:t>
            </a:r>
          </a:p>
        </p:txBody>
      </p:sp>
      <p:pic>
        <p:nvPicPr>
          <p:cNvPr id="14340" name="Picture 4"/>
          <p:cNvPicPr>
            <a:picLocks noChangeAspect="1" noChangeArrowheads="1"/>
          </p:cNvPicPr>
          <p:nvPr/>
        </p:nvPicPr>
        <p:blipFill>
          <a:blip r:embed="rId2" cstate="print"/>
          <a:srcRect/>
          <a:stretch>
            <a:fillRect/>
          </a:stretch>
        </p:blipFill>
        <p:spPr bwMode="auto">
          <a:xfrm>
            <a:off x="0" y="0"/>
            <a:ext cx="5676900" cy="5172075"/>
          </a:xfrm>
          <a:prstGeom prst="rect">
            <a:avLst/>
          </a:prstGeom>
          <a:noFill/>
          <a:ln w="9525">
            <a:noFill/>
            <a:miter lim="800000"/>
            <a:headEnd/>
            <a:tailEnd/>
          </a:ln>
        </p:spPr>
      </p:pic>
      <p:pic>
        <p:nvPicPr>
          <p:cNvPr id="14341" name="Picture 6"/>
          <p:cNvPicPr>
            <a:picLocks noChangeAspect="1" noChangeArrowheads="1"/>
          </p:cNvPicPr>
          <p:nvPr/>
        </p:nvPicPr>
        <p:blipFill>
          <a:blip r:embed="rId3" cstate="print"/>
          <a:srcRect/>
          <a:stretch>
            <a:fillRect/>
          </a:stretch>
        </p:blipFill>
        <p:spPr bwMode="auto">
          <a:xfrm>
            <a:off x="6159500" y="2924175"/>
            <a:ext cx="2305050" cy="3784600"/>
          </a:xfrm>
          <a:prstGeom prst="rect">
            <a:avLst/>
          </a:prstGeom>
          <a:noFill/>
          <a:ln w="9525">
            <a:noFill/>
            <a:miter lim="800000"/>
            <a:headEnd/>
            <a:tailEnd/>
          </a:ln>
        </p:spPr>
      </p:pic>
      <p:sp>
        <p:nvSpPr>
          <p:cNvPr id="14342" name="Rectangle 7"/>
          <p:cNvSpPr>
            <a:spLocks noChangeArrowheads="1"/>
          </p:cNvSpPr>
          <p:nvPr/>
        </p:nvSpPr>
        <p:spPr bwMode="auto">
          <a:xfrm>
            <a:off x="468313" y="5373688"/>
            <a:ext cx="4679950" cy="1152525"/>
          </a:xfrm>
          <a:prstGeom prst="rect">
            <a:avLst/>
          </a:prstGeom>
          <a:noFill/>
          <a:ln w="9525">
            <a:noFill/>
            <a:miter lim="800000"/>
            <a:headEnd/>
            <a:tailEnd/>
          </a:ln>
        </p:spPr>
        <p:txBody>
          <a:bodyPr/>
          <a:lstStyle/>
          <a:p>
            <a:pPr>
              <a:lnSpc>
                <a:spcPct val="80000"/>
              </a:lnSpc>
              <a:spcBef>
                <a:spcPct val="50000"/>
              </a:spcBef>
              <a:buSzPct val="70000"/>
              <a:buFont typeface="Georgia" pitchFamily="18" charset="0"/>
              <a:buNone/>
            </a:pPr>
            <a:r>
              <a:rPr lang="pl-PL">
                <a:latin typeface="Calibri" pitchFamily="34" charset="0"/>
              </a:rPr>
              <a:t>W oknie Wykres ramka-wąsy; więcej opcji wybieramy Odstające i ekstremalne z rozwijanej listy Odstające.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15363" name="Rectangle 2"/>
          <p:cNvSpPr>
            <a:spLocks noGrp="1" noChangeArrowheads="1"/>
          </p:cNvSpPr>
          <p:nvPr>
            <p:ph type="title"/>
          </p:nvPr>
        </p:nvSpPr>
        <p:spPr/>
        <p:txBody>
          <a:bodyPr/>
          <a:lstStyle/>
          <a:p>
            <a:pPr eaLnBrk="1" hangingPunct="1"/>
            <a:r>
              <a:rPr lang="pl-PL" smtClean="0"/>
              <a:t> Usuwanie odstających wartości </a:t>
            </a:r>
          </a:p>
        </p:txBody>
      </p:sp>
      <p:sp>
        <p:nvSpPr>
          <p:cNvPr id="15364" name="Rectangle 3"/>
          <p:cNvSpPr>
            <a:spLocks noGrp="1" noChangeArrowheads="1"/>
          </p:cNvSpPr>
          <p:nvPr>
            <p:ph type="body" idx="1"/>
          </p:nvPr>
        </p:nvSpPr>
        <p:spPr>
          <a:xfrm>
            <a:off x="468313" y="1268413"/>
            <a:ext cx="8229600" cy="2665412"/>
          </a:xfrm>
        </p:spPr>
        <p:txBody>
          <a:bodyPr/>
          <a:lstStyle/>
          <a:p>
            <a:pPr eaLnBrk="1" hangingPunct="1">
              <a:lnSpc>
                <a:spcPct val="90000"/>
              </a:lnSpc>
            </a:pPr>
            <a:r>
              <a:rPr lang="pl-PL" sz="2400" smtClean="0"/>
              <a:t>Dla każdej ze zmiennej liczbowej wykonuje się wykresy ramka-wąsy, by znaleźć wartości odstające. </a:t>
            </a:r>
          </a:p>
          <a:p>
            <a:pPr eaLnBrk="1" hangingPunct="1">
              <a:lnSpc>
                <a:spcPct val="90000"/>
              </a:lnSpc>
            </a:pPr>
            <a:r>
              <a:rPr lang="pl-PL" sz="2400" smtClean="0"/>
              <a:t>stosuje się następujące współczynniki: </a:t>
            </a:r>
          </a:p>
          <a:p>
            <a:pPr lvl="1" eaLnBrk="1" hangingPunct="1">
              <a:lnSpc>
                <a:spcPct val="90000"/>
              </a:lnSpc>
            </a:pPr>
            <a:r>
              <a:rPr lang="pl-PL" sz="2000" smtClean="0"/>
              <a:t>Ramka </a:t>
            </a:r>
          </a:p>
          <a:p>
            <a:pPr lvl="1" eaLnBrk="1" hangingPunct="1">
              <a:lnSpc>
                <a:spcPct val="90000"/>
              </a:lnSpc>
            </a:pPr>
            <a:r>
              <a:rPr lang="pl-PL" sz="2000" smtClean="0"/>
              <a:t>Wąs </a:t>
            </a:r>
          </a:p>
          <a:p>
            <a:pPr lvl="1" eaLnBrk="1" hangingPunct="1">
              <a:lnSpc>
                <a:spcPct val="90000"/>
              </a:lnSpc>
            </a:pPr>
            <a:r>
              <a:rPr lang="pl-PL" sz="2000" smtClean="0"/>
              <a:t>Odstające</a:t>
            </a:r>
          </a:p>
        </p:txBody>
      </p:sp>
      <p:pic>
        <p:nvPicPr>
          <p:cNvPr id="15365" name="Picture 4"/>
          <p:cNvPicPr>
            <a:picLocks noChangeAspect="1" noChangeArrowheads="1"/>
          </p:cNvPicPr>
          <p:nvPr/>
        </p:nvPicPr>
        <p:blipFill>
          <a:blip r:embed="rId2" cstate="print"/>
          <a:srcRect/>
          <a:stretch>
            <a:fillRect/>
          </a:stretch>
        </p:blipFill>
        <p:spPr bwMode="auto">
          <a:xfrm>
            <a:off x="3514725" y="2619375"/>
            <a:ext cx="5629275" cy="42386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pic>
        <p:nvPicPr>
          <p:cNvPr id="16387" name="Picture 4"/>
          <p:cNvPicPr>
            <a:picLocks noChangeAspect="1" noChangeArrowheads="1"/>
          </p:cNvPicPr>
          <p:nvPr/>
        </p:nvPicPr>
        <p:blipFill>
          <a:blip r:embed="rId2" cstate="print"/>
          <a:srcRect/>
          <a:stretch>
            <a:fillRect/>
          </a:stretch>
        </p:blipFill>
        <p:spPr bwMode="auto">
          <a:xfrm>
            <a:off x="2071688" y="1457325"/>
            <a:ext cx="5000625" cy="39433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alibri Light" pitchFamily="34" charset="0"/>
              </a:rPr>
              <a:t>Data </a:t>
            </a:r>
            <a:r>
              <a:rPr lang="pl-PL" dirty="0" err="1" smtClean="0">
                <a:latin typeface="Calibri Light" pitchFamily="34" charset="0"/>
              </a:rPr>
              <a:t>Cleaning</a:t>
            </a:r>
            <a:endParaRPr lang="pl-PL" dirty="0">
              <a:latin typeface="Calibri Light" pitchFamily="34" charset="0"/>
            </a:endParaRPr>
          </a:p>
        </p:txBody>
      </p:sp>
      <p:sp>
        <p:nvSpPr>
          <p:cNvPr id="3" name="Symbol zastępczy zawartości 2"/>
          <p:cNvSpPr>
            <a:spLocks noGrp="1"/>
          </p:cNvSpPr>
          <p:nvPr>
            <p:ph idx="1"/>
          </p:nvPr>
        </p:nvSpPr>
        <p:spPr>
          <a:xfrm>
            <a:off x="5076056" y="1052736"/>
            <a:ext cx="3549849" cy="3240707"/>
          </a:xfrm>
        </p:spPr>
        <p:style>
          <a:lnRef idx="2">
            <a:schemeClr val="accent5"/>
          </a:lnRef>
          <a:fillRef idx="1">
            <a:schemeClr val="lt1"/>
          </a:fillRef>
          <a:effectRef idx="0">
            <a:schemeClr val="accent5"/>
          </a:effectRef>
          <a:fontRef idx="minor">
            <a:schemeClr val="dk1"/>
          </a:fontRef>
        </p:style>
        <p:txBody>
          <a:bodyPr/>
          <a:lstStyle/>
          <a:p>
            <a:r>
              <a:rPr lang="en-US" sz="1600" dirty="0" smtClean="0">
                <a:solidFill>
                  <a:srgbClr val="006699"/>
                </a:solidFill>
                <a:effectLst>
                  <a:outerShdw blurRad="38100" dist="38100" dir="2700000" algn="tl">
                    <a:srgbClr val="000000">
                      <a:alpha val="43137"/>
                    </a:srgbClr>
                  </a:outerShdw>
                </a:effectLst>
                <a:latin typeface="Calibri Light" pitchFamily="34" charset="0"/>
              </a:rPr>
              <a:t>Imputation: </a:t>
            </a:r>
          </a:p>
          <a:p>
            <a:r>
              <a:rPr lang="en-US" sz="1600" dirty="0" smtClean="0">
                <a:latin typeface="Calibri Light" pitchFamily="34" charset="0"/>
              </a:rPr>
              <a:t>– </a:t>
            </a:r>
            <a:r>
              <a:rPr lang="en-US" sz="1600" b="1" dirty="0" smtClean="0">
                <a:latin typeface="Calibri Light" pitchFamily="34" charset="0"/>
              </a:rPr>
              <a:t>Deletion</a:t>
            </a:r>
            <a:r>
              <a:rPr lang="en-US" sz="1600" dirty="0" smtClean="0">
                <a:latin typeface="Calibri Light" pitchFamily="34" charset="0"/>
              </a:rPr>
              <a:t>: excludes instances if any value is missing </a:t>
            </a:r>
          </a:p>
          <a:p>
            <a:r>
              <a:rPr lang="en-US" sz="1600" dirty="0" smtClean="0">
                <a:latin typeface="Calibri Light" pitchFamily="34" charset="0"/>
              </a:rPr>
              <a:t>– </a:t>
            </a:r>
            <a:r>
              <a:rPr lang="en-US" sz="1600" b="1" dirty="0" smtClean="0">
                <a:latin typeface="Calibri Light" pitchFamily="34" charset="0"/>
              </a:rPr>
              <a:t>Hot deck</a:t>
            </a:r>
            <a:r>
              <a:rPr lang="en-US" sz="1600" dirty="0" smtClean="0">
                <a:latin typeface="Calibri Light" pitchFamily="34" charset="0"/>
              </a:rPr>
              <a:t>: missing items are replaced by using values from the same dataset </a:t>
            </a:r>
          </a:p>
          <a:p>
            <a:r>
              <a:rPr lang="en-US" sz="1600" dirty="0" smtClean="0">
                <a:latin typeface="Calibri Light" pitchFamily="34" charset="0"/>
              </a:rPr>
              <a:t>– Imputation based on missing attribute (</a:t>
            </a:r>
            <a:r>
              <a:rPr lang="en-US" sz="1600" dirty="0" err="1" smtClean="0">
                <a:latin typeface="Calibri Light" pitchFamily="34" charset="0"/>
              </a:rPr>
              <a:t>e.g</a:t>
            </a:r>
            <a:r>
              <a:rPr lang="en-US" sz="1600" dirty="0" smtClean="0">
                <a:latin typeface="Calibri Light" pitchFamily="34" charset="0"/>
              </a:rPr>
              <a:t>, </a:t>
            </a:r>
            <a:r>
              <a:rPr lang="en-US" sz="1600" b="1" dirty="0" smtClean="0">
                <a:latin typeface="Calibri Light" pitchFamily="34" charset="0"/>
              </a:rPr>
              <a:t>mean</a:t>
            </a:r>
            <a:r>
              <a:rPr lang="en-US" sz="1600" dirty="0" smtClean="0">
                <a:latin typeface="Calibri Light" pitchFamily="34" charset="0"/>
              </a:rPr>
              <a:t>, median, mode, trimmed mean) </a:t>
            </a:r>
          </a:p>
          <a:p>
            <a:r>
              <a:rPr lang="en-US" sz="1600" dirty="0" smtClean="0">
                <a:latin typeface="Calibri Light" pitchFamily="34" charset="0"/>
              </a:rPr>
              <a:t>– Imputation based on non-missing attributes: </a:t>
            </a:r>
            <a:r>
              <a:rPr lang="en-US" sz="1600" b="1" dirty="0" smtClean="0">
                <a:latin typeface="Calibri Light" pitchFamily="34" charset="0"/>
              </a:rPr>
              <a:t>regression</a:t>
            </a:r>
            <a:r>
              <a:rPr lang="en-US" sz="1600" dirty="0" smtClean="0">
                <a:latin typeface="Calibri Light" pitchFamily="34" charset="0"/>
              </a:rPr>
              <a:t> or classification</a:t>
            </a:r>
            <a:endParaRPr lang="pl-PL" sz="1600" dirty="0">
              <a:latin typeface="Calibri Light" pitchFamily="34" charset="0"/>
            </a:endParaRPr>
          </a:p>
        </p:txBody>
      </p:sp>
      <p:sp>
        <p:nvSpPr>
          <p:cNvPr id="4" name="Symbol zastępczy stopki 3"/>
          <p:cNvSpPr>
            <a:spLocks noGrp="1"/>
          </p:cNvSpPr>
          <p:nvPr>
            <p:ph type="ftr" sz="quarter" idx="10"/>
          </p:nvPr>
        </p:nvSpPr>
        <p:spPr/>
        <p:txBody>
          <a:bodyPr/>
          <a:lstStyle/>
          <a:p>
            <a:pPr>
              <a:defRPr/>
            </a:pPr>
            <a:r>
              <a:rPr lang="pl-PL" smtClean="0">
                <a:latin typeface="Calibri Light" pitchFamily="34" charset="0"/>
              </a:rPr>
              <a:t>KISIM, WIMiIP, AGH</a:t>
            </a:r>
            <a:endParaRPr lang="pl-PL">
              <a:latin typeface="Calibri Light" pitchFamily="34" charset="0"/>
            </a:endParaRPr>
          </a:p>
        </p:txBody>
      </p:sp>
      <p:pic>
        <p:nvPicPr>
          <p:cNvPr id="58370" name="Picture 2"/>
          <p:cNvPicPr>
            <a:picLocks noChangeAspect="1" noChangeArrowheads="1"/>
          </p:cNvPicPr>
          <p:nvPr/>
        </p:nvPicPr>
        <p:blipFill>
          <a:blip r:embed="rId2" cstate="print"/>
          <a:srcRect/>
          <a:stretch>
            <a:fillRect/>
          </a:stretch>
        </p:blipFill>
        <p:spPr bwMode="auto">
          <a:xfrm>
            <a:off x="0" y="1412776"/>
            <a:ext cx="5010150" cy="1524000"/>
          </a:xfrm>
          <a:prstGeom prst="rect">
            <a:avLst/>
          </a:prstGeom>
          <a:noFill/>
          <a:ln w="9525">
            <a:noFill/>
            <a:miter lim="800000"/>
            <a:headEnd/>
            <a:tailEnd/>
          </a:ln>
        </p:spPr>
      </p:pic>
      <p:sp>
        <p:nvSpPr>
          <p:cNvPr id="6" name="Symbol zastępczy zawartości 2"/>
          <p:cNvSpPr txBox="1">
            <a:spLocks/>
          </p:cNvSpPr>
          <p:nvPr/>
        </p:nvSpPr>
        <p:spPr bwMode="auto">
          <a:xfrm>
            <a:off x="179512" y="3356992"/>
            <a:ext cx="4824536" cy="72008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lvl="0" eaLnBrk="0" hangingPunct="0">
              <a:spcBef>
                <a:spcPct val="50000"/>
              </a:spcBef>
              <a:buSzPct val="70000"/>
            </a:pPr>
            <a:r>
              <a:rPr lang="en-US" sz="1600" kern="0" dirty="0" smtClean="0">
                <a:solidFill>
                  <a:srgbClr val="006699"/>
                </a:solidFill>
                <a:effectLst>
                  <a:outerShdw blurRad="38100" dist="38100" dir="2700000" algn="tl">
                    <a:srgbClr val="000000">
                      <a:alpha val="43137"/>
                    </a:srgbClr>
                  </a:outerShdw>
                </a:effectLst>
                <a:latin typeface="Calibri Light" pitchFamily="34" charset="0"/>
              </a:rPr>
              <a:t>Outlier detection: </a:t>
            </a:r>
            <a:r>
              <a:rPr lang="pl-PL" sz="1600" kern="0" dirty="0" smtClean="0">
                <a:solidFill>
                  <a:srgbClr val="006699"/>
                </a:solidFill>
                <a:effectLst>
                  <a:outerShdw blurRad="38100" dist="38100" dir="2700000" algn="tl">
                    <a:srgbClr val="000000">
                      <a:alpha val="43137"/>
                    </a:srgbClr>
                  </a:outerShdw>
                </a:effectLst>
                <a:latin typeface="Calibri Light" pitchFamily="34" charset="0"/>
              </a:rPr>
              <a:t/>
            </a:r>
            <a:br>
              <a:rPr lang="pl-PL" sz="1600" kern="0" dirty="0" smtClean="0">
                <a:solidFill>
                  <a:srgbClr val="006699"/>
                </a:solidFill>
                <a:effectLst>
                  <a:outerShdw blurRad="38100" dist="38100" dir="2700000" algn="tl">
                    <a:srgbClr val="000000">
                      <a:alpha val="43137"/>
                    </a:srgbClr>
                  </a:outerShdw>
                </a:effectLst>
                <a:latin typeface="Calibri Light" pitchFamily="34" charset="0"/>
              </a:rPr>
            </a:br>
            <a:r>
              <a:rPr lang="en-US" sz="1600" kern="0" dirty="0" smtClean="0">
                <a:solidFill>
                  <a:schemeClr val="tx1"/>
                </a:solidFill>
                <a:latin typeface="Calibri Light" pitchFamily="34" charset="0"/>
              </a:rPr>
              <a:t>Clustering or Distance (</a:t>
            </a:r>
            <a:r>
              <a:rPr lang="en-US" sz="1600" kern="0" dirty="0" err="1" smtClean="0">
                <a:solidFill>
                  <a:schemeClr val="tx1"/>
                </a:solidFill>
                <a:latin typeface="Calibri Light" pitchFamily="34" charset="0"/>
              </a:rPr>
              <a:t>e.g</a:t>
            </a:r>
            <a:r>
              <a:rPr lang="en-US" sz="1600" kern="0" dirty="0" smtClean="0">
                <a:solidFill>
                  <a:schemeClr val="tx1"/>
                </a:solidFill>
                <a:latin typeface="Calibri Light" pitchFamily="34" charset="0"/>
              </a:rPr>
              <a:t>, Local Outlier Factor - LOF)</a:t>
            </a:r>
            <a:endParaRPr kumimoji="0" lang="pl-PL" sz="1600" b="0" i="0" u="none" strike="noStrike" kern="0" cap="none" spc="0" normalizeH="0" baseline="0" noProof="0" dirty="0">
              <a:ln>
                <a:noFill/>
              </a:ln>
              <a:solidFill>
                <a:schemeClr val="tx1"/>
              </a:solidFill>
              <a:uLnTx/>
              <a:uFillTx/>
              <a:latin typeface="Calibri Light" pitchFamily="34" charset="0"/>
              <a:ea typeface="+mn-ea"/>
              <a:cs typeface="+mn-cs"/>
            </a:endParaRPr>
          </a:p>
        </p:txBody>
      </p:sp>
      <p:sp>
        <p:nvSpPr>
          <p:cNvPr id="7" name="Symbol zastępczy zawartości 2"/>
          <p:cNvSpPr txBox="1">
            <a:spLocks/>
          </p:cNvSpPr>
          <p:nvPr/>
        </p:nvSpPr>
        <p:spPr bwMode="auto">
          <a:xfrm>
            <a:off x="179512" y="4365104"/>
            <a:ext cx="8424936" cy="223224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eaLnBrk="0" hangingPunct="0">
              <a:spcBef>
                <a:spcPct val="50000"/>
              </a:spcBef>
              <a:buSzPct val="70000"/>
            </a:pPr>
            <a:r>
              <a:rPr lang="en-US" sz="1600" kern="0" dirty="0" smtClean="0">
                <a:solidFill>
                  <a:srgbClr val="006699"/>
                </a:solidFill>
                <a:effectLst>
                  <a:outerShdw blurRad="38100" dist="38100" dir="2700000" algn="tl">
                    <a:srgbClr val="000000">
                      <a:alpha val="43137"/>
                    </a:srgbClr>
                  </a:outerShdw>
                </a:effectLst>
                <a:latin typeface="Calibri Light" pitchFamily="34" charset="0"/>
              </a:rPr>
              <a:t>Dimensionality reduction: </a:t>
            </a:r>
          </a:p>
          <a:p>
            <a:pPr lvl="0" eaLnBrk="0" hangingPunct="0">
              <a:spcBef>
                <a:spcPct val="50000"/>
              </a:spcBef>
              <a:buSzPct val="70000"/>
            </a:pPr>
            <a:r>
              <a:rPr lang="en-US" sz="1600" kern="0" dirty="0" smtClean="0">
                <a:solidFill>
                  <a:schemeClr val="tx1"/>
                </a:solidFill>
                <a:latin typeface="Calibri Light" pitchFamily="34" charset="0"/>
              </a:rPr>
              <a:t>– </a:t>
            </a:r>
            <a:r>
              <a:rPr lang="en-US" sz="1600" b="1" kern="0" dirty="0" smtClean="0">
                <a:solidFill>
                  <a:schemeClr val="tx1"/>
                </a:solidFill>
                <a:latin typeface="Calibri Light" pitchFamily="34" charset="0"/>
              </a:rPr>
              <a:t>Filter</a:t>
            </a:r>
            <a:r>
              <a:rPr lang="en-US" sz="1600" kern="0" dirty="0" smtClean="0">
                <a:solidFill>
                  <a:schemeClr val="tx1"/>
                </a:solidFill>
                <a:latin typeface="Calibri Light" pitchFamily="34" charset="0"/>
              </a:rPr>
              <a:t>: selects features based on discriminating criteria(e.g. correlation coefficients)</a:t>
            </a:r>
          </a:p>
          <a:p>
            <a:pPr lvl="0" eaLnBrk="0" hangingPunct="0">
              <a:spcBef>
                <a:spcPct val="50000"/>
              </a:spcBef>
              <a:buSzPct val="70000"/>
            </a:pPr>
            <a:r>
              <a:rPr lang="en-US" sz="1600" kern="0" dirty="0" smtClean="0">
                <a:solidFill>
                  <a:schemeClr val="tx1"/>
                </a:solidFill>
                <a:latin typeface="Calibri Light" pitchFamily="34" charset="0"/>
              </a:rPr>
              <a:t>– </a:t>
            </a:r>
            <a:r>
              <a:rPr lang="en-US" sz="1600" b="1" kern="0" dirty="0" smtClean="0">
                <a:solidFill>
                  <a:schemeClr val="tx1"/>
                </a:solidFill>
                <a:latin typeface="Calibri Light" pitchFamily="34" charset="0"/>
              </a:rPr>
              <a:t>Wrapper</a:t>
            </a:r>
            <a:r>
              <a:rPr lang="en-US" sz="1600" kern="0" dirty="0" smtClean="0">
                <a:solidFill>
                  <a:schemeClr val="tx1"/>
                </a:solidFill>
                <a:latin typeface="Calibri Light" pitchFamily="34" charset="0"/>
              </a:rPr>
              <a:t>: based on the regression models (e.g. error measures) are maintained or discarded features in each iteration </a:t>
            </a:r>
          </a:p>
          <a:p>
            <a:pPr lvl="0" eaLnBrk="0" hangingPunct="0">
              <a:spcBef>
                <a:spcPct val="50000"/>
              </a:spcBef>
              <a:buSzPct val="70000"/>
            </a:pPr>
            <a:r>
              <a:rPr lang="en-US" sz="1600" kern="0" dirty="0" smtClean="0">
                <a:solidFill>
                  <a:schemeClr val="tx1"/>
                </a:solidFill>
                <a:latin typeface="Calibri Light" pitchFamily="34" charset="0"/>
              </a:rPr>
              <a:t>– </a:t>
            </a:r>
            <a:r>
              <a:rPr lang="en-US" sz="1600" b="1" kern="0" dirty="0" smtClean="0">
                <a:solidFill>
                  <a:schemeClr val="tx1"/>
                </a:solidFill>
                <a:latin typeface="Calibri Light" pitchFamily="34" charset="0"/>
              </a:rPr>
              <a:t>Embedded</a:t>
            </a:r>
            <a:r>
              <a:rPr lang="en-US" sz="1600" kern="0" dirty="0" smtClean="0">
                <a:solidFill>
                  <a:schemeClr val="tx1"/>
                </a:solidFill>
                <a:latin typeface="Calibri Light" pitchFamily="34" charset="0"/>
              </a:rPr>
              <a:t>: the features are selected when the regression model is trained. </a:t>
            </a:r>
          </a:p>
          <a:p>
            <a:pPr lvl="0" eaLnBrk="0" hangingPunct="0">
              <a:spcBef>
                <a:spcPct val="50000"/>
              </a:spcBef>
              <a:buSzPct val="70000"/>
            </a:pPr>
            <a:r>
              <a:rPr lang="en-US" sz="1600" kern="0" dirty="0" smtClean="0">
                <a:solidFill>
                  <a:schemeClr val="tx1"/>
                </a:solidFill>
                <a:latin typeface="Calibri Light" pitchFamily="34" charset="0"/>
              </a:rPr>
              <a:t>– </a:t>
            </a:r>
            <a:r>
              <a:rPr lang="en-US" sz="1600" b="1" kern="0" dirty="0" smtClean="0">
                <a:solidFill>
                  <a:schemeClr val="tx1"/>
                </a:solidFill>
                <a:latin typeface="Calibri Light" pitchFamily="34" charset="0"/>
              </a:rPr>
              <a:t>Projection</a:t>
            </a:r>
            <a:r>
              <a:rPr lang="en-US" sz="1600" kern="0" dirty="0" smtClean="0">
                <a:solidFill>
                  <a:schemeClr val="tx1"/>
                </a:solidFill>
                <a:latin typeface="Calibri Light" pitchFamily="34" charset="0"/>
              </a:rPr>
              <a:t>: looks for a projection of the original space to space with orthogonal dimensions </a:t>
            </a:r>
            <a:r>
              <a:rPr lang="pl-PL" sz="1600" kern="0" dirty="0" smtClean="0">
                <a:solidFill>
                  <a:schemeClr val="tx1"/>
                </a:solidFill>
                <a:latin typeface="Calibri Light" pitchFamily="34" charset="0"/>
              </a:rPr>
              <a:t>(PCA)</a:t>
            </a:r>
            <a:endParaRPr kumimoji="0" lang="pl-PL" sz="1600" b="0" i="0" u="none" strike="noStrike" kern="0" cap="none" spc="0" normalizeH="0" baseline="0" noProof="0" dirty="0">
              <a:ln>
                <a:noFill/>
              </a:ln>
              <a:solidFill>
                <a:schemeClr val="tx1"/>
              </a:solidFill>
              <a:effectLst/>
              <a:uLnTx/>
              <a:uFillTx/>
              <a:latin typeface="Calibri Light" pitchFamily="34" charset="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66563" name="Rectangle 2"/>
          <p:cNvSpPr>
            <a:spLocks noGrp="1" noChangeArrowheads="1"/>
          </p:cNvSpPr>
          <p:nvPr>
            <p:ph type="title"/>
          </p:nvPr>
        </p:nvSpPr>
        <p:spPr/>
        <p:txBody>
          <a:bodyPr/>
          <a:lstStyle/>
          <a:p>
            <a:pPr eaLnBrk="1" hangingPunct="1"/>
            <a:r>
              <a:rPr lang="pl-PL" dirty="0" smtClean="0">
                <a:solidFill>
                  <a:srgbClr val="006699"/>
                </a:solidFill>
              </a:rPr>
              <a:t>Algorytmy dyskretyzacji </a:t>
            </a:r>
            <a:r>
              <a:rPr lang="pl-PL" dirty="0" smtClean="0"/>
              <a:t>danych ciągłych.</a:t>
            </a:r>
          </a:p>
        </p:txBody>
      </p:sp>
      <p:sp>
        <p:nvSpPr>
          <p:cNvPr id="66564" name="Rectangle 3"/>
          <p:cNvSpPr>
            <a:spLocks noGrp="1" noChangeArrowheads="1"/>
          </p:cNvSpPr>
          <p:nvPr>
            <p:ph type="body" idx="1"/>
          </p:nvPr>
        </p:nvSpPr>
        <p:spPr>
          <a:xfrm>
            <a:off x="1115615" y="1844824"/>
            <a:ext cx="6840761" cy="4536926"/>
          </a:xfrm>
        </p:spPr>
        <p:txBody>
          <a:bodyPr/>
          <a:lstStyle/>
          <a:p>
            <a:pPr marL="269875" indent="-269875" eaLnBrk="1" hangingPunct="1">
              <a:lnSpc>
                <a:spcPct val="90000"/>
              </a:lnSpc>
              <a:buFont typeface="Arial" pitchFamily="34" charset="0"/>
              <a:buChar char="•"/>
            </a:pPr>
            <a:r>
              <a:rPr lang="pl-PL" sz="2400" dirty="0" smtClean="0"/>
              <a:t>Dyskretyzacja wartości atrybutów ciągłych polega na zastąpieniu każdej wartości atrybutu </a:t>
            </a:r>
            <a:r>
              <a:rPr lang="pl-PL" sz="2400" dirty="0" smtClean="0">
                <a:solidFill>
                  <a:srgbClr val="006699"/>
                </a:solidFill>
              </a:rPr>
              <a:t>wartością dyskretną</a:t>
            </a:r>
            <a:r>
              <a:rPr lang="pl-PL" sz="2400" dirty="0" smtClean="0"/>
              <a:t>, odpowiadającą pewnemu przedziałowi ciągłych wartości oryginalnego atrybutu. </a:t>
            </a:r>
          </a:p>
          <a:p>
            <a:pPr marL="269875" indent="-269875" eaLnBrk="1" hangingPunct="1">
              <a:lnSpc>
                <a:spcPct val="90000"/>
              </a:lnSpc>
              <a:buFont typeface="Arial" pitchFamily="34" charset="0"/>
              <a:buChar char="•"/>
            </a:pPr>
            <a:r>
              <a:rPr lang="pl-PL" sz="2400" dirty="0" smtClean="0"/>
              <a:t>Przedziały te są uporządkowane, co sprawia, że w wyniku dyskretyzacji otrzymujemy zamiast atrybutu ciągłego atrybut </a:t>
            </a:r>
            <a:r>
              <a:rPr lang="pl-PL" sz="2400" dirty="0" smtClean="0">
                <a:solidFill>
                  <a:srgbClr val="006699"/>
                </a:solidFill>
              </a:rPr>
              <a:t>porządkowy</a:t>
            </a:r>
            <a:r>
              <a:rPr lang="pl-PL" sz="2400" dirty="0" smtClean="0"/>
              <a:t> o skończonej liczbie wartości.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69635" name="Rectangle 2"/>
          <p:cNvSpPr>
            <a:spLocks noGrp="1" noChangeArrowheads="1"/>
          </p:cNvSpPr>
          <p:nvPr>
            <p:ph type="title"/>
          </p:nvPr>
        </p:nvSpPr>
        <p:spPr/>
        <p:txBody>
          <a:bodyPr/>
          <a:lstStyle/>
          <a:p>
            <a:pPr eaLnBrk="1" hangingPunct="1"/>
            <a:r>
              <a:rPr lang="pl-PL" smtClean="0"/>
              <a:t>Dyskretyzacja naiwna.</a:t>
            </a:r>
          </a:p>
        </p:txBody>
      </p:sp>
      <p:sp>
        <p:nvSpPr>
          <p:cNvPr id="69636" name="Rectangle 3"/>
          <p:cNvSpPr>
            <a:spLocks noGrp="1" noChangeArrowheads="1"/>
          </p:cNvSpPr>
          <p:nvPr>
            <p:ph type="body" idx="1"/>
          </p:nvPr>
        </p:nvSpPr>
        <p:spPr>
          <a:xfrm>
            <a:off x="5724128" y="1196752"/>
            <a:ext cx="3189288" cy="2592635"/>
          </a:xfrm>
        </p:spPr>
        <p:txBody>
          <a:bodyPr/>
          <a:lstStyle/>
          <a:p>
            <a:pPr eaLnBrk="1" hangingPunct="1">
              <a:lnSpc>
                <a:spcPct val="90000"/>
              </a:lnSpc>
            </a:pPr>
            <a:r>
              <a:rPr lang="pl-PL" sz="2400" dirty="0" smtClean="0"/>
              <a:t>Polega ona na tym,  że każdej nowej wartości rzeczywistej danego atrybutu przyporządkowujemy nową wartość naturalną. </a:t>
            </a:r>
          </a:p>
          <a:p>
            <a:pPr eaLnBrk="1" hangingPunct="1">
              <a:lnSpc>
                <a:spcPct val="90000"/>
              </a:lnSpc>
            </a:pPr>
            <a:endParaRPr lang="pl-PL" sz="2400" dirty="0" smtClean="0"/>
          </a:p>
        </p:txBody>
      </p:sp>
      <p:pic>
        <p:nvPicPr>
          <p:cNvPr id="69637" name="Picture 4"/>
          <p:cNvPicPr>
            <a:picLocks noChangeAspect="1" noChangeArrowheads="1"/>
          </p:cNvPicPr>
          <p:nvPr/>
        </p:nvPicPr>
        <p:blipFill>
          <a:blip r:embed="rId2" cstate="print"/>
          <a:srcRect/>
          <a:stretch>
            <a:fillRect/>
          </a:stretch>
        </p:blipFill>
        <p:spPr bwMode="auto">
          <a:xfrm>
            <a:off x="216024" y="1124918"/>
            <a:ext cx="5534025" cy="2352675"/>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971600" y="3717032"/>
            <a:ext cx="736282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72707" name="Rectangle 2"/>
          <p:cNvSpPr>
            <a:spLocks noGrp="1" noChangeArrowheads="1"/>
          </p:cNvSpPr>
          <p:nvPr>
            <p:ph type="title"/>
          </p:nvPr>
        </p:nvSpPr>
        <p:spPr/>
        <p:txBody>
          <a:bodyPr/>
          <a:lstStyle/>
          <a:p>
            <a:pPr eaLnBrk="1" hangingPunct="1"/>
            <a:r>
              <a:rPr lang="pl-PL" sz="2400" dirty="0" smtClean="0"/>
              <a:t>Dyskretyzacja według równej szerokości. </a:t>
            </a:r>
          </a:p>
        </p:txBody>
      </p:sp>
      <p:pic>
        <p:nvPicPr>
          <p:cNvPr id="51201" name="Picture 1"/>
          <p:cNvPicPr>
            <a:picLocks noChangeAspect="1" noChangeArrowheads="1"/>
          </p:cNvPicPr>
          <p:nvPr/>
        </p:nvPicPr>
        <p:blipFill>
          <a:blip r:embed="rId2" cstate="print"/>
          <a:srcRect/>
          <a:stretch>
            <a:fillRect/>
          </a:stretch>
        </p:blipFill>
        <p:spPr bwMode="auto">
          <a:xfrm>
            <a:off x="2843808" y="4437112"/>
            <a:ext cx="5101704" cy="2175198"/>
          </a:xfrm>
          <a:prstGeom prst="rect">
            <a:avLst/>
          </a:prstGeom>
          <a:noFill/>
          <a:ln w="9525">
            <a:noFill/>
            <a:miter lim="800000"/>
            <a:headEnd/>
            <a:tailEnd/>
          </a:ln>
        </p:spPr>
      </p:pic>
      <p:pic>
        <p:nvPicPr>
          <p:cNvPr id="51202" name="Picture 2"/>
          <p:cNvPicPr>
            <a:picLocks noChangeAspect="1" noChangeArrowheads="1"/>
          </p:cNvPicPr>
          <p:nvPr/>
        </p:nvPicPr>
        <p:blipFill>
          <a:blip r:embed="rId3" cstate="print"/>
          <a:srcRect/>
          <a:stretch>
            <a:fillRect/>
          </a:stretch>
        </p:blipFill>
        <p:spPr bwMode="auto">
          <a:xfrm>
            <a:off x="224851" y="1052736"/>
            <a:ext cx="5859318" cy="1421813"/>
          </a:xfrm>
          <a:prstGeom prst="rect">
            <a:avLst/>
          </a:prstGeom>
          <a:noFill/>
          <a:ln w="9525">
            <a:noFill/>
            <a:miter lim="800000"/>
            <a:headEnd/>
            <a:tailEnd/>
          </a:ln>
        </p:spPr>
      </p:pic>
      <p:pic>
        <p:nvPicPr>
          <p:cNvPr id="51203" name="Picture 3"/>
          <p:cNvPicPr>
            <a:picLocks noChangeAspect="1" noChangeArrowheads="1"/>
          </p:cNvPicPr>
          <p:nvPr/>
        </p:nvPicPr>
        <p:blipFill>
          <a:blip r:embed="rId4" cstate="print"/>
          <a:srcRect/>
          <a:stretch>
            <a:fillRect/>
          </a:stretch>
        </p:blipFill>
        <p:spPr bwMode="auto">
          <a:xfrm>
            <a:off x="239840" y="2564904"/>
            <a:ext cx="581025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r>
              <a:rPr lang="pl-PL" sz="2400" dirty="0" smtClean="0">
                <a:latin typeface="Calibri Light" pitchFamily="34" charset="0"/>
              </a:rPr>
              <a:t>Dyskretyzacja atrybutów </a:t>
            </a:r>
            <a:br>
              <a:rPr lang="pl-PL" sz="2400" dirty="0" smtClean="0">
                <a:latin typeface="Calibri Light" pitchFamily="34" charset="0"/>
              </a:rPr>
            </a:br>
            <a:r>
              <a:rPr lang="pl-PL" sz="2400" dirty="0" smtClean="0">
                <a:latin typeface="Calibri Light" pitchFamily="34" charset="0"/>
              </a:rPr>
              <a:t>ilościowych </a:t>
            </a:r>
          </a:p>
        </p:txBody>
      </p:sp>
      <p:sp>
        <p:nvSpPr>
          <p:cNvPr id="60419" name="Rectangle 3"/>
          <p:cNvSpPr>
            <a:spLocks noGrp="1" noChangeArrowheads="1"/>
          </p:cNvSpPr>
          <p:nvPr>
            <p:ph type="body" idx="4294967295"/>
          </p:nvPr>
        </p:nvSpPr>
        <p:spPr>
          <a:xfrm>
            <a:off x="468313" y="1124744"/>
            <a:ext cx="8229600" cy="5257006"/>
          </a:xfrm>
        </p:spPr>
        <p:txBody>
          <a:bodyPr>
            <a:normAutofit fontScale="92500"/>
          </a:bodyPr>
          <a:lstStyle/>
          <a:p>
            <a:r>
              <a:rPr lang="pl-PL" dirty="0" smtClean="0">
                <a:latin typeface="Calibri Light" pitchFamily="34" charset="0"/>
              </a:rPr>
              <a:t>Przedziały o </a:t>
            </a:r>
            <a:r>
              <a:rPr lang="pl-PL" dirty="0" smtClean="0">
                <a:solidFill>
                  <a:srgbClr val="006699"/>
                </a:solidFill>
                <a:latin typeface="Calibri Light" pitchFamily="34" charset="0"/>
              </a:rPr>
              <a:t>równej szerokości</a:t>
            </a:r>
            <a:r>
              <a:rPr lang="pl-PL" dirty="0" smtClean="0">
                <a:latin typeface="Calibri Light" pitchFamily="34" charset="0"/>
              </a:rPr>
              <a:t> – rozmiar każdego przedziału jest identyczny (np. przedziały 10tys. dla atrybutu „dochód”)</a:t>
            </a:r>
          </a:p>
          <a:p>
            <a:r>
              <a:rPr lang="pl-PL" dirty="0" smtClean="0">
                <a:latin typeface="Calibri Light" pitchFamily="34" charset="0"/>
              </a:rPr>
              <a:t>Przedziały o </a:t>
            </a:r>
            <a:r>
              <a:rPr lang="pl-PL" dirty="0" smtClean="0">
                <a:solidFill>
                  <a:srgbClr val="006699"/>
                </a:solidFill>
                <a:latin typeface="Calibri Light" pitchFamily="34" charset="0"/>
              </a:rPr>
              <a:t>równej gęstości</a:t>
            </a:r>
            <a:r>
              <a:rPr lang="pl-PL" dirty="0" smtClean="0">
                <a:latin typeface="Calibri Light" pitchFamily="34" charset="0"/>
              </a:rPr>
              <a:t> – każdy przedział posiada zbliżoną (równą) liczbę rekordów przypisanych do przedziału</a:t>
            </a:r>
          </a:p>
          <a:p>
            <a:endParaRPr lang="pl-PL" dirty="0" smtClean="0">
              <a:latin typeface="Calibri Light" pitchFamily="34" charset="0"/>
            </a:endParaRPr>
          </a:p>
          <a:p>
            <a:endParaRPr lang="pl-PL" dirty="0" smtClean="0">
              <a:latin typeface="Calibri Light" pitchFamily="34" charset="0"/>
            </a:endParaRPr>
          </a:p>
          <a:p>
            <a:endParaRPr lang="pl-PL" dirty="0" smtClean="0">
              <a:latin typeface="Calibri Light" pitchFamily="34" charset="0"/>
            </a:endParaRPr>
          </a:p>
          <a:p>
            <a:r>
              <a:rPr lang="pl-PL" dirty="0" smtClean="0">
                <a:latin typeface="Calibri Light" pitchFamily="34" charset="0"/>
              </a:rPr>
              <a:t>Dyskretyzacja poprzez </a:t>
            </a:r>
            <a:r>
              <a:rPr lang="pl-PL" dirty="0" smtClean="0">
                <a:solidFill>
                  <a:srgbClr val="006699"/>
                </a:solidFill>
                <a:latin typeface="Calibri Light" pitchFamily="34" charset="0"/>
              </a:rPr>
              <a:t>grupowanie</a:t>
            </a:r>
            <a:r>
              <a:rPr lang="pl-PL" dirty="0" smtClean="0">
                <a:latin typeface="Calibri Light" pitchFamily="34" charset="0"/>
              </a:rPr>
              <a:t> (</a:t>
            </a:r>
            <a:r>
              <a:rPr lang="pl-PL" dirty="0" err="1" smtClean="0">
                <a:latin typeface="Calibri Light" pitchFamily="34" charset="0"/>
              </a:rPr>
              <a:t>cluster-based</a:t>
            </a:r>
            <a:r>
              <a:rPr lang="pl-PL" dirty="0" smtClean="0">
                <a:latin typeface="Calibri Light" pitchFamily="34" charset="0"/>
              </a:rPr>
              <a:t>) – przedziały odpowiadają skupieniom wartości dyskretyzowanego atrybutu</a:t>
            </a:r>
          </a:p>
        </p:txBody>
      </p:sp>
      <p:pic>
        <p:nvPicPr>
          <p:cNvPr id="50178" name="Picture 2"/>
          <p:cNvPicPr>
            <a:picLocks noChangeAspect="1" noChangeArrowheads="1"/>
          </p:cNvPicPr>
          <p:nvPr/>
        </p:nvPicPr>
        <p:blipFill>
          <a:blip r:embed="rId2" cstate="print"/>
          <a:srcRect/>
          <a:stretch>
            <a:fillRect/>
          </a:stretch>
        </p:blipFill>
        <p:spPr bwMode="auto">
          <a:xfrm>
            <a:off x="1115616" y="3140968"/>
            <a:ext cx="6362651" cy="18088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alibri Light" pitchFamily="34" charset="0"/>
              </a:rPr>
              <a:t>Dyskretyzacja poprzez </a:t>
            </a:r>
            <a:r>
              <a:rPr lang="pl-PL" dirty="0" smtClean="0">
                <a:solidFill>
                  <a:srgbClr val="006699"/>
                </a:solidFill>
                <a:latin typeface="Calibri Light" pitchFamily="34" charset="0"/>
              </a:rPr>
              <a:t>grupowanie</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59394" name="Picture 2"/>
          <p:cNvPicPr>
            <a:picLocks noGrp="1" noChangeAspect="1" noChangeArrowheads="1"/>
          </p:cNvPicPr>
          <p:nvPr>
            <p:ph idx="1"/>
          </p:nvPr>
        </p:nvPicPr>
        <p:blipFill>
          <a:blip r:embed="rId2" cstate="print"/>
          <a:srcRect/>
          <a:stretch>
            <a:fillRect/>
          </a:stretch>
        </p:blipFill>
        <p:spPr bwMode="auto">
          <a:xfrm>
            <a:off x="735493" y="1596510"/>
            <a:ext cx="7695239" cy="445714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subTitle" idx="1"/>
          </p:nvPr>
        </p:nvSpPr>
        <p:spPr>
          <a:xfrm>
            <a:off x="1042988" y="3141663"/>
            <a:ext cx="7343775" cy="863600"/>
          </a:xfrm>
        </p:spPr>
        <p:txBody>
          <a:bodyPr/>
          <a:lstStyle/>
          <a:p>
            <a:pPr marL="609600" indent="-609600" eaLnBrk="1" hangingPunct="1"/>
            <a:r>
              <a:rPr lang="pl-PL" sz="3600" smtClean="0"/>
              <a:t>Wybór zmiennych</a:t>
            </a:r>
            <a:endParaRPr lang="pl-PL" sz="2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105475" name="Rectangle 2"/>
          <p:cNvSpPr>
            <a:spLocks noGrp="1" noChangeArrowheads="1"/>
          </p:cNvSpPr>
          <p:nvPr>
            <p:ph type="title"/>
          </p:nvPr>
        </p:nvSpPr>
        <p:spPr/>
        <p:txBody>
          <a:bodyPr/>
          <a:lstStyle/>
          <a:p>
            <a:pPr eaLnBrk="1" hangingPunct="1"/>
            <a:r>
              <a:rPr lang="pl-PL" smtClean="0"/>
              <a:t>Skąd wziąć dane do analizy?</a:t>
            </a:r>
          </a:p>
        </p:txBody>
      </p:sp>
      <p:sp>
        <p:nvSpPr>
          <p:cNvPr id="105476" name="Rectangle 3"/>
          <p:cNvSpPr>
            <a:spLocks noGrp="1" noChangeArrowheads="1"/>
          </p:cNvSpPr>
          <p:nvPr>
            <p:ph type="body" idx="1"/>
          </p:nvPr>
        </p:nvSpPr>
        <p:spPr/>
        <p:txBody>
          <a:bodyPr/>
          <a:lstStyle/>
          <a:p>
            <a:pPr eaLnBrk="1" hangingPunct="1"/>
            <a:r>
              <a:rPr lang="pl-PL" dirty="0" smtClean="0"/>
              <a:t>Punktem wyjścia wszystkich metod analitycznych jest tablica decyzyjna o ustalonych rozmiarach. </a:t>
            </a:r>
          </a:p>
          <a:p>
            <a:pPr eaLnBrk="1" hangingPunct="1"/>
            <a:r>
              <a:rPr lang="pl-PL" dirty="0" smtClean="0"/>
              <a:t>Skąd wziąć taką tablicę w sytuacjach praktycznych? Budowa tablicy na podstawie surowych danych wejściowych przebiega w dwóch kierunkach - w zależności od tego, czy mamy nadmiar, czy niedobór cech (atrybutów) do analizy:</a:t>
            </a:r>
          </a:p>
          <a:p>
            <a:pPr lvl="1" eaLnBrk="1" hangingPunct="1"/>
            <a:r>
              <a:rPr lang="pl-PL" dirty="0" smtClean="0"/>
              <a:t>selekcja cech (wybór najlepszych),</a:t>
            </a:r>
          </a:p>
          <a:p>
            <a:pPr lvl="1" eaLnBrk="1" hangingPunct="1"/>
            <a:r>
              <a:rPr lang="pl-PL" dirty="0" smtClean="0"/>
              <a:t>tworzenie nowych cech (ekstrakcja cech).</a:t>
            </a:r>
          </a:p>
          <a:p>
            <a:pPr lvl="1" eaLnBrk="1" hangingPunct="1"/>
            <a:endParaRPr lang="pl-PL"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104451" name="Rectangle 2"/>
          <p:cNvSpPr>
            <a:spLocks noGrp="1" noChangeArrowheads="1"/>
          </p:cNvSpPr>
          <p:nvPr>
            <p:ph type="title"/>
          </p:nvPr>
        </p:nvSpPr>
        <p:spPr/>
        <p:txBody>
          <a:bodyPr/>
          <a:lstStyle/>
          <a:p>
            <a:pPr eaLnBrk="1" hangingPunct="1"/>
            <a:r>
              <a:rPr lang="pl-PL" smtClean="0"/>
              <a:t>Czy dziś grać w golfa?</a:t>
            </a:r>
          </a:p>
        </p:txBody>
      </p:sp>
      <p:pic>
        <p:nvPicPr>
          <p:cNvPr id="104452" name="Picture 2"/>
          <p:cNvPicPr>
            <a:picLocks noChangeAspect="1" noChangeArrowheads="1"/>
          </p:cNvPicPr>
          <p:nvPr/>
        </p:nvPicPr>
        <p:blipFill>
          <a:blip r:embed="rId2" cstate="print"/>
          <a:srcRect/>
          <a:stretch>
            <a:fillRect/>
          </a:stretch>
        </p:blipFill>
        <p:spPr bwMode="auto">
          <a:xfrm>
            <a:off x="1042988" y="1268413"/>
            <a:ext cx="7151687"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106499" name="Rectangle 2"/>
          <p:cNvSpPr>
            <a:spLocks noGrp="1" noChangeArrowheads="1"/>
          </p:cNvSpPr>
          <p:nvPr>
            <p:ph type="title"/>
          </p:nvPr>
        </p:nvSpPr>
        <p:spPr/>
        <p:txBody>
          <a:bodyPr/>
          <a:lstStyle/>
          <a:p>
            <a:pPr eaLnBrk="1" hangingPunct="1"/>
            <a:r>
              <a:rPr lang="pl-PL" smtClean="0"/>
              <a:t>Metody doboru zmiennych do modelu</a:t>
            </a:r>
          </a:p>
        </p:txBody>
      </p:sp>
      <p:sp>
        <p:nvSpPr>
          <p:cNvPr id="106500" name="Rectangle 3"/>
          <p:cNvSpPr>
            <a:spLocks noGrp="1" noChangeArrowheads="1"/>
          </p:cNvSpPr>
          <p:nvPr>
            <p:ph type="body" idx="1"/>
          </p:nvPr>
        </p:nvSpPr>
        <p:spPr/>
        <p:txBody>
          <a:bodyPr/>
          <a:lstStyle/>
          <a:p>
            <a:pPr marL="361950" indent="-361950" eaLnBrk="1" hangingPunct="1"/>
            <a:r>
              <a:rPr lang="pl-PL" smtClean="0"/>
              <a:t>Zmienne wybiera się na podstawie </a:t>
            </a:r>
            <a:r>
              <a:rPr lang="pl-PL" smtClean="0">
                <a:solidFill>
                  <a:srgbClr val="006699"/>
                </a:solidFill>
              </a:rPr>
              <a:t>wiedzy dziedzinowej</a:t>
            </a:r>
            <a:r>
              <a:rPr lang="pl-PL" smtClean="0"/>
              <a:t>.</a:t>
            </a:r>
          </a:p>
          <a:p>
            <a:pPr marL="361950" indent="-361950" eaLnBrk="1" hangingPunct="1"/>
            <a:r>
              <a:rPr lang="pl-PL" smtClean="0"/>
              <a:t>Wymagania nt. własności zmiennych niezależnych:</a:t>
            </a:r>
          </a:p>
          <a:p>
            <a:pPr marL="827088" lvl="1" eaLnBrk="1" hangingPunct="1"/>
            <a:r>
              <a:rPr lang="pl-PL" smtClean="0"/>
              <a:t>Są silnie skorelowanych ze zmienną, którą objaśniają.</a:t>
            </a:r>
          </a:p>
          <a:p>
            <a:pPr marL="827088" lvl="1" eaLnBrk="1" hangingPunct="1"/>
            <a:r>
              <a:rPr lang="pl-PL" smtClean="0"/>
              <a:t>Są nieskorelowane lub co najwyżej słabo skorelowane ze sobą.</a:t>
            </a:r>
          </a:p>
          <a:p>
            <a:pPr marL="827088" lvl="1" eaLnBrk="1" hangingPunct="1"/>
            <a:r>
              <a:rPr lang="pl-PL" smtClean="0"/>
              <a:t>Charakteryzują się dużą zmiennością.</a:t>
            </a:r>
          </a:p>
          <a:p>
            <a:pPr marL="361950" indent="-361950" eaLnBrk="1" hangingPunct="1"/>
            <a:r>
              <a:rPr lang="pl-PL" smtClean="0"/>
              <a:t>Jak wykorzystać współczynniki korelacji?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109571" name="Rectangle 2"/>
          <p:cNvSpPr>
            <a:spLocks noGrp="1" noChangeArrowheads="1"/>
          </p:cNvSpPr>
          <p:nvPr>
            <p:ph type="title"/>
          </p:nvPr>
        </p:nvSpPr>
        <p:spPr/>
        <p:txBody>
          <a:bodyPr/>
          <a:lstStyle/>
          <a:p>
            <a:pPr eaLnBrk="1" hangingPunct="1"/>
            <a:r>
              <a:rPr lang="pl-PL" smtClean="0"/>
              <a:t>Macierz korelacji</a:t>
            </a:r>
          </a:p>
        </p:txBody>
      </p:sp>
      <p:sp>
        <p:nvSpPr>
          <p:cNvPr id="109572" name="Rectangle 3"/>
          <p:cNvSpPr>
            <a:spLocks noGrp="1" noChangeArrowheads="1"/>
          </p:cNvSpPr>
          <p:nvPr>
            <p:ph type="body" idx="1"/>
          </p:nvPr>
        </p:nvSpPr>
        <p:spPr/>
        <p:txBody>
          <a:bodyPr/>
          <a:lstStyle/>
          <a:p>
            <a:pPr marL="446088" indent="-446088" eaLnBrk="1" hangingPunct="1">
              <a:lnSpc>
                <a:spcPct val="90000"/>
              </a:lnSpc>
            </a:pPr>
            <a:r>
              <a:rPr lang="pl-PL" sz="2400" smtClean="0"/>
              <a:t>jest macierzą kwadratową</a:t>
            </a:r>
          </a:p>
          <a:p>
            <a:pPr marL="446088" indent="-446088" eaLnBrk="1" hangingPunct="1">
              <a:lnSpc>
                <a:spcPct val="90000"/>
              </a:lnSpc>
            </a:pPr>
            <a:r>
              <a:rPr lang="pl-PL" sz="2400" smtClean="0"/>
              <a:t>wartości wszystkich elementów macierzy należą do przedziału </a:t>
            </a:r>
            <a:br>
              <a:rPr lang="pl-PL" sz="2400" smtClean="0"/>
            </a:br>
            <a:r>
              <a:rPr lang="pl-PL" sz="2400" smtClean="0"/>
              <a:t>&lt; -1, 1 &gt; (ponieważ są współczynnikami korelacji)</a:t>
            </a:r>
          </a:p>
          <a:p>
            <a:pPr marL="446088" indent="-446088" eaLnBrk="1" hangingPunct="1">
              <a:lnSpc>
                <a:spcPct val="90000"/>
              </a:lnSpc>
            </a:pPr>
            <a:r>
              <a:rPr lang="pl-PL" sz="2400" smtClean="0"/>
              <a:t>wszystkie elementy leżące na głównej przekątnej tej macierzy równe są 1 (określa to stopień skorelowania zmiennej X</a:t>
            </a:r>
            <a:r>
              <a:rPr lang="pl-PL" sz="2400" baseline="-25000" smtClean="0"/>
              <a:t>i</a:t>
            </a:r>
            <a:r>
              <a:rPr lang="pl-PL" sz="2400" smtClean="0"/>
              <a:t> z nią samą)</a:t>
            </a:r>
          </a:p>
          <a:p>
            <a:pPr marL="446088" indent="-446088" eaLnBrk="1" hangingPunct="1">
              <a:lnSpc>
                <a:spcPct val="90000"/>
              </a:lnSpc>
            </a:pPr>
            <a:r>
              <a:rPr lang="pl-PL" sz="2400" smtClean="0"/>
              <a:t>jest to macierz symetryczna</a:t>
            </a:r>
          </a:p>
          <a:p>
            <a:pPr marL="446088" indent="-446088" eaLnBrk="1" hangingPunct="1">
              <a:lnSpc>
                <a:spcPct val="90000"/>
              </a:lnSpc>
            </a:pPr>
            <a:r>
              <a:rPr lang="pl-PL" sz="2400" smtClean="0"/>
              <a:t>wyznacznik tej macierzy należy do przedziału &lt; 0, 1 &gt;</a:t>
            </a:r>
          </a:p>
        </p:txBody>
      </p:sp>
      <p:pic>
        <p:nvPicPr>
          <p:cNvPr id="109573" name="Picture 4"/>
          <p:cNvPicPr>
            <a:picLocks noChangeAspect="1" noChangeArrowheads="1"/>
          </p:cNvPicPr>
          <p:nvPr/>
        </p:nvPicPr>
        <p:blipFill>
          <a:blip r:embed="rId2" cstate="print"/>
          <a:srcRect/>
          <a:stretch>
            <a:fillRect/>
          </a:stretch>
        </p:blipFill>
        <p:spPr bwMode="auto">
          <a:xfrm>
            <a:off x="3491880" y="5085184"/>
            <a:ext cx="1512888" cy="120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latin typeface="Calibri Light" pitchFamily="34" charset="0"/>
              </a:rPr>
              <a:t>KISIM, WIMiIP, AGH</a:t>
            </a:r>
          </a:p>
        </p:txBody>
      </p:sp>
      <p:sp>
        <p:nvSpPr>
          <p:cNvPr id="4099" name="Rectangle 2"/>
          <p:cNvSpPr>
            <a:spLocks noGrp="1" noChangeArrowheads="1"/>
          </p:cNvSpPr>
          <p:nvPr>
            <p:ph type="title"/>
          </p:nvPr>
        </p:nvSpPr>
        <p:spPr/>
        <p:txBody>
          <a:bodyPr/>
          <a:lstStyle/>
          <a:p>
            <a:pPr eaLnBrk="1" hangingPunct="1"/>
            <a:r>
              <a:rPr lang="pl-PL" smtClean="0">
                <a:latin typeface="Calibri Light" pitchFamily="34" charset="0"/>
              </a:rPr>
              <a:t>Czyszczenie danych</a:t>
            </a:r>
          </a:p>
        </p:txBody>
      </p:sp>
      <p:sp>
        <p:nvSpPr>
          <p:cNvPr id="4100" name="Rectangle 3"/>
          <p:cNvSpPr>
            <a:spLocks noGrp="1" noChangeArrowheads="1"/>
          </p:cNvSpPr>
          <p:nvPr>
            <p:ph type="body" idx="1"/>
          </p:nvPr>
        </p:nvSpPr>
        <p:spPr/>
        <p:txBody>
          <a:bodyPr/>
          <a:lstStyle/>
          <a:p>
            <a:pPr eaLnBrk="1" hangingPunct="1"/>
            <a:r>
              <a:rPr lang="pl-PL" dirty="0" smtClean="0">
                <a:latin typeface="Calibri Light" pitchFamily="34" charset="0"/>
              </a:rPr>
              <a:t>Pierwszym krokiem po zebraniu danych powinna być wstępna analiza polegająca na oczyszczeniu zbioru danych z wartości odstających, spowodowanych np. </a:t>
            </a:r>
            <a:r>
              <a:rPr lang="pl-PL" dirty="0" smtClean="0">
                <a:solidFill>
                  <a:srgbClr val="006699"/>
                </a:solidFill>
                <a:latin typeface="Calibri Light" pitchFamily="34" charset="0"/>
              </a:rPr>
              <a:t>błędami grubymi</a:t>
            </a:r>
            <a:r>
              <a:rPr lang="pl-PL" dirty="0" smtClean="0">
                <a:latin typeface="Calibri Light" pitchFamily="34" charset="0"/>
              </a:rPr>
              <a:t> </a:t>
            </a:r>
          </a:p>
          <a:p>
            <a:pPr eaLnBrk="1" hangingPunct="1"/>
            <a:r>
              <a:rPr lang="pl-PL" dirty="0" smtClean="0">
                <a:solidFill>
                  <a:srgbClr val="006699"/>
                </a:solidFill>
                <a:latin typeface="Calibri Light" pitchFamily="34" charset="0"/>
              </a:rPr>
              <a:t>Błędy grube</a:t>
            </a:r>
            <a:r>
              <a:rPr lang="pl-PL" dirty="0" smtClean="0">
                <a:latin typeface="Calibri Light" pitchFamily="34" charset="0"/>
              </a:rPr>
              <a:t> wynikają najczęściej z jakiegoś poważnego przeoczenia, pomyłki – np. złego odczytania skali miernika, z pomylenia miejsca zapisu przecinka podczas przetwarzania pomiarów, zmierzenie nie tego obiektu itp.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39266" name="Picture 2" descr="2-2"/>
          <p:cNvPicPr>
            <a:picLocks noChangeAspect="1" noChangeArrowheads="1"/>
          </p:cNvPicPr>
          <p:nvPr/>
        </p:nvPicPr>
        <p:blipFill>
          <a:blip r:embed="rId2" cstate="print"/>
          <a:srcRect/>
          <a:stretch>
            <a:fillRect/>
          </a:stretch>
        </p:blipFill>
        <p:spPr bwMode="auto">
          <a:xfrm>
            <a:off x="1115616" y="1052736"/>
            <a:ext cx="6264696" cy="5389355"/>
          </a:xfrm>
          <a:prstGeom prst="rect">
            <a:avLst/>
          </a:prstGeom>
          <a:noFill/>
          <a:ln w="9525">
            <a:noFill/>
            <a:miter lim="800000"/>
            <a:headEnd/>
            <a:tailEnd/>
          </a:ln>
        </p:spPr>
      </p:pic>
      <p:sp>
        <p:nvSpPr>
          <p:cNvPr id="6" name="Tytuł 1"/>
          <p:cNvSpPr>
            <a:spLocks noGrp="1"/>
          </p:cNvSpPr>
          <p:nvPr>
            <p:ph type="title"/>
          </p:nvPr>
        </p:nvSpPr>
        <p:spPr>
          <a:xfrm>
            <a:off x="2483768" y="260648"/>
            <a:ext cx="4536504" cy="720080"/>
          </a:xfrm>
        </p:spPr>
        <p:txBody>
          <a:bodyPr/>
          <a:lstStyle/>
          <a:p>
            <a:r>
              <a:rPr lang="pl-PL" dirty="0" smtClean="0"/>
              <a:t>Macierz wykresów rozrzutu</a:t>
            </a:r>
            <a:endParaRPr lang="pl-PL"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68144" y="188640"/>
            <a:ext cx="2880320" cy="1584176"/>
          </a:xfrm>
        </p:spPr>
        <p:txBody>
          <a:bodyPr/>
          <a:lstStyle/>
          <a:p>
            <a:r>
              <a:rPr lang="pl-PL" dirty="0" smtClean="0"/>
              <a:t>Skategoryzowany wykres rozrzutu</a:t>
            </a:r>
            <a:endParaRPr lang="pl-PL" dirty="0"/>
          </a:p>
        </p:txBody>
      </p:sp>
      <p:sp>
        <p:nvSpPr>
          <p:cNvPr id="3" name="Symbol zastępczy zawartości 2"/>
          <p:cNvSpPr>
            <a:spLocks noGrp="1"/>
          </p:cNvSpPr>
          <p:nvPr>
            <p:ph idx="1"/>
          </p:nvPr>
        </p:nvSpPr>
        <p:spPr>
          <a:xfrm>
            <a:off x="468313" y="4221088"/>
            <a:ext cx="3311599" cy="2160662"/>
          </a:xfrm>
        </p:spPr>
        <p:txBody>
          <a:bodyPr>
            <a:normAutofit fontScale="92500" lnSpcReduction="10000"/>
          </a:bodyPr>
          <a:lstStyle/>
          <a:p>
            <a:r>
              <a:rPr lang="pl-PL" dirty="0" smtClean="0"/>
              <a:t>Wykres rozrzutu   R</a:t>
            </a:r>
            <a:r>
              <a:rPr lang="pl-PL" baseline="-25000" dirty="0" smtClean="0"/>
              <a:t>0,2</a:t>
            </a:r>
            <a:r>
              <a:rPr lang="pl-PL" b="1" baseline="-25000" dirty="0" smtClean="0"/>
              <a:t> </a:t>
            </a:r>
            <a:r>
              <a:rPr lang="pl-PL" dirty="0" smtClean="0"/>
              <a:t>względem </a:t>
            </a:r>
            <a:r>
              <a:rPr lang="pl-PL" dirty="0" err="1" smtClean="0"/>
              <a:t>R</a:t>
            </a:r>
            <a:r>
              <a:rPr lang="pl-PL" baseline="-25000" dirty="0" err="1" smtClean="0"/>
              <a:t>m</a:t>
            </a:r>
            <a:endParaRPr lang="pl-PL" dirty="0" smtClean="0"/>
          </a:p>
          <a:p>
            <a:r>
              <a:rPr lang="pl-PL" dirty="0" smtClean="0"/>
              <a:t>kategorie względem przesycanie - prędkość chłodzenia</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
        <p:nvSpPr>
          <p:cNvPr id="140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40292" name="Picture 4"/>
          <p:cNvPicPr>
            <a:picLocks noChangeAspect="1" noChangeArrowheads="1"/>
          </p:cNvPicPr>
          <p:nvPr/>
        </p:nvPicPr>
        <p:blipFill>
          <a:blip r:embed="rId2" cstate="print"/>
          <a:srcRect/>
          <a:stretch>
            <a:fillRect/>
          </a:stretch>
        </p:blipFill>
        <p:spPr bwMode="auto">
          <a:xfrm>
            <a:off x="0" y="0"/>
            <a:ext cx="5591175" cy="4067175"/>
          </a:xfrm>
          <a:prstGeom prst="rect">
            <a:avLst/>
          </a:prstGeom>
          <a:noFill/>
          <a:ln w="9525">
            <a:noFill/>
            <a:miter lim="800000"/>
            <a:headEnd/>
            <a:tailEnd/>
          </a:ln>
        </p:spPr>
      </p:pic>
      <p:pic>
        <p:nvPicPr>
          <p:cNvPr id="140291" name="Picture 3"/>
          <p:cNvPicPr>
            <a:picLocks noChangeAspect="1" noChangeArrowheads="1"/>
          </p:cNvPicPr>
          <p:nvPr/>
        </p:nvPicPr>
        <p:blipFill>
          <a:blip r:embed="rId3" cstate="print"/>
          <a:srcRect/>
          <a:stretch>
            <a:fillRect/>
          </a:stretch>
        </p:blipFill>
        <p:spPr bwMode="auto">
          <a:xfrm>
            <a:off x="3779912" y="2492896"/>
            <a:ext cx="5067300" cy="35147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111619" name="Rectangle 2"/>
          <p:cNvSpPr>
            <a:spLocks noGrp="1" noChangeArrowheads="1"/>
          </p:cNvSpPr>
          <p:nvPr>
            <p:ph type="title"/>
          </p:nvPr>
        </p:nvSpPr>
        <p:spPr/>
        <p:txBody>
          <a:bodyPr/>
          <a:lstStyle/>
          <a:p>
            <a:pPr eaLnBrk="1" hangingPunct="1"/>
            <a:r>
              <a:rPr lang="pl-PL" smtClean="0"/>
              <a:t>Wybór zmiennych do modelu</a:t>
            </a:r>
          </a:p>
        </p:txBody>
      </p:sp>
      <p:sp>
        <p:nvSpPr>
          <p:cNvPr id="111620" name="Rectangle 3"/>
          <p:cNvSpPr>
            <a:spLocks noGrp="1" noChangeArrowheads="1"/>
          </p:cNvSpPr>
          <p:nvPr>
            <p:ph type="body" idx="1"/>
          </p:nvPr>
        </p:nvSpPr>
        <p:spPr/>
        <p:txBody>
          <a:bodyPr/>
          <a:lstStyle/>
          <a:p>
            <a:pPr eaLnBrk="1" hangingPunct="1"/>
            <a:r>
              <a:rPr lang="pl-PL" sz="2400" smtClean="0"/>
              <a:t>W modelu powinny znaleźć się zmienne silnie skorelowane ze zmienną zależną i jak najsłabiej skorelowane między sobą.</a:t>
            </a:r>
          </a:p>
          <a:p>
            <a:pPr eaLnBrk="1" hangingPunct="1"/>
            <a:r>
              <a:rPr lang="pl-PL" sz="2400" smtClean="0"/>
              <a:t>Aby wybrać optymalny model zawierający najsilniej skorelowane ze zmienną zależną zmienne niezależne stosuje się metody </a:t>
            </a:r>
            <a:br>
              <a:rPr lang="pl-PL" sz="2400" smtClean="0"/>
            </a:br>
            <a:r>
              <a:rPr lang="pl-PL" sz="2400" i="1" smtClean="0">
                <a:solidFill>
                  <a:srgbClr val="006699"/>
                </a:solidFill>
              </a:rPr>
              <a:t>regresji krokowej</a:t>
            </a:r>
            <a:r>
              <a:rPr lang="pl-PL" sz="2400" smtClean="0"/>
              <a:t>:</a:t>
            </a:r>
          </a:p>
          <a:p>
            <a:pPr lvl="1" eaLnBrk="1" hangingPunct="1"/>
            <a:r>
              <a:rPr lang="pl-PL" sz="2000" smtClean="0">
                <a:solidFill>
                  <a:srgbClr val="006699"/>
                </a:solidFill>
              </a:rPr>
              <a:t>regresja krokowa postępująca</a:t>
            </a:r>
            <a:r>
              <a:rPr lang="pl-PL" sz="2000" smtClean="0"/>
              <a:t> – polega  na kolejnym dołączaniu do modelu zmiennych objaśniających na podstawie statystyki F </a:t>
            </a:r>
          </a:p>
          <a:p>
            <a:pPr lvl="1" eaLnBrk="1" hangingPunct="1"/>
            <a:r>
              <a:rPr lang="pl-PL" sz="2000" smtClean="0">
                <a:solidFill>
                  <a:srgbClr val="006699"/>
                </a:solidFill>
              </a:rPr>
              <a:t>regresja krokowa wsteczna</a:t>
            </a:r>
            <a:r>
              <a:rPr lang="pl-PL" sz="2000" smtClean="0"/>
              <a:t> – budujemy model ze wszystkich dostępnych zmiennych, a następnie usuwamy z modelu najmniej istotne (statystyka F)</a:t>
            </a:r>
          </a:p>
          <a:p>
            <a:pPr eaLnBrk="1" hangingPunct="1"/>
            <a:r>
              <a:rPr lang="pl-PL" sz="2400" smtClean="0"/>
              <a:t>Nie ma automatycznych, doskonałych metod doboru zmiennych. Obliczenia wspierane pakietem obliczeniowym należy korygować w oparciu o znajomość problemu.</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pPr>
              <a:defRPr/>
            </a:pPr>
            <a:r>
              <a:rPr lang="pl-PL"/>
              <a:t>KISIM, WIMiIP, AGH</a:t>
            </a:r>
          </a:p>
        </p:txBody>
      </p:sp>
      <p:sp>
        <p:nvSpPr>
          <p:cNvPr id="112643" name="Rectangle 2"/>
          <p:cNvSpPr>
            <a:spLocks noGrp="1" noChangeArrowheads="1"/>
          </p:cNvSpPr>
          <p:nvPr>
            <p:ph type="title"/>
          </p:nvPr>
        </p:nvSpPr>
        <p:spPr/>
        <p:txBody>
          <a:bodyPr/>
          <a:lstStyle/>
          <a:p>
            <a:pPr eaLnBrk="1" hangingPunct="1"/>
            <a:r>
              <a:rPr lang="pl-PL" i="1" smtClean="0"/>
              <a:t>STATISTICA</a:t>
            </a:r>
            <a:r>
              <a:rPr lang="pl-PL" smtClean="0"/>
              <a:t> - Dobór i eliminacja zmiennych</a:t>
            </a:r>
          </a:p>
        </p:txBody>
      </p:sp>
      <p:sp>
        <p:nvSpPr>
          <p:cNvPr id="112644" name="Rectangle 3"/>
          <p:cNvSpPr>
            <a:spLocks noGrp="1" noChangeArrowheads="1"/>
          </p:cNvSpPr>
          <p:nvPr>
            <p:ph type="body" idx="1"/>
          </p:nvPr>
        </p:nvSpPr>
        <p:spPr>
          <a:xfrm>
            <a:off x="0" y="981075"/>
            <a:ext cx="9144000" cy="1223963"/>
          </a:xfrm>
        </p:spPr>
        <p:txBody>
          <a:bodyPr/>
          <a:lstStyle/>
          <a:p>
            <a:pPr eaLnBrk="1" hangingPunct="1"/>
            <a:r>
              <a:rPr lang="pl-PL" sz="2400" smtClean="0"/>
              <a:t>Procedura ta sprawdza wpływ zmiennych na zmienną zależną</a:t>
            </a:r>
          </a:p>
          <a:p>
            <a:pPr eaLnBrk="1" hangingPunct="1"/>
            <a:r>
              <a:rPr lang="pl-PL" sz="2400" smtClean="0"/>
              <a:t>automatycznie eliminuje puste zmienne (niezawierające  żadnych wartości) i stałe (przyjmujące tę samą wartość dla wszystkich przypadków). </a:t>
            </a:r>
          </a:p>
        </p:txBody>
      </p:sp>
      <p:pic>
        <p:nvPicPr>
          <p:cNvPr id="112645" name="Picture 4"/>
          <p:cNvPicPr>
            <a:picLocks noChangeAspect="1" noChangeArrowheads="1"/>
          </p:cNvPicPr>
          <p:nvPr/>
        </p:nvPicPr>
        <p:blipFill>
          <a:blip r:embed="rId2" cstate="print"/>
          <a:srcRect/>
          <a:stretch>
            <a:fillRect/>
          </a:stretch>
        </p:blipFill>
        <p:spPr bwMode="auto">
          <a:xfrm>
            <a:off x="3276600" y="2349500"/>
            <a:ext cx="5657850" cy="3952875"/>
          </a:xfrm>
          <a:prstGeom prst="rect">
            <a:avLst/>
          </a:prstGeom>
          <a:noFill/>
          <a:ln w="9525">
            <a:noFill/>
            <a:miter lim="800000"/>
            <a:headEnd/>
            <a:tailEnd/>
          </a:ln>
        </p:spPr>
      </p:pic>
      <p:sp>
        <p:nvSpPr>
          <p:cNvPr id="112646" name="Rectangle 5"/>
          <p:cNvSpPr>
            <a:spLocks noChangeArrowheads="1"/>
          </p:cNvSpPr>
          <p:nvPr/>
        </p:nvSpPr>
        <p:spPr bwMode="auto">
          <a:xfrm>
            <a:off x="0" y="3141663"/>
            <a:ext cx="3384550" cy="3527425"/>
          </a:xfrm>
          <a:prstGeom prst="rect">
            <a:avLst/>
          </a:prstGeom>
          <a:noFill/>
          <a:ln w="9525">
            <a:noFill/>
            <a:miter lim="800000"/>
            <a:headEnd/>
            <a:tailEnd/>
          </a:ln>
        </p:spPr>
        <p:txBody>
          <a:bodyPr/>
          <a:lstStyle/>
          <a:p>
            <a:pPr marL="265113" indent="-265113">
              <a:lnSpc>
                <a:spcPct val="80000"/>
              </a:lnSpc>
              <a:spcBef>
                <a:spcPct val="50000"/>
              </a:spcBef>
              <a:buSzPct val="70000"/>
              <a:buFont typeface="Georgia" pitchFamily="18" charset="0"/>
              <a:buNone/>
            </a:pPr>
            <a:r>
              <a:rPr lang="pl-PL" sz="2400">
                <a:latin typeface="Calibri" pitchFamily="34" charset="0"/>
              </a:rPr>
              <a:t>procedura bada wpływ pojedynczych zmiennych na wielkość wyjściową. Sprawdza ona, na ile </a:t>
            </a:r>
            <a:br>
              <a:rPr lang="pl-PL" sz="2400">
                <a:latin typeface="Calibri" pitchFamily="34" charset="0"/>
              </a:rPr>
            </a:br>
            <a:r>
              <a:rPr lang="pl-PL" sz="2400">
                <a:latin typeface="Calibri" pitchFamily="34" charset="0"/>
              </a:rPr>
              <a:t>dla różnych wartości potencjalnego predykatora zmienna zależna przyjmuje różne wartości. </a:t>
            </a:r>
          </a:p>
        </p:txBody>
      </p:sp>
      <p:sp>
        <p:nvSpPr>
          <p:cNvPr id="112647" name="Rectangle 6"/>
          <p:cNvSpPr>
            <a:spLocks noChangeArrowheads="1"/>
          </p:cNvSpPr>
          <p:nvPr/>
        </p:nvSpPr>
        <p:spPr bwMode="auto">
          <a:xfrm>
            <a:off x="7019925" y="6092825"/>
            <a:ext cx="504825" cy="144463"/>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114691" name="Rectangle 2"/>
          <p:cNvSpPr>
            <a:spLocks noGrp="1" noChangeArrowheads="1"/>
          </p:cNvSpPr>
          <p:nvPr>
            <p:ph type="title"/>
          </p:nvPr>
        </p:nvSpPr>
        <p:spPr/>
        <p:txBody>
          <a:bodyPr/>
          <a:lstStyle/>
          <a:p>
            <a:pPr eaLnBrk="1" hangingPunct="1"/>
            <a:r>
              <a:rPr lang="pl-PL" smtClean="0"/>
              <a:t>Dobór i eliminacja zmiennych</a:t>
            </a:r>
          </a:p>
        </p:txBody>
      </p:sp>
      <p:pic>
        <p:nvPicPr>
          <p:cNvPr id="114692" name="Picture 3"/>
          <p:cNvPicPr>
            <a:picLocks noChangeAspect="1" noChangeArrowheads="1"/>
          </p:cNvPicPr>
          <p:nvPr/>
        </p:nvPicPr>
        <p:blipFill>
          <a:blip r:embed="rId2" cstate="print"/>
          <a:srcRect/>
          <a:stretch>
            <a:fillRect/>
          </a:stretch>
        </p:blipFill>
        <p:spPr bwMode="auto">
          <a:xfrm>
            <a:off x="179388" y="1052513"/>
            <a:ext cx="5257800" cy="3943350"/>
          </a:xfrm>
          <a:prstGeom prst="rect">
            <a:avLst/>
          </a:prstGeom>
          <a:noFill/>
          <a:ln w="9525">
            <a:noFill/>
            <a:miter lim="800000"/>
            <a:headEnd/>
            <a:tailEnd/>
          </a:ln>
        </p:spPr>
      </p:pic>
      <p:pic>
        <p:nvPicPr>
          <p:cNvPr id="114693" name="Picture 4"/>
          <p:cNvPicPr>
            <a:picLocks noChangeAspect="1" noChangeArrowheads="1"/>
          </p:cNvPicPr>
          <p:nvPr/>
        </p:nvPicPr>
        <p:blipFill>
          <a:blip r:embed="rId3" cstate="print"/>
          <a:srcRect/>
          <a:stretch>
            <a:fillRect/>
          </a:stretch>
        </p:blipFill>
        <p:spPr bwMode="auto">
          <a:xfrm>
            <a:off x="3348038" y="2636838"/>
            <a:ext cx="4859337" cy="357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115715" name="Rectangle 2"/>
          <p:cNvSpPr>
            <a:spLocks noGrp="1" noChangeArrowheads="1"/>
          </p:cNvSpPr>
          <p:nvPr>
            <p:ph type="title"/>
          </p:nvPr>
        </p:nvSpPr>
        <p:spPr/>
        <p:txBody>
          <a:bodyPr/>
          <a:lstStyle/>
          <a:p>
            <a:pPr eaLnBrk="1" hangingPunct="1"/>
            <a:r>
              <a:rPr lang="pl-PL" smtClean="0"/>
              <a:t>Korelacje nieparametryczne </a:t>
            </a:r>
          </a:p>
        </p:txBody>
      </p:sp>
      <p:sp>
        <p:nvSpPr>
          <p:cNvPr id="115716" name="Rectangle 3"/>
          <p:cNvSpPr>
            <a:spLocks noGrp="1" noChangeArrowheads="1"/>
          </p:cNvSpPr>
          <p:nvPr>
            <p:ph type="body" idx="1"/>
          </p:nvPr>
        </p:nvSpPr>
        <p:spPr/>
        <p:txBody>
          <a:bodyPr/>
          <a:lstStyle/>
          <a:p>
            <a:pPr eaLnBrk="1" hangingPunct="1"/>
            <a:r>
              <a:rPr lang="pl-PL" smtClean="0"/>
              <a:t>Trzy najpowszechniejsze nieparamtryczne współczynniki korelacji: </a:t>
            </a:r>
          </a:p>
          <a:p>
            <a:pPr lvl="1" eaLnBrk="1" hangingPunct="1"/>
            <a:r>
              <a:rPr lang="pl-PL" smtClean="0"/>
              <a:t>R Spearmana </a:t>
            </a:r>
          </a:p>
          <a:p>
            <a:pPr lvl="1" eaLnBrk="1" hangingPunct="1"/>
            <a:r>
              <a:rPr lang="pl-PL" smtClean="0"/>
              <a:t>tau Kendalla </a:t>
            </a:r>
          </a:p>
          <a:p>
            <a:pPr lvl="1" eaLnBrk="1" hangingPunct="1"/>
            <a:r>
              <a:rPr lang="pl-PL" smtClean="0"/>
              <a:t>współczynnik gamma </a:t>
            </a:r>
          </a:p>
          <a:p>
            <a:pPr eaLnBrk="1" hangingPunct="1"/>
            <a:r>
              <a:rPr lang="pl-PL" smtClean="0"/>
              <a:t>Warto zauważyć, że statystyka chi-kwadrat obliczana dla dwudzielczych tabeli liczności również jest dokładną miarą współzależności dwóch (stabelaryzowanych) zmiennych, a w odróżnieniu od miar korelacji opisanych niżej, może być stosowana dla zmiennych jakościowych (tzn. wyrażonych na skali nominalnej). </a:t>
            </a:r>
          </a:p>
          <a:p>
            <a:pPr eaLnBrk="1" hangingPunct="1"/>
            <a:endParaRPr lang="pl-PL"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graphicFrame>
        <p:nvGraphicFramePr>
          <p:cNvPr id="4098" name="Object 2"/>
          <p:cNvGraphicFramePr>
            <a:graphicFrameLocks noChangeAspect="1"/>
          </p:cNvGraphicFramePr>
          <p:nvPr/>
        </p:nvGraphicFramePr>
        <p:xfrm>
          <a:off x="611188" y="2205038"/>
          <a:ext cx="8064500" cy="2070100"/>
        </p:xfrm>
        <a:graphic>
          <a:graphicData uri="http://schemas.openxmlformats.org/presentationml/2006/ole">
            <p:oleObj spid="_x0000_s4098" name="Spreadsheet" r:id="rId3" imgW="5715000" imgH="1466850" progId="STATISTICA.Spreadsheet">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stopki 3"/>
          <p:cNvSpPr>
            <a:spLocks noGrp="1"/>
          </p:cNvSpPr>
          <p:nvPr>
            <p:ph type="ftr" sz="quarter" idx="10"/>
          </p:nvPr>
        </p:nvSpPr>
        <p:spPr/>
        <p:txBody>
          <a:bodyPr/>
          <a:lstStyle/>
          <a:p>
            <a:pPr>
              <a:defRPr/>
            </a:pPr>
            <a:r>
              <a:rPr lang="pl-PL"/>
              <a:t>KISIM, WIMiIP, AGH</a:t>
            </a:r>
          </a:p>
        </p:txBody>
      </p:sp>
      <p:pic>
        <p:nvPicPr>
          <p:cNvPr id="123907" name="Picture 2"/>
          <p:cNvPicPr>
            <a:picLocks noChangeAspect="1" noChangeArrowheads="1"/>
          </p:cNvPicPr>
          <p:nvPr/>
        </p:nvPicPr>
        <p:blipFill>
          <a:blip r:embed="rId2" cstate="print"/>
          <a:srcRect/>
          <a:stretch>
            <a:fillRect/>
          </a:stretch>
        </p:blipFill>
        <p:spPr bwMode="auto">
          <a:xfrm>
            <a:off x="684213" y="1628775"/>
            <a:ext cx="8172450" cy="1685925"/>
          </a:xfrm>
          <a:prstGeom prst="rect">
            <a:avLst/>
          </a:prstGeom>
          <a:noFill/>
          <a:ln w="9525">
            <a:noFill/>
            <a:miter lim="800000"/>
            <a:headEnd/>
            <a:tailEnd/>
          </a:ln>
        </p:spPr>
      </p:pic>
      <p:sp>
        <p:nvSpPr>
          <p:cNvPr id="123908" name="Text Box 3"/>
          <p:cNvSpPr txBox="1">
            <a:spLocks noChangeArrowheads="1"/>
          </p:cNvSpPr>
          <p:nvPr/>
        </p:nvSpPr>
        <p:spPr bwMode="auto">
          <a:xfrm>
            <a:off x="7380288" y="3717925"/>
            <a:ext cx="1457325" cy="925513"/>
          </a:xfrm>
          <a:prstGeom prst="rect">
            <a:avLst/>
          </a:prstGeom>
          <a:noFill/>
          <a:ln w="9525">
            <a:solidFill>
              <a:srgbClr val="006699"/>
            </a:solidFill>
            <a:miter lim="800000"/>
            <a:headEnd/>
            <a:tailEnd/>
          </a:ln>
        </p:spPr>
        <p:txBody>
          <a:bodyPr>
            <a:spAutoFit/>
          </a:bodyPr>
          <a:lstStyle/>
          <a:p>
            <a:r>
              <a:rPr lang="pl-PL">
                <a:latin typeface="Georgia" pitchFamily="18" charset="0"/>
              </a:rPr>
              <a:t>korelacje korzystne dla modelu</a:t>
            </a:r>
          </a:p>
        </p:txBody>
      </p:sp>
      <p:sp>
        <p:nvSpPr>
          <p:cNvPr id="123909" name="Line 4"/>
          <p:cNvSpPr>
            <a:spLocks noChangeShapeType="1"/>
          </p:cNvSpPr>
          <p:nvPr/>
        </p:nvSpPr>
        <p:spPr bwMode="auto">
          <a:xfrm flipV="1">
            <a:off x="7885113" y="3286125"/>
            <a:ext cx="144462" cy="431800"/>
          </a:xfrm>
          <a:prstGeom prst="line">
            <a:avLst/>
          </a:prstGeom>
          <a:noFill/>
          <a:ln w="9525">
            <a:solidFill>
              <a:srgbClr val="006699"/>
            </a:solidFill>
            <a:round/>
            <a:headEnd/>
            <a:tailEnd type="triangle" w="med" len="med"/>
          </a:ln>
        </p:spPr>
        <p:txBody>
          <a:bodyPr/>
          <a:lstStyle/>
          <a:p>
            <a:endParaRPr lang="pl-PL"/>
          </a:p>
        </p:txBody>
      </p:sp>
      <p:sp>
        <p:nvSpPr>
          <p:cNvPr id="123910" name="Text Box 5"/>
          <p:cNvSpPr txBox="1">
            <a:spLocks noChangeArrowheads="1"/>
          </p:cNvSpPr>
          <p:nvPr/>
        </p:nvSpPr>
        <p:spPr bwMode="auto">
          <a:xfrm>
            <a:off x="4500563" y="3933825"/>
            <a:ext cx="2160587" cy="925513"/>
          </a:xfrm>
          <a:prstGeom prst="rect">
            <a:avLst/>
          </a:prstGeom>
          <a:noFill/>
          <a:ln w="9525">
            <a:solidFill>
              <a:srgbClr val="006699"/>
            </a:solidFill>
            <a:miter lim="800000"/>
            <a:headEnd/>
            <a:tailEnd/>
          </a:ln>
        </p:spPr>
        <p:txBody>
          <a:bodyPr>
            <a:spAutoFit/>
          </a:bodyPr>
          <a:lstStyle/>
          <a:p>
            <a:r>
              <a:rPr lang="pl-PL">
                <a:latin typeface="Georgia" pitchFamily="18" charset="0"/>
              </a:rPr>
              <a:t>korelacje niekorzystne dla modelu</a:t>
            </a:r>
          </a:p>
        </p:txBody>
      </p:sp>
      <p:sp>
        <p:nvSpPr>
          <p:cNvPr id="123911" name="Line 6"/>
          <p:cNvSpPr>
            <a:spLocks noChangeShapeType="1"/>
          </p:cNvSpPr>
          <p:nvPr/>
        </p:nvSpPr>
        <p:spPr bwMode="auto">
          <a:xfrm flipH="1" flipV="1">
            <a:off x="4859338" y="3068638"/>
            <a:ext cx="288925" cy="865187"/>
          </a:xfrm>
          <a:prstGeom prst="line">
            <a:avLst/>
          </a:prstGeom>
          <a:noFill/>
          <a:ln w="9525">
            <a:solidFill>
              <a:srgbClr val="006699"/>
            </a:solidFill>
            <a:round/>
            <a:headEnd/>
            <a:tailEnd type="triangle" w="med" len="med"/>
          </a:ln>
        </p:spPr>
        <p:txBody>
          <a:bodyPr/>
          <a:lstStyle/>
          <a:p>
            <a:endParaRPr lang="pl-PL"/>
          </a:p>
        </p:txBody>
      </p:sp>
      <p:sp>
        <p:nvSpPr>
          <p:cNvPr id="123912" name="Text Box 7"/>
          <p:cNvSpPr txBox="1">
            <a:spLocks noChangeArrowheads="1"/>
          </p:cNvSpPr>
          <p:nvPr/>
        </p:nvSpPr>
        <p:spPr bwMode="auto">
          <a:xfrm>
            <a:off x="252413" y="3502025"/>
            <a:ext cx="1368425" cy="925513"/>
          </a:xfrm>
          <a:prstGeom prst="rect">
            <a:avLst/>
          </a:prstGeom>
          <a:noFill/>
          <a:ln w="9525">
            <a:solidFill>
              <a:srgbClr val="006699"/>
            </a:solidFill>
            <a:miter lim="800000"/>
            <a:headEnd/>
            <a:tailEnd/>
          </a:ln>
        </p:spPr>
        <p:txBody>
          <a:bodyPr>
            <a:spAutoFit/>
          </a:bodyPr>
          <a:lstStyle/>
          <a:p>
            <a:r>
              <a:rPr lang="el-GR" i="1">
                <a:latin typeface="Georgia" pitchFamily="18" charset="0"/>
              </a:rPr>
              <a:t>α</a:t>
            </a:r>
            <a:r>
              <a:rPr lang="pl-PL" i="1">
                <a:latin typeface="Georgia" pitchFamily="18" charset="0"/>
              </a:rPr>
              <a:t>=0,05</a:t>
            </a:r>
          </a:p>
          <a:p>
            <a:r>
              <a:rPr lang="pl-PL" i="1">
                <a:latin typeface="Georgia" pitchFamily="18" charset="0"/>
              </a:rPr>
              <a:t> t</a:t>
            </a:r>
            <a:r>
              <a:rPr lang="el-GR" i="1" baseline="-25000">
                <a:latin typeface="Georgia" pitchFamily="18" charset="0"/>
              </a:rPr>
              <a:t>α</a:t>
            </a:r>
            <a:r>
              <a:rPr lang="pl-PL" i="1">
                <a:latin typeface="Georgia" pitchFamily="18" charset="0"/>
              </a:rPr>
              <a:t>=2,1009</a:t>
            </a:r>
          </a:p>
          <a:p>
            <a:r>
              <a:rPr lang="pl-PL" i="1">
                <a:latin typeface="Georgia" pitchFamily="18" charset="0"/>
              </a:rPr>
              <a:t>r</a:t>
            </a:r>
            <a:r>
              <a:rPr lang="pl-PL" i="1" baseline="30000">
                <a:latin typeface="Georgia" pitchFamily="18" charset="0"/>
              </a:rPr>
              <a:t>*</a:t>
            </a:r>
            <a:r>
              <a:rPr lang="pl-PL" i="1">
                <a:latin typeface="Georgia" pitchFamily="18" charset="0"/>
              </a:rPr>
              <a:t>=0,4438</a:t>
            </a:r>
          </a:p>
        </p:txBody>
      </p:sp>
      <p:pic>
        <p:nvPicPr>
          <p:cNvPr id="123913" name="Picture 8"/>
          <p:cNvPicPr>
            <a:picLocks noChangeAspect="1" noChangeArrowheads="1"/>
          </p:cNvPicPr>
          <p:nvPr/>
        </p:nvPicPr>
        <p:blipFill>
          <a:blip r:embed="rId3" cstate="print"/>
          <a:srcRect/>
          <a:stretch>
            <a:fillRect/>
          </a:stretch>
        </p:blipFill>
        <p:spPr bwMode="auto">
          <a:xfrm>
            <a:off x="323850" y="4581525"/>
            <a:ext cx="2233613" cy="966788"/>
          </a:xfrm>
          <a:prstGeom prst="rect">
            <a:avLst/>
          </a:prstGeom>
          <a:noFill/>
          <a:ln w="9525">
            <a:noFill/>
            <a:miter lim="800000"/>
            <a:headEnd/>
            <a:tailEnd/>
          </a:ln>
        </p:spPr>
      </p:pic>
      <p:sp>
        <p:nvSpPr>
          <p:cNvPr id="123914" name="Line 9"/>
          <p:cNvSpPr>
            <a:spLocks noChangeShapeType="1"/>
          </p:cNvSpPr>
          <p:nvPr/>
        </p:nvSpPr>
        <p:spPr bwMode="auto">
          <a:xfrm>
            <a:off x="396875" y="4365625"/>
            <a:ext cx="71438" cy="431800"/>
          </a:xfrm>
          <a:prstGeom prst="line">
            <a:avLst/>
          </a:prstGeom>
          <a:noFill/>
          <a:ln w="9525">
            <a:solidFill>
              <a:srgbClr val="006699"/>
            </a:solidFill>
            <a:round/>
            <a:headEnd/>
            <a:tailEnd type="triangle" w="med" len="med"/>
          </a:ln>
        </p:spPr>
        <p:txBody>
          <a:bodyPr/>
          <a:lstStyle/>
          <a:p>
            <a:endParaRPr lang="pl-PL"/>
          </a:p>
        </p:txBody>
      </p:sp>
      <p:sp>
        <p:nvSpPr>
          <p:cNvPr id="123915" name="Text Box 10"/>
          <p:cNvSpPr txBox="1">
            <a:spLocks noChangeArrowheads="1"/>
          </p:cNvSpPr>
          <p:nvPr/>
        </p:nvSpPr>
        <p:spPr bwMode="auto">
          <a:xfrm>
            <a:off x="2051050" y="3789363"/>
            <a:ext cx="2089150" cy="376237"/>
          </a:xfrm>
          <a:prstGeom prst="rect">
            <a:avLst/>
          </a:prstGeom>
          <a:noFill/>
          <a:ln w="9525">
            <a:solidFill>
              <a:srgbClr val="006699"/>
            </a:solidFill>
            <a:miter lim="800000"/>
            <a:headEnd/>
            <a:tailEnd/>
          </a:ln>
        </p:spPr>
        <p:txBody>
          <a:bodyPr>
            <a:spAutoFit/>
          </a:bodyPr>
          <a:lstStyle/>
          <a:p>
            <a:r>
              <a:rPr lang="pl-PL">
                <a:latin typeface="Georgia" pitchFamily="18" charset="0"/>
              </a:rPr>
              <a:t>współczynniki &gt; r</a:t>
            </a:r>
            <a:r>
              <a:rPr lang="pl-PL" baseline="30000">
                <a:latin typeface="Georgia" pitchFamily="18" charset="0"/>
              </a:rPr>
              <a:t>*</a:t>
            </a:r>
          </a:p>
        </p:txBody>
      </p:sp>
      <p:sp>
        <p:nvSpPr>
          <p:cNvPr id="123916" name="Line 11"/>
          <p:cNvSpPr>
            <a:spLocks noChangeShapeType="1"/>
          </p:cNvSpPr>
          <p:nvPr/>
        </p:nvSpPr>
        <p:spPr bwMode="auto">
          <a:xfrm flipH="1" flipV="1">
            <a:off x="2268538" y="3141663"/>
            <a:ext cx="358775" cy="647700"/>
          </a:xfrm>
          <a:prstGeom prst="line">
            <a:avLst/>
          </a:prstGeom>
          <a:noFill/>
          <a:ln w="9525">
            <a:solidFill>
              <a:srgbClr val="006699"/>
            </a:solidFill>
            <a:round/>
            <a:headEnd/>
            <a:tailEnd type="triangle" w="med" len="med"/>
          </a:ln>
        </p:spPr>
        <p:txBody>
          <a:bodyPr/>
          <a:lstStyle/>
          <a:p>
            <a:endParaRPr lang="pl-PL"/>
          </a:p>
        </p:txBody>
      </p:sp>
      <p:sp>
        <p:nvSpPr>
          <p:cNvPr id="13" name="Rectangle 2"/>
          <p:cNvSpPr>
            <a:spLocks noGrp="1" noChangeArrowheads="1"/>
          </p:cNvSpPr>
          <p:nvPr>
            <p:ph type="title"/>
          </p:nvPr>
        </p:nvSpPr>
        <p:spPr>
          <a:xfrm>
            <a:off x="900113" y="188913"/>
            <a:ext cx="7488237" cy="576262"/>
          </a:xfrm>
        </p:spPr>
        <p:txBody>
          <a:bodyPr/>
          <a:lstStyle/>
          <a:p>
            <a:pPr eaLnBrk="1" hangingPunct="1"/>
            <a:r>
              <a:rPr lang="pl-PL" smtClean="0"/>
              <a:t>Dobór i eliminacja zmiennych</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ymbol zastępczy stopki 3"/>
          <p:cNvSpPr>
            <a:spLocks noGrp="1"/>
          </p:cNvSpPr>
          <p:nvPr>
            <p:ph type="ftr" sz="quarter" idx="10"/>
          </p:nvPr>
        </p:nvSpPr>
        <p:spPr/>
        <p:txBody>
          <a:bodyPr/>
          <a:lstStyle/>
          <a:p>
            <a:pPr>
              <a:defRPr/>
            </a:pPr>
            <a:r>
              <a:rPr lang="pl-PL"/>
              <a:t>KISIM, WIMiIP, AGH</a:t>
            </a:r>
          </a:p>
        </p:txBody>
      </p:sp>
      <p:pic>
        <p:nvPicPr>
          <p:cNvPr id="129027" name="Picture 2"/>
          <p:cNvPicPr>
            <a:picLocks noChangeAspect="1" noChangeArrowheads="1"/>
          </p:cNvPicPr>
          <p:nvPr/>
        </p:nvPicPr>
        <p:blipFill>
          <a:blip r:embed="rId2" cstate="print"/>
          <a:srcRect/>
          <a:stretch>
            <a:fillRect/>
          </a:stretch>
        </p:blipFill>
        <p:spPr bwMode="auto">
          <a:xfrm>
            <a:off x="684213" y="260350"/>
            <a:ext cx="8172450" cy="1685925"/>
          </a:xfrm>
          <a:prstGeom prst="rect">
            <a:avLst/>
          </a:prstGeom>
          <a:noFill/>
          <a:ln w="9525">
            <a:noFill/>
            <a:miter lim="800000"/>
            <a:headEnd/>
            <a:tailEnd/>
          </a:ln>
        </p:spPr>
      </p:pic>
      <p:sp>
        <p:nvSpPr>
          <p:cNvPr id="129028" name="Text Box 3"/>
          <p:cNvSpPr txBox="1">
            <a:spLocks noChangeArrowheads="1"/>
          </p:cNvSpPr>
          <p:nvPr/>
        </p:nvSpPr>
        <p:spPr bwMode="auto">
          <a:xfrm>
            <a:off x="7524750" y="2276475"/>
            <a:ext cx="1457325" cy="925513"/>
          </a:xfrm>
          <a:prstGeom prst="rect">
            <a:avLst/>
          </a:prstGeom>
          <a:noFill/>
          <a:ln w="9525">
            <a:solidFill>
              <a:srgbClr val="006699"/>
            </a:solidFill>
            <a:miter lim="800000"/>
            <a:headEnd/>
            <a:tailEnd/>
          </a:ln>
        </p:spPr>
        <p:txBody>
          <a:bodyPr>
            <a:spAutoFit/>
          </a:bodyPr>
          <a:lstStyle/>
          <a:p>
            <a:r>
              <a:rPr lang="pl-PL">
                <a:latin typeface="Georgia" pitchFamily="18" charset="0"/>
              </a:rPr>
              <a:t>wszystkie zmienne istotne</a:t>
            </a:r>
          </a:p>
        </p:txBody>
      </p:sp>
      <p:sp>
        <p:nvSpPr>
          <p:cNvPr id="129029" name="Line 4"/>
          <p:cNvSpPr>
            <a:spLocks noChangeShapeType="1"/>
          </p:cNvSpPr>
          <p:nvPr/>
        </p:nvSpPr>
        <p:spPr bwMode="auto">
          <a:xfrm flipH="1" flipV="1">
            <a:off x="8029575" y="1844675"/>
            <a:ext cx="71438" cy="431800"/>
          </a:xfrm>
          <a:prstGeom prst="line">
            <a:avLst/>
          </a:prstGeom>
          <a:noFill/>
          <a:ln w="9525">
            <a:solidFill>
              <a:srgbClr val="006699"/>
            </a:solidFill>
            <a:round/>
            <a:headEnd/>
            <a:tailEnd type="triangle" w="med" len="med"/>
          </a:ln>
        </p:spPr>
        <p:txBody>
          <a:bodyPr/>
          <a:lstStyle/>
          <a:p>
            <a:endParaRPr lang="pl-PL"/>
          </a:p>
        </p:txBody>
      </p:sp>
      <p:sp>
        <p:nvSpPr>
          <p:cNvPr id="129030" name="Text Box 5"/>
          <p:cNvSpPr txBox="1">
            <a:spLocks noChangeArrowheads="1"/>
          </p:cNvSpPr>
          <p:nvPr/>
        </p:nvSpPr>
        <p:spPr bwMode="auto">
          <a:xfrm>
            <a:off x="252413" y="2062163"/>
            <a:ext cx="1368425" cy="925512"/>
          </a:xfrm>
          <a:prstGeom prst="rect">
            <a:avLst/>
          </a:prstGeom>
          <a:noFill/>
          <a:ln w="9525">
            <a:solidFill>
              <a:srgbClr val="006699"/>
            </a:solidFill>
            <a:miter lim="800000"/>
            <a:headEnd/>
            <a:tailEnd/>
          </a:ln>
        </p:spPr>
        <p:txBody>
          <a:bodyPr>
            <a:spAutoFit/>
          </a:bodyPr>
          <a:lstStyle/>
          <a:p>
            <a:r>
              <a:rPr lang="el-GR" i="1">
                <a:latin typeface="Georgia" pitchFamily="18" charset="0"/>
              </a:rPr>
              <a:t>α</a:t>
            </a:r>
            <a:r>
              <a:rPr lang="pl-PL" i="1">
                <a:latin typeface="Georgia" pitchFamily="18" charset="0"/>
              </a:rPr>
              <a:t>=0,05</a:t>
            </a:r>
          </a:p>
          <a:p>
            <a:r>
              <a:rPr lang="pl-PL" i="1">
                <a:latin typeface="Georgia" pitchFamily="18" charset="0"/>
              </a:rPr>
              <a:t> t</a:t>
            </a:r>
            <a:r>
              <a:rPr lang="el-GR" i="1" baseline="-25000">
                <a:latin typeface="Georgia" pitchFamily="18" charset="0"/>
              </a:rPr>
              <a:t>α</a:t>
            </a:r>
            <a:r>
              <a:rPr lang="pl-PL" i="1">
                <a:latin typeface="Georgia" pitchFamily="18" charset="0"/>
              </a:rPr>
              <a:t>=2,1009</a:t>
            </a:r>
          </a:p>
          <a:p>
            <a:r>
              <a:rPr lang="pl-PL" i="1">
                <a:latin typeface="Georgia" pitchFamily="18" charset="0"/>
              </a:rPr>
              <a:t>r</a:t>
            </a:r>
            <a:r>
              <a:rPr lang="pl-PL" i="1" baseline="30000">
                <a:latin typeface="Georgia" pitchFamily="18" charset="0"/>
              </a:rPr>
              <a:t>*</a:t>
            </a:r>
            <a:r>
              <a:rPr lang="pl-PL" i="1">
                <a:latin typeface="Georgia" pitchFamily="18" charset="0"/>
              </a:rPr>
              <a:t>=0,4438</a:t>
            </a:r>
          </a:p>
        </p:txBody>
      </p:sp>
      <p:pic>
        <p:nvPicPr>
          <p:cNvPr id="129031" name="Picture 6"/>
          <p:cNvPicPr>
            <a:picLocks noChangeAspect="1" noChangeArrowheads="1"/>
          </p:cNvPicPr>
          <p:nvPr/>
        </p:nvPicPr>
        <p:blipFill>
          <a:blip r:embed="rId3" cstate="print"/>
          <a:srcRect/>
          <a:stretch>
            <a:fillRect/>
          </a:stretch>
        </p:blipFill>
        <p:spPr bwMode="auto">
          <a:xfrm>
            <a:off x="323850" y="3141663"/>
            <a:ext cx="2233613" cy="966787"/>
          </a:xfrm>
          <a:prstGeom prst="rect">
            <a:avLst/>
          </a:prstGeom>
          <a:noFill/>
          <a:ln w="9525">
            <a:noFill/>
            <a:miter lim="800000"/>
            <a:headEnd/>
            <a:tailEnd/>
          </a:ln>
        </p:spPr>
      </p:pic>
      <p:sp>
        <p:nvSpPr>
          <p:cNvPr id="129032" name="Line 7"/>
          <p:cNvSpPr>
            <a:spLocks noChangeShapeType="1"/>
          </p:cNvSpPr>
          <p:nvPr/>
        </p:nvSpPr>
        <p:spPr bwMode="auto">
          <a:xfrm>
            <a:off x="396875" y="2925763"/>
            <a:ext cx="71438" cy="431800"/>
          </a:xfrm>
          <a:prstGeom prst="line">
            <a:avLst/>
          </a:prstGeom>
          <a:noFill/>
          <a:ln w="9525">
            <a:solidFill>
              <a:srgbClr val="006699"/>
            </a:solidFill>
            <a:round/>
            <a:headEnd/>
            <a:tailEnd type="triangle" w="med" len="med"/>
          </a:ln>
        </p:spPr>
        <p:txBody>
          <a:bodyPr/>
          <a:lstStyle/>
          <a:p>
            <a:endParaRPr lang="pl-PL"/>
          </a:p>
        </p:txBody>
      </p:sp>
      <p:sp>
        <p:nvSpPr>
          <p:cNvPr id="129033" name="Text Box 8"/>
          <p:cNvSpPr txBox="1">
            <a:spLocks noChangeArrowheads="1"/>
          </p:cNvSpPr>
          <p:nvPr/>
        </p:nvSpPr>
        <p:spPr bwMode="auto">
          <a:xfrm>
            <a:off x="2051050" y="2349500"/>
            <a:ext cx="2089150" cy="376238"/>
          </a:xfrm>
          <a:prstGeom prst="rect">
            <a:avLst/>
          </a:prstGeom>
          <a:noFill/>
          <a:ln w="9525">
            <a:solidFill>
              <a:srgbClr val="006699"/>
            </a:solidFill>
            <a:miter lim="800000"/>
            <a:headEnd/>
            <a:tailEnd/>
          </a:ln>
        </p:spPr>
        <p:txBody>
          <a:bodyPr>
            <a:spAutoFit/>
          </a:bodyPr>
          <a:lstStyle/>
          <a:p>
            <a:r>
              <a:rPr lang="pl-PL">
                <a:latin typeface="Georgia" pitchFamily="18" charset="0"/>
              </a:rPr>
              <a:t>współczynniki &gt; r</a:t>
            </a:r>
            <a:r>
              <a:rPr lang="pl-PL" baseline="30000">
                <a:latin typeface="Georgia" pitchFamily="18" charset="0"/>
              </a:rPr>
              <a:t>*</a:t>
            </a:r>
          </a:p>
        </p:txBody>
      </p:sp>
      <p:sp>
        <p:nvSpPr>
          <p:cNvPr id="129034" name="Line 9"/>
          <p:cNvSpPr>
            <a:spLocks noChangeShapeType="1"/>
          </p:cNvSpPr>
          <p:nvPr/>
        </p:nvSpPr>
        <p:spPr bwMode="auto">
          <a:xfrm flipH="1" flipV="1">
            <a:off x="2268538" y="1701800"/>
            <a:ext cx="358775" cy="647700"/>
          </a:xfrm>
          <a:prstGeom prst="line">
            <a:avLst/>
          </a:prstGeom>
          <a:noFill/>
          <a:ln w="9525">
            <a:solidFill>
              <a:srgbClr val="006699"/>
            </a:solidFill>
            <a:round/>
            <a:headEnd/>
            <a:tailEnd type="triangle" w="med" len="med"/>
          </a:ln>
        </p:spPr>
        <p:txBody>
          <a:bodyPr/>
          <a:lstStyle/>
          <a:p>
            <a:endParaRPr lang="pl-PL"/>
          </a:p>
        </p:txBody>
      </p:sp>
      <p:sp>
        <p:nvSpPr>
          <p:cNvPr id="362506" name="Rectangle 10"/>
          <p:cNvSpPr>
            <a:spLocks noChangeArrowheads="1"/>
          </p:cNvSpPr>
          <p:nvPr/>
        </p:nvSpPr>
        <p:spPr bwMode="auto">
          <a:xfrm>
            <a:off x="7812088" y="1341438"/>
            <a:ext cx="863600" cy="215900"/>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grpSp>
        <p:nvGrpSpPr>
          <p:cNvPr id="2" name="Group 11"/>
          <p:cNvGrpSpPr>
            <a:grpSpLocks/>
          </p:cNvGrpSpPr>
          <p:nvPr/>
        </p:nvGrpSpPr>
        <p:grpSpPr bwMode="auto">
          <a:xfrm>
            <a:off x="4932363" y="1125538"/>
            <a:ext cx="1008062" cy="215900"/>
            <a:chOff x="3107" y="709"/>
            <a:chExt cx="635" cy="136"/>
          </a:xfrm>
        </p:grpSpPr>
        <p:sp>
          <p:nvSpPr>
            <p:cNvPr id="129061" name="Rectangle 12"/>
            <p:cNvSpPr>
              <a:spLocks noChangeArrowheads="1"/>
            </p:cNvSpPr>
            <p:nvPr/>
          </p:nvSpPr>
          <p:spPr bwMode="auto">
            <a:xfrm>
              <a:off x="3107" y="709"/>
              <a:ext cx="589" cy="136"/>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29062" name="Line 13"/>
            <p:cNvSpPr>
              <a:spLocks noChangeShapeType="1"/>
            </p:cNvSpPr>
            <p:nvPr/>
          </p:nvSpPr>
          <p:spPr bwMode="auto">
            <a:xfrm flipV="1">
              <a:off x="3107" y="709"/>
              <a:ext cx="635" cy="136"/>
            </a:xfrm>
            <a:prstGeom prst="line">
              <a:avLst/>
            </a:prstGeom>
            <a:noFill/>
            <a:ln w="28575">
              <a:solidFill>
                <a:srgbClr val="FF3300"/>
              </a:solidFill>
              <a:round/>
              <a:headEnd/>
              <a:tailEnd/>
            </a:ln>
          </p:spPr>
          <p:txBody>
            <a:bodyPr/>
            <a:lstStyle/>
            <a:p>
              <a:endParaRPr lang="pl-PL"/>
            </a:p>
          </p:txBody>
        </p:sp>
      </p:grpSp>
      <p:grpSp>
        <p:nvGrpSpPr>
          <p:cNvPr id="3" name="Group 14"/>
          <p:cNvGrpSpPr>
            <a:grpSpLocks/>
          </p:cNvGrpSpPr>
          <p:nvPr/>
        </p:nvGrpSpPr>
        <p:grpSpPr bwMode="auto">
          <a:xfrm>
            <a:off x="4932363" y="1557338"/>
            <a:ext cx="1008062" cy="215900"/>
            <a:chOff x="3107" y="981"/>
            <a:chExt cx="635" cy="136"/>
          </a:xfrm>
        </p:grpSpPr>
        <p:sp>
          <p:nvSpPr>
            <p:cNvPr id="129059" name="Rectangle 15"/>
            <p:cNvSpPr>
              <a:spLocks noChangeArrowheads="1"/>
            </p:cNvSpPr>
            <p:nvPr/>
          </p:nvSpPr>
          <p:spPr bwMode="auto">
            <a:xfrm>
              <a:off x="3107" y="981"/>
              <a:ext cx="589" cy="136"/>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29060" name="Line 16"/>
            <p:cNvSpPr>
              <a:spLocks noChangeShapeType="1"/>
            </p:cNvSpPr>
            <p:nvPr/>
          </p:nvSpPr>
          <p:spPr bwMode="auto">
            <a:xfrm flipV="1">
              <a:off x="3107" y="981"/>
              <a:ext cx="635" cy="136"/>
            </a:xfrm>
            <a:prstGeom prst="line">
              <a:avLst/>
            </a:prstGeom>
            <a:noFill/>
            <a:ln w="28575">
              <a:solidFill>
                <a:srgbClr val="FF3300"/>
              </a:solidFill>
              <a:round/>
              <a:headEnd/>
              <a:tailEnd/>
            </a:ln>
          </p:spPr>
          <p:txBody>
            <a:bodyPr/>
            <a:lstStyle/>
            <a:p>
              <a:endParaRPr lang="pl-PL"/>
            </a:p>
          </p:txBody>
        </p:sp>
      </p:grpSp>
      <p:sp>
        <p:nvSpPr>
          <p:cNvPr id="362513" name="Rectangle 17"/>
          <p:cNvSpPr>
            <a:spLocks noChangeArrowheads="1"/>
          </p:cNvSpPr>
          <p:nvPr/>
        </p:nvSpPr>
        <p:spPr bwMode="auto">
          <a:xfrm>
            <a:off x="5003800" y="476250"/>
            <a:ext cx="863600"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grpSp>
        <p:nvGrpSpPr>
          <p:cNvPr id="4" name="Group 18"/>
          <p:cNvGrpSpPr>
            <a:grpSpLocks/>
          </p:cNvGrpSpPr>
          <p:nvPr/>
        </p:nvGrpSpPr>
        <p:grpSpPr bwMode="auto">
          <a:xfrm>
            <a:off x="6011863" y="476250"/>
            <a:ext cx="647700" cy="215900"/>
            <a:chOff x="3107" y="981"/>
            <a:chExt cx="635" cy="136"/>
          </a:xfrm>
        </p:grpSpPr>
        <p:sp>
          <p:nvSpPr>
            <p:cNvPr id="129057" name="Rectangle 19"/>
            <p:cNvSpPr>
              <a:spLocks noChangeArrowheads="1"/>
            </p:cNvSpPr>
            <p:nvPr/>
          </p:nvSpPr>
          <p:spPr bwMode="auto">
            <a:xfrm>
              <a:off x="3107" y="981"/>
              <a:ext cx="589" cy="136"/>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29058" name="Line 20"/>
            <p:cNvSpPr>
              <a:spLocks noChangeShapeType="1"/>
            </p:cNvSpPr>
            <p:nvPr/>
          </p:nvSpPr>
          <p:spPr bwMode="auto">
            <a:xfrm flipV="1">
              <a:off x="3107" y="981"/>
              <a:ext cx="635" cy="136"/>
            </a:xfrm>
            <a:prstGeom prst="line">
              <a:avLst/>
            </a:prstGeom>
            <a:noFill/>
            <a:ln w="28575">
              <a:solidFill>
                <a:srgbClr val="FF3300"/>
              </a:solidFill>
              <a:round/>
              <a:headEnd/>
              <a:tailEnd/>
            </a:ln>
          </p:spPr>
          <p:txBody>
            <a:bodyPr/>
            <a:lstStyle/>
            <a:p>
              <a:endParaRPr lang="pl-PL"/>
            </a:p>
          </p:txBody>
        </p:sp>
      </p:grpSp>
      <p:grpSp>
        <p:nvGrpSpPr>
          <p:cNvPr id="5" name="Group 21"/>
          <p:cNvGrpSpPr>
            <a:grpSpLocks/>
          </p:cNvGrpSpPr>
          <p:nvPr/>
        </p:nvGrpSpPr>
        <p:grpSpPr bwMode="auto">
          <a:xfrm>
            <a:off x="4140200" y="476250"/>
            <a:ext cx="647700" cy="215900"/>
            <a:chOff x="3107" y="981"/>
            <a:chExt cx="635" cy="136"/>
          </a:xfrm>
        </p:grpSpPr>
        <p:sp>
          <p:nvSpPr>
            <p:cNvPr id="129055" name="Rectangle 22"/>
            <p:cNvSpPr>
              <a:spLocks noChangeArrowheads="1"/>
            </p:cNvSpPr>
            <p:nvPr/>
          </p:nvSpPr>
          <p:spPr bwMode="auto">
            <a:xfrm>
              <a:off x="3107" y="981"/>
              <a:ext cx="589" cy="136"/>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29056" name="Line 23"/>
            <p:cNvSpPr>
              <a:spLocks noChangeShapeType="1"/>
            </p:cNvSpPr>
            <p:nvPr/>
          </p:nvSpPr>
          <p:spPr bwMode="auto">
            <a:xfrm flipV="1">
              <a:off x="3107" y="981"/>
              <a:ext cx="635" cy="136"/>
            </a:xfrm>
            <a:prstGeom prst="line">
              <a:avLst/>
            </a:prstGeom>
            <a:noFill/>
            <a:ln w="28575">
              <a:solidFill>
                <a:srgbClr val="FF3300"/>
              </a:solidFill>
              <a:round/>
              <a:headEnd/>
              <a:tailEnd/>
            </a:ln>
          </p:spPr>
          <p:txBody>
            <a:bodyPr/>
            <a:lstStyle/>
            <a:p>
              <a:endParaRPr lang="pl-PL"/>
            </a:p>
          </p:txBody>
        </p:sp>
      </p:grpSp>
      <p:grpSp>
        <p:nvGrpSpPr>
          <p:cNvPr id="6" name="Group 24"/>
          <p:cNvGrpSpPr>
            <a:grpSpLocks/>
          </p:cNvGrpSpPr>
          <p:nvPr/>
        </p:nvGrpSpPr>
        <p:grpSpPr bwMode="auto">
          <a:xfrm>
            <a:off x="7812088" y="1196975"/>
            <a:ext cx="863600" cy="144463"/>
            <a:chOff x="4921" y="754"/>
            <a:chExt cx="544" cy="91"/>
          </a:xfrm>
        </p:grpSpPr>
        <p:sp>
          <p:nvSpPr>
            <p:cNvPr id="129053" name="Line 25"/>
            <p:cNvSpPr>
              <a:spLocks noChangeShapeType="1"/>
            </p:cNvSpPr>
            <p:nvPr/>
          </p:nvSpPr>
          <p:spPr bwMode="auto">
            <a:xfrm flipV="1">
              <a:off x="4921" y="754"/>
              <a:ext cx="544" cy="91"/>
            </a:xfrm>
            <a:prstGeom prst="line">
              <a:avLst/>
            </a:prstGeom>
            <a:noFill/>
            <a:ln w="28575">
              <a:solidFill>
                <a:srgbClr val="FF3300"/>
              </a:solidFill>
              <a:round/>
              <a:headEnd/>
              <a:tailEnd/>
            </a:ln>
          </p:spPr>
          <p:txBody>
            <a:bodyPr/>
            <a:lstStyle/>
            <a:p>
              <a:endParaRPr lang="pl-PL"/>
            </a:p>
          </p:txBody>
        </p:sp>
        <p:sp>
          <p:nvSpPr>
            <p:cNvPr id="129054" name="Line 26"/>
            <p:cNvSpPr>
              <a:spLocks noChangeShapeType="1"/>
            </p:cNvSpPr>
            <p:nvPr/>
          </p:nvSpPr>
          <p:spPr bwMode="auto">
            <a:xfrm>
              <a:off x="4921" y="754"/>
              <a:ext cx="544" cy="91"/>
            </a:xfrm>
            <a:prstGeom prst="line">
              <a:avLst/>
            </a:prstGeom>
            <a:noFill/>
            <a:ln w="28575">
              <a:solidFill>
                <a:srgbClr val="FF3300"/>
              </a:solidFill>
              <a:round/>
              <a:headEnd/>
              <a:tailEnd/>
            </a:ln>
          </p:spPr>
          <p:txBody>
            <a:bodyPr/>
            <a:lstStyle/>
            <a:p>
              <a:endParaRPr lang="pl-PL"/>
            </a:p>
          </p:txBody>
        </p:sp>
      </p:grpSp>
      <p:grpSp>
        <p:nvGrpSpPr>
          <p:cNvPr id="7" name="Group 27"/>
          <p:cNvGrpSpPr>
            <a:grpSpLocks/>
          </p:cNvGrpSpPr>
          <p:nvPr/>
        </p:nvGrpSpPr>
        <p:grpSpPr bwMode="auto">
          <a:xfrm>
            <a:off x="7812088" y="1628775"/>
            <a:ext cx="863600" cy="144463"/>
            <a:chOff x="4921" y="754"/>
            <a:chExt cx="544" cy="91"/>
          </a:xfrm>
        </p:grpSpPr>
        <p:sp>
          <p:nvSpPr>
            <p:cNvPr id="129051" name="Line 28"/>
            <p:cNvSpPr>
              <a:spLocks noChangeShapeType="1"/>
            </p:cNvSpPr>
            <p:nvPr/>
          </p:nvSpPr>
          <p:spPr bwMode="auto">
            <a:xfrm flipV="1">
              <a:off x="4921" y="754"/>
              <a:ext cx="544" cy="91"/>
            </a:xfrm>
            <a:prstGeom prst="line">
              <a:avLst/>
            </a:prstGeom>
            <a:noFill/>
            <a:ln w="28575">
              <a:solidFill>
                <a:srgbClr val="FF3300"/>
              </a:solidFill>
              <a:round/>
              <a:headEnd/>
              <a:tailEnd/>
            </a:ln>
          </p:spPr>
          <p:txBody>
            <a:bodyPr/>
            <a:lstStyle/>
            <a:p>
              <a:endParaRPr lang="pl-PL"/>
            </a:p>
          </p:txBody>
        </p:sp>
        <p:sp>
          <p:nvSpPr>
            <p:cNvPr id="129052" name="Line 29"/>
            <p:cNvSpPr>
              <a:spLocks noChangeShapeType="1"/>
            </p:cNvSpPr>
            <p:nvPr/>
          </p:nvSpPr>
          <p:spPr bwMode="auto">
            <a:xfrm>
              <a:off x="4921" y="754"/>
              <a:ext cx="544" cy="91"/>
            </a:xfrm>
            <a:prstGeom prst="line">
              <a:avLst/>
            </a:prstGeom>
            <a:noFill/>
            <a:ln w="28575">
              <a:solidFill>
                <a:srgbClr val="FF3300"/>
              </a:solidFill>
              <a:round/>
              <a:headEnd/>
              <a:tailEnd/>
            </a:ln>
          </p:spPr>
          <p:txBody>
            <a:bodyPr/>
            <a:lstStyle/>
            <a:p>
              <a:endParaRPr lang="pl-PL"/>
            </a:p>
          </p:txBody>
        </p:sp>
      </p:grpSp>
      <p:sp>
        <p:nvSpPr>
          <p:cNvPr id="362526" name="Rectangle 30"/>
          <p:cNvSpPr>
            <a:spLocks noChangeArrowheads="1"/>
          </p:cNvSpPr>
          <p:nvPr/>
        </p:nvSpPr>
        <p:spPr bwMode="auto">
          <a:xfrm>
            <a:off x="7812088" y="692150"/>
            <a:ext cx="863600" cy="215900"/>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62527" name="Rectangle 31"/>
          <p:cNvSpPr>
            <a:spLocks noChangeArrowheads="1"/>
          </p:cNvSpPr>
          <p:nvPr/>
        </p:nvSpPr>
        <p:spPr bwMode="auto">
          <a:xfrm>
            <a:off x="1835150" y="476250"/>
            <a:ext cx="863600"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grpSp>
        <p:nvGrpSpPr>
          <p:cNvPr id="8" name="Group 32"/>
          <p:cNvGrpSpPr>
            <a:grpSpLocks/>
          </p:cNvGrpSpPr>
          <p:nvPr/>
        </p:nvGrpSpPr>
        <p:grpSpPr bwMode="auto">
          <a:xfrm>
            <a:off x="1763713" y="1557338"/>
            <a:ext cx="1008062" cy="215900"/>
            <a:chOff x="3107" y="981"/>
            <a:chExt cx="635" cy="136"/>
          </a:xfrm>
        </p:grpSpPr>
        <p:sp>
          <p:nvSpPr>
            <p:cNvPr id="129049" name="Rectangle 33"/>
            <p:cNvSpPr>
              <a:spLocks noChangeArrowheads="1"/>
            </p:cNvSpPr>
            <p:nvPr/>
          </p:nvSpPr>
          <p:spPr bwMode="auto">
            <a:xfrm>
              <a:off x="3107" y="981"/>
              <a:ext cx="589" cy="136"/>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29050" name="Line 34"/>
            <p:cNvSpPr>
              <a:spLocks noChangeShapeType="1"/>
            </p:cNvSpPr>
            <p:nvPr/>
          </p:nvSpPr>
          <p:spPr bwMode="auto">
            <a:xfrm flipV="1">
              <a:off x="3107" y="981"/>
              <a:ext cx="635" cy="136"/>
            </a:xfrm>
            <a:prstGeom prst="line">
              <a:avLst/>
            </a:prstGeom>
            <a:noFill/>
            <a:ln w="28575">
              <a:solidFill>
                <a:srgbClr val="FF3300"/>
              </a:solidFill>
              <a:round/>
              <a:headEnd/>
              <a:tailEnd/>
            </a:ln>
          </p:spPr>
          <p:txBody>
            <a:bodyPr/>
            <a:lstStyle/>
            <a:p>
              <a:endParaRPr lang="pl-PL"/>
            </a:p>
          </p:txBody>
        </p:sp>
      </p:grpSp>
      <p:sp>
        <p:nvSpPr>
          <p:cNvPr id="362531" name="Rectangle 35"/>
          <p:cNvSpPr>
            <a:spLocks noChangeArrowheads="1"/>
          </p:cNvSpPr>
          <p:nvPr/>
        </p:nvSpPr>
        <p:spPr bwMode="auto">
          <a:xfrm>
            <a:off x="7812088" y="908050"/>
            <a:ext cx="863600" cy="215900"/>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62532" name="Text Box 36"/>
          <p:cNvSpPr txBox="1">
            <a:spLocks noChangeArrowheads="1"/>
          </p:cNvSpPr>
          <p:nvPr/>
        </p:nvSpPr>
        <p:spPr bwMode="auto">
          <a:xfrm>
            <a:off x="3635375" y="3789363"/>
            <a:ext cx="3744913" cy="1565275"/>
          </a:xfrm>
          <a:prstGeom prst="rect">
            <a:avLst/>
          </a:prstGeom>
          <a:noFill/>
          <a:ln w="9525">
            <a:solidFill>
              <a:srgbClr val="006699"/>
            </a:solidFill>
            <a:miter lim="800000"/>
            <a:headEnd/>
            <a:tailEnd/>
          </a:ln>
        </p:spPr>
        <p:txBody>
          <a:bodyPr>
            <a:spAutoFit/>
          </a:bodyPr>
          <a:lstStyle/>
          <a:p>
            <a:pPr algn="ctr"/>
            <a:r>
              <a:rPr lang="pl-PL" b="1">
                <a:latin typeface="Georgia" pitchFamily="18" charset="0"/>
              </a:rPr>
              <a:t>do modelu wchodzą:</a:t>
            </a:r>
          </a:p>
          <a:p>
            <a:pPr algn="ctr"/>
            <a:r>
              <a:rPr lang="pl-PL" b="1" i="1">
                <a:latin typeface="Georgia" pitchFamily="18" charset="0"/>
              </a:rPr>
              <a:t>X</a:t>
            </a:r>
            <a:r>
              <a:rPr lang="pl-PL" b="1" i="1" baseline="-25000">
                <a:latin typeface="Georgia" pitchFamily="18" charset="0"/>
              </a:rPr>
              <a:t>1</a:t>
            </a:r>
            <a:r>
              <a:rPr lang="pl-PL" b="1" i="1">
                <a:latin typeface="Georgia" pitchFamily="18" charset="0"/>
              </a:rPr>
              <a:t>, X</a:t>
            </a:r>
            <a:r>
              <a:rPr lang="pl-PL" b="1" i="1" baseline="-25000">
                <a:latin typeface="Georgia" pitchFamily="18" charset="0"/>
              </a:rPr>
              <a:t>2</a:t>
            </a:r>
            <a:r>
              <a:rPr lang="pl-PL" b="1" i="1">
                <a:latin typeface="Georgia" pitchFamily="18" charset="0"/>
              </a:rPr>
              <a:t>, X</a:t>
            </a:r>
            <a:r>
              <a:rPr lang="pl-PL" b="1" i="1" baseline="-25000">
                <a:latin typeface="Georgia" pitchFamily="18" charset="0"/>
              </a:rPr>
              <a:t>4</a:t>
            </a:r>
          </a:p>
          <a:p>
            <a:pPr algn="ctr"/>
            <a:endParaRPr lang="pl-PL" b="1" i="1" baseline="-25000">
              <a:latin typeface="Georgia" pitchFamily="18" charset="0"/>
            </a:endParaRPr>
          </a:p>
          <a:p>
            <a:pPr algn="ctr"/>
            <a:r>
              <a:rPr lang="pl-PL" b="1">
                <a:latin typeface="Georgia" pitchFamily="18" charset="0"/>
              </a:rPr>
              <a:t>Liniowa postać modelu:</a:t>
            </a:r>
            <a:r>
              <a:rPr lang="pl-PL" b="1" i="1">
                <a:latin typeface="Georgia" pitchFamily="18" charset="0"/>
              </a:rPr>
              <a:t> </a:t>
            </a:r>
          </a:p>
          <a:p>
            <a:pPr algn="ctr"/>
            <a:r>
              <a:rPr lang="pl-PL" b="1" i="1">
                <a:latin typeface="Georgia" pitchFamily="18" charset="0"/>
              </a:rPr>
              <a:t>Y=a</a:t>
            </a:r>
            <a:r>
              <a:rPr lang="pl-PL" b="1" i="1" baseline="-25000">
                <a:latin typeface="Georgia" pitchFamily="18" charset="0"/>
              </a:rPr>
              <a:t>0</a:t>
            </a:r>
            <a:r>
              <a:rPr lang="pl-PL" b="1" i="1">
                <a:latin typeface="Georgia" pitchFamily="18" charset="0"/>
              </a:rPr>
              <a:t> + a</a:t>
            </a:r>
            <a:r>
              <a:rPr lang="pl-PL" b="1" i="1" baseline="-25000">
                <a:latin typeface="Georgia" pitchFamily="18" charset="0"/>
              </a:rPr>
              <a:t>1</a:t>
            </a:r>
            <a:r>
              <a:rPr lang="pl-PL" b="1" i="1">
                <a:latin typeface="Georgia" pitchFamily="18" charset="0"/>
              </a:rPr>
              <a:t>X</a:t>
            </a:r>
            <a:r>
              <a:rPr lang="pl-PL" b="1" i="1" baseline="-25000">
                <a:latin typeface="Georgia" pitchFamily="18" charset="0"/>
              </a:rPr>
              <a:t>1</a:t>
            </a:r>
            <a:r>
              <a:rPr lang="pl-PL" b="1" i="1">
                <a:latin typeface="Georgia" pitchFamily="18" charset="0"/>
              </a:rPr>
              <a:t> + a</a:t>
            </a:r>
            <a:r>
              <a:rPr lang="pl-PL" b="1" i="1" baseline="-25000">
                <a:latin typeface="Georgia" pitchFamily="18" charset="0"/>
              </a:rPr>
              <a:t>2</a:t>
            </a:r>
            <a:r>
              <a:rPr lang="pl-PL" b="1" i="1">
                <a:latin typeface="Georgia" pitchFamily="18" charset="0"/>
              </a:rPr>
              <a:t>X</a:t>
            </a:r>
            <a:r>
              <a:rPr lang="pl-PL" b="1" i="1" baseline="-25000">
                <a:latin typeface="Georgia" pitchFamily="18" charset="0"/>
              </a:rPr>
              <a:t>2</a:t>
            </a:r>
            <a:r>
              <a:rPr lang="pl-PL" b="1" i="1">
                <a:latin typeface="Georgia" pitchFamily="18" charset="0"/>
              </a:rPr>
              <a:t> + a</a:t>
            </a:r>
            <a:r>
              <a:rPr lang="pl-PL" b="1" i="1" baseline="-25000">
                <a:latin typeface="Georgia" pitchFamily="18" charset="0"/>
              </a:rPr>
              <a:t>4</a:t>
            </a:r>
            <a:r>
              <a:rPr lang="pl-PL" b="1" i="1">
                <a:latin typeface="Georgia" pitchFamily="18" charset="0"/>
              </a:rPr>
              <a:t>X</a:t>
            </a:r>
            <a:r>
              <a:rPr lang="pl-PL" b="1" i="1" baseline="-25000">
                <a:latin typeface="Georgia" pitchFamily="18" charset="0"/>
              </a:rPr>
              <a:t>4</a:t>
            </a:r>
            <a:r>
              <a:rPr lang="pl-PL" b="1" i="1">
                <a:latin typeface="Georgia" pitchFamily="18" charset="0"/>
              </a:rPr>
              <a:t>+ e</a:t>
            </a:r>
            <a:endParaRPr lang="pl-PL" b="1" i="1" baseline="-25000">
              <a:latin typeface="Georgia" pitchFamily="18" charset="0"/>
            </a:endParaRPr>
          </a:p>
          <a:p>
            <a:endParaRPr lang="pl-PL" b="1" i="1" baseline="-25000">
              <a:latin typeface="Georgia" pitchFamily="18" charset="0"/>
            </a:endParaRPr>
          </a:p>
        </p:txBody>
      </p:sp>
      <p:sp>
        <p:nvSpPr>
          <p:cNvPr id="362533" name="Rectangle 37"/>
          <p:cNvSpPr>
            <a:spLocks noChangeArrowheads="1"/>
          </p:cNvSpPr>
          <p:nvPr/>
        </p:nvSpPr>
        <p:spPr bwMode="auto">
          <a:xfrm>
            <a:off x="2916238" y="476250"/>
            <a:ext cx="863600" cy="2889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2506"/>
                                        </p:tgtEl>
                                        <p:attrNameLst>
                                          <p:attrName>style.visibility</p:attrName>
                                        </p:attrNameLst>
                                      </p:cBhvr>
                                      <p:to>
                                        <p:strVal val="visible"/>
                                      </p:to>
                                    </p:set>
                                    <p:animEffect transition="in" filter="randombar(horizontal)">
                                      <p:cBhvr>
                                        <p:cTn id="7" dur="500"/>
                                        <p:tgtEl>
                                          <p:spTgt spid="36250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2513"/>
                                        </p:tgtEl>
                                        <p:attrNameLst>
                                          <p:attrName>style.visibility</p:attrName>
                                        </p:attrNameLst>
                                      </p:cBhvr>
                                      <p:to>
                                        <p:strVal val="visible"/>
                                      </p:to>
                                    </p:set>
                                    <p:animEffect transition="in" filter="randombar(horizontal)">
                                      <p:cBhvr>
                                        <p:cTn id="12" dur="500"/>
                                        <p:tgtEl>
                                          <p:spTgt spid="3625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2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62526"/>
                                        </p:tgtEl>
                                        <p:attrNameLst>
                                          <p:attrName>style.visibility</p:attrName>
                                        </p:attrNameLst>
                                      </p:cBhvr>
                                      <p:to>
                                        <p:strVal val="visible"/>
                                      </p:to>
                                    </p:set>
                                    <p:animEffect transition="in" filter="randombar(horizontal)">
                                      <p:cBhvr>
                                        <p:cTn id="41" dur="500"/>
                                        <p:tgtEl>
                                          <p:spTgt spid="362526"/>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2527"/>
                                        </p:tgtEl>
                                        <p:attrNameLst>
                                          <p:attrName>style.visibility</p:attrName>
                                        </p:attrNameLst>
                                      </p:cBhvr>
                                      <p:to>
                                        <p:strVal val="visible"/>
                                      </p:to>
                                    </p:set>
                                    <p:animEffect transition="in" filter="randombar(horizontal)">
                                      <p:cBhvr>
                                        <p:cTn id="44" dur="500"/>
                                        <p:tgtEl>
                                          <p:spTgt spid="3625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62531"/>
                                        </p:tgtEl>
                                        <p:attrNameLst>
                                          <p:attrName>style.visibility</p:attrName>
                                        </p:attrNameLst>
                                      </p:cBhvr>
                                      <p:to>
                                        <p:strVal val="visible"/>
                                      </p:to>
                                    </p:set>
                                    <p:animEffect transition="in" filter="randombar(horizontal)">
                                      <p:cBhvr>
                                        <p:cTn id="54" dur="500"/>
                                        <p:tgtEl>
                                          <p:spTgt spid="362531"/>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62533"/>
                                        </p:tgtEl>
                                        <p:attrNameLst>
                                          <p:attrName>style.visibility</p:attrName>
                                        </p:attrNameLst>
                                      </p:cBhvr>
                                      <p:to>
                                        <p:strVal val="visible"/>
                                      </p:to>
                                    </p:set>
                                    <p:animEffect transition="in" filter="randombar(horizontal)">
                                      <p:cBhvr>
                                        <p:cTn id="57" dur="500"/>
                                        <p:tgtEl>
                                          <p:spTgt spid="3625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62532"/>
                                        </p:tgtEl>
                                        <p:attrNameLst>
                                          <p:attrName>style.visibility</p:attrName>
                                        </p:attrNameLst>
                                      </p:cBhvr>
                                      <p:to>
                                        <p:strVal val="visible"/>
                                      </p:to>
                                    </p:set>
                                    <p:animEffect transition="in" filter="wipe(down)">
                                      <p:cBhvr>
                                        <p:cTn id="62" dur="500"/>
                                        <p:tgtEl>
                                          <p:spTgt spid="36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6" grpId="0" animBg="1"/>
      <p:bldP spid="362513" grpId="0" animBg="1"/>
      <p:bldP spid="362526" grpId="0" animBg="1"/>
      <p:bldP spid="362527" grpId="0" animBg="1"/>
      <p:bldP spid="362531" grpId="0" animBg="1"/>
      <p:bldP spid="362532" grpId="0" animBg="1"/>
      <p:bldP spid="3625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ymbol zastępczy stopki 3"/>
          <p:cNvSpPr>
            <a:spLocks noGrp="1"/>
          </p:cNvSpPr>
          <p:nvPr>
            <p:ph type="ftr" sz="quarter" idx="10"/>
          </p:nvPr>
        </p:nvSpPr>
        <p:spPr/>
        <p:txBody>
          <a:bodyPr/>
          <a:lstStyle/>
          <a:p>
            <a:pPr>
              <a:defRPr/>
            </a:pPr>
            <a:r>
              <a:rPr lang="pl-PL"/>
              <a:t>KISIM, WIMiIP, AGH</a:t>
            </a:r>
          </a:p>
        </p:txBody>
      </p:sp>
      <p:pic>
        <p:nvPicPr>
          <p:cNvPr id="361474" name="Picture 2"/>
          <p:cNvPicPr>
            <a:picLocks noChangeAspect="1" noChangeArrowheads="1"/>
          </p:cNvPicPr>
          <p:nvPr/>
        </p:nvPicPr>
        <p:blipFill>
          <a:blip r:embed="rId2" cstate="print"/>
          <a:srcRect/>
          <a:stretch>
            <a:fillRect/>
          </a:stretch>
        </p:blipFill>
        <p:spPr bwMode="auto">
          <a:xfrm>
            <a:off x="3276600" y="2492375"/>
            <a:ext cx="4895850" cy="2671763"/>
          </a:xfrm>
          <a:prstGeom prst="rect">
            <a:avLst/>
          </a:prstGeom>
          <a:noFill/>
          <a:ln w="9525">
            <a:noFill/>
            <a:miter lim="800000"/>
            <a:headEnd/>
            <a:tailEnd/>
          </a:ln>
        </p:spPr>
      </p:pic>
      <p:pic>
        <p:nvPicPr>
          <p:cNvPr id="128004" name="Picture 3"/>
          <p:cNvPicPr>
            <a:picLocks noChangeAspect="1" noChangeArrowheads="1"/>
          </p:cNvPicPr>
          <p:nvPr/>
        </p:nvPicPr>
        <p:blipFill>
          <a:blip r:embed="rId3" cstate="print">
            <a:grayscl/>
          </a:blip>
          <a:srcRect/>
          <a:stretch>
            <a:fillRect/>
          </a:stretch>
        </p:blipFill>
        <p:spPr bwMode="auto">
          <a:xfrm>
            <a:off x="1619250" y="260350"/>
            <a:ext cx="6480175" cy="2054225"/>
          </a:xfrm>
          <a:prstGeom prst="rect">
            <a:avLst/>
          </a:prstGeom>
          <a:noFill/>
          <a:ln w="9525">
            <a:noFill/>
            <a:miter lim="800000"/>
            <a:headEnd/>
            <a:tailEnd/>
          </a:ln>
        </p:spPr>
      </p:pic>
      <p:sp>
        <p:nvSpPr>
          <p:cNvPr id="361476" name="Text Box 4"/>
          <p:cNvSpPr txBox="1">
            <a:spLocks noChangeArrowheads="1"/>
          </p:cNvSpPr>
          <p:nvPr/>
        </p:nvSpPr>
        <p:spPr bwMode="auto">
          <a:xfrm>
            <a:off x="323850" y="1628775"/>
            <a:ext cx="935038" cy="376238"/>
          </a:xfrm>
          <a:prstGeom prst="rect">
            <a:avLst/>
          </a:prstGeom>
          <a:noFill/>
          <a:ln w="9525">
            <a:solidFill>
              <a:srgbClr val="006699"/>
            </a:solidFill>
            <a:miter lim="800000"/>
            <a:headEnd/>
            <a:tailEnd/>
          </a:ln>
        </p:spPr>
        <p:txBody>
          <a:bodyPr>
            <a:spAutoFit/>
          </a:bodyPr>
          <a:lstStyle/>
          <a:p>
            <a:r>
              <a:rPr lang="pl-PL" i="1">
                <a:latin typeface="Georgia" pitchFamily="18" charset="0"/>
              </a:rPr>
              <a:t>r</a:t>
            </a:r>
            <a:r>
              <a:rPr lang="pl-PL" i="1" baseline="30000">
                <a:latin typeface="Georgia" pitchFamily="18" charset="0"/>
              </a:rPr>
              <a:t>*</a:t>
            </a:r>
            <a:r>
              <a:rPr lang="pl-PL" i="1">
                <a:latin typeface="Georgia" pitchFamily="18" charset="0"/>
              </a:rPr>
              <a:t>=0,4</a:t>
            </a:r>
          </a:p>
        </p:txBody>
      </p:sp>
      <p:sp>
        <p:nvSpPr>
          <p:cNvPr id="361477" name="Rectangle 5"/>
          <p:cNvSpPr>
            <a:spLocks noChangeArrowheads="1"/>
          </p:cNvSpPr>
          <p:nvPr/>
        </p:nvSpPr>
        <p:spPr bwMode="auto">
          <a:xfrm>
            <a:off x="5508625" y="333375"/>
            <a:ext cx="431800" cy="287338"/>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61478" name="Rectangle 6"/>
          <p:cNvSpPr>
            <a:spLocks noChangeArrowheads="1"/>
          </p:cNvSpPr>
          <p:nvPr/>
        </p:nvSpPr>
        <p:spPr bwMode="auto">
          <a:xfrm>
            <a:off x="4859338" y="620713"/>
            <a:ext cx="503237" cy="287337"/>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61479" name="Rectangle 7"/>
          <p:cNvSpPr>
            <a:spLocks noChangeArrowheads="1"/>
          </p:cNvSpPr>
          <p:nvPr/>
        </p:nvSpPr>
        <p:spPr bwMode="auto">
          <a:xfrm>
            <a:off x="6732588" y="620713"/>
            <a:ext cx="1223962" cy="287337"/>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361480" name="Rectangle 8"/>
          <p:cNvSpPr>
            <a:spLocks noChangeArrowheads="1"/>
          </p:cNvSpPr>
          <p:nvPr/>
        </p:nvSpPr>
        <p:spPr bwMode="auto">
          <a:xfrm>
            <a:off x="7380288" y="908050"/>
            <a:ext cx="576262" cy="287338"/>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grpSp>
        <p:nvGrpSpPr>
          <p:cNvPr id="2" name="Group 9"/>
          <p:cNvGrpSpPr>
            <a:grpSpLocks/>
          </p:cNvGrpSpPr>
          <p:nvPr/>
        </p:nvGrpSpPr>
        <p:grpSpPr bwMode="auto">
          <a:xfrm>
            <a:off x="539750" y="2852738"/>
            <a:ext cx="5688013" cy="1296987"/>
            <a:chOff x="340" y="1797"/>
            <a:chExt cx="3583" cy="817"/>
          </a:xfrm>
        </p:grpSpPr>
        <p:pic>
          <p:nvPicPr>
            <p:cNvPr id="128041" name="Picture 10"/>
            <p:cNvPicPr>
              <a:picLocks noChangeAspect="1" noChangeArrowheads="1"/>
            </p:cNvPicPr>
            <p:nvPr/>
          </p:nvPicPr>
          <p:blipFill>
            <a:blip r:embed="rId4" cstate="print"/>
            <a:srcRect/>
            <a:stretch>
              <a:fillRect/>
            </a:stretch>
          </p:blipFill>
          <p:spPr bwMode="auto">
            <a:xfrm>
              <a:off x="340" y="1797"/>
              <a:ext cx="912" cy="288"/>
            </a:xfrm>
            <a:prstGeom prst="rect">
              <a:avLst/>
            </a:prstGeom>
            <a:noFill/>
            <a:ln w="9525">
              <a:noFill/>
              <a:miter lim="800000"/>
              <a:headEnd/>
              <a:tailEnd/>
            </a:ln>
          </p:spPr>
        </p:pic>
        <p:sp>
          <p:nvSpPr>
            <p:cNvPr id="128042" name="Line 11"/>
            <p:cNvSpPr>
              <a:spLocks noChangeShapeType="1"/>
            </p:cNvSpPr>
            <p:nvPr/>
          </p:nvSpPr>
          <p:spPr bwMode="auto">
            <a:xfrm flipH="1">
              <a:off x="1338" y="1888"/>
              <a:ext cx="1043" cy="0"/>
            </a:xfrm>
            <a:prstGeom prst="line">
              <a:avLst/>
            </a:prstGeom>
            <a:noFill/>
            <a:ln w="9525">
              <a:solidFill>
                <a:srgbClr val="006699"/>
              </a:solidFill>
              <a:round/>
              <a:headEnd/>
              <a:tailEnd type="triangle" w="med" len="med"/>
            </a:ln>
          </p:spPr>
          <p:txBody>
            <a:bodyPr/>
            <a:lstStyle/>
            <a:p>
              <a:endParaRPr lang="pl-PL"/>
            </a:p>
          </p:txBody>
        </p:sp>
        <p:sp>
          <p:nvSpPr>
            <p:cNvPr id="128043" name="Rectangle 12"/>
            <p:cNvSpPr>
              <a:spLocks noChangeArrowheads="1"/>
            </p:cNvSpPr>
            <p:nvPr/>
          </p:nvSpPr>
          <p:spPr bwMode="auto">
            <a:xfrm>
              <a:off x="2426" y="1797"/>
              <a:ext cx="1497" cy="182"/>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28044" name="Rectangle 13"/>
            <p:cNvSpPr>
              <a:spLocks noChangeArrowheads="1"/>
            </p:cNvSpPr>
            <p:nvPr/>
          </p:nvSpPr>
          <p:spPr bwMode="auto">
            <a:xfrm>
              <a:off x="3515" y="2387"/>
              <a:ext cx="408" cy="227"/>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grpSp>
      <p:grpSp>
        <p:nvGrpSpPr>
          <p:cNvPr id="3" name="Group 14"/>
          <p:cNvGrpSpPr>
            <a:grpSpLocks/>
          </p:cNvGrpSpPr>
          <p:nvPr/>
        </p:nvGrpSpPr>
        <p:grpSpPr bwMode="auto">
          <a:xfrm>
            <a:off x="179388" y="3141663"/>
            <a:ext cx="7777162" cy="2016125"/>
            <a:chOff x="113" y="1979"/>
            <a:chExt cx="4899" cy="1270"/>
          </a:xfrm>
        </p:grpSpPr>
        <p:pic>
          <p:nvPicPr>
            <p:cNvPr id="128036" name="Picture 15"/>
            <p:cNvPicPr>
              <a:picLocks noChangeAspect="1" noChangeArrowheads="1"/>
            </p:cNvPicPr>
            <p:nvPr/>
          </p:nvPicPr>
          <p:blipFill>
            <a:blip r:embed="rId5" cstate="print"/>
            <a:srcRect/>
            <a:stretch>
              <a:fillRect/>
            </a:stretch>
          </p:blipFill>
          <p:spPr bwMode="auto">
            <a:xfrm>
              <a:off x="113" y="2115"/>
              <a:ext cx="1482" cy="768"/>
            </a:xfrm>
            <a:prstGeom prst="rect">
              <a:avLst/>
            </a:prstGeom>
            <a:noFill/>
            <a:ln w="9525">
              <a:noFill/>
              <a:miter lim="800000"/>
              <a:headEnd/>
              <a:tailEnd/>
            </a:ln>
          </p:spPr>
        </p:pic>
        <p:sp>
          <p:nvSpPr>
            <p:cNvPr id="128037" name="Rectangle 16"/>
            <p:cNvSpPr>
              <a:spLocks noChangeArrowheads="1"/>
            </p:cNvSpPr>
            <p:nvPr/>
          </p:nvSpPr>
          <p:spPr bwMode="auto">
            <a:xfrm>
              <a:off x="2789" y="1979"/>
              <a:ext cx="2223" cy="408"/>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28038" name="Line 17"/>
            <p:cNvSpPr>
              <a:spLocks noChangeShapeType="1"/>
            </p:cNvSpPr>
            <p:nvPr/>
          </p:nvSpPr>
          <p:spPr bwMode="auto">
            <a:xfrm flipH="1">
              <a:off x="1701" y="2205"/>
              <a:ext cx="1043" cy="0"/>
            </a:xfrm>
            <a:prstGeom prst="line">
              <a:avLst/>
            </a:prstGeom>
            <a:noFill/>
            <a:ln w="9525">
              <a:solidFill>
                <a:srgbClr val="006699"/>
              </a:solidFill>
              <a:round/>
              <a:headEnd/>
              <a:tailEnd type="triangle" w="med" len="med"/>
            </a:ln>
          </p:spPr>
          <p:txBody>
            <a:bodyPr/>
            <a:lstStyle/>
            <a:p>
              <a:endParaRPr lang="pl-PL"/>
            </a:p>
          </p:txBody>
        </p:sp>
        <p:sp>
          <p:nvSpPr>
            <p:cNvPr id="128039" name="Rectangle 18"/>
            <p:cNvSpPr>
              <a:spLocks noChangeArrowheads="1"/>
            </p:cNvSpPr>
            <p:nvPr/>
          </p:nvSpPr>
          <p:spPr bwMode="auto">
            <a:xfrm>
              <a:off x="4241" y="2795"/>
              <a:ext cx="408" cy="227"/>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28040" name="Rectangle 19"/>
            <p:cNvSpPr>
              <a:spLocks noChangeArrowheads="1"/>
            </p:cNvSpPr>
            <p:nvPr/>
          </p:nvSpPr>
          <p:spPr bwMode="auto">
            <a:xfrm>
              <a:off x="4604" y="3022"/>
              <a:ext cx="408" cy="227"/>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grpSp>
      <p:grpSp>
        <p:nvGrpSpPr>
          <p:cNvPr id="4" name="Group 20"/>
          <p:cNvGrpSpPr>
            <a:grpSpLocks/>
          </p:cNvGrpSpPr>
          <p:nvPr/>
        </p:nvGrpSpPr>
        <p:grpSpPr bwMode="auto">
          <a:xfrm>
            <a:off x="971550" y="4149725"/>
            <a:ext cx="5761038" cy="1050925"/>
            <a:chOff x="612" y="2614"/>
            <a:chExt cx="3629" cy="662"/>
          </a:xfrm>
        </p:grpSpPr>
        <p:pic>
          <p:nvPicPr>
            <p:cNvPr id="128033" name="Picture 21"/>
            <p:cNvPicPr>
              <a:picLocks noChangeAspect="1" noChangeArrowheads="1"/>
            </p:cNvPicPr>
            <p:nvPr/>
          </p:nvPicPr>
          <p:blipFill>
            <a:blip r:embed="rId6" cstate="print"/>
            <a:srcRect/>
            <a:stretch>
              <a:fillRect/>
            </a:stretch>
          </p:blipFill>
          <p:spPr bwMode="auto">
            <a:xfrm>
              <a:off x="612" y="2976"/>
              <a:ext cx="372" cy="300"/>
            </a:xfrm>
            <a:prstGeom prst="rect">
              <a:avLst/>
            </a:prstGeom>
            <a:noFill/>
            <a:ln w="9525">
              <a:noFill/>
              <a:miter lim="800000"/>
              <a:headEnd/>
              <a:tailEnd/>
            </a:ln>
          </p:spPr>
        </p:pic>
        <p:sp>
          <p:nvSpPr>
            <p:cNvPr id="128034" name="Rectangle 22"/>
            <p:cNvSpPr>
              <a:spLocks noChangeArrowheads="1"/>
            </p:cNvSpPr>
            <p:nvPr/>
          </p:nvSpPr>
          <p:spPr bwMode="auto">
            <a:xfrm>
              <a:off x="3833" y="2614"/>
              <a:ext cx="408" cy="227"/>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28035" name="Line 23"/>
            <p:cNvSpPr>
              <a:spLocks noChangeShapeType="1"/>
            </p:cNvSpPr>
            <p:nvPr/>
          </p:nvSpPr>
          <p:spPr bwMode="auto">
            <a:xfrm flipH="1">
              <a:off x="1111" y="2795"/>
              <a:ext cx="2767" cy="318"/>
            </a:xfrm>
            <a:prstGeom prst="line">
              <a:avLst/>
            </a:prstGeom>
            <a:noFill/>
            <a:ln w="9525">
              <a:solidFill>
                <a:srgbClr val="006699"/>
              </a:solidFill>
              <a:round/>
              <a:headEnd/>
              <a:tailEnd type="triangle" w="med" len="med"/>
            </a:ln>
          </p:spPr>
          <p:txBody>
            <a:bodyPr/>
            <a:lstStyle/>
            <a:p>
              <a:endParaRPr lang="pl-PL"/>
            </a:p>
          </p:txBody>
        </p:sp>
      </p:grpSp>
      <p:grpSp>
        <p:nvGrpSpPr>
          <p:cNvPr id="5" name="Group 24"/>
          <p:cNvGrpSpPr>
            <a:grpSpLocks/>
          </p:cNvGrpSpPr>
          <p:nvPr/>
        </p:nvGrpSpPr>
        <p:grpSpPr bwMode="auto">
          <a:xfrm>
            <a:off x="395288" y="4652963"/>
            <a:ext cx="3889375" cy="1749425"/>
            <a:chOff x="249" y="2931"/>
            <a:chExt cx="2450" cy="1102"/>
          </a:xfrm>
        </p:grpSpPr>
        <p:sp>
          <p:nvSpPr>
            <p:cNvPr id="128030" name="Rectangle 25"/>
            <p:cNvSpPr>
              <a:spLocks noChangeArrowheads="1"/>
            </p:cNvSpPr>
            <p:nvPr/>
          </p:nvSpPr>
          <p:spPr bwMode="auto">
            <a:xfrm>
              <a:off x="567" y="2931"/>
              <a:ext cx="453" cy="363"/>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28031" name="Line 26"/>
            <p:cNvSpPr>
              <a:spLocks noChangeShapeType="1"/>
            </p:cNvSpPr>
            <p:nvPr/>
          </p:nvSpPr>
          <p:spPr bwMode="auto">
            <a:xfrm>
              <a:off x="793" y="3294"/>
              <a:ext cx="0" cy="227"/>
            </a:xfrm>
            <a:prstGeom prst="line">
              <a:avLst/>
            </a:prstGeom>
            <a:noFill/>
            <a:ln w="9525">
              <a:solidFill>
                <a:srgbClr val="006699"/>
              </a:solidFill>
              <a:round/>
              <a:headEnd/>
              <a:tailEnd type="triangle" w="med" len="med"/>
            </a:ln>
          </p:spPr>
          <p:txBody>
            <a:bodyPr/>
            <a:lstStyle/>
            <a:p>
              <a:endParaRPr lang="pl-PL"/>
            </a:p>
          </p:txBody>
        </p:sp>
        <p:sp>
          <p:nvSpPr>
            <p:cNvPr id="128032" name="Text Box 27"/>
            <p:cNvSpPr txBox="1">
              <a:spLocks noChangeArrowheads="1"/>
            </p:cNvSpPr>
            <p:nvPr/>
          </p:nvSpPr>
          <p:spPr bwMode="auto">
            <a:xfrm>
              <a:off x="249" y="3566"/>
              <a:ext cx="2450" cy="467"/>
            </a:xfrm>
            <a:prstGeom prst="rect">
              <a:avLst/>
            </a:prstGeom>
            <a:noFill/>
            <a:ln w="9525">
              <a:solidFill>
                <a:srgbClr val="006699"/>
              </a:solidFill>
              <a:miter lim="800000"/>
              <a:headEnd/>
              <a:tailEnd/>
            </a:ln>
          </p:spPr>
          <p:txBody>
            <a:bodyPr>
              <a:spAutoFit/>
            </a:bodyPr>
            <a:lstStyle/>
            <a:p>
              <a:r>
                <a:rPr lang="pl-PL">
                  <a:latin typeface="Georgia" pitchFamily="18" charset="0"/>
                </a:rPr>
                <a:t>do modelu wchodzą:</a:t>
              </a:r>
            </a:p>
            <a:p>
              <a:endParaRPr lang="pl-PL" b="1" i="1" baseline="-25000">
                <a:latin typeface="Georgia" pitchFamily="18" charset="0"/>
              </a:endParaRPr>
            </a:p>
            <a:p>
              <a:pPr algn="ctr"/>
              <a:endParaRPr lang="pl-PL" b="1" i="1" baseline="-25000">
                <a:latin typeface="Georgia" pitchFamily="18" charset="0"/>
              </a:endParaRPr>
            </a:p>
          </p:txBody>
        </p:sp>
      </p:grpSp>
      <p:sp>
        <p:nvSpPr>
          <p:cNvPr id="361500" name="Rectangle 28"/>
          <p:cNvSpPr>
            <a:spLocks noChangeArrowheads="1"/>
          </p:cNvSpPr>
          <p:nvPr/>
        </p:nvSpPr>
        <p:spPr bwMode="auto">
          <a:xfrm>
            <a:off x="468313" y="5949950"/>
            <a:ext cx="534987" cy="366713"/>
          </a:xfrm>
          <a:prstGeom prst="rect">
            <a:avLst/>
          </a:prstGeom>
          <a:noFill/>
          <a:ln w="9525">
            <a:noFill/>
            <a:miter lim="800000"/>
            <a:headEnd/>
            <a:tailEnd/>
          </a:ln>
        </p:spPr>
        <p:txBody>
          <a:bodyPr wrap="none">
            <a:spAutoFit/>
          </a:bodyPr>
          <a:lstStyle/>
          <a:p>
            <a:r>
              <a:rPr lang="pl-PL" b="1" i="1">
                <a:latin typeface="Georgia" pitchFamily="18" charset="0"/>
              </a:rPr>
              <a:t>X</a:t>
            </a:r>
            <a:r>
              <a:rPr lang="pl-PL" b="1" i="1" baseline="-25000">
                <a:latin typeface="Georgia" pitchFamily="18" charset="0"/>
              </a:rPr>
              <a:t>5</a:t>
            </a:r>
            <a:r>
              <a:rPr lang="pl-PL" b="1" i="1">
                <a:latin typeface="Georgia" pitchFamily="18" charset="0"/>
              </a:rPr>
              <a:t>,</a:t>
            </a:r>
          </a:p>
        </p:txBody>
      </p:sp>
      <p:grpSp>
        <p:nvGrpSpPr>
          <p:cNvPr id="6" name="Group 29"/>
          <p:cNvGrpSpPr>
            <a:grpSpLocks/>
          </p:cNvGrpSpPr>
          <p:nvPr/>
        </p:nvGrpSpPr>
        <p:grpSpPr bwMode="auto">
          <a:xfrm>
            <a:off x="539750" y="333375"/>
            <a:ext cx="2376488" cy="5983288"/>
            <a:chOff x="340" y="210"/>
            <a:chExt cx="1497" cy="3769"/>
          </a:xfrm>
        </p:grpSpPr>
        <p:sp>
          <p:nvSpPr>
            <p:cNvPr id="128025" name="Rectangle 30"/>
            <p:cNvSpPr>
              <a:spLocks noChangeArrowheads="1"/>
            </p:cNvSpPr>
            <p:nvPr/>
          </p:nvSpPr>
          <p:spPr bwMode="auto">
            <a:xfrm>
              <a:off x="612" y="3748"/>
              <a:ext cx="326" cy="231"/>
            </a:xfrm>
            <a:prstGeom prst="rect">
              <a:avLst/>
            </a:prstGeom>
            <a:noFill/>
            <a:ln w="9525">
              <a:noFill/>
              <a:miter lim="800000"/>
              <a:headEnd/>
              <a:tailEnd/>
            </a:ln>
          </p:spPr>
          <p:txBody>
            <a:bodyPr wrap="none">
              <a:spAutoFit/>
            </a:bodyPr>
            <a:lstStyle/>
            <a:p>
              <a:r>
                <a:rPr lang="pl-PL" b="1" i="1">
                  <a:latin typeface="Georgia" pitchFamily="18" charset="0"/>
                </a:rPr>
                <a:t>X</a:t>
              </a:r>
              <a:r>
                <a:rPr lang="pl-PL" b="1" i="1" baseline="-25000">
                  <a:latin typeface="Georgia" pitchFamily="18" charset="0"/>
                </a:rPr>
                <a:t>1</a:t>
              </a:r>
              <a:r>
                <a:rPr lang="pl-PL" b="1" i="1">
                  <a:latin typeface="Georgia" pitchFamily="18" charset="0"/>
                </a:rPr>
                <a:t>,</a:t>
              </a:r>
            </a:p>
          </p:txBody>
        </p:sp>
        <p:sp>
          <p:nvSpPr>
            <p:cNvPr id="128026" name="Rectangle 31"/>
            <p:cNvSpPr>
              <a:spLocks noChangeArrowheads="1"/>
            </p:cNvSpPr>
            <p:nvPr/>
          </p:nvSpPr>
          <p:spPr bwMode="auto">
            <a:xfrm>
              <a:off x="340" y="1797"/>
              <a:ext cx="363" cy="318"/>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28027" name="Line 32"/>
            <p:cNvSpPr>
              <a:spLocks noChangeShapeType="1"/>
            </p:cNvSpPr>
            <p:nvPr/>
          </p:nvSpPr>
          <p:spPr bwMode="auto">
            <a:xfrm>
              <a:off x="476" y="2115"/>
              <a:ext cx="0" cy="1406"/>
            </a:xfrm>
            <a:prstGeom prst="line">
              <a:avLst/>
            </a:prstGeom>
            <a:noFill/>
            <a:ln w="9525">
              <a:solidFill>
                <a:srgbClr val="006699"/>
              </a:solidFill>
              <a:round/>
              <a:headEnd/>
              <a:tailEnd type="triangle" w="med" len="med"/>
            </a:ln>
          </p:spPr>
          <p:txBody>
            <a:bodyPr/>
            <a:lstStyle/>
            <a:p>
              <a:endParaRPr lang="pl-PL"/>
            </a:p>
          </p:txBody>
        </p:sp>
        <p:sp>
          <p:nvSpPr>
            <p:cNvPr id="128028" name="Rectangle 33"/>
            <p:cNvSpPr>
              <a:spLocks noChangeArrowheads="1"/>
            </p:cNvSpPr>
            <p:nvPr/>
          </p:nvSpPr>
          <p:spPr bwMode="auto">
            <a:xfrm>
              <a:off x="1383" y="210"/>
              <a:ext cx="454" cy="181"/>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28029" name="Line 34"/>
            <p:cNvSpPr>
              <a:spLocks noChangeShapeType="1"/>
            </p:cNvSpPr>
            <p:nvPr/>
          </p:nvSpPr>
          <p:spPr bwMode="auto">
            <a:xfrm flipH="1">
              <a:off x="657" y="391"/>
              <a:ext cx="726" cy="1406"/>
            </a:xfrm>
            <a:prstGeom prst="line">
              <a:avLst/>
            </a:prstGeom>
            <a:noFill/>
            <a:ln w="9525">
              <a:solidFill>
                <a:srgbClr val="006699"/>
              </a:solidFill>
              <a:round/>
              <a:headEnd/>
              <a:tailEnd type="triangle" w="med" len="med"/>
            </a:ln>
          </p:spPr>
          <p:txBody>
            <a:bodyPr/>
            <a:lstStyle/>
            <a:p>
              <a:endParaRPr lang="pl-PL"/>
            </a:p>
          </p:txBody>
        </p:sp>
      </p:grpSp>
      <p:grpSp>
        <p:nvGrpSpPr>
          <p:cNvPr id="7" name="Group 35"/>
          <p:cNvGrpSpPr>
            <a:grpSpLocks/>
          </p:cNvGrpSpPr>
          <p:nvPr/>
        </p:nvGrpSpPr>
        <p:grpSpPr bwMode="auto">
          <a:xfrm>
            <a:off x="684213" y="3357563"/>
            <a:ext cx="2159000" cy="2959100"/>
            <a:chOff x="431" y="2115"/>
            <a:chExt cx="1360" cy="1864"/>
          </a:xfrm>
        </p:grpSpPr>
        <p:sp>
          <p:nvSpPr>
            <p:cNvPr id="128017" name="Rectangle 36"/>
            <p:cNvSpPr>
              <a:spLocks noChangeArrowheads="1"/>
            </p:cNvSpPr>
            <p:nvPr/>
          </p:nvSpPr>
          <p:spPr bwMode="auto">
            <a:xfrm>
              <a:off x="657" y="2115"/>
              <a:ext cx="363" cy="317"/>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28018" name="Line 37"/>
            <p:cNvSpPr>
              <a:spLocks noChangeShapeType="1"/>
            </p:cNvSpPr>
            <p:nvPr/>
          </p:nvSpPr>
          <p:spPr bwMode="auto">
            <a:xfrm>
              <a:off x="431" y="2251"/>
              <a:ext cx="226" cy="0"/>
            </a:xfrm>
            <a:prstGeom prst="line">
              <a:avLst/>
            </a:prstGeom>
            <a:noFill/>
            <a:ln w="38100">
              <a:solidFill>
                <a:srgbClr val="006699"/>
              </a:solidFill>
              <a:round/>
              <a:headEnd/>
              <a:tailEnd/>
            </a:ln>
          </p:spPr>
          <p:txBody>
            <a:bodyPr/>
            <a:lstStyle/>
            <a:p>
              <a:endParaRPr lang="pl-PL"/>
            </a:p>
          </p:txBody>
        </p:sp>
        <p:sp>
          <p:nvSpPr>
            <p:cNvPr id="128019" name="Line 38"/>
            <p:cNvSpPr>
              <a:spLocks noChangeShapeType="1"/>
            </p:cNvSpPr>
            <p:nvPr/>
          </p:nvSpPr>
          <p:spPr bwMode="auto">
            <a:xfrm flipH="1" flipV="1">
              <a:off x="838" y="2432"/>
              <a:ext cx="1" cy="182"/>
            </a:xfrm>
            <a:prstGeom prst="line">
              <a:avLst/>
            </a:prstGeom>
            <a:noFill/>
            <a:ln w="38100">
              <a:solidFill>
                <a:srgbClr val="006699"/>
              </a:solidFill>
              <a:round/>
              <a:headEnd/>
              <a:tailEnd/>
            </a:ln>
          </p:spPr>
          <p:txBody>
            <a:bodyPr/>
            <a:lstStyle/>
            <a:p>
              <a:endParaRPr lang="pl-PL"/>
            </a:p>
          </p:txBody>
        </p:sp>
        <p:sp>
          <p:nvSpPr>
            <p:cNvPr id="128020" name="Line 39"/>
            <p:cNvSpPr>
              <a:spLocks noChangeShapeType="1"/>
            </p:cNvSpPr>
            <p:nvPr/>
          </p:nvSpPr>
          <p:spPr bwMode="auto">
            <a:xfrm flipH="1" flipV="1">
              <a:off x="1020" y="2251"/>
              <a:ext cx="272" cy="0"/>
            </a:xfrm>
            <a:prstGeom prst="line">
              <a:avLst/>
            </a:prstGeom>
            <a:noFill/>
            <a:ln w="38100">
              <a:solidFill>
                <a:srgbClr val="006699"/>
              </a:solidFill>
              <a:round/>
              <a:headEnd/>
              <a:tailEnd/>
            </a:ln>
          </p:spPr>
          <p:txBody>
            <a:bodyPr/>
            <a:lstStyle/>
            <a:p>
              <a:endParaRPr lang="pl-PL"/>
            </a:p>
          </p:txBody>
        </p:sp>
        <p:sp>
          <p:nvSpPr>
            <p:cNvPr id="128021" name="Text Box 40"/>
            <p:cNvSpPr txBox="1">
              <a:spLocks noChangeArrowheads="1"/>
            </p:cNvSpPr>
            <p:nvPr/>
          </p:nvSpPr>
          <p:spPr bwMode="auto">
            <a:xfrm>
              <a:off x="1111" y="2478"/>
              <a:ext cx="680" cy="237"/>
            </a:xfrm>
            <a:prstGeom prst="rect">
              <a:avLst/>
            </a:prstGeom>
            <a:noFill/>
            <a:ln w="9525">
              <a:solidFill>
                <a:srgbClr val="006699"/>
              </a:solidFill>
              <a:miter lim="800000"/>
              <a:headEnd/>
              <a:tailEnd/>
            </a:ln>
          </p:spPr>
          <p:txBody>
            <a:bodyPr>
              <a:spAutoFit/>
            </a:bodyPr>
            <a:lstStyle/>
            <a:p>
              <a:r>
                <a:rPr lang="pl-PL" i="1">
                  <a:latin typeface="Georgia" pitchFamily="18" charset="0"/>
                </a:rPr>
                <a:t>r(X</a:t>
              </a:r>
              <a:r>
                <a:rPr lang="pl-PL" i="1" baseline="-25000">
                  <a:latin typeface="Georgia" pitchFamily="18" charset="0"/>
                </a:rPr>
                <a:t>2</a:t>
              </a:r>
              <a:r>
                <a:rPr lang="pl-PL" i="1">
                  <a:latin typeface="Georgia" pitchFamily="18" charset="0"/>
                </a:rPr>
                <a:t>)=3</a:t>
              </a:r>
            </a:p>
          </p:txBody>
        </p:sp>
        <p:sp>
          <p:nvSpPr>
            <p:cNvPr id="128022" name="Line 41"/>
            <p:cNvSpPr>
              <a:spLocks noChangeShapeType="1"/>
            </p:cNvSpPr>
            <p:nvPr/>
          </p:nvSpPr>
          <p:spPr bwMode="auto">
            <a:xfrm>
              <a:off x="1020" y="2432"/>
              <a:ext cx="91" cy="46"/>
            </a:xfrm>
            <a:prstGeom prst="line">
              <a:avLst/>
            </a:prstGeom>
            <a:noFill/>
            <a:ln w="9525">
              <a:solidFill>
                <a:srgbClr val="006699"/>
              </a:solidFill>
              <a:round/>
              <a:headEnd/>
              <a:tailEnd type="triangle" w="med" len="med"/>
            </a:ln>
          </p:spPr>
          <p:txBody>
            <a:bodyPr/>
            <a:lstStyle/>
            <a:p>
              <a:endParaRPr lang="pl-PL"/>
            </a:p>
          </p:txBody>
        </p:sp>
        <p:sp>
          <p:nvSpPr>
            <p:cNvPr id="128023" name="Line 42"/>
            <p:cNvSpPr>
              <a:spLocks noChangeShapeType="1"/>
            </p:cNvSpPr>
            <p:nvPr/>
          </p:nvSpPr>
          <p:spPr bwMode="auto">
            <a:xfrm>
              <a:off x="1247" y="2704"/>
              <a:ext cx="0" cy="862"/>
            </a:xfrm>
            <a:prstGeom prst="line">
              <a:avLst/>
            </a:prstGeom>
            <a:noFill/>
            <a:ln w="9525">
              <a:solidFill>
                <a:srgbClr val="006699"/>
              </a:solidFill>
              <a:round/>
              <a:headEnd/>
              <a:tailEnd type="triangle" w="med" len="med"/>
            </a:ln>
          </p:spPr>
          <p:txBody>
            <a:bodyPr/>
            <a:lstStyle/>
            <a:p>
              <a:endParaRPr lang="pl-PL"/>
            </a:p>
          </p:txBody>
        </p:sp>
        <p:sp>
          <p:nvSpPr>
            <p:cNvPr id="128024" name="Rectangle 43"/>
            <p:cNvSpPr>
              <a:spLocks noChangeArrowheads="1"/>
            </p:cNvSpPr>
            <p:nvPr/>
          </p:nvSpPr>
          <p:spPr bwMode="auto">
            <a:xfrm>
              <a:off x="884" y="3748"/>
              <a:ext cx="339" cy="231"/>
            </a:xfrm>
            <a:prstGeom prst="rect">
              <a:avLst/>
            </a:prstGeom>
            <a:noFill/>
            <a:ln w="9525">
              <a:noFill/>
              <a:miter lim="800000"/>
              <a:headEnd/>
              <a:tailEnd/>
            </a:ln>
          </p:spPr>
          <p:txBody>
            <a:bodyPr wrap="none">
              <a:spAutoFit/>
            </a:bodyPr>
            <a:lstStyle/>
            <a:p>
              <a:r>
                <a:rPr lang="pl-PL" b="1" i="1">
                  <a:latin typeface="Georgia" pitchFamily="18" charset="0"/>
                </a:rPr>
                <a:t>X</a:t>
              </a:r>
              <a:r>
                <a:rPr lang="pl-PL" b="1" i="1" baseline="-25000">
                  <a:latin typeface="Georgia" pitchFamily="18" charset="0"/>
                </a:rPr>
                <a:t>2</a:t>
              </a:r>
              <a:r>
                <a:rPr lang="pl-PL" b="1" i="1">
                  <a:latin typeface="Georgia" pitchFamily="18" charset="0"/>
                </a:rPr>
                <a:t>,</a:t>
              </a:r>
            </a:p>
          </p:txBody>
        </p:sp>
      </p:grpSp>
      <p:sp>
        <p:nvSpPr>
          <p:cNvPr id="45" name="Rectangle 2"/>
          <p:cNvSpPr>
            <a:spLocks noGrp="1" noChangeArrowheads="1"/>
          </p:cNvSpPr>
          <p:nvPr>
            <p:ph type="title"/>
          </p:nvPr>
        </p:nvSpPr>
        <p:spPr>
          <a:xfrm>
            <a:off x="4788024" y="5445224"/>
            <a:ext cx="3959845" cy="936104"/>
          </a:xfrm>
        </p:spPr>
        <p:txBody>
          <a:bodyPr/>
          <a:lstStyle/>
          <a:p>
            <a:pPr eaLnBrk="1" hangingPunct="1"/>
            <a:r>
              <a:rPr lang="pl-PL" smtClean="0"/>
              <a:t>Metoda analizy grafów (metoda Bartosiewicz)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61476"/>
                                        </p:tgtEl>
                                        <p:attrNameLst>
                                          <p:attrName>style.visibility</p:attrName>
                                        </p:attrNameLst>
                                      </p:cBhvr>
                                      <p:to>
                                        <p:strVal val="visible"/>
                                      </p:to>
                                    </p:set>
                                    <p:animEffect transition="in" filter="wipe(down)">
                                      <p:cBhvr>
                                        <p:cTn id="7" dur="500"/>
                                        <p:tgtEl>
                                          <p:spTgt spid="3614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1478"/>
                                        </p:tgtEl>
                                        <p:attrNameLst>
                                          <p:attrName>style.visibility</p:attrName>
                                        </p:attrNameLst>
                                      </p:cBhvr>
                                      <p:to>
                                        <p:strVal val="visible"/>
                                      </p:to>
                                    </p:set>
                                    <p:animEffect transition="in" filter="wipe(down)">
                                      <p:cBhvr>
                                        <p:cTn id="12" dur="500"/>
                                        <p:tgtEl>
                                          <p:spTgt spid="36147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61477"/>
                                        </p:tgtEl>
                                        <p:attrNameLst>
                                          <p:attrName>style.visibility</p:attrName>
                                        </p:attrNameLst>
                                      </p:cBhvr>
                                      <p:to>
                                        <p:strVal val="visible"/>
                                      </p:to>
                                    </p:set>
                                    <p:animEffect transition="in" filter="wipe(down)">
                                      <p:cBhvr>
                                        <p:cTn id="15" dur="500"/>
                                        <p:tgtEl>
                                          <p:spTgt spid="36147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61479"/>
                                        </p:tgtEl>
                                        <p:attrNameLst>
                                          <p:attrName>style.visibility</p:attrName>
                                        </p:attrNameLst>
                                      </p:cBhvr>
                                      <p:to>
                                        <p:strVal val="visible"/>
                                      </p:to>
                                    </p:set>
                                    <p:animEffect transition="in" filter="wipe(down)">
                                      <p:cBhvr>
                                        <p:cTn id="18" dur="500"/>
                                        <p:tgtEl>
                                          <p:spTgt spid="36147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61480"/>
                                        </p:tgtEl>
                                        <p:attrNameLst>
                                          <p:attrName>style.visibility</p:attrName>
                                        </p:attrNameLst>
                                      </p:cBhvr>
                                      <p:to>
                                        <p:strVal val="visible"/>
                                      </p:to>
                                    </p:set>
                                    <p:animEffect transition="in" filter="wipe(down)">
                                      <p:cBhvr>
                                        <p:cTn id="21" dur="500"/>
                                        <p:tgtEl>
                                          <p:spTgt spid="36148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61474"/>
                                        </p:tgtEl>
                                        <p:attrNameLst>
                                          <p:attrName>style.visibility</p:attrName>
                                        </p:attrNameLst>
                                      </p:cBhvr>
                                      <p:to>
                                        <p:strVal val="visible"/>
                                      </p:to>
                                    </p:set>
                                    <p:animEffect transition="in" filter="checkerboard(across)">
                                      <p:cBhvr>
                                        <p:cTn id="26" dur="500"/>
                                        <p:tgtEl>
                                          <p:spTgt spid="36147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00"/>
                                        <p:tgtEl>
                                          <p:spTgt spid="5"/>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361500"/>
                                        </p:tgtEl>
                                        <p:attrNameLst>
                                          <p:attrName>style.visibility</p:attrName>
                                        </p:attrNameLst>
                                      </p:cBhvr>
                                      <p:to>
                                        <p:strVal val="visible"/>
                                      </p:to>
                                    </p:set>
                                    <p:animEffect transition="in" filter="wipe(down)">
                                      <p:cBhvr>
                                        <p:cTn id="50" dur="500"/>
                                        <p:tgtEl>
                                          <p:spTgt spid="36150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up)">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up)">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6" grpId="0" animBg="1"/>
      <p:bldP spid="361477" grpId="0" animBg="1"/>
      <p:bldP spid="361478" grpId="0" animBg="1"/>
      <p:bldP spid="361479" grpId="0" animBg="1"/>
      <p:bldP spid="361480" grpId="0" animBg="1"/>
      <p:bldP spid="3615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t>
            </a:r>
            <a:r>
              <a:rPr lang="pl-PL" dirty="0" err="1" smtClean="0"/>
              <a:t>un</a:t>
            </a:r>
            <a:r>
              <a:rPr lang="pl-PL" dirty="0" smtClean="0"/>
              <a:t>)</a:t>
            </a:r>
            <a:r>
              <a:rPr lang="pl-PL" dirty="0" err="1" smtClean="0"/>
              <a:t>supervised</a:t>
            </a:r>
            <a:r>
              <a:rPr lang="pl-PL" dirty="0" smtClean="0"/>
              <a:t> data </a:t>
            </a:r>
            <a:r>
              <a:rPr lang="pl-PL" dirty="0" err="1" smtClean="0"/>
              <a:t>cleaning</a:t>
            </a:r>
            <a:endParaRPr lang="pl-PL" dirty="0"/>
          </a:p>
        </p:txBody>
      </p:sp>
      <p:sp>
        <p:nvSpPr>
          <p:cNvPr id="3" name="Symbol zastępczy zawartości 2"/>
          <p:cNvSpPr>
            <a:spLocks noGrp="1"/>
          </p:cNvSpPr>
          <p:nvPr>
            <p:ph idx="1"/>
          </p:nvPr>
        </p:nvSpPr>
        <p:spPr/>
        <p:txBody>
          <a:bodyPr>
            <a:normAutofit lnSpcReduction="10000"/>
          </a:bodyPr>
          <a:lstStyle/>
          <a:p>
            <a:pPr marL="179388" indent="-179388">
              <a:buFont typeface="Arial" pitchFamily="34" charset="0"/>
              <a:buChar char="•"/>
            </a:pPr>
            <a:r>
              <a:rPr lang="en-US" dirty="0" smtClean="0"/>
              <a:t>Accuracy, Completeness, Consistency, Normalization and Timeliness</a:t>
            </a:r>
            <a:endParaRPr lang="pl-PL" dirty="0" smtClean="0"/>
          </a:p>
          <a:p>
            <a:pPr marL="630238" lvl="1" indent="-269875">
              <a:buFont typeface="Arial" pitchFamily="34" charset="0"/>
              <a:buChar char="•"/>
            </a:pPr>
            <a:r>
              <a:rPr lang="en-US" dirty="0" smtClean="0"/>
              <a:t>specifying multiple business rules or logical relationships among  data</a:t>
            </a:r>
            <a:endParaRPr lang="pl-PL" dirty="0" smtClean="0"/>
          </a:p>
          <a:p>
            <a:pPr marL="630238" lvl="1" indent="-269875">
              <a:buFont typeface="Arial" pitchFamily="34" charset="0"/>
              <a:buChar char="•"/>
            </a:pPr>
            <a:r>
              <a:rPr lang="en-US" dirty="0" smtClean="0"/>
              <a:t>missing data filling in the multi-view and panoramic dispatching</a:t>
            </a:r>
            <a:endParaRPr lang="pl-PL" dirty="0" smtClean="0"/>
          </a:p>
          <a:p>
            <a:pPr marL="630238" lvl="1" indent="-269875">
              <a:buFont typeface="Arial" pitchFamily="34" charset="0"/>
              <a:buChar char="•"/>
            </a:pPr>
            <a:r>
              <a:rPr lang="en-US" dirty="0" smtClean="0"/>
              <a:t>inconsistent data repair under the distributed big data</a:t>
            </a:r>
            <a:endParaRPr lang="pl-PL" dirty="0" smtClean="0"/>
          </a:p>
          <a:p>
            <a:pPr marL="179388" indent="-179388">
              <a:buFont typeface="Arial" pitchFamily="34" charset="0"/>
              <a:buChar char="•"/>
            </a:pPr>
            <a:r>
              <a:rPr lang="en-US" dirty="0" smtClean="0"/>
              <a:t>unsupervised data cleaning can essentially be seen as a repair way which relies solely on the data set itself</a:t>
            </a:r>
            <a:r>
              <a:rPr lang="pl-PL" dirty="0" smtClean="0"/>
              <a:t/>
            </a:r>
            <a:br>
              <a:rPr lang="pl-PL" dirty="0" smtClean="0"/>
            </a:br>
            <a:r>
              <a:rPr lang="pl-PL" sz="2400" dirty="0" smtClean="0"/>
              <a:t>(</a:t>
            </a:r>
            <a:r>
              <a:rPr lang="en-US" sz="2400" dirty="0" smtClean="0"/>
              <a:t>lack of sufficient domain knowledge to specify the corresponding business rules for the erroneous data</a:t>
            </a:r>
            <a:r>
              <a:rPr lang="pl-PL" sz="2400" dirty="0" smtClean="0"/>
              <a:t>)</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142339" name="Rectangle 2"/>
          <p:cNvSpPr>
            <a:spLocks noGrp="1" noChangeArrowheads="1"/>
          </p:cNvSpPr>
          <p:nvPr>
            <p:ph type="title"/>
          </p:nvPr>
        </p:nvSpPr>
        <p:spPr/>
        <p:txBody>
          <a:bodyPr/>
          <a:lstStyle/>
          <a:p>
            <a:pPr eaLnBrk="1" hangingPunct="1"/>
            <a:r>
              <a:rPr lang="pl-PL" smtClean="0"/>
              <a:t>STATISTICA – wybór predyktorów</a:t>
            </a:r>
          </a:p>
        </p:txBody>
      </p:sp>
      <p:sp>
        <p:nvSpPr>
          <p:cNvPr id="142340" name="Rectangle 3"/>
          <p:cNvSpPr>
            <a:spLocks noGrp="1" noChangeArrowheads="1"/>
          </p:cNvSpPr>
          <p:nvPr>
            <p:ph type="body" idx="1"/>
          </p:nvPr>
        </p:nvSpPr>
        <p:spPr>
          <a:xfrm>
            <a:off x="179388" y="1052513"/>
            <a:ext cx="4897437" cy="5472112"/>
          </a:xfrm>
        </p:spPr>
        <p:txBody>
          <a:bodyPr/>
          <a:lstStyle/>
          <a:p>
            <a:pPr eaLnBrk="1" hangingPunct="1"/>
            <a:r>
              <a:rPr lang="pl-PL" sz="2000" smtClean="0"/>
              <a:t>Budujemy w nim ranking zmiennych i wybieramy jedynie te zmienne, które są w sposób istotny powiązane z modelowanym zjawiskiem. </a:t>
            </a:r>
          </a:p>
          <a:p>
            <a:pPr eaLnBrk="1" hangingPunct="1"/>
            <a:r>
              <a:rPr lang="pl-PL" sz="2000" smtClean="0"/>
              <a:t>Miarą szacowania mocy predykcyjnej jest wskaźnik </a:t>
            </a:r>
            <a:r>
              <a:rPr lang="pl-PL" sz="2000" i="1" smtClean="0">
                <a:solidFill>
                  <a:srgbClr val="006699"/>
                </a:solidFill>
              </a:rPr>
              <a:t>information value (IV)</a:t>
            </a:r>
          </a:p>
          <a:p>
            <a:pPr eaLnBrk="1" hangingPunct="1"/>
            <a:endParaRPr lang="pl-PL" sz="2000" i="1" smtClean="0">
              <a:solidFill>
                <a:srgbClr val="006699"/>
              </a:solidFill>
            </a:endParaRPr>
          </a:p>
          <a:p>
            <a:pPr eaLnBrk="1" hangingPunct="1"/>
            <a:r>
              <a:rPr lang="pl-PL" sz="2000" smtClean="0"/>
              <a:t>Wyznacznikiem mocy predykcyjnej poszczególnych wartości lub przedziałów wartości zmiennych prognozujących jest miara </a:t>
            </a:r>
            <a:r>
              <a:rPr lang="pl-PL" sz="2000" i="1" smtClean="0">
                <a:solidFill>
                  <a:srgbClr val="006699"/>
                </a:solidFill>
              </a:rPr>
              <a:t>Weight of Evidence (WoE)</a:t>
            </a:r>
            <a:endParaRPr lang="pl-PL" sz="2000" smtClean="0"/>
          </a:p>
        </p:txBody>
      </p:sp>
      <p:pic>
        <p:nvPicPr>
          <p:cNvPr id="142341" name="Picture 4"/>
          <p:cNvPicPr>
            <a:picLocks noChangeAspect="1" noChangeArrowheads="1"/>
          </p:cNvPicPr>
          <p:nvPr/>
        </p:nvPicPr>
        <p:blipFill>
          <a:blip r:embed="rId2" cstate="print"/>
          <a:srcRect/>
          <a:stretch>
            <a:fillRect/>
          </a:stretch>
        </p:blipFill>
        <p:spPr bwMode="auto">
          <a:xfrm>
            <a:off x="4932363" y="1844675"/>
            <a:ext cx="4076700" cy="3686175"/>
          </a:xfrm>
          <a:prstGeom prst="rect">
            <a:avLst/>
          </a:prstGeom>
          <a:noFill/>
          <a:ln w="9525">
            <a:noFill/>
            <a:miter lim="800000"/>
            <a:headEnd/>
            <a:tailEnd/>
          </a:ln>
        </p:spPr>
      </p:pic>
      <p:pic>
        <p:nvPicPr>
          <p:cNvPr id="142342" name="Picture 5"/>
          <p:cNvPicPr>
            <a:picLocks noChangeAspect="1" noChangeArrowheads="1"/>
          </p:cNvPicPr>
          <p:nvPr/>
        </p:nvPicPr>
        <p:blipFill>
          <a:blip r:embed="rId3" cstate="print"/>
          <a:srcRect/>
          <a:stretch>
            <a:fillRect/>
          </a:stretch>
        </p:blipFill>
        <p:spPr bwMode="auto">
          <a:xfrm>
            <a:off x="1692275" y="3141663"/>
            <a:ext cx="2257425"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134147" name="Rectangle 2"/>
          <p:cNvSpPr>
            <a:spLocks noGrp="1" noChangeArrowheads="1"/>
          </p:cNvSpPr>
          <p:nvPr>
            <p:ph type="title"/>
          </p:nvPr>
        </p:nvSpPr>
        <p:spPr/>
        <p:txBody>
          <a:bodyPr/>
          <a:lstStyle/>
          <a:p>
            <a:pPr eaLnBrk="1" hangingPunct="1"/>
            <a:r>
              <a:rPr lang="pl-PL" smtClean="0"/>
              <a:t>Wstępne przetwarzanie danych </a:t>
            </a:r>
          </a:p>
        </p:txBody>
      </p:sp>
      <p:sp>
        <p:nvSpPr>
          <p:cNvPr id="134148" name="Rectangle 3"/>
          <p:cNvSpPr>
            <a:spLocks noGrp="1" noChangeArrowheads="1"/>
          </p:cNvSpPr>
          <p:nvPr>
            <p:ph type="body" idx="1"/>
          </p:nvPr>
        </p:nvSpPr>
        <p:spPr>
          <a:xfrm>
            <a:off x="179388" y="1125538"/>
            <a:ext cx="8518525" cy="1366837"/>
          </a:xfrm>
        </p:spPr>
        <p:txBody>
          <a:bodyPr/>
          <a:lstStyle/>
          <a:p>
            <a:pPr eaLnBrk="1" hangingPunct="1"/>
            <a:r>
              <a:rPr lang="pl-PL" sz="2400" smtClean="0"/>
              <a:t>W analizach wielowymiarowych często mamy do czynienia z sytuacją, gdy zmienne mają bardzo różne </a:t>
            </a:r>
            <a:r>
              <a:rPr lang="pl-PL" sz="2400" smtClean="0">
                <a:solidFill>
                  <a:srgbClr val="006699"/>
                </a:solidFill>
              </a:rPr>
              <a:t>zakresy zmienności</a:t>
            </a:r>
            <a:r>
              <a:rPr lang="pl-PL" sz="2400" smtClean="0"/>
              <a:t> (różne wariancje). </a:t>
            </a:r>
          </a:p>
        </p:txBody>
      </p:sp>
      <p:pic>
        <p:nvPicPr>
          <p:cNvPr id="134149" name="Picture 4"/>
          <p:cNvPicPr>
            <a:picLocks noChangeAspect="1" noChangeArrowheads="1"/>
          </p:cNvPicPr>
          <p:nvPr/>
        </p:nvPicPr>
        <p:blipFill>
          <a:blip r:embed="rId2" cstate="print"/>
          <a:srcRect/>
          <a:stretch>
            <a:fillRect/>
          </a:stretch>
        </p:blipFill>
        <p:spPr bwMode="auto">
          <a:xfrm>
            <a:off x="5580063" y="1989138"/>
            <a:ext cx="3563937" cy="2774950"/>
          </a:xfrm>
          <a:prstGeom prst="rect">
            <a:avLst/>
          </a:prstGeom>
          <a:noFill/>
          <a:ln w="9525">
            <a:noFill/>
            <a:miter lim="800000"/>
            <a:headEnd/>
            <a:tailEnd/>
          </a:ln>
        </p:spPr>
      </p:pic>
      <p:sp>
        <p:nvSpPr>
          <p:cNvPr id="134150" name="Rectangle 5"/>
          <p:cNvSpPr>
            <a:spLocks noChangeArrowheads="1"/>
          </p:cNvSpPr>
          <p:nvPr/>
        </p:nvSpPr>
        <p:spPr bwMode="auto">
          <a:xfrm>
            <a:off x="179388" y="2428875"/>
            <a:ext cx="5616575" cy="3902075"/>
          </a:xfrm>
          <a:prstGeom prst="rect">
            <a:avLst/>
          </a:prstGeom>
          <a:noFill/>
          <a:ln w="9525">
            <a:noFill/>
            <a:miter lim="800000"/>
            <a:headEnd/>
            <a:tailEnd/>
          </a:ln>
        </p:spPr>
        <p:txBody>
          <a:bodyPr anchor="ctr">
            <a:spAutoFit/>
          </a:bodyPr>
          <a:lstStyle/>
          <a:p>
            <a:pPr marL="361950" indent="-361950">
              <a:spcBef>
                <a:spcPct val="50000"/>
              </a:spcBef>
              <a:buFont typeface="Georgia" pitchFamily="18" charset="0"/>
              <a:buChar char="―"/>
            </a:pPr>
            <a:r>
              <a:rPr lang="pl-PL" sz="2000">
                <a:latin typeface="Calibri" pitchFamily="34" charset="0"/>
              </a:rPr>
              <a:t>Na wykresie rozrzutu przedstawione są przykładowe, dwuwymiarowe dane. Obie skale wykresu są takie same, w związku z czym, przed transformacją (czerwone punkty) wydaje się, że większość zmienności zawiera się w drugim wymiarze </a:t>
            </a:r>
            <a:r>
              <a:rPr lang="pl-PL" sz="2000" i="1">
                <a:latin typeface="Calibri" pitchFamily="34" charset="0"/>
              </a:rPr>
              <a:t>X2</a:t>
            </a:r>
            <a:r>
              <a:rPr lang="pl-PL" sz="2000">
                <a:latin typeface="Calibri" pitchFamily="34" charset="0"/>
              </a:rPr>
              <a:t>. </a:t>
            </a:r>
          </a:p>
          <a:p>
            <a:pPr marL="361950" indent="-361950">
              <a:spcBef>
                <a:spcPct val="50000"/>
              </a:spcBef>
              <a:buFont typeface="Georgia" pitchFamily="18" charset="0"/>
              <a:buChar char="―"/>
            </a:pPr>
            <a:r>
              <a:rPr lang="pl-PL" sz="2000">
                <a:latin typeface="Calibri" pitchFamily="34" charset="0"/>
              </a:rPr>
              <a:t>Jednak po przeskalowaniu zmiennej </a:t>
            </a:r>
            <a:r>
              <a:rPr lang="pl-PL" sz="2000" i="1">
                <a:latin typeface="Calibri" pitchFamily="34" charset="0"/>
              </a:rPr>
              <a:t>X1</a:t>
            </a:r>
            <a:r>
              <a:rPr lang="pl-PL" sz="2000">
                <a:latin typeface="Calibri" pitchFamily="34" charset="0"/>
              </a:rPr>
              <a:t> (niebieskie punkty) widać, że obie zmienne mają zmienność podobnego typu. Konieczne jest więc takie przeskalowanie zmiennych, by żadna nie miała sztucznie zawyżonego, czy zaniżonego wpływu na analizę, tylko z powodu skali.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p:cNvPicPr>
            <a:picLocks noChangeAspect="1" noChangeArrowheads="1"/>
          </p:cNvPicPr>
          <p:nvPr/>
        </p:nvPicPr>
        <p:blipFill>
          <a:blip r:embed="rId2" cstate="print"/>
          <a:srcRect/>
          <a:stretch>
            <a:fillRect/>
          </a:stretch>
        </p:blipFill>
        <p:spPr bwMode="auto">
          <a:xfrm>
            <a:off x="6084168" y="2276872"/>
            <a:ext cx="1512168" cy="1382335"/>
          </a:xfrm>
          <a:prstGeom prst="rect">
            <a:avLst/>
          </a:prstGeom>
          <a:noFill/>
          <a:ln w="9525">
            <a:noFill/>
            <a:miter lim="800000"/>
            <a:headEnd/>
            <a:tailEnd/>
          </a:ln>
        </p:spPr>
      </p:pic>
      <p:pic>
        <p:nvPicPr>
          <p:cNvPr id="11" name="Picture 5"/>
          <p:cNvPicPr>
            <a:picLocks noChangeAspect="1" noChangeArrowheads="1"/>
          </p:cNvPicPr>
          <p:nvPr/>
        </p:nvPicPr>
        <p:blipFill>
          <a:blip r:embed="rId3" cstate="print"/>
          <a:srcRect/>
          <a:stretch>
            <a:fillRect/>
          </a:stretch>
        </p:blipFill>
        <p:spPr bwMode="auto">
          <a:xfrm>
            <a:off x="682799" y="2564507"/>
            <a:ext cx="2160240" cy="964393"/>
          </a:xfrm>
          <a:prstGeom prst="rect">
            <a:avLst/>
          </a:prstGeom>
          <a:noFill/>
          <a:ln w="9525">
            <a:noFill/>
            <a:miter lim="800000"/>
            <a:headEnd/>
            <a:tailEnd/>
          </a:ln>
        </p:spPr>
      </p:pic>
      <p:sp>
        <p:nvSpPr>
          <p:cNvPr id="4" name="Symbol zastępczy stopki 3"/>
          <p:cNvSpPr>
            <a:spLocks noGrp="1"/>
          </p:cNvSpPr>
          <p:nvPr>
            <p:ph type="ftr" sz="quarter" idx="10"/>
          </p:nvPr>
        </p:nvSpPr>
        <p:spPr/>
        <p:txBody>
          <a:bodyPr/>
          <a:lstStyle/>
          <a:p>
            <a:pPr>
              <a:defRPr/>
            </a:pPr>
            <a:r>
              <a:rPr lang="pl-PL"/>
              <a:t>KISIM, WIMiIP, AGH</a:t>
            </a:r>
          </a:p>
        </p:txBody>
      </p:sp>
      <p:sp>
        <p:nvSpPr>
          <p:cNvPr id="33795" name="Rectangle 2"/>
          <p:cNvSpPr>
            <a:spLocks noGrp="1" noChangeArrowheads="1"/>
          </p:cNvSpPr>
          <p:nvPr>
            <p:ph type="title"/>
          </p:nvPr>
        </p:nvSpPr>
        <p:spPr/>
        <p:txBody>
          <a:bodyPr/>
          <a:lstStyle/>
          <a:p>
            <a:pPr eaLnBrk="1" hangingPunct="1"/>
            <a:r>
              <a:rPr lang="pl-PL" dirty="0" smtClean="0"/>
              <a:t>Standaryzacja / Normalizacja</a:t>
            </a:r>
          </a:p>
        </p:txBody>
      </p:sp>
      <p:sp>
        <p:nvSpPr>
          <p:cNvPr id="5" name="Prostokąt 4"/>
          <p:cNvSpPr/>
          <p:nvPr/>
        </p:nvSpPr>
        <p:spPr>
          <a:xfrm>
            <a:off x="755576" y="1124744"/>
            <a:ext cx="7704856" cy="1200329"/>
          </a:xfrm>
          <a:prstGeom prst="rect">
            <a:avLst/>
          </a:prstGeom>
        </p:spPr>
        <p:txBody>
          <a:bodyPr wrap="square">
            <a:spAutoFit/>
          </a:bodyPr>
          <a:lstStyle/>
          <a:p>
            <a:r>
              <a:rPr lang="pl-PL" sz="2400" dirty="0" smtClean="0">
                <a:latin typeface="+mn-lt"/>
              </a:rPr>
              <a:t>W wyniku </a:t>
            </a:r>
            <a:r>
              <a:rPr lang="pl-PL" sz="2400" dirty="0" smtClean="0">
                <a:solidFill>
                  <a:srgbClr val="006699"/>
                </a:solidFill>
                <a:effectLst>
                  <a:outerShdw blurRad="38100" dist="38100" dir="2700000" algn="tl">
                    <a:srgbClr val="000000">
                      <a:alpha val="43137"/>
                    </a:srgbClr>
                  </a:outerShdw>
                </a:effectLst>
                <a:latin typeface="+mn-lt"/>
              </a:rPr>
              <a:t>normalizacji </a:t>
            </a:r>
            <a:r>
              <a:rPr lang="pl-PL" sz="2400" dirty="0" smtClean="0">
                <a:latin typeface="+mn-lt"/>
              </a:rPr>
              <a:t>danych otrzymujemy wektory, których wartości cech są zawarte w </a:t>
            </a:r>
            <a:r>
              <a:rPr lang="pl-PL" sz="2400" dirty="0" smtClean="0">
                <a:solidFill>
                  <a:srgbClr val="006699"/>
                </a:solidFill>
                <a:effectLst>
                  <a:outerShdw blurRad="38100" dist="38100" dir="2700000" algn="tl">
                    <a:srgbClr val="000000">
                      <a:alpha val="43137"/>
                    </a:srgbClr>
                  </a:outerShdw>
                </a:effectLst>
                <a:latin typeface="+mn-lt"/>
              </a:rPr>
              <a:t>przedziale &lt;0,1&gt;</a:t>
            </a:r>
            <a:r>
              <a:rPr lang="pl-PL" sz="2400" dirty="0" smtClean="0">
                <a:latin typeface="+mn-lt"/>
              </a:rPr>
              <a:t>. Normalizacja nie uwzględnia rozkładu wartości danej cechy. </a:t>
            </a:r>
            <a:endParaRPr lang="pl-PL" sz="2400" dirty="0">
              <a:latin typeface="+mn-lt"/>
            </a:endParaRPr>
          </a:p>
        </p:txBody>
      </p:sp>
      <p:sp>
        <p:nvSpPr>
          <p:cNvPr id="6" name="Prostokąt 5"/>
          <p:cNvSpPr/>
          <p:nvPr/>
        </p:nvSpPr>
        <p:spPr>
          <a:xfrm>
            <a:off x="323528" y="4437112"/>
            <a:ext cx="6696744" cy="1569660"/>
          </a:xfrm>
          <a:prstGeom prst="rect">
            <a:avLst/>
          </a:prstGeom>
        </p:spPr>
        <p:txBody>
          <a:bodyPr wrap="square">
            <a:spAutoFit/>
          </a:bodyPr>
          <a:lstStyle/>
          <a:p>
            <a:r>
              <a:rPr lang="pl-PL" sz="2400" dirty="0" smtClean="0">
                <a:latin typeface="+mn-lt"/>
              </a:rPr>
              <a:t>Wynikiem </a:t>
            </a:r>
            <a:r>
              <a:rPr lang="pl-PL" sz="2400" dirty="0" smtClean="0">
                <a:solidFill>
                  <a:srgbClr val="006699"/>
                </a:solidFill>
                <a:effectLst>
                  <a:outerShdw blurRad="38100" dist="38100" dir="2700000" algn="tl">
                    <a:srgbClr val="000000">
                      <a:alpha val="43137"/>
                    </a:srgbClr>
                  </a:outerShdw>
                </a:effectLst>
                <a:latin typeface="+mn-lt"/>
              </a:rPr>
              <a:t>standaryzacji </a:t>
            </a:r>
            <a:r>
              <a:rPr lang="pl-PL" sz="2400" dirty="0" smtClean="0">
                <a:latin typeface="+mn-lt"/>
              </a:rPr>
              <a:t>jest wektor cech , których wartość średnia </a:t>
            </a:r>
            <a:r>
              <a:rPr lang="pl-PL" sz="2400" i="1" dirty="0" smtClean="0">
                <a:solidFill>
                  <a:srgbClr val="006699"/>
                </a:solidFill>
                <a:effectLst>
                  <a:outerShdw blurRad="38100" dist="38100" dir="2700000" algn="tl">
                    <a:srgbClr val="000000">
                      <a:alpha val="43137"/>
                    </a:srgbClr>
                  </a:outerShdw>
                </a:effectLst>
                <a:latin typeface="+mn-lt"/>
              </a:rPr>
              <a:t>m = 0 </a:t>
            </a:r>
            <a:r>
              <a:rPr lang="pl-PL" sz="2400" dirty="0" smtClean="0">
                <a:latin typeface="+mn-lt"/>
              </a:rPr>
              <a:t>, natomiast odchylenie standardowe </a:t>
            </a:r>
            <a:r>
              <a:rPr lang="pl-PL" sz="2400" i="1" dirty="0" smtClean="0">
                <a:solidFill>
                  <a:srgbClr val="006699"/>
                </a:solidFill>
                <a:effectLst>
                  <a:outerShdw blurRad="38100" dist="38100" dir="2700000" algn="tl">
                    <a:srgbClr val="000000">
                      <a:alpha val="43137"/>
                    </a:srgbClr>
                  </a:outerShdw>
                </a:effectLst>
                <a:latin typeface="+mn-lt"/>
              </a:rPr>
              <a:t>s = 1</a:t>
            </a:r>
            <a:r>
              <a:rPr lang="pl-PL" sz="2400" dirty="0" smtClean="0">
                <a:latin typeface="+mn-lt"/>
              </a:rPr>
              <a:t>, dzięki czemu wszystkie cechy mają jednakowy wkład do wartości odległości</a:t>
            </a:r>
            <a:endParaRPr lang="pl-PL" sz="2400" dirty="0">
              <a:latin typeface="+mn-lt"/>
            </a:endParaRPr>
          </a:p>
        </p:txBody>
      </p:sp>
      <p:sp>
        <p:nvSpPr>
          <p:cNvPr id="8" name="Rectangle 8"/>
          <p:cNvSpPr>
            <a:spLocks noChangeArrowheads="1"/>
          </p:cNvSpPr>
          <p:nvPr/>
        </p:nvSpPr>
        <p:spPr bwMode="auto">
          <a:xfrm>
            <a:off x="611560" y="2564904"/>
            <a:ext cx="2375495" cy="1007715"/>
          </a:xfrm>
          <a:prstGeom prst="rect">
            <a:avLst/>
          </a:prstGeom>
          <a:solidFill>
            <a:srgbClr val="006699">
              <a:alpha val="20000"/>
            </a:srgbClr>
          </a:solidFill>
          <a:ln w="9525">
            <a:noFill/>
            <a:miter lim="800000"/>
            <a:headEnd/>
            <a:tailEnd/>
          </a:ln>
        </p:spPr>
        <p:txBody>
          <a:bodyPr wrap="none" anchor="ctr"/>
          <a:lstStyle/>
          <a:p>
            <a:endParaRPr lang="pl-PL"/>
          </a:p>
        </p:txBody>
      </p:sp>
      <p:sp>
        <p:nvSpPr>
          <p:cNvPr id="9" name="Rectangle 9"/>
          <p:cNvSpPr>
            <a:spLocks noChangeArrowheads="1"/>
          </p:cNvSpPr>
          <p:nvPr/>
        </p:nvSpPr>
        <p:spPr bwMode="auto">
          <a:xfrm>
            <a:off x="6012160" y="2276872"/>
            <a:ext cx="1728192" cy="1368152"/>
          </a:xfrm>
          <a:prstGeom prst="rect">
            <a:avLst/>
          </a:prstGeom>
          <a:solidFill>
            <a:srgbClr val="006699">
              <a:alpha val="20000"/>
            </a:srgbClr>
          </a:solidFill>
          <a:ln w="9525">
            <a:noFill/>
            <a:miter lim="800000"/>
            <a:headEnd/>
            <a:tailEnd/>
          </a:ln>
        </p:spPr>
        <p:txBody>
          <a:bodyPr wrap="none" anchor="ctr"/>
          <a:lstStyle/>
          <a:p>
            <a:endParaRPr lang="pl-PL"/>
          </a:p>
        </p:txBody>
      </p:sp>
      <p:pic>
        <p:nvPicPr>
          <p:cNvPr id="10" name="Picture 1"/>
          <p:cNvPicPr>
            <a:picLocks noChangeAspect="1" noChangeArrowheads="1"/>
          </p:cNvPicPr>
          <p:nvPr/>
        </p:nvPicPr>
        <p:blipFill>
          <a:blip r:embed="rId4" cstate="print"/>
          <a:srcRect/>
          <a:stretch>
            <a:fillRect/>
          </a:stretch>
        </p:blipFill>
        <p:spPr bwMode="auto">
          <a:xfrm>
            <a:off x="3059832" y="2564904"/>
            <a:ext cx="2894680" cy="1030982"/>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6876256" y="4725144"/>
            <a:ext cx="1876425" cy="1162050"/>
          </a:xfrm>
          <a:prstGeom prst="rect">
            <a:avLst/>
          </a:prstGeom>
          <a:noFill/>
          <a:ln w="9525">
            <a:noFill/>
            <a:miter lim="800000"/>
            <a:headEnd/>
            <a:tailEnd/>
          </a:ln>
        </p:spPr>
      </p:pic>
      <p:sp>
        <p:nvSpPr>
          <p:cNvPr id="14" name="Rectangle 7"/>
          <p:cNvSpPr>
            <a:spLocks noChangeArrowheads="1"/>
          </p:cNvSpPr>
          <p:nvPr/>
        </p:nvSpPr>
        <p:spPr bwMode="auto">
          <a:xfrm>
            <a:off x="6876256" y="4725144"/>
            <a:ext cx="1871662" cy="1152525"/>
          </a:xfrm>
          <a:prstGeom prst="rect">
            <a:avLst/>
          </a:prstGeom>
          <a:solidFill>
            <a:srgbClr val="006699">
              <a:alpha val="20000"/>
            </a:srgbClr>
          </a:solidFill>
          <a:ln w="9525">
            <a:noFill/>
            <a:miter lim="800000"/>
            <a:headEnd/>
            <a:tailEnd/>
          </a:ln>
        </p:spPr>
        <p:txBody>
          <a:bodyPr wrap="none" anchor="ctr"/>
          <a:lstStyle/>
          <a:p>
            <a:endParaRPr lang="pl-PL"/>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130051" name="Rectangle 2"/>
          <p:cNvSpPr>
            <a:spLocks noGrp="1" noChangeArrowheads="1"/>
          </p:cNvSpPr>
          <p:nvPr>
            <p:ph type="title"/>
          </p:nvPr>
        </p:nvSpPr>
        <p:spPr>
          <a:xfrm>
            <a:off x="971550" y="2852738"/>
            <a:ext cx="7488238" cy="576262"/>
          </a:xfrm>
        </p:spPr>
        <p:txBody>
          <a:bodyPr/>
          <a:lstStyle/>
          <a:p>
            <a:pPr eaLnBrk="1" hangingPunct="1"/>
            <a:r>
              <a:rPr lang="pl-PL" smtClean="0"/>
              <a:t>Redukcja przestrzeni cech</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136195" name="Rectangle 2"/>
          <p:cNvSpPr>
            <a:spLocks noGrp="1" noChangeArrowheads="1"/>
          </p:cNvSpPr>
          <p:nvPr>
            <p:ph type="title"/>
          </p:nvPr>
        </p:nvSpPr>
        <p:spPr/>
        <p:txBody>
          <a:bodyPr/>
          <a:lstStyle/>
          <a:p>
            <a:pPr eaLnBrk="1" hangingPunct="1"/>
            <a:r>
              <a:rPr lang="pl-PL" dirty="0" smtClean="0"/>
              <a:t>PCA, analiza składowych głównych</a:t>
            </a:r>
          </a:p>
        </p:txBody>
      </p:sp>
      <p:sp>
        <p:nvSpPr>
          <p:cNvPr id="136196" name="Rectangle 3"/>
          <p:cNvSpPr>
            <a:spLocks noGrp="1" noChangeArrowheads="1"/>
          </p:cNvSpPr>
          <p:nvPr>
            <p:ph type="body" idx="1"/>
          </p:nvPr>
        </p:nvSpPr>
        <p:spPr>
          <a:xfrm>
            <a:off x="468313" y="1125538"/>
            <a:ext cx="8229600" cy="3240087"/>
          </a:xfrm>
        </p:spPr>
        <p:txBody>
          <a:bodyPr/>
          <a:lstStyle/>
          <a:p>
            <a:pPr eaLnBrk="1" hangingPunct="1"/>
            <a:r>
              <a:rPr lang="pl-PL" sz="2000" smtClean="0"/>
              <a:t>załóżmy, że nasze dane </a:t>
            </a:r>
            <a:r>
              <a:rPr lang="pl-PL" sz="2000" i="1" smtClean="0"/>
              <a:t>X</a:t>
            </a:r>
            <a:r>
              <a:rPr lang="pl-PL" sz="2000" smtClean="0"/>
              <a:t> są dwuwymiarowe. Dane te będziemy reprezentować za pomocą jednej składowej głównej. Składową tę oznaczmy przez </a:t>
            </a:r>
            <a:r>
              <a:rPr lang="pl-PL" sz="2000" i="1" smtClean="0"/>
              <a:t>PC</a:t>
            </a:r>
            <a:r>
              <a:rPr lang="pl-PL" sz="2000" i="1" baseline="-25000" smtClean="0"/>
              <a:t>1</a:t>
            </a:r>
            <a:r>
              <a:rPr lang="pl-PL" sz="2000" smtClean="0"/>
              <a:t>. </a:t>
            </a:r>
          </a:p>
          <a:p>
            <a:pPr eaLnBrk="1" hangingPunct="1"/>
            <a:r>
              <a:rPr lang="pl-PL" sz="2000" smtClean="0"/>
              <a:t>Kierunek osi </a:t>
            </a:r>
            <a:r>
              <a:rPr lang="pl-PL" sz="2000" i="1" smtClean="0"/>
              <a:t>PC</a:t>
            </a:r>
            <a:r>
              <a:rPr lang="pl-PL" sz="2000" i="1" baseline="-25000" smtClean="0"/>
              <a:t>1</a:t>
            </a:r>
            <a:r>
              <a:rPr lang="pl-PL" sz="2000" smtClean="0"/>
              <a:t> jest taki, że składowa ta przejmuje najwięcej (jak to tylko możliwe) zmienności danych. </a:t>
            </a:r>
          </a:p>
          <a:p>
            <a:pPr eaLnBrk="1" hangingPunct="1"/>
            <a:r>
              <a:rPr lang="pl-PL" sz="2000" smtClean="0"/>
              <a:t>Każdy punkt oryginalnych danych x</a:t>
            </a:r>
            <a:r>
              <a:rPr lang="pl-PL" sz="2000" i="1" baseline="-25000" smtClean="0"/>
              <a:t>i</a:t>
            </a:r>
            <a:r>
              <a:rPr lang="pl-PL" sz="2000" i="1" smtClean="0"/>
              <a:t> = (x</a:t>
            </a:r>
            <a:r>
              <a:rPr lang="pl-PL" sz="2000" i="1" baseline="-25000" smtClean="0"/>
              <a:t>i1</a:t>
            </a:r>
            <a:r>
              <a:rPr lang="pl-PL" sz="2000" i="1" smtClean="0"/>
              <a:t>, x</a:t>
            </a:r>
            <a:r>
              <a:rPr lang="pl-PL" sz="2000" i="1" baseline="-25000" smtClean="0"/>
              <a:t>i2</a:t>
            </a:r>
            <a:r>
              <a:rPr lang="pl-PL" sz="2000" i="1" smtClean="0"/>
              <a:t>)</a:t>
            </a:r>
            <a:r>
              <a:rPr lang="pl-PL" sz="2000" smtClean="0"/>
              <a:t> może zostać zrzutowany na oś </a:t>
            </a:r>
            <a:r>
              <a:rPr lang="pl-PL" sz="2000" i="1" smtClean="0"/>
              <a:t>PC</a:t>
            </a:r>
            <a:r>
              <a:rPr lang="pl-PL" sz="2000" i="1" baseline="-25000" smtClean="0"/>
              <a:t>1</a:t>
            </a:r>
            <a:r>
              <a:rPr lang="pl-PL" sz="2000" smtClean="0"/>
              <a:t>. Wartość rzutu, czyli pozycja punktu na osi </a:t>
            </a:r>
            <a:r>
              <a:rPr lang="pl-PL" sz="2000" i="1" smtClean="0"/>
              <a:t>PC</a:t>
            </a:r>
            <a:r>
              <a:rPr lang="pl-PL" sz="2000" i="1" baseline="-25000" smtClean="0"/>
              <a:t>1</a:t>
            </a:r>
            <a:r>
              <a:rPr lang="pl-PL" sz="2000" smtClean="0"/>
              <a:t> </a:t>
            </a:r>
            <a:r>
              <a:rPr lang="pl-PL" sz="2000" i="1" smtClean="0"/>
              <a:t>- t</a:t>
            </a:r>
            <a:r>
              <a:rPr lang="pl-PL" sz="2000" i="1" baseline="-25000" smtClean="0"/>
              <a:t>i</a:t>
            </a:r>
            <a:r>
              <a:rPr lang="pl-PL" sz="2000" smtClean="0"/>
              <a:t> jest wartością danej obserwacji w sensie składowej głównej. </a:t>
            </a:r>
          </a:p>
        </p:txBody>
      </p:sp>
      <p:pic>
        <p:nvPicPr>
          <p:cNvPr id="136197" name="Picture 4"/>
          <p:cNvPicPr>
            <a:picLocks noChangeAspect="1" noChangeArrowheads="1"/>
          </p:cNvPicPr>
          <p:nvPr/>
        </p:nvPicPr>
        <p:blipFill>
          <a:blip r:embed="rId2" cstate="print"/>
          <a:srcRect/>
          <a:stretch>
            <a:fillRect/>
          </a:stretch>
        </p:blipFill>
        <p:spPr bwMode="auto">
          <a:xfrm>
            <a:off x="2916238" y="4076700"/>
            <a:ext cx="334327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137219" name="Rectangle 2"/>
          <p:cNvSpPr>
            <a:spLocks noGrp="1" noChangeArrowheads="1"/>
          </p:cNvSpPr>
          <p:nvPr>
            <p:ph type="title"/>
          </p:nvPr>
        </p:nvSpPr>
        <p:spPr/>
        <p:txBody>
          <a:bodyPr/>
          <a:lstStyle/>
          <a:p>
            <a:pPr eaLnBrk="1" hangingPunct="1"/>
            <a:r>
              <a:rPr lang="pl-PL" smtClean="0"/>
              <a:t>Przykład</a:t>
            </a:r>
          </a:p>
        </p:txBody>
      </p:sp>
      <p:pic>
        <p:nvPicPr>
          <p:cNvPr id="137220" name="Picture 3"/>
          <p:cNvPicPr>
            <a:picLocks noChangeAspect="1" noChangeArrowheads="1"/>
          </p:cNvPicPr>
          <p:nvPr/>
        </p:nvPicPr>
        <p:blipFill>
          <a:blip r:embed="rId2" cstate="print"/>
          <a:srcRect/>
          <a:stretch>
            <a:fillRect/>
          </a:stretch>
        </p:blipFill>
        <p:spPr bwMode="auto">
          <a:xfrm>
            <a:off x="107950" y="2636838"/>
            <a:ext cx="5040313" cy="3860800"/>
          </a:xfrm>
          <a:prstGeom prst="rect">
            <a:avLst/>
          </a:prstGeom>
          <a:noFill/>
          <a:ln w="9525">
            <a:noFill/>
            <a:miter lim="800000"/>
            <a:headEnd/>
            <a:tailEnd/>
          </a:ln>
        </p:spPr>
      </p:pic>
      <p:pic>
        <p:nvPicPr>
          <p:cNvPr id="137221" name="Picture 4"/>
          <p:cNvPicPr>
            <a:picLocks noChangeAspect="1" noChangeArrowheads="1"/>
          </p:cNvPicPr>
          <p:nvPr/>
        </p:nvPicPr>
        <p:blipFill>
          <a:blip r:embed="rId3" cstate="print"/>
          <a:srcRect/>
          <a:stretch>
            <a:fillRect/>
          </a:stretch>
        </p:blipFill>
        <p:spPr bwMode="auto">
          <a:xfrm>
            <a:off x="4276725" y="2781300"/>
            <a:ext cx="4867275" cy="3754438"/>
          </a:xfrm>
          <a:prstGeom prst="rect">
            <a:avLst/>
          </a:prstGeom>
          <a:noFill/>
          <a:ln w="9525">
            <a:noFill/>
            <a:miter lim="800000"/>
            <a:headEnd/>
            <a:tailEnd/>
          </a:ln>
        </p:spPr>
      </p:pic>
      <p:sp>
        <p:nvSpPr>
          <p:cNvPr id="137222" name="Rectangle 5"/>
          <p:cNvSpPr>
            <a:spLocks noChangeArrowheads="1"/>
          </p:cNvSpPr>
          <p:nvPr/>
        </p:nvSpPr>
        <p:spPr bwMode="auto">
          <a:xfrm>
            <a:off x="179388" y="1304925"/>
            <a:ext cx="8640762" cy="1006475"/>
          </a:xfrm>
          <a:prstGeom prst="rect">
            <a:avLst/>
          </a:prstGeom>
          <a:noFill/>
          <a:ln w="9525">
            <a:noFill/>
            <a:miter lim="800000"/>
            <a:headEnd/>
            <a:tailEnd/>
          </a:ln>
        </p:spPr>
        <p:txBody>
          <a:bodyPr anchor="ctr">
            <a:spAutoFit/>
          </a:bodyPr>
          <a:lstStyle/>
          <a:p>
            <a:r>
              <a:rPr lang="pl-PL" sz="2000">
                <a:latin typeface="Calibri" pitchFamily="34" charset="0"/>
              </a:rPr>
              <a:t>Jeśli uogólnimy przykład dla dwóch zmiennych na wiele zmiennych, to obliczenia staną się bardziej złożone, ale podstawowa zasada wyrażania dwóch lub więcej zmiennych w postaci pojedynczego czynnika pozostaje taka sama.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stopki 3"/>
          <p:cNvSpPr>
            <a:spLocks noGrp="1"/>
          </p:cNvSpPr>
          <p:nvPr>
            <p:ph type="ftr" sz="quarter" idx="10"/>
          </p:nvPr>
        </p:nvSpPr>
        <p:spPr/>
        <p:txBody>
          <a:bodyPr/>
          <a:lstStyle/>
          <a:p>
            <a:pPr>
              <a:defRPr/>
            </a:pPr>
            <a:r>
              <a:rPr lang="pl-PL"/>
              <a:t>KISIM, WIMiIP, AGH</a:t>
            </a:r>
          </a:p>
        </p:txBody>
      </p:sp>
      <p:sp>
        <p:nvSpPr>
          <p:cNvPr id="138243" name="Rectangle 2"/>
          <p:cNvSpPr>
            <a:spLocks noGrp="1" noChangeArrowheads="1"/>
          </p:cNvSpPr>
          <p:nvPr>
            <p:ph type="title"/>
          </p:nvPr>
        </p:nvSpPr>
        <p:spPr/>
        <p:txBody>
          <a:bodyPr/>
          <a:lstStyle/>
          <a:p>
            <a:pPr eaLnBrk="1" hangingPunct="1"/>
            <a:r>
              <a:rPr lang="pl-PL" smtClean="0"/>
              <a:t>Ile czynników wyodrębnić</a:t>
            </a:r>
          </a:p>
        </p:txBody>
      </p:sp>
      <p:sp>
        <p:nvSpPr>
          <p:cNvPr id="138244" name="Rectangle 3"/>
          <p:cNvSpPr>
            <a:spLocks noGrp="1" noChangeArrowheads="1"/>
          </p:cNvSpPr>
          <p:nvPr>
            <p:ph type="body" idx="1"/>
          </p:nvPr>
        </p:nvSpPr>
        <p:spPr>
          <a:xfrm>
            <a:off x="468313" y="1052513"/>
            <a:ext cx="8229600" cy="2089150"/>
          </a:xfrm>
        </p:spPr>
        <p:txBody>
          <a:bodyPr/>
          <a:lstStyle/>
          <a:p>
            <a:pPr eaLnBrk="1" hangingPunct="1"/>
            <a:r>
              <a:rPr lang="pl-PL" sz="2000" smtClean="0"/>
              <a:t>Ile czynników chcemy wyodrębnić? Zauważmy, że kolejne wyodrębniane czynniki wyjaśniają coraz mniej zmienności. Decyzja o tym, kiedy przerwać wyodrębnianie czynników zależy zasadniczo od tego, czy pozostała tylko niewielka "losowa" zmienność. </a:t>
            </a:r>
          </a:p>
          <a:p>
            <a:pPr eaLnBrk="1" hangingPunct="1"/>
            <a:r>
              <a:rPr lang="pl-PL" sz="2000" smtClean="0"/>
              <a:t>Jest to decyzja z natury arbitralna; rozwinięto jednak różne wskazówki</a:t>
            </a:r>
          </a:p>
        </p:txBody>
      </p:sp>
      <p:pic>
        <p:nvPicPr>
          <p:cNvPr id="138245" name="Picture 4"/>
          <p:cNvPicPr>
            <a:picLocks noChangeAspect="1" noChangeArrowheads="1"/>
          </p:cNvPicPr>
          <p:nvPr/>
        </p:nvPicPr>
        <p:blipFill>
          <a:blip r:embed="rId2" cstate="print">
            <a:grayscl/>
          </a:blip>
          <a:srcRect/>
          <a:stretch>
            <a:fillRect/>
          </a:stretch>
        </p:blipFill>
        <p:spPr bwMode="auto">
          <a:xfrm>
            <a:off x="755650" y="3284538"/>
            <a:ext cx="2943225" cy="2466975"/>
          </a:xfrm>
          <a:prstGeom prst="rect">
            <a:avLst/>
          </a:prstGeom>
          <a:noFill/>
          <a:ln w="9525">
            <a:noFill/>
            <a:miter lim="800000"/>
            <a:headEnd/>
            <a:tailEnd/>
          </a:ln>
        </p:spPr>
      </p:pic>
      <p:pic>
        <p:nvPicPr>
          <p:cNvPr id="138246" name="Picture 5"/>
          <p:cNvPicPr>
            <a:picLocks noChangeAspect="1" noChangeArrowheads="1"/>
          </p:cNvPicPr>
          <p:nvPr/>
        </p:nvPicPr>
        <p:blipFill>
          <a:blip r:embed="rId3" cstate="print"/>
          <a:srcRect/>
          <a:stretch>
            <a:fillRect/>
          </a:stretch>
        </p:blipFill>
        <p:spPr bwMode="auto">
          <a:xfrm>
            <a:off x="5003800" y="3068638"/>
            <a:ext cx="3333750" cy="2638425"/>
          </a:xfrm>
          <a:prstGeom prst="rect">
            <a:avLst/>
          </a:prstGeom>
          <a:noFill/>
          <a:ln w="9525">
            <a:noFill/>
            <a:miter lim="800000"/>
            <a:headEnd/>
            <a:tailEnd/>
          </a:ln>
        </p:spPr>
      </p:pic>
      <p:sp>
        <p:nvSpPr>
          <p:cNvPr id="138247" name="Rectangle 6"/>
          <p:cNvSpPr>
            <a:spLocks noChangeArrowheads="1"/>
          </p:cNvSpPr>
          <p:nvPr/>
        </p:nvSpPr>
        <p:spPr bwMode="auto">
          <a:xfrm>
            <a:off x="755650" y="5737225"/>
            <a:ext cx="2466975" cy="641350"/>
          </a:xfrm>
          <a:prstGeom prst="rect">
            <a:avLst/>
          </a:prstGeom>
          <a:noFill/>
          <a:ln w="9525">
            <a:noFill/>
            <a:miter lim="800000"/>
            <a:headEnd/>
            <a:tailEnd/>
          </a:ln>
        </p:spPr>
        <p:txBody>
          <a:bodyPr anchor="ctr">
            <a:spAutoFit/>
          </a:bodyPr>
          <a:lstStyle/>
          <a:p>
            <a:r>
              <a:rPr lang="pl-PL">
                <a:latin typeface="Calibri" pitchFamily="34" charset="0"/>
              </a:rPr>
              <a:t>Kryterium Kaisera.</a:t>
            </a:r>
          </a:p>
          <a:p>
            <a:r>
              <a:rPr lang="pl-PL">
                <a:solidFill>
                  <a:srgbClr val="006699"/>
                </a:solidFill>
                <a:latin typeface="Calibri" pitchFamily="34" charset="0"/>
              </a:rPr>
              <a:t>wartość własna &gt; 1</a:t>
            </a:r>
            <a:r>
              <a:rPr lang="pl-PL">
                <a:latin typeface="Calibri" pitchFamily="34" charset="0"/>
              </a:rPr>
              <a:t> </a:t>
            </a:r>
          </a:p>
        </p:txBody>
      </p:sp>
      <p:sp>
        <p:nvSpPr>
          <p:cNvPr id="138248" name="Rectangle 7"/>
          <p:cNvSpPr>
            <a:spLocks noChangeArrowheads="1"/>
          </p:cNvSpPr>
          <p:nvPr/>
        </p:nvSpPr>
        <p:spPr bwMode="auto">
          <a:xfrm>
            <a:off x="1331913" y="3789363"/>
            <a:ext cx="719137" cy="719137"/>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38249" name="Rectangle 8"/>
          <p:cNvSpPr>
            <a:spLocks noChangeArrowheads="1"/>
          </p:cNvSpPr>
          <p:nvPr/>
        </p:nvSpPr>
        <p:spPr bwMode="auto">
          <a:xfrm>
            <a:off x="5508625" y="3573463"/>
            <a:ext cx="576263" cy="2232025"/>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
        <p:nvSpPr>
          <p:cNvPr id="138250" name="Rectangle 9"/>
          <p:cNvSpPr>
            <a:spLocks noChangeArrowheads="1"/>
          </p:cNvSpPr>
          <p:nvPr/>
        </p:nvSpPr>
        <p:spPr bwMode="auto">
          <a:xfrm>
            <a:off x="5003800" y="5876925"/>
            <a:ext cx="1576388" cy="366713"/>
          </a:xfrm>
          <a:prstGeom prst="rect">
            <a:avLst/>
          </a:prstGeom>
          <a:noFill/>
          <a:ln w="9525">
            <a:noFill/>
            <a:miter lim="800000"/>
            <a:headEnd/>
            <a:tailEnd/>
          </a:ln>
        </p:spPr>
        <p:txBody>
          <a:bodyPr wrap="none" anchor="ctr">
            <a:spAutoFit/>
          </a:bodyPr>
          <a:lstStyle/>
          <a:p>
            <a:r>
              <a:rPr lang="pl-PL">
                <a:latin typeface="Calibri" pitchFamily="34" charset="0"/>
              </a:rPr>
              <a:t>Test osypiska.  </a:t>
            </a:r>
          </a:p>
        </p:txBody>
      </p:sp>
      <p:sp>
        <p:nvSpPr>
          <p:cNvPr id="138251" name="Line 10"/>
          <p:cNvSpPr>
            <a:spLocks noChangeShapeType="1"/>
          </p:cNvSpPr>
          <p:nvPr/>
        </p:nvSpPr>
        <p:spPr bwMode="auto">
          <a:xfrm flipH="1" flipV="1">
            <a:off x="6084888" y="5229225"/>
            <a:ext cx="1008062" cy="863600"/>
          </a:xfrm>
          <a:prstGeom prst="line">
            <a:avLst/>
          </a:prstGeom>
          <a:noFill/>
          <a:ln w="9525">
            <a:solidFill>
              <a:srgbClr val="006699"/>
            </a:solidFill>
            <a:round/>
            <a:headEnd/>
            <a:tailEnd type="triangle" w="med" len="med"/>
          </a:ln>
        </p:spPr>
        <p:txBody>
          <a:bodyPr/>
          <a:lstStyle/>
          <a:p>
            <a:endParaRPr lang="pl-PL"/>
          </a:p>
        </p:txBody>
      </p:sp>
      <p:sp>
        <p:nvSpPr>
          <p:cNvPr id="138252" name="Rectangle 11"/>
          <p:cNvSpPr>
            <a:spLocks noChangeArrowheads="1"/>
          </p:cNvSpPr>
          <p:nvPr/>
        </p:nvSpPr>
        <p:spPr bwMode="auto">
          <a:xfrm>
            <a:off x="7164388" y="5734050"/>
            <a:ext cx="1700212" cy="915988"/>
          </a:xfrm>
          <a:prstGeom prst="rect">
            <a:avLst/>
          </a:prstGeom>
          <a:noFill/>
          <a:ln w="9525">
            <a:noFill/>
            <a:miter lim="800000"/>
            <a:headEnd/>
            <a:tailEnd/>
          </a:ln>
        </p:spPr>
        <p:txBody>
          <a:bodyPr wrap="none" anchor="ctr">
            <a:spAutoFit/>
          </a:bodyPr>
          <a:lstStyle/>
          <a:p>
            <a:r>
              <a:rPr lang="pl-PL">
                <a:latin typeface="Calibri" pitchFamily="34" charset="0"/>
              </a:rPr>
              <a:t>od tego miejsca </a:t>
            </a:r>
            <a:br>
              <a:rPr lang="pl-PL">
                <a:latin typeface="Calibri" pitchFamily="34" charset="0"/>
              </a:rPr>
            </a:br>
            <a:r>
              <a:rPr lang="pl-PL">
                <a:latin typeface="Calibri" pitchFamily="34" charset="0"/>
              </a:rPr>
              <a:t>łagodny spadek </a:t>
            </a:r>
            <a:br>
              <a:rPr lang="pl-PL">
                <a:latin typeface="Calibri" pitchFamily="34" charset="0"/>
              </a:rPr>
            </a:br>
            <a:r>
              <a:rPr lang="pl-PL">
                <a:latin typeface="Calibri" pitchFamily="34" charset="0"/>
              </a:rPr>
              <a:t>- </a:t>
            </a:r>
            <a:r>
              <a:rPr lang="pl-PL">
                <a:solidFill>
                  <a:srgbClr val="006699"/>
                </a:solidFill>
                <a:latin typeface="Calibri" pitchFamily="34" charset="0"/>
              </a:rPr>
              <a:t>osypisko</a:t>
            </a:r>
            <a:r>
              <a:rPr lang="pl-PL">
                <a:latin typeface="Calibri" pitchFamily="34" charset="0"/>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2996952"/>
            <a:ext cx="7488237" cy="576262"/>
          </a:xfrm>
        </p:spPr>
        <p:txBody>
          <a:bodyPr/>
          <a:lstStyle/>
          <a:p>
            <a:r>
              <a:rPr lang="pl-PL" dirty="0" smtClean="0"/>
              <a:t>Zmienne jakościowe</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a:xfrm>
            <a:off x="900113" y="188912"/>
            <a:ext cx="7488237" cy="1007839"/>
          </a:xfrm>
        </p:spPr>
        <p:txBody>
          <a:bodyPr/>
          <a:lstStyle/>
          <a:p>
            <a:pPr eaLnBrk="1" hangingPunct="1"/>
            <a:r>
              <a:rPr lang="pl-PL" sz="2400" b="1" dirty="0" smtClean="0">
                <a:solidFill>
                  <a:srgbClr val="FF0000"/>
                </a:solidFill>
              </a:rPr>
              <a:t>Tablice kontyngencji </a:t>
            </a:r>
            <a:r>
              <a:rPr lang="pl-PL" sz="2400" dirty="0" smtClean="0"/>
              <a:t>(tabele przestawne)</a:t>
            </a:r>
            <a:r>
              <a:rPr lang="pl-PL" sz="2400" dirty="0" smtClean="0">
                <a:solidFill>
                  <a:srgbClr val="000000"/>
                </a:solidFill>
              </a:rPr>
              <a:t/>
            </a:r>
            <a:br>
              <a:rPr lang="pl-PL" sz="2400" dirty="0" smtClean="0">
                <a:solidFill>
                  <a:srgbClr val="000000"/>
                </a:solidFill>
              </a:rPr>
            </a:br>
            <a:r>
              <a:rPr lang="pl-PL" sz="2400" dirty="0" smtClean="0">
                <a:solidFill>
                  <a:srgbClr val="000000"/>
                </a:solidFill>
              </a:rPr>
              <a:t>tabele liczebności, </a:t>
            </a:r>
            <a:r>
              <a:rPr lang="pl-PL" sz="2400" b="1" dirty="0" smtClean="0">
                <a:solidFill>
                  <a:srgbClr val="000000"/>
                </a:solidFill>
              </a:rPr>
              <a:t>tabele krzyżowe</a:t>
            </a:r>
            <a:r>
              <a:rPr lang="pl-PL" sz="2400" dirty="0" smtClean="0">
                <a:solidFill>
                  <a:srgbClr val="000000"/>
                </a:solidFill>
              </a:rPr>
              <a:t> albo </a:t>
            </a:r>
            <a:r>
              <a:rPr lang="pl-PL" sz="2400" b="1" dirty="0" smtClean="0">
                <a:solidFill>
                  <a:srgbClr val="000000"/>
                </a:solidFill>
              </a:rPr>
              <a:t>rozdzielcze</a:t>
            </a:r>
            <a:r>
              <a:rPr lang="pl-PL" sz="2400" dirty="0" smtClean="0">
                <a:solidFill>
                  <a:srgbClr val="000000"/>
                </a:solidFill>
              </a:rPr>
              <a:t>, </a:t>
            </a:r>
            <a:br>
              <a:rPr lang="pl-PL" sz="2400" dirty="0" smtClean="0">
                <a:solidFill>
                  <a:srgbClr val="000000"/>
                </a:solidFill>
              </a:rPr>
            </a:br>
            <a:r>
              <a:rPr lang="pl-PL" sz="2400" dirty="0" smtClean="0">
                <a:solidFill>
                  <a:srgbClr val="000000"/>
                </a:solidFill>
              </a:rPr>
              <a:t>a w przypadku dwóch wskaźników także </a:t>
            </a:r>
            <a:r>
              <a:rPr lang="pl-PL" sz="2400" b="1" dirty="0" err="1" smtClean="0">
                <a:solidFill>
                  <a:srgbClr val="000000"/>
                </a:solidFill>
              </a:rPr>
              <a:t>dwudzielcze</a:t>
            </a:r>
            <a:r>
              <a:rPr lang="pl-PL" sz="2400" dirty="0" smtClean="0">
                <a:solidFill>
                  <a:srgbClr val="000000"/>
                </a:solidFill>
              </a:rPr>
              <a:t> </a:t>
            </a:r>
            <a:endParaRPr lang="pl-PL" dirty="0" smtClean="0"/>
          </a:p>
        </p:txBody>
      </p:sp>
      <p:graphicFrame>
        <p:nvGraphicFramePr>
          <p:cNvPr id="3" name="Tabela 2"/>
          <p:cNvGraphicFramePr>
            <a:graphicFrameLocks noGrp="1"/>
          </p:cNvGraphicFramePr>
          <p:nvPr/>
        </p:nvGraphicFramePr>
        <p:xfrm>
          <a:off x="467544" y="1628800"/>
          <a:ext cx="3456386" cy="2304256"/>
        </p:xfrm>
        <a:graphic>
          <a:graphicData uri="http://schemas.openxmlformats.org/drawingml/2006/table">
            <a:tbl>
              <a:tblPr/>
              <a:tblGrid>
                <a:gridCol w="728459"/>
                <a:gridCol w="542550"/>
                <a:gridCol w="728459"/>
                <a:gridCol w="728459"/>
                <a:gridCol w="728459"/>
              </a:tblGrid>
              <a:tr h="472668">
                <a:tc>
                  <a:txBody>
                    <a:bodyPr/>
                    <a:lstStyle/>
                    <a:p>
                      <a:pPr algn="ctr" fontAlgn="b"/>
                      <a:r>
                        <a:rPr lang="pl-PL" sz="2000" b="0" i="1" u="none" strike="noStrike" dirty="0">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y</a:t>
                      </a:r>
                      <a:r>
                        <a:rPr lang="pl-PL" sz="2000" b="0" i="1" u="none" strike="noStrike" baseline="-25000">
                          <a:solidFill>
                            <a:srgbClr val="000000"/>
                          </a:solidFill>
                          <a:effectLst/>
                          <a:latin typeface="Times New Roman" pitchFamily="18" charset="0"/>
                          <a:cs typeface="Times New Roman" pitchFamily="18" charset="0"/>
                        </a:rPr>
                        <a:t>1</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y</a:t>
                      </a:r>
                      <a:r>
                        <a:rPr lang="pl-PL" sz="2000" b="0" i="1" u="none" strike="noStrike" baseline="-25000" dirty="0">
                          <a:solidFill>
                            <a:srgbClr val="000000"/>
                          </a:solidFill>
                          <a:effectLst/>
                          <a:latin typeface="Times New Roman" pitchFamily="18" charset="0"/>
                          <a:cs typeface="Times New Roman" pitchFamily="18" charset="0"/>
                        </a:rPr>
                        <a:t>2</a:t>
                      </a:r>
                      <a:endParaRPr lang="pl-PL" sz="2000" b="0" i="1"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y</a:t>
                      </a:r>
                      <a:r>
                        <a:rPr lang="pl-PL" sz="2000" b="0" i="1" u="none" strike="noStrike" baseline="-25000">
                          <a:solidFill>
                            <a:srgbClr val="000000"/>
                          </a:solidFill>
                          <a:effectLst/>
                          <a:latin typeface="Times New Roman" pitchFamily="18" charset="0"/>
                          <a:cs typeface="Times New Roman" pitchFamily="18" charset="0"/>
                        </a:rPr>
                        <a:t>m</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668">
                <a:tc>
                  <a:txBody>
                    <a:bodyPr/>
                    <a:lstStyle/>
                    <a:p>
                      <a:pPr algn="ctr" fontAlgn="b"/>
                      <a:r>
                        <a:rPr lang="pl-PL" sz="2000" b="0" i="1" u="none" strike="noStrike" dirty="0">
                          <a:solidFill>
                            <a:srgbClr val="000000"/>
                          </a:solidFill>
                          <a:effectLst/>
                          <a:latin typeface="Times New Roman" pitchFamily="18" charset="0"/>
                          <a:cs typeface="Times New Roman" pitchFamily="18" charset="0"/>
                        </a:rPr>
                        <a:t>x</a:t>
                      </a:r>
                      <a:r>
                        <a:rPr lang="pl-PL" sz="2000" b="0" i="1" u="none" strike="noStrike" baseline="-25000" dirty="0">
                          <a:solidFill>
                            <a:srgbClr val="000000"/>
                          </a:solidFill>
                          <a:effectLst/>
                          <a:latin typeface="Times New Roman" pitchFamily="18" charset="0"/>
                          <a:cs typeface="Times New Roman" pitchFamily="18" charset="0"/>
                        </a:rPr>
                        <a:t>1</a:t>
                      </a:r>
                      <a:endParaRPr lang="pl-PL" sz="2000" b="0" i="1"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n</a:t>
                      </a:r>
                      <a:r>
                        <a:rPr lang="pl-PL" sz="2000" b="0" i="1" u="none" strike="noStrike" baseline="-25000">
                          <a:solidFill>
                            <a:srgbClr val="000000"/>
                          </a:solidFill>
                          <a:effectLst/>
                          <a:latin typeface="Times New Roman" pitchFamily="18" charset="0"/>
                          <a:cs typeface="Times New Roman" pitchFamily="18" charset="0"/>
                        </a:rPr>
                        <a:t>11</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n</a:t>
                      </a:r>
                      <a:r>
                        <a:rPr lang="pl-PL" sz="2000" b="0" i="1" u="none" strike="noStrike" baseline="-25000" dirty="0">
                          <a:solidFill>
                            <a:srgbClr val="000000"/>
                          </a:solidFill>
                          <a:effectLst/>
                          <a:latin typeface="Times New Roman" pitchFamily="18" charset="0"/>
                          <a:cs typeface="Times New Roman" pitchFamily="18" charset="0"/>
                        </a:rPr>
                        <a:t>12</a:t>
                      </a:r>
                      <a:endParaRPr lang="pl-PL" sz="2000" b="0" i="1"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n</a:t>
                      </a:r>
                      <a:r>
                        <a:rPr lang="pl-PL" sz="2000" b="0" i="1" u="none" strike="noStrike" baseline="-25000">
                          <a:solidFill>
                            <a:srgbClr val="000000"/>
                          </a:solidFill>
                          <a:effectLst/>
                          <a:latin typeface="Times New Roman" pitchFamily="18" charset="0"/>
                          <a:cs typeface="Times New Roman" pitchFamily="18" charset="0"/>
                        </a:rPr>
                        <a:t>1m</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668">
                <a:tc>
                  <a:txBody>
                    <a:bodyPr/>
                    <a:lstStyle/>
                    <a:p>
                      <a:pPr algn="ctr" fontAlgn="b"/>
                      <a:r>
                        <a:rPr lang="pl-PL" sz="2000" b="0" i="1" u="none" strike="noStrike">
                          <a:solidFill>
                            <a:srgbClr val="000000"/>
                          </a:solidFill>
                          <a:effectLst/>
                          <a:latin typeface="Times New Roman" pitchFamily="18" charset="0"/>
                          <a:cs typeface="Times New Roman" pitchFamily="18" charset="0"/>
                        </a:rPr>
                        <a:t>x</a:t>
                      </a:r>
                      <a:r>
                        <a:rPr lang="pl-PL" sz="2000" b="0" i="1" u="none" strike="noStrike" baseline="-25000">
                          <a:solidFill>
                            <a:srgbClr val="000000"/>
                          </a:solidFill>
                          <a:effectLst/>
                          <a:latin typeface="Times New Roman" pitchFamily="18" charset="0"/>
                          <a:cs typeface="Times New Roman" pitchFamily="18" charset="0"/>
                        </a:rPr>
                        <a:t>2</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n</a:t>
                      </a:r>
                      <a:r>
                        <a:rPr lang="pl-PL" sz="2000" b="0" i="1" u="none" strike="noStrike" baseline="-25000">
                          <a:solidFill>
                            <a:srgbClr val="000000"/>
                          </a:solidFill>
                          <a:effectLst/>
                          <a:latin typeface="Times New Roman" pitchFamily="18" charset="0"/>
                          <a:cs typeface="Times New Roman" pitchFamily="18" charset="0"/>
                        </a:rPr>
                        <a:t>21</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n</a:t>
                      </a:r>
                      <a:r>
                        <a:rPr lang="pl-PL" sz="2000" b="0" i="1" u="none" strike="noStrike" baseline="-25000">
                          <a:solidFill>
                            <a:srgbClr val="000000"/>
                          </a:solidFill>
                          <a:effectLst/>
                          <a:latin typeface="Times New Roman" pitchFamily="18" charset="0"/>
                          <a:cs typeface="Times New Roman" pitchFamily="18" charset="0"/>
                        </a:rPr>
                        <a:t>22</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n</a:t>
                      </a:r>
                      <a:r>
                        <a:rPr lang="pl-PL" sz="2000" b="0" i="1" u="none" strike="noStrike" baseline="-25000">
                          <a:solidFill>
                            <a:srgbClr val="000000"/>
                          </a:solidFill>
                          <a:effectLst/>
                          <a:latin typeface="Times New Roman" pitchFamily="18" charset="0"/>
                          <a:cs typeface="Times New Roman" pitchFamily="18" charset="0"/>
                        </a:rPr>
                        <a:t>2m</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584">
                <a:tc>
                  <a:txBody>
                    <a:bodyPr/>
                    <a:lstStyle/>
                    <a:p>
                      <a:pPr algn="ctr" fontAlgn="b"/>
                      <a:r>
                        <a:rPr lang="pl-PL" sz="2000" b="0" i="1" u="none" strike="noStrike">
                          <a:solidFill>
                            <a:srgbClr val="000000"/>
                          </a:solidFill>
                          <a:effectLst/>
                          <a:latin typeface="Times New Roman" pitchFamily="18" charset="0"/>
                          <a:cs typeface="Times New Roman"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668">
                <a:tc>
                  <a:txBody>
                    <a:bodyPr/>
                    <a:lstStyle/>
                    <a:p>
                      <a:pPr algn="ctr" fontAlgn="b"/>
                      <a:r>
                        <a:rPr lang="pl-PL" sz="2000" b="0" i="1" u="none" strike="noStrike">
                          <a:solidFill>
                            <a:srgbClr val="000000"/>
                          </a:solidFill>
                          <a:effectLst/>
                          <a:latin typeface="Times New Roman" pitchFamily="18" charset="0"/>
                          <a:cs typeface="Times New Roman" pitchFamily="18" charset="0"/>
                        </a:rPr>
                        <a:t>x</a:t>
                      </a:r>
                      <a:r>
                        <a:rPr lang="pl-PL" sz="2000" b="0" i="1" u="none" strike="noStrike" baseline="-25000">
                          <a:solidFill>
                            <a:srgbClr val="000000"/>
                          </a:solidFill>
                          <a:effectLst/>
                          <a:latin typeface="Times New Roman" pitchFamily="18" charset="0"/>
                          <a:cs typeface="Times New Roman" pitchFamily="18" charset="0"/>
                        </a:rPr>
                        <a:t>k</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n</a:t>
                      </a:r>
                      <a:r>
                        <a:rPr lang="pl-PL" sz="2000" b="0" i="1" u="none" strike="noStrike" baseline="-25000">
                          <a:solidFill>
                            <a:srgbClr val="000000"/>
                          </a:solidFill>
                          <a:effectLst/>
                          <a:latin typeface="Times New Roman" pitchFamily="18" charset="0"/>
                          <a:cs typeface="Times New Roman" pitchFamily="18" charset="0"/>
                        </a:rPr>
                        <a:t>k1</a:t>
                      </a:r>
                      <a:endParaRPr lang="pl-PL" sz="2000" b="0" i="1" u="none" strike="noStrike">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n</a:t>
                      </a:r>
                      <a:r>
                        <a:rPr lang="pl-PL" sz="2000" b="0" i="1" u="none" strike="noStrike" baseline="-25000" dirty="0">
                          <a:solidFill>
                            <a:srgbClr val="000000"/>
                          </a:solidFill>
                          <a:effectLst/>
                          <a:latin typeface="Times New Roman" pitchFamily="18" charset="0"/>
                          <a:cs typeface="Times New Roman" pitchFamily="18" charset="0"/>
                        </a:rPr>
                        <a:t>k2</a:t>
                      </a:r>
                      <a:endParaRPr lang="pl-PL" sz="2000" b="0" i="1"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err="1">
                          <a:solidFill>
                            <a:srgbClr val="000000"/>
                          </a:solidFill>
                          <a:effectLst/>
                          <a:latin typeface="Times New Roman" pitchFamily="18" charset="0"/>
                          <a:cs typeface="Times New Roman" pitchFamily="18" charset="0"/>
                        </a:rPr>
                        <a:t>n</a:t>
                      </a:r>
                      <a:r>
                        <a:rPr lang="pl-PL" sz="2000" b="0" i="1" u="none" strike="noStrike" baseline="-25000" dirty="0" err="1">
                          <a:solidFill>
                            <a:srgbClr val="000000"/>
                          </a:solidFill>
                          <a:effectLst/>
                          <a:latin typeface="Times New Roman" pitchFamily="18" charset="0"/>
                          <a:cs typeface="Times New Roman" pitchFamily="18" charset="0"/>
                        </a:rPr>
                        <a:t>km</a:t>
                      </a:r>
                      <a:endParaRPr lang="pl-PL" sz="2000" b="0" i="1" u="none" strike="noStrike" dirty="0">
                        <a:solidFill>
                          <a:srgbClr val="000000"/>
                        </a:solidFill>
                        <a:effectLst/>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Symbol zastępczy zawartości 7"/>
          <p:cNvGraphicFramePr>
            <a:graphicFrameLocks noGrp="1"/>
          </p:cNvGraphicFramePr>
          <p:nvPr>
            <p:ph sz="half" idx="2"/>
          </p:nvPr>
        </p:nvGraphicFramePr>
        <p:xfrm>
          <a:off x="4932040" y="3212976"/>
          <a:ext cx="3312368" cy="1247775"/>
        </p:xfrm>
        <a:graphic>
          <a:graphicData uri="http://schemas.openxmlformats.org/drawingml/2006/table">
            <a:tbl>
              <a:tblPr/>
              <a:tblGrid>
                <a:gridCol w="792088"/>
                <a:gridCol w="1202456"/>
                <a:gridCol w="1317824"/>
              </a:tblGrid>
              <a:tr h="597848">
                <a:tc>
                  <a:txBody>
                    <a:bodyPr/>
                    <a:lstStyle/>
                    <a:p>
                      <a:pPr algn="ctr" fontAlgn="b"/>
                      <a:r>
                        <a:rPr lang="pl-PL" sz="2000" b="0" i="1" u="none" strike="noStrike" dirty="0">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brak usterek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wystąpiła usterka(i)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144">
                <a:tc>
                  <a:txBody>
                    <a:bodyPr/>
                    <a:lstStyle/>
                    <a:p>
                      <a:pPr algn="ctr" fontAlgn="b"/>
                      <a:r>
                        <a:rPr lang="pl-PL" sz="2000" b="0" i="1" u="none" strike="noStrike">
                          <a:solidFill>
                            <a:srgbClr val="000000"/>
                          </a:solidFill>
                          <a:effectLst/>
                          <a:latin typeface="Times New Roman" pitchFamily="18" charset="0"/>
                          <a:cs typeface="Times New Roman" pitchFamily="18" charset="0"/>
                        </a:rPr>
                        <a:t>≤ 65</a:t>
                      </a:r>
                      <a:r>
                        <a:rPr lang="pl-PL" sz="2000" b="0" i="1" u="none" strike="noStrike" baseline="30000">
                          <a:solidFill>
                            <a:srgbClr val="000000"/>
                          </a:solidFill>
                          <a:effectLst/>
                          <a:latin typeface="Times New Roman" pitchFamily="18" charset="0"/>
                          <a:cs typeface="Times New Roman" pitchFamily="18" charset="0"/>
                        </a:rPr>
                        <a:t>o</a:t>
                      </a:r>
                      <a:r>
                        <a:rPr lang="pl-PL" sz="2000" b="0" i="1" u="none" strike="noStrike">
                          <a:solidFill>
                            <a:srgbClr val="000000"/>
                          </a:solidFill>
                          <a:effectLst/>
                          <a:latin typeface="Times New Roman" pitchFamily="18" charset="0"/>
                          <a:cs typeface="Times New Roman" pitchFamily="18"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144">
                <a:tc>
                  <a:txBody>
                    <a:bodyPr/>
                    <a:lstStyle/>
                    <a:p>
                      <a:pPr algn="ctr" fontAlgn="b"/>
                      <a:r>
                        <a:rPr lang="pl-PL" sz="2000" b="0" i="1" u="none" strike="noStrike" dirty="0">
                          <a:solidFill>
                            <a:srgbClr val="000000"/>
                          </a:solidFill>
                          <a:effectLst/>
                          <a:latin typeface="Times New Roman" pitchFamily="18" charset="0"/>
                          <a:cs typeface="Times New Roman" pitchFamily="18" charset="0"/>
                        </a:rPr>
                        <a:t>&gt; 65</a:t>
                      </a:r>
                      <a:r>
                        <a:rPr lang="pl-PL" sz="2000" b="0" i="1" u="none" strike="noStrike" baseline="30000" dirty="0">
                          <a:solidFill>
                            <a:srgbClr val="000000"/>
                          </a:solidFill>
                          <a:effectLst/>
                          <a:latin typeface="Times New Roman" pitchFamily="18" charset="0"/>
                          <a:cs typeface="Times New Roman" pitchFamily="18" charset="0"/>
                        </a:rPr>
                        <a:t>o</a:t>
                      </a:r>
                      <a:r>
                        <a:rPr lang="pl-PL" sz="2000" b="0" i="1" u="none" strike="noStrike" dirty="0">
                          <a:solidFill>
                            <a:srgbClr val="000000"/>
                          </a:solidFill>
                          <a:effectLst/>
                          <a:latin typeface="Times New Roman" pitchFamily="18" charset="0"/>
                          <a:cs typeface="Times New Roman" pitchFamily="18"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ela 8"/>
          <p:cNvGraphicFramePr>
            <a:graphicFrameLocks noGrp="1"/>
          </p:cNvGraphicFramePr>
          <p:nvPr/>
        </p:nvGraphicFramePr>
        <p:xfrm>
          <a:off x="4932040" y="4581128"/>
          <a:ext cx="3312368" cy="1368152"/>
        </p:xfrm>
        <a:graphic>
          <a:graphicData uri="http://schemas.openxmlformats.org/drawingml/2006/table">
            <a:tbl>
              <a:tblPr/>
              <a:tblGrid>
                <a:gridCol w="882482"/>
                <a:gridCol w="1133742"/>
                <a:gridCol w="1296144"/>
              </a:tblGrid>
              <a:tr h="661274">
                <a:tc>
                  <a:txBody>
                    <a:bodyPr/>
                    <a:lstStyle/>
                    <a:p>
                      <a:pPr algn="ctr" fontAlgn="b"/>
                      <a:r>
                        <a:rPr lang="pl-PL" sz="2000" b="0" i="1" u="none" strike="noStrike" dirty="0">
                          <a:solidFill>
                            <a:srgbClr val="000000"/>
                          </a:solidFill>
                          <a:effectLst/>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brak usterek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wystąpiła usterka(i)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439">
                <a:tc>
                  <a:txBody>
                    <a:bodyPr/>
                    <a:lstStyle/>
                    <a:p>
                      <a:pPr algn="ctr" fontAlgn="b"/>
                      <a:r>
                        <a:rPr lang="pl-PL" sz="2000" b="0" i="1" u="none" strike="noStrike">
                          <a:solidFill>
                            <a:srgbClr val="000000"/>
                          </a:solidFill>
                          <a:effectLst/>
                          <a:latin typeface="Times New Roman" pitchFamily="18" charset="0"/>
                          <a:cs typeface="Times New Roman" pitchFamily="18" charset="0"/>
                        </a:rPr>
                        <a:t>≤ 65</a:t>
                      </a:r>
                      <a:r>
                        <a:rPr lang="pl-PL" sz="2000" b="0" i="1" u="none" strike="noStrike" baseline="30000">
                          <a:solidFill>
                            <a:srgbClr val="000000"/>
                          </a:solidFill>
                          <a:effectLst/>
                          <a:latin typeface="Times New Roman" pitchFamily="18" charset="0"/>
                          <a:cs typeface="Times New Roman" pitchFamily="18" charset="0"/>
                        </a:rPr>
                        <a:t>o</a:t>
                      </a:r>
                      <a:r>
                        <a:rPr lang="pl-PL" sz="2000" b="0" i="1" u="none" strike="noStrike">
                          <a:solidFill>
                            <a:srgbClr val="000000"/>
                          </a:solidFill>
                          <a:effectLst/>
                          <a:latin typeface="Times New Roman" pitchFamily="18" charset="0"/>
                          <a:cs typeface="Times New Roman" pitchFamily="18"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a:solidFill>
                            <a:srgbClr val="000000"/>
                          </a:solidFill>
                          <a:effectLst/>
                          <a:latin typeface="Times New Roman" pitchFamily="18" charset="0"/>
                          <a:cs typeface="Times New Roman"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439">
                <a:tc>
                  <a:txBody>
                    <a:bodyPr/>
                    <a:lstStyle/>
                    <a:p>
                      <a:pPr algn="ctr" fontAlgn="b"/>
                      <a:r>
                        <a:rPr lang="pl-PL" sz="2000" b="0" i="1" u="none" strike="noStrike">
                          <a:solidFill>
                            <a:srgbClr val="000000"/>
                          </a:solidFill>
                          <a:effectLst/>
                          <a:latin typeface="Times New Roman" pitchFamily="18" charset="0"/>
                          <a:cs typeface="Times New Roman" pitchFamily="18" charset="0"/>
                        </a:rPr>
                        <a:t>&gt; 65</a:t>
                      </a:r>
                      <a:r>
                        <a:rPr lang="pl-PL" sz="2000" b="0" i="1" u="none" strike="noStrike" baseline="30000">
                          <a:solidFill>
                            <a:srgbClr val="000000"/>
                          </a:solidFill>
                          <a:effectLst/>
                          <a:latin typeface="Times New Roman" pitchFamily="18" charset="0"/>
                          <a:cs typeface="Times New Roman" pitchFamily="18" charset="0"/>
                        </a:rPr>
                        <a:t>o</a:t>
                      </a:r>
                      <a:r>
                        <a:rPr lang="pl-PL" sz="2000" b="0" i="1" u="none" strike="noStrike">
                          <a:solidFill>
                            <a:srgbClr val="000000"/>
                          </a:solidFill>
                          <a:effectLst/>
                          <a:latin typeface="Times New Roman" pitchFamily="18" charset="0"/>
                          <a:cs typeface="Times New Roman" pitchFamily="18" charset="0"/>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2000" b="0" i="1" u="none" strike="noStrike" dirty="0">
                          <a:solidFill>
                            <a:srgbClr val="000000"/>
                          </a:solidFill>
                          <a:effectLst/>
                          <a:latin typeface="Times New Roman" pitchFamily="18" charset="0"/>
                          <a:cs typeface="Times New Roman" pitchFamily="18"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342" name="pole tekstowe 9"/>
          <p:cNvSpPr txBox="1">
            <a:spLocks noChangeArrowheads="1"/>
          </p:cNvSpPr>
          <p:nvPr/>
        </p:nvSpPr>
        <p:spPr bwMode="auto">
          <a:xfrm flipH="1">
            <a:off x="4716016" y="1772816"/>
            <a:ext cx="3960813" cy="1322387"/>
          </a:xfrm>
          <a:prstGeom prst="rect">
            <a:avLst/>
          </a:prstGeom>
          <a:noFill/>
          <a:ln w="9525">
            <a:noFill/>
            <a:miter lim="800000"/>
            <a:headEnd/>
            <a:tailEnd/>
          </a:ln>
        </p:spPr>
        <p:txBody>
          <a:bodyPr>
            <a:spAutoFit/>
          </a:bodyPr>
          <a:lstStyle/>
          <a:p>
            <a:r>
              <a:rPr lang="pl-PL" sz="2000" dirty="0"/>
              <a:t>Czy musiało dojść do katastrofy </a:t>
            </a:r>
            <a:r>
              <a:rPr lang="pl-PL" sz="2000" dirty="0" err="1"/>
              <a:t>Challengera</a:t>
            </a:r>
            <a:r>
              <a:rPr lang="pl-PL" sz="2000" dirty="0"/>
              <a:t> w 1986r. </a:t>
            </a:r>
          </a:p>
          <a:p>
            <a:r>
              <a:rPr lang="pl-PL" sz="2000" dirty="0"/>
              <a:t>Analiza danych z wcześniejszych 24 startów</a:t>
            </a:r>
          </a:p>
        </p:txBody>
      </p:sp>
      <p:pic>
        <p:nvPicPr>
          <p:cNvPr id="486401" name="Picture 1"/>
          <p:cNvPicPr>
            <a:picLocks noChangeAspect="1" noChangeArrowheads="1"/>
          </p:cNvPicPr>
          <p:nvPr/>
        </p:nvPicPr>
        <p:blipFill>
          <a:blip r:embed="rId2" cstate="print"/>
          <a:srcRect/>
          <a:stretch>
            <a:fillRect/>
          </a:stretch>
        </p:blipFill>
        <p:spPr bwMode="auto">
          <a:xfrm>
            <a:off x="323528" y="4077073"/>
            <a:ext cx="3960440" cy="1728192"/>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r>
              <a:rPr lang="pl-PL"/>
              <a:t>KISIM, WIMiIP, AGH</a:t>
            </a:r>
          </a:p>
        </p:txBody>
      </p:sp>
      <p:sp>
        <p:nvSpPr>
          <p:cNvPr id="331778" name="Rectangle 2"/>
          <p:cNvSpPr>
            <a:spLocks noGrp="1" noChangeArrowheads="1"/>
          </p:cNvSpPr>
          <p:nvPr>
            <p:ph type="title"/>
          </p:nvPr>
        </p:nvSpPr>
        <p:spPr/>
        <p:txBody>
          <a:bodyPr/>
          <a:lstStyle/>
          <a:p>
            <a:r>
              <a:rPr lang="pl-PL" b="1"/>
              <a:t>Przykład</a:t>
            </a:r>
          </a:p>
        </p:txBody>
      </p:sp>
      <p:sp>
        <p:nvSpPr>
          <p:cNvPr id="331779" name="Rectangle 3"/>
          <p:cNvSpPr>
            <a:spLocks noGrp="1" noChangeArrowheads="1"/>
          </p:cNvSpPr>
          <p:nvPr>
            <p:ph type="body" idx="1"/>
          </p:nvPr>
        </p:nvSpPr>
        <p:spPr>
          <a:xfrm>
            <a:off x="323850" y="1125538"/>
            <a:ext cx="8374063" cy="5256212"/>
          </a:xfrm>
        </p:spPr>
        <p:txBody>
          <a:bodyPr/>
          <a:lstStyle/>
          <a:p>
            <a:pPr>
              <a:buFont typeface="Georgia" pitchFamily="18" charset="0"/>
              <a:buNone/>
            </a:pPr>
            <a:r>
              <a:rPr lang="pl-PL" sz="2000" dirty="0" smtClean="0"/>
              <a:t>Do </a:t>
            </a:r>
            <a:r>
              <a:rPr lang="pl-PL" sz="2000" dirty="0"/>
              <a:t>badania wybrano 500 mieszkańców Rzeszowa, których poproszono o określenie, czy czują się bezpiecznie. Wyniki odpowiedzi respondentów zostały przedstawione w tabeli niezależności. </a:t>
            </a:r>
            <a:endParaRPr lang="pl-PL" sz="2000" dirty="0" smtClean="0"/>
          </a:p>
          <a:p>
            <a:pPr>
              <a:buFont typeface="Georgia" pitchFamily="18" charset="0"/>
              <a:buNone/>
            </a:pPr>
            <a:r>
              <a:rPr lang="pl-PL" sz="2000" b="1" dirty="0" smtClean="0"/>
              <a:t>Sprawdź</a:t>
            </a:r>
            <a:r>
              <a:rPr lang="pl-PL" sz="2000" b="1" dirty="0"/>
              <a:t>, czy istnieje zależność między płcią respondenta a poczuciem jego bezpieczeństwa, przyjmując poziom istotności alfa= 0,05.</a:t>
            </a:r>
            <a:endParaRPr lang="pl-PL" sz="2000" dirty="0"/>
          </a:p>
          <a:p>
            <a:endParaRPr lang="pl-PL" sz="2000" dirty="0"/>
          </a:p>
        </p:txBody>
      </p:sp>
      <p:graphicFrame>
        <p:nvGraphicFramePr>
          <p:cNvPr id="331819" name="Group 43"/>
          <p:cNvGraphicFramePr>
            <a:graphicFrameLocks noGrp="1"/>
          </p:cNvGraphicFramePr>
          <p:nvPr/>
        </p:nvGraphicFramePr>
        <p:xfrm>
          <a:off x="251520" y="2996952"/>
          <a:ext cx="4392489" cy="1737360"/>
        </p:xfrm>
        <a:graphic>
          <a:graphicData uri="http://schemas.openxmlformats.org/drawingml/2006/table">
            <a:tbl>
              <a:tblPr/>
              <a:tblGrid>
                <a:gridCol w="1463742"/>
                <a:gridCol w="865111"/>
                <a:gridCol w="904261"/>
                <a:gridCol w="1159375"/>
              </a:tblGrid>
              <a:tr h="504055">
                <a:tc rowSpan="2">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endParaRPr kumimoji="0" lang="pl-PL" sz="1800" b="1" i="0" u="none" strike="noStrike" cap="none" normalizeH="0" baseline="0" dirty="0" smtClean="0">
                        <a:ln>
                          <a:noFill/>
                        </a:ln>
                        <a:solidFill>
                          <a:srgbClr val="FFFFFF"/>
                        </a:solidFill>
                        <a:effectLst/>
                        <a:latin typeface="+mn-lt"/>
                      </a:endParaRPr>
                    </a:p>
                    <a:p>
                      <a:pPr marL="354013" marR="0" lvl="0" indent="-354013" algn="ctr" defTabSz="914400" rtl="0" eaLnBrk="1" fontAlgn="base" latinLnBrk="0" hangingPunct="1">
                        <a:lnSpc>
                          <a:spcPct val="100000"/>
                        </a:lnSpc>
                        <a:spcBef>
                          <a:spcPct val="0"/>
                        </a:spcBef>
                        <a:spcAft>
                          <a:spcPct val="0"/>
                        </a:spcAft>
                        <a:buClrTx/>
                        <a:buSzTx/>
                        <a:buFontTx/>
                        <a:buNone/>
                        <a:tabLst/>
                      </a:pPr>
                      <a:endParaRPr kumimoji="0" lang="pl-PL" sz="1800" b="1" i="0" u="none" strike="noStrike" cap="none" normalizeH="0" baseline="0" dirty="0" smtClean="0">
                        <a:ln>
                          <a:noFill/>
                        </a:ln>
                        <a:solidFill>
                          <a:srgbClr val="FFFFFF"/>
                        </a:solidFill>
                        <a:effectLst/>
                        <a:latin typeface="+mn-lt"/>
                      </a:endParaRPr>
                    </a:p>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rgbClr val="FFFFFF"/>
                          </a:solidFill>
                          <a:effectLst/>
                          <a:latin typeface="+mn-lt"/>
                        </a:rPr>
                        <a:t>Płeć</a:t>
                      </a:r>
                      <a:endParaRPr kumimoji="0" lang="pl-PL" sz="1800" b="1" i="0" u="none" strike="noStrike" cap="none" normalizeH="0" baseline="0" dirty="0" smtClean="0">
                        <a:ln>
                          <a:noFill/>
                        </a:ln>
                        <a:solidFill>
                          <a:srgbClr val="FFFFFF"/>
                        </a:solidFill>
                        <a:effectLst/>
                        <a:latin typeface="+mn-lt"/>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rgbClr val="FFFFFF"/>
                          </a:solidFill>
                          <a:effectLst/>
                          <a:latin typeface="+mn-lt"/>
                        </a:rPr>
                        <a:t>Czy czuje się bezpiecznie?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pl-PL"/>
                    </a:p>
                  </a:txBody>
                  <a:tcPr/>
                </a:tc>
                <a:tc rowSpan="2">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rgbClr val="FFFFFF"/>
                          </a:solidFill>
                          <a:effectLst/>
                          <a:latin typeface="+mn-lt"/>
                        </a:rPr>
                        <a:t>RAZEM</a:t>
                      </a:r>
                      <a:endParaRPr kumimoji="0" lang="pl-PL" sz="1800" b="1" i="0" u="none" strike="noStrike" cap="none" normalizeH="0" baseline="0" dirty="0" smtClean="0">
                        <a:ln>
                          <a:noFill/>
                        </a:ln>
                        <a:solidFill>
                          <a:srgbClr val="FFFFFF"/>
                        </a:solidFill>
                        <a:effectLst/>
                        <a:latin typeface="+mn-lt"/>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r>
              <a:tr h="72008">
                <a:tc vMerge="1">
                  <a:txBody>
                    <a:bodyPr/>
                    <a:lstStyle/>
                    <a:p>
                      <a:endParaRPr lang="pl-PL"/>
                    </a:p>
                  </a:txBody>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Tak</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Nie</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vMerge="1">
                  <a:txBody>
                    <a:bodyPr/>
                    <a:lstStyle/>
                    <a:p>
                      <a:endParaRPr lang="pl-PL"/>
                    </a:p>
                  </a:txBody>
                  <a:tcPr/>
                </a:tc>
              </a:tr>
              <a:tr h="160623">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mn-lt"/>
                        </a:rPr>
                        <a:t>Mężczyzna</a:t>
                      </a:r>
                      <a:endParaRPr kumimoji="0" lang="pl-PL" sz="1800" b="0" i="0" u="none" strike="noStrike" cap="none" normalizeH="0" baseline="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30</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80</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mn-lt"/>
                        </a:rPr>
                        <a:t>110</a:t>
                      </a:r>
                      <a:endParaRPr kumimoji="0" lang="pl-PL" sz="1800" b="0" i="0" u="none" strike="noStrike" cap="none" normalizeH="0" baseline="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60623">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Kobieta</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170</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220</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390</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60623">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RAZEM</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mn-lt"/>
                        </a:rPr>
                        <a:t>200</a:t>
                      </a:r>
                      <a:endParaRPr kumimoji="0" lang="pl-PL" sz="1800" b="0" i="0" u="none" strike="noStrike" cap="none" normalizeH="0" baseline="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rgbClr val="000000"/>
                          </a:solidFill>
                          <a:effectLst/>
                          <a:latin typeface="+mn-lt"/>
                        </a:rPr>
                        <a:t>300</a:t>
                      </a:r>
                      <a:endParaRPr kumimoji="0" lang="pl-PL" sz="1800" b="0" i="0" u="none" strike="noStrike" cap="none" normalizeH="0" baseline="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354013" marR="0" lvl="0" indent="-354013"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000000"/>
                          </a:solidFill>
                          <a:effectLst/>
                          <a:latin typeface="+mn-lt"/>
                        </a:rPr>
                        <a:t>500</a:t>
                      </a:r>
                      <a:endParaRPr kumimoji="0" lang="pl-PL" sz="1800" b="0" i="0" u="none" strike="noStrike" cap="none" normalizeH="0" baseline="0" dirty="0" smtClean="0">
                        <a:ln>
                          <a:noFill/>
                        </a:ln>
                        <a:solidFill>
                          <a:srgbClr val="000000"/>
                        </a:solidFill>
                        <a:effectLst/>
                        <a:latin typeface="+mn-lt"/>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graphicFrame>
        <p:nvGraphicFramePr>
          <p:cNvPr id="8" name="Wykres 7"/>
          <p:cNvGraphicFramePr/>
          <p:nvPr/>
        </p:nvGraphicFramePr>
        <p:xfrm>
          <a:off x="4355976" y="386104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unsupervised</a:t>
            </a:r>
            <a:r>
              <a:rPr lang="pl-PL" dirty="0" smtClean="0"/>
              <a:t> data </a:t>
            </a:r>
            <a:r>
              <a:rPr lang="pl-PL" dirty="0" err="1" smtClean="0"/>
              <a:t>cleaning</a:t>
            </a:r>
            <a:r>
              <a:rPr lang="pl-PL" dirty="0" smtClean="0"/>
              <a:t> </a:t>
            </a:r>
            <a:r>
              <a:rPr lang="pl-PL" dirty="0" err="1" smtClean="0"/>
              <a:t>methods</a:t>
            </a:r>
            <a:endParaRPr lang="pl-PL" dirty="0"/>
          </a:p>
        </p:txBody>
      </p:sp>
      <p:sp>
        <p:nvSpPr>
          <p:cNvPr id="3" name="Symbol zastępczy zawartości 2"/>
          <p:cNvSpPr>
            <a:spLocks noGrp="1"/>
          </p:cNvSpPr>
          <p:nvPr>
            <p:ph idx="1"/>
          </p:nvPr>
        </p:nvSpPr>
        <p:spPr/>
        <p:txBody>
          <a:bodyPr>
            <a:normAutofit fontScale="62500" lnSpcReduction="20000"/>
          </a:bodyPr>
          <a:lstStyle/>
          <a:p>
            <a:pPr marL="179388" indent="-179388">
              <a:buFont typeface="Arial" pitchFamily="34" charset="0"/>
              <a:buChar char="•"/>
            </a:pPr>
            <a:r>
              <a:rPr lang="en-US" dirty="0" smtClean="0"/>
              <a:t>use data mining (such as, association rules mining, frequent pattern mining, etc.) to mine out possible business rules from data sets, and transforms the unsupervised data cleaning into supervised</a:t>
            </a:r>
            <a:r>
              <a:rPr lang="pl-PL" dirty="0" smtClean="0"/>
              <a:t>, </a:t>
            </a:r>
            <a:r>
              <a:rPr lang="pl-PL" dirty="0" err="1" smtClean="0"/>
              <a:t>weakness</a:t>
            </a:r>
            <a:r>
              <a:rPr lang="pl-PL" dirty="0" smtClean="0"/>
              <a:t>:</a:t>
            </a:r>
          </a:p>
          <a:p>
            <a:pPr marL="514350" indent="-514350">
              <a:buAutoNum type="arabicParenBoth"/>
            </a:pPr>
            <a:r>
              <a:rPr lang="en-US" dirty="0" smtClean="0"/>
              <a:t>The support threshold setting in data mining has a great impact on results, too large or too small thresholds will affect its credibility and effectiveness. In this case, different combination of thresholds can get different mining results, which makes the results subjective. </a:t>
            </a:r>
            <a:endParaRPr lang="pl-PL" dirty="0" smtClean="0"/>
          </a:p>
          <a:p>
            <a:pPr marL="514350" indent="-514350">
              <a:buAutoNum type="arabicParenBoth"/>
            </a:pPr>
            <a:r>
              <a:rPr lang="en-US" dirty="0" smtClean="0"/>
              <a:t>The data mining results are not all “equality constraints” like conditional functional dependencies, which cannot guide the repair process directly, but also need to integrate the decision tree, interpolation or other methods; </a:t>
            </a:r>
            <a:endParaRPr lang="pl-PL" dirty="0" smtClean="0"/>
          </a:p>
          <a:p>
            <a:pPr marL="179388" indent="-179388">
              <a:buFont typeface="Arial" pitchFamily="34" charset="0"/>
              <a:buChar char="•"/>
            </a:pPr>
            <a:r>
              <a:rPr lang="en-US" dirty="0" smtClean="0"/>
              <a:t>use the data set itself to repair, e.g., the combines the supervised and unsupervised machine learning to repair the “dirty data” in data sets. This kind of methods does not require an additional training set in repair processes, but the time complexity is relatively high. </a:t>
            </a:r>
            <a:endParaRPr lang="pl-PL" dirty="0" smtClean="0"/>
          </a:p>
          <a:p>
            <a:pPr marL="179388" indent="-179388">
              <a:buFont typeface="Arial" pitchFamily="34" charset="0"/>
              <a:buChar char="•"/>
            </a:pPr>
            <a:r>
              <a:rPr lang="en-US" dirty="0" smtClean="0"/>
              <a:t>in unsupervised cleaning, the corresponding conflict-free data set without “dirty data” can be regarded as the training set to learn the correlation in original data sets, and then we repair the erroneous data by the learning correlation, which may obtain better results.</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Porównanie dwóch wskaźników struktury (proporcji)</a:t>
            </a:r>
            <a:endParaRPr lang="pl-PL" dirty="0"/>
          </a:p>
        </p:txBody>
      </p:sp>
      <p:sp>
        <p:nvSpPr>
          <p:cNvPr id="3" name="Symbol zastępczy zawartości 2"/>
          <p:cNvSpPr>
            <a:spLocks noGrp="1"/>
          </p:cNvSpPr>
          <p:nvPr>
            <p:ph idx="1"/>
          </p:nvPr>
        </p:nvSpPr>
        <p:spPr/>
        <p:txBody>
          <a:bodyPr/>
          <a:lstStyle/>
          <a:p>
            <a:r>
              <a:rPr lang="pl-PL" dirty="0" smtClean="0"/>
              <a:t>Zweryfikujmy hipotezę o większym procencie wyzdrowień w grupie psów leczonych nową szczepionką</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19810" name="Picture 2"/>
          <p:cNvPicPr>
            <a:picLocks noChangeAspect="1" noChangeArrowheads="1"/>
          </p:cNvPicPr>
          <p:nvPr/>
        </p:nvPicPr>
        <p:blipFill>
          <a:blip r:embed="rId2" cstate="print"/>
          <a:srcRect/>
          <a:stretch>
            <a:fillRect/>
          </a:stretch>
        </p:blipFill>
        <p:spPr bwMode="auto">
          <a:xfrm>
            <a:off x="4860032" y="2420888"/>
            <a:ext cx="3829050" cy="2438400"/>
          </a:xfrm>
          <a:prstGeom prst="rect">
            <a:avLst/>
          </a:prstGeom>
          <a:noFill/>
          <a:ln w="9525">
            <a:noFill/>
            <a:miter lim="800000"/>
            <a:headEnd/>
            <a:tailEnd/>
          </a:ln>
        </p:spPr>
      </p:pic>
      <p:sp>
        <p:nvSpPr>
          <p:cNvPr id="6" name="Prostokąt 5"/>
          <p:cNvSpPr/>
          <p:nvPr/>
        </p:nvSpPr>
        <p:spPr>
          <a:xfrm>
            <a:off x="467544" y="2708920"/>
            <a:ext cx="4572000" cy="1200329"/>
          </a:xfrm>
          <a:prstGeom prst="rect">
            <a:avLst/>
          </a:prstGeom>
        </p:spPr>
        <p:txBody>
          <a:bodyPr>
            <a:spAutoFit/>
          </a:bodyPr>
          <a:lstStyle/>
          <a:p>
            <a:r>
              <a:rPr lang="pl-PL" dirty="0" smtClean="0"/>
              <a:t>Z menu Statystyka wybieramy opcję Statystyki podstawowe i tabele. Następnie w otwierającym się oknie wybieramy opcję Inne testy istotności. </a:t>
            </a:r>
            <a:endParaRPr lang="pl-PL" dirty="0"/>
          </a:p>
        </p:txBody>
      </p:sp>
      <p:pic>
        <p:nvPicPr>
          <p:cNvPr id="119811" name="Picture 3"/>
          <p:cNvPicPr>
            <a:picLocks noChangeAspect="1" noChangeArrowheads="1"/>
          </p:cNvPicPr>
          <p:nvPr/>
        </p:nvPicPr>
        <p:blipFill>
          <a:blip r:embed="rId3" cstate="print"/>
          <a:srcRect/>
          <a:stretch>
            <a:fillRect/>
          </a:stretch>
        </p:blipFill>
        <p:spPr bwMode="auto">
          <a:xfrm>
            <a:off x="539552" y="3933056"/>
            <a:ext cx="4133850" cy="88582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Wykresy rozrzutu (skategoryzowane i 3D)</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
        <p:nvSpPr>
          <p:cNvPr id="1208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20835" name="Picture 3"/>
          <p:cNvPicPr>
            <a:picLocks noChangeAspect="1" noChangeArrowheads="1"/>
          </p:cNvPicPr>
          <p:nvPr/>
        </p:nvPicPr>
        <p:blipFill>
          <a:blip r:embed="rId2" cstate="print"/>
          <a:srcRect/>
          <a:stretch>
            <a:fillRect/>
          </a:stretch>
        </p:blipFill>
        <p:spPr bwMode="auto">
          <a:xfrm>
            <a:off x="251520" y="1124743"/>
            <a:ext cx="4032448" cy="3556041"/>
          </a:xfrm>
          <a:prstGeom prst="rect">
            <a:avLst/>
          </a:prstGeom>
          <a:noFill/>
          <a:ln w="9525">
            <a:noFill/>
            <a:miter lim="800000"/>
            <a:headEnd/>
            <a:tailEnd/>
          </a:ln>
        </p:spPr>
      </p:pic>
      <p:pic>
        <p:nvPicPr>
          <p:cNvPr id="120836" name="Obraz 50"/>
          <p:cNvPicPr>
            <a:picLocks noChangeAspect="1" noChangeArrowheads="1"/>
          </p:cNvPicPr>
          <p:nvPr/>
        </p:nvPicPr>
        <p:blipFill>
          <a:blip r:embed="rId3" cstate="print"/>
          <a:srcRect/>
          <a:stretch>
            <a:fillRect/>
          </a:stretch>
        </p:blipFill>
        <p:spPr bwMode="auto">
          <a:xfrm>
            <a:off x="3059832" y="4437112"/>
            <a:ext cx="5753100" cy="19812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latin typeface="Calibri Light" pitchFamily="34" charset="0"/>
              </a:rPr>
              <a:t>KISIM, WIMiIP, AGH</a:t>
            </a:r>
          </a:p>
        </p:txBody>
      </p:sp>
      <p:sp>
        <p:nvSpPr>
          <p:cNvPr id="96259" name="Rectangle 2"/>
          <p:cNvSpPr>
            <a:spLocks noGrp="1" noChangeArrowheads="1"/>
          </p:cNvSpPr>
          <p:nvPr>
            <p:ph type="title"/>
          </p:nvPr>
        </p:nvSpPr>
        <p:spPr>
          <a:xfrm>
            <a:off x="1042988" y="2924175"/>
            <a:ext cx="7488237" cy="576263"/>
          </a:xfrm>
        </p:spPr>
        <p:txBody>
          <a:bodyPr/>
          <a:lstStyle/>
          <a:p>
            <a:pPr eaLnBrk="1" hangingPunct="1"/>
            <a:r>
              <a:rPr lang="pl-PL" smtClean="0">
                <a:latin typeface="Calibri Light" pitchFamily="34" charset="0"/>
              </a:rPr>
              <a:t>Przykłady w STATISTICA</a:t>
            </a:r>
          </a:p>
        </p:txBody>
      </p:sp>
      <p:sp>
        <p:nvSpPr>
          <p:cNvPr id="4" name="Rectangle 2"/>
          <p:cNvSpPr txBox="1">
            <a:spLocks noChangeArrowheads="1"/>
          </p:cNvSpPr>
          <p:nvPr/>
        </p:nvSpPr>
        <p:spPr bwMode="auto">
          <a:xfrm>
            <a:off x="1043608" y="3429000"/>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2000" b="0" i="1" u="none" strike="noStrike" kern="0" cap="none" spc="0" normalizeH="0" baseline="0" noProof="0" smtClean="0">
                <a:ln>
                  <a:noFill/>
                </a:ln>
                <a:solidFill>
                  <a:srgbClr val="006699"/>
                </a:solidFill>
                <a:effectLst>
                  <a:outerShdw blurRad="38100" dist="38100" dir="2700000" algn="tl">
                    <a:srgbClr val="000000">
                      <a:alpha val="43137"/>
                    </a:srgbClr>
                  </a:outerShdw>
                </a:effectLst>
                <a:uLnTx/>
                <a:uFillTx/>
                <a:latin typeface="Calibri Light" pitchFamily="34" charset="0"/>
                <a:ea typeface="+mj-ea"/>
                <a:cs typeface="+mj-cs"/>
              </a:rPr>
              <a:t>Dobór i eliminacja zmiennych</a:t>
            </a:r>
            <a:endParaRPr kumimoji="0" lang="pl-PL" sz="2000" b="0" i="1" u="none" strike="noStrike" kern="0" cap="none" spc="0" normalizeH="0" baseline="0" noProof="0" dirty="0" smtClean="0">
              <a:ln>
                <a:noFill/>
              </a:ln>
              <a:solidFill>
                <a:srgbClr val="006699"/>
              </a:solidFill>
              <a:effectLst>
                <a:outerShdw blurRad="38100" dist="38100" dir="2700000" algn="tl">
                  <a:srgbClr val="000000">
                    <a:alpha val="43137"/>
                  </a:srgbClr>
                </a:outerShdw>
              </a:effectLst>
              <a:uLnTx/>
              <a:uFillTx/>
              <a:latin typeface="Calibri Light" pitchFamily="34" charset="0"/>
              <a:ea typeface="+mj-ea"/>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173059" name="Rectangle 2"/>
          <p:cNvSpPr>
            <a:spLocks noGrp="1" noChangeArrowheads="1"/>
          </p:cNvSpPr>
          <p:nvPr>
            <p:ph type="title"/>
          </p:nvPr>
        </p:nvSpPr>
        <p:spPr/>
        <p:txBody>
          <a:bodyPr/>
          <a:lstStyle/>
          <a:p>
            <a:pPr eaLnBrk="1" hangingPunct="1"/>
            <a:r>
              <a:rPr lang="pl-PL" smtClean="0"/>
              <a:t>Macierz korelacji</a:t>
            </a:r>
          </a:p>
        </p:txBody>
      </p:sp>
      <p:pic>
        <p:nvPicPr>
          <p:cNvPr id="173060" name="Picture 3"/>
          <p:cNvPicPr>
            <a:picLocks noChangeAspect="1" noChangeArrowheads="1"/>
          </p:cNvPicPr>
          <p:nvPr/>
        </p:nvPicPr>
        <p:blipFill>
          <a:blip r:embed="rId2" cstate="print"/>
          <a:srcRect/>
          <a:stretch>
            <a:fillRect/>
          </a:stretch>
        </p:blipFill>
        <p:spPr bwMode="auto">
          <a:xfrm>
            <a:off x="250825" y="3789363"/>
            <a:ext cx="8610600" cy="2647950"/>
          </a:xfrm>
          <a:prstGeom prst="rect">
            <a:avLst/>
          </a:prstGeom>
          <a:noFill/>
          <a:ln w="9525">
            <a:noFill/>
            <a:miter lim="800000"/>
            <a:headEnd/>
            <a:tailEnd/>
          </a:ln>
        </p:spPr>
      </p:pic>
      <p:pic>
        <p:nvPicPr>
          <p:cNvPr id="173061" name="Picture 4"/>
          <p:cNvPicPr>
            <a:picLocks noChangeAspect="1" noChangeArrowheads="1"/>
          </p:cNvPicPr>
          <p:nvPr/>
        </p:nvPicPr>
        <p:blipFill>
          <a:blip r:embed="rId3" cstate="print"/>
          <a:srcRect/>
          <a:stretch>
            <a:fillRect/>
          </a:stretch>
        </p:blipFill>
        <p:spPr bwMode="auto">
          <a:xfrm>
            <a:off x="2987675" y="1125538"/>
            <a:ext cx="3135313" cy="256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stopki 3"/>
          <p:cNvSpPr>
            <a:spLocks noGrp="1"/>
          </p:cNvSpPr>
          <p:nvPr>
            <p:ph type="ftr" sz="quarter" idx="10"/>
          </p:nvPr>
        </p:nvSpPr>
        <p:spPr/>
        <p:txBody>
          <a:bodyPr/>
          <a:lstStyle/>
          <a:p>
            <a:pPr>
              <a:defRPr/>
            </a:pPr>
            <a:r>
              <a:rPr lang="pl-PL"/>
              <a:t>KISIM, WIMiIP, AGH</a:t>
            </a:r>
          </a:p>
        </p:txBody>
      </p:sp>
      <p:sp>
        <p:nvSpPr>
          <p:cNvPr id="174083" name="Rectangle 2"/>
          <p:cNvSpPr>
            <a:spLocks noGrp="1" noChangeArrowheads="1"/>
          </p:cNvSpPr>
          <p:nvPr>
            <p:ph type="title"/>
          </p:nvPr>
        </p:nvSpPr>
        <p:spPr/>
        <p:txBody>
          <a:bodyPr/>
          <a:lstStyle/>
          <a:p>
            <a:pPr eaLnBrk="1" hangingPunct="1"/>
            <a:r>
              <a:rPr lang="pl-PL" dirty="0" smtClean="0"/>
              <a:t>Dobór i eliminacja zmiennych</a:t>
            </a:r>
          </a:p>
        </p:txBody>
      </p:sp>
      <p:sp>
        <p:nvSpPr>
          <p:cNvPr id="174084" name="Rectangle 3"/>
          <p:cNvSpPr>
            <a:spLocks noGrp="1" noChangeArrowheads="1"/>
          </p:cNvSpPr>
          <p:nvPr>
            <p:ph type="body" idx="1"/>
          </p:nvPr>
        </p:nvSpPr>
        <p:spPr/>
        <p:txBody>
          <a:bodyPr/>
          <a:lstStyle/>
          <a:p>
            <a:pPr eaLnBrk="1" hangingPunct="1"/>
            <a:endParaRPr lang="pl-PL" smtClean="0"/>
          </a:p>
        </p:txBody>
      </p:sp>
      <p:pic>
        <p:nvPicPr>
          <p:cNvPr id="174085" name="Picture 4"/>
          <p:cNvPicPr>
            <a:picLocks noChangeAspect="1" noChangeArrowheads="1"/>
          </p:cNvPicPr>
          <p:nvPr/>
        </p:nvPicPr>
        <p:blipFill>
          <a:blip r:embed="rId2" cstate="print"/>
          <a:srcRect/>
          <a:stretch>
            <a:fillRect/>
          </a:stretch>
        </p:blipFill>
        <p:spPr bwMode="auto">
          <a:xfrm>
            <a:off x="179388" y="1052513"/>
            <a:ext cx="2981325" cy="4895850"/>
          </a:xfrm>
          <a:prstGeom prst="rect">
            <a:avLst/>
          </a:prstGeom>
          <a:noFill/>
          <a:ln w="9525">
            <a:noFill/>
            <a:miter lim="800000"/>
            <a:headEnd/>
            <a:tailEnd/>
          </a:ln>
        </p:spPr>
      </p:pic>
      <p:pic>
        <p:nvPicPr>
          <p:cNvPr id="174086" name="Picture 5"/>
          <p:cNvPicPr>
            <a:picLocks noChangeAspect="1" noChangeArrowheads="1"/>
          </p:cNvPicPr>
          <p:nvPr/>
        </p:nvPicPr>
        <p:blipFill>
          <a:blip r:embed="rId3" cstate="print"/>
          <a:srcRect/>
          <a:stretch>
            <a:fillRect/>
          </a:stretch>
        </p:blipFill>
        <p:spPr bwMode="auto">
          <a:xfrm>
            <a:off x="2700338" y="1052513"/>
            <a:ext cx="6286500" cy="2952750"/>
          </a:xfrm>
          <a:prstGeom prst="rect">
            <a:avLst/>
          </a:prstGeom>
          <a:noFill/>
          <a:ln w="9525">
            <a:noFill/>
            <a:miter lim="800000"/>
            <a:headEnd/>
            <a:tailEnd/>
          </a:ln>
        </p:spPr>
      </p:pic>
      <p:sp>
        <p:nvSpPr>
          <p:cNvPr id="174087" name="AutoShape 6"/>
          <p:cNvSpPr>
            <a:spLocks noChangeArrowheads="1"/>
          </p:cNvSpPr>
          <p:nvPr/>
        </p:nvSpPr>
        <p:spPr bwMode="auto">
          <a:xfrm>
            <a:off x="0" y="4941888"/>
            <a:ext cx="3419475" cy="431800"/>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sp>
        <p:nvSpPr>
          <p:cNvPr id="174088" name="Line 7"/>
          <p:cNvSpPr>
            <a:spLocks noChangeShapeType="1"/>
          </p:cNvSpPr>
          <p:nvPr/>
        </p:nvSpPr>
        <p:spPr bwMode="auto">
          <a:xfrm flipH="1" flipV="1">
            <a:off x="2916238" y="3933825"/>
            <a:ext cx="71437" cy="1008063"/>
          </a:xfrm>
          <a:prstGeom prst="line">
            <a:avLst/>
          </a:prstGeom>
          <a:noFill/>
          <a:ln w="28575">
            <a:solidFill>
              <a:srgbClr val="996633"/>
            </a:solidFill>
            <a:round/>
            <a:headEnd/>
            <a:tailEnd type="arrow" w="med" len="med"/>
          </a:ln>
        </p:spPr>
        <p:txBody>
          <a:bodyPr/>
          <a:lstStyle/>
          <a:p>
            <a:endParaRPr lang="pl-PL"/>
          </a:p>
        </p:txBody>
      </p:sp>
      <p:pic>
        <p:nvPicPr>
          <p:cNvPr id="174089" name="Picture 8"/>
          <p:cNvPicPr>
            <a:picLocks noChangeAspect="1" noChangeArrowheads="1"/>
          </p:cNvPicPr>
          <p:nvPr/>
        </p:nvPicPr>
        <p:blipFill>
          <a:blip r:embed="rId4" cstate="print"/>
          <a:srcRect/>
          <a:stretch>
            <a:fillRect/>
          </a:stretch>
        </p:blipFill>
        <p:spPr bwMode="auto">
          <a:xfrm>
            <a:off x="4643438" y="3860800"/>
            <a:ext cx="3924300" cy="2871788"/>
          </a:xfrm>
          <a:prstGeom prst="rect">
            <a:avLst/>
          </a:prstGeom>
          <a:noFill/>
          <a:ln w="9525">
            <a:noFill/>
            <a:miter lim="800000"/>
            <a:headEnd/>
            <a:tailEnd/>
          </a:ln>
        </p:spPr>
      </p:pic>
      <p:sp>
        <p:nvSpPr>
          <p:cNvPr id="174090" name="AutoShape 9"/>
          <p:cNvSpPr>
            <a:spLocks noChangeArrowheads="1"/>
          </p:cNvSpPr>
          <p:nvPr/>
        </p:nvSpPr>
        <p:spPr bwMode="auto">
          <a:xfrm>
            <a:off x="4716463" y="5734050"/>
            <a:ext cx="2735262" cy="863600"/>
          </a:xfrm>
          <a:prstGeom prst="roundRect">
            <a:avLst>
              <a:gd name="adj" fmla="val 16667"/>
            </a:avLst>
          </a:prstGeom>
          <a:solidFill>
            <a:srgbClr val="996633">
              <a:alpha val="20000"/>
            </a:srgbClr>
          </a:solidFill>
          <a:ln w="25400">
            <a:solidFill>
              <a:srgbClr val="996633"/>
            </a:solidFill>
            <a:round/>
            <a:headEnd/>
            <a:tailEnd/>
          </a:ln>
        </p:spPr>
        <p:txBody>
          <a:bodyPr wrap="none" anchor="ctr"/>
          <a:lstStyle/>
          <a:p>
            <a:endParaRPr lang="pl-PL"/>
          </a:p>
        </p:txBody>
      </p:sp>
      <p:sp>
        <p:nvSpPr>
          <p:cNvPr id="174091" name="Line 10"/>
          <p:cNvSpPr>
            <a:spLocks noChangeShapeType="1"/>
          </p:cNvSpPr>
          <p:nvPr/>
        </p:nvSpPr>
        <p:spPr bwMode="auto">
          <a:xfrm flipH="1">
            <a:off x="6804025" y="1484313"/>
            <a:ext cx="1439863" cy="4176712"/>
          </a:xfrm>
          <a:prstGeom prst="line">
            <a:avLst/>
          </a:prstGeom>
          <a:noFill/>
          <a:ln w="28575">
            <a:solidFill>
              <a:srgbClr val="996633"/>
            </a:solidFill>
            <a:round/>
            <a:headEnd/>
            <a:tailEnd type="arrow" w="med" len="med"/>
          </a:ln>
        </p:spPr>
        <p:txBody>
          <a:bodyPr/>
          <a:lstStyle/>
          <a:p>
            <a:endParaRPr lang="pl-PL"/>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175107" name="Rectangle 2"/>
          <p:cNvSpPr>
            <a:spLocks noGrp="1" noChangeArrowheads="1"/>
          </p:cNvSpPr>
          <p:nvPr>
            <p:ph type="title"/>
          </p:nvPr>
        </p:nvSpPr>
        <p:spPr/>
        <p:txBody>
          <a:bodyPr/>
          <a:lstStyle/>
          <a:p>
            <a:pPr eaLnBrk="1" hangingPunct="1"/>
            <a:r>
              <a:rPr lang="pl-PL" smtClean="0"/>
              <a:t>Ważność predyktorów</a:t>
            </a:r>
          </a:p>
        </p:txBody>
      </p:sp>
      <p:pic>
        <p:nvPicPr>
          <p:cNvPr id="175108" name="Picture 3"/>
          <p:cNvPicPr>
            <a:picLocks noChangeAspect="1" noChangeArrowheads="1"/>
          </p:cNvPicPr>
          <p:nvPr/>
        </p:nvPicPr>
        <p:blipFill>
          <a:blip r:embed="rId2" cstate="print"/>
          <a:srcRect/>
          <a:stretch>
            <a:fillRect/>
          </a:stretch>
        </p:blipFill>
        <p:spPr bwMode="auto">
          <a:xfrm>
            <a:off x="179388" y="1196975"/>
            <a:ext cx="3800475" cy="2543175"/>
          </a:xfrm>
          <a:prstGeom prst="rect">
            <a:avLst/>
          </a:prstGeom>
          <a:noFill/>
          <a:ln w="9525">
            <a:noFill/>
            <a:miter lim="800000"/>
            <a:headEnd/>
            <a:tailEnd/>
          </a:ln>
        </p:spPr>
      </p:pic>
      <p:pic>
        <p:nvPicPr>
          <p:cNvPr id="175109" name="Picture 4"/>
          <p:cNvPicPr>
            <a:picLocks noChangeAspect="1" noChangeArrowheads="1"/>
          </p:cNvPicPr>
          <p:nvPr/>
        </p:nvPicPr>
        <p:blipFill>
          <a:blip r:embed="rId3" cstate="print"/>
          <a:srcRect/>
          <a:stretch>
            <a:fillRect/>
          </a:stretch>
        </p:blipFill>
        <p:spPr bwMode="auto">
          <a:xfrm>
            <a:off x="468313" y="4076700"/>
            <a:ext cx="2686050" cy="2162175"/>
          </a:xfrm>
          <a:prstGeom prst="rect">
            <a:avLst/>
          </a:prstGeom>
          <a:noFill/>
          <a:ln w="9525">
            <a:noFill/>
            <a:miter lim="800000"/>
            <a:headEnd/>
            <a:tailEnd/>
          </a:ln>
        </p:spPr>
      </p:pic>
      <p:pic>
        <p:nvPicPr>
          <p:cNvPr id="175110" name="Picture 5"/>
          <p:cNvPicPr>
            <a:picLocks noChangeAspect="1" noChangeArrowheads="1"/>
          </p:cNvPicPr>
          <p:nvPr/>
        </p:nvPicPr>
        <p:blipFill>
          <a:blip r:embed="rId4" cstate="print"/>
          <a:srcRect/>
          <a:stretch>
            <a:fillRect/>
          </a:stretch>
        </p:blipFill>
        <p:spPr bwMode="auto">
          <a:xfrm>
            <a:off x="3492500" y="2636838"/>
            <a:ext cx="5329238" cy="405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latin typeface="Calibri Light" pitchFamily="34" charset="0"/>
              </a:rPr>
              <a:t>KISIM, WIMiIP, AGH</a:t>
            </a:r>
          </a:p>
        </p:txBody>
      </p:sp>
      <p:sp>
        <p:nvSpPr>
          <p:cNvPr id="4" name="Rectangle 2"/>
          <p:cNvSpPr txBox="1">
            <a:spLocks noChangeArrowheads="1"/>
          </p:cNvSpPr>
          <p:nvPr/>
        </p:nvSpPr>
        <p:spPr bwMode="auto">
          <a:xfrm>
            <a:off x="971600" y="3356992"/>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pl-PL" sz="2000" i="1" kern="0" dirty="0" smtClean="0">
                <a:solidFill>
                  <a:srgbClr val="006699"/>
                </a:solidFill>
                <a:effectLst>
                  <a:outerShdw blurRad="38100" dist="38100" dir="2700000" algn="tl">
                    <a:srgbClr val="000000">
                      <a:alpha val="43137"/>
                    </a:srgbClr>
                  </a:outerShdw>
                </a:effectLst>
                <a:latin typeface="Calibri Light" pitchFamily="34" charset="0"/>
                <a:ea typeface="+mj-ea"/>
                <a:cs typeface="+mj-cs"/>
              </a:rPr>
              <a:t>MS Excel</a:t>
            </a:r>
          </a:p>
        </p:txBody>
      </p:sp>
      <p:sp>
        <p:nvSpPr>
          <p:cNvPr id="6" name="Tytuł 1"/>
          <p:cNvSpPr txBox="1">
            <a:spLocks/>
          </p:cNvSpPr>
          <p:nvPr/>
        </p:nvSpPr>
        <p:spPr bwMode="auto">
          <a:xfrm>
            <a:off x="1043608" y="2852936"/>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0" i="0" u="none" strike="noStrike" kern="0" cap="none" spc="0" normalizeH="0" baseline="0" noProof="0" dirty="0" smtClean="0">
                <a:ln>
                  <a:noFill/>
                </a:ln>
                <a:solidFill>
                  <a:schemeClr val="tx1"/>
                </a:solidFill>
                <a:effectLst/>
                <a:uLnTx/>
                <a:uFillTx/>
                <a:latin typeface="+mj-lt"/>
                <a:ea typeface="+mj-ea"/>
                <a:cs typeface="+mj-cs"/>
              </a:rPr>
              <a:t>Tabele przestawne</a:t>
            </a:r>
            <a:endParaRPr kumimoji="0" lang="pl-PL"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Tabele przestawne Excel</a:t>
            </a:r>
            <a:endParaRPr lang="pl-PL" dirty="0"/>
          </a:p>
        </p:txBody>
      </p:sp>
      <p:sp>
        <p:nvSpPr>
          <p:cNvPr id="3" name="Symbol zastępczy zawartości 2"/>
          <p:cNvSpPr>
            <a:spLocks noGrp="1"/>
          </p:cNvSpPr>
          <p:nvPr>
            <p:ph idx="1"/>
          </p:nvPr>
        </p:nvSpPr>
        <p:spPr>
          <a:xfrm>
            <a:off x="468313" y="3356992"/>
            <a:ext cx="3383607" cy="3024758"/>
          </a:xfrm>
        </p:spPr>
        <p:txBody>
          <a:bodyPr/>
          <a:lstStyle/>
          <a:p>
            <a:r>
              <a:rPr lang="pl-PL" dirty="0" smtClean="0"/>
              <a:t>Czy stan cywilny, zarobki oraz płeć wpływa na rozkład czasu pracy?</a:t>
            </a:r>
          </a:p>
          <a:p>
            <a:r>
              <a:rPr lang="pl-PL" dirty="0" smtClean="0"/>
              <a:t>Kto pracuje dłużej?</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87042" name="Picture 2"/>
          <p:cNvPicPr>
            <a:picLocks noChangeAspect="1" noChangeArrowheads="1"/>
          </p:cNvPicPr>
          <p:nvPr/>
        </p:nvPicPr>
        <p:blipFill>
          <a:blip r:embed="rId2" cstate="print"/>
          <a:srcRect/>
          <a:stretch>
            <a:fillRect/>
          </a:stretch>
        </p:blipFill>
        <p:spPr bwMode="auto">
          <a:xfrm>
            <a:off x="3419872" y="1124744"/>
            <a:ext cx="5479385" cy="4752528"/>
          </a:xfrm>
          <a:prstGeom prst="rect">
            <a:avLst/>
          </a:prstGeom>
          <a:noFill/>
          <a:ln w="9525">
            <a:noFill/>
            <a:miter lim="800000"/>
            <a:headEnd/>
            <a:tailEnd/>
          </a:ln>
        </p:spPr>
      </p:pic>
      <p:sp>
        <p:nvSpPr>
          <p:cNvPr id="6" name="Elipsa 5"/>
          <p:cNvSpPr/>
          <p:nvPr/>
        </p:nvSpPr>
        <p:spPr>
          <a:xfrm>
            <a:off x="6084168" y="2420888"/>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Elipsa 6"/>
          <p:cNvSpPr/>
          <p:nvPr/>
        </p:nvSpPr>
        <p:spPr>
          <a:xfrm>
            <a:off x="6084168" y="3429000"/>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Elipsa 7"/>
          <p:cNvSpPr/>
          <p:nvPr/>
        </p:nvSpPr>
        <p:spPr>
          <a:xfrm>
            <a:off x="7596336" y="2420888"/>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Elipsa 8"/>
          <p:cNvSpPr/>
          <p:nvPr/>
        </p:nvSpPr>
        <p:spPr>
          <a:xfrm>
            <a:off x="7596336" y="3068960"/>
            <a:ext cx="72008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Elipsa 9"/>
          <p:cNvSpPr/>
          <p:nvPr/>
        </p:nvSpPr>
        <p:spPr>
          <a:xfrm>
            <a:off x="6084168" y="4293096"/>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Elipsa 10"/>
          <p:cNvSpPr/>
          <p:nvPr/>
        </p:nvSpPr>
        <p:spPr>
          <a:xfrm>
            <a:off x="7668344" y="4149080"/>
            <a:ext cx="72008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Elipsa 11"/>
          <p:cNvSpPr/>
          <p:nvPr/>
        </p:nvSpPr>
        <p:spPr>
          <a:xfrm>
            <a:off x="7668344" y="5157192"/>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Elipsa 12"/>
          <p:cNvSpPr/>
          <p:nvPr/>
        </p:nvSpPr>
        <p:spPr>
          <a:xfrm>
            <a:off x="6084168" y="2636912"/>
            <a:ext cx="72008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Elipsa 14"/>
          <p:cNvSpPr/>
          <p:nvPr/>
        </p:nvSpPr>
        <p:spPr>
          <a:xfrm>
            <a:off x="6084168" y="3717032"/>
            <a:ext cx="720080"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Elipsa 15"/>
          <p:cNvSpPr/>
          <p:nvPr/>
        </p:nvSpPr>
        <p:spPr>
          <a:xfrm>
            <a:off x="7668344" y="2852936"/>
            <a:ext cx="720080"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Elipsa 16"/>
          <p:cNvSpPr/>
          <p:nvPr/>
        </p:nvSpPr>
        <p:spPr>
          <a:xfrm>
            <a:off x="7668344" y="3717032"/>
            <a:ext cx="720080"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Elipsa 17"/>
          <p:cNvSpPr/>
          <p:nvPr/>
        </p:nvSpPr>
        <p:spPr>
          <a:xfrm>
            <a:off x="7668344" y="5373216"/>
            <a:ext cx="72008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Elipsa 18"/>
          <p:cNvSpPr/>
          <p:nvPr/>
        </p:nvSpPr>
        <p:spPr>
          <a:xfrm>
            <a:off x="6084168" y="5373216"/>
            <a:ext cx="72008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Tytuł 1"/>
          <p:cNvSpPr txBox="1">
            <a:spLocks/>
          </p:cNvSpPr>
          <p:nvPr/>
        </p:nvSpPr>
        <p:spPr bwMode="auto">
          <a:xfrm>
            <a:off x="395537" y="1340768"/>
            <a:ext cx="2808312" cy="12961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0" i="0" u="none" strike="noStrike" kern="0" cap="none" spc="0" normalizeH="0" baseline="0" noProof="0" dirty="0" smtClean="0">
                <a:ln>
                  <a:noFill/>
                </a:ln>
                <a:solidFill>
                  <a:srgbClr val="006699"/>
                </a:solidFill>
                <a:effectLst/>
                <a:uLnTx/>
                <a:uFillTx/>
                <a:latin typeface="+mj-lt"/>
                <a:ea typeface="+mj-ea"/>
                <a:cs typeface="+mj-cs"/>
              </a:rPr>
              <a:t>Liczba godzin w pracy w tygodniu</a:t>
            </a:r>
            <a:endParaRPr kumimoji="0" lang="pl-PL" sz="2800" b="0" i="0" u="none" strike="noStrike" kern="0" cap="none" spc="0" normalizeH="0" baseline="0" noProof="0" dirty="0">
              <a:ln>
                <a:noFill/>
              </a:ln>
              <a:solidFill>
                <a:srgbClr val="006699"/>
              </a:solidFill>
              <a:effectLst/>
              <a:uLnTx/>
              <a:uFillTx/>
              <a:latin typeface="+mj-lt"/>
              <a:ea typeface="+mj-ea"/>
              <a:cs typeface="+mj-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92163" name="Picture 3"/>
          <p:cNvPicPr>
            <a:picLocks noChangeAspect="1" noChangeArrowheads="1"/>
          </p:cNvPicPr>
          <p:nvPr/>
        </p:nvPicPr>
        <p:blipFill>
          <a:blip r:embed="rId2" cstate="print"/>
          <a:srcRect/>
          <a:stretch>
            <a:fillRect/>
          </a:stretch>
        </p:blipFill>
        <p:spPr bwMode="auto">
          <a:xfrm>
            <a:off x="0" y="0"/>
            <a:ext cx="9144000" cy="4554972"/>
          </a:xfrm>
          <a:prstGeom prst="rect">
            <a:avLst/>
          </a:prstGeom>
          <a:noFill/>
          <a:ln w="9525">
            <a:noFill/>
            <a:miter lim="800000"/>
            <a:headEnd/>
            <a:tailEnd/>
          </a:ln>
        </p:spPr>
      </p:pic>
      <p:pic>
        <p:nvPicPr>
          <p:cNvPr id="92164" name="Picture 4"/>
          <p:cNvPicPr>
            <a:picLocks noChangeAspect="1" noChangeArrowheads="1"/>
          </p:cNvPicPr>
          <p:nvPr/>
        </p:nvPicPr>
        <p:blipFill>
          <a:blip r:embed="rId3" cstate="print"/>
          <a:srcRect/>
          <a:stretch>
            <a:fillRect/>
          </a:stretch>
        </p:blipFill>
        <p:spPr bwMode="auto">
          <a:xfrm>
            <a:off x="1907704" y="2852936"/>
            <a:ext cx="1774206" cy="4005064"/>
          </a:xfrm>
          <a:prstGeom prst="rect">
            <a:avLst/>
          </a:prstGeom>
          <a:noFill/>
          <a:ln w="9525">
            <a:noFill/>
            <a:miter lim="800000"/>
            <a:headEnd/>
            <a:tailEnd/>
          </a:ln>
        </p:spPr>
      </p:pic>
      <p:sp>
        <p:nvSpPr>
          <p:cNvPr id="8" name="Elipsa 7"/>
          <p:cNvSpPr/>
          <p:nvPr/>
        </p:nvSpPr>
        <p:spPr>
          <a:xfrm>
            <a:off x="3779912" y="3140968"/>
            <a:ext cx="136815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Liczba godzin w pracy w tygodniu</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grpSp>
        <p:nvGrpSpPr>
          <p:cNvPr id="3" name="Grupa 15"/>
          <p:cNvGrpSpPr/>
          <p:nvPr/>
        </p:nvGrpSpPr>
        <p:grpSpPr>
          <a:xfrm>
            <a:off x="323528" y="1124744"/>
            <a:ext cx="8494713" cy="5400600"/>
            <a:chOff x="323528" y="1124744"/>
            <a:chExt cx="8494713" cy="5400600"/>
          </a:xfrm>
        </p:grpSpPr>
        <p:pic>
          <p:nvPicPr>
            <p:cNvPr id="93187" name="Picture 3"/>
            <p:cNvPicPr>
              <a:picLocks noChangeAspect="1" noChangeArrowheads="1"/>
            </p:cNvPicPr>
            <p:nvPr/>
          </p:nvPicPr>
          <p:blipFill>
            <a:blip r:embed="rId2" cstate="print"/>
            <a:srcRect/>
            <a:stretch>
              <a:fillRect/>
            </a:stretch>
          </p:blipFill>
          <p:spPr bwMode="auto">
            <a:xfrm>
              <a:off x="323528" y="1196752"/>
              <a:ext cx="8494713" cy="5095875"/>
            </a:xfrm>
            <a:prstGeom prst="rect">
              <a:avLst/>
            </a:prstGeom>
            <a:noFill/>
            <a:ln w="9525">
              <a:noFill/>
              <a:miter lim="800000"/>
              <a:headEnd/>
              <a:tailEnd/>
            </a:ln>
          </p:spPr>
        </p:pic>
        <p:sp>
          <p:nvSpPr>
            <p:cNvPr id="6" name="Elipsa 5"/>
            <p:cNvSpPr/>
            <p:nvPr/>
          </p:nvSpPr>
          <p:spPr>
            <a:xfrm>
              <a:off x="3347864" y="3140968"/>
              <a:ext cx="72008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Elipsa 6"/>
            <p:cNvSpPr/>
            <p:nvPr/>
          </p:nvSpPr>
          <p:spPr>
            <a:xfrm>
              <a:off x="6516216" y="3140968"/>
              <a:ext cx="72008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Elipsa 7"/>
            <p:cNvSpPr/>
            <p:nvPr/>
          </p:nvSpPr>
          <p:spPr>
            <a:xfrm>
              <a:off x="1835696" y="2492896"/>
              <a:ext cx="72008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Elipsa 8"/>
            <p:cNvSpPr/>
            <p:nvPr/>
          </p:nvSpPr>
          <p:spPr>
            <a:xfrm>
              <a:off x="4139952" y="1412776"/>
              <a:ext cx="43204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Elipsa 10"/>
            <p:cNvSpPr/>
            <p:nvPr/>
          </p:nvSpPr>
          <p:spPr>
            <a:xfrm>
              <a:off x="971600" y="1484784"/>
              <a:ext cx="43204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Elipsa 11"/>
            <p:cNvSpPr/>
            <p:nvPr/>
          </p:nvSpPr>
          <p:spPr>
            <a:xfrm>
              <a:off x="2555776" y="1412776"/>
              <a:ext cx="86409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Elipsa 14"/>
            <p:cNvSpPr/>
            <p:nvPr/>
          </p:nvSpPr>
          <p:spPr>
            <a:xfrm>
              <a:off x="5148064" y="1412776"/>
              <a:ext cx="43204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p:cNvSpPr/>
            <p:nvPr/>
          </p:nvSpPr>
          <p:spPr>
            <a:xfrm>
              <a:off x="3995936" y="1124744"/>
              <a:ext cx="3384376" cy="5400600"/>
            </a:xfrm>
            <a:prstGeom prst="rect">
              <a:avLst/>
            </a:prstGeom>
            <a:solidFill>
              <a:schemeClr val="accent3">
                <a:lumMod val="95000"/>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data </a:t>
            </a:r>
            <a:r>
              <a:rPr lang="pl-PL" dirty="0" err="1" smtClean="0"/>
              <a:t>quality</a:t>
            </a:r>
            <a:r>
              <a:rPr lang="pl-PL" dirty="0" smtClean="0"/>
              <a:t> </a:t>
            </a:r>
            <a:r>
              <a:rPr lang="pl-PL" dirty="0" err="1" smtClean="0"/>
              <a:t>problems</a:t>
            </a:r>
            <a:r>
              <a:rPr lang="pl-PL" dirty="0" smtClean="0"/>
              <a:t> </a:t>
            </a:r>
            <a:r>
              <a:rPr lang="pl-PL" baseline="30000" dirty="0" smtClean="0"/>
              <a:t>1</a:t>
            </a:r>
            <a:endParaRPr lang="pl-PL" baseline="30000" dirty="0"/>
          </a:p>
        </p:txBody>
      </p:sp>
      <p:sp>
        <p:nvSpPr>
          <p:cNvPr id="3" name="Symbol zastępczy zawartości 2"/>
          <p:cNvSpPr>
            <a:spLocks noGrp="1"/>
          </p:cNvSpPr>
          <p:nvPr>
            <p:ph idx="1"/>
          </p:nvPr>
        </p:nvSpPr>
        <p:spPr/>
        <p:txBody>
          <a:bodyPr/>
          <a:lstStyle/>
          <a:p>
            <a:pPr marL="514350" indent="-514350">
              <a:buAutoNum type="arabicParenBoth"/>
            </a:pPr>
            <a:r>
              <a:rPr lang="en-US" dirty="0" smtClean="0"/>
              <a:t>Redundancy error </a:t>
            </a:r>
            <a:endParaRPr lang="pl-PL" dirty="0" smtClean="0"/>
          </a:p>
          <a:p>
            <a:pPr marL="1339850" lvl="1" indent="-514350"/>
            <a:r>
              <a:rPr lang="en-US" dirty="0" smtClean="0"/>
              <a:t>means that multiple identical or similar records are generated for the same entities</a:t>
            </a:r>
            <a:r>
              <a:rPr lang="pl-PL" dirty="0" smtClean="0"/>
              <a:t>, </a:t>
            </a:r>
            <a:r>
              <a:rPr lang="en-US" dirty="0" smtClean="0"/>
              <a:t>the redundant data wastes the storage space and reduces the data availability. </a:t>
            </a:r>
            <a:endParaRPr lang="pl-PL" dirty="0" smtClean="0"/>
          </a:p>
          <a:p>
            <a:pPr marL="1339850" lvl="1" indent="-514350"/>
            <a:r>
              <a:rPr lang="en-US" dirty="0" smtClean="0"/>
              <a:t>The entity resolution technology (ER) is usually used to repair this kind of error data.</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Zarobki </a:t>
            </a:r>
            <a:r>
              <a:rPr lang="pl-PL" dirty="0" err="1" smtClean="0"/>
              <a:t>vs</a:t>
            </a:r>
            <a:r>
              <a:rPr lang="pl-PL" dirty="0" smtClean="0"/>
              <a:t>. Rasa </a:t>
            </a:r>
            <a:r>
              <a:rPr lang="pl-PL" dirty="0" err="1" smtClean="0"/>
              <a:t>vs</a:t>
            </a:r>
            <a:r>
              <a:rPr lang="pl-PL" dirty="0" smtClean="0"/>
              <a:t>. Edukacja</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20481" name="Picture 1"/>
          <p:cNvPicPr>
            <a:picLocks noChangeAspect="1" noChangeArrowheads="1"/>
          </p:cNvPicPr>
          <p:nvPr/>
        </p:nvPicPr>
        <p:blipFill>
          <a:blip r:embed="rId2" cstate="print"/>
          <a:srcRect/>
          <a:stretch>
            <a:fillRect/>
          </a:stretch>
        </p:blipFill>
        <p:spPr bwMode="auto">
          <a:xfrm>
            <a:off x="179512" y="4005064"/>
            <a:ext cx="7475537" cy="2352675"/>
          </a:xfrm>
          <a:prstGeom prst="rect">
            <a:avLst/>
          </a:prstGeom>
          <a:noFill/>
          <a:ln w="9525">
            <a:noFill/>
            <a:miter lim="800000"/>
            <a:headEnd/>
            <a:tailEnd/>
          </a:ln>
        </p:spPr>
      </p:pic>
      <p:grpSp>
        <p:nvGrpSpPr>
          <p:cNvPr id="3" name="Grupa 9"/>
          <p:cNvGrpSpPr/>
          <p:nvPr/>
        </p:nvGrpSpPr>
        <p:grpSpPr>
          <a:xfrm>
            <a:off x="0" y="1124744"/>
            <a:ext cx="9144000" cy="2824681"/>
            <a:chOff x="0" y="1124744"/>
            <a:chExt cx="9144000" cy="2824681"/>
          </a:xfrm>
        </p:grpSpPr>
        <p:pic>
          <p:nvPicPr>
            <p:cNvPr id="5" name="Picture 3"/>
            <p:cNvPicPr>
              <a:picLocks noChangeAspect="1" noChangeArrowheads="1"/>
            </p:cNvPicPr>
            <p:nvPr/>
          </p:nvPicPr>
          <p:blipFill>
            <a:blip r:embed="rId3" cstate="print"/>
            <a:srcRect/>
            <a:stretch>
              <a:fillRect/>
            </a:stretch>
          </p:blipFill>
          <p:spPr bwMode="auto">
            <a:xfrm>
              <a:off x="0" y="1124744"/>
              <a:ext cx="9144000" cy="2824681"/>
            </a:xfrm>
            <a:prstGeom prst="rect">
              <a:avLst/>
            </a:prstGeom>
            <a:noFill/>
            <a:ln w="9525">
              <a:noFill/>
              <a:miter lim="800000"/>
              <a:headEnd/>
              <a:tailEnd/>
            </a:ln>
          </p:spPr>
        </p:pic>
        <p:sp>
          <p:nvSpPr>
            <p:cNvPr id="7" name="Elipsa 6"/>
            <p:cNvSpPr/>
            <p:nvPr/>
          </p:nvSpPr>
          <p:spPr>
            <a:xfrm>
              <a:off x="7775848" y="2852936"/>
              <a:ext cx="136815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Elipsa 7"/>
            <p:cNvSpPr/>
            <p:nvPr/>
          </p:nvSpPr>
          <p:spPr>
            <a:xfrm>
              <a:off x="8524056" y="2708920"/>
              <a:ext cx="61994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Elipsa 8"/>
            <p:cNvSpPr/>
            <p:nvPr/>
          </p:nvSpPr>
          <p:spPr>
            <a:xfrm>
              <a:off x="8524056" y="3717032"/>
              <a:ext cx="61994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1" name="pole tekstowe 10"/>
          <p:cNvSpPr txBox="1"/>
          <p:nvPr/>
        </p:nvSpPr>
        <p:spPr>
          <a:xfrm>
            <a:off x="3563888" y="2852936"/>
            <a:ext cx="3506088"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pl-PL" dirty="0" smtClean="0"/>
              <a:t>Rasa wpływa na zarobki </a:t>
            </a:r>
          </a:p>
          <a:p>
            <a:r>
              <a:rPr lang="pl-PL" dirty="0" smtClean="0"/>
              <a:t>– proporcjonalnie więcej białych </a:t>
            </a:r>
          </a:p>
          <a:p>
            <a:r>
              <a:rPr lang="pl-PL" dirty="0" smtClean="0"/>
              <a:t>zarabia powyżej 50K</a:t>
            </a:r>
            <a:endParaRPr lang="pl-PL" dirty="0"/>
          </a:p>
        </p:txBody>
      </p:sp>
      <p:cxnSp>
        <p:nvCxnSpPr>
          <p:cNvPr id="13" name="Łącznik prosty ze strzałką 12"/>
          <p:cNvCxnSpPr>
            <a:stCxn id="11" idx="3"/>
            <a:endCxn id="8" idx="1"/>
          </p:cNvCxnSpPr>
          <p:nvPr/>
        </p:nvCxnSpPr>
        <p:spPr>
          <a:xfrm flipV="1">
            <a:off x="7069976" y="2740556"/>
            <a:ext cx="1544869" cy="57404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a:stCxn id="11" idx="3"/>
            <a:endCxn id="9" idx="2"/>
          </p:cNvCxnSpPr>
          <p:nvPr/>
        </p:nvCxnSpPr>
        <p:spPr>
          <a:xfrm>
            <a:off x="7069976" y="3314601"/>
            <a:ext cx="1454080" cy="51044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Elipsa 18"/>
          <p:cNvSpPr/>
          <p:nvPr/>
        </p:nvSpPr>
        <p:spPr>
          <a:xfrm>
            <a:off x="5652120" y="5229200"/>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Elipsa 19"/>
          <p:cNvSpPr/>
          <p:nvPr/>
        </p:nvSpPr>
        <p:spPr>
          <a:xfrm>
            <a:off x="5652120" y="4293096"/>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p:cNvSpPr txBox="1"/>
          <p:nvPr/>
        </p:nvSpPr>
        <p:spPr>
          <a:xfrm>
            <a:off x="7092280" y="4005064"/>
            <a:ext cx="184990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dirty="0" smtClean="0"/>
              <a:t>Wykształcenie wpływa na zarobki </a:t>
            </a:r>
          </a:p>
        </p:txBody>
      </p:sp>
      <p:cxnSp>
        <p:nvCxnSpPr>
          <p:cNvPr id="22" name="Łącznik prosty ze strzałką 21"/>
          <p:cNvCxnSpPr>
            <a:stCxn id="21" idx="1"/>
            <a:endCxn id="20" idx="7"/>
          </p:cNvCxnSpPr>
          <p:nvPr/>
        </p:nvCxnSpPr>
        <p:spPr>
          <a:xfrm flipH="1" flipV="1">
            <a:off x="6143821" y="4324732"/>
            <a:ext cx="948459" cy="14199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a:stCxn id="21" idx="1"/>
            <a:endCxn id="19" idx="6"/>
          </p:cNvCxnSpPr>
          <p:nvPr/>
        </p:nvCxnSpPr>
        <p:spPr>
          <a:xfrm flipH="1">
            <a:off x="6228184" y="4466729"/>
            <a:ext cx="864096" cy="87048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Elipsa 27"/>
          <p:cNvSpPr/>
          <p:nvPr/>
        </p:nvSpPr>
        <p:spPr>
          <a:xfrm>
            <a:off x="5652120" y="5589240"/>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ole tekstowe 28"/>
          <p:cNvSpPr txBox="1"/>
          <p:nvPr/>
        </p:nvSpPr>
        <p:spPr>
          <a:xfrm>
            <a:off x="7092280" y="5445224"/>
            <a:ext cx="184990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dirty="0" smtClean="0"/>
              <a:t>Inne rasy muszą uczyć się dłużej, żeby zarabiać powyżej 50K</a:t>
            </a:r>
          </a:p>
        </p:txBody>
      </p:sp>
      <p:cxnSp>
        <p:nvCxnSpPr>
          <p:cNvPr id="30" name="Łącznik prosty ze strzałką 29"/>
          <p:cNvCxnSpPr>
            <a:stCxn id="29" idx="1"/>
            <a:endCxn id="28" idx="6"/>
          </p:cNvCxnSpPr>
          <p:nvPr/>
        </p:nvCxnSpPr>
        <p:spPr>
          <a:xfrm flipH="1" flipV="1">
            <a:off x="6228184" y="5877272"/>
            <a:ext cx="864096" cy="16811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Tabele </a:t>
            </a:r>
            <a:r>
              <a:rPr lang="pl-PL" dirty="0" err="1" smtClean="0"/>
              <a:t>wielodzielcze</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84995" name="Picture 3"/>
          <p:cNvPicPr>
            <a:picLocks noChangeAspect="1" noChangeArrowheads="1"/>
          </p:cNvPicPr>
          <p:nvPr/>
        </p:nvPicPr>
        <p:blipFill>
          <a:blip r:embed="rId2" cstate="print"/>
          <a:srcRect/>
          <a:stretch>
            <a:fillRect/>
          </a:stretch>
        </p:blipFill>
        <p:spPr bwMode="auto">
          <a:xfrm>
            <a:off x="395536" y="1340768"/>
            <a:ext cx="2552700" cy="1343025"/>
          </a:xfrm>
          <a:prstGeom prst="rect">
            <a:avLst/>
          </a:prstGeom>
          <a:noFill/>
          <a:ln w="9525">
            <a:noFill/>
            <a:miter lim="800000"/>
            <a:headEnd/>
            <a:tailEnd/>
          </a:ln>
        </p:spPr>
      </p:pic>
      <p:pic>
        <p:nvPicPr>
          <p:cNvPr id="84996" name="Picture 4"/>
          <p:cNvPicPr>
            <a:picLocks noChangeAspect="1" noChangeArrowheads="1"/>
          </p:cNvPicPr>
          <p:nvPr/>
        </p:nvPicPr>
        <p:blipFill>
          <a:blip r:embed="rId3" cstate="print"/>
          <a:srcRect/>
          <a:stretch>
            <a:fillRect/>
          </a:stretch>
        </p:blipFill>
        <p:spPr bwMode="auto">
          <a:xfrm>
            <a:off x="1835696" y="2780928"/>
            <a:ext cx="6761163" cy="800100"/>
          </a:xfrm>
          <a:prstGeom prst="rect">
            <a:avLst/>
          </a:prstGeom>
          <a:noFill/>
          <a:ln w="9525">
            <a:noFill/>
            <a:miter lim="800000"/>
            <a:headEnd/>
            <a:tailEnd/>
          </a:ln>
        </p:spPr>
      </p:pic>
      <p:sp>
        <p:nvSpPr>
          <p:cNvPr id="6" name="Rectangle 2"/>
          <p:cNvSpPr txBox="1">
            <a:spLocks noChangeArrowheads="1"/>
          </p:cNvSpPr>
          <p:nvPr/>
        </p:nvSpPr>
        <p:spPr bwMode="auto">
          <a:xfrm>
            <a:off x="827584" y="548680"/>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pl-PL" sz="2000" i="1" kern="0" dirty="0" smtClean="0">
                <a:solidFill>
                  <a:srgbClr val="006699"/>
                </a:solidFill>
                <a:effectLst>
                  <a:outerShdw blurRad="38100" dist="38100" dir="2700000" algn="tl">
                    <a:srgbClr val="000000">
                      <a:alpha val="43137"/>
                    </a:srgbClr>
                  </a:outerShdw>
                </a:effectLst>
                <a:latin typeface="Calibri Light" pitchFamily="34" charset="0"/>
                <a:ea typeface="+mj-ea"/>
                <a:cs typeface="+mj-cs"/>
              </a:rPr>
              <a:t>STATISTICA</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86018" name="Picture 2"/>
          <p:cNvPicPr>
            <a:picLocks noChangeAspect="1" noChangeArrowheads="1"/>
          </p:cNvPicPr>
          <p:nvPr/>
        </p:nvPicPr>
        <p:blipFill>
          <a:blip r:embed="rId2" cstate="print"/>
          <a:srcRect/>
          <a:stretch>
            <a:fillRect/>
          </a:stretch>
        </p:blipFill>
        <p:spPr bwMode="auto">
          <a:xfrm>
            <a:off x="251520" y="1124744"/>
            <a:ext cx="5400675" cy="2847975"/>
          </a:xfrm>
          <a:prstGeom prst="rect">
            <a:avLst/>
          </a:prstGeom>
          <a:noFill/>
          <a:ln w="9525">
            <a:noFill/>
            <a:miter lim="800000"/>
            <a:headEnd/>
            <a:tailEnd/>
          </a:ln>
        </p:spPr>
      </p:pic>
      <p:pic>
        <p:nvPicPr>
          <p:cNvPr id="86019" name="Picture 3"/>
          <p:cNvPicPr>
            <a:picLocks noChangeAspect="1" noChangeArrowheads="1"/>
          </p:cNvPicPr>
          <p:nvPr/>
        </p:nvPicPr>
        <p:blipFill>
          <a:blip r:embed="rId3" cstate="print"/>
          <a:srcRect/>
          <a:stretch>
            <a:fillRect/>
          </a:stretch>
        </p:blipFill>
        <p:spPr bwMode="auto">
          <a:xfrm>
            <a:off x="3563888" y="2204864"/>
            <a:ext cx="5267325"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Tabele raportujące</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83971" name="Picture 3"/>
          <p:cNvPicPr>
            <a:picLocks noChangeAspect="1" noChangeArrowheads="1"/>
          </p:cNvPicPr>
          <p:nvPr/>
        </p:nvPicPr>
        <p:blipFill>
          <a:blip r:embed="rId2" cstate="print"/>
          <a:srcRect/>
          <a:stretch>
            <a:fillRect/>
          </a:stretch>
        </p:blipFill>
        <p:spPr bwMode="auto">
          <a:xfrm>
            <a:off x="179512" y="1052736"/>
            <a:ext cx="7339930" cy="4446025"/>
          </a:xfrm>
          <a:prstGeom prst="rect">
            <a:avLst/>
          </a:prstGeom>
          <a:noFill/>
          <a:ln w="9525">
            <a:noFill/>
            <a:miter lim="800000"/>
            <a:headEnd/>
            <a:tailEnd/>
          </a:ln>
        </p:spPr>
      </p:pic>
      <p:pic>
        <p:nvPicPr>
          <p:cNvPr id="83970" name="Picture 2"/>
          <p:cNvPicPr>
            <a:picLocks noChangeAspect="1" noChangeArrowheads="1"/>
          </p:cNvPicPr>
          <p:nvPr/>
        </p:nvPicPr>
        <p:blipFill>
          <a:blip r:embed="rId3" cstate="print"/>
          <a:srcRect/>
          <a:stretch>
            <a:fillRect/>
          </a:stretch>
        </p:blipFill>
        <p:spPr bwMode="auto">
          <a:xfrm>
            <a:off x="1331640" y="4581128"/>
            <a:ext cx="7332663"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06498" name="Picture 2"/>
          <p:cNvPicPr>
            <a:picLocks noChangeAspect="1" noChangeArrowheads="1"/>
          </p:cNvPicPr>
          <p:nvPr/>
        </p:nvPicPr>
        <p:blipFill>
          <a:blip r:embed="rId2" cstate="print"/>
          <a:srcRect/>
          <a:stretch>
            <a:fillRect/>
          </a:stretch>
        </p:blipFill>
        <p:spPr bwMode="auto">
          <a:xfrm>
            <a:off x="251520" y="1844824"/>
            <a:ext cx="8712324" cy="3888432"/>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Rozkłady dwuwymiarowe </a:t>
            </a:r>
            <a:br>
              <a:rPr lang="pl-PL" dirty="0" smtClean="0"/>
            </a:br>
            <a:r>
              <a:rPr lang="pl-PL" dirty="0" smtClean="0"/>
              <a:t>histogramy skategoryzowane</a:t>
            </a:r>
            <a:endParaRPr lang="pl-PL" dirty="0"/>
          </a:p>
        </p:txBody>
      </p:sp>
      <p:sp>
        <p:nvSpPr>
          <p:cNvPr id="3" name="Symbol zastępczy zawartości 2"/>
          <p:cNvSpPr>
            <a:spLocks noGrp="1"/>
          </p:cNvSpPr>
          <p:nvPr>
            <p:ph idx="1"/>
          </p:nvPr>
        </p:nvSpPr>
        <p:spPr>
          <a:xfrm>
            <a:off x="179512" y="1052736"/>
            <a:ext cx="5638081" cy="576064"/>
          </a:xfrm>
        </p:spPr>
        <p:txBody>
          <a:bodyPr/>
          <a:lstStyle/>
          <a:p>
            <a:r>
              <a:rPr lang="pl-PL" dirty="0" smtClean="0"/>
              <a:t>Tabela </a:t>
            </a:r>
            <a:r>
              <a:rPr lang="pl-PL" dirty="0" err="1" smtClean="0"/>
              <a:t>dwudzielcza</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5" name="Picture 3"/>
          <p:cNvPicPr>
            <a:picLocks noChangeAspect="1" noChangeArrowheads="1"/>
          </p:cNvPicPr>
          <p:nvPr/>
        </p:nvPicPr>
        <p:blipFill>
          <a:blip r:embed="rId2" cstate="print"/>
          <a:srcRect/>
          <a:stretch>
            <a:fillRect/>
          </a:stretch>
        </p:blipFill>
        <p:spPr bwMode="auto">
          <a:xfrm>
            <a:off x="179512" y="1628800"/>
            <a:ext cx="8482110" cy="1008112"/>
          </a:xfrm>
          <a:prstGeom prst="rect">
            <a:avLst/>
          </a:prstGeom>
          <a:noFill/>
          <a:ln w="9525">
            <a:noFill/>
            <a:miter lim="800000"/>
            <a:headEnd/>
            <a:tailEnd/>
          </a:ln>
        </p:spPr>
      </p:pic>
      <p:pic>
        <p:nvPicPr>
          <p:cNvPr id="98306" name="Picture 2"/>
          <p:cNvPicPr>
            <a:picLocks noChangeAspect="1" noChangeArrowheads="1"/>
          </p:cNvPicPr>
          <p:nvPr/>
        </p:nvPicPr>
        <p:blipFill>
          <a:blip r:embed="rId3" cstate="print"/>
          <a:srcRect/>
          <a:stretch>
            <a:fillRect/>
          </a:stretch>
        </p:blipFill>
        <p:spPr bwMode="auto">
          <a:xfrm>
            <a:off x="4499992" y="2792715"/>
            <a:ext cx="4372744" cy="4065285"/>
          </a:xfrm>
          <a:prstGeom prst="rect">
            <a:avLst/>
          </a:prstGeom>
          <a:noFill/>
          <a:ln w="9525">
            <a:noFill/>
            <a:miter lim="800000"/>
            <a:headEnd/>
            <a:tailEnd/>
          </a:ln>
        </p:spPr>
      </p:pic>
      <p:sp>
        <p:nvSpPr>
          <p:cNvPr id="7" name="Prostokąt 6"/>
          <p:cNvSpPr/>
          <p:nvPr/>
        </p:nvSpPr>
        <p:spPr>
          <a:xfrm>
            <a:off x="1331640" y="6165304"/>
            <a:ext cx="3044423" cy="369332"/>
          </a:xfrm>
          <a:prstGeom prst="rect">
            <a:avLst/>
          </a:prstGeom>
        </p:spPr>
        <p:txBody>
          <a:bodyPr wrap="none">
            <a:spAutoFit/>
          </a:bodyPr>
          <a:lstStyle/>
          <a:p>
            <a:r>
              <a:rPr lang="pl-PL" dirty="0" smtClean="0"/>
              <a:t>histogram skategoryzowany</a:t>
            </a:r>
            <a:endParaRPr lang="pl-PL"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latin typeface="Calibri Light" pitchFamily="34" charset="0"/>
              </a:rPr>
              <a:t>KISIM, WIMiIP, AGH</a:t>
            </a:r>
          </a:p>
        </p:txBody>
      </p:sp>
      <p:sp>
        <p:nvSpPr>
          <p:cNvPr id="4" name="Rectangle 2"/>
          <p:cNvSpPr txBox="1">
            <a:spLocks noChangeArrowheads="1"/>
          </p:cNvSpPr>
          <p:nvPr/>
        </p:nvSpPr>
        <p:spPr bwMode="auto">
          <a:xfrm>
            <a:off x="971600" y="3356992"/>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pl-PL" sz="2000" i="1" kern="0" dirty="0" smtClean="0">
                <a:solidFill>
                  <a:srgbClr val="006699"/>
                </a:solidFill>
                <a:effectLst>
                  <a:outerShdw blurRad="38100" dist="38100" dir="2700000" algn="tl">
                    <a:srgbClr val="000000">
                      <a:alpha val="43137"/>
                    </a:srgbClr>
                  </a:outerShdw>
                </a:effectLst>
                <a:latin typeface="Calibri Light" pitchFamily="34" charset="0"/>
                <a:ea typeface="+mj-ea"/>
                <a:cs typeface="+mj-cs"/>
              </a:rPr>
              <a:t>analiza wariancji</a:t>
            </a:r>
          </a:p>
        </p:txBody>
      </p:sp>
      <p:sp>
        <p:nvSpPr>
          <p:cNvPr id="6" name="Tytuł 1"/>
          <p:cNvSpPr txBox="1">
            <a:spLocks/>
          </p:cNvSpPr>
          <p:nvPr/>
        </p:nvSpPr>
        <p:spPr bwMode="auto">
          <a:xfrm>
            <a:off x="1043608" y="2852936"/>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pl-PL" sz="2800" dirty="0" smtClean="0"/>
              <a:t>ANOVA</a:t>
            </a:r>
            <a:endParaRPr kumimoji="0" lang="pl-PL"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1a (ANOVA)</a:t>
            </a:r>
            <a:endParaRPr lang="pl-PL" dirty="0"/>
          </a:p>
        </p:txBody>
      </p:sp>
      <p:sp>
        <p:nvSpPr>
          <p:cNvPr id="3" name="Symbol zastępczy zawartości 2"/>
          <p:cNvSpPr>
            <a:spLocks noGrp="1"/>
          </p:cNvSpPr>
          <p:nvPr>
            <p:ph idx="1"/>
          </p:nvPr>
        </p:nvSpPr>
        <p:spPr/>
        <p:txBody>
          <a:bodyPr>
            <a:normAutofit fontScale="77500" lnSpcReduction="20000"/>
          </a:bodyPr>
          <a:lstStyle/>
          <a:p>
            <a:pPr marL="179388" indent="-179388">
              <a:buFont typeface="Arial" pitchFamily="34" charset="0"/>
              <a:buChar char="•"/>
            </a:pPr>
            <a:r>
              <a:rPr lang="pl-PL" dirty="0" smtClean="0"/>
              <a:t>Wiadomo, że związki chemiczne stosowane w leczeniu nowotworów mogą powodować obniżenie poziomu hemoglobiny we krwi (niedokrwistość).</a:t>
            </a:r>
          </a:p>
          <a:p>
            <a:pPr marL="179388" indent="-179388">
              <a:buFont typeface="Arial" pitchFamily="34" charset="0"/>
              <a:buChar char="•"/>
            </a:pPr>
            <a:r>
              <a:rPr lang="pl-PL" dirty="0" smtClean="0"/>
              <a:t>W przypadku pewnego związku chemicznego stosowanego w leczeniu nowotworów (Lek A) podejrzewano, że przy długotrwałym stosowaniu powoduje niedokrwistość (stężenie hemoglobiny we krwi poniżej 11g/dl) w większym stopniu niż inne leki tego typu.</a:t>
            </a:r>
          </a:p>
          <a:p>
            <a:pPr marL="179388" indent="-179388">
              <a:buFont typeface="Arial" pitchFamily="34" charset="0"/>
              <a:buChar char="•"/>
            </a:pPr>
            <a:r>
              <a:rPr lang="pl-PL" dirty="0" smtClean="0"/>
              <a:t>Do badania włączono grupę 24 osób z rozpoznaniem nowotworu. 10 z nich podawano wspomniany lek A. Pozostałym pacjentom podawano inne leki o podobnym działaniu. 7 pacjentów zażywało lek B, a 7 lek C.</a:t>
            </a:r>
          </a:p>
          <a:p>
            <a:pPr marL="179388" indent="-179388">
              <a:buFont typeface="Arial" pitchFamily="34" charset="0"/>
              <a:buChar char="•"/>
            </a:pPr>
            <a:r>
              <a:rPr lang="pl-PL" dirty="0" smtClean="0"/>
              <a:t>W momencie przystąpienie do badania u wszystkich pacjentów poziom hemoglobiny we krwi był prawidłowy. Po zakończonej obserwacji u pacjentów ponownie wykonano morfologię krwi. Wyniki badania poziomu hemoglobiny u badanych były następujące:</a:t>
            </a:r>
          </a:p>
          <a:p>
            <a:pPr marL="179388" indent="-179388">
              <a:buFont typeface="Arial" pitchFamily="34" charset="0"/>
              <a:buChar char="•"/>
            </a:pP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1b</a:t>
            </a:r>
            <a:endParaRPr lang="pl-PL" dirty="0"/>
          </a:p>
        </p:txBody>
      </p:sp>
      <p:graphicFrame>
        <p:nvGraphicFramePr>
          <p:cNvPr id="5" name="Symbol zastępczy zawartości 4"/>
          <p:cNvGraphicFramePr>
            <a:graphicFrameLocks noGrp="1"/>
          </p:cNvGraphicFramePr>
          <p:nvPr>
            <p:ph idx="1"/>
          </p:nvPr>
        </p:nvGraphicFramePr>
        <p:xfrm>
          <a:off x="2123728" y="1124744"/>
          <a:ext cx="4762500" cy="3318510"/>
        </p:xfrm>
        <a:graphic>
          <a:graphicData uri="http://schemas.openxmlformats.org/drawingml/2006/table">
            <a:tbl>
              <a:tblPr>
                <a:tableStyleId>{8EC20E35-A176-4012-BC5E-935CFFF8708E}</a:tableStyleId>
              </a:tblPr>
              <a:tblGrid>
                <a:gridCol w="1587500"/>
                <a:gridCol w="1587500"/>
                <a:gridCol w="1587500"/>
              </a:tblGrid>
              <a:tr h="0">
                <a:tc>
                  <a:txBody>
                    <a:bodyPr/>
                    <a:lstStyle/>
                    <a:p>
                      <a:pPr algn="just"/>
                      <a:r>
                        <a:rPr lang="pl-PL" sz="2400" b="1" dirty="0"/>
                        <a:t>Lek A</a:t>
                      </a:r>
                    </a:p>
                  </a:txBody>
                  <a:tcPr marL="9525" marR="9525" marT="9525" marB="9525" anchor="ctr">
                    <a:lnB w="12700" cap="flat" cmpd="sng" algn="ctr">
                      <a:solidFill>
                        <a:schemeClr val="tx1"/>
                      </a:solidFill>
                      <a:prstDash val="solid"/>
                      <a:round/>
                      <a:headEnd type="none" w="med" len="med"/>
                      <a:tailEnd type="none" w="med" len="med"/>
                    </a:lnB>
                  </a:tcPr>
                </a:tc>
                <a:tc>
                  <a:txBody>
                    <a:bodyPr/>
                    <a:lstStyle/>
                    <a:p>
                      <a:pPr algn="just"/>
                      <a:r>
                        <a:rPr lang="pl-PL" sz="2400" b="1" dirty="0"/>
                        <a:t>Lek B</a:t>
                      </a:r>
                    </a:p>
                  </a:txBody>
                  <a:tcPr marL="9525" marR="9525" marT="9525" marB="9525" anchor="ctr">
                    <a:lnB w="12700" cap="flat" cmpd="sng" algn="ctr">
                      <a:solidFill>
                        <a:schemeClr val="tx1"/>
                      </a:solidFill>
                      <a:prstDash val="solid"/>
                      <a:round/>
                      <a:headEnd type="none" w="med" len="med"/>
                      <a:tailEnd type="none" w="med" len="med"/>
                    </a:lnB>
                  </a:tcPr>
                </a:tc>
                <a:tc>
                  <a:txBody>
                    <a:bodyPr/>
                    <a:lstStyle/>
                    <a:p>
                      <a:pPr algn="just"/>
                      <a:r>
                        <a:rPr lang="pl-PL" sz="2400" b="1" dirty="0"/>
                        <a:t>Lek C</a:t>
                      </a:r>
                    </a:p>
                  </a:txBody>
                  <a:tcPr marL="9525" marR="9525" marT="9525" marB="9525" anchor="ctr">
                    <a:lnB w="12700" cap="flat" cmpd="sng" algn="ctr">
                      <a:solidFill>
                        <a:schemeClr val="tx1"/>
                      </a:solidFill>
                      <a:prstDash val="solid"/>
                      <a:round/>
                      <a:headEnd type="none" w="med" len="med"/>
                      <a:tailEnd type="none" w="med" len="med"/>
                    </a:lnB>
                  </a:tcPr>
                </a:tc>
              </a:tr>
              <a:tr h="0">
                <a:tc>
                  <a:txBody>
                    <a:bodyPr/>
                    <a:lstStyle/>
                    <a:p>
                      <a:pPr algn="just"/>
                      <a:r>
                        <a:rPr lang="pl-PL" sz="1800" dirty="0"/>
                        <a:t>10,2</a:t>
                      </a:r>
                    </a:p>
                  </a:txBody>
                  <a:tcPr marL="9525" marR="9525" marT="9525" marB="9525" anchor="ctr">
                    <a:lnT w="12700" cap="flat" cmpd="sng" algn="ctr">
                      <a:solidFill>
                        <a:schemeClr val="tx1"/>
                      </a:solidFill>
                      <a:prstDash val="solid"/>
                      <a:round/>
                      <a:headEnd type="none" w="med" len="med"/>
                      <a:tailEnd type="none" w="med" len="med"/>
                    </a:lnT>
                  </a:tcPr>
                </a:tc>
                <a:tc>
                  <a:txBody>
                    <a:bodyPr/>
                    <a:lstStyle/>
                    <a:p>
                      <a:pPr algn="just"/>
                      <a:r>
                        <a:rPr lang="pl-PL" sz="1800"/>
                        <a:t>14,3</a:t>
                      </a:r>
                    </a:p>
                  </a:txBody>
                  <a:tcPr marL="9525" marR="9525" marT="9525" marB="9525" anchor="ctr">
                    <a:lnT w="12700" cap="flat" cmpd="sng" algn="ctr">
                      <a:solidFill>
                        <a:schemeClr val="tx1"/>
                      </a:solidFill>
                      <a:prstDash val="solid"/>
                      <a:round/>
                      <a:headEnd type="none" w="med" len="med"/>
                      <a:tailEnd type="none" w="med" len="med"/>
                    </a:lnT>
                  </a:tcPr>
                </a:tc>
                <a:tc>
                  <a:txBody>
                    <a:bodyPr/>
                    <a:lstStyle/>
                    <a:p>
                      <a:pPr algn="just"/>
                      <a:r>
                        <a:rPr lang="pl-PL" sz="1800"/>
                        <a:t>10,4</a:t>
                      </a:r>
                    </a:p>
                  </a:txBody>
                  <a:tcPr marL="9525" marR="9525" marT="9525" marB="9525" anchor="ctr">
                    <a:lnT w="12700" cap="flat" cmpd="sng" algn="ctr">
                      <a:solidFill>
                        <a:schemeClr val="tx1"/>
                      </a:solidFill>
                      <a:prstDash val="solid"/>
                      <a:round/>
                      <a:headEnd type="none" w="med" len="med"/>
                      <a:tailEnd type="none" w="med" len="med"/>
                    </a:lnT>
                  </a:tcPr>
                </a:tc>
              </a:tr>
              <a:tr h="0">
                <a:tc>
                  <a:txBody>
                    <a:bodyPr/>
                    <a:lstStyle/>
                    <a:p>
                      <a:pPr algn="just"/>
                      <a:r>
                        <a:rPr lang="pl-PL" sz="1800" dirty="0"/>
                        <a:t>8,7</a:t>
                      </a:r>
                    </a:p>
                  </a:txBody>
                  <a:tcPr marL="9525" marR="9525" marT="9525" marB="9525" anchor="ctr"/>
                </a:tc>
                <a:tc>
                  <a:txBody>
                    <a:bodyPr/>
                    <a:lstStyle/>
                    <a:p>
                      <a:pPr algn="just"/>
                      <a:r>
                        <a:rPr lang="pl-PL" sz="1800"/>
                        <a:t>14,1</a:t>
                      </a:r>
                    </a:p>
                  </a:txBody>
                  <a:tcPr marL="9525" marR="9525" marT="9525" marB="9525" anchor="ctr"/>
                </a:tc>
                <a:tc>
                  <a:txBody>
                    <a:bodyPr/>
                    <a:lstStyle/>
                    <a:p>
                      <a:pPr algn="just"/>
                      <a:r>
                        <a:rPr lang="pl-PL" sz="1800"/>
                        <a:t>12</a:t>
                      </a:r>
                    </a:p>
                  </a:txBody>
                  <a:tcPr marL="9525" marR="9525" marT="9525" marB="9525" anchor="ctr"/>
                </a:tc>
              </a:tr>
              <a:tr h="0">
                <a:tc>
                  <a:txBody>
                    <a:bodyPr/>
                    <a:lstStyle/>
                    <a:p>
                      <a:pPr algn="just"/>
                      <a:r>
                        <a:rPr lang="pl-PL" sz="1800" dirty="0"/>
                        <a:t>12,5</a:t>
                      </a:r>
                    </a:p>
                  </a:txBody>
                  <a:tcPr marL="9525" marR="9525" marT="9525" marB="9525" anchor="ctr"/>
                </a:tc>
                <a:tc>
                  <a:txBody>
                    <a:bodyPr/>
                    <a:lstStyle/>
                    <a:p>
                      <a:pPr algn="just"/>
                      <a:r>
                        <a:rPr lang="pl-PL" sz="1800" dirty="0"/>
                        <a:t>17</a:t>
                      </a:r>
                    </a:p>
                  </a:txBody>
                  <a:tcPr marL="9525" marR="9525" marT="9525" marB="9525" anchor="ctr"/>
                </a:tc>
                <a:tc>
                  <a:txBody>
                    <a:bodyPr/>
                    <a:lstStyle/>
                    <a:p>
                      <a:pPr algn="just"/>
                      <a:r>
                        <a:rPr lang="pl-PL" sz="1800"/>
                        <a:t>13,6</a:t>
                      </a:r>
                    </a:p>
                  </a:txBody>
                  <a:tcPr marL="9525" marR="9525" marT="9525" marB="9525" anchor="ctr"/>
                </a:tc>
              </a:tr>
              <a:tr h="0">
                <a:tc>
                  <a:txBody>
                    <a:bodyPr/>
                    <a:lstStyle/>
                    <a:p>
                      <a:pPr algn="just"/>
                      <a:r>
                        <a:rPr lang="pl-PL" sz="1800"/>
                        <a:t>13,8</a:t>
                      </a:r>
                    </a:p>
                  </a:txBody>
                  <a:tcPr marL="9525" marR="9525" marT="9525" marB="9525" anchor="ctr"/>
                </a:tc>
                <a:tc>
                  <a:txBody>
                    <a:bodyPr/>
                    <a:lstStyle/>
                    <a:p>
                      <a:pPr algn="just"/>
                      <a:r>
                        <a:rPr lang="pl-PL" sz="1800" dirty="0"/>
                        <a:t>13,2</a:t>
                      </a:r>
                    </a:p>
                  </a:txBody>
                  <a:tcPr marL="9525" marR="9525" marT="9525" marB="9525" anchor="ctr"/>
                </a:tc>
                <a:tc>
                  <a:txBody>
                    <a:bodyPr/>
                    <a:lstStyle/>
                    <a:p>
                      <a:pPr algn="just"/>
                      <a:r>
                        <a:rPr lang="pl-PL" sz="1800"/>
                        <a:t>13,5</a:t>
                      </a:r>
                    </a:p>
                  </a:txBody>
                  <a:tcPr marL="9525" marR="9525" marT="9525" marB="9525" anchor="ctr"/>
                </a:tc>
              </a:tr>
              <a:tr h="0">
                <a:tc>
                  <a:txBody>
                    <a:bodyPr/>
                    <a:lstStyle/>
                    <a:p>
                      <a:pPr algn="just"/>
                      <a:r>
                        <a:rPr lang="pl-PL" sz="1800"/>
                        <a:t>7,6</a:t>
                      </a:r>
                    </a:p>
                  </a:txBody>
                  <a:tcPr marL="9525" marR="9525" marT="9525" marB="9525" anchor="ctr"/>
                </a:tc>
                <a:tc>
                  <a:txBody>
                    <a:bodyPr/>
                    <a:lstStyle/>
                    <a:p>
                      <a:pPr algn="just"/>
                      <a:r>
                        <a:rPr lang="pl-PL" sz="1800" dirty="0"/>
                        <a:t>11,6</a:t>
                      </a:r>
                    </a:p>
                  </a:txBody>
                  <a:tcPr marL="9525" marR="9525" marT="9525" marB="9525" anchor="ctr"/>
                </a:tc>
                <a:tc>
                  <a:txBody>
                    <a:bodyPr/>
                    <a:lstStyle/>
                    <a:p>
                      <a:pPr algn="just"/>
                      <a:r>
                        <a:rPr lang="pl-PL" sz="1800"/>
                        <a:t>14,7</a:t>
                      </a:r>
                    </a:p>
                  </a:txBody>
                  <a:tcPr marL="9525" marR="9525" marT="9525" marB="9525" anchor="ctr"/>
                </a:tc>
              </a:tr>
              <a:tr h="0">
                <a:tc>
                  <a:txBody>
                    <a:bodyPr/>
                    <a:lstStyle/>
                    <a:p>
                      <a:pPr algn="just"/>
                      <a:r>
                        <a:rPr lang="pl-PL" sz="1800"/>
                        <a:t>8,2</a:t>
                      </a:r>
                    </a:p>
                  </a:txBody>
                  <a:tcPr marL="9525" marR="9525" marT="9525" marB="9525" anchor="ctr"/>
                </a:tc>
                <a:tc>
                  <a:txBody>
                    <a:bodyPr/>
                    <a:lstStyle/>
                    <a:p>
                      <a:pPr algn="just"/>
                      <a:r>
                        <a:rPr lang="pl-PL" sz="1800" dirty="0"/>
                        <a:t>10,9</a:t>
                      </a:r>
                    </a:p>
                  </a:txBody>
                  <a:tcPr marL="9525" marR="9525" marT="9525" marB="9525" anchor="ctr"/>
                </a:tc>
                <a:tc>
                  <a:txBody>
                    <a:bodyPr/>
                    <a:lstStyle/>
                    <a:p>
                      <a:pPr algn="just"/>
                      <a:r>
                        <a:rPr lang="pl-PL" sz="1800" dirty="0"/>
                        <a:t>15,3</a:t>
                      </a:r>
                    </a:p>
                  </a:txBody>
                  <a:tcPr marL="9525" marR="9525" marT="9525" marB="9525" anchor="ctr"/>
                </a:tc>
              </a:tr>
              <a:tr h="0">
                <a:tc>
                  <a:txBody>
                    <a:bodyPr/>
                    <a:lstStyle/>
                    <a:p>
                      <a:pPr algn="just"/>
                      <a:r>
                        <a:rPr lang="pl-PL" sz="1800"/>
                        <a:t>9,8</a:t>
                      </a:r>
                    </a:p>
                  </a:txBody>
                  <a:tcPr marL="9525" marR="9525" marT="9525" marB="9525" anchor="ctr"/>
                </a:tc>
                <a:tc>
                  <a:txBody>
                    <a:bodyPr/>
                    <a:lstStyle/>
                    <a:p>
                      <a:pPr algn="just"/>
                      <a:r>
                        <a:rPr lang="pl-PL" sz="1800"/>
                        <a:t>9,3</a:t>
                      </a:r>
                    </a:p>
                  </a:txBody>
                  <a:tcPr marL="9525" marR="9525" marT="9525" marB="9525" anchor="ctr"/>
                </a:tc>
                <a:tc>
                  <a:txBody>
                    <a:bodyPr/>
                    <a:lstStyle/>
                    <a:p>
                      <a:pPr algn="just"/>
                      <a:r>
                        <a:rPr lang="pl-PL" sz="1800" dirty="0"/>
                        <a:t>14,9</a:t>
                      </a:r>
                    </a:p>
                  </a:txBody>
                  <a:tcPr marL="9525" marR="9525" marT="9525" marB="9525" anchor="ctr"/>
                </a:tc>
              </a:tr>
              <a:tr h="0">
                <a:tc>
                  <a:txBody>
                    <a:bodyPr/>
                    <a:lstStyle/>
                    <a:p>
                      <a:pPr algn="just"/>
                      <a:r>
                        <a:rPr lang="pl-PL" sz="1800"/>
                        <a:t>10,9</a:t>
                      </a:r>
                    </a:p>
                  </a:txBody>
                  <a:tcPr marL="9525" marR="9525" marT="9525" marB="9525" anchor="ctr"/>
                </a:tc>
                <a:tc>
                  <a:txBody>
                    <a:bodyPr/>
                    <a:lstStyle/>
                    <a:p>
                      <a:pPr algn="just"/>
                      <a:r>
                        <a:rPr lang="pl-PL" sz="1800"/>
                        <a:t> </a:t>
                      </a:r>
                    </a:p>
                  </a:txBody>
                  <a:tcPr marL="9525" marR="9525" marT="9525" marB="9525" anchor="ctr"/>
                </a:tc>
                <a:tc>
                  <a:txBody>
                    <a:bodyPr/>
                    <a:lstStyle/>
                    <a:p>
                      <a:pPr algn="just"/>
                      <a:r>
                        <a:rPr lang="pl-PL" sz="1800" dirty="0"/>
                        <a:t> </a:t>
                      </a:r>
                    </a:p>
                  </a:txBody>
                  <a:tcPr marL="9525" marR="9525" marT="9525" marB="9525" anchor="ctr"/>
                </a:tc>
              </a:tr>
              <a:tr h="0">
                <a:tc>
                  <a:txBody>
                    <a:bodyPr/>
                    <a:lstStyle/>
                    <a:p>
                      <a:pPr algn="just"/>
                      <a:r>
                        <a:rPr lang="pl-PL" sz="1800"/>
                        <a:t>11,6</a:t>
                      </a:r>
                    </a:p>
                  </a:txBody>
                  <a:tcPr marL="9525" marR="9525" marT="9525" marB="9525" anchor="ctr"/>
                </a:tc>
                <a:tc>
                  <a:txBody>
                    <a:bodyPr/>
                    <a:lstStyle/>
                    <a:p>
                      <a:pPr algn="just"/>
                      <a:r>
                        <a:rPr lang="pl-PL" sz="1800"/>
                        <a:t> </a:t>
                      </a:r>
                    </a:p>
                  </a:txBody>
                  <a:tcPr marL="9525" marR="9525" marT="9525" marB="9525" anchor="ctr"/>
                </a:tc>
                <a:tc>
                  <a:txBody>
                    <a:bodyPr/>
                    <a:lstStyle/>
                    <a:p>
                      <a:pPr algn="just"/>
                      <a:r>
                        <a:rPr lang="pl-PL" sz="1800" dirty="0"/>
                        <a:t> </a:t>
                      </a:r>
                    </a:p>
                  </a:txBody>
                  <a:tcPr marL="9525" marR="9525" marT="9525" marB="9525" anchor="ctr"/>
                </a:tc>
              </a:tr>
              <a:tr h="0">
                <a:tc>
                  <a:txBody>
                    <a:bodyPr/>
                    <a:lstStyle/>
                    <a:p>
                      <a:pPr algn="just"/>
                      <a:r>
                        <a:rPr lang="pl-PL" sz="1800" dirty="0"/>
                        <a:t>14,2</a:t>
                      </a:r>
                    </a:p>
                  </a:txBody>
                  <a:tcPr marL="9525" marR="9525" marT="9525" marB="9525" anchor="ctr"/>
                </a:tc>
                <a:tc>
                  <a:txBody>
                    <a:bodyPr/>
                    <a:lstStyle/>
                    <a:p>
                      <a:pPr algn="just"/>
                      <a:r>
                        <a:rPr lang="pl-PL" sz="1800"/>
                        <a:t> </a:t>
                      </a:r>
                    </a:p>
                  </a:txBody>
                  <a:tcPr marL="9525" marR="9525" marT="9525" marB="9525" anchor="ctr"/>
                </a:tc>
                <a:tc>
                  <a:txBody>
                    <a:bodyPr/>
                    <a:lstStyle/>
                    <a:p>
                      <a:pPr algn="just"/>
                      <a:r>
                        <a:rPr lang="pl-PL" sz="1800" dirty="0"/>
                        <a:t> </a:t>
                      </a:r>
                    </a:p>
                  </a:txBody>
                  <a:tcPr marL="9525" marR="9525" marT="9525" marB="9525" anchor="ctr"/>
                </a:tc>
              </a:tr>
            </a:tbl>
          </a:graphicData>
        </a:graphic>
      </p:graphicFrame>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
        <p:nvSpPr>
          <p:cNvPr id="6" name="Prostokąt 5"/>
          <p:cNvSpPr/>
          <p:nvPr/>
        </p:nvSpPr>
        <p:spPr>
          <a:xfrm>
            <a:off x="1043608" y="4725144"/>
            <a:ext cx="7200800" cy="1384995"/>
          </a:xfrm>
          <a:prstGeom prst="rect">
            <a:avLst/>
          </a:prstGeom>
        </p:spPr>
        <p:txBody>
          <a:bodyPr wrap="square">
            <a:spAutoFit/>
          </a:bodyPr>
          <a:lstStyle/>
          <a:p>
            <a:r>
              <a:rPr lang="pl-PL" sz="2800" dirty="0" smtClean="0">
                <a:latin typeface="+mj-lt"/>
              </a:rPr>
              <a:t>Czy pacjenci przyjmujący lek A po zakończeniu terapii mieli niższy poziom hemoglobiny we krwi niż pacjenci leczeni innymi lekami?</a:t>
            </a:r>
            <a:endParaRPr lang="pl-PL" sz="2800" dirty="0">
              <a:latin typeface="+mj-l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1c</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
        <p:nvSpPr>
          <p:cNvPr id="5" name="Prostokąt 4"/>
          <p:cNvSpPr/>
          <p:nvPr/>
        </p:nvSpPr>
        <p:spPr>
          <a:xfrm>
            <a:off x="395536" y="1124744"/>
            <a:ext cx="4572000" cy="646331"/>
          </a:xfrm>
          <a:prstGeom prst="rect">
            <a:avLst/>
          </a:prstGeom>
        </p:spPr>
        <p:txBody>
          <a:bodyPr>
            <a:spAutoFit/>
          </a:bodyPr>
          <a:lstStyle/>
          <a:p>
            <a:r>
              <a:rPr lang="pl-PL" i="1" dirty="0" smtClean="0">
                <a:latin typeface="+mj-lt"/>
              </a:rPr>
              <a:t>Zakładamy normalność rozkładów oraz jednorodność wariancji w grupach. </a:t>
            </a:r>
            <a:endParaRPr lang="pl-PL" dirty="0">
              <a:latin typeface="+mj-lt"/>
            </a:endParaRPr>
          </a:p>
        </p:txBody>
      </p:sp>
      <p:pic>
        <p:nvPicPr>
          <p:cNvPr id="57347" name="Picture 3"/>
          <p:cNvPicPr>
            <a:picLocks noChangeAspect="1" noChangeArrowheads="1"/>
          </p:cNvPicPr>
          <p:nvPr/>
        </p:nvPicPr>
        <p:blipFill>
          <a:blip r:embed="rId2" cstate="print"/>
          <a:srcRect/>
          <a:stretch>
            <a:fillRect/>
          </a:stretch>
        </p:blipFill>
        <p:spPr bwMode="auto">
          <a:xfrm>
            <a:off x="323528" y="1916832"/>
            <a:ext cx="2181225" cy="4448175"/>
          </a:xfrm>
          <a:prstGeom prst="rect">
            <a:avLst/>
          </a:prstGeom>
          <a:noFill/>
          <a:ln w="9525">
            <a:noFill/>
            <a:miter lim="800000"/>
            <a:headEnd/>
            <a:tailEnd/>
          </a:ln>
        </p:spPr>
      </p:pic>
      <p:pic>
        <p:nvPicPr>
          <p:cNvPr id="57348" name="Picture 4"/>
          <p:cNvPicPr>
            <a:picLocks noChangeAspect="1" noChangeArrowheads="1"/>
          </p:cNvPicPr>
          <p:nvPr/>
        </p:nvPicPr>
        <p:blipFill>
          <a:blip r:embed="rId3" cstate="print"/>
          <a:srcRect/>
          <a:stretch>
            <a:fillRect/>
          </a:stretch>
        </p:blipFill>
        <p:spPr bwMode="auto">
          <a:xfrm>
            <a:off x="2771800" y="1988840"/>
            <a:ext cx="4629150" cy="2647950"/>
          </a:xfrm>
          <a:prstGeom prst="rect">
            <a:avLst/>
          </a:prstGeom>
          <a:noFill/>
          <a:ln w="9525">
            <a:noFill/>
            <a:miter lim="800000"/>
            <a:headEnd/>
            <a:tailEnd/>
          </a:ln>
        </p:spPr>
      </p:pic>
      <p:sp>
        <p:nvSpPr>
          <p:cNvPr id="11" name="Prostokąt 10"/>
          <p:cNvSpPr/>
          <p:nvPr/>
        </p:nvSpPr>
        <p:spPr>
          <a:xfrm>
            <a:off x="5724128" y="1052736"/>
            <a:ext cx="3419872"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pl-PL" dirty="0" smtClean="0">
                <a:latin typeface="+mj-lt"/>
              </a:rPr>
              <a:t>Stąd wniosek, że poziom hemoglobiny u pacjentów stosujących różne leki różni się istotnie.</a:t>
            </a:r>
            <a:endParaRPr lang="pl-PL" dirty="0">
              <a:latin typeface="+mj-lt"/>
            </a:endParaRPr>
          </a:p>
        </p:txBody>
      </p:sp>
      <p:cxnSp>
        <p:nvCxnSpPr>
          <p:cNvPr id="13" name="Łącznik prosty ze strzałką 12"/>
          <p:cNvCxnSpPr/>
          <p:nvPr/>
        </p:nvCxnSpPr>
        <p:spPr>
          <a:xfrm flipV="1">
            <a:off x="8100392" y="1988840"/>
            <a:ext cx="0" cy="3312368"/>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pic>
        <p:nvPicPr>
          <p:cNvPr id="57351" name="Picture 7"/>
          <p:cNvPicPr>
            <a:picLocks noChangeAspect="1" noChangeArrowheads="1"/>
          </p:cNvPicPr>
          <p:nvPr/>
        </p:nvPicPr>
        <p:blipFill>
          <a:blip r:embed="rId4" cstate="print"/>
          <a:srcRect/>
          <a:stretch>
            <a:fillRect/>
          </a:stretch>
        </p:blipFill>
        <p:spPr bwMode="auto">
          <a:xfrm>
            <a:off x="1835696" y="5724525"/>
            <a:ext cx="4010025" cy="1133475"/>
          </a:xfrm>
          <a:prstGeom prst="rect">
            <a:avLst/>
          </a:prstGeom>
          <a:noFill/>
          <a:ln w="9525">
            <a:noFill/>
            <a:miter lim="800000"/>
            <a:headEnd/>
            <a:tailEnd/>
          </a:ln>
        </p:spPr>
      </p:pic>
      <p:pic>
        <p:nvPicPr>
          <p:cNvPr id="57349" name="Picture 5"/>
          <p:cNvPicPr>
            <a:picLocks noChangeAspect="1" noChangeArrowheads="1"/>
          </p:cNvPicPr>
          <p:nvPr/>
        </p:nvPicPr>
        <p:blipFill>
          <a:blip r:embed="rId5" cstate="print"/>
          <a:srcRect/>
          <a:stretch>
            <a:fillRect/>
          </a:stretch>
        </p:blipFill>
        <p:spPr bwMode="auto">
          <a:xfrm>
            <a:off x="4355976" y="4797152"/>
            <a:ext cx="4486275" cy="1276350"/>
          </a:xfrm>
          <a:prstGeom prst="rect">
            <a:avLst/>
          </a:prstGeom>
          <a:noFill/>
          <a:ln w="9525">
            <a:noFill/>
            <a:miter lim="800000"/>
            <a:headEnd/>
            <a:tailEnd/>
          </a:ln>
        </p:spPr>
      </p:pic>
      <p:pic>
        <p:nvPicPr>
          <p:cNvPr id="57350" name="Picture 6"/>
          <p:cNvPicPr>
            <a:picLocks noChangeAspect="1" noChangeArrowheads="1"/>
          </p:cNvPicPr>
          <p:nvPr/>
        </p:nvPicPr>
        <p:blipFill>
          <a:blip r:embed="rId6" cstate="print"/>
          <a:srcRect/>
          <a:stretch>
            <a:fillRect/>
          </a:stretch>
        </p:blipFill>
        <p:spPr bwMode="auto">
          <a:xfrm>
            <a:off x="2771800" y="4653136"/>
            <a:ext cx="1990725"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data </a:t>
            </a:r>
            <a:r>
              <a:rPr lang="pl-PL" dirty="0" err="1" smtClean="0"/>
              <a:t>quality</a:t>
            </a:r>
            <a:r>
              <a:rPr lang="pl-PL" dirty="0" smtClean="0"/>
              <a:t> </a:t>
            </a:r>
            <a:r>
              <a:rPr lang="pl-PL" dirty="0" err="1" smtClean="0"/>
              <a:t>problems</a:t>
            </a:r>
            <a:r>
              <a:rPr lang="pl-PL" dirty="0" smtClean="0"/>
              <a:t> </a:t>
            </a:r>
            <a:r>
              <a:rPr lang="pl-PL" baseline="30000" dirty="0" smtClean="0"/>
              <a:t>2</a:t>
            </a:r>
            <a:endParaRPr lang="pl-PL" baseline="30000" dirty="0"/>
          </a:p>
        </p:txBody>
      </p:sp>
      <p:sp>
        <p:nvSpPr>
          <p:cNvPr id="3" name="Symbol zastępczy zawartości 2"/>
          <p:cNvSpPr>
            <a:spLocks noGrp="1"/>
          </p:cNvSpPr>
          <p:nvPr>
            <p:ph idx="1"/>
          </p:nvPr>
        </p:nvSpPr>
        <p:spPr/>
        <p:txBody>
          <a:bodyPr/>
          <a:lstStyle/>
          <a:p>
            <a:pPr marL="514350" indent="-514350">
              <a:buFont typeface="Wingdings"/>
              <a:buAutoNum type="arabicParenBoth" startAt="2"/>
            </a:pPr>
            <a:r>
              <a:rPr lang="pl-PL" dirty="0" err="1" smtClean="0"/>
              <a:t>Canonicalization</a:t>
            </a:r>
            <a:r>
              <a:rPr lang="pl-PL" dirty="0" smtClean="0"/>
              <a:t> </a:t>
            </a:r>
            <a:r>
              <a:rPr lang="pl-PL" dirty="0" err="1" smtClean="0"/>
              <a:t>error</a:t>
            </a:r>
            <a:r>
              <a:rPr lang="en-US" dirty="0" smtClean="0"/>
              <a:t> </a:t>
            </a:r>
            <a:endParaRPr lang="pl-PL" dirty="0" smtClean="0"/>
          </a:p>
          <a:p>
            <a:pPr marL="1339850" lvl="1" indent="-514350"/>
            <a:r>
              <a:rPr lang="en-US" dirty="0" smtClean="0"/>
              <a:t>inconsistency caused by different recording methods for same attributes in the process of data merging or multi-source data fusion. The values of these error elements are usually correct, but due to the lack of standardization, they are determined as the error data during a detection process. </a:t>
            </a:r>
            <a:endParaRPr lang="pl-PL" dirty="0" smtClean="0"/>
          </a:p>
          <a:p>
            <a:pPr marL="1339850" lvl="1" indent="-514350"/>
            <a:r>
              <a:rPr lang="en-US" dirty="0" smtClean="0"/>
              <a:t>In this case, the data standardization can solve these errors well. </a:t>
            </a:r>
            <a:endParaRPr lang="pl-PL" dirty="0" smtClean="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1d</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58370" name="Picture 2"/>
          <p:cNvPicPr>
            <a:picLocks noChangeAspect="1" noChangeArrowheads="1"/>
          </p:cNvPicPr>
          <p:nvPr/>
        </p:nvPicPr>
        <p:blipFill>
          <a:blip r:embed="rId2" cstate="print"/>
          <a:srcRect/>
          <a:stretch>
            <a:fillRect/>
          </a:stretch>
        </p:blipFill>
        <p:spPr bwMode="auto">
          <a:xfrm>
            <a:off x="251521" y="1052736"/>
            <a:ext cx="4824536" cy="2922588"/>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a:stretch>
            <a:fillRect/>
          </a:stretch>
        </p:blipFill>
        <p:spPr bwMode="auto">
          <a:xfrm>
            <a:off x="4067944" y="2780928"/>
            <a:ext cx="4503440" cy="3377580"/>
          </a:xfrm>
          <a:prstGeom prst="rect">
            <a:avLst/>
          </a:prstGeom>
          <a:noFill/>
          <a:ln w="9525">
            <a:noFill/>
            <a:miter lim="800000"/>
            <a:headEnd/>
            <a:tailEnd/>
          </a:ln>
        </p:spPr>
      </p:pic>
      <p:pic>
        <p:nvPicPr>
          <p:cNvPr id="58372" name="Picture 4"/>
          <p:cNvPicPr>
            <a:picLocks noChangeAspect="1" noChangeArrowheads="1"/>
          </p:cNvPicPr>
          <p:nvPr/>
        </p:nvPicPr>
        <p:blipFill>
          <a:blip r:embed="rId4" cstate="print"/>
          <a:srcRect/>
          <a:stretch>
            <a:fillRect/>
          </a:stretch>
        </p:blipFill>
        <p:spPr bwMode="auto">
          <a:xfrm>
            <a:off x="755576" y="4365104"/>
            <a:ext cx="2376264" cy="1969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82946" name="Picture 2"/>
          <p:cNvPicPr>
            <a:picLocks noChangeAspect="1" noChangeArrowheads="1"/>
          </p:cNvPicPr>
          <p:nvPr/>
        </p:nvPicPr>
        <p:blipFill>
          <a:blip r:embed="rId2" cstate="print"/>
          <a:srcRect/>
          <a:stretch>
            <a:fillRect/>
          </a:stretch>
        </p:blipFill>
        <p:spPr bwMode="auto">
          <a:xfrm>
            <a:off x="0" y="0"/>
            <a:ext cx="91291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
        <p:nvSpPr>
          <p:cNvPr id="7" name="pole tekstowe 6"/>
          <p:cNvSpPr txBox="1"/>
          <p:nvPr/>
        </p:nvSpPr>
        <p:spPr>
          <a:xfrm>
            <a:off x="5940152" y="1700808"/>
            <a:ext cx="259228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dirty="0" smtClean="0"/>
              <a:t>Na wszystkich poziomach edukacji kobiety zarabiają mniej</a:t>
            </a:r>
          </a:p>
        </p:txBody>
      </p:sp>
      <p:sp>
        <p:nvSpPr>
          <p:cNvPr id="11" name="pole tekstowe 10"/>
          <p:cNvSpPr txBox="1"/>
          <p:nvPr/>
        </p:nvSpPr>
        <p:spPr>
          <a:xfrm>
            <a:off x="539552" y="4509120"/>
            <a:ext cx="259228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dirty="0" smtClean="0"/>
              <a:t>Najmniejsza różnica dla „średnie ogólne”</a:t>
            </a:r>
          </a:p>
        </p:txBody>
      </p:sp>
      <p:pic>
        <p:nvPicPr>
          <p:cNvPr id="96259" name="Picture 3"/>
          <p:cNvPicPr>
            <a:picLocks noChangeAspect="1" noChangeArrowheads="1"/>
          </p:cNvPicPr>
          <p:nvPr/>
        </p:nvPicPr>
        <p:blipFill>
          <a:blip r:embed="rId2" cstate="print"/>
          <a:srcRect/>
          <a:stretch>
            <a:fillRect/>
          </a:stretch>
        </p:blipFill>
        <p:spPr bwMode="auto">
          <a:xfrm>
            <a:off x="3563888" y="3082337"/>
            <a:ext cx="5580112" cy="3775663"/>
          </a:xfrm>
          <a:prstGeom prst="rect">
            <a:avLst/>
          </a:prstGeom>
          <a:noFill/>
          <a:ln w="9525">
            <a:noFill/>
            <a:miter lim="800000"/>
            <a:headEnd/>
            <a:tailEnd/>
          </a:ln>
        </p:spPr>
      </p:pic>
      <p:pic>
        <p:nvPicPr>
          <p:cNvPr id="96258" name="Picture 2"/>
          <p:cNvPicPr>
            <a:picLocks noChangeAspect="1" noChangeArrowheads="1"/>
          </p:cNvPicPr>
          <p:nvPr/>
        </p:nvPicPr>
        <p:blipFill>
          <a:blip r:embed="rId3" cstate="print"/>
          <a:srcRect/>
          <a:stretch>
            <a:fillRect/>
          </a:stretch>
        </p:blipFill>
        <p:spPr bwMode="auto">
          <a:xfrm>
            <a:off x="0" y="0"/>
            <a:ext cx="5328592" cy="4002967"/>
          </a:xfrm>
          <a:prstGeom prst="rect">
            <a:avLst/>
          </a:prstGeom>
          <a:noFill/>
          <a:ln w="9525">
            <a:noFill/>
            <a:miter lim="800000"/>
            <a:headEnd/>
            <a:tailEnd/>
          </a:ln>
        </p:spPr>
      </p:pic>
      <p:sp>
        <p:nvSpPr>
          <p:cNvPr id="2" name="Tytuł 1"/>
          <p:cNvSpPr>
            <a:spLocks noGrp="1"/>
          </p:cNvSpPr>
          <p:nvPr>
            <p:ph type="title"/>
          </p:nvPr>
        </p:nvSpPr>
        <p:spPr>
          <a:xfrm>
            <a:off x="3923928" y="0"/>
            <a:ext cx="5040486" cy="980728"/>
          </a:xfrm>
        </p:spPr>
        <p:txBody>
          <a:bodyPr/>
          <a:lstStyle/>
          <a:p>
            <a:r>
              <a:rPr lang="pl-PL" dirty="0" smtClean="0">
                <a:solidFill>
                  <a:srgbClr val="006699"/>
                </a:solidFill>
              </a:rPr>
              <a:t>Wykresy interakcji </a:t>
            </a:r>
            <a:br>
              <a:rPr lang="pl-PL" dirty="0" smtClean="0">
                <a:solidFill>
                  <a:srgbClr val="006699"/>
                </a:solidFill>
              </a:rPr>
            </a:br>
            <a:r>
              <a:rPr lang="pl-PL" dirty="0" smtClean="0">
                <a:solidFill>
                  <a:srgbClr val="006699"/>
                </a:solidFill>
              </a:rPr>
              <a:t>(ANOVA)</a:t>
            </a:r>
            <a:endParaRPr lang="pl-PL" dirty="0">
              <a:solidFill>
                <a:srgbClr val="006699"/>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Przekroje</a:t>
            </a:r>
            <a:endParaRPr lang="pl-PL" dirty="0"/>
          </a:p>
        </p:txBody>
      </p:sp>
      <p:sp>
        <p:nvSpPr>
          <p:cNvPr id="3" name="Symbol zastępczy zawartości 2"/>
          <p:cNvSpPr>
            <a:spLocks noGrp="1"/>
          </p:cNvSpPr>
          <p:nvPr>
            <p:ph idx="1"/>
          </p:nvPr>
        </p:nvSpPr>
        <p:spPr>
          <a:xfrm>
            <a:off x="5436097" y="1268413"/>
            <a:ext cx="3528392" cy="5113337"/>
          </a:xfrm>
        </p:spPr>
        <p:txBody>
          <a:bodyPr/>
          <a:lstStyle/>
          <a:p>
            <a:r>
              <a:rPr lang="pl-PL" dirty="0" smtClean="0"/>
              <a:t>Skategoryzowane wykresy ramka-wąsy, </a:t>
            </a:r>
          </a:p>
          <a:p>
            <a:r>
              <a:rPr lang="pl-PL" dirty="0" smtClean="0"/>
              <a:t>dwa czynniki:</a:t>
            </a:r>
          </a:p>
          <a:p>
            <a:pPr lvl="1">
              <a:buFont typeface="Arial" pitchFamily="34" charset="0"/>
              <a:buChar char="•"/>
            </a:pPr>
            <a:r>
              <a:rPr lang="pl-PL" dirty="0" smtClean="0"/>
              <a:t>Wykształcenie,</a:t>
            </a:r>
          </a:p>
          <a:p>
            <a:pPr lvl="1">
              <a:buFont typeface="Arial" pitchFamily="34" charset="0"/>
              <a:buChar char="•"/>
            </a:pPr>
            <a:r>
              <a:rPr lang="pl-PL" dirty="0" smtClean="0"/>
              <a:t>Płeć</a:t>
            </a:r>
          </a:p>
          <a:p>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97282" name="Picture 2"/>
          <p:cNvPicPr>
            <a:picLocks noChangeAspect="1" noChangeArrowheads="1"/>
          </p:cNvPicPr>
          <p:nvPr/>
        </p:nvPicPr>
        <p:blipFill>
          <a:blip r:embed="rId2" cstate="print"/>
          <a:srcRect/>
          <a:stretch>
            <a:fillRect/>
          </a:stretch>
        </p:blipFill>
        <p:spPr bwMode="auto">
          <a:xfrm>
            <a:off x="179512" y="1196752"/>
            <a:ext cx="4953000" cy="50673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średnie w grupach</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06498" name="Picture 2"/>
          <p:cNvPicPr>
            <a:picLocks noGrp="1" noChangeAspect="1" noChangeArrowheads="1"/>
          </p:cNvPicPr>
          <p:nvPr>
            <p:ph idx="1"/>
          </p:nvPr>
        </p:nvPicPr>
        <p:blipFill>
          <a:blip r:embed="rId2" cstate="print"/>
          <a:srcRect/>
          <a:stretch>
            <a:fillRect/>
          </a:stretch>
        </p:blipFill>
        <p:spPr bwMode="auto">
          <a:xfrm>
            <a:off x="606922" y="1301272"/>
            <a:ext cx="7952381" cy="5047619"/>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latin typeface="Calibri Light" pitchFamily="34" charset="0"/>
              </a:rPr>
              <a:t>KISIM, WIMiIP, AGH</a:t>
            </a:r>
          </a:p>
        </p:txBody>
      </p:sp>
      <p:sp>
        <p:nvSpPr>
          <p:cNvPr id="4" name="Rectangle 2"/>
          <p:cNvSpPr txBox="1">
            <a:spLocks noChangeArrowheads="1"/>
          </p:cNvSpPr>
          <p:nvPr/>
        </p:nvSpPr>
        <p:spPr bwMode="auto">
          <a:xfrm>
            <a:off x="971600" y="3356992"/>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pl-PL" sz="2000" i="1" kern="0" dirty="0" smtClean="0">
                <a:solidFill>
                  <a:srgbClr val="006699"/>
                </a:solidFill>
                <a:effectLst>
                  <a:outerShdw blurRad="38100" dist="38100" dir="2700000" algn="tl">
                    <a:srgbClr val="000000">
                      <a:alpha val="43137"/>
                    </a:srgbClr>
                  </a:outerShdw>
                </a:effectLst>
                <a:latin typeface="Calibri Light" pitchFamily="34" charset="0"/>
                <a:ea typeface="+mj-ea"/>
                <a:cs typeface="+mj-cs"/>
              </a:rPr>
              <a:t>graficzne metody prezentacji danych</a:t>
            </a:r>
          </a:p>
        </p:txBody>
      </p:sp>
      <p:sp>
        <p:nvSpPr>
          <p:cNvPr id="6" name="Tytuł 1"/>
          <p:cNvSpPr txBox="1">
            <a:spLocks/>
          </p:cNvSpPr>
          <p:nvPr/>
        </p:nvSpPr>
        <p:spPr bwMode="auto">
          <a:xfrm>
            <a:off x="1043608" y="2852936"/>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pl-PL" sz="2800" dirty="0" smtClean="0"/>
              <a:t>Metody wizualizacji</a:t>
            </a:r>
            <a:endParaRPr kumimoji="0" lang="pl-PL" sz="28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87042" name="Picture 2"/>
          <p:cNvPicPr>
            <a:picLocks noChangeAspect="1" noChangeArrowheads="1"/>
          </p:cNvPicPr>
          <p:nvPr/>
        </p:nvPicPr>
        <p:blipFill>
          <a:blip r:embed="rId2" cstate="print"/>
          <a:srcRect/>
          <a:stretch>
            <a:fillRect/>
          </a:stretch>
        </p:blipFill>
        <p:spPr bwMode="auto">
          <a:xfrm>
            <a:off x="0" y="1124744"/>
            <a:ext cx="5220072" cy="3875748"/>
          </a:xfrm>
          <a:prstGeom prst="rect">
            <a:avLst/>
          </a:prstGeom>
          <a:noFill/>
          <a:ln w="9525">
            <a:noFill/>
            <a:miter lim="800000"/>
            <a:headEnd/>
            <a:tailEnd/>
          </a:ln>
        </p:spPr>
      </p:pic>
      <p:pic>
        <p:nvPicPr>
          <p:cNvPr id="87043" name="Picture 3"/>
          <p:cNvPicPr>
            <a:picLocks noGrp="1" noChangeAspect="1" noChangeArrowheads="1"/>
          </p:cNvPicPr>
          <p:nvPr>
            <p:ph idx="1"/>
          </p:nvPr>
        </p:nvPicPr>
        <p:blipFill>
          <a:blip r:embed="rId3" cstate="print"/>
          <a:srcRect/>
          <a:stretch>
            <a:fillRect/>
          </a:stretch>
        </p:blipFill>
        <p:spPr bwMode="auto">
          <a:xfrm>
            <a:off x="4716016" y="3284984"/>
            <a:ext cx="4114100" cy="3212976"/>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5055198" y="0"/>
            <a:ext cx="4088802"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88066" name="Picture 2"/>
          <p:cNvPicPr>
            <a:picLocks noChangeAspect="1" noChangeArrowheads="1"/>
          </p:cNvPicPr>
          <p:nvPr/>
        </p:nvPicPr>
        <p:blipFill>
          <a:blip r:embed="rId2" cstate="print"/>
          <a:srcRect/>
          <a:stretch>
            <a:fillRect/>
          </a:stretch>
        </p:blipFill>
        <p:spPr bwMode="auto">
          <a:xfrm>
            <a:off x="1" y="1"/>
            <a:ext cx="5252684" cy="3933056"/>
          </a:xfrm>
          <a:prstGeom prst="rect">
            <a:avLst/>
          </a:prstGeom>
          <a:noFill/>
          <a:ln w="9525">
            <a:noFill/>
            <a:miter lim="800000"/>
            <a:headEnd/>
            <a:tailEnd/>
          </a:ln>
        </p:spPr>
      </p:pic>
      <p:pic>
        <p:nvPicPr>
          <p:cNvPr id="88067" name="Picture 3"/>
          <p:cNvPicPr>
            <a:picLocks noChangeAspect="1" noChangeArrowheads="1"/>
          </p:cNvPicPr>
          <p:nvPr/>
        </p:nvPicPr>
        <p:blipFill>
          <a:blip r:embed="rId3" cstate="print"/>
          <a:srcRect/>
          <a:stretch>
            <a:fillRect/>
          </a:stretch>
        </p:blipFill>
        <p:spPr bwMode="auto">
          <a:xfrm>
            <a:off x="4743450" y="0"/>
            <a:ext cx="4400550" cy="5019675"/>
          </a:xfrm>
          <a:prstGeom prst="rect">
            <a:avLst/>
          </a:prstGeom>
          <a:noFill/>
          <a:ln w="9525">
            <a:noFill/>
            <a:miter lim="800000"/>
            <a:headEnd/>
            <a:tailEnd/>
          </a:ln>
        </p:spPr>
      </p:pic>
      <p:pic>
        <p:nvPicPr>
          <p:cNvPr id="88068" name="Picture 4"/>
          <p:cNvPicPr>
            <a:picLocks noChangeAspect="1" noChangeArrowheads="1"/>
          </p:cNvPicPr>
          <p:nvPr/>
        </p:nvPicPr>
        <p:blipFill>
          <a:blip r:embed="rId4" cstate="print"/>
          <a:srcRect/>
          <a:stretch>
            <a:fillRect/>
          </a:stretch>
        </p:blipFill>
        <p:spPr bwMode="auto">
          <a:xfrm>
            <a:off x="1" y="3379089"/>
            <a:ext cx="4644007" cy="3478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stopki 2"/>
          <p:cNvSpPr>
            <a:spLocks noGrp="1"/>
          </p:cNvSpPr>
          <p:nvPr>
            <p:ph type="ftr" sz="quarter" idx="10"/>
          </p:nvPr>
        </p:nvSpPr>
        <p:spPr/>
        <p:txBody>
          <a:bodyPr/>
          <a:lstStyle/>
          <a:p>
            <a:pPr>
              <a:defRPr/>
            </a:pPr>
            <a:r>
              <a:rPr lang="pl-PL" smtClean="0"/>
              <a:t>KISIM, WIMiIP, AGH</a:t>
            </a:r>
            <a:endParaRPr lang="pl-PL"/>
          </a:p>
        </p:txBody>
      </p:sp>
      <p:pic>
        <p:nvPicPr>
          <p:cNvPr id="67586" name="Picture 2" descr="Znalezione obrazy dla zapytania categorized histogram"/>
          <p:cNvPicPr>
            <a:picLocks noChangeAspect="1" noChangeArrowheads="1"/>
          </p:cNvPicPr>
          <p:nvPr/>
        </p:nvPicPr>
        <p:blipFill>
          <a:blip r:embed="rId2" cstate="print"/>
          <a:srcRect/>
          <a:stretch>
            <a:fillRect/>
          </a:stretch>
        </p:blipFill>
        <p:spPr bwMode="auto">
          <a:xfrm>
            <a:off x="251520" y="548680"/>
            <a:ext cx="4552950" cy="3429001"/>
          </a:xfrm>
          <a:prstGeom prst="rect">
            <a:avLst/>
          </a:prstGeom>
          <a:noFill/>
        </p:spPr>
      </p:pic>
      <p:pic>
        <p:nvPicPr>
          <p:cNvPr id="67588" name="Picture 4" descr="Znalezione obrazy dla zapytania categorized histogram"/>
          <p:cNvPicPr>
            <a:picLocks noChangeAspect="1" noChangeArrowheads="1"/>
          </p:cNvPicPr>
          <p:nvPr/>
        </p:nvPicPr>
        <p:blipFill>
          <a:blip r:embed="rId3" cstate="print"/>
          <a:srcRect/>
          <a:stretch>
            <a:fillRect/>
          </a:stretch>
        </p:blipFill>
        <p:spPr bwMode="auto">
          <a:xfrm>
            <a:off x="3895725" y="3573016"/>
            <a:ext cx="5248275" cy="2981326"/>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Płace – wykres rozrzutu</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94210" name="Picture 2"/>
          <p:cNvPicPr>
            <a:picLocks noChangeAspect="1" noChangeArrowheads="1"/>
          </p:cNvPicPr>
          <p:nvPr/>
        </p:nvPicPr>
        <p:blipFill>
          <a:blip r:embed="rId2" cstate="print"/>
          <a:srcRect/>
          <a:stretch>
            <a:fillRect/>
          </a:stretch>
        </p:blipFill>
        <p:spPr bwMode="auto">
          <a:xfrm>
            <a:off x="755576" y="1124744"/>
            <a:ext cx="7200800" cy="538427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data </a:t>
            </a:r>
            <a:r>
              <a:rPr lang="pl-PL" dirty="0" err="1" smtClean="0"/>
              <a:t>quality</a:t>
            </a:r>
            <a:r>
              <a:rPr lang="pl-PL" dirty="0" smtClean="0"/>
              <a:t> </a:t>
            </a:r>
            <a:r>
              <a:rPr lang="pl-PL" dirty="0" err="1" smtClean="0"/>
              <a:t>problems</a:t>
            </a:r>
            <a:r>
              <a:rPr lang="pl-PL" dirty="0" smtClean="0"/>
              <a:t> </a:t>
            </a:r>
            <a:r>
              <a:rPr lang="pl-PL" baseline="30000" dirty="0" smtClean="0"/>
              <a:t>3</a:t>
            </a:r>
            <a:endParaRPr lang="pl-PL" baseline="30000" dirty="0"/>
          </a:p>
        </p:txBody>
      </p:sp>
      <p:sp>
        <p:nvSpPr>
          <p:cNvPr id="3" name="Symbol zastępczy zawartości 2"/>
          <p:cNvSpPr>
            <a:spLocks noGrp="1"/>
          </p:cNvSpPr>
          <p:nvPr>
            <p:ph idx="1"/>
          </p:nvPr>
        </p:nvSpPr>
        <p:spPr/>
        <p:txBody>
          <a:bodyPr/>
          <a:lstStyle/>
          <a:p>
            <a:pPr marL="514350" indent="-514350">
              <a:buFont typeface="Wingdings"/>
              <a:buAutoNum type="arabicParenBoth" startAt="2"/>
            </a:pPr>
            <a:r>
              <a:rPr lang="pl-PL" dirty="0" err="1" smtClean="0"/>
              <a:t>Strong</a:t>
            </a:r>
            <a:r>
              <a:rPr lang="pl-PL" dirty="0" smtClean="0"/>
              <a:t> </a:t>
            </a:r>
            <a:r>
              <a:rPr lang="pl-PL" dirty="0" err="1" smtClean="0"/>
              <a:t>logic</a:t>
            </a:r>
            <a:r>
              <a:rPr lang="pl-PL" dirty="0" smtClean="0"/>
              <a:t> </a:t>
            </a:r>
            <a:r>
              <a:rPr lang="pl-PL" dirty="0" err="1" smtClean="0"/>
              <a:t>error</a:t>
            </a:r>
            <a:r>
              <a:rPr lang="pl-PL" dirty="0" smtClean="0"/>
              <a:t> </a:t>
            </a:r>
            <a:r>
              <a:rPr lang="en-US" dirty="0" smtClean="0"/>
              <a:t> </a:t>
            </a:r>
            <a:endParaRPr lang="pl-PL" dirty="0" smtClean="0"/>
          </a:p>
          <a:p>
            <a:pPr marL="1339850" lvl="1" indent="-514350"/>
            <a:r>
              <a:rPr lang="en-US" dirty="0" smtClean="0"/>
              <a:t>error types with wrong truth values. </a:t>
            </a:r>
            <a:endParaRPr lang="pl-PL" dirty="0" smtClean="0"/>
          </a:p>
          <a:p>
            <a:pPr marL="1339850" lvl="1" indent="-514350"/>
            <a:r>
              <a:rPr lang="en-US" dirty="0" smtClean="0"/>
              <a:t>strong logical correlation between the attribute of the error data and other attributes in data sets </a:t>
            </a:r>
            <a:endParaRPr lang="pl-PL" dirty="0" smtClean="0"/>
          </a:p>
          <a:p>
            <a:pPr marL="1339850" lvl="1" indent="-514350"/>
            <a:r>
              <a:rPr lang="en-US" dirty="0" smtClean="0"/>
              <a:t>e.g., the left hand side (LHS) and right hand side (RHS) attributes of a conditional functional dependency, </a:t>
            </a:r>
            <a:endParaRPr lang="pl-PL" dirty="0" smtClean="0"/>
          </a:p>
          <a:p>
            <a:pPr marL="1339850" lvl="1" indent="-514350"/>
            <a:r>
              <a:rPr lang="en-US" dirty="0" smtClean="0"/>
              <a:t>the birthday and age attributes of a company staff</a:t>
            </a:r>
            <a:endParaRPr lang="pl-PL" dirty="0" smtClean="0"/>
          </a:p>
          <a:p>
            <a:pPr marL="1339850" lvl="1" indent="-514350"/>
            <a:r>
              <a:rPr lang="en-US" dirty="0" smtClean="0"/>
              <a:t>Such strong logical correlation are easy to be obtained or specified from the given data set, and can guide the cleaning process directly.  </a:t>
            </a:r>
            <a:endParaRPr lang="pl-PL" dirty="0" smtClean="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Macierz wykresów rozrzutu </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95234" name="Picture 2"/>
          <p:cNvPicPr>
            <a:picLocks noChangeAspect="1" noChangeArrowheads="1"/>
          </p:cNvPicPr>
          <p:nvPr/>
        </p:nvPicPr>
        <p:blipFill>
          <a:blip r:embed="rId2" cstate="print"/>
          <a:srcRect/>
          <a:stretch>
            <a:fillRect/>
          </a:stretch>
        </p:blipFill>
        <p:spPr bwMode="auto">
          <a:xfrm>
            <a:off x="1907704" y="1412776"/>
            <a:ext cx="6799263" cy="5114925"/>
          </a:xfrm>
          <a:prstGeom prst="rect">
            <a:avLst/>
          </a:prstGeom>
          <a:noFill/>
          <a:ln w="9525">
            <a:noFill/>
            <a:miter lim="800000"/>
            <a:headEnd/>
            <a:tailEnd/>
          </a:ln>
        </p:spPr>
      </p:pic>
      <p:pic>
        <p:nvPicPr>
          <p:cNvPr id="95235" name="Picture 3"/>
          <p:cNvPicPr>
            <a:picLocks noChangeAspect="1" noChangeArrowheads="1"/>
          </p:cNvPicPr>
          <p:nvPr/>
        </p:nvPicPr>
        <p:blipFill>
          <a:blip r:embed="rId3" cstate="print"/>
          <a:srcRect/>
          <a:stretch>
            <a:fillRect/>
          </a:stretch>
        </p:blipFill>
        <p:spPr bwMode="auto">
          <a:xfrm>
            <a:off x="251520" y="1700808"/>
            <a:ext cx="3609975" cy="1038225"/>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cumulative</a:t>
            </a:r>
            <a:r>
              <a:rPr lang="pl-PL" dirty="0" smtClean="0"/>
              <a:t> </a:t>
            </a:r>
            <a:r>
              <a:rPr lang="pl-PL" dirty="0" err="1" smtClean="0"/>
              <a:t>frequency</a:t>
            </a:r>
            <a:r>
              <a:rPr lang="pl-PL" dirty="0" smtClean="0"/>
              <a:t> </a:t>
            </a:r>
            <a:r>
              <a:rPr lang="pl-PL" dirty="0" err="1" smtClean="0"/>
              <a:t>polygons</a:t>
            </a:r>
            <a:r>
              <a:rPr lang="pl-PL" dirty="0" smtClean="0"/>
              <a:t> (</a:t>
            </a:r>
            <a:r>
              <a:rPr lang="pl-PL" dirty="0" err="1" smtClean="0"/>
              <a:t>ogive</a:t>
            </a:r>
            <a:r>
              <a:rPr lang="pl-PL" dirty="0" smtClean="0"/>
              <a:t>)</a:t>
            </a:r>
            <a:endParaRPr lang="pl-PL" dirty="0"/>
          </a:p>
        </p:txBody>
      </p:sp>
      <p:sp>
        <p:nvSpPr>
          <p:cNvPr id="3" name="Symbol zastępczy zawartości 2"/>
          <p:cNvSpPr>
            <a:spLocks noGrp="1"/>
          </p:cNvSpPr>
          <p:nvPr>
            <p:ph idx="1"/>
          </p:nvPr>
        </p:nvSpPr>
        <p:spPr>
          <a:xfrm>
            <a:off x="467545" y="1268760"/>
            <a:ext cx="3024335" cy="1512168"/>
          </a:xfrm>
        </p:spPr>
        <p:txBody>
          <a:bodyPr/>
          <a:lstStyle/>
          <a:p>
            <a:r>
              <a:rPr lang="pl-PL" dirty="0" smtClean="0"/>
              <a:t>skumulowany skategoryzowany</a:t>
            </a:r>
            <a:br>
              <a:rPr lang="pl-PL" dirty="0" smtClean="0"/>
            </a:br>
            <a:r>
              <a:rPr lang="pl-PL" dirty="0" smtClean="0"/>
              <a:t>wielobok częstości</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00354" name="Picture 2"/>
          <p:cNvPicPr>
            <a:picLocks noChangeAspect="1" noChangeArrowheads="1"/>
          </p:cNvPicPr>
          <p:nvPr/>
        </p:nvPicPr>
        <p:blipFill>
          <a:blip r:embed="rId2" cstate="print"/>
          <a:srcRect/>
          <a:stretch>
            <a:fillRect/>
          </a:stretch>
        </p:blipFill>
        <p:spPr bwMode="auto">
          <a:xfrm>
            <a:off x="3635895" y="1124744"/>
            <a:ext cx="5211001" cy="3672408"/>
          </a:xfrm>
          <a:prstGeom prst="rect">
            <a:avLst/>
          </a:prstGeom>
          <a:noFill/>
          <a:ln w="9525">
            <a:noFill/>
            <a:miter lim="800000"/>
            <a:headEnd/>
            <a:tailEnd/>
          </a:ln>
        </p:spPr>
      </p:pic>
      <p:sp>
        <p:nvSpPr>
          <p:cNvPr id="6" name="Symbol zastępczy zawartości 2"/>
          <p:cNvSpPr txBox="1">
            <a:spLocks/>
          </p:cNvSpPr>
          <p:nvPr/>
        </p:nvSpPr>
        <p:spPr bwMode="auto">
          <a:xfrm>
            <a:off x="4860032" y="5229200"/>
            <a:ext cx="3744416"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Pct val="70000"/>
              <a:buFont typeface="Georgia" pitchFamily="18" charset="0"/>
              <a:buNone/>
              <a:tabLst/>
              <a:defRPr/>
            </a:pPr>
            <a:r>
              <a:rPr kumimoji="0" lang="pl-PL" sz="2800" b="0" i="0" u="none" strike="noStrike" kern="0" cap="none" spc="0" normalizeH="0" baseline="0" noProof="0" dirty="0" smtClean="0">
                <a:ln>
                  <a:noFill/>
                </a:ln>
                <a:solidFill>
                  <a:schemeClr val="tx1"/>
                </a:solidFill>
                <a:effectLst/>
                <a:uLnTx/>
                <a:uFillTx/>
                <a:latin typeface="Calibri Light" pitchFamily="34" charset="0"/>
                <a:ea typeface="+mn-ea"/>
                <a:cs typeface="+mn-cs"/>
              </a:rPr>
              <a:t>zarobki w </a:t>
            </a:r>
            <a:r>
              <a:rPr kumimoji="0" lang="pl-PL" sz="2800" b="0" i="0" u="none" strike="noStrike" kern="0" cap="none" spc="0" normalizeH="0" baseline="0" noProof="0" dirty="0" err="1" smtClean="0">
                <a:ln>
                  <a:noFill/>
                </a:ln>
                <a:solidFill>
                  <a:schemeClr val="tx1"/>
                </a:solidFill>
                <a:effectLst/>
                <a:uLnTx/>
                <a:uFillTx/>
                <a:latin typeface="Calibri Light" pitchFamily="34" charset="0"/>
                <a:ea typeface="+mn-ea"/>
                <a:cs typeface="+mn-cs"/>
              </a:rPr>
              <a:t>WestRoad</a:t>
            </a:r>
            <a:r>
              <a:rPr kumimoji="0" lang="pl-PL" sz="2800" b="0" i="0" u="none" strike="noStrike" kern="0" cap="none" spc="0" normalizeH="0" baseline="0" noProof="0" dirty="0" smtClean="0">
                <a:ln>
                  <a:noFill/>
                </a:ln>
                <a:solidFill>
                  <a:schemeClr val="tx1"/>
                </a:solidFill>
                <a:effectLst/>
                <a:uLnTx/>
                <a:uFillTx/>
                <a:latin typeface="Calibri Light" pitchFamily="34" charset="0"/>
                <a:ea typeface="+mn-ea"/>
                <a:cs typeface="+mn-cs"/>
              </a:rPr>
              <a:t> są wyższe</a:t>
            </a:r>
            <a:endParaRPr kumimoji="0" lang="pl-PL" sz="2800" b="0" i="0" u="none" strike="noStrike" kern="0" cap="none" spc="0" normalizeH="0" baseline="0" noProof="0" dirty="0">
              <a:ln>
                <a:noFill/>
              </a:ln>
              <a:solidFill>
                <a:schemeClr val="tx1"/>
              </a:solidFill>
              <a:effectLst/>
              <a:uLnTx/>
              <a:uFillTx/>
              <a:latin typeface="Calibri Light" pitchFamily="34" charset="0"/>
              <a:ea typeface="+mn-ea"/>
              <a:cs typeface="+mn-cs"/>
            </a:endParaRPr>
          </a:p>
        </p:txBody>
      </p:sp>
      <p:cxnSp>
        <p:nvCxnSpPr>
          <p:cNvPr id="8" name="Łącznik prosty ze strzałką 7"/>
          <p:cNvCxnSpPr/>
          <p:nvPr/>
        </p:nvCxnSpPr>
        <p:spPr>
          <a:xfrm>
            <a:off x="5652120" y="3501008"/>
            <a:ext cx="1008112" cy="1728192"/>
          </a:xfrm>
          <a:prstGeom prst="straightConnector1">
            <a:avLst/>
          </a:prstGeom>
          <a:ln>
            <a:solidFill>
              <a:srgbClr val="006699"/>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Symbol zastępczy zawartości 2"/>
          <p:cNvSpPr txBox="1">
            <a:spLocks/>
          </p:cNvSpPr>
          <p:nvPr/>
        </p:nvSpPr>
        <p:spPr bwMode="auto">
          <a:xfrm>
            <a:off x="251520" y="4221088"/>
            <a:ext cx="3744416" cy="21328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Pct val="70000"/>
              <a:buFont typeface="Georgia" pitchFamily="18" charset="0"/>
              <a:buNone/>
              <a:tabLst/>
              <a:defRPr/>
            </a:pPr>
            <a:r>
              <a:rPr kumimoji="0" lang="pl-PL" sz="2800" b="0" i="0" u="none" strike="noStrike" kern="0" cap="none" spc="0" normalizeH="0" baseline="0" noProof="0" dirty="0" smtClean="0">
                <a:ln>
                  <a:noFill/>
                </a:ln>
                <a:solidFill>
                  <a:schemeClr val="tx1"/>
                </a:solidFill>
                <a:effectLst/>
                <a:uLnTx/>
                <a:uFillTx/>
                <a:latin typeface="Calibri Light" pitchFamily="34" charset="0"/>
                <a:ea typeface="+mn-ea"/>
                <a:cs typeface="+mn-cs"/>
              </a:rPr>
              <a:t>dystrybuanta:</a:t>
            </a:r>
          </a:p>
          <a:p>
            <a:pPr marL="0" marR="0" lvl="0" indent="0" algn="l" defTabSz="914400" rtl="0" eaLnBrk="0" fontAlgn="base" latinLnBrk="0" hangingPunct="0">
              <a:lnSpc>
                <a:spcPct val="100000"/>
              </a:lnSpc>
              <a:spcBef>
                <a:spcPct val="50000"/>
              </a:spcBef>
              <a:spcAft>
                <a:spcPct val="0"/>
              </a:spcAft>
              <a:buClrTx/>
              <a:buSzPct val="70000"/>
              <a:buFont typeface="Georgia" pitchFamily="18" charset="0"/>
              <a:buNone/>
              <a:tabLst/>
              <a:defRPr/>
            </a:pPr>
            <a:r>
              <a:rPr lang="pl-PL" sz="2800" kern="0" dirty="0" smtClean="0">
                <a:latin typeface="Calibri Light" pitchFamily="34" charset="0"/>
              </a:rPr>
              <a:t>prawdopodobieństwo, że zmienna przyjmie wartość &lt; x</a:t>
            </a:r>
            <a:r>
              <a:rPr lang="pl-PL" sz="2800" kern="0" baseline="-25000" dirty="0" smtClean="0">
                <a:latin typeface="Calibri Light" pitchFamily="34" charset="0"/>
              </a:rPr>
              <a:t>i</a:t>
            </a:r>
            <a:r>
              <a:rPr lang="pl-PL" sz="2800" kern="0" dirty="0" smtClean="0">
                <a:latin typeface="Calibri Light" pitchFamily="34" charset="0"/>
              </a:rPr>
              <a:t> </a:t>
            </a:r>
            <a:endParaRPr kumimoji="0" lang="pl-PL" sz="2800" b="0" i="0" u="none" strike="noStrike" kern="0" cap="none" spc="0" normalizeH="0" baseline="0" noProof="0" dirty="0">
              <a:ln>
                <a:noFill/>
              </a:ln>
              <a:solidFill>
                <a:schemeClr val="tx1"/>
              </a:solidFill>
              <a:effectLst/>
              <a:uLnTx/>
              <a:uFillTx/>
              <a:latin typeface="Calibri Light" pitchFamily="34" charset="0"/>
              <a:ea typeface="+mn-ea"/>
              <a:cs typeface="+mn-c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68313" y="1268413"/>
            <a:ext cx="3095575" cy="648419"/>
          </a:xfrm>
        </p:spPr>
        <p:txBody>
          <a:bodyPr/>
          <a:lstStyle/>
          <a:p>
            <a:r>
              <a:rPr lang="pl-PL" dirty="0" err="1" smtClean="0"/>
              <a:t>multiple</a:t>
            </a:r>
            <a:r>
              <a:rPr lang="pl-PL" dirty="0" smtClean="0"/>
              <a:t> bar </a:t>
            </a:r>
            <a:r>
              <a:rPr lang="pl-PL" dirty="0" err="1" smtClean="0"/>
              <a:t>charts</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01378" name="Picture 2"/>
          <p:cNvPicPr>
            <a:picLocks noChangeAspect="1" noChangeArrowheads="1"/>
          </p:cNvPicPr>
          <p:nvPr/>
        </p:nvPicPr>
        <p:blipFill>
          <a:blip r:embed="rId2" cstate="print"/>
          <a:srcRect/>
          <a:stretch>
            <a:fillRect/>
          </a:stretch>
        </p:blipFill>
        <p:spPr bwMode="auto">
          <a:xfrm>
            <a:off x="251520" y="1844824"/>
            <a:ext cx="4429125" cy="3133725"/>
          </a:xfrm>
          <a:prstGeom prst="rect">
            <a:avLst/>
          </a:prstGeom>
          <a:noFill/>
          <a:ln w="9525">
            <a:noFill/>
            <a:miter lim="800000"/>
            <a:headEnd/>
            <a:tailEnd/>
          </a:ln>
        </p:spPr>
      </p:pic>
      <p:pic>
        <p:nvPicPr>
          <p:cNvPr id="101379" name="Picture 3"/>
          <p:cNvPicPr>
            <a:picLocks noChangeAspect="1" noChangeArrowheads="1"/>
          </p:cNvPicPr>
          <p:nvPr/>
        </p:nvPicPr>
        <p:blipFill>
          <a:blip r:embed="rId3" cstate="print"/>
          <a:srcRect/>
          <a:stretch>
            <a:fillRect/>
          </a:stretch>
        </p:blipFill>
        <p:spPr bwMode="auto">
          <a:xfrm>
            <a:off x="5292080" y="1556792"/>
            <a:ext cx="3505200" cy="2505075"/>
          </a:xfrm>
          <a:prstGeom prst="rect">
            <a:avLst/>
          </a:prstGeom>
          <a:noFill/>
          <a:ln w="9525">
            <a:noFill/>
            <a:miter lim="800000"/>
            <a:headEnd/>
            <a:tailEnd/>
          </a:ln>
        </p:spPr>
      </p:pic>
      <p:sp>
        <p:nvSpPr>
          <p:cNvPr id="7" name="Symbol zastępczy zawartości 2"/>
          <p:cNvSpPr txBox="1">
            <a:spLocks/>
          </p:cNvSpPr>
          <p:nvPr/>
        </p:nvSpPr>
        <p:spPr bwMode="auto">
          <a:xfrm>
            <a:off x="5220072" y="1052736"/>
            <a:ext cx="3095575" cy="6484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50000"/>
              </a:spcBef>
              <a:buSzPct val="70000"/>
            </a:pPr>
            <a:r>
              <a:rPr lang="pl-PL" sz="2800" kern="0" dirty="0" err="1" smtClean="0">
                <a:latin typeface="Calibri Light" pitchFamily="34" charset="0"/>
              </a:rPr>
              <a:t>pie</a:t>
            </a:r>
            <a:r>
              <a:rPr lang="pl-PL" sz="2800" kern="0" dirty="0" smtClean="0">
                <a:latin typeface="Calibri Light" pitchFamily="34" charset="0"/>
              </a:rPr>
              <a:t> chart</a:t>
            </a:r>
            <a:endParaRPr kumimoji="0" lang="pl-PL" sz="2800" b="0" i="0" u="none" strike="noStrike" kern="0" cap="none" spc="0" normalizeH="0" baseline="0" noProof="0" dirty="0">
              <a:ln>
                <a:noFill/>
              </a:ln>
              <a:solidFill>
                <a:schemeClr val="tx1"/>
              </a:solidFill>
              <a:effectLst/>
              <a:uLnTx/>
              <a:uFillTx/>
              <a:latin typeface="Calibri Light" pitchFamily="34" charset="0"/>
              <a:ea typeface="+mn-ea"/>
              <a:cs typeface="+mn-cs"/>
            </a:endParaRPr>
          </a:p>
        </p:txBody>
      </p:sp>
      <p:pic>
        <p:nvPicPr>
          <p:cNvPr id="15361" name="Picture 1"/>
          <p:cNvPicPr>
            <a:picLocks noChangeAspect="1" noChangeArrowheads="1"/>
          </p:cNvPicPr>
          <p:nvPr/>
        </p:nvPicPr>
        <p:blipFill>
          <a:blip r:embed="rId4" cstate="print"/>
          <a:srcRect/>
          <a:stretch>
            <a:fillRect/>
          </a:stretch>
        </p:blipFill>
        <p:spPr bwMode="auto">
          <a:xfrm>
            <a:off x="5508104" y="4221088"/>
            <a:ext cx="2257425" cy="213360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which</a:t>
            </a:r>
            <a:r>
              <a:rPr lang="pl-PL" dirty="0" smtClean="0"/>
              <a:t> </a:t>
            </a:r>
            <a:r>
              <a:rPr lang="pl-PL" dirty="0" err="1" smtClean="0"/>
              <a:t>charts</a:t>
            </a:r>
            <a:r>
              <a:rPr lang="pl-PL" dirty="0" smtClean="0"/>
              <a:t> to </a:t>
            </a:r>
            <a:r>
              <a:rPr lang="pl-PL" dirty="0" err="1" smtClean="0"/>
              <a:t>use</a:t>
            </a:r>
            <a:endParaRPr lang="pl-PL" dirty="0"/>
          </a:p>
        </p:txBody>
      </p:sp>
      <p:sp>
        <p:nvSpPr>
          <p:cNvPr id="3" name="Symbol zastępczy zawartości 2"/>
          <p:cNvSpPr>
            <a:spLocks noGrp="1"/>
          </p:cNvSpPr>
          <p:nvPr>
            <p:ph idx="1"/>
          </p:nvPr>
        </p:nvSpPr>
        <p:spPr/>
        <p:txBody>
          <a:bodyPr>
            <a:normAutofit lnSpcReduction="10000"/>
          </a:bodyPr>
          <a:lstStyle/>
          <a:p>
            <a:pPr marL="449263" indent="-449263"/>
            <a:r>
              <a:rPr lang="en-US" dirty="0" smtClean="0"/>
              <a:t>line charts </a:t>
            </a:r>
            <a:endParaRPr lang="pl-PL" dirty="0" smtClean="0"/>
          </a:p>
          <a:p>
            <a:pPr marL="449263" lvl="1" indent="-449263">
              <a:buFont typeface="Calibri" pitchFamily="34" charset="0"/>
              <a:buChar char="―"/>
            </a:pPr>
            <a:r>
              <a:rPr lang="en-US" dirty="0" smtClean="0"/>
              <a:t>to analyze trends, patterns, and exceptions </a:t>
            </a:r>
            <a:endParaRPr lang="pl-PL" dirty="0" smtClean="0"/>
          </a:p>
          <a:p>
            <a:pPr marL="449263" indent="-449263"/>
            <a:r>
              <a:rPr lang="en-US" dirty="0" smtClean="0"/>
              <a:t>bar charts </a:t>
            </a:r>
            <a:endParaRPr lang="pl-PL" dirty="0" smtClean="0"/>
          </a:p>
          <a:p>
            <a:pPr marL="449263" lvl="1" indent="-449263">
              <a:buFont typeface="Calibri" pitchFamily="34" charset="0"/>
              <a:buChar char="―"/>
            </a:pPr>
            <a:r>
              <a:rPr lang="en-US" dirty="0" smtClean="0"/>
              <a:t>to investigate specific comparisons in time </a:t>
            </a:r>
            <a:endParaRPr lang="pl-PL" dirty="0" smtClean="0"/>
          </a:p>
          <a:p>
            <a:pPr marL="449263" lvl="1" indent="-449263">
              <a:buFont typeface="Calibri" pitchFamily="34" charset="0"/>
              <a:buChar char="―"/>
            </a:pPr>
            <a:r>
              <a:rPr lang="en-US" dirty="0" smtClean="0"/>
              <a:t>to compare categorical data </a:t>
            </a:r>
            <a:endParaRPr lang="pl-PL" dirty="0" smtClean="0"/>
          </a:p>
          <a:p>
            <a:pPr marL="449263" indent="-449263"/>
            <a:r>
              <a:rPr lang="en-US" dirty="0" smtClean="0"/>
              <a:t>scatter plots </a:t>
            </a:r>
            <a:endParaRPr lang="pl-PL" dirty="0" smtClean="0"/>
          </a:p>
          <a:p>
            <a:pPr marL="449263" lvl="1" indent="-449263">
              <a:buFont typeface="Calibri" pitchFamily="34" charset="0"/>
              <a:buChar char="―"/>
            </a:pPr>
            <a:r>
              <a:rPr lang="en-US" dirty="0" smtClean="0"/>
              <a:t>to visualize how two attributes vary together </a:t>
            </a:r>
            <a:endParaRPr lang="pl-PL" dirty="0" smtClean="0"/>
          </a:p>
          <a:p>
            <a:pPr marL="449263" indent="-449263"/>
            <a:r>
              <a:rPr lang="en-US" dirty="0" smtClean="0"/>
              <a:t>box plots</a:t>
            </a:r>
            <a:r>
              <a:rPr lang="pl-PL" dirty="0" smtClean="0"/>
              <a:t>, </a:t>
            </a:r>
            <a:r>
              <a:rPr lang="pl-PL" dirty="0" err="1" smtClean="0"/>
              <a:t>histograms</a:t>
            </a:r>
            <a:endParaRPr lang="pl-PL" dirty="0" smtClean="0"/>
          </a:p>
          <a:p>
            <a:pPr marL="449263" lvl="1" indent="-449263">
              <a:buFont typeface="Calibri" pitchFamily="34" charset="0"/>
              <a:buChar char="―"/>
            </a:pPr>
            <a:r>
              <a:rPr lang="en-US" dirty="0" smtClean="0"/>
              <a:t>to view and compare distributions</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04451" name="Picture 3"/>
          <p:cNvPicPr>
            <a:picLocks noGrp="1" noChangeAspect="1" noChangeArrowheads="1"/>
          </p:cNvPicPr>
          <p:nvPr>
            <p:ph idx="1"/>
          </p:nvPr>
        </p:nvPicPr>
        <p:blipFill>
          <a:blip r:embed="rId2" cstate="print"/>
          <a:srcRect/>
          <a:stretch>
            <a:fillRect/>
          </a:stretch>
        </p:blipFill>
        <p:spPr bwMode="auto">
          <a:xfrm>
            <a:off x="2582095" y="2886571"/>
            <a:ext cx="6561905" cy="3971429"/>
          </a:xfrm>
          <a:prstGeom prst="rect">
            <a:avLst/>
          </a:prstGeom>
          <a:noFill/>
          <a:ln w="9525">
            <a:noFill/>
            <a:miter lim="800000"/>
            <a:headEnd/>
            <a:tailEnd/>
          </a:ln>
        </p:spPr>
      </p:pic>
      <p:pic>
        <p:nvPicPr>
          <p:cNvPr id="104450" name="Picture 2"/>
          <p:cNvPicPr>
            <a:picLocks noChangeAspect="1" noChangeArrowheads="1"/>
          </p:cNvPicPr>
          <p:nvPr/>
        </p:nvPicPr>
        <p:blipFill>
          <a:blip r:embed="rId3" cstate="print"/>
          <a:srcRect/>
          <a:stretch>
            <a:fillRect/>
          </a:stretch>
        </p:blipFill>
        <p:spPr bwMode="auto">
          <a:xfrm>
            <a:off x="-1" y="0"/>
            <a:ext cx="6446045" cy="3645024"/>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Edward </a:t>
            </a:r>
            <a:r>
              <a:rPr lang="en-US" dirty="0" err="1" smtClean="0"/>
              <a:t>Tufte’s</a:t>
            </a:r>
            <a:r>
              <a:rPr lang="en-US" dirty="0" smtClean="0"/>
              <a:t> Graphical Efficiency Measures</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05474" name="Picture 2"/>
          <p:cNvPicPr>
            <a:picLocks noChangeAspect="1" noChangeArrowheads="1"/>
          </p:cNvPicPr>
          <p:nvPr/>
        </p:nvPicPr>
        <p:blipFill>
          <a:blip r:embed="rId2" cstate="print"/>
          <a:srcRect/>
          <a:stretch>
            <a:fillRect/>
          </a:stretch>
        </p:blipFill>
        <p:spPr bwMode="auto">
          <a:xfrm>
            <a:off x="539552" y="1988840"/>
            <a:ext cx="4032448" cy="2875209"/>
          </a:xfrm>
          <a:prstGeom prst="rect">
            <a:avLst/>
          </a:prstGeom>
          <a:noFill/>
          <a:ln w="9525">
            <a:noFill/>
            <a:miter lim="800000"/>
            <a:headEnd/>
            <a:tailEnd/>
          </a:ln>
        </p:spPr>
      </p:pic>
      <p:pic>
        <p:nvPicPr>
          <p:cNvPr id="105475" name="Picture 3"/>
          <p:cNvPicPr>
            <a:picLocks noGrp="1" noChangeAspect="1" noChangeArrowheads="1"/>
          </p:cNvPicPr>
          <p:nvPr>
            <p:ph idx="1"/>
          </p:nvPr>
        </p:nvPicPr>
        <p:blipFill>
          <a:blip r:embed="rId3" cstate="print"/>
          <a:srcRect/>
          <a:stretch>
            <a:fillRect/>
          </a:stretch>
        </p:blipFill>
        <p:spPr bwMode="auto">
          <a:xfrm>
            <a:off x="5357411" y="764705"/>
            <a:ext cx="3022248" cy="2880320"/>
          </a:xfrm>
          <a:prstGeom prst="rect">
            <a:avLst/>
          </a:prstGeom>
          <a:noFill/>
          <a:ln w="9525">
            <a:noFill/>
            <a:miter lim="800000"/>
            <a:headEnd/>
            <a:tailEnd/>
          </a:ln>
        </p:spPr>
      </p:pic>
      <p:pic>
        <p:nvPicPr>
          <p:cNvPr id="105477" name="Picture 5"/>
          <p:cNvPicPr>
            <a:picLocks noChangeAspect="1" noChangeArrowheads="1"/>
          </p:cNvPicPr>
          <p:nvPr/>
        </p:nvPicPr>
        <p:blipFill>
          <a:blip r:embed="rId4" cstate="print"/>
          <a:srcRect/>
          <a:stretch>
            <a:fillRect/>
          </a:stretch>
        </p:blipFill>
        <p:spPr bwMode="auto">
          <a:xfrm>
            <a:off x="5220072" y="3724275"/>
            <a:ext cx="3238500" cy="3133725"/>
          </a:xfrm>
          <a:prstGeom prst="rect">
            <a:avLst/>
          </a:prstGeom>
          <a:noFill/>
          <a:ln w="9525">
            <a:noFill/>
            <a:miter lim="800000"/>
            <a:headEnd/>
            <a:tailEnd/>
          </a:ln>
        </p:spPr>
      </p:pic>
      <p:pic>
        <p:nvPicPr>
          <p:cNvPr id="105478" name="Picture 6"/>
          <p:cNvPicPr>
            <a:picLocks noChangeAspect="1" noChangeArrowheads="1"/>
          </p:cNvPicPr>
          <p:nvPr/>
        </p:nvPicPr>
        <p:blipFill>
          <a:blip r:embed="rId5" cstate="print"/>
          <a:srcRect/>
          <a:stretch>
            <a:fillRect/>
          </a:stretch>
        </p:blipFill>
        <p:spPr bwMode="auto">
          <a:xfrm>
            <a:off x="827584" y="5085184"/>
            <a:ext cx="3528392" cy="1201738"/>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Big Data: </a:t>
            </a:r>
            <a:r>
              <a:rPr lang="pl-PL" dirty="0" err="1" smtClean="0"/>
              <a:t>Data</a:t>
            </a:r>
            <a:r>
              <a:rPr lang="pl-PL" dirty="0" smtClean="0"/>
              <a:t> </a:t>
            </a:r>
            <a:r>
              <a:rPr lang="pl-PL" dirty="0" err="1" smtClean="0"/>
              <a:t>Visualisation</a:t>
            </a:r>
            <a:endParaRPr lang="pl-PL" dirty="0"/>
          </a:p>
        </p:txBody>
      </p:sp>
      <p:sp>
        <p:nvSpPr>
          <p:cNvPr id="3" name="Symbol zastępczy zawartości 2"/>
          <p:cNvSpPr>
            <a:spLocks noGrp="1"/>
          </p:cNvSpPr>
          <p:nvPr>
            <p:ph idx="1"/>
          </p:nvPr>
        </p:nvSpPr>
        <p:spPr>
          <a:xfrm>
            <a:off x="468313" y="1268413"/>
            <a:ext cx="8229600" cy="3024683"/>
          </a:xfrm>
        </p:spPr>
        <p:txBody>
          <a:bodyPr/>
          <a:lstStyle/>
          <a:p>
            <a:pPr marL="360363" indent="-360363">
              <a:buFont typeface="Calibri" pitchFamily="34" charset="0"/>
              <a:buChar char="―"/>
            </a:pPr>
            <a:r>
              <a:rPr lang="en-US" dirty="0" smtClean="0"/>
              <a:t>Through data </a:t>
            </a:r>
            <a:r>
              <a:rPr lang="en-US" dirty="0" err="1" smtClean="0"/>
              <a:t>visualisations</a:t>
            </a:r>
            <a:r>
              <a:rPr lang="en-US" dirty="0" smtClean="0"/>
              <a:t> we are able to draw </a:t>
            </a:r>
            <a:r>
              <a:rPr lang="en-US" dirty="0" smtClean="0">
                <a:solidFill>
                  <a:srgbClr val="006699"/>
                </a:solidFill>
                <a:effectLst>
                  <a:outerShdw blurRad="38100" dist="38100" dir="2700000" algn="tl">
                    <a:srgbClr val="000000">
                      <a:alpha val="43137"/>
                    </a:srgbClr>
                  </a:outerShdw>
                </a:effectLst>
              </a:rPr>
              <a:t>conclusions</a:t>
            </a:r>
            <a:r>
              <a:rPr lang="en-US" dirty="0" smtClean="0"/>
              <a:t> from data that are sometimes not immediately obvious.</a:t>
            </a:r>
            <a:endParaRPr lang="pl-PL" dirty="0" smtClean="0"/>
          </a:p>
          <a:p>
            <a:pPr marL="360363" indent="-360363">
              <a:buFont typeface="Calibri" pitchFamily="34" charset="0"/>
              <a:buChar char="―"/>
            </a:pPr>
            <a:r>
              <a:rPr lang="en-US" dirty="0" smtClean="0"/>
              <a:t>It enables decision makers to </a:t>
            </a:r>
            <a:r>
              <a:rPr lang="en-US" dirty="0" smtClean="0">
                <a:solidFill>
                  <a:srgbClr val="006699"/>
                </a:solidFill>
                <a:effectLst>
                  <a:outerShdw blurRad="38100" dist="38100" dir="2700000" algn="tl">
                    <a:srgbClr val="000000">
                      <a:alpha val="43137"/>
                    </a:srgbClr>
                  </a:outerShdw>
                </a:effectLst>
              </a:rPr>
              <a:t>see analytics </a:t>
            </a:r>
            <a:r>
              <a:rPr lang="en-US" dirty="0" smtClean="0"/>
              <a:t>presented visually, so they can </a:t>
            </a:r>
            <a:r>
              <a:rPr lang="en-US" dirty="0" smtClean="0">
                <a:solidFill>
                  <a:srgbClr val="006699"/>
                </a:solidFill>
                <a:effectLst>
                  <a:outerShdw blurRad="38100" dist="38100" dir="2700000" algn="tl">
                    <a:srgbClr val="000000">
                      <a:alpha val="43137"/>
                    </a:srgbClr>
                  </a:outerShdw>
                </a:effectLst>
              </a:rPr>
              <a:t>grasp difficult concepts </a:t>
            </a:r>
            <a:r>
              <a:rPr lang="en-US" dirty="0" smtClean="0"/>
              <a:t>or identify new </a:t>
            </a:r>
            <a:r>
              <a:rPr lang="en-US" dirty="0" smtClean="0">
                <a:solidFill>
                  <a:srgbClr val="006699"/>
                </a:solidFill>
                <a:effectLst>
                  <a:outerShdw blurRad="38100" dist="38100" dir="2700000" algn="tl">
                    <a:srgbClr val="000000">
                      <a:alpha val="43137"/>
                    </a:srgbClr>
                  </a:outerShdw>
                </a:effectLst>
              </a:rPr>
              <a:t>patterns</a:t>
            </a:r>
            <a:r>
              <a:rPr lang="en-US" dirty="0" smtClean="0"/>
              <a:t>.</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sp>
        <p:nvSpPr>
          <p:cNvPr id="5" name="Prostokąt 4"/>
          <p:cNvSpPr/>
          <p:nvPr/>
        </p:nvSpPr>
        <p:spPr>
          <a:xfrm>
            <a:off x="467544" y="4437112"/>
            <a:ext cx="6048672" cy="1477328"/>
          </a:xfrm>
          <a:prstGeom prst="rect">
            <a:avLst/>
          </a:prstGeom>
        </p:spPr>
        <p:txBody>
          <a:bodyPr wrap="square">
            <a:spAutoFit/>
          </a:bodyPr>
          <a:lstStyle/>
          <a:p>
            <a:r>
              <a:rPr lang="en-US" dirty="0" smtClean="0">
                <a:latin typeface="Calibri Light" pitchFamily="34" charset="0"/>
              </a:rPr>
              <a:t>Data visualization can also:</a:t>
            </a:r>
          </a:p>
          <a:p>
            <a:pPr marL="269875" indent="-269875">
              <a:buFont typeface="Arial" pitchFamily="34" charset="0"/>
              <a:buChar char="•"/>
            </a:pPr>
            <a:r>
              <a:rPr lang="en-US" dirty="0" smtClean="0">
                <a:solidFill>
                  <a:srgbClr val="006699"/>
                </a:solidFill>
                <a:effectLst>
                  <a:outerShdw blurRad="38100" dist="38100" dir="2700000" algn="tl">
                    <a:srgbClr val="000000">
                      <a:alpha val="43137"/>
                    </a:srgbClr>
                  </a:outerShdw>
                </a:effectLst>
                <a:latin typeface="Calibri Light" pitchFamily="34" charset="0"/>
              </a:rPr>
              <a:t>Identify</a:t>
            </a:r>
            <a:r>
              <a:rPr lang="en-US" dirty="0" smtClean="0">
                <a:latin typeface="Calibri Light" pitchFamily="34" charset="0"/>
              </a:rPr>
              <a:t> areas that need attention or improvement.</a:t>
            </a:r>
          </a:p>
          <a:p>
            <a:pPr marL="269875" indent="-269875">
              <a:buFont typeface="Arial" pitchFamily="34" charset="0"/>
              <a:buChar char="•"/>
            </a:pPr>
            <a:r>
              <a:rPr lang="en-US" dirty="0" smtClean="0">
                <a:latin typeface="Calibri Light" pitchFamily="34" charset="0"/>
              </a:rPr>
              <a:t>Clarify which </a:t>
            </a:r>
            <a:r>
              <a:rPr lang="en-US" dirty="0" smtClean="0">
                <a:solidFill>
                  <a:srgbClr val="006699"/>
                </a:solidFill>
                <a:effectLst>
                  <a:outerShdw blurRad="38100" dist="38100" dir="2700000" algn="tl">
                    <a:srgbClr val="000000">
                      <a:alpha val="43137"/>
                    </a:srgbClr>
                  </a:outerShdw>
                </a:effectLst>
                <a:latin typeface="Calibri Light" pitchFamily="34" charset="0"/>
              </a:rPr>
              <a:t>factors influence </a:t>
            </a:r>
            <a:r>
              <a:rPr lang="en-US" dirty="0" smtClean="0">
                <a:latin typeface="Calibri Light" pitchFamily="34" charset="0"/>
              </a:rPr>
              <a:t>customer behavior.</a:t>
            </a:r>
          </a:p>
          <a:p>
            <a:pPr marL="269875" indent="-269875">
              <a:buFont typeface="Arial" pitchFamily="34" charset="0"/>
              <a:buChar char="•"/>
            </a:pPr>
            <a:r>
              <a:rPr lang="en-US" dirty="0" smtClean="0">
                <a:latin typeface="Calibri Light" pitchFamily="34" charset="0"/>
              </a:rPr>
              <a:t>Help you understand which products to place </a:t>
            </a:r>
            <a:r>
              <a:rPr lang="en-US" dirty="0" smtClean="0">
                <a:solidFill>
                  <a:srgbClr val="006699"/>
                </a:solidFill>
                <a:effectLst>
                  <a:outerShdw blurRad="38100" dist="38100" dir="2700000" algn="tl">
                    <a:srgbClr val="000000">
                      <a:alpha val="43137"/>
                    </a:srgbClr>
                  </a:outerShdw>
                </a:effectLst>
                <a:latin typeface="Calibri Light" pitchFamily="34" charset="0"/>
              </a:rPr>
              <a:t>where</a:t>
            </a:r>
            <a:r>
              <a:rPr lang="en-US" dirty="0" smtClean="0">
                <a:latin typeface="Calibri Light" pitchFamily="34" charset="0"/>
              </a:rPr>
              <a:t>.</a:t>
            </a:r>
          </a:p>
          <a:p>
            <a:pPr marL="269875" indent="-269875">
              <a:buFont typeface="Arial" pitchFamily="34" charset="0"/>
              <a:buChar char="•"/>
            </a:pPr>
            <a:r>
              <a:rPr lang="en-US" dirty="0" smtClean="0">
                <a:solidFill>
                  <a:srgbClr val="006699"/>
                </a:solidFill>
                <a:effectLst>
                  <a:outerShdw blurRad="38100" dist="38100" dir="2700000" algn="tl">
                    <a:srgbClr val="000000">
                      <a:alpha val="43137"/>
                    </a:srgbClr>
                  </a:outerShdw>
                </a:effectLst>
                <a:latin typeface="Calibri Light" pitchFamily="34" charset="0"/>
              </a:rPr>
              <a:t>Predict</a:t>
            </a:r>
            <a:r>
              <a:rPr lang="en-US" dirty="0" smtClean="0">
                <a:latin typeface="Calibri Light" pitchFamily="34" charset="0"/>
              </a:rPr>
              <a:t> sales volumes.</a:t>
            </a:r>
            <a:endParaRPr lang="en-US" dirty="0">
              <a:latin typeface="Calibri Light"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Google Chart</a:t>
            </a:r>
            <a:endParaRPr lang="pl-PL" dirty="0"/>
          </a:p>
        </p:txBody>
      </p:sp>
      <p:sp>
        <p:nvSpPr>
          <p:cNvPr id="3" name="Symbol zastępczy zawartości 2"/>
          <p:cNvSpPr>
            <a:spLocks noGrp="1"/>
          </p:cNvSpPr>
          <p:nvPr>
            <p:ph idx="1"/>
          </p:nvPr>
        </p:nvSpPr>
        <p:spPr/>
        <p:txBody>
          <a:bodyPr/>
          <a:lstStyle/>
          <a:p>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1028" name="Picture 4" descr="Znalezione obrazy dla zapytania Google Chart"/>
          <p:cNvPicPr>
            <a:picLocks noChangeAspect="1" noChangeArrowheads="1"/>
          </p:cNvPicPr>
          <p:nvPr/>
        </p:nvPicPr>
        <p:blipFill>
          <a:blip r:embed="rId2" cstate="print"/>
          <a:srcRect/>
          <a:stretch>
            <a:fillRect/>
          </a:stretch>
        </p:blipFill>
        <p:spPr bwMode="auto">
          <a:xfrm>
            <a:off x="0" y="3276600"/>
            <a:ext cx="5734050" cy="35814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4211960" y="1196752"/>
            <a:ext cx="4762500" cy="4238625"/>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VEPAC</a:t>
            </a:r>
            <a:endParaRPr lang="pl-PL" dirty="0"/>
          </a:p>
        </p:txBody>
      </p:sp>
      <p:sp>
        <p:nvSpPr>
          <p:cNvPr id="3" name="Symbol zastępczy zawartości 2"/>
          <p:cNvSpPr>
            <a:spLocks noGrp="1"/>
          </p:cNvSpPr>
          <p:nvPr>
            <p:ph idx="1"/>
          </p:nvPr>
        </p:nvSpPr>
        <p:spPr/>
        <p:txBody>
          <a:bodyPr/>
          <a:lstStyle/>
          <a:p>
            <a:r>
              <a:rPr lang="pl-PL" dirty="0" err="1" smtClean="0"/>
              <a:t>variability</a:t>
            </a:r>
            <a:r>
              <a:rPr lang="pl-PL" dirty="0" smtClean="0"/>
              <a:t> plot</a:t>
            </a:r>
            <a:endParaRPr lang="pl-PL" dirty="0"/>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3074" name="Picture 2" descr="Znalezione obrazy dla zapytania vepac data"/>
          <p:cNvPicPr>
            <a:picLocks noChangeAspect="1" noChangeArrowheads="1"/>
          </p:cNvPicPr>
          <p:nvPr/>
        </p:nvPicPr>
        <p:blipFill>
          <a:blip r:embed="rId2" cstate="print"/>
          <a:srcRect/>
          <a:stretch>
            <a:fillRect/>
          </a:stretch>
        </p:blipFill>
        <p:spPr bwMode="auto">
          <a:xfrm>
            <a:off x="5148064" y="1124744"/>
            <a:ext cx="3657600" cy="2743201"/>
          </a:xfrm>
          <a:prstGeom prst="rect">
            <a:avLst/>
          </a:prstGeom>
          <a:noFill/>
        </p:spPr>
      </p:pic>
      <p:pic>
        <p:nvPicPr>
          <p:cNvPr id="3076" name="Picture 4" descr="Znalezione obrazy dla zapytania variability plot"/>
          <p:cNvPicPr>
            <a:picLocks noChangeAspect="1" noChangeArrowheads="1"/>
          </p:cNvPicPr>
          <p:nvPr/>
        </p:nvPicPr>
        <p:blipFill>
          <a:blip r:embed="rId3" cstate="print"/>
          <a:srcRect/>
          <a:stretch>
            <a:fillRect/>
          </a:stretch>
        </p:blipFill>
        <p:spPr bwMode="auto">
          <a:xfrm>
            <a:off x="5436096" y="4077072"/>
            <a:ext cx="2857500" cy="2286001"/>
          </a:xfrm>
          <a:prstGeom prst="rect">
            <a:avLst/>
          </a:prstGeom>
          <a:noFill/>
        </p:spPr>
      </p:pic>
      <p:pic>
        <p:nvPicPr>
          <p:cNvPr id="3078" name="Picture 6" descr="Znalezione obrazy dla zapytania variability plot"/>
          <p:cNvPicPr>
            <a:picLocks noChangeAspect="1" noChangeArrowheads="1"/>
          </p:cNvPicPr>
          <p:nvPr/>
        </p:nvPicPr>
        <p:blipFill>
          <a:blip r:embed="rId4" cstate="print"/>
          <a:srcRect/>
          <a:stretch>
            <a:fillRect/>
          </a:stretch>
        </p:blipFill>
        <p:spPr bwMode="auto">
          <a:xfrm>
            <a:off x="395536" y="3212976"/>
            <a:ext cx="4456584" cy="3183274"/>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Processing.js is a JavaScript library</a:t>
            </a:r>
            <a:endParaRPr lang="pl-PL" dirty="0"/>
          </a:p>
        </p:txBody>
      </p:sp>
      <p:sp>
        <p:nvSpPr>
          <p:cNvPr id="3" name="Symbol zastępczy zawartości 2"/>
          <p:cNvSpPr>
            <a:spLocks noGrp="1"/>
          </p:cNvSpPr>
          <p:nvPr>
            <p:ph idx="1"/>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2050" name="Picture 2"/>
          <p:cNvPicPr>
            <a:picLocks noChangeAspect="1" noChangeArrowheads="1"/>
          </p:cNvPicPr>
          <p:nvPr/>
        </p:nvPicPr>
        <p:blipFill>
          <a:blip r:embed="rId2" cstate="print"/>
          <a:srcRect/>
          <a:stretch>
            <a:fillRect/>
          </a:stretch>
        </p:blipFill>
        <p:spPr bwMode="auto">
          <a:xfrm>
            <a:off x="2555776" y="1268760"/>
            <a:ext cx="6048375" cy="51720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Calibri"/>
        <a:ea typeface=""/>
        <a:cs typeface=""/>
      </a:majorFont>
      <a:minorFont>
        <a:latin typeface="Calibri"/>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1927</TotalTime>
  <Words>3589</Words>
  <Application>Microsoft Office PowerPoint</Application>
  <PresentationFormat>Pokaz na ekranie (4:3)</PresentationFormat>
  <Paragraphs>513</Paragraphs>
  <Slides>108</Slides>
  <Notes>0</Notes>
  <HiddenSlides>0</HiddenSlides>
  <MMClips>0</MMClips>
  <ScaleCrop>false</ScaleCrop>
  <HeadingPairs>
    <vt:vector size="6" baseType="variant">
      <vt:variant>
        <vt:lpstr>Motyw</vt:lpstr>
      </vt:variant>
      <vt:variant>
        <vt:i4>1</vt:i4>
      </vt:variant>
      <vt:variant>
        <vt:lpstr>Osadzone serwery OLE</vt:lpstr>
      </vt:variant>
      <vt:variant>
        <vt:i4>2</vt:i4>
      </vt:variant>
      <vt:variant>
        <vt:lpstr>Tytuły slajdów</vt:lpstr>
      </vt:variant>
      <vt:variant>
        <vt:i4>108</vt:i4>
      </vt:variant>
    </vt:vector>
  </HeadingPairs>
  <TitlesOfParts>
    <vt:vector size="111" baseType="lpstr">
      <vt:lpstr>Projekt domyślny</vt:lpstr>
      <vt:lpstr>Graph</vt:lpstr>
      <vt:lpstr>Spreadsheet</vt:lpstr>
      <vt:lpstr> Eksploracja Danych </vt:lpstr>
      <vt:lpstr>Data Quality</vt:lpstr>
      <vt:lpstr>Data Cleaning</vt:lpstr>
      <vt:lpstr>Czyszczenie danych</vt:lpstr>
      <vt:lpstr>(un)supervised data cleaning</vt:lpstr>
      <vt:lpstr>unsupervised data cleaning methods</vt:lpstr>
      <vt:lpstr>data quality problems 1</vt:lpstr>
      <vt:lpstr>data quality problems 2</vt:lpstr>
      <vt:lpstr>data quality problems 3</vt:lpstr>
      <vt:lpstr>data quality problems 4</vt:lpstr>
      <vt:lpstr>Slajd 11</vt:lpstr>
      <vt:lpstr>Test Grubbsa</vt:lpstr>
      <vt:lpstr>Slajd 13</vt:lpstr>
      <vt:lpstr>Slajd 14</vt:lpstr>
      <vt:lpstr>Zamiana obserwacji odstających.</vt:lpstr>
      <vt:lpstr>problemy w testowaniu odstających</vt:lpstr>
      <vt:lpstr>Reguła „3 sigma”</vt:lpstr>
      <vt:lpstr>Slajd 18</vt:lpstr>
      <vt:lpstr>Test Grubbsa</vt:lpstr>
      <vt:lpstr>Zamiana obserwacji odstających.</vt:lpstr>
      <vt:lpstr>Slajd 21</vt:lpstr>
      <vt:lpstr>Metoda graficzna</vt:lpstr>
      <vt:lpstr>Wykres ramka-wąsy</vt:lpstr>
      <vt:lpstr>Obserwacje odstające</vt:lpstr>
      <vt:lpstr>Przykład: Wykrywanie obserwacji odstających</vt:lpstr>
      <vt:lpstr>Slajd 26</vt:lpstr>
      <vt:lpstr>Slajd 27</vt:lpstr>
      <vt:lpstr> Usuwanie odstających wartości </vt:lpstr>
      <vt:lpstr>Slajd 29</vt:lpstr>
      <vt:lpstr>Algorytmy dyskretyzacji danych ciągłych.</vt:lpstr>
      <vt:lpstr>Dyskretyzacja naiwna.</vt:lpstr>
      <vt:lpstr>Dyskretyzacja według równej szerokości. </vt:lpstr>
      <vt:lpstr>Dyskretyzacja atrybutów  ilościowych </vt:lpstr>
      <vt:lpstr>Dyskretyzacja poprzez grupowanie</vt:lpstr>
      <vt:lpstr>Slajd 35</vt:lpstr>
      <vt:lpstr>Skąd wziąć dane do analizy?</vt:lpstr>
      <vt:lpstr>Czy dziś grać w golfa?</vt:lpstr>
      <vt:lpstr>Metody doboru zmiennych do modelu</vt:lpstr>
      <vt:lpstr>Macierz korelacji</vt:lpstr>
      <vt:lpstr>Macierz wykresów rozrzutu</vt:lpstr>
      <vt:lpstr>Skategoryzowany wykres rozrzutu</vt:lpstr>
      <vt:lpstr>Wybór zmiennych do modelu</vt:lpstr>
      <vt:lpstr>STATISTICA - Dobór i eliminacja zmiennych</vt:lpstr>
      <vt:lpstr>Dobór i eliminacja zmiennych</vt:lpstr>
      <vt:lpstr>Korelacje nieparametryczne </vt:lpstr>
      <vt:lpstr>Slajd 46</vt:lpstr>
      <vt:lpstr>Dobór i eliminacja zmiennych</vt:lpstr>
      <vt:lpstr>Slajd 48</vt:lpstr>
      <vt:lpstr>Metoda analizy grafów (metoda Bartosiewicz)</vt:lpstr>
      <vt:lpstr>STATISTICA – wybór predyktorów</vt:lpstr>
      <vt:lpstr>Wstępne przetwarzanie danych </vt:lpstr>
      <vt:lpstr>Standaryzacja / Normalizacja</vt:lpstr>
      <vt:lpstr>Redukcja przestrzeni cech</vt:lpstr>
      <vt:lpstr>PCA, analiza składowych głównych</vt:lpstr>
      <vt:lpstr>Przykład</vt:lpstr>
      <vt:lpstr>Ile czynników wyodrębnić</vt:lpstr>
      <vt:lpstr>Zmienne jakościowe</vt:lpstr>
      <vt:lpstr>Tablice kontyngencji (tabele przestawne) tabele liczebności, tabele krzyżowe albo rozdzielcze,  a w przypadku dwóch wskaźników także dwudzielcze </vt:lpstr>
      <vt:lpstr>Przykład</vt:lpstr>
      <vt:lpstr>Porównanie dwóch wskaźników struktury (proporcji)</vt:lpstr>
      <vt:lpstr>Wykresy rozrzutu (skategoryzowane i 3D)</vt:lpstr>
      <vt:lpstr>Przykłady w STATISTICA</vt:lpstr>
      <vt:lpstr>Macierz korelacji</vt:lpstr>
      <vt:lpstr>Dobór i eliminacja zmiennych</vt:lpstr>
      <vt:lpstr>Ważność predyktorów</vt:lpstr>
      <vt:lpstr>Slajd 66</vt:lpstr>
      <vt:lpstr>Tabele przestawne Excel</vt:lpstr>
      <vt:lpstr>Slajd 68</vt:lpstr>
      <vt:lpstr>Liczba godzin w pracy w tygodniu</vt:lpstr>
      <vt:lpstr>Zarobki vs. Rasa vs. Edukacja</vt:lpstr>
      <vt:lpstr>Tabele wielodzielcze</vt:lpstr>
      <vt:lpstr>Slajd 72</vt:lpstr>
      <vt:lpstr>Tabele raportujące</vt:lpstr>
      <vt:lpstr>Slajd 74</vt:lpstr>
      <vt:lpstr>Rozkłady dwuwymiarowe  histogramy skategoryzowane</vt:lpstr>
      <vt:lpstr>Slajd 76</vt:lpstr>
      <vt:lpstr>Przykład 1a (ANOVA)</vt:lpstr>
      <vt:lpstr>Przykład 1b</vt:lpstr>
      <vt:lpstr>Przykład 1c</vt:lpstr>
      <vt:lpstr>Przykład 1d</vt:lpstr>
      <vt:lpstr>Slajd 81</vt:lpstr>
      <vt:lpstr>Wykresy interakcji  (ANOVA)</vt:lpstr>
      <vt:lpstr>Przekroje</vt:lpstr>
      <vt:lpstr>średnie w grupach</vt:lpstr>
      <vt:lpstr>Slajd 85</vt:lpstr>
      <vt:lpstr>Slajd 86</vt:lpstr>
      <vt:lpstr>Slajd 87</vt:lpstr>
      <vt:lpstr>Slajd 88</vt:lpstr>
      <vt:lpstr>Płace – wykres rozrzutu</vt:lpstr>
      <vt:lpstr>Macierz wykresów rozrzutu </vt:lpstr>
      <vt:lpstr>cumulative frequency polygons (ogive)</vt:lpstr>
      <vt:lpstr>Slajd 92</vt:lpstr>
      <vt:lpstr>which charts to use</vt:lpstr>
      <vt:lpstr>Slajd 94</vt:lpstr>
      <vt:lpstr>Edward Tufte’s Graphical Efficiency Measures</vt:lpstr>
      <vt:lpstr>Big Data: Data Visualisation</vt:lpstr>
      <vt:lpstr>Google Chart</vt:lpstr>
      <vt:lpstr>VEPAC</vt:lpstr>
      <vt:lpstr>Processing.js is a JavaScript library</vt:lpstr>
      <vt:lpstr>Slajd 100</vt:lpstr>
      <vt:lpstr>Disease correlation</vt:lpstr>
      <vt:lpstr>Word clouds</vt:lpstr>
      <vt:lpstr>Slajd 103</vt:lpstr>
      <vt:lpstr>symbol maps</vt:lpstr>
      <vt:lpstr>Connectivity charts</vt:lpstr>
      <vt:lpstr>Slajd 106</vt:lpstr>
      <vt:lpstr>NewsMapping</vt:lpstr>
      <vt:lpstr>Heat maps</vt:lpstr>
    </vt:vector>
  </TitlesOfParts>
  <Company>AGH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Regulski</dc:creator>
  <cp:lastModifiedBy>regulski</cp:lastModifiedBy>
  <cp:revision>63</cp:revision>
  <dcterms:created xsi:type="dcterms:W3CDTF">2009-12-04T09:17:17Z</dcterms:created>
  <dcterms:modified xsi:type="dcterms:W3CDTF">2019-03-01T08:29:39Z</dcterms:modified>
</cp:coreProperties>
</file>