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56" r:id="rId3"/>
    <p:sldId id="435" r:id="rId4"/>
    <p:sldId id="357" r:id="rId5"/>
    <p:sldId id="436" r:id="rId6"/>
    <p:sldId id="358" r:id="rId7"/>
    <p:sldId id="437" r:id="rId8"/>
    <p:sldId id="359" r:id="rId9"/>
    <p:sldId id="360" r:id="rId10"/>
    <p:sldId id="361" r:id="rId11"/>
    <p:sldId id="362" r:id="rId12"/>
    <p:sldId id="438" r:id="rId13"/>
    <p:sldId id="363" r:id="rId14"/>
    <p:sldId id="382" r:id="rId15"/>
    <p:sldId id="383" r:id="rId16"/>
    <p:sldId id="384" r:id="rId17"/>
    <p:sldId id="386" r:id="rId18"/>
    <p:sldId id="387" r:id="rId19"/>
    <p:sldId id="364" r:id="rId20"/>
    <p:sldId id="365" r:id="rId21"/>
    <p:sldId id="450" r:id="rId22"/>
    <p:sldId id="366" r:id="rId23"/>
    <p:sldId id="367" r:id="rId24"/>
    <p:sldId id="368" r:id="rId25"/>
    <p:sldId id="369" r:id="rId26"/>
    <p:sldId id="370" r:id="rId27"/>
    <p:sldId id="371" r:id="rId28"/>
    <p:sldId id="372" r:id="rId29"/>
    <p:sldId id="393" r:id="rId30"/>
    <p:sldId id="413" r:id="rId31"/>
    <p:sldId id="414" r:id="rId32"/>
    <p:sldId id="395" r:id="rId33"/>
    <p:sldId id="388" r:id="rId34"/>
    <p:sldId id="390" r:id="rId35"/>
    <p:sldId id="396" r:id="rId36"/>
    <p:sldId id="397" r:id="rId37"/>
    <p:sldId id="398" r:id="rId38"/>
    <p:sldId id="391" r:id="rId39"/>
    <p:sldId id="392" r:id="rId40"/>
    <p:sldId id="399" r:id="rId41"/>
    <p:sldId id="400" r:id="rId42"/>
    <p:sldId id="401" r:id="rId43"/>
    <p:sldId id="402" r:id="rId44"/>
    <p:sldId id="389" r:id="rId45"/>
    <p:sldId id="452" r:id="rId46"/>
    <p:sldId id="403" r:id="rId47"/>
    <p:sldId id="404" r:id="rId48"/>
    <p:sldId id="405" r:id="rId49"/>
    <p:sldId id="406" r:id="rId50"/>
    <p:sldId id="409" r:id="rId51"/>
    <p:sldId id="410" r:id="rId52"/>
    <p:sldId id="394" r:id="rId53"/>
    <p:sldId id="373" r:id="rId54"/>
    <p:sldId id="374" r:id="rId55"/>
    <p:sldId id="434" r:id="rId56"/>
    <p:sldId id="375" r:id="rId57"/>
    <p:sldId id="412" r:id="rId58"/>
    <p:sldId id="440" r:id="rId59"/>
    <p:sldId id="441" r:id="rId60"/>
    <p:sldId id="453" r:id="rId61"/>
    <p:sldId id="454" r:id="rId62"/>
    <p:sldId id="442" r:id="rId63"/>
    <p:sldId id="420" r:id="rId64"/>
    <p:sldId id="421" r:id="rId65"/>
    <p:sldId id="422" r:id="rId66"/>
    <p:sldId id="376" r:id="rId67"/>
    <p:sldId id="408" r:id="rId68"/>
    <p:sldId id="423" r:id="rId69"/>
    <p:sldId id="424" r:id="rId70"/>
    <p:sldId id="425" r:id="rId71"/>
    <p:sldId id="426" r:id="rId72"/>
    <p:sldId id="427" r:id="rId73"/>
    <p:sldId id="428" r:id="rId74"/>
    <p:sldId id="447" r:id="rId75"/>
    <p:sldId id="429" r:id="rId76"/>
    <p:sldId id="448" r:id="rId77"/>
    <p:sldId id="449" r:id="rId78"/>
    <p:sldId id="443" r:id="rId79"/>
    <p:sldId id="446" r:id="rId80"/>
    <p:sldId id="430" r:id="rId81"/>
    <p:sldId id="431" r:id="rId82"/>
    <p:sldId id="432" r:id="rId83"/>
    <p:sldId id="433" r:id="rId84"/>
    <p:sldId id="407" r:id="rId8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7F000-0017-4483-BD75-4F4F42767D78}" type="datetimeFigureOut">
              <a:rPr lang="pl-PL" smtClean="0"/>
              <a:t>2018-03-27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06A1A8-CFD1-4608-B964-D9079EA2D937}"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F6C51E9B-775C-4A89-9B48-09A2E6A2DC4B}" type="slidenum">
              <a:rPr/>
              <a:pPr lvl="0"/>
              <a:t>45</a:t>
            </a:fld>
            <a:endParaRPr lang="en-US"/>
          </a:p>
        </p:txBody>
      </p:sp>
      <p:sp>
        <p:nvSpPr>
          <p:cNvPr id="2" name="Slide Image Placeholder 1"/>
          <p:cNvSpPr>
            <a:spLocks noGrp="1" noRot="1" noChangeAspect="1" noResize="1"/>
          </p:cNvSpPr>
          <p:nvPr>
            <p:ph type="sldImg"/>
          </p:nvPr>
        </p:nvSpPr>
        <p:spPr>
          <a:xfrm>
            <a:off x="1144588" y="695325"/>
            <a:ext cx="4568825" cy="3427413"/>
          </a:xfrm>
          <a:solidFill>
            <a:srgbClr val="99CCFF"/>
          </a:solidFill>
          <a:ln w="25400">
            <a:solidFill>
              <a:srgbClr val="000000"/>
            </a:solidFill>
            <a:prstDash val="solid"/>
          </a:ln>
        </p:spPr>
      </p:sp>
      <p:sp>
        <p:nvSpPr>
          <p:cNvPr id="3" name="Notes Placeholder 2"/>
          <p:cNvSpPr txBox="1">
            <a:spLocks noGrp="1"/>
          </p:cNvSpPr>
          <p:nvPr>
            <p:ph type="body" sz="quarter" idx="1"/>
          </p:nvPr>
        </p:nvSpPr>
        <p:spPr>
          <a:xfrm>
            <a:off x="685829" y="4343542"/>
            <a:ext cx="5486296" cy="4028776"/>
          </a:xfrm>
        </p:spPr>
        <p:txBody>
          <a:bodyPr/>
          <a:lstStyle/>
          <a:p>
            <a:endParaRPr lang="en-US"/>
          </a:p>
        </p:txBody>
      </p:sp>
    </p:spTree>
    <p:extLst>
      <p:ext uri="{BB962C8B-B14F-4D97-AF65-F5344CB8AC3E}">
        <p14:creationId xmlns:p14="http://schemas.microsoft.com/office/powerpoint/2010/main" xmlns="" val="2004413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8D75E97-86B7-48C7-B772-7D0C188DC2DB}" type="slidenum">
              <a:rPr/>
              <a:pPr lvl="0"/>
              <a:t>60</a:t>
            </a:fld>
            <a:endParaRPr lang="en-US"/>
          </a:p>
        </p:txBody>
      </p:sp>
      <p:sp>
        <p:nvSpPr>
          <p:cNvPr id="2" name="Slide Image Placeholder 1"/>
          <p:cNvSpPr>
            <a:spLocks noGrp="1" noRot="1" noChangeAspect="1" noResize="1"/>
          </p:cNvSpPr>
          <p:nvPr>
            <p:ph type="sldImg"/>
          </p:nvPr>
        </p:nvSpPr>
        <p:spPr>
          <a:xfrm>
            <a:off x="1144588" y="695325"/>
            <a:ext cx="4568825" cy="3427413"/>
          </a:xfrm>
          <a:solidFill>
            <a:srgbClr val="99CCFF"/>
          </a:solidFill>
          <a:ln w="25400">
            <a:solidFill>
              <a:srgbClr val="000000"/>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xmlns="" val="3656886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68D75E97-86B7-48C7-B772-7D0C188DC2DB}" type="slidenum">
              <a:rPr/>
              <a:pPr lvl="0"/>
              <a:t>61</a:t>
            </a:fld>
            <a:endParaRPr lang="en-US"/>
          </a:p>
        </p:txBody>
      </p:sp>
      <p:sp>
        <p:nvSpPr>
          <p:cNvPr id="2" name="Slide Image Placeholder 1"/>
          <p:cNvSpPr>
            <a:spLocks noGrp="1" noRot="1" noChangeAspect="1" noResize="1"/>
          </p:cNvSpPr>
          <p:nvPr>
            <p:ph type="sldImg"/>
          </p:nvPr>
        </p:nvSpPr>
        <p:spPr>
          <a:xfrm>
            <a:off x="1144588" y="695325"/>
            <a:ext cx="4568825" cy="3427413"/>
          </a:xfrm>
          <a:solidFill>
            <a:srgbClr val="99CCFF"/>
          </a:solidFill>
          <a:ln w="25400">
            <a:solidFill>
              <a:srgbClr val="000000"/>
            </a:solidFill>
            <a:prstDash val="solid"/>
          </a:ln>
        </p:spPr>
      </p:sp>
      <p:sp>
        <p:nvSpPr>
          <p:cNvPr id="3"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xmlns="" val="3656886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marL="0" indent="0" algn="ctr">
              <a:buFont typeface="Georgia" pitchFamily="18" charset="0"/>
              <a:buNone/>
              <a:defRPr sz="2800"/>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vl1pPr>
          </a:lstStyle>
          <a:p>
            <a:pPr>
              <a:defRPr/>
            </a:pPr>
            <a:r>
              <a:rPr lang="pl-PL"/>
              <a:t>KISIM, WIMiIP, AGH</a:t>
            </a:r>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1030" name="Picture 11" descr="logoAGH_bw"/>
          <p:cNvPicPr>
            <a:picLocks noChangeAspect="1" noChangeArrowheads="1"/>
          </p:cNvPicPr>
          <p:nvPr userDrawn="1"/>
        </p:nvPicPr>
        <p:blipFill>
          <a:blip r:embed="rId14"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99A8C9D3-390C-4D9C-B274-3227BFED037C}" type="slidenum">
              <a:rPr lang="pl-PL" sz="1000"/>
              <a:pPr algn="r">
                <a:defRPr/>
              </a:pPr>
              <a:t>‹#›</a:t>
            </a:fld>
            <a:endParaRPr lang="pl-PL" sz="100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marL="266700" indent="-266700" algn="l" rtl="0" eaLnBrk="0" fontAlgn="base" hangingPunct="0">
        <a:spcBef>
          <a:spcPct val="50000"/>
        </a:spcBef>
        <a:spcAft>
          <a:spcPct val="0"/>
        </a:spcAft>
        <a:buSzPct val="70000"/>
        <a:buFont typeface="Georgia" pitchFamily="18" charset="0"/>
        <a:buChar char="—"/>
        <a:defRPr sz="2400">
          <a:solidFill>
            <a:schemeClr val="tx1"/>
          </a:solidFill>
          <a:latin typeface="+mn-lt"/>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mn-lt"/>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mn-lt"/>
        </a:defRPr>
      </a:lvl3pPr>
      <a:lvl4pPr marL="1641475" indent="-228600" algn="l" rtl="0" eaLnBrk="0" fontAlgn="base" hangingPunct="0">
        <a:spcBef>
          <a:spcPct val="50000"/>
        </a:spcBef>
        <a:spcAft>
          <a:spcPct val="0"/>
        </a:spcAft>
        <a:buChar char="–"/>
        <a:defRPr>
          <a:solidFill>
            <a:schemeClr val="tx1"/>
          </a:solidFill>
          <a:latin typeface="+mn-lt"/>
        </a:defRPr>
      </a:lvl4pPr>
      <a:lvl5pPr marL="2057400" indent="-228600" algn="l" rtl="0" eaLnBrk="0" fontAlgn="base" hangingPunct="0">
        <a:spcBef>
          <a:spcPct val="50000"/>
        </a:spcBef>
        <a:spcAft>
          <a:spcPct val="0"/>
        </a:spcAft>
        <a:buChar char="»"/>
        <a:defRPr>
          <a:solidFill>
            <a:schemeClr val="tx1"/>
          </a:solidFill>
          <a:latin typeface="+mn-lt"/>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427538" y="4941888"/>
            <a:ext cx="4249737" cy="1366837"/>
          </a:xfrm>
          <a:prstGeom prst="rect">
            <a:avLst/>
          </a:prstGeom>
          <a:noFill/>
          <a:ln w="9525">
            <a:noFill/>
            <a:miter lim="800000"/>
            <a:headEnd/>
            <a:tailEnd/>
          </a:ln>
        </p:spPr>
        <p:txBody>
          <a:bodyPr/>
          <a:lstStyle/>
          <a:p>
            <a:r>
              <a:rPr lang="pl-PL"/>
              <a:t>Krzysztof Regulski, </a:t>
            </a:r>
            <a:r>
              <a:rPr lang="pl-PL" sz="1400"/>
              <a:t>WIMiIP, KISiM, </a:t>
            </a:r>
            <a:endParaRPr lang="pl-PL"/>
          </a:p>
          <a:p>
            <a:r>
              <a:rPr lang="pl-PL" sz="1400"/>
              <a:t>regulski@metal.agh.edu.pl</a:t>
            </a:r>
          </a:p>
        </p:txBody>
      </p:sp>
      <p:sp>
        <p:nvSpPr>
          <p:cNvPr id="3075" name="Rectangle 7"/>
          <p:cNvSpPr>
            <a:spLocks noGrp="1" noChangeArrowheads="1"/>
          </p:cNvSpPr>
          <p:nvPr>
            <p:ph type="subTitle" idx="1"/>
          </p:nvPr>
        </p:nvSpPr>
        <p:spPr>
          <a:xfrm>
            <a:off x="1331913" y="3357563"/>
            <a:ext cx="6400800" cy="1266825"/>
          </a:xfrm>
          <a:noFill/>
        </p:spPr>
        <p:txBody>
          <a:bodyPr/>
          <a:lstStyle/>
          <a:p>
            <a:pPr eaLnBrk="1" hangingPunct="1"/>
            <a:r>
              <a:rPr lang="pl-PL" sz="3600" smtClean="0"/>
              <a:t>Analiza Skupień (Grupowanie)</a:t>
            </a:r>
            <a:br>
              <a:rPr lang="pl-PL" sz="3600" smtClean="0"/>
            </a:br>
            <a:r>
              <a:rPr lang="pl-PL" sz="2400" i="1" smtClean="0"/>
              <a:t>Cluster analysis</a:t>
            </a:r>
          </a:p>
        </p:txBody>
      </p:sp>
      <p:sp>
        <p:nvSpPr>
          <p:cNvPr id="3076" name="Rectangle 9"/>
          <p:cNvSpPr>
            <a:spLocks noChangeArrowheads="1"/>
          </p:cNvSpPr>
          <p:nvPr/>
        </p:nvSpPr>
        <p:spPr bwMode="auto">
          <a:xfrm>
            <a:off x="179388" y="1035050"/>
            <a:ext cx="8713787" cy="1368425"/>
          </a:xfrm>
          <a:prstGeom prst="rect">
            <a:avLst/>
          </a:prstGeom>
          <a:noFill/>
          <a:ln w="9525">
            <a:noFill/>
            <a:miter lim="800000"/>
            <a:headEnd/>
            <a:tailEnd/>
          </a:ln>
        </p:spPr>
        <p:txBody>
          <a:bodyPr anchor="ctr">
            <a:spAutoFit/>
          </a:bodyPr>
          <a:lstStyle/>
          <a:p>
            <a:pPr marL="342900" indent="-342900"/>
            <a:r>
              <a:rPr lang="pl-PL" sz="1400"/>
              <a:t>w wykładzie wykorzystano: </a:t>
            </a:r>
          </a:p>
          <a:p>
            <a:pPr marL="342900" indent="-342900">
              <a:buFontTx/>
              <a:buAutoNum type="arabicPeriod"/>
            </a:pPr>
            <a:r>
              <a:rPr lang="pl-PL" sz="1400"/>
              <a:t>materiały dydaktyczne przygotowane w ramach projektu </a:t>
            </a:r>
            <a:br>
              <a:rPr lang="pl-PL" sz="1400"/>
            </a:br>
            <a:r>
              <a:rPr lang="pl-PL" sz="1400" i="1">
                <a:solidFill>
                  <a:srgbClr val="006699"/>
                </a:solidFill>
              </a:rPr>
              <a:t>Opracowanie programów nauczania na odległość na kierunku studiów wyższych – Informatyka</a:t>
            </a:r>
            <a:r>
              <a:rPr lang="pl-PL" sz="1400" i="1"/>
              <a:t/>
            </a:r>
            <a:br>
              <a:rPr lang="pl-PL" sz="1400" i="1"/>
            </a:br>
            <a:r>
              <a:rPr lang="pl-PL" sz="1400"/>
              <a:t>http://wazniak.mimuw.edu.pl</a:t>
            </a:r>
          </a:p>
          <a:p>
            <a:pPr marL="342900" indent="-342900">
              <a:buFontTx/>
              <a:buAutoNum type="arabicPeriod"/>
            </a:pPr>
            <a:r>
              <a:rPr lang="pl-PL" sz="1400" i="1">
                <a:solidFill>
                  <a:srgbClr val="006699"/>
                </a:solidFill>
              </a:rPr>
              <a:t>Internetowy Podręcznik Statystyki</a:t>
            </a:r>
            <a:r>
              <a:rPr lang="pl-PL" sz="1400"/>
              <a:t/>
            </a:r>
            <a:br>
              <a:rPr lang="pl-PL" sz="1400"/>
            </a:br>
            <a:r>
              <a:rPr lang="pl-PL" sz="1400"/>
              <a:t>http://www.statsoft.pl/textbook/stathome.html</a:t>
            </a:r>
          </a:p>
        </p:txBody>
      </p:sp>
      <p:sp>
        <p:nvSpPr>
          <p:cNvPr id="3077" name="Rectangle 2"/>
          <p:cNvSpPr>
            <a:spLocks noGrp="1" noChangeArrowheads="1"/>
          </p:cNvSpPr>
          <p:nvPr>
            <p:ph type="ctrTitle"/>
          </p:nvPr>
        </p:nvSpPr>
        <p:spPr/>
        <p:txBody>
          <a:bodyPr/>
          <a:lstStyle/>
          <a:p>
            <a:pPr eaLnBrk="1" hangingPunct="1"/>
            <a:r>
              <a:rPr lang="pl-PL" smtClean="0"/>
              <a:t>	Eksploracja Danych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stopki 3"/>
          <p:cNvSpPr>
            <a:spLocks noGrp="1"/>
          </p:cNvSpPr>
          <p:nvPr>
            <p:ph type="ftr" sz="quarter" idx="10"/>
          </p:nvPr>
        </p:nvSpPr>
        <p:spPr>
          <a:noFill/>
        </p:spPr>
        <p:txBody>
          <a:bodyPr/>
          <a:lstStyle/>
          <a:p>
            <a:r>
              <a:rPr lang="pl-PL"/>
              <a:t>KISIM, WIMiIP, AGH</a:t>
            </a:r>
          </a:p>
        </p:txBody>
      </p:sp>
      <p:sp>
        <p:nvSpPr>
          <p:cNvPr id="12291" name="Rectangle 2"/>
          <p:cNvSpPr>
            <a:spLocks noGrp="1" noChangeArrowheads="1"/>
          </p:cNvSpPr>
          <p:nvPr>
            <p:ph type="title"/>
          </p:nvPr>
        </p:nvSpPr>
        <p:spPr/>
        <p:txBody>
          <a:bodyPr/>
          <a:lstStyle/>
          <a:p>
            <a:pPr eaLnBrk="1" hangingPunct="1"/>
            <a:r>
              <a:rPr lang="pl-PL" smtClean="0"/>
              <a:t>Składowe procesu grupowania </a:t>
            </a:r>
          </a:p>
        </p:txBody>
      </p:sp>
      <p:sp>
        <p:nvSpPr>
          <p:cNvPr id="12292" name="Rectangle 3"/>
          <p:cNvSpPr>
            <a:spLocks noGrp="1" noChangeArrowheads="1"/>
          </p:cNvSpPr>
          <p:nvPr>
            <p:ph type="body" idx="1"/>
          </p:nvPr>
        </p:nvSpPr>
        <p:spPr>
          <a:xfrm>
            <a:off x="4787900" y="1268413"/>
            <a:ext cx="4105275" cy="5113337"/>
          </a:xfrm>
        </p:spPr>
        <p:txBody>
          <a:bodyPr/>
          <a:lstStyle/>
          <a:p>
            <a:pPr eaLnBrk="1" hangingPunct="1">
              <a:lnSpc>
                <a:spcPct val="90000"/>
              </a:lnSpc>
            </a:pPr>
            <a:r>
              <a:rPr lang="pl-PL" sz="1800" smtClean="0"/>
              <a:t>Proces grupowania jest procesem wieloetapowym i iteracyjnym. Punktem wyjścia jest charakterystyka zbioru grupowanych obiektów. Najczęściej, obiekt jest opisany </a:t>
            </a:r>
            <a:r>
              <a:rPr lang="pl-PL" sz="1800" smtClean="0">
                <a:solidFill>
                  <a:srgbClr val="006699"/>
                </a:solidFill>
              </a:rPr>
              <a:t>licznym zbiorem bardzo heterogenicznych atrybutów</a:t>
            </a:r>
            <a:r>
              <a:rPr lang="pl-PL" sz="1800" smtClean="0"/>
              <a:t> o różnym stopniu znaczenia. Stąd, pierwszym etapem procesu jest </a:t>
            </a:r>
            <a:r>
              <a:rPr lang="pl-PL" sz="1800" smtClean="0">
                <a:solidFill>
                  <a:srgbClr val="006699"/>
                </a:solidFill>
              </a:rPr>
              <a:t>wybór cech (atrybutów),</a:t>
            </a:r>
            <a:r>
              <a:rPr lang="pl-PL" sz="1800" smtClean="0"/>
              <a:t> które najlepiej charakteryzują dany typ obiektu. Wybór cech zależy również od celu grupowania. W wyniku selekcji cech otrzymujemy pewną abstrakcyjną </a:t>
            </a:r>
            <a:r>
              <a:rPr lang="pl-PL" sz="1800" smtClean="0">
                <a:solidFill>
                  <a:srgbClr val="006699"/>
                </a:solidFill>
              </a:rPr>
              <a:t>reprezentację dokumentów</a:t>
            </a:r>
            <a:r>
              <a:rPr lang="pl-PL" sz="1800" smtClean="0"/>
              <a:t>. </a:t>
            </a:r>
          </a:p>
        </p:txBody>
      </p:sp>
      <p:grpSp>
        <p:nvGrpSpPr>
          <p:cNvPr id="12293" name="Group 4"/>
          <p:cNvGrpSpPr>
            <a:grpSpLocks/>
          </p:cNvGrpSpPr>
          <p:nvPr/>
        </p:nvGrpSpPr>
        <p:grpSpPr bwMode="auto">
          <a:xfrm>
            <a:off x="250825" y="1196975"/>
            <a:ext cx="4346575" cy="2430463"/>
            <a:chOff x="158" y="754"/>
            <a:chExt cx="2738" cy="1531"/>
          </a:xfrm>
        </p:grpSpPr>
        <p:pic>
          <p:nvPicPr>
            <p:cNvPr id="12295" name="Picture 5"/>
            <p:cNvPicPr>
              <a:picLocks noChangeAspect="1" noChangeArrowheads="1"/>
            </p:cNvPicPr>
            <p:nvPr/>
          </p:nvPicPr>
          <p:blipFill>
            <a:blip r:embed="rId2" cstate="print"/>
            <a:srcRect/>
            <a:stretch>
              <a:fillRect/>
            </a:stretch>
          </p:blipFill>
          <p:spPr bwMode="auto">
            <a:xfrm>
              <a:off x="158" y="754"/>
              <a:ext cx="2738" cy="1531"/>
            </a:xfrm>
            <a:prstGeom prst="rect">
              <a:avLst/>
            </a:prstGeom>
            <a:noFill/>
            <a:ln w="9525">
              <a:noFill/>
              <a:miter lim="800000"/>
              <a:headEnd/>
              <a:tailEnd/>
            </a:ln>
          </p:spPr>
        </p:pic>
        <p:grpSp>
          <p:nvGrpSpPr>
            <p:cNvPr id="12296" name="Group 6"/>
            <p:cNvGrpSpPr>
              <a:grpSpLocks/>
            </p:cNvGrpSpPr>
            <p:nvPr/>
          </p:nvGrpSpPr>
          <p:grpSpPr bwMode="auto">
            <a:xfrm>
              <a:off x="521" y="890"/>
              <a:ext cx="862" cy="363"/>
              <a:chOff x="521" y="890"/>
              <a:chExt cx="862" cy="363"/>
            </a:xfrm>
          </p:grpSpPr>
          <p:sp>
            <p:nvSpPr>
              <p:cNvPr id="12303" name="Rectangle 7"/>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4" name="Text Box 8"/>
              <p:cNvSpPr txBox="1">
                <a:spLocks noChangeArrowheads="1"/>
              </p:cNvSpPr>
              <p:nvPr/>
            </p:nvSpPr>
            <p:spPr bwMode="auto">
              <a:xfrm>
                <a:off x="567" y="935"/>
                <a:ext cx="771" cy="173"/>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Ekstrakcja cech</a:t>
                </a:r>
              </a:p>
            </p:txBody>
          </p:sp>
        </p:grpSp>
        <p:grpSp>
          <p:nvGrpSpPr>
            <p:cNvPr id="12297" name="Group 9"/>
            <p:cNvGrpSpPr>
              <a:grpSpLocks/>
            </p:cNvGrpSpPr>
            <p:nvPr/>
          </p:nvGrpSpPr>
          <p:grpSpPr bwMode="auto">
            <a:xfrm>
              <a:off x="2018" y="890"/>
              <a:ext cx="817" cy="363"/>
              <a:chOff x="521" y="890"/>
              <a:chExt cx="862" cy="363"/>
            </a:xfrm>
          </p:grpSpPr>
          <p:sp>
            <p:nvSpPr>
              <p:cNvPr id="12301" name="Rectangle 10"/>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2" name="Text Box 11"/>
              <p:cNvSpPr txBox="1">
                <a:spLocks noChangeArrowheads="1"/>
              </p:cNvSpPr>
              <p:nvPr/>
            </p:nvSpPr>
            <p:spPr bwMode="auto">
              <a:xfrm>
                <a:off x="567" y="935"/>
                <a:ext cx="771" cy="288"/>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Podobieństwo obiektów</a:t>
                </a:r>
              </a:p>
            </p:txBody>
          </p:sp>
        </p:grpSp>
        <p:grpSp>
          <p:nvGrpSpPr>
            <p:cNvPr id="12298" name="Group 12"/>
            <p:cNvGrpSpPr>
              <a:grpSpLocks/>
            </p:cNvGrpSpPr>
            <p:nvPr/>
          </p:nvGrpSpPr>
          <p:grpSpPr bwMode="auto">
            <a:xfrm>
              <a:off x="1973" y="1616"/>
              <a:ext cx="862" cy="363"/>
              <a:chOff x="521" y="890"/>
              <a:chExt cx="862" cy="363"/>
            </a:xfrm>
          </p:grpSpPr>
          <p:sp>
            <p:nvSpPr>
              <p:cNvPr id="12299" name="Rectangle 13"/>
              <p:cNvSpPr>
                <a:spLocks noChangeArrowheads="1"/>
              </p:cNvSpPr>
              <p:nvPr/>
            </p:nvSpPr>
            <p:spPr bwMode="auto">
              <a:xfrm>
                <a:off x="521" y="890"/>
                <a:ext cx="862" cy="363"/>
              </a:xfrm>
              <a:prstGeom prst="rect">
                <a:avLst/>
              </a:prstGeom>
              <a:solidFill>
                <a:schemeClr val="bg2"/>
              </a:solidFill>
              <a:ln w="9525">
                <a:solidFill>
                  <a:schemeClr val="tx1"/>
                </a:solidFill>
                <a:miter lim="800000"/>
                <a:headEnd/>
                <a:tailEnd/>
              </a:ln>
            </p:spPr>
            <p:txBody>
              <a:bodyPr wrap="none" anchor="ctr"/>
              <a:lstStyle/>
              <a:p>
                <a:endParaRPr lang="pl-PL"/>
              </a:p>
            </p:txBody>
          </p:sp>
          <p:sp>
            <p:nvSpPr>
              <p:cNvPr id="12300" name="Text Box 14"/>
              <p:cNvSpPr txBox="1">
                <a:spLocks noChangeArrowheads="1"/>
              </p:cNvSpPr>
              <p:nvPr/>
            </p:nvSpPr>
            <p:spPr bwMode="auto">
              <a:xfrm>
                <a:off x="567" y="935"/>
                <a:ext cx="771" cy="173"/>
              </a:xfrm>
              <a:prstGeom prst="rect">
                <a:avLst/>
              </a:prstGeom>
              <a:noFill/>
              <a:ln w="9525">
                <a:noFill/>
                <a:miter lim="800000"/>
                <a:headEnd/>
                <a:tailEnd/>
              </a:ln>
            </p:spPr>
            <p:txBody>
              <a:bodyPr>
                <a:spAutoFit/>
              </a:bodyPr>
              <a:lstStyle/>
              <a:p>
                <a:pPr algn="ctr">
                  <a:spcBef>
                    <a:spcPct val="50000"/>
                  </a:spcBef>
                </a:pPr>
                <a:r>
                  <a:rPr lang="pl-PL" sz="1200">
                    <a:solidFill>
                      <a:schemeClr val="bg1"/>
                    </a:solidFill>
                  </a:rPr>
                  <a:t>Grupowanie</a:t>
                </a:r>
              </a:p>
            </p:txBody>
          </p:sp>
        </p:grpSp>
      </p:grpSp>
      <p:sp>
        <p:nvSpPr>
          <p:cNvPr id="378895" name="Rectangle 15"/>
          <p:cNvSpPr>
            <a:spLocks noChangeArrowheads="1"/>
          </p:cNvSpPr>
          <p:nvPr/>
        </p:nvSpPr>
        <p:spPr bwMode="auto">
          <a:xfrm>
            <a:off x="179388" y="3644900"/>
            <a:ext cx="4679950" cy="2735263"/>
          </a:xfrm>
          <a:prstGeom prst="rect">
            <a:avLst/>
          </a:prstGeom>
          <a:noFill/>
          <a:ln w="9525">
            <a:noFill/>
            <a:miter lim="800000"/>
            <a:headEnd/>
            <a:tailEnd/>
          </a:ln>
        </p:spPr>
        <p:txBody>
          <a:bodyPr/>
          <a:lstStyle/>
          <a:p>
            <a:pPr marL="266700" indent="-266700">
              <a:lnSpc>
                <a:spcPct val="80000"/>
              </a:lnSpc>
              <a:spcBef>
                <a:spcPct val="50000"/>
              </a:spcBef>
              <a:buSzPct val="70000"/>
              <a:buFont typeface="Georgia" pitchFamily="18" charset="0"/>
              <a:buChar char="—"/>
            </a:pPr>
            <a:r>
              <a:rPr lang="pl-PL"/>
              <a:t>Kolejnym etapem procesu grupowania jest określenie </a:t>
            </a:r>
            <a:r>
              <a:rPr lang="pl-PL">
                <a:solidFill>
                  <a:srgbClr val="006699"/>
                </a:solidFill>
              </a:rPr>
              <a:t>miary podobieństwa</a:t>
            </a:r>
            <a:r>
              <a:rPr lang="pl-PL"/>
              <a:t> pomiędzy grupowanymi obiektami. Miara ta silnie zależy od typu obiektów oraz od wybranej grupy cech opisujących obiekty - cechy mogą być opisane atrybutami kategorycznymi, liczbowymi, zbiorami danych, atrybutami sekwencyjnymi, czy wreszcie, atrybutami o charakterze multimedialnym.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895"/>
                                        </p:tgtEl>
                                        <p:attrNameLst>
                                          <p:attrName>style.visibility</p:attrName>
                                        </p:attrNameLst>
                                      </p:cBhvr>
                                      <p:to>
                                        <p:strVal val="visible"/>
                                      </p:to>
                                    </p:set>
                                    <p:animEffect transition="in" filter="wipe(down)">
                                      <p:cBhvr>
                                        <p:cTn id="7" dur="500"/>
                                        <p:tgtEl>
                                          <p:spTgt spid="378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stopki 3"/>
          <p:cNvSpPr>
            <a:spLocks noGrp="1"/>
          </p:cNvSpPr>
          <p:nvPr>
            <p:ph type="ftr" sz="quarter" idx="10"/>
          </p:nvPr>
        </p:nvSpPr>
        <p:spPr>
          <a:noFill/>
        </p:spPr>
        <p:txBody>
          <a:bodyPr/>
          <a:lstStyle/>
          <a:p>
            <a:r>
              <a:rPr lang="pl-PL"/>
              <a:t>KISIM, WIMiIP, AGH</a:t>
            </a:r>
          </a:p>
        </p:txBody>
      </p:sp>
      <p:sp>
        <p:nvSpPr>
          <p:cNvPr id="13315" name="Rectangle 2"/>
          <p:cNvSpPr>
            <a:spLocks noGrp="1" noChangeArrowheads="1"/>
          </p:cNvSpPr>
          <p:nvPr>
            <p:ph type="title"/>
          </p:nvPr>
        </p:nvSpPr>
        <p:spPr/>
        <p:txBody>
          <a:bodyPr/>
          <a:lstStyle/>
          <a:p>
            <a:pPr eaLnBrk="1" hangingPunct="1"/>
            <a:r>
              <a:rPr lang="pl-PL" smtClean="0"/>
              <a:t>Wybór metody grupowania </a:t>
            </a:r>
          </a:p>
        </p:txBody>
      </p:sp>
      <p:sp>
        <p:nvSpPr>
          <p:cNvPr id="13316" name="Rectangle 3"/>
          <p:cNvSpPr>
            <a:spLocks noGrp="1" noChangeArrowheads="1"/>
          </p:cNvSpPr>
          <p:nvPr>
            <p:ph type="body" idx="1"/>
          </p:nvPr>
        </p:nvSpPr>
        <p:spPr/>
        <p:txBody>
          <a:bodyPr/>
          <a:lstStyle/>
          <a:p>
            <a:pPr eaLnBrk="1" hangingPunct="1">
              <a:lnSpc>
                <a:spcPct val="80000"/>
              </a:lnSpc>
            </a:pPr>
            <a:r>
              <a:rPr lang="pl-PL" smtClean="0"/>
              <a:t>Kolejnym etapem jest </a:t>
            </a:r>
            <a:r>
              <a:rPr lang="pl-PL" i="1" smtClean="0">
                <a:solidFill>
                  <a:srgbClr val="006699"/>
                </a:solidFill>
              </a:rPr>
              <a:t>wybór metody grupowania</a:t>
            </a:r>
            <a:r>
              <a:rPr lang="pl-PL" smtClean="0"/>
              <a:t>, zależnej o reprezentacji obiektów, oraz konkretnego algorytmu grupowania. </a:t>
            </a:r>
          </a:p>
          <a:p>
            <a:pPr eaLnBrk="1" hangingPunct="1">
              <a:lnSpc>
                <a:spcPct val="80000"/>
              </a:lnSpc>
            </a:pPr>
            <a:r>
              <a:rPr lang="pl-PL" smtClean="0"/>
              <a:t>Po uruchomieniu algorytmu otrzymujemy </a:t>
            </a:r>
            <a:r>
              <a:rPr lang="pl-PL" i="1" smtClean="0">
                <a:solidFill>
                  <a:srgbClr val="006699"/>
                </a:solidFill>
              </a:rPr>
              <a:t>zbiór klastrów</a:t>
            </a:r>
            <a:r>
              <a:rPr lang="pl-PL" smtClean="0"/>
              <a:t>. Może się okazać, że wybrana miara podobieństwa jest niewłaściwa powodując zniekształcenie wyniku grupowania (np. przyjęcie zwykłej miary odległości euklidesowej, ze względu na różnice zakresów atrybutów, może prowadzić do zniekształcenia wyniku na skutek dominacji pewnych cech nad innymi). </a:t>
            </a:r>
          </a:p>
          <a:p>
            <a:pPr eaLnBrk="1" hangingPunct="1">
              <a:lnSpc>
                <a:spcPct val="80000"/>
              </a:lnSpc>
            </a:pPr>
            <a:r>
              <a:rPr lang="pl-PL" smtClean="0"/>
              <a:t>Zachodzi wówczas potrzeba bądź </a:t>
            </a:r>
            <a:r>
              <a:rPr lang="pl-PL" i="1" smtClean="0">
                <a:solidFill>
                  <a:srgbClr val="006699"/>
                </a:solidFill>
              </a:rPr>
              <a:t>transformacji</a:t>
            </a:r>
            <a:r>
              <a:rPr lang="pl-PL" smtClean="0">
                <a:solidFill>
                  <a:srgbClr val="006699"/>
                </a:solidFill>
              </a:rPr>
              <a:t> </a:t>
            </a:r>
            <a:r>
              <a:rPr lang="pl-PL" smtClean="0"/>
              <a:t>zbioru obiektów (np. normalizacji atrybutów) lub przedefiniowania miary podobieństwa.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stopki 3"/>
          <p:cNvSpPr>
            <a:spLocks noGrp="1"/>
          </p:cNvSpPr>
          <p:nvPr>
            <p:ph type="ftr" sz="quarter" idx="10"/>
          </p:nvPr>
        </p:nvSpPr>
        <p:spPr>
          <a:noFill/>
        </p:spPr>
        <p:txBody>
          <a:bodyPr/>
          <a:lstStyle/>
          <a:p>
            <a:r>
              <a:rPr lang="pl-PL"/>
              <a:t>KISIM, WIMiIP, AGH</a:t>
            </a:r>
          </a:p>
        </p:txBody>
      </p:sp>
      <p:sp>
        <p:nvSpPr>
          <p:cNvPr id="14339" name="Rectangle 2"/>
          <p:cNvSpPr>
            <a:spLocks noGrp="1" noChangeArrowheads="1"/>
          </p:cNvSpPr>
          <p:nvPr>
            <p:ph type="title"/>
          </p:nvPr>
        </p:nvSpPr>
        <p:spPr/>
        <p:txBody>
          <a:bodyPr/>
          <a:lstStyle/>
          <a:p>
            <a:pPr eaLnBrk="1" hangingPunct="1"/>
            <a:r>
              <a:rPr lang="pl-PL" smtClean="0"/>
              <a:t>Wybór metody grupowania</a:t>
            </a:r>
          </a:p>
        </p:txBody>
      </p:sp>
      <p:sp>
        <p:nvSpPr>
          <p:cNvPr id="14340" name="Rectangle 3"/>
          <p:cNvSpPr>
            <a:spLocks noGrp="1" noChangeArrowheads="1"/>
          </p:cNvSpPr>
          <p:nvPr>
            <p:ph type="body" idx="1"/>
          </p:nvPr>
        </p:nvSpPr>
        <p:spPr/>
        <p:txBody>
          <a:bodyPr/>
          <a:lstStyle/>
          <a:p>
            <a:pPr eaLnBrk="1" hangingPunct="1"/>
            <a:r>
              <a:rPr lang="pl-PL" smtClean="0"/>
              <a:t>Może się również okazać, że wynik grupowania jest niezadowalający ze względu na niewłaściwy wybór cech opisujących obiekty - zachodzi wówczas potrzeba ponownej </a:t>
            </a:r>
            <a:r>
              <a:rPr lang="pl-PL" i="1" smtClean="0">
                <a:solidFill>
                  <a:srgbClr val="006699"/>
                </a:solidFill>
              </a:rPr>
              <a:t>redefinicji cech</a:t>
            </a:r>
            <a:r>
              <a:rPr lang="pl-PL" smtClean="0"/>
              <a:t> (selekcji cech) atrybutów - usunięcie pewnych atrybutów i dołączenie innych. </a:t>
            </a:r>
          </a:p>
          <a:p>
            <a:pPr eaLnBrk="1" hangingPunct="1"/>
            <a:r>
              <a:rPr lang="pl-PL" smtClean="0"/>
              <a:t>Ostatnim etapem procesu grupowania jest analiza otrzymanych klastrów i próba znalezienia ogólnej </a:t>
            </a:r>
            <a:r>
              <a:rPr lang="pl-PL" i="1" smtClean="0">
                <a:solidFill>
                  <a:srgbClr val="006699"/>
                </a:solidFill>
              </a:rPr>
              <a:t>charakterystyki klastrów</a:t>
            </a:r>
            <a:r>
              <a:rPr lang="pl-PL" smtClean="0"/>
              <a:t>. Przykładowo, analizując otrzymane klastry sekwencji dostępów do stron WWW, możemy je scharakteryzować jako sekwencje „muzyków" (użytkownicy poszukujący stron muzycznych), „turyści" (przeszukujący serwer poszukiwaniu informacji o hotelach, campingach, itd.</a:t>
            </a:r>
          </a:p>
          <a:p>
            <a:pPr eaLnBrk="1" hangingPunct="1"/>
            <a:endParaRPr lang="pl-PL"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stopki 3"/>
          <p:cNvSpPr>
            <a:spLocks noGrp="1"/>
          </p:cNvSpPr>
          <p:nvPr>
            <p:ph type="ftr" sz="quarter" idx="10"/>
          </p:nvPr>
        </p:nvSpPr>
        <p:spPr>
          <a:noFill/>
        </p:spPr>
        <p:txBody>
          <a:bodyPr/>
          <a:lstStyle/>
          <a:p>
            <a:r>
              <a:rPr lang="pl-PL"/>
              <a:t>KISIM, WIMiIP, AGH</a:t>
            </a:r>
          </a:p>
        </p:txBody>
      </p:sp>
      <p:sp>
        <p:nvSpPr>
          <p:cNvPr id="15363" name="Rectangle 2"/>
          <p:cNvSpPr>
            <a:spLocks noGrp="1" noChangeArrowheads="1"/>
          </p:cNvSpPr>
          <p:nvPr>
            <p:ph type="title"/>
          </p:nvPr>
        </p:nvSpPr>
        <p:spPr/>
        <p:txBody>
          <a:bodyPr/>
          <a:lstStyle/>
          <a:p>
            <a:pPr eaLnBrk="1" hangingPunct="1"/>
            <a:r>
              <a:rPr lang="pl-PL" smtClean="0"/>
              <a:t>Miary odległości </a:t>
            </a:r>
          </a:p>
        </p:txBody>
      </p:sp>
      <p:sp>
        <p:nvSpPr>
          <p:cNvPr id="15364" name="Rectangle 3"/>
          <p:cNvSpPr>
            <a:spLocks noGrp="1" noChangeArrowheads="1"/>
          </p:cNvSpPr>
          <p:nvPr>
            <p:ph type="body" idx="1"/>
          </p:nvPr>
        </p:nvSpPr>
        <p:spPr>
          <a:xfrm>
            <a:off x="250825" y="4005263"/>
            <a:ext cx="8447088" cy="2376487"/>
          </a:xfrm>
        </p:spPr>
        <p:txBody>
          <a:bodyPr/>
          <a:lstStyle/>
          <a:p>
            <a:pPr eaLnBrk="1" hangingPunct="1">
              <a:lnSpc>
                <a:spcPct val="80000"/>
              </a:lnSpc>
            </a:pPr>
            <a:r>
              <a:rPr lang="pl-PL" sz="1800" smtClean="0"/>
              <a:t>Najpopularniejsze miary odległości punktów w przestrzeni euklidesowej to odległość euklidesowa (tzw. norma L2), odległość Manhattan (tzw. norma L1), maksimum z wymiarów (tzw. norma L∞), czy odległość Minkowskiego. </a:t>
            </a:r>
          </a:p>
          <a:p>
            <a:pPr eaLnBrk="1" hangingPunct="1">
              <a:lnSpc>
                <a:spcPct val="80000"/>
              </a:lnSpc>
            </a:pPr>
            <a:r>
              <a:rPr lang="pl-PL" sz="1800" smtClean="0"/>
              <a:t>Niestety, w przypadku, gdy obiekty nie poddają się transformacji do przestrzeni euklidesowej, proces grupowania wymaga zdefiniowania innych miar odległości (podobieństwa). </a:t>
            </a:r>
          </a:p>
          <a:p>
            <a:pPr eaLnBrk="1" hangingPunct="1">
              <a:lnSpc>
                <a:spcPct val="80000"/>
              </a:lnSpc>
            </a:pPr>
            <a:r>
              <a:rPr lang="pl-PL" sz="1800" smtClean="0"/>
              <a:t>Dotyczy to takich obiektów jak: sekwencje dostępów do stron WWW, sekwencje DNA, sekwencje zbiorów, zbiory atrybutów kategorycznych, dokumenty tekstowe, XML, grafy, itp. </a:t>
            </a:r>
          </a:p>
        </p:txBody>
      </p:sp>
      <p:pic>
        <p:nvPicPr>
          <p:cNvPr id="15365" name="Picture 4"/>
          <p:cNvPicPr>
            <a:picLocks noChangeAspect="1" noChangeArrowheads="1"/>
          </p:cNvPicPr>
          <p:nvPr/>
        </p:nvPicPr>
        <p:blipFill>
          <a:blip r:embed="rId2" cstate="print"/>
          <a:srcRect/>
          <a:stretch>
            <a:fillRect/>
          </a:stretch>
        </p:blipFill>
        <p:spPr bwMode="auto">
          <a:xfrm>
            <a:off x="395288" y="1125538"/>
            <a:ext cx="4187825" cy="2341562"/>
          </a:xfrm>
          <a:prstGeom prst="rect">
            <a:avLst/>
          </a:prstGeom>
          <a:noFill/>
          <a:ln w="9525">
            <a:noFill/>
            <a:miter lim="800000"/>
            <a:headEnd/>
            <a:tailEnd/>
          </a:ln>
        </p:spPr>
      </p:pic>
      <p:pic>
        <p:nvPicPr>
          <p:cNvPr id="15366" name="Picture 5"/>
          <p:cNvPicPr>
            <a:picLocks noChangeAspect="1" noChangeArrowheads="1"/>
          </p:cNvPicPr>
          <p:nvPr/>
        </p:nvPicPr>
        <p:blipFill>
          <a:blip r:embed="rId3" cstate="print"/>
          <a:srcRect/>
          <a:stretch>
            <a:fillRect/>
          </a:stretch>
        </p:blipFill>
        <p:spPr bwMode="auto">
          <a:xfrm>
            <a:off x="4787900" y="1052513"/>
            <a:ext cx="3024188" cy="1520825"/>
          </a:xfrm>
          <a:prstGeom prst="rect">
            <a:avLst/>
          </a:prstGeom>
          <a:noFill/>
          <a:ln w="9525">
            <a:noFill/>
            <a:miter lim="800000"/>
            <a:headEnd/>
            <a:tailEnd/>
          </a:ln>
        </p:spPr>
      </p:pic>
      <p:pic>
        <p:nvPicPr>
          <p:cNvPr id="15367" name="Picture 6"/>
          <p:cNvPicPr>
            <a:picLocks noChangeAspect="1" noChangeArrowheads="1"/>
          </p:cNvPicPr>
          <p:nvPr/>
        </p:nvPicPr>
        <p:blipFill>
          <a:blip r:embed="rId4" cstate="print"/>
          <a:srcRect/>
          <a:stretch>
            <a:fillRect/>
          </a:stretch>
        </p:blipFill>
        <p:spPr bwMode="auto">
          <a:xfrm>
            <a:off x="4787900" y="2492375"/>
            <a:ext cx="302418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stopki 3"/>
          <p:cNvSpPr>
            <a:spLocks noGrp="1"/>
          </p:cNvSpPr>
          <p:nvPr>
            <p:ph type="ftr" sz="quarter" idx="10"/>
          </p:nvPr>
        </p:nvSpPr>
        <p:spPr>
          <a:noFill/>
        </p:spPr>
        <p:txBody>
          <a:bodyPr/>
          <a:lstStyle/>
          <a:p>
            <a:r>
              <a:rPr lang="pl-PL"/>
              <a:t>KISIM, WIMiIP, AGH</a:t>
            </a:r>
          </a:p>
        </p:txBody>
      </p:sp>
      <p:pic>
        <p:nvPicPr>
          <p:cNvPr id="16387" name="Picture 2"/>
          <p:cNvPicPr>
            <a:picLocks noChangeAspect="1" noChangeArrowheads="1"/>
          </p:cNvPicPr>
          <p:nvPr/>
        </p:nvPicPr>
        <p:blipFill>
          <a:blip r:embed="rId2" cstate="print"/>
          <a:srcRect/>
          <a:stretch>
            <a:fillRect/>
          </a:stretch>
        </p:blipFill>
        <p:spPr bwMode="auto">
          <a:xfrm>
            <a:off x="5580063" y="3357563"/>
            <a:ext cx="3352800" cy="3171825"/>
          </a:xfrm>
          <a:prstGeom prst="rect">
            <a:avLst/>
          </a:prstGeom>
          <a:noFill/>
          <a:ln w="9525">
            <a:noFill/>
            <a:miter lim="800000"/>
            <a:headEnd/>
            <a:tailEnd/>
          </a:ln>
        </p:spPr>
      </p:pic>
      <p:sp>
        <p:nvSpPr>
          <p:cNvPr id="16388" name="Rectangle 3"/>
          <p:cNvSpPr>
            <a:spLocks noGrp="1" noChangeArrowheads="1"/>
          </p:cNvSpPr>
          <p:nvPr>
            <p:ph type="title"/>
          </p:nvPr>
        </p:nvSpPr>
        <p:spPr/>
        <p:txBody>
          <a:bodyPr/>
          <a:lstStyle/>
          <a:p>
            <a:pPr eaLnBrk="1" hangingPunct="1"/>
            <a:r>
              <a:rPr lang="pl-PL" smtClean="0"/>
              <a:t>Miary odległości - Przestrzenie metryczne </a:t>
            </a:r>
          </a:p>
        </p:txBody>
      </p:sp>
      <p:sp>
        <p:nvSpPr>
          <p:cNvPr id="16389" name="Rectangle 4"/>
          <p:cNvSpPr>
            <a:spLocks noGrp="1" noChangeArrowheads="1"/>
          </p:cNvSpPr>
          <p:nvPr>
            <p:ph type="body" idx="1"/>
          </p:nvPr>
        </p:nvSpPr>
        <p:spPr>
          <a:xfrm>
            <a:off x="250825" y="1268413"/>
            <a:ext cx="8642350" cy="2520950"/>
          </a:xfrm>
        </p:spPr>
        <p:txBody>
          <a:bodyPr/>
          <a:lstStyle/>
          <a:p>
            <a:pPr eaLnBrk="1" hangingPunct="1">
              <a:lnSpc>
                <a:spcPct val="80000"/>
              </a:lnSpc>
            </a:pPr>
            <a:r>
              <a:rPr lang="pl-PL" sz="2000" b="1" smtClean="0"/>
              <a:t>Odległość miejska (Manhattan, City block)</a:t>
            </a:r>
            <a:r>
              <a:rPr lang="pl-PL" sz="2000" smtClean="0"/>
              <a:t>. Ta odległość jest </a:t>
            </a:r>
            <a:r>
              <a:rPr lang="pl-PL" sz="2000" smtClean="0">
                <a:solidFill>
                  <a:srgbClr val="006699"/>
                </a:solidFill>
              </a:rPr>
              <a:t>sumą różnic</a:t>
            </a:r>
            <a:r>
              <a:rPr lang="pl-PL" sz="2000" smtClean="0"/>
              <a:t> mierzonych wzdłuż wymiarów. </a:t>
            </a:r>
          </a:p>
          <a:p>
            <a:pPr eaLnBrk="1" hangingPunct="1">
              <a:lnSpc>
                <a:spcPct val="80000"/>
              </a:lnSpc>
            </a:pPr>
            <a:r>
              <a:rPr lang="pl-PL" sz="2000" smtClean="0"/>
              <a:t>W większości przypadków ta miara odległości daje podobne wyniki, jak zwykła odległość euklidesowa. </a:t>
            </a:r>
          </a:p>
          <a:p>
            <a:pPr eaLnBrk="1" hangingPunct="1">
              <a:lnSpc>
                <a:spcPct val="80000"/>
              </a:lnSpc>
            </a:pPr>
            <a:r>
              <a:rPr lang="pl-PL" sz="2000" smtClean="0"/>
              <a:t>w przypadku tej miary, wpływ pojedynczych dużych różnic (</a:t>
            </a:r>
            <a:r>
              <a:rPr lang="pl-PL" sz="2000" smtClean="0">
                <a:solidFill>
                  <a:srgbClr val="006699"/>
                </a:solidFill>
              </a:rPr>
              <a:t>przypadków odstających</a:t>
            </a:r>
            <a:r>
              <a:rPr lang="pl-PL" sz="2000" smtClean="0"/>
              <a:t>) jest stłumiony (ponieważ nie podnosi się ich do kwadratu). </a:t>
            </a:r>
            <a:endParaRPr lang="pl-PL" sz="2000" i="1" smtClean="0">
              <a:solidFill>
                <a:srgbClr val="006699"/>
              </a:solidFill>
            </a:endParaRPr>
          </a:p>
        </p:txBody>
      </p:sp>
      <p:sp>
        <p:nvSpPr>
          <p:cNvPr id="16390" name="Rectangle 5"/>
          <p:cNvSpPr>
            <a:spLocks noChangeArrowheads="1"/>
          </p:cNvSpPr>
          <p:nvPr/>
        </p:nvSpPr>
        <p:spPr bwMode="auto">
          <a:xfrm>
            <a:off x="323850" y="4149725"/>
            <a:ext cx="4752975" cy="1727200"/>
          </a:xfrm>
          <a:prstGeom prst="rect">
            <a:avLst/>
          </a:prstGeom>
          <a:noFill/>
          <a:ln w="9525">
            <a:noFill/>
            <a:miter lim="800000"/>
            <a:headEnd/>
            <a:tailEnd/>
          </a:ln>
        </p:spPr>
        <p:txBody>
          <a:bodyPr/>
          <a:lstStyle/>
          <a:p>
            <a:pPr marL="266700" indent="-266700">
              <a:spcBef>
                <a:spcPct val="50000"/>
              </a:spcBef>
              <a:buSzPct val="70000"/>
              <a:buFont typeface="Georgia" pitchFamily="18" charset="0"/>
              <a:buChar char="—"/>
            </a:pPr>
            <a:r>
              <a:rPr lang="pl-PL" sz="2400" i="1">
                <a:solidFill>
                  <a:srgbClr val="006699"/>
                </a:solidFill>
              </a:rPr>
              <a:t>odległość(x,y) = </a:t>
            </a:r>
            <a:r>
              <a:rPr lang="el-GR" sz="2400" i="1">
                <a:solidFill>
                  <a:srgbClr val="006699"/>
                </a:solidFill>
              </a:rPr>
              <a:t>Σ</a:t>
            </a:r>
            <a:r>
              <a:rPr lang="pl-PL" sz="2400" i="1" baseline="-25000">
                <a:solidFill>
                  <a:srgbClr val="006699"/>
                </a:solidFill>
              </a:rPr>
              <a:t>i</a:t>
            </a:r>
            <a:r>
              <a:rPr lang="pl-PL" sz="2400" i="1">
                <a:solidFill>
                  <a:srgbClr val="006699"/>
                </a:solidFill>
              </a:rPr>
              <a:t> |x</a:t>
            </a:r>
            <a:r>
              <a:rPr lang="pl-PL" sz="2400" i="1" baseline="-25000">
                <a:solidFill>
                  <a:srgbClr val="006699"/>
                </a:solidFill>
              </a:rPr>
              <a:t>i</a:t>
            </a:r>
            <a:r>
              <a:rPr lang="pl-PL" sz="2400" i="1">
                <a:solidFill>
                  <a:srgbClr val="006699"/>
                </a:solidFill>
              </a:rPr>
              <a:t> – y</a:t>
            </a:r>
            <a:r>
              <a:rPr lang="pl-PL" sz="2400" i="1" baseline="-25000">
                <a:solidFill>
                  <a:srgbClr val="006699"/>
                </a:solidFill>
              </a:rPr>
              <a:t>i</a:t>
            </a:r>
            <a:r>
              <a:rPr lang="pl-PL" sz="2400" i="1">
                <a:solidFill>
                  <a:srgbClr val="006699"/>
                </a:solidFill>
              </a:rPr>
              <a:t>|</a:t>
            </a:r>
          </a:p>
        </p:txBody>
      </p:sp>
      <p:sp>
        <p:nvSpPr>
          <p:cNvPr id="16391" name="Line 6"/>
          <p:cNvSpPr>
            <a:spLocks noChangeShapeType="1"/>
          </p:cNvSpPr>
          <p:nvPr/>
        </p:nvSpPr>
        <p:spPr bwMode="auto">
          <a:xfrm>
            <a:off x="6877050" y="5229225"/>
            <a:ext cx="863600" cy="0"/>
          </a:xfrm>
          <a:prstGeom prst="line">
            <a:avLst/>
          </a:prstGeom>
          <a:noFill/>
          <a:ln w="57150">
            <a:solidFill>
              <a:srgbClr val="006699"/>
            </a:solidFill>
            <a:round/>
            <a:headEnd/>
            <a:tailEnd/>
          </a:ln>
        </p:spPr>
        <p:txBody>
          <a:bodyPr/>
          <a:lstStyle/>
          <a:p>
            <a:endParaRPr lang="pl-PL"/>
          </a:p>
        </p:txBody>
      </p:sp>
      <p:sp>
        <p:nvSpPr>
          <p:cNvPr id="16392" name="Line 7"/>
          <p:cNvSpPr>
            <a:spLocks noChangeShapeType="1"/>
          </p:cNvSpPr>
          <p:nvPr/>
        </p:nvSpPr>
        <p:spPr bwMode="auto">
          <a:xfrm>
            <a:off x="7740650" y="4797425"/>
            <a:ext cx="0" cy="430213"/>
          </a:xfrm>
          <a:prstGeom prst="line">
            <a:avLst/>
          </a:prstGeom>
          <a:noFill/>
          <a:ln w="57150">
            <a:solidFill>
              <a:srgbClr val="006699"/>
            </a:solidFill>
            <a:round/>
            <a:headEnd/>
            <a:tailEnd/>
          </a:ln>
        </p:spPr>
        <p:txBody>
          <a:bodyPr/>
          <a:lstStyle/>
          <a:p>
            <a:endParaRPr lang="pl-PL"/>
          </a:p>
        </p:txBody>
      </p:sp>
      <p:sp>
        <p:nvSpPr>
          <p:cNvPr id="16393" name="Line 8"/>
          <p:cNvSpPr>
            <a:spLocks noChangeShapeType="1"/>
          </p:cNvSpPr>
          <p:nvPr/>
        </p:nvSpPr>
        <p:spPr bwMode="auto">
          <a:xfrm flipH="1">
            <a:off x="7740650" y="4221163"/>
            <a:ext cx="431800" cy="574675"/>
          </a:xfrm>
          <a:prstGeom prst="line">
            <a:avLst/>
          </a:prstGeom>
          <a:noFill/>
          <a:ln w="57150">
            <a:solidFill>
              <a:srgbClr val="006699"/>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stopki 3"/>
          <p:cNvSpPr>
            <a:spLocks noGrp="1"/>
          </p:cNvSpPr>
          <p:nvPr>
            <p:ph type="ftr" sz="quarter" idx="10"/>
          </p:nvPr>
        </p:nvSpPr>
        <p:spPr>
          <a:noFill/>
        </p:spPr>
        <p:txBody>
          <a:bodyPr/>
          <a:lstStyle/>
          <a:p>
            <a:r>
              <a:rPr lang="pl-PL"/>
              <a:t>KISIM, WIMiIP, AGH</a:t>
            </a:r>
          </a:p>
        </p:txBody>
      </p:sp>
      <p:sp>
        <p:nvSpPr>
          <p:cNvPr id="17411" name="Rectangle 2"/>
          <p:cNvSpPr>
            <a:spLocks noGrp="1" noChangeArrowheads="1"/>
          </p:cNvSpPr>
          <p:nvPr>
            <p:ph type="title"/>
          </p:nvPr>
        </p:nvSpPr>
        <p:spPr/>
        <p:txBody>
          <a:bodyPr/>
          <a:lstStyle/>
          <a:p>
            <a:pPr eaLnBrk="1" hangingPunct="1"/>
            <a:r>
              <a:rPr lang="pl-PL" smtClean="0"/>
              <a:t>Miary odległości</a:t>
            </a:r>
          </a:p>
        </p:txBody>
      </p:sp>
      <p:sp>
        <p:nvSpPr>
          <p:cNvPr id="17412" name="Rectangle 3"/>
          <p:cNvSpPr>
            <a:spLocks noGrp="1" noChangeArrowheads="1"/>
          </p:cNvSpPr>
          <p:nvPr>
            <p:ph type="body" idx="1"/>
          </p:nvPr>
        </p:nvSpPr>
        <p:spPr>
          <a:xfrm>
            <a:off x="468313" y="1268413"/>
            <a:ext cx="8351837" cy="3313112"/>
          </a:xfrm>
        </p:spPr>
        <p:txBody>
          <a:bodyPr/>
          <a:lstStyle/>
          <a:p>
            <a:pPr eaLnBrk="1" hangingPunct="1"/>
            <a:r>
              <a:rPr lang="pl-PL" sz="2000" b="1" smtClean="0"/>
              <a:t>Odległość Czebyszewa</a:t>
            </a:r>
            <a:r>
              <a:rPr lang="pl-PL" sz="2000" smtClean="0"/>
              <a:t>. </a:t>
            </a:r>
          </a:p>
          <a:p>
            <a:pPr eaLnBrk="1" hangingPunct="1"/>
            <a:r>
              <a:rPr lang="pl-PL" sz="2000" smtClean="0"/>
              <a:t>Taka miara odległości jest stosowna w tych przypadkach, w których chcemy zdefiniować dwa obiekty jako "</a:t>
            </a:r>
            <a:r>
              <a:rPr lang="pl-PL" sz="2000" smtClean="0">
                <a:solidFill>
                  <a:srgbClr val="006699"/>
                </a:solidFill>
              </a:rPr>
              <a:t>inne</a:t>
            </a:r>
            <a:r>
              <a:rPr lang="pl-PL" sz="2000" smtClean="0"/>
              <a:t>", wtedy gdy różnią się one w </a:t>
            </a:r>
            <a:r>
              <a:rPr lang="pl-PL" sz="2000" smtClean="0">
                <a:solidFill>
                  <a:srgbClr val="006699"/>
                </a:solidFill>
              </a:rPr>
              <a:t>jednym</a:t>
            </a:r>
            <a:r>
              <a:rPr lang="pl-PL" sz="2000" smtClean="0"/>
              <a:t> dowolnym wymiarze. </a:t>
            </a:r>
          </a:p>
          <a:p>
            <a:pPr eaLnBrk="1" hangingPunct="1"/>
            <a:r>
              <a:rPr lang="pl-PL" sz="2000" smtClean="0"/>
              <a:t>Odległość Czebyszewa oblicza się następująco: </a:t>
            </a:r>
          </a:p>
          <a:p>
            <a:pPr eaLnBrk="1" hangingPunct="1"/>
            <a:r>
              <a:rPr lang="pl-PL" sz="2000" i="1" smtClean="0">
                <a:solidFill>
                  <a:srgbClr val="006699"/>
                </a:solidFill>
              </a:rPr>
              <a:t>odległość(x,y) = max|x</a:t>
            </a:r>
            <a:r>
              <a:rPr lang="pl-PL" sz="2000" i="1" baseline="-25000" smtClean="0">
                <a:solidFill>
                  <a:srgbClr val="006699"/>
                </a:solidFill>
              </a:rPr>
              <a:t>i</a:t>
            </a:r>
            <a:r>
              <a:rPr lang="pl-PL" sz="2000" i="1" smtClean="0">
                <a:solidFill>
                  <a:srgbClr val="006699"/>
                </a:solidFill>
              </a:rPr>
              <a:t> - y</a:t>
            </a:r>
            <a:r>
              <a:rPr lang="pl-PL" sz="2000" i="1" baseline="-25000" smtClean="0">
                <a:solidFill>
                  <a:srgbClr val="006699"/>
                </a:solidFill>
              </a:rPr>
              <a:t>i</a:t>
            </a:r>
            <a:r>
              <a:rPr lang="pl-PL" sz="2000" i="1" smtClean="0">
                <a:solidFill>
                  <a:srgbClr val="006699"/>
                </a:solidFill>
              </a:rPr>
              <a:t>|</a:t>
            </a:r>
          </a:p>
        </p:txBody>
      </p:sp>
      <p:pic>
        <p:nvPicPr>
          <p:cNvPr id="17413" name="Picture 4"/>
          <p:cNvPicPr>
            <a:picLocks noChangeAspect="1" noChangeArrowheads="1"/>
          </p:cNvPicPr>
          <p:nvPr/>
        </p:nvPicPr>
        <p:blipFill>
          <a:blip r:embed="rId2" cstate="print"/>
          <a:srcRect/>
          <a:stretch>
            <a:fillRect/>
          </a:stretch>
        </p:blipFill>
        <p:spPr bwMode="auto">
          <a:xfrm>
            <a:off x="5508625" y="3500438"/>
            <a:ext cx="3276600" cy="2981325"/>
          </a:xfrm>
          <a:prstGeom prst="rect">
            <a:avLst/>
          </a:prstGeom>
          <a:noFill/>
          <a:ln w="9525">
            <a:noFill/>
            <a:miter lim="800000"/>
            <a:headEnd/>
            <a:tailEnd/>
          </a:ln>
        </p:spPr>
      </p:pic>
      <p:sp>
        <p:nvSpPr>
          <p:cNvPr id="17414" name="Line 5"/>
          <p:cNvSpPr>
            <a:spLocks noChangeShapeType="1"/>
          </p:cNvSpPr>
          <p:nvPr/>
        </p:nvSpPr>
        <p:spPr bwMode="auto">
          <a:xfrm flipH="1">
            <a:off x="7596188" y="4005263"/>
            <a:ext cx="504825" cy="576262"/>
          </a:xfrm>
          <a:prstGeom prst="line">
            <a:avLst/>
          </a:prstGeom>
          <a:noFill/>
          <a:ln w="57150">
            <a:solidFill>
              <a:srgbClr val="006699"/>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stopki 3"/>
          <p:cNvSpPr>
            <a:spLocks noGrp="1"/>
          </p:cNvSpPr>
          <p:nvPr>
            <p:ph type="ftr" sz="quarter" idx="10"/>
          </p:nvPr>
        </p:nvSpPr>
        <p:spPr>
          <a:noFill/>
        </p:spPr>
        <p:txBody>
          <a:bodyPr/>
          <a:lstStyle/>
          <a:p>
            <a:r>
              <a:rPr lang="pl-PL"/>
              <a:t>KISIM, WIMiIP, AGH</a:t>
            </a:r>
          </a:p>
        </p:txBody>
      </p:sp>
      <p:sp>
        <p:nvSpPr>
          <p:cNvPr id="18435" name="Rectangle 2"/>
          <p:cNvSpPr>
            <a:spLocks noGrp="1" noChangeArrowheads="1"/>
          </p:cNvSpPr>
          <p:nvPr>
            <p:ph type="title"/>
          </p:nvPr>
        </p:nvSpPr>
        <p:spPr/>
        <p:txBody>
          <a:bodyPr/>
          <a:lstStyle/>
          <a:p>
            <a:pPr eaLnBrk="1" hangingPunct="1"/>
            <a:r>
              <a:rPr lang="pl-PL" smtClean="0"/>
              <a:t>Miary odległości</a:t>
            </a:r>
          </a:p>
        </p:txBody>
      </p:sp>
      <p:sp>
        <p:nvSpPr>
          <p:cNvPr id="18436" name="Rectangle 3"/>
          <p:cNvSpPr>
            <a:spLocks noGrp="1" noChangeArrowheads="1"/>
          </p:cNvSpPr>
          <p:nvPr>
            <p:ph type="body" idx="1"/>
          </p:nvPr>
        </p:nvSpPr>
        <p:spPr/>
        <p:txBody>
          <a:bodyPr/>
          <a:lstStyle/>
          <a:p>
            <a:pPr eaLnBrk="1" hangingPunct="1"/>
            <a:r>
              <a:rPr lang="pl-PL" b="1" smtClean="0"/>
              <a:t>Odległość Minkowskiego</a:t>
            </a:r>
          </a:p>
          <a:p>
            <a:pPr eaLnBrk="1" hangingPunct="1"/>
            <a:r>
              <a:rPr lang="pl-PL" smtClean="0"/>
              <a:t>uogólniona miara odległości między punktami przestrzeni euklidesowej; niekiedy nazywa się także </a:t>
            </a:r>
            <a:r>
              <a:rPr lang="pl-PL" i="1" smtClean="0"/>
              <a:t>odległością L</a:t>
            </a:r>
            <a:r>
              <a:rPr lang="pl-PL" i="1" baseline="-25000" smtClean="0"/>
              <a:t>m</a:t>
            </a:r>
            <a:r>
              <a:rPr lang="pl-PL" smtClean="0"/>
              <a:t>. Można o niej myśleć jako o uogólnieniu odległości euklidesowej (</a:t>
            </a:r>
            <a:r>
              <a:rPr lang="pl-PL" i="1" smtClean="0"/>
              <a:t>L</a:t>
            </a:r>
            <a:r>
              <a:rPr lang="pl-PL" baseline="-25000" smtClean="0"/>
              <a:t>2</a:t>
            </a:r>
            <a:r>
              <a:rPr lang="pl-PL" smtClean="0"/>
              <a:t>), miejskiej (</a:t>
            </a:r>
            <a:r>
              <a:rPr lang="pl-PL" i="1" smtClean="0"/>
              <a:t>L</a:t>
            </a:r>
            <a:r>
              <a:rPr lang="pl-PL" baseline="-25000" smtClean="0"/>
              <a:t>1</a:t>
            </a:r>
            <a:r>
              <a:rPr lang="pl-PL" smtClean="0"/>
              <a:t>) oraz Czebyszewa</a:t>
            </a:r>
          </a:p>
          <a:p>
            <a:pPr eaLnBrk="1" hangingPunct="1"/>
            <a:r>
              <a:rPr lang="pl-PL" i="1" smtClean="0"/>
              <a:t>L</a:t>
            </a:r>
            <a:r>
              <a:rPr lang="pl-PL" sz="2000" baseline="-25000" smtClean="0"/>
              <a:t>∞</a:t>
            </a:r>
            <a:r>
              <a:rPr lang="pl-PL" smtClean="0"/>
              <a:t>, tzn. </a:t>
            </a:r>
            <a:r>
              <a:rPr lang="pl-PL" i="1" smtClean="0"/>
              <a:t>L</a:t>
            </a:r>
            <a:r>
              <a:rPr lang="pl-PL" i="1" baseline="-25000" smtClean="0"/>
              <a:t>m</a:t>
            </a:r>
            <a:r>
              <a:rPr lang="pl-PL" smtClean="0"/>
              <a:t> w granicy przy </a:t>
            </a:r>
            <a:r>
              <a:rPr lang="pl-PL" i="1" smtClean="0"/>
              <a:t>m</a:t>
            </a:r>
            <a:r>
              <a:rPr lang="pl-PL" smtClean="0"/>
              <a:t> → ∞</a:t>
            </a:r>
            <a:endParaRPr lang="pl-PL" b="1" smtClean="0"/>
          </a:p>
          <a:p>
            <a:pPr eaLnBrk="1" hangingPunct="1"/>
            <a:r>
              <a:rPr lang="pl-PL" b="1" smtClean="0"/>
              <a:t>odległość Minkowskiego</a:t>
            </a:r>
            <a:r>
              <a:rPr lang="pl-PL" smtClean="0"/>
              <a:t> wyraża się wzorem</a:t>
            </a:r>
          </a:p>
        </p:txBody>
      </p:sp>
      <p:pic>
        <p:nvPicPr>
          <p:cNvPr id="18437" name="Picture 4"/>
          <p:cNvPicPr>
            <a:picLocks noChangeAspect="1" noChangeArrowheads="1"/>
          </p:cNvPicPr>
          <p:nvPr/>
        </p:nvPicPr>
        <p:blipFill>
          <a:blip r:embed="rId2" cstate="print"/>
          <a:srcRect/>
          <a:stretch>
            <a:fillRect/>
          </a:stretch>
        </p:blipFill>
        <p:spPr bwMode="auto">
          <a:xfrm>
            <a:off x="2843213" y="5373688"/>
            <a:ext cx="3597275"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stopki 3"/>
          <p:cNvSpPr>
            <a:spLocks noGrp="1"/>
          </p:cNvSpPr>
          <p:nvPr>
            <p:ph type="ftr" sz="quarter" idx="10"/>
          </p:nvPr>
        </p:nvSpPr>
        <p:spPr>
          <a:noFill/>
        </p:spPr>
        <p:txBody>
          <a:bodyPr/>
          <a:lstStyle/>
          <a:p>
            <a:r>
              <a:rPr lang="pl-PL"/>
              <a:t>KISIM, WIMiIP, AGH</a:t>
            </a:r>
          </a:p>
        </p:txBody>
      </p:sp>
      <p:sp>
        <p:nvSpPr>
          <p:cNvPr id="19459" name="Rectangle 2"/>
          <p:cNvSpPr>
            <a:spLocks noGrp="1" noChangeArrowheads="1"/>
          </p:cNvSpPr>
          <p:nvPr>
            <p:ph type="title"/>
          </p:nvPr>
        </p:nvSpPr>
        <p:spPr/>
        <p:txBody>
          <a:bodyPr/>
          <a:lstStyle/>
          <a:p>
            <a:pPr eaLnBrk="1" hangingPunct="1"/>
            <a:r>
              <a:rPr lang="pl-PL" smtClean="0"/>
              <a:t>Normalizacja</a:t>
            </a:r>
          </a:p>
        </p:txBody>
      </p:sp>
      <p:sp>
        <p:nvSpPr>
          <p:cNvPr id="19460" name="Rectangle 3"/>
          <p:cNvSpPr>
            <a:spLocks noGrp="1" noChangeArrowheads="1"/>
          </p:cNvSpPr>
          <p:nvPr>
            <p:ph type="body" idx="1"/>
          </p:nvPr>
        </p:nvSpPr>
        <p:spPr/>
        <p:txBody>
          <a:bodyPr/>
          <a:lstStyle/>
          <a:p>
            <a:pPr marL="533400" indent="-533400" eaLnBrk="1" hangingPunct="1">
              <a:buFont typeface="Georgia" pitchFamily="18" charset="0"/>
              <a:buAutoNum type="arabicPeriod"/>
            </a:pPr>
            <a:r>
              <a:rPr lang="pl-PL" smtClean="0"/>
              <a:t>Obok miary odległości wpływ na podobieństwo obiektów mają również skale, w których wyrażono poszczególne kryteria oceny podobieństwa</a:t>
            </a:r>
          </a:p>
          <a:p>
            <a:pPr marL="533400" indent="-533400" eaLnBrk="1" hangingPunct="1">
              <a:buFont typeface="Georgia" pitchFamily="18" charset="0"/>
              <a:buAutoNum type="arabicPeriod"/>
            </a:pPr>
            <a:r>
              <a:rPr lang="pl-PL" smtClean="0"/>
              <a:t>Aby dokonać obiektywnej oceny zaleca się sprowadzenie kryteriów segmentacji do porównywalności poprzez ich normalizację</a:t>
            </a:r>
          </a:p>
          <a:p>
            <a:pPr marL="533400" indent="-533400" eaLnBrk="1" hangingPunct="1">
              <a:buFont typeface="Georgia" pitchFamily="18" charset="0"/>
              <a:buAutoNum type="arabicPeriod"/>
            </a:pPr>
            <a:endParaRPr lang="pl-PL"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stopki 3"/>
          <p:cNvSpPr>
            <a:spLocks noGrp="1"/>
          </p:cNvSpPr>
          <p:nvPr>
            <p:ph type="ftr" sz="quarter" idx="10"/>
          </p:nvPr>
        </p:nvSpPr>
        <p:spPr>
          <a:noFill/>
        </p:spPr>
        <p:txBody>
          <a:bodyPr/>
          <a:lstStyle/>
          <a:p>
            <a:r>
              <a:rPr lang="pl-PL"/>
              <a:t>KISIM, WIMiIP, AGH</a:t>
            </a:r>
          </a:p>
        </p:txBody>
      </p:sp>
      <p:sp>
        <p:nvSpPr>
          <p:cNvPr id="20483" name="Rectangle 2"/>
          <p:cNvSpPr>
            <a:spLocks noGrp="1" noChangeArrowheads="1"/>
          </p:cNvSpPr>
          <p:nvPr>
            <p:ph type="title"/>
          </p:nvPr>
        </p:nvSpPr>
        <p:spPr/>
        <p:txBody>
          <a:bodyPr/>
          <a:lstStyle/>
          <a:p>
            <a:pPr eaLnBrk="1" hangingPunct="1"/>
            <a:r>
              <a:rPr lang="pl-PL" dirty="0" smtClean="0"/>
              <a:t>Formuły normalizacji i standaryzacji</a:t>
            </a:r>
          </a:p>
        </p:txBody>
      </p:sp>
      <p:sp>
        <p:nvSpPr>
          <p:cNvPr id="20484" name="Rectangle 3"/>
          <p:cNvSpPr>
            <a:spLocks noGrp="1" noChangeArrowheads="1"/>
          </p:cNvSpPr>
          <p:nvPr>
            <p:ph type="body" idx="1"/>
          </p:nvPr>
        </p:nvSpPr>
        <p:spPr/>
        <p:txBody>
          <a:bodyPr/>
          <a:lstStyle/>
          <a:p>
            <a:pPr eaLnBrk="1" hangingPunct="1"/>
            <a:r>
              <a:rPr lang="pl-PL" smtClean="0"/>
              <a:t>Standaryzacja</a:t>
            </a:r>
          </a:p>
          <a:p>
            <a:pPr eaLnBrk="1" hangingPunct="1"/>
            <a:endParaRPr lang="pl-PL" smtClean="0"/>
          </a:p>
          <a:p>
            <a:pPr eaLnBrk="1" hangingPunct="1"/>
            <a:endParaRPr lang="pl-PL" smtClean="0"/>
          </a:p>
          <a:p>
            <a:pPr eaLnBrk="1" hangingPunct="1"/>
            <a:r>
              <a:rPr lang="pl-PL" smtClean="0"/>
              <a:t>Inne przykładowe formuły</a:t>
            </a:r>
          </a:p>
          <a:p>
            <a:pPr eaLnBrk="1" hangingPunct="1"/>
            <a:endParaRPr lang="pl-PL" smtClean="0"/>
          </a:p>
          <a:p>
            <a:pPr eaLnBrk="1" hangingPunct="1"/>
            <a:endParaRPr lang="pl-PL" smtClean="0"/>
          </a:p>
        </p:txBody>
      </p:sp>
      <p:pic>
        <p:nvPicPr>
          <p:cNvPr id="20485" name="Picture 4"/>
          <p:cNvPicPr>
            <a:picLocks noChangeAspect="1" noChangeArrowheads="1"/>
          </p:cNvPicPr>
          <p:nvPr/>
        </p:nvPicPr>
        <p:blipFill>
          <a:blip r:embed="rId2" cstate="print"/>
          <a:srcRect/>
          <a:stretch>
            <a:fillRect/>
          </a:stretch>
        </p:blipFill>
        <p:spPr bwMode="auto">
          <a:xfrm>
            <a:off x="2700338" y="1125538"/>
            <a:ext cx="1876425" cy="1162050"/>
          </a:xfrm>
          <a:prstGeom prst="rect">
            <a:avLst/>
          </a:prstGeom>
          <a:noFill/>
          <a:ln w="9525">
            <a:noFill/>
            <a:miter lim="800000"/>
            <a:headEnd/>
            <a:tailEnd/>
          </a:ln>
        </p:spPr>
      </p:pic>
      <p:pic>
        <p:nvPicPr>
          <p:cNvPr id="20486" name="Picture 5"/>
          <p:cNvPicPr>
            <a:picLocks noChangeAspect="1" noChangeArrowheads="1"/>
          </p:cNvPicPr>
          <p:nvPr/>
        </p:nvPicPr>
        <p:blipFill>
          <a:blip r:embed="rId3" cstate="print"/>
          <a:srcRect/>
          <a:stretch>
            <a:fillRect/>
          </a:stretch>
        </p:blipFill>
        <p:spPr bwMode="auto">
          <a:xfrm>
            <a:off x="466725" y="3427413"/>
            <a:ext cx="2667000" cy="1190625"/>
          </a:xfrm>
          <a:prstGeom prst="rect">
            <a:avLst/>
          </a:prstGeom>
          <a:noFill/>
          <a:ln w="9525">
            <a:noFill/>
            <a:miter lim="800000"/>
            <a:headEnd/>
            <a:tailEnd/>
          </a:ln>
        </p:spPr>
      </p:pic>
      <p:pic>
        <p:nvPicPr>
          <p:cNvPr id="20487" name="Picture 6"/>
          <p:cNvPicPr>
            <a:picLocks noChangeAspect="1" noChangeArrowheads="1"/>
          </p:cNvPicPr>
          <p:nvPr/>
        </p:nvPicPr>
        <p:blipFill>
          <a:blip r:embed="rId4" cstate="print"/>
          <a:srcRect/>
          <a:stretch>
            <a:fillRect/>
          </a:stretch>
        </p:blipFill>
        <p:spPr bwMode="auto">
          <a:xfrm>
            <a:off x="395288" y="4725988"/>
            <a:ext cx="1885950" cy="1724025"/>
          </a:xfrm>
          <a:prstGeom prst="rect">
            <a:avLst/>
          </a:prstGeom>
          <a:noFill/>
          <a:ln w="9525">
            <a:noFill/>
            <a:miter lim="800000"/>
            <a:headEnd/>
            <a:tailEnd/>
          </a:ln>
        </p:spPr>
      </p:pic>
      <p:sp>
        <p:nvSpPr>
          <p:cNvPr id="20488" name="Rectangle 7"/>
          <p:cNvSpPr>
            <a:spLocks noChangeArrowheads="1"/>
          </p:cNvSpPr>
          <p:nvPr/>
        </p:nvSpPr>
        <p:spPr bwMode="auto">
          <a:xfrm>
            <a:off x="2700338" y="1125538"/>
            <a:ext cx="1871662" cy="1152525"/>
          </a:xfrm>
          <a:prstGeom prst="rect">
            <a:avLst/>
          </a:prstGeom>
          <a:solidFill>
            <a:srgbClr val="006699">
              <a:alpha val="20000"/>
            </a:srgbClr>
          </a:solidFill>
          <a:ln w="9525">
            <a:noFill/>
            <a:miter lim="800000"/>
            <a:headEnd/>
            <a:tailEnd/>
          </a:ln>
        </p:spPr>
        <p:txBody>
          <a:bodyPr wrap="none" anchor="ctr"/>
          <a:lstStyle/>
          <a:p>
            <a:endParaRPr lang="pl-PL"/>
          </a:p>
        </p:txBody>
      </p:sp>
      <p:sp>
        <p:nvSpPr>
          <p:cNvPr id="20489" name="Rectangle 8"/>
          <p:cNvSpPr>
            <a:spLocks noChangeArrowheads="1"/>
          </p:cNvSpPr>
          <p:nvPr/>
        </p:nvSpPr>
        <p:spPr bwMode="auto">
          <a:xfrm>
            <a:off x="323850" y="3500438"/>
            <a:ext cx="2808288" cy="1152525"/>
          </a:xfrm>
          <a:prstGeom prst="rect">
            <a:avLst/>
          </a:prstGeom>
          <a:solidFill>
            <a:srgbClr val="006699">
              <a:alpha val="20000"/>
            </a:srgbClr>
          </a:solidFill>
          <a:ln w="9525">
            <a:noFill/>
            <a:miter lim="800000"/>
            <a:headEnd/>
            <a:tailEnd/>
          </a:ln>
        </p:spPr>
        <p:txBody>
          <a:bodyPr wrap="none" anchor="ctr"/>
          <a:lstStyle/>
          <a:p>
            <a:endParaRPr lang="pl-PL"/>
          </a:p>
        </p:txBody>
      </p:sp>
      <p:sp>
        <p:nvSpPr>
          <p:cNvPr id="20490" name="Rectangle 9"/>
          <p:cNvSpPr>
            <a:spLocks noChangeArrowheads="1"/>
          </p:cNvSpPr>
          <p:nvPr/>
        </p:nvSpPr>
        <p:spPr bwMode="auto">
          <a:xfrm>
            <a:off x="323850" y="4797425"/>
            <a:ext cx="1943100" cy="1584325"/>
          </a:xfrm>
          <a:prstGeom prst="rect">
            <a:avLst/>
          </a:prstGeom>
          <a:solidFill>
            <a:srgbClr val="006699">
              <a:alpha val="20000"/>
            </a:srgbClr>
          </a:solidFill>
          <a:ln w="9525">
            <a:noFill/>
            <a:miter lim="800000"/>
            <a:headEnd/>
            <a:tailEnd/>
          </a:ln>
        </p:spPr>
        <p:txBody>
          <a:bodyPr wrap="none" anchor="ctr"/>
          <a:lstStyle/>
          <a:p>
            <a:endParaRPr lang="pl-PL"/>
          </a:p>
        </p:txBody>
      </p:sp>
      <p:pic>
        <p:nvPicPr>
          <p:cNvPr id="20491" name="Picture 10"/>
          <p:cNvPicPr>
            <a:picLocks noChangeAspect="1" noChangeArrowheads="1"/>
          </p:cNvPicPr>
          <p:nvPr/>
        </p:nvPicPr>
        <p:blipFill>
          <a:blip r:embed="rId5" cstate="print"/>
          <a:srcRect/>
          <a:stretch>
            <a:fillRect/>
          </a:stretch>
        </p:blipFill>
        <p:spPr bwMode="auto">
          <a:xfrm>
            <a:off x="4932363" y="1124744"/>
            <a:ext cx="3086100" cy="2371725"/>
          </a:xfrm>
          <a:prstGeom prst="rect">
            <a:avLst/>
          </a:prstGeom>
          <a:noFill/>
          <a:ln w="9525">
            <a:noFill/>
            <a:miter lim="800000"/>
            <a:headEnd/>
            <a:tailEnd/>
          </a:ln>
        </p:spPr>
      </p:pic>
      <p:pic>
        <p:nvPicPr>
          <p:cNvPr id="405515" name="Picture 11"/>
          <p:cNvPicPr>
            <a:picLocks noChangeAspect="1" noChangeArrowheads="1"/>
          </p:cNvPicPr>
          <p:nvPr/>
        </p:nvPicPr>
        <p:blipFill>
          <a:blip r:embed="rId6" cstate="print"/>
          <a:srcRect/>
          <a:stretch>
            <a:fillRect/>
          </a:stretch>
        </p:blipFill>
        <p:spPr bwMode="auto">
          <a:xfrm>
            <a:off x="5292725" y="3644900"/>
            <a:ext cx="3171825" cy="237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5515"/>
                                        </p:tgtEl>
                                        <p:attrNameLst>
                                          <p:attrName>style.visibility</p:attrName>
                                        </p:attrNameLst>
                                      </p:cBhvr>
                                      <p:to>
                                        <p:strVal val="visible"/>
                                      </p:to>
                                    </p:set>
                                    <p:animEffect transition="in" filter="wipe(down)">
                                      <p:cBhvr>
                                        <p:cTn id="7" dur="500"/>
                                        <p:tgtEl>
                                          <p:spTgt spid="405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stopki 3"/>
          <p:cNvSpPr>
            <a:spLocks noGrp="1"/>
          </p:cNvSpPr>
          <p:nvPr>
            <p:ph type="ftr" sz="quarter" idx="10"/>
          </p:nvPr>
        </p:nvSpPr>
        <p:spPr>
          <a:noFill/>
        </p:spPr>
        <p:txBody>
          <a:bodyPr/>
          <a:lstStyle/>
          <a:p>
            <a:r>
              <a:rPr lang="pl-PL"/>
              <a:t>KISIM, WIMiIP, AGH</a:t>
            </a:r>
          </a:p>
        </p:txBody>
      </p:sp>
      <p:sp>
        <p:nvSpPr>
          <p:cNvPr id="21507" name="Rectangle 2"/>
          <p:cNvSpPr>
            <a:spLocks noGrp="1" noChangeArrowheads="1"/>
          </p:cNvSpPr>
          <p:nvPr>
            <p:ph type="title"/>
          </p:nvPr>
        </p:nvSpPr>
        <p:spPr/>
        <p:txBody>
          <a:bodyPr/>
          <a:lstStyle/>
          <a:p>
            <a:pPr eaLnBrk="1" hangingPunct="1"/>
            <a:r>
              <a:rPr lang="pl-PL" smtClean="0"/>
              <a:t>Inne miary odległości</a:t>
            </a:r>
          </a:p>
        </p:txBody>
      </p:sp>
      <p:sp>
        <p:nvSpPr>
          <p:cNvPr id="21508" name="Rectangle 3"/>
          <p:cNvSpPr>
            <a:spLocks noGrp="1" noChangeArrowheads="1"/>
          </p:cNvSpPr>
          <p:nvPr>
            <p:ph type="body" idx="1"/>
          </p:nvPr>
        </p:nvSpPr>
        <p:spPr>
          <a:xfrm>
            <a:off x="179388" y="1125538"/>
            <a:ext cx="8713787" cy="5399087"/>
          </a:xfrm>
        </p:spPr>
        <p:txBody>
          <a:bodyPr/>
          <a:lstStyle/>
          <a:p>
            <a:pPr eaLnBrk="1" hangingPunct="1">
              <a:lnSpc>
                <a:spcPct val="90000"/>
              </a:lnSpc>
            </a:pPr>
            <a:r>
              <a:rPr lang="pl-PL" sz="2000" smtClean="0"/>
              <a:t>Strony WWW: punkty w przestrzeni wielowymiarowej, w której pojedynczy wymiar odpowiada jednemu słowu z określonego słownika</a:t>
            </a:r>
          </a:p>
          <a:p>
            <a:pPr eaLnBrk="1" hangingPunct="1">
              <a:lnSpc>
                <a:spcPct val="90000"/>
              </a:lnSpc>
            </a:pPr>
            <a:r>
              <a:rPr lang="pl-PL" sz="2000" smtClean="0"/>
              <a:t>Idea: Podobieństwo (odległość) D(x, y) stron x i y zdefiniowane jako iloczyn skalarny wektorów reprezentujących strony x i y, tj. jako </a:t>
            </a:r>
            <a:r>
              <a:rPr lang="pl-PL" sz="2000" i="1" smtClean="0">
                <a:solidFill>
                  <a:srgbClr val="006699"/>
                </a:solidFill>
              </a:rPr>
              <a:t>iloczyn skalarny obu wektorów podzielony przez iloczyn ich rozmiarów</a:t>
            </a:r>
            <a:r>
              <a:rPr lang="pl-PL" sz="2000" smtClean="0"/>
              <a:t>. Tak zdefiniowaną miarę nazywamy </a:t>
            </a:r>
            <a:r>
              <a:rPr lang="pl-PL" sz="2000" i="1" smtClean="0">
                <a:solidFill>
                  <a:srgbClr val="006699"/>
                </a:solidFill>
              </a:rPr>
              <a:t>miarą kosinusową</a:t>
            </a:r>
            <a:r>
              <a:rPr lang="pl-PL" sz="2000" smtClean="0"/>
              <a:t>. </a:t>
            </a:r>
          </a:p>
          <a:p>
            <a:pPr eaLnBrk="1" hangingPunct="1">
              <a:lnSpc>
                <a:spcPct val="90000"/>
              </a:lnSpc>
            </a:pPr>
            <a:r>
              <a:rPr lang="pl-PL" sz="2000" smtClean="0"/>
              <a:t>Współrzędne dokumentu w przestrzeni są zdefiniowane jako względna częstość występowania słów ze słownika</a:t>
            </a:r>
          </a:p>
          <a:p>
            <a:pPr eaLnBrk="1" hangingPunct="1">
              <a:lnSpc>
                <a:spcPct val="90000"/>
              </a:lnSpc>
            </a:pPr>
            <a:endParaRPr lang="pl-PL" sz="1600" smtClean="0"/>
          </a:p>
          <a:p>
            <a:pPr eaLnBrk="1" hangingPunct="1">
              <a:lnSpc>
                <a:spcPct val="90000"/>
              </a:lnSpc>
            </a:pPr>
            <a:endParaRPr lang="pl-PL" sz="1600" smtClean="0"/>
          </a:p>
          <a:p>
            <a:pPr eaLnBrk="1" hangingPunct="1">
              <a:lnSpc>
                <a:spcPct val="90000"/>
              </a:lnSpc>
            </a:pPr>
            <a:endParaRPr lang="pl-PL" sz="1600" smtClean="0"/>
          </a:p>
          <a:p>
            <a:pPr eaLnBrk="1" hangingPunct="1">
              <a:lnSpc>
                <a:spcPct val="90000"/>
              </a:lnSpc>
            </a:pPr>
            <a:endParaRPr lang="pl-PL" sz="2000" smtClean="0"/>
          </a:p>
          <a:p>
            <a:pPr eaLnBrk="1" hangingPunct="1">
              <a:lnSpc>
                <a:spcPct val="90000"/>
              </a:lnSpc>
            </a:pPr>
            <a:r>
              <a:rPr lang="pl-PL" sz="2000" smtClean="0"/>
              <a:t>Stąd, podobieństwo dokumentów x i y wynosi » 0,7.</a:t>
            </a:r>
          </a:p>
        </p:txBody>
      </p:sp>
      <p:pic>
        <p:nvPicPr>
          <p:cNvPr id="21509" name="Picture 4"/>
          <p:cNvPicPr>
            <a:picLocks noChangeAspect="1" noChangeArrowheads="1"/>
          </p:cNvPicPr>
          <p:nvPr/>
        </p:nvPicPr>
        <p:blipFill>
          <a:blip r:embed="rId2" cstate="print"/>
          <a:srcRect/>
          <a:stretch>
            <a:fillRect/>
          </a:stretch>
        </p:blipFill>
        <p:spPr bwMode="auto">
          <a:xfrm>
            <a:off x="1908175" y="3789363"/>
            <a:ext cx="5467350" cy="116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stopki 3"/>
          <p:cNvSpPr>
            <a:spLocks noGrp="1"/>
          </p:cNvSpPr>
          <p:nvPr>
            <p:ph type="ftr" sz="quarter" idx="10"/>
          </p:nvPr>
        </p:nvSpPr>
        <p:spPr>
          <a:noFill/>
        </p:spPr>
        <p:txBody>
          <a:bodyPr/>
          <a:lstStyle/>
          <a:p>
            <a:r>
              <a:rPr lang="pl-PL"/>
              <a:t>KISIM, WIMiIP, AGH</a:t>
            </a:r>
          </a:p>
        </p:txBody>
      </p:sp>
      <p:sp>
        <p:nvSpPr>
          <p:cNvPr id="4099" name="Rectangle 2"/>
          <p:cNvSpPr>
            <a:spLocks noGrp="1" noChangeArrowheads="1"/>
          </p:cNvSpPr>
          <p:nvPr>
            <p:ph type="title"/>
          </p:nvPr>
        </p:nvSpPr>
        <p:spPr/>
        <p:txBody>
          <a:bodyPr/>
          <a:lstStyle/>
          <a:p>
            <a:pPr eaLnBrk="1" hangingPunct="1"/>
            <a:r>
              <a:rPr lang="pl-PL" smtClean="0"/>
              <a:t>Rodzaje modeli:</a:t>
            </a:r>
          </a:p>
        </p:txBody>
      </p:sp>
      <p:sp>
        <p:nvSpPr>
          <p:cNvPr id="4100" name="Rectangle 4"/>
          <p:cNvSpPr>
            <a:spLocks noGrp="1" noChangeArrowheads="1"/>
          </p:cNvSpPr>
          <p:nvPr>
            <p:ph type="body" idx="1"/>
          </p:nvPr>
        </p:nvSpPr>
        <p:spPr>
          <a:xfrm>
            <a:off x="468313" y="1989138"/>
            <a:ext cx="8229600" cy="4608512"/>
          </a:xfrm>
          <a:noFill/>
        </p:spPr>
        <p:txBody>
          <a:bodyPr/>
          <a:lstStyle/>
          <a:p>
            <a:pPr lvl="1" eaLnBrk="1" hangingPunct="1"/>
            <a:r>
              <a:rPr lang="pl-PL" smtClean="0"/>
              <a:t>metoda k-średnich, </a:t>
            </a:r>
          </a:p>
          <a:p>
            <a:pPr lvl="1" eaLnBrk="1" hangingPunct="1"/>
            <a:r>
              <a:rPr lang="pl-PL" smtClean="0"/>
              <a:t>metody hierarchiczne, </a:t>
            </a:r>
          </a:p>
          <a:p>
            <a:pPr lvl="1" eaLnBrk="1" hangingPunct="1"/>
            <a:r>
              <a:rPr lang="pl-PL" smtClean="0"/>
              <a:t>sieci Kohonena, </a:t>
            </a:r>
          </a:p>
          <a:p>
            <a:pPr lvl="1" eaLnBrk="1" hangingPunct="1"/>
            <a:r>
              <a:rPr lang="pl-PL" smtClean="0"/>
              <a:t>grupowanie probabilistyczne - algorytm EM </a:t>
            </a:r>
          </a:p>
          <a:p>
            <a:pPr lvl="1" eaLnBrk="1" hangingPunct="1"/>
            <a:r>
              <a:rPr lang="pl-PL" smtClean="0"/>
              <a:t>algorytm BIRCH, </a:t>
            </a:r>
          </a:p>
          <a:p>
            <a:pPr lvl="1" eaLnBrk="1" hangingPunct="1"/>
            <a:r>
              <a:rPr lang="pl-PL" smtClean="0"/>
              <a:t>grupowanie oparte na gęstości </a:t>
            </a:r>
          </a:p>
          <a:p>
            <a:pPr lvl="1" eaLnBrk="1" hangingPunct="1"/>
            <a:endParaRPr lang="pl-P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stopki 3"/>
          <p:cNvSpPr>
            <a:spLocks noGrp="1"/>
          </p:cNvSpPr>
          <p:nvPr>
            <p:ph type="ftr" sz="quarter" idx="10"/>
          </p:nvPr>
        </p:nvSpPr>
        <p:spPr>
          <a:noFill/>
        </p:spPr>
        <p:txBody>
          <a:bodyPr/>
          <a:lstStyle/>
          <a:p>
            <a:r>
              <a:rPr lang="pl-PL"/>
              <a:t>KISIM, WIMiIP, AGH</a:t>
            </a:r>
          </a:p>
        </p:txBody>
      </p:sp>
      <p:sp>
        <p:nvSpPr>
          <p:cNvPr id="22531" name="Rectangle 2"/>
          <p:cNvSpPr>
            <a:spLocks noGrp="1" noChangeArrowheads="1"/>
          </p:cNvSpPr>
          <p:nvPr>
            <p:ph type="title"/>
          </p:nvPr>
        </p:nvSpPr>
        <p:spPr/>
        <p:txBody>
          <a:bodyPr/>
          <a:lstStyle/>
          <a:p>
            <a:pPr eaLnBrk="1" hangingPunct="1"/>
            <a:r>
              <a:rPr lang="pl-PL" smtClean="0"/>
              <a:t>Odległość kosinusowa</a:t>
            </a:r>
          </a:p>
        </p:txBody>
      </p:sp>
      <p:sp>
        <p:nvSpPr>
          <p:cNvPr id="22532" name="Rectangle 3"/>
          <p:cNvSpPr>
            <a:spLocks noGrp="1" noChangeArrowheads="1"/>
          </p:cNvSpPr>
          <p:nvPr>
            <p:ph type="body" idx="1"/>
          </p:nvPr>
        </p:nvSpPr>
        <p:spPr>
          <a:xfrm>
            <a:off x="468313" y="2924175"/>
            <a:ext cx="8229600" cy="3457575"/>
          </a:xfrm>
        </p:spPr>
        <p:txBody>
          <a:bodyPr/>
          <a:lstStyle/>
          <a:p>
            <a:pPr eaLnBrk="1" hangingPunct="1">
              <a:lnSpc>
                <a:spcPct val="90000"/>
              </a:lnSpc>
            </a:pPr>
            <a:r>
              <a:rPr lang="pl-PL" sz="2000" smtClean="0"/>
              <a:t>Zauważmy, że tak zdefiniowana miara kosinusowa nie spełnia pierwszego z aksjomatów metryki [D(x,y)=0 </a:t>
            </a:r>
            <a:r>
              <a:rPr lang="pl-PL" sz="2000" smtClean="0">
                <a:sym typeface="Symbol" pitchFamily="18" charset="2"/>
              </a:rPr>
              <a:t></a:t>
            </a:r>
            <a:r>
              <a:rPr lang="pl-PL" sz="2000" smtClean="0"/>
              <a:t> x=y]. Jednakże, można łatwo zmodyfikować tą miarę, tak aby spełniała wszystkie aksjomaty metryki. </a:t>
            </a:r>
          </a:p>
          <a:p>
            <a:pPr eaLnBrk="1" hangingPunct="1">
              <a:lnSpc>
                <a:spcPct val="90000"/>
              </a:lnSpc>
            </a:pPr>
            <a:r>
              <a:rPr lang="pl-PL" sz="2000" smtClean="0"/>
              <a:t>Wystarczy przyjąć, że miarą odległości dwóch wektorów opisujących dokumenty x i y jest miara postaci D(x, y) = 1 - (x ° y)/|x| * |y|. Łatwo zauważyć, że teraz odległość dokumentu x i dokumentu y, gdzie y jest podwójna kopią x, wynosi 0. </a:t>
            </a:r>
          </a:p>
        </p:txBody>
      </p:sp>
      <p:pic>
        <p:nvPicPr>
          <p:cNvPr id="22533" name="Picture 4"/>
          <p:cNvPicPr>
            <a:picLocks noChangeAspect="1" noChangeArrowheads="1"/>
          </p:cNvPicPr>
          <p:nvPr/>
        </p:nvPicPr>
        <p:blipFill>
          <a:blip r:embed="rId2" cstate="print"/>
          <a:srcRect/>
          <a:stretch>
            <a:fillRect/>
          </a:stretch>
        </p:blipFill>
        <p:spPr bwMode="auto">
          <a:xfrm>
            <a:off x="468313" y="1196975"/>
            <a:ext cx="3352800" cy="809625"/>
          </a:xfrm>
          <a:prstGeom prst="rect">
            <a:avLst/>
          </a:prstGeom>
          <a:noFill/>
          <a:ln w="9525">
            <a:noFill/>
            <a:miter lim="800000"/>
            <a:headEnd/>
            <a:tailEnd/>
          </a:ln>
        </p:spPr>
      </p:pic>
      <p:pic>
        <p:nvPicPr>
          <p:cNvPr id="22534" name="Picture 5"/>
          <p:cNvPicPr>
            <a:picLocks noChangeAspect="1" noChangeArrowheads="1"/>
          </p:cNvPicPr>
          <p:nvPr/>
        </p:nvPicPr>
        <p:blipFill>
          <a:blip r:embed="rId3" cstate="print"/>
          <a:srcRect/>
          <a:stretch>
            <a:fillRect/>
          </a:stretch>
        </p:blipFill>
        <p:spPr bwMode="auto">
          <a:xfrm>
            <a:off x="1042988" y="2060575"/>
            <a:ext cx="2857500" cy="666750"/>
          </a:xfrm>
          <a:prstGeom prst="rect">
            <a:avLst/>
          </a:prstGeom>
          <a:noFill/>
          <a:ln w="9525">
            <a:noFill/>
            <a:miter lim="800000"/>
            <a:headEnd/>
            <a:tailEnd/>
          </a:ln>
        </p:spPr>
      </p:pic>
      <p:pic>
        <p:nvPicPr>
          <p:cNvPr id="22535" name="Picture 6"/>
          <p:cNvPicPr>
            <a:picLocks noChangeAspect="1" noChangeArrowheads="1"/>
          </p:cNvPicPr>
          <p:nvPr/>
        </p:nvPicPr>
        <p:blipFill>
          <a:blip r:embed="rId4" cstate="print"/>
          <a:srcRect/>
          <a:stretch>
            <a:fillRect/>
          </a:stretch>
        </p:blipFill>
        <p:spPr bwMode="auto">
          <a:xfrm>
            <a:off x="4211638" y="1700213"/>
            <a:ext cx="45434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stopki 3"/>
          <p:cNvSpPr>
            <a:spLocks noGrp="1"/>
          </p:cNvSpPr>
          <p:nvPr>
            <p:ph type="ftr" sz="quarter" idx="10"/>
          </p:nvPr>
        </p:nvSpPr>
        <p:spPr>
          <a:noFill/>
        </p:spPr>
        <p:txBody>
          <a:bodyPr/>
          <a:lstStyle/>
          <a:p>
            <a:r>
              <a:rPr lang="pl-PL"/>
              <a:t>KISIM, WIMiIP, AGH</a:t>
            </a:r>
          </a:p>
        </p:txBody>
      </p:sp>
      <p:sp>
        <p:nvSpPr>
          <p:cNvPr id="23555" name="Rectangle 2"/>
          <p:cNvSpPr>
            <a:spLocks noGrp="1" noChangeArrowheads="1"/>
          </p:cNvSpPr>
          <p:nvPr>
            <p:ph type="title"/>
          </p:nvPr>
        </p:nvSpPr>
        <p:spPr/>
        <p:txBody>
          <a:bodyPr/>
          <a:lstStyle/>
          <a:p>
            <a:pPr eaLnBrk="1" hangingPunct="1"/>
            <a:r>
              <a:rPr lang="pl-PL" smtClean="0"/>
              <a:t>Miara Hamminga</a:t>
            </a:r>
          </a:p>
        </p:txBody>
      </p:sp>
      <p:sp>
        <p:nvSpPr>
          <p:cNvPr id="23556" name="Rectangle 3"/>
          <p:cNvSpPr>
            <a:spLocks noGrp="1" noChangeArrowheads="1"/>
          </p:cNvSpPr>
          <p:nvPr>
            <p:ph type="body" idx="1"/>
          </p:nvPr>
        </p:nvSpPr>
        <p:spPr>
          <a:xfrm>
            <a:off x="468313" y="1268413"/>
            <a:ext cx="8496300" cy="5329237"/>
          </a:xfrm>
        </p:spPr>
        <p:txBody>
          <a:bodyPr/>
          <a:lstStyle/>
          <a:p>
            <a:pPr eaLnBrk="1" hangingPunct="1"/>
            <a:r>
              <a:rPr lang="pl-PL" smtClean="0"/>
              <a:t>Odległość Hamminga D</a:t>
            </a:r>
            <a:r>
              <a:rPr lang="pl-PL" baseline="-25000" smtClean="0"/>
              <a:t>H</a:t>
            </a:r>
            <a:r>
              <a:rPr lang="pl-PL" smtClean="0"/>
              <a:t> – w teorii informacji jest to miara odmienności dwóch ciągów o takiej samej długości, wyrażająca liczbę miejsc (pozycji), na których te dwa ciągi się różnią. </a:t>
            </a:r>
          </a:p>
          <a:p>
            <a:pPr eaLnBrk="1" hangingPunct="1"/>
            <a:r>
              <a:rPr lang="pl-PL" smtClean="0"/>
              <a:t>Innymi słowy jest to najmniejsza liczba zmian (operacji zastępowania elementu innym), jakie pozwalają przeprowadzić jeden ciąg na drugi.</a:t>
            </a:r>
          </a:p>
          <a:p>
            <a:pPr eaLnBrk="1" hangingPunct="1"/>
            <a:r>
              <a:rPr lang="pl-PL" smtClean="0"/>
              <a:t>Dla ciągów binarnych a i b odległość Hamminga jest równa liczbie jedynek w słowie a XOR b.</a:t>
            </a:r>
          </a:p>
          <a:p>
            <a:pPr eaLnBrk="1" hangingPunct="1"/>
            <a:r>
              <a:rPr lang="pl-PL" smtClean="0"/>
              <a:t>Przykłady:</a:t>
            </a:r>
          </a:p>
          <a:p>
            <a:pPr lvl="1" eaLnBrk="1" hangingPunct="1"/>
            <a:r>
              <a:rPr lang="pl-PL" smtClean="0"/>
              <a:t>odległość pomiędzy ciągami 10</a:t>
            </a:r>
            <a:r>
              <a:rPr lang="pl-PL" smtClean="0">
                <a:solidFill>
                  <a:srgbClr val="006699"/>
                </a:solidFill>
              </a:rPr>
              <a:t>0</a:t>
            </a:r>
            <a:r>
              <a:rPr lang="pl-PL" smtClean="0"/>
              <a:t>11</a:t>
            </a:r>
            <a:r>
              <a:rPr lang="pl-PL" smtClean="0">
                <a:solidFill>
                  <a:srgbClr val="006699"/>
                </a:solidFill>
              </a:rPr>
              <a:t>1</a:t>
            </a:r>
            <a:r>
              <a:rPr lang="pl-PL" smtClean="0"/>
              <a:t>01 i 10</a:t>
            </a:r>
            <a:r>
              <a:rPr lang="pl-PL" smtClean="0">
                <a:solidFill>
                  <a:srgbClr val="006699"/>
                </a:solidFill>
              </a:rPr>
              <a:t>1</a:t>
            </a:r>
            <a:r>
              <a:rPr lang="pl-PL" smtClean="0"/>
              <a:t>11</a:t>
            </a:r>
            <a:r>
              <a:rPr lang="pl-PL" smtClean="0">
                <a:solidFill>
                  <a:srgbClr val="006699"/>
                </a:solidFill>
              </a:rPr>
              <a:t>0</a:t>
            </a:r>
            <a:r>
              <a:rPr lang="pl-PL" smtClean="0"/>
              <a:t>01 wynosi 2. </a:t>
            </a:r>
          </a:p>
          <a:p>
            <a:pPr lvl="1" eaLnBrk="1" hangingPunct="1"/>
            <a:r>
              <a:rPr lang="pl-PL" smtClean="0"/>
              <a:t>odległość pomiędzy ciągami za</a:t>
            </a:r>
            <a:r>
              <a:rPr lang="pl-PL" smtClean="0">
                <a:solidFill>
                  <a:srgbClr val="006699"/>
                </a:solidFill>
              </a:rPr>
              <a:t>g</a:t>
            </a:r>
            <a:r>
              <a:rPr lang="pl-PL" smtClean="0"/>
              <a:t>r</a:t>
            </a:r>
            <a:r>
              <a:rPr lang="pl-PL" smtClean="0">
                <a:solidFill>
                  <a:srgbClr val="006699"/>
                </a:solidFill>
              </a:rPr>
              <a:t>a</a:t>
            </a:r>
            <a:r>
              <a:rPr lang="pl-PL" smtClean="0"/>
              <a:t>bi</a:t>
            </a:r>
            <a:r>
              <a:rPr lang="pl-PL" smtClean="0">
                <a:solidFill>
                  <a:srgbClr val="006699"/>
                </a:solidFill>
              </a:rPr>
              <a:t>ć</a:t>
            </a:r>
            <a:r>
              <a:rPr lang="pl-PL" smtClean="0"/>
              <a:t> i za</a:t>
            </a:r>
            <a:r>
              <a:rPr lang="pl-PL" smtClean="0">
                <a:solidFill>
                  <a:srgbClr val="006699"/>
                </a:solidFill>
              </a:rPr>
              <a:t>t</a:t>
            </a:r>
            <a:r>
              <a:rPr lang="pl-PL" smtClean="0"/>
              <a:t>r</a:t>
            </a:r>
            <a:r>
              <a:rPr lang="pl-PL" smtClean="0">
                <a:solidFill>
                  <a:srgbClr val="006699"/>
                </a:solidFill>
              </a:rPr>
              <a:t>ą</a:t>
            </a:r>
            <a:r>
              <a:rPr lang="pl-PL" smtClean="0"/>
              <a:t>bi</a:t>
            </a:r>
            <a:r>
              <a:rPr lang="pl-PL" smtClean="0">
                <a:solidFill>
                  <a:srgbClr val="006699"/>
                </a:solidFill>
              </a:rPr>
              <a:t>ł</a:t>
            </a:r>
            <a:r>
              <a:rPr lang="pl-PL" smtClean="0"/>
              <a:t> wynosi 3.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stopki 3"/>
          <p:cNvSpPr>
            <a:spLocks noGrp="1"/>
          </p:cNvSpPr>
          <p:nvPr>
            <p:ph type="ftr" sz="quarter" idx="10"/>
          </p:nvPr>
        </p:nvSpPr>
        <p:spPr>
          <a:noFill/>
        </p:spPr>
        <p:txBody>
          <a:bodyPr/>
          <a:lstStyle/>
          <a:p>
            <a:r>
              <a:rPr lang="pl-PL"/>
              <a:t>KISIM, WIMiIP, AGH</a:t>
            </a:r>
          </a:p>
        </p:txBody>
      </p:sp>
      <p:sp>
        <p:nvSpPr>
          <p:cNvPr id="24579" name="Rectangle 2"/>
          <p:cNvSpPr>
            <a:spLocks noGrp="1" noChangeArrowheads="1"/>
          </p:cNvSpPr>
          <p:nvPr>
            <p:ph type="title"/>
          </p:nvPr>
        </p:nvSpPr>
        <p:spPr/>
        <p:txBody>
          <a:bodyPr/>
          <a:lstStyle/>
          <a:p>
            <a:pPr eaLnBrk="1" hangingPunct="1"/>
            <a:r>
              <a:rPr lang="pl-PL" smtClean="0"/>
              <a:t>Odległości (podobieństwa) sekwencji symboli</a:t>
            </a:r>
          </a:p>
        </p:txBody>
      </p:sp>
      <p:sp>
        <p:nvSpPr>
          <p:cNvPr id="24580" name="Rectangle 3"/>
          <p:cNvSpPr>
            <a:spLocks noGrp="1" noChangeArrowheads="1"/>
          </p:cNvSpPr>
          <p:nvPr>
            <p:ph type="body" idx="1"/>
          </p:nvPr>
        </p:nvSpPr>
        <p:spPr/>
        <p:txBody>
          <a:bodyPr/>
          <a:lstStyle/>
          <a:p>
            <a:pPr eaLnBrk="1" hangingPunct="1">
              <a:lnSpc>
                <a:spcPct val="90000"/>
              </a:lnSpc>
            </a:pPr>
            <a:r>
              <a:rPr lang="pl-PL" i="1" smtClean="0">
                <a:solidFill>
                  <a:srgbClr val="006699"/>
                </a:solidFill>
              </a:rPr>
              <a:t>Sekwencje</a:t>
            </a:r>
            <a:r>
              <a:rPr lang="pl-PL" smtClean="0"/>
              <a:t> DNA, sekwencje dostępu do stron WWW: definicja odległości (podobieństwa) sekwencji symboli, powinna uwzględniać fakt, że sekwencje mogą mieć </a:t>
            </a:r>
            <a:r>
              <a:rPr lang="pl-PL" smtClean="0">
                <a:solidFill>
                  <a:srgbClr val="006699"/>
                </a:solidFill>
              </a:rPr>
              <a:t>różną długość</a:t>
            </a:r>
            <a:r>
              <a:rPr lang="pl-PL" smtClean="0"/>
              <a:t> oraz </a:t>
            </a:r>
            <a:r>
              <a:rPr lang="pl-PL" smtClean="0">
                <a:solidFill>
                  <a:srgbClr val="006699"/>
                </a:solidFill>
              </a:rPr>
              <a:t>różne symbole</a:t>
            </a:r>
            <a:r>
              <a:rPr lang="pl-PL" smtClean="0"/>
              <a:t> na tych samych pozycjach, np.: </a:t>
            </a:r>
            <a:br>
              <a:rPr lang="pl-PL" smtClean="0"/>
            </a:br>
            <a:r>
              <a:rPr lang="pl-PL" smtClean="0">
                <a:solidFill>
                  <a:schemeClr val="bg2"/>
                </a:solidFill>
              </a:rPr>
              <a:t>x= abcde   y= bcdxye</a:t>
            </a:r>
          </a:p>
          <a:p>
            <a:pPr eaLnBrk="1" hangingPunct="1">
              <a:lnSpc>
                <a:spcPct val="90000"/>
              </a:lnSpc>
            </a:pPr>
            <a:r>
              <a:rPr lang="pl-PL" smtClean="0"/>
              <a:t>Miara odległości:</a:t>
            </a:r>
          </a:p>
          <a:p>
            <a:pPr eaLnBrk="1" hangingPunct="1">
              <a:lnSpc>
                <a:spcPct val="90000"/>
              </a:lnSpc>
            </a:pPr>
            <a:r>
              <a:rPr lang="pl-PL" smtClean="0"/>
              <a:t>gdzie LCS oznacza </a:t>
            </a:r>
            <a:r>
              <a:rPr lang="pl-PL" smtClean="0">
                <a:solidFill>
                  <a:srgbClr val="006699"/>
                </a:solidFill>
              </a:rPr>
              <a:t>najdłuższą wspólną podsekwencję</a:t>
            </a:r>
            <a:r>
              <a:rPr lang="pl-PL" smtClean="0"/>
              <a:t> </a:t>
            </a:r>
            <a:r>
              <a:rPr lang="pl-PL" i="1" smtClean="0"/>
              <a:t>(ang. longest common subsequence) </a:t>
            </a:r>
            <a:r>
              <a:rPr lang="pl-PL" smtClean="0"/>
              <a:t>(</a:t>
            </a:r>
            <a:r>
              <a:rPr lang="pl-PL" smtClean="0">
                <a:solidFill>
                  <a:schemeClr val="bg2"/>
                </a:solidFill>
              </a:rPr>
              <a:t>LCS(x,y) = bcde</a:t>
            </a:r>
            <a:r>
              <a:rPr lang="pl-PL" smtClean="0"/>
              <a:t>).</a:t>
            </a:r>
          </a:p>
          <a:p>
            <a:pPr eaLnBrk="1" hangingPunct="1">
              <a:lnSpc>
                <a:spcPct val="90000"/>
              </a:lnSpc>
            </a:pPr>
            <a:r>
              <a:rPr lang="pl-PL" smtClean="0">
                <a:solidFill>
                  <a:schemeClr val="bg2"/>
                </a:solidFill>
              </a:rPr>
              <a:t>D(x, y) = 5 + 6 - 2* 4 = 3 ; Stąd, D(x, y) = 3</a:t>
            </a:r>
          </a:p>
        </p:txBody>
      </p:sp>
      <p:pic>
        <p:nvPicPr>
          <p:cNvPr id="24581" name="Picture 4"/>
          <p:cNvPicPr>
            <a:picLocks noChangeAspect="1" noChangeArrowheads="1"/>
          </p:cNvPicPr>
          <p:nvPr/>
        </p:nvPicPr>
        <p:blipFill>
          <a:blip r:embed="rId2" cstate="print"/>
          <a:srcRect/>
          <a:stretch>
            <a:fillRect/>
          </a:stretch>
        </p:blipFill>
        <p:spPr bwMode="auto">
          <a:xfrm>
            <a:off x="3635375" y="2781300"/>
            <a:ext cx="5184775"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stopki 3"/>
          <p:cNvSpPr>
            <a:spLocks noGrp="1"/>
          </p:cNvSpPr>
          <p:nvPr>
            <p:ph type="ftr" sz="quarter" idx="10"/>
          </p:nvPr>
        </p:nvSpPr>
        <p:spPr>
          <a:noFill/>
        </p:spPr>
        <p:txBody>
          <a:bodyPr/>
          <a:lstStyle/>
          <a:p>
            <a:r>
              <a:rPr lang="pl-PL"/>
              <a:t>KISIM, WIMiIP, AGH</a:t>
            </a:r>
          </a:p>
        </p:txBody>
      </p:sp>
      <p:sp>
        <p:nvSpPr>
          <p:cNvPr id="25603" name="Rectangle 2"/>
          <p:cNvSpPr>
            <a:spLocks noGrp="1" noChangeArrowheads="1"/>
          </p:cNvSpPr>
          <p:nvPr>
            <p:ph type="title"/>
          </p:nvPr>
        </p:nvSpPr>
        <p:spPr/>
        <p:txBody>
          <a:bodyPr/>
          <a:lstStyle/>
          <a:p>
            <a:pPr eaLnBrk="1" hangingPunct="1"/>
            <a:r>
              <a:rPr lang="pl-PL" smtClean="0"/>
              <a:t>Zmienne binarne</a:t>
            </a:r>
          </a:p>
        </p:txBody>
      </p:sp>
      <p:sp>
        <p:nvSpPr>
          <p:cNvPr id="25604" name="Rectangle 3"/>
          <p:cNvSpPr>
            <a:spLocks noGrp="1" noChangeArrowheads="1"/>
          </p:cNvSpPr>
          <p:nvPr>
            <p:ph type="body" idx="1"/>
          </p:nvPr>
        </p:nvSpPr>
        <p:spPr>
          <a:xfrm>
            <a:off x="468313" y="1268413"/>
            <a:ext cx="8229600" cy="4248150"/>
          </a:xfrm>
        </p:spPr>
        <p:txBody>
          <a:bodyPr/>
          <a:lstStyle/>
          <a:p>
            <a:pPr marL="0" indent="0" eaLnBrk="1" hangingPunct="1">
              <a:lnSpc>
                <a:spcPct val="90000"/>
              </a:lnSpc>
            </a:pPr>
            <a:r>
              <a:rPr lang="pl-PL" sz="2000" smtClean="0"/>
              <a:t>  W jaki sposób obliczyć podobieństwo (lub niepodobieństwo) pomiędzy dwoma obiektami opisanymi zmiennymi binarnymi:</a:t>
            </a:r>
            <a:endParaRPr lang="pl-PL" sz="2000" u="sng" smtClean="0"/>
          </a:p>
          <a:p>
            <a:pPr marL="0" indent="0" eaLnBrk="1" hangingPunct="1">
              <a:lnSpc>
                <a:spcPct val="90000"/>
              </a:lnSpc>
            </a:pPr>
            <a:r>
              <a:rPr lang="pl-PL" sz="2000" i="1" smtClean="0">
                <a:solidFill>
                  <a:schemeClr val="bg2"/>
                </a:solidFill>
              </a:rPr>
              <a:t>  Podejście:</a:t>
            </a:r>
            <a:r>
              <a:rPr lang="pl-PL" sz="2000" smtClean="0"/>
              <a:t> konstruujemy macierz </a:t>
            </a:r>
            <a:r>
              <a:rPr lang="pl-PL" sz="2000" smtClean="0">
                <a:solidFill>
                  <a:srgbClr val="006699"/>
                </a:solidFill>
              </a:rPr>
              <a:t>niepodobieństwa</a:t>
            </a:r>
          </a:p>
          <a:p>
            <a:pPr marL="3590925" lvl="1" eaLnBrk="1" hangingPunct="1">
              <a:lnSpc>
                <a:spcPct val="90000"/>
              </a:lnSpc>
            </a:pPr>
            <a:r>
              <a:rPr lang="pl-PL" sz="2000" smtClean="0"/>
              <a:t>q - liczba zmiennych przyjmujących wartość 1 dla obu obiektów </a:t>
            </a:r>
          </a:p>
          <a:p>
            <a:pPr marL="3590925" lvl="1" eaLnBrk="1" hangingPunct="1">
              <a:lnSpc>
                <a:spcPct val="90000"/>
              </a:lnSpc>
            </a:pPr>
            <a:r>
              <a:rPr lang="pl-PL" sz="2000" smtClean="0"/>
              <a:t>r - ... 1 dla obiektu i, i wartość 0 dla j </a:t>
            </a:r>
          </a:p>
          <a:p>
            <a:pPr marL="3590925" lvl="1" eaLnBrk="1" hangingPunct="1">
              <a:lnSpc>
                <a:spcPct val="90000"/>
              </a:lnSpc>
            </a:pPr>
            <a:r>
              <a:rPr lang="pl-PL" sz="2000" smtClean="0"/>
              <a:t>s - ... 0 dla obiektu i, i wartość 1 dla j </a:t>
            </a:r>
          </a:p>
          <a:p>
            <a:pPr marL="3590925" lvl="1" eaLnBrk="1" hangingPunct="1">
              <a:lnSpc>
                <a:spcPct val="90000"/>
              </a:lnSpc>
            </a:pPr>
            <a:r>
              <a:rPr lang="pl-PL" sz="2000" smtClean="0"/>
              <a:t>t - ... 0 dla obu obiektów</a:t>
            </a:r>
          </a:p>
          <a:p>
            <a:pPr marL="3590925" lvl="1" eaLnBrk="1" hangingPunct="1">
              <a:lnSpc>
                <a:spcPct val="90000"/>
              </a:lnSpc>
            </a:pPr>
            <a:r>
              <a:rPr lang="pl-PL" sz="2000" smtClean="0"/>
              <a:t>p=q+r+s+t - łączna liczba zmiennych</a:t>
            </a:r>
          </a:p>
        </p:txBody>
      </p:sp>
      <p:pic>
        <p:nvPicPr>
          <p:cNvPr id="25605" name="Picture 4"/>
          <p:cNvPicPr>
            <a:picLocks noChangeAspect="1" noChangeArrowheads="1"/>
          </p:cNvPicPr>
          <p:nvPr/>
        </p:nvPicPr>
        <p:blipFill>
          <a:blip r:embed="rId2" cstate="print"/>
          <a:srcRect/>
          <a:stretch>
            <a:fillRect/>
          </a:stretch>
        </p:blipFill>
        <p:spPr bwMode="auto">
          <a:xfrm>
            <a:off x="539750" y="3284538"/>
            <a:ext cx="3095625" cy="153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ymbol zastępczy stopki 3"/>
          <p:cNvSpPr>
            <a:spLocks noGrp="1"/>
          </p:cNvSpPr>
          <p:nvPr>
            <p:ph type="ftr" sz="quarter" idx="10"/>
          </p:nvPr>
        </p:nvSpPr>
        <p:spPr>
          <a:noFill/>
        </p:spPr>
        <p:txBody>
          <a:bodyPr/>
          <a:lstStyle/>
          <a:p>
            <a:r>
              <a:rPr lang="pl-PL"/>
              <a:t>KISIM, WIMiIP, AGH</a:t>
            </a:r>
          </a:p>
        </p:txBody>
      </p:sp>
      <p:sp>
        <p:nvSpPr>
          <p:cNvPr id="26627" name="Rectangle 2"/>
          <p:cNvSpPr>
            <a:spLocks noGrp="1" noChangeArrowheads="1"/>
          </p:cNvSpPr>
          <p:nvPr>
            <p:ph type="title"/>
          </p:nvPr>
        </p:nvSpPr>
        <p:spPr/>
        <p:txBody>
          <a:bodyPr/>
          <a:lstStyle/>
          <a:p>
            <a:pPr eaLnBrk="1" hangingPunct="1"/>
            <a:r>
              <a:rPr lang="pl-PL" smtClean="0"/>
              <a:t>Zmienne binarne symetryczne</a:t>
            </a:r>
          </a:p>
        </p:txBody>
      </p:sp>
      <p:sp>
        <p:nvSpPr>
          <p:cNvPr id="26628" name="Rectangle 3"/>
          <p:cNvSpPr>
            <a:spLocks noGrp="1" noChangeArrowheads="1"/>
          </p:cNvSpPr>
          <p:nvPr>
            <p:ph type="body" idx="1"/>
          </p:nvPr>
        </p:nvSpPr>
        <p:spPr>
          <a:xfrm>
            <a:off x="179388" y="2636838"/>
            <a:ext cx="8518525" cy="2232025"/>
          </a:xfrm>
        </p:spPr>
        <p:txBody>
          <a:bodyPr/>
          <a:lstStyle/>
          <a:p>
            <a:pPr eaLnBrk="1" hangingPunct="1">
              <a:lnSpc>
                <a:spcPct val="80000"/>
              </a:lnSpc>
            </a:pPr>
            <a:r>
              <a:rPr lang="pl-PL" sz="2000" smtClean="0"/>
              <a:t>Niepodobieństwo dwóch obiektów i i j, opisanych zmiennymi binarnymi </a:t>
            </a:r>
            <a:r>
              <a:rPr lang="pl-PL" sz="2000" i="1" smtClean="0">
                <a:solidFill>
                  <a:schemeClr val="bg2"/>
                </a:solidFill>
              </a:rPr>
              <a:t>symetrycznymi</a:t>
            </a:r>
            <a:r>
              <a:rPr lang="pl-PL" sz="2000" smtClean="0"/>
              <a:t>, definiujemy jako stosunek liczby zmiennych, dla których oba obiekty posiadają </a:t>
            </a:r>
            <a:r>
              <a:rPr lang="pl-PL" sz="2000" smtClean="0">
                <a:solidFill>
                  <a:srgbClr val="006699"/>
                </a:solidFill>
              </a:rPr>
              <a:t>różną wartość (r+s)</a:t>
            </a:r>
            <a:r>
              <a:rPr lang="pl-PL" sz="2000" smtClean="0"/>
              <a:t> do sumarycznej liczby wszystkich zmiennych p. </a:t>
            </a:r>
          </a:p>
          <a:p>
            <a:pPr eaLnBrk="1" hangingPunct="1">
              <a:lnSpc>
                <a:spcPct val="80000"/>
              </a:lnSpc>
            </a:pPr>
            <a:r>
              <a:rPr lang="pl-PL" sz="2000" smtClean="0"/>
              <a:t>Niepodobieństwo zmiennych binarnych </a:t>
            </a:r>
            <a:r>
              <a:rPr lang="pl-PL" sz="2000" i="1" smtClean="0">
                <a:solidFill>
                  <a:schemeClr val="bg2"/>
                </a:solidFill>
              </a:rPr>
              <a:t>asymetrycznych</a:t>
            </a:r>
            <a:r>
              <a:rPr lang="pl-PL" sz="2000" smtClean="0"/>
              <a:t>, definiujemy jako stosunek liczby zmiennych, dla których oba obiekty posiadają różną wartość (r+s) do liczby wszystkich zmiennych p umniejszonej o liczbę zmiennych t przyjmujących wartość 0 dla obu obiektów. </a:t>
            </a:r>
          </a:p>
        </p:txBody>
      </p:sp>
      <p:pic>
        <p:nvPicPr>
          <p:cNvPr id="26629" name="Picture 4"/>
          <p:cNvPicPr>
            <a:picLocks noChangeAspect="1" noChangeArrowheads="1"/>
          </p:cNvPicPr>
          <p:nvPr/>
        </p:nvPicPr>
        <p:blipFill>
          <a:blip r:embed="rId2" cstate="print"/>
          <a:srcRect/>
          <a:stretch>
            <a:fillRect/>
          </a:stretch>
        </p:blipFill>
        <p:spPr bwMode="auto">
          <a:xfrm>
            <a:off x="107950" y="4941888"/>
            <a:ext cx="4464050" cy="1516062"/>
          </a:xfrm>
          <a:prstGeom prst="rect">
            <a:avLst/>
          </a:prstGeom>
          <a:noFill/>
          <a:ln w="9525">
            <a:noFill/>
            <a:miter lim="800000"/>
            <a:headEnd/>
            <a:tailEnd/>
          </a:ln>
        </p:spPr>
      </p:pic>
      <p:pic>
        <p:nvPicPr>
          <p:cNvPr id="26630" name="Picture 5"/>
          <p:cNvPicPr>
            <a:picLocks noChangeAspect="1" noChangeArrowheads="1"/>
          </p:cNvPicPr>
          <p:nvPr/>
        </p:nvPicPr>
        <p:blipFill>
          <a:blip r:embed="rId3" cstate="print"/>
          <a:srcRect/>
          <a:stretch>
            <a:fillRect/>
          </a:stretch>
        </p:blipFill>
        <p:spPr bwMode="auto">
          <a:xfrm>
            <a:off x="179388" y="1052513"/>
            <a:ext cx="5400675" cy="673100"/>
          </a:xfrm>
          <a:prstGeom prst="rect">
            <a:avLst/>
          </a:prstGeom>
          <a:noFill/>
          <a:ln w="9525">
            <a:noFill/>
            <a:miter lim="800000"/>
            <a:headEnd/>
            <a:tailEnd/>
          </a:ln>
        </p:spPr>
      </p:pic>
      <p:pic>
        <p:nvPicPr>
          <p:cNvPr id="26631" name="Picture 6"/>
          <p:cNvPicPr>
            <a:picLocks noChangeAspect="1" noChangeArrowheads="1"/>
          </p:cNvPicPr>
          <p:nvPr/>
        </p:nvPicPr>
        <p:blipFill>
          <a:blip r:embed="rId4" cstate="print"/>
          <a:srcRect/>
          <a:stretch>
            <a:fillRect/>
          </a:stretch>
        </p:blipFill>
        <p:spPr bwMode="auto">
          <a:xfrm>
            <a:off x="4284663" y="1773238"/>
            <a:ext cx="4608512" cy="820737"/>
          </a:xfrm>
          <a:prstGeom prst="rect">
            <a:avLst/>
          </a:prstGeom>
          <a:noFill/>
          <a:ln w="9525">
            <a:noFill/>
            <a:miter lim="800000"/>
            <a:headEnd/>
            <a:tailEnd/>
          </a:ln>
        </p:spPr>
      </p:pic>
      <p:pic>
        <p:nvPicPr>
          <p:cNvPr id="26632" name="Picture 7"/>
          <p:cNvPicPr>
            <a:picLocks noChangeAspect="1" noChangeArrowheads="1"/>
          </p:cNvPicPr>
          <p:nvPr/>
        </p:nvPicPr>
        <p:blipFill>
          <a:blip r:embed="rId5" cstate="print"/>
          <a:srcRect/>
          <a:stretch>
            <a:fillRect/>
          </a:stretch>
        </p:blipFill>
        <p:spPr bwMode="auto">
          <a:xfrm>
            <a:off x="4572000" y="4941888"/>
            <a:ext cx="4572000" cy="1536700"/>
          </a:xfrm>
          <a:prstGeom prst="rect">
            <a:avLst/>
          </a:prstGeom>
          <a:noFill/>
          <a:ln w="9525">
            <a:noFill/>
            <a:miter lim="800000"/>
            <a:headEnd/>
            <a:tailEnd/>
          </a:ln>
        </p:spPr>
      </p:pic>
      <p:sp>
        <p:nvSpPr>
          <p:cNvPr id="26633" name="Rectangle 8"/>
          <p:cNvSpPr>
            <a:spLocks noChangeArrowheads="1"/>
          </p:cNvSpPr>
          <p:nvPr/>
        </p:nvSpPr>
        <p:spPr bwMode="auto">
          <a:xfrm>
            <a:off x="179388" y="5884863"/>
            <a:ext cx="1558925" cy="366712"/>
          </a:xfrm>
          <a:prstGeom prst="rect">
            <a:avLst/>
          </a:prstGeom>
          <a:noFill/>
          <a:ln w="9525">
            <a:noFill/>
            <a:miter lim="800000"/>
            <a:headEnd/>
            <a:tailEnd/>
          </a:ln>
        </p:spPr>
        <p:txBody>
          <a:bodyPr wrap="none">
            <a:spAutoFit/>
          </a:bodyPr>
          <a:lstStyle/>
          <a:p>
            <a:r>
              <a:rPr lang="pl-PL" i="1">
                <a:solidFill>
                  <a:schemeClr val="bg2"/>
                </a:solidFill>
              </a:rPr>
              <a:t>symetrycznymi</a:t>
            </a:r>
          </a:p>
        </p:txBody>
      </p:sp>
      <p:sp>
        <p:nvSpPr>
          <p:cNvPr id="26634" name="Rectangle 9"/>
          <p:cNvSpPr>
            <a:spLocks noChangeArrowheads="1"/>
          </p:cNvSpPr>
          <p:nvPr/>
        </p:nvSpPr>
        <p:spPr bwMode="auto">
          <a:xfrm>
            <a:off x="4643438" y="5813425"/>
            <a:ext cx="1676400" cy="366713"/>
          </a:xfrm>
          <a:prstGeom prst="rect">
            <a:avLst/>
          </a:prstGeom>
          <a:noFill/>
          <a:ln w="9525">
            <a:noFill/>
            <a:miter lim="800000"/>
            <a:headEnd/>
            <a:tailEnd/>
          </a:ln>
        </p:spPr>
        <p:txBody>
          <a:bodyPr wrap="none">
            <a:spAutoFit/>
          </a:bodyPr>
          <a:lstStyle/>
          <a:p>
            <a:r>
              <a:rPr lang="pl-PL" i="1">
                <a:solidFill>
                  <a:schemeClr val="bg2"/>
                </a:solidFill>
              </a:rPr>
              <a:t>asymetrycznymi</a:t>
            </a:r>
          </a:p>
        </p:txBody>
      </p:sp>
      <p:sp>
        <p:nvSpPr>
          <p:cNvPr id="26635" name="Rectangle 10"/>
          <p:cNvSpPr>
            <a:spLocks noChangeArrowheads="1"/>
          </p:cNvSpPr>
          <p:nvPr/>
        </p:nvSpPr>
        <p:spPr bwMode="auto">
          <a:xfrm>
            <a:off x="1978025" y="5589588"/>
            <a:ext cx="2449513" cy="717550"/>
          </a:xfrm>
          <a:prstGeom prst="rect">
            <a:avLst/>
          </a:prstGeom>
          <a:solidFill>
            <a:srgbClr val="006699">
              <a:alpha val="20000"/>
            </a:srgbClr>
          </a:solidFill>
          <a:ln w="9525">
            <a:noFill/>
            <a:miter lim="800000"/>
            <a:headEnd/>
            <a:tailEnd/>
          </a:ln>
        </p:spPr>
        <p:txBody>
          <a:bodyPr wrap="none" anchor="ctr"/>
          <a:lstStyle/>
          <a:p>
            <a:endParaRPr lang="pl-PL"/>
          </a:p>
        </p:txBody>
      </p:sp>
      <p:sp>
        <p:nvSpPr>
          <p:cNvPr id="26636" name="Rectangle 11"/>
          <p:cNvSpPr>
            <a:spLocks noChangeArrowheads="1"/>
          </p:cNvSpPr>
          <p:nvPr/>
        </p:nvSpPr>
        <p:spPr bwMode="auto">
          <a:xfrm>
            <a:off x="6516688" y="5589588"/>
            <a:ext cx="2449512" cy="717550"/>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stopki 3"/>
          <p:cNvSpPr>
            <a:spLocks noGrp="1"/>
          </p:cNvSpPr>
          <p:nvPr>
            <p:ph type="ftr" sz="quarter" idx="10"/>
          </p:nvPr>
        </p:nvSpPr>
        <p:spPr>
          <a:noFill/>
        </p:spPr>
        <p:txBody>
          <a:bodyPr/>
          <a:lstStyle/>
          <a:p>
            <a:r>
              <a:rPr lang="pl-PL"/>
              <a:t>KISIM, WIMiIP, AGH</a:t>
            </a:r>
          </a:p>
        </p:txBody>
      </p:sp>
      <p:sp>
        <p:nvSpPr>
          <p:cNvPr id="27651" name="Rectangle 2"/>
          <p:cNvSpPr>
            <a:spLocks noGrp="1" noChangeArrowheads="1"/>
          </p:cNvSpPr>
          <p:nvPr>
            <p:ph type="title"/>
          </p:nvPr>
        </p:nvSpPr>
        <p:spPr/>
        <p:txBody>
          <a:bodyPr/>
          <a:lstStyle/>
          <a:p>
            <a:pPr eaLnBrk="1" hangingPunct="1"/>
            <a:r>
              <a:rPr lang="pl-PL" smtClean="0"/>
              <a:t>Zmienne binarne (2)</a:t>
            </a:r>
          </a:p>
        </p:txBody>
      </p:sp>
      <p:sp>
        <p:nvSpPr>
          <p:cNvPr id="27652" name="Rectangle 3"/>
          <p:cNvSpPr>
            <a:spLocks noGrp="1" noChangeArrowheads="1"/>
          </p:cNvSpPr>
          <p:nvPr>
            <p:ph type="body" idx="1"/>
          </p:nvPr>
        </p:nvSpPr>
        <p:spPr/>
        <p:txBody>
          <a:bodyPr/>
          <a:lstStyle/>
          <a:p>
            <a:pPr eaLnBrk="1" hangingPunct="1">
              <a:lnSpc>
                <a:spcPct val="80000"/>
              </a:lnSpc>
            </a:pPr>
            <a:r>
              <a:rPr lang="pl-PL" sz="1800" smtClean="0"/>
              <a:t>Dana jest tablica zawierająca informacje o pacjentach:</a:t>
            </a:r>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endParaRPr lang="pl-PL" sz="1800" smtClean="0"/>
          </a:p>
          <a:p>
            <a:pPr eaLnBrk="1" hangingPunct="1">
              <a:lnSpc>
                <a:spcPct val="80000"/>
              </a:lnSpc>
            </a:pPr>
            <a:r>
              <a:rPr lang="pl-PL" sz="1800" smtClean="0"/>
              <a:t>Niepodobieństwo obiektów, przy założeniu, że wszystkie zmienne binarne, opisujące obiekty, są asymetryczne, wynosi: dasym(jack, mary) = 2/4, dasym(jack, jim) = 2/4, i dasym(jim, mary) = 4/5. </a:t>
            </a:r>
            <a:r>
              <a:rPr lang="pl-PL" sz="1800" smtClean="0">
                <a:solidFill>
                  <a:srgbClr val="006699"/>
                </a:solidFill>
              </a:rPr>
              <a:t>Najbardziej niepodobni są zatem pacjenci jim i mary</a:t>
            </a:r>
            <a:r>
              <a:rPr lang="pl-PL" sz="1800" smtClean="0"/>
              <a:t>. </a:t>
            </a:r>
          </a:p>
          <a:p>
            <a:pPr eaLnBrk="1" hangingPunct="1">
              <a:lnSpc>
                <a:spcPct val="80000"/>
              </a:lnSpc>
            </a:pPr>
            <a:r>
              <a:rPr lang="pl-PL" sz="1800" smtClean="0"/>
              <a:t>Niepodobieństwo obiektów, przy założeniu, że wszystkie zmienne binarne, opisujące obiekty, są symetryczne, wynosi: dsym(jack, mary) = 2/7, dsym(jack, jim) = 2/7, i dsym(jim, mary) = 4/7. Podobnie, </a:t>
            </a:r>
            <a:r>
              <a:rPr lang="pl-PL" sz="1800" smtClean="0">
                <a:solidFill>
                  <a:srgbClr val="006699"/>
                </a:solidFill>
              </a:rPr>
              <a:t>najbardziej niepodobni są pacjenci jim i mary</a:t>
            </a:r>
            <a:r>
              <a:rPr lang="pl-PL" sz="1800" smtClean="0"/>
              <a:t>.</a:t>
            </a:r>
          </a:p>
        </p:txBody>
      </p:sp>
      <p:pic>
        <p:nvPicPr>
          <p:cNvPr id="27653" name="Picture 4"/>
          <p:cNvPicPr>
            <a:picLocks noChangeAspect="1" noChangeArrowheads="1"/>
          </p:cNvPicPr>
          <p:nvPr/>
        </p:nvPicPr>
        <p:blipFill>
          <a:blip r:embed="rId2" cstate="print"/>
          <a:srcRect/>
          <a:stretch>
            <a:fillRect/>
          </a:stretch>
        </p:blipFill>
        <p:spPr bwMode="auto">
          <a:xfrm>
            <a:off x="468313" y="2997200"/>
            <a:ext cx="4176712" cy="1303338"/>
          </a:xfrm>
          <a:prstGeom prst="rect">
            <a:avLst/>
          </a:prstGeom>
          <a:noFill/>
          <a:ln w="9525">
            <a:noFill/>
            <a:miter lim="800000"/>
            <a:headEnd/>
            <a:tailEnd/>
          </a:ln>
        </p:spPr>
      </p:pic>
      <p:pic>
        <p:nvPicPr>
          <p:cNvPr id="27654" name="Picture 5"/>
          <p:cNvPicPr>
            <a:picLocks noChangeAspect="1" noChangeArrowheads="1"/>
          </p:cNvPicPr>
          <p:nvPr/>
        </p:nvPicPr>
        <p:blipFill>
          <a:blip r:embed="rId3" cstate="print"/>
          <a:srcRect/>
          <a:stretch>
            <a:fillRect/>
          </a:stretch>
        </p:blipFill>
        <p:spPr bwMode="auto">
          <a:xfrm>
            <a:off x="4067175" y="1628775"/>
            <a:ext cx="4249738"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ymbol zastępczy stopki 3"/>
          <p:cNvSpPr>
            <a:spLocks noGrp="1"/>
          </p:cNvSpPr>
          <p:nvPr>
            <p:ph type="ftr" sz="quarter" idx="10"/>
          </p:nvPr>
        </p:nvSpPr>
        <p:spPr>
          <a:noFill/>
        </p:spPr>
        <p:txBody>
          <a:bodyPr/>
          <a:lstStyle/>
          <a:p>
            <a:r>
              <a:rPr lang="pl-PL"/>
              <a:t>KISIM, WIMiIP, AGH</a:t>
            </a:r>
          </a:p>
        </p:txBody>
      </p:sp>
      <p:sp>
        <p:nvSpPr>
          <p:cNvPr id="28675" name="Rectangle 2"/>
          <p:cNvSpPr>
            <a:spLocks noGrp="1" noChangeArrowheads="1"/>
          </p:cNvSpPr>
          <p:nvPr>
            <p:ph type="title"/>
          </p:nvPr>
        </p:nvSpPr>
        <p:spPr/>
        <p:txBody>
          <a:bodyPr/>
          <a:lstStyle/>
          <a:p>
            <a:pPr eaLnBrk="1" hangingPunct="1"/>
            <a:r>
              <a:rPr lang="pl-PL" smtClean="0"/>
              <a:t>Zmienne kategoryczne</a:t>
            </a:r>
          </a:p>
        </p:txBody>
      </p:sp>
      <p:sp>
        <p:nvSpPr>
          <p:cNvPr id="28676" name="Rectangle 3"/>
          <p:cNvSpPr>
            <a:spLocks noGrp="1" noChangeArrowheads="1"/>
          </p:cNvSpPr>
          <p:nvPr>
            <p:ph type="body" idx="1"/>
          </p:nvPr>
        </p:nvSpPr>
        <p:spPr/>
        <p:txBody>
          <a:bodyPr/>
          <a:lstStyle/>
          <a:p>
            <a:pPr eaLnBrk="1" hangingPunct="1">
              <a:lnSpc>
                <a:spcPct val="90000"/>
              </a:lnSpc>
            </a:pPr>
            <a:r>
              <a:rPr lang="pl-PL" sz="2000" i="1" smtClean="0">
                <a:solidFill>
                  <a:schemeClr val="bg2"/>
                </a:solidFill>
              </a:rPr>
              <a:t>Zmienna kategoryczna</a:t>
            </a:r>
            <a:r>
              <a:rPr lang="pl-PL" sz="2000" smtClean="0"/>
              <a:t> jest generalizacją zmiennej binarnej: może przyjmować więcej niż dwie wartości (np. dochód: wysoki, średni, niski)</a:t>
            </a:r>
          </a:p>
          <a:p>
            <a:pPr eaLnBrk="1" hangingPunct="1">
              <a:lnSpc>
                <a:spcPct val="90000"/>
              </a:lnSpc>
            </a:pPr>
            <a:r>
              <a:rPr lang="pl-PL" sz="2000" smtClean="0"/>
              <a:t>Niepodobieństwo (podobieństwo) pomiędzy obiektami i, j, opisanymi zmiennymi kategorycznymi, można zdefiniować następująco:</a:t>
            </a:r>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r>
              <a:rPr lang="pl-PL" sz="2000" smtClean="0"/>
              <a:t>gdzie </a:t>
            </a:r>
            <a:r>
              <a:rPr lang="pl-PL" sz="2000" i="1" smtClean="0"/>
              <a:t>p</a:t>
            </a:r>
            <a:r>
              <a:rPr lang="pl-PL" sz="2000" smtClean="0"/>
              <a:t> oznacza łączną liczbę zmiennych, </a:t>
            </a:r>
            <a:r>
              <a:rPr lang="pl-PL" sz="2000" i="1" smtClean="0"/>
              <a:t>m</a:t>
            </a:r>
            <a:r>
              <a:rPr lang="pl-PL" sz="2000" smtClean="0"/>
              <a:t> oznacza liczbę zmiennych, których wartość jest identyczna dla obu obiektów, </a:t>
            </a:r>
            <a:r>
              <a:rPr lang="pl-PL" sz="2000" i="1" smtClean="0"/>
              <a:t>n</a:t>
            </a:r>
            <a:r>
              <a:rPr lang="pl-PL" sz="2000" smtClean="0"/>
              <a:t> oznacza liczbę zmiennych, których wartość jest różna dla obu obiektów</a:t>
            </a:r>
          </a:p>
          <a:p>
            <a:pPr eaLnBrk="1" hangingPunct="1">
              <a:lnSpc>
                <a:spcPct val="90000"/>
              </a:lnSpc>
            </a:pPr>
            <a:endParaRPr lang="pl-PL" sz="2000" smtClean="0"/>
          </a:p>
        </p:txBody>
      </p:sp>
      <p:pic>
        <p:nvPicPr>
          <p:cNvPr id="28677" name="Picture 4"/>
          <p:cNvPicPr>
            <a:picLocks noChangeAspect="1" noChangeArrowheads="1"/>
          </p:cNvPicPr>
          <p:nvPr/>
        </p:nvPicPr>
        <p:blipFill>
          <a:blip r:embed="rId2" cstate="print"/>
          <a:srcRect/>
          <a:stretch>
            <a:fillRect/>
          </a:stretch>
        </p:blipFill>
        <p:spPr bwMode="auto">
          <a:xfrm>
            <a:off x="1331913" y="2636838"/>
            <a:ext cx="6553200" cy="111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stopki 3"/>
          <p:cNvSpPr>
            <a:spLocks noGrp="1"/>
          </p:cNvSpPr>
          <p:nvPr>
            <p:ph type="ftr" sz="quarter" idx="10"/>
          </p:nvPr>
        </p:nvSpPr>
        <p:spPr>
          <a:noFill/>
        </p:spPr>
        <p:txBody>
          <a:bodyPr/>
          <a:lstStyle/>
          <a:p>
            <a:r>
              <a:rPr lang="pl-PL"/>
              <a:t>KISIM, WIMiIP, AGH</a:t>
            </a:r>
          </a:p>
        </p:txBody>
      </p:sp>
      <p:sp>
        <p:nvSpPr>
          <p:cNvPr id="29699" name="Rectangle 2"/>
          <p:cNvSpPr>
            <a:spLocks noGrp="1" noChangeArrowheads="1"/>
          </p:cNvSpPr>
          <p:nvPr>
            <p:ph type="title"/>
          </p:nvPr>
        </p:nvSpPr>
        <p:spPr/>
        <p:txBody>
          <a:bodyPr/>
          <a:lstStyle/>
          <a:p>
            <a:pPr eaLnBrk="1" hangingPunct="1"/>
            <a:r>
              <a:rPr lang="pl-PL" smtClean="0"/>
              <a:t>Metody grupowania </a:t>
            </a:r>
          </a:p>
        </p:txBody>
      </p:sp>
      <p:sp>
        <p:nvSpPr>
          <p:cNvPr id="29700" name="Rectangle 3"/>
          <p:cNvSpPr>
            <a:spLocks noGrp="1" noChangeArrowheads="1"/>
          </p:cNvSpPr>
          <p:nvPr>
            <p:ph type="body" idx="1"/>
          </p:nvPr>
        </p:nvSpPr>
        <p:spPr>
          <a:xfrm>
            <a:off x="179388" y="1052513"/>
            <a:ext cx="8785225" cy="5472112"/>
          </a:xfrm>
        </p:spPr>
        <p:txBody>
          <a:bodyPr/>
          <a:lstStyle/>
          <a:p>
            <a:pPr eaLnBrk="1" hangingPunct="1">
              <a:lnSpc>
                <a:spcPct val="90000"/>
              </a:lnSpc>
            </a:pPr>
            <a:r>
              <a:rPr lang="pl-PL" sz="1800" smtClean="0"/>
              <a:t>Istnieje wiele różnych metod i algorytmów grupowania:</a:t>
            </a:r>
          </a:p>
          <a:p>
            <a:pPr lvl="1" eaLnBrk="1" hangingPunct="1">
              <a:lnSpc>
                <a:spcPct val="90000"/>
              </a:lnSpc>
            </a:pPr>
            <a:r>
              <a:rPr lang="pl-PL" sz="1800" smtClean="0"/>
              <a:t>Dla </a:t>
            </a:r>
            <a:r>
              <a:rPr lang="pl-PL" sz="1800" smtClean="0">
                <a:solidFill>
                  <a:srgbClr val="006699"/>
                </a:solidFill>
              </a:rPr>
              <a:t>danych</a:t>
            </a:r>
            <a:r>
              <a:rPr lang="pl-PL" sz="1800" smtClean="0"/>
              <a:t> liczbowych i/lub danych symbolicznych, danych tekstowych, multimedialnych, itd.</a:t>
            </a:r>
          </a:p>
          <a:p>
            <a:pPr lvl="1" eaLnBrk="1" hangingPunct="1">
              <a:lnSpc>
                <a:spcPct val="90000"/>
              </a:lnSpc>
            </a:pPr>
            <a:r>
              <a:rPr lang="pl-PL" sz="1800" smtClean="0"/>
              <a:t>Deterministyczne i probabilistyczne – W algorytmach deterministycznych proces grupowania opiera się o mechanizm optymalizacji </a:t>
            </a:r>
            <a:r>
              <a:rPr lang="pl-PL" sz="1800" smtClean="0">
                <a:solidFill>
                  <a:srgbClr val="006699"/>
                </a:solidFill>
              </a:rPr>
              <a:t>błędu średniokwadratowego</a:t>
            </a:r>
            <a:r>
              <a:rPr lang="pl-PL" sz="1800" smtClean="0"/>
              <a:t> realizowany metodą tradycyjną, w algorytmach probabilistycznych mechanizm ten opiera się na </a:t>
            </a:r>
            <a:r>
              <a:rPr lang="pl-PL" sz="1800" smtClean="0">
                <a:solidFill>
                  <a:srgbClr val="006699"/>
                </a:solidFill>
              </a:rPr>
              <a:t>penetracji przestrzeni stanów wszystkich możliwych podziałów</a:t>
            </a:r>
            <a:r>
              <a:rPr lang="pl-PL" sz="1800" smtClean="0"/>
              <a:t> zbioru grupowanych obiektów. </a:t>
            </a:r>
          </a:p>
          <a:p>
            <a:pPr lvl="1" eaLnBrk="1" hangingPunct="1">
              <a:lnSpc>
                <a:spcPct val="90000"/>
              </a:lnSpc>
            </a:pPr>
            <a:r>
              <a:rPr lang="pl-PL" sz="1800" smtClean="0"/>
              <a:t>Rozłączne i </a:t>
            </a:r>
            <a:r>
              <a:rPr lang="pl-PL" sz="1800" smtClean="0">
                <a:solidFill>
                  <a:srgbClr val="006699"/>
                </a:solidFill>
              </a:rPr>
              <a:t>przecinające</a:t>
            </a:r>
            <a:r>
              <a:rPr lang="pl-PL" sz="1800" smtClean="0"/>
              <a:t> się (ze względu na charakterystykę wynikowych klastrów)</a:t>
            </a:r>
          </a:p>
          <a:p>
            <a:pPr lvl="1" eaLnBrk="1" hangingPunct="1">
              <a:lnSpc>
                <a:spcPct val="90000"/>
              </a:lnSpc>
            </a:pPr>
            <a:r>
              <a:rPr lang="pl-PL" sz="1800" smtClean="0">
                <a:solidFill>
                  <a:srgbClr val="006699"/>
                </a:solidFill>
              </a:rPr>
              <a:t>Hierarchiczne</a:t>
            </a:r>
            <a:r>
              <a:rPr lang="pl-PL" sz="1800" smtClean="0"/>
              <a:t> i płaskie – Algorytmy hierarchiczne generują sekwencję klastrów; w przypadku algorytmów płaskich, liczba klastrów nie ulega zmianie w kolejnych iteracjach algorytmu, zmienia się natomiast przydziałów obiektów do klastrów. </a:t>
            </a:r>
          </a:p>
          <a:p>
            <a:pPr lvl="1" eaLnBrk="1" hangingPunct="1">
              <a:lnSpc>
                <a:spcPct val="90000"/>
              </a:lnSpc>
            </a:pPr>
            <a:r>
              <a:rPr lang="pl-PL" sz="1800" smtClean="0"/>
              <a:t>Monoteiczny i </a:t>
            </a:r>
            <a:r>
              <a:rPr lang="pl-PL" sz="1800" smtClean="0">
                <a:solidFill>
                  <a:srgbClr val="006699"/>
                </a:solidFill>
              </a:rPr>
              <a:t>politeiczny</a:t>
            </a:r>
            <a:r>
              <a:rPr lang="pl-PL" sz="1800" smtClean="0"/>
              <a:t> – podział, ze względu na kolejność, wykorzystania cech obiektów w procesie grupowania.</a:t>
            </a:r>
          </a:p>
          <a:p>
            <a:pPr lvl="1" eaLnBrk="1" hangingPunct="1">
              <a:lnSpc>
                <a:spcPct val="90000"/>
              </a:lnSpc>
            </a:pPr>
            <a:r>
              <a:rPr lang="pl-PL" sz="1800" smtClean="0">
                <a:solidFill>
                  <a:srgbClr val="006699"/>
                </a:solidFill>
              </a:rPr>
              <a:t>Przyrostowe</a:t>
            </a:r>
            <a:r>
              <a:rPr lang="pl-PL" sz="1800" smtClean="0"/>
              <a:t> i nieprzyrostowe – pierwsza grupa algorytmów: klastry są tworzone w sposób przyrostowy wraz ze wzrostem liczby obiektów do grupowania. W drugim przypadku, proces grupowania, w przypadku zmiany liczby grupowanych obiektów, jest realizowany zawsze od początku.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ymbol zastępczy stopki 3"/>
          <p:cNvSpPr>
            <a:spLocks noGrp="1"/>
          </p:cNvSpPr>
          <p:nvPr>
            <p:ph type="ftr" sz="quarter" idx="10"/>
          </p:nvPr>
        </p:nvSpPr>
        <p:spPr>
          <a:noFill/>
        </p:spPr>
        <p:txBody>
          <a:bodyPr/>
          <a:lstStyle/>
          <a:p>
            <a:r>
              <a:rPr lang="pl-PL"/>
              <a:t>KISIM, WIMiIP, AGH</a:t>
            </a:r>
          </a:p>
        </p:txBody>
      </p:sp>
      <p:sp>
        <p:nvSpPr>
          <p:cNvPr id="30723" name="Rectangle 2"/>
          <p:cNvSpPr>
            <a:spLocks noGrp="1" noChangeArrowheads="1"/>
          </p:cNvSpPr>
          <p:nvPr>
            <p:ph type="title"/>
          </p:nvPr>
        </p:nvSpPr>
        <p:spPr/>
        <p:txBody>
          <a:bodyPr/>
          <a:lstStyle/>
          <a:p>
            <a:pPr eaLnBrk="1" hangingPunct="1"/>
            <a:r>
              <a:rPr lang="pl-PL" smtClean="0"/>
              <a:t>Klasyfikacja metod</a:t>
            </a:r>
          </a:p>
        </p:txBody>
      </p:sp>
      <p:sp>
        <p:nvSpPr>
          <p:cNvPr id="30724" name="Rectangle 3"/>
          <p:cNvSpPr>
            <a:spLocks noGrp="1" noChangeArrowheads="1"/>
          </p:cNvSpPr>
          <p:nvPr>
            <p:ph type="body" idx="1"/>
          </p:nvPr>
        </p:nvSpPr>
        <p:spPr>
          <a:xfrm>
            <a:off x="468313" y="3860800"/>
            <a:ext cx="8229600" cy="2520950"/>
          </a:xfrm>
        </p:spPr>
        <p:txBody>
          <a:bodyPr/>
          <a:lstStyle/>
          <a:p>
            <a:pPr eaLnBrk="1" hangingPunct="1">
              <a:lnSpc>
                <a:spcPct val="80000"/>
              </a:lnSpc>
            </a:pPr>
            <a:r>
              <a:rPr lang="pl-PL" sz="1800" smtClean="0"/>
              <a:t>Pierwsza grupa algorytmów konstruuje klastry sekwencyjnie wykorzystując cechy obiektów, druga konstruuje klastry wykorzystując jednocześnie wszystkie cechy (atrybuty) obiektów. </a:t>
            </a:r>
          </a:p>
          <a:p>
            <a:pPr eaLnBrk="1" hangingPunct="1">
              <a:lnSpc>
                <a:spcPct val="80000"/>
              </a:lnSpc>
            </a:pPr>
            <a:r>
              <a:rPr lang="pl-PL" sz="1800" smtClean="0"/>
              <a:t>Metody hierarchiczne generują zagnieżdżoną sekwencję podziałów zbiorów obiektów w procesie grupowania</a:t>
            </a:r>
          </a:p>
          <a:p>
            <a:pPr eaLnBrk="1" hangingPunct="1">
              <a:lnSpc>
                <a:spcPct val="80000"/>
              </a:lnSpc>
            </a:pPr>
            <a:r>
              <a:rPr lang="pl-PL" sz="1800" smtClean="0"/>
              <a:t>Metody z iteracyjno-optymalizacyjne generują tylko jeden podział (partycję) zbioru obiektów w dowolnym momencie procesu grupowania</a:t>
            </a:r>
          </a:p>
          <a:p>
            <a:pPr eaLnBrk="1" hangingPunct="1">
              <a:lnSpc>
                <a:spcPct val="80000"/>
              </a:lnSpc>
            </a:pPr>
            <a:r>
              <a:rPr lang="pl-PL" sz="1800" smtClean="0"/>
              <a:t>Algorytmy oparte na gęstościach (ang. </a:t>
            </a:r>
            <a:r>
              <a:rPr lang="pl-PL" sz="1800" i="1" smtClean="0"/>
              <a:t>density-based algorithms</a:t>
            </a:r>
            <a:r>
              <a:rPr lang="pl-PL" sz="1800" smtClean="0"/>
              <a:t>), które dzielą zbiory przykładów korzystając z modelu probabilistycznego dla bazowych skupień.</a:t>
            </a:r>
          </a:p>
        </p:txBody>
      </p:sp>
      <p:pic>
        <p:nvPicPr>
          <p:cNvPr id="30725" name="Picture 4"/>
          <p:cNvPicPr>
            <a:picLocks noChangeAspect="1" noChangeArrowheads="1"/>
          </p:cNvPicPr>
          <p:nvPr/>
        </p:nvPicPr>
        <p:blipFill>
          <a:blip r:embed="rId2" cstate="print"/>
          <a:srcRect/>
          <a:stretch>
            <a:fillRect/>
          </a:stretch>
        </p:blipFill>
        <p:spPr bwMode="auto">
          <a:xfrm>
            <a:off x="1835150" y="1052513"/>
            <a:ext cx="5327650" cy="2606675"/>
          </a:xfrm>
          <a:prstGeom prst="rect">
            <a:avLst/>
          </a:prstGeom>
          <a:noFill/>
          <a:ln w="9525">
            <a:noFill/>
            <a:miter lim="800000"/>
            <a:headEnd/>
            <a:tailEnd/>
          </a:ln>
        </p:spPr>
      </p:pic>
      <p:sp>
        <p:nvSpPr>
          <p:cNvPr id="30726" name="Rectangle 6"/>
          <p:cNvSpPr>
            <a:spLocks noChangeArrowheads="1"/>
          </p:cNvSpPr>
          <p:nvPr/>
        </p:nvSpPr>
        <p:spPr bwMode="auto">
          <a:xfrm>
            <a:off x="5867400" y="1268413"/>
            <a:ext cx="3132138" cy="915987"/>
          </a:xfrm>
          <a:prstGeom prst="rect">
            <a:avLst/>
          </a:prstGeom>
          <a:noFill/>
          <a:ln w="9525">
            <a:noFill/>
            <a:miter lim="800000"/>
            <a:headEnd/>
            <a:tailEnd/>
          </a:ln>
        </p:spPr>
        <p:txBody>
          <a:bodyPr>
            <a:spAutoFit/>
          </a:bodyPr>
          <a:lstStyle/>
          <a:p>
            <a:r>
              <a:rPr lang="pl-PL"/>
              <a:t>znalezienia optymalnego podziału zbioru przykładów na określoną liczbę skupień</a:t>
            </a:r>
          </a:p>
        </p:txBody>
      </p:sp>
      <p:sp>
        <p:nvSpPr>
          <p:cNvPr id="30727" name="Rectangle 7"/>
          <p:cNvSpPr>
            <a:spLocks noChangeArrowheads="1"/>
          </p:cNvSpPr>
          <p:nvPr/>
        </p:nvSpPr>
        <p:spPr bwMode="auto">
          <a:xfrm>
            <a:off x="179388" y="1020763"/>
            <a:ext cx="2736850" cy="641350"/>
          </a:xfrm>
          <a:prstGeom prst="rect">
            <a:avLst/>
          </a:prstGeom>
          <a:noFill/>
          <a:ln w="9525">
            <a:noFill/>
            <a:miter lim="800000"/>
            <a:headEnd/>
            <a:tailEnd/>
          </a:ln>
        </p:spPr>
        <p:txBody>
          <a:bodyPr anchor="ctr">
            <a:spAutoFit/>
          </a:bodyPr>
          <a:lstStyle/>
          <a:p>
            <a:r>
              <a:rPr lang="pl-PL"/>
              <a:t>hierarchiczna próba odkrycia struktury skupień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stopki 3"/>
          <p:cNvSpPr>
            <a:spLocks noGrp="1"/>
          </p:cNvSpPr>
          <p:nvPr>
            <p:ph type="ftr" sz="quarter" idx="10"/>
          </p:nvPr>
        </p:nvSpPr>
        <p:spPr>
          <a:noFill/>
        </p:spPr>
        <p:txBody>
          <a:bodyPr/>
          <a:lstStyle/>
          <a:p>
            <a:r>
              <a:rPr lang="pl-PL"/>
              <a:t>KISIM, WIMiIP, AGH</a:t>
            </a:r>
          </a:p>
        </p:txBody>
      </p:sp>
      <p:sp>
        <p:nvSpPr>
          <p:cNvPr id="31747" name="Rectangle 2"/>
          <p:cNvSpPr>
            <a:spLocks noGrp="1" noChangeArrowheads="1"/>
          </p:cNvSpPr>
          <p:nvPr>
            <p:ph type="title"/>
          </p:nvPr>
        </p:nvSpPr>
        <p:spPr>
          <a:xfrm>
            <a:off x="900113" y="2781300"/>
            <a:ext cx="7488237" cy="576263"/>
          </a:xfrm>
        </p:spPr>
        <p:txBody>
          <a:bodyPr/>
          <a:lstStyle/>
          <a:p>
            <a:pPr eaLnBrk="1" hangingPunct="1"/>
            <a:r>
              <a:rPr lang="pl-PL" smtClean="0"/>
              <a:t>Metody iteracyjno-optymalizacyjne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ymbol zastępczy stopki 3"/>
          <p:cNvSpPr>
            <a:spLocks noGrp="1"/>
          </p:cNvSpPr>
          <p:nvPr>
            <p:ph type="ftr" sz="quarter" idx="10"/>
          </p:nvPr>
        </p:nvSpPr>
        <p:spPr>
          <a:noFill/>
        </p:spPr>
        <p:txBody>
          <a:bodyPr/>
          <a:lstStyle/>
          <a:p>
            <a:r>
              <a:rPr lang="pl-PL"/>
              <a:t>KISIM, WIMiIP, AGH</a:t>
            </a:r>
          </a:p>
        </p:txBody>
      </p:sp>
      <p:sp>
        <p:nvSpPr>
          <p:cNvPr id="5123" name="Rectangle 2"/>
          <p:cNvSpPr>
            <a:spLocks noGrp="1" noChangeArrowheads="1"/>
          </p:cNvSpPr>
          <p:nvPr>
            <p:ph type="title"/>
          </p:nvPr>
        </p:nvSpPr>
        <p:spPr/>
        <p:txBody>
          <a:bodyPr/>
          <a:lstStyle/>
          <a:p>
            <a:pPr eaLnBrk="1" hangingPunct="1"/>
            <a:r>
              <a:rPr lang="pl-PL" smtClean="0"/>
              <a:t>Grupowanie</a:t>
            </a:r>
          </a:p>
        </p:txBody>
      </p:sp>
      <p:sp>
        <p:nvSpPr>
          <p:cNvPr id="5124" name="Rectangle 3"/>
          <p:cNvSpPr>
            <a:spLocks noGrp="1" noChangeArrowheads="1"/>
          </p:cNvSpPr>
          <p:nvPr>
            <p:ph type="body" idx="1"/>
          </p:nvPr>
        </p:nvSpPr>
        <p:spPr/>
        <p:txBody>
          <a:bodyPr/>
          <a:lstStyle/>
          <a:p>
            <a:pPr eaLnBrk="1" hangingPunct="1"/>
            <a:r>
              <a:rPr lang="pl-PL" sz="2000" smtClean="0"/>
              <a:t>Problem polega na </a:t>
            </a:r>
            <a:r>
              <a:rPr lang="pl-PL" sz="2000" i="1" smtClean="0">
                <a:solidFill>
                  <a:srgbClr val="006699"/>
                </a:solidFill>
              </a:rPr>
              <a:t>organizowaniu</a:t>
            </a:r>
            <a:r>
              <a:rPr lang="pl-PL" sz="2000" smtClean="0"/>
              <a:t> obserwowanych </a:t>
            </a:r>
            <a:r>
              <a:rPr lang="pl-PL" sz="2000" smtClean="0">
                <a:solidFill>
                  <a:srgbClr val="006699"/>
                </a:solidFill>
              </a:rPr>
              <a:t>danych</a:t>
            </a:r>
            <a:r>
              <a:rPr lang="pl-PL" sz="2000" smtClean="0"/>
              <a:t> w sensowne </a:t>
            </a:r>
            <a:r>
              <a:rPr lang="pl-PL" sz="2000" smtClean="0">
                <a:solidFill>
                  <a:srgbClr val="006699"/>
                </a:solidFill>
              </a:rPr>
              <a:t>struktury</a:t>
            </a:r>
            <a:r>
              <a:rPr lang="pl-PL" sz="2000" smtClean="0"/>
              <a:t> lub grupowaniu danych. </a:t>
            </a:r>
          </a:p>
          <a:p>
            <a:pPr eaLnBrk="1" hangingPunct="1"/>
            <a:r>
              <a:rPr lang="pl-PL" sz="2000" smtClean="0"/>
              <a:t>Analiza skupień może być wykorzystywana do wykrywania struktur w danych bez wyprowadzania interpretacji/wyjaśnienia. </a:t>
            </a:r>
          </a:p>
          <a:p>
            <a:pPr eaLnBrk="1" hangingPunct="1"/>
            <a:r>
              <a:rPr lang="pl-PL" sz="2000" smtClean="0">
                <a:solidFill>
                  <a:srgbClr val="006699"/>
                </a:solidFill>
              </a:rPr>
              <a:t>Analiza skupień jedynie wykrywa struktury w danych bez wyjaśniania dlaczego one występują</a:t>
            </a:r>
            <a:r>
              <a:rPr lang="pl-PL" sz="2000" smtClean="0"/>
              <a:t>. </a:t>
            </a:r>
          </a:p>
          <a:p>
            <a:pPr eaLnBrk="1" hangingPunct="1"/>
            <a:r>
              <a:rPr lang="pl-PL" sz="2000" smtClean="0"/>
              <a:t>Celem segmentacji jest wydzielanie grup obserwacji podobnych, dalszym etapem może być szukanie cech charakterystycznych dla obserwacji wchodzących w skład danej grupy. </a:t>
            </a:r>
          </a:p>
          <a:p>
            <a:pPr eaLnBrk="1" hangingPunct="1"/>
            <a:r>
              <a:rPr lang="pl-PL" sz="2000" smtClean="0"/>
              <a:t>W przeciwieństwie do klasyfikacji wzorcowej (analizy z nauczycielem), polegającej na przyporządkowywaniu przypadków do jednej z określonych klas, tu klasy nie są znane ani w żaden sposób scharakteryzowane przed przystąpieniem do analizy.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stopki 3"/>
          <p:cNvSpPr>
            <a:spLocks noGrp="1"/>
          </p:cNvSpPr>
          <p:nvPr>
            <p:ph type="ftr" sz="quarter" idx="10"/>
          </p:nvPr>
        </p:nvSpPr>
        <p:spPr>
          <a:noFill/>
        </p:spPr>
        <p:txBody>
          <a:bodyPr/>
          <a:lstStyle/>
          <a:p>
            <a:r>
              <a:rPr lang="pl-PL"/>
              <a:t>KISIM, WIMiIP, AGH</a:t>
            </a:r>
          </a:p>
        </p:txBody>
      </p:sp>
      <p:sp>
        <p:nvSpPr>
          <p:cNvPr id="32771" name="Rectangle 2"/>
          <p:cNvSpPr>
            <a:spLocks noGrp="1" noChangeArrowheads="1"/>
          </p:cNvSpPr>
          <p:nvPr>
            <p:ph type="title"/>
          </p:nvPr>
        </p:nvSpPr>
        <p:spPr/>
        <p:txBody>
          <a:bodyPr/>
          <a:lstStyle/>
          <a:p>
            <a:pPr eaLnBrk="1" hangingPunct="1"/>
            <a:r>
              <a:rPr lang="pl-PL" smtClean="0"/>
              <a:t>Metody iteracyjno–optymalizacyjne</a:t>
            </a:r>
          </a:p>
        </p:txBody>
      </p:sp>
      <p:sp>
        <p:nvSpPr>
          <p:cNvPr id="32772" name="Rectangle 3"/>
          <p:cNvSpPr>
            <a:spLocks noGrp="1" noChangeArrowheads="1"/>
          </p:cNvSpPr>
          <p:nvPr>
            <p:ph type="body" idx="1"/>
          </p:nvPr>
        </p:nvSpPr>
        <p:spPr>
          <a:xfrm>
            <a:off x="468313" y="1268413"/>
            <a:ext cx="8229600" cy="3889375"/>
          </a:xfrm>
        </p:spPr>
        <p:txBody>
          <a:bodyPr/>
          <a:lstStyle/>
          <a:p>
            <a:pPr eaLnBrk="1" hangingPunct="1"/>
            <a:r>
              <a:rPr lang="pl-PL" smtClean="0"/>
              <a:t>Dane k - ustalona liczba klastrów, iteracyjno-optymalizacyjne metody grupowania tworzą jeden podział zbioru obiektów (partycję) w miejsce hierarchicznej struktury podziałów</a:t>
            </a:r>
          </a:p>
          <a:p>
            <a:pPr eaLnBrk="1" hangingPunct="1"/>
            <a:r>
              <a:rPr lang="pl-PL" smtClean="0"/>
              <a:t>Tworzony jest podział początkowy (zbiór klastrów k), a następnie, stosując technikę iteracyjnej realokacji obiektów pomiędzy klastrami, podział ten jest modyfikowany w taki sposób, aby uzyskać poprawę podziału zbioru obiektów pomiędzy klastry</a:t>
            </a:r>
          </a:p>
        </p:txBody>
      </p:sp>
      <p:pic>
        <p:nvPicPr>
          <p:cNvPr id="32773" name="Picture 4"/>
          <p:cNvPicPr>
            <a:picLocks noChangeAspect="1" noChangeArrowheads="1"/>
          </p:cNvPicPr>
          <p:nvPr/>
        </p:nvPicPr>
        <p:blipFill>
          <a:blip r:embed="rId2" cstate="print"/>
          <a:srcRect/>
          <a:stretch>
            <a:fillRect/>
          </a:stretch>
        </p:blipFill>
        <p:spPr bwMode="auto">
          <a:xfrm>
            <a:off x="1763713" y="4941888"/>
            <a:ext cx="6088062" cy="94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ymbol zastępczy stopki 3"/>
          <p:cNvSpPr>
            <a:spLocks noGrp="1"/>
          </p:cNvSpPr>
          <p:nvPr>
            <p:ph type="ftr" sz="quarter" idx="10"/>
          </p:nvPr>
        </p:nvSpPr>
        <p:spPr>
          <a:noFill/>
        </p:spPr>
        <p:txBody>
          <a:bodyPr/>
          <a:lstStyle/>
          <a:p>
            <a:r>
              <a:rPr lang="pl-PL"/>
              <a:t>KISIM, WIMiIP, AGH</a:t>
            </a:r>
          </a:p>
        </p:txBody>
      </p:sp>
      <p:sp>
        <p:nvSpPr>
          <p:cNvPr id="33795" name="Rectangle 2"/>
          <p:cNvSpPr>
            <a:spLocks noGrp="1" noChangeArrowheads="1"/>
          </p:cNvSpPr>
          <p:nvPr>
            <p:ph type="title"/>
          </p:nvPr>
        </p:nvSpPr>
        <p:spPr/>
        <p:txBody>
          <a:bodyPr/>
          <a:lstStyle/>
          <a:p>
            <a:pPr eaLnBrk="1" hangingPunct="1"/>
            <a:r>
              <a:rPr lang="pl-PL" smtClean="0"/>
              <a:t>Problem optymalizacyjny</a:t>
            </a:r>
          </a:p>
        </p:txBody>
      </p:sp>
      <p:sp>
        <p:nvSpPr>
          <p:cNvPr id="33796" name="Rectangle 3"/>
          <p:cNvSpPr>
            <a:spLocks noGrp="1" noChangeArrowheads="1"/>
          </p:cNvSpPr>
          <p:nvPr>
            <p:ph type="body" idx="1"/>
          </p:nvPr>
        </p:nvSpPr>
        <p:spPr>
          <a:xfrm>
            <a:off x="468313" y="3789363"/>
            <a:ext cx="8229600" cy="2592387"/>
          </a:xfrm>
        </p:spPr>
        <p:txBody>
          <a:bodyPr/>
          <a:lstStyle/>
          <a:p>
            <a:pPr eaLnBrk="1" hangingPunct="1">
              <a:lnSpc>
                <a:spcPct val="80000"/>
              </a:lnSpc>
            </a:pPr>
            <a:r>
              <a:rPr lang="pl-PL" sz="2000" smtClean="0"/>
              <a:t>Notacja: d(x, y) odległość pomiędzy obiektami x, y </a:t>
            </a:r>
            <a:r>
              <a:rPr lang="pl-PL" sz="2000" smtClean="0">
                <a:sym typeface="Symbol" pitchFamily="18" charset="2"/>
              </a:rPr>
              <a:t></a:t>
            </a:r>
            <a:r>
              <a:rPr lang="pl-PL" sz="2000" smtClean="0"/>
              <a:t> D</a:t>
            </a:r>
          </a:p>
          <a:p>
            <a:pPr eaLnBrk="1" hangingPunct="1">
              <a:lnSpc>
                <a:spcPct val="80000"/>
              </a:lnSpc>
            </a:pPr>
            <a:r>
              <a:rPr lang="pl-PL" sz="2000" smtClean="0"/>
              <a:t>Średnia klastra (mean) – r</a:t>
            </a:r>
            <a:r>
              <a:rPr lang="pl-PL" sz="2000" baseline="-25000" smtClean="0"/>
              <a:t>k</a:t>
            </a:r>
          </a:p>
          <a:p>
            <a:pPr eaLnBrk="1" hangingPunct="1">
              <a:lnSpc>
                <a:spcPct val="80000"/>
              </a:lnSpc>
            </a:pPr>
            <a:r>
              <a:rPr lang="pl-PL" sz="2000" smtClean="0"/>
              <a:t>gdzie n</a:t>
            </a:r>
            <a:r>
              <a:rPr lang="pl-PL" sz="2000" baseline="-25000" smtClean="0"/>
              <a:t>k</a:t>
            </a:r>
            <a:r>
              <a:rPr lang="pl-PL" sz="2000" smtClean="0"/>
              <a:t> liczba obiektów należących do k-tego klastra </a:t>
            </a:r>
            <a:endParaRPr lang="pl-PL" sz="2000" baseline="-25000" smtClean="0"/>
          </a:p>
          <a:p>
            <a:pPr eaLnBrk="1" hangingPunct="1">
              <a:lnSpc>
                <a:spcPct val="80000"/>
              </a:lnSpc>
            </a:pPr>
            <a:endParaRPr lang="pl-PL" sz="2000" smtClean="0"/>
          </a:p>
        </p:txBody>
      </p:sp>
      <p:pic>
        <p:nvPicPr>
          <p:cNvPr id="33797" name="Picture 4"/>
          <p:cNvPicPr>
            <a:picLocks noChangeAspect="1" noChangeArrowheads="1"/>
          </p:cNvPicPr>
          <p:nvPr/>
        </p:nvPicPr>
        <p:blipFill>
          <a:blip r:embed="rId2" cstate="print"/>
          <a:srcRect/>
          <a:stretch>
            <a:fillRect/>
          </a:stretch>
        </p:blipFill>
        <p:spPr bwMode="auto">
          <a:xfrm>
            <a:off x="179388" y="1125538"/>
            <a:ext cx="4537075" cy="2224087"/>
          </a:xfrm>
          <a:prstGeom prst="rect">
            <a:avLst/>
          </a:prstGeom>
          <a:noFill/>
          <a:ln w="9525">
            <a:noFill/>
            <a:miter lim="800000"/>
            <a:headEnd/>
            <a:tailEnd/>
          </a:ln>
        </p:spPr>
      </p:pic>
      <p:pic>
        <p:nvPicPr>
          <p:cNvPr id="33798" name="Picture 5"/>
          <p:cNvPicPr>
            <a:picLocks noChangeAspect="1" noChangeArrowheads="1"/>
          </p:cNvPicPr>
          <p:nvPr/>
        </p:nvPicPr>
        <p:blipFill>
          <a:blip r:embed="rId3" cstate="print"/>
          <a:srcRect/>
          <a:stretch>
            <a:fillRect/>
          </a:stretch>
        </p:blipFill>
        <p:spPr bwMode="auto">
          <a:xfrm>
            <a:off x="4859338" y="1196975"/>
            <a:ext cx="3889375" cy="541338"/>
          </a:xfrm>
          <a:prstGeom prst="rect">
            <a:avLst/>
          </a:prstGeom>
          <a:noFill/>
          <a:ln w="9525">
            <a:noFill/>
            <a:miter lim="800000"/>
            <a:headEnd/>
            <a:tailEnd/>
          </a:ln>
        </p:spPr>
      </p:pic>
      <p:pic>
        <p:nvPicPr>
          <p:cNvPr id="33799" name="Picture 6"/>
          <p:cNvPicPr>
            <a:picLocks noChangeAspect="1" noChangeArrowheads="1"/>
          </p:cNvPicPr>
          <p:nvPr/>
        </p:nvPicPr>
        <p:blipFill>
          <a:blip r:embed="rId4" cstate="print"/>
          <a:srcRect/>
          <a:stretch>
            <a:fillRect/>
          </a:stretch>
        </p:blipFill>
        <p:spPr bwMode="auto">
          <a:xfrm>
            <a:off x="2771775" y="5157788"/>
            <a:ext cx="4392613" cy="893762"/>
          </a:xfrm>
          <a:prstGeom prst="rect">
            <a:avLst/>
          </a:prstGeom>
          <a:noFill/>
          <a:ln w="9525">
            <a:noFill/>
            <a:miter lim="800000"/>
            <a:headEnd/>
            <a:tailEnd/>
          </a:ln>
        </p:spPr>
      </p:pic>
      <p:pic>
        <p:nvPicPr>
          <p:cNvPr id="33800" name="Picture 7"/>
          <p:cNvPicPr>
            <a:picLocks noChangeAspect="1" noChangeArrowheads="1"/>
          </p:cNvPicPr>
          <p:nvPr/>
        </p:nvPicPr>
        <p:blipFill>
          <a:blip r:embed="rId5" cstate="print"/>
          <a:srcRect/>
          <a:stretch>
            <a:fillRect/>
          </a:stretch>
        </p:blipFill>
        <p:spPr bwMode="auto">
          <a:xfrm>
            <a:off x="4859338" y="1700213"/>
            <a:ext cx="3870325" cy="164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ymbol zastępczy stopki 3"/>
          <p:cNvSpPr>
            <a:spLocks noGrp="1"/>
          </p:cNvSpPr>
          <p:nvPr>
            <p:ph type="ftr" sz="quarter" idx="10"/>
          </p:nvPr>
        </p:nvSpPr>
        <p:spPr>
          <a:noFill/>
        </p:spPr>
        <p:txBody>
          <a:bodyPr/>
          <a:lstStyle/>
          <a:p>
            <a:r>
              <a:rPr lang="pl-PL"/>
              <a:t>KISIM, WIMiIP, AGH</a:t>
            </a:r>
          </a:p>
        </p:txBody>
      </p:sp>
      <p:sp>
        <p:nvSpPr>
          <p:cNvPr id="34819" name="Rectangle 3"/>
          <p:cNvSpPr>
            <a:spLocks noGrp="1" noChangeArrowheads="1"/>
          </p:cNvSpPr>
          <p:nvPr>
            <p:ph type="body" idx="1"/>
          </p:nvPr>
        </p:nvSpPr>
        <p:spPr/>
        <p:txBody>
          <a:bodyPr/>
          <a:lstStyle/>
          <a:p>
            <a:pPr eaLnBrk="1" hangingPunct="1">
              <a:lnSpc>
                <a:spcPct val="80000"/>
              </a:lnSpc>
            </a:pPr>
            <a:r>
              <a:rPr lang="pl-PL" sz="2000" smtClean="0"/>
              <a:t>Metody iteracyjno-optymalizacyjne </a:t>
            </a:r>
            <a:r>
              <a:rPr lang="pl-PL" sz="2000" smtClean="0">
                <a:solidFill>
                  <a:srgbClr val="006699"/>
                </a:solidFill>
              </a:rPr>
              <a:t>realokują obiekty</a:t>
            </a:r>
            <a:r>
              <a:rPr lang="pl-PL" sz="2000" smtClean="0"/>
              <a:t> pomiędzy klastrami optymalizując </a:t>
            </a:r>
            <a:r>
              <a:rPr lang="pl-PL" sz="2000" smtClean="0">
                <a:solidFill>
                  <a:srgbClr val="006699"/>
                </a:solidFill>
              </a:rPr>
              <a:t>funkcję kryterialną</a:t>
            </a:r>
            <a:r>
              <a:rPr lang="pl-PL" sz="2000" smtClean="0"/>
              <a:t> zdefiniowaną lokalnie (na podzbiorze obiektów) lub globalnie (na całym zbiorze obiektów)</a:t>
            </a:r>
          </a:p>
          <a:p>
            <a:pPr eaLnBrk="1" hangingPunct="1">
              <a:lnSpc>
                <a:spcPct val="80000"/>
              </a:lnSpc>
            </a:pPr>
            <a:r>
              <a:rPr lang="pl-PL" sz="2000" smtClean="0"/>
              <a:t>Przeszukanie </a:t>
            </a:r>
            <a:r>
              <a:rPr lang="pl-PL" sz="2000" smtClean="0">
                <a:solidFill>
                  <a:srgbClr val="006699"/>
                </a:solidFill>
              </a:rPr>
              <a:t>całej przestrzeni</a:t>
            </a:r>
            <a:r>
              <a:rPr lang="pl-PL" sz="2000" smtClean="0"/>
              <a:t> wszystkich możliwych podziałów zbioru obiektów pomiędzy k klastrów jest, praktycznie, nie realizowalne</a:t>
            </a:r>
          </a:p>
          <a:p>
            <a:pPr eaLnBrk="1" hangingPunct="1">
              <a:lnSpc>
                <a:spcPct val="80000"/>
              </a:lnSpc>
            </a:pPr>
            <a:r>
              <a:rPr lang="pl-PL" sz="2000" smtClean="0"/>
              <a:t>W praktyce, algorytm grupowanie jest uruchamiany </a:t>
            </a:r>
            <a:r>
              <a:rPr lang="pl-PL" sz="2000" smtClean="0">
                <a:solidFill>
                  <a:srgbClr val="006699"/>
                </a:solidFill>
              </a:rPr>
              <a:t>kilkakrotnie, dla różnych podziałów początkowych</a:t>
            </a:r>
            <a:r>
              <a:rPr lang="pl-PL" sz="2000" smtClean="0"/>
              <a:t>, a następnie, najlepszy z uzyskanych podziałów jest przyjmowany jako wynik procesu grupowania</a:t>
            </a:r>
          </a:p>
          <a:p>
            <a:pPr eaLnBrk="1" hangingPunct="1">
              <a:lnSpc>
                <a:spcPct val="80000"/>
              </a:lnSpc>
            </a:pPr>
            <a:r>
              <a:rPr lang="pl-PL" sz="2000" smtClean="0"/>
              <a:t>metody przeszukiwania przestrzeni podziałów:</a:t>
            </a:r>
          </a:p>
          <a:p>
            <a:pPr lvl="1" eaLnBrk="1" hangingPunct="1">
              <a:lnSpc>
                <a:spcPct val="80000"/>
              </a:lnSpc>
            </a:pPr>
            <a:r>
              <a:rPr lang="pl-PL" sz="2000" smtClean="0"/>
              <a:t>przeszukiwanie pełne </a:t>
            </a:r>
          </a:p>
          <a:p>
            <a:pPr lvl="1" eaLnBrk="1" hangingPunct="1">
              <a:lnSpc>
                <a:spcPct val="80000"/>
              </a:lnSpc>
            </a:pPr>
            <a:r>
              <a:rPr lang="pl-PL" sz="2000" smtClean="0"/>
              <a:t>podejście heurystyczne</a:t>
            </a:r>
          </a:p>
          <a:p>
            <a:pPr lvl="1" eaLnBrk="1" hangingPunct="1">
              <a:lnSpc>
                <a:spcPct val="80000"/>
              </a:lnSpc>
            </a:pPr>
            <a:r>
              <a:rPr lang="pl-PL" sz="2000" smtClean="0"/>
              <a:t>podejście kombinatoryczne (tzw. metaheurystyki) - polega na analizie pewnego fragmentu przestrzeni rozwiązań. </a:t>
            </a:r>
          </a:p>
          <a:p>
            <a:pPr lvl="1" eaLnBrk="1" hangingPunct="1">
              <a:lnSpc>
                <a:spcPct val="80000"/>
              </a:lnSpc>
            </a:pPr>
            <a:r>
              <a:rPr lang="pl-PL" sz="2000" i="1" smtClean="0"/>
              <a:t>iterative improvement, tabu search, simulating annealing, genetic algorithms</a:t>
            </a:r>
            <a:r>
              <a:rPr lang="pl-PL" sz="2000" smtClean="0"/>
              <a:t>, itp.</a:t>
            </a:r>
          </a:p>
        </p:txBody>
      </p:sp>
      <p:sp>
        <p:nvSpPr>
          <p:cNvPr id="34820" name="Rectangle 4"/>
          <p:cNvSpPr>
            <a:spLocks noGrp="1" noChangeArrowheads="1"/>
          </p:cNvSpPr>
          <p:nvPr>
            <p:ph type="title"/>
          </p:nvPr>
        </p:nvSpPr>
        <p:spPr>
          <a:noFill/>
        </p:spPr>
        <p:txBody>
          <a:bodyPr/>
          <a:lstStyle/>
          <a:p>
            <a:pPr eaLnBrk="1" hangingPunct="1"/>
            <a:r>
              <a:rPr lang="pl-PL" smtClean="0"/>
              <a:t>Metody iteracyjno-optymalizacyjne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stopki 3"/>
          <p:cNvSpPr>
            <a:spLocks noGrp="1"/>
          </p:cNvSpPr>
          <p:nvPr>
            <p:ph type="ftr" sz="quarter" idx="10"/>
          </p:nvPr>
        </p:nvSpPr>
        <p:spPr>
          <a:noFill/>
        </p:spPr>
        <p:txBody>
          <a:bodyPr/>
          <a:lstStyle/>
          <a:p>
            <a:r>
              <a:rPr lang="pl-PL"/>
              <a:t>KISIM, WIMiIP, AGH</a:t>
            </a:r>
          </a:p>
        </p:txBody>
      </p:sp>
      <p:sp>
        <p:nvSpPr>
          <p:cNvPr id="35843" name="Rectangle 2"/>
          <p:cNvSpPr>
            <a:spLocks noGrp="1" noChangeArrowheads="1"/>
          </p:cNvSpPr>
          <p:nvPr>
            <p:ph type="title"/>
          </p:nvPr>
        </p:nvSpPr>
        <p:spPr/>
        <p:txBody>
          <a:bodyPr/>
          <a:lstStyle/>
          <a:p>
            <a:pPr eaLnBrk="1" hangingPunct="1"/>
            <a:r>
              <a:rPr lang="pl-PL" smtClean="0"/>
              <a:t>Grupowanie oparte na podziale</a:t>
            </a:r>
          </a:p>
        </p:txBody>
      </p:sp>
      <p:sp>
        <p:nvSpPr>
          <p:cNvPr id="35844" name="Rectangle 3"/>
          <p:cNvSpPr>
            <a:spLocks noGrp="1" noChangeArrowheads="1"/>
          </p:cNvSpPr>
          <p:nvPr>
            <p:ph type="body" idx="1"/>
          </p:nvPr>
        </p:nvSpPr>
        <p:spPr/>
        <p:txBody>
          <a:bodyPr/>
          <a:lstStyle/>
          <a:p>
            <a:pPr eaLnBrk="1" hangingPunct="1">
              <a:lnSpc>
                <a:spcPct val="90000"/>
              </a:lnSpc>
            </a:pPr>
            <a:r>
              <a:rPr lang="pl-PL" sz="2000" smtClean="0"/>
              <a:t>Zadaniem grupowania opartego na podziale jest podzielenie zbioru danych na </a:t>
            </a:r>
            <a:r>
              <a:rPr lang="pl-PL" sz="2000" i="1" smtClean="0"/>
              <a:t>k</a:t>
            </a:r>
            <a:r>
              <a:rPr lang="pl-PL" sz="2000" smtClean="0"/>
              <a:t> rozłącznych zbiorów elementów tak, aby elementy w każdym zbiorze były jak najbardziej jednorodne, tzn. dany jest zbiór przykładów P, naszym zadaniem jest znalezienie skupień C = {C</a:t>
            </a:r>
            <a:r>
              <a:rPr lang="pl-PL" sz="2000" baseline="-25000" smtClean="0"/>
              <a:t>1</a:t>
            </a:r>
            <a:r>
              <a:rPr lang="pl-PL" sz="2000" smtClean="0"/>
              <a:t>,...C</a:t>
            </a:r>
            <a:r>
              <a:rPr lang="pl-PL" sz="2000" baseline="-25000" smtClean="0"/>
              <a:t>K</a:t>
            </a:r>
            <a:r>
              <a:rPr lang="pl-PL" sz="2000" smtClean="0"/>
              <a:t>} takich, aby każdy element danych p </a:t>
            </a:r>
            <a:r>
              <a:rPr lang="pl-PL" sz="2000" smtClean="0">
                <a:sym typeface="Symbol" pitchFamily="18" charset="2"/>
              </a:rPr>
              <a:t></a:t>
            </a:r>
            <a:r>
              <a:rPr lang="pl-PL" sz="2000" smtClean="0"/>
              <a:t> P był jednoznacznie przypisany do jednego skupienia C</a:t>
            </a:r>
            <a:r>
              <a:rPr lang="pl-PL" sz="2000" baseline="-25000" smtClean="0"/>
              <a:t>k</a:t>
            </a:r>
            <a:r>
              <a:rPr lang="pl-PL" sz="2000" smtClean="0"/>
              <a:t>. </a:t>
            </a:r>
          </a:p>
          <a:p>
            <a:pPr eaLnBrk="1" hangingPunct="1">
              <a:lnSpc>
                <a:spcPct val="90000"/>
              </a:lnSpc>
            </a:pPr>
            <a:r>
              <a:rPr lang="pl-PL" sz="2000" smtClean="0"/>
              <a:t>Jednorodność jest zindentyfikowana przez stosowną </a:t>
            </a:r>
            <a:r>
              <a:rPr lang="pl-PL" sz="2000" i="1" smtClean="0">
                <a:solidFill>
                  <a:srgbClr val="006699"/>
                </a:solidFill>
              </a:rPr>
              <a:t>funkcję oceny</a:t>
            </a:r>
            <a:r>
              <a:rPr lang="pl-PL" sz="2000" smtClean="0"/>
              <a:t>, taką jak </a:t>
            </a:r>
            <a:r>
              <a:rPr lang="pl-PL" sz="2000" smtClean="0">
                <a:solidFill>
                  <a:srgbClr val="006699"/>
                </a:solidFill>
              </a:rPr>
              <a:t>odległości</a:t>
            </a:r>
            <a:r>
              <a:rPr lang="pl-PL" sz="2000" smtClean="0"/>
              <a:t> między każdym punktem a środkiem ciężkości skupienia, do którego został przypisany. Często </a:t>
            </a:r>
            <a:r>
              <a:rPr lang="pl-PL" sz="2000" i="1" smtClean="0">
                <a:solidFill>
                  <a:srgbClr val="006699"/>
                </a:solidFill>
              </a:rPr>
              <a:t>środek ciężkości</a:t>
            </a:r>
            <a:r>
              <a:rPr lang="pl-PL" sz="2000" smtClean="0">
                <a:solidFill>
                  <a:srgbClr val="006699"/>
                </a:solidFill>
              </a:rPr>
              <a:t> </a:t>
            </a:r>
            <a:r>
              <a:rPr lang="pl-PL" sz="2000" smtClean="0"/>
              <a:t>lub </a:t>
            </a:r>
            <a:r>
              <a:rPr lang="pl-PL" sz="2000" i="1" smtClean="0">
                <a:solidFill>
                  <a:srgbClr val="006699"/>
                </a:solidFill>
              </a:rPr>
              <a:t>średnia</a:t>
            </a:r>
            <a:r>
              <a:rPr lang="pl-PL" sz="2000" smtClean="0"/>
              <a:t> punktów należących do skupienia jest uważana za reprezentatywny punkt tego skupienia. </a:t>
            </a:r>
          </a:p>
          <a:p>
            <a:pPr eaLnBrk="1" hangingPunct="1">
              <a:lnSpc>
                <a:spcPct val="90000"/>
              </a:lnSpc>
            </a:pPr>
            <a:r>
              <a:rPr lang="pl-PL" sz="2000" smtClean="0"/>
              <a:t>liczba zadanych klastrów jest parametrem wejściowym procedury grupowania </a:t>
            </a:r>
          </a:p>
          <a:p>
            <a:pPr eaLnBrk="1" hangingPunct="1">
              <a:lnSpc>
                <a:spcPct val="90000"/>
              </a:lnSpc>
            </a:pPr>
            <a:r>
              <a:rPr lang="pl-PL" sz="2000" smtClean="0"/>
              <a:t>Do mierzenia jakości grupowania można zastosować wiele różnych funkcji oceny. Jedną z najczęściej stosowanych funkcji jest funkcja zwana </a:t>
            </a:r>
            <a:r>
              <a:rPr lang="pl-PL" sz="2000" i="1" smtClean="0">
                <a:solidFill>
                  <a:srgbClr val="006699"/>
                </a:solidFill>
              </a:rPr>
              <a:t>sumą błędów kwadratowych</a:t>
            </a:r>
            <a:r>
              <a:rPr lang="pl-PL" sz="2000" smtClean="0"/>
              <a:t> (ang. </a:t>
            </a:r>
            <a:r>
              <a:rPr lang="pl-PL" sz="2000" i="1" smtClean="0"/>
              <a:t>square error criterion</a:t>
            </a:r>
            <a:r>
              <a:rPr lang="pl-PL" sz="200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stopki 3"/>
          <p:cNvSpPr>
            <a:spLocks noGrp="1"/>
          </p:cNvSpPr>
          <p:nvPr>
            <p:ph type="ftr" sz="quarter" idx="10"/>
          </p:nvPr>
        </p:nvSpPr>
        <p:spPr>
          <a:noFill/>
        </p:spPr>
        <p:txBody>
          <a:bodyPr/>
          <a:lstStyle/>
          <a:p>
            <a:r>
              <a:rPr lang="pl-PL"/>
              <a:t>KISIM, WIMiIP, AGH</a:t>
            </a:r>
          </a:p>
        </p:txBody>
      </p:sp>
      <p:sp>
        <p:nvSpPr>
          <p:cNvPr id="36867" name="Rectangle 2"/>
          <p:cNvSpPr>
            <a:spLocks noGrp="1" noChangeArrowheads="1"/>
          </p:cNvSpPr>
          <p:nvPr>
            <p:ph type="title"/>
          </p:nvPr>
        </p:nvSpPr>
        <p:spPr/>
        <p:txBody>
          <a:bodyPr/>
          <a:lstStyle/>
          <a:p>
            <a:pPr eaLnBrk="1" hangingPunct="1"/>
            <a:r>
              <a:rPr lang="pl-PL" smtClean="0"/>
              <a:t>Suma błędów kwadratowych </a:t>
            </a:r>
          </a:p>
        </p:txBody>
      </p:sp>
      <p:sp>
        <p:nvSpPr>
          <p:cNvPr id="36868" name="Rectangle 3"/>
          <p:cNvSpPr>
            <a:spLocks noGrp="1" noChangeArrowheads="1"/>
          </p:cNvSpPr>
          <p:nvPr>
            <p:ph type="body" idx="1"/>
          </p:nvPr>
        </p:nvSpPr>
        <p:spPr/>
        <p:txBody>
          <a:bodyPr/>
          <a:lstStyle/>
          <a:p>
            <a:pPr eaLnBrk="1" hangingPunct="1"/>
            <a:r>
              <a:rPr lang="pl-PL" smtClean="0"/>
              <a:t>Suma błędów kwadratowych:</a:t>
            </a:r>
          </a:p>
        </p:txBody>
      </p:sp>
      <p:pic>
        <p:nvPicPr>
          <p:cNvPr id="36869" name="Picture 5"/>
          <p:cNvPicPr>
            <a:picLocks noChangeAspect="1" noChangeArrowheads="1"/>
          </p:cNvPicPr>
          <p:nvPr/>
        </p:nvPicPr>
        <p:blipFill>
          <a:blip r:embed="rId2" cstate="print"/>
          <a:srcRect/>
          <a:stretch>
            <a:fillRect/>
          </a:stretch>
        </p:blipFill>
        <p:spPr bwMode="auto">
          <a:xfrm>
            <a:off x="1763713" y="3500438"/>
            <a:ext cx="5334000" cy="2028825"/>
          </a:xfrm>
          <a:prstGeom prst="rect">
            <a:avLst/>
          </a:prstGeom>
          <a:noFill/>
          <a:ln w="9525">
            <a:noFill/>
            <a:miter lim="800000"/>
            <a:headEnd/>
            <a:tailEnd/>
          </a:ln>
        </p:spPr>
      </p:pic>
      <p:pic>
        <p:nvPicPr>
          <p:cNvPr id="36870" name="Picture 6"/>
          <p:cNvPicPr>
            <a:picLocks noChangeAspect="1" noChangeArrowheads="1"/>
          </p:cNvPicPr>
          <p:nvPr/>
        </p:nvPicPr>
        <p:blipFill>
          <a:blip r:embed="rId3" cstate="print"/>
          <a:srcRect/>
          <a:stretch>
            <a:fillRect/>
          </a:stretch>
        </p:blipFill>
        <p:spPr bwMode="auto">
          <a:xfrm>
            <a:off x="2771775" y="1989138"/>
            <a:ext cx="3724275"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stopki 3"/>
          <p:cNvSpPr>
            <a:spLocks noGrp="1"/>
          </p:cNvSpPr>
          <p:nvPr>
            <p:ph type="ftr" sz="quarter" idx="10"/>
          </p:nvPr>
        </p:nvSpPr>
        <p:spPr>
          <a:noFill/>
        </p:spPr>
        <p:txBody>
          <a:bodyPr/>
          <a:lstStyle/>
          <a:p>
            <a:r>
              <a:rPr lang="pl-PL"/>
              <a:t>KISIM, WIMiIP, AGH</a:t>
            </a:r>
          </a:p>
        </p:txBody>
      </p:sp>
      <p:sp>
        <p:nvSpPr>
          <p:cNvPr id="37891" name="Rectangle 2"/>
          <p:cNvSpPr>
            <a:spLocks noGrp="1" noChangeArrowheads="1"/>
          </p:cNvSpPr>
          <p:nvPr>
            <p:ph type="title"/>
          </p:nvPr>
        </p:nvSpPr>
        <p:spPr/>
        <p:txBody>
          <a:bodyPr/>
          <a:lstStyle/>
          <a:p>
            <a:pPr eaLnBrk="1" hangingPunct="1"/>
            <a:r>
              <a:rPr lang="pl-PL" smtClean="0"/>
              <a:t>Funkcje kryterialne</a:t>
            </a:r>
          </a:p>
        </p:txBody>
      </p:sp>
      <p:sp>
        <p:nvSpPr>
          <p:cNvPr id="37892" name="Rectangle 3"/>
          <p:cNvSpPr>
            <a:spLocks noGrp="1" noChangeArrowheads="1"/>
          </p:cNvSpPr>
          <p:nvPr>
            <p:ph type="body" idx="1"/>
          </p:nvPr>
        </p:nvSpPr>
        <p:spPr/>
        <p:txBody>
          <a:bodyPr/>
          <a:lstStyle/>
          <a:p>
            <a:pPr eaLnBrk="1" hangingPunct="1"/>
            <a:r>
              <a:rPr lang="pl-PL" smtClean="0"/>
              <a:t>Dwa aspekty grupowania:</a:t>
            </a:r>
          </a:p>
          <a:p>
            <a:pPr lvl="1" eaLnBrk="1" hangingPunct="1"/>
            <a:r>
              <a:rPr lang="pl-PL" smtClean="0"/>
              <a:t> Klastry powinny być zwarte</a:t>
            </a:r>
          </a:p>
          <a:p>
            <a:pPr lvl="1" eaLnBrk="1" hangingPunct="1"/>
            <a:r>
              <a:rPr lang="pl-PL" i="1" smtClean="0">
                <a:solidFill>
                  <a:schemeClr val="bg2"/>
                </a:solidFill>
              </a:rPr>
              <a:t>Odchylenie wewątrzklastrowe - wc(C)</a:t>
            </a:r>
          </a:p>
          <a:p>
            <a:pPr lvl="1" eaLnBrk="1" hangingPunct="1"/>
            <a:endParaRPr lang="pl-PL" i="1" smtClean="0">
              <a:solidFill>
                <a:schemeClr val="bg2"/>
              </a:solidFill>
            </a:endParaRPr>
          </a:p>
          <a:p>
            <a:pPr lvl="1" eaLnBrk="1" hangingPunct="1"/>
            <a:endParaRPr lang="pl-PL" i="1" smtClean="0">
              <a:solidFill>
                <a:schemeClr val="bg2"/>
              </a:solidFill>
            </a:endParaRPr>
          </a:p>
          <a:p>
            <a:pPr lvl="1" eaLnBrk="1" hangingPunct="1"/>
            <a:r>
              <a:rPr lang="pl-PL" smtClean="0"/>
              <a:t> Klastry powinny być maksymalnie rozłączne</a:t>
            </a:r>
          </a:p>
          <a:p>
            <a:pPr lvl="1" eaLnBrk="1" hangingPunct="1"/>
            <a:r>
              <a:rPr lang="pl-PL" i="1" smtClean="0">
                <a:solidFill>
                  <a:schemeClr val="bg2"/>
                </a:solidFill>
              </a:rPr>
              <a:t>Odchylenie międzyklastrowe – bc(C)</a:t>
            </a:r>
          </a:p>
        </p:txBody>
      </p:sp>
      <p:pic>
        <p:nvPicPr>
          <p:cNvPr id="37893" name="Picture 4"/>
          <p:cNvPicPr>
            <a:picLocks noChangeAspect="1" noChangeArrowheads="1"/>
          </p:cNvPicPr>
          <p:nvPr/>
        </p:nvPicPr>
        <p:blipFill>
          <a:blip r:embed="rId2" cstate="print"/>
          <a:srcRect/>
          <a:stretch>
            <a:fillRect/>
          </a:stretch>
        </p:blipFill>
        <p:spPr bwMode="auto">
          <a:xfrm>
            <a:off x="323850" y="2852738"/>
            <a:ext cx="5473700" cy="968375"/>
          </a:xfrm>
          <a:prstGeom prst="rect">
            <a:avLst/>
          </a:prstGeom>
          <a:noFill/>
          <a:ln w="9525">
            <a:noFill/>
            <a:miter lim="800000"/>
            <a:headEnd/>
            <a:tailEnd/>
          </a:ln>
        </p:spPr>
      </p:pic>
      <p:pic>
        <p:nvPicPr>
          <p:cNvPr id="37894" name="Picture 5"/>
          <p:cNvPicPr>
            <a:picLocks noChangeAspect="1" noChangeArrowheads="1"/>
          </p:cNvPicPr>
          <p:nvPr/>
        </p:nvPicPr>
        <p:blipFill>
          <a:blip r:embed="rId3" cstate="print"/>
          <a:srcRect/>
          <a:stretch>
            <a:fillRect/>
          </a:stretch>
        </p:blipFill>
        <p:spPr bwMode="auto">
          <a:xfrm>
            <a:off x="250825" y="5157788"/>
            <a:ext cx="3600450" cy="892175"/>
          </a:xfrm>
          <a:prstGeom prst="rect">
            <a:avLst/>
          </a:prstGeom>
          <a:noFill/>
          <a:ln w="9525">
            <a:noFill/>
            <a:miter lim="800000"/>
            <a:headEnd/>
            <a:tailEnd/>
          </a:ln>
        </p:spPr>
      </p:pic>
      <p:sp>
        <p:nvSpPr>
          <p:cNvPr id="37895" name="Rectangle 6"/>
          <p:cNvSpPr>
            <a:spLocks noChangeArrowheads="1"/>
          </p:cNvSpPr>
          <p:nvPr/>
        </p:nvSpPr>
        <p:spPr bwMode="auto">
          <a:xfrm>
            <a:off x="6300788" y="3213100"/>
            <a:ext cx="2603500" cy="366713"/>
          </a:xfrm>
          <a:prstGeom prst="rect">
            <a:avLst/>
          </a:prstGeom>
          <a:noFill/>
          <a:ln w="9525">
            <a:noFill/>
            <a:miter lim="800000"/>
            <a:headEnd/>
            <a:tailEnd/>
          </a:ln>
        </p:spPr>
        <p:txBody>
          <a:bodyPr wrap="none">
            <a:spAutoFit/>
          </a:bodyPr>
          <a:lstStyle/>
          <a:p>
            <a:r>
              <a:rPr lang="pl-PL"/>
              <a:t>r</a:t>
            </a:r>
            <a:r>
              <a:rPr lang="pl-PL" baseline="-25000"/>
              <a:t>j</a:t>
            </a:r>
            <a:r>
              <a:rPr lang="pl-PL"/>
              <a:t> - średnia klastra (mean)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stopki 3"/>
          <p:cNvSpPr>
            <a:spLocks noGrp="1"/>
          </p:cNvSpPr>
          <p:nvPr>
            <p:ph type="ftr" sz="quarter" idx="10"/>
          </p:nvPr>
        </p:nvSpPr>
        <p:spPr>
          <a:noFill/>
        </p:spPr>
        <p:txBody>
          <a:bodyPr/>
          <a:lstStyle/>
          <a:p>
            <a:r>
              <a:rPr lang="pl-PL"/>
              <a:t>KISIM, WIMiIP, AGH</a:t>
            </a:r>
          </a:p>
        </p:txBody>
      </p:sp>
      <p:sp>
        <p:nvSpPr>
          <p:cNvPr id="38915" name="Rectangle 2"/>
          <p:cNvSpPr>
            <a:spLocks noGrp="1" noChangeArrowheads="1"/>
          </p:cNvSpPr>
          <p:nvPr>
            <p:ph type="title"/>
          </p:nvPr>
        </p:nvSpPr>
        <p:spPr/>
        <p:txBody>
          <a:bodyPr/>
          <a:lstStyle/>
          <a:p>
            <a:pPr eaLnBrk="1" hangingPunct="1"/>
            <a:r>
              <a:rPr lang="pl-PL" smtClean="0"/>
              <a:t>Funkcje kryterialne</a:t>
            </a:r>
          </a:p>
        </p:txBody>
      </p:sp>
      <p:sp>
        <p:nvSpPr>
          <p:cNvPr id="38916" name="Rectangle 3"/>
          <p:cNvSpPr>
            <a:spLocks noGrp="1" noChangeArrowheads="1"/>
          </p:cNvSpPr>
          <p:nvPr>
            <p:ph type="body" idx="1"/>
          </p:nvPr>
        </p:nvSpPr>
        <p:spPr/>
        <p:txBody>
          <a:bodyPr/>
          <a:lstStyle/>
          <a:p>
            <a:pPr eaLnBrk="1" hangingPunct="1"/>
            <a:r>
              <a:rPr lang="pl-PL" smtClean="0"/>
              <a:t>Miarę jakości grupowania C można zdefiniować jako kombinację </a:t>
            </a:r>
            <a:r>
              <a:rPr lang="pl-PL" i="1" smtClean="0"/>
              <a:t>wc(C) i bc(C),</a:t>
            </a:r>
            <a:r>
              <a:rPr lang="pl-PL" smtClean="0"/>
              <a:t> np. jako stosunek </a:t>
            </a:r>
            <a:r>
              <a:rPr lang="pl-PL" i="1" smtClean="0"/>
              <a:t>bc(C)/wc(C)</a:t>
            </a:r>
          </a:p>
          <a:p>
            <a:pPr eaLnBrk="1" hangingPunct="1"/>
            <a:r>
              <a:rPr lang="pl-PL" smtClean="0"/>
              <a:t>Przyjęcie miary </a:t>
            </a:r>
            <a:r>
              <a:rPr lang="pl-PL" i="1" smtClean="0"/>
              <a:t>wc(C),</a:t>
            </a:r>
            <a:r>
              <a:rPr lang="pl-PL" smtClean="0"/>
              <a:t> jako miary zwartości klastrów, prowadzi do generowania klastrów sferycznych (algorytm k-średnich)</a:t>
            </a:r>
          </a:p>
          <a:p>
            <a:pPr eaLnBrk="1" hangingPunct="1"/>
            <a:r>
              <a:rPr lang="pl-PL" smtClean="0"/>
              <a:t>obliczenie wartości funkcji kryterialnej dla pojedynczego grupowania (pojedynczego podziału) wymaga przejrzenia całego zbioru obiektów. W przypadku analizy m podziałów, obliczenie wartości funkcji kryterialnej będzie wymagało m-krotnego przejrzenia zbioru obiektów 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stopki 3"/>
          <p:cNvSpPr>
            <a:spLocks noGrp="1"/>
          </p:cNvSpPr>
          <p:nvPr>
            <p:ph type="ftr" sz="quarter" idx="10"/>
          </p:nvPr>
        </p:nvSpPr>
        <p:spPr>
          <a:noFill/>
        </p:spPr>
        <p:txBody>
          <a:bodyPr/>
          <a:lstStyle/>
          <a:p>
            <a:r>
              <a:rPr lang="pl-PL"/>
              <a:t>KISIM, WIMiIP, AGH</a:t>
            </a:r>
          </a:p>
        </p:txBody>
      </p:sp>
      <p:sp>
        <p:nvSpPr>
          <p:cNvPr id="39939" name="Rectangle 2"/>
          <p:cNvSpPr>
            <a:spLocks noGrp="1" noChangeArrowheads="1"/>
          </p:cNvSpPr>
          <p:nvPr>
            <p:ph type="title"/>
          </p:nvPr>
        </p:nvSpPr>
        <p:spPr/>
        <p:txBody>
          <a:bodyPr/>
          <a:lstStyle/>
          <a:p>
            <a:pPr eaLnBrk="1" hangingPunct="1"/>
            <a:r>
              <a:rPr lang="pl-PL" smtClean="0"/>
              <a:t>Funkcje kryterialne</a:t>
            </a:r>
          </a:p>
        </p:txBody>
      </p:sp>
      <p:sp>
        <p:nvSpPr>
          <p:cNvPr id="39940" name="Rectangle 3"/>
          <p:cNvSpPr>
            <a:spLocks noGrp="1" noChangeArrowheads="1"/>
          </p:cNvSpPr>
          <p:nvPr>
            <p:ph type="body" idx="1"/>
          </p:nvPr>
        </p:nvSpPr>
        <p:spPr/>
        <p:txBody>
          <a:bodyPr/>
          <a:lstStyle/>
          <a:p>
            <a:pPr eaLnBrk="1" hangingPunct="1"/>
            <a:r>
              <a:rPr lang="pl-PL" smtClean="0"/>
              <a:t>Inna definicja odchylenia wewnątrzklastrowego </a:t>
            </a:r>
            <a:r>
              <a:rPr lang="pl-PL" i="1" smtClean="0"/>
              <a:t>wc(C)</a:t>
            </a:r>
          </a:p>
          <a:p>
            <a:pPr eaLnBrk="1" hangingPunct="1"/>
            <a:r>
              <a:rPr lang="pl-PL" i="1" smtClean="0"/>
              <a:t>dla każdego obiektu należącego do klastra obliczamy odległość tego punktu do najbliższego obiektu w tym klastrze, i bierzemy max z tych odległości</a:t>
            </a:r>
          </a:p>
          <a:p>
            <a:pPr eaLnBrk="1" hangingPunct="1"/>
            <a:endParaRPr lang="pl-PL" i="1" smtClean="0"/>
          </a:p>
          <a:p>
            <a:pPr eaLnBrk="1" hangingPunct="1"/>
            <a:endParaRPr lang="pl-PL" i="1" smtClean="0"/>
          </a:p>
          <a:p>
            <a:pPr eaLnBrk="1" hangingPunct="1"/>
            <a:r>
              <a:rPr lang="pl-PL" smtClean="0"/>
              <a:t>generowanie klastrów podłużnych</a:t>
            </a:r>
          </a:p>
          <a:p>
            <a:pPr eaLnBrk="1" hangingPunct="1"/>
            <a:endParaRPr lang="pl-PL" smtClean="0"/>
          </a:p>
        </p:txBody>
      </p:sp>
      <p:pic>
        <p:nvPicPr>
          <p:cNvPr id="39941" name="Picture 4"/>
          <p:cNvPicPr>
            <a:picLocks noChangeAspect="1" noChangeArrowheads="1"/>
          </p:cNvPicPr>
          <p:nvPr/>
        </p:nvPicPr>
        <p:blipFill>
          <a:blip r:embed="rId2" cstate="print"/>
          <a:srcRect/>
          <a:stretch>
            <a:fillRect/>
          </a:stretch>
        </p:blipFill>
        <p:spPr bwMode="auto">
          <a:xfrm>
            <a:off x="827088" y="3213100"/>
            <a:ext cx="7215187" cy="70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stopki 3"/>
          <p:cNvSpPr>
            <a:spLocks noGrp="1"/>
          </p:cNvSpPr>
          <p:nvPr>
            <p:ph type="ftr" sz="quarter" idx="10"/>
          </p:nvPr>
        </p:nvSpPr>
        <p:spPr>
          <a:noFill/>
        </p:spPr>
        <p:txBody>
          <a:bodyPr/>
          <a:lstStyle/>
          <a:p>
            <a:r>
              <a:rPr lang="pl-PL"/>
              <a:t>KISIM, WIMiIP, AGH</a:t>
            </a:r>
          </a:p>
        </p:txBody>
      </p:sp>
      <p:sp>
        <p:nvSpPr>
          <p:cNvPr id="40963" name="Rectangle 2"/>
          <p:cNvSpPr>
            <a:spLocks noGrp="1" noChangeArrowheads="1"/>
          </p:cNvSpPr>
          <p:nvPr>
            <p:ph type="title"/>
          </p:nvPr>
        </p:nvSpPr>
        <p:spPr/>
        <p:txBody>
          <a:bodyPr/>
          <a:lstStyle/>
          <a:p>
            <a:pPr eaLnBrk="1" hangingPunct="1"/>
            <a:r>
              <a:rPr lang="pl-PL" smtClean="0"/>
              <a:t>Algorytm K-means</a:t>
            </a:r>
          </a:p>
        </p:txBody>
      </p:sp>
      <p:sp>
        <p:nvSpPr>
          <p:cNvPr id="40964" name="Rectangle 3"/>
          <p:cNvSpPr>
            <a:spLocks noGrp="1" noChangeArrowheads="1"/>
          </p:cNvSpPr>
          <p:nvPr>
            <p:ph type="body" idx="1"/>
          </p:nvPr>
        </p:nvSpPr>
        <p:spPr/>
        <p:txBody>
          <a:bodyPr/>
          <a:lstStyle/>
          <a:p>
            <a:pPr eaLnBrk="1" hangingPunct="1">
              <a:lnSpc>
                <a:spcPct val="90000"/>
              </a:lnSpc>
            </a:pPr>
            <a:r>
              <a:rPr lang="pl-PL" smtClean="0"/>
              <a:t>idea algorytmu </a:t>
            </a:r>
            <a:r>
              <a:rPr lang="pl-PL" i="1" smtClean="0">
                <a:solidFill>
                  <a:srgbClr val="006699"/>
                </a:solidFill>
              </a:rPr>
              <a:t>K-means (k-średnich)</a:t>
            </a:r>
            <a:r>
              <a:rPr lang="pl-PL" smtClean="0"/>
              <a:t> - rozpoczyna się od losowo wybranego grupowania punktów, następnie ponownie przypisuje się punkty tak, aby otrzymać największy wzrost (spadek) w funkcji oceny, po czym przelicza się zaktualizowane skupienia, po raz kolejny przypisuje się punkty i tak dalej aż do momentu, w którym nie ma już żadnych zmian w funkcji oceny lub w składzie skupień. </a:t>
            </a:r>
          </a:p>
          <a:p>
            <a:pPr eaLnBrk="1" hangingPunct="1">
              <a:lnSpc>
                <a:spcPct val="90000"/>
              </a:lnSpc>
            </a:pPr>
            <a:r>
              <a:rPr lang="pl-PL" smtClean="0"/>
              <a:t>To zachłanne podejście ma tę zaletę, że jest proste i gwarantuje otrzymanie co najmniej lokalnego maksimum (minimum) funkcji oceny. </a:t>
            </a:r>
          </a:p>
          <a:p>
            <a:pPr eaLnBrk="1" hangingPunct="1">
              <a:lnSpc>
                <a:spcPct val="90000"/>
              </a:lnSpc>
            </a:pPr>
            <a:r>
              <a:rPr lang="pl-PL" smtClean="0"/>
              <a:t>Osiągnięcie „optimum" globalnego podziału obiektów wymaga przeanalizowania wszystkich możliwych podziałów zbioru n obiektów pomiędzy k klastrów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stopki 3"/>
          <p:cNvSpPr>
            <a:spLocks noGrp="1"/>
          </p:cNvSpPr>
          <p:nvPr>
            <p:ph type="ftr" sz="quarter" idx="10"/>
          </p:nvPr>
        </p:nvSpPr>
        <p:spPr>
          <a:noFill/>
        </p:spPr>
        <p:txBody>
          <a:bodyPr/>
          <a:lstStyle/>
          <a:p>
            <a:r>
              <a:rPr lang="pl-PL"/>
              <a:t>KISIM, WIMiIP, AGH</a:t>
            </a:r>
          </a:p>
        </p:txBody>
      </p:sp>
      <p:sp>
        <p:nvSpPr>
          <p:cNvPr id="41987" name="Rectangle 2"/>
          <p:cNvSpPr>
            <a:spLocks noGrp="1" noChangeArrowheads="1"/>
          </p:cNvSpPr>
          <p:nvPr>
            <p:ph type="title"/>
          </p:nvPr>
        </p:nvSpPr>
        <p:spPr/>
        <p:txBody>
          <a:bodyPr/>
          <a:lstStyle/>
          <a:p>
            <a:pPr eaLnBrk="1" hangingPunct="1"/>
            <a:r>
              <a:rPr lang="pl-PL" smtClean="0"/>
              <a:t>Algorytm K-means</a:t>
            </a:r>
          </a:p>
        </p:txBody>
      </p:sp>
      <p:pic>
        <p:nvPicPr>
          <p:cNvPr id="41988" name="Picture 4"/>
          <p:cNvPicPr>
            <a:picLocks noChangeAspect="1" noChangeArrowheads="1"/>
          </p:cNvPicPr>
          <p:nvPr/>
        </p:nvPicPr>
        <p:blipFill>
          <a:blip r:embed="rId2" cstate="print"/>
          <a:srcRect/>
          <a:stretch>
            <a:fillRect/>
          </a:stretch>
        </p:blipFill>
        <p:spPr bwMode="auto">
          <a:xfrm>
            <a:off x="179388" y="1052513"/>
            <a:ext cx="5553075" cy="2085975"/>
          </a:xfrm>
          <a:prstGeom prst="rect">
            <a:avLst/>
          </a:prstGeom>
          <a:noFill/>
          <a:ln w="9525">
            <a:noFill/>
            <a:miter lim="800000"/>
            <a:headEnd/>
            <a:tailEnd/>
          </a:ln>
        </p:spPr>
      </p:pic>
      <p:pic>
        <p:nvPicPr>
          <p:cNvPr id="41989" name="Picture 5"/>
          <p:cNvPicPr>
            <a:picLocks noChangeAspect="1" noChangeArrowheads="1"/>
          </p:cNvPicPr>
          <p:nvPr/>
        </p:nvPicPr>
        <p:blipFill>
          <a:blip r:embed="rId3" cstate="print"/>
          <a:srcRect/>
          <a:stretch>
            <a:fillRect/>
          </a:stretch>
        </p:blipFill>
        <p:spPr bwMode="auto">
          <a:xfrm>
            <a:off x="3995738" y="2636838"/>
            <a:ext cx="4752975" cy="390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stopki 3"/>
          <p:cNvSpPr>
            <a:spLocks noGrp="1"/>
          </p:cNvSpPr>
          <p:nvPr>
            <p:ph type="ftr" sz="quarter" idx="10"/>
          </p:nvPr>
        </p:nvSpPr>
        <p:spPr>
          <a:noFill/>
        </p:spPr>
        <p:txBody>
          <a:bodyPr/>
          <a:lstStyle/>
          <a:p>
            <a:r>
              <a:rPr lang="pl-PL"/>
              <a:t>KISIM, WIMiIP, AGH</a:t>
            </a:r>
          </a:p>
        </p:txBody>
      </p:sp>
      <p:sp>
        <p:nvSpPr>
          <p:cNvPr id="6147" name="Rectangle 2"/>
          <p:cNvSpPr>
            <a:spLocks noGrp="1" noChangeArrowheads="1"/>
          </p:cNvSpPr>
          <p:nvPr>
            <p:ph type="title"/>
          </p:nvPr>
        </p:nvSpPr>
        <p:spPr/>
        <p:txBody>
          <a:bodyPr/>
          <a:lstStyle/>
          <a:p>
            <a:pPr eaLnBrk="1" hangingPunct="1"/>
            <a:r>
              <a:rPr lang="pl-PL" smtClean="0"/>
              <a:t>Grupowanie</a:t>
            </a:r>
          </a:p>
        </p:txBody>
      </p:sp>
      <p:sp>
        <p:nvSpPr>
          <p:cNvPr id="6148" name="Rectangle 3"/>
          <p:cNvSpPr>
            <a:spLocks noGrp="1" noChangeArrowheads="1"/>
          </p:cNvSpPr>
          <p:nvPr>
            <p:ph type="body" idx="1"/>
          </p:nvPr>
        </p:nvSpPr>
        <p:spPr>
          <a:xfrm>
            <a:off x="468313" y="1125538"/>
            <a:ext cx="8229600" cy="5399087"/>
          </a:xfrm>
        </p:spPr>
        <p:txBody>
          <a:bodyPr/>
          <a:lstStyle/>
          <a:p>
            <a:pPr marL="0" indent="0" eaLnBrk="1" hangingPunct="1">
              <a:buFont typeface="Georgia" pitchFamily="18" charset="0"/>
              <a:buNone/>
            </a:pPr>
            <a:r>
              <a:rPr lang="pl-PL" smtClean="0"/>
              <a:t>Znajdź </a:t>
            </a:r>
            <a:r>
              <a:rPr lang="pl-PL" i="1" smtClean="0">
                <a:solidFill>
                  <a:schemeClr val="bg2"/>
                </a:solidFill>
              </a:rPr>
              <a:t>„naturalne"</a:t>
            </a:r>
            <a:r>
              <a:rPr lang="pl-PL" smtClean="0"/>
              <a:t> pogrupowanie obiektów w oparciu o ich wartości </a:t>
            </a:r>
          </a:p>
          <a:p>
            <a:pPr marL="0" indent="0" eaLnBrk="1" hangingPunct="1">
              <a:buFont typeface="Georgia" pitchFamily="18" charset="0"/>
              <a:buNone/>
            </a:pPr>
            <a:r>
              <a:rPr lang="pl-PL" smtClean="0"/>
              <a:t>				</a:t>
            </a:r>
          </a:p>
          <a:p>
            <a:pPr marL="4037013" lvl="1" eaLnBrk="1" hangingPunct="1">
              <a:buFont typeface="Georgia" pitchFamily="18" charset="0"/>
              <a:buNone/>
            </a:pPr>
            <a:r>
              <a:rPr lang="pl-PL" smtClean="0"/>
              <a:t>zastosowania grupowania: </a:t>
            </a:r>
          </a:p>
          <a:p>
            <a:pPr marL="4037013" lvl="1" eaLnBrk="1" hangingPunct="1"/>
            <a:r>
              <a:rPr lang="pl-PL" smtClean="0"/>
              <a:t>grupowanie dokumentów </a:t>
            </a:r>
          </a:p>
          <a:p>
            <a:pPr marL="4037013" lvl="1" eaLnBrk="1" hangingPunct="1"/>
            <a:r>
              <a:rPr lang="pl-PL" smtClean="0"/>
              <a:t>grupowanie klientów </a:t>
            </a:r>
          </a:p>
          <a:p>
            <a:pPr marL="4037013" lvl="1" eaLnBrk="1" hangingPunct="1"/>
            <a:r>
              <a:rPr lang="pl-PL" smtClean="0"/>
              <a:t>segmentacja rynku </a:t>
            </a:r>
          </a:p>
          <a:p>
            <a:pPr marL="4037013" lvl="1" eaLnBrk="1" hangingPunct="1"/>
            <a:r>
              <a:rPr lang="pl-PL" smtClean="0"/>
              <a:t>Kompresja obrazów</a:t>
            </a:r>
          </a:p>
          <a:p>
            <a:pPr marL="4037013" lvl="1" eaLnBrk="1" hangingPunct="1"/>
            <a:r>
              <a:rPr lang="pl-PL" smtClean="0"/>
              <a:t>Odkrywanie oszustw</a:t>
            </a:r>
            <a:endParaRPr lang="pl-PL" sz="1600" smtClean="0"/>
          </a:p>
          <a:p>
            <a:pPr marL="0" indent="0" eaLnBrk="1" hangingPunct="1"/>
            <a:endParaRPr lang="pl-PL" sz="1400" smtClean="0"/>
          </a:p>
          <a:p>
            <a:pPr marL="0" indent="0" eaLnBrk="1" hangingPunct="1">
              <a:buFont typeface="Georgia" pitchFamily="18" charset="0"/>
              <a:buNone/>
            </a:pPr>
            <a:endParaRPr lang="pl-PL" smtClean="0"/>
          </a:p>
        </p:txBody>
      </p:sp>
      <p:pic>
        <p:nvPicPr>
          <p:cNvPr id="6149" name="Picture 4"/>
          <p:cNvPicPr>
            <a:picLocks noChangeAspect="1" noChangeArrowheads="1"/>
          </p:cNvPicPr>
          <p:nvPr/>
        </p:nvPicPr>
        <p:blipFill>
          <a:blip r:embed="rId2" cstate="print"/>
          <a:srcRect/>
          <a:stretch>
            <a:fillRect/>
          </a:stretch>
        </p:blipFill>
        <p:spPr bwMode="auto">
          <a:xfrm>
            <a:off x="395288" y="2924175"/>
            <a:ext cx="3455987"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stopki 3"/>
          <p:cNvSpPr>
            <a:spLocks noGrp="1"/>
          </p:cNvSpPr>
          <p:nvPr>
            <p:ph type="ftr" sz="quarter" idx="10"/>
          </p:nvPr>
        </p:nvSpPr>
        <p:spPr>
          <a:noFill/>
        </p:spPr>
        <p:txBody>
          <a:bodyPr/>
          <a:lstStyle/>
          <a:p>
            <a:r>
              <a:rPr lang="pl-PL"/>
              <a:t>KISIM, WIMiIP, AGH</a:t>
            </a:r>
          </a:p>
        </p:txBody>
      </p:sp>
      <p:sp>
        <p:nvSpPr>
          <p:cNvPr id="43011" name="Rectangle 2"/>
          <p:cNvSpPr>
            <a:spLocks noGrp="1" noChangeArrowheads="1"/>
          </p:cNvSpPr>
          <p:nvPr>
            <p:ph type="title"/>
          </p:nvPr>
        </p:nvSpPr>
        <p:spPr/>
        <p:txBody>
          <a:bodyPr/>
          <a:lstStyle/>
          <a:p>
            <a:pPr eaLnBrk="1" hangingPunct="1"/>
            <a:r>
              <a:rPr lang="pl-PL" smtClean="0"/>
              <a:t>krok 1</a:t>
            </a:r>
          </a:p>
        </p:txBody>
      </p:sp>
      <p:sp>
        <p:nvSpPr>
          <p:cNvPr id="43012" name="Rectangle 3"/>
          <p:cNvSpPr>
            <a:spLocks noGrp="1" noChangeArrowheads="1"/>
          </p:cNvSpPr>
          <p:nvPr>
            <p:ph type="body" idx="1"/>
          </p:nvPr>
        </p:nvSpPr>
        <p:spPr>
          <a:xfrm>
            <a:off x="468313" y="1268413"/>
            <a:ext cx="6264275" cy="1008062"/>
          </a:xfrm>
        </p:spPr>
        <p:txBody>
          <a:bodyPr/>
          <a:lstStyle/>
          <a:p>
            <a:pPr eaLnBrk="1" hangingPunct="1">
              <a:buFont typeface="Georgia" pitchFamily="18" charset="0"/>
              <a:buNone/>
            </a:pPr>
            <a:r>
              <a:rPr lang="pl-PL" smtClean="0"/>
              <a:t>Założenie: k = 3</a:t>
            </a:r>
          </a:p>
          <a:p>
            <a:pPr eaLnBrk="1" hangingPunct="1">
              <a:buFont typeface="Georgia" pitchFamily="18" charset="0"/>
              <a:buNone/>
            </a:pPr>
            <a:r>
              <a:rPr lang="pl-PL" smtClean="0"/>
              <a:t>wybierz 3 początkowe środki klastrów (losowo)</a:t>
            </a:r>
          </a:p>
        </p:txBody>
      </p:sp>
      <p:pic>
        <p:nvPicPr>
          <p:cNvPr id="43013" name="Picture 4"/>
          <p:cNvPicPr>
            <a:picLocks noChangeAspect="1" noChangeArrowheads="1"/>
          </p:cNvPicPr>
          <p:nvPr/>
        </p:nvPicPr>
        <p:blipFill>
          <a:blip r:embed="rId2" cstate="print"/>
          <a:srcRect/>
          <a:stretch>
            <a:fillRect/>
          </a:stretch>
        </p:blipFill>
        <p:spPr bwMode="auto">
          <a:xfrm>
            <a:off x="1979613" y="2708275"/>
            <a:ext cx="4648200" cy="3495675"/>
          </a:xfrm>
          <a:prstGeom prst="rect">
            <a:avLst/>
          </a:prstGeom>
          <a:noFill/>
          <a:ln w="9525">
            <a:noFill/>
            <a:miter lim="800000"/>
            <a:headEnd/>
            <a:tailEnd/>
          </a:ln>
        </p:spPr>
      </p:pic>
      <p:sp>
        <p:nvSpPr>
          <p:cNvPr id="43014" name="Oval 5"/>
          <p:cNvSpPr>
            <a:spLocks noChangeArrowheads="1"/>
          </p:cNvSpPr>
          <p:nvPr/>
        </p:nvSpPr>
        <p:spPr bwMode="auto">
          <a:xfrm>
            <a:off x="3779838" y="3357563"/>
            <a:ext cx="287337" cy="287337"/>
          </a:xfrm>
          <a:prstGeom prst="ellipse">
            <a:avLst/>
          </a:prstGeom>
          <a:solidFill>
            <a:srgbClr val="006699">
              <a:alpha val="20000"/>
            </a:srgbClr>
          </a:solidFill>
          <a:ln w="9525">
            <a:noFill/>
            <a:round/>
            <a:headEnd/>
            <a:tailEnd/>
          </a:ln>
        </p:spPr>
        <p:txBody>
          <a:bodyPr wrap="none" anchor="ctr"/>
          <a:lstStyle/>
          <a:p>
            <a:endParaRPr lang="pl-PL"/>
          </a:p>
        </p:txBody>
      </p:sp>
      <p:sp>
        <p:nvSpPr>
          <p:cNvPr id="43015" name="Oval 6"/>
          <p:cNvSpPr>
            <a:spLocks noChangeArrowheads="1"/>
          </p:cNvSpPr>
          <p:nvPr/>
        </p:nvSpPr>
        <p:spPr bwMode="auto">
          <a:xfrm>
            <a:off x="3276600" y="4149725"/>
            <a:ext cx="287338"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3016" name="Oval 7"/>
          <p:cNvSpPr>
            <a:spLocks noChangeArrowheads="1"/>
          </p:cNvSpPr>
          <p:nvPr/>
        </p:nvSpPr>
        <p:spPr bwMode="auto">
          <a:xfrm>
            <a:off x="4716463" y="5229225"/>
            <a:ext cx="287337" cy="287338"/>
          </a:xfrm>
          <a:prstGeom prst="ellipse">
            <a:avLst/>
          </a:prstGeom>
          <a:solidFill>
            <a:srgbClr val="006699">
              <a:alpha val="20000"/>
            </a:srgbClr>
          </a:solidFill>
          <a:ln w="9525">
            <a:no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stopki 3"/>
          <p:cNvSpPr>
            <a:spLocks noGrp="1"/>
          </p:cNvSpPr>
          <p:nvPr>
            <p:ph type="ftr" sz="quarter" idx="10"/>
          </p:nvPr>
        </p:nvSpPr>
        <p:spPr>
          <a:noFill/>
        </p:spPr>
        <p:txBody>
          <a:bodyPr/>
          <a:lstStyle/>
          <a:p>
            <a:r>
              <a:rPr lang="pl-PL"/>
              <a:t>KISIM, WIMiIP, AGH</a:t>
            </a:r>
          </a:p>
        </p:txBody>
      </p:sp>
      <p:sp>
        <p:nvSpPr>
          <p:cNvPr id="44035" name="Rectangle 2"/>
          <p:cNvSpPr>
            <a:spLocks noGrp="1" noChangeArrowheads="1"/>
          </p:cNvSpPr>
          <p:nvPr>
            <p:ph type="title"/>
          </p:nvPr>
        </p:nvSpPr>
        <p:spPr/>
        <p:txBody>
          <a:bodyPr/>
          <a:lstStyle/>
          <a:p>
            <a:pPr eaLnBrk="1" hangingPunct="1"/>
            <a:r>
              <a:rPr lang="pl-PL" smtClean="0"/>
              <a:t>krok 2</a:t>
            </a:r>
          </a:p>
        </p:txBody>
      </p:sp>
      <p:sp>
        <p:nvSpPr>
          <p:cNvPr id="44036" name="Rectangle 3"/>
          <p:cNvSpPr>
            <a:spLocks noGrp="1" noChangeArrowheads="1"/>
          </p:cNvSpPr>
          <p:nvPr>
            <p:ph type="body" idx="1"/>
          </p:nvPr>
        </p:nvSpPr>
        <p:spPr/>
        <p:txBody>
          <a:bodyPr/>
          <a:lstStyle/>
          <a:p>
            <a:pPr eaLnBrk="1" hangingPunct="1"/>
            <a:r>
              <a:rPr lang="pl-PL" smtClean="0"/>
              <a:t>Przydziel każdy obiekt do klastra w oparciu o najmniejszą odległość obiektu od środka klastra</a:t>
            </a:r>
          </a:p>
        </p:txBody>
      </p:sp>
      <p:pic>
        <p:nvPicPr>
          <p:cNvPr id="44037" name="Picture 5"/>
          <p:cNvPicPr>
            <a:picLocks noChangeAspect="1" noChangeArrowheads="1"/>
          </p:cNvPicPr>
          <p:nvPr/>
        </p:nvPicPr>
        <p:blipFill>
          <a:blip r:embed="rId2" cstate="print"/>
          <a:srcRect/>
          <a:stretch>
            <a:fillRect/>
          </a:stretch>
        </p:blipFill>
        <p:spPr bwMode="auto">
          <a:xfrm>
            <a:off x="1979613" y="2565400"/>
            <a:ext cx="4657725" cy="3476625"/>
          </a:xfrm>
          <a:prstGeom prst="rect">
            <a:avLst/>
          </a:prstGeom>
          <a:noFill/>
          <a:ln w="9525">
            <a:noFill/>
            <a:miter lim="800000"/>
            <a:headEnd/>
            <a:tailEnd/>
          </a:ln>
        </p:spPr>
      </p:pic>
      <p:sp>
        <p:nvSpPr>
          <p:cNvPr id="44038" name="Oval 6"/>
          <p:cNvSpPr>
            <a:spLocks noChangeArrowheads="1"/>
          </p:cNvSpPr>
          <p:nvPr/>
        </p:nvSpPr>
        <p:spPr bwMode="auto">
          <a:xfrm>
            <a:off x="2771775" y="2781300"/>
            <a:ext cx="3671888" cy="1368425"/>
          </a:xfrm>
          <a:prstGeom prst="ellipse">
            <a:avLst/>
          </a:prstGeom>
          <a:solidFill>
            <a:srgbClr val="006699">
              <a:alpha val="20000"/>
            </a:srgbClr>
          </a:solidFill>
          <a:ln w="9525">
            <a:noFill/>
            <a:round/>
            <a:headEnd/>
            <a:tailEnd/>
          </a:ln>
        </p:spPr>
        <p:txBody>
          <a:bodyPr wrap="none" anchor="ctr"/>
          <a:lstStyle/>
          <a:p>
            <a:endParaRPr lang="pl-PL"/>
          </a:p>
        </p:txBody>
      </p:sp>
      <p:sp>
        <p:nvSpPr>
          <p:cNvPr id="44039" name="Oval 7"/>
          <p:cNvSpPr>
            <a:spLocks noChangeArrowheads="1"/>
          </p:cNvSpPr>
          <p:nvPr/>
        </p:nvSpPr>
        <p:spPr bwMode="auto">
          <a:xfrm>
            <a:off x="2411413" y="4005263"/>
            <a:ext cx="1873250"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4040" name="Oval 8"/>
          <p:cNvSpPr>
            <a:spLocks noChangeArrowheads="1"/>
          </p:cNvSpPr>
          <p:nvPr/>
        </p:nvSpPr>
        <p:spPr bwMode="auto">
          <a:xfrm>
            <a:off x="4284663" y="4149725"/>
            <a:ext cx="2016125" cy="1727200"/>
          </a:xfrm>
          <a:prstGeom prst="ellipse">
            <a:avLst/>
          </a:prstGeom>
          <a:solidFill>
            <a:srgbClr val="99CC00">
              <a:alpha val="20000"/>
            </a:srgbClr>
          </a:solidFill>
          <a:ln w="9525">
            <a:noFill/>
            <a:round/>
            <a:headEnd/>
            <a:tailEnd/>
          </a:ln>
        </p:spPr>
        <p:txBody>
          <a:bodyPr wrap="none" anchor="ctr"/>
          <a:lstStyle/>
          <a:p>
            <a:endParaRPr lang="pl-PL"/>
          </a:p>
        </p:txBody>
      </p:sp>
      <p:sp>
        <p:nvSpPr>
          <p:cNvPr id="44041" name="Line 9"/>
          <p:cNvSpPr>
            <a:spLocks noChangeShapeType="1"/>
          </p:cNvSpPr>
          <p:nvPr/>
        </p:nvSpPr>
        <p:spPr bwMode="auto">
          <a:xfrm>
            <a:off x="2987675" y="3284538"/>
            <a:ext cx="936625" cy="144462"/>
          </a:xfrm>
          <a:prstGeom prst="line">
            <a:avLst/>
          </a:prstGeom>
          <a:noFill/>
          <a:ln w="9525">
            <a:solidFill>
              <a:srgbClr val="CC3300"/>
            </a:solidFill>
            <a:round/>
            <a:headEnd/>
            <a:tailEnd/>
          </a:ln>
        </p:spPr>
        <p:txBody>
          <a:bodyPr/>
          <a:lstStyle/>
          <a:p>
            <a:endParaRPr lang="pl-PL"/>
          </a:p>
        </p:txBody>
      </p:sp>
      <p:sp>
        <p:nvSpPr>
          <p:cNvPr id="44042" name="Line 10"/>
          <p:cNvSpPr>
            <a:spLocks noChangeShapeType="1"/>
          </p:cNvSpPr>
          <p:nvPr/>
        </p:nvSpPr>
        <p:spPr bwMode="auto">
          <a:xfrm flipV="1">
            <a:off x="4140200" y="3068638"/>
            <a:ext cx="719138" cy="288925"/>
          </a:xfrm>
          <a:prstGeom prst="line">
            <a:avLst/>
          </a:prstGeom>
          <a:noFill/>
          <a:ln w="9525">
            <a:solidFill>
              <a:srgbClr val="CC3300"/>
            </a:solidFill>
            <a:round/>
            <a:headEnd/>
            <a:tailEnd/>
          </a:ln>
        </p:spPr>
        <p:txBody>
          <a:bodyPr/>
          <a:lstStyle/>
          <a:p>
            <a:endParaRPr lang="pl-PL"/>
          </a:p>
        </p:txBody>
      </p:sp>
      <p:sp>
        <p:nvSpPr>
          <p:cNvPr id="44043" name="Line 11"/>
          <p:cNvSpPr>
            <a:spLocks noChangeShapeType="1"/>
          </p:cNvSpPr>
          <p:nvPr/>
        </p:nvSpPr>
        <p:spPr bwMode="auto">
          <a:xfrm>
            <a:off x="4067175" y="3500438"/>
            <a:ext cx="1009650" cy="576262"/>
          </a:xfrm>
          <a:prstGeom prst="line">
            <a:avLst/>
          </a:prstGeom>
          <a:noFill/>
          <a:ln w="9525">
            <a:solidFill>
              <a:srgbClr val="CC3300"/>
            </a:solidFill>
            <a:round/>
            <a:headEnd/>
            <a:tailEnd/>
          </a:ln>
        </p:spPr>
        <p:txBody>
          <a:bodyPr/>
          <a:lstStyle/>
          <a:p>
            <a:endParaRPr lang="pl-PL"/>
          </a:p>
        </p:txBody>
      </p:sp>
      <p:sp>
        <p:nvSpPr>
          <p:cNvPr id="44044" name="Line 12"/>
          <p:cNvSpPr>
            <a:spLocks noChangeShapeType="1"/>
          </p:cNvSpPr>
          <p:nvPr/>
        </p:nvSpPr>
        <p:spPr bwMode="auto">
          <a:xfrm>
            <a:off x="4140200" y="3429000"/>
            <a:ext cx="1368425" cy="144463"/>
          </a:xfrm>
          <a:prstGeom prst="line">
            <a:avLst/>
          </a:prstGeom>
          <a:noFill/>
          <a:ln w="9525">
            <a:solidFill>
              <a:srgbClr val="CC3300"/>
            </a:solidFill>
            <a:round/>
            <a:headEnd/>
            <a:tailEnd/>
          </a:ln>
        </p:spPr>
        <p:txBody>
          <a:bodyPr/>
          <a:lstStyle/>
          <a:p>
            <a:endParaRPr lang="pl-PL"/>
          </a:p>
        </p:txBody>
      </p:sp>
      <p:sp>
        <p:nvSpPr>
          <p:cNvPr id="44045" name="Line 13"/>
          <p:cNvSpPr>
            <a:spLocks noChangeShapeType="1"/>
          </p:cNvSpPr>
          <p:nvPr/>
        </p:nvSpPr>
        <p:spPr bwMode="auto">
          <a:xfrm>
            <a:off x="3563938" y="4221163"/>
            <a:ext cx="503237" cy="215900"/>
          </a:xfrm>
          <a:prstGeom prst="line">
            <a:avLst/>
          </a:prstGeom>
          <a:noFill/>
          <a:ln w="9525">
            <a:solidFill>
              <a:srgbClr val="CC3300"/>
            </a:solidFill>
            <a:round/>
            <a:headEnd/>
            <a:tailEnd/>
          </a:ln>
        </p:spPr>
        <p:txBody>
          <a:bodyPr/>
          <a:lstStyle/>
          <a:p>
            <a:endParaRPr lang="pl-PL"/>
          </a:p>
        </p:txBody>
      </p:sp>
      <p:sp>
        <p:nvSpPr>
          <p:cNvPr id="44046" name="Line 14"/>
          <p:cNvSpPr>
            <a:spLocks noChangeShapeType="1"/>
          </p:cNvSpPr>
          <p:nvPr/>
        </p:nvSpPr>
        <p:spPr bwMode="auto">
          <a:xfrm flipV="1">
            <a:off x="2916238" y="4221163"/>
            <a:ext cx="504825" cy="71437"/>
          </a:xfrm>
          <a:prstGeom prst="line">
            <a:avLst/>
          </a:prstGeom>
          <a:noFill/>
          <a:ln w="9525">
            <a:solidFill>
              <a:srgbClr val="CC3300"/>
            </a:solidFill>
            <a:round/>
            <a:headEnd/>
            <a:tailEnd/>
          </a:ln>
        </p:spPr>
        <p:txBody>
          <a:bodyPr/>
          <a:lstStyle/>
          <a:p>
            <a:endParaRPr lang="pl-PL"/>
          </a:p>
        </p:txBody>
      </p:sp>
      <p:sp>
        <p:nvSpPr>
          <p:cNvPr id="44047" name="Line 15"/>
          <p:cNvSpPr>
            <a:spLocks noChangeShapeType="1"/>
          </p:cNvSpPr>
          <p:nvPr/>
        </p:nvSpPr>
        <p:spPr bwMode="auto">
          <a:xfrm flipH="1">
            <a:off x="2987675" y="4292600"/>
            <a:ext cx="431800" cy="576263"/>
          </a:xfrm>
          <a:prstGeom prst="line">
            <a:avLst/>
          </a:prstGeom>
          <a:noFill/>
          <a:ln w="9525">
            <a:solidFill>
              <a:srgbClr val="CC3300"/>
            </a:solidFill>
            <a:round/>
            <a:headEnd/>
            <a:tailEnd/>
          </a:ln>
        </p:spPr>
        <p:txBody>
          <a:bodyPr/>
          <a:lstStyle/>
          <a:p>
            <a:endParaRPr lang="pl-PL"/>
          </a:p>
        </p:txBody>
      </p:sp>
      <p:sp>
        <p:nvSpPr>
          <p:cNvPr id="44048" name="Line 16"/>
          <p:cNvSpPr>
            <a:spLocks noChangeShapeType="1"/>
          </p:cNvSpPr>
          <p:nvPr/>
        </p:nvSpPr>
        <p:spPr bwMode="auto">
          <a:xfrm flipH="1" flipV="1">
            <a:off x="4500563" y="4797425"/>
            <a:ext cx="71437" cy="503238"/>
          </a:xfrm>
          <a:prstGeom prst="line">
            <a:avLst/>
          </a:prstGeom>
          <a:noFill/>
          <a:ln w="9525">
            <a:solidFill>
              <a:srgbClr val="CC3300"/>
            </a:solidFill>
            <a:round/>
            <a:headEnd/>
            <a:tailEnd/>
          </a:ln>
        </p:spPr>
        <p:txBody>
          <a:bodyPr/>
          <a:lstStyle/>
          <a:p>
            <a:endParaRPr lang="pl-PL"/>
          </a:p>
        </p:txBody>
      </p:sp>
      <p:sp>
        <p:nvSpPr>
          <p:cNvPr id="44049" name="Line 17"/>
          <p:cNvSpPr>
            <a:spLocks noChangeShapeType="1"/>
          </p:cNvSpPr>
          <p:nvPr/>
        </p:nvSpPr>
        <p:spPr bwMode="auto">
          <a:xfrm flipV="1">
            <a:off x="4716463" y="4437063"/>
            <a:ext cx="287337" cy="863600"/>
          </a:xfrm>
          <a:prstGeom prst="line">
            <a:avLst/>
          </a:prstGeom>
          <a:noFill/>
          <a:ln w="9525">
            <a:solidFill>
              <a:srgbClr val="CC3300"/>
            </a:solidFill>
            <a:round/>
            <a:headEnd/>
            <a:tailEnd/>
          </a:ln>
        </p:spPr>
        <p:txBody>
          <a:bodyPr/>
          <a:lstStyle/>
          <a:p>
            <a:endParaRPr lang="pl-PL"/>
          </a:p>
        </p:txBody>
      </p:sp>
      <p:sp>
        <p:nvSpPr>
          <p:cNvPr id="44050" name="Line 18"/>
          <p:cNvSpPr>
            <a:spLocks noChangeShapeType="1"/>
          </p:cNvSpPr>
          <p:nvPr/>
        </p:nvSpPr>
        <p:spPr bwMode="auto">
          <a:xfrm>
            <a:off x="4716463" y="5300663"/>
            <a:ext cx="1368425" cy="144462"/>
          </a:xfrm>
          <a:prstGeom prst="line">
            <a:avLst/>
          </a:prstGeom>
          <a:noFill/>
          <a:ln w="9525">
            <a:solidFill>
              <a:srgbClr val="CC3300"/>
            </a:solidFill>
            <a:round/>
            <a:headEnd/>
            <a:tailEnd/>
          </a:ln>
        </p:spPr>
        <p:txBody>
          <a:bodyPr/>
          <a:lstStyle/>
          <a:p>
            <a:endParaRPr lang="pl-P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stopki 3"/>
          <p:cNvSpPr>
            <a:spLocks noGrp="1"/>
          </p:cNvSpPr>
          <p:nvPr>
            <p:ph type="ftr" sz="quarter" idx="10"/>
          </p:nvPr>
        </p:nvSpPr>
        <p:spPr>
          <a:noFill/>
        </p:spPr>
        <p:txBody>
          <a:bodyPr/>
          <a:lstStyle/>
          <a:p>
            <a:r>
              <a:rPr lang="pl-PL"/>
              <a:t>KISIM, WIMiIP, AGH</a:t>
            </a:r>
          </a:p>
        </p:txBody>
      </p:sp>
      <p:sp>
        <p:nvSpPr>
          <p:cNvPr id="45059" name="Rectangle 2"/>
          <p:cNvSpPr>
            <a:spLocks noGrp="1" noChangeArrowheads="1"/>
          </p:cNvSpPr>
          <p:nvPr>
            <p:ph type="title"/>
          </p:nvPr>
        </p:nvSpPr>
        <p:spPr/>
        <p:txBody>
          <a:bodyPr/>
          <a:lstStyle/>
          <a:p>
            <a:pPr eaLnBrk="1" hangingPunct="1"/>
            <a:r>
              <a:rPr lang="pl-PL" smtClean="0"/>
              <a:t>krok 3</a:t>
            </a:r>
          </a:p>
        </p:txBody>
      </p:sp>
      <p:sp>
        <p:nvSpPr>
          <p:cNvPr id="45060" name="Rectangle 3"/>
          <p:cNvSpPr>
            <a:spLocks noGrp="1" noChangeArrowheads="1"/>
          </p:cNvSpPr>
          <p:nvPr>
            <p:ph type="body" idx="1"/>
          </p:nvPr>
        </p:nvSpPr>
        <p:spPr/>
        <p:txBody>
          <a:bodyPr/>
          <a:lstStyle/>
          <a:p>
            <a:pPr eaLnBrk="1" hangingPunct="1"/>
            <a:r>
              <a:rPr lang="pl-PL" smtClean="0"/>
              <a:t>Uaktualnij środki (średnie) wszystkich klastrów</a:t>
            </a:r>
          </a:p>
        </p:txBody>
      </p:sp>
      <p:pic>
        <p:nvPicPr>
          <p:cNvPr id="45061" name="Picture 4"/>
          <p:cNvPicPr>
            <a:picLocks noChangeAspect="1" noChangeArrowheads="1"/>
          </p:cNvPicPr>
          <p:nvPr/>
        </p:nvPicPr>
        <p:blipFill>
          <a:blip r:embed="rId2" cstate="print"/>
          <a:srcRect/>
          <a:stretch>
            <a:fillRect/>
          </a:stretch>
        </p:blipFill>
        <p:spPr bwMode="auto">
          <a:xfrm>
            <a:off x="1835150" y="2205038"/>
            <a:ext cx="4591050" cy="3343275"/>
          </a:xfrm>
          <a:prstGeom prst="rect">
            <a:avLst/>
          </a:prstGeom>
          <a:noFill/>
          <a:ln w="9525">
            <a:noFill/>
            <a:miter lim="800000"/>
            <a:headEnd/>
            <a:tailEnd/>
          </a:ln>
        </p:spPr>
      </p:pic>
      <p:sp>
        <p:nvSpPr>
          <p:cNvPr id="45062" name="Oval 5"/>
          <p:cNvSpPr>
            <a:spLocks noChangeArrowheads="1"/>
          </p:cNvSpPr>
          <p:nvPr/>
        </p:nvSpPr>
        <p:spPr bwMode="auto">
          <a:xfrm>
            <a:off x="2555875" y="2276475"/>
            <a:ext cx="3671888" cy="1368425"/>
          </a:xfrm>
          <a:prstGeom prst="ellipse">
            <a:avLst/>
          </a:prstGeom>
          <a:solidFill>
            <a:srgbClr val="006699">
              <a:alpha val="20000"/>
            </a:srgbClr>
          </a:solidFill>
          <a:ln w="9525">
            <a:noFill/>
            <a:round/>
            <a:headEnd/>
            <a:tailEnd/>
          </a:ln>
        </p:spPr>
        <p:txBody>
          <a:bodyPr wrap="none" anchor="ctr"/>
          <a:lstStyle/>
          <a:p>
            <a:endParaRPr lang="pl-PL"/>
          </a:p>
        </p:txBody>
      </p:sp>
      <p:sp>
        <p:nvSpPr>
          <p:cNvPr id="45063" name="Oval 6"/>
          <p:cNvSpPr>
            <a:spLocks noChangeArrowheads="1"/>
          </p:cNvSpPr>
          <p:nvPr/>
        </p:nvSpPr>
        <p:spPr bwMode="auto">
          <a:xfrm>
            <a:off x="2266950" y="3573463"/>
            <a:ext cx="1873250"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5064" name="Oval 7"/>
          <p:cNvSpPr>
            <a:spLocks noChangeArrowheads="1"/>
          </p:cNvSpPr>
          <p:nvPr/>
        </p:nvSpPr>
        <p:spPr bwMode="auto">
          <a:xfrm>
            <a:off x="4140200" y="3717925"/>
            <a:ext cx="2016125" cy="1727200"/>
          </a:xfrm>
          <a:prstGeom prst="ellipse">
            <a:avLst/>
          </a:prstGeom>
          <a:solidFill>
            <a:srgbClr val="99CC00">
              <a:alpha val="20000"/>
            </a:srgbClr>
          </a:solidFill>
          <a:ln w="9525">
            <a:noFill/>
            <a:round/>
            <a:headEnd/>
            <a:tailEnd/>
          </a:ln>
        </p:spPr>
        <p:txBody>
          <a:bodyPr wrap="none" anchor="ctr"/>
          <a:lstStyle/>
          <a:p>
            <a:endParaRPr lang="pl-PL"/>
          </a:p>
        </p:txBody>
      </p:sp>
      <p:sp>
        <p:nvSpPr>
          <p:cNvPr id="45065" name="Line 18"/>
          <p:cNvSpPr>
            <a:spLocks noChangeShapeType="1"/>
          </p:cNvSpPr>
          <p:nvPr/>
        </p:nvSpPr>
        <p:spPr bwMode="auto">
          <a:xfrm>
            <a:off x="3924300" y="2924175"/>
            <a:ext cx="1079500" cy="0"/>
          </a:xfrm>
          <a:prstGeom prst="line">
            <a:avLst/>
          </a:prstGeom>
          <a:noFill/>
          <a:ln w="57150">
            <a:solidFill>
              <a:srgbClr val="CC3300"/>
            </a:solidFill>
            <a:round/>
            <a:headEnd/>
            <a:tailEnd type="triangle" w="med" len="med"/>
          </a:ln>
        </p:spPr>
        <p:txBody>
          <a:bodyPr/>
          <a:lstStyle/>
          <a:p>
            <a:endParaRPr lang="pl-PL"/>
          </a:p>
        </p:txBody>
      </p:sp>
      <p:sp>
        <p:nvSpPr>
          <p:cNvPr id="45066" name="Line 19"/>
          <p:cNvSpPr>
            <a:spLocks noChangeShapeType="1"/>
          </p:cNvSpPr>
          <p:nvPr/>
        </p:nvSpPr>
        <p:spPr bwMode="auto">
          <a:xfrm flipH="1">
            <a:off x="3059113" y="3716338"/>
            <a:ext cx="217487" cy="576262"/>
          </a:xfrm>
          <a:prstGeom prst="line">
            <a:avLst/>
          </a:prstGeom>
          <a:noFill/>
          <a:ln w="57150">
            <a:solidFill>
              <a:srgbClr val="CC3300"/>
            </a:solidFill>
            <a:round/>
            <a:headEnd/>
            <a:tailEnd type="triangle" w="med" len="med"/>
          </a:ln>
        </p:spPr>
        <p:txBody>
          <a:bodyPr/>
          <a:lstStyle/>
          <a:p>
            <a:endParaRPr lang="pl-PL"/>
          </a:p>
        </p:txBody>
      </p:sp>
      <p:sp>
        <p:nvSpPr>
          <p:cNvPr id="45067" name="Line 20"/>
          <p:cNvSpPr>
            <a:spLocks noChangeShapeType="1"/>
          </p:cNvSpPr>
          <p:nvPr/>
        </p:nvSpPr>
        <p:spPr bwMode="auto">
          <a:xfrm flipV="1">
            <a:off x="4787900" y="4149725"/>
            <a:ext cx="360363" cy="574675"/>
          </a:xfrm>
          <a:prstGeom prst="line">
            <a:avLst/>
          </a:prstGeom>
          <a:noFill/>
          <a:ln w="57150">
            <a:solidFill>
              <a:srgbClr val="CC3300"/>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ymbol zastępczy stopki 3"/>
          <p:cNvSpPr>
            <a:spLocks noGrp="1"/>
          </p:cNvSpPr>
          <p:nvPr>
            <p:ph type="ftr" sz="quarter" idx="10"/>
          </p:nvPr>
        </p:nvSpPr>
        <p:spPr>
          <a:noFill/>
        </p:spPr>
        <p:txBody>
          <a:bodyPr/>
          <a:lstStyle/>
          <a:p>
            <a:r>
              <a:rPr lang="pl-PL"/>
              <a:t>KISIM, WIMiIP, AGH</a:t>
            </a:r>
          </a:p>
        </p:txBody>
      </p:sp>
      <p:sp>
        <p:nvSpPr>
          <p:cNvPr id="46083" name="Rectangle 2"/>
          <p:cNvSpPr>
            <a:spLocks noGrp="1" noChangeArrowheads="1"/>
          </p:cNvSpPr>
          <p:nvPr>
            <p:ph type="title"/>
          </p:nvPr>
        </p:nvSpPr>
        <p:spPr/>
        <p:txBody>
          <a:bodyPr/>
          <a:lstStyle/>
          <a:p>
            <a:pPr eaLnBrk="1" hangingPunct="1"/>
            <a:r>
              <a:rPr lang="pl-PL" smtClean="0"/>
              <a:t>krok 4</a:t>
            </a:r>
          </a:p>
        </p:txBody>
      </p:sp>
      <p:sp>
        <p:nvSpPr>
          <p:cNvPr id="46084" name="Rectangle 3"/>
          <p:cNvSpPr>
            <a:spLocks noGrp="1" noChangeArrowheads="1"/>
          </p:cNvSpPr>
          <p:nvPr>
            <p:ph type="body" idx="1"/>
          </p:nvPr>
        </p:nvSpPr>
        <p:spPr/>
        <p:txBody>
          <a:bodyPr/>
          <a:lstStyle/>
          <a:p>
            <a:pPr eaLnBrk="1" hangingPunct="1"/>
            <a:r>
              <a:rPr lang="pl-PL" smtClean="0"/>
              <a:t>Realokuj obiekty do najbliższych klastrów</a:t>
            </a:r>
          </a:p>
        </p:txBody>
      </p:sp>
      <p:pic>
        <p:nvPicPr>
          <p:cNvPr id="46085" name="Picture 4"/>
          <p:cNvPicPr>
            <a:picLocks noChangeAspect="1" noChangeArrowheads="1"/>
          </p:cNvPicPr>
          <p:nvPr/>
        </p:nvPicPr>
        <p:blipFill>
          <a:blip r:embed="rId2" cstate="print"/>
          <a:srcRect/>
          <a:stretch>
            <a:fillRect/>
          </a:stretch>
        </p:blipFill>
        <p:spPr bwMode="auto">
          <a:xfrm>
            <a:off x="2195513" y="2060575"/>
            <a:ext cx="4600575" cy="3400425"/>
          </a:xfrm>
          <a:prstGeom prst="rect">
            <a:avLst/>
          </a:prstGeom>
          <a:noFill/>
          <a:ln w="9525">
            <a:noFill/>
            <a:miter lim="800000"/>
            <a:headEnd/>
            <a:tailEnd/>
          </a:ln>
        </p:spPr>
      </p:pic>
      <p:sp>
        <p:nvSpPr>
          <p:cNvPr id="420869" name="Oval 5"/>
          <p:cNvSpPr>
            <a:spLocks noChangeArrowheads="1"/>
          </p:cNvSpPr>
          <p:nvPr/>
        </p:nvSpPr>
        <p:spPr bwMode="auto">
          <a:xfrm rot="1413977">
            <a:off x="4784725" y="2290763"/>
            <a:ext cx="1584325" cy="935037"/>
          </a:xfrm>
          <a:prstGeom prst="ellipse">
            <a:avLst/>
          </a:prstGeom>
          <a:solidFill>
            <a:srgbClr val="006699">
              <a:alpha val="20000"/>
            </a:srgbClr>
          </a:solidFill>
          <a:ln w="9525">
            <a:noFill/>
            <a:round/>
            <a:headEnd/>
            <a:tailEnd/>
          </a:ln>
        </p:spPr>
        <p:txBody>
          <a:bodyPr wrap="none" anchor="ctr"/>
          <a:lstStyle/>
          <a:p>
            <a:endParaRPr lang="pl-PL"/>
          </a:p>
        </p:txBody>
      </p:sp>
      <p:sp>
        <p:nvSpPr>
          <p:cNvPr id="420870" name="Oval 6"/>
          <p:cNvSpPr>
            <a:spLocks noChangeArrowheads="1"/>
          </p:cNvSpPr>
          <p:nvPr/>
        </p:nvSpPr>
        <p:spPr bwMode="auto">
          <a:xfrm rot="-127088">
            <a:off x="2408238" y="2565400"/>
            <a:ext cx="1150937" cy="2376488"/>
          </a:xfrm>
          <a:prstGeom prst="ellipse">
            <a:avLst/>
          </a:prstGeom>
          <a:solidFill>
            <a:srgbClr val="339966">
              <a:alpha val="20000"/>
            </a:srgbClr>
          </a:solidFill>
          <a:ln w="9525">
            <a:noFill/>
            <a:round/>
            <a:headEnd/>
            <a:tailEnd/>
          </a:ln>
        </p:spPr>
        <p:txBody>
          <a:bodyPr wrap="none" anchor="ctr"/>
          <a:lstStyle/>
          <a:p>
            <a:endParaRPr lang="pl-PL"/>
          </a:p>
        </p:txBody>
      </p:sp>
      <p:sp>
        <p:nvSpPr>
          <p:cNvPr id="420871" name="Oval 7"/>
          <p:cNvSpPr>
            <a:spLocks noChangeArrowheads="1"/>
          </p:cNvSpPr>
          <p:nvPr/>
        </p:nvSpPr>
        <p:spPr bwMode="auto">
          <a:xfrm rot="1076279">
            <a:off x="4106863" y="3481388"/>
            <a:ext cx="2351087" cy="1368425"/>
          </a:xfrm>
          <a:prstGeom prst="ellipse">
            <a:avLst/>
          </a:prstGeom>
          <a:solidFill>
            <a:srgbClr val="99CC00">
              <a:alpha val="20000"/>
            </a:srgbClr>
          </a:solidFill>
          <a:ln w="9525">
            <a:noFill/>
            <a:round/>
            <a:headEnd/>
            <a:tailEnd/>
          </a:ln>
        </p:spPr>
        <p:txBody>
          <a:bodyPr wrap="none" anchor="ctr"/>
          <a:lstStyle/>
          <a:p>
            <a:endParaRPr lang="pl-PL"/>
          </a:p>
        </p:txBody>
      </p:sp>
      <p:sp>
        <p:nvSpPr>
          <p:cNvPr id="420881" name="Line 17"/>
          <p:cNvSpPr>
            <a:spLocks noChangeShapeType="1"/>
          </p:cNvSpPr>
          <p:nvPr/>
        </p:nvSpPr>
        <p:spPr bwMode="auto">
          <a:xfrm flipH="1" flipV="1">
            <a:off x="5148263" y="3500438"/>
            <a:ext cx="215900" cy="433387"/>
          </a:xfrm>
          <a:prstGeom prst="line">
            <a:avLst/>
          </a:prstGeom>
          <a:noFill/>
          <a:ln w="9525">
            <a:solidFill>
              <a:srgbClr val="CC3300"/>
            </a:solidFill>
            <a:round/>
            <a:headEnd/>
            <a:tailEnd/>
          </a:ln>
        </p:spPr>
        <p:txBody>
          <a:bodyPr/>
          <a:lstStyle/>
          <a:p>
            <a:endParaRPr lang="pl-PL"/>
          </a:p>
        </p:txBody>
      </p:sp>
      <p:sp>
        <p:nvSpPr>
          <p:cNvPr id="420882" name="Line 18"/>
          <p:cNvSpPr>
            <a:spLocks noChangeShapeType="1"/>
          </p:cNvSpPr>
          <p:nvPr/>
        </p:nvSpPr>
        <p:spPr bwMode="auto">
          <a:xfrm>
            <a:off x="2987675" y="2708275"/>
            <a:ext cx="360363" cy="1441450"/>
          </a:xfrm>
          <a:prstGeom prst="line">
            <a:avLst/>
          </a:prstGeom>
          <a:noFill/>
          <a:ln w="9525">
            <a:solidFill>
              <a:srgbClr val="CC3300"/>
            </a:solidFill>
            <a:round/>
            <a:headEnd/>
            <a:tailEnd/>
          </a:ln>
        </p:spPr>
        <p:txBody>
          <a:bodyPr/>
          <a:lstStyle/>
          <a:p>
            <a:endParaRPr lang="pl-PL"/>
          </a:p>
        </p:txBody>
      </p:sp>
      <p:sp>
        <p:nvSpPr>
          <p:cNvPr id="420885" name="Oval 21"/>
          <p:cNvSpPr>
            <a:spLocks noChangeArrowheads="1"/>
          </p:cNvSpPr>
          <p:nvPr/>
        </p:nvSpPr>
        <p:spPr bwMode="auto">
          <a:xfrm>
            <a:off x="2484438" y="3429000"/>
            <a:ext cx="1800225" cy="1511300"/>
          </a:xfrm>
          <a:prstGeom prst="ellipse">
            <a:avLst/>
          </a:prstGeom>
          <a:solidFill>
            <a:srgbClr val="339966">
              <a:alpha val="20000"/>
            </a:srgbClr>
          </a:solidFill>
          <a:ln w="9525">
            <a:noFill/>
            <a:round/>
            <a:headEnd/>
            <a:tailEnd/>
          </a:ln>
        </p:spPr>
        <p:txBody>
          <a:bodyPr wrap="none" anchor="ctr"/>
          <a:lstStyle/>
          <a:p>
            <a:endParaRPr lang="pl-PL"/>
          </a:p>
        </p:txBody>
      </p:sp>
      <p:sp>
        <p:nvSpPr>
          <p:cNvPr id="420883" name="Line 19"/>
          <p:cNvSpPr>
            <a:spLocks noChangeShapeType="1"/>
          </p:cNvSpPr>
          <p:nvPr/>
        </p:nvSpPr>
        <p:spPr bwMode="auto">
          <a:xfrm>
            <a:off x="4211638" y="3860800"/>
            <a:ext cx="1081087" cy="144463"/>
          </a:xfrm>
          <a:prstGeom prst="line">
            <a:avLst/>
          </a:prstGeom>
          <a:noFill/>
          <a:ln w="9525">
            <a:solidFill>
              <a:srgbClr val="CC3300"/>
            </a:solidFill>
            <a:round/>
            <a:headEnd/>
            <a:tailEnd/>
          </a:ln>
        </p:spPr>
        <p:txBody>
          <a:bodyPr/>
          <a:lstStyle/>
          <a:p>
            <a:endParaRPr lang="pl-PL"/>
          </a:p>
        </p:txBody>
      </p:sp>
      <p:sp>
        <p:nvSpPr>
          <p:cNvPr id="420884" name="Oval 20"/>
          <p:cNvSpPr>
            <a:spLocks noChangeArrowheads="1"/>
          </p:cNvSpPr>
          <p:nvPr/>
        </p:nvSpPr>
        <p:spPr bwMode="auto">
          <a:xfrm rot="359337">
            <a:off x="2919413" y="2060575"/>
            <a:ext cx="3384550" cy="1441450"/>
          </a:xfrm>
          <a:prstGeom prst="ellipse">
            <a:avLst/>
          </a:prstGeom>
          <a:solidFill>
            <a:srgbClr val="006699">
              <a:alpha val="20000"/>
            </a:srgbClr>
          </a:solidFill>
          <a:ln w="9525">
            <a:noFill/>
            <a:round/>
            <a:headEnd/>
            <a:tailEnd/>
          </a:ln>
        </p:spPr>
        <p:txBody>
          <a:bodyPr wrap="none" anchor="ctr"/>
          <a:lstStyle/>
          <a:p>
            <a:endParaRPr lang="pl-PL"/>
          </a:p>
        </p:txBody>
      </p:sp>
      <p:sp>
        <p:nvSpPr>
          <p:cNvPr id="420886" name="Oval 22"/>
          <p:cNvSpPr>
            <a:spLocks noChangeArrowheads="1"/>
          </p:cNvSpPr>
          <p:nvPr/>
        </p:nvSpPr>
        <p:spPr bwMode="auto">
          <a:xfrm rot="1470325">
            <a:off x="4500563" y="3717925"/>
            <a:ext cx="1943100" cy="1223963"/>
          </a:xfrm>
          <a:prstGeom prst="ellipse">
            <a:avLst/>
          </a:prstGeom>
          <a:solidFill>
            <a:srgbClr val="99CC00">
              <a:alpha val="20000"/>
            </a:srgbClr>
          </a:solidFill>
          <a:ln w="9525">
            <a:noFill/>
            <a:round/>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20884"/>
                                        </p:tgtEl>
                                      </p:cBhvr>
                                    </p:animEffect>
                                    <p:set>
                                      <p:cBhvr>
                                        <p:cTn id="7" dur="1" fill="hold">
                                          <p:stCondLst>
                                            <p:cond delay="499"/>
                                          </p:stCondLst>
                                        </p:cTn>
                                        <p:tgtEl>
                                          <p:spTgt spid="42088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20885"/>
                                        </p:tgtEl>
                                      </p:cBhvr>
                                    </p:animEffect>
                                    <p:set>
                                      <p:cBhvr>
                                        <p:cTn id="10" dur="1" fill="hold">
                                          <p:stCondLst>
                                            <p:cond delay="499"/>
                                          </p:stCondLst>
                                        </p:cTn>
                                        <p:tgtEl>
                                          <p:spTgt spid="420885"/>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420886"/>
                                        </p:tgtEl>
                                      </p:cBhvr>
                                    </p:animEffect>
                                    <p:set>
                                      <p:cBhvr>
                                        <p:cTn id="13" dur="1" fill="hold">
                                          <p:stCondLst>
                                            <p:cond delay="499"/>
                                          </p:stCondLst>
                                        </p:cTn>
                                        <p:tgtEl>
                                          <p:spTgt spid="420886"/>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420869"/>
                                        </p:tgtEl>
                                        <p:attrNameLst>
                                          <p:attrName>style.visibility</p:attrName>
                                        </p:attrNameLst>
                                      </p:cBhvr>
                                      <p:to>
                                        <p:strVal val="visible"/>
                                      </p:to>
                                    </p:set>
                                    <p:animEffect transition="in" filter="wipe(down)">
                                      <p:cBhvr>
                                        <p:cTn id="16" dur="500"/>
                                        <p:tgtEl>
                                          <p:spTgt spid="42086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20870"/>
                                        </p:tgtEl>
                                        <p:attrNameLst>
                                          <p:attrName>style.visibility</p:attrName>
                                        </p:attrNameLst>
                                      </p:cBhvr>
                                      <p:to>
                                        <p:strVal val="visible"/>
                                      </p:to>
                                    </p:set>
                                    <p:animEffect transition="in" filter="wipe(down)">
                                      <p:cBhvr>
                                        <p:cTn id="19" dur="500"/>
                                        <p:tgtEl>
                                          <p:spTgt spid="42087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20871"/>
                                        </p:tgtEl>
                                        <p:attrNameLst>
                                          <p:attrName>style.visibility</p:attrName>
                                        </p:attrNameLst>
                                      </p:cBhvr>
                                      <p:to>
                                        <p:strVal val="visible"/>
                                      </p:to>
                                    </p:set>
                                    <p:animEffect transition="in" filter="wipe(down)">
                                      <p:cBhvr>
                                        <p:cTn id="22" dur="500"/>
                                        <p:tgtEl>
                                          <p:spTgt spid="42087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20881"/>
                                        </p:tgtEl>
                                        <p:attrNameLst>
                                          <p:attrName>style.visibility</p:attrName>
                                        </p:attrNameLst>
                                      </p:cBhvr>
                                      <p:to>
                                        <p:strVal val="visible"/>
                                      </p:to>
                                    </p:set>
                                    <p:animEffect transition="in" filter="wipe(down)">
                                      <p:cBhvr>
                                        <p:cTn id="25" dur="500"/>
                                        <p:tgtEl>
                                          <p:spTgt spid="42088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0882"/>
                                        </p:tgtEl>
                                        <p:attrNameLst>
                                          <p:attrName>style.visibility</p:attrName>
                                        </p:attrNameLst>
                                      </p:cBhvr>
                                      <p:to>
                                        <p:strVal val="visible"/>
                                      </p:to>
                                    </p:set>
                                    <p:animEffect transition="in" filter="wipe(down)">
                                      <p:cBhvr>
                                        <p:cTn id="28" dur="500"/>
                                        <p:tgtEl>
                                          <p:spTgt spid="42088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20883"/>
                                        </p:tgtEl>
                                        <p:attrNameLst>
                                          <p:attrName>style.visibility</p:attrName>
                                        </p:attrNameLst>
                                      </p:cBhvr>
                                      <p:to>
                                        <p:strVal val="visible"/>
                                      </p:to>
                                    </p:set>
                                    <p:animEffect transition="in" filter="wipe(down)">
                                      <p:cBhvr>
                                        <p:cTn id="31" dur="500"/>
                                        <p:tgtEl>
                                          <p:spTgt spid="42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81" grpId="0" animBg="1"/>
      <p:bldP spid="420882" grpId="0" animBg="1"/>
      <p:bldP spid="420885" grpId="0" animBg="1"/>
      <p:bldP spid="420883" grpId="0" animBg="1"/>
      <p:bldP spid="420884" grpId="0" animBg="1"/>
      <p:bldP spid="42088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stopki 3"/>
          <p:cNvSpPr>
            <a:spLocks noGrp="1"/>
          </p:cNvSpPr>
          <p:nvPr>
            <p:ph type="ftr" sz="quarter" idx="10"/>
          </p:nvPr>
        </p:nvSpPr>
        <p:spPr>
          <a:noFill/>
        </p:spPr>
        <p:txBody>
          <a:bodyPr/>
          <a:lstStyle/>
          <a:p>
            <a:r>
              <a:rPr lang="pl-PL"/>
              <a:t>KISIM, WIMiIP, AGH</a:t>
            </a:r>
          </a:p>
        </p:txBody>
      </p:sp>
      <p:sp>
        <p:nvSpPr>
          <p:cNvPr id="47107" name="Rectangle 2"/>
          <p:cNvSpPr>
            <a:spLocks noGrp="1" noChangeArrowheads="1"/>
          </p:cNvSpPr>
          <p:nvPr>
            <p:ph type="title"/>
          </p:nvPr>
        </p:nvSpPr>
        <p:spPr/>
        <p:txBody>
          <a:bodyPr/>
          <a:lstStyle/>
          <a:p>
            <a:pPr eaLnBrk="1" hangingPunct="1"/>
            <a:r>
              <a:rPr lang="pl-PL" smtClean="0"/>
              <a:t>krok 4b</a:t>
            </a:r>
          </a:p>
        </p:txBody>
      </p:sp>
      <p:sp>
        <p:nvSpPr>
          <p:cNvPr id="47108" name="Rectangle 3"/>
          <p:cNvSpPr>
            <a:spLocks noGrp="1" noChangeArrowheads="1"/>
          </p:cNvSpPr>
          <p:nvPr>
            <p:ph type="body" idx="1"/>
          </p:nvPr>
        </p:nvSpPr>
        <p:spPr/>
        <p:txBody>
          <a:bodyPr/>
          <a:lstStyle/>
          <a:p>
            <a:pPr eaLnBrk="1" hangingPunct="1">
              <a:lnSpc>
                <a:spcPct val="80000"/>
              </a:lnSpc>
            </a:pPr>
            <a:r>
              <a:rPr lang="pl-PL" sz="2800" smtClean="0"/>
              <a:t>Oblicz nowe średnie klastrów…</a:t>
            </a:r>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pPr>
            <a:endParaRPr lang="pl-PL" sz="2000" smtClean="0"/>
          </a:p>
          <a:p>
            <a:pPr eaLnBrk="1" hangingPunct="1">
              <a:lnSpc>
                <a:spcPct val="80000"/>
              </a:lnSpc>
              <a:buFont typeface="Georgia" pitchFamily="18" charset="0"/>
              <a:buNone/>
            </a:pPr>
            <a:r>
              <a:rPr lang="pl-PL" sz="2000" smtClean="0"/>
              <a:t>… i wracamy do kroku realokacji obiektów. Dla każdego obiektu następuje weryfikacja, czy obiekt ten podlega realokacji. Jeżeli  żaden z obiektów nie wymaga realokacji następuje zakończenie działania algorytmu. </a:t>
            </a:r>
          </a:p>
        </p:txBody>
      </p:sp>
      <p:grpSp>
        <p:nvGrpSpPr>
          <p:cNvPr id="47109" name="Group 11"/>
          <p:cNvGrpSpPr>
            <a:grpSpLocks/>
          </p:cNvGrpSpPr>
          <p:nvPr/>
        </p:nvGrpSpPr>
        <p:grpSpPr bwMode="auto">
          <a:xfrm>
            <a:off x="4067175" y="1773238"/>
            <a:ext cx="4581525" cy="3324225"/>
            <a:chOff x="1156" y="1117"/>
            <a:chExt cx="2886" cy="2094"/>
          </a:xfrm>
        </p:grpSpPr>
        <p:pic>
          <p:nvPicPr>
            <p:cNvPr id="47113" name="Picture 4"/>
            <p:cNvPicPr>
              <a:picLocks noChangeAspect="1" noChangeArrowheads="1"/>
            </p:cNvPicPr>
            <p:nvPr/>
          </p:nvPicPr>
          <p:blipFill>
            <a:blip r:embed="rId2" cstate="print"/>
            <a:srcRect/>
            <a:stretch>
              <a:fillRect/>
            </a:stretch>
          </p:blipFill>
          <p:spPr bwMode="auto">
            <a:xfrm>
              <a:off x="1156" y="1117"/>
              <a:ext cx="2886" cy="2094"/>
            </a:xfrm>
            <a:prstGeom prst="rect">
              <a:avLst/>
            </a:prstGeom>
            <a:noFill/>
            <a:ln w="9525">
              <a:noFill/>
              <a:miter lim="800000"/>
              <a:headEnd/>
              <a:tailEnd/>
            </a:ln>
          </p:spPr>
        </p:pic>
        <p:sp>
          <p:nvSpPr>
            <p:cNvPr id="47114" name="Oval 5"/>
            <p:cNvSpPr>
              <a:spLocks noChangeArrowheads="1"/>
            </p:cNvSpPr>
            <p:nvPr/>
          </p:nvSpPr>
          <p:spPr bwMode="auto">
            <a:xfrm rot="1524797">
              <a:off x="2861" y="1227"/>
              <a:ext cx="998" cy="499"/>
            </a:xfrm>
            <a:prstGeom prst="ellipse">
              <a:avLst/>
            </a:prstGeom>
            <a:solidFill>
              <a:srgbClr val="006699">
                <a:alpha val="20000"/>
              </a:srgbClr>
            </a:solidFill>
            <a:ln w="9525">
              <a:noFill/>
              <a:round/>
              <a:headEnd/>
              <a:tailEnd/>
            </a:ln>
          </p:spPr>
          <p:txBody>
            <a:bodyPr wrap="none" anchor="ctr"/>
            <a:lstStyle/>
            <a:p>
              <a:endParaRPr lang="pl-PL"/>
            </a:p>
          </p:txBody>
        </p:sp>
        <p:sp>
          <p:nvSpPr>
            <p:cNvPr id="47115" name="Oval 6"/>
            <p:cNvSpPr>
              <a:spLocks noChangeArrowheads="1"/>
            </p:cNvSpPr>
            <p:nvPr/>
          </p:nvSpPr>
          <p:spPr bwMode="auto">
            <a:xfrm>
              <a:off x="1429" y="1343"/>
              <a:ext cx="680" cy="1497"/>
            </a:xfrm>
            <a:prstGeom prst="ellipse">
              <a:avLst/>
            </a:prstGeom>
            <a:solidFill>
              <a:srgbClr val="339966">
                <a:alpha val="20000"/>
              </a:srgbClr>
            </a:solidFill>
            <a:ln w="9525">
              <a:noFill/>
              <a:round/>
              <a:headEnd/>
              <a:tailEnd/>
            </a:ln>
          </p:spPr>
          <p:txBody>
            <a:bodyPr wrap="none" anchor="ctr"/>
            <a:lstStyle/>
            <a:p>
              <a:endParaRPr lang="pl-PL"/>
            </a:p>
          </p:txBody>
        </p:sp>
        <p:sp>
          <p:nvSpPr>
            <p:cNvPr id="47116" name="Oval 7"/>
            <p:cNvSpPr>
              <a:spLocks noChangeArrowheads="1"/>
            </p:cNvSpPr>
            <p:nvPr/>
          </p:nvSpPr>
          <p:spPr bwMode="auto">
            <a:xfrm rot="1728732">
              <a:off x="2333" y="1988"/>
              <a:ext cx="1542" cy="862"/>
            </a:xfrm>
            <a:prstGeom prst="ellipse">
              <a:avLst/>
            </a:prstGeom>
            <a:solidFill>
              <a:srgbClr val="99CC00">
                <a:alpha val="20000"/>
              </a:srgbClr>
            </a:solidFill>
            <a:ln w="9525">
              <a:noFill/>
              <a:round/>
              <a:headEnd/>
              <a:tailEnd/>
            </a:ln>
          </p:spPr>
          <p:txBody>
            <a:bodyPr wrap="none" anchor="ctr"/>
            <a:lstStyle/>
            <a:p>
              <a:endParaRPr lang="pl-PL"/>
            </a:p>
          </p:txBody>
        </p:sp>
        <p:sp>
          <p:nvSpPr>
            <p:cNvPr id="47117" name="Line 8"/>
            <p:cNvSpPr>
              <a:spLocks noChangeShapeType="1"/>
            </p:cNvSpPr>
            <p:nvPr/>
          </p:nvSpPr>
          <p:spPr bwMode="auto">
            <a:xfrm rot="-1106097">
              <a:off x="3205" y="1477"/>
              <a:ext cx="181" cy="46"/>
            </a:xfrm>
            <a:prstGeom prst="line">
              <a:avLst/>
            </a:prstGeom>
            <a:noFill/>
            <a:ln w="57150">
              <a:solidFill>
                <a:srgbClr val="CC3300"/>
              </a:solidFill>
              <a:round/>
              <a:headEnd/>
              <a:tailEnd type="triangle" w="med" len="med"/>
            </a:ln>
          </p:spPr>
          <p:txBody>
            <a:bodyPr/>
            <a:lstStyle/>
            <a:p>
              <a:endParaRPr lang="pl-PL"/>
            </a:p>
          </p:txBody>
        </p:sp>
        <p:sp>
          <p:nvSpPr>
            <p:cNvPr id="47118" name="Line 9"/>
            <p:cNvSpPr>
              <a:spLocks noChangeShapeType="1"/>
            </p:cNvSpPr>
            <p:nvPr/>
          </p:nvSpPr>
          <p:spPr bwMode="auto">
            <a:xfrm flipH="1" flipV="1">
              <a:off x="1701" y="2296"/>
              <a:ext cx="181" cy="136"/>
            </a:xfrm>
            <a:prstGeom prst="line">
              <a:avLst/>
            </a:prstGeom>
            <a:noFill/>
            <a:ln w="57150">
              <a:solidFill>
                <a:srgbClr val="CC3300"/>
              </a:solidFill>
              <a:round/>
              <a:headEnd/>
              <a:tailEnd type="triangle" w="med" len="med"/>
            </a:ln>
          </p:spPr>
          <p:txBody>
            <a:bodyPr/>
            <a:lstStyle/>
            <a:p>
              <a:endParaRPr lang="pl-PL"/>
            </a:p>
          </p:txBody>
        </p:sp>
        <p:sp>
          <p:nvSpPr>
            <p:cNvPr id="47119" name="Line 10"/>
            <p:cNvSpPr>
              <a:spLocks noChangeShapeType="1"/>
            </p:cNvSpPr>
            <p:nvPr/>
          </p:nvSpPr>
          <p:spPr bwMode="auto">
            <a:xfrm flipH="1">
              <a:off x="3107" y="2341"/>
              <a:ext cx="45" cy="227"/>
            </a:xfrm>
            <a:prstGeom prst="line">
              <a:avLst/>
            </a:prstGeom>
            <a:noFill/>
            <a:ln w="57150">
              <a:solidFill>
                <a:srgbClr val="CC3300"/>
              </a:solidFill>
              <a:round/>
              <a:headEnd/>
              <a:tailEnd type="triangle" w="med" len="med"/>
            </a:ln>
          </p:spPr>
          <p:txBody>
            <a:bodyPr/>
            <a:lstStyle/>
            <a:p>
              <a:endParaRPr lang="pl-PL"/>
            </a:p>
          </p:txBody>
        </p:sp>
      </p:grpSp>
      <p:sp>
        <p:nvSpPr>
          <p:cNvPr id="47110" name="Line 12"/>
          <p:cNvSpPr>
            <a:spLocks noChangeShapeType="1"/>
          </p:cNvSpPr>
          <p:nvPr/>
        </p:nvSpPr>
        <p:spPr bwMode="auto">
          <a:xfrm>
            <a:off x="3779838" y="2133600"/>
            <a:ext cx="1150937" cy="71438"/>
          </a:xfrm>
          <a:prstGeom prst="line">
            <a:avLst/>
          </a:prstGeom>
          <a:noFill/>
          <a:ln w="9525">
            <a:solidFill>
              <a:srgbClr val="CC3300"/>
            </a:solidFill>
            <a:round/>
            <a:headEnd/>
            <a:tailEnd type="triangle" w="med" len="med"/>
          </a:ln>
        </p:spPr>
        <p:txBody>
          <a:bodyPr/>
          <a:lstStyle/>
          <a:p>
            <a:endParaRPr lang="pl-PL"/>
          </a:p>
        </p:txBody>
      </p:sp>
      <p:sp>
        <p:nvSpPr>
          <p:cNvPr id="47111" name="Rectangle 13"/>
          <p:cNvSpPr>
            <a:spLocks noChangeArrowheads="1"/>
          </p:cNvSpPr>
          <p:nvPr/>
        </p:nvSpPr>
        <p:spPr bwMode="auto">
          <a:xfrm>
            <a:off x="2987675" y="1844675"/>
            <a:ext cx="1223963" cy="915988"/>
          </a:xfrm>
          <a:prstGeom prst="rect">
            <a:avLst/>
          </a:prstGeom>
          <a:noFill/>
          <a:ln w="9525">
            <a:noFill/>
            <a:miter lim="800000"/>
            <a:headEnd/>
            <a:tailEnd/>
          </a:ln>
        </p:spPr>
        <p:txBody>
          <a:bodyPr>
            <a:spAutoFit/>
          </a:bodyPr>
          <a:lstStyle/>
          <a:p>
            <a:r>
              <a:rPr lang="pl-PL"/>
              <a:t>punkt </a:t>
            </a:r>
          </a:p>
          <a:p>
            <a:r>
              <a:rPr lang="pl-PL"/>
              <a:t>osobliwy</a:t>
            </a:r>
          </a:p>
          <a:p>
            <a:r>
              <a:rPr lang="pl-PL"/>
              <a:t>(</a:t>
            </a:r>
            <a:r>
              <a:rPr lang="pl-PL" i="1"/>
              <a:t>outlier</a:t>
            </a:r>
            <a:r>
              <a:rPr lang="pl-PL"/>
              <a:t>)</a:t>
            </a:r>
          </a:p>
        </p:txBody>
      </p:sp>
      <p:sp>
        <p:nvSpPr>
          <p:cNvPr id="47112" name="Rectangle 14"/>
          <p:cNvSpPr>
            <a:spLocks noChangeArrowheads="1"/>
          </p:cNvSpPr>
          <p:nvPr/>
        </p:nvSpPr>
        <p:spPr bwMode="auto">
          <a:xfrm>
            <a:off x="250825" y="2420938"/>
            <a:ext cx="2555875" cy="2289175"/>
          </a:xfrm>
          <a:prstGeom prst="rect">
            <a:avLst/>
          </a:prstGeom>
          <a:noFill/>
          <a:ln w="9525">
            <a:noFill/>
            <a:miter lim="800000"/>
            <a:headEnd/>
            <a:tailEnd/>
          </a:ln>
        </p:spPr>
        <p:txBody>
          <a:bodyPr>
            <a:spAutoFit/>
          </a:bodyPr>
          <a:lstStyle/>
          <a:p>
            <a:r>
              <a:rPr lang="pl-PL"/>
              <a:t>Algorytm bardzo czuły na dane zaszumione lub dane zawierające punkty osobliwe, gdyż punkty takie w istotny sposób wpływają na średnie klastrów powodując ich zniekształcenie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1553859" y="-122630"/>
            <a:ext cx="6726295" cy="1144588"/>
          </a:xfrm>
        </p:spPr>
        <p:txBody>
          <a:bodyPr/>
          <a:lstStyle/>
          <a:p>
            <a:pPr lvl="0"/>
            <a:r>
              <a:rPr lang="en-US" sz="3600" dirty="0" smtClean="0"/>
              <a:t>The </a:t>
            </a:r>
            <a:r>
              <a:rPr lang="en-US" sz="3600" i="1" dirty="0" smtClean="0"/>
              <a:t>k</a:t>
            </a:r>
            <a:r>
              <a:rPr lang="en-US" sz="3600" dirty="0" smtClean="0"/>
              <a:t>-means algorithm: example</a:t>
            </a:r>
            <a:endParaRPr lang="en-US" dirty="0"/>
          </a:p>
        </p:txBody>
      </p:sp>
      <p:pic>
        <p:nvPicPr>
          <p:cNvPr id="5" name="Picture 4"/>
          <p:cNvPicPr>
            <a:picLocks noChangeAspect="1"/>
          </p:cNvPicPr>
          <p:nvPr/>
        </p:nvPicPr>
        <p:blipFill>
          <a:blip r:embed="rId3" cstate="print"/>
          <a:stretch>
            <a:fillRect/>
          </a:stretch>
        </p:blipFill>
        <p:spPr>
          <a:xfrm>
            <a:off x="184476" y="1016706"/>
            <a:ext cx="8667378" cy="4815210"/>
          </a:xfrm>
          <a:prstGeom prst="rect">
            <a:avLst/>
          </a:prstGeom>
        </p:spPr>
      </p:pic>
    </p:spTree>
    <p:extLst>
      <p:ext uri="{BB962C8B-B14F-4D97-AF65-F5344CB8AC3E}">
        <p14:creationId xmlns:p14="http://schemas.microsoft.com/office/powerpoint/2010/main" xmlns="" val="24373406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stopki 3"/>
          <p:cNvSpPr>
            <a:spLocks noGrp="1"/>
          </p:cNvSpPr>
          <p:nvPr>
            <p:ph type="ftr" sz="quarter" idx="10"/>
          </p:nvPr>
        </p:nvSpPr>
        <p:spPr>
          <a:noFill/>
        </p:spPr>
        <p:txBody>
          <a:bodyPr/>
          <a:lstStyle/>
          <a:p>
            <a:r>
              <a:rPr lang="pl-PL"/>
              <a:t>KISIM, WIMiIP, AGH</a:t>
            </a:r>
          </a:p>
        </p:txBody>
      </p:sp>
      <p:sp>
        <p:nvSpPr>
          <p:cNvPr id="48131" name="Rectangle 2"/>
          <p:cNvSpPr>
            <a:spLocks noGrp="1" noChangeArrowheads="1"/>
          </p:cNvSpPr>
          <p:nvPr>
            <p:ph type="title"/>
          </p:nvPr>
        </p:nvSpPr>
        <p:spPr/>
        <p:txBody>
          <a:bodyPr/>
          <a:lstStyle/>
          <a:p>
            <a:pPr eaLnBrk="1" hangingPunct="1"/>
            <a:r>
              <a:rPr lang="pl-PL" smtClean="0"/>
              <a:t>Algorytm k-średnich</a:t>
            </a:r>
          </a:p>
        </p:txBody>
      </p:sp>
      <p:sp>
        <p:nvSpPr>
          <p:cNvPr id="48132" name="Rectangle 3"/>
          <p:cNvSpPr>
            <a:spLocks noGrp="1" noChangeArrowheads="1"/>
          </p:cNvSpPr>
          <p:nvPr>
            <p:ph type="body" idx="1"/>
          </p:nvPr>
        </p:nvSpPr>
        <p:spPr/>
        <p:txBody>
          <a:bodyPr/>
          <a:lstStyle/>
          <a:p>
            <a:pPr eaLnBrk="1" hangingPunct="1"/>
            <a:r>
              <a:rPr lang="pl-PL" smtClean="0"/>
              <a:t>Wynik działania algorytmu (tj. ostateczny podział obiektów pomiędzy klastrami) silnie zależy od </a:t>
            </a:r>
            <a:r>
              <a:rPr lang="pl-PL" smtClean="0">
                <a:solidFill>
                  <a:srgbClr val="006699"/>
                </a:solidFill>
              </a:rPr>
              <a:t>początkowego podziału</a:t>
            </a:r>
            <a:r>
              <a:rPr lang="pl-PL" smtClean="0"/>
              <a:t> obiektów</a:t>
            </a:r>
          </a:p>
          <a:p>
            <a:pPr eaLnBrk="1" hangingPunct="1"/>
            <a:r>
              <a:rPr lang="pl-PL" smtClean="0"/>
              <a:t>Algorytm może „wpaść” w optimum </a:t>
            </a:r>
            <a:r>
              <a:rPr lang="pl-PL" smtClean="0">
                <a:solidFill>
                  <a:srgbClr val="006699"/>
                </a:solidFill>
              </a:rPr>
              <a:t>lokalne</a:t>
            </a:r>
          </a:p>
          <a:p>
            <a:pPr eaLnBrk="1" hangingPunct="1"/>
            <a:r>
              <a:rPr lang="pl-PL" smtClean="0"/>
              <a:t>W celu zwiększenia szansy znalezienia optimum globalnego należy </a:t>
            </a:r>
            <a:r>
              <a:rPr lang="pl-PL" smtClean="0">
                <a:solidFill>
                  <a:srgbClr val="006699"/>
                </a:solidFill>
              </a:rPr>
              <a:t>kilkakrotnie uruchomić</a:t>
            </a:r>
            <a:r>
              <a:rPr lang="pl-PL" smtClean="0"/>
              <a:t> algorytm dla różnych podziałów początkowych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ymbol zastępczy stopki 3"/>
          <p:cNvSpPr>
            <a:spLocks noGrp="1"/>
          </p:cNvSpPr>
          <p:nvPr>
            <p:ph type="ftr" sz="quarter" idx="10"/>
          </p:nvPr>
        </p:nvSpPr>
        <p:spPr>
          <a:noFill/>
        </p:spPr>
        <p:txBody>
          <a:bodyPr/>
          <a:lstStyle/>
          <a:p>
            <a:r>
              <a:rPr lang="pl-PL"/>
              <a:t>KISIM, WIMiIP, AGH</a:t>
            </a:r>
          </a:p>
        </p:txBody>
      </p:sp>
      <p:sp>
        <p:nvSpPr>
          <p:cNvPr id="49155" name="Rectangle 2"/>
          <p:cNvSpPr>
            <a:spLocks noGrp="1" noChangeArrowheads="1"/>
          </p:cNvSpPr>
          <p:nvPr>
            <p:ph type="title"/>
          </p:nvPr>
        </p:nvSpPr>
        <p:spPr/>
        <p:txBody>
          <a:bodyPr/>
          <a:lstStyle/>
          <a:p>
            <a:pPr eaLnBrk="1" hangingPunct="1"/>
            <a:r>
              <a:rPr lang="pl-PL" smtClean="0"/>
              <a:t>Algorytm k-średnich</a:t>
            </a:r>
          </a:p>
        </p:txBody>
      </p:sp>
      <p:sp>
        <p:nvSpPr>
          <p:cNvPr id="49156" name="Rectangle 3"/>
          <p:cNvSpPr>
            <a:spLocks noGrp="1" noChangeArrowheads="1"/>
          </p:cNvSpPr>
          <p:nvPr>
            <p:ph type="body" idx="1"/>
          </p:nvPr>
        </p:nvSpPr>
        <p:spPr>
          <a:xfrm>
            <a:off x="468313" y="1268413"/>
            <a:ext cx="3816350" cy="5113337"/>
          </a:xfrm>
        </p:spPr>
        <p:txBody>
          <a:bodyPr/>
          <a:lstStyle/>
          <a:p>
            <a:pPr eaLnBrk="1" hangingPunct="1"/>
            <a:r>
              <a:rPr lang="pl-PL" sz="2000" smtClean="0"/>
              <a:t>Przyjmijmy, że środkami klastrów są obiekty A,B, i D, wokół których konstruowane są klastry</a:t>
            </a:r>
          </a:p>
          <a:p>
            <a:pPr eaLnBrk="1" hangingPunct="1"/>
            <a:r>
              <a:rPr lang="pl-PL" sz="2000" smtClean="0"/>
              <a:t>Lepszy (z mniejszym błędem średniokwadratowym) podział uzyskamy przyjmując początkowe środki klastrów A, D, i F (prostokąty)</a:t>
            </a:r>
          </a:p>
        </p:txBody>
      </p:sp>
      <p:sp>
        <p:nvSpPr>
          <p:cNvPr id="49157" name="Line 6"/>
          <p:cNvSpPr>
            <a:spLocks noChangeShapeType="1"/>
          </p:cNvSpPr>
          <p:nvPr/>
        </p:nvSpPr>
        <p:spPr bwMode="auto">
          <a:xfrm flipV="1">
            <a:off x="4716463" y="1268413"/>
            <a:ext cx="0" cy="2089150"/>
          </a:xfrm>
          <a:prstGeom prst="line">
            <a:avLst/>
          </a:prstGeom>
          <a:noFill/>
          <a:ln w="9525">
            <a:solidFill>
              <a:schemeClr val="tx1"/>
            </a:solidFill>
            <a:round/>
            <a:headEnd/>
            <a:tailEnd type="triangle" w="med" len="med"/>
          </a:ln>
        </p:spPr>
        <p:txBody>
          <a:bodyPr/>
          <a:lstStyle/>
          <a:p>
            <a:endParaRPr lang="pl-PL"/>
          </a:p>
        </p:txBody>
      </p:sp>
      <p:sp>
        <p:nvSpPr>
          <p:cNvPr id="49158" name="Line 7"/>
          <p:cNvSpPr>
            <a:spLocks noChangeShapeType="1"/>
          </p:cNvSpPr>
          <p:nvPr/>
        </p:nvSpPr>
        <p:spPr bwMode="auto">
          <a:xfrm>
            <a:off x="4718050" y="3357563"/>
            <a:ext cx="3959225" cy="0"/>
          </a:xfrm>
          <a:prstGeom prst="line">
            <a:avLst/>
          </a:prstGeom>
          <a:noFill/>
          <a:ln w="9525">
            <a:solidFill>
              <a:schemeClr val="tx1"/>
            </a:solidFill>
            <a:round/>
            <a:headEnd/>
            <a:tailEnd type="triangle" w="med" len="med"/>
          </a:ln>
        </p:spPr>
        <p:txBody>
          <a:bodyPr/>
          <a:lstStyle/>
          <a:p>
            <a:endParaRPr lang="pl-PL"/>
          </a:p>
        </p:txBody>
      </p:sp>
      <p:sp>
        <p:nvSpPr>
          <p:cNvPr id="49159" name="Text Box 8"/>
          <p:cNvSpPr txBox="1">
            <a:spLocks noChangeArrowheads="1"/>
          </p:cNvSpPr>
          <p:nvPr/>
        </p:nvSpPr>
        <p:spPr bwMode="auto">
          <a:xfrm>
            <a:off x="5076825" y="2565400"/>
            <a:ext cx="315913" cy="366713"/>
          </a:xfrm>
          <a:prstGeom prst="rect">
            <a:avLst/>
          </a:prstGeom>
          <a:noFill/>
          <a:ln w="9525">
            <a:noFill/>
            <a:miter lim="800000"/>
            <a:headEnd/>
            <a:tailEnd/>
          </a:ln>
        </p:spPr>
        <p:txBody>
          <a:bodyPr wrap="none">
            <a:spAutoFit/>
          </a:bodyPr>
          <a:lstStyle/>
          <a:p>
            <a:r>
              <a:rPr lang="pl-PL"/>
              <a:t>A</a:t>
            </a:r>
          </a:p>
        </p:txBody>
      </p:sp>
      <p:sp>
        <p:nvSpPr>
          <p:cNvPr id="49160" name="Text Box 9"/>
          <p:cNvSpPr txBox="1">
            <a:spLocks noChangeArrowheads="1"/>
          </p:cNvSpPr>
          <p:nvPr/>
        </p:nvSpPr>
        <p:spPr bwMode="auto">
          <a:xfrm>
            <a:off x="5651500" y="2133600"/>
            <a:ext cx="307975" cy="763588"/>
          </a:xfrm>
          <a:prstGeom prst="rect">
            <a:avLst/>
          </a:prstGeom>
          <a:noFill/>
          <a:ln w="9525">
            <a:noFill/>
            <a:miter lim="800000"/>
            <a:headEnd/>
            <a:tailEnd/>
          </a:ln>
        </p:spPr>
        <p:txBody>
          <a:bodyPr wrap="none">
            <a:spAutoFit/>
          </a:bodyPr>
          <a:lstStyle/>
          <a:p>
            <a:r>
              <a:rPr lang="pl-PL"/>
              <a:t>C</a:t>
            </a:r>
          </a:p>
          <a:p>
            <a:endParaRPr lang="pl-PL" sz="800"/>
          </a:p>
          <a:p>
            <a:r>
              <a:rPr lang="pl-PL"/>
              <a:t>B</a:t>
            </a:r>
          </a:p>
        </p:txBody>
      </p:sp>
      <p:sp>
        <p:nvSpPr>
          <p:cNvPr id="49161" name="Text Box 10"/>
          <p:cNvSpPr txBox="1">
            <a:spLocks noChangeArrowheads="1"/>
          </p:cNvSpPr>
          <p:nvPr/>
        </p:nvSpPr>
        <p:spPr bwMode="auto">
          <a:xfrm>
            <a:off x="6948488" y="1412875"/>
            <a:ext cx="957262" cy="366713"/>
          </a:xfrm>
          <a:prstGeom prst="rect">
            <a:avLst/>
          </a:prstGeom>
          <a:noFill/>
          <a:ln w="9525">
            <a:noFill/>
            <a:miter lim="800000"/>
            <a:headEnd/>
            <a:tailEnd/>
          </a:ln>
        </p:spPr>
        <p:txBody>
          <a:bodyPr wrap="none">
            <a:spAutoFit/>
          </a:bodyPr>
          <a:lstStyle/>
          <a:p>
            <a:r>
              <a:rPr lang="pl-PL"/>
              <a:t>F          G</a:t>
            </a:r>
          </a:p>
        </p:txBody>
      </p:sp>
      <p:sp>
        <p:nvSpPr>
          <p:cNvPr id="49162" name="Text Box 11"/>
          <p:cNvSpPr txBox="1">
            <a:spLocks noChangeArrowheads="1"/>
          </p:cNvSpPr>
          <p:nvPr/>
        </p:nvSpPr>
        <p:spPr bwMode="auto">
          <a:xfrm>
            <a:off x="7019925" y="2205038"/>
            <a:ext cx="541338" cy="366712"/>
          </a:xfrm>
          <a:prstGeom prst="rect">
            <a:avLst/>
          </a:prstGeom>
          <a:noFill/>
          <a:ln w="9525">
            <a:noFill/>
            <a:miter lim="800000"/>
            <a:headEnd/>
            <a:tailEnd/>
          </a:ln>
        </p:spPr>
        <p:txBody>
          <a:bodyPr wrap="none">
            <a:spAutoFit/>
          </a:bodyPr>
          <a:lstStyle/>
          <a:p>
            <a:r>
              <a:rPr lang="pl-PL"/>
              <a:t>D  E</a:t>
            </a:r>
          </a:p>
        </p:txBody>
      </p:sp>
      <p:sp>
        <p:nvSpPr>
          <p:cNvPr id="422927" name="Oval 15"/>
          <p:cNvSpPr>
            <a:spLocks noChangeArrowheads="1"/>
          </p:cNvSpPr>
          <p:nvPr/>
        </p:nvSpPr>
        <p:spPr bwMode="auto">
          <a:xfrm>
            <a:off x="4932363" y="2276475"/>
            <a:ext cx="576262" cy="865188"/>
          </a:xfrm>
          <a:prstGeom prst="ellipse">
            <a:avLst/>
          </a:prstGeom>
          <a:solidFill>
            <a:srgbClr val="006699">
              <a:alpha val="20000"/>
            </a:srgbClr>
          </a:solidFill>
          <a:ln w="9525">
            <a:noFill/>
            <a:round/>
            <a:headEnd/>
            <a:tailEnd/>
          </a:ln>
        </p:spPr>
        <p:txBody>
          <a:bodyPr wrap="none" anchor="ctr"/>
          <a:lstStyle/>
          <a:p>
            <a:endParaRPr lang="pl-PL"/>
          </a:p>
        </p:txBody>
      </p:sp>
      <p:sp>
        <p:nvSpPr>
          <p:cNvPr id="422924" name="Oval 12"/>
          <p:cNvSpPr>
            <a:spLocks noChangeArrowheads="1"/>
          </p:cNvSpPr>
          <p:nvPr/>
        </p:nvSpPr>
        <p:spPr bwMode="auto">
          <a:xfrm>
            <a:off x="5076825" y="2565400"/>
            <a:ext cx="288925" cy="360363"/>
          </a:xfrm>
          <a:prstGeom prst="ellipse">
            <a:avLst/>
          </a:prstGeom>
          <a:solidFill>
            <a:srgbClr val="006699">
              <a:alpha val="20000"/>
            </a:srgbClr>
          </a:solidFill>
          <a:ln w="9525">
            <a:noFill/>
            <a:round/>
            <a:headEnd/>
            <a:tailEnd/>
          </a:ln>
        </p:spPr>
        <p:txBody>
          <a:bodyPr wrap="none" anchor="ctr"/>
          <a:lstStyle/>
          <a:p>
            <a:endParaRPr lang="pl-PL"/>
          </a:p>
        </p:txBody>
      </p:sp>
      <p:sp>
        <p:nvSpPr>
          <p:cNvPr id="422928" name="Oval 16"/>
          <p:cNvSpPr>
            <a:spLocks noChangeArrowheads="1"/>
          </p:cNvSpPr>
          <p:nvPr/>
        </p:nvSpPr>
        <p:spPr bwMode="auto">
          <a:xfrm>
            <a:off x="5508625" y="2133600"/>
            <a:ext cx="576263" cy="865188"/>
          </a:xfrm>
          <a:prstGeom prst="ellipse">
            <a:avLst/>
          </a:prstGeom>
          <a:solidFill>
            <a:srgbClr val="006699">
              <a:alpha val="20000"/>
            </a:srgbClr>
          </a:solidFill>
          <a:ln w="9525">
            <a:noFill/>
            <a:round/>
            <a:headEnd/>
            <a:tailEnd/>
          </a:ln>
        </p:spPr>
        <p:txBody>
          <a:bodyPr wrap="none" anchor="ctr"/>
          <a:lstStyle/>
          <a:p>
            <a:endParaRPr lang="pl-PL"/>
          </a:p>
        </p:txBody>
      </p:sp>
      <p:sp>
        <p:nvSpPr>
          <p:cNvPr id="422925" name="Oval 13"/>
          <p:cNvSpPr>
            <a:spLocks noChangeArrowheads="1"/>
          </p:cNvSpPr>
          <p:nvPr/>
        </p:nvSpPr>
        <p:spPr bwMode="auto">
          <a:xfrm>
            <a:off x="5651500" y="2565400"/>
            <a:ext cx="288925" cy="360363"/>
          </a:xfrm>
          <a:prstGeom prst="ellipse">
            <a:avLst/>
          </a:prstGeom>
          <a:solidFill>
            <a:srgbClr val="006699">
              <a:alpha val="20000"/>
            </a:srgbClr>
          </a:solidFill>
          <a:ln w="9525">
            <a:noFill/>
            <a:round/>
            <a:headEnd/>
            <a:tailEnd/>
          </a:ln>
        </p:spPr>
        <p:txBody>
          <a:bodyPr wrap="none" anchor="ctr"/>
          <a:lstStyle/>
          <a:p>
            <a:endParaRPr lang="pl-PL"/>
          </a:p>
        </p:txBody>
      </p:sp>
      <p:sp>
        <p:nvSpPr>
          <p:cNvPr id="422929" name="Oval 17"/>
          <p:cNvSpPr>
            <a:spLocks noChangeArrowheads="1"/>
          </p:cNvSpPr>
          <p:nvPr/>
        </p:nvSpPr>
        <p:spPr bwMode="auto">
          <a:xfrm>
            <a:off x="6804025" y="1268413"/>
            <a:ext cx="1152525" cy="1368425"/>
          </a:xfrm>
          <a:prstGeom prst="ellipse">
            <a:avLst/>
          </a:prstGeom>
          <a:solidFill>
            <a:srgbClr val="006699">
              <a:alpha val="20000"/>
            </a:srgbClr>
          </a:solidFill>
          <a:ln w="9525">
            <a:noFill/>
            <a:round/>
            <a:headEnd/>
            <a:tailEnd/>
          </a:ln>
        </p:spPr>
        <p:txBody>
          <a:bodyPr wrap="none" anchor="ctr"/>
          <a:lstStyle/>
          <a:p>
            <a:endParaRPr lang="pl-PL"/>
          </a:p>
        </p:txBody>
      </p:sp>
      <p:sp>
        <p:nvSpPr>
          <p:cNvPr id="422926" name="Oval 14"/>
          <p:cNvSpPr>
            <a:spLocks noChangeArrowheads="1"/>
          </p:cNvSpPr>
          <p:nvPr/>
        </p:nvSpPr>
        <p:spPr bwMode="auto">
          <a:xfrm>
            <a:off x="7019925" y="2205038"/>
            <a:ext cx="288925" cy="360362"/>
          </a:xfrm>
          <a:prstGeom prst="ellipse">
            <a:avLst/>
          </a:prstGeom>
          <a:solidFill>
            <a:srgbClr val="006699">
              <a:alpha val="20000"/>
            </a:srgbClr>
          </a:solidFill>
          <a:ln w="9525">
            <a:noFill/>
            <a:round/>
            <a:headEnd/>
            <a:tailEnd/>
          </a:ln>
        </p:spPr>
        <p:txBody>
          <a:bodyPr wrap="none" anchor="ctr"/>
          <a:lstStyle/>
          <a:p>
            <a:endParaRPr lang="pl-PL"/>
          </a:p>
        </p:txBody>
      </p:sp>
      <p:sp>
        <p:nvSpPr>
          <p:cNvPr id="422930" name="Oval 18"/>
          <p:cNvSpPr>
            <a:spLocks noChangeArrowheads="1"/>
          </p:cNvSpPr>
          <p:nvPr/>
        </p:nvSpPr>
        <p:spPr bwMode="auto">
          <a:xfrm>
            <a:off x="5076825" y="2565400"/>
            <a:ext cx="288925" cy="360363"/>
          </a:xfrm>
          <a:prstGeom prst="ellipse">
            <a:avLst/>
          </a:prstGeom>
          <a:solidFill>
            <a:srgbClr val="006699">
              <a:alpha val="20000"/>
            </a:srgbClr>
          </a:solidFill>
          <a:ln w="9525">
            <a:noFill/>
            <a:round/>
            <a:headEnd/>
            <a:tailEnd/>
          </a:ln>
        </p:spPr>
        <p:txBody>
          <a:bodyPr wrap="none" anchor="ctr"/>
          <a:lstStyle/>
          <a:p>
            <a:endParaRPr lang="pl-PL"/>
          </a:p>
        </p:txBody>
      </p:sp>
      <p:sp>
        <p:nvSpPr>
          <p:cNvPr id="422931" name="Oval 19"/>
          <p:cNvSpPr>
            <a:spLocks noChangeArrowheads="1"/>
          </p:cNvSpPr>
          <p:nvPr/>
        </p:nvSpPr>
        <p:spPr bwMode="auto">
          <a:xfrm>
            <a:off x="7019925" y="2205038"/>
            <a:ext cx="288925" cy="360362"/>
          </a:xfrm>
          <a:prstGeom prst="ellipse">
            <a:avLst/>
          </a:prstGeom>
          <a:solidFill>
            <a:srgbClr val="006699">
              <a:alpha val="20000"/>
            </a:srgbClr>
          </a:solidFill>
          <a:ln w="9525">
            <a:noFill/>
            <a:round/>
            <a:headEnd/>
            <a:tailEnd/>
          </a:ln>
        </p:spPr>
        <p:txBody>
          <a:bodyPr wrap="none" anchor="ctr"/>
          <a:lstStyle/>
          <a:p>
            <a:endParaRPr lang="pl-PL"/>
          </a:p>
        </p:txBody>
      </p:sp>
      <p:sp>
        <p:nvSpPr>
          <p:cNvPr id="422932" name="Oval 20"/>
          <p:cNvSpPr>
            <a:spLocks noChangeArrowheads="1"/>
          </p:cNvSpPr>
          <p:nvPr/>
        </p:nvSpPr>
        <p:spPr bwMode="auto">
          <a:xfrm>
            <a:off x="6948488" y="1412875"/>
            <a:ext cx="288925" cy="360363"/>
          </a:xfrm>
          <a:prstGeom prst="ellipse">
            <a:avLst/>
          </a:prstGeom>
          <a:solidFill>
            <a:srgbClr val="006699">
              <a:alpha val="20000"/>
            </a:srgbClr>
          </a:solidFill>
          <a:ln w="9525">
            <a:noFill/>
            <a:round/>
            <a:headEnd/>
            <a:tailEnd/>
          </a:ln>
        </p:spPr>
        <p:txBody>
          <a:bodyPr wrap="none" anchor="ctr"/>
          <a:lstStyle/>
          <a:p>
            <a:endParaRPr lang="pl-PL"/>
          </a:p>
        </p:txBody>
      </p:sp>
      <p:sp>
        <p:nvSpPr>
          <p:cNvPr id="422933" name="Rectangle 21"/>
          <p:cNvSpPr>
            <a:spLocks noChangeArrowheads="1"/>
          </p:cNvSpPr>
          <p:nvPr/>
        </p:nvSpPr>
        <p:spPr bwMode="auto">
          <a:xfrm>
            <a:off x="5076825" y="2205038"/>
            <a:ext cx="935038" cy="719137"/>
          </a:xfrm>
          <a:prstGeom prst="rect">
            <a:avLst/>
          </a:prstGeom>
          <a:solidFill>
            <a:srgbClr val="006699">
              <a:alpha val="20000"/>
            </a:srgbClr>
          </a:solidFill>
          <a:ln w="9525">
            <a:noFill/>
            <a:miter lim="800000"/>
            <a:headEnd/>
            <a:tailEnd/>
          </a:ln>
        </p:spPr>
        <p:txBody>
          <a:bodyPr wrap="none" anchor="ctr"/>
          <a:lstStyle/>
          <a:p>
            <a:endParaRPr lang="pl-PL"/>
          </a:p>
        </p:txBody>
      </p:sp>
      <p:sp>
        <p:nvSpPr>
          <p:cNvPr id="422934" name="Rectangle 22"/>
          <p:cNvSpPr>
            <a:spLocks noChangeArrowheads="1"/>
          </p:cNvSpPr>
          <p:nvPr/>
        </p:nvSpPr>
        <p:spPr bwMode="auto">
          <a:xfrm>
            <a:off x="6877050" y="1341438"/>
            <a:ext cx="1079500" cy="431800"/>
          </a:xfrm>
          <a:prstGeom prst="rect">
            <a:avLst/>
          </a:prstGeom>
          <a:solidFill>
            <a:srgbClr val="006699">
              <a:alpha val="20000"/>
            </a:srgbClr>
          </a:solidFill>
          <a:ln w="9525">
            <a:noFill/>
            <a:miter lim="800000"/>
            <a:headEnd/>
            <a:tailEnd/>
          </a:ln>
        </p:spPr>
        <p:txBody>
          <a:bodyPr wrap="none" anchor="ctr"/>
          <a:lstStyle/>
          <a:p>
            <a:endParaRPr lang="pl-PL"/>
          </a:p>
        </p:txBody>
      </p:sp>
      <p:sp>
        <p:nvSpPr>
          <p:cNvPr id="422935" name="Rectangle 23"/>
          <p:cNvSpPr>
            <a:spLocks noChangeArrowheads="1"/>
          </p:cNvSpPr>
          <p:nvPr/>
        </p:nvSpPr>
        <p:spPr bwMode="auto">
          <a:xfrm>
            <a:off x="6948488" y="2205038"/>
            <a:ext cx="647700" cy="360362"/>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2924"/>
                                        </p:tgtEl>
                                        <p:attrNameLst>
                                          <p:attrName>style.visibility</p:attrName>
                                        </p:attrNameLst>
                                      </p:cBhvr>
                                      <p:to>
                                        <p:strVal val="visible"/>
                                      </p:to>
                                    </p:set>
                                    <p:animEffect transition="in" filter="wipe(down)">
                                      <p:cBhvr>
                                        <p:cTn id="7" dur="500"/>
                                        <p:tgtEl>
                                          <p:spTgt spid="4229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2925"/>
                                        </p:tgtEl>
                                        <p:attrNameLst>
                                          <p:attrName>style.visibility</p:attrName>
                                        </p:attrNameLst>
                                      </p:cBhvr>
                                      <p:to>
                                        <p:strVal val="visible"/>
                                      </p:to>
                                    </p:set>
                                    <p:animEffect transition="in" filter="wipe(down)">
                                      <p:cBhvr>
                                        <p:cTn id="10" dur="500"/>
                                        <p:tgtEl>
                                          <p:spTgt spid="4229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22926"/>
                                        </p:tgtEl>
                                        <p:attrNameLst>
                                          <p:attrName>style.visibility</p:attrName>
                                        </p:attrNameLst>
                                      </p:cBhvr>
                                      <p:to>
                                        <p:strVal val="visible"/>
                                      </p:to>
                                    </p:set>
                                    <p:animEffect transition="in" filter="wipe(down)">
                                      <p:cBhvr>
                                        <p:cTn id="13" dur="500"/>
                                        <p:tgtEl>
                                          <p:spTgt spid="4229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22929"/>
                                        </p:tgtEl>
                                        <p:attrNameLst>
                                          <p:attrName>style.visibility</p:attrName>
                                        </p:attrNameLst>
                                      </p:cBhvr>
                                      <p:to>
                                        <p:strVal val="visible"/>
                                      </p:to>
                                    </p:set>
                                    <p:animEffect transition="in" filter="wipe(down)">
                                      <p:cBhvr>
                                        <p:cTn id="18" dur="500"/>
                                        <p:tgtEl>
                                          <p:spTgt spid="42292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22928"/>
                                        </p:tgtEl>
                                        <p:attrNameLst>
                                          <p:attrName>style.visibility</p:attrName>
                                        </p:attrNameLst>
                                      </p:cBhvr>
                                      <p:to>
                                        <p:strVal val="visible"/>
                                      </p:to>
                                    </p:set>
                                    <p:animEffect transition="in" filter="wipe(down)">
                                      <p:cBhvr>
                                        <p:cTn id="21" dur="500"/>
                                        <p:tgtEl>
                                          <p:spTgt spid="42292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22927"/>
                                        </p:tgtEl>
                                        <p:attrNameLst>
                                          <p:attrName>style.visibility</p:attrName>
                                        </p:attrNameLst>
                                      </p:cBhvr>
                                      <p:to>
                                        <p:strVal val="visible"/>
                                      </p:to>
                                    </p:set>
                                    <p:animEffect transition="in" filter="wipe(down)">
                                      <p:cBhvr>
                                        <p:cTn id="24" dur="500"/>
                                        <p:tgtEl>
                                          <p:spTgt spid="4229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422927"/>
                                        </p:tgtEl>
                                      </p:cBhvr>
                                    </p:animEffect>
                                    <p:set>
                                      <p:cBhvr>
                                        <p:cTn id="29" dur="1" fill="hold">
                                          <p:stCondLst>
                                            <p:cond delay="499"/>
                                          </p:stCondLst>
                                        </p:cTn>
                                        <p:tgtEl>
                                          <p:spTgt spid="422927"/>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422924"/>
                                        </p:tgtEl>
                                      </p:cBhvr>
                                    </p:animEffect>
                                    <p:set>
                                      <p:cBhvr>
                                        <p:cTn id="32" dur="1" fill="hold">
                                          <p:stCondLst>
                                            <p:cond delay="499"/>
                                          </p:stCondLst>
                                        </p:cTn>
                                        <p:tgtEl>
                                          <p:spTgt spid="422924"/>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422925"/>
                                        </p:tgtEl>
                                      </p:cBhvr>
                                    </p:animEffect>
                                    <p:set>
                                      <p:cBhvr>
                                        <p:cTn id="35" dur="1" fill="hold">
                                          <p:stCondLst>
                                            <p:cond delay="499"/>
                                          </p:stCondLst>
                                        </p:cTn>
                                        <p:tgtEl>
                                          <p:spTgt spid="42292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422928"/>
                                        </p:tgtEl>
                                      </p:cBhvr>
                                    </p:animEffect>
                                    <p:set>
                                      <p:cBhvr>
                                        <p:cTn id="38" dur="1" fill="hold">
                                          <p:stCondLst>
                                            <p:cond delay="499"/>
                                          </p:stCondLst>
                                        </p:cTn>
                                        <p:tgtEl>
                                          <p:spTgt spid="422928"/>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422929"/>
                                        </p:tgtEl>
                                      </p:cBhvr>
                                    </p:animEffect>
                                    <p:set>
                                      <p:cBhvr>
                                        <p:cTn id="41" dur="1" fill="hold">
                                          <p:stCondLst>
                                            <p:cond delay="499"/>
                                          </p:stCondLst>
                                        </p:cTn>
                                        <p:tgtEl>
                                          <p:spTgt spid="422929"/>
                                        </p:tgtEl>
                                        <p:attrNameLst>
                                          <p:attrName>style.visibility</p:attrName>
                                        </p:attrNameLst>
                                      </p:cBhvr>
                                      <p:to>
                                        <p:strVal val="hidden"/>
                                      </p:to>
                                    </p:set>
                                  </p:childTnLst>
                                </p:cTn>
                              </p:par>
                              <p:par>
                                <p:cTn id="42" presetID="22" presetClass="exit" presetSubtype="4" fill="hold" grpId="1" nodeType="withEffect">
                                  <p:stCondLst>
                                    <p:cond delay="0"/>
                                  </p:stCondLst>
                                  <p:childTnLst>
                                    <p:animEffect transition="out" filter="wipe(down)">
                                      <p:cBhvr>
                                        <p:cTn id="43" dur="500"/>
                                        <p:tgtEl>
                                          <p:spTgt spid="422926"/>
                                        </p:tgtEl>
                                      </p:cBhvr>
                                    </p:animEffect>
                                    <p:set>
                                      <p:cBhvr>
                                        <p:cTn id="44" dur="1" fill="hold">
                                          <p:stCondLst>
                                            <p:cond delay="499"/>
                                          </p:stCondLst>
                                        </p:cTn>
                                        <p:tgtEl>
                                          <p:spTgt spid="4229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2930"/>
                                        </p:tgtEl>
                                        <p:attrNameLst>
                                          <p:attrName>style.visibility</p:attrName>
                                        </p:attrNameLst>
                                      </p:cBhvr>
                                      <p:to>
                                        <p:strVal val="visible"/>
                                      </p:to>
                                    </p:set>
                                    <p:animEffect transition="in" filter="wipe(down)">
                                      <p:cBhvr>
                                        <p:cTn id="49" dur="500"/>
                                        <p:tgtEl>
                                          <p:spTgt spid="4229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22931"/>
                                        </p:tgtEl>
                                        <p:attrNameLst>
                                          <p:attrName>style.visibility</p:attrName>
                                        </p:attrNameLst>
                                      </p:cBhvr>
                                      <p:to>
                                        <p:strVal val="visible"/>
                                      </p:to>
                                    </p:set>
                                    <p:animEffect transition="in" filter="wipe(down)">
                                      <p:cBhvr>
                                        <p:cTn id="52" dur="500"/>
                                        <p:tgtEl>
                                          <p:spTgt spid="42293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2932"/>
                                        </p:tgtEl>
                                        <p:attrNameLst>
                                          <p:attrName>style.visibility</p:attrName>
                                        </p:attrNameLst>
                                      </p:cBhvr>
                                      <p:to>
                                        <p:strVal val="visible"/>
                                      </p:to>
                                    </p:set>
                                    <p:animEffect transition="in" filter="wipe(down)">
                                      <p:cBhvr>
                                        <p:cTn id="55" dur="500"/>
                                        <p:tgtEl>
                                          <p:spTgt spid="4229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22935"/>
                                        </p:tgtEl>
                                        <p:attrNameLst>
                                          <p:attrName>style.visibility</p:attrName>
                                        </p:attrNameLst>
                                      </p:cBhvr>
                                      <p:to>
                                        <p:strVal val="visible"/>
                                      </p:to>
                                    </p:set>
                                    <p:animEffect transition="in" filter="wipe(down)">
                                      <p:cBhvr>
                                        <p:cTn id="60" dur="500"/>
                                        <p:tgtEl>
                                          <p:spTgt spid="4229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22933"/>
                                        </p:tgtEl>
                                        <p:attrNameLst>
                                          <p:attrName>style.visibility</p:attrName>
                                        </p:attrNameLst>
                                      </p:cBhvr>
                                      <p:to>
                                        <p:strVal val="visible"/>
                                      </p:to>
                                    </p:set>
                                    <p:animEffect transition="in" filter="wipe(down)">
                                      <p:cBhvr>
                                        <p:cTn id="63" dur="500"/>
                                        <p:tgtEl>
                                          <p:spTgt spid="42293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22934"/>
                                        </p:tgtEl>
                                        <p:attrNameLst>
                                          <p:attrName>style.visibility</p:attrName>
                                        </p:attrNameLst>
                                      </p:cBhvr>
                                      <p:to>
                                        <p:strVal val="visible"/>
                                      </p:to>
                                    </p:set>
                                    <p:animEffect transition="in" filter="wipe(down)">
                                      <p:cBhvr>
                                        <p:cTn id="66" dur="500"/>
                                        <p:tgtEl>
                                          <p:spTgt spid="422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7" grpId="0" animBg="1"/>
      <p:bldP spid="422927" grpId="1" animBg="1"/>
      <p:bldP spid="422924" grpId="0" animBg="1"/>
      <p:bldP spid="422924" grpId="1" animBg="1"/>
      <p:bldP spid="422928" grpId="0" animBg="1"/>
      <p:bldP spid="422928" grpId="1" animBg="1"/>
      <p:bldP spid="422925" grpId="0" animBg="1"/>
      <p:bldP spid="422925" grpId="1" animBg="1"/>
      <p:bldP spid="422929" grpId="0" animBg="1"/>
      <p:bldP spid="422929" grpId="1" animBg="1"/>
      <p:bldP spid="422926" grpId="0" animBg="1"/>
      <p:bldP spid="422926" grpId="1" animBg="1"/>
      <p:bldP spid="422930" grpId="0" animBg="1"/>
      <p:bldP spid="422931" grpId="0" animBg="1"/>
      <p:bldP spid="422932" grpId="0" animBg="1"/>
      <p:bldP spid="422933" grpId="0" animBg="1"/>
      <p:bldP spid="422934" grpId="0" animBg="1"/>
      <p:bldP spid="42293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stopki 3"/>
          <p:cNvSpPr>
            <a:spLocks noGrp="1"/>
          </p:cNvSpPr>
          <p:nvPr>
            <p:ph type="ftr" sz="quarter" idx="10"/>
          </p:nvPr>
        </p:nvSpPr>
        <p:spPr>
          <a:noFill/>
        </p:spPr>
        <p:txBody>
          <a:bodyPr/>
          <a:lstStyle/>
          <a:p>
            <a:r>
              <a:rPr lang="pl-PL"/>
              <a:t>KISIM, WIMiIP, AGH</a:t>
            </a:r>
          </a:p>
        </p:txBody>
      </p:sp>
      <p:sp>
        <p:nvSpPr>
          <p:cNvPr id="50179" name="Rectangle 2"/>
          <p:cNvSpPr>
            <a:spLocks noGrp="1" noChangeArrowheads="1"/>
          </p:cNvSpPr>
          <p:nvPr>
            <p:ph type="title"/>
          </p:nvPr>
        </p:nvSpPr>
        <p:spPr/>
        <p:txBody>
          <a:bodyPr/>
          <a:lstStyle/>
          <a:p>
            <a:pPr eaLnBrk="1" hangingPunct="1"/>
            <a:r>
              <a:rPr lang="pl-PL" smtClean="0"/>
              <a:t>Algorytm k-medoidów</a:t>
            </a:r>
          </a:p>
        </p:txBody>
      </p:sp>
      <p:sp>
        <p:nvSpPr>
          <p:cNvPr id="50180" name="Rectangle 3"/>
          <p:cNvSpPr>
            <a:spLocks noGrp="1" noChangeArrowheads="1"/>
          </p:cNvSpPr>
          <p:nvPr>
            <p:ph type="body" idx="1"/>
          </p:nvPr>
        </p:nvSpPr>
        <p:spPr/>
        <p:txBody>
          <a:bodyPr/>
          <a:lstStyle/>
          <a:p>
            <a:pPr eaLnBrk="1" hangingPunct="1"/>
            <a:r>
              <a:rPr lang="pl-PL" smtClean="0"/>
              <a:t>W celu uodpornienia algorytmu k-średnich na występowanie punktów osobliwych, zamiast średnich klastrów jako środków tych klastrów, możemy przyjąć medoidy – </a:t>
            </a:r>
            <a:r>
              <a:rPr lang="pl-PL" smtClean="0">
                <a:solidFill>
                  <a:srgbClr val="006699"/>
                </a:solidFill>
              </a:rPr>
              <a:t>najbardziej centralnie ulokowane punkty</a:t>
            </a:r>
            <a:r>
              <a:rPr lang="pl-PL" smtClean="0"/>
              <a:t> klastrów:</a:t>
            </a:r>
          </a:p>
          <a:p>
            <a:pPr lvl="2" eaLnBrk="1" hangingPunct="1">
              <a:buFont typeface="Georgia" pitchFamily="18" charset="0"/>
              <a:buNone/>
            </a:pPr>
            <a:r>
              <a:rPr lang="pl-PL" smtClean="0"/>
              <a:t>– Średnia zbioru 1, 3, 5, 7, 9 wynosi 5</a:t>
            </a:r>
          </a:p>
          <a:p>
            <a:pPr lvl="2" eaLnBrk="1" hangingPunct="1">
              <a:buFont typeface="Georgia" pitchFamily="18" charset="0"/>
              <a:buNone/>
            </a:pPr>
            <a:r>
              <a:rPr lang="pl-PL" smtClean="0"/>
              <a:t>– Średnia zbioru 1, 3, 5, 7, 1009 wynosi 205</a:t>
            </a:r>
          </a:p>
          <a:p>
            <a:pPr lvl="2" eaLnBrk="1" hangingPunct="1">
              <a:buFont typeface="Georgia" pitchFamily="18" charset="0"/>
              <a:buNone/>
            </a:pPr>
            <a:r>
              <a:rPr lang="pl-PL" smtClean="0"/>
              <a:t>– Medoid zbioru 1, 3, 5, 7, 1009 wynosi 5</a:t>
            </a:r>
          </a:p>
          <a:p>
            <a:pPr eaLnBrk="1" hangingPunct="1">
              <a:buFont typeface="Georgia" pitchFamily="18" charset="0"/>
              <a:buNone/>
            </a:pPr>
            <a:endParaRPr lang="pl-PL"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stopki 3"/>
          <p:cNvSpPr>
            <a:spLocks noGrp="1"/>
          </p:cNvSpPr>
          <p:nvPr>
            <p:ph type="ftr" sz="quarter" idx="10"/>
          </p:nvPr>
        </p:nvSpPr>
        <p:spPr>
          <a:noFill/>
        </p:spPr>
        <p:txBody>
          <a:bodyPr/>
          <a:lstStyle/>
          <a:p>
            <a:r>
              <a:rPr lang="pl-PL"/>
              <a:t>KISIM, WIMiIP, AGH</a:t>
            </a:r>
          </a:p>
        </p:txBody>
      </p:sp>
      <p:sp>
        <p:nvSpPr>
          <p:cNvPr id="51203" name="Rectangle 2"/>
          <p:cNvSpPr>
            <a:spLocks noGrp="1" noChangeArrowheads="1"/>
          </p:cNvSpPr>
          <p:nvPr>
            <p:ph type="title"/>
          </p:nvPr>
        </p:nvSpPr>
        <p:spPr/>
        <p:txBody>
          <a:bodyPr/>
          <a:lstStyle/>
          <a:p>
            <a:pPr eaLnBrk="1" hangingPunct="1"/>
            <a:r>
              <a:rPr lang="pl-PL" smtClean="0"/>
              <a:t>Algorytmy k-medoidów</a:t>
            </a:r>
          </a:p>
        </p:txBody>
      </p:sp>
      <p:sp>
        <p:nvSpPr>
          <p:cNvPr id="51204" name="Rectangle 3"/>
          <p:cNvSpPr>
            <a:spLocks noGrp="1" noChangeArrowheads="1"/>
          </p:cNvSpPr>
          <p:nvPr>
            <p:ph type="body" idx="1"/>
          </p:nvPr>
        </p:nvSpPr>
        <p:spPr/>
        <p:txBody>
          <a:bodyPr/>
          <a:lstStyle/>
          <a:p>
            <a:pPr eaLnBrk="1" hangingPunct="1">
              <a:lnSpc>
                <a:spcPct val="90000"/>
              </a:lnSpc>
            </a:pPr>
            <a:r>
              <a:rPr lang="pl-PL" sz="2000" smtClean="0"/>
              <a:t>PAM (</a:t>
            </a:r>
            <a:r>
              <a:rPr lang="pl-PL" sz="2000" i="1" smtClean="0">
                <a:solidFill>
                  <a:srgbClr val="006699"/>
                </a:solidFill>
              </a:rPr>
              <a:t>Partitioning around Medoids</a:t>
            </a:r>
            <a:r>
              <a:rPr lang="pl-PL" sz="2000" smtClean="0"/>
              <a:t>) – wersja algorytmu k-medoidów (analizujemy parami) - </a:t>
            </a:r>
            <a:r>
              <a:rPr lang="pl-PL" smtClean="0"/>
              <a:t>algorytmy typu k-medoidów są słabo skalowalne </a:t>
            </a:r>
            <a:endParaRPr lang="pl-PL" sz="2000" smtClean="0"/>
          </a:p>
          <a:p>
            <a:pPr eaLnBrk="1" hangingPunct="1">
              <a:lnSpc>
                <a:spcPct val="90000"/>
              </a:lnSpc>
            </a:pPr>
            <a:r>
              <a:rPr lang="pl-PL" sz="2000" smtClean="0"/>
              <a:t>Metoda oparta o technikę próbkowania – </a:t>
            </a:r>
            <a:r>
              <a:rPr lang="pl-PL" sz="2000" smtClean="0">
                <a:solidFill>
                  <a:srgbClr val="006699"/>
                </a:solidFill>
              </a:rPr>
              <a:t>CLARA</a:t>
            </a:r>
            <a:r>
              <a:rPr lang="pl-PL" sz="2000" smtClean="0"/>
              <a:t> (Clustering Large Applications) - Idea: zamiast rozważać cały dostępny zbiór obiektów do grupowania, wybieramy reprezentatywny podzbiór obiektów metodą </a:t>
            </a:r>
            <a:r>
              <a:rPr lang="pl-PL" sz="2000" smtClean="0">
                <a:solidFill>
                  <a:srgbClr val="006699"/>
                </a:solidFill>
              </a:rPr>
              <a:t>próbkowania</a:t>
            </a:r>
            <a:r>
              <a:rPr lang="pl-PL" sz="2000" smtClean="0"/>
              <a:t>. Następnie, z wybranej próbki, stosując algorytm PAM, wybieramy zbiór medoidów będących środkami klastrów. Jeżeli mechanizm próbkowania obiektów zapewnia losowość próbki, to próbka będzie dobrze odzwierciedla rozkład obiektów w oryginalnym zbiorze obiektów. Wybrany zbiór medoidów będzie, natomiast, w miarę wiernie odpowiadał wyborowi medoidów przez algorytm PAM z całego zbioru obiektów</a:t>
            </a:r>
          </a:p>
          <a:p>
            <a:pPr eaLnBrk="1" hangingPunct="1">
              <a:lnSpc>
                <a:spcPct val="90000"/>
              </a:lnSpc>
            </a:pPr>
            <a:r>
              <a:rPr lang="pl-PL" sz="2000" smtClean="0"/>
              <a:t>Modyfikacja CLARA: Próbkowanie za pomocą R*-drzewa</a:t>
            </a:r>
          </a:p>
          <a:p>
            <a:pPr eaLnBrk="1" hangingPunct="1">
              <a:lnSpc>
                <a:spcPct val="90000"/>
              </a:lnSpc>
            </a:pPr>
            <a:r>
              <a:rPr lang="en-US" sz="2000" smtClean="0"/>
              <a:t>CLARANS (Clustering Algorithm based on Randomized Search)</a:t>
            </a:r>
            <a:endParaRPr lang="pl-PL" sz="2000" smtClean="0"/>
          </a:p>
          <a:p>
            <a:pPr eaLnBrk="1" hangingPunct="1">
              <a:lnSpc>
                <a:spcPct val="90000"/>
              </a:lnSpc>
            </a:pPr>
            <a:endParaRPr lang="pl-PL"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stopki 3"/>
          <p:cNvSpPr>
            <a:spLocks noGrp="1"/>
          </p:cNvSpPr>
          <p:nvPr>
            <p:ph type="ftr" sz="quarter" idx="10"/>
          </p:nvPr>
        </p:nvSpPr>
        <p:spPr>
          <a:noFill/>
        </p:spPr>
        <p:txBody>
          <a:bodyPr/>
          <a:lstStyle/>
          <a:p>
            <a:r>
              <a:rPr lang="pl-PL"/>
              <a:t>KISIM, WIMiIP, AGH</a:t>
            </a:r>
          </a:p>
        </p:txBody>
      </p:sp>
      <p:sp>
        <p:nvSpPr>
          <p:cNvPr id="7171" name="Rectangle 2"/>
          <p:cNvSpPr>
            <a:spLocks noGrp="1" noChangeArrowheads="1"/>
          </p:cNvSpPr>
          <p:nvPr>
            <p:ph type="title"/>
          </p:nvPr>
        </p:nvSpPr>
        <p:spPr/>
        <p:txBody>
          <a:bodyPr/>
          <a:lstStyle/>
          <a:p>
            <a:pPr eaLnBrk="1" hangingPunct="1"/>
            <a:r>
              <a:rPr lang="pl-PL" smtClean="0"/>
              <a:t>Grupowanie</a:t>
            </a:r>
          </a:p>
        </p:txBody>
      </p:sp>
      <p:sp>
        <p:nvSpPr>
          <p:cNvPr id="7172" name="Rectangle 3"/>
          <p:cNvSpPr>
            <a:spLocks noGrp="1" noChangeArrowheads="1"/>
          </p:cNvSpPr>
          <p:nvPr>
            <p:ph type="body" idx="1"/>
          </p:nvPr>
        </p:nvSpPr>
        <p:spPr/>
        <p:txBody>
          <a:bodyPr/>
          <a:lstStyle/>
          <a:p>
            <a:pPr eaLnBrk="1" hangingPunct="1"/>
            <a:r>
              <a:rPr lang="pl-PL" i="1" smtClean="0">
                <a:solidFill>
                  <a:schemeClr val="bg2"/>
                </a:solidFill>
              </a:rPr>
              <a:t>Grupowanie (klastrowanie)</a:t>
            </a:r>
            <a:r>
              <a:rPr lang="pl-PL" smtClean="0"/>
              <a:t> - obejmuje metody analizy danych i </a:t>
            </a:r>
            <a:r>
              <a:rPr lang="pl-PL" smtClean="0">
                <a:solidFill>
                  <a:srgbClr val="006699"/>
                </a:solidFill>
              </a:rPr>
              <a:t>znajdowania</a:t>
            </a:r>
            <a:r>
              <a:rPr lang="pl-PL" smtClean="0"/>
              <a:t> skończonych zbiorów </a:t>
            </a:r>
            <a:r>
              <a:rPr lang="pl-PL" smtClean="0">
                <a:solidFill>
                  <a:srgbClr val="006699"/>
                </a:solidFill>
              </a:rPr>
              <a:t>klas</a:t>
            </a:r>
            <a:r>
              <a:rPr lang="pl-PL" smtClean="0"/>
              <a:t> obiektów posiadających podobne cechy. </a:t>
            </a:r>
          </a:p>
          <a:p>
            <a:pPr eaLnBrk="1" hangingPunct="1"/>
            <a:r>
              <a:rPr lang="pl-PL" smtClean="0"/>
              <a:t>W przeciwieństwie do metod klasyfikacji i predykcji, klasyfikacja obiektów </a:t>
            </a:r>
            <a:r>
              <a:rPr lang="pl-PL" smtClean="0">
                <a:solidFill>
                  <a:srgbClr val="006699"/>
                </a:solidFill>
              </a:rPr>
              <a:t>(podział na klasy) nie jest znana </a:t>
            </a:r>
            <a:r>
              <a:rPr lang="pl-PL" i="1" smtClean="0">
                <a:solidFill>
                  <a:srgbClr val="006699"/>
                </a:solidFill>
              </a:rPr>
              <a:t>a-priori</a:t>
            </a:r>
            <a:r>
              <a:rPr lang="pl-PL" smtClean="0"/>
              <a:t>, lecz jest celem metod grupowania. </a:t>
            </a:r>
          </a:p>
          <a:p>
            <a:pPr eaLnBrk="1" hangingPunct="1"/>
            <a:r>
              <a:rPr lang="pl-PL" smtClean="0"/>
              <a:t> Metody te grupują obiekty w klasy w taki sposób, aby </a:t>
            </a:r>
            <a:r>
              <a:rPr lang="pl-PL" i="1" smtClean="0">
                <a:solidFill>
                  <a:srgbClr val="CC3300"/>
                </a:solidFill>
              </a:rPr>
              <a:t>maksymalizować podobieństwo wewnątrzklasowe obiektów i minimalizować podobieństwo pomiędzy klasami obiektów</a:t>
            </a:r>
            <a:r>
              <a:rPr lang="pl-PL" smtClean="0">
                <a:solidFill>
                  <a:srgbClr val="CC3300"/>
                </a:solidFill>
              </a:rPr>
              <a:t>.</a:t>
            </a:r>
            <a:r>
              <a:rPr lang="pl-PL" sz="2000" smtClean="0"/>
              <a:t> </a:t>
            </a:r>
          </a:p>
          <a:p>
            <a:pPr eaLnBrk="1" hangingPunct="1"/>
            <a:endParaRPr lang="pl-PL"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ymbol zastępczy stopki 3"/>
          <p:cNvSpPr>
            <a:spLocks noGrp="1"/>
          </p:cNvSpPr>
          <p:nvPr>
            <p:ph type="ftr" sz="quarter" idx="10"/>
          </p:nvPr>
        </p:nvSpPr>
        <p:spPr>
          <a:noFill/>
        </p:spPr>
        <p:txBody>
          <a:bodyPr/>
          <a:lstStyle/>
          <a:p>
            <a:r>
              <a:rPr lang="pl-PL"/>
              <a:t>KISIM, WIMiIP, AGH</a:t>
            </a:r>
          </a:p>
        </p:txBody>
      </p:sp>
      <p:sp>
        <p:nvSpPr>
          <p:cNvPr id="52227" name="Rectangle 2"/>
          <p:cNvSpPr>
            <a:spLocks noGrp="1" noChangeArrowheads="1"/>
          </p:cNvSpPr>
          <p:nvPr>
            <p:ph type="title"/>
          </p:nvPr>
        </p:nvSpPr>
        <p:spPr/>
        <p:txBody>
          <a:bodyPr/>
          <a:lstStyle/>
          <a:p>
            <a:pPr eaLnBrk="1" hangingPunct="1"/>
            <a:r>
              <a:rPr lang="pl-PL" smtClean="0"/>
              <a:t>Inne metody grupowania </a:t>
            </a:r>
          </a:p>
        </p:txBody>
      </p:sp>
      <p:sp>
        <p:nvSpPr>
          <p:cNvPr id="52228" name="Rectangle 3"/>
          <p:cNvSpPr>
            <a:spLocks noGrp="1" noChangeArrowheads="1"/>
          </p:cNvSpPr>
          <p:nvPr>
            <p:ph type="body" idx="1"/>
          </p:nvPr>
        </p:nvSpPr>
        <p:spPr/>
        <p:txBody>
          <a:bodyPr/>
          <a:lstStyle/>
          <a:p>
            <a:pPr eaLnBrk="1" hangingPunct="1"/>
            <a:r>
              <a:rPr lang="pl-PL" sz="2000" b="1" smtClean="0"/>
              <a:t>Metody oparte o analizę gęstości</a:t>
            </a:r>
            <a:endParaRPr lang="pl-PL" sz="2000" smtClean="0"/>
          </a:p>
          <a:p>
            <a:pPr lvl="1" eaLnBrk="1" hangingPunct="1"/>
            <a:r>
              <a:rPr lang="pl-PL" sz="2000" smtClean="0"/>
              <a:t>dany klaster jest rozszerzany o obiekty należące do jego sąsiedztwa, pod warunkiem, że gęstość obiektów w danym sąsiedztwie przekracza zadaną wartość progową (algorytmy DBSCAN, OPTICS, DENCLUE)</a:t>
            </a:r>
          </a:p>
          <a:p>
            <a:pPr lvl="1" eaLnBrk="1" hangingPunct="1"/>
            <a:r>
              <a:rPr lang="pl-PL" sz="2000" smtClean="0"/>
              <a:t>Ta grupa metod była rozwijana, głównie, w odniesieniu do zastosowań w dziedzinie rozpoznawania obrazów. </a:t>
            </a:r>
          </a:p>
          <a:p>
            <a:pPr eaLnBrk="1" hangingPunct="1"/>
            <a:r>
              <a:rPr lang="pl-PL" sz="2000" b="1" smtClean="0"/>
              <a:t>Metody oparte o strukturę gridową</a:t>
            </a:r>
            <a:r>
              <a:rPr lang="pl-PL" sz="2000" smtClean="0"/>
              <a:t> </a:t>
            </a:r>
          </a:p>
          <a:p>
            <a:pPr lvl="1" eaLnBrk="1" hangingPunct="1"/>
            <a:r>
              <a:rPr lang="pl-PL" sz="2000" smtClean="0"/>
              <a:t>przestrzeń obiektów jest dzielona na skończona liczbę komórek, które tworzą strukturę gridu; cały proces grupowania jest wykonywany na tej strukturze (algorytmy STING, CLIQUE)</a:t>
            </a:r>
          </a:p>
          <a:p>
            <a:pPr lvl="1" eaLnBrk="1" hangingPunct="1"/>
            <a:r>
              <a:rPr lang="pl-PL" sz="2000" smtClean="0"/>
              <a:t>Cechą i zasadniczą zaletą tej grupy metod jest skalowalność i możliwość analizy dużych wolumenów danych wielowymiarowych.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stopki 3"/>
          <p:cNvSpPr>
            <a:spLocks noGrp="1"/>
          </p:cNvSpPr>
          <p:nvPr>
            <p:ph type="ftr" sz="quarter" idx="10"/>
          </p:nvPr>
        </p:nvSpPr>
        <p:spPr>
          <a:noFill/>
        </p:spPr>
        <p:txBody>
          <a:bodyPr/>
          <a:lstStyle/>
          <a:p>
            <a:r>
              <a:rPr lang="pl-PL"/>
              <a:t>KISIM, WIMiIP, AGH</a:t>
            </a:r>
          </a:p>
        </p:txBody>
      </p:sp>
      <p:sp>
        <p:nvSpPr>
          <p:cNvPr id="53251" name="Rectangle 2"/>
          <p:cNvSpPr>
            <a:spLocks noGrp="1" noChangeArrowheads="1"/>
          </p:cNvSpPr>
          <p:nvPr>
            <p:ph type="title"/>
          </p:nvPr>
        </p:nvSpPr>
        <p:spPr/>
        <p:txBody>
          <a:bodyPr/>
          <a:lstStyle/>
          <a:p>
            <a:pPr eaLnBrk="1" hangingPunct="1"/>
            <a:r>
              <a:rPr lang="pl-PL" smtClean="0"/>
              <a:t>Inne metody grupowania</a:t>
            </a:r>
          </a:p>
        </p:txBody>
      </p:sp>
      <p:sp>
        <p:nvSpPr>
          <p:cNvPr id="53252" name="Rectangle 3"/>
          <p:cNvSpPr>
            <a:spLocks noGrp="1" noChangeArrowheads="1"/>
          </p:cNvSpPr>
          <p:nvPr>
            <p:ph type="body" idx="1"/>
          </p:nvPr>
        </p:nvSpPr>
        <p:spPr/>
        <p:txBody>
          <a:bodyPr/>
          <a:lstStyle/>
          <a:p>
            <a:pPr eaLnBrk="1" hangingPunct="1">
              <a:lnSpc>
                <a:spcPct val="90000"/>
              </a:lnSpc>
            </a:pPr>
            <a:r>
              <a:rPr lang="pl-PL" sz="2000" b="1" smtClean="0"/>
              <a:t>Metody oparte o konstrukcję modelu</a:t>
            </a:r>
            <a:r>
              <a:rPr lang="pl-PL" sz="2000" smtClean="0"/>
              <a:t> </a:t>
            </a:r>
          </a:p>
          <a:p>
            <a:pPr lvl="1" eaLnBrk="1" hangingPunct="1">
              <a:lnSpc>
                <a:spcPct val="90000"/>
              </a:lnSpc>
            </a:pPr>
            <a:r>
              <a:rPr lang="pl-PL" sz="2000" smtClean="0"/>
              <a:t>metody te zakładają pewien model dla każdego z klastrów, a następnie, przypisują obiekty do klastrów zgodnie z przyjętymi modelami</a:t>
            </a:r>
          </a:p>
          <a:p>
            <a:pPr eaLnBrk="1" hangingPunct="1">
              <a:lnSpc>
                <a:spcPct val="90000"/>
              </a:lnSpc>
            </a:pPr>
            <a:r>
              <a:rPr lang="pl-PL" sz="2000" b="1" smtClean="0"/>
              <a:t>Algorytmy grupowania danych kategorycznych</a:t>
            </a:r>
            <a:r>
              <a:rPr lang="pl-PL" sz="2000" smtClean="0"/>
              <a:t> </a:t>
            </a:r>
          </a:p>
          <a:p>
            <a:pPr lvl="1" eaLnBrk="1" hangingPunct="1">
              <a:lnSpc>
                <a:spcPct val="90000"/>
              </a:lnSpc>
            </a:pPr>
            <a:r>
              <a:rPr lang="pl-PL" sz="2000" smtClean="0"/>
              <a:t>algorytmy ROCK, STIRR, CACTUS  </a:t>
            </a:r>
          </a:p>
          <a:p>
            <a:pPr eaLnBrk="1" hangingPunct="1">
              <a:lnSpc>
                <a:spcPct val="90000"/>
              </a:lnSpc>
            </a:pPr>
            <a:r>
              <a:rPr lang="pl-PL" sz="2000" b="1" smtClean="0"/>
              <a:t>Algorytmy grupowania sekwencji</a:t>
            </a:r>
            <a:endParaRPr lang="pl-PL" sz="2000" smtClean="0"/>
          </a:p>
          <a:p>
            <a:pPr lvl="1" eaLnBrk="1" hangingPunct="1">
              <a:lnSpc>
                <a:spcPct val="90000"/>
              </a:lnSpc>
            </a:pPr>
            <a:r>
              <a:rPr lang="pl-PL" sz="2000" smtClean="0"/>
              <a:t>zarówno liczbowych jak i sekwencji danych symbolicznych. </a:t>
            </a:r>
          </a:p>
          <a:p>
            <a:pPr lvl="1" eaLnBrk="1" hangingPunct="1">
              <a:lnSpc>
                <a:spcPct val="90000"/>
              </a:lnSpc>
            </a:pPr>
            <a:r>
              <a:rPr lang="pl-PL" sz="2000" smtClean="0"/>
              <a:t> metody grupowania dokumentów tekstowych, stron WWW, dokumentów XML, oraz innych niestandardowych danych (szczególnie danych multimedialnych). </a:t>
            </a:r>
          </a:p>
          <a:p>
            <a:pPr lvl="1" eaLnBrk="1" hangingPunct="1">
              <a:lnSpc>
                <a:spcPct val="90000"/>
              </a:lnSpc>
            </a:pPr>
            <a:r>
              <a:rPr lang="pl-PL" sz="2000" smtClean="0"/>
              <a:t>odkrywania punktów osobliwych (ang. </a:t>
            </a:r>
            <a:r>
              <a:rPr lang="pl-PL" sz="2000" i="1" smtClean="0"/>
              <a:t>outlier</a:t>
            </a:r>
            <a:r>
              <a:rPr lang="pl-PL" sz="2000" smtClean="0"/>
              <a:t> </a:t>
            </a:r>
            <a:r>
              <a:rPr lang="pl-PL" sz="2000" i="1" smtClean="0"/>
              <a:t>detection</a:t>
            </a:r>
            <a:r>
              <a:rPr lang="pl-PL" sz="2000" smtClean="0"/>
              <a:t> ) - wykrywanie oszustw (ang. </a:t>
            </a:r>
            <a:r>
              <a:rPr lang="pl-PL" sz="2000" i="1" smtClean="0"/>
              <a:t>fraud</a:t>
            </a:r>
            <a:r>
              <a:rPr lang="pl-PL" sz="2000" smtClean="0"/>
              <a:t> </a:t>
            </a:r>
            <a:r>
              <a:rPr lang="pl-PL" sz="2000" i="1" smtClean="0"/>
              <a:t>detection</a:t>
            </a:r>
            <a:r>
              <a:rPr lang="pl-PL" sz="2000" smtClean="0"/>
              <a:t> )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stopki 3"/>
          <p:cNvSpPr>
            <a:spLocks noGrp="1"/>
          </p:cNvSpPr>
          <p:nvPr>
            <p:ph type="ftr" sz="quarter" idx="10"/>
          </p:nvPr>
        </p:nvSpPr>
        <p:spPr>
          <a:noFill/>
        </p:spPr>
        <p:txBody>
          <a:bodyPr/>
          <a:lstStyle/>
          <a:p>
            <a:r>
              <a:rPr lang="pl-PL"/>
              <a:t>KISIM, WIMiIP, AGH</a:t>
            </a:r>
          </a:p>
        </p:txBody>
      </p:sp>
      <p:sp>
        <p:nvSpPr>
          <p:cNvPr id="54275" name="Rectangle 2"/>
          <p:cNvSpPr>
            <a:spLocks noGrp="1" noChangeArrowheads="1"/>
          </p:cNvSpPr>
          <p:nvPr>
            <p:ph type="title"/>
          </p:nvPr>
        </p:nvSpPr>
        <p:spPr>
          <a:xfrm>
            <a:off x="900113" y="2781300"/>
            <a:ext cx="7488237" cy="576263"/>
          </a:xfrm>
        </p:spPr>
        <p:txBody>
          <a:bodyPr/>
          <a:lstStyle/>
          <a:p>
            <a:pPr eaLnBrk="1" hangingPunct="1"/>
            <a:r>
              <a:rPr lang="pl-PL" smtClean="0"/>
              <a:t>Metody grupowania hierarchicznego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stopki 3"/>
          <p:cNvSpPr>
            <a:spLocks noGrp="1"/>
          </p:cNvSpPr>
          <p:nvPr>
            <p:ph type="ftr" sz="quarter" idx="10"/>
          </p:nvPr>
        </p:nvSpPr>
        <p:spPr>
          <a:noFill/>
        </p:spPr>
        <p:txBody>
          <a:bodyPr/>
          <a:lstStyle/>
          <a:p>
            <a:r>
              <a:rPr lang="pl-PL"/>
              <a:t>KISIM, WIMiIP, AGH</a:t>
            </a:r>
          </a:p>
        </p:txBody>
      </p:sp>
      <p:sp>
        <p:nvSpPr>
          <p:cNvPr id="55299" name="Rectangle 2"/>
          <p:cNvSpPr>
            <a:spLocks noGrp="1" noChangeArrowheads="1"/>
          </p:cNvSpPr>
          <p:nvPr>
            <p:ph type="title"/>
          </p:nvPr>
        </p:nvSpPr>
        <p:spPr/>
        <p:txBody>
          <a:bodyPr/>
          <a:lstStyle/>
          <a:p>
            <a:pPr eaLnBrk="1" hangingPunct="1"/>
            <a:r>
              <a:rPr lang="pl-PL" smtClean="0"/>
              <a:t>Metody grupowania hierarchicznego </a:t>
            </a:r>
          </a:p>
        </p:txBody>
      </p:sp>
      <p:sp>
        <p:nvSpPr>
          <p:cNvPr id="55300" name="Rectangle 3"/>
          <p:cNvSpPr>
            <a:spLocks noGrp="1" noChangeArrowheads="1"/>
          </p:cNvSpPr>
          <p:nvPr>
            <p:ph type="body" idx="1"/>
          </p:nvPr>
        </p:nvSpPr>
        <p:spPr>
          <a:xfrm>
            <a:off x="2411413" y="1125538"/>
            <a:ext cx="6286500" cy="5327650"/>
          </a:xfrm>
        </p:spPr>
        <p:txBody>
          <a:bodyPr/>
          <a:lstStyle/>
          <a:p>
            <a:pPr eaLnBrk="1" hangingPunct="1">
              <a:lnSpc>
                <a:spcPct val="80000"/>
              </a:lnSpc>
            </a:pPr>
            <a:r>
              <a:rPr lang="pl-PL" smtClean="0"/>
              <a:t>Metoda grupowania hierarchicznego polega na sekwencyjnym grupowaniu obiektów - drzewo klastrów (tzw. </a:t>
            </a:r>
            <a:r>
              <a:rPr lang="pl-PL" i="1" smtClean="0">
                <a:solidFill>
                  <a:srgbClr val="006699"/>
                </a:solidFill>
              </a:rPr>
              <a:t>dendrogram</a:t>
            </a:r>
            <a:r>
              <a:rPr lang="pl-PL" smtClean="0"/>
              <a:t>)</a:t>
            </a:r>
          </a:p>
          <a:p>
            <a:pPr eaLnBrk="1" hangingPunct="1">
              <a:lnSpc>
                <a:spcPct val="80000"/>
              </a:lnSpc>
            </a:pPr>
            <a:r>
              <a:rPr lang="pl-PL" smtClean="0"/>
              <a:t>Początkowo, wszystkie obiekty A, B, ... G należą do </a:t>
            </a:r>
            <a:r>
              <a:rPr lang="pl-PL" smtClean="0">
                <a:solidFill>
                  <a:srgbClr val="006699"/>
                </a:solidFill>
              </a:rPr>
              <a:t>osobnych klastrów</a:t>
            </a:r>
            <a:r>
              <a:rPr lang="pl-PL" smtClean="0"/>
              <a:t>. Następnie, w kolejnych krokach, </a:t>
            </a:r>
            <a:r>
              <a:rPr lang="pl-PL" smtClean="0">
                <a:solidFill>
                  <a:srgbClr val="006699"/>
                </a:solidFill>
              </a:rPr>
              <a:t>klastry są łączone</a:t>
            </a:r>
            <a:r>
              <a:rPr lang="pl-PL" smtClean="0"/>
              <a:t> w większe klastry (łączymy B i C, D i E, oraz F i G, następnie, A łączymy z klastrem zawierającym obiekty B i C, itd.). </a:t>
            </a:r>
          </a:p>
          <a:p>
            <a:pPr eaLnBrk="1" hangingPunct="1">
              <a:lnSpc>
                <a:spcPct val="80000"/>
              </a:lnSpc>
            </a:pPr>
            <a:r>
              <a:rPr lang="pl-PL" smtClean="0"/>
              <a:t>Proces łączenia klastrów jest kontynuowany tak długo, aż liczba uzyskanych klastrów nie osiągnie </a:t>
            </a:r>
            <a:r>
              <a:rPr lang="pl-PL" smtClean="0">
                <a:solidFill>
                  <a:srgbClr val="006699"/>
                </a:solidFill>
              </a:rPr>
              <a:t>zadanej liczby klastrów</a:t>
            </a:r>
            <a:r>
              <a:rPr lang="pl-PL" smtClean="0"/>
              <a:t>. Graficznie, na dendrogramie, warunek stopu (tj. zadana liczba klastrów) przedstawia linia pozioma przecinająca dendrogram.</a:t>
            </a:r>
          </a:p>
          <a:p>
            <a:pPr eaLnBrk="1" hangingPunct="1">
              <a:lnSpc>
                <a:spcPct val="80000"/>
              </a:lnSpc>
            </a:pPr>
            <a:r>
              <a:rPr lang="pl-PL" smtClean="0">
                <a:solidFill>
                  <a:schemeClr val="bg2"/>
                </a:solidFill>
              </a:rPr>
              <a:t>C1</a:t>
            </a:r>
            <a:r>
              <a:rPr lang="pl-PL" smtClean="0"/>
              <a:t>={A, B, C}, </a:t>
            </a:r>
            <a:r>
              <a:rPr lang="pl-PL" smtClean="0">
                <a:solidFill>
                  <a:schemeClr val="bg2"/>
                </a:solidFill>
              </a:rPr>
              <a:t>C2</a:t>
            </a:r>
            <a:r>
              <a:rPr lang="pl-PL" smtClean="0"/>
              <a:t>={D, E} oraz </a:t>
            </a:r>
            <a:r>
              <a:rPr lang="pl-PL" smtClean="0">
                <a:solidFill>
                  <a:schemeClr val="bg2"/>
                </a:solidFill>
              </a:rPr>
              <a:t>C3</a:t>
            </a:r>
            <a:r>
              <a:rPr lang="pl-PL" smtClean="0"/>
              <a:t>={F, G}.</a:t>
            </a:r>
          </a:p>
        </p:txBody>
      </p:sp>
      <p:pic>
        <p:nvPicPr>
          <p:cNvPr id="55301" name="Picture 4"/>
          <p:cNvPicPr>
            <a:picLocks noChangeAspect="1" noChangeArrowheads="1"/>
          </p:cNvPicPr>
          <p:nvPr/>
        </p:nvPicPr>
        <p:blipFill>
          <a:blip r:embed="rId2" cstate="print"/>
          <a:srcRect/>
          <a:stretch>
            <a:fillRect/>
          </a:stretch>
        </p:blipFill>
        <p:spPr bwMode="auto">
          <a:xfrm>
            <a:off x="179388" y="1196975"/>
            <a:ext cx="1860550" cy="2376488"/>
          </a:xfrm>
          <a:prstGeom prst="rect">
            <a:avLst/>
          </a:prstGeom>
          <a:noFill/>
          <a:ln w="9525">
            <a:noFill/>
            <a:miter lim="800000"/>
            <a:headEnd/>
            <a:tailEnd/>
          </a:ln>
        </p:spPr>
      </p:pic>
      <p:pic>
        <p:nvPicPr>
          <p:cNvPr id="55302" name="Picture 5"/>
          <p:cNvPicPr>
            <a:picLocks noChangeAspect="1" noChangeArrowheads="1"/>
          </p:cNvPicPr>
          <p:nvPr/>
        </p:nvPicPr>
        <p:blipFill>
          <a:blip r:embed="rId3" cstate="print"/>
          <a:srcRect/>
          <a:stretch>
            <a:fillRect/>
          </a:stretch>
        </p:blipFill>
        <p:spPr bwMode="auto">
          <a:xfrm>
            <a:off x="179388" y="3644900"/>
            <a:ext cx="2016125" cy="2592388"/>
          </a:xfrm>
          <a:prstGeom prst="rect">
            <a:avLst/>
          </a:prstGeom>
          <a:noFill/>
          <a:ln w="9525">
            <a:noFill/>
            <a:miter lim="800000"/>
            <a:headEnd/>
            <a:tailEnd/>
          </a:ln>
        </p:spPr>
      </p:pic>
      <p:sp>
        <p:nvSpPr>
          <p:cNvPr id="55303" name="Rectangle 6"/>
          <p:cNvSpPr>
            <a:spLocks noChangeArrowheads="1"/>
          </p:cNvSpPr>
          <p:nvPr/>
        </p:nvSpPr>
        <p:spPr bwMode="auto">
          <a:xfrm>
            <a:off x="1331913" y="1312863"/>
            <a:ext cx="301625" cy="228600"/>
          </a:xfrm>
          <a:prstGeom prst="rect">
            <a:avLst/>
          </a:prstGeom>
          <a:noFill/>
          <a:ln w="9525">
            <a:noFill/>
            <a:miter lim="800000"/>
            <a:headEnd/>
            <a:tailEnd/>
          </a:ln>
        </p:spPr>
        <p:txBody>
          <a:bodyPr wrap="none">
            <a:spAutoFit/>
          </a:bodyPr>
          <a:lstStyle/>
          <a:p>
            <a:r>
              <a:rPr lang="pl-PL" sz="900">
                <a:solidFill>
                  <a:schemeClr val="bg2"/>
                </a:solidFill>
              </a:rPr>
              <a:t>C3</a:t>
            </a:r>
          </a:p>
        </p:txBody>
      </p:sp>
      <p:sp>
        <p:nvSpPr>
          <p:cNvPr id="55304" name="Rectangle 7"/>
          <p:cNvSpPr>
            <a:spLocks noChangeArrowheads="1"/>
          </p:cNvSpPr>
          <p:nvPr/>
        </p:nvSpPr>
        <p:spPr bwMode="auto">
          <a:xfrm>
            <a:off x="1619250" y="2097088"/>
            <a:ext cx="301625" cy="228600"/>
          </a:xfrm>
          <a:prstGeom prst="rect">
            <a:avLst/>
          </a:prstGeom>
          <a:noFill/>
          <a:ln w="9525">
            <a:noFill/>
            <a:miter lim="800000"/>
            <a:headEnd/>
            <a:tailEnd/>
          </a:ln>
        </p:spPr>
        <p:txBody>
          <a:bodyPr wrap="none">
            <a:spAutoFit/>
          </a:bodyPr>
          <a:lstStyle/>
          <a:p>
            <a:r>
              <a:rPr lang="pl-PL" sz="900">
                <a:solidFill>
                  <a:schemeClr val="bg2"/>
                </a:solidFill>
              </a:rPr>
              <a:t>C2</a:t>
            </a:r>
          </a:p>
        </p:txBody>
      </p:sp>
      <p:sp>
        <p:nvSpPr>
          <p:cNvPr id="55305" name="Rectangle 8"/>
          <p:cNvSpPr>
            <a:spLocks noChangeArrowheads="1"/>
          </p:cNvSpPr>
          <p:nvPr/>
        </p:nvSpPr>
        <p:spPr bwMode="auto">
          <a:xfrm>
            <a:off x="250825" y="2024063"/>
            <a:ext cx="301625" cy="228600"/>
          </a:xfrm>
          <a:prstGeom prst="rect">
            <a:avLst/>
          </a:prstGeom>
          <a:noFill/>
          <a:ln w="9525">
            <a:noFill/>
            <a:miter lim="800000"/>
            <a:headEnd/>
            <a:tailEnd/>
          </a:ln>
        </p:spPr>
        <p:txBody>
          <a:bodyPr wrap="none">
            <a:spAutoFit/>
          </a:bodyPr>
          <a:lstStyle/>
          <a:p>
            <a:r>
              <a:rPr lang="pl-PL" sz="900">
                <a:solidFill>
                  <a:schemeClr val="bg2"/>
                </a:solidFill>
              </a:rPr>
              <a:t>C1</a:t>
            </a:r>
          </a:p>
        </p:txBody>
      </p:sp>
      <p:sp>
        <p:nvSpPr>
          <p:cNvPr id="55306" name="Rectangle 9"/>
          <p:cNvSpPr>
            <a:spLocks noChangeArrowheads="1"/>
          </p:cNvSpPr>
          <p:nvPr/>
        </p:nvSpPr>
        <p:spPr bwMode="auto">
          <a:xfrm>
            <a:off x="1763713" y="4076700"/>
            <a:ext cx="301625" cy="228600"/>
          </a:xfrm>
          <a:prstGeom prst="rect">
            <a:avLst/>
          </a:prstGeom>
          <a:noFill/>
          <a:ln w="9525">
            <a:noFill/>
            <a:miter lim="800000"/>
            <a:headEnd/>
            <a:tailEnd/>
          </a:ln>
        </p:spPr>
        <p:txBody>
          <a:bodyPr wrap="none">
            <a:spAutoFit/>
          </a:bodyPr>
          <a:lstStyle/>
          <a:p>
            <a:r>
              <a:rPr lang="pl-PL" sz="900">
                <a:solidFill>
                  <a:schemeClr val="bg2"/>
                </a:solidFill>
              </a:rPr>
              <a:t>C3</a:t>
            </a:r>
          </a:p>
        </p:txBody>
      </p:sp>
      <p:sp>
        <p:nvSpPr>
          <p:cNvPr id="55307" name="Rectangle 10"/>
          <p:cNvSpPr>
            <a:spLocks noChangeArrowheads="1"/>
          </p:cNvSpPr>
          <p:nvPr/>
        </p:nvSpPr>
        <p:spPr bwMode="auto">
          <a:xfrm>
            <a:off x="1042988" y="4076700"/>
            <a:ext cx="301625" cy="228600"/>
          </a:xfrm>
          <a:prstGeom prst="rect">
            <a:avLst/>
          </a:prstGeom>
          <a:noFill/>
          <a:ln w="9525">
            <a:noFill/>
            <a:miter lim="800000"/>
            <a:headEnd/>
            <a:tailEnd/>
          </a:ln>
        </p:spPr>
        <p:txBody>
          <a:bodyPr wrap="none">
            <a:spAutoFit/>
          </a:bodyPr>
          <a:lstStyle/>
          <a:p>
            <a:r>
              <a:rPr lang="pl-PL" sz="900">
                <a:solidFill>
                  <a:schemeClr val="bg2"/>
                </a:solidFill>
              </a:rPr>
              <a:t>C2</a:t>
            </a:r>
          </a:p>
        </p:txBody>
      </p:sp>
      <p:sp>
        <p:nvSpPr>
          <p:cNvPr id="55308" name="Rectangle 11"/>
          <p:cNvSpPr>
            <a:spLocks noChangeArrowheads="1"/>
          </p:cNvSpPr>
          <p:nvPr/>
        </p:nvSpPr>
        <p:spPr bwMode="auto">
          <a:xfrm>
            <a:off x="323850" y="4076700"/>
            <a:ext cx="301625" cy="228600"/>
          </a:xfrm>
          <a:prstGeom prst="rect">
            <a:avLst/>
          </a:prstGeom>
          <a:noFill/>
          <a:ln w="9525">
            <a:noFill/>
            <a:miter lim="800000"/>
            <a:headEnd/>
            <a:tailEnd/>
          </a:ln>
        </p:spPr>
        <p:txBody>
          <a:bodyPr wrap="none">
            <a:spAutoFit/>
          </a:bodyPr>
          <a:lstStyle/>
          <a:p>
            <a:r>
              <a:rPr lang="pl-PL" sz="900">
                <a:solidFill>
                  <a:schemeClr val="bg2"/>
                </a:solidFill>
              </a:rPr>
              <a:t>C1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stopki 3"/>
          <p:cNvSpPr>
            <a:spLocks noGrp="1"/>
          </p:cNvSpPr>
          <p:nvPr>
            <p:ph type="ftr" sz="quarter" idx="10"/>
          </p:nvPr>
        </p:nvSpPr>
        <p:spPr>
          <a:noFill/>
        </p:spPr>
        <p:txBody>
          <a:bodyPr/>
          <a:lstStyle/>
          <a:p>
            <a:r>
              <a:rPr lang="pl-PL"/>
              <a:t>KISIM, WIMiIP, AGH</a:t>
            </a:r>
          </a:p>
        </p:txBody>
      </p:sp>
      <p:sp>
        <p:nvSpPr>
          <p:cNvPr id="56323" name="Rectangle 2"/>
          <p:cNvSpPr>
            <a:spLocks noGrp="1" noChangeArrowheads="1"/>
          </p:cNvSpPr>
          <p:nvPr>
            <p:ph type="title"/>
          </p:nvPr>
        </p:nvSpPr>
        <p:spPr/>
        <p:txBody>
          <a:bodyPr/>
          <a:lstStyle/>
          <a:p>
            <a:pPr eaLnBrk="1" hangingPunct="1"/>
            <a:r>
              <a:rPr lang="pl-PL" smtClean="0"/>
              <a:t>Metody grupowania hierarchicznego (2)</a:t>
            </a:r>
          </a:p>
        </p:txBody>
      </p:sp>
      <p:sp>
        <p:nvSpPr>
          <p:cNvPr id="392195" name="Rectangle 3"/>
          <p:cNvSpPr>
            <a:spLocks noGrp="1" noChangeArrowheads="1"/>
          </p:cNvSpPr>
          <p:nvPr>
            <p:ph type="body" idx="1"/>
          </p:nvPr>
        </p:nvSpPr>
        <p:spPr>
          <a:xfrm>
            <a:off x="468313" y="3716338"/>
            <a:ext cx="8229600" cy="2665412"/>
          </a:xfrm>
        </p:spPr>
        <p:txBody>
          <a:bodyPr/>
          <a:lstStyle/>
          <a:p>
            <a:pPr eaLnBrk="1" hangingPunct="1">
              <a:buFont typeface="Georgia" pitchFamily="18" charset="0"/>
              <a:buNone/>
            </a:pPr>
            <a:r>
              <a:rPr lang="pl-PL" i="1" smtClean="0">
                <a:solidFill>
                  <a:schemeClr val="bg2"/>
                </a:solidFill>
              </a:rPr>
              <a:t>Podejście podziałowe (top-down):</a:t>
            </a:r>
            <a:r>
              <a:rPr lang="pl-PL" smtClean="0"/>
              <a:t> </a:t>
            </a:r>
          </a:p>
          <a:p>
            <a:pPr lvl="1" eaLnBrk="1" hangingPunct="1"/>
            <a:r>
              <a:rPr lang="pl-PL" smtClean="0"/>
              <a:t>początkowo, wszystkie obiekty przypisujemy do jednego klastra; następnie, w kolejnych iteracjach, klaster jest dzielony na mniejsze klastry, które z kolei dzielone są na kolejne mniejsze klastry</a:t>
            </a:r>
          </a:p>
          <a:p>
            <a:pPr eaLnBrk="1" hangingPunct="1"/>
            <a:endParaRPr lang="pl-PL" sz="1800" smtClean="0"/>
          </a:p>
        </p:txBody>
      </p:sp>
      <p:sp>
        <p:nvSpPr>
          <p:cNvPr id="56325" name="Rectangle 4"/>
          <p:cNvSpPr>
            <a:spLocks noChangeArrowheads="1"/>
          </p:cNvSpPr>
          <p:nvPr/>
        </p:nvSpPr>
        <p:spPr bwMode="auto">
          <a:xfrm>
            <a:off x="539750" y="1341438"/>
            <a:ext cx="8229600" cy="2016125"/>
          </a:xfrm>
          <a:prstGeom prst="rect">
            <a:avLst/>
          </a:prstGeom>
          <a:noFill/>
          <a:ln w="9525">
            <a:noFill/>
            <a:miter lim="800000"/>
            <a:headEnd/>
            <a:tailEnd/>
          </a:ln>
        </p:spPr>
        <p:txBody>
          <a:bodyPr/>
          <a:lstStyle/>
          <a:p>
            <a:pPr marL="266700" indent="-266700">
              <a:spcBef>
                <a:spcPct val="50000"/>
              </a:spcBef>
              <a:buSzPct val="70000"/>
              <a:buFont typeface="Georgia" pitchFamily="18" charset="0"/>
              <a:buNone/>
            </a:pPr>
            <a:r>
              <a:rPr lang="pl-PL" sz="2400" i="1">
                <a:solidFill>
                  <a:schemeClr val="bg2"/>
                </a:solidFill>
              </a:rPr>
              <a:t>Podejście aglomeracyjne (bottom-up):</a:t>
            </a:r>
            <a:r>
              <a:rPr lang="pl-PL" sz="2400"/>
              <a:t> </a:t>
            </a:r>
          </a:p>
          <a:p>
            <a:pPr marL="825500" lvl="1" indent="-285750">
              <a:spcBef>
                <a:spcPct val="50000"/>
              </a:spcBef>
              <a:buFont typeface="Georgia" pitchFamily="18" charset="0"/>
              <a:buChar char="»"/>
            </a:pPr>
            <a:r>
              <a:rPr lang="pl-PL" sz="2400"/>
              <a:t>początkowo, każdy obiekt stanowi osobny klaster, następnie, w kolejnych iteracjach, klastry są łączone w większe klastry aż do osiągnięcia zadanej liczby klastrów. </a:t>
            </a:r>
          </a:p>
          <a:p>
            <a:pPr marL="266700" indent="-266700">
              <a:spcBef>
                <a:spcPct val="50000"/>
              </a:spcBef>
              <a:buSzPct val="70000"/>
              <a:buFont typeface="Georgia" pitchFamily="18" charset="0"/>
              <a:buChar char="—"/>
            </a:pP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wipe(down)">
                                      <p:cBhvr>
                                        <p:cTn id="7" dur="500"/>
                                        <p:tgtEl>
                                          <p:spTgt spid="39219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2195">
                                            <p:txEl>
                                              <p:pRg st="1" end="1"/>
                                            </p:txEl>
                                          </p:spTgt>
                                        </p:tgtEl>
                                        <p:attrNameLst>
                                          <p:attrName>style.visibility</p:attrName>
                                        </p:attrNameLst>
                                      </p:cBhvr>
                                      <p:to>
                                        <p:strVal val="visible"/>
                                      </p:to>
                                    </p:set>
                                    <p:animEffect transition="in" filter="wipe(down)">
                                      <p:cBhvr>
                                        <p:cTn id="10" dur="500"/>
                                        <p:tgtEl>
                                          <p:spTgt spid="392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ymbol zastępczy stopki 3"/>
          <p:cNvSpPr>
            <a:spLocks noGrp="1"/>
          </p:cNvSpPr>
          <p:nvPr>
            <p:ph type="ftr" sz="quarter" idx="10"/>
          </p:nvPr>
        </p:nvSpPr>
        <p:spPr>
          <a:noFill/>
        </p:spPr>
        <p:txBody>
          <a:bodyPr/>
          <a:lstStyle/>
          <a:p>
            <a:r>
              <a:rPr lang="pl-PL"/>
              <a:t>KISIM, WIMiIP, AGH</a:t>
            </a:r>
          </a:p>
        </p:txBody>
      </p:sp>
      <p:pic>
        <p:nvPicPr>
          <p:cNvPr id="57347" name="Picture 4"/>
          <p:cNvPicPr>
            <a:picLocks noChangeAspect="1" noChangeArrowheads="1"/>
          </p:cNvPicPr>
          <p:nvPr/>
        </p:nvPicPr>
        <p:blipFill>
          <a:blip r:embed="rId2" cstate="print"/>
          <a:srcRect/>
          <a:stretch>
            <a:fillRect/>
          </a:stretch>
        </p:blipFill>
        <p:spPr bwMode="auto">
          <a:xfrm>
            <a:off x="1116013" y="1412875"/>
            <a:ext cx="6962775" cy="4552950"/>
          </a:xfrm>
          <a:prstGeom prst="rect">
            <a:avLst/>
          </a:prstGeom>
          <a:noFill/>
          <a:ln w="9525">
            <a:noFill/>
            <a:miter lim="800000"/>
            <a:headEnd/>
            <a:tailEnd/>
          </a:ln>
        </p:spPr>
      </p:pic>
      <p:sp>
        <p:nvSpPr>
          <p:cNvPr id="57348" name="Rectangle 5"/>
          <p:cNvSpPr>
            <a:spLocks noChangeArrowheads="1"/>
          </p:cNvSpPr>
          <p:nvPr/>
        </p:nvSpPr>
        <p:spPr bwMode="auto">
          <a:xfrm>
            <a:off x="6156325" y="1268413"/>
            <a:ext cx="2297113" cy="366712"/>
          </a:xfrm>
          <a:prstGeom prst="rect">
            <a:avLst/>
          </a:prstGeom>
          <a:noFill/>
          <a:ln w="9525">
            <a:noFill/>
            <a:miter lim="800000"/>
            <a:headEnd/>
            <a:tailEnd/>
          </a:ln>
        </p:spPr>
        <p:txBody>
          <a:bodyPr wrap="none">
            <a:spAutoFit/>
          </a:bodyPr>
          <a:lstStyle/>
          <a:p>
            <a:r>
              <a:rPr lang="pl-PL"/>
              <a:t>Agglomerative Nesting</a:t>
            </a:r>
          </a:p>
        </p:txBody>
      </p:sp>
      <p:sp>
        <p:nvSpPr>
          <p:cNvPr id="57349" name="Rectangle 6"/>
          <p:cNvSpPr>
            <a:spLocks noChangeArrowheads="1"/>
          </p:cNvSpPr>
          <p:nvPr/>
        </p:nvSpPr>
        <p:spPr bwMode="auto">
          <a:xfrm>
            <a:off x="6300788" y="4076700"/>
            <a:ext cx="1692275" cy="366713"/>
          </a:xfrm>
          <a:prstGeom prst="rect">
            <a:avLst/>
          </a:prstGeom>
          <a:noFill/>
          <a:ln w="9525">
            <a:noFill/>
            <a:miter lim="800000"/>
            <a:headEnd/>
            <a:tailEnd/>
          </a:ln>
        </p:spPr>
        <p:txBody>
          <a:bodyPr wrap="none">
            <a:spAutoFit/>
          </a:bodyPr>
          <a:lstStyle/>
          <a:p>
            <a:r>
              <a:rPr lang="pl-PL"/>
              <a:t>Divisive Analysis</a:t>
            </a:r>
          </a:p>
        </p:txBody>
      </p:sp>
      <p:sp>
        <p:nvSpPr>
          <p:cNvPr id="57350" name="Rectangle 7"/>
          <p:cNvSpPr>
            <a:spLocks noChangeArrowheads="1"/>
          </p:cNvSpPr>
          <p:nvPr/>
        </p:nvSpPr>
        <p:spPr bwMode="auto">
          <a:xfrm>
            <a:off x="6156325" y="981075"/>
            <a:ext cx="1192213" cy="366713"/>
          </a:xfrm>
          <a:prstGeom prst="rect">
            <a:avLst/>
          </a:prstGeom>
          <a:noFill/>
          <a:ln w="9525">
            <a:noFill/>
            <a:miter lim="800000"/>
            <a:headEnd/>
            <a:tailEnd/>
          </a:ln>
        </p:spPr>
        <p:txBody>
          <a:bodyPr wrap="none">
            <a:spAutoFit/>
          </a:bodyPr>
          <a:lstStyle/>
          <a:p>
            <a:r>
              <a:rPr lang="pl-PL"/>
              <a:t>bottom-up</a:t>
            </a:r>
          </a:p>
        </p:txBody>
      </p:sp>
      <p:sp>
        <p:nvSpPr>
          <p:cNvPr id="57351" name="Rectangle 8"/>
          <p:cNvSpPr>
            <a:spLocks noChangeArrowheads="1"/>
          </p:cNvSpPr>
          <p:nvPr/>
        </p:nvSpPr>
        <p:spPr bwMode="auto">
          <a:xfrm>
            <a:off x="6300788" y="3789363"/>
            <a:ext cx="1149350" cy="366712"/>
          </a:xfrm>
          <a:prstGeom prst="rect">
            <a:avLst/>
          </a:prstGeom>
          <a:noFill/>
          <a:ln w="9525">
            <a:noFill/>
            <a:miter lim="800000"/>
            <a:headEnd/>
            <a:tailEnd/>
          </a:ln>
        </p:spPr>
        <p:txBody>
          <a:bodyPr wrap="none">
            <a:spAutoFit/>
          </a:bodyPr>
          <a:lstStyle/>
          <a:p>
            <a:r>
              <a:rPr lang="pl-PL"/>
              <a:t> top-down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stopki 3"/>
          <p:cNvSpPr>
            <a:spLocks noGrp="1"/>
          </p:cNvSpPr>
          <p:nvPr>
            <p:ph type="ftr" sz="quarter" idx="10"/>
          </p:nvPr>
        </p:nvSpPr>
        <p:spPr>
          <a:noFill/>
        </p:spPr>
        <p:txBody>
          <a:bodyPr/>
          <a:lstStyle/>
          <a:p>
            <a:r>
              <a:rPr lang="pl-PL"/>
              <a:t>KISIM, WIMiIP, AGH</a:t>
            </a:r>
          </a:p>
        </p:txBody>
      </p:sp>
      <p:sp>
        <p:nvSpPr>
          <p:cNvPr id="58371" name="Rectangle 2"/>
          <p:cNvSpPr>
            <a:spLocks noGrp="1" noChangeArrowheads="1"/>
          </p:cNvSpPr>
          <p:nvPr>
            <p:ph type="title"/>
          </p:nvPr>
        </p:nvSpPr>
        <p:spPr/>
        <p:txBody>
          <a:bodyPr/>
          <a:lstStyle/>
          <a:p>
            <a:pPr eaLnBrk="1" hangingPunct="1"/>
            <a:r>
              <a:rPr lang="pl-PL" smtClean="0"/>
              <a:t>Miary odległości klastrów</a:t>
            </a:r>
          </a:p>
        </p:txBody>
      </p:sp>
      <p:sp>
        <p:nvSpPr>
          <p:cNvPr id="58372" name="Rectangle 3"/>
          <p:cNvSpPr>
            <a:spLocks noGrp="1" noChangeArrowheads="1"/>
          </p:cNvSpPr>
          <p:nvPr>
            <p:ph type="body" idx="1"/>
          </p:nvPr>
        </p:nvSpPr>
        <p:spPr>
          <a:xfrm>
            <a:off x="4716463" y="1268413"/>
            <a:ext cx="4248150" cy="5113337"/>
          </a:xfrm>
        </p:spPr>
        <p:txBody>
          <a:bodyPr/>
          <a:lstStyle/>
          <a:p>
            <a:pPr eaLnBrk="1" hangingPunct="1">
              <a:lnSpc>
                <a:spcPct val="80000"/>
              </a:lnSpc>
            </a:pPr>
            <a:r>
              <a:rPr lang="pl-PL" sz="1800" smtClean="0"/>
              <a:t>Dany jest klaster obiektów. w jaki sposób podzielić klaster na dwa klastry tak, aby optymalizować przyjętą funkcję kryterialną? </a:t>
            </a:r>
          </a:p>
          <a:p>
            <a:pPr eaLnBrk="1" hangingPunct="1">
              <a:lnSpc>
                <a:spcPct val="80000"/>
              </a:lnSpc>
            </a:pPr>
            <a:r>
              <a:rPr lang="pl-PL" sz="1800" smtClean="0"/>
              <a:t>Pamiętajmy, że w każdym kroku algorytmu podziałowego mamy M klastrów. Który z podziałów jest najlepszy? Stąd, najpopularniejszą i, de facto, jedyną grupą hierarchicznych algorytmów stosowaną w praktyce są </a:t>
            </a:r>
            <a:r>
              <a:rPr lang="pl-PL" sz="1800" smtClean="0">
                <a:solidFill>
                  <a:srgbClr val="006699"/>
                </a:solidFill>
              </a:rPr>
              <a:t>algorytmy aglomeracyjne</a:t>
            </a:r>
            <a:r>
              <a:rPr lang="pl-PL" sz="1800" smtClean="0"/>
              <a:t>. </a:t>
            </a:r>
          </a:p>
          <a:p>
            <a:pPr eaLnBrk="1" hangingPunct="1">
              <a:lnSpc>
                <a:spcPct val="80000"/>
              </a:lnSpc>
            </a:pPr>
            <a:r>
              <a:rPr lang="pl-PL" sz="1800" smtClean="0"/>
              <a:t>W przypadku algorytmów aglomeracyjnych podstawowym problemem jest problem łączenia klastrów. </a:t>
            </a:r>
            <a:r>
              <a:rPr lang="pl-PL" sz="1800" smtClean="0">
                <a:solidFill>
                  <a:srgbClr val="006699"/>
                </a:solidFill>
              </a:rPr>
              <a:t>Które klastry połączyć</a:t>
            </a:r>
            <a:r>
              <a:rPr lang="pl-PL" sz="1800" smtClean="0"/>
              <a:t> </a:t>
            </a:r>
            <a:br>
              <a:rPr lang="pl-PL" sz="1800" smtClean="0"/>
            </a:br>
            <a:r>
              <a:rPr lang="pl-PL" sz="1800" smtClean="0"/>
              <a:t>i utworzyć większy klaster? </a:t>
            </a:r>
          </a:p>
          <a:p>
            <a:pPr eaLnBrk="1" hangingPunct="1">
              <a:lnSpc>
                <a:spcPct val="80000"/>
              </a:lnSpc>
            </a:pPr>
            <a:r>
              <a:rPr lang="pl-PL" sz="1800" smtClean="0"/>
              <a:t>Należy połączyć dwa „najbliższe" klastry. Co to znaczy „najbliższe"? W jaki sposób zdefiniować </a:t>
            </a:r>
            <a:r>
              <a:rPr lang="pl-PL" sz="1800" smtClean="0">
                <a:solidFill>
                  <a:srgbClr val="006699"/>
                </a:solidFill>
              </a:rPr>
              <a:t>odległość</a:t>
            </a:r>
            <a:r>
              <a:rPr lang="pl-PL" sz="1800" smtClean="0"/>
              <a:t> pomiędzy klastrami?</a:t>
            </a:r>
          </a:p>
        </p:txBody>
      </p:sp>
      <p:pic>
        <p:nvPicPr>
          <p:cNvPr id="393220" name="Picture 4"/>
          <p:cNvPicPr>
            <a:picLocks noChangeAspect="1" noChangeArrowheads="1"/>
          </p:cNvPicPr>
          <p:nvPr/>
        </p:nvPicPr>
        <p:blipFill>
          <a:blip r:embed="rId2" cstate="print"/>
          <a:srcRect/>
          <a:stretch>
            <a:fillRect/>
          </a:stretch>
        </p:blipFill>
        <p:spPr bwMode="auto">
          <a:xfrm>
            <a:off x="250825" y="1125538"/>
            <a:ext cx="4249738" cy="1220787"/>
          </a:xfrm>
          <a:prstGeom prst="rect">
            <a:avLst/>
          </a:prstGeom>
          <a:noFill/>
          <a:ln w="9525">
            <a:noFill/>
            <a:miter lim="800000"/>
            <a:headEnd/>
            <a:tailEnd/>
          </a:ln>
        </p:spPr>
      </p:pic>
      <p:pic>
        <p:nvPicPr>
          <p:cNvPr id="393221" name="Picture 5"/>
          <p:cNvPicPr>
            <a:picLocks noChangeAspect="1" noChangeArrowheads="1"/>
          </p:cNvPicPr>
          <p:nvPr/>
        </p:nvPicPr>
        <p:blipFill>
          <a:blip r:embed="rId3" cstate="print"/>
          <a:srcRect/>
          <a:stretch>
            <a:fillRect/>
          </a:stretch>
        </p:blipFill>
        <p:spPr bwMode="auto">
          <a:xfrm>
            <a:off x="250825" y="2349500"/>
            <a:ext cx="4248150" cy="1981200"/>
          </a:xfrm>
          <a:prstGeom prst="rect">
            <a:avLst/>
          </a:prstGeom>
          <a:noFill/>
          <a:ln w="9525">
            <a:noFill/>
            <a:miter lim="800000"/>
            <a:headEnd/>
            <a:tailEnd/>
          </a:ln>
        </p:spPr>
      </p:pic>
      <p:pic>
        <p:nvPicPr>
          <p:cNvPr id="393222" name="Picture 6"/>
          <p:cNvPicPr>
            <a:picLocks noChangeAspect="1" noChangeArrowheads="1"/>
          </p:cNvPicPr>
          <p:nvPr/>
        </p:nvPicPr>
        <p:blipFill>
          <a:blip r:embed="rId4" cstate="print"/>
          <a:srcRect/>
          <a:stretch>
            <a:fillRect/>
          </a:stretch>
        </p:blipFill>
        <p:spPr bwMode="auto">
          <a:xfrm>
            <a:off x="250825" y="4365625"/>
            <a:ext cx="4249738" cy="1989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wipe(down)">
                                      <p:cBhvr>
                                        <p:cTn id="7" dur="500"/>
                                        <p:tgtEl>
                                          <p:spTgt spid="393220"/>
                                        </p:tgtEl>
                                      </p:cBhvr>
                                    </p:animEffect>
                                  </p:childTnLst>
                                </p:cTn>
                              </p:par>
                              <p:par>
                                <p:cTn id="8" presetID="22" presetClass="entr" presetSubtype="4" fill="hold" nodeType="withEffect">
                                  <p:stCondLst>
                                    <p:cond delay="0"/>
                                  </p:stCondLst>
                                  <p:childTnLst>
                                    <p:set>
                                      <p:cBhvr>
                                        <p:cTn id="9" dur="1" fill="hold">
                                          <p:stCondLst>
                                            <p:cond delay="0"/>
                                          </p:stCondLst>
                                        </p:cTn>
                                        <p:tgtEl>
                                          <p:spTgt spid="393221"/>
                                        </p:tgtEl>
                                        <p:attrNameLst>
                                          <p:attrName>style.visibility</p:attrName>
                                        </p:attrNameLst>
                                      </p:cBhvr>
                                      <p:to>
                                        <p:strVal val="visible"/>
                                      </p:to>
                                    </p:set>
                                    <p:animEffect transition="in" filter="wipe(down)">
                                      <p:cBhvr>
                                        <p:cTn id="10" dur="500"/>
                                        <p:tgtEl>
                                          <p:spTgt spid="393221"/>
                                        </p:tgtEl>
                                      </p:cBhvr>
                                    </p:animEffect>
                                  </p:childTnLst>
                                </p:cTn>
                              </p:par>
                              <p:par>
                                <p:cTn id="11" presetID="22" presetClass="entr" presetSubtype="4" fill="hold" nodeType="withEffect">
                                  <p:stCondLst>
                                    <p:cond delay="0"/>
                                  </p:stCondLst>
                                  <p:childTnLst>
                                    <p:set>
                                      <p:cBhvr>
                                        <p:cTn id="12" dur="1" fill="hold">
                                          <p:stCondLst>
                                            <p:cond delay="0"/>
                                          </p:stCondLst>
                                        </p:cTn>
                                        <p:tgtEl>
                                          <p:spTgt spid="393222"/>
                                        </p:tgtEl>
                                        <p:attrNameLst>
                                          <p:attrName>style.visibility</p:attrName>
                                        </p:attrNameLst>
                                      </p:cBhvr>
                                      <p:to>
                                        <p:strVal val="visible"/>
                                      </p:to>
                                    </p:set>
                                    <p:animEffect transition="in" filter="wipe(down)">
                                      <p:cBhvr>
                                        <p:cTn id="13" dur="500"/>
                                        <p:tgtEl>
                                          <p:spTgt spid="393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stopki 3"/>
          <p:cNvSpPr>
            <a:spLocks noGrp="1"/>
          </p:cNvSpPr>
          <p:nvPr>
            <p:ph type="ftr" sz="quarter" idx="10"/>
          </p:nvPr>
        </p:nvSpPr>
        <p:spPr>
          <a:noFill/>
        </p:spPr>
        <p:txBody>
          <a:bodyPr/>
          <a:lstStyle/>
          <a:p>
            <a:r>
              <a:rPr lang="pl-PL"/>
              <a:t>KISIM, WIMiIP, AGH</a:t>
            </a:r>
          </a:p>
        </p:txBody>
      </p:sp>
      <p:grpSp>
        <p:nvGrpSpPr>
          <p:cNvPr id="59395" name="Group 22"/>
          <p:cNvGrpSpPr>
            <a:grpSpLocks/>
          </p:cNvGrpSpPr>
          <p:nvPr/>
        </p:nvGrpSpPr>
        <p:grpSpPr bwMode="auto">
          <a:xfrm>
            <a:off x="2051050" y="2060575"/>
            <a:ext cx="4745038" cy="3400425"/>
            <a:chOff x="1292" y="1298"/>
            <a:chExt cx="2989" cy="2142"/>
          </a:xfrm>
        </p:grpSpPr>
        <p:pic>
          <p:nvPicPr>
            <p:cNvPr id="59424" name="Picture 4"/>
            <p:cNvPicPr>
              <a:picLocks noChangeAspect="1" noChangeArrowheads="1"/>
            </p:cNvPicPr>
            <p:nvPr/>
          </p:nvPicPr>
          <p:blipFill>
            <a:blip r:embed="rId2" cstate="print"/>
            <a:srcRect/>
            <a:stretch>
              <a:fillRect/>
            </a:stretch>
          </p:blipFill>
          <p:spPr bwMode="auto">
            <a:xfrm>
              <a:off x="1383" y="1298"/>
              <a:ext cx="2898" cy="2142"/>
            </a:xfrm>
            <a:prstGeom prst="rect">
              <a:avLst/>
            </a:prstGeom>
            <a:noFill/>
            <a:ln w="9525">
              <a:noFill/>
              <a:miter lim="800000"/>
              <a:headEnd/>
              <a:tailEnd/>
            </a:ln>
          </p:spPr>
        </p:pic>
        <p:sp>
          <p:nvSpPr>
            <p:cNvPr id="59425" name="Rectangle 20"/>
            <p:cNvSpPr>
              <a:spLocks noChangeArrowheads="1"/>
            </p:cNvSpPr>
            <p:nvPr/>
          </p:nvSpPr>
          <p:spPr bwMode="auto">
            <a:xfrm>
              <a:off x="1292" y="1933"/>
              <a:ext cx="227" cy="273"/>
            </a:xfrm>
            <a:prstGeom prst="rect">
              <a:avLst/>
            </a:prstGeom>
            <a:solidFill>
              <a:schemeClr val="bg1"/>
            </a:solidFill>
            <a:ln w="9525">
              <a:noFill/>
              <a:miter lim="800000"/>
              <a:headEnd/>
              <a:tailEnd/>
            </a:ln>
          </p:spPr>
          <p:txBody>
            <a:bodyPr wrap="none" anchor="ctr"/>
            <a:lstStyle/>
            <a:p>
              <a:endParaRPr lang="pl-PL"/>
            </a:p>
          </p:txBody>
        </p:sp>
      </p:grpSp>
      <p:sp>
        <p:nvSpPr>
          <p:cNvPr id="59396" name="Rectangle 2"/>
          <p:cNvSpPr>
            <a:spLocks noGrp="1" noChangeArrowheads="1"/>
          </p:cNvSpPr>
          <p:nvPr>
            <p:ph type="title"/>
          </p:nvPr>
        </p:nvSpPr>
        <p:spPr/>
        <p:txBody>
          <a:bodyPr/>
          <a:lstStyle/>
          <a:p>
            <a:pPr eaLnBrk="1" hangingPunct="1"/>
            <a:r>
              <a:rPr lang="pl-PL" smtClean="0"/>
              <a:t>Odległość klastrów</a:t>
            </a:r>
          </a:p>
        </p:txBody>
      </p:sp>
      <p:sp>
        <p:nvSpPr>
          <p:cNvPr id="434181" name="Oval 5"/>
          <p:cNvSpPr>
            <a:spLocks noChangeArrowheads="1"/>
          </p:cNvSpPr>
          <p:nvPr/>
        </p:nvSpPr>
        <p:spPr bwMode="auto">
          <a:xfrm rot="1413977">
            <a:off x="4784725" y="2290763"/>
            <a:ext cx="1584325" cy="935037"/>
          </a:xfrm>
          <a:prstGeom prst="ellipse">
            <a:avLst/>
          </a:prstGeom>
          <a:solidFill>
            <a:srgbClr val="006699">
              <a:alpha val="20000"/>
            </a:srgbClr>
          </a:solidFill>
          <a:ln w="9525">
            <a:noFill/>
            <a:round/>
            <a:headEnd/>
            <a:tailEnd/>
          </a:ln>
        </p:spPr>
        <p:txBody>
          <a:bodyPr wrap="none" anchor="ctr"/>
          <a:lstStyle/>
          <a:p>
            <a:endParaRPr lang="pl-PL"/>
          </a:p>
        </p:txBody>
      </p:sp>
      <p:sp>
        <p:nvSpPr>
          <p:cNvPr id="434183" name="Oval 7"/>
          <p:cNvSpPr>
            <a:spLocks noChangeArrowheads="1"/>
          </p:cNvSpPr>
          <p:nvPr/>
        </p:nvSpPr>
        <p:spPr bwMode="auto">
          <a:xfrm rot="1076279">
            <a:off x="4106863" y="3481388"/>
            <a:ext cx="2351087" cy="1368425"/>
          </a:xfrm>
          <a:prstGeom prst="ellipse">
            <a:avLst/>
          </a:prstGeom>
          <a:solidFill>
            <a:srgbClr val="99CC00">
              <a:alpha val="20000"/>
            </a:srgbClr>
          </a:solidFill>
          <a:ln w="9525">
            <a:noFill/>
            <a:round/>
            <a:headEnd/>
            <a:tailEnd/>
          </a:ln>
        </p:spPr>
        <p:txBody>
          <a:bodyPr wrap="none" anchor="ctr"/>
          <a:lstStyle/>
          <a:p>
            <a:endParaRPr lang="pl-PL"/>
          </a:p>
        </p:txBody>
      </p:sp>
      <p:sp>
        <p:nvSpPr>
          <p:cNvPr id="434190" name="Line 14"/>
          <p:cNvSpPr>
            <a:spLocks noChangeShapeType="1"/>
          </p:cNvSpPr>
          <p:nvPr/>
        </p:nvSpPr>
        <p:spPr bwMode="auto">
          <a:xfrm flipV="1">
            <a:off x="1835150" y="2420938"/>
            <a:ext cx="3097213" cy="0"/>
          </a:xfrm>
          <a:prstGeom prst="line">
            <a:avLst/>
          </a:prstGeom>
          <a:noFill/>
          <a:ln w="9525">
            <a:solidFill>
              <a:srgbClr val="CC3300"/>
            </a:solidFill>
            <a:round/>
            <a:headEnd/>
            <a:tailEnd/>
          </a:ln>
        </p:spPr>
        <p:txBody>
          <a:bodyPr/>
          <a:lstStyle/>
          <a:p>
            <a:endParaRPr lang="pl-PL"/>
          </a:p>
        </p:txBody>
      </p:sp>
      <p:sp>
        <p:nvSpPr>
          <p:cNvPr id="434192" name="Line 16"/>
          <p:cNvSpPr>
            <a:spLocks noChangeShapeType="1"/>
          </p:cNvSpPr>
          <p:nvPr/>
        </p:nvSpPr>
        <p:spPr bwMode="auto">
          <a:xfrm flipV="1">
            <a:off x="1835150" y="4868863"/>
            <a:ext cx="3600450" cy="0"/>
          </a:xfrm>
          <a:prstGeom prst="line">
            <a:avLst/>
          </a:prstGeom>
          <a:noFill/>
          <a:ln w="9525">
            <a:solidFill>
              <a:srgbClr val="CC3300"/>
            </a:solidFill>
            <a:round/>
            <a:headEnd/>
            <a:tailEnd/>
          </a:ln>
        </p:spPr>
        <p:txBody>
          <a:bodyPr/>
          <a:lstStyle/>
          <a:p>
            <a:endParaRPr lang="pl-PL"/>
          </a:p>
        </p:txBody>
      </p:sp>
      <p:grpSp>
        <p:nvGrpSpPr>
          <p:cNvPr id="3" name="Group 44"/>
          <p:cNvGrpSpPr>
            <a:grpSpLocks/>
          </p:cNvGrpSpPr>
          <p:nvPr/>
        </p:nvGrpSpPr>
        <p:grpSpPr bwMode="auto">
          <a:xfrm>
            <a:off x="2411413" y="3141663"/>
            <a:ext cx="3744912" cy="287337"/>
            <a:chOff x="1519" y="1979"/>
            <a:chExt cx="2359" cy="181"/>
          </a:xfrm>
        </p:grpSpPr>
        <p:sp>
          <p:nvSpPr>
            <p:cNvPr id="59420" name="Line 8"/>
            <p:cNvSpPr>
              <a:spLocks noChangeShapeType="1"/>
            </p:cNvSpPr>
            <p:nvPr/>
          </p:nvSpPr>
          <p:spPr bwMode="auto">
            <a:xfrm flipV="1">
              <a:off x="1610" y="1979"/>
              <a:ext cx="2268" cy="0"/>
            </a:xfrm>
            <a:prstGeom prst="line">
              <a:avLst/>
            </a:prstGeom>
            <a:noFill/>
            <a:ln w="9525">
              <a:solidFill>
                <a:srgbClr val="CC3300"/>
              </a:solidFill>
              <a:round/>
              <a:headEnd/>
              <a:tailEnd/>
            </a:ln>
          </p:spPr>
          <p:txBody>
            <a:bodyPr/>
            <a:lstStyle/>
            <a:p>
              <a:endParaRPr lang="pl-PL"/>
            </a:p>
          </p:txBody>
        </p:sp>
        <p:sp>
          <p:nvSpPr>
            <p:cNvPr id="59421" name="Line 15"/>
            <p:cNvSpPr>
              <a:spLocks noChangeShapeType="1"/>
            </p:cNvSpPr>
            <p:nvPr/>
          </p:nvSpPr>
          <p:spPr bwMode="auto">
            <a:xfrm flipV="1">
              <a:off x="1610" y="2160"/>
              <a:ext cx="1633" cy="0"/>
            </a:xfrm>
            <a:prstGeom prst="line">
              <a:avLst/>
            </a:prstGeom>
            <a:noFill/>
            <a:ln w="9525">
              <a:solidFill>
                <a:srgbClr val="CC3300"/>
              </a:solidFill>
              <a:round/>
              <a:headEnd/>
              <a:tailEnd/>
            </a:ln>
          </p:spPr>
          <p:txBody>
            <a:bodyPr/>
            <a:lstStyle/>
            <a:p>
              <a:endParaRPr lang="pl-PL"/>
            </a:p>
          </p:txBody>
        </p:sp>
        <p:sp>
          <p:nvSpPr>
            <p:cNvPr id="59422" name="Line 18"/>
            <p:cNvSpPr>
              <a:spLocks noChangeShapeType="1"/>
            </p:cNvSpPr>
            <p:nvPr/>
          </p:nvSpPr>
          <p:spPr bwMode="auto">
            <a:xfrm>
              <a:off x="1610" y="1979"/>
              <a:ext cx="0" cy="181"/>
            </a:xfrm>
            <a:prstGeom prst="line">
              <a:avLst/>
            </a:prstGeom>
            <a:noFill/>
            <a:ln w="38100">
              <a:solidFill>
                <a:srgbClr val="CC3300"/>
              </a:solidFill>
              <a:round/>
              <a:headEnd/>
              <a:tailEnd/>
            </a:ln>
          </p:spPr>
          <p:txBody>
            <a:bodyPr/>
            <a:lstStyle/>
            <a:p>
              <a:endParaRPr lang="pl-PL"/>
            </a:p>
          </p:txBody>
        </p:sp>
        <p:sp>
          <p:nvSpPr>
            <p:cNvPr id="59423" name="AutoShape 23"/>
            <p:cNvSpPr>
              <a:spLocks/>
            </p:cNvSpPr>
            <p:nvPr/>
          </p:nvSpPr>
          <p:spPr bwMode="auto">
            <a:xfrm>
              <a:off x="1519" y="1979"/>
              <a:ext cx="46" cy="181"/>
            </a:xfrm>
            <a:prstGeom prst="leftBrace">
              <a:avLst>
                <a:gd name="adj1" fmla="val 32790"/>
                <a:gd name="adj2" fmla="val 50000"/>
              </a:avLst>
            </a:prstGeom>
            <a:noFill/>
            <a:ln w="38100">
              <a:solidFill>
                <a:srgbClr val="CC3300"/>
              </a:solidFill>
              <a:round/>
              <a:headEnd/>
              <a:tailEnd/>
            </a:ln>
          </p:spPr>
          <p:txBody>
            <a:bodyPr wrap="none" anchor="ctr"/>
            <a:lstStyle/>
            <a:p>
              <a:endParaRPr lang="pl-PL"/>
            </a:p>
          </p:txBody>
        </p:sp>
      </p:grpSp>
      <p:sp>
        <p:nvSpPr>
          <p:cNvPr id="434200" name="Text Box 24"/>
          <p:cNvSpPr txBox="1">
            <a:spLocks noChangeArrowheads="1"/>
          </p:cNvSpPr>
          <p:nvPr/>
        </p:nvSpPr>
        <p:spPr bwMode="auto">
          <a:xfrm>
            <a:off x="0" y="2708275"/>
            <a:ext cx="1098550" cy="581025"/>
          </a:xfrm>
          <a:prstGeom prst="rect">
            <a:avLst/>
          </a:prstGeom>
          <a:noFill/>
          <a:ln w="9525">
            <a:noFill/>
            <a:miter lim="800000"/>
            <a:headEnd/>
            <a:tailEnd/>
          </a:ln>
        </p:spPr>
        <p:txBody>
          <a:bodyPr wrap="none">
            <a:spAutoFit/>
          </a:bodyPr>
          <a:lstStyle/>
          <a:p>
            <a:r>
              <a:rPr lang="pl-PL" sz="1600"/>
              <a:t>minimalna </a:t>
            </a:r>
          </a:p>
          <a:p>
            <a:r>
              <a:rPr lang="pl-PL" sz="1600"/>
              <a:t>odległość</a:t>
            </a:r>
          </a:p>
        </p:txBody>
      </p:sp>
      <p:sp>
        <p:nvSpPr>
          <p:cNvPr id="434201" name="Text Box 25"/>
          <p:cNvSpPr txBox="1">
            <a:spLocks noChangeArrowheads="1"/>
          </p:cNvSpPr>
          <p:nvPr/>
        </p:nvSpPr>
        <p:spPr bwMode="auto">
          <a:xfrm>
            <a:off x="1763713" y="3141663"/>
            <a:ext cx="576262" cy="336550"/>
          </a:xfrm>
          <a:prstGeom prst="rect">
            <a:avLst/>
          </a:prstGeom>
          <a:noFill/>
          <a:ln w="9525">
            <a:noFill/>
            <a:miter lim="800000"/>
            <a:headEnd/>
            <a:tailEnd/>
          </a:ln>
        </p:spPr>
        <p:txBody>
          <a:bodyPr>
            <a:spAutoFit/>
          </a:bodyPr>
          <a:lstStyle/>
          <a:p>
            <a:r>
              <a:rPr lang="pl-PL" sz="1600">
                <a:solidFill>
                  <a:srgbClr val="CC3300"/>
                </a:solidFill>
              </a:rPr>
              <a:t>d</a:t>
            </a:r>
            <a:r>
              <a:rPr lang="pl-PL" sz="1600" baseline="-25000">
                <a:solidFill>
                  <a:srgbClr val="CC3300"/>
                </a:solidFill>
              </a:rPr>
              <a:t>min</a:t>
            </a:r>
          </a:p>
        </p:txBody>
      </p:sp>
      <p:sp>
        <p:nvSpPr>
          <p:cNvPr id="434202" name="AutoShape 26"/>
          <p:cNvSpPr>
            <a:spLocks/>
          </p:cNvSpPr>
          <p:nvPr/>
        </p:nvSpPr>
        <p:spPr bwMode="auto">
          <a:xfrm>
            <a:off x="1763713" y="2420938"/>
            <a:ext cx="71437" cy="2447925"/>
          </a:xfrm>
          <a:prstGeom prst="leftBrace">
            <a:avLst>
              <a:gd name="adj1" fmla="val 285558"/>
              <a:gd name="adj2" fmla="val 50000"/>
            </a:avLst>
          </a:prstGeom>
          <a:noFill/>
          <a:ln w="38100">
            <a:solidFill>
              <a:srgbClr val="CC3300"/>
            </a:solidFill>
            <a:round/>
            <a:headEnd/>
            <a:tailEnd/>
          </a:ln>
        </p:spPr>
        <p:txBody>
          <a:bodyPr wrap="none" anchor="ctr"/>
          <a:lstStyle/>
          <a:p>
            <a:endParaRPr lang="pl-PL"/>
          </a:p>
        </p:txBody>
      </p:sp>
      <p:sp>
        <p:nvSpPr>
          <p:cNvPr id="434203" name="Text Box 27"/>
          <p:cNvSpPr txBox="1">
            <a:spLocks noChangeArrowheads="1"/>
          </p:cNvSpPr>
          <p:nvPr/>
        </p:nvSpPr>
        <p:spPr bwMode="auto">
          <a:xfrm>
            <a:off x="1187450" y="3573463"/>
            <a:ext cx="528638" cy="336550"/>
          </a:xfrm>
          <a:prstGeom prst="rect">
            <a:avLst/>
          </a:prstGeom>
          <a:noFill/>
          <a:ln w="9525">
            <a:noFill/>
            <a:miter lim="800000"/>
            <a:headEnd/>
            <a:tailEnd/>
          </a:ln>
        </p:spPr>
        <p:txBody>
          <a:bodyPr wrap="none">
            <a:spAutoFit/>
          </a:bodyPr>
          <a:lstStyle/>
          <a:p>
            <a:r>
              <a:rPr lang="pl-PL" sz="1600">
                <a:solidFill>
                  <a:srgbClr val="CC3300"/>
                </a:solidFill>
              </a:rPr>
              <a:t>d</a:t>
            </a:r>
            <a:r>
              <a:rPr lang="pl-PL" sz="1600" baseline="-25000">
                <a:solidFill>
                  <a:srgbClr val="CC3300"/>
                </a:solidFill>
              </a:rPr>
              <a:t>max</a:t>
            </a:r>
          </a:p>
        </p:txBody>
      </p:sp>
      <p:sp>
        <p:nvSpPr>
          <p:cNvPr id="434205" name="Line 29"/>
          <p:cNvSpPr>
            <a:spLocks noChangeShapeType="1"/>
          </p:cNvSpPr>
          <p:nvPr/>
        </p:nvSpPr>
        <p:spPr bwMode="auto">
          <a:xfrm>
            <a:off x="971550" y="2997200"/>
            <a:ext cx="792163" cy="287338"/>
          </a:xfrm>
          <a:prstGeom prst="line">
            <a:avLst/>
          </a:prstGeom>
          <a:noFill/>
          <a:ln w="9525">
            <a:solidFill>
              <a:schemeClr val="tx1"/>
            </a:solidFill>
            <a:round/>
            <a:headEnd/>
            <a:tailEnd type="triangle" w="med" len="med"/>
          </a:ln>
        </p:spPr>
        <p:txBody>
          <a:bodyPr/>
          <a:lstStyle/>
          <a:p>
            <a:endParaRPr lang="pl-PL"/>
          </a:p>
        </p:txBody>
      </p:sp>
      <p:sp>
        <p:nvSpPr>
          <p:cNvPr id="434206" name="Text Box 30"/>
          <p:cNvSpPr txBox="1">
            <a:spLocks noChangeArrowheads="1"/>
          </p:cNvSpPr>
          <p:nvPr/>
        </p:nvSpPr>
        <p:spPr bwMode="auto">
          <a:xfrm>
            <a:off x="0" y="3500438"/>
            <a:ext cx="1260475" cy="581025"/>
          </a:xfrm>
          <a:prstGeom prst="rect">
            <a:avLst/>
          </a:prstGeom>
          <a:noFill/>
          <a:ln w="9525">
            <a:noFill/>
            <a:miter lim="800000"/>
            <a:headEnd/>
            <a:tailEnd/>
          </a:ln>
        </p:spPr>
        <p:txBody>
          <a:bodyPr wrap="none">
            <a:spAutoFit/>
          </a:bodyPr>
          <a:lstStyle/>
          <a:p>
            <a:r>
              <a:rPr lang="pl-PL" sz="1600"/>
              <a:t>maksymalna </a:t>
            </a:r>
          </a:p>
          <a:p>
            <a:r>
              <a:rPr lang="pl-PL" sz="1600"/>
              <a:t>odległość</a:t>
            </a:r>
          </a:p>
        </p:txBody>
      </p:sp>
      <p:sp>
        <p:nvSpPr>
          <p:cNvPr id="434207" name="Line 31"/>
          <p:cNvSpPr>
            <a:spLocks noChangeShapeType="1"/>
          </p:cNvSpPr>
          <p:nvPr/>
        </p:nvSpPr>
        <p:spPr bwMode="auto">
          <a:xfrm flipV="1">
            <a:off x="5292725" y="2781300"/>
            <a:ext cx="1655763" cy="0"/>
          </a:xfrm>
          <a:prstGeom prst="line">
            <a:avLst/>
          </a:prstGeom>
          <a:noFill/>
          <a:ln w="9525">
            <a:solidFill>
              <a:srgbClr val="006699"/>
            </a:solidFill>
            <a:round/>
            <a:headEnd/>
            <a:tailEnd/>
          </a:ln>
        </p:spPr>
        <p:txBody>
          <a:bodyPr/>
          <a:lstStyle/>
          <a:p>
            <a:endParaRPr lang="pl-PL"/>
          </a:p>
        </p:txBody>
      </p:sp>
      <p:sp>
        <p:nvSpPr>
          <p:cNvPr id="434208" name="Line 32"/>
          <p:cNvSpPr>
            <a:spLocks noChangeShapeType="1"/>
          </p:cNvSpPr>
          <p:nvPr/>
        </p:nvSpPr>
        <p:spPr bwMode="auto">
          <a:xfrm flipV="1">
            <a:off x="5435600" y="4005263"/>
            <a:ext cx="1512888" cy="0"/>
          </a:xfrm>
          <a:prstGeom prst="line">
            <a:avLst/>
          </a:prstGeom>
          <a:noFill/>
          <a:ln w="9525">
            <a:solidFill>
              <a:srgbClr val="006699"/>
            </a:solidFill>
            <a:round/>
            <a:headEnd/>
            <a:tailEnd/>
          </a:ln>
        </p:spPr>
        <p:txBody>
          <a:bodyPr/>
          <a:lstStyle/>
          <a:p>
            <a:endParaRPr lang="pl-PL"/>
          </a:p>
        </p:txBody>
      </p:sp>
      <p:sp>
        <p:nvSpPr>
          <p:cNvPr id="434210" name="AutoShape 34"/>
          <p:cNvSpPr>
            <a:spLocks/>
          </p:cNvSpPr>
          <p:nvPr/>
        </p:nvSpPr>
        <p:spPr bwMode="auto">
          <a:xfrm>
            <a:off x="7019925" y="2781300"/>
            <a:ext cx="144463" cy="1223963"/>
          </a:xfrm>
          <a:prstGeom prst="rightBrace">
            <a:avLst>
              <a:gd name="adj1" fmla="val 70604"/>
              <a:gd name="adj2" fmla="val 50000"/>
            </a:avLst>
          </a:prstGeom>
          <a:noFill/>
          <a:ln w="28575">
            <a:solidFill>
              <a:srgbClr val="006699"/>
            </a:solidFill>
            <a:round/>
            <a:headEnd/>
            <a:tailEnd/>
          </a:ln>
        </p:spPr>
        <p:txBody>
          <a:bodyPr wrap="none" anchor="ctr"/>
          <a:lstStyle/>
          <a:p>
            <a:endParaRPr lang="pl-PL"/>
          </a:p>
        </p:txBody>
      </p:sp>
      <p:sp>
        <p:nvSpPr>
          <p:cNvPr id="434211" name="Text Box 35"/>
          <p:cNvSpPr txBox="1">
            <a:spLocks noChangeArrowheads="1"/>
          </p:cNvSpPr>
          <p:nvPr/>
        </p:nvSpPr>
        <p:spPr bwMode="auto">
          <a:xfrm>
            <a:off x="7235825" y="3213100"/>
            <a:ext cx="611188" cy="336550"/>
          </a:xfrm>
          <a:prstGeom prst="rect">
            <a:avLst/>
          </a:prstGeom>
          <a:noFill/>
          <a:ln w="9525">
            <a:noFill/>
            <a:miter lim="800000"/>
            <a:headEnd/>
            <a:tailEnd/>
          </a:ln>
        </p:spPr>
        <p:txBody>
          <a:bodyPr wrap="none">
            <a:spAutoFit/>
          </a:bodyPr>
          <a:lstStyle/>
          <a:p>
            <a:r>
              <a:rPr lang="pl-PL" sz="1600">
                <a:solidFill>
                  <a:srgbClr val="006699"/>
                </a:solidFill>
              </a:rPr>
              <a:t>d</a:t>
            </a:r>
            <a:r>
              <a:rPr lang="pl-PL" sz="1600" baseline="-25000">
                <a:solidFill>
                  <a:srgbClr val="006699"/>
                </a:solidFill>
              </a:rPr>
              <a:t>mean</a:t>
            </a:r>
          </a:p>
        </p:txBody>
      </p:sp>
      <p:sp>
        <p:nvSpPr>
          <p:cNvPr id="434212" name="Line 36"/>
          <p:cNvSpPr>
            <a:spLocks noChangeShapeType="1"/>
          </p:cNvSpPr>
          <p:nvPr/>
        </p:nvSpPr>
        <p:spPr bwMode="auto">
          <a:xfrm flipV="1">
            <a:off x="5580063" y="2636838"/>
            <a:ext cx="2447925" cy="0"/>
          </a:xfrm>
          <a:prstGeom prst="line">
            <a:avLst/>
          </a:prstGeom>
          <a:noFill/>
          <a:ln w="9525">
            <a:solidFill>
              <a:srgbClr val="006699"/>
            </a:solidFill>
            <a:round/>
            <a:headEnd/>
            <a:tailEnd/>
          </a:ln>
        </p:spPr>
        <p:txBody>
          <a:bodyPr/>
          <a:lstStyle/>
          <a:p>
            <a:endParaRPr lang="pl-PL"/>
          </a:p>
        </p:txBody>
      </p:sp>
      <p:sp>
        <p:nvSpPr>
          <p:cNvPr id="434213" name="Line 37"/>
          <p:cNvSpPr>
            <a:spLocks noChangeShapeType="1"/>
          </p:cNvSpPr>
          <p:nvPr/>
        </p:nvSpPr>
        <p:spPr bwMode="auto">
          <a:xfrm flipV="1">
            <a:off x="5508625" y="4365625"/>
            <a:ext cx="2519363" cy="0"/>
          </a:xfrm>
          <a:prstGeom prst="line">
            <a:avLst/>
          </a:prstGeom>
          <a:noFill/>
          <a:ln w="9525">
            <a:solidFill>
              <a:srgbClr val="006699"/>
            </a:solidFill>
            <a:round/>
            <a:headEnd/>
            <a:tailEnd/>
          </a:ln>
        </p:spPr>
        <p:txBody>
          <a:bodyPr/>
          <a:lstStyle/>
          <a:p>
            <a:endParaRPr lang="pl-PL"/>
          </a:p>
        </p:txBody>
      </p:sp>
      <p:sp>
        <p:nvSpPr>
          <p:cNvPr id="434214" name="AutoShape 38"/>
          <p:cNvSpPr>
            <a:spLocks/>
          </p:cNvSpPr>
          <p:nvPr/>
        </p:nvSpPr>
        <p:spPr bwMode="auto">
          <a:xfrm>
            <a:off x="8101013" y="2636838"/>
            <a:ext cx="144462" cy="1728787"/>
          </a:xfrm>
          <a:prstGeom prst="rightBrace">
            <a:avLst>
              <a:gd name="adj1" fmla="val 99726"/>
              <a:gd name="adj2" fmla="val 50000"/>
            </a:avLst>
          </a:prstGeom>
          <a:noFill/>
          <a:ln w="28575">
            <a:solidFill>
              <a:srgbClr val="006699"/>
            </a:solidFill>
            <a:round/>
            <a:headEnd/>
            <a:tailEnd/>
          </a:ln>
        </p:spPr>
        <p:txBody>
          <a:bodyPr wrap="none" anchor="ctr"/>
          <a:lstStyle/>
          <a:p>
            <a:endParaRPr lang="pl-PL"/>
          </a:p>
        </p:txBody>
      </p:sp>
      <p:sp>
        <p:nvSpPr>
          <p:cNvPr id="434215" name="Text Box 39"/>
          <p:cNvSpPr txBox="1">
            <a:spLocks noChangeArrowheads="1"/>
          </p:cNvSpPr>
          <p:nvPr/>
        </p:nvSpPr>
        <p:spPr bwMode="auto">
          <a:xfrm>
            <a:off x="8316913" y="3357563"/>
            <a:ext cx="490537" cy="336550"/>
          </a:xfrm>
          <a:prstGeom prst="rect">
            <a:avLst/>
          </a:prstGeom>
          <a:noFill/>
          <a:ln w="9525">
            <a:noFill/>
            <a:miter lim="800000"/>
            <a:headEnd/>
            <a:tailEnd/>
          </a:ln>
        </p:spPr>
        <p:txBody>
          <a:bodyPr wrap="none">
            <a:spAutoFit/>
          </a:bodyPr>
          <a:lstStyle/>
          <a:p>
            <a:r>
              <a:rPr lang="pl-PL" sz="1600">
                <a:solidFill>
                  <a:srgbClr val="006699"/>
                </a:solidFill>
              </a:rPr>
              <a:t>d</a:t>
            </a:r>
            <a:r>
              <a:rPr lang="pl-PL" sz="1600" baseline="-25000">
                <a:solidFill>
                  <a:srgbClr val="006699"/>
                </a:solidFill>
              </a:rPr>
              <a:t>ave</a:t>
            </a:r>
          </a:p>
        </p:txBody>
      </p:sp>
      <p:sp>
        <p:nvSpPr>
          <p:cNvPr id="434216" name="Text Box 40"/>
          <p:cNvSpPr txBox="1">
            <a:spLocks noChangeArrowheads="1"/>
          </p:cNvSpPr>
          <p:nvPr/>
        </p:nvSpPr>
        <p:spPr bwMode="auto">
          <a:xfrm>
            <a:off x="7019925" y="1628775"/>
            <a:ext cx="1011238" cy="581025"/>
          </a:xfrm>
          <a:prstGeom prst="rect">
            <a:avLst/>
          </a:prstGeom>
          <a:noFill/>
          <a:ln w="9525">
            <a:noFill/>
            <a:miter lim="800000"/>
            <a:headEnd/>
            <a:tailEnd/>
          </a:ln>
        </p:spPr>
        <p:txBody>
          <a:bodyPr wrap="none">
            <a:spAutoFit/>
          </a:bodyPr>
          <a:lstStyle/>
          <a:p>
            <a:r>
              <a:rPr lang="pl-PL" sz="1600"/>
              <a:t>odległość </a:t>
            </a:r>
          </a:p>
          <a:p>
            <a:r>
              <a:rPr lang="pl-PL" sz="1600"/>
              <a:t>średnich</a:t>
            </a:r>
          </a:p>
        </p:txBody>
      </p:sp>
      <p:sp>
        <p:nvSpPr>
          <p:cNvPr id="434217" name="Line 41"/>
          <p:cNvSpPr>
            <a:spLocks noChangeShapeType="1"/>
          </p:cNvSpPr>
          <p:nvPr/>
        </p:nvSpPr>
        <p:spPr bwMode="auto">
          <a:xfrm>
            <a:off x="7380288" y="2276475"/>
            <a:ext cx="0" cy="936625"/>
          </a:xfrm>
          <a:prstGeom prst="line">
            <a:avLst/>
          </a:prstGeom>
          <a:noFill/>
          <a:ln w="9525">
            <a:solidFill>
              <a:schemeClr val="tx1"/>
            </a:solidFill>
            <a:round/>
            <a:headEnd/>
            <a:tailEnd type="triangle" w="med" len="med"/>
          </a:ln>
        </p:spPr>
        <p:txBody>
          <a:bodyPr/>
          <a:lstStyle/>
          <a:p>
            <a:endParaRPr lang="pl-PL"/>
          </a:p>
        </p:txBody>
      </p:sp>
      <p:sp>
        <p:nvSpPr>
          <p:cNvPr id="434218" name="Text Box 42"/>
          <p:cNvSpPr txBox="1">
            <a:spLocks noChangeArrowheads="1"/>
          </p:cNvSpPr>
          <p:nvPr/>
        </p:nvSpPr>
        <p:spPr bwMode="auto">
          <a:xfrm>
            <a:off x="7956550" y="4724400"/>
            <a:ext cx="1011238" cy="581025"/>
          </a:xfrm>
          <a:prstGeom prst="rect">
            <a:avLst/>
          </a:prstGeom>
          <a:noFill/>
          <a:ln w="9525">
            <a:noFill/>
            <a:miter lim="800000"/>
            <a:headEnd/>
            <a:tailEnd/>
          </a:ln>
        </p:spPr>
        <p:txBody>
          <a:bodyPr wrap="none">
            <a:spAutoFit/>
          </a:bodyPr>
          <a:lstStyle/>
          <a:p>
            <a:r>
              <a:rPr lang="pl-PL" sz="1600"/>
              <a:t>średnia</a:t>
            </a:r>
          </a:p>
          <a:p>
            <a:r>
              <a:rPr lang="pl-PL" sz="1600"/>
              <a:t>odległość </a:t>
            </a:r>
          </a:p>
        </p:txBody>
      </p:sp>
      <p:sp>
        <p:nvSpPr>
          <p:cNvPr id="434219" name="Line 43"/>
          <p:cNvSpPr>
            <a:spLocks noChangeShapeType="1"/>
          </p:cNvSpPr>
          <p:nvPr/>
        </p:nvSpPr>
        <p:spPr bwMode="auto">
          <a:xfrm flipV="1">
            <a:off x="8459788" y="3716338"/>
            <a:ext cx="0" cy="1081087"/>
          </a:xfrm>
          <a:prstGeom prst="line">
            <a:avLst/>
          </a:prstGeom>
          <a:noFill/>
          <a:ln w="9525">
            <a:solidFill>
              <a:schemeClr val="tx1"/>
            </a:solidFill>
            <a:round/>
            <a:headEnd/>
            <a:tailEnd type="triangle" w="med" len="med"/>
          </a:ln>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4181"/>
                                        </p:tgtEl>
                                        <p:attrNameLst>
                                          <p:attrName>style.visibility</p:attrName>
                                        </p:attrNameLst>
                                      </p:cBhvr>
                                      <p:to>
                                        <p:strVal val="visible"/>
                                      </p:to>
                                    </p:set>
                                    <p:animEffect transition="in" filter="wipe(down)">
                                      <p:cBhvr>
                                        <p:cTn id="7" dur="500"/>
                                        <p:tgtEl>
                                          <p:spTgt spid="43418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4183"/>
                                        </p:tgtEl>
                                        <p:attrNameLst>
                                          <p:attrName>style.visibility</p:attrName>
                                        </p:attrNameLst>
                                      </p:cBhvr>
                                      <p:to>
                                        <p:strVal val="visible"/>
                                      </p:to>
                                    </p:set>
                                    <p:animEffect transition="in" filter="wipe(down)">
                                      <p:cBhvr>
                                        <p:cTn id="10" dur="500"/>
                                        <p:tgtEl>
                                          <p:spTgt spid="4341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34201"/>
                                        </p:tgtEl>
                                        <p:attrNameLst>
                                          <p:attrName>style.visibility</p:attrName>
                                        </p:attrNameLst>
                                      </p:cBhvr>
                                      <p:to>
                                        <p:strVal val="visible"/>
                                      </p:to>
                                    </p:set>
                                    <p:animEffect transition="in" filter="wipe(down)">
                                      <p:cBhvr>
                                        <p:cTn id="18" dur="500"/>
                                        <p:tgtEl>
                                          <p:spTgt spid="43420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4205"/>
                                        </p:tgtEl>
                                        <p:attrNameLst>
                                          <p:attrName>style.visibility</p:attrName>
                                        </p:attrNameLst>
                                      </p:cBhvr>
                                      <p:to>
                                        <p:strVal val="visible"/>
                                      </p:to>
                                    </p:set>
                                    <p:animEffect transition="in" filter="wipe(down)">
                                      <p:cBhvr>
                                        <p:cTn id="21" dur="500"/>
                                        <p:tgtEl>
                                          <p:spTgt spid="43420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34200"/>
                                        </p:tgtEl>
                                        <p:attrNameLst>
                                          <p:attrName>style.visibility</p:attrName>
                                        </p:attrNameLst>
                                      </p:cBhvr>
                                      <p:to>
                                        <p:strVal val="visible"/>
                                      </p:to>
                                    </p:set>
                                    <p:animEffect transition="in" filter="wipe(down)">
                                      <p:cBhvr>
                                        <p:cTn id="24" dur="500"/>
                                        <p:tgtEl>
                                          <p:spTgt spid="4342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34190"/>
                                        </p:tgtEl>
                                        <p:attrNameLst>
                                          <p:attrName>style.visibility</p:attrName>
                                        </p:attrNameLst>
                                      </p:cBhvr>
                                      <p:to>
                                        <p:strVal val="visible"/>
                                      </p:to>
                                    </p:set>
                                    <p:animEffect transition="in" filter="wipe(down)">
                                      <p:cBhvr>
                                        <p:cTn id="29" dur="500"/>
                                        <p:tgtEl>
                                          <p:spTgt spid="43419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34192"/>
                                        </p:tgtEl>
                                        <p:attrNameLst>
                                          <p:attrName>style.visibility</p:attrName>
                                        </p:attrNameLst>
                                      </p:cBhvr>
                                      <p:to>
                                        <p:strVal val="visible"/>
                                      </p:to>
                                    </p:set>
                                    <p:animEffect transition="in" filter="wipe(down)">
                                      <p:cBhvr>
                                        <p:cTn id="32" dur="500"/>
                                        <p:tgtEl>
                                          <p:spTgt spid="43419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34202"/>
                                        </p:tgtEl>
                                        <p:attrNameLst>
                                          <p:attrName>style.visibility</p:attrName>
                                        </p:attrNameLst>
                                      </p:cBhvr>
                                      <p:to>
                                        <p:strVal val="visible"/>
                                      </p:to>
                                    </p:set>
                                    <p:animEffect transition="in" filter="wipe(down)">
                                      <p:cBhvr>
                                        <p:cTn id="35" dur="500"/>
                                        <p:tgtEl>
                                          <p:spTgt spid="43420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34203"/>
                                        </p:tgtEl>
                                        <p:attrNameLst>
                                          <p:attrName>style.visibility</p:attrName>
                                        </p:attrNameLst>
                                      </p:cBhvr>
                                      <p:to>
                                        <p:strVal val="visible"/>
                                      </p:to>
                                    </p:set>
                                    <p:animEffect transition="in" filter="wipe(down)">
                                      <p:cBhvr>
                                        <p:cTn id="38" dur="500"/>
                                        <p:tgtEl>
                                          <p:spTgt spid="43420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4206"/>
                                        </p:tgtEl>
                                        <p:attrNameLst>
                                          <p:attrName>style.visibility</p:attrName>
                                        </p:attrNameLst>
                                      </p:cBhvr>
                                      <p:to>
                                        <p:strVal val="visible"/>
                                      </p:to>
                                    </p:set>
                                    <p:animEffect transition="in" filter="wipe(down)">
                                      <p:cBhvr>
                                        <p:cTn id="41" dur="500"/>
                                        <p:tgtEl>
                                          <p:spTgt spid="43420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4207"/>
                                        </p:tgtEl>
                                        <p:attrNameLst>
                                          <p:attrName>style.visibility</p:attrName>
                                        </p:attrNameLst>
                                      </p:cBhvr>
                                      <p:to>
                                        <p:strVal val="visible"/>
                                      </p:to>
                                    </p:set>
                                    <p:animEffect transition="in" filter="wipe(down)">
                                      <p:cBhvr>
                                        <p:cTn id="46" dur="500"/>
                                        <p:tgtEl>
                                          <p:spTgt spid="43420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34208"/>
                                        </p:tgtEl>
                                        <p:attrNameLst>
                                          <p:attrName>style.visibility</p:attrName>
                                        </p:attrNameLst>
                                      </p:cBhvr>
                                      <p:to>
                                        <p:strVal val="visible"/>
                                      </p:to>
                                    </p:set>
                                    <p:animEffect transition="in" filter="wipe(down)">
                                      <p:cBhvr>
                                        <p:cTn id="49" dur="500"/>
                                        <p:tgtEl>
                                          <p:spTgt spid="43420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34210"/>
                                        </p:tgtEl>
                                        <p:attrNameLst>
                                          <p:attrName>style.visibility</p:attrName>
                                        </p:attrNameLst>
                                      </p:cBhvr>
                                      <p:to>
                                        <p:strVal val="visible"/>
                                      </p:to>
                                    </p:set>
                                    <p:animEffect transition="in" filter="wipe(down)">
                                      <p:cBhvr>
                                        <p:cTn id="52" dur="500"/>
                                        <p:tgtEl>
                                          <p:spTgt spid="4342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4211"/>
                                        </p:tgtEl>
                                        <p:attrNameLst>
                                          <p:attrName>style.visibility</p:attrName>
                                        </p:attrNameLst>
                                      </p:cBhvr>
                                      <p:to>
                                        <p:strVal val="visible"/>
                                      </p:to>
                                    </p:set>
                                    <p:animEffect transition="in" filter="wipe(down)">
                                      <p:cBhvr>
                                        <p:cTn id="55" dur="500"/>
                                        <p:tgtEl>
                                          <p:spTgt spid="43421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34217"/>
                                        </p:tgtEl>
                                        <p:attrNameLst>
                                          <p:attrName>style.visibility</p:attrName>
                                        </p:attrNameLst>
                                      </p:cBhvr>
                                      <p:to>
                                        <p:strVal val="visible"/>
                                      </p:to>
                                    </p:set>
                                    <p:animEffect transition="in" filter="wipe(down)">
                                      <p:cBhvr>
                                        <p:cTn id="58" dur="500"/>
                                        <p:tgtEl>
                                          <p:spTgt spid="43421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34216"/>
                                        </p:tgtEl>
                                        <p:attrNameLst>
                                          <p:attrName>style.visibility</p:attrName>
                                        </p:attrNameLst>
                                      </p:cBhvr>
                                      <p:to>
                                        <p:strVal val="visible"/>
                                      </p:to>
                                    </p:set>
                                    <p:animEffect transition="in" filter="wipe(down)">
                                      <p:cBhvr>
                                        <p:cTn id="61" dur="500"/>
                                        <p:tgtEl>
                                          <p:spTgt spid="43421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34212"/>
                                        </p:tgtEl>
                                        <p:attrNameLst>
                                          <p:attrName>style.visibility</p:attrName>
                                        </p:attrNameLst>
                                      </p:cBhvr>
                                      <p:to>
                                        <p:strVal val="visible"/>
                                      </p:to>
                                    </p:set>
                                    <p:animEffect transition="in" filter="wipe(down)">
                                      <p:cBhvr>
                                        <p:cTn id="66" dur="500"/>
                                        <p:tgtEl>
                                          <p:spTgt spid="434212"/>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34213"/>
                                        </p:tgtEl>
                                        <p:attrNameLst>
                                          <p:attrName>style.visibility</p:attrName>
                                        </p:attrNameLst>
                                      </p:cBhvr>
                                      <p:to>
                                        <p:strVal val="visible"/>
                                      </p:to>
                                    </p:set>
                                    <p:animEffect transition="in" filter="wipe(down)">
                                      <p:cBhvr>
                                        <p:cTn id="69" dur="500"/>
                                        <p:tgtEl>
                                          <p:spTgt spid="43421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34214"/>
                                        </p:tgtEl>
                                        <p:attrNameLst>
                                          <p:attrName>style.visibility</p:attrName>
                                        </p:attrNameLst>
                                      </p:cBhvr>
                                      <p:to>
                                        <p:strVal val="visible"/>
                                      </p:to>
                                    </p:set>
                                    <p:animEffect transition="in" filter="wipe(down)">
                                      <p:cBhvr>
                                        <p:cTn id="72" dur="500"/>
                                        <p:tgtEl>
                                          <p:spTgt spid="43421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34215"/>
                                        </p:tgtEl>
                                        <p:attrNameLst>
                                          <p:attrName>style.visibility</p:attrName>
                                        </p:attrNameLst>
                                      </p:cBhvr>
                                      <p:to>
                                        <p:strVal val="visible"/>
                                      </p:to>
                                    </p:set>
                                    <p:animEffect transition="in" filter="wipe(down)">
                                      <p:cBhvr>
                                        <p:cTn id="75" dur="500"/>
                                        <p:tgtEl>
                                          <p:spTgt spid="43421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34219"/>
                                        </p:tgtEl>
                                        <p:attrNameLst>
                                          <p:attrName>style.visibility</p:attrName>
                                        </p:attrNameLst>
                                      </p:cBhvr>
                                      <p:to>
                                        <p:strVal val="visible"/>
                                      </p:to>
                                    </p:set>
                                    <p:animEffect transition="in" filter="wipe(down)">
                                      <p:cBhvr>
                                        <p:cTn id="78" dur="500"/>
                                        <p:tgtEl>
                                          <p:spTgt spid="43421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34218"/>
                                        </p:tgtEl>
                                        <p:attrNameLst>
                                          <p:attrName>style.visibility</p:attrName>
                                        </p:attrNameLst>
                                      </p:cBhvr>
                                      <p:to>
                                        <p:strVal val="visible"/>
                                      </p:to>
                                    </p:set>
                                    <p:animEffect transition="in" filter="wipe(down)">
                                      <p:cBhvr>
                                        <p:cTn id="81" dur="500"/>
                                        <p:tgtEl>
                                          <p:spTgt spid="43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nimBg="1"/>
      <p:bldP spid="434183" grpId="0" animBg="1"/>
      <p:bldP spid="434190" grpId="0" animBg="1"/>
      <p:bldP spid="434192" grpId="0" animBg="1"/>
      <p:bldP spid="434200" grpId="0"/>
      <p:bldP spid="434201" grpId="0"/>
      <p:bldP spid="434202" grpId="0" animBg="1"/>
      <p:bldP spid="434203" grpId="0"/>
      <p:bldP spid="434205" grpId="0" animBg="1"/>
      <p:bldP spid="434206" grpId="0"/>
      <p:bldP spid="434207" grpId="0" animBg="1"/>
      <p:bldP spid="434208" grpId="0" animBg="1"/>
      <p:bldP spid="434210" grpId="0" animBg="1"/>
      <p:bldP spid="434211" grpId="0"/>
      <p:bldP spid="434212" grpId="0" animBg="1"/>
      <p:bldP spid="434213" grpId="0" animBg="1"/>
      <p:bldP spid="434214" grpId="0" animBg="1"/>
      <p:bldP spid="434215" grpId="0"/>
      <p:bldP spid="434216" grpId="0"/>
      <p:bldP spid="434217" grpId="0" animBg="1"/>
      <p:bldP spid="434218" grpId="0"/>
      <p:bldP spid="4342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stopki 3"/>
          <p:cNvSpPr>
            <a:spLocks noGrp="1"/>
          </p:cNvSpPr>
          <p:nvPr>
            <p:ph type="ftr" sz="quarter" idx="10"/>
          </p:nvPr>
        </p:nvSpPr>
        <p:spPr>
          <a:noFill/>
        </p:spPr>
        <p:txBody>
          <a:bodyPr/>
          <a:lstStyle/>
          <a:p>
            <a:r>
              <a:rPr lang="pl-PL"/>
              <a:t>KISIM, WIMiIP, AGH</a:t>
            </a:r>
          </a:p>
        </p:txBody>
      </p:sp>
      <p:sp>
        <p:nvSpPr>
          <p:cNvPr id="60419" name="Rectangle 2"/>
          <p:cNvSpPr>
            <a:spLocks noGrp="1" noChangeArrowheads="1"/>
          </p:cNvSpPr>
          <p:nvPr>
            <p:ph type="title"/>
          </p:nvPr>
        </p:nvSpPr>
        <p:spPr/>
        <p:txBody>
          <a:bodyPr/>
          <a:lstStyle/>
          <a:p>
            <a:pPr eaLnBrk="1" hangingPunct="1"/>
            <a:r>
              <a:rPr lang="pl-PL" smtClean="0"/>
              <a:t>Metody łączenia lub wiązania </a:t>
            </a:r>
          </a:p>
        </p:txBody>
      </p:sp>
      <p:sp>
        <p:nvSpPr>
          <p:cNvPr id="60420" name="Rectangle 3"/>
          <p:cNvSpPr>
            <a:spLocks noGrp="1" noChangeArrowheads="1"/>
          </p:cNvSpPr>
          <p:nvPr>
            <p:ph type="body" idx="1"/>
          </p:nvPr>
        </p:nvSpPr>
        <p:spPr/>
        <p:txBody>
          <a:bodyPr/>
          <a:lstStyle/>
          <a:p>
            <a:pPr eaLnBrk="1" hangingPunct="1">
              <a:lnSpc>
                <a:spcPct val="90000"/>
              </a:lnSpc>
            </a:pPr>
            <a:r>
              <a:rPr lang="pl-PL" smtClean="0"/>
              <a:t>zasada wiązania lub aglomeracji, która określa, kiedy dwa skupienia są dostatecznie podobne, aby można je było połączyć</a:t>
            </a:r>
          </a:p>
          <a:p>
            <a:pPr eaLnBrk="1" hangingPunct="1">
              <a:lnSpc>
                <a:spcPct val="90000"/>
              </a:lnSpc>
            </a:pPr>
            <a:r>
              <a:rPr lang="pl-PL" i="1" smtClean="0">
                <a:solidFill>
                  <a:srgbClr val="006699"/>
                </a:solidFill>
              </a:rPr>
              <a:t>pojedynczego wiązania</a:t>
            </a:r>
            <a:r>
              <a:rPr lang="pl-PL" smtClean="0"/>
              <a:t> (</a:t>
            </a:r>
            <a:r>
              <a:rPr lang="pl-PL" b="1" smtClean="0"/>
              <a:t>najbliższego sąsiedztwa,</a:t>
            </a:r>
            <a:r>
              <a:rPr lang="pl-PL" smtClean="0"/>
              <a:t> single linkage) – odległość między dwoma klastrami to najmniejsza z odległości pomiędzy ich elementami; </a:t>
            </a:r>
          </a:p>
          <a:p>
            <a:pPr eaLnBrk="1" hangingPunct="1">
              <a:lnSpc>
                <a:spcPct val="90000"/>
              </a:lnSpc>
            </a:pPr>
            <a:r>
              <a:rPr lang="pl-PL" smtClean="0"/>
              <a:t>powstają skupienia typu "włóknistego”, "</a:t>
            </a:r>
            <a:r>
              <a:rPr lang="pl-PL" smtClean="0">
                <a:solidFill>
                  <a:srgbClr val="006699"/>
                </a:solidFill>
              </a:rPr>
              <a:t>łańcuchów</a:t>
            </a:r>
            <a:r>
              <a:rPr lang="pl-PL" smtClean="0"/>
              <a:t>", co oznacza, że są one połączone ze sobą tylko przez pojedyncze obiekty, które leżą najbliżej siebie</a:t>
            </a:r>
          </a:p>
          <a:p>
            <a:pPr eaLnBrk="1" hangingPunct="1">
              <a:lnSpc>
                <a:spcPct val="90000"/>
              </a:lnSpc>
            </a:pPr>
            <a:r>
              <a:rPr lang="pl-PL" smtClean="0"/>
              <a:t>pozwala na wykrycie </a:t>
            </a:r>
            <a:r>
              <a:rPr lang="pl-PL" smtClean="0">
                <a:solidFill>
                  <a:srgbClr val="006699"/>
                </a:solidFill>
              </a:rPr>
              <a:t>obserwacji odstających</a:t>
            </a:r>
            <a:r>
              <a:rPr lang="pl-PL" smtClean="0"/>
              <a:t>, nie należących do żadnej z grup, i warto przeprowadzić klasyfikację za jej pomocą na samym początku, aby wyeliminować takie obserwacje i przejść bez nich do właściwej części analizy</a:t>
            </a:r>
            <a:r>
              <a:rPr lang="en-US" smtClean="0"/>
              <a:t> </a:t>
            </a:r>
            <a:endParaRPr lang="pl-PL"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stopki 3"/>
          <p:cNvSpPr>
            <a:spLocks noGrp="1"/>
          </p:cNvSpPr>
          <p:nvPr>
            <p:ph type="ftr" sz="quarter" idx="10"/>
          </p:nvPr>
        </p:nvSpPr>
        <p:spPr>
          <a:noFill/>
        </p:spPr>
        <p:txBody>
          <a:bodyPr/>
          <a:lstStyle/>
          <a:p>
            <a:r>
              <a:rPr lang="pl-PL"/>
              <a:t>KISIM, WIMiIP, AGH</a:t>
            </a:r>
          </a:p>
        </p:txBody>
      </p:sp>
      <p:sp>
        <p:nvSpPr>
          <p:cNvPr id="61443" name="Rectangle 2"/>
          <p:cNvSpPr>
            <a:spLocks noGrp="1" noChangeArrowheads="1"/>
          </p:cNvSpPr>
          <p:nvPr>
            <p:ph type="title"/>
          </p:nvPr>
        </p:nvSpPr>
        <p:spPr/>
        <p:txBody>
          <a:bodyPr/>
          <a:lstStyle/>
          <a:p>
            <a:pPr eaLnBrk="1" hangingPunct="1"/>
            <a:r>
              <a:rPr lang="pl-PL" sz="2400" b="1" smtClean="0"/>
              <a:t>Metoda pełnego wiązania (najdalszego sąsiedztwa)</a:t>
            </a:r>
            <a:endParaRPr lang="pl-PL" sz="2400" smtClean="0"/>
          </a:p>
        </p:txBody>
      </p:sp>
      <p:sp>
        <p:nvSpPr>
          <p:cNvPr id="61444" name="Rectangle 3"/>
          <p:cNvSpPr>
            <a:spLocks noGrp="1" noChangeArrowheads="1"/>
          </p:cNvSpPr>
          <p:nvPr>
            <p:ph type="body" idx="1"/>
          </p:nvPr>
        </p:nvSpPr>
        <p:spPr/>
        <p:txBody>
          <a:bodyPr/>
          <a:lstStyle/>
          <a:p>
            <a:pPr eaLnBrk="1" hangingPunct="1"/>
            <a:r>
              <a:rPr lang="pl-PL" smtClean="0"/>
              <a:t>W tej metodzie odległość między skupieniami jest zdeterminowana przez największą z odległości między dwoma dowolnymi obiektami należącymi do różnych skupień (tzn. "najdalszymi sąsiadami"). </a:t>
            </a:r>
          </a:p>
          <a:p>
            <a:pPr eaLnBrk="1" hangingPunct="1"/>
            <a:r>
              <a:rPr lang="pl-PL" smtClean="0"/>
              <a:t>Metoda ta zwykle zdaje egzamin w tych przypadkach, kiedy obiekty faktycznie formują naturalnie oddzielone "</a:t>
            </a:r>
            <a:r>
              <a:rPr lang="pl-PL" smtClean="0">
                <a:solidFill>
                  <a:srgbClr val="006699"/>
                </a:solidFill>
              </a:rPr>
              <a:t>kępki</a:t>
            </a:r>
            <a:r>
              <a:rPr lang="pl-PL" smtClean="0"/>
              <a:t>". </a:t>
            </a:r>
          </a:p>
          <a:p>
            <a:pPr eaLnBrk="1" hangingPunct="1"/>
            <a:r>
              <a:rPr lang="pl-PL" smtClean="0"/>
              <a:t>Metoda ta nie jest odpowiednia, jeśli skupienia są w jakiś sposób wydłużone lub mają naturę "</a:t>
            </a:r>
            <a:r>
              <a:rPr lang="pl-PL" smtClean="0">
                <a:solidFill>
                  <a:srgbClr val="006699"/>
                </a:solidFill>
              </a:rPr>
              <a:t>łańcucha</a:t>
            </a:r>
            <a:r>
              <a:rPr lang="pl-PL"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stopki 3"/>
          <p:cNvSpPr>
            <a:spLocks noGrp="1"/>
          </p:cNvSpPr>
          <p:nvPr>
            <p:ph type="ftr" sz="quarter" idx="10"/>
          </p:nvPr>
        </p:nvSpPr>
        <p:spPr>
          <a:noFill/>
        </p:spPr>
        <p:txBody>
          <a:bodyPr/>
          <a:lstStyle/>
          <a:p>
            <a:r>
              <a:rPr lang="pl-PL"/>
              <a:t>KISIM, WIMiIP, AGH</a:t>
            </a:r>
          </a:p>
        </p:txBody>
      </p:sp>
      <p:sp>
        <p:nvSpPr>
          <p:cNvPr id="8195" name="Rectangle 2"/>
          <p:cNvSpPr>
            <a:spLocks noGrp="1" noChangeArrowheads="1"/>
          </p:cNvSpPr>
          <p:nvPr>
            <p:ph type="title"/>
          </p:nvPr>
        </p:nvSpPr>
        <p:spPr/>
        <p:txBody>
          <a:bodyPr/>
          <a:lstStyle/>
          <a:p>
            <a:pPr eaLnBrk="1" hangingPunct="1"/>
            <a:r>
              <a:rPr lang="pl-PL" smtClean="0"/>
              <a:t>Sformułowanie problemu</a:t>
            </a:r>
          </a:p>
        </p:txBody>
      </p:sp>
      <p:sp>
        <p:nvSpPr>
          <p:cNvPr id="8196" name="Rectangle 3"/>
          <p:cNvSpPr>
            <a:spLocks noGrp="1" noChangeArrowheads="1"/>
          </p:cNvSpPr>
          <p:nvPr>
            <p:ph type="body" idx="1"/>
          </p:nvPr>
        </p:nvSpPr>
        <p:spPr>
          <a:xfrm>
            <a:off x="468313" y="3716338"/>
            <a:ext cx="3382962" cy="2736850"/>
          </a:xfrm>
        </p:spPr>
        <p:txBody>
          <a:bodyPr/>
          <a:lstStyle/>
          <a:p>
            <a:pPr eaLnBrk="1" hangingPunct="1"/>
            <a:r>
              <a:rPr lang="pl-PL" smtClean="0"/>
              <a:t>Grupowanie jest jedną z najstarszych i najbardziej popularnych metod eksploracji danych (1939). </a:t>
            </a:r>
          </a:p>
        </p:txBody>
      </p:sp>
      <p:pic>
        <p:nvPicPr>
          <p:cNvPr id="8197" name="Picture 4"/>
          <p:cNvPicPr>
            <a:picLocks noChangeAspect="1" noChangeArrowheads="1"/>
          </p:cNvPicPr>
          <p:nvPr/>
        </p:nvPicPr>
        <p:blipFill>
          <a:blip r:embed="rId2" cstate="print"/>
          <a:srcRect/>
          <a:stretch>
            <a:fillRect/>
          </a:stretch>
        </p:blipFill>
        <p:spPr bwMode="auto">
          <a:xfrm>
            <a:off x="4067175" y="2781300"/>
            <a:ext cx="4876800" cy="3667125"/>
          </a:xfrm>
          <a:prstGeom prst="rect">
            <a:avLst/>
          </a:prstGeom>
          <a:noFill/>
          <a:ln w="9525">
            <a:noFill/>
            <a:miter lim="800000"/>
            <a:headEnd/>
            <a:tailEnd/>
          </a:ln>
        </p:spPr>
      </p:pic>
      <p:sp>
        <p:nvSpPr>
          <p:cNvPr id="8198" name="Rectangle 5"/>
          <p:cNvSpPr>
            <a:spLocks noChangeArrowheads="1"/>
          </p:cNvSpPr>
          <p:nvPr/>
        </p:nvSpPr>
        <p:spPr bwMode="auto">
          <a:xfrm>
            <a:off x="468313" y="1125538"/>
            <a:ext cx="7848600" cy="2303462"/>
          </a:xfrm>
          <a:prstGeom prst="rect">
            <a:avLst/>
          </a:prstGeom>
          <a:noFill/>
          <a:ln w="9525">
            <a:noFill/>
            <a:miter lim="800000"/>
            <a:headEnd/>
            <a:tailEnd/>
          </a:ln>
        </p:spPr>
        <p:txBody>
          <a:bodyPr/>
          <a:lstStyle/>
          <a:p>
            <a:pPr marL="266700" indent="-266700">
              <a:spcBef>
                <a:spcPct val="50000"/>
              </a:spcBef>
              <a:buSzPct val="70000"/>
              <a:buFont typeface="Georgia" pitchFamily="18" charset="0"/>
              <a:buChar char="—"/>
            </a:pPr>
            <a:r>
              <a:rPr lang="pl-PL" sz="2400"/>
              <a:t>Grupowanie może dotyczyć zarówno obiektów rzeczywistych (np. pacjentów, sekwencji DNA, dokumenty tekstowe), jak również obiektów abstrakcyjnych (sekwencja dostępów do stron WWW, grafy reprezentujące dokumenty XML, itp.).</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6457950" y="6356351"/>
            <a:ext cx="2057400" cy="365125"/>
          </a:xfrm>
          <a:prstGeom prst="rect">
            <a:avLst/>
          </a:prstGeom>
        </p:spPr>
        <p:txBody>
          <a:bodyPr/>
          <a:lstStyle/>
          <a:p>
            <a:pPr lvl="0"/>
            <a:fld id="{6B0EDEB5-FCCC-477E-9744-4485DCF0F404}" type="slidenum">
              <a:rPr lang="en-US" smtClean="0"/>
              <a:pPr lvl="0"/>
              <a:t>60</a:t>
            </a:fld>
            <a:endParaRPr lang="en-US"/>
          </a:p>
        </p:txBody>
      </p:sp>
      <p:sp>
        <p:nvSpPr>
          <p:cNvPr id="2" name="Title 1"/>
          <p:cNvSpPr txBox="1">
            <a:spLocks noGrp="1"/>
          </p:cNvSpPr>
          <p:nvPr>
            <p:ph type="title" idx="4294967295"/>
          </p:nvPr>
        </p:nvSpPr>
        <p:spPr>
          <a:xfrm>
            <a:off x="1930402" y="-121331"/>
            <a:ext cx="6161313" cy="1144588"/>
          </a:xfrm>
        </p:spPr>
        <p:txBody>
          <a:bodyPr>
            <a:normAutofit/>
          </a:bodyPr>
          <a:lstStyle/>
          <a:p>
            <a:pPr lvl="0"/>
            <a:r>
              <a:rPr lang="en-US" sz="3600" dirty="0" smtClean="0"/>
              <a:t>Example: complete linkage</a:t>
            </a:r>
            <a:endParaRPr lang="en-US" sz="3600" dirty="0"/>
          </a:p>
        </p:txBody>
      </p:sp>
      <p:pic>
        <p:nvPicPr>
          <p:cNvPr id="5" name="Picture 4"/>
          <p:cNvPicPr>
            <a:picLocks noChangeAspect="1"/>
          </p:cNvPicPr>
          <p:nvPr/>
        </p:nvPicPr>
        <p:blipFill>
          <a:blip r:embed="rId3" cstate="print"/>
          <a:stretch>
            <a:fillRect/>
          </a:stretch>
        </p:blipFill>
        <p:spPr>
          <a:xfrm>
            <a:off x="0" y="1485900"/>
            <a:ext cx="9144000" cy="3868160"/>
          </a:xfrm>
          <a:prstGeom prst="rect">
            <a:avLst/>
          </a:prstGeom>
        </p:spPr>
      </p:pic>
    </p:spTree>
    <p:extLst>
      <p:ext uri="{BB962C8B-B14F-4D97-AF65-F5344CB8AC3E}">
        <p14:creationId xmlns:p14="http://schemas.microsoft.com/office/powerpoint/2010/main" xmlns="" val="5231077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4294967295"/>
          </p:nvPr>
        </p:nvSpPr>
        <p:spPr>
          <a:xfrm>
            <a:off x="6457950" y="6356351"/>
            <a:ext cx="2057400" cy="365125"/>
          </a:xfrm>
          <a:prstGeom prst="rect">
            <a:avLst/>
          </a:prstGeom>
        </p:spPr>
        <p:txBody>
          <a:bodyPr/>
          <a:lstStyle/>
          <a:p>
            <a:pPr lvl="0"/>
            <a:fld id="{6B0EDEB5-FCCC-477E-9744-4485DCF0F404}" type="slidenum">
              <a:rPr lang="en-US" smtClean="0"/>
              <a:pPr lvl="0"/>
              <a:t>61</a:t>
            </a:fld>
            <a:endParaRPr lang="en-US"/>
          </a:p>
        </p:txBody>
      </p:sp>
      <p:sp>
        <p:nvSpPr>
          <p:cNvPr id="2" name="Title 1"/>
          <p:cNvSpPr txBox="1">
            <a:spLocks noGrp="1"/>
          </p:cNvSpPr>
          <p:nvPr>
            <p:ph type="title" idx="4294967295"/>
          </p:nvPr>
        </p:nvSpPr>
        <p:spPr>
          <a:xfrm>
            <a:off x="1930402" y="-121331"/>
            <a:ext cx="6161313" cy="1144588"/>
          </a:xfrm>
        </p:spPr>
        <p:txBody>
          <a:bodyPr>
            <a:normAutofit/>
          </a:bodyPr>
          <a:lstStyle/>
          <a:p>
            <a:pPr lvl="0"/>
            <a:r>
              <a:rPr lang="en-US" sz="3600" dirty="0" smtClean="0"/>
              <a:t>Example: single linkage</a:t>
            </a:r>
            <a:endParaRPr lang="en-US" sz="3600" dirty="0"/>
          </a:p>
        </p:txBody>
      </p:sp>
      <p:pic>
        <p:nvPicPr>
          <p:cNvPr id="3" name="Picture 2"/>
          <p:cNvPicPr>
            <a:picLocks noChangeAspect="1"/>
          </p:cNvPicPr>
          <p:nvPr/>
        </p:nvPicPr>
        <p:blipFill>
          <a:blip r:embed="rId3" cstate="print"/>
          <a:stretch>
            <a:fillRect/>
          </a:stretch>
        </p:blipFill>
        <p:spPr>
          <a:xfrm>
            <a:off x="0" y="1460500"/>
            <a:ext cx="9144000" cy="3911936"/>
          </a:xfrm>
          <a:prstGeom prst="rect">
            <a:avLst/>
          </a:prstGeom>
        </p:spPr>
      </p:pic>
    </p:spTree>
    <p:extLst>
      <p:ext uri="{BB962C8B-B14F-4D97-AF65-F5344CB8AC3E}">
        <p14:creationId xmlns:p14="http://schemas.microsoft.com/office/powerpoint/2010/main" xmlns="" val="32558900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stopki 3"/>
          <p:cNvSpPr>
            <a:spLocks noGrp="1"/>
          </p:cNvSpPr>
          <p:nvPr>
            <p:ph type="ftr" sz="quarter" idx="10"/>
          </p:nvPr>
        </p:nvSpPr>
        <p:spPr>
          <a:noFill/>
        </p:spPr>
        <p:txBody>
          <a:bodyPr/>
          <a:lstStyle/>
          <a:p>
            <a:r>
              <a:rPr lang="pl-PL"/>
              <a:t>KISIM, WIMiIP, AGH</a:t>
            </a:r>
          </a:p>
        </p:txBody>
      </p:sp>
      <p:sp>
        <p:nvSpPr>
          <p:cNvPr id="62467" name="Rectangle 2"/>
          <p:cNvSpPr>
            <a:spLocks noGrp="1" noChangeArrowheads="1"/>
          </p:cNvSpPr>
          <p:nvPr>
            <p:ph type="title"/>
          </p:nvPr>
        </p:nvSpPr>
        <p:spPr/>
        <p:txBody>
          <a:bodyPr/>
          <a:lstStyle/>
          <a:p>
            <a:pPr eaLnBrk="1" hangingPunct="1"/>
            <a:r>
              <a:rPr lang="pl-PL" b="1" smtClean="0"/>
              <a:t>Metoda średnich połączeń</a:t>
            </a:r>
            <a:r>
              <a:rPr lang="pl-PL" smtClean="0"/>
              <a:t> </a:t>
            </a:r>
          </a:p>
        </p:txBody>
      </p:sp>
      <p:sp>
        <p:nvSpPr>
          <p:cNvPr id="62468" name="Rectangle 3"/>
          <p:cNvSpPr>
            <a:spLocks noGrp="1" noChangeArrowheads="1"/>
          </p:cNvSpPr>
          <p:nvPr>
            <p:ph type="body" idx="1"/>
          </p:nvPr>
        </p:nvSpPr>
        <p:spPr/>
        <p:txBody>
          <a:bodyPr/>
          <a:lstStyle/>
          <a:p>
            <a:pPr eaLnBrk="1" hangingPunct="1"/>
            <a:r>
              <a:rPr lang="pl-PL" sz="2000" smtClean="0"/>
              <a:t>W metodzie tej odległość między dwoma skupieniami oblicza się jako średnią odległość między wszystkimi parami obiektów należących do dwóch różnych skupień. </a:t>
            </a:r>
          </a:p>
          <a:p>
            <a:pPr eaLnBrk="1" hangingPunct="1"/>
            <a:r>
              <a:rPr lang="pl-PL" sz="2000" smtClean="0"/>
              <a:t>znowu: Metoda ta jest efektywna, gdy obiekty formują naturalnie oddzielone "</a:t>
            </a:r>
            <a:r>
              <a:rPr lang="pl-PL" sz="2000" smtClean="0">
                <a:solidFill>
                  <a:srgbClr val="006699"/>
                </a:solidFill>
              </a:rPr>
              <a:t>kępki</a:t>
            </a:r>
            <a:r>
              <a:rPr lang="pl-PL" sz="2000" smtClean="0"/>
              <a:t>", ale zdaje </a:t>
            </a:r>
            <a:r>
              <a:rPr lang="pl-PL" sz="2000" u="sng" smtClean="0"/>
              <a:t>także</a:t>
            </a:r>
            <a:r>
              <a:rPr lang="pl-PL" sz="2000" smtClean="0"/>
              <a:t> egzamin w przypadku skupień wydłużonych, mających charakter "</a:t>
            </a:r>
            <a:r>
              <a:rPr lang="pl-PL" sz="2000" smtClean="0">
                <a:solidFill>
                  <a:srgbClr val="006699"/>
                </a:solidFill>
              </a:rPr>
              <a:t>łańcucha</a:t>
            </a:r>
            <a:r>
              <a:rPr lang="pl-PL" sz="2000" smtClean="0"/>
              <a:t>". </a:t>
            </a:r>
          </a:p>
          <a:p>
            <a:pPr eaLnBrk="1" hangingPunct="1"/>
            <a:r>
              <a:rPr lang="pl-PL" sz="2000" smtClean="0"/>
              <a:t>na określenie tej metody stosuje się czasem skrót UPGMA </a:t>
            </a:r>
            <a:r>
              <a:rPr lang="pl-PL" sz="2000" i="1" smtClean="0"/>
              <a:t>(unweighted pair-group method using arithmetic averages)</a:t>
            </a:r>
            <a:r>
              <a:rPr lang="pl-PL" sz="2000" smtClean="0"/>
              <a:t>. </a:t>
            </a:r>
          </a:p>
          <a:p>
            <a:pPr eaLnBrk="1" hangingPunct="1"/>
            <a:r>
              <a:rPr lang="pl-PL" sz="2000" b="1" smtClean="0"/>
              <a:t>Metoda średnich połączeń ważonych - </a:t>
            </a:r>
            <a:r>
              <a:rPr lang="pl-PL" sz="2000" smtClean="0"/>
              <a:t>w obliczeniach wprowadza się ważenie, aby uwzględnić różnice między wielkościami skupień (tzn. liczbą zawartych w nich obiektów). Skrót: </a:t>
            </a:r>
            <a:r>
              <a:rPr lang="pl-PL" sz="2000" i="1" smtClean="0"/>
              <a:t>WPGMC</a:t>
            </a:r>
            <a:r>
              <a:rPr lang="pl-PL" sz="2000" smtClean="0"/>
              <a:t> (</a:t>
            </a:r>
            <a:r>
              <a:rPr lang="pl-PL" sz="2000" i="1" smtClean="0"/>
              <a:t>weighted pair-group method using the centroid average</a:t>
            </a:r>
            <a:r>
              <a:rPr lang="pl-PL" sz="2000" smtClean="0"/>
              <a:t>). </a:t>
            </a:r>
          </a:p>
          <a:p>
            <a:pPr eaLnBrk="1" hangingPunct="1"/>
            <a:r>
              <a:rPr lang="pl-PL" sz="2000" smtClean="0"/>
              <a:t>ważona metoda jest lepsza w sytuacji, gdy istnieją (lub podejrzewamy, że istnieją) znaczne różnice w rozmiarach skupień.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stopki 3"/>
          <p:cNvSpPr>
            <a:spLocks noGrp="1"/>
          </p:cNvSpPr>
          <p:nvPr>
            <p:ph type="ftr" sz="quarter" idx="10"/>
          </p:nvPr>
        </p:nvSpPr>
        <p:spPr>
          <a:noFill/>
        </p:spPr>
        <p:txBody>
          <a:bodyPr/>
          <a:lstStyle/>
          <a:p>
            <a:r>
              <a:rPr lang="pl-PL"/>
              <a:t>KISIM, WIMiIP, AGH</a:t>
            </a:r>
          </a:p>
        </p:txBody>
      </p:sp>
      <p:sp>
        <p:nvSpPr>
          <p:cNvPr id="63491" name="Rectangle 2"/>
          <p:cNvSpPr>
            <a:spLocks noGrp="1" noChangeArrowheads="1"/>
          </p:cNvSpPr>
          <p:nvPr>
            <p:ph type="title"/>
          </p:nvPr>
        </p:nvSpPr>
        <p:spPr/>
        <p:txBody>
          <a:bodyPr/>
          <a:lstStyle/>
          <a:p>
            <a:pPr eaLnBrk="1" hangingPunct="1"/>
            <a:r>
              <a:rPr lang="pl-PL" b="1" smtClean="0"/>
              <a:t>Metoda Warda</a:t>
            </a:r>
            <a:endParaRPr lang="en-US" b="1" smtClean="0"/>
          </a:p>
        </p:txBody>
      </p:sp>
      <p:sp>
        <p:nvSpPr>
          <p:cNvPr id="63492" name="Rectangle 3"/>
          <p:cNvSpPr>
            <a:spLocks noGrp="1" noChangeArrowheads="1"/>
          </p:cNvSpPr>
          <p:nvPr>
            <p:ph type="body" idx="1"/>
          </p:nvPr>
        </p:nvSpPr>
        <p:spPr/>
        <p:txBody>
          <a:bodyPr/>
          <a:lstStyle/>
          <a:p>
            <a:pPr eaLnBrk="1" hangingPunct="1">
              <a:lnSpc>
                <a:spcPct val="90000"/>
              </a:lnSpc>
            </a:pPr>
            <a:r>
              <a:rPr lang="pl-PL" smtClean="0"/>
              <a:t>Kryterium grupowania jednostek: </a:t>
            </a:r>
            <a:r>
              <a:rPr lang="pl-PL" smtClean="0">
                <a:solidFill>
                  <a:srgbClr val="006699"/>
                </a:solidFill>
              </a:rPr>
              <a:t>minimum zróżnicowania</a:t>
            </a:r>
            <a:r>
              <a:rPr lang="pl-PL" smtClean="0"/>
              <a:t> wartości cech, stanowiących kryteria segmentacji względem wartości średnich skupień tworzonych w kolejnych krokach</a:t>
            </a:r>
          </a:p>
          <a:p>
            <a:pPr eaLnBrk="1" hangingPunct="1">
              <a:lnSpc>
                <a:spcPct val="90000"/>
              </a:lnSpc>
            </a:pPr>
            <a:r>
              <a:rPr lang="pl-PL" smtClean="0"/>
              <a:t>Gdy powiększymy jeden z klastrów, </a:t>
            </a:r>
            <a:r>
              <a:rPr lang="pl-PL" smtClean="0">
                <a:solidFill>
                  <a:srgbClr val="006699"/>
                </a:solidFill>
              </a:rPr>
              <a:t>wariancja wewnątrzgrupowa</a:t>
            </a:r>
            <a:r>
              <a:rPr lang="pl-PL" smtClean="0"/>
              <a:t> (liczona przez kwadraty odchyleń od średnich w klastrach) rośnie; metoda polega na takiej fuzji klastrów, która zapewnia </a:t>
            </a:r>
            <a:r>
              <a:rPr lang="pl-PL" smtClean="0">
                <a:solidFill>
                  <a:srgbClr val="006699"/>
                </a:solidFill>
              </a:rPr>
              <a:t>najmniejszy przyrost tej wariancji</a:t>
            </a:r>
            <a:r>
              <a:rPr lang="pl-PL" smtClean="0"/>
              <a:t> dla danej iteracji</a:t>
            </a:r>
            <a:r>
              <a:rPr lang="en-US" smtClean="0"/>
              <a:t> </a:t>
            </a:r>
            <a:r>
              <a:rPr lang="pl-PL" smtClean="0"/>
              <a:t>                                                          </a:t>
            </a:r>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stopki 4"/>
          <p:cNvSpPr>
            <a:spLocks noGrp="1"/>
          </p:cNvSpPr>
          <p:nvPr>
            <p:ph type="ftr" sz="quarter" idx="10"/>
          </p:nvPr>
        </p:nvSpPr>
        <p:spPr>
          <a:noFill/>
        </p:spPr>
        <p:txBody>
          <a:bodyPr/>
          <a:lstStyle/>
          <a:p>
            <a:r>
              <a:rPr lang="pl-PL"/>
              <a:t>KISIM, WIMiIP, AGH</a:t>
            </a:r>
          </a:p>
        </p:txBody>
      </p:sp>
      <p:sp>
        <p:nvSpPr>
          <p:cNvPr id="64515" name="Rectangle 2"/>
          <p:cNvSpPr>
            <a:spLocks noGrp="1" noChangeArrowheads="1"/>
          </p:cNvSpPr>
          <p:nvPr>
            <p:ph type="title"/>
          </p:nvPr>
        </p:nvSpPr>
        <p:spPr/>
        <p:txBody>
          <a:bodyPr/>
          <a:lstStyle/>
          <a:p>
            <a:pPr eaLnBrk="1" hangingPunct="1"/>
            <a:r>
              <a:rPr lang="pl-PL" b="1" smtClean="0"/>
              <a:t>Metoda Warda</a:t>
            </a:r>
            <a:endParaRPr lang="en-US" b="1" smtClean="0"/>
          </a:p>
        </p:txBody>
      </p:sp>
      <p:sp>
        <p:nvSpPr>
          <p:cNvPr id="64516" name="Rectangle 3"/>
          <p:cNvSpPr>
            <a:spLocks noGrp="1" noChangeArrowheads="1"/>
          </p:cNvSpPr>
          <p:nvPr>
            <p:ph type="body" sz="half" idx="1"/>
          </p:nvPr>
        </p:nvSpPr>
        <p:spPr>
          <a:xfrm>
            <a:off x="468313" y="1268413"/>
            <a:ext cx="7542212" cy="5113337"/>
          </a:xfrm>
        </p:spPr>
        <p:txBody>
          <a:bodyPr/>
          <a:lstStyle/>
          <a:p>
            <a:pPr eaLnBrk="1" hangingPunct="1"/>
            <a:r>
              <a:rPr lang="pl-PL" smtClean="0"/>
              <a:t>Miarą zróżnicowania względem wartości średnich tworzonych skupień jest ESS – Error of Sum of Square – Suma błędów kwadratowych</a:t>
            </a:r>
            <a:endParaRPr lang="en-US" smtClean="0"/>
          </a:p>
        </p:txBody>
      </p:sp>
      <p:sp>
        <p:nvSpPr>
          <p:cNvPr id="64517" name="Text Box 5"/>
          <p:cNvSpPr txBox="1">
            <a:spLocks noChangeArrowheads="1"/>
          </p:cNvSpPr>
          <p:nvPr/>
        </p:nvSpPr>
        <p:spPr bwMode="auto">
          <a:xfrm>
            <a:off x="900113" y="4724400"/>
            <a:ext cx="7451725" cy="581025"/>
          </a:xfrm>
          <a:prstGeom prst="rect">
            <a:avLst/>
          </a:prstGeom>
          <a:noFill/>
          <a:ln w="9525">
            <a:noFill/>
            <a:miter lim="800000"/>
            <a:headEnd/>
            <a:tailEnd/>
          </a:ln>
        </p:spPr>
        <p:txBody>
          <a:bodyPr>
            <a:spAutoFit/>
          </a:bodyPr>
          <a:lstStyle/>
          <a:p>
            <a:pPr>
              <a:spcBef>
                <a:spcPct val="50000"/>
              </a:spcBef>
            </a:pPr>
            <a:r>
              <a:rPr lang="pl-PL" sz="1600"/>
              <a:t>x</a:t>
            </a:r>
            <a:r>
              <a:rPr lang="pl-PL" sz="1600" baseline="-25000"/>
              <a:t>i</a:t>
            </a:r>
            <a:r>
              <a:rPr lang="pl-PL" sz="1600"/>
              <a:t> – wartość cechy stanowiącej kryterium segmentacji, charakteryzująca i-tą jednostkę zbiorowości; k – liczba jednostek w grupie</a:t>
            </a:r>
            <a:endParaRPr lang="en-US" sz="1600"/>
          </a:p>
        </p:txBody>
      </p:sp>
      <p:pic>
        <p:nvPicPr>
          <p:cNvPr id="64518" name="Picture 7"/>
          <p:cNvPicPr>
            <a:picLocks noGrp="1" noChangeAspect="1" noChangeArrowheads="1"/>
          </p:cNvPicPr>
          <p:nvPr>
            <p:ph sz="half" idx="2"/>
          </p:nvPr>
        </p:nvPicPr>
        <p:blipFill>
          <a:blip r:embed="rId2" cstate="print"/>
          <a:srcRect/>
          <a:stretch>
            <a:fillRect/>
          </a:stretch>
        </p:blipFill>
        <p:spPr>
          <a:xfrm>
            <a:off x="2195513" y="2852738"/>
            <a:ext cx="4038600" cy="1141412"/>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stopki 3"/>
          <p:cNvSpPr>
            <a:spLocks noGrp="1"/>
          </p:cNvSpPr>
          <p:nvPr>
            <p:ph type="ftr" sz="quarter" idx="10"/>
          </p:nvPr>
        </p:nvSpPr>
        <p:spPr>
          <a:noFill/>
        </p:spPr>
        <p:txBody>
          <a:bodyPr/>
          <a:lstStyle/>
          <a:p>
            <a:r>
              <a:rPr lang="pl-PL"/>
              <a:t>KISIM, WIMiIP, AGH</a:t>
            </a:r>
          </a:p>
        </p:txBody>
      </p:sp>
      <p:sp>
        <p:nvSpPr>
          <p:cNvPr id="65539" name="Rectangle 2"/>
          <p:cNvSpPr>
            <a:spLocks noGrp="1" noChangeArrowheads="1"/>
          </p:cNvSpPr>
          <p:nvPr>
            <p:ph type="title"/>
          </p:nvPr>
        </p:nvSpPr>
        <p:spPr/>
        <p:txBody>
          <a:bodyPr/>
          <a:lstStyle/>
          <a:p>
            <a:pPr eaLnBrk="1" hangingPunct="1"/>
            <a:r>
              <a:rPr lang="pl-PL" b="1" smtClean="0"/>
              <a:t>Metoda Warda</a:t>
            </a:r>
            <a:endParaRPr lang="en-US" b="1" smtClean="0"/>
          </a:p>
        </p:txBody>
      </p:sp>
      <p:sp>
        <p:nvSpPr>
          <p:cNvPr id="65540" name="Rectangle 3"/>
          <p:cNvSpPr>
            <a:spLocks noGrp="1" noChangeArrowheads="1"/>
          </p:cNvSpPr>
          <p:nvPr>
            <p:ph type="body" idx="1"/>
          </p:nvPr>
        </p:nvSpPr>
        <p:spPr/>
        <p:txBody>
          <a:bodyPr/>
          <a:lstStyle/>
          <a:p>
            <a:pPr eaLnBrk="1" hangingPunct="1"/>
            <a:r>
              <a:rPr lang="pl-PL" smtClean="0"/>
              <a:t>empirycznie metoda daje bardzo dobre wyniki (grupy bardzo homogeniczne), jednak ma skłonność do tworzenia klastrów o </a:t>
            </a:r>
            <a:r>
              <a:rPr lang="pl-PL" smtClean="0">
                <a:solidFill>
                  <a:srgbClr val="006699"/>
                </a:solidFill>
              </a:rPr>
              <a:t>podobnych rozmiarach</a:t>
            </a:r>
            <a:r>
              <a:rPr lang="pl-PL" smtClean="0"/>
              <a:t>; </a:t>
            </a:r>
          </a:p>
          <a:p>
            <a:pPr eaLnBrk="1" hangingPunct="1"/>
            <a:r>
              <a:rPr lang="pl-PL" smtClean="0"/>
              <a:t>nie jest też często w stanie zidentyfikować grup o szerokim zakresie zmienności poszczególnych cech </a:t>
            </a:r>
          </a:p>
          <a:p>
            <a:pPr eaLnBrk="1" hangingPunct="1"/>
            <a:r>
              <a:rPr lang="pl-PL" smtClean="0"/>
              <a:t>zmierza do tworzenia skupień o małej wielkości</a:t>
            </a: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ymbol zastępczy stopki 3"/>
          <p:cNvSpPr>
            <a:spLocks noGrp="1"/>
          </p:cNvSpPr>
          <p:nvPr>
            <p:ph type="ftr" sz="quarter" idx="10"/>
          </p:nvPr>
        </p:nvSpPr>
        <p:spPr>
          <a:noFill/>
        </p:spPr>
        <p:txBody>
          <a:bodyPr/>
          <a:lstStyle/>
          <a:p>
            <a:r>
              <a:rPr lang="pl-PL"/>
              <a:t>KISIM, WIMiIP, AGH</a:t>
            </a:r>
          </a:p>
        </p:txBody>
      </p:sp>
      <p:sp>
        <p:nvSpPr>
          <p:cNvPr id="66563" name="Rectangle 2"/>
          <p:cNvSpPr>
            <a:spLocks noGrp="1" noChangeArrowheads="1"/>
          </p:cNvSpPr>
          <p:nvPr>
            <p:ph type="title"/>
          </p:nvPr>
        </p:nvSpPr>
        <p:spPr/>
        <p:txBody>
          <a:bodyPr/>
          <a:lstStyle/>
          <a:p>
            <a:pPr eaLnBrk="1" hangingPunct="1"/>
            <a:r>
              <a:rPr lang="pl-PL" sz="2400" smtClean="0"/>
              <a:t>Hierarchiczny aglomeracyjny algorytm grupowania</a:t>
            </a:r>
          </a:p>
        </p:txBody>
      </p:sp>
      <p:sp>
        <p:nvSpPr>
          <p:cNvPr id="66564" name="Rectangle 3"/>
          <p:cNvSpPr>
            <a:spLocks noGrp="1" noChangeArrowheads="1"/>
          </p:cNvSpPr>
          <p:nvPr>
            <p:ph type="body" idx="1"/>
          </p:nvPr>
        </p:nvSpPr>
        <p:spPr/>
        <p:txBody>
          <a:bodyPr/>
          <a:lstStyle/>
          <a:p>
            <a:pPr marL="533400" indent="-533400" eaLnBrk="1" hangingPunct="1">
              <a:buFont typeface="Georgia" pitchFamily="18" charset="0"/>
              <a:buAutoNum type="arabicPeriod"/>
            </a:pPr>
            <a:r>
              <a:rPr lang="pl-PL" smtClean="0"/>
              <a:t>Umieść każdy obiekt w </a:t>
            </a:r>
            <a:r>
              <a:rPr lang="pl-PL" smtClean="0">
                <a:solidFill>
                  <a:srgbClr val="006699"/>
                </a:solidFill>
              </a:rPr>
              <a:t>osobnym klastrze</a:t>
            </a:r>
            <a:r>
              <a:rPr lang="pl-PL" smtClean="0"/>
              <a:t>. Skonstruuj </a:t>
            </a:r>
            <a:r>
              <a:rPr lang="pl-PL" smtClean="0">
                <a:solidFill>
                  <a:srgbClr val="006699"/>
                </a:solidFill>
              </a:rPr>
              <a:t>macierz przyległości</a:t>
            </a:r>
            <a:r>
              <a:rPr lang="pl-PL" smtClean="0"/>
              <a:t> zawierającą odległości pomiędzy każdą parą klastrów</a:t>
            </a:r>
          </a:p>
          <a:p>
            <a:pPr marL="533400" indent="-533400" eaLnBrk="1" hangingPunct="1">
              <a:buFont typeface="Georgia" pitchFamily="18" charset="0"/>
              <a:buAutoNum type="arabicPeriod"/>
            </a:pPr>
            <a:r>
              <a:rPr lang="pl-PL" smtClean="0"/>
              <a:t>Korzystając z macierzy przyległości znajdź </a:t>
            </a:r>
            <a:r>
              <a:rPr lang="pl-PL" smtClean="0">
                <a:solidFill>
                  <a:srgbClr val="006699"/>
                </a:solidFill>
              </a:rPr>
              <a:t>najbliższą parę</a:t>
            </a:r>
            <a:r>
              <a:rPr lang="pl-PL" smtClean="0"/>
              <a:t> klastrów. Połącz znalezione klastry tworząc </a:t>
            </a:r>
            <a:r>
              <a:rPr lang="pl-PL" smtClean="0">
                <a:solidFill>
                  <a:srgbClr val="006699"/>
                </a:solidFill>
              </a:rPr>
              <a:t>nowy klaster</a:t>
            </a:r>
            <a:r>
              <a:rPr lang="pl-PL" smtClean="0"/>
              <a:t>. Uaktualnij macierz przyległości po operacji połączenia</a:t>
            </a:r>
          </a:p>
          <a:p>
            <a:pPr marL="533400" indent="-533400" eaLnBrk="1" hangingPunct="1">
              <a:buFont typeface="Georgia" pitchFamily="18" charset="0"/>
              <a:buAutoNum type="arabicPeriod"/>
            </a:pPr>
            <a:r>
              <a:rPr lang="pl-PL" smtClean="0"/>
              <a:t>Jeżeli wszystkie obiekty należą do jednego klastra, zakończ procedurę grupowania, w przeciwnym razie przejdź do kroku 2</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ymbol zastępczy stopki 3"/>
          <p:cNvSpPr>
            <a:spLocks noGrp="1"/>
          </p:cNvSpPr>
          <p:nvPr>
            <p:ph type="ftr" sz="quarter" idx="10"/>
          </p:nvPr>
        </p:nvSpPr>
        <p:spPr>
          <a:noFill/>
        </p:spPr>
        <p:txBody>
          <a:bodyPr/>
          <a:lstStyle/>
          <a:p>
            <a:r>
              <a:rPr lang="pl-PL"/>
              <a:t>KISIM, WIMiIP, AGH</a:t>
            </a:r>
          </a:p>
        </p:txBody>
      </p:sp>
      <p:sp>
        <p:nvSpPr>
          <p:cNvPr id="67587" name="Rectangle 2"/>
          <p:cNvSpPr>
            <a:spLocks noGrp="1" noChangeArrowheads="1"/>
          </p:cNvSpPr>
          <p:nvPr>
            <p:ph type="title"/>
          </p:nvPr>
        </p:nvSpPr>
        <p:spPr/>
        <p:txBody>
          <a:bodyPr/>
          <a:lstStyle/>
          <a:p>
            <a:pPr eaLnBrk="1" hangingPunct="1"/>
            <a:r>
              <a:rPr lang="pl-PL" smtClean="0"/>
              <a:t>Algorytm aglomeracyjnej analizy skupień</a:t>
            </a:r>
          </a:p>
        </p:txBody>
      </p:sp>
      <p:pic>
        <p:nvPicPr>
          <p:cNvPr id="67588" name="Picture 5"/>
          <p:cNvPicPr>
            <a:picLocks noChangeAspect="1" noChangeArrowheads="1"/>
          </p:cNvPicPr>
          <p:nvPr/>
        </p:nvPicPr>
        <p:blipFill>
          <a:blip r:embed="rId2" cstate="print"/>
          <a:srcRect/>
          <a:stretch>
            <a:fillRect/>
          </a:stretch>
        </p:blipFill>
        <p:spPr bwMode="auto">
          <a:xfrm>
            <a:off x="611188" y="1268413"/>
            <a:ext cx="8172450" cy="4543425"/>
          </a:xfrm>
          <a:prstGeom prst="rect">
            <a:avLst/>
          </a:prstGeom>
          <a:noFill/>
          <a:ln w="9525">
            <a:noFill/>
            <a:miter lim="800000"/>
            <a:headEnd/>
            <a:tailEnd/>
          </a:ln>
        </p:spPr>
      </p:pic>
      <p:grpSp>
        <p:nvGrpSpPr>
          <p:cNvPr id="2" name="Group 8"/>
          <p:cNvGrpSpPr>
            <a:grpSpLocks/>
          </p:cNvGrpSpPr>
          <p:nvPr/>
        </p:nvGrpSpPr>
        <p:grpSpPr bwMode="auto">
          <a:xfrm>
            <a:off x="1331913" y="1844675"/>
            <a:ext cx="936625" cy="360363"/>
            <a:chOff x="839" y="1162"/>
            <a:chExt cx="590" cy="227"/>
          </a:xfrm>
        </p:grpSpPr>
        <p:sp>
          <p:nvSpPr>
            <p:cNvPr id="67610" name="Line 6"/>
            <p:cNvSpPr>
              <a:spLocks noChangeShapeType="1"/>
            </p:cNvSpPr>
            <p:nvPr/>
          </p:nvSpPr>
          <p:spPr bwMode="auto">
            <a:xfrm>
              <a:off x="839" y="1162"/>
              <a:ext cx="0" cy="227"/>
            </a:xfrm>
            <a:prstGeom prst="line">
              <a:avLst/>
            </a:prstGeom>
            <a:noFill/>
            <a:ln w="38100">
              <a:solidFill>
                <a:srgbClr val="CC3300"/>
              </a:solidFill>
              <a:round/>
              <a:headEnd/>
              <a:tailEnd/>
            </a:ln>
          </p:spPr>
          <p:txBody>
            <a:bodyPr/>
            <a:lstStyle/>
            <a:p>
              <a:endParaRPr lang="pl-PL"/>
            </a:p>
          </p:txBody>
        </p:sp>
        <p:sp>
          <p:nvSpPr>
            <p:cNvPr id="67611" name="Line 7"/>
            <p:cNvSpPr>
              <a:spLocks noChangeShapeType="1"/>
            </p:cNvSpPr>
            <p:nvPr/>
          </p:nvSpPr>
          <p:spPr bwMode="auto">
            <a:xfrm flipH="1">
              <a:off x="839" y="1389"/>
              <a:ext cx="590" cy="0"/>
            </a:xfrm>
            <a:prstGeom prst="line">
              <a:avLst/>
            </a:prstGeom>
            <a:noFill/>
            <a:ln w="38100">
              <a:solidFill>
                <a:srgbClr val="CC3300"/>
              </a:solidFill>
              <a:round/>
              <a:headEnd/>
              <a:tailEnd/>
            </a:ln>
          </p:spPr>
          <p:txBody>
            <a:bodyPr/>
            <a:lstStyle/>
            <a:p>
              <a:endParaRPr lang="pl-PL"/>
            </a:p>
          </p:txBody>
        </p:sp>
      </p:grpSp>
      <p:grpSp>
        <p:nvGrpSpPr>
          <p:cNvPr id="3" name="Group 11"/>
          <p:cNvGrpSpPr>
            <a:grpSpLocks/>
          </p:cNvGrpSpPr>
          <p:nvPr/>
        </p:nvGrpSpPr>
        <p:grpSpPr bwMode="auto">
          <a:xfrm>
            <a:off x="1331913" y="2133600"/>
            <a:ext cx="287337" cy="1439863"/>
            <a:chOff x="839" y="1344"/>
            <a:chExt cx="181" cy="907"/>
          </a:xfrm>
        </p:grpSpPr>
        <p:sp>
          <p:nvSpPr>
            <p:cNvPr id="67608" name="Line 9"/>
            <p:cNvSpPr>
              <a:spLocks noChangeShapeType="1"/>
            </p:cNvSpPr>
            <p:nvPr/>
          </p:nvSpPr>
          <p:spPr bwMode="auto">
            <a:xfrm>
              <a:off x="839" y="1344"/>
              <a:ext cx="0" cy="907"/>
            </a:xfrm>
            <a:prstGeom prst="line">
              <a:avLst/>
            </a:prstGeom>
            <a:noFill/>
            <a:ln w="38100">
              <a:solidFill>
                <a:srgbClr val="CC3300"/>
              </a:solidFill>
              <a:round/>
              <a:headEnd/>
              <a:tailEnd/>
            </a:ln>
          </p:spPr>
          <p:txBody>
            <a:bodyPr/>
            <a:lstStyle/>
            <a:p>
              <a:endParaRPr lang="pl-PL"/>
            </a:p>
          </p:txBody>
        </p:sp>
        <p:sp>
          <p:nvSpPr>
            <p:cNvPr id="67609" name="Line 10"/>
            <p:cNvSpPr>
              <a:spLocks noChangeShapeType="1"/>
            </p:cNvSpPr>
            <p:nvPr/>
          </p:nvSpPr>
          <p:spPr bwMode="auto">
            <a:xfrm>
              <a:off x="839" y="2251"/>
              <a:ext cx="181" cy="0"/>
            </a:xfrm>
            <a:prstGeom prst="line">
              <a:avLst/>
            </a:prstGeom>
            <a:noFill/>
            <a:ln w="38100">
              <a:solidFill>
                <a:srgbClr val="CC3300"/>
              </a:solidFill>
              <a:round/>
              <a:headEnd/>
              <a:tailEnd/>
            </a:ln>
          </p:spPr>
          <p:txBody>
            <a:bodyPr/>
            <a:lstStyle/>
            <a:p>
              <a:endParaRPr lang="pl-PL"/>
            </a:p>
          </p:txBody>
        </p:sp>
      </p:grpSp>
      <p:grpSp>
        <p:nvGrpSpPr>
          <p:cNvPr id="4" name="Group 14"/>
          <p:cNvGrpSpPr>
            <a:grpSpLocks/>
          </p:cNvGrpSpPr>
          <p:nvPr/>
        </p:nvGrpSpPr>
        <p:grpSpPr bwMode="auto">
          <a:xfrm>
            <a:off x="1331913" y="1844675"/>
            <a:ext cx="647700" cy="1655763"/>
            <a:chOff x="839" y="1162"/>
            <a:chExt cx="408" cy="1043"/>
          </a:xfrm>
        </p:grpSpPr>
        <p:sp>
          <p:nvSpPr>
            <p:cNvPr id="67606" name="Line 12"/>
            <p:cNvSpPr>
              <a:spLocks noChangeShapeType="1"/>
            </p:cNvSpPr>
            <p:nvPr/>
          </p:nvSpPr>
          <p:spPr bwMode="auto">
            <a:xfrm>
              <a:off x="839" y="1162"/>
              <a:ext cx="408" cy="0"/>
            </a:xfrm>
            <a:prstGeom prst="line">
              <a:avLst/>
            </a:prstGeom>
            <a:noFill/>
            <a:ln w="38100">
              <a:solidFill>
                <a:srgbClr val="CC3300"/>
              </a:solidFill>
              <a:round/>
              <a:headEnd/>
              <a:tailEnd/>
            </a:ln>
          </p:spPr>
          <p:txBody>
            <a:bodyPr/>
            <a:lstStyle/>
            <a:p>
              <a:endParaRPr lang="pl-PL"/>
            </a:p>
          </p:txBody>
        </p:sp>
        <p:sp>
          <p:nvSpPr>
            <p:cNvPr id="67607" name="Line 13"/>
            <p:cNvSpPr>
              <a:spLocks noChangeShapeType="1"/>
            </p:cNvSpPr>
            <p:nvPr/>
          </p:nvSpPr>
          <p:spPr bwMode="auto">
            <a:xfrm>
              <a:off x="1247" y="1162"/>
              <a:ext cx="0" cy="1043"/>
            </a:xfrm>
            <a:prstGeom prst="line">
              <a:avLst/>
            </a:prstGeom>
            <a:noFill/>
            <a:ln w="38100">
              <a:solidFill>
                <a:srgbClr val="CC3300"/>
              </a:solidFill>
              <a:round/>
              <a:headEnd/>
              <a:tailEnd/>
            </a:ln>
          </p:spPr>
          <p:txBody>
            <a:bodyPr/>
            <a:lstStyle/>
            <a:p>
              <a:endParaRPr lang="pl-PL"/>
            </a:p>
          </p:txBody>
        </p:sp>
      </p:grpSp>
      <p:grpSp>
        <p:nvGrpSpPr>
          <p:cNvPr id="5" name="Group 17"/>
          <p:cNvGrpSpPr>
            <a:grpSpLocks/>
          </p:cNvGrpSpPr>
          <p:nvPr/>
        </p:nvGrpSpPr>
        <p:grpSpPr bwMode="auto">
          <a:xfrm>
            <a:off x="1331913" y="2205038"/>
            <a:ext cx="647700" cy="1368425"/>
            <a:chOff x="839" y="1389"/>
            <a:chExt cx="408" cy="862"/>
          </a:xfrm>
        </p:grpSpPr>
        <p:sp>
          <p:nvSpPr>
            <p:cNvPr id="67604" name="Line 15"/>
            <p:cNvSpPr>
              <a:spLocks noChangeShapeType="1"/>
            </p:cNvSpPr>
            <p:nvPr/>
          </p:nvSpPr>
          <p:spPr bwMode="auto">
            <a:xfrm>
              <a:off x="1247" y="1389"/>
              <a:ext cx="0" cy="862"/>
            </a:xfrm>
            <a:prstGeom prst="line">
              <a:avLst/>
            </a:prstGeom>
            <a:noFill/>
            <a:ln w="38100">
              <a:solidFill>
                <a:srgbClr val="006699"/>
              </a:solidFill>
              <a:round/>
              <a:headEnd/>
              <a:tailEnd/>
            </a:ln>
          </p:spPr>
          <p:txBody>
            <a:bodyPr/>
            <a:lstStyle/>
            <a:p>
              <a:endParaRPr lang="pl-PL"/>
            </a:p>
          </p:txBody>
        </p:sp>
        <p:sp>
          <p:nvSpPr>
            <p:cNvPr id="67605" name="Line 16"/>
            <p:cNvSpPr>
              <a:spLocks noChangeShapeType="1"/>
            </p:cNvSpPr>
            <p:nvPr/>
          </p:nvSpPr>
          <p:spPr bwMode="auto">
            <a:xfrm>
              <a:off x="839" y="2251"/>
              <a:ext cx="408" cy="0"/>
            </a:xfrm>
            <a:prstGeom prst="line">
              <a:avLst/>
            </a:prstGeom>
            <a:noFill/>
            <a:ln w="38100">
              <a:solidFill>
                <a:srgbClr val="006699"/>
              </a:solidFill>
              <a:round/>
              <a:headEnd/>
              <a:tailEnd/>
            </a:ln>
          </p:spPr>
          <p:txBody>
            <a:bodyPr/>
            <a:lstStyle/>
            <a:p>
              <a:endParaRPr lang="pl-PL"/>
            </a:p>
          </p:txBody>
        </p:sp>
      </p:grpSp>
      <p:sp>
        <p:nvSpPr>
          <p:cNvPr id="427026" name="Line 18"/>
          <p:cNvSpPr>
            <a:spLocks noChangeShapeType="1"/>
          </p:cNvSpPr>
          <p:nvPr/>
        </p:nvSpPr>
        <p:spPr bwMode="auto">
          <a:xfrm>
            <a:off x="1979613" y="2205038"/>
            <a:ext cx="0" cy="1368425"/>
          </a:xfrm>
          <a:prstGeom prst="line">
            <a:avLst/>
          </a:prstGeom>
          <a:noFill/>
          <a:ln w="38100">
            <a:solidFill>
              <a:srgbClr val="006699"/>
            </a:solidFill>
            <a:round/>
            <a:headEnd/>
            <a:tailEnd/>
          </a:ln>
        </p:spPr>
        <p:txBody>
          <a:bodyPr/>
          <a:lstStyle/>
          <a:p>
            <a:endParaRPr lang="pl-PL"/>
          </a:p>
        </p:txBody>
      </p:sp>
      <p:sp>
        <p:nvSpPr>
          <p:cNvPr id="427027" name="Line 19"/>
          <p:cNvSpPr>
            <a:spLocks noChangeShapeType="1"/>
          </p:cNvSpPr>
          <p:nvPr/>
        </p:nvSpPr>
        <p:spPr bwMode="auto">
          <a:xfrm>
            <a:off x="1619250" y="3573463"/>
            <a:ext cx="360363" cy="0"/>
          </a:xfrm>
          <a:prstGeom prst="line">
            <a:avLst/>
          </a:prstGeom>
          <a:noFill/>
          <a:ln w="38100">
            <a:solidFill>
              <a:schemeClr val="folHlink"/>
            </a:solidFill>
            <a:round/>
            <a:headEnd/>
            <a:tailEnd/>
          </a:ln>
        </p:spPr>
        <p:txBody>
          <a:bodyPr/>
          <a:lstStyle/>
          <a:p>
            <a:endParaRPr lang="pl-PL"/>
          </a:p>
        </p:txBody>
      </p:sp>
      <p:sp>
        <p:nvSpPr>
          <p:cNvPr id="427028" name="Oval 20"/>
          <p:cNvSpPr>
            <a:spLocks noChangeArrowheads="1"/>
          </p:cNvSpPr>
          <p:nvPr/>
        </p:nvSpPr>
        <p:spPr bwMode="auto">
          <a:xfrm>
            <a:off x="4140200" y="2349500"/>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27029" name="Oval 21"/>
          <p:cNvSpPr>
            <a:spLocks noChangeArrowheads="1"/>
          </p:cNvSpPr>
          <p:nvPr/>
        </p:nvSpPr>
        <p:spPr bwMode="auto">
          <a:xfrm>
            <a:off x="4932363" y="2349500"/>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27030" name="Oval 22"/>
          <p:cNvSpPr>
            <a:spLocks noChangeArrowheads="1"/>
          </p:cNvSpPr>
          <p:nvPr/>
        </p:nvSpPr>
        <p:spPr bwMode="auto">
          <a:xfrm>
            <a:off x="5724525" y="2349500"/>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27031" name="Oval 23"/>
          <p:cNvSpPr>
            <a:spLocks noChangeArrowheads="1"/>
          </p:cNvSpPr>
          <p:nvPr/>
        </p:nvSpPr>
        <p:spPr bwMode="auto">
          <a:xfrm>
            <a:off x="5724525" y="2708275"/>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27032" name="Oval 24"/>
          <p:cNvSpPr>
            <a:spLocks noChangeArrowheads="1"/>
          </p:cNvSpPr>
          <p:nvPr/>
        </p:nvSpPr>
        <p:spPr bwMode="auto">
          <a:xfrm>
            <a:off x="4932363" y="2708275"/>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427033" name="Oval 25"/>
          <p:cNvSpPr>
            <a:spLocks noChangeArrowheads="1"/>
          </p:cNvSpPr>
          <p:nvPr/>
        </p:nvSpPr>
        <p:spPr bwMode="auto">
          <a:xfrm>
            <a:off x="5724525" y="2997200"/>
            <a:ext cx="431800" cy="287338"/>
          </a:xfrm>
          <a:prstGeom prst="ellipse">
            <a:avLst/>
          </a:prstGeom>
          <a:solidFill>
            <a:srgbClr val="006699">
              <a:alpha val="20000"/>
            </a:srgbClr>
          </a:solidFill>
          <a:ln w="9525">
            <a:noFill/>
            <a:round/>
            <a:headEnd/>
            <a:tailEnd/>
          </a:ln>
        </p:spPr>
        <p:txBody>
          <a:bodyPr wrap="none" anchor="ctr"/>
          <a:lstStyle/>
          <a:p>
            <a:endParaRPr lang="pl-PL"/>
          </a:p>
        </p:txBody>
      </p:sp>
      <p:sp>
        <p:nvSpPr>
          <p:cNvPr id="67601" name="Rectangle 26"/>
          <p:cNvSpPr>
            <a:spLocks noChangeArrowheads="1"/>
          </p:cNvSpPr>
          <p:nvPr/>
        </p:nvSpPr>
        <p:spPr bwMode="auto">
          <a:xfrm>
            <a:off x="5003800" y="3436938"/>
            <a:ext cx="2046288" cy="366712"/>
          </a:xfrm>
          <a:prstGeom prst="rect">
            <a:avLst/>
          </a:prstGeom>
          <a:noFill/>
          <a:ln w="9525">
            <a:noFill/>
            <a:miter lim="800000"/>
            <a:headEnd/>
            <a:tailEnd/>
          </a:ln>
        </p:spPr>
        <p:txBody>
          <a:bodyPr wrap="none">
            <a:spAutoFit/>
          </a:bodyPr>
          <a:lstStyle/>
          <a:p>
            <a:r>
              <a:rPr lang="pl-PL">
                <a:solidFill>
                  <a:schemeClr val="accent2"/>
                </a:solidFill>
              </a:rPr>
              <a:t>macierz przyległości</a:t>
            </a:r>
          </a:p>
        </p:txBody>
      </p:sp>
      <p:sp>
        <p:nvSpPr>
          <p:cNvPr id="67602" name="Rectangle 27"/>
          <p:cNvSpPr>
            <a:spLocks noChangeArrowheads="1"/>
          </p:cNvSpPr>
          <p:nvPr/>
        </p:nvSpPr>
        <p:spPr bwMode="auto">
          <a:xfrm>
            <a:off x="5076825" y="5661025"/>
            <a:ext cx="1339850" cy="366713"/>
          </a:xfrm>
          <a:prstGeom prst="rect">
            <a:avLst/>
          </a:prstGeom>
          <a:noFill/>
          <a:ln w="9525">
            <a:noFill/>
            <a:miter lim="800000"/>
            <a:headEnd/>
            <a:tailEnd/>
          </a:ln>
        </p:spPr>
        <p:txBody>
          <a:bodyPr wrap="none">
            <a:spAutoFit/>
          </a:bodyPr>
          <a:lstStyle/>
          <a:p>
            <a:r>
              <a:rPr lang="pl-PL">
                <a:solidFill>
                  <a:schemeClr val="accent2"/>
                </a:solidFill>
              </a:rPr>
              <a:t>dendrogram</a:t>
            </a:r>
          </a:p>
        </p:txBody>
      </p:sp>
      <p:sp>
        <p:nvSpPr>
          <p:cNvPr id="427036" name="Rectangle 28"/>
          <p:cNvSpPr>
            <a:spLocks noChangeArrowheads="1"/>
          </p:cNvSpPr>
          <p:nvPr/>
        </p:nvSpPr>
        <p:spPr bwMode="auto">
          <a:xfrm>
            <a:off x="3708400" y="4365625"/>
            <a:ext cx="2808288" cy="1727200"/>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7028"/>
                                        </p:tgtEl>
                                        <p:attrNameLst>
                                          <p:attrName>style.visibility</p:attrName>
                                        </p:attrNameLst>
                                      </p:cBhvr>
                                      <p:to>
                                        <p:strVal val="visible"/>
                                      </p:to>
                                    </p:set>
                                    <p:animEffect transition="in" filter="wipe(down)">
                                      <p:cBhvr>
                                        <p:cTn id="11" dur="500"/>
                                        <p:tgtEl>
                                          <p:spTgt spid="427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427029"/>
                                        </p:tgtEl>
                                        <p:attrNameLst>
                                          <p:attrName>style.visibility</p:attrName>
                                        </p:attrNameLst>
                                      </p:cBhvr>
                                      <p:to>
                                        <p:strVal val="visible"/>
                                      </p:to>
                                    </p:set>
                                    <p:animEffect transition="in" filter="wipe(down)">
                                      <p:cBhvr>
                                        <p:cTn id="20" dur="500"/>
                                        <p:tgtEl>
                                          <p:spTgt spid="4270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427030"/>
                                        </p:tgtEl>
                                        <p:attrNameLst>
                                          <p:attrName>style.visibility</p:attrName>
                                        </p:attrNameLst>
                                      </p:cBhvr>
                                      <p:to>
                                        <p:strVal val="visible"/>
                                      </p:to>
                                    </p:set>
                                    <p:animEffect transition="in" filter="wipe(down)">
                                      <p:cBhvr>
                                        <p:cTn id="29" dur="500"/>
                                        <p:tgtEl>
                                          <p:spTgt spid="4270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22" presetClass="exit" presetSubtype="4" fill="hold" nodeType="withEffect">
                                  <p:stCondLst>
                                    <p:cond delay="0"/>
                                  </p:stCondLst>
                                  <p:childTnLst>
                                    <p:animEffect transition="out" filter="wipe(down)">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27026"/>
                                        </p:tgtEl>
                                        <p:attrNameLst>
                                          <p:attrName>style.visibility</p:attrName>
                                        </p:attrNameLst>
                                      </p:cBhvr>
                                      <p:to>
                                        <p:strVal val="visible"/>
                                      </p:to>
                                    </p:set>
                                    <p:animEffect transition="in" filter="wipe(down)">
                                      <p:cBhvr>
                                        <p:cTn id="45" dur="500"/>
                                        <p:tgtEl>
                                          <p:spTgt spid="427026"/>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427031"/>
                                        </p:tgtEl>
                                        <p:attrNameLst>
                                          <p:attrName>style.visibility</p:attrName>
                                        </p:attrNameLst>
                                      </p:cBhvr>
                                      <p:to>
                                        <p:strVal val="visible"/>
                                      </p:to>
                                    </p:set>
                                    <p:animEffect transition="in" filter="wipe(down)">
                                      <p:cBhvr>
                                        <p:cTn id="49" dur="500"/>
                                        <p:tgtEl>
                                          <p:spTgt spid="4270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427032"/>
                                        </p:tgtEl>
                                        <p:attrNameLst>
                                          <p:attrName>style.visibility</p:attrName>
                                        </p:attrNameLst>
                                      </p:cBhvr>
                                      <p:to>
                                        <p:strVal val="visible"/>
                                      </p:to>
                                    </p:set>
                                    <p:animEffect transition="in" filter="wipe(down)">
                                      <p:cBhvr>
                                        <p:cTn id="58" dur="500"/>
                                        <p:tgtEl>
                                          <p:spTgt spid="4270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4" fill="hold" grpId="1" nodeType="clickEffect">
                                  <p:stCondLst>
                                    <p:cond delay="0"/>
                                  </p:stCondLst>
                                  <p:childTnLst>
                                    <p:animEffect transition="out" filter="wipe(down)">
                                      <p:cBhvr>
                                        <p:cTn id="62" dur="500"/>
                                        <p:tgtEl>
                                          <p:spTgt spid="427026"/>
                                        </p:tgtEl>
                                      </p:cBhvr>
                                    </p:animEffect>
                                    <p:set>
                                      <p:cBhvr>
                                        <p:cTn id="63" dur="1" fill="hold">
                                          <p:stCondLst>
                                            <p:cond delay="499"/>
                                          </p:stCondLst>
                                        </p:cTn>
                                        <p:tgtEl>
                                          <p:spTgt spid="427026"/>
                                        </p:tgtEl>
                                        <p:attrNameLst>
                                          <p:attrName>style.visibility</p:attrName>
                                        </p:attrNameLst>
                                      </p:cBhvr>
                                      <p:to>
                                        <p:strVal val="hidden"/>
                                      </p:to>
                                    </p:set>
                                  </p:childTnLst>
                                </p:cTn>
                              </p:par>
                              <p:par>
                                <p:cTn id="64" presetID="22" presetClass="exit" presetSubtype="4" fill="hold" nodeType="withEffect">
                                  <p:stCondLst>
                                    <p:cond delay="0"/>
                                  </p:stCondLst>
                                  <p:childTnLst>
                                    <p:animEffect transition="out" filter="wipe(down)">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27027"/>
                                        </p:tgtEl>
                                        <p:attrNameLst>
                                          <p:attrName>style.visibility</p:attrName>
                                        </p:attrNameLst>
                                      </p:cBhvr>
                                      <p:to>
                                        <p:strVal val="visible"/>
                                      </p:to>
                                    </p:set>
                                    <p:animEffect transition="in" filter="wipe(down)">
                                      <p:cBhvr>
                                        <p:cTn id="71" dur="500"/>
                                        <p:tgtEl>
                                          <p:spTgt spid="427027"/>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427033"/>
                                        </p:tgtEl>
                                        <p:attrNameLst>
                                          <p:attrName>style.visibility</p:attrName>
                                        </p:attrNameLst>
                                      </p:cBhvr>
                                      <p:to>
                                        <p:strVal val="visible"/>
                                      </p:to>
                                    </p:set>
                                    <p:animEffect transition="in" filter="wipe(down)">
                                      <p:cBhvr>
                                        <p:cTn id="75" dur="500"/>
                                        <p:tgtEl>
                                          <p:spTgt spid="42703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27036"/>
                                        </p:tgtEl>
                                        <p:attrNameLst>
                                          <p:attrName>style.visibility</p:attrName>
                                        </p:attrNameLst>
                                      </p:cBhvr>
                                      <p:to>
                                        <p:strVal val="visible"/>
                                      </p:to>
                                    </p:set>
                                    <p:animEffect transition="in" filter="wipe(down)">
                                      <p:cBhvr>
                                        <p:cTn id="80" dur="500"/>
                                        <p:tgtEl>
                                          <p:spTgt spid="427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26" grpId="0" animBg="1"/>
      <p:bldP spid="427026" grpId="1" animBg="1"/>
      <p:bldP spid="427027" grpId="0" animBg="1"/>
      <p:bldP spid="427028" grpId="0" animBg="1"/>
      <p:bldP spid="427029" grpId="0" animBg="1"/>
      <p:bldP spid="427030" grpId="0" animBg="1"/>
      <p:bldP spid="427031" grpId="0" animBg="1"/>
      <p:bldP spid="427032" grpId="0" animBg="1"/>
      <p:bldP spid="427033" grpId="0" animBg="1"/>
      <p:bldP spid="42703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ymbol zastępczy stopki 3"/>
          <p:cNvSpPr>
            <a:spLocks noGrp="1"/>
          </p:cNvSpPr>
          <p:nvPr>
            <p:ph type="ftr" sz="quarter" idx="10"/>
          </p:nvPr>
        </p:nvSpPr>
        <p:spPr>
          <a:noFill/>
        </p:spPr>
        <p:txBody>
          <a:bodyPr/>
          <a:lstStyle/>
          <a:p>
            <a:r>
              <a:rPr lang="pl-PL"/>
              <a:t>KISIM, WIMiIP, AGH</a:t>
            </a:r>
          </a:p>
        </p:txBody>
      </p:sp>
      <p:sp>
        <p:nvSpPr>
          <p:cNvPr id="68611" name="Rectangle 2"/>
          <p:cNvSpPr>
            <a:spLocks noGrp="1" noChangeArrowheads="1"/>
          </p:cNvSpPr>
          <p:nvPr>
            <p:ph type="title"/>
          </p:nvPr>
        </p:nvSpPr>
        <p:spPr/>
        <p:txBody>
          <a:bodyPr/>
          <a:lstStyle/>
          <a:p>
            <a:pPr eaLnBrk="1" hangingPunct="1"/>
            <a:r>
              <a:rPr lang="pl-PL" sz="2400" smtClean="0"/>
              <a:t>dane dotyczące przebiegu </a:t>
            </a:r>
            <a:br>
              <a:rPr lang="pl-PL" sz="2400" smtClean="0"/>
            </a:br>
            <a:r>
              <a:rPr lang="pl-PL" sz="2400" smtClean="0"/>
              <a:t>procesu wytopu surówki w wielkim piecu</a:t>
            </a:r>
          </a:p>
        </p:txBody>
      </p:sp>
      <p:pic>
        <p:nvPicPr>
          <p:cNvPr id="68612" name="Picture 4"/>
          <p:cNvPicPr>
            <a:picLocks noChangeAspect="1" noChangeArrowheads="1"/>
          </p:cNvPicPr>
          <p:nvPr/>
        </p:nvPicPr>
        <p:blipFill>
          <a:blip r:embed="rId2" cstate="print"/>
          <a:srcRect/>
          <a:stretch>
            <a:fillRect/>
          </a:stretch>
        </p:blipFill>
        <p:spPr bwMode="auto">
          <a:xfrm>
            <a:off x="2987675" y="3076575"/>
            <a:ext cx="5651500" cy="3262313"/>
          </a:xfrm>
          <a:prstGeom prst="rect">
            <a:avLst/>
          </a:prstGeom>
          <a:noFill/>
          <a:ln w="9525">
            <a:noFill/>
            <a:miter lim="800000"/>
            <a:headEnd/>
            <a:tailEnd/>
          </a:ln>
        </p:spPr>
      </p:pic>
      <p:pic>
        <p:nvPicPr>
          <p:cNvPr id="68613" name="Picture 5"/>
          <p:cNvPicPr>
            <a:picLocks noChangeAspect="1" noChangeArrowheads="1"/>
          </p:cNvPicPr>
          <p:nvPr/>
        </p:nvPicPr>
        <p:blipFill>
          <a:blip r:embed="rId3" cstate="print"/>
          <a:srcRect/>
          <a:stretch>
            <a:fillRect/>
          </a:stretch>
        </p:blipFill>
        <p:spPr bwMode="auto">
          <a:xfrm>
            <a:off x="395288" y="1052513"/>
            <a:ext cx="5572125"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ymbol zastępczy stopki 3"/>
          <p:cNvSpPr>
            <a:spLocks noGrp="1"/>
          </p:cNvSpPr>
          <p:nvPr>
            <p:ph type="ftr" sz="quarter" idx="10"/>
          </p:nvPr>
        </p:nvSpPr>
        <p:spPr>
          <a:noFill/>
        </p:spPr>
        <p:txBody>
          <a:bodyPr/>
          <a:lstStyle/>
          <a:p>
            <a:r>
              <a:rPr lang="pl-PL"/>
              <a:t>KISIM, WIMiIP, AGH</a:t>
            </a:r>
          </a:p>
        </p:txBody>
      </p:sp>
      <p:pic>
        <p:nvPicPr>
          <p:cNvPr id="448517" name="Picture 5"/>
          <p:cNvPicPr>
            <a:picLocks noChangeAspect="1" noChangeArrowheads="1"/>
          </p:cNvPicPr>
          <p:nvPr/>
        </p:nvPicPr>
        <p:blipFill>
          <a:blip r:embed="rId2" cstate="print"/>
          <a:srcRect/>
          <a:stretch>
            <a:fillRect/>
          </a:stretch>
        </p:blipFill>
        <p:spPr bwMode="auto">
          <a:xfrm>
            <a:off x="4057650" y="3200400"/>
            <a:ext cx="5086350" cy="3657600"/>
          </a:xfrm>
          <a:prstGeom prst="rect">
            <a:avLst/>
          </a:prstGeom>
          <a:noFill/>
          <a:ln w="9525">
            <a:noFill/>
            <a:miter lim="800000"/>
            <a:headEnd/>
            <a:tailEnd/>
          </a:ln>
        </p:spPr>
      </p:pic>
      <p:pic>
        <p:nvPicPr>
          <p:cNvPr id="69636" name="Picture 4"/>
          <p:cNvPicPr>
            <a:picLocks noChangeAspect="1" noChangeArrowheads="1"/>
          </p:cNvPicPr>
          <p:nvPr/>
        </p:nvPicPr>
        <p:blipFill>
          <a:blip r:embed="rId3" cstate="print"/>
          <a:srcRect/>
          <a:stretch>
            <a:fillRect/>
          </a:stretch>
        </p:blipFill>
        <p:spPr bwMode="auto">
          <a:xfrm>
            <a:off x="179388" y="1125538"/>
            <a:ext cx="4791075"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wipe(down)">
                                      <p:cBhvr>
                                        <p:cTn id="7" dur="500"/>
                                        <p:tgtEl>
                                          <p:spTgt spid="44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stopki 3"/>
          <p:cNvSpPr>
            <a:spLocks noGrp="1"/>
          </p:cNvSpPr>
          <p:nvPr>
            <p:ph type="ftr" sz="quarter" idx="10"/>
          </p:nvPr>
        </p:nvSpPr>
        <p:spPr>
          <a:noFill/>
        </p:spPr>
        <p:txBody>
          <a:bodyPr/>
          <a:lstStyle/>
          <a:p>
            <a:r>
              <a:rPr lang="pl-PL"/>
              <a:t>KISIM, WIMiIP, AGH</a:t>
            </a:r>
          </a:p>
        </p:txBody>
      </p:sp>
      <p:sp>
        <p:nvSpPr>
          <p:cNvPr id="9219" name="Rectangle 2"/>
          <p:cNvSpPr>
            <a:spLocks noGrp="1" noChangeArrowheads="1"/>
          </p:cNvSpPr>
          <p:nvPr>
            <p:ph type="title"/>
          </p:nvPr>
        </p:nvSpPr>
        <p:spPr/>
        <p:txBody>
          <a:bodyPr/>
          <a:lstStyle/>
          <a:p>
            <a:pPr eaLnBrk="1" hangingPunct="1"/>
            <a:r>
              <a:rPr lang="pl-PL" smtClean="0"/>
              <a:t>Sformułowanie problemu</a:t>
            </a:r>
          </a:p>
        </p:txBody>
      </p:sp>
      <p:sp>
        <p:nvSpPr>
          <p:cNvPr id="9220" name="Rectangle 3"/>
          <p:cNvSpPr>
            <a:spLocks noGrp="1" noChangeArrowheads="1"/>
          </p:cNvSpPr>
          <p:nvPr>
            <p:ph type="body" idx="1"/>
          </p:nvPr>
        </p:nvSpPr>
        <p:spPr/>
        <p:txBody>
          <a:bodyPr/>
          <a:lstStyle/>
          <a:p>
            <a:pPr eaLnBrk="1" hangingPunct="1"/>
            <a:r>
              <a:rPr lang="pl-PL" smtClean="0"/>
              <a:t>Problem grupowania danych można zdefiniować następująco: jest proces </a:t>
            </a:r>
            <a:r>
              <a:rPr lang="pl-PL" smtClean="0">
                <a:solidFill>
                  <a:srgbClr val="006699"/>
                </a:solidFill>
              </a:rPr>
              <a:t>grupowania obiektów, </a:t>
            </a:r>
            <a:r>
              <a:rPr lang="pl-PL" smtClean="0"/>
              <a:t>rzeczywistych bądź abstrakcyjnych</a:t>
            </a:r>
            <a:r>
              <a:rPr lang="pl-PL" smtClean="0">
                <a:solidFill>
                  <a:srgbClr val="006699"/>
                </a:solidFill>
              </a:rPr>
              <a:t>, w klasy, nazywane </a:t>
            </a:r>
            <a:r>
              <a:rPr lang="pl-PL" i="1" smtClean="0">
                <a:solidFill>
                  <a:schemeClr val="bg2"/>
                </a:solidFill>
              </a:rPr>
              <a:t>klastrami lub skupieniami</a:t>
            </a:r>
            <a:r>
              <a:rPr lang="pl-PL" smtClean="0">
                <a:solidFill>
                  <a:srgbClr val="006699"/>
                </a:solidFill>
              </a:rPr>
              <a:t>, zgodnie z przyjętą </a:t>
            </a:r>
            <a:r>
              <a:rPr lang="pl-PL" i="1" smtClean="0">
                <a:solidFill>
                  <a:schemeClr val="bg2"/>
                </a:solidFill>
              </a:rPr>
              <a:t>funkcją podobieństwa</a:t>
            </a:r>
            <a:r>
              <a:rPr lang="pl-PL" i="1" smtClean="0">
                <a:solidFill>
                  <a:srgbClr val="006699"/>
                </a:solidFill>
              </a:rPr>
              <a:t>. </a:t>
            </a:r>
          </a:p>
          <a:p>
            <a:pPr eaLnBrk="1" hangingPunct="1"/>
            <a:r>
              <a:rPr lang="pl-PL" smtClean="0"/>
              <a:t>Funkcja </a:t>
            </a:r>
            <a:r>
              <a:rPr lang="pl-PL" smtClean="0">
                <a:solidFill>
                  <a:srgbClr val="006699"/>
                </a:solidFill>
              </a:rPr>
              <a:t>oceny jakości</a:t>
            </a:r>
            <a:r>
              <a:rPr lang="pl-PL" smtClean="0"/>
              <a:t> grupowania</a:t>
            </a:r>
          </a:p>
          <a:p>
            <a:pPr eaLnBrk="1" hangingPunct="1"/>
            <a:r>
              <a:rPr lang="pl-PL" smtClean="0"/>
              <a:t>Zadaniem jest podzielenie zbioru przykładów na grupy takie, żeby optymalizowały one funkcję jakości.</a:t>
            </a:r>
          </a:p>
          <a:p>
            <a:pPr eaLnBrk="1" hangingPunct="1"/>
            <a:endParaRPr lang="pl-PL"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ymbol zastępczy stopki 3"/>
          <p:cNvSpPr>
            <a:spLocks noGrp="1"/>
          </p:cNvSpPr>
          <p:nvPr>
            <p:ph type="ftr" sz="quarter" idx="10"/>
          </p:nvPr>
        </p:nvSpPr>
        <p:spPr>
          <a:noFill/>
        </p:spPr>
        <p:txBody>
          <a:bodyPr/>
          <a:lstStyle/>
          <a:p>
            <a:r>
              <a:rPr lang="pl-PL"/>
              <a:t>KISIM, WIMiIP, AGH</a:t>
            </a:r>
          </a:p>
        </p:txBody>
      </p:sp>
      <p:sp>
        <p:nvSpPr>
          <p:cNvPr id="70659" name="Rectangle 2"/>
          <p:cNvSpPr>
            <a:spLocks noGrp="1" noChangeArrowheads="1"/>
          </p:cNvSpPr>
          <p:nvPr>
            <p:ph type="title"/>
          </p:nvPr>
        </p:nvSpPr>
        <p:spPr/>
        <p:txBody>
          <a:bodyPr/>
          <a:lstStyle/>
          <a:p>
            <a:pPr eaLnBrk="1" hangingPunct="1"/>
            <a:r>
              <a:rPr lang="pl-PL" sz="2400" smtClean="0"/>
              <a:t> Macierz odległości pomiędzy łączonymi zmiennymi</a:t>
            </a:r>
          </a:p>
        </p:txBody>
      </p:sp>
      <p:sp>
        <p:nvSpPr>
          <p:cNvPr id="70660" name="Rectangle 3"/>
          <p:cNvSpPr>
            <a:spLocks noGrp="1" noChangeArrowheads="1"/>
          </p:cNvSpPr>
          <p:nvPr>
            <p:ph type="body" idx="1"/>
          </p:nvPr>
        </p:nvSpPr>
        <p:spPr>
          <a:xfrm>
            <a:off x="468313" y="3933825"/>
            <a:ext cx="8229600" cy="1800225"/>
          </a:xfrm>
        </p:spPr>
        <p:txBody>
          <a:bodyPr/>
          <a:lstStyle/>
          <a:p>
            <a:pPr eaLnBrk="1" hangingPunct="1">
              <a:lnSpc>
                <a:spcPct val="90000"/>
              </a:lnSpc>
            </a:pPr>
            <a:r>
              <a:rPr lang="pl-PL" sz="2000" smtClean="0"/>
              <a:t>Najmniejsza odległość występuje pomiędzy zawartością krzemu w surówce a zawartością wodoru w gazie gardzielowym</a:t>
            </a:r>
          </a:p>
          <a:p>
            <a:pPr eaLnBrk="1" hangingPunct="1">
              <a:lnSpc>
                <a:spcPct val="90000"/>
              </a:lnSpc>
            </a:pPr>
            <a:r>
              <a:rPr lang="pl-PL" sz="2000" smtClean="0"/>
              <a:t>Istnieje powiązanie pomiędzy zawartością CO i CO</a:t>
            </a:r>
            <a:r>
              <a:rPr lang="pl-PL" sz="2000" baseline="-25000" smtClean="0"/>
              <a:t>2</a:t>
            </a:r>
            <a:r>
              <a:rPr lang="pl-PL" sz="2000" smtClean="0"/>
              <a:t> w gazie gardzielowym</a:t>
            </a:r>
          </a:p>
          <a:p>
            <a:pPr eaLnBrk="1" hangingPunct="1">
              <a:lnSpc>
                <a:spcPct val="90000"/>
              </a:lnSpc>
            </a:pPr>
            <a:r>
              <a:rPr lang="pl-PL" sz="2000" smtClean="0"/>
              <a:t>Następne grupy tworzą wilgotność powietrza z Si w surówce i H</a:t>
            </a:r>
            <a:r>
              <a:rPr lang="pl-PL" sz="2000" baseline="-25000" smtClean="0"/>
              <a:t>2</a:t>
            </a:r>
            <a:r>
              <a:rPr lang="pl-PL" sz="2000" smtClean="0"/>
              <a:t> w gazie gardzielowym.</a:t>
            </a:r>
          </a:p>
        </p:txBody>
      </p:sp>
      <p:pic>
        <p:nvPicPr>
          <p:cNvPr id="70661" name="Picture 5"/>
          <p:cNvPicPr>
            <a:picLocks noChangeAspect="1" noChangeArrowheads="1"/>
          </p:cNvPicPr>
          <p:nvPr/>
        </p:nvPicPr>
        <p:blipFill>
          <a:blip r:embed="rId2" cstate="print"/>
          <a:srcRect/>
          <a:stretch>
            <a:fillRect/>
          </a:stretch>
        </p:blipFill>
        <p:spPr bwMode="auto">
          <a:xfrm>
            <a:off x="0" y="1052513"/>
            <a:ext cx="9144000" cy="2581275"/>
          </a:xfrm>
          <a:prstGeom prst="rect">
            <a:avLst/>
          </a:prstGeom>
          <a:noFill/>
          <a:ln w="9525">
            <a:noFill/>
            <a:miter lim="800000"/>
            <a:headEnd/>
            <a:tailEnd/>
          </a:ln>
        </p:spPr>
      </p:pic>
      <p:sp>
        <p:nvSpPr>
          <p:cNvPr id="70662" name="Rectangle 6"/>
          <p:cNvSpPr>
            <a:spLocks noChangeArrowheads="1"/>
          </p:cNvSpPr>
          <p:nvPr/>
        </p:nvSpPr>
        <p:spPr bwMode="auto">
          <a:xfrm>
            <a:off x="7019925" y="3141663"/>
            <a:ext cx="647700" cy="215900"/>
          </a:xfrm>
          <a:prstGeom prst="rect">
            <a:avLst/>
          </a:prstGeom>
          <a:solidFill>
            <a:srgbClr val="CC3300">
              <a:alpha val="20000"/>
            </a:srgbClr>
          </a:solidFill>
          <a:ln w="9525">
            <a:noFill/>
            <a:miter lim="800000"/>
            <a:headEnd/>
            <a:tailEnd/>
          </a:ln>
        </p:spPr>
        <p:txBody>
          <a:bodyPr wrap="none" anchor="ctr"/>
          <a:lstStyle/>
          <a:p>
            <a:endParaRPr lang="pl-PL"/>
          </a:p>
        </p:txBody>
      </p:sp>
      <p:sp>
        <p:nvSpPr>
          <p:cNvPr id="70663" name="Rectangle 7"/>
          <p:cNvSpPr>
            <a:spLocks noChangeArrowheads="1"/>
          </p:cNvSpPr>
          <p:nvPr/>
        </p:nvSpPr>
        <p:spPr bwMode="auto">
          <a:xfrm>
            <a:off x="7740650" y="2997200"/>
            <a:ext cx="647700" cy="215900"/>
          </a:xfrm>
          <a:prstGeom prst="rect">
            <a:avLst/>
          </a:prstGeom>
          <a:solidFill>
            <a:srgbClr val="CC3300">
              <a:alpha val="20000"/>
            </a:srgbClr>
          </a:solidFill>
          <a:ln w="9525">
            <a:noFill/>
            <a:miter lim="800000"/>
            <a:headEnd/>
            <a:tailEnd/>
          </a:ln>
        </p:spPr>
        <p:txBody>
          <a:bodyPr wrap="none" anchor="ctr"/>
          <a:lstStyle/>
          <a:p>
            <a:endParaRPr lang="pl-PL"/>
          </a:p>
        </p:txBody>
      </p:sp>
      <p:sp>
        <p:nvSpPr>
          <p:cNvPr id="449544" name="Rectangle 8"/>
          <p:cNvSpPr>
            <a:spLocks noChangeArrowheads="1"/>
          </p:cNvSpPr>
          <p:nvPr/>
        </p:nvSpPr>
        <p:spPr bwMode="auto">
          <a:xfrm>
            <a:off x="6443663" y="2708275"/>
            <a:ext cx="647700" cy="215900"/>
          </a:xfrm>
          <a:prstGeom prst="rect">
            <a:avLst/>
          </a:prstGeom>
          <a:solidFill>
            <a:srgbClr val="CC3300">
              <a:alpha val="20000"/>
            </a:srgbClr>
          </a:solidFill>
          <a:ln w="9525">
            <a:noFill/>
            <a:miter lim="800000"/>
            <a:headEnd/>
            <a:tailEnd/>
          </a:ln>
        </p:spPr>
        <p:txBody>
          <a:bodyPr wrap="none" anchor="ctr"/>
          <a:lstStyle/>
          <a:p>
            <a:endParaRPr lang="pl-PL"/>
          </a:p>
        </p:txBody>
      </p:sp>
      <p:sp>
        <p:nvSpPr>
          <p:cNvPr id="449545" name="Rectangle 9"/>
          <p:cNvSpPr>
            <a:spLocks noChangeArrowheads="1"/>
          </p:cNvSpPr>
          <p:nvPr/>
        </p:nvSpPr>
        <p:spPr bwMode="auto">
          <a:xfrm>
            <a:off x="6372225" y="3141663"/>
            <a:ext cx="647700" cy="215900"/>
          </a:xfrm>
          <a:prstGeom prst="rect">
            <a:avLst/>
          </a:prstGeom>
          <a:solidFill>
            <a:srgbClr val="CC3300">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9545"/>
                                        </p:tgtEl>
                                        <p:attrNameLst>
                                          <p:attrName>style.visibility</p:attrName>
                                        </p:attrNameLst>
                                      </p:cBhvr>
                                      <p:to>
                                        <p:strVal val="visible"/>
                                      </p:to>
                                    </p:set>
                                    <p:animEffect transition="in" filter="wipe(down)">
                                      <p:cBhvr>
                                        <p:cTn id="7" dur="500"/>
                                        <p:tgtEl>
                                          <p:spTgt spid="4495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9544"/>
                                        </p:tgtEl>
                                        <p:attrNameLst>
                                          <p:attrName>style.visibility</p:attrName>
                                        </p:attrNameLst>
                                      </p:cBhvr>
                                      <p:to>
                                        <p:strVal val="visible"/>
                                      </p:to>
                                    </p:set>
                                    <p:animEffect transition="in" filter="wipe(down)">
                                      <p:cBhvr>
                                        <p:cTn id="10" dur="500"/>
                                        <p:tgtEl>
                                          <p:spTgt spid="449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4" grpId="0" animBg="1"/>
      <p:bldP spid="44954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stopki 3"/>
          <p:cNvSpPr>
            <a:spLocks noGrp="1"/>
          </p:cNvSpPr>
          <p:nvPr>
            <p:ph type="ftr" sz="quarter" idx="10"/>
          </p:nvPr>
        </p:nvSpPr>
        <p:spPr>
          <a:noFill/>
        </p:spPr>
        <p:txBody>
          <a:bodyPr/>
          <a:lstStyle/>
          <a:p>
            <a:r>
              <a:rPr lang="pl-PL"/>
              <a:t>KISIM, WIMiIP, AGH</a:t>
            </a:r>
          </a:p>
        </p:txBody>
      </p:sp>
      <p:sp>
        <p:nvSpPr>
          <p:cNvPr id="71683" name="Rectangle 2"/>
          <p:cNvSpPr>
            <a:spLocks noGrp="1" noChangeArrowheads="1"/>
          </p:cNvSpPr>
          <p:nvPr>
            <p:ph type="title"/>
          </p:nvPr>
        </p:nvSpPr>
        <p:spPr/>
        <p:txBody>
          <a:bodyPr/>
          <a:lstStyle/>
          <a:p>
            <a:pPr eaLnBrk="1" hangingPunct="1"/>
            <a:r>
              <a:rPr lang="pl-PL" smtClean="0"/>
              <a:t>Metoda aglomeracji</a:t>
            </a:r>
          </a:p>
        </p:txBody>
      </p:sp>
      <p:pic>
        <p:nvPicPr>
          <p:cNvPr id="71684" name="Picture 5"/>
          <p:cNvPicPr>
            <a:picLocks noChangeAspect="1" noChangeArrowheads="1"/>
          </p:cNvPicPr>
          <p:nvPr/>
        </p:nvPicPr>
        <p:blipFill>
          <a:blip r:embed="rId2" cstate="print"/>
          <a:srcRect/>
          <a:stretch>
            <a:fillRect/>
          </a:stretch>
        </p:blipFill>
        <p:spPr bwMode="auto">
          <a:xfrm>
            <a:off x="323850" y="1052513"/>
            <a:ext cx="8280400" cy="537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ymbol zastępczy stopki 3"/>
          <p:cNvSpPr>
            <a:spLocks noGrp="1"/>
          </p:cNvSpPr>
          <p:nvPr>
            <p:ph type="ftr" sz="quarter" idx="10"/>
          </p:nvPr>
        </p:nvSpPr>
        <p:spPr>
          <a:noFill/>
        </p:spPr>
        <p:txBody>
          <a:bodyPr/>
          <a:lstStyle/>
          <a:p>
            <a:r>
              <a:rPr lang="pl-PL"/>
              <a:t>KISIM, WIMiIP, AGH</a:t>
            </a:r>
          </a:p>
        </p:txBody>
      </p:sp>
      <p:sp>
        <p:nvSpPr>
          <p:cNvPr id="72707" name="Rectangle 2"/>
          <p:cNvSpPr>
            <a:spLocks noGrp="1" noChangeArrowheads="1"/>
          </p:cNvSpPr>
          <p:nvPr>
            <p:ph type="title"/>
          </p:nvPr>
        </p:nvSpPr>
        <p:spPr/>
        <p:txBody>
          <a:bodyPr/>
          <a:lstStyle/>
          <a:p>
            <a:pPr eaLnBrk="1" hangingPunct="1"/>
            <a:r>
              <a:rPr lang="pl-PL" smtClean="0"/>
              <a:t>…środków ciężkości</a:t>
            </a:r>
          </a:p>
        </p:txBody>
      </p:sp>
      <p:pic>
        <p:nvPicPr>
          <p:cNvPr id="72708" name="Picture 4"/>
          <p:cNvPicPr>
            <a:picLocks noChangeAspect="1" noChangeArrowheads="1"/>
          </p:cNvPicPr>
          <p:nvPr/>
        </p:nvPicPr>
        <p:blipFill>
          <a:blip r:embed="rId2" cstate="print"/>
          <a:srcRect/>
          <a:stretch>
            <a:fillRect/>
          </a:stretch>
        </p:blipFill>
        <p:spPr bwMode="auto">
          <a:xfrm>
            <a:off x="1547813" y="1412875"/>
            <a:ext cx="5943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stopki 3"/>
          <p:cNvSpPr>
            <a:spLocks noGrp="1"/>
          </p:cNvSpPr>
          <p:nvPr>
            <p:ph type="ftr" sz="quarter" idx="10"/>
          </p:nvPr>
        </p:nvSpPr>
        <p:spPr>
          <a:noFill/>
        </p:spPr>
        <p:txBody>
          <a:bodyPr/>
          <a:lstStyle/>
          <a:p>
            <a:r>
              <a:rPr lang="pl-PL"/>
              <a:t>KISIM, WIMiIP, AGH</a:t>
            </a:r>
          </a:p>
        </p:txBody>
      </p:sp>
      <p:sp>
        <p:nvSpPr>
          <p:cNvPr id="73731" name="Rectangle 2"/>
          <p:cNvSpPr>
            <a:spLocks noGrp="1" noChangeArrowheads="1"/>
          </p:cNvSpPr>
          <p:nvPr>
            <p:ph type="title"/>
          </p:nvPr>
        </p:nvSpPr>
        <p:spPr/>
        <p:txBody>
          <a:bodyPr/>
          <a:lstStyle/>
          <a:p>
            <a:pPr eaLnBrk="1" hangingPunct="1"/>
            <a:r>
              <a:rPr lang="pl-PL" smtClean="0"/>
              <a:t>…mediany</a:t>
            </a:r>
          </a:p>
        </p:txBody>
      </p:sp>
      <p:pic>
        <p:nvPicPr>
          <p:cNvPr id="73732" name="Picture 4"/>
          <p:cNvPicPr>
            <a:picLocks noChangeAspect="1" noChangeArrowheads="1"/>
          </p:cNvPicPr>
          <p:nvPr/>
        </p:nvPicPr>
        <p:blipFill>
          <a:blip r:embed="rId2" cstate="print"/>
          <a:srcRect/>
          <a:stretch>
            <a:fillRect/>
          </a:stretch>
        </p:blipFill>
        <p:spPr bwMode="auto">
          <a:xfrm>
            <a:off x="1619250" y="1557338"/>
            <a:ext cx="606742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ymbol zastępczy stopki 3"/>
          <p:cNvSpPr>
            <a:spLocks noGrp="1"/>
          </p:cNvSpPr>
          <p:nvPr>
            <p:ph type="ftr" sz="quarter" idx="10"/>
          </p:nvPr>
        </p:nvSpPr>
        <p:spPr>
          <a:noFill/>
        </p:spPr>
        <p:txBody>
          <a:bodyPr/>
          <a:lstStyle/>
          <a:p>
            <a:r>
              <a:rPr lang="pl-PL"/>
              <a:t>KISIM, WIMiIP, AGH</a:t>
            </a:r>
          </a:p>
        </p:txBody>
      </p:sp>
      <p:sp>
        <p:nvSpPr>
          <p:cNvPr id="74755" name="Rectangle 2"/>
          <p:cNvSpPr>
            <a:spLocks noGrp="1" noChangeArrowheads="1"/>
          </p:cNvSpPr>
          <p:nvPr>
            <p:ph type="title"/>
          </p:nvPr>
        </p:nvSpPr>
        <p:spPr/>
        <p:txBody>
          <a:bodyPr/>
          <a:lstStyle/>
          <a:p>
            <a:pPr eaLnBrk="1" hangingPunct="1"/>
            <a:r>
              <a:rPr lang="pl-PL" smtClean="0"/>
              <a:t>ALGORYTM DRZEWA ROZPINAJĄCEGO</a:t>
            </a:r>
          </a:p>
        </p:txBody>
      </p:sp>
      <p:sp>
        <p:nvSpPr>
          <p:cNvPr id="74756" name="Rectangle 3"/>
          <p:cNvSpPr>
            <a:spLocks noGrp="1" noChangeArrowheads="1"/>
          </p:cNvSpPr>
          <p:nvPr>
            <p:ph type="body" idx="1"/>
          </p:nvPr>
        </p:nvSpPr>
        <p:spPr>
          <a:xfrm>
            <a:off x="323850" y="1268413"/>
            <a:ext cx="8374063" cy="5113337"/>
          </a:xfrm>
        </p:spPr>
        <p:txBody>
          <a:bodyPr/>
          <a:lstStyle/>
          <a:p>
            <a:pPr eaLnBrk="1" hangingPunct="1"/>
            <a:r>
              <a:rPr lang="pl-PL" b="1" smtClean="0"/>
              <a:t>Drzewem rozpinającym</a:t>
            </a:r>
            <a:r>
              <a:rPr lang="pl-PL" smtClean="0"/>
              <a:t> (</a:t>
            </a:r>
            <a:r>
              <a:rPr lang="pl-PL" i="1" smtClean="0"/>
              <a:t>Spanning Tree</a:t>
            </a:r>
            <a:r>
              <a:rPr lang="pl-PL" smtClean="0"/>
              <a:t>) grafu </a:t>
            </a:r>
            <a:r>
              <a:rPr lang="pl-PL" i="1" smtClean="0"/>
              <a:t>G</a:t>
            </a:r>
            <a:r>
              <a:rPr lang="pl-PL" smtClean="0"/>
              <a:t> nazywamy drzewo, które zawiera </a:t>
            </a:r>
            <a:r>
              <a:rPr lang="pl-PL" b="1" smtClean="0"/>
              <a:t>wszystkie</a:t>
            </a:r>
            <a:r>
              <a:rPr lang="pl-PL" smtClean="0"/>
              <a:t> wierzchołki grafu </a:t>
            </a:r>
            <a:r>
              <a:rPr lang="pl-PL" i="1" smtClean="0"/>
              <a:t>G</a:t>
            </a:r>
            <a:r>
              <a:rPr lang="pl-PL" smtClean="0"/>
              <a:t>, zaś zbiór krawędzi drzewa jest podzbiorem zbioru krawędzi grafu.</a:t>
            </a:r>
          </a:p>
          <a:p>
            <a:pPr eaLnBrk="1" hangingPunct="1"/>
            <a:r>
              <a:rPr lang="pl-PL" smtClean="0"/>
              <a:t>Konstrukcja </a:t>
            </a:r>
            <a:r>
              <a:rPr lang="pl-PL" b="1" smtClean="0"/>
              <a:t>drzewa rozpinającego</a:t>
            </a:r>
            <a:r>
              <a:rPr lang="pl-PL" smtClean="0"/>
              <a:t> polega na usuwaniu z grafu tych krawędzi które należą do cykli. </a:t>
            </a:r>
          </a:p>
          <a:p>
            <a:pPr eaLnBrk="1" hangingPunct="1"/>
            <a:r>
              <a:rPr lang="pl-PL" b="1" smtClean="0"/>
              <a:t>Minimalne drzewo rozpinające</a:t>
            </a:r>
            <a:r>
              <a:rPr lang="pl-PL" smtClean="0"/>
              <a:t> (</a:t>
            </a:r>
            <a:r>
              <a:rPr lang="pl-PL" i="1" smtClean="0"/>
              <a:t>MST</a:t>
            </a:r>
            <a:r>
              <a:rPr lang="pl-PL" smtClean="0"/>
              <a:t>, </a:t>
            </a:r>
            <a:r>
              <a:rPr lang="pl-PL" i="1" smtClean="0"/>
              <a:t>Minimum Spanning Tree</a:t>
            </a:r>
            <a:r>
              <a:rPr lang="pl-PL" smtClean="0"/>
              <a:t>) – drzewo rozpinające o najmniejszej z możliwych wag, tj. takie, że nie istnieje dla tego grafu inne drzewo rozpinające o mniejszej sumie wag krawędzi.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stopki 3"/>
          <p:cNvSpPr>
            <a:spLocks noGrp="1"/>
          </p:cNvSpPr>
          <p:nvPr>
            <p:ph type="ftr" sz="quarter" idx="10"/>
          </p:nvPr>
        </p:nvSpPr>
        <p:spPr>
          <a:noFill/>
        </p:spPr>
        <p:txBody>
          <a:bodyPr/>
          <a:lstStyle/>
          <a:p>
            <a:r>
              <a:rPr lang="pl-PL"/>
              <a:t>KISIM, WIMiIP, AGH</a:t>
            </a:r>
          </a:p>
        </p:txBody>
      </p:sp>
      <p:sp>
        <p:nvSpPr>
          <p:cNvPr id="75779" name="Rectangle 2"/>
          <p:cNvSpPr>
            <a:spLocks noGrp="1" noChangeArrowheads="1"/>
          </p:cNvSpPr>
          <p:nvPr>
            <p:ph type="title"/>
          </p:nvPr>
        </p:nvSpPr>
        <p:spPr/>
        <p:txBody>
          <a:bodyPr/>
          <a:lstStyle/>
          <a:p>
            <a:pPr eaLnBrk="1" hangingPunct="1"/>
            <a:r>
              <a:rPr lang="pl-PL" smtClean="0"/>
              <a:t>ALGORYTM DRZEWA ROZPINAJĄCEGO</a:t>
            </a:r>
          </a:p>
        </p:txBody>
      </p:sp>
      <p:sp>
        <p:nvSpPr>
          <p:cNvPr id="75780" name="Rectangle 3"/>
          <p:cNvSpPr>
            <a:spLocks noGrp="1" noChangeArrowheads="1"/>
          </p:cNvSpPr>
          <p:nvPr>
            <p:ph type="body" idx="1"/>
          </p:nvPr>
        </p:nvSpPr>
        <p:spPr>
          <a:xfrm>
            <a:off x="468313" y="1268413"/>
            <a:ext cx="4248150" cy="5113337"/>
          </a:xfrm>
        </p:spPr>
        <p:txBody>
          <a:bodyPr/>
          <a:lstStyle/>
          <a:p>
            <a:pPr eaLnBrk="1" hangingPunct="1"/>
            <a:r>
              <a:rPr lang="pl-PL" sz="2000" smtClean="0"/>
              <a:t>Ta metoda nie zakłada z góry docelowej liczby grup, „po drodze” otrzymujemy grupowania na dowolne K grup.</a:t>
            </a:r>
          </a:p>
          <a:p>
            <a:pPr eaLnBrk="1" hangingPunct="1">
              <a:buFont typeface="Georgia" pitchFamily="18" charset="0"/>
              <a:buNone/>
            </a:pPr>
            <a:r>
              <a:rPr lang="pl-PL" sz="2000" smtClean="0"/>
              <a:t>1. Na początku każdy obiekt jest oddzielną grupą.</a:t>
            </a:r>
          </a:p>
          <a:p>
            <a:pPr eaLnBrk="1" hangingPunct="1">
              <a:buFont typeface="Georgia" pitchFamily="18" charset="0"/>
              <a:buNone/>
            </a:pPr>
            <a:r>
              <a:rPr lang="pl-PL" sz="2000" smtClean="0"/>
              <a:t>2. Znajdujemy dwa najbliższe obiekty </a:t>
            </a:r>
            <a:br>
              <a:rPr lang="pl-PL" sz="2000" smtClean="0"/>
            </a:br>
            <a:r>
              <a:rPr lang="pl-PL" sz="2000" smtClean="0"/>
              <a:t>i łączymy je.</a:t>
            </a:r>
          </a:p>
          <a:p>
            <a:pPr eaLnBrk="1" hangingPunct="1">
              <a:buFont typeface="Georgia" pitchFamily="18" charset="0"/>
              <a:buNone/>
            </a:pPr>
            <a:r>
              <a:rPr lang="pl-PL" sz="2000" smtClean="0"/>
              <a:t>3. Powtarzamy czynność 2, biorąc pod uwagę również grupy obiektów.</a:t>
            </a:r>
          </a:p>
          <a:p>
            <a:pPr eaLnBrk="1" hangingPunct="1">
              <a:buFont typeface="Georgia" pitchFamily="18" charset="0"/>
              <a:buNone/>
            </a:pPr>
            <a:r>
              <a:rPr lang="pl-PL" sz="2000" smtClean="0"/>
              <a:t>4. Kończymy, gdy wszystkie obiekty trafią do jednej grupy (lub gdy osiągniemy zakładaną liczbę grup).</a:t>
            </a:r>
          </a:p>
        </p:txBody>
      </p:sp>
      <p:sp>
        <p:nvSpPr>
          <p:cNvPr id="75781" name="Rectangle 4"/>
          <p:cNvSpPr>
            <a:spLocks noChangeArrowheads="1"/>
          </p:cNvSpPr>
          <p:nvPr/>
        </p:nvSpPr>
        <p:spPr bwMode="auto">
          <a:xfrm>
            <a:off x="5508625" y="4581525"/>
            <a:ext cx="3132138" cy="915988"/>
          </a:xfrm>
          <a:prstGeom prst="rect">
            <a:avLst/>
          </a:prstGeom>
          <a:noFill/>
          <a:ln w="9525">
            <a:noFill/>
            <a:miter lim="800000"/>
            <a:headEnd/>
            <a:tailEnd/>
          </a:ln>
        </p:spPr>
        <p:txBody>
          <a:bodyPr>
            <a:spAutoFit/>
          </a:bodyPr>
          <a:lstStyle/>
          <a:p>
            <a:r>
              <a:rPr lang="pl-PL" i="1"/>
              <a:t>Odległość obiektu do grupy: </a:t>
            </a:r>
          </a:p>
          <a:p>
            <a:r>
              <a:rPr lang="pl-PL" i="1"/>
              <a:t>minimum odległości do jej </a:t>
            </a:r>
          </a:p>
          <a:p>
            <a:r>
              <a:rPr lang="pl-PL" i="1"/>
              <a:t>członków.</a:t>
            </a:r>
          </a:p>
        </p:txBody>
      </p:sp>
      <p:pic>
        <p:nvPicPr>
          <p:cNvPr id="75782" name="Picture 5"/>
          <p:cNvPicPr>
            <a:picLocks noChangeAspect="1" noChangeArrowheads="1"/>
          </p:cNvPicPr>
          <p:nvPr/>
        </p:nvPicPr>
        <p:blipFill>
          <a:blip r:embed="rId2" cstate="print"/>
          <a:srcRect/>
          <a:stretch>
            <a:fillRect/>
          </a:stretch>
        </p:blipFill>
        <p:spPr bwMode="auto">
          <a:xfrm>
            <a:off x="4657725" y="1341438"/>
            <a:ext cx="4486275"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stopki 3"/>
          <p:cNvSpPr>
            <a:spLocks noGrp="1"/>
          </p:cNvSpPr>
          <p:nvPr>
            <p:ph type="ftr" sz="quarter" idx="10"/>
          </p:nvPr>
        </p:nvSpPr>
        <p:spPr>
          <a:noFill/>
        </p:spPr>
        <p:txBody>
          <a:bodyPr/>
          <a:lstStyle/>
          <a:p>
            <a:r>
              <a:rPr lang="pl-PL"/>
              <a:t>KISIM, WIMiIP, AGH</a:t>
            </a:r>
          </a:p>
        </p:txBody>
      </p:sp>
      <p:sp>
        <p:nvSpPr>
          <p:cNvPr id="76803" name="Rectangle 2"/>
          <p:cNvSpPr>
            <a:spLocks noGrp="1" noChangeArrowheads="1"/>
          </p:cNvSpPr>
          <p:nvPr>
            <p:ph type="title"/>
          </p:nvPr>
        </p:nvSpPr>
        <p:spPr/>
        <p:txBody>
          <a:bodyPr/>
          <a:lstStyle/>
          <a:p>
            <a:pPr eaLnBrk="1" hangingPunct="1"/>
            <a:r>
              <a:rPr lang="pl-PL" b="1" smtClean="0"/>
              <a:t>SKALOWANIE WIELOWYMIAROWE</a:t>
            </a:r>
            <a:r>
              <a:rPr lang="pl-PL" smtClean="0"/>
              <a:t> </a:t>
            </a:r>
          </a:p>
        </p:txBody>
      </p:sp>
      <p:sp>
        <p:nvSpPr>
          <p:cNvPr id="76804" name="Rectangle 3"/>
          <p:cNvSpPr>
            <a:spLocks noGrp="1" noChangeArrowheads="1"/>
          </p:cNvSpPr>
          <p:nvPr>
            <p:ph type="body" idx="1"/>
          </p:nvPr>
        </p:nvSpPr>
        <p:spPr/>
        <p:txBody>
          <a:bodyPr/>
          <a:lstStyle/>
          <a:p>
            <a:pPr eaLnBrk="1" hangingPunct="1">
              <a:lnSpc>
                <a:spcPct val="90000"/>
              </a:lnSpc>
            </a:pPr>
            <a:r>
              <a:rPr lang="pl-PL" smtClean="0"/>
              <a:t>Można analizować macierze podobieństw, niepodobieństw lub korelacji między zmiennymi (tzn. "obiektami" lub przypadkami). </a:t>
            </a:r>
          </a:p>
          <a:p>
            <a:pPr eaLnBrk="1" hangingPunct="1">
              <a:lnSpc>
                <a:spcPct val="90000"/>
              </a:lnSpc>
            </a:pPr>
            <a:r>
              <a:rPr lang="pl-PL" smtClean="0"/>
              <a:t>Konfiguracja początkowa może być obliczona przez program (przy pomocy analizy składowych głównych) lub określona przez użytkownika. </a:t>
            </a:r>
          </a:p>
          <a:p>
            <a:pPr eaLnBrk="1" hangingPunct="1">
              <a:lnSpc>
                <a:spcPct val="90000"/>
              </a:lnSpc>
            </a:pPr>
            <a:r>
              <a:rPr lang="pl-PL" smtClean="0"/>
              <a:t>Program wykorzystuje procedurę iteracyjną do minimalizacji wartości stressu i współczynnika alienacji. </a:t>
            </a:r>
          </a:p>
          <a:p>
            <a:pPr eaLnBrk="1" hangingPunct="1">
              <a:lnSpc>
                <a:spcPct val="90000"/>
              </a:lnSpc>
            </a:pPr>
            <a:r>
              <a:rPr lang="pl-PL" smtClean="0"/>
              <a:t>Wyniki zawierają wartości surowe stressu (surowe </a:t>
            </a:r>
            <a:r>
              <a:rPr lang="pl-PL" i="1" smtClean="0"/>
              <a:t>F</a:t>
            </a:r>
            <a:r>
              <a:rPr lang="pl-PL" smtClean="0"/>
              <a:t>), współczynnik stressu Kruskala </a:t>
            </a:r>
            <a:r>
              <a:rPr lang="pl-PL" i="1" smtClean="0"/>
              <a:t>S</a:t>
            </a:r>
            <a:r>
              <a:rPr lang="pl-PL" smtClean="0"/>
              <a:t> i współczynnik alienacji. </a:t>
            </a:r>
          </a:p>
          <a:p>
            <a:pPr eaLnBrk="1" hangingPunct="1">
              <a:lnSpc>
                <a:spcPct val="90000"/>
              </a:lnSpc>
            </a:pPr>
            <a:r>
              <a:rPr lang="pl-PL" smtClean="0"/>
              <a:t>Dobroć dopasowania można ocenić przy pomocy diagramów Sheparda (z wartościami </a:t>
            </a:r>
            <a:r>
              <a:rPr lang="pl-PL" i="1" smtClean="0"/>
              <a:t>d-hat</a:t>
            </a:r>
            <a:r>
              <a:rPr lang="pl-PL" smtClean="0"/>
              <a:t> i </a:t>
            </a:r>
            <a:r>
              <a:rPr lang="pl-PL" i="1" smtClean="0"/>
              <a:t>d-star</a:t>
            </a:r>
            <a:r>
              <a:rPr lang="pl-PL"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ymbol zastępczy stopki 3"/>
          <p:cNvSpPr>
            <a:spLocks noGrp="1"/>
          </p:cNvSpPr>
          <p:nvPr>
            <p:ph type="ftr" sz="quarter" idx="10"/>
          </p:nvPr>
        </p:nvSpPr>
        <p:spPr>
          <a:noFill/>
        </p:spPr>
        <p:txBody>
          <a:bodyPr/>
          <a:lstStyle/>
          <a:p>
            <a:r>
              <a:rPr lang="pl-PL"/>
              <a:t>KISIM, WIMiIP, AGH</a:t>
            </a:r>
          </a:p>
        </p:txBody>
      </p:sp>
      <p:sp>
        <p:nvSpPr>
          <p:cNvPr id="77827" name="Rectangle 2"/>
          <p:cNvSpPr>
            <a:spLocks noGrp="1" noChangeArrowheads="1"/>
          </p:cNvSpPr>
          <p:nvPr>
            <p:ph type="title"/>
          </p:nvPr>
        </p:nvSpPr>
        <p:spPr/>
        <p:txBody>
          <a:bodyPr/>
          <a:lstStyle/>
          <a:p>
            <a:pPr eaLnBrk="1" hangingPunct="1"/>
            <a:r>
              <a:rPr lang="pl-PL" b="1" smtClean="0"/>
              <a:t>SKALOWANIE WIELOWYMIAROWE</a:t>
            </a:r>
          </a:p>
        </p:txBody>
      </p:sp>
      <p:pic>
        <p:nvPicPr>
          <p:cNvPr id="77828" name="Picture 5"/>
          <p:cNvPicPr>
            <a:picLocks noChangeAspect="1" noChangeArrowheads="1"/>
          </p:cNvPicPr>
          <p:nvPr/>
        </p:nvPicPr>
        <p:blipFill>
          <a:blip r:embed="rId2" cstate="print"/>
          <a:srcRect/>
          <a:stretch>
            <a:fillRect/>
          </a:stretch>
        </p:blipFill>
        <p:spPr bwMode="auto">
          <a:xfrm>
            <a:off x="611188" y="1412875"/>
            <a:ext cx="3333750" cy="2676525"/>
          </a:xfrm>
          <a:prstGeom prst="rect">
            <a:avLst/>
          </a:prstGeom>
          <a:noFill/>
          <a:ln w="9525">
            <a:noFill/>
            <a:miter lim="800000"/>
            <a:headEnd/>
            <a:tailEnd/>
          </a:ln>
        </p:spPr>
      </p:pic>
      <p:pic>
        <p:nvPicPr>
          <p:cNvPr id="77829" name="Picture 6"/>
          <p:cNvPicPr>
            <a:picLocks noChangeAspect="1" noChangeArrowheads="1"/>
          </p:cNvPicPr>
          <p:nvPr/>
        </p:nvPicPr>
        <p:blipFill>
          <a:blip r:embed="rId3" cstate="print"/>
          <a:srcRect/>
          <a:stretch>
            <a:fillRect/>
          </a:stretch>
        </p:blipFill>
        <p:spPr bwMode="auto">
          <a:xfrm>
            <a:off x="4500563" y="1268413"/>
            <a:ext cx="4000500" cy="3162300"/>
          </a:xfrm>
          <a:prstGeom prst="rect">
            <a:avLst/>
          </a:prstGeom>
          <a:noFill/>
          <a:ln w="9525">
            <a:noFill/>
            <a:miter lim="800000"/>
            <a:headEnd/>
            <a:tailEnd/>
          </a:ln>
        </p:spPr>
      </p:pic>
      <p:sp>
        <p:nvSpPr>
          <p:cNvPr id="77830" name="Rectangle 7"/>
          <p:cNvSpPr>
            <a:spLocks noChangeArrowheads="1"/>
          </p:cNvSpPr>
          <p:nvPr/>
        </p:nvSpPr>
        <p:spPr bwMode="auto">
          <a:xfrm>
            <a:off x="468313" y="4597400"/>
            <a:ext cx="8280400" cy="1552575"/>
          </a:xfrm>
          <a:prstGeom prst="rect">
            <a:avLst/>
          </a:prstGeom>
          <a:noFill/>
          <a:ln w="9525">
            <a:noFill/>
            <a:miter lim="800000"/>
            <a:headEnd/>
            <a:tailEnd/>
          </a:ln>
        </p:spPr>
        <p:txBody>
          <a:bodyPr anchor="ctr">
            <a:spAutoFit/>
          </a:bodyPr>
          <a:lstStyle/>
          <a:p>
            <a:r>
              <a:rPr lang="pl-PL" sz="2400"/>
              <a:t>celem tej analizy jest wykrycie sensownych ukrytych wymiarów, </a:t>
            </a:r>
          </a:p>
          <a:p>
            <a:r>
              <a:rPr lang="pl-PL" sz="2400"/>
              <a:t>które pozwalają badaczowi wyjaśnić obserwowane podobieństwa lub odmienności (odległości) między badanymi obiektami.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stopki 3"/>
          <p:cNvSpPr>
            <a:spLocks noGrp="1"/>
          </p:cNvSpPr>
          <p:nvPr>
            <p:ph type="ftr" sz="quarter" idx="10"/>
          </p:nvPr>
        </p:nvSpPr>
        <p:spPr>
          <a:noFill/>
        </p:spPr>
        <p:txBody>
          <a:bodyPr/>
          <a:lstStyle/>
          <a:p>
            <a:r>
              <a:rPr lang="pl-PL"/>
              <a:t>KISIM, WIMiIP, AGH</a:t>
            </a:r>
          </a:p>
        </p:txBody>
      </p:sp>
      <p:sp>
        <p:nvSpPr>
          <p:cNvPr id="78851" name="Rectangle 2"/>
          <p:cNvSpPr>
            <a:spLocks noGrp="1" noChangeArrowheads="1"/>
          </p:cNvSpPr>
          <p:nvPr>
            <p:ph type="title"/>
          </p:nvPr>
        </p:nvSpPr>
        <p:spPr/>
        <p:txBody>
          <a:bodyPr/>
          <a:lstStyle/>
          <a:p>
            <a:pPr eaLnBrk="1" hangingPunct="1"/>
            <a:r>
              <a:rPr lang="pl-PL" smtClean="0"/>
              <a:t>Grupowanie obiektów i cech</a:t>
            </a:r>
          </a:p>
        </p:txBody>
      </p:sp>
      <p:sp>
        <p:nvSpPr>
          <p:cNvPr id="78852" name="Rectangle 3"/>
          <p:cNvSpPr>
            <a:spLocks noGrp="1" noChangeArrowheads="1"/>
          </p:cNvSpPr>
          <p:nvPr>
            <p:ph type="body" idx="1"/>
          </p:nvPr>
        </p:nvSpPr>
        <p:spPr/>
        <p:txBody>
          <a:bodyPr/>
          <a:lstStyle/>
          <a:p>
            <a:pPr eaLnBrk="1" hangingPunct="1"/>
            <a:r>
              <a:rPr lang="pl-PL" smtClean="0"/>
              <a:t>Grupowanie obiektów i cech przydaje się w okolicznościach, gdy oczekujemy, że zarówno przypadki, jak i zmienne jednocześnie przyczyniają się do odkrywania sensownych układów skupień. </a:t>
            </a:r>
          </a:p>
          <a:p>
            <a:pPr eaLnBrk="1" hangingPunct="1"/>
            <a:r>
              <a:rPr lang="pl-PL" smtClean="0"/>
              <a:t>np. badacz może chcieć poklasyfikować przypadki (pacjentów), aby wykryć skupienia pacjentów o podobnych syndromach.</a:t>
            </a:r>
          </a:p>
          <a:p>
            <a:pPr eaLnBrk="1" hangingPunct="1"/>
            <a:r>
              <a:rPr lang="pl-PL" smtClean="0"/>
              <a:t>Jednocześnie badacz może chcieć poklasyfikować zmienne (miary sprawności), aby wykryć skupienia miar, które dotyczą podobnych zdolności fizycznych </a:t>
            </a:r>
          </a:p>
        </p:txBody>
      </p:sp>
      <p:pic>
        <p:nvPicPr>
          <p:cNvPr id="78853" name="Picture 5"/>
          <p:cNvPicPr>
            <a:picLocks noChangeAspect="1" noChangeArrowheads="1"/>
          </p:cNvPicPr>
          <p:nvPr/>
        </p:nvPicPr>
        <p:blipFill>
          <a:blip r:embed="rId2" cstate="print"/>
          <a:srcRect/>
          <a:stretch>
            <a:fillRect/>
          </a:stretch>
        </p:blipFill>
        <p:spPr bwMode="auto">
          <a:xfrm>
            <a:off x="5435600" y="4652963"/>
            <a:ext cx="32289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stopki 3"/>
          <p:cNvSpPr>
            <a:spLocks noGrp="1"/>
          </p:cNvSpPr>
          <p:nvPr>
            <p:ph type="ftr" sz="quarter" idx="10"/>
          </p:nvPr>
        </p:nvSpPr>
        <p:spPr>
          <a:noFill/>
        </p:spPr>
        <p:txBody>
          <a:bodyPr/>
          <a:lstStyle/>
          <a:p>
            <a:r>
              <a:rPr lang="pl-PL"/>
              <a:t>KISIM, WIMiIP, AGH</a:t>
            </a:r>
          </a:p>
        </p:txBody>
      </p:sp>
      <p:sp>
        <p:nvSpPr>
          <p:cNvPr id="79875" name="Rectangle 2"/>
          <p:cNvSpPr>
            <a:spLocks noGrp="1" noChangeArrowheads="1"/>
          </p:cNvSpPr>
          <p:nvPr>
            <p:ph type="title"/>
          </p:nvPr>
        </p:nvSpPr>
        <p:spPr/>
        <p:txBody>
          <a:bodyPr/>
          <a:lstStyle/>
          <a:p>
            <a:pPr eaLnBrk="1" hangingPunct="1"/>
            <a:r>
              <a:rPr lang="pl-PL" smtClean="0"/>
              <a:t>Grupowanie obiektów i cech</a:t>
            </a:r>
          </a:p>
        </p:txBody>
      </p:sp>
      <p:sp>
        <p:nvSpPr>
          <p:cNvPr id="79876" name="Rectangle 3"/>
          <p:cNvSpPr>
            <a:spLocks noGrp="1" noChangeArrowheads="1"/>
          </p:cNvSpPr>
          <p:nvPr>
            <p:ph type="body" idx="1"/>
          </p:nvPr>
        </p:nvSpPr>
        <p:spPr>
          <a:xfrm>
            <a:off x="3851275" y="1268413"/>
            <a:ext cx="4846638" cy="3097212"/>
          </a:xfrm>
        </p:spPr>
        <p:txBody>
          <a:bodyPr/>
          <a:lstStyle/>
          <a:p>
            <a:pPr eaLnBrk="1" hangingPunct="1"/>
            <a:r>
              <a:rPr lang="pl-PL" smtClean="0"/>
              <a:t>wynikowa struktura (układ skupień) z natury nie jest homogeniczna </a:t>
            </a:r>
          </a:p>
          <a:p>
            <a:pPr eaLnBrk="1" hangingPunct="1"/>
            <a:r>
              <a:rPr lang="pl-PL" smtClean="0"/>
              <a:t>podobieństwa między różnymi skupieniami mogą odnosić się do (lub wynikać z) nieco innych podzbiorów zmiennych </a:t>
            </a:r>
          </a:p>
        </p:txBody>
      </p:sp>
      <p:pic>
        <p:nvPicPr>
          <p:cNvPr id="79877" name="Picture 4"/>
          <p:cNvPicPr>
            <a:picLocks noChangeAspect="1" noChangeArrowheads="1"/>
          </p:cNvPicPr>
          <p:nvPr/>
        </p:nvPicPr>
        <p:blipFill>
          <a:blip r:embed="rId2" cstate="print"/>
          <a:srcRect/>
          <a:stretch>
            <a:fillRect/>
          </a:stretch>
        </p:blipFill>
        <p:spPr bwMode="auto">
          <a:xfrm>
            <a:off x="395288" y="1412875"/>
            <a:ext cx="3333750" cy="2657475"/>
          </a:xfrm>
          <a:prstGeom prst="rect">
            <a:avLst/>
          </a:prstGeom>
          <a:noFill/>
          <a:ln w="9525">
            <a:noFill/>
            <a:miter lim="800000"/>
            <a:headEnd/>
            <a:tailEnd/>
          </a:ln>
        </p:spPr>
      </p:pic>
      <p:sp>
        <p:nvSpPr>
          <p:cNvPr id="79878" name="Rectangle 5"/>
          <p:cNvSpPr>
            <a:spLocks noChangeArrowheads="1"/>
          </p:cNvSpPr>
          <p:nvPr/>
        </p:nvSpPr>
        <p:spPr bwMode="auto">
          <a:xfrm>
            <a:off x="611188" y="5013325"/>
            <a:ext cx="7539037" cy="366713"/>
          </a:xfrm>
          <a:prstGeom prst="rect">
            <a:avLst/>
          </a:prstGeom>
          <a:noFill/>
          <a:ln w="9525">
            <a:noFill/>
            <a:miter lim="800000"/>
            <a:headEnd/>
            <a:tailEnd/>
          </a:ln>
        </p:spPr>
        <p:txBody>
          <a:bodyPr wrap="none" anchor="ctr">
            <a:spAutoFit/>
          </a:bodyPr>
          <a:lstStyle/>
          <a:p>
            <a:r>
              <a:rPr lang="pl-PL"/>
              <a:t>grupowanie obiektów i cech jest prawdopodobnie wykorzystywane najrzadziej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stopki 3"/>
          <p:cNvSpPr>
            <a:spLocks noGrp="1"/>
          </p:cNvSpPr>
          <p:nvPr>
            <p:ph type="ftr" sz="quarter" idx="10"/>
          </p:nvPr>
        </p:nvSpPr>
        <p:spPr>
          <a:noFill/>
        </p:spPr>
        <p:txBody>
          <a:bodyPr/>
          <a:lstStyle/>
          <a:p>
            <a:r>
              <a:rPr lang="pl-PL"/>
              <a:t>KISIM, WIMiIP, AGH</a:t>
            </a:r>
          </a:p>
        </p:txBody>
      </p:sp>
      <p:sp>
        <p:nvSpPr>
          <p:cNvPr id="10243" name="Rectangle 2"/>
          <p:cNvSpPr>
            <a:spLocks noGrp="1" noChangeArrowheads="1"/>
          </p:cNvSpPr>
          <p:nvPr>
            <p:ph type="title"/>
          </p:nvPr>
        </p:nvSpPr>
        <p:spPr/>
        <p:txBody>
          <a:bodyPr/>
          <a:lstStyle/>
          <a:p>
            <a:pPr eaLnBrk="1" hangingPunct="1"/>
            <a:r>
              <a:rPr lang="pl-PL" smtClean="0"/>
              <a:t>Czym jest klaster?</a:t>
            </a:r>
          </a:p>
        </p:txBody>
      </p:sp>
      <p:sp>
        <p:nvSpPr>
          <p:cNvPr id="10244" name="Rectangle 3"/>
          <p:cNvSpPr>
            <a:spLocks noGrp="1" noChangeArrowheads="1"/>
          </p:cNvSpPr>
          <p:nvPr>
            <p:ph type="body" idx="1"/>
          </p:nvPr>
        </p:nvSpPr>
        <p:spPr/>
        <p:txBody>
          <a:bodyPr/>
          <a:lstStyle/>
          <a:p>
            <a:pPr eaLnBrk="1" hangingPunct="1"/>
            <a:r>
              <a:rPr lang="pl-PL" smtClean="0"/>
              <a:t>Zbiór obiektów, które są „</a:t>
            </a:r>
            <a:r>
              <a:rPr lang="pl-PL" smtClean="0">
                <a:solidFill>
                  <a:srgbClr val="006699"/>
                </a:solidFill>
              </a:rPr>
              <a:t>podobne</a:t>
            </a:r>
            <a:r>
              <a:rPr lang="pl-PL" smtClean="0"/>
              <a:t>”.</a:t>
            </a:r>
          </a:p>
          <a:p>
            <a:pPr eaLnBrk="1" hangingPunct="1"/>
            <a:r>
              <a:rPr lang="pl-PL" smtClean="0"/>
              <a:t>Zbiór obiektów, takich, że </a:t>
            </a:r>
            <a:r>
              <a:rPr lang="pl-PL" smtClean="0">
                <a:solidFill>
                  <a:srgbClr val="006699"/>
                </a:solidFill>
              </a:rPr>
              <a:t>odległość</a:t>
            </a:r>
            <a:r>
              <a:rPr lang="pl-PL" smtClean="0"/>
              <a:t> pomiędzy dwoma dowolnymi obiektami należącymi do klastra jest mniejsza aniżeli odległość pomiędzy dowolnym obiektem należącym do klastra i dowolnym obiektem nie należącym do tego klastra.</a:t>
            </a:r>
          </a:p>
          <a:p>
            <a:pPr eaLnBrk="1" hangingPunct="1"/>
            <a:r>
              <a:rPr lang="pl-PL" smtClean="0"/>
              <a:t>Spójny obszar przestrzeni wielowymiarowej, charakteryzujący się </a:t>
            </a:r>
            <a:r>
              <a:rPr lang="pl-PL" smtClean="0">
                <a:solidFill>
                  <a:srgbClr val="006699"/>
                </a:solidFill>
              </a:rPr>
              <a:t>dużą gęstością występowania</a:t>
            </a:r>
            <a:r>
              <a:rPr lang="pl-PL" smtClean="0"/>
              <a:t> obiektów.</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stopki 3"/>
          <p:cNvSpPr>
            <a:spLocks noGrp="1"/>
          </p:cNvSpPr>
          <p:nvPr>
            <p:ph type="ftr" sz="quarter" idx="10"/>
          </p:nvPr>
        </p:nvSpPr>
        <p:spPr>
          <a:noFill/>
        </p:spPr>
        <p:txBody>
          <a:bodyPr/>
          <a:lstStyle/>
          <a:p>
            <a:r>
              <a:rPr lang="pl-PL"/>
              <a:t>KISIM, WIMiIP, AGH</a:t>
            </a:r>
          </a:p>
        </p:txBody>
      </p:sp>
      <p:sp>
        <p:nvSpPr>
          <p:cNvPr id="80899" name="Rectangle 2"/>
          <p:cNvSpPr>
            <a:spLocks noGrp="1" noChangeArrowheads="1"/>
          </p:cNvSpPr>
          <p:nvPr>
            <p:ph type="title"/>
          </p:nvPr>
        </p:nvSpPr>
        <p:spPr/>
        <p:txBody>
          <a:bodyPr/>
          <a:lstStyle/>
          <a:p>
            <a:pPr eaLnBrk="1" hangingPunct="1"/>
            <a:r>
              <a:rPr lang="pl-PL" smtClean="0"/>
              <a:t>PRZYKŁAD – MIKROMACIERZE  DNA</a:t>
            </a:r>
          </a:p>
        </p:txBody>
      </p:sp>
      <p:sp>
        <p:nvSpPr>
          <p:cNvPr id="80900" name="Rectangle 3"/>
          <p:cNvSpPr>
            <a:spLocks noGrp="1" noChangeArrowheads="1"/>
          </p:cNvSpPr>
          <p:nvPr>
            <p:ph type="body" idx="1"/>
          </p:nvPr>
        </p:nvSpPr>
        <p:spPr/>
        <p:txBody>
          <a:bodyPr/>
          <a:lstStyle/>
          <a:p>
            <a:pPr eaLnBrk="1" hangingPunct="1"/>
            <a:r>
              <a:rPr lang="pl-PL" smtClean="0"/>
              <a:t>Badania mikromacierzowe polegają na automatycznej detekcji ekspresji różnych genów w badanych komórkach. </a:t>
            </a:r>
          </a:p>
          <a:p>
            <a:pPr eaLnBrk="1" hangingPunct="1"/>
            <a:r>
              <a:rPr lang="pl-PL" smtClean="0"/>
              <a:t>Wyniki mogą być następnie powiązane z informacjami medycznymi (np. o dolegliwościach)</a:t>
            </a:r>
          </a:p>
          <a:p>
            <a:pPr eaLnBrk="1" hangingPunct="1"/>
            <a:endParaRPr lang="pl-PL" smtClean="0"/>
          </a:p>
        </p:txBody>
      </p:sp>
      <p:pic>
        <p:nvPicPr>
          <p:cNvPr id="80901" name="Picture 4"/>
          <p:cNvPicPr>
            <a:picLocks noChangeAspect="1" noChangeArrowheads="1"/>
          </p:cNvPicPr>
          <p:nvPr/>
        </p:nvPicPr>
        <p:blipFill>
          <a:blip r:embed="rId2" cstate="print"/>
          <a:srcRect/>
          <a:stretch>
            <a:fillRect/>
          </a:stretch>
        </p:blipFill>
        <p:spPr bwMode="auto">
          <a:xfrm>
            <a:off x="1258888" y="3500438"/>
            <a:ext cx="6624637"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stopki 3"/>
          <p:cNvSpPr>
            <a:spLocks noGrp="1"/>
          </p:cNvSpPr>
          <p:nvPr>
            <p:ph type="ftr" sz="quarter" idx="10"/>
          </p:nvPr>
        </p:nvSpPr>
        <p:spPr>
          <a:noFill/>
        </p:spPr>
        <p:txBody>
          <a:bodyPr/>
          <a:lstStyle/>
          <a:p>
            <a:r>
              <a:rPr lang="pl-PL"/>
              <a:t>KISIM, WIMiIP, AGH</a:t>
            </a:r>
          </a:p>
        </p:txBody>
      </p:sp>
      <p:pic>
        <p:nvPicPr>
          <p:cNvPr id="81923" name="Picture 2"/>
          <p:cNvPicPr>
            <a:picLocks noChangeAspect="1" noChangeArrowheads="1"/>
          </p:cNvPicPr>
          <p:nvPr/>
        </p:nvPicPr>
        <p:blipFill>
          <a:blip r:embed="rId2" cstate="print"/>
          <a:srcRect/>
          <a:stretch>
            <a:fillRect/>
          </a:stretch>
        </p:blipFill>
        <p:spPr bwMode="auto">
          <a:xfrm>
            <a:off x="33338" y="466725"/>
            <a:ext cx="9077325" cy="5924550"/>
          </a:xfrm>
          <a:prstGeom prst="rect">
            <a:avLst/>
          </a:prstGeom>
          <a:noFill/>
          <a:ln w="9525">
            <a:noFill/>
            <a:miter lim="800000"/>
            <a:headEnd/>
            <a:tailEnd/>
          </a:ln>
        </p:spPr>
      </p:pic>
      <p:sp>
        <p:nvSpPr>
          <p:cNvPr id="81924" name="Rectangle 3"/>
          <p:cNvSpPr>
            <a:spLocks noChangeArrowheads="1"/>
          </p:cNvSpPr>
          <p:nvPr/>
        </p:nvSpPr>
        <p:spPr bwMode="auto">
          <a:xfrm>
            <a:off x="5940425" y="4941888"/>
            <a:ext cx="3203575" cy="1439862"/>
          </a:xfrm>
          <a:prstGeom prst="rect">
            <a:avLst/>
          </a:prstGeom>
          <a:solidFill>
            <a:srgbClr val="006699">
              <a:alpha val="20000"/>
            </a:srgbClr>
          </a:solidFill>
          <a:ln w="9525">
            <a:solidFill>
              <a:srgbClr val="006699"/>
            </a:solid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stopki 3"/>
          <p:cNvSpPr>
            <a:spLocks noGrp="1"/>
          </p:cNvSpPr>
          <p:nvPr>
            <p:ph type="ftr" sz="quarter" idx="10"/>
          </p:nvPr>
        </p:nvSpPr>
        <p:spPr>
          <a:noFill/>
        </p:spPr>
        <p:txBody>
          <a:bodyPr/>
          <a:lstStyle/>
          <a:p>
            <a:r>
              <a:rPr lang="pl-PL"/>
              <a:t>KISIM, WIMiIP, AGH</a:t>
            </a:r>
          </a:p>
        </p:txBody>
      </p:sp>
      <p:sp>
        <p:nvSpPr>
          <p:cNvPr id="82947" name="Rectangle 2"/>
          <p:cNvSpPr>
            <a:spLocks noGrp="1" noChangeArrowheads="1"/>
          </p:cNvSpPr>
          <p:nvPr>
            <p:ph type="title"/>
          </p:nvPr>
        </p:nvSpPr>
        <p:spPr/>
        <p:txBody>
          <a:bodyPr/>
          <a:lstStyle/>
          <a:p>
            <a:pPr eaLnBrk="1" hangingPunct="1"/>
            <a:r>
              <a:rPr lang="pl-PL" smtClean="0"/>
              <a:t>Grupowanie atrybutów</a:t>
            </a:r>
          </a:p>
        </p:txBody>
      </p:sp>
      <p:sp>
        <p:nvSpPr>
          <p:cNvPr id="82948" name="Rectangle 3"/>
          <p:cNvSpPr>
            <a:spLocks noGrp="1" noChangeArrowheads="1"/>
          </p:cNvSpPr>
          <p:nvPr>
            <p:ph type="body" idx="1"/>
          </p:nvPr>
        </p:nvSpPr>
        <p:spPr/>
        <p:txBody>
          <a:bodyPr/>
          <a:lstStyle/>
          <a:p>
            <a:pPr eaLnBrk="1" hangingPunct="1"/>
            <a:r>
              <a:rPr lang="pl-PL" smtClean="0"/>
              <a:t>W przypadku tak dużej liczby atrybutów (szczególnie w stosunku do liczby dostępnych obiektów), rozwiązaniem jest </a:t>
            </a:r>
            <a:r>
              <a:rPr lang="pl-PL" smtClean="0">
                <a:solidFill>
                  <a:srgbClr val="006699"/>
                </a:solidFill>
              </a:rPr>
              <a:t>grupowanie atrybutów</a:t>
            </a:r>
            <a:r>
              <a:rPr lang="pl-PL" smtClean="0"/>
              <a:t>. </a:t>
            </a:r>
          </a:p>
          <a:p>
            <a:pPr eaLnBrk="1" hangingPunct="1"/>
            <a:r>
              <a:rPr lang="pl-PL" smtClean="0"/>
              <a:t>Mamy tu zatem do czynienia z jeszcze jednym, odrębnym zastosowaniem algorytmów grupujących. </a:t>
            </a:r>
          </a:p>
          <a:p>
            <a:pPr eaLnBrk="1" hangingPunct="1"/>
            <a:r>
              <a:rPr lang="pl-PL" smtClean="0"/>
              <a:t>Tym razem, </a:t>
            </a:r>
            <a:r>
              <a:rPr lang="pl-PL" smtClean="0">
                <a:solidFill>
                  <a:srgbClr val="006699"/>
                </a:solidFill>
              </a:rPr>
              <a:t>nie grupujemy jednak obiektów, lecz atrybuty</a:t>
            </a:r>
            <a:r>
              <a:rPr lang="pl-PL" smtClean="0"/>
              <a:t>. W szczególności, zależy nam na grupowaniu razem tych atrybutów, które zawierają (prawie) taką samą informację o charakterystyce obiektów. </a:t>
            </a:r>
          </a:p>
          <a:p>
            <a:pPr eaLnBrk="1" hangingPunct="1"/>
            <a:r>
              <a:rPr lang="pl-PL" smtClean="0"/>
              <a:t>Możemy do tego celu stosować wyspecyfikowane </a:t>
            </a:r>
            <a:r>
              <a:rPr lang="pl-PL" smtClean="0">
                <a:solidFill>
                  <a:srgbClr val="006699"/>
                </a:solidFill>
              </a:rPr>
              <a:t>odległości pomiędzy atrybutami</a:t>
            </a:r>
            <a:r>
              <a:rPr lang="pl-PL" smtClean="0"/>
              <a:t>, przykładowo oparte na korelacjach statystycznych.</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ymbol zastępczy stopki 3"/>
          <p:cNvSpPr>
            <a:spLocks noGrp="1"/>
          </p:cNvSpPr>
          <p:nvPr>
            <p:ph type="ftr" sz="quarter" idx="10"/>
          </p:nvPr>
        </p:nvSpPr>
        <p:spPr>
          <a:noFill/>
        </p:spPr>
        <p:txBody>
          <a:bodyPr/>
          <a:lstStyle/>
          <a:p>
            <a:r>
              <a:rPr lang="pl-PL"/>
              <a:t>KISIM, WIMiIP, AGH</a:t>
            </a:r>
          </a:p>
        </p:txBody>
      </p:sp>
      <p:pic>
        <p:nvPicPr>
          <p:cNvPr id="83971" name="Picture 2"/>
          <p:cNvPicPr>
            <a:picLocks noChangeAspect="1" noChangeArrowheads="1"/>
          </p:cNvPicPr>
          <p:nvPr/>
        </p:nvPicPr>
        <p:blipFill>
          <a:blip r:embed="rId2" cstate="print"/>
          <a:srcRect/>
          <a:stretch>
            <a:fillRect/>
          </a:stretch>
        </p:blipFill>
        <p:spPr bwMode="auto">
          <a:xfrm>
            <a:off x="900113" y="3213100"/>
            <a:ext cx="6905625" cy="2476500"/>
          </a:xfrm>
          <a:prstGeom prst="rect">
            <a:avLst/>
          </a:prstGeom>
          <a:noFill/>
          <a:ln w="9525">
            <a:noFill/>
            <a:miter lim="800000"/>
            <a:headEnd/>
            <a:tailEnd/>
          </a:ln>
        </p:spPr>
      </p:pic>
      <p:sp>
        <p:nvSpPr>
          <p:cNvPr id="83972" name="Rectangle 3"/>
          <p:cNvSpPr>
            <a:spLocks noChangeArrowheads="1"/>
          </p:cNvSpPr>
          <p:nvPr/>
        </p:nvSpPr>
        <p:spPr bwMode="auto">
          <a:xfrm>
            <a:off x="323850" y="1341438"/>
            <a:ext cx="8424863" cy="1187450"/>
          </a:xfrm>
          <a:prstGeom prst="rect">
            <a:avLst/>
          </a:prstGeom>
          <a:noFill/>
          <a:ln w="9525">
            <a:noFill/>
            <a:miter lim="800000"/>
            <a:headEnd/>
            <a:tailEnd/>
          </a:ln>
        </p:spPr>
        <p:txBody>
          <a:bodyPr>
            <a:spAutoFit/>
          </a:bodyPr>
          <a:lstStyle/>
          <a:p>
            <a:r>
              <a:rPr lang="pl-PL" sz="2400"/>
              <a:t>Zasada jest prosta: z każdej grupy genów-atrybutów wybieramy do dalszej analizy tylko jeden, ponieważ atrybuty w obrębie tej samej grupy i tak się w przeważającej mierze dublują.</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stopki 3"/>
          <p:cNvSpPr>
            <a:spLocks noGrp="1"/>
          </p:cNvSpPr>
          <p:nvPr>
            <p:ph type="ftr" sz="quarter" idx="10"/>
          </p:nvPr>
        </p:nvSpPr>
        <p:spPr>
          <a:noFill/>
        </p:spPr>
        <p:txBody>
          <a:bodyPr/>
          <a:lstStyle/>
          <a:p>
            <a:r>
              <a:rPr lang="pl-PL"/>
              <a:t>KISIM, WIMiIP, AGH</a:t>
            </a:r>
          </a:p>
        </p:txBody>
      </p:sp>
      <p:sp>
        <p:nvSpPr>
          <p:cNvPr id="84995" name="Rectangle 2"/>
          <p:cNvSpPr>
            <a:spLocks noGrp="1" noChangeArrowheads="1"/>
          </p:cNvSpPr>
          <p:nvPr>
            <p:ph type="title"/>
          </p:nvPr>
        </p:nvSpPr>
        <p:spPr/>
        <p:txBody>
          <a:bodyPr/>
          <a:lstStyle/>
          <a:p>
            <a:pPr eaLnBrk="1" hangingPunct="1"/>
            <a:r>
              <a:rPr lang="pl-PL" smtClean="0"/>
              <a:t>Analiza skupień</a:t>
            </a:r>
          </a:p>
        </p:txBody>
      </p:sp>
      <p:pic>
        <p:nvPicPr>
          <p:cNvPr id="425988" name="Picture 4"/>
          <p:cNvPicPr>
            <a:picLocks noChangeAspect="1" noChangeArrowheads="1"/>
          </p:cNvPicPr>
          <p:nvPr/>
        </p:nvPicPr>
        <p:blipFill>
          <a:blip r:embed="rId2" cstate="print"/>
          <a:srcRect/>
          <a:stretch>
            <a:fillRect/>
          </a:stretch>
        </p:blipFill>
        <p:spPr bwMode="auto">
          <a:xfrm>
            <a:off x="1547813" y="1125538"/>
            <a:ext cx="6219825" cy="3733800"/>
          </a:xfrm>
          <a:prstGeom prst="rect">
            <a:avLst/>
          </a:prstGeom>
          <a:noFill/>
          <a:ln w="9525">
            <a:noFill/>
            <a:miter lim="800000"/>
            <a:headEnd/>
            <a:tailEnd/>
          </a:ln>
        </p:spPr>
      </p:pic>
      <p:pic>
        <p:nvPicPr>
          <p:cNvPr id="425989" name="Picture 5"/>
          <p:cNvPicPr>
            <a:picLocks noChangeAspect="1" noChangeArrowheads="1"/>
          </p:cNvPicPr>
          <p:nvPr/>
        </p:nvPicPr>
        <p:blipFill>
          <a:blip r:embed="rId3" cstate="print"/>
          <a:srcRect/>
          <a:stretch>
            <a:fillRect/>
          </a:stretch>
        </p:blipFill>
        <p:spPr bwMode="auto">
          <a:xfrm>
            <a:off x="179388" y="2852738"/>
            <a:ext cx="3657600" cy="3648075"/>
          </a:xfrm>
          <a:prstGeom prst="rect">
            <a:avLst/>
          </a:prstGeom>
          <a:noFill/>
          <a:ln w="9525">
            <a:noFill/>
            <a:miter lim="800000"/>
            <a:headEnd/>
            <a:tailEnd/>
          </a:ln>
        </p:spPr>
      </p:pic>
      <p:pic>
        <p:nvPicPr>
          <p:cNvPr id="425990" name="Picture 6"/>
          <p:cNvPicPr>
            <a:picLocks noChangeAspect="1" noChangeArrowheads="1"/>
          </p:cNvPicPr>
          <p:nvPr/>
        </p:nvPicPr>
        <p:blipFill>
          <a:blip r:embed="rId4" cstate="print"/>
          <a:srcRect/>
          <a:stretch>
            <a:fillRect/>
          </a:stretch>
        </p:blipFill>
        <p:spPr bwMode="auto">
          <a:xfrm>
            <a:off x="5940425" y="3933825"/>
            <a:ext cx="2905125" cy="255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5988"/>
                                        </p:tgtEl>
                                        <p:attrNameLst>
                                          <p:attrName>style.visibility</p:attrName>
                                        </p:attrNameLst>
                                      </p:cBhvr>
                                      <p:to>
                                        <p:strVal val="visible"/>
                                      </p:to>
                                    </p:set>
                                    <p:animEffect transition="in" filter="wipe(down)">
                                      <p:cBhvr>
                                        <p:cTn id="7" dur="500"/>
                                        <p:tgtEl>
                                          <p:spTgt spid="4259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5989"/>
                                        </p:tgtEl>
                                        <p:attrNameLst>
                                          <p:attrName>style.visibility</p:attrName>
                                        </p:attrNameLst>
                                      </p:cBhvr>
                                      <p:to>
                                        <p:strVal val="visible"/>
                                      </p:to>
                                    </p:set>
                                    <p:animEffect transition="in" filter="wipe(down)">
                                      <p:cBhvr>
                                        <p:cTn id="12" dur="500"/>
                                        <p:tgtEl>
                                          <p:spTgt spid="4259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5990"/>
                                        </p:tgtEl>
                                        <p:attrNameLst>
                                          <p:attrName>style.visibility</p:attrName>
                                        </p:attrNameLst>
                                      </p:cBhvr>
                                      <p:to>
                                        <p:strVal val="visible"/>
                                      </p:to>
                                    </p:set>
                                    <p:animEffect transition="in" filter="wipe(down)">
                                      <p:cBhvr>
                                        <p:cTn id="17" dur="500"/>
                                        <p:tgtEl>
                                          <p:spTgt spid="425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stopki 3"/>
          <p:cNvSpPr>
            <a:spLocks noGrp="1"/>
          </p:cNvSpPr>
          <p:nvPr>
            <p:ph type="ftr" sz="quarter" idx="10"/>
          </p:nvPr>
        </p:nvSpPr>
        <p:spPr>
          <a:noFill/>
        </p:spPr>
        <p:txBody>
          <a:bodyPr/>
          <a:lstStyle/>
          <a:p>
            <a:r>
              <a:rPr lang="pl-PL"/>
              <a:t>KISIM, WIMiIP, AGH</a:t>
            </a:r>
          </a:p>
        </p:txBody>
      </p:sp>
      <p:sp>
        <p:nvSpPr>
          <p:cNvPr id="11267" name="Rectangle 2"/>
          <p:cNvSpPr>
            <a:spLocks noGrp="1" noChangeArrowheads="1"/>
          </p:cNvSpPr>
          <p:nvPr>
            <p:ph type="title"/>
          </p:nvPr>
        </p:nvSpPr>
        <p:spPr/>
        <p:txBody>
          <a:bodyPr/>
          <a:lstStyle/>
          <a:p>
            <a:pPr eaLnBrk="1" hangingPunct="1"/>
            <a:r>
              <a:rPr lang="pl-PL" smtClean="0"/>
              <a:t>Przykłady</a:t>
            </a:r>
          </a:p>
        </p:txBody>
      </p:sp>
      <p:sp>
        <p:nvSpPr>
          <p:cNvPr id="11268" name="Rectangle 3"/>
          <p:cNvSpPr>
            <a:spLocks noGrp="1" noChangeArrowheads="1"/>
          </p:cNvSpPr>
          <p:nvPr>
            <p:ph type="body" idx="1"/>
          </p:nvPr>
        </p:nvSpPr>
        <p:spPr/>
        <p:txBody>
          <a:bodyPr/>
          <a:lstStyle/>
          <a:p>
            <a:pPr eaLnBrk="1" hangingPunct="1"/>
            <a:r>
              <a:rPr lang="pl-PL" smtClean="0"/>
              <a:t>Zbiór dokumentów:</a:t>
            </a:r>
          </a:p>
          <a:p>
            <a:pPr eaLnBrk="1" hangingPunct="1"/>
            <a:endParaRPr lang="pl-PL" smtClean="0"/>
          </a:p>
          <a:p>
            <a:pPr eaLnBrk="1" hangingPunct="1"/>
            <a:endParaRPr lang="pl-PL" smtClean="0"/>
          </a:p>
          <a:p>
            <a:pPr eaLnBrk="1" hangingPunct="1"/>
            <a:endParaRPr lang="pl-PL" smtClean="0"/>
          </a:p>
          <a:p>
            <a:pPr eaLnBrk="1" hangingPunct="1"/>
            <a:r>
              <a:rPr lang="pl-PL" smtClean="0"/>
              <a:t>Zbiór sekwencji stron WWW:</a:t>
            </a:r>
          </a:p>
        </p:txBody>
      </p:sp>
      <p:pic>
        <p:nvPicPr>
          <p:cNvPr id="11269" name="Picture 4"/>
          <p:cNvPicPr>
            <a:picLocks noChangeAspect="1" noChangeArrowheads="1"/>
          </p:cNvPicPr>
          <p:nvPr/>
        </p:nvPicPr>
        <p:blipFill>
          <a:blip r:embed="rId2" cstate="print"/>
          <a:srcRect/>
          <a:stretch>
            <a:fillRect/>
          </a:stretch>
        </p:blipFill>
        <p:spPr bwMode="auto">
          <a:xfrm>
            <a:off x="3635375" y="1196975"/>
            <a:ext cx="5329238" cy="2198688"/>
          </a:xfrm>
          <a:prstGeom prst="rect">
            <a:avLst/>
          </a:prstGeom>
          <a:noFill/>
          <a:ln w="9525">
            <a:noFill/>
            <a:miter lim="800000"/>
            <a:headEnd/>
            <a:tailEnd/>
          </a:ln>
        </p:spPr>
      </p:pic>
      <p:pic>
        <p:nvPicPr>
          <p:cNvPr id="11270" name="Picture 5"/>
          <p:cNvPicPr>
            <a:picLocks noChangeAspect="1" noChangeArrowheads="1"/>
          </p:cNvPicPr>
          <p:nvPr/>
        </p:nvPicPr>
        <p:blipFill>
          <a:blip r:embed="rId3" cstate="print"/>
          <a:srcRect/>
          <a:stretch>
            <a:fillRect/>
          </a:stretch>
        </p:blipFill>
        <p:spPr bwMode="auto">
          <a:xfrm>
            <a:off x="1258888" y="3949700"/>
            <a:ext cx="5976937" cy="1919288"/>
          </a:xfrm>
          <a:prstGeom prst="rect">
            <a:avLst/>
          </a:prstGeom>
          <a:noFill/>
          <a:ln w="9525">
            <a:noFill/>
            <a:miter lim="800000"/>
            <a:headEnd/>
            <a:tailEnd/>
          </a:ln>
        </p:spPr>
      </p:pic>
      <p:sp>
        <p:nvSpPr>
          <p:cNvPr id="11271" name="Rectangle 7"/>
          <p:cNvSpPr>
            <a:spLocks noChangeArrowheads="1"/>
          </p:cNvSpPr>
          <p:nvPr/>
        </p:nvSpPr>
        <p:spPr bwMode="auto">
          <a:xfrm>
            <a:off x="4643438" y="2420938"/>
            <a:ext cx="863600"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2" name="Rectangle 8"/>
          <p:cNvSpPr>
            <a:spLocks noChangeArrowheads="1"/>
          </p:cNvSpPr>
          <p:nvPr/>
        </p:nvSpPr>
        <p:spPr bwMode="auto">
          <a:xfrm>
            <a:off x="3779838" y="2205038"/>
            <a:ext cx="1008062"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3" name="Rectangle 9"/>
          <p:cNvSpPr>
            <a:spLocks noChangeArrowheads="1"/>
          </p:cNvSpPr>
          <p:nvPr/>
        </p:nvSpPr>
        <p:spPr bwMode="auto">
          <a:xfrm>
            <a:off x="4716463" y="1557338"/>
            <a:ext cx="2879725"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4" name="Rectangle 10"/>
          <p:cNvSpPr>
            <a:spLocks noChangeArrowheads="1"/>
          </p:cNvSpPr>
          <p:nvPr/>
        </p:nvSpPr>
        <p:spPr bwMode="auto">
          <a:xfrm>
            <a:off x="4140200" y="4076700"/>
            <a:ext cx="1944688" cy="215900"/>
          </a:xfrm>
          <a:prstGeom prst="rect">
            <a:avLst/>
          </a:prstGeom>
          <a:solidFill>
            <a:srgbClr val="006699">
              <a:alpha val="20000"/>
            </a:srgbClr>
          </a:solidFill>
          <a:ln w="9525">
            <a:noFill/>
            <a:miter lim="800000"/>
            <a:headEnd/>
            <a:tailEnd/>
          </a:ln>
        </p:spPr>
        <p:txBody>
          <a:bodyPr wrap="none" anchor="ctr"/>
          <a:lstStyle/>
          <a:p>
            <a:endParaRPr lang="pl-PL"/>
          </a:p>
        </p:txBody>
      </p:sp>
      <p:sp>
        <p:nvSpPr>
          <p:cNvPr id="11275" name="Rectangle 11"/>
          <p:cNvSpPr>
            <a:spLocks noChangeArrowheads="1"/>
          </p:cNvSpPr>
          <p:nvPr/>
        </p:nvSpPr>
        <p:spPr bwMode="auto">
          <a:xfrm>
            <a:off x="4211638" y="5084763"/>
            <a:ext cx="1944687" cy="215900"/>
          </a:xfrm>
          <a:prstGeom prst="rect">
            <a:avLst/>
          </a:prstGeom>
          <a:solidFill>
            <a:srgbClr val="006699">
              <a:alpha val="20000"/>
            </a:srgbClr>
          </a:solidFill>
          <a:ln w="9525">
            <a:noFill/>
            <a:miter lim="800000"/>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99">
            <a:alpha val="20000"/>
          </a:srgbClr>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rgbClr val="006699">
            <a:alpha val="20000"/>
          </a:srgbClr>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4337</TotalTime>
  <Words>4954</Words>
  <Application>Microsoft Office PowerPoint</Application>
  <PresentationFormat>Pokaz na ekranie (4:3)</PresentationFormat>
  <Paragraphs>480</Paragraphs>
  <Slides>84</Slides>
  <Notes>3</Notes>
  <HiddenSlides>0</HiddenSlides>
  <MMClips>0</MMClips>
  <ScaleCrop>false</ScaleCrop>
  <HeadingPairs>
    <vt:vector size="4" baseType="variant">
      <vt:variant>
        <vt:lpstr>Motyw</vt:lpstr>
      </vt:variant>
      <vt:variant>
        <vt:i4>1</vt:i4>
      </vt:variant>
      <vt:variant>
        <vt:lpstr>Tytuły slajdów</vt:lpstr>
      </vt:variant>
      <vt:variant>
        <vt:i4>84</vt:i4>
      </vt:variant>
    </vt:vector>
  </HeadingPairs>
  <TitlesOfParts>
    <vt:vector size="85" baseType="lpstr">
      <vt:lpstr>Projekt domyślny</vt:lpstr>
      <vt:lpstr> Eksploracja Danych </vt:lpstr>
      <vt:lpstr>Rodzaje modeli:</vt:lpstr>
      <vt:lpstr>Grupowanie</vt:lpstr>
      <vt:lpstr>Grupowanie</vt:lpstr>
      <vt:lpstr>Grupowanie</vt:lpstr>
      <vt:lpstr>Sformułowanie problemu</vt:lpstr>
      <vt:lpstr>Sformułowanie problemu</vt:lpstr>
      <vt:lpstr>Czym jest klaster?</vt:lpstr>
      <vt:lpstr>Przykłady</vt:lpstr>
      <vt:lpstr>Składowe procesu grupowania </vt:lpstr>
      <vt:lpstr>Wybór metody grupowania </vt:lpstr>
      <vt:lpstr>Wybór metody grupowania</vt:lpstr>
      <vt:lpstr>Miary odległości </vt:lpstr>
      <vt:lpstr>Miary odległości - Przestrzenie metryczne </vt:lpstr>
      <vt:lpstr>Miary odległości</vt:lpstr>
      <vt:lpstr>Miary odległości</vt:lpstr>
      <vt:lpstr>Normalizacja</vt:lpstr>
      <vt:lpstr>Formuły normalizacji i standaryzacji</vt:lpstr>
      <vt:lpstr>Inne miary odległości</vt:lpstr>
      <vt:lpstr>Odległość kosinusowa</vt:lpstr>
      <vt:lpstr>Miara Hamminga</vt:lpstr>
      <vt:lpstr>Odległości (podobieństwa) sekwencji symboli</vt:lpstr>
      <vt:lpstr>Zmienne binarne</vt:lpstr>
      <vt:lpstr>Zmienne binarne symetryczne</vt:lpstr>
      <vt:lpstr>Zmienne binarne (2)</vt:lpstr>
      <vt:lpstr>Zmienne kategoryczne</vt:lpstr>
      <vt:lpstr>Metody grupowania </vt:lpstr>
      <vt:lpstr>Klasyfikacja metod</vt:lpstr>
      <vt:lpstr>Metody iteracyjno-optymalizacyjne </vt:lpstr>
      <vt:lpstr>Metody iteracyjno–optymalizacyjne</vt:lpstr>
      <vt:lpstr>Problem optymalizacyjny</vt:lpstr>
      <vt:lpstr>Metody iteracyjno-optymalizacyjne </vt:lpstr>
      <vt:lpstr>Grupowanie oparte na podziale</vt:lpstr>
      <vt:lpstr>Suma błędów kwadratowych </vt:lpstr>
      <vt:lpstr>Funkcje kryterialne</vt:lpstr>
      <vt:lpstr>Funkcje kryterialne</vt:lpstr>
      <vt:lpstr>Funkcje kryterialne</vt:lpstr>
      <vt:lpstr>Algorytm K-means</vt:lpstr>
      <vt:lpstr>Algorytm K-means</vt:lpstr>
      <vt:lpstr>krok 1</vt:lpstr>
      <vt:lpstr>krok 2</vt:lpstr>
      <vt:lpstr>krok 3</vt:lpstr>
      <vt:lpstr>krok 4</vt:lpstr>
      <vt:lpstr>krok 4b</vt:lpstr>
      <vt:lpstr>The k-means algorithm: example</vt:lpstr>
      <vt:lpstr>Algorytm k-średnich</vt:lpstr>
      <vt:lpstr>Algorytm k-średnich</vt:lpstr>
      <vt:lpstr>Algorytm k-medoidów</vt:lpstr>
      <vt:lpstr>Algorytmy k-medoidów</vt:lpstr>
      <vt:lpstr>Inne metody grupowania </vt:lpstr>
      <vt:lpstr>Inne metody grupowania</vt:lpstr>
      <vt:lpstr>Metody grupowania hierarchicznego</vt:lpstr>
      <vt:lpstr>Metody grupowania hierarchicznego </vt:lpstr>
      <vt:lpstr>Metody grupowania hierarchicznego (2)</vt:lpstr>
      <vt:lpstr>Slajd 55</vt:lpstr>
      <vt:lpstr>Miary odległości klastrów</vt:lpstr>
      <vt:lpstr>Odległość klastrów</vt:lpstr>
      <vt:lpstr>Metody łączenia lub wiązania </vt:lpstr>
      <vt:lpstr>Metoda pełnego wiązania (najdalszego sąsiedztwa)</vt:lpstr>
      <vt:lpstr>Example: complete linkage</vt:lpstr>
      <vt:lpstr>Example: single linkage</vt:lpstr>
      <vt:lpstr>Metoda średnich połączeń </vt:lpstr>
      <vt:lpstr>Metoda Warda</vt:lpstr>
      <vt:lpstr>Metoda Warda</vt:lpstr>
      <vt:lpstr>Metoda Warda</vt:lpstr>
      <vt:lpstr>Hierarchiczny aglomeracyjny algorytm grupowania</vt:lpstr>
      <vt:lpstr>Algorytm aglomeracyjnej analizy skupień</vt:lpstr>
      <vt:lpstr>dane dotyczące przebiegu  procesu wytopu surówki w wielkim piecu</vt:lpstr>
      <vt:lpstr>Slajd 69</vt:lpstr>
      <vt:lpstr> Macierz odległości pomiędzy łączonymi zmiennymi</vt:lpstr>
      <vt:lpstr>Metoda aglomeracji</vt:lpstr>
      <vt:lpstr>…środków ciężkości</vt:lpstr>
      <vt:lpstr>…mediany</vt:lpstr>
      <vt:lpstr>ALGORYTM DRZEWA ROZPINAJĄCEGO</vt:lpstr>
      <vt:lpstr>ALGORYTM DRZEWA ROZPINAJĄCEGO</vt:lpstr>
      <vt:lpstr>SKALOWANIE WIELOWYMIAROWE </vt:lpstr>
      <vt:lpstr>SKALOWANIE WIELOWYMIAROWE</vt:lpstr>
      <vt:lpstr>Grupowanie obiektów i cech</vt:lpstr>
      <vt:lpstr>Grupowanie obiektów i cech</vt:lpstr>
      <vt:lpstr>PRZYKŁAD – MIKROMACIERZE  DNA</vt:lpstr>
      <vt:lpstr>Slajd 81</vt:lpstr>
      <vt:lpstr>Grupowanie atrybutów</vt:lpstr>
      <vt:lpstr>Slajd 83</vt:lpstr>
      <vt:lpstr>Analiza skupień</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70</cp:revision>
  <dcterms:created xsi:type="dcterms:W3CDTF">2009-12-04T09:17:17Z</dcterms:created>
  <dcterms:modified xsi:type="dcterms:W3CDTF">2018-03-27T15:07:52Z</dcterms:modified>
</cp:coreProperties>
</file>