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3"/>
  </p:notesMasterIdLst>
  <p:sldIdLst>
    <p:sldId id="256" r:id="rId2"/>
    <p:sldId id="356" r:id="rId3"/>
    <p:sldId id="357" r:id="rId4"/>
    <p:sldId id="460" r:id="rId5"/>
    <p:sldId id="473" r:id="rId6"/>
    <p:sldId id="461" r:id="rId7"/>
    <p:sldId id="474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  <p:sldId id="410" r:id="rId18"/>
    <p:sldId id="358" r:id="rId19"/>
    <p:sldId id="365" r:id="rId20"/>
    <p:sldId id="359" r:id="rId21"/>
    <p:sldId id="367" r:id="rId22"/>
    <p:sldId id="368" r:id="rId23"/>
    <p:sldId id="366" r:id="rId24"/>
    <p:sldId id="409" r:id="rId25"/>
    <p:sldId id="369" r:id="rId26"/>
    <p:sldId id="370" r:id="rId27"/>
    <p:sldId id="371" r:id="rId28"/>
    <p:sldId id="372" r:id="rId29"/>
    <p:sldId id="373" r:id="rId30"/>
    <p:sldId id="408" r:id="rId31"/>
    <p:sldId id="374" r:id="rId32"/>
    <p:sldId id="406" r:id="rId33"/>
    <p:sldId id="375" r:id="rId34"/>
    <p:sldId id="376" r:id="rId35"/>
    <p:sldId id="377" r:id="rId36"/>
    <p:sldId id="378" r:id="rId37"/>
    <p:sldId id="379" r:id="rId38"/>
    <p:sldId id="380" r:id="rId39"/>
    <p:sldId id="381" r:id="rId40"/>
    <p:sldId id="382" r:id="rId41"/>
    <p:sldId id="362" r:id="rId42"/>
    <p:sldId id="363" r:id="rId43"/>
    <p:sldId id="364" r:id="rId44"/>
    <p:sldId id="407" r:id="rId45"/>
    <p:sldId id="383" r:id="rId46"/>
    <p:sldId id="471" r:id="rId47"/>
    <p:sldId id="475" r:id="rId48"/>
    <p:sldId id="476" r:id="rId49"/>
    <p:sldId id="477" r:id="rId50"/>
    <p:sldId id="384" r:id="rId51"/>
    <p:sldId id="385" r:id="rId52"/>
    <p:sldId id="386" r:id="rId53"/>
    <p:sldId id="387" r:id="rId54"/>
    <p:sldId id="388" r:id="rId55"/>
    <p:sldId id="389" r:id="rId56"/>
    <p:sldId id="417" r:id="rId57"/>
    <p:sldId id="393" r:id="rId58"/>
    <p:sldId id="394" r:id="rId59"/>
    <p:sldId id="395" r:id="rId60"/>
    <p:sldId id="396" r:id="rId61"/>
    <p:sldId id="397" r:id="rId62"/>
    <p:sldId id="398" r:id="rId63"/>
    <p:sldId id="399" r:id="rId64"/>
    <p:sldId id="400" r:id="rId65"/>
    <p:sldId id="422" r:id="rId66"/>
    <p:sldId id="401" r:id="rId67"/>
    <p:sldId id="472" r:id="rId68"/>
    <p:sldId id="411" r:id="rId69"/>
    <p:sldId id="412" r:id="rId70"/>
    <p:sldId id="413" r:id="rId71"/>
    <p:sldId id="414" r:id="rId72"/>
    <p:sldId id="415" r:id="rId73"/>
    <p:sldId id="416" r:id="rId74"/>
    <p:sldId id="405" r:id="rId75"/>
    <p:sldId id="425" r:id="rId76"/>
    <p:sldId id="426" r:id="rId77"/>
    <p:sldId id="404" r:id="rId78"/>
    <p:sldId id="418" r:id="rId79"/>
    <p:sldId id="419" r:id="rId80"/>
    <p:sldId id="420" r:id="rId81"/>
    <p:sldId id="421" r:id="rId82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FFFF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8D374D69-F5D6-4C51-8581-2B29CF17BC40}" type="datetimeFigureOut">
              <a:rPr lang="pl-PL"/>
              <a:pPr>
                <a:defRPr/>
              </a:pPr>
              <a:t>2018-04-23</a:t>
            </a:fld>
            <a:endParaRPr lang="pl-PL"/>
          </a:p>
        </p:txBody>
      </p:sp>
      <p:sp>
        <p:nvSpPr>
          <p:cNvPr id="113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3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7041F3D2-ABF2-4500-9B46-142D43AD22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pl-PL" noProof="0" smtClean="0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marL="0" indent="0" algn="ctr">
              <a:buFont typeface="Georgia" pitchFamily="18" charset="0"/>
              <a:buNone/>
              <a:defRPr sz="2800"/>
            </a:lvl1pPr>
          </a:lstStyle>
          <a:p>
            <a:pPr lvl="0"/>
            <a:r>
              <a:rPr lang="pl-PL" noProof="0" smtClean="0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  <p:sp>
        <p:nvSpPr>
          <p:cNvPr id="2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10246" name="Picture 11" descr="logoAGH_bw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032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2B9CE476-B7AC-4CBB-8F47-74833673C312}" type="slidenum">
              <a:rPr lang="pl-PL" sz="1000"/>
              <a:pPr algn="r">
                <a:defRPr/>
              </a:pPr>
              <a:t>‹#›</a:t>
            </a:fld>
            <a:endParaRPr lang="pl-PL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266700" indent="-266700"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buChar char="—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+mn-lt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+mn-lt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4427538" y="4941888"/>
            <a:ext cx="42497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dirty="0"/>
              <a:t>Krzysztof Regulski, </a:t>
            </a:r>
            <a:r>
              <a:rPr lang="pl-PL" sz="1400" dirty="0" err="1"/>
              <a:t>WIMiIP</a:t>
            </a:r>
            <a:r>
              <a:rPr lang="pl-PL" sz="1400"/>
              <a:t>, KISiM, </a:t>
            </a:r>
            <a:endParaRPr lang="pl-PL"/>
          </a:p>
          <a:p>
            <a:r>
              <a:rPr lang="pl-PL" sz="1400"/>
              <a:t>regulski@agh.edu.pl</a:t>
            </a:r>
          </a:p>
          <a:p>
            <a:r>
              <a:rPr lang="pl-PL" sz="1400"/>
              <a:t>B5, pok. 408</a:t>
            </a:r>
          </a:p>
          <a:p>
            <a:endParaRPr lang="pl-PL" sz="1400"/>
          </a:p>
        </p:txBody>
      </p:sp>
      <p:sp>
        <p:nvSpPr>
          <p:cNvPr id="1229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357563"/>
            <a:ext cx="6400800" cy="1266825"/>
          </a:xfrm>
          <a:noFill/>
        </p:spPr>
        <p:txBody>
          <a:bodyPr/>
          <a:lstStyle/>
          <a:p>
            <a:pPr eaLnBrk="1" hangingPunct="1"/>
            <a:r>
              <a:rPr lang="pl-PL" sz="3600" smtClean="0"/>
              <a:t>Analiza Skupień 2</a:t>
            </a:r>
            <a:br>
              <a:rPr lang="pl-PL" sz="3600" smtClean="0"/>
            </a:br>
            <a:r>
              <a:rPr lang="pl-PL" sz="2400" i="1" smtClean="0"/>
              <a:t>Cluster analysis</a:t>
            </a: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179388" y="1241425"/>
            <a:ext cx="8713787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/>
            <a:r>
              <a:rPr lang="pl-PL" sz="1400"/>
              <a:t>w wykładzie wykorzystano: </a:t>
            </a:r>
          </a:p>
          <a:p>
            <a:pPr marL="342900" indent="-342900">
              <a:buFontTx/>
              <a:buAutoNum type="arabicPeriod"/>
            </a:pPr>
            <a:r>
              <a:rPr lang="pl-PL" sz="1400" i="1">
                <a:solidFill>
                  <a:srgbClr val="006699"/>
                </a:solidFill>
              </a:rPr>
              <a:t>Internetowy Podręcznik Statystyki, </a:t>
            </a:r>
            <a:r>
              <a:rPr lang="pl-PL" sz="1400"/>
              <a:t>http://www.statsoft.pl/textbook/stathome.html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de-DE" sz="1400"/>
              <a:t>Dr Hab. Hung Son Nguyen</a:t>
            </a:r>
            <a:r>
              <a:rPr lang="pl-PL" sz="1400"/>
              <a:t>, </a:t>
            </a:r>
            <a:r>
              <a:rPr lang="pl-PL" sz="1400" i="1">
                <a:solidFill>
                  <a:srgbClr val="006699"/>
                </a:solidFill>
              </a:rPr>
              <a:t>Clustering - Efektywne metody grupowania danych, </a:t>
            </a:r>
            <a:r>
              <a:rPr lang="pl-PL" sz="1400"/>
              <a:t>wykład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pl-PL" sz="1400"/>
              <a:t>Dr inż. Agata Kołakowska, </a:t>
            </a:r>
            <a:r>
              <a:rPr lang="pl-PL" sz="1400" i="1">
                <a:solidFill>
                  <a:srgbClr val="006699"/>
                </a:solidFill>
              </a:rPr>
              <a:t>Systemy uczące się a inne dziedziny nauki</a:t>
            </a: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	Eksploracja Danych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4652963"/>
            <a:ext cx="47910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052513"/>
            <a:ext cx="47815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Statystyki opisowe skupień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859338" y="1125538"/>
            <a:ext cx="4125912" cy="52562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sz="2000" smtClean="0"/>
              <a:t>Wniosek 1: skupienie 1. to ludzie młodsi (30lat), skupienia 2 i 4 to starsi (45 lat), skupienie 3 (40lat)</a:t>
            </a:r>
          </a:p>
          <a:p>
            <a:pPr>
              <a:lnSpc>
                <a:spcPct val="90000"/>
              </a:lnSpc>
            </a:pPr>
            <a:endParaRPr lang="pl-PL" sz="2000" smtClean="0"/>
          </a:p>
          <a:p>
            <a:pPr>
              <a:lnSpc>
                <a:spcPct val="90000"/>
              </a:lnSpc>
            </a:pPr>
            <a:endParaRPr lang="pl-PL" sz="2000" smtClean="0"/>
          </a:p>
          <a:p>
            <a:pPr>
              <a:lnSpc>
                <a:spcPct val="90000"/>
              </a:lnSpc>
            </a:pPr>
            <a:r>
              <a:rPr lang="pl-PL" sz="2000" smtClean="0"/>
              <a:t>Wniosek 2: skupienie 2. to ludzie lepiej wykształceni niż skupienia </a:t>
            </a:r>
            <a:br>
              <a:rPr lang="pl-PL" sz="2000" smtClean="0"/>
            </a:br>
            <a:r>
              <a:rPr lang="pl-PL" sz="2000" smtClean="0"/>
              <a:t>1., 3. i 4.</a:t>
            </a:r>
          </a:p>
          <a:p>
            <a:pPr>
              <a:lnSpc>
                <a:spcPct val="90000"/>
              </a:lnSpc>
            </a:pPr>
            <a:endParaRPr lang="pl-PL" sz="2000" smtClean="0"/>
          </a:p>
          <a:p>
            <a:pPr>
              <a:lnSpc>
                <a:spcPct val="90000"/>
              </a:lnSpc>
            </a:pPr>
            <a:endParaRPr lang="pl-PL" sz="2000" smtClean="0"/>
          </a:p>
          <a:p>
            <a:pPr>
              <a:lnSpc>
                <a:spcPct val="90000"/>
              </a:lnSpc>
            </a:pPr>
            <a:r>
              <a:rPr lang="pl-PL" sz="2000" smtClean="0"/>
              <a:t>Wniosek 3: najmniej pracują osoby ze skupienia 1, najciężej ze skupienia 2.; skupienia 3 i 4 pracują normalnie – ok. 40h/tydzień</a:t>
            </a:r>
          </a:p>
          <a:p>
            <a:pPr>
              <a:lnSpc>
                <a:spcPct val="90000"/>
              </a:lnSpc>
              <a:buFont typeface="Georgia" pitchFamily="18" charset="0"/>
              <a:buNone/>
            </a:pPr>
            <a:endParaRPr lang="pl-PL" sz="2000" smtClean="0"/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2843213" y="1052513"/>
            <a:ext cx="360362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>
            <a:off x="0" y="1989138"/>
            <a:ext cx="1081088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grpSp>
        <p:nvGrpSpPr>
          <p:cNvPr id="19464" name="Group 8"/>
          <p:cNvGrpSpPr>
            <a:grpSpLocks/>
          </p:cNvGrpSpPr>
          <p:nvPr/>
        </p:nvGrpSpPr>
        <p:grpSpPr bwMode="auto">
          <a:xfrm>
            <a:off x="0" y="2852738"/>
            <a:ext cx="4899025" cy="1304925"/>
            <a:chOff x="0" y="1525"/>
            <a:chExt cx="3086" cy="822"/>
          </a:xfrm>
        </p:grpSpPr>
        <p:pic>
          <p:nvPicPr>
            <p:cNvPr id="19467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" y="1525"/>
              <a:ext cx="3018" cy="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8" name="AutoShape 10"/>
            <p:cNvSpPr>
              <a:spLocks noChangeArrowheads="1"/>
            </p:cNvSpPr>
            <p:nvPr/>
          </p:nvSpPr>
          <p:spPr bwMode="auto">
            <a:xfrm>
              <a:off x="0" y="2115"/>
              <a:ext cx="681" cy="136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</a:endParaRPr>
            </a:p>
          </p:txBody>
        </p:sp>
        <p:sp>
          <p:nvSpPr>
            <p:cNvPr id="19469" name="AutoShape 11"/>
            <p:cNvSpPr>
              <a:spLocks noChangeArrowheads="1"/>
            </p:cNvSpPr>
            <p:nvPr/>
          </p:nvSpPr>
          <p:spPr bwMode="auto">
            <a:xfrm>
              <a:off x="1791" y="1525"/>
              <a:ext cx="590" cy="136"/>
            </a:xfrm>
            <a:prstGeom prst="roundRect">
              <a:avLst>
                <a:gd name="adj" fmla="val 16667"/>
              </a:avLst>
            </a:prstGeom>
            <a:solidFill>
              <a:srgbClr val="006699">
                <a:alpha val="20000"/>
              </a:srgbClr>
            </a:solidFill>
            <a:ln w="25400">
              <a:solidFill>
                <a:srgbClr val="0066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pl-PL" sz="2400" b="1">
                <a:solidFill>
                  <a:srgbClr val="006699"/>
                </a:solidFill>
              </a:endParaRPr>
            </a:p>
          </p:txBody>
        </p:sp>
      </p:grpSp>
      <p:sp>
        <p:nvSpPr>
          <p:cNvPr id="19465" name="AutoShape 12"/>
          <p:cNvSpPr>
            <a:spLocks noChangeArrowheads="1"/>
          </p:cNvSpPr>
          <p:nvPr/>
        </p:nvSpPr>
        <p:spPr bwMode="auto">
          <a:xfrm>
            <a:off x="0" y="5589588"/>
            <a:ext cx="1081088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19466" name="AutoShape 13"/>
          <p:cNvSpPr>
            <a:spLocks noChangeArrowheads="1"/>
          </p:cNvSpPr>
          <p:nvPr/>
        </p:nvSpPr>
        <p:spPr bwMode="auto">
          <a:xfrm>
            <a:off x="2843213" y="4652963"/>
            <a:ext cx="936625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3671887" cy="576262"/>
          </a:xfrm>
        </p:spPr>
        <p:txBody>
          <a:bodyPr/>
          <a:lstStyle/>
          <a:p>
            <a:r>
              <a:rPr lang="pl-PL" smtClean="0"/>
              <a:t>Co już wiemy?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981075"/>
            <a:ext cx="3241675" cy="1727200"/>
          </a:xfrm>
          <a:noFill/>
          <a:ln w="25400">
            <a:solidFill>
              <a:srgbClr val="0000FF"/>
            </a:solidFill>
          </a:ln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pl-PL" sz="2000" smtClean="0"/>
              <a:t>Skupienie 1:</a:t>
            </a:r>
          </a:p>
          <a:p>
            <a:r>
              <a:rPr lang="pl-PL" sz="1800" smtClean="0"/>
              <a:t>młodzi (30lat);</a:t>
            </a:r>
          </a:p>
          <a:p>
            <a:r>
              <a:rPr lang="pl-PL" sz="1800" smtClean="0"/>
              <a:t>średnio wykształceni;</a:t>
            </a:r>
          </a:p>
          <a:p>
            <a:r>
              <a:rPr lang="pl-PL" sz="1800" smtClean="0"/>
              <a:t>pracujący stosunkowo mało;</a:t>
            </a:r>
          </a:p>
          <a:p>
            <a:endParaRPr lang="pl-PL" sz="180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79388" y="2781300"/>
            <a:ext cx="3241675" cy="172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/>
              <a:t>Skupienie 2: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w średnim wieku (ok. 45lat);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bardzo dobrze wykształceni;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pracujący dużo;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179388" y="4581525"/>
            <a:ext cx="3240087" cy="17272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/>
              <a:t>Skupienie 3: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w wieku ok. 40 lat;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słabo wykształceni; 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pracujący stosunkowo dużo;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476250"/>
            <a:ext cx="23034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188913"/>
            <a:ext cx="971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62375" y="2838450"/>
            <a:ext cx="5381625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635375" y="981075"/>
            <a:ext cx="3240088" cy="1727200"/>
          </a:xfrm>
          <a:prstGeom prst="rect">
            <a:avLst/>
          </a:prstGeom>
          <a:noFill/>
          <a:ln w="25400"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/>
              <a:t>Skupienie 4: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w średnim wieku (ok. 45lat);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raczej słabo wykształceni; 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pracujący ok. 41h/tyg</a:t>
            </a:r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7164388" y="1125538"/>
            <a:ext cx="183515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2800">
                <a:solidFill>
                  <a:srgbClr val="006699"/>
                </a:solidFill>
              </a:rPr>
              <a:t>kto jest najlepszym klientem?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125538"/>
            <a:ext cx="76390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404813"/>
            <a:ext cx="2409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7596188" y="1557338"/>
            <a:ext cx="863600" cy="10795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755650" y="2060575"/>
            <a:ext cx="3600450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708275"/>
            <a:ext cx="48577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2700338" y="4149725"/>
            <a:ext cx="863600" cy="2159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2700338" y="5300663"/>
            <a:ext cx="863600" cy="1444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1908175" y="3357563"/>
            <a:ext cx="863600" cy="1444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3492500" y="3500438"/>
            <a:ext cx="863600" cy="1444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4284663" y="3716338"/>
            <a:ext cx="863600" cy="1444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084888" y="2852738"/>
            <a:ext cx="2592387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pl-PL" sz="2800">
                <a:solidFill>
                  <a:srgbClr val="006699"/>
                </a:solidFill>
              </a:rPr>
              <a:t>Najlepiej zarabia skupienie 2 – kim ONI są?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795963" y="4437063"/>
            <a:ext cx="3241675" cy="172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/>
              <a:t>Skupienie 2: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w średnim wieku (ok. 45lat);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bardzo dobrze wykształceni;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pracujący dużo;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3600450" cy="576262"/>
          </a:xfrm>
        </p:spPr>
        <p:txBody>
          <a:bodyPr/>
          <a:lstStyle/>
          <a:p>
            <a:r>
              <a:rPr lang="pl-PL" sz="2400" smtClean="0">
                <a:solidFill>
                  <a:srgbClr val="006699"/>
                </a:solidFill>
              </a:rPr>
              <a:t>Co nowego o skupieniu 2?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4032250" cy="388778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pl-PL" smtClean="0"/>
              <a:t>Skupienie 2 to:</a:t>
            </a:r>
          </a:p>
          <a:p>
            <a:r>
              <a:rPr lang="pl-PL" sz="2000" smtClean="0">
                <a:solidFill>
                  <a:schemeClr val="bg2"/>
                </a:solidFill>
              </a:rPr>
              <a:t>ludzie średnim wieku (ok. 45lat);</a:t>
            </a:r>
          </a:p>
          <a:p>
            <a:r>
              <a:rPr lang="pl-PL" sz="2000" smtClean="0">
                <a:solidFill>
                  <a:schemeClr val="bg2"/>
                </a:solidFill>
              </a:rPr>
              <a:t>bardzo dobrze wykształceni;</a:t>
            </a:r>
          </a:p>
          <a:p>
            <a:r>
              <a:rPr lang="pl-PL" sz="2000" smtClean="0">
                <a:solidFill>
                  <a:schemeClr val="bg2"/>
                </a:solidFill>
              </a:rPr>
              <a:t>pracujący dużo;</a:t>
            </a:r>
          </a:p>
          <a:p>
            <a:r>
              <a:rPr lang="pl-PL" sz="2000" smtClean="0"/>
              <a:t>w małżeństwie;</a:t>
            </a:r>
          </a:p>
          <a:p>
            <a:r>
              <a:rPr lang="pl-PL" sz="2000" smtClean="0"/>
              <a:t>zawód: specjalista/kierownik</a:t>
            </a:r>
          </a:p>
          <a:p>
            <a:r>
              <a:rPr lang="pl-PL" sz="2000" smtClean="0"/>
              <a:t>mężczyzna</a:t>
            </a:r>
          </a:p>
          <a:p>
            <a:endParaRPr lang="pl-PL" sz="2000" smtClean="0"/>
          </a:p>
          <a:p>
            <a:endParaRPr lang="pl-PL" smtClean="0"/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115888"/>
            <a:ext cx="4589462" cy="342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573463"/>
            <a:ext cx="424815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3024187" cy="576262"/>
          </a:xfrm>
        </p:spPr>
        <p:txBody>
          <a:bodyPr/>
          <a:lstStyle/>
          <a:p>
            <a:r>
              <a:rPr lang="pl-PL" smtClean="0"/>
              <a:t>Co z kobietami?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4824413" cy="5113338"/>
          </a:xfrm>
        </p:spPr>
        <p:txBody>
          <a:bodyPr/>
          <a:lstStyle/>
          <a:p>
            <a:pPr marL="0" indent="0">
              <a:buFont typeface="Georgia" pitchFamily="18" charset="0"/>
              <a:buNone/>
            </a:pPr>
            <a:r>
              <a:rPr lang="pl-PL" smtClean="0"/>
              <a:t>Kobiety w naszej próbie zdominowały skupienie 1:</a:t>
            </a:r>
          </a:p>
          <a:p>
            <a:pPr marL="0" indent="0"/>
            <a:r>
              <a:rPr lang="pl-PL" sz="1800" smtClean="0"/>
              <a:t>  są</a:t>
            </a:r>
            <a:r>
              <a:rPr lang="pl-PL" smtClean="0"/>
              <a:t> </a:t>
            </a:r>
            <a:r>
              <a:rPr lang="pl-PL" sz="1800" smtClean="0"/>
              <a:t>młode (30lat);</a:t>
            </a:r>
          </a:p>
          <a:p>
            <a:pPr marL="0" indent="0"/>
            <a:r>
              <a:rPr lang="pl-PL" sz="1800" smtClean="0"/>
              <a:t>  średnio wykształcone;</a:t>
            </a:r>
          </a:p>
          <a:p>
            <a:pPr marL="0" indent="0"/>
            <a:r>
              <a:rPr lang="pl-PL" sz="1800" smtClean="0"/>
              <a:t>  pracujące stosunkowo mało (dzieci?);</a:t>
            </a:r>
          </a:p>
          <a:p>
            <a:pPr marL="0" indent="0"/>
            <a:r>
              <a:rPr lang="pl-PL" sz="1800" smtClean="0"/>
              <a:t>  niezamężne;</a:t>
            </a:r>
          </a:p>
          <a:p>
            <a:pPr marL="0" indent="0"/>
            <a:r>
              <a:rPr lang="pl-PL" sz="1800" smtClean="0"/>
              <a:t>  pracują w usługach;</a:t>
            </a:r>
          </a:p>
          <a:p>
            <a:pPr marL="0" indent="0"/>
            <a:r>
              <a:rPr lang="pl-PL" sz="1800" smtClean="0"/>
              <a:t>  prawie wszystkie zarabiają poniżej 50 000$;</a:t>
            </a:r>
          </a:p>
          <a:p>
            <a:pPr marL="0" indent="0"/>
            <a:endParaRPr lang="pl-PL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0"/>
            <a:ext cx="343376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2924175"/>
            <a:ext cx="3960812" cy="29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2951162" cy="576262"/>
          </a:xfrm>
        </p:spPr>
        <p:txBody>
          <a:bodyPr/>
          <a:lstStyle/>
          <a:p>
            <a:r>
              <a:rPr lang="pl-PL" smtClean="0"/>
              <a:t>Kim są pozostali?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2375" y="0"/>
            <a:ext cx="53816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323850" y="1196975"/>
            <a:ext cx="3240088" cy="3527425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/>
              <a:t>Skupienie 3: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>
                <a:solidFill>
                  <a:schemeClr val="bg2"/>
                </a:solidFill>
              </a:rPr>
              <a:t>w wieku ok. 40 lat;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>
                <a:solidFill>
                  <a:schemeClr val="bg2"/>
                </a:solidFill>
              </a:rPr>
              <a:t>słabo wykształceni; 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>
                <a:solidFill>
                  <a:schemeClr val="bg2"/>
                </a:solidFill>
              </a:rPr>
              <a:t>pracujący stosunkowo dużo;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mężczyźni;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żonaci;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głównie sprzedawcy;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zarabiają poniżej 50 000$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3924300" y="4076700"/>
            <a:ext cx="4751388" cy="2447925"/>
          </a:xfrm>
          <a:prstGeom prst="rect">
            <a:avLst/>
          </a:prstGeom>
          <a:noFill/>
          <a:ln w="25400">
            <a:solidFill>
              <a:srgbClr val="CC99FF"/>
            </a:solidFill>
            <a:miter lim="800000"/>
            <a:headEnd/>
            <a:tailEnd/>
          </a:ln>
        </p:spPr>
        <p:txBody>
          <a:bodyPr/>
          <a:lstStyle/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None/>
            </a:pPr>
            <a:r>
              <a:rPr lang="pl-PL" sz="2000"/>
              <a:t>Skupienie 4: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>
                <a:solidFill>
                  <a:schemeClr val="bg2"/>
                </a:solidFill>
              </a:rPr>
              <a:t>w średnim wieku (ok. 45lat); raczej słabo wykształceni; pracujący ok. 41h/tyg;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kobiety i mężczyźni po rozwodzie, 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rzemieślnicy, fachowcy…</a:t>
            </a:r>
          </a:p>
          <a:p>
            <a:pPr marL="266700" indent="-266700" eaLnBrk="0" hangingPunct="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/>
              <a:t>zarabiający poniżej 50 000$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Kto się najbardziej różni?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3887787" cy="5113337"/>
          </a:xfrm>
        </p:spPr>
        <p:txBody>
          <a:bodyPr/>
          <a:lstStyle/>
          <a:p>
            <a:r>
              <a:rPr lang="pl-PL" smtClean="0"/>
              <a:t>Najbardziej rozróżnialne są skupienia 1. i 2. – czyli młodzi specjaliści i panny na wydaniu</a:t>
            </a:r>
          </a:p>
          <a:p>
            <a:r>
              <a:rPr lang="pl-PL" smtClean="0"/>
              <a:t>Widać to również w zarobkach.</a:t>
            </a:r>
          </a:p>
          <a:p>
            <a:r>
              <a:rPr lang="pl-PL" smtClean="0"/>
              <a:t>Po ślubie różnice się wyrównują…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2492375"/>
            <a:ext cx="40005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781300"/>
            <a:ext cx="7559675" cy="1152525"/>
          </a:xfrm>
        </p:spPr>
        <p:txBody>
          <a:bodyPr/>
          <a:lstStyle/>
          <a:p>
            <a:r>
              <a:rPr lang="pl-PL" sz="3200" smtClean="0"/>
              <a:t>Probabilistyczny algorytm EM</a:t>
            </a:r>
            <a:br>
              <a:rPr lang="pl-PL" sz="3200" smtClean="0"/>
            </a:br>
            <a:r>
              <a:rPr lang="pl-PL" sz="3200" i="1" smtClean="0"/>
              <a:t>Expectation Maximisation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Probabilistyczny algorytm EM</a:t>
            </a:r>
            <a:br>
              <a:rPr lang="pl-PL" smtClean="0"/>
            </a:br>
            <a:r>
              <a:rPr lang="pl-PL" i="1" smtClean="0"/>
              <a:t>Expectation Maximisation</a:t>
            </a:r>
          </a:p>
        </p:txBody>
      </p:sp>
      <p:sp>
        <p:nvSpPr>
          <p:cNvPr id="27651" name="Symbol zastępczy zawartości 2"/>
          <p:cNvSpPr>
            <a:spLocks noGrp="1"/>
          </p:cNvSpPr>
          <p:nvPr>
            <p:ph idx="1"/>
          </p:nvPr>
        </p:nvSpPr>
        <p:spPr>
          <a:xfrm>
            <a:off x="250825" y="1125538"/>
            <a:ext cx="5256213" cy="2708275"/>
          </a:xfrm>
        </p:spPr>
        <p:txBody>
          <a:bodyPr/>
          <a:lstStyle/>
          <a:p>
            <a:pPr eaLnBrk="1" hangingPunct="1"/>
            <a:r>
              <a:rPr lang="pl-PL" smtClean="0"/>
              <a:t>Przykład: obserwujemy dużą próbę pomiarów jednej </a:t>
            </a:r>
            <a:r>
              <a:rPr lang="pl-PL" smtClean="0">
                <a:solidFill>
                  <a:srgbClr val="006699"/>
                </a:solidFill>
              </a:rPr>
              <a:t>zmiennej ilościowej</a:t>
            </a:r>
            <a:r>
              <a:rPr lang="pl-PL" smtClean="0"/>
              <a:t>.</a:t>
            </a:r>
          </a:p>
          <a:p>
            <a:pPr eaLnBrk="1" hangingPunct="1"/>
            <a:r>
              <a:rPr lang="pl-PL" smtClean="0"/>
              <a:t>Zamiast patrzyć tylko na odległość, uwzględniamy dodatkowo informację o </a:t>
            </a:r>
            <a:r>
              <a:rPr lang="pl-PL" smtClean="0">
                <a:solidFill>
                  <a:srgbClr val="006699"/>
                </a:solidFill>
              </a:rPr>
              <a:t>rozkładzie przykładów</a:t>
            </a:r>
            <a:r>
              <a:rPr lang="pl-PL" smtClean="0"/>
              <a:t>.</a:t>
            </a:r>
          </a:p>
          <a:p>
            <a:pPr eaLnBrk="1" hangingPunct="1"/>
            <a:endParaRPr lang="pl-PL" smtClean="0"/>
          </a:p>
        </p:txBody>
      </p:sp>
      <p:sp>
        <p:nvSpPr>
          <p:cNvPr id="27652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1125538"/>
            <a:ext cx="32099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Symbol zastępczy zawartości 2"/>
          <p:cNvSpPr txBox="1">
            <a:spLocks/>
          </p:cNvSpPr>
          <p:nvPr/>
        </p:nvSpPr>
        <p:spPr bwMode="auto">
          <a:xfrm>
            <a:off x="428625" y="3848100"/>
            <a:ext cx="7767638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66700" indent="-26670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 sz="2400"/>
              <a:t>Zamiast przypisywać definitywnie przykład do grupy estymuje prawdopodobieństwo takiego przynależenia.</a:t>
            </a:r>
          </a:p>
          <a:p>
            <a:pPr marL="266700" indent="-266700">
              <a:spcBef>
                <a:spcPct val="50000"/>
              </a:spcBef>
              <a:buSzPct val="70000"/>
              <a:buFont typeface="Georgia" pitchFamily="18" charset="0"/>
              <a:buChar char="—"/>
            </a:pPr>
            <a:r>
              <a:rPr lang="pl-PL" sz="2400"/>
              <a:t>różne rozkłady, jak np. </a:t>
            </a:r>
            <a:r>
              <a:rPr lang="pl-PL" sz="2400">
                <a:solidFill>
                  <a:srgbClr val="006699"/>
                </a:solidFill>
              </a:rPr>
              <a:t>rozkład normalny , logarytmiczno-normalny</a:t>
            </a:r>
            <a:r>
              <a:rPr lang="pl-PL" sz="2400"/>
              <a:t> czy </a:t>
            </a:r>
            <a:r>
              <a:rPr lang="pl-PL" sz="2400">
                <a:solidFill>
                  <a:srgbClr val="006699"/>
                </a:solidFill>
              </a:rPr>
              <a:t>Poissona</a:t>
            </a:r>
            <a:r>
              <a:rPr lang="pl-PL" sz="2400"/>
              <a:t> . Możemy także wybrać różne rozkłady dla różnych zmiennych i stąd, wyznaczać grupy z mieszanin różnych typów rozkładów.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Algorytm EM</a:t>
            </a:r>
          </a:p>
        </p:txBody>
      </p:sp>
      <p:sp>
        <p:nvSpPr>
          <p:cNvPr id="286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b="1" smtClean="0">
                <a:solidFill>
                  <a:srgbClr val="006699"/>
                </a:solidFill>
              </a:rPr>
              <a:t>Zmienne jakościowe</a:t>
            </a:r>
            <a:r>
              <a:rPr lang="pl-PL" b="1" smtClean="0"/>
              <a:t>.</a:t>
            </a:r>
            <a:r>
              <a:rPr lang="pl-PL" smtClean="0"/>
              <a:t> Implementacja algorytmu </a:t>
            </a:r>
            <a:r>
              <a:rPr lang="pl-PL" i="1" smtClean="0"/>
              <a:t>EM</a:t>
            </a:r>
            <a:r>
              <a:rPr lang="pl-PL" smtClean="0"/>
              <a:t> potrafi korzystać ze zmiennych jakościowych. Najpierw losowo przydziela prawdopodobieństwa (wagi) każdej z klas (kategorii), w każdym ze skupień. </a:t>
            </a:r>
            <a:r>
              <a:rPr lang="pl-PL" smtClean="0">
                <a:solidFill>
                  <a:srgbClr val="006699"/>
                </a:solidFill>
              </a:rPr>
              <a:t>W kolejnych iteracjach prawdopodobieństwa są poprawiane</a:t>
            </a:r>
            <a:r>
              <a:rPr lang="pl-PL" smtClean="0"/>
              <a:t> tak, by zmaksymalizować </a:t>
            </a:r>
            <a:r>
              <a:rPr lang="pl-PL" smtClean="0">
                <a:solidFill>
                  <a:srgbClr val="006699"/>
                </a:solidFill>
              </a:rPr>
              <a:t>wiarygodność</a:t>
            </a:r>
            <a:r>
              <a:rPr lang="pl-PL" smtClean="0"/>
              <a:t> danych przy podanej ilości skupień.</a:t>
            </a:r>
          </a:p>
          <a:p>
            <a:pPr eaLnBrk="1" hangingPunct="1"/>
            <a:r>
              <a:rPr lang="pl-PL" b="1" smtClean="0">
                <a:solidFill>
                  <a:srgbClr val="006699"/>
                </a:solidFill>
              </a:rPr>
              <a:t>Prawdopodobieństwa klasyfikacyjne zamiast klasyfikacji</a:t>
            </a:r>
            <a:r>
              <a:rPr lang="pl-PL" b="1" smtClean="0"/>
              <a:t>.</a:t>
            </a:r>
            <a:r>
              <a:rPr lang="pl-PL" smtClean="0"/>
              <a:t> Wyniki analizy skupień metodą </a:t>
            </a:r>
            <a:r>
              <a:rPr lang="pl-PL" i="1" smtClean="0"/>
              <a:t>EM</a:t>
            </a:r>
            <a:r>
              <a:rPr lang="pl-PL" smtClean="0"/>
              <a:t> są inne niż obliczone metodą </a:t>
            </a:r>
            <a:r>
              <a:rPr lang="pl-PL" i="1" smtClean="0"/>
              <a:t>k</a:t>
            </a:r>
            <a:r>
              <a:rPr lang="pl-PL" smtClean="0"/>
              <a:t>-średnich. Ta ostatnia wyznacza skupienia. Algorytm </a:t>
            </a:r>
            <a:r>
              <a:rPr lang="pl-PL" i="1" smtClean="0"/>
              <a:t>EM</a:t>
            </a:r>
            <a:r>
              <a:rPr lang="pl-PL" smtClean="0"/>
              <a:t> nie wyznacza przyporządkowania obserwacji do klas lecz </a:t>
            </a:r>
            <a:r>
              <a:rPr lang="pl-PL" smtClean="0">
                <a:solidFill>
                  <a:srgbClr val="006699"/>
                </a:solidFill>
              </a:rPr>
              <a:t>prawdopodobieństwa klasyfikacyjne</a:t>
            </a:r>
            <a:r>
              <a:rPr lang="pl-PL" smtClean="0"/>
              <a:t>. </a:t>
            </a:r>
          </a:p>
        </p:txBody>
      </p:sp>
      <p:sp>
        <p:nvSpPr>
          <p:cNvPr id="28676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Rodzaje modeli: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29600" cy="4608512"/>
          </a:xfrm>
          <a:noFill/>
        </p:spPr>
        <p:txBody>
          <a:bodyPr/>
          <a:lstStyle/>
          <a:p>
            <a:pPr lvl="1" eaLnBrk="1" hangingPunct="1"/>
            <a:r>
              <a:rPr lang="pl-PL" dirty="0" smtClean="0">
                <a:solidFill>
                  <a:schemeClr val="bg2"/>
                </a:solidFill>
              </a:rPr>
              <a:t>metoda </a:t>
            </a:r>
            <a:r>
              <a:rPr lang="pl-PL" dirty="0" err="1" smtClean="0">
                <a:solidFill>
                  <a:schemeClr val="bg2"/>
                </a:solidFill>
              </a:rPr>
              <a:t>k-średnich</a:t>
            </a:r>
            <a:r>
              <a:rPr lang="pl-PL" dirty="0" smtClean="0">
                <a:solidFill>
                  <a:schemeClr val="bg2"/>
                </a:solidFill>
              </a:rPr>
              <a:t>, </a:t>
            </a:r>
          </a:p>
          <a:p>
            <a:pPr lvl="1" eaLnBrk="1" hangingPunct="1"/>
            <a:r>
              <a:rPr lang="pl-PL" dirty="0" smtClean="0">
                <a:solidFill>
                  <a:schemeClr val="bg2"/>
                </a:solidFill>
              </a:rPr>
              <a:t>metody hierarchiczne, </a:t>
            </a:r>
          </a:p>
          <a:p>
            <a:pPr lvl="1" eaLnBrk="1" hangingPunct="1"/>
            <a:r>
              <a:rPr lang="pl-PL" dirty="0" smtClean="0"/>
              <a:t>grupowanie probabilistyczne - algorytm EM, COWEB </a:t>
            </a:r>
          </a:p>
          <a:p>
            <a:pPr lvl="1" eaLnBrk="1" hangingPunct="1"/>
            <a:r>
              <a:rPr lang="pl-PL" dirty="0" smtClean="0"/>
              <a:t>algorytm BIRCH, ROCK</a:t>
            </a:r>
          </a:p>
          <a:p>
            <a:pPr lvl="1" eaLnBrk="1" hangingPunct="1"/>
            <a:r>
              <a:rPr lang="pl-PL" dirty="0" smtClean="0"/>
              <a:t>grupowanie oparte na gęstości </a:t>
            </a:r>
          </a:p>
          <a:p>
            <a:pPr lvl="1" eaLnBrk="1" hangingPunct="1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sieci </a:t>
            </a:r>
            <a:r>
              <a:rPr lang="pl-PL" dirty="0" err="1" smtClean="0">
                <a:solidFill>
                  <a:schemeClr val="bg1">
                    <a:lumMod val="50000"/>
                  </a:schemeClr>
                </a:solidFill>
              </a:rPr>
              <a:t>Kohonena</a:t>
            </a:r>
            <a:endParaRPr lang="pl-PL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 eaLnBrk="1" hangingPunct="1"/>
            <a:endParaRPr lang="pl-PL" dirty="0" smtClean="0"/>
          </a:p>
          <a:p>
            <a:pPr lvl="1" eaLnBrk="1" hangingPunct="1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Algorytm EM</a:t>
            </a:r>
          </a:p>
        </p:txBody>
      </p:sp>
      <p:sp>
        <p:nvSpPr>
          <p:cNvPr id="29699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413"/>
            <a:ext cx="8712968" cy="5113337"/>
          </a:xfrm>
        </p:spPr>
        <p:txBody>
          <a:bodyPr/>
          <a:lstStyle/>
          <a:p>
            <a:pPr eaLnBrk="1" hangingPunct="1"/>
            <a:r>
              <a:rPr lang="pl-PL" dirty="0" smtClean="0"/>
              <a:t>Metoda składa się z </a:t>
            </a:r>
            <a:r>
              <a:rPr lang="pl-PL" dirty="0" smtClean="0">
                <a:solidFill>
                  <a:srgbClr val="006699"/>
                </a:solidFill>
              </a:rPr>
              <a:t>dwu kroków </a:t>
            </a:r>
            <a:r>
              <a:rPr lang="pl-PL" dirty="0" smtClean="0"/>
              <a:t>wykonywanych na przemian tak długo, aż pomiędzy kolejnymi przebiegami nie dochodzi do zauważalnej poprawy.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b="1" dirty="0" smtClean="0">
                <a:solidFill>
                  <a:srgbClr val="006699"/>
                </a:solidFill>
              </a:rPr>
              <a:t>Estymacja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i="1" dirty="0" err="1" smtClean="0"/>
              <a:t>expectation</a:t>
            </a:r>
            <a:r>
              <a:rPr lang="pl-PL" dirty="0" smtClean="0"/>
              <a:t>). Dla aktualnego, </a:t>
            </a:r>
            <a:r>
              <a:rPr lang="pl-PL" dirty="0" smtClean="0"/>
              <a:t>estymowanego </a:t>
            </a:r>
            <a:r>
              <a:rPr lang="pl-PL" dirty="0" smtClean="0"/>
              <a:t>układu </a:t>
            </a:r>
            <a:r>
              <a:rPr lang="pl-PL" dirty="0" smtClean="0">
                <a:solidFill>
                  <a:srgbClr val="006699"/>
                </a:solidFill>
              </a:rPr>
              <a:t>parametrów rozkładu </a:t>
            </a:r>
            <a:r>
              <a:rPr lang="pl-PL" dirty="0" smtClean="0"/>
              <a:t>przykładów dokonaj przypisania przykładom </a:t>
            </a:r>
            <a:r>
              <a:rPr lang="pl-PL" dirty="0" smtClean="0">
                <a:solidFill>
                  <a:srgbClr val="006699"/>
                </a:solidFill>
              </a:rPr>
              <a:t>prawdopodobieństwa przynależenia </a:t>
            </a:r>
            <a:r>
              <a:rPr lang="pl-PL" dirty="0" smtClean="0"/>
              <a:t>do grup.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b="1" dirty="0" smtClean="0">
                <a:solidFill>
                  <a:srgbClr val="006699"/>
                </a:solidFill>
              </a:rPr>
              <a:t>Maksymalizuj</a:t>
            </a:r>
            <a:r>
              <a:rPr lang="pl-PL" dirty="0" smtClean="0"/>
              <a:t> - Zamień aktualne parametry rozkładu na takie, które prowadzą do </a:t>
            </a:r>
            <a:r>
              <a:rPr lang="pl-PL" dirty="0" smtClean="0">
                <a:solidFill>
                  <a:srgbClr val="006699"/>
                </a:solidFill>
              </a:rPr>
              <a:t>modelu bardzie zgodnego </a:t>
            </a:r>
            <a:r>
              <a:rPr lang="pl-PL" dirty="0" smtClean="0"/>
              <a:t>z danymi (rozkładem przykładów). W tym celu wykorzystaj prawdopodobieństwa przynależenia do grup uzyskane w kroku 1.</a:t>
            </a:r>
          </a:p>
        </p:txBody>
      </p:sp>
      <p:sp>
        <p:nvSpPr>
          <p:cNvPr id="2970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5875"/>
            <a:ext cx="7629525" cy="908050"/>
          </a:xfrm>
        </p:spPr>
        <p:txBody>
          <a:bodyPr/>
          <a:lstStyle/>
          <a:p>
            <a:pPr eaLnBrk="1" hangingPunct="1"/>
            <a:r>
              <a:rPr lang="pl-PL" i="1" smtClean="0"/>
              <a:t>Gaussian mixture model</a:t>
            </a:r>
          </a:p>
        </p:txBody>
      </p:sp>
      <p:grpSp>
        <p:nvGrpSpPr>
          <p:cNvPr id="30723" name="Group 17"/>
          <p:cNvGrpSpPr>
            <a:grpSpLocks/>
          </p:cNvGrpSpPr>
          <p:nvPr/>
        </p:nvGrpSpPr>
        <p:grpSpPr bwMode="auto">
          <a:xfrm>
            <a:off x="1028700" y="1066800"/>
            <a:ext cx="3429000" cy="2590800"/>
            <a:chOff x="432" y="912"/>
            <a:chExt cx="2160" cy="1632"/>
          </a:xfrm>
        </p:grpSpPr>
        <p:pic>
          <p:nvPicPr>
            <p:cNvPr id="3074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912"/>
              <a:ext cx="2112" cy="16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30742" name="Rectangle 10"/>
            <p:cNvSpPr>
              <a:spLocks noChangeArrowheads="1"/>
            </p:cNvSpPr>
            <p:nvPr/>
          </p:nvSpPr>
          <p:spPr bwMode="auto">
            <a:xfrm>
              <a:off x="480" y="912"/>
              <a:ext cx="2112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30724" name="Text Box 21"/>
          <p:cNvSpPr txBox="1">
            <a:spLocks noChangeArrowheads="1"/>
          </p:cNvSpPr>
          <p:nvPr/>
        </p:nvSpPr>
        <p:spPr bwMode="auto">
          <a:xfrm>
            <a:off x="1104900" y="10668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0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914900" y="1066800"/>
            <a:ext cx="3429000" cy="2590800"/>
            <a:chOff x="3120" y="624"/>
            <a:chExt cx="2160" cy="1632"/>
          </a:xfrm>
        </p:grpSpPr>
        <p:grpSp>
          <p:nvGrpSpPr>
            <p:cNvPr id="30737" name="Group 18"/>
            <p:cNvGrpSpPr>
              <a:grpSpLocks/>
            </p:cNvGrpSpPr>
            <p:nvPr/>
          </p:nvGrpSpPr>
          <p:grpSpPr bwMode="auto">
            <a:xfrm>
              <a:off x="3120" y="624"/>
              <a:ext cx="2160" cy="1632"/>
              <a:chOff x="3264" y="1008"/>
              <a:chExt cx="2160" cy="1632"/>
            </a:xfrm>
          </p:grpSpPr>
          <p:pic>
            <p:nvPicPr>
              <p:cNvPr id="30739" name="Picture 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64" y="1026"/>
                <a:ext cx="2160" cy="148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0740" name="Rectangle 14"/>
              <p:cNvSpPr>
                <a:spLocks noChangeArrowheads="1"/>
              </p:cNvSpPr>
              <p:nvPr/>
            </p:nvSpPr>
            <p:spPr bwMode="auto">
              <a:xfrm>
                <a:off x="3312" y="1008"/>
                <a:ext cx="2112" cy="1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0738" name="Text Box 22"/>
            <p:cNvSpPr txBox="1">
              <a:spLocks noChangeArrowheads="1"/>
            </p:cNvSpPr>
            <p:nvPr/>
          </p:nvSpPr>
          <p:spPr bwMode="auto">
            <a:xfrm>
              <a:off x="3168" y="62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1</a:t>
              </a:r>
            </a:p>
          </p:txBody>
        </p: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104900" y="3733800"/>
            <a:ext cx="3352800" cy="2590800"/>
            <a:chOff x="720" y="2304"/>
            <a:chExt cx="2112" cy="1632"/>
          </a:xfrm>
        </p:grpSpPr>
        <p:grpSp>
          <p:nvGrpSpPr>
            <p:cNvPr id="30733" name="Group 19"/>
            <p:cNvGrpSpPr>
              <a:grpSpLocks/>
            </p:cNvGrpSpPr>
            <p:nvPr/>
          </p:nvGrpSpPr>
          <p:grpSpPr bwMode="auto">
            <a:xfrm>
              <a:off x="720" y="2304"/>
              <a:ext cx="2112" cy="1632"/>
              <a:chOff x="480" y="2496"/>
              <a:chExt cx="2112" cy="1632"/>
            </a:xfrm>
          </p:grpSpPr>
          <p:pic>
            <p:nvPicPr>
              <p:cNvPr id="30735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80" y="2544"/>
                <a:ext cx="2112" cy="150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0736" name="Rectangle 16"/>
              <p:cNvSpPr>
                <a:spLocks noChangeArrowheads="1"/>
              </p:cNvSpPr>
              <p:nvPr/>
            </p:nvSpPr>
            <p:spPr bwMode="auto">
              <a:xfrm>
                <a:off x="480" y="2496"/>
                <a:ext cx="2112" cy="1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0734" name="Text Box 23"/>
            <p:cNvSpPr txBox="1">
              <a:spLocks noChangeArrowheads="1"/>
            </p:cNvSpPr>
            <p:nvPr/>
          </p:nvSpPr>
          <p:spPr bwMode="auto">
            <a:xfrm>
              <a:off x="720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2</a:t>
              </a: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914900" y="3733800"/>
            <a:ext cx="3429000" cy="2590800"/>
            <a:chOff x="3120" y="2304"/>
            <a:chExt cx="2160" cy="1632"/>
          </a:xfrm>
        </p:grpSpPr>
        <p:grpSp>
          <p:nvGrpSpPr>
            <p:cNvPr id="30729" name="Group 20"/>
            <p:cNvGrpSpPr>
              <a:grpSpLocks/>
            </p:cNvGrpSpPr>
            <p:nvPr/>
          </p:nvGrpSpPr>
          <p:grpSpPr bwMode="auto">
            <a:xfrm>
              <a:off x="3120" y="2304"/>
              <a:ext cx="2160" cy="1632"/>
              <a:chOff x="3168" y="2496"/>
              <a:chExt cx="2160" cy="1632"/>
            </a:xfrm>
          </p:grpSpPr>
          <p:pic>
            <p:nvPicPr>
              <p:cNvPr id="30731" name="Picture 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168" y="2680"/>
                <a:ext cx="2160" cy="13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30732" name="Rectangle 15"/>
              <p:cNvSpPr>
                <a:spLocks noChangeArrowheads="1"/>
              </p:cNvSpPr>
              <p:nvPr/>
            </p:nvSpPr>
            <p:spPr bwMode="auto">
              <a:xfrm>
                <a:off x="3216" y="2496"/>
                <a:ext cx="2112" cy="16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</p:grpSp>
        <p:sp>
          <p:nvSpPr>
            <p:cNvPr id="30730" name="Text Box 24"/>
            <p:cNvSpPr txBox="1">
              <a:spLocks noChangeArrowheads="1"/>
            </p:cNvSpPr>
            <p:nvPr/>
          </p:nvSpPr>
          <p:spPr bwMode="auto">
            <a:xfrm>
              <a:off x="3168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3</a:t>
              </a:r>
            </a:p>
          </p:txBody>
        </p:sp>
      </p:grpSp>
      <p:sp>
        <p:nvSpPr>
          <p:cNvPr id="30728" name="Rectangle 25"/>
          <p:cNvSpPr>
            <a:spLocks noChangeArrowheads="1"/>
          </p:cNvSpPr>
          <p:nvPr/>
        </p:nvSpPr>
        <p:spPr bwMode="auto">
          <a:xfrm>
            <a:off x="228600" y="6324600"/>
            <a:ext cx="2587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1000"/>
              <a:t>http://www.autonlab.org/tutorials/gmm.html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pl-PL" i="1" smtClean="0"/>
              <a:t>Gaussian mixture model</a:t>
            </a:r>
          </a:p>
        </p:txBody>
      </p:sp>
      <p:grpSp>
        <p:nvGrpSpPr>
          <p:cNvPr id="31747" name="Group 16"/>
          <p:cNvGrpSpPr>
            <a:grpSpLocks/>
          </p:cNvGrpSpPr>
          <p:nvPr/>
        </p:nvGrpSpPr>
        <p:grpSpPr bwMode="auto">
          <a:xfrm>
            <a:off x="1028700" y="1143000"/>
            <a:ext cx="3429000" cy="2590800"/>
            <a:chOff x="672" y="624"/>
            <a:chExt cx="2160" cy="1632"/>
          </a:xfrm>
        </p:grpSpPr>
        <p:pic>
          <p:nvPicPr>
            <p:cNvPr id="3176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672"/>
              <a:ext cx="2160" cy="1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1" name="Rectangle 4"/>
            <p:cNvSpPr>
              <a:spLocks noChangeArrowheads="1"/>
            </p:cNvSpPr>
            <p:nvPr/>
          </p:nvSpPr>
          <p:spPr bwMode="auto">
            <a:xfrm>
              <a:off x="720" y="624"/>
              <a:ext cx="2112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62" name="Text Box 12"/>
            <p:cNvSpPr txBox="1">
              <a:spLocks noChangeArrowheads="1"/>
            </p:cNvSpPr>
            <p:nvPr/>
          </p:nvSpPr>
          <p:spPr bwMode="auto">
            <a:xfrm>
              <a:off x="720" y="62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4</a:t>
              </a: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4914900" y="1143000"/>
            <a:ext cx="3429000" cy="2590800"/>
            <a:chOff x="3120" y="624"/>
            <a:chExt cx="2160" cy="1632"/>
          </a:xfrm>
        </p:grpSpPr>
        <p:pic>
          <p:nvPicPr>
            <p:cNvPr id="31757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672"/>
              <a:ext cx="2151" cy="14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8" name="Rectangle 5"/>
            <p:cNvSpPr>
              <a:spLocks noChangeArrowheads="1"/>
            </p:cNvSpPr>
            <p:nvPr/>
          </p:nvSpPr>
          <p:spPr bwMode="auto">
            <a:xfrm>
              <a:off x="3168" y="624"/>
              <a:ext cx="2112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9" name="Text Box 13"/>
            <p:cNvSpPr txBox="1">
              <a:spLocks noChangeArrowheads="1"/>
            </p:cNvSpPr>
            <p:nvPr/>
          </p:nvSpPr>
          <p:spPr bwMode="auto">
            <a:xfrm>
              <a:off x="3168" y="62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5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104900" y="3810000"/>
            <a:ext cx="3359150" cy="2590800"/>
            <a:chOff x="720" y="2304"/>
            <a:chExt cx="2116" cy="1632"/>
          </a:xfrm>
        </p:grpSpPr>
        <p:pic>
          <p:nvPicPr>
            <p:cNvPr id="3175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0" y="2352"/>
              <a:ext cx="2116" cy="1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Rectangle 7"/>
            <p:cNvSpPr>
              <a:spLocks noChangeArrowheads="1"/>
            </p:cNvSpPr>
            <p:nvPr/>
          </p:nvSpPr>
          <p:spPr bwMode="auto">
            <a:xfrm>
              <a:off x="720" y="2304"/>
              <a:ext cx="2112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6" name="Text Box 14"/>
            <p:cNvSpPr txBox="1">
              <a:spLocks noChangeArrowheads="1"/>
            </p:cNvSpPr>
            <p:nvPr/>
          </p:nvSpPr>
          <p:spPr bwMode="auto">
            <a:xfrm>
              <a:off x="720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6</a:t>
              </a: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4914900" y="3810000"/>
            <a:ext cx="3459163" cy="2590800"/>
            <a:chOff x="3120" y="2304"/>
            <a:chExt cx="2179" cy="1632"/>
          </a:xfrm>
        </p:grpSpPr>
        <p:pic>
          <p:nvPicPr>
            <p:cNvPr id="31751" name="Picture 1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20" y="2352"/>
              <a:ext cx="2179" cy="1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2" name="Rectangle 6"/>
            <p:cNvSpPr>
              <a:spLocks noChangeArrowheads="1"/>
            </p:cNvSpPr>
            <p:nvPr/>
          </p:nvSpPr>
          <p:spPr bwMode="auto">
            <a:xfrm>
              <a:off x="3168" y="2304"/>
              <a:ext cx="2112" cy="163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168" y="230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7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Jak dobrać </a:t>
            </a:r>
            <a:r>
              <a:rPr lang="pl-PL" i="1" smtClean="0"/>
              <a:t>k</a:t>
            </a:r>
            <a:r>
              <a:rPr lang="pl-PL" smtClean="0"/>
              <a:t>?</a:t>
            </a:r>
          </a:p>
        </p:txBody>
      </p:sp>
      <p:sp>
        <p:nvSpPr>
          <p:cNvPr id="327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Podobnie jak w przypadku metody k-średnich, problem dotyczy liczby skupień</a:t>
            </a:r>
          </a:p>
          <a:p>
            <a:pPr eaLnBrk="1" hangingPunct="1"/>
            <a:r>
              <a:rPr lang="pl-PL" smtClean="0"/>
              <a:t>W praktyce analityk nie ma zazwyczaj pojęcia ile skupień jest w próbie. Algorytm </a:t>
            </a:r>
            <a:r>
              <a:rPr lang="pl-PL" i="1" smtClean="0">
                <a:solidFill>
                  <a:srgbClr val="006699"/>
                </a:solidFill>
              </a:rPr>
              <a:t>v-krotnego sprawdzianu krzyżowego</a:t>
            </a:r>
            <a:r>
              <a:rPr lang="pl-PL" smtClean="0">
                <a:solidFill>
                  <a:srgbClr val="006699"/>
                </a:solidFill>
              </a:rPr>
              <a:t> </a:t>
            </a:r>
            <a:r>
              <a:rPr lang="pl-PL" smtClean="0"/>
              <a:t>– automatycznie wyznacza liczbę skupień danych.</a:t>
            </a:r>
          </a:p>
          <a:p>
            <a:pPr eaLnBrk="1" hangingPunct="1"/>
            <a:endParaRPr lang="pl-PL" smtClean="0"/>
          </a:p>
        </p:txBody>
      </p:sp>
      <p:sp>
        <p:nvSpPr>
          <p:cNvPr id="32772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3716338"/>
            <a:ext cx="66579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852738"/>
            <a:ext cx="7488237" cy="576262"/>
          </a:xfrm>
        </p:spPr>
        <p:txBody>
          <a:bodyPr/>
          <a:lstStyle/>
          <a:p>
            <a:r>
              <a:rPr lang="pl-PL" sz="3600" i="1" smtClean="0">
                <a:solidFill>
                  <a:srgbClr val="006699"/>
                </a:solidFill>
              </a:rPr>
              <a:t>Fuzzy c-means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i="1" smtClean="0">
                <a:solidFill>
                  <a:srgbClr val="006699"/>
                </a:solidFill>
              </a:rPr>
              <a:t>Fuzzy c-means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571500" y="1196975"/>
            <a:ext cx="8001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pl-PL" sz="2400"/>
              <a:t>Założenie: każdy przykład może należeć </a:t>
            </a:r>
            <a:br>
              <a:rPr lang="pl-PL" sz="2400"/>
            </a:br>
            <a:r>
              <a:rPr lang="pl-PL" sz="2400">
                <a:solidFill>
                  <a:srgbClr val="006699"/>
                </a:solidFill>
              </a:rPr>
              <a:t>do więcej niż jednej grup</a:t>
            </a:r>
            <a:r>
              <a:rPr lang="pl-PL" sz="2400"/>
              <a:t>.</a:t>
            </a:r>
          </a:p>
          <a:p>
            <a:pPr marL="342900" indent="-342900">
              <a:buFont typeface="Arial" charset="0"/>
              <a:buChar char="•"/>
            </a:pPr>
            <a:endParaRPr lang="pl-PL" sz="2400"/>
          </a:p>
          <a:p>
            <a:pPr marL="342900" indent="-342900">
              <a:buFont typeface="Arial" charset="0"/>
              <a:buChar char="•"/>
            </a:pPr>
            <a:r>
              <a:rPr lang="pl-PL" sz="2400"/>
              <a:t>Macierz </a:t>
            </a:r>
            <a:r>
              <a:rPr lang="pl-PL" sz="2400" i="1"/>
              <a:t>U</a:t>
            </a:r>
            <a:r>
              <a:rPr lang="pl-PL" sz="2400"/>
              <a:t> opisująca </a:t>
            </a:r>
            <a:r>
              <a:rPr lang="pl-PL" sz="2400">
                <a:solidFill>
                  <a:srgbClr val="006699"/>
                </a:solidFill>
              </a:rPr>
              <a:t>stopień przynależności </a:t>
            </a:r>
            <a:r>
              <a:rPr lang="pl-PL" sz="2400"/>
              <a:t>poszczególnych przykładów do grup</a:t>
            </a:r>
          </a:p>
        </p:txBody>
      </p:sp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611188" y="5157788"/>
            <a:ext cx="7696200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/>
              <a:t>N</a:t>
            </a:r>
            <a:r>
              <a:rPr lang="pl-PL"/>
              <a:t> – liczba przykładów</a:t>
            </a:r>
          </a:p>
          <a:p>
            <a:r>
              <a:rPr lang="pl-PL" i="1"/>
              <a:t>c</a:t>
            </a:r>
            <a:r>
              <a:rPr lang="pl-PL"/>
              <a:t> – liczba skupisk</a:t>
            </a:r>
          </a:p>
          <a:p>
            <a:r>
              <a:rPr lang="pl-PL" i="1"/>
              <a:t>u</a:t>
            </a:r>
            <a:r>
              <a:rPr lang="pl-PL" i="1" baseline="-25000"/>
              <a:t>ij</a:t>
            </a:r>
            <a:r>
              <a:rPr lang="pl-PL"/>
              <a:t> – stopień przynależności przykładu </a:t>
            </a:r>
            <a:r>
              <a:rPr lang="pl-PL" i="1"/>
              <a:t>i</a:t>
            </a:r>
            <a:r>
              <a:rPr lang="pl-PL"/>
              <a:t>-tego do grupy </a:t>
            </a:r>
            <a:r>
              <a:rPr lang="pl-PL" i="1"/>
              <a:t>j</a:t>
            </a:r>
            <a:r>
              <a:rPr lang="pl-PL"/>
              <a:t>-tej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ph idx="1"/>
          </p:nvPr>
        </p:nvGraphicFramePr>
        <p:xfrm>
          <a:off x="1630363" y="3352800"/>
          <a:ext cx="2760662" cy="1490663"/>
        </p:xfrm>
        <a:graphic>
          <a:graphicData uri="http://schemas.openxmlformats.org/presentationml/2006/ole">
            <p:oleObj spid="_x0000_s1026" name="Równanie" r:id="rId3" imgW="1104900" imgH="596900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5364163" y="3429000"/>
          <a:ext cx="1254125" cy="1371600"/>
        </p:xfrm>
        <a:graphic>
          <a:graphicData uri="http://schemas.openxmlformats.org/presentationml/2006/ole">
            <p:oleObj spid="_x0000_s1027" name="Równanie" r:id="rId4" imgW="545863" imgH="59664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8575"/>
            <a:ext cx="7772400" cy="1143000"/>
          </a:xfrm>
        </p:spPr>
        <p:txBody>
          <a:bodyPr/>
          <a:lstStyle/>
          <a:p>
            <a:pPr eaLnBrk="1" hangingPunct="1"/>
            <a:r>
              <a:rPr lang="pl-PL" smtClean="0"/>
              <a:t>Fuzzy c-means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533400" y="1196975"/>
            <a:ext cx="800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400"/>
              <a:t>Algorytm znajduje parametry minimalizujące następującą funkcję: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2771775" y="2349500"/>
          <a:ext cx="3267075" cy="1100138"/>
        </p:xfrm>
        <a:graphic>
          <a:graphicData uri="http://schemas.openxmlformats.org/presentationml/2006/ole">
            <p:oleObj spid="_x0000_s2050" name="Równanie" r:id="rId3" imgW="1244600" imgH="419100" progId="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838200" y="4114800"/>
            <a:ext cx="76962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/>
              <a:t>N</a:t>
            </a:r>
            <a:r>
              <a:rPr lang="pl-PL"/>
              <a:t> – liczba przykładów</a:t>
            </a:r>
          </a:p>
          <a:p>
            <a:r>
              <a:rPr lang="pl-PL" i="1"/>
              <a:t>c</a:t>
            </a:r>
            <a:r>
              <a:rPr lang="pl-PL"/>
              <a:t> – liczba skupisk</a:t>
            </a:r>
          </a:p>
          <a:p>
            <a:r>
              <a:rPr lang="pl-PL" i="1"/>
              <a:t>x</a:t>
            </a:r>
            <a:r>
              <a:rPr lang="pl-PL" i="1" baseline="-25000"/>
              <a:t>i</a:t>
            </a:r>
            <a:r>
              <a:rPr lang="pl-PL"/>
              <a:t> – </a:t>
            </a:r>
            <a:r>
              <a:rPr lang="pl-PL" i="1"/>
              <a:t>i</a:t>
            </a:r>
            <a:r>
              <a:rPr lang="pl-PL"/>
              <a:t>-ty przykład</a:t>
            </a:r>
          </a:p>
          <a:p>
            <a:r>
              <a:rPr lang="pl-PL" i="1">
                <a:sym typeface="Symbol" pitchFamily="18" charset="2"/>
              </a:rPr>
              <a:t></a:t>
            </a:r>
            <a:r>
              <a:rPr lang="pl-PL" i="1" baseline="-25000"/>
              <a:t>j</a:t>
            </a:r>
            <a:r>
              <a:rPr lang="pl-PL"/>
              <a:t> – środek </a:t>
            </a:r>
            <a:r>
              <a:rPr lang="pl-PL" i="1"/>
              <a:t>i</a:t>
            </a:r>
            <a:r>
              <a:rPr lang="pl-PL"/>
              <a:t>-tego skupiska</a:t>
            </a:r>
          </a:p>
          <a:p>
            <a:r>
              <a:rPr lang="pl-PL" i="1"/>
              <a:t>u</a:t>
            </a:r>
            <a:r>
              <a:rPr lang="pl-PL" i="1" baseline="-25000"/>
              <a:t>ij</a:t>
            </a:r>
            <a:r>
              <a:rPr lang="pl-PL"/>
              <a:t> – stopień przynależności przykładu </a:t>
            </a:r>
            <a:r>
              <a:rPr lang="pl-PL" i="1"/>
              <a:t>x</a:t>
            </a:r>
            <a:r>
              <a:rPr lang="pl-PL" i="1" baseline="-25000"/>
              <a:t>i</a:t>
            </a:r>
            <a:r>
              <a:rPr lang="pl-PL"/>
              <a:t> do grupy </a:t>
            </a:r>
            <a:r>
              <a:rPr lang="pl-PL" i="1"/>
              <a:t>j</a:t>
            </a:r>
            <a:r>
              <a:rPr lang="pl-PL"/>
              <a:t>-tej</a:t>
            </a:r>
          </a:p>
          <a:p>
            <a:r>
              <a:rPr lang="pl-PL" i="1"/>
              <a:t>m</a:t>
            </a:r>
            <a:r>
              <a:rPr lang="pl-PL"/>
              <a:t> </a:t>
            </a:r>
            <a:r>
              <a:rPr lang="pl-PL">
                <a:sym typeface="Symbol" pitchFamily="18" charset="2"/>
              </a:rPr>
              <a:t> 1</a:t>
            </a:r>
            <a:endParaRPr lang="pl-PL"/>
          </a:p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8575"/>
            <a:ext cx="7772400" cy="1143000"/>
          </a:xfrm>
        </p:spPr>
        <p:txBody>
          <a:bodyPr/>
          <a:lstStyle/>
          <a:p>
            <a:pPr eaLnBrk="1" hangingPunct="1"/>
            <a:r>
              <a:rPr lang="pl-PL" smtClean="0"/>
              <a:t>Fuzzy c-means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239000" cy="441960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indent="-457200" eaLnBrk="1" hangingPunct="1">
              <a:buFontTx/>
              <a:buAutoNum type="arabicPeriod"/>
            </a:pPr>
            <a:r>
              <a:rPr lang="pl-PL" sz="1600" smtClean="0">
                <a:latin typeface="Courier New" pitchFamily="49" charset="0"/>
              </a:rPr>
              <a:t>Inicjalizuj macierz </a:t>
            </a:r>
            <a:r>
              <a:rPr lang="pl-PL" sz="1600" i="1" smtClean="0">
                <a:latin typeface="Courier New" pitchFamily="49" charset="0"/>
              </a:rPr>
              <a:t>U </a:t>
            </a:r>
            <a:r>
              <a:rPr lang="pl-PL" sz="1600" smtClean="0">
                <a:latin typeface="Courier New" pitchFamily="49" charset="0"/>
              </a:rPr>
              <a:t>= [</a:t>
            </a:r>
            <a:r>
              <a:rPr lang="pl-PL" sz="1600" i="1" smtClean="0">
                <a:latin typeface="Courier New" pitchFamily="49" charset="0"/>
              </a:rPr>
              <a:t>u</a:t>
            </a:r>
            <a:r>
              <a:rPr lang="pl-PL" sz="1600" i="1" baseline="-25000" smtClean="0">
                <a:latin typeface="Courier New" pitchFamily="49" charset="0"/>
              </a:rPr>
              <a:t>ij</a:t>
            </a:r>
            <a:r>
              <a:rPr lang="pl-PL" sz="1600" smtClean="0">
                <a:latin typeface="Courier New" pitchFamily="49" charset="0"/>
              </a:rPr>
              <a:t>]</a:t>
            </a:r>
          </a:p>
          <a:p>
            <a:pPr marL="457200" indent="-457200" eaLnBrk="1" hangingPunct="1">
              <a:buFontTx/>
              <a:buAutoNum type="arabicPeriod"/>
            </a:pPr>
            <a:r>
              <a:rPr lang="pl-PL" sz="1600" smtClean="0">
                <a:latin typeface="Courier New" pitchFamily="49" charset="0"/>
              </a:rPr>
              <a:t>Oblicz centra skupisk </a:t>
            </a:r>
            <a:r>
              <a:rPr lang="pl-PL" sz="1600" i="1" smtClean="0">
                <a:latin typeface="Courier New" pitchFamily="49" charset="0"/>
              </a:rPr>
              <a:t>C </a:t>
            </a:r>
            <a:r>
              <a:rPr lang="pl-PL" sz="1600" smtClean="0">
                <a:latin typeface="Courier New" pitchFamily="49" charset="0"/>
              </a:rPr>
              <a:t>= [</a:t>
            </a:r>
            <a:r>
              <a:rPr lang="pl-PL" sz="1600" i="1" smtClean="0">
                <a:latin typeface="Courier New" pitchFamily="49" charset="0"/>
                <a:sym typeface="Symbol" pitchFamily="18" charset="2"/>
              </a:rPr>
              <a:t></a:t>
            </a:r>
            <a:r>
              <a:rPr lang="pl-PL" sz="1600" i="1" baseline="-25000" smtClean="0">
                <a:latin typeface="Courier New" pitchFamily="49" charset="0"/>
              </a:rPr>
              <a:t>j</a:t>
            </a:r>
            <a:r>
              <a:rPr lang="pl-PL" sz="1600" smtClean="0">
                <a:latin typeface="Courier New" pitchFamily="49" charset="0"/>
              </a:rPr>
              <a:t>]</a:t>
            </a:r>
            <a:br>
              <a:rPr lang="pl-PL" sz="1600" smtClean="0">
                <a:latin typeface="Courier New" pitchFamily="49" charset="0"/>
              </a:rPr>
            </a:br>
            <a:r>
              <a:rPr lang="pl-PL" sz="1600" smtClean="0">
                <a:latin typeface="Courier New" pitchFamily="49" charset="0"/>
              </a:rPr>
              <a:t/>
            </a:r>
            <a:br>
              <a:rPr lang="pl-PL" sz="1600" smtClean="0">
                <a:latin typeface="Courier New" pitchFamily="49" charset="0"/>
              </a:rPr>
            </a:br>
            <a:r>
              <a:rPr lang="pl-PL" sz="1600" smtClean="0">
                <a:latin typeface="Courier New" pitchFamily="49" charset="0"/>
              </a:rPr>
              <a:t/>
            </a:r>
            <a:br>
              <a:rPr lang="pl-PL" sz="1600" smtClean="0">
                <a:latin typeface="Courier New" pitchFamily="49" charset="0"/>
              </a:rPr>
            </a:br>
            <a:r>
              <a:rPr lang="pl-PL" sz="1600" smtClean="0">
                <a:latin typeface="Courier New" pitchFamily="49" charset="0"/>
              </a:rPr>
              <a:t/>
            </a:r>
            <a:br>
              <a:rPr lang="pl-PL" sz="1600" smtClean="0">
                <a:latin typeface="Courier New" pitchFamily="49" charset="0"/>
              </a:rPr>
            </a:br>
            <a:r>
              <a:rPr lang="pl-PL" sz="1600" smtClean="0">
                <a:latin typeface="Courier New" pitchFamily="49" charset="0"/>
              </a:rPr>
              <a:t/>
            </a:r>
            <a:br>
              <a:rPr lang="pl-PL" sz="1600" smtClean="0">
                <a:latin typeface="Courier New" pitchFamily="49" charset="0"/>
              </a:rPr>
            </a:br>
            <a:r>
              <a:rPr lang="pl-PL" sz="1600" smtClean="0">
                <a:latin typeface="Courier New" pitchFamily="49" charset="0"/>
              </a:rPr>
              <a:t/>
            </a:r>
            <a:br>
              <a:rPr lang="pl-PL" sz="1600" smtClean="0">
                <a:latin typeface="Courier New" pitchFamily="49" charset="0"/>
              </a:rPr>
            </a:br>
            <a:endParaRPr lang="pl-PL" sz="1600" smtClean="0">
              <a:latin typeface="Courier New" pitchFamily="49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pl-PL" sz="1600" smtClean="0">
                <a:latin typeface="Courier New" pitchFamily="49" charset="0"/>
              </a:rPr>
              <a:t>Aktualizuj macierz </a:t>
            </a:r>
            <a:r>
              <a:rPr lang="pl-PL" sz="1600" i="1" smtClean="0">
                <a:latin typeface="Courier New" pitchFamily="49" charset="0"/>
              </a:rPr>
              <a:t>U</a:t>
            </a:r>
            <a:br>
              <a:rPr lang="pl-PL" sz="1600" i="1" smtClean="0">
                <a:latin typeface="Courier New" pitchFamily="49" charset="0"/>
              </a:rPr>
            </a:br>
            <a:r>
              <a:rPr lang="pl-PL" sz="1600" i="1" smtClean="0">
                <a:latin typeface="Courier New" pitchFamily="49" charset="0"/>
              </a:rPr>
              <a:t/>
            </a:r>
            <a:br>
              <a:rPr lang="pl-PL" sz="1600" i="1" smtClean="0">
                <a:latin typeface="Courier New" pitchFamily="49" charset="0"/>
              </a:rPr>
            </a:br>
            <a:r>
              <a:rPr lang="pl-PL" sz="1600" i="1" smtClean="0">
                <a:latin typeface="Courier New" pitchFamily="49" charset="0"/>
              </a:rPr>
              <a:t/>
            </a:r>
            <a:br>
              <a:rPr lang="pl-PL" sz="1600" i="1" smtClean="0">
                <a:latin typeface="Courier New" pitchFamily="49" charset="0"/>
              </a:rPr>
            </a:br>
            <a:r>
              <a:rPr lang="pl-PL" sz="1600" i="1" smtClean="0">
                <a:latin typeface="Courier New" pitchFamily="49" charset="0"/>
              </a:rPr>
              <a:t/>
            </a:r>
            <a:br>
              <a:rPr lang="pl-PL" sz="1600" i="1" smtClean="0">
                <a:latin typeface="Courier New" pitchFamily="49" charset="0"/>
              </a:rPr>
            </a:br>
            <a:r>
              <a:rPr lang="pl-PL" sz="1600" i="1" smtClean="0">
                <a:latin typeface="Courier New" pitchFamily="49" charset="0"/>
              </a:rPr>
              <a:t/>
            </a:r>
            <a:br>
              <a:rPr lang="pl-PL" sz="1600" i="1" smtClean="0">
                <a:latin typeface="Courier New" pitchFamily="49" charset="0"/>
              </a:rPr>
            </a:br>
            <a:r>
              <a:rPr lang="pl-PL" sz="1600" i="1" smtClean="0">
                <a:latin typeface="Courier New" pitchFamily="49" charset="0"/>
              </a:rPr>
              <a:t/>
            </a:r>
            <a:br>
              <a:rPr lang="pl-PL" sz="1600" i="1" smtClean="0">
                <a:latin typeface="Courier New" pitchFamily="49" charset="0"/>
              </a:rPr>
            </a:br>
            <a:endParaRPr lang="pl-PL" sz="1600" i="1" smtClean="0">
              <a:latin typeface="Courier New" pitchFamily="49" charset="0"/>
            </a:endParaRPr>
          </a:p>
          <a:p>
            <a:pPr marL="457200" indent="-457200" eaLnBrk="1" hangingPunct="1">
              <a:buFontTx/>
              <a:buAutoNum type="arabicPeriod"/>
            </a:pPr>
            <a:r>
              <a:rPr lang="pl-PL" sz="1600" smtClean="0">
                <a:latin typeface="Courier New" pitchFamily="49" charset="0"/>
              </a:rPr>
              <a:t>Jeżeli max</a:t>
            </a:r>
            <a:r>
              <a:rPr lang="pl-PL" sz="1600" i="1" baseline="-25000" smtClean="0">
                <a:latin typeface="Courier New" pitchFamily="49" charset="0"/>
              </a:rPr>
              <a:t>ij</a:t>
            </a:r>
            <a:r>
              <a:rPr lang="pl-PL" sz="1600" smtClean="0">
                <a:latin typeface="Courier New" pitchFamily="49" charset="0"/>
              </a:rPr>
              <a:t>{|</a:t>
            </a:r>
            <a:r>
              <a:rPr lang="pl-PL" sz="1600" i="1" smtClean="0">
                <a:latin typeface="Courier New" pitchFamily="49" charset="0"/>
              </a:rPr>
              <a:t>u</a:t>
            </a:r>
            <a:r>
              <a:rPr lang="pl-PL" sz="1600" i="1" baseline="-25000" smtClean="0">
                <a:latin typeface="Courier New" pitchFamily="49" charset="0"/>
              </a:rPr>
              <a:t>ij</a:t>
            </a:r>
            <a:r>
              <a:rPr lang="pl-PL" sz="1600" baseline="30000" smtClean="0">
                <a:latin typeface="Courier New" pitchFamily="49" charset="0"/>
              </a:rPr>
              <a:t>(</a:t>
            </a:r>
            <a:r>
              <a:rPr lang="pl-PL" sz="1600" i="1" baseline="30000" smtClean="0">
                <a:latin typeface="Courier New" pitchFamily="49" charset="0"/>
              </a:rPr>
              <a:t>k</a:t>
            </a:r>
            <a:r>
              <a:rPr lang="pl-PL" sz="1600" baseline="30000" smtClean="0">
                <a:latin typeface="Courier New" pitchFamily="49" charset="0"/>
              </a:rPr>
              <a:t>+1)</a:t>
            </a:r>
            <a:r>
              <a:rPr lang="pl-PL" sz="1600" smtClean="0">
                <a:latin typeface="Courier New" pitchFamily="49" charset="0"/>
              </a:rPr>
              <a:t> - </a:t>
            </a:r>
            <a:r>
              <a:rPr lang="pl-PL" sz="1600" i="1" smtClean="0">
                <a:latin typeface="Courier New" pitchFamily="49" charset="0"/>
              </a:rPr>
              <a:t>u</a:t>
            </a:r>
            <a:r>
              <a:rPr lang="pl-PL" sz="1600" i="1" baseline="-25000" smtClean="0">
                <a:latin typeface="Courier New" pitchFamily="49" charset="0"/>
              </a:rPr>
              <a:t>ij</a:t>
            </a:r>
            <a:r>
              <a:rPr lang="pl-PL" sz="1600" baseline="30000" smtClean="0">
                <a:latin typeface="Courier New" pitchFamily="49" charset="0"/>
              </a:rPr>
              <a:t>(</a:t>
            </a:r>
            <a:r>
              <a:rPr lang="pl-PL" sz="1600" i="1" baseline="30000" smtClean="0">
                <a:latin typeface="Courier New" pitchFamily="49" charset="0"/>
              </a:rPr>
              <a:t>k</a:t>
            </a:r>
            <a:r>
              <a:rPr lang="pl-PL" sz="1600" baseline="30000" smtClean="0">
                <a:latin typeface="Courier New" pitchFamily="49" charset="0"/>
              </a:rPr>
              <a:t>)</a:t>
            </a:r>
            <a:r>
              <a:rPr lang="pl-PL" sz="1600" smtClean="0">
                <a:latin typeface="Courier New" pitchFamily="49" charset="0"/>
              </a:rPr>
              <a:t>|} &gt; </a:t>
            </a:r>
            <a:r>
              <a:rPr lang="pl-PL" sz="1600" smtClean="0">
                <a:latin typeface="Courier New" pitchFamily="49" charset="0"/>
                <a:sym typeface="Symbol" pitchFamily="18" charset="2"/>
              </a:rPr>
              <a:t>, to wróć do kroku 2</a:t>
            </a:r>
            <a:endParaRPr lang="pl-PL" sz="1600" smtClean="0">
              <a:latin typeface="Courier New" pitchFamily="49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330575" y="4038600"/>
          <a:ext cx="2178050" cy="1333500"/>
        </p:xfrm>
        <a:graphic>
          <a:graphicData uri="http://schemas.openxmlformats.org/presentationml/2006/ole">
            <p:oleObj spid="_x0000_s3074" name="Równanie" r:id="rId3" imgW="1244600" imgH="762000" progId="">
              <p:embed/>
            </p:oleObj>
          </a:graphicData>
        </a:graphic>
      </p:graphicFrame>
      <p:graphicFrame>
        <p:nvGraphicFramePr>
          <p:cNvPr id="3075" name="Object 5"/>
          <p:cNvGraphicFramePr>
            <a:graphicFrameLocks noChangeAspect="1"/>
          </p:cNvGraphicFramePr>
          <p:nvPr/>
        </p:nvGraphicFramePr>
        <p:xfrm>
          <a:off x="3482975" y="2362200"/>
          <a:ext cx="1355725" cy="1333500"/>
        </p:xfrm>
        <a:graphic>
          <a:graphicData uri="http://schemas.openxmlformats.org/presentationml/2006/ole">
            <p:oleObj spid="_x0000_s3075" name="Równanie" r:id="rId4" imgW="736280" imgH="723586" progId="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00200" y="1828800"/>
            <a:ext cx="762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pl-PL" smtClean="0"/>
              <a:t>Fuzzy c-means</a:t>
            </a:r>
          </a:p>
        </p:txBody>
      </p:sp>
      <p:grpSp>
        <p:nvGrpSpPr>
          <p:cNvPr id="34819" name="Group 15"/>
          <p:cNvGrpSpPr>
            <a:grpSpLocks/>
          </p:cNvGrpSpPr>
          <p:nvPr/>
        </p:nvGrpSpPr>
        <p:grpSpPr bwMode="auto">
          <a:xfrm>
            <a:off x="609600" y="2133600"/>
            <a:ext cx="3886200" cy="2890838"/>
            <a:chOff x="288" y="624"/>
            <a:chExt cx="2448" cy="1821"/>
          </a:xfrm>
        </p:grpSpPr>
        <p:pic>
          <p:nvPicPr>
            <p:cNvPr id="34825" name="Picture 3" descr="cmeans0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" y="624"/>
              <a:ext cx="2448" cy="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6" name="Rectangle 5"/>
            <p:cNvSpPr>
              <a:spLocks noChangeArrowheads="1"/>
            </p:cNvSpPr>
            <p:nvPr/>
          </p:nvSpPr>
          <p:spPr bwMode="auto">
            <a:xfrm>
              <a:off x="288" y="624"/>
              <a:ext cx="244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4572000" y="2133600"/>
            <a:ext cx="3886200" cy="2890838"/>
            <a:chOff x="2784" y="624"/>
            <a:chExt cx="2448" cy="1821"/>
          </a:xfrm>
        </p:grpSpPr>
        <p:pic>
          <p:nvPicPr>
            <p:cNvPr id="34822" name="Picture 4" descr="cmeans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84" y="624"/>
              <a:ext cx="2448" cy="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823" name="Rectangle 8"/>
            <p:cNvSpPr>
              <a:spLocks noChangeArrowheads="1"/>
            </p:cNvSpPr>
            <p:nvPr/>
          </p:nvSpPr>
          <p:spPr bwMode="auto">
            <a:xfrm>
              <a:off x="2784" y="624"/>
              <a:ext cx="244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824" name="Text Box 11"/>
            <p:cNvSpPr txBox="1">
              <a:spLocks noChangeArrowheads="1"/>
            </p:cNvSpPr>
            <p:nvPr/>
          </p:nvSpPr>
          <p:spPr bwMode="auto">
            <a:xfrm>
              <a:off x="2784" y="62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1</a:t>
              </a:r>
            </a:p>
          </p:txBody>
        </p:sp>
      </p:grpSp>
      <p:sp>
        <p:nvSpPr>
          <p:cNvPr id="34821" name="Text Box 16"/>
          <p:cNvSpPr txBox="1">
            <a:spLocks noChangeArrowheads="1"/>
          </p:cNvSpPr>
          <p:nvPr/>
        </p:nvSpPr>
        <p:spPr bwMode="auto">
          <a:xfrm>
            <a:off x="762000" y="5643563"/>
            <a:ext cx="1087438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>
                <a:sym typeface="Symbol" pitchFamily="18" charset="2"/>
              </a:rPr>
              <a:t>m = 2</a:t>
            </a:r>
          </a:p>
          <a:p>
            <a:r>
              <a:rPr lang="pl-PL">
                <a:sym typeface="Symbol" pitchFamily="18" charset="2"/>
              </a:rPr>
              <a:t> = 0,2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err="1" smtClean="0"/>
              <a:t>Fuzzy</a:t>
            </a:r>
            <a:r>
              <a:rPr lang="pl-PL" dirty="0" smtClean="0"/>
              <a:t> </a:t>
            </a:r>
            <a:r>
              <a:rPr lang="pl-PL" dirty="0" err="1" smtClean="0"/>
              <a:t>c-means</a:t>
            </a:r>
            <a:endParaRPr lang="pl-PL" dirty="0" smtClean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0" y="914400"/>
            <a:ext cx="3886200" cy="2890838"/>
            <a:chOff x="2880" y="576"/>
            <a:chExt cx="2448" cy="1821"/>
          </a:xfrm>
        </p:grpSpPr>
        <p:pic>
          <p:nvPicPr>
            <p:cNvPr id="35856" name="Picture 15" descr="cmeans0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0" y="576"/>
              <a:ext cx="2448" cy="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7" name="Rectangle 4"/>
            <p:cNvSpPr>
              <a:spLocks noChangeArrowheads="1"/>
            </p:cNvSpPr>
            <p:nvPr/>
          </p:nvSpPr>
          <p:spPr bwMode="auto">
            <a:xfrm>
              <a:off x="2880" y="576"/>
              <a:ext cx="244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58" name="Text Box 5"/>
            <p:cNvSpPr txBox="1">
              <a:spLocks noChangeArrowheads="1"/>
            </p:cNvSpPr>
            <p:nvPr/>
          </p:nvSpPr>
          <p:spPr bwMode="auto">
            <a:xfrm>
              <a:off x="2880" y="5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3</a:t>
              </a:r>
            </a:p>
          </p:txBody>
        </p:sp>
      </p:grpSp>
      <p:grpSp>
        <p:nvGrpSpPr>
          <p:cNvPr id="35844" name="Group 18"/>
          <p:cNvGrpSpPr>
            <a:grpSpLocks/>
          </p:cNvGrpSpPr>
          <p:nvPr/>
        </p:nvGrpSpPr>
        <p:grpSpPr bwMode="auto">
          <a:xfrm>
            <a:off x="609600" y="914400"/>
            <a:ext cx="3886200" cy="2890838"/>
            <a:chOff x="384" y="576"/>
            <a:chExt cx="2448" cy="1821"/>
          </a:xfrm>
        </p:grpSpPr>
        <p:pic>
          <p:nvPicPr>
            <p:cNvPr id="35853" name="Picture 14" descr="cmeans0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" y="576"/>
              <a:ext cx="2448" cy="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4" name="Rectangle 3"/>
            <p:cNvSpPr>
              <a:spLocks noChangeArrowheads="1"/>
            </p:cNvSpPr>
            <p:nvPr/>
          </p:nvSpPr>
          <p:spPr bwMode="auto">
            <a:xfrm>
              <a:off x="384" y="576"/>
              <a:ext cx="244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55" name="Text Box 8"/>
            <p:cNvSpPr txBox="1">
              <a:spLocks noChangeArrowheads="1"/>
            </p:cNvSpPr>
            <p:nvPr/>
          </p:nvSpPr>
          <p:spPr bwMode="auto">
            <a:xfrm>
              <a:off x="384" y="576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2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4572000" y="3789363"/>
            <a:ext cx="3886200" cy="2890837"/>
            <a:chOff x="2880" y="2400"/>
            <a:chExt cx="2448" cy="1821"/>
          </a:xfrm>
        </p:grpSpPr>
        <p:pic>
          <p:nvPicPr>
            <p:cNvPr id="35850" name="Picture 17" descr="cmeans0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2400"/>
              <a:ext cx="2448" cy="18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1" name="Rectangle 7"/>
            <p:cNvSpPr>
              <a:spLocks noChangeArrowheads="1"/>
            </p:cNvSpPr>
            <p:nvPr/>
          </p:nvSpPr>
          <p:spPr bwMode="auto">
            <a:xfrm>
              <a:off x="2880" y="2400"/>
              <a:ext cx="244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52" name="Text Box 12"/>
            <p:cNvSpPr txBox="1">
              <a:spLocks noChangeArrowheads="1"/>
            </p:cNvSpPr>
            <p:nvPr/>
          </p:nvSpPr>
          <p:spPr bwMode="auto">
            <a:xfrm>
              <a:off x="2880" y="2400"/>
              <a:ext cx="18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5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609600" y="3810000"/>
            <a:ext cx="3886200" cy="2889250"/>
            <a:chOff x="384" y="2400"/>
            <a:chExt cx="2448" cy="1820"/>
          </a:xfrm>
        </p:grpSpPr>
        <p:pic>
          <p:nvPicPr>
            <p:cNvPr id="35847" name="Picture 16" descr="cmeans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4" y="2400"/>
              <a:ext cx="2448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8" name="Rectangle 6"/>
            <p:cNvSpPr>
              <a:spLocks noChangeArrowheads="1"/>
            </p:cNvSpPr>
            <p:nvPr/>
          </p:nvSpPr>
          <p:spPr bwMode="auto">
            <a:xfrm>
              <a:off x="384" y="2400"/>
              <a:ext cx="2448" cy="17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849" name="Text Box 13"/>
            <p:cNvSpPr txBox="1">
              <a:spLocks noChangeArrowheads="1"/>
            </p:cNvSpPr>
            <p:nvPr/>
          </p:nvSpPr>
          <p:spPr bwMode="auto">
            <a:xfrm>
              <a:off x="384" y="240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l-PL"/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Cele grupowania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Poznanie </a:t>
            </a:r>
            <a:r>
              <a:rPr lang="pl-PL" smtClean="0">
                <a:solidFill>
                  <a:srgbClr val="006699"/>
                </a:solidFill>
              </a:rPr>
              <a:t>rozkładu</a:t>
            </a:r>
            <a:r>
              <a:rPr lang="pl-PL" smtClean="0"/>
              <a:t> przykładów (danych).</a:t>
            </a:r>
          </a:p>
          <a:p>
            <a:pPr eaLnBrk="1" hangingPunct="1"/>
            <a:r>
              <a:rPr lang="pl-PL" smtClean="0"/>
              <a:t>Wyróżnienie przypadków, które można uznać za </a:t>
            </a:r>
            <a:r>
              <a:rPr lang="pl-PL" smtClean="0">
                <a:solidFill>
                  <a:srgbClr val="006699"/>
                </a:solidFill>
              </a:rPr>
              <a:t>typowe</a:t>
            </a:r>
            <a:r>
              <a:rPr lang="pl-PL" smtClean="0"/>
              <a:t> </a:t>
            </a:r>
            <a:r>
              <a:rPr lang="pl-PL" smtClean="0">
                <a:latin typeface="Arial" charset="0"/>
              </a:rPr>
              <a:t/>
            </a:r>
            <a:br>
              <a:rPr lang="pl-PL" smtClean="0">
                <a:latin typeface="Arial" charset="0"/>
              </a:rPr>
            </a:br>
            <a:r>
              <a:rPr lang="pl-PL" smtClean="0"/>
              <a:t>lub za wyjątki.</a:t>
            </a:r>
          </a:p>
          <a:p>
            <a:pPr eaLnBrk="1" hangingPunct="1"/>
            <a:r>
              <a:rPr lang="pl-PL" smtClean="0"/>
              <a:t>Znajdowanie </a:t>
            </a:r>
            <a:r>
              <a:rPr lang="pl-PL" smtClean="0">
                <a:solidFill>
                  <a:srgbClr val="006699"/>
                </a:solidFill>
              </a:rPr>
              <a:t>naturalnego podziału</a:t>
            </a:r>
            <a:r>
              <a:rPr lang="pl-PL" smtClean="0"/>
              <a:t> danych na istotne podgrupy.</a:t>
            </a:r>
          </a:p>
          <a:p>
            <a:pPr eaLnBrk="1" hangingPunct="1"/>
            <a:r>
              <a:rPr lang="pl-PL" smtClean="0"/>
              <a:t>Dekompozycja danych na </a:t>
            </a:r>
            <a:r>
              <a:rPr lang="pl-PL" smtClean="0">
                <a:solidFill>
                  <a:srgbClr val="006699"/>
                </a:solidFill>
              </a:rPr>
              <a:t>części, które są łatwiejsze do opisania</a:t>
            </a:r>
            <a:r>
              <a:rPr lang="pl-PL" smtClean="0"/>
              <a:t> – bardziej jednolite.</a:t>
            </a:r>
          </a:p>
        </p:txBody>
      </p:sp>
      <p:sp>
        <p:nvSpPr>
          <p:cNvPr id="1434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81300"/>
            <a:ext cx="7488237" cy="576263"/>
          </a:xfrm>
        </p:spPr>
        <p:txBody>
          <a:bodyPr/>
          <a:lstStyle/>
          <a:p>
            <a:r>
              <a:rPr lang="pl-PL" sz="3600" i="1" smtClean="0">
                <a:solidFill>
                  <a:srgbClr val="006699"/>
                </a:solidFill>
              </a:rPr>
              <a:t>COBWEB</a:t>
            </a:r>
            <a:r>
              <a:rPr lang="pl-PL" sz="3600" smtClean="0"/>
              <a:t> – grupowanie probabilistyczne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53400" cy="1143000"/>
          </a:xfrm>
        </p:spPr>
        <p:txBody>
          <a:bodyPr/>
          <a:lstStyle/>
          <a:p>
            <a:pPr eaLnBrk="1" hangingPunct="1"/>
            <a:r>
              <a:rPr lang="pl-PL" i="1" smtClean="0">
                <a:solidFill>
                  <a:srgbClr val="006699"/>
                </a:solidFill>
              </a:rPr>
              <a:t>COBWEB</a:t>
            </a:r>
            <a:r>
              <a:rPr lang="pl-PL" smtClean="0"/>
              <a:t> – grupowanie probabilistyczne 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	Algorytm COBWEB jako przykład przeszukiwania przestrzeni rozwiązań:</a:t>
            </a:r>
          </a:p>
          <a:p>
            <a:pPr eaLnBrk="1" hangingPunct="1">
              <a:buFontTx/>
              <a:buNone/>
            </a:pPr>
            <a:endParaRPr lang="pl-PL" smtClean="0"/>
          </a:p>
          <a:p>
            <a:pPr eaLnBrk="1" hangingPunct="1"/>
            <a:r>
              <a:rPr lang="pl-PL" smtClean="0"/>
              <a:t>elementy przestrzeni – </a:t>
            </a:r>
            <a:r>
              <a:rPr lang="pl-PL" smtClean="0">
                <a:solidFill>
                  <a:srgbClr val="006699"/>
                </a:solidFill>
              </a:rPr>
              <a:t>różne grupowania</a:t>
            </a:r>
          </a:p>
          <a:p>
            <a:pPr eaLnBrk="1" hangingPunct="1"/>
            <a:r>
              <a:rPr lang="pl-PL" smtClean="0"/>
              <a:t>funkcja oceny grupowania</a:t>
            </a:r>
          </a:p>
          <a:p>
            <a:pPr eaLnBrk="1" hangingPunct="1"/>
            <a:r>
              <a:rPr lang="pl-PL" smtClean="0"/>
              <a:t>operatory do poruszania się w przestrzeni</a:t>
            </a:r>
          </a:p>
          <a:p>
            <a:pPr eaLnBrk="1" hangingPunct="1"/>
            <a:r>
              <a:rPr lang="pl-PL" smtClean="0"/>
              <a:t>strategia przeszukiwania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ytuł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pl-PL" sz="3200" dirty="0" smtClean="0"/>
              <a:t>Algorytm COBWEB/CLASSIT:</a:t>
            </a:r>
            <a:endParaRPr lang="pl-PL" dirty="0" smtClean="0"/>
          </a:p>
        </p:txBody>
      </p:sp>
      <p:sp>
        <p:nvSpPr>
          <p:cNvPr id="38915" name="Symbol zastępczy zawartości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pl-PL" smtClean="0"/>
              <a:t>Na początku hierarchia składa się z pojedynczego </a:t>
            </a:r>
            <a:r>
              <a:rPr lang="pl-PL" smtClean="0">
                <a:solidFill>
                  <a:srgbClr val="006699"/>
                </a:solidFill>
              </a:rPr>
              <a:t>pustego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węzła.</a:t>
            </a:r>
          </a:p>
          <a:p>
            <a:pPr eaLnBrk="1" hangingPunct="1"/>
            <a:r>
              <a:rPr lang="pl-PL" smtClean="0"/>
              <a:t>Kolejno dodajemy przykłady i dokonujemy </a:t>
            </a:r>
            <a:r>
              <a:rPr lang="pl-PL" smtClean="0">
                <a:solidFill>
                  <a:srgbClr val="006699"/>
                </a:solidFill>
              </a:rPr>
              <a:t>uaktualnienia </a:t>
            </a:r>
            <a:r>
              <a:rPr lang="pl-PL" smtClean="0"/>
              <a:t>drzewa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hierarchii gdy jest to potrzebne.</a:t>
            </a:r>
          </a:p>
          <a:p>
            <a:pPr eaLnBrk="1" hangingPunct="1"/>
            <a:r>
              <a:rPr lang="pl-PL" smtClean="0"/>
              <a:t>Uaktualnianie polega na przypisywaniu przykładu do właściwego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węzła (liścia drzewa) hierarchii i może prowadzić do zmiany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drzewa przez utworzenie </a:t>
            </a:r>
            <a:r>
              <a:rPr lang="pl-PL" smtClean="0">
                <a:solidFill>
                  <a:srgbClr val="006699"/>
                </a:solidFill>
              </a:rPr>
              <a:t>nowych węzłów</a:t>
            </a:r>
            <a:r>
              <a:rPr lang="pl-PL" smtClean="0"/>
              <a:t> lub </a:t>
            </a:r>
            <a:r>
              <a:rPr lang="pl-PL" smtClean="0">
                <a:solidFill>
                  <a:srgbClr val="006699"/>
                </a:solidFill>
              </a:rPr>
              <a:t>scalenie</a:t>
            </a:r>
            <a:r>
              <a:rPr lang="pl-PL" smtClean="0"/>
              <a:t> już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istniejących.</a:t>
            </a:r>
          </a:p>
          <a:p>
            <a:pPr eaLnBrk="1" hangingPunct="1"/>
            <a:r>
              <a:rPr lang="pl-PL" smtClean="0"/>
              <a:t>Decyzje o zmianie struktury drzewa są oparte na obserwacji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zmian charakterystyki liczbowej (miary) zwanej funkcją oceny</a:t>
            </a:r>
            <a:r>
              <a:rPr lang="pl-PL" smtClean="0">
                <a:latin typeface="Arial" charset="0"/>
              </a:rPr>
              <a:t> </a:t>
            </a:r>
            <a:r>
              <a:rPr lang="pl-PL" smtClean="0"/>
              <a:t>(</a:t>
            </a:r>
            <a:r>
              <a:rPr lang="pl-PL" i="1" smtClean="0"/>
              <a:t>cathegory utility</a:t>
            </a:r>
            <a:r>
              <a:rPr lang="pl-PL" smtClean="0"/>
              <a:t>)</a:t>
            </a:r>
          </a:p>
        </p:txBody>
      </p:sp>
      <p:sp>
        <p:nvSpPr>
          <p:cNvPr id="38916" name="Symbol zastępczy stopki 3"/>
          <p:cNvSpPr txBox="1">
            <a:spLocks noGrp="1"/>
          </p:cNvSpPr>
          <p:nvPr/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pl-PL" sz="90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24000"/>
            <a:ext cx="7200900" cy="792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smtClean="0"/>
              <a:t>Funkcja oceny grupowania: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1763713" y="2205038"/>
          <a:ext cx="5378450" cy="819150"/>
        </p:xfrm>
        <a:graphic>
          <a:graphicData uri="http://schemas.openxmlformats.org/presentationml/2006/ole">
            <p:oleObj spid="_x0000_s4098" name="Równanie" r:id="rId3" imgW="2501900" imgH="381000" progId="">
              <p:embed/>
            </p:oleObj>
          </a:graphicData>
        </a:graphic>
      </p:graphicFrame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533400" y="3284538"/>
            <a:ext cx="8351838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274638"/>
            <a:r>
              <a:rPr lang="pl-PL" sz="1600" i="1"/>
              <a:t>L</a:t>
            </a:r>
            <a:r>
              <a:rPr lang="pl-PL" sz="1600"/>
              <a:t> – liczba grup</a:t>
            </a:r>
          </a:p>
          <a:p>
            <a:pPr marL="274638" indent="-274638"/>
            <a:r>
              <a:rPr lang="pl-PL" sz="1600" i="1"/>
              <a:t>N</a:t>
            </a:r>
            <a:r>
              <a:rPr lang="pl-PL" sz="1600"/>
              <a:t> – liczba atrybutów</a:t>
            </a:r>
          </a:p>
          <a:p>
            <a:pPr marL="274638" indent="-274638"/>
            <a:r>
              <a:rPr lang="pl-PL" sz="1600" i="1"/>
              <a:t>P</a:t>
            </a:r>
            <a:r>
              <a:rPr lang="pl-PL" sz="1600"/>
              <a:t>(</a:t>
            </a:r>
            <a:r>
              <a:rPr lang="pl-PL" sz="1600" i="1"/>
              <a:t>a</a:t>
            </a:r>
            <a:r>
              <a:rPr lang="pl-PL" sz="1600" i="1" baseline="-25000"/>
              <a:t>jk</a:t>
            </a:r>
            <a:r>
              <a:rPr lang="pl-PL" sz="1600"/>
              <a:t>|</a:t>
            </a:r>
            <a:r>
              <a:rPr lang="pl-PL" sz="1600" i="1"/>
              <a:t>c</a:t>
            </a:r>
            <a:r>
              <a:rPr lang="pl-PL" sz="1600" i="1" baseline="-25000"/>
              <a:t>i</a:t>
            </a:r>
            <a:r>
              <a:rPr lang="pl-PL" sz="1600"/>
              <a:t>) – prawdopodobieństwo tego, że dla losowo wybranego przykładu atrybut </a:t>
            </a:r>
            <a:r>
              <a:rPr lang="pl-PL" sz="1600" i="1"/>
              <a:t>j</a:t>
            </a:r>
            <a:r>
              <a:rPr lang="pl-PL" sz="1600"/>
              <a:t>-ty przyjmuje wartość </a:t>
            </a:r>
            <a:r>
              <a:rPr lang="pl-PL" sz="1600" i="1"/>
              <a:t>k</a:t>
            </a:r>
            <a:r>
              <a:rPr lang="pl-PL" sz="1600"/>
              <a:t>-tą, zakładając, że przykład należy do grupy </a:t>
            </a:r>
            <a:r>
              <a:rPr lang="pl-PL" sz="1600" i="1"/>
              <a:t>c</a:t>
            </a:r>
            <a:r>
              <a:rPr lang="pl-PL" sz="1600" i="1" baseline="-25000"/>
              <a:t>i</a:t>
            </a:r>
          </a:p>
          <a:p>
            <a:pPr marL="274638" indent="-274638"/>
            <a:endParaRPr lang="pl-PL"/>
          </a:p>
          <a:p>
            <a:pPr marL="274638" indent="-274638">
              <a:buFont typeface="Arial" charset="0"/>
              <a:buChar char="•"/>
            </a:pPr>
            <a:r>
              <a:rPr lang="pl-PL" sz="2400"/>
              <a:t>Funkcja ocenia przyrost oczekiwanej liczby dających się poprawnie przewidzieć wartości atrybutów </a:t>
            </a:r>
            <a:r>
              <a:rPr lang="pl-PL" sz="2400">
                <a:solidFill>
                  <a:srgbClr val="006699"/>
                </a:solidFill>
              </a:rPr>
              <a:t>przy założeniu znajomości grupowania</a:t>
            </a:r>
            <a:r>
              <a:rPr lang="pl-PL" sz="2400"/>
              <a:t>, w stosunku do oczekiwanej liczby odgadnięć </a:t>
            </a:r>
            <a:r>
              <a:rPr lang="pl-PL" sz="2400">
                <a:solidFill>
                  <a:srgbClr val="006699"/>
                </a:solidFill>
              </a:rPr>
              <a:t>bez znajomości grupowania</a:t>
            </a:r>
            <a:r>
              <a:rPr lang="pl-PL" sz="2400"/>
              <a:t>.</a:t>
            </a:r>
          </a:p>
          <a:p>
            <a:pPr marL="274638" indent="-274638">
              <a:buFont typeface="Arial" charset="0"/>
              <a:buChar char="•"/>
            </a:pPr>
            <a:r>
              <a:rPr lang="pl-PL" sz="2400"/>
              <a:t>Im większa wartość funkcji, tym lepsze grupowanie.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Przykłady dzielone są stopniowo na grupy.</a:t>
            </a:r>
          </a:p>
          <a:p>
            <a:endParaRPr lang="pl-PL" sz="2000"/>
          </a:p>
          <a:p>
            <a:r>
              <a:rPr lang="pl-PL" sz="2000"/>
              <a:t>Reprezentacja grupowania – </a:t>
            </a:r>
            <a:r>
              <a:rPr lang="pl-PL" sz="2000">
                <a:solidFill>
                  <a:srgbClr val="006699"/>
                </a:solidFill>
              </a:rPr>
              <a:t>drzewo grupowania</a:t>
            </a:r>
            <a:r>
              <a:rPr lang="pl-PL" sz="2000"/>
              <a:t> oraz dla każdego węzła wyznaczone odpowiednie prawopodobieństwa</a:t>
            </a:r>
          </a:p>
        </p:txBody>
      </p:sp>
      <p:grpSp>
        <p:nvGrpSpPr>
          <p:cNvPr id="39940" name="Group 90"/>
          <p:cNvGrpSpPr>
            <a:grpSpLocks/>
          </p:cNvGrpSpPr>
          <p:nvPr/>
        </p:nvGrpSpPr>
        <p:grpSpPr bwMode="auto">
          <a:xfrm>
            <a:off x="381000" y="2667000"/>
            <a:ext cx="8153400" cy="3886200"/>
            <a:chOff x="240" y="1680"/>
            <a:chExt cx="5136" cy="2448"/>
          </a:xfrm>
        </p:grpSpPr>
        <p:grpSp>
          <p:nvGrpSpPr>
            <p:cNvPr id="39941" name="Group 19"/>
            <p:cNvGrpSpPr>
              <a:grpSpLocks/>
            </p:cNvGrpSpPr>
            <p:nvPr/>
          </p:nvGrpSpPr>
          <p:grpSpPr bwMode="auto">
            <a:xfrm>
              <a:off x="2256" y="1680"/>
              <a:ext cx="1249" cy="384"/>
              <a:chOff x="1776" y="1824"/>
              <a:chExt cx="1249" cy="384"/>
            </a:xfrm>
          </p:grpSpPr>
          <p:sp>
            <p:nvSpPr>
              <p:cNvPr id="40001" name="Oval 5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1248" cy="384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0002" name="Text Box 6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124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A,B,C,D,E,F,G,H,I,J</a:t>
                </a:r>
              </a:p>
            </p:txBody>
          </p:sp>
        </p:grpSp>
        <p:grpSp>
          <p:nvGrpSpPr>
            <p:cNvPr id="39942" name="Group 15"/>
            <p:cNvGrpSpPr>
              <a:grpSpLocks/>
            </p:cNvGrpSpPr>
            <p:nvPr/>
          </p:nvGrpSpPr>
          <p:grpSpPr bwMode="auto">
            <a:xfrm>
              <a:off x="1344" y="2256"/>
              <a:ext cx="1056" cy="336"/>
              <a:chOff x="912" y="2592"/>
              <a:chExt cx="1056" cy="336"/>
            </a:xfrm>
          </p:grpSpPr>
          <p:sp>
            <p:nvSpPr>
              <p:cNvPr id="39999" name="Oval 9"/>
              <p:cNvSpPr>
                <a:spLocks noChangeArrowheads="1"/>
              </p:cNvSpPr>
              <p:nvPr/>
            </p:nvSpPr>
            <p:spPr bwMode="auto">
              <a:xfrm>
                <a:off x="912" y="2592"/>
                <a:ext cx="1056" cy="336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0000" name="Text Box 10"/>
              <p:cNvSpPr txBox="1">
                <a:spLocks noChangeArrowheads="1"/>
              </p:cNvSpPr>
              <p:nvPr/>
            </p:nvSpPr>
            <p:spPr bwMode="auto">
              <a:xfrm>
                <a:off x="1056" y="2640"/>
                <a:ext cx="7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A,C,D,E,F,J</a:t>
                </a:r>
              </a:p>
            </p:txBody>
          </p:sp>
        </p:grpSp>
        <p:grpSp>
          <p:nvGrpSpPr>
            <p:cNvPr id="39943" name="Group 18"/>
            <p:cNvGrpSpPr>
              <a:grpSpLocks/>
            </p:cNvGrpSpPr>
            <p:nvPr/>
          </p:nvGrpSpPr>
          <p:grpSpPr bwMode="auto">
            <a:xfrm>
              <a:off x="3360" y="2256"/>
              <a:ext cx="1056" cy="336"/>
              <a:chOff x="2784" y="2400"/>
              <a:chExt cx="1056" cy="336"/>
            </a:xfrm>
          </p:grpSpPr>
          <p:sp>
            <p:nvSpPr>
              <p:cNvPr id="39997" name="Oval 13"/>
              <p:cNvSpPr>
                <a:spLocks noChangeArrowheads="1"/>
              </p:cNvSpPr>
              <p:nvPr/>
            </p:nvSpPr>
            <p:spPr bwMode="auto">
              <a:xfrm>
                <a:off x="2784" y="2400"/>
                <a:ext cx="1056" cy="336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98" name="Text Box 14"/>
              <p:cNvSpPr txBox="1">
                <a:spLocks noChangeArrowheads="1"/>
              </p:cNvSpPr>
              <p:nvPr/>
            </p:nvSpPr>
            <p:spPr bwMode="auto">
              <a:xfrm>
                <a:off x="3072" y="2448"/>
                <a:ext cx="53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B,G,H,I</a:t>
                </a:r>
              </a:p>
            </p:txBody>
          </p:sp>
        </p:grpSp>
        <p:grpSp>
          <p:nvGrpSpPr>
            <p:cNvPr id="39944" name="Group 69"/>
            <p:cNvGrpSpPr>
              <a:grpSpLocks/>
            </p:cNvGrpSpPr>
            <p:nvPr/>
          </p:nvGrpSpPr>
          <p:grpSpPr bwMode="auto">
            <a:xfrm>
              <a:off x="912" y="2880"/>
              <a:ext cx="1824" cy="288"/>
              <a:chOff x="912" y="2880"/>
              <a:chExt cx="1824" cy="288"/>
            </a:xfrm>
          </p:grpSpPr>
          <p:grpSp>
            <p:nvGrpSpPr>
              <p:cNvPr id="39988" name="Group 64"/>
              <p:cNvGrpSpPr>
                <a:grpSpLocks/>
              </p:cNvGrpSpPr>
              <p:nvPr/>
            </p:nvGrpSpPr>
            <p:grpSpPr bwMode="auto">
              <a:xfrm>
                <a:off x="912" y="2880"/>
                <a:ext cx="480" cy="288"/>
                <a:chOff x="912" y="2880"/>
                <a:chExt cx="480" cy="288"/>
              </a:xfrm>
            </p:grpSpPr>
            <p:sp>
              <p:nvSpPr>
                <p:cNvPr id="39995" name="Oval 16"/>
                <p:cNvSpPr>
                  <a:spLocks noChangeArrowheads="1"/>
                </p:cNvSpPr>
                <p:nvPr/>
              </p:nvSpPr>
              <p:spPr bwMode="auto">
                <a:xfrm>
                  <a:off x="912" y="2880"/>
                  <a:ext cx="480" cy="288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9996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008" y="2928"/>
                  <a:ext cx="32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1600"/>
                    <a:t>A,E</a:t>
                  </a:r>
                </a:p>
              </p:txBody>
            </p:sp>
          </p:grpSp>
          <p:grpSp>
            <p:nvGrpSpPr>
              <p:cNvPr id="39989" name="Group 65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288"/>
                <a:chOff x="1584" y="2880"/>
                <a:chExt cx="480" cy="288"/>
              </a:xfrm>
            </p:grpSpPr>
            <p:sp>
              <p:nvSpPr>
                <p:cNvPr id="39993" name="Oval 20"/>
                <p:cNvSpPr>
                  <a:spLocks noChangeArrowheads="1"/>
                </p:cNvSpPr>
                <p:nvPr/>
              </p:nvSpPr>
              <p:spPr bwMode="auto">
                <a:xfrm>
                  <a:off x="1584" y="2880"/>
                  <a:ext cx="480" cy="288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999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584" y="2928"/>
                  <a:ext cx="45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1600"/>
                    <a:t>C,D,F</a:t>
                  </a:r>
                </a:p>
              </p:txBody>
            </p:sp>
          </p:grpSp>
          <p:grpSp>
            <p:nvGrpSpPr>
              <p:cNvPr id="39990" name="Group 66"/>
              <p:cNvGrpSpPr>
                <a:grpSpLocks/>
              </p:cNvGrpSpPr>
              <p:nvPr/>
            </p:nvGrpSpPr>
            <p:grpSpPr bwMode="auto">
              <a:xfrm>
                <a:off x="2256" y="2880"/>
                <a:ext cx="480" cy="288"/>
                <a:chOff x="2256" y="2880"/>
                <a:chExt cx="480" cy="288"/>
              </a:xfrm>
            </p:grpSpPr>
            <p:sp>
              <p:nvSpPr>
                <p:cNvPr id="39991" name="Oval 22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480" cy="288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9992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2400" y="2928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1600"/>
                    <a:t>J</a:t>
                  </a:r>
                </a:p>
              </p:txBody>
            </p:sp>
          </p:grpSp>
        </p:grpSp>
        <p:grpSp>
          <p:nvGrpSpPr>
            <p:cNvPr id="39945" name="Group 67"/>
            <p:cNvGrpSpPr>
              <a:grpSpLocks/>
            </p:cNvGrpSpPr>
            <p:nvPr/>
          </p:nvGrpSpPr>
          <p:grpSpPr bwMode="auto">
            <a:xfrm>
              <a:off x="3168" y="2832"/>
              <a:ext cx="1824" cy="288"/>
              <a:chOff x="3168" y="2832"/>
              <a:chExt cx="1824" cy="288"/>
            </a:xfrm>
          </p:grpSpPr>
          <p:sp>
            <p:nvSpPr>
              <p:cNvPr id="39982" name="Oval 24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83" name="Text Box 25"/>
              <p:cNvSpPr txBox="1">
                <a:spLocks noChangeArrowheads="1"/>
              </p:cNvSpPr>
              <p:nvPr/>
            </p:nvSpPr>
            <p:spPr bwMode="auto">
              <a:xfrm>
                <a:off x="3312" y="2880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G</a:t>
                </a:r>
              </a:p>
            </p:txBody>
          </p:sp>
          <p:sp>
            <p:nvSpPr>
              <p:cNvPr id="39984" name="Oval 32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85" name="Text Box 33"/>
              <p:cNvSpPr txBox="1">
                <a:spLocks noChangeArrowheads="1"/>
              </p:cNvSpPr>
              <p:nvPr/>
            </p:nvSpPr>
            <p:spPr bwMode="auto">
              <a:xfrm>
                <a:off x="3908" y="2880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H</a:t>
                </a:r>
              </a:p>
            </p:txBody>
          </p:sp>
          <p:sp>
            <p:nvSpPr>
              <p:cNvPr id="39986" name="Oval 34"/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87" name="Text Box 35"/>
              <p:cNvSpPr txBox="1">
                <a:spLocks noChangeArrowheads="1"/>
              </p:cNvSpPr>
              <p:nvPr/>
            </p:nvSpPr>
            <p:spPr bwMode="auto">
              <a:xfrm>
                <a:off x="4608" y="2880"/>
                <a:ext cx="2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B,I</a:t>
                </a:r>
              </a:p>
            </p:txBody>
          </p:sp>
        </p:grpSp>
        <p:grpSp>
          <p:nvGrpSpPr>
            <p:cNvPr id="39946" name="Group 68"/>
            <p:cNvGrpSpPr>
              <a:grpSpLocks/>
            </p:cNvGrpSpPr>
            <p:nvPr/>
          </p:nvGrpSpPr>
          <p:grpSpPr bwMode="auto">
            <a:xfrm>
              <a:off x="4272" y="3312"/>
              <a:ext cx="1104" cy="288"/>
              <a:chOff x="4272" y="3312"/>
              <a:chExt cx="1104" cy="288"/>
            </a:xfrm>
          </p:grpSpPr>
          <p:sp>
            <p:nvSpPr>
              <p:cNvPr id="39978" name="Oval 40"/>
              <p:cNvSpPr>
                <a:spLocks noChangeArrowheads="1"/>
              </p:cNvSpPr>
              <p:nvPr/>
            </p:nvSpPr>
            <p:spPr bwMode="auto">
              <a:xfrm>
                <a:off x="4272" y="331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9" name="Text Box 41"/>
              <p:cNvSpPr txBox="1">
                <a:spLocks noChangeArrowheads="1"/>
              </p:cNvSpPr>
              <p:nvPr/>
            </p:nvSpPr>
            <p:spPr bwMode="auto">
              <a:xfrm>
                <a:off x="4431" y="3360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B</a:t>
                </a:r>
              </a:p>
            </p:txBody>
          </p:sp>
          <p:sp>
            <p:nvSpPr>
              <p:cNvPr id="39980" name="Oval 42"/>
              <p:cNvSpPr>
                <a:spLocks noChangeArrowheads="1"/>
              </p:cNvSpPr>
              <p:nvPr/>
            </p:nvSpPr>
            <p:spPr bwMode="auto">
              <a:xfrm>
                <a:off x="4896" y="331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81" name="Text Box 43"/>
              <p:cNvSpPr txBox="1">
                <a:spLocks noChangeArrowheads="1"/>
              </p:cNvSpPr>
              <p:nvPr/>
            </p:nvSpPr>
            <p:spPr bwMode="auto">
              <a:xfrm>
                <a:off x="5068" y="3360"/>
                <a:ext cx="1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I</a:t>
                </a:r>
              </a:p>
            </p:txBody>
          </p:sp>
        </p:grpSp>
        <p:grpSp>
          <p:nvGrpSpPr>
            <p:cNvPr id="39947" name="Group 71"/>
            <p:cNvGrpSpPr>
              <a:grpSpLocks/>
            </p:cNvGrpSpPr>
            <p:nvPr/>
          </p:nvGrpSpPr>
          <p:grpSpPr bwMode="auto">
            <a:xfrm>
              <a:off x="1488" y="3360"/>
              <a:ext cx="1104" cy="288"/>
              <a:chOff x="1488" y="3360"/>
              <a:chExt cx="1104" cy="288"/>
            </a:xfrm>
          </p:grpSpPr>
          <p:sp>
            <p:nvSpPr>
              <p:cNvPr id="39974" name="Oval 44"/>
              <p:cNvSpPr>
                <a:spLocks noChangeArrowheads="1"/>
              </p:cNvSpPr>
              <p:nvPr/>
            </p:nvSpPr>
            <p:spPr bwMode="auto">
              <a:xfrm>
                <a:off x="1488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5" name="Text Box 45"/>
              <p:cNvSpPr txBox="1">
                <a:spLocks noChangeArrowheads="1"/>
              </p:cNvSpPr>
              <p:nvPr/>
            </p:nvSpPr>
            <p:spPr bwMode="auto">
              <a:xfrm>
                <a:off x="1654" y="3408"/>
                <a:ext cx="1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F</a:t>
                </a:r>
              </a:p>
            </p:txBody>
          </p:sp>
          <p:sp>
            <p:nvSpPr>
              <p:cNvPr id="39976" name="Oval 46"/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7" name="Text Box 47"/>
              <p:cNvSpPr txBox="1">
                <a:spLocks noChangeArrowheads="1"/>
              </p:cNvSpPr>
              <p:nvPr/>
            </p:nvSpPr>
            <p:spPr bwMode="auto">
              <a:xfrm>
                <a:off x="2160" y="3408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C,D</a:t>
                </a:r>
              </a:p>
            </p:txBody>
          </p:sp>
        </p:grpSp>
        <p:grpSp>
          <p:nvGrpSpPr>
            <p:cNvPr id="39948" name="Group 70"/>
            <p:cNvGrpSpPr>
              <a:grpSpLocks/>
            </p:cNvGrpSpPr>
            <p:nvPr/>
          </p:nvGrpSpPr>
          <p:grpSpPr bwMode="auto">
            <a:xfrm>
              <a:off x="240" y="3360"/>
              <a:ext cx="1104" cy="288"/>
              <a:chOff x="240" y="3360"/>
              <a:chExt cx="1104" cy="288"/>
            </a:xfrm>
          </p:grpSpPr>
          <p:sp>
            <p:nvSpPr>
              <p:cNvPr id="39970" name="Oval 48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1" name="Text Box 49"/>
              <p:cNvSpPr txBox="1">
                <a:spLocks noChangeArrowheads="1"/>
              </p:cNvSpPr>
              <p:nvPr/>
            </p:nvSpPr>
            <p:spPr bwMode="auto">
              <a:xfrm>
                <a:off x="399" y="3408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A</a:t>
                </a:r>
              </a:p>
            </p:txBody>
          </p:sp>
          <p:sp>
            <p:nvSpPr>
              <p:cNvPr id="39972" name="Oval 50"/>
              <p:cNvSpPr>
                <a:spLocks noChangeArrowheads="1"/>
              </p:cNvSpPr>
              <p:nvPr/>
            </p:nvSpPr>
            <p:spPr bwMode="auto">
              <a:xfrm>
                <a:off x="864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73" name="Text Box 51"/>
              <p:cNvSpPr txBox="1">
                <a:spLocks noChangeArrowheads="1"/>
              </p:cNvSpPr>
              <p:nvPr/>
            </p:nvSpPr>
            <p:spPr bwMode="auto">
              <a:xfrm>
                <a:off x="987" y="3408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E</a:t>
                </a:r>
              </a:p>
            </p:txBody>
          </p:sp>
        </p:grpSp>
        <p:grpSp>
          <p:nvGrpSpPr>
            <p:cNvPr id="39949" name="Group 72"/>
            <p:cNvGrpSpPr>
              <a:grpSpLocks/>
            </p:cNvGrpSpPr>
            <p:nvPr/>
          </p:nvGrpSpPr>
          <p:grpSpPr bwMode="auto">
            <a:xfrm>
              <a:off x="1824" y="3840"/>
              <a:ext cx="1104" cy="288"/>
              <a:chOff x="1824" y="3840"/>
              <a:chExt cx="1104" cy="288"/>
            </a:xfrm>
          </p:grpSpPr>
          <p:sp>
            <p:nvSpPr>
              <p:cNvPr id="39966" name="Oval 60"/>
              <p:cNvSpPr>
                <a:spLocks noChangeArrowheads="1"/>
              </p:cNvSpPr>
              <p:nvPr/>
            </p:nvSpPr>
            <p:spPr bwMode="auto">
              <a:xfrm>
                <a:off x="1824" y="384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67" name="Text Box 61"/>
              <p:cNvSpPr txBox="1">
                <a:spLocks noChangeArrowheads="1"/>
              </p:cNvSpPr>
              <p:nvPr/>
            </p:nvSpPr>
            <p:spPr bwMode="auto">
              <a:xfrm>
                <a:off x="1976" y="3888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C</a:t>
                </a:r>
              </a:p>
            </p:txBody>
          </p:sp>
          <p:sp>
            <p:nvSpPr>
              <p:cNvPr id="39968" name="Oval 62"/>
              <p:cNvSpPr>
                <a:spLocks noChangeArrowheads="1"/>
              </p:cNvSpPr>
              <p:nvPr/>
            </p:nvSpPr>
            <p:spPr bwMode="auto">
              <a:xfrm>
                <a:off x="2448" y="384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39969" name="Text Box 63"/>
              <p:cNvSpPr txBox="1">
                <a:spLocks noChangeArrowheads="1"/>
              </p:cNvSpPr>
              <p:nvPr/>
            </p:nvSpPr>
            <p:spPr bwMode="auto">
              <a:xfrm>
                <a:off x="2564" y="3888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D</a:t>
                </a:r>
              </a:p>
            </p:txBody>
          </p:sp>
        </p:grpSp>
        <p:sp>
          <p:nvSpPr>
            <p:cNvPr id="39950" name="Line 73"/>
            <p:cNvSpPr>
              <a:spLocks noChangeShapeType="1"/>
            </p:cNvSpPr>
            <p:nvPr/>
          </p:nvSpPr>
          <p:spPr bwMode="auto">
            <a:xfrm flipH="1">
              <a:off x="1968" y="2016"/>
              <a:ext cx="52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1" name="Line 75"/>
            <p:cNvSpPr>
              <a:spLocks noChangeShapeType="1"/>
            </p:cNvSpPr>
            <p:nvPr/>
          </p:nvSpPr>
          <p:spPr bwMode="auto">
            <a:xfrm>
              <a:off x="3312" y="2016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2" name="Line 76"/>
            <p:cNvSpPr>
              <a:spLocks noChangeShapeType="1"/>
            </p:cNvSpPr>
            <p:nvPr/>
          </p:nvSpPr>
          <p:spPr bwMode="auto">
            <a:xfrm flipH="1">
              <a:off x="1152" y="2592"/>
              <a:ext cx="48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3" name="Line 77"/>
            <p:cNvSpPr>
              <a:spLocks noChangeShapeType="1"/>
            </p:cNvSpPr>
            <p:nvPr/>
          </p:nvSpPr>
          <p:spPr bwMode="auto">
            <a:xfrm flipH="1">
              <a:off x="1824" y="2592"/>
              <a:ext cx="4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4" name="Line 78"/>
            <p:cNvSpPr>
              <a:spLocks noChangeShapeType="1"/>
            </p:cNvSpPr>
            <p:nvPr/>
          </p:nvSpPr>
          <p:spPr bwMode="auto">
            <a:xfrm flipH="1" flipV="1">
              <a:off x="2112" y="2592"/>
              <a:ext cx="3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5" name="Line 79"/>
            <p:cNvSpPr>
              <a:spLocks noChangeShapeType="1"/>
            </p:cNvSpPr>
            <p:nvPr/>
          </p:nvSpPr>
          <p:spPr bwMode="auto">
            <a:xfrm flipH="1">
              <a:off x="576" y="3120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6" name="Line 80"/>
            <p:cNvSpPr>
              <a:spLocks noChangeShapeType="1"/>
            </p:cNvSpPr>
            <p:nvPr/>
          </p:nvSpPr>
          <p:spPr bwMode="auto">
            <a:xfrm flipH="1">
              <a:off x="1152" y="3168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7" name="Line 81"/>
            <p:cNvSpPr>
              <a:spLocks noChangeShapeType="1"/>
            </p:cNvSpPr>
            <p:nvPr/>
          </p:nvSpPr>
          <p:spPr bwMode="auto">
            <a:xfrm>
              <a:off x="2448" y="364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8" name="Line 82"/>
            <p:cNvSpPr>
              <a:spLocks noChangeShapeType="1"/>
            </p:cNvSpPr>
            <p:nvPr/>
          </p:nvSpPr>
          <p:spPr bwMode="auto">
            <a:xfrm flipH="1">
              <a:off x="2064" y="364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59" name="Line 83"/>
            <p:cNvSpPr>
              <a:spLocks noChangeShapeType="1"/>
            </p:cNvSpPr>
            <p:nvPr/>
          </p:nvSpPr>
          <p:spPr bwMode="auto">
            <a:xfrm>
              <a:off x="1968" y="3168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0" name="Line 84"/>
            <p:cNvSpPr>
              <a:spLocks noChangeShapeType="1"/>
            </p:cNvSpPr>
            <p:nvPr/>
          </p:nvSpPr>
          <p:spPr bwMode="auto">
            <a:xfrm flipH="1">
              <a:off x="1728" y="316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1" name="Line 85"/>
            <p:cNvSpPr>
              <a:spLocks noChangeShapeType="1"/>
            </p:cNvSpPr>
            <p:nvPr/>
          </p:nvSpPr>
          <p:spPr bwMode="auto">
            <a:xfrm flipH="1">
              <a:off x="3408" y="259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2" name="Line 86"/>
            <p:cNvSpPr>
              <a:spLocks noChangeShapeType="1"/>
            </p:cNvSpPr>
            <p:nvPr/>
          </p:nvSpPr>
          <p:spPr bwMode="auto">
            <a:xfrm>
              <a:off x="3984" y="2592"/>
              <a:ext cx="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3" name="Line 87"/>
            <p:cNvSpPr>
              <a:spLocks noChangeShapeType="1"/>
            </p:cNvSpPr>
            <p:nvPr/>
          </p:nvSpPr>
          <p:spPr bwMode="auto">
            <a:xfrm flipH="1" flipV="1">
              <a:off x="4176" y="2592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4" name="Line 88"/>
            <p:cNvSpPr>
              <a:spLocks noChangeShapeType="1"/>
            </p:cNvSpPr>
            <p:nvPr/>
          </p:nvSpPr>
          <p:spPr bwMode="auto">
            <a:xfrm>
              <a:off x="4896" y="312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39965" name="Line 89"/>
            <p:cNvSpPr>
              <a:spLocks noChangeShapeType="1"/>
            </p:cNvSpPr>
            <p:nvPr/>
          </p:nvSpPr>
          <p:spPr bwMode="auto">
            <a:xfrm flipH="1">
              <a:off x="4512" y="312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68" name="Rectangle 2"/>
          <p:cNvSpPr txBox="1"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COBWEB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3"/>
          <p:cNvGrpSpPr>
            <a:grpSpLocks/>
          </p:cNvGrpSpPr>
          <p:nvPr/>
        </p:nvGrpSpPr>
        <p:grpSpPr bwMode="auto">
          <a:xfrm>
            <a:off x="304800" y="2971800"/>
            <a:ext cx="8153400" cy="3886200"/>
            <a:chOff x="240" y="1680"/>
            <a:chExt cx="5136" cy="2448"/>
          </a:xfrm>
        </p:grpSpPr>
        <p:grpSp>
          <p:nvGrpSpPr>
            <p:cNvPr id="5133" name="Group 4"/>
            <p:cNvGrpSpPr>
              <a:grpSpLocks/>
            </p:cNvGrpSpPr>
            <p:nvPr/>
          </p:nvGrpSpPr>
          <p:grpSpPr bwMode="auto">
            <a:xfrm>
              <a:off x="2256" y="1680"/>
              <a:ext cx="1249" cy="384"/>
              <a:chOff x="1776" y="1824"/>
              <a:chExt cx="1249" cy="384"/>
            </a:xfrm>
          </p:grpSpPr>
          <p:sp>
            <p:nvSpPr>
              <p:cNvPr id="5193" name="Oval 5"/>
              <p:cNvSpPr>
                <a:spLocks noChangeArrowheads="1"/>
              </p:cNvSpPr>
              <p:nvPr/>
            </p:nvSpPr>
            <p:spPr bwMode="auto">
              <a:xfrm>
                <a:off x="1776" y="1824"/>
                <a:ext cx="1248" cy="384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94" name="Text Box 6"/>
              <p:cNvSpPr txBox="1">
                <a:spLocks noChangeArrowheads="1"/>
              </p:cNvSpPr>
              <p:nvPr/>
            </p:nvSpPr>
            <p:spPr bwMode="auto">
              <a:xfrm>
                <a:off x="1776" y="1920"/>
                <a:ext cx="1249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A,B,C,D,E,F,G,H,I,J</a:t>
                </a:r>
              </a:p>
            </p:txBody>
          </p:sp>
        </p:grpSp>
        <p:grpSp>
          <p:nvGrpSpPr>
            <p:cNvPr id="5134" name="Group 7"/>
            <p:cNvGrpSpPr>
              <a:grpSpLocks/>
            </p:cNvGrpSpPr>
            <p:nvPr/>
          </p:nvGrpSpPr>
          <p:grpSpPr bwMode="auto">
            <a:xfrm>
              <a:off x="1344" y="2256"/>
              <a:ext cx="1056" cy="336"/>
              <a:chOff x="912" y="2592"/>
              <a:chExt cx="1056" cy="336"/>
            </a:xfrm>
          </p:grpSpPr>
          <p:sp>
            <p:nvSpPr>
              <p:cNvPr id="5191" name="Oval 8"/>
              <p:cNvSpPr>
                <a:spLocks noChangeArrowheads="1"/>
              </p:cNvSpPr>
              <p:nvPr/>
            </p:nvSpPr>
            <p:spPr bwMode="auto">
              <a:xfrm>
                <a:off x="912" y="2592"/>
                <a:ext cx="1056" cy="336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92" name="Text Box 9"/>
              <p:cNvSpPr txBox="1">
                <a:spLocks noChangeArrowheads="1"/>
              </p:cNvSpPr>
              <p:nvPr/>
            </p:nvSpPr>
            <p:spPr bwMode="auto">
              <a:xfrm>
                <a:off x="1056" y="2640"/>
                <a:ext cx="7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A,C,D,E,F,J</a:t>
                </a:r>
              </a:p>
            </p:txBody>
          </p:sp>
        </p:grpSp>
        <p:grpSp>
          <p:nvGrpSpPr>
            <p:cNvPr id="5135" name="Group 10"/>
            <p:cNvGrpSpPr>
              <a:grpSpLocks/>
            </p:cNvGrpSpPr>
            <p:nvPr/>
          </p:nvGrpSpPr>
          <p:grpSpPr bwMode="auto">
            <a:xfrm>
              <a:off x="3360" y="2256"/>
              <a:ext cx="1056" cy="336"/>
              <a:chOff x="2784" y="2400"/>
              <a:chExt cx="1056" cy="336"/>
            </a:xfrm>
          </p:grpSpPr>
          <p:sp>
            <p:nvSpPr>
              <p:cNvPr id="5189" name="Oval 11"/>
              <p:cNvSpPr>
                <a:spLocks noChangeArrowheads="1"/>
              </p:cNvSpPr>
              <p:nvPr/>
            </p:nvSpPr>
            <p:spPr bwMode="auto">
              <a:xfrm>
                <a:off x="2784" y="2400"/>
                <a:ext cx="1056" cy="336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90" name="Text Box 12"/>
              <p:cNvSpPr txBox="1">
                <a:spLocks noChangeArrowheads="1"/>
              </p:cNvSpPr>
              <p:nvPr/>
            </p:nvSpPr>
            <p:spPr bwMode="auto">
              <a:xfrm>
                <a:off x="3072" y="2448"/>
                <a:ext cx="53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B,G,H,I</a:t>
                </a:r>
              </a:p>
            </p:txBody>
          </p:sp>
        </p:grpSp>
        <p:grpSp>
          <p:nvGrpSpPr>
            <p:cNvPr id="5136" name="Group 13"/>
            <p:cNvGrpSpPr>
              <a:grpSpLocks/>
            </p:cNvGrpSpPr>
            <p:nvPr/>
          </p:nvGrpSpPr>
          <p:grpSpPr bwMode="auto">
            <a:xfrm>
              <a:off x="912" y="2880"/>
              <a:ext cx="1824" cy="288"/>
              <a:chOff x="912" y="2880"/>
              <a:chExt cx="1824" cy="288"/>
            </a:xfrm>
          </p:grpSpPr>
          <p:grpSp>
            <p:nvGrpSpPr>
              <p:cNvPr id="5180" name="Group 14"/>
              <p:cNvGrpSpPr>
                <a:grpSpLocks/>
              </p:cNvGrpSpPr>
              <p:nvPr/>
            </p:nvGrpSpPr>
            <p:grpSpPr bwMode="auto">
              <a:xfrm>
                <a:off x="912" y="2880"/>
                <a:ext cx="480" cy="288"/>
                <a:chOff x="912" y="2880"/>
                <a:chExt cx="480" cy="288"/>
              </a:xfrm>
            </p:grpSpPr>
            <p:sp>
              <p:nvSpPr>
                <p:cNvPr id="5187" name="Oval 15"/>
                <p:cNvSpPr>
                  <a:spLocks noChangeArrowheads="1"/>
                </p:cNvSpPr>
                <p:nvPr/>
              </p:nvSpPr>
              <p:spPr bwMode="auto">
                <a:xfrm>
                  <a:off x="912" y="2880"/>
                  <a:ext cx="480" cy="288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18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008" y="2928"/>
                  <a:ext cx="32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1600"/>
                    <a:t>A,E</a:t>
                  </a:r>
                </a:p>
              </p:txBody>
            </p:sp>
          </p:grpSp>
          <p:grpSp>
            <p:nvGrpSpPr>
              <p:cNvPr id="5181" name="Group 17"/>
              <p:cNvGrpSpPr>
                <a:grpSpLocks/>
              </p:cNvGrpSpPr>
              <p:nvPr/>
            </p:nvGrpSpPr>
            <p:grpSpPr bwMode="auto">
              <a:xfrm>
                <a:off x="1584" y="2880"/>
                <a:ext cx="480" cy="288"/>
                <a:chOff x="1584" y="2880"/>
                <a:chExt cx="480" cy="288"/>
              </a:xfrm>
            </p:grpSpPr>
            <p:sp>
              <p:nvSpPr>
                <p:cNvPr id="5185" name="Oval 18"/>
                <p:cNvSpPr>
                  <a:spLocks noChangeArrowheads="1"/>
                </p:cNvSpPr>
                <p:nvPr/>
              </p:nvSpPr>
              <p:spPr bwMode="auto">
                <a:xfrm>
                  <a:off x="1584" y="2880"/>
                  <a:ext cx="480" cy="288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186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584" y="2928"/>
                  <a:ext cx="45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1600"/>
                    <a:t>C,D,F</a:t>
                  </a:r>
                </a:p>
              </p:txBody>
            </p:sp>
          </p:grpSp>
          <p:grpSp>
            <p:nvGrpSpPr>
              <p:cNvPr id="5182" name="Group 20"/>
              <p:cNvGrpSpPr>
                <a:grpSpLocks/>
              </p:cNvGrpSpPr>
              <p:nvPr/>
            </p:nvGrpSpPr>
            <p:grpSpPr bwMode="auto">
              <a:xfrm>
                <a:off x="2256" y="2880"/>
                <a:ext cx="480" cy="288"/>
                <a:chOff x="2256" y="2880"/>
                <a:chExt cx="480" cy="288"/>
              </a:xfrm>
            </p:grpSpPr>
            <p:sp>
              <p:nvSpPr>
                <p:cNvPr id="5183" name="Oval 21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480" cy="288"/>
                </a:xfrm>
                <a:prstGeom prst="ellipse">
                  <a:avLst/>
                </a:prstGeom>
                <a:solidFill>
                  <a:srgbClr val="99CCFF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5184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400" y="2928"/>
                  <a:ext cx="18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pl-PL" sz="1600"/>
                    <a:t>J</a:t>
                  </a:r>
                </a:p>
              </p:txBody>
            </p:sp>
          </p:grpSp>
        </p:grpSp>
        <p:grpSp>
          <p:nvGrpSpPr>
            <p:cNvPr id="5137" name="Group 23"/>
            <p:cNvGrpSpPr>
              <a:grpSpLocks/>
            </p:cNvGrpSpPr>
            <p:nvPr/>
          </p:nvGrpSpPr>
          <p:grpSpPr bwMode="auto">
            <a:xfrm>
              <a:off x="3168" y="2832"/>
              <a:ext cx="1824" cy="288"/>
              <a:chOff x="3168" y="2832"/>
              <a:chExt cx="1824" cy="288"/>
            </a:xfrm>
          </p:grpSpPr>
          <p:sp>
            <p:nvSpPr>
              <p:cNvPr id="5174" name="Oval 24"/>
              <p:cNvSpPr>
                <a:spLocks noChangeArrowheads="1"/>
              </p:cNvSpPr>
              <p:nvPr/>
            </p:nvSpPr>
            <p:spPr bwMode="auto">
              <a:xfrm>
                <a:off x="3168" y="283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75" name="Text Box 25"/>
              <p:cNvSpPr txBox="1">
                <a:spLocks noChangeArrowheads="1"/>
              </p:cNvSpPr>
              <p:nvPr/>
            </p:nvSpPr>
            <p:spPr bwMode="auto">
              <a:xfrm>
                <a:off x="3312" y="2880"/>
                <a:ext cx="21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G</a:t>
                </a:r>
              </a:p>
            </p:txBody>
          </p:sp>
          <p:sp>
            <p:nvSpPr>
              <p:cNvPr id="5176" name="Oval 26"/>
              <p:cNvSpPr>
                <a:spLocks noChangeArrowheads="1"/>
              </p:cNvSpPr>
              <p:nvPr/>
            </p:nvSpPr>
            <p:spPr bwMode="auto">
              <a:xfrm>
                <a:off x="3792" y="283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77" name="Text Box 27"/>
              <p:cNvSpPr txBox="1">
                <a:spLocks noChangeArrowheads="1"/>
              </p:cNvSpPr>
              <p:nvPr/>
            </p:nvSpPr>
            <p:spPr bwMode="auto">
              <a:xfrm>
                <a:off x="3908" y="2880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H</a:t>
                </a:r>
              </a:p>
            </p:txBody>
          </p:sp>
          <p:sp>
            <p:nvSpPr>
              <p:cNvPr id="5178" name="Oval 28"/>
              <p:cNvSpPr>
                <a:spLocks noChangeArrowheads="1"/>
              </p:cNvSpPr>
              <p:nvPr/>
            </p:nvSpPr>
            <p:spPr bwMode="auto">
              <a:xfrm>
                <a:off x="4512" y="283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79" name="Text Box 29"/>
              <p:cNvSpPr txBox="1">
                <a:spLocks noChangeArrowheads="1"/>
              </p:cNvSpPr>
              <p:nvPr/>
            </p:nvSpPr>
            <p:spPr bwMode="auto">
              <a:xfrm>
                <a:off x="4608" y="2880"/>
                <a:ext cx="273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B,I</a:t>
                </a:r>
              </a:p>
            </p:txBody>
          </p:sp>
        </p:grpSp>
        <p:grpSp>
          <p:nvGrpSpPr>
            <p:cNvPr id="5138" name="Group 30"/>
            <p:cNvGrpSpPr>
              <a:grpSpLocks/>
            </p:cNvGrpSpPr>
            <p:nvPr/>
          </p:nvGrpSpPr>
          <p:grpSpPr bwMode="auto">
            <a:xfrm>
              <a:off x="4272" y="3312"/>
              <a:ext cx="1104" cy="288"/>
              <a:chOff x="4272" y="3312"/>
              <a:chExt cx="1104" cy="288"/>
            </a:xfrm>
          </p:grpSpPr>
          <p:sp>
            <p:nvSpPr>
              <p:cNvPr id="5170" name="Oval 31"/>
              <p:cNvSpPr>
                <a:spLocks noChangeArrowheads="1"/>
              </p:cNvSpPr>
              <p:nvPr/>
            </p:nvSpPr>
            <p:spPr bwMode="auto">
              <a:xfrm>
                <a:off x="4272" y="331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71" name="Text Box 32"/>
              <p:cNvSpPr txBox="1">
                <a:spLocks noChangeArrowheads="1"/>
              </p:cNvSpPr>
              <p:nvPr/>
            </p:nvSpPr>
            <p:spPr bwMode="auto">
              <a:xfrm>
                <a:off x="4431" y="3360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B</a:t>
                </a:r>
              </a:p>
            </p:txBody>
          </p:sp>
          <p:sp>
            <p:nvSpPr>
              <p:cNvPr id="5172" name="Oval 33"/>
              <p:cNvSpPr>
                <a:spLocks noChangeArrowheads="1"/>
              </p:cNvSpPr>
              <p:nvPr/>
            </p:nvSpPr>
            <p:spPr bwMode="auto">
              <a:xfrm>
                <a:off x="4896" y="3312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73" name="Text Box 34"/>
              <p:cNvSpPr txBox="1">
                <a:spLocks noChangeArrowheads="1"/>
              </p:cNvSpPr>
              <p:nvPr/>
            </p:nvSpPr>
            <p:spPr bwMode="auto">
              <a:xfrm>
                <a:off x="5068" y="3360"/>
                <a:ext cx="15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I</a:t>
                </a:r>
              </a:p>
            </p:txBody>
          </p:sp>
        </p:grpSp>
        <p:grpSp>
          <p:nvGrpSpPr>
            <p:cNvPr id="5139" name="Group 35"/>
            <p:cNvGrpSpPr>
              <a:grpSpLocks/>
            </p:cNvGrpSpPr>
            <p:nvPr/>
          </p:nvGrpSpPr>
          <p:grpSpPr bwMode="auto">
            <a:xfrm>
              <a:off x="1488" y="3360"/>
              <a:ext cx="1104" cy="288"/>
              <a:chOff x="1488" y="3360"/>
              <a:chExt cx="1104" cy="288"/>
            </a:xfrm>
          </p:grpSpPr>
          <p:sp>
            <p:nvSpPr>
              <p:cNvPr id="5166" name="Oval 36"/>
              <p:cNvSpPr>
                <a:spLocks noChangeArrowheads="1"/>
              </p:cNvSpPr>
              <p:nvPr/>
            </p:nvSpPr>
            <p:spPr bwMode="auto">
              <a:xfrm>
                <a:off x="1488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67" name="Text Box 37"/>
              <p:cNvSpPr txBox="1">
                <a:spLocks noChangeArrowheads="1"/>
              </p:cNvSpPr>
              <p:nvPr/>
            </p:nvSpPr>
            <p:spPr bwMode="auto">
              <a:xfrm>
                <a:off x="1654" y="3408"/>
                <a:ext cx="194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F</a:t>
                </a:r>
              </a:p>
            </p:txBody>
          </p:sp>
          <p:sp>
            <p:nvSpPr>
              <p:cNvPr id="5168" name="Oval 38"/>
              <p:cNvSpPr>
                <a:spLocks noChangeArrowheads="1"/>
              </p:cNvSpPr>
              <p:nvPr/>
            </p:nvSpPr>
            <p:spPr bwMode="auto">
              <a:xfrm>
                <a:off x="2112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69" name="Text Box 39"/>
              <p:cNvSpPr txBox="1">
                <a:spLocks noChangeArrowheads="1"/>
              </p:cNvSpPr>
              <p:nvPr/>
            </p:nvSpPr>
            <p:spPr bwMode="auto">
              <a:xfrm>
                <a:off x="2160" y="3408"/>
                <a:ext cx="33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C,D</a:t>
                </a:r>
              </a:p>
            </p:txBody>
          </p:sp>
        </p:grpSp>
        <p:grpSp>
          <p:nvGrpSpPr>
            <p:cNvPr id="5140" name="Group 40"/>
            <p:cNvGrpSpPr>
              <a:grpSpLocks/>
            </p:cNvGrpSpPr>
            <p:nvPr/>
          </p:nvGrpSpPr>
          <p:grpSpPr bwMode="auto">
            <a:xfrm>
              <a:off x="240" y="3360"/>
              <a:ext cx="1104" cy="288"/>
              <a:chOff x="240" y="3360"/>
              <a:chExt cx="1104" cy="288"/>
            </a:xfrm>
          </p:grpSpPr>
          <p:sp>
            <p:nvSpPr>
              <p:cNvPr id="5162" name="Oval 41"/>
              <p:cNvSpPr>
                <a:spLocks noChangeArrowheads="1"/>
              </p:cNvSpPr>
              <p:nvPr/>
            </p:nvSpPr>
            <p:spPr bwMode="auto">
              <a:xfrm>
                <a:off x="240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63" name="Text Box 42"/>
              <p:cNvSpPr txBox="1">
                <a:spLocks noChangeArrowheads="1"/>
              </p:cNvSpPr>
              <p:nvPr/>
            </p:nvSpPr>
            <p:spPr bwMode="auto">
              <a:xfrm>
                <a:off x="399" y="3408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A</a:t>
                </a:r>
              </a:p>
            </p:txBody>
          </p:sp>
          <p:sp>
            <p:nvSpPr>
              <p:cNvPr id="5164" name="Oval 43"/>
              <p:cNvSpPr>
                <a:spLocks noChangeArrowheads="1"/>
              </p:cNvSpPr>
              <p:nvPr/>
            </p:nvSpPr>
            <p:spPr bwMode="auto">
              <a:xfrm>
                <a:off x="864" y="336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65" name="Text Box 44"/>
              <p:cNvSpPr txBox="1">
                <a:spLocks noChangeArrowheads="1"/>
              </p:cNvSpPr>
              <p:nvPr/>
            </p:nvSpPr>
            <p:spPr bwMode="auto">
              <a:xfrm>
                <a:off x="987" y="3408"/>
                <a:ext cx="201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E</a:t>
                </a:r>
              </a:p>
            </p:txBody>
          </p:sp>
        </p:grpSp>
        <p:grpSp>
          <p:nvGrpSpPr>
            <p:cNvPr id="5141" name="Group 45"/>
            <p:cNvGrpSpPr>
              <a:grpSpLocks/>
            </p:cNvGrpSpPr>
            <p:nvPr/>
          </p:nvGrpSpPr>
          <p:grpSpPr bwMode="auto">
            <a:xfrm>
              <a:off x="1824" y="3840"/>
              <a:ext cx="1104" cy="288"/>
              <a:chOff x="1824" y="3840"/>
              <a:chExt cx="1104" cy="288"/>
            </a:xfrm>
          </p:grpSpPr>
          <p:sp>
            <p:nvSpPr>
              <p:cNvPr id="5158" name="Oval 46"/>
              <p:cNvSpPr>
                <a:spLocks noChangeArrowheads="1"/>
              </p:cNvSpPr>
              <p:nvPr/>
            </p:nvSpPr>
            <p:spPr bwMode="auto">
              <a:xfrm>
                <a:off x="1824" y="384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59" name="Text Box 47"/>
              <p:cNvSpPr txBox="1">
                <a:spLocks noChangeArrowheads="1"/>
              </p:cNvSpPr>
              <p:nvPr/>
            </p:nvSpPr>
            <p:spPr bwMode="auto">
              <a:xfrm>
                <a:off x="1976" y="3888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C</a:t>
                </a:r>
              </a:p>
            </p:txBody>
          </p:sp>
          <p:sp>
            <p:nvSpPr>
              <p:cNvPr id="5160" name="Oval 48"/>
              <p:cNvSpPr>
                <a:spLocks noChangeArrowheads="1"/>
              </p:cNvSpPr>
              <p:nvPr/>
            </p:nvSpPr>
            <p:spPr bwMode="auto">
              <a:xfrm>
                <a:off x="2448" y="3840"/>
                <a:ext cx="480" cy="288"/>
              </a:xfrm>
              <a:prstGeom prst="ellipse">
                <a:avLst/>
              </a:prstGeom>
              <a:solidFill>
                <a:srgbClr val="99CC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161" name="Text Box 49"/>
              <p:cNvSpPr txBox="1">
                <a:spLocks noChangeArrowheads="1"/>
              </p:cNvSpPr>
              <p:nvPr/>
            </p:nvSpPr>
            <p:spPr bwMode="auto">
              <a:xfrm>
                <a:off x="2564" y="3888"/>
                <a:ext cx="208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l-PL" sz="1600"/>
                  <a:t>D</a:t>
                </a:r>
              </a:p>
            </p:txBody>
          </p:sp>
        </p:grpSp>
        <p:sp>
          <p:nvSpPr>
            <p:cNvPr id="5142" name="Line 50"/>
            <p:cNvSpPr>
              <a:spLocks noChangeShapeType="1"/>
            </p:cNvSpPr>
            <p:nvPr/>
          </p:nvSpPr>
          <p:spPr bwMode="auto">
            <a:xfrm flipH="1">
              <a:off x="1968" y="2016"/>
              <a:ext cx="52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3" name="Line 51"/>
            <p:cNvSpPr>
              <a:spLocks noChangeShapeType="1"/>
            </p:cNvSpPr>
            <p:nvPr/>
          </p:nvSpPr>
          <p:spPr bwMode="auto">
            <a:xfrm>
              <a:off x="3312" y="2016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4" name="Line 52"/>
            <p:cNvSpPr>
              <a:spLocks noChangeShapeType="1"/>
            </p:cNvSpPr>
            <p:nvPr/>
          </p:nvSpPr>
          <p:spPr bwMode="auto">
            <a:xfrm flipH="1">
              <a:off x="1152" y="2592"/>
              <a:ext cx="48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5" name="Line 53"/>
            <p:cNvSpPr>
              <a:spLocks noChangeShapeType="1"/>
            </p:cNvSpPr>
            <p:nvPr/>
          </p:nvSpPr>
          <p:spPr bwMode="auto">
            <a:xfrm flipH="1">
              <a:off x="1824" y="2592"/>
              <a:ext cx="4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6" name="Line 54"/>
            <p:cNvSpPr>
              <a:spLocks noChangeShapeType="1"/>
            </p:cNvSpPr>
            <p:nvPr/>
          </p:nvSpPr>
          <p:spPr bwMode="auto">
            <a:xfrm flipH="1" flipV="1">
              <a:off x="2112" y="2592"/>
              <a:ext cx="384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7" name="Line 55"/>
            <p:cNvSpPr>
              <a:spLocks noChangeShapeType="1"/>
            </p:cNvSpPr>
            <p:nvPr/>
          </p:nvSpPr>
          <p:spPr bwMode="auto">
            <a:xfrm flipH="1">
              <a:off x="576" y="3120"/>
              <a:ext cx="38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8" name="Line 56"/>
            <p:cNvSpPr>
              <a:spLocks noChangeShapeType="1"/>
            </p:cNvSpPr>
            <p:nvPr/>
          </p:nvSpPr>
          <p:spPr bwMode="auto">
            <a:xfrm flipH="1">
              <a:off x="1152" y="3168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49" name="Line 57"/>
            <p:cNvSpPr>
              <a:spLocks noChangeShapeType="1"/>
            </p:cNvSpPr>
            <p:nvPr/>
          </p:nvSpPr>
          <p:spPr bwMode="auto">
            <a:xfrm>
              <a:off x="2448" y="364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0" name="Line 58"/>
            <p:cNvSpPr>
              <a:spLocks noChangeShapeType="1"/>
            </p:cNvSpPr>
            <p:nvPr/>
          </p:nvSpPr>
          <p:spPr bwMode="auto">
            <a:xfrm flipH="1">
              <a:off x="2064" y="364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1" name="Line 59"/>
            <p:cNvSpPr>
              <a:spLocks noChangeShapeType="1"/>
            </p:cNvSpPr>
            <p:nvPr/>
          </p:nvSpPr>
          <p:spPr bwMode="auto">
            <a:xfrm>
              <a:off x="1968" y="3168"/>
              <a:ext cx="33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2" name="Line 60"/>
            <p:cNvSpPr>
              <a:spLocks noChangeShapeType="1"/>
            </p:cNvSpPr>
            <p:nvPr/>
          </p:nvSpPr>
          <p:spPr bwMode="auto">
            <a:xfrm flipH="1">
              <a:off x="1728" y="316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3" name="Line 61"/>
            <p:cNvSpPr>
              <a:spLocks noChangeShapeType="1"/>
            </p:cNvSpPr>
            <p:nvPr/>
          </p:nvSpPr>
          <p:spPr bwMode="auto">
            <a:xfrm flipH="1">
              <a:off x="3408" y="2592"/>
              <a:ext cx="336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4" name="Line 62"/>
            <p:cNvSpPr>
              <a:spLocks noChangeShapeType="1"/>
            </p:cNvSpPr>
            <p:nvPr/>
          </p:nvSpPr>
          <p:spPr bwMode="auto">
            <a:xfrm>
              <a:off x="3984" y="2592"/>
              <a:ext cx="48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5" name="Line 63"/>
            <p:cNvSpPr>
              <a:spLocks noChangeShapeType="1"/>
            </p:cNvSpPr>
            <p:nvPr/>
          </p:nvSpPr>
          <p:spPr bwMode="auto">
            <a:xfrm flipH="1" flipV="1">
              <a:off x="4176" y="2592"/>
              <a:ext cx="48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6" name="Line 64"/>
            <p:cNvSpPr>
              <a:spLocks noChangeShapeType="1"/>
            </p:cNvSpPr>
            <p:nvPr/>
          </p:nvSpPr>
          <p:spPr bwMode="auto">
            <a:xfrm>
              <a:off x="4896" y="312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57" name="Line 65"/>
            <p:cNvSpPr>
              <a:spLocks noChangeShapeType="1"/>
            </p:cNvSpPr>
            <p:nvPr/>
          </p:nvSpPr>
          <p:spPr bwMode="auto">
            <a:xfrm flipH="1">
              <a:off x="4512" y="312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125" name="Oval 67"/>
          <p:cNvSpPr>
            <a:spLocks noChangeArrowheads="1"/>
          </p:cNvSpPr>
          <p:nvPr/>
        </p:nvSpPr>
        <p:spPr bwMode="auto">
          <a:xfrm>
            <a:off x="4419600" y="3657600"/>
            <a:ext cx="3733800" cy="1828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5126" name="Text Box 68"/>
          <p:cNvSpPr txBox="1">
            <a:spLocks noChangeArrowheads="1"/>
          </p:cNvSpPr>
          <p:nvPr/>
        </p:nvSpPr>
        <p:spPr bwMode="auto">
          <a:xfrm>
            <a:off x="457200" y="914400"/>
            <a:ext cx="7923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Wartość </a:t>
            </a:r>
            <a:r>
              <a:rPr lang="pl-PL" sz="2000">
                <a:solidFill>
                  <a:srgbClr val="006699"/>
                </a:solidFill>
              </a:rPr>
              <a:t>funkcji oceny</a:t>
            </a:r>
            <a:r>
              <a:rPr lang="pl-PL" sz="2000"/>
              <a:t> jakości grupowania wyznaczana jest </a:t>
            </a:r>
            <a:r>
              <a:rPr lang="pl-PL" sz="2000">
                <a:solidFill>
                  <a:srgbClr val="006699"/>
                </a:solidFill>
              </a:rPr>
              <a:t>lokalnie</a:t>
            </a:r>
            <a:r>
              <a:rPr lang="pl-PL" sz="2000"/>
              <a:t>.</a:t>
            </a:r>
          </a:p>
        </p:txBody>
      </p:sp>
      <p:graphicFrame>
        <p:nvGraphicFramePr>
          <p:cNvPr id="5122" name="Object 69"/>
          <p:cNvGraphicFramePr>
            <a:graphicFrameLocks noChangeAspect="1"/>
          </p:cNvGraphicFramePr>
          <p:nvPr/>
        </p:nvGraphicFramePr>
        <p:xfrm>
          <a:off x="6553200" y="1295400"/>
          <a:ext cx="1774825" cy="2286000"/>
        </p:xfrm>
        <a:graphic>
          <a:graphicData uri="http://schemas.openxmlformats.org/presentationml/2006/ole">
            <p:oleObj spid="_x0000_s5122" name="Równanie" r:id="rId3" imgW="927100" imgH="1193800" progId="">
              <p:embed/>
            </p:oleObj>
          </a:graphicData>
        </a:graphic>
      </p:graphicFrame>
      <p:sp>
        <p:nvSpPr>
          <p:cNvPr id="5127" name="Text Box 70"/>
          <p:cNvSpPr txBox="1">
            <a:spLocks noChangeArrowheads="1"/>
          </p:cNvSpPr>
          <p:nvPr/>
        </p:nvSpPr>
        <p:spPr bwMode="auto">
          <a:xfrm>
            <a:off x="4953000" y="381000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i="1">
                <a:solidFill>
                  <a:srgbClr val="FF0000"/>
                </a:solidFill>
              </a:rPr>
              <a:t>c</a:t>
            </a:r>
            <a:r>
              <a:rPr lang="pl-PL" sz="2000" baseline="-2500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128" name="Text Box 71"/>
          <p:cNvSpPr txBox="1">
            <a:spLocks noChangeArrowheads="1"/>
          </p:cNvSpPr>
          <p:nvPr/>
        </p:nvSpPr>
        <p:spPr bwMode="auto">
          <a:xfrm>
            <a:off x="4648200" y="449580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i="1">
                <a:solidFill>
                  <a:srgbClr val="FF0000"/>
                </a:solidFill>
              </a:rPr>
              <a:t>c</a:t>
            </a:r>
            <a:r>
              <a:rPr lang="pl-PL" sz="2000" baseline="-250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5129" name="Text Box 72"/>
          <p:cNvSpPr txBox="1">
            <a:spLocks noChangeArrowheads="1"/>
          </p:cNvSpPr>
          <p:nvPr/>
        </p:nvSpPr>
        <p:spPr bwMode="auto">
          <a:xfrm>
            <a:off x="5638800" y="441960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i="1">
                <a:solidFill>
                  <a:srgbClr val="FF0000"/>
                </a:solidFill>
              </a:rPr>
              <a:t>c</a:t>
            </a:r>
            <a:r>
              <a:rPr lang="pl-PL" sz="2000" baseline="-2500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130" name="Text Box 73"/>
          <p:cNvSpPr txBox="1">
            <a:spLocks noChangeArrowheads="1"/>
          </p:cNvSpPr>
          <p:nvPr/>
        </p:nvSpPr>
        <p:spPr bwMode="auto">
          <a:xfrm>
            <a:off x="6781800" y="4495800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 i="1">
                <a:solidFill>
                  <a:srgbClr val="FF0000"/>
                </a:solidFill>
              </a:rPr>
              <a:t>c</a:t>
            </a:r>
            <a:r>
              <a:rPr lang="pl-PL" sz="20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5131" name="Text Box 74"/>
          <p:cNvSpPr txBox="1">
            <a:spLocks noChangeArrowheads="1"/>
          </p:cNvSpPr>
          <p:nvPr/>
        </p:nvSpPr>
        <p:spPr bwMode="auto">
          <a:xfrm>
            <a:off x="152400" y="1981200"/>
            <a:ext cx="3962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400"/>
              <a:t>grupa </a:t>
            </a:r>
            <a:r>
              <a:rPr lang="pl-PL" sz="1400" i="1"/>
              <a:t>c</a:t>
            </a:r>
            <a:r>
              <a:rPr lang="pl-PL" sz="1400" baseline="-25000"/>
              <a:t>0</a:t>
            </a:r>
            <a:r>
              <a:rPr lang="pl-PL" sz="1400"/>
              <a:t> dzielona na grupy </a:t>
            </a:r>
            <a:r>
              <a:rPr lang="pl-PL" sz="1400" i="1"/>
              <a:t>c</a:t>
            </a:r>
            <a:r>
              <a:rPr lang="pl-PL" sz="1400" baseline="-25000"/>
              <a:t>1</a:t>
            </a:r>
            <a:r>
              <a:rPr lang="pl-PL" sz="1400"/>
              <a:t>, </a:t>
            </a:r>
            <a:r>
              <a:rPr lang="pl-PL" sz="1400" i="1"/>
              <a:t>c</a:t>
            </a:r>
            <a:r>
              <a:rPr lang="pl-PL" sz="1400" baseline="-25000"/>
              <a:t>2</a:t>
            </a:r>
            <a:r>
              <a:rPr lang="pl-PL" sz="1400"/>
              <a:t>,..., </a:t>
            </a:r>
            <a:r>
              <a:rPr lang="pl-PL" sz="1400" i="1"/>
              <a:t>c</a:t>
            </a:r>
            <a:r>
              <a:rPr lang="pl-PL" sz="1400" i="1" baseline="-25000"/>
              <a:t>L</a:t>
            </a:r>
          </a:p>
          <a:p>
            <a:r>
              <a:rPr lang="pl-PL" sz="1400" i="1"/>
              <a:t>m</a:t>
            </a:r>
            <a:r>
              <a:rPr lang="pl-PL" sz="1400" i="1" baseline="30000"/>
              <a:t>i</a:t>
            </a:r>
            <a:r>
              <a:rPr lang="pl-PL" sz="1400"/>
              <a:t> – liczba przykładów w grupie (węźle) </a:t>
            </a:r>
            <a:r>
              <a:rPr lang="pl-PL" sz="1400" i="1"/>
              <a:t>i</a:t>
            </a:r>
            <a:r>
              <a:rPr lang="pl-PL" sz="1400"/>
              <a:t>-tej</a:t>
            </a:r>
          </a:p>
          <a:p>
            <a:r>
              <a:rPr lang="pl-PL" sz="1400" i="1"/>
              <a:t>m</a:t>
            </a:r>
            <a:r>
              <a:rPr lang="pl-PL" sz="1400" i="1" baseline="-25000"/>
              <a:t>jk</a:t>
            </a:r>
            <a:r>
              <a:rPr lang="pl-PL" sz="1400" i="1" baseline="30000"/>
              <a:t>i</a:t>
            </a:r>
            <a:r>
              <a:rPr lang="pl-PL" sz="1400"/>
              <a:t> - liczba przykładów w grupie (węźle) </a:t>
            </a:r>
            <a:r>
              <a:rPr lang="pl-PL" sz="1400" i="1"/>
              <a:t>i</a:t>
            </a:r>
            <a:r>
              <a:rPr lang="pl-PL" sz="1400"/>
              <a:t>-tej, </a:t>
            </a:r>
          </a:p>
          <a:p>
            <a:r>
              <a:rPr lang="pl-PL" sz="1400"/>
              <a:t>dla których atrybut </a:t>
            </a:r>
            <a:r>
              <a:rPr lang="pl-PL" sz="1400" i="1"/>
              <a:t>j</a:t>
            </a:r>
            <a:r>
              <a:rPr lang="pl-PL" sz="1400"/>
              <a:t>-ty przyjmuje wartość </a:t>
            </a:r>
            <a:r>
              <a:rPr lang="pl-PL" sz="1400" i="1"/>
              <a:t>k</a:t>
            </a:r>
            <a:r>
              <a:rPr lang="pl-PL" sz="1400"/>
              <a:t>-tą</a:t>
            </a:r>
          </a:p>
        </p:txBody>
      </p:sp>
      <p:sp>
        <p:nvSpPr>
          <p:cNvPr id="5132" name="Text Box 75"/>
          <p:cNvSpPr txBox="1">
            <a:spLocks noChangeArrowheads="1"/>
          </p:cNvSpPr>
          <p:nvPr/>
        </p:nvSpPr>
        <p:spPr bwMode="auto">
          <a:xfrm>
            <a:off x="2209800" y="1524000"/>
            <a:ext cx="4037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2000"/>
              <a:t>Szacowanie prawdopodobieństw:</a:t>
            </a:r>
          </a:p>
        </p:txBody>
      </p:sp>
      <p:sp>
        <p:nvSpPr>
          <p:cNvPr id="76" name="Rectangle 2"/>
          <p:cNvSpPr txBox="1">
            <a:spLocks noChangeArrowheads="1"/>
          </p:cNvSpPr>
          <p:nvPr/>
        </p:nvSpPr>
        <p:spPr bwMode="auto">
          <a:xfrm>
            <a:off x="684213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COBWEB</a:t>
            </a:r>
            <a:endParaRPr kumimoji="0" lang="pl-PL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7450" y="3068638"/>
            <a:ext cx="7423150" cy="3081337"/>
          </a:xfrm>
        </p:spPr>
        <p:txBody>
          <a:bodyPr/>
          <a:lstStyle/>
          <a:p>
            <a:pPr eaLnBrk="1" hangingPunct="1"/>
            <a:r>
              <a:rPr lang="pl-PL" smtClean="0"/>
              <a:t>zaliczenie przykładu do jednej z </a:t>
            </a:r>
            <a:r>
              <a:rPr lang="pl-PL" smtClean="0">
                <a:solidFill>
                  <a:srgbClr val="006699"/>
                </a:solidFill>
              </a:rPr>
              <a:t>istniejących</a:t>
            </a:r>
            <a:r>
              <a:rPr lang="pl-PL" smtClean="0"/>
              <a:t> grup</a:t>
            </a:r>
          </a:p>
          <a:p>
            <a:pPr eaLnBrk="1" hangingPunct="1"/>
            <a:r>
              <a:rPr lang="pl-PL" smtClean="0"/>
              <a:t>utworzenie </a:t>
            </a:r>
            <a:r>
              <a:rPr lang="pl-PL" smtClean="0">
                <a:solidFill>
                  <a:srgbClr val="006699"/>
                </a:solidFill>
              </a:rPr>
              <a:t>nowej</a:t>
            </a:r>
            <a:r>
              <a:rPr lang="pl-PL" smtClean="0"/>
              <a:t> grupy dla przykładu</a:t>
            </a:r>
          </a:p>
          <a:p>
            <a:pPr eaLnBrk="1" hangingPunct="1"/>
            <a:r>
              <a:rPr lang="pl-PL" smtClean="0">
                <a:solidFill>
                  <a:srgbClr val="006699"/>
                </a:solidFill>
              </a:rPr>
              <a:t>połączenie</a:t>
            </a:r>
            <a:r>
              <a:rPr lang="pl-PL" smtClean="0"/>
              <a:t> dwóch grup i umieszczenie przykładu w powstałej grupie</a:t>
            </a:r>
          </a:p>
          <a:p>
            <a:pPr eaLnBrk="1" hangingPunct="1"/>
            <a:r>
              <a:rPr lang="pl-PL" smtClean="0">
                <a:solidFill>
                  <a:srgbClr val="006699"/>
                </a:solidFill>
              </a:rPr>
              <a:t>podzielenie</a:t>
            </a:r>
            <a:r>
              <a:rPr lang="pl-PL" smtClean="0"/>
              <a:t> grupy na pewną liczbę oddzielnych grup i umieszczenie przykładu w jednej z nich</a:t>
            </a:r>
          </a:p>
        </p:txBody>
      </p:sp>
      <p:sp>
        <p:nvSpPr>
          <p:cNvPr id="40964" name="Text Box 3"/>
          <p:cNvSpPr txBox="1">
            <a:spLocks noChangeArrowheads="1"/>
          </p:cNvSpPr>
          <p:nvPr/>
        </p:nvSpPr>
        <p:spPr bwMode="auto">
          <a:xfrm>
            <a:off x="457200" y="1143000"/>
            <a:ext cx="8032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pl-PL" sz="2400"/>
              <a:t>Drzewo grupowania modyfikowane jest po zaobserwowaniu każdego przykładu uczącego (</a:t>
            </a:r>
            <a:r>
              <a:rPr lang="pl-PL" sz="2400">
                <a:solidFill>
                  <a:srgbClr val="006699"/>
                </a:solidFill>
              </a:rPr>
              <a:t>uczenie inkrementacyjne</a:t>
            </a:r>
            <a:r>
              <a:rPr lang="pl-PL" sz="2400"/>
              <a:t>).</a:t>
            </a:r>
          </a:p>
          <a:p>
            <a:pPr marL="342900" indent="-342900">
              <a:spcBef>
                <a:spcPts val="1800"/>
              </a:spcBef>
              <a:buFont typeface="Arial" charset="0"/>
              <a:buChar char="•"/>
            </a:pPr>
            <a:r>
              <a:rPr lang="pl-PL" sz="2400">
                <a:solidFill>
                  <a:srgbClr val="006699"/>
                </a:solidFill>
              </a:rPr>
              <a:t>Operatory</a:t>
            </a:r>
            <a:r>
              <a:rPr lang="pl-PL" sz="2400"/>
              <a:t> do poruszania się w przestrzeni rozwiązań (do konstrukcji drzewa):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2895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Utworzenie nowej grupy</a:t>
            </a:r>
          </a:p>
        </p:txBody>
      </p:sp>
      <p:grpSp>
        <p:nvGrpSpPr>
          <p:cNvPr id="41988" name="Group 39"/>
          <p:cNvGrpSpPr>
            <a:grpSpLocks/>
          </p:cNvGrpSpPr>
          <p:nvPr/>
        </p:nvGrpSpPr>
        <p:grpSpPr bwMode="auto">
          <a:xfrm>
            <a:off x="609600" y="2057400"/>
            <a:ext cx="2286000" cy="1981200"/>
            <a:chOff x="384" y="1296"/>
            <a:chExt cx="1440" cy="1248"/>
          </a:xfrm>
        </p:grpSpPr>
        <p:sp>
          <p:nvSpPr>
            <p:cNvPr id="42006" name="Oval 5"/>
            <p:cNvSpPr>
              <a:spLocks noChangeArrowheads="1"/>
            </p:cNvSpPr>
            <p:nvPr/>
          </p:nvSpPr>
          <p:spPr bwMode="auto">
            <a:xfrm>
              <a:off x="672" y="177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07" name="Oval 6"/>
            <p:cNvSpPr>
              <a:spLocks noChangeArrowheads="1"/>
            </p:cNvSpPr>
            <p:nvPr/>
          </p:nvSpPr>
          <p:spPr bwMode="auto">
            <a:xfrm>
              <a:off x="1296" y="177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08" name="Oval 8"/>
            <p:cNvSpPr>
              <a:spLocks noChangeArrowheads="1"/>
            </p:cNvSpPr>
            <p:nvPr/>
          </p:nvSpPr>
          <p:spPr bwMode="auto">
            <a:xfrm>
              <a:off x="1152" y="225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09" name="Oval 9"/>
            <p:cNvSpPr>
              <a:spLocks noChangeArrowheads="1"/>
            </p:cNvSpPr>
            <p:nvPr/>
          </p:nvSpPr>
          <p:spPr bwMode="auto">
            <a:xfrm>
              <a:off x="1536" y="225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10" name="Oval 10"/>
            <p:cNvSpPr>
              <a:spLocks noChangeArrowheads="1"/>
            </p:cNvSpPr>
            <p:nvPr/>
          </p:nvSpPr>
          <p:spPr bwMode="auto">
            <a:xfrm>
              <a:off x="384" y="225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11" name="Oval 11"/>
            <p:cNvSpPr>
              <a:spLocks noChangeArrowheads="1"/>
            </p:cNvSpPr>
            <p:nvPr/>
          </p:nvSpPr>
          <p:spPr bwMode="auto">
            <a:xfrm>
              <a:off x="768" y="225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12" name="Line 14"/>
            <p:cNvSpPr>
              <a:spLocks noChangeShapeType="1"/>
            </p:cNvSpPr>
            <p:nvPr/>
          </p:nvSpPr>
          <p:spPr bwMode="auto">
            <a:xfrm flipH="1">
              <a:off x="816" y="1536"/>
              <a:ext cx="24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13" name="Line 15"/>
            <p:cNvSpPr>
              <a:spLocks noChangeShapeType="1"/>
            </p:cNvSpPr>
            <p:nvPr/>
          </p:nvSpPr>
          <p:spPr bwMode="auto">
            <a:xfrm>
              <a:off x="1248" y="1536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14" name="Line 17"/>
            <p:cNvSpPr>
              <a:spLocks noChangeShapeType="1"/>
            </p:cNvSpPr>
            <p:nvPr/>
          </p:nvSpPr>
          <p:spPr bwMode="auto">
            <a:xfrm flipH="1">
              <a:off x="528" y="2016"/>
              <a:ext cx="1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15" name="Line 18"/>
            <p:cNvSpPr>
              <a:spLocks noChangeShapeType="1"/>
            </p:cNvSpPr>
            <p:nvPr/>
          </p:nvSpPr>
          <p:spPr bwMode="auto">
            <a:xfrm>
              <a:off x="893" y="2016"/>
              <a:ext cx="19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16" name="Line 21"/>
            <p:cNvSpPr>
              <a:spLocks noChangeShapeType="1"/>
            </p:cNvSpPr>
            <p:nvPr/>
          </p:nvSpPr>
          <p:spPr bwMode="auto">
            <a:xfrm>
              <a:off x="1536" y="2016"/>
              <a:ext cx="115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17" name="Line 22"/>
            <p:cNvSpPr>
              <a:spLocks noChangeShapeType="1"/>
            </p:cNvSpPr>
            <p:nvPr/>
          </p:nvSpPr>
          <p:spPr bwMode="auto">
            <a:xfrm flipH="1">
              <a:off x="1296" y="2064"/>
              <a:ext cx="5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18" name="Oval 23"/>
            <p:cNvSpPr>
              <a:spLocks noChangeArrowheads="1"/>
            </p:cNvSpPr>
            <p:nvPr/>
          </p:nvSpPr>
          <p:spPr bwMode="auto">
            <a:xfrm>
              <a:off x="1008" y="129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grpSp>
        <p:nvGrpSpPr>
          <p:cNvPr id="41989" name="Group 40"/>
          <p:cNvGrpSpPr>
            <a:grpSpLocks/>
          </p:cNvGrpSpPr>
          <p:nvPr/>
        </p:nvGrpSpPr>
        <p:grpSpPr bwMode="auto">
          <a:xfrm>
            <a:off x="5029200" y="3276600"/>
            <a:ext cx="2819400" cy="1981200"/>
            <a:chOff x="3168" y="2064"/>
            <a:chExt cx="1776" cy="1248"/>
          </a:xfrm>
        </p:grpSpPr>
        <p:sp>
          <p:nvSpPr>
            <p:cNvPr id="41991" name="Oval 24"/>
            <p:cNvSpPr>
              <a:spLocks noChangeArrowheads="1"/>
            </p:cNvSpPr>
            <p:nvPr/>
          </p:nvSpPr>
          <p:spPr bwMode="auto">
            <a:xfrm>
              <a:off x="3456" y="254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2" name="Oval 25"/>
            <p:cNvSpPr>
              <a:spLocks noChangeArrowheads="1"/>
            </p:cNvSpPr>
            <p:nvPr/>
          </p:nvSpPr>
          <p:spPr bwMode="auto">
            <a:xfrm>
              <a:off x="4080" y="254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3" name="Oval 26"/>
            <p:cNvSpPr>
              <a:spLocks noChangeArrowheads="1"/>
            </p:cNvSpPr>
            <p:nvPr/>
          </p:nvSpPr>
          <p:spPr bwMode="auto">
            <a:xfrm>
              <a:off x="3936" y="302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4" name="Oval 27"/>
            <p:cNvSpPr>
              <a:spLocks noChangeArrowheads="1"/>
            </p:cNvSpPr>
            <p:nvPr/>
          </p:nvSpPr>
          <p:spPr bwMode="auto">
            <a:xfrm>
              <a:off x="4320" y="302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5" name="Oval 28"/>
            <p:cNvSpPr>
              <a:spLocks noChangeArrowheads="1"/>
            </p:cNvSpPr>
            <p:nvPr/>
          </p:nvSpPr>
          <p:spPr bwMode="auto">
            <a:xfrm>
              <a:off x="3168" y="302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6" name="Oval 29"/>
            <p:cNvSpPr>
              <a:spLocks noChangeArrowheads="1"/>
            </p:cNvSpPr>
            <p:nvPr/>
          </p:nvSpPr>
          <p:spPr bwMode="auto">
            <a:xfrm>
              <a:off x="3552" y="302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1997" name="Line 30"/>
            <p:cNvSpPr>
              <a:spLocks noChangeShapeType="1"/>
            </p:cNvSpPr>
            <p:nvPr/>
          </p:nvSpPr>
          <p:spPr bwMode="auto">
            <a:xfrm flipH="1">
              <a:off x="3600" y="2304"/>
              <a:ext cx="43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998" name="Line 31"/>
            <p:cNvSpPr>
              <a:spLocks noChangeShapeType="1"/>
            </p:cNvSpPr>
            <p:nvPr/>
          </p:nvSpPr>
          <p:spPr bwMode="auto">
            <a:xfrm>
              <a:off x="4176" y="2352"/>
              <a:ext cx="4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1999" name="Line 32"/>
            <p:cNvSpPr>
              <a:spLocks noChangeShapeType="1"/>
            </p:cNvSpPr>
            <p:nvPr/>
          </p:nvSpPr>
          <p:spPr bwMode="auto">
            <a:xfrm flipH="1">
              <a:off x="3312" y="2784"/>
              <a:ext cx="1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00" name="Line 33"/>
            <p:cNvSpPr>
              <a:spLocks noChangeShapeType="1"/>
            </p:cNvSpPr>
            <p:nvPr/>
          </p:nvSpPr>
          <p:spPr bwMode="auto">
            <a:xfrm>
              <a:off x="3677" y="2784"/>
              <a:ext cx="19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01" name="Line 34"/>
            <p:cNvSpPr>
              <a:spLocks noChangeShapeType="1"/>
            </p:cNvSpPr>
            <p:nvPr/>
          </p:nvSpPr>
          <p:spPr bwMode="auto">
            <a:xfrm>
              <a:off x="4320" y="2784"/>
              <a:ext cx="115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02" name="Line 35"/>
            <p:cNvSpPr>
              <a:spLocks noChangeShapeType="1"/>
            </p:cNvSpPr>
            <p:nvPr/>
          </p:nvSpPr>
          <p:spPr bwMode="auto">
            <a:xfrm flipH="1">
              <a:off x="4080" y="2832"/>
              <a:ext cx="5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2003" name="Oval 36"/>
            <p:cNvSpPr>
              <a:spLocks noChangeArrowheads="1"/>
            </p:cNvSpPr>
            <p:nvPr/>
          </p:nvSpPr>
          <p:spPr bwMode="auto">
            <a:xfrm>
              <a:off x="3984" y="206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04" name="Oval 37"/>
            <p:cNvSpPr>
              <a:spLocks noChangeArrowheads="1"/>
            </p:cNvSpPr>
            <p:nvPr/>
          </p:nvSpPr>
          <p:spPr bwMode="auto">
            <a:xfrm>
              <a:off x="4656" y="2544"/>
              <a:ext cx="288" cy="2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2005" name="Line 38"/>
            <p:cNvSpPr>
              <a:spLocks noChangeShapeType="1"/>
            </p:cNvSpPr>
            <p:nvPr/>
          </p:nvSpPr>
          <p:spPr bwMode="auto">
            <a:xfrm>
              <a:off x="4224" y="2304"/>
              <a:ext cx="48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1990" name="AutoShape 41"/>
          <p:cNvSpPr>
            <a:spLocks noChangeArrowheads="1"/>
          </p:cNvSpPr>
          <p:nvPr/>
        </p:nvSpPr>
        <p:spPr bwMode="auto">
          <a:xfrm>
            <a:off x="3657600" y="32004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3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1" name="Group 90"/>
          <p:cNvGrpSpPr>
            <a:grpSpLocks/>
          </p:cNvGrpSpPr>
          <p:nvPr/>
        </p:nvGrpSpPr>
        <p:grpSpPr bwMode="auto">
          <a:xfrm>
            <a:off x="685800" y="2362200"/>
            <a:ext cx="3505200" cy="2057400"/>
            <a:chOff x="432" y="1344"/>
            <a:chExt cx="2208" cy="1296"/>
          </a:xfrm>
        </p:grpSpPr>
        <p:sp>
          <p:nvSpPr>
            <p:cNvPr id="43036" name="Oval 15"/>
            <p:cNvSpPr>
              <a:spLocks noChangeArrowheads="1"/>
            </p:cNvSpPr>
            <p:nvPr/>
          </p:nvSpPr>
          <p:spPr bwMode="auto">
            <a:xfrm>
              <a:off x="720" y="1872"/>
              <a:ext cx="288" cy="28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7" name="Oval 18"/>
            <p:cNvSpPr>
              <a:spLocks noChangeArrowheads="1"/>
            </p:cNvSpPr>
            <p:nvPr/>
          </p:nvSpPr>
          <p:spPr bwMode="auto">
            <a:xfrm>
              <a:off x="1344" y="1872"/>
              <a:ext cx="288" cy="28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8" name="Oval 21"/>
            <p:cNvSpPr>
              <a:spLocks noChangeArrowheads="1"/>
            </p:cNvSpPr>
            <p:nvPr/>
          </p:nvSpPr>
          <p:spPr bwMode="auto">
            <a:xfrm>
              <a:off x="1968" y="187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9" name="Oval 36"/>
            <p:cNvSpPr>
              <a:spLocks noChangeArrowheads="1"/>
            </p:cNvSpPr>
            <p:nvPr/>
          </p:nvSpPr>
          <p:spPr bwMode="auto">
            <a:xfrm>
              <a:off x="1200" y="235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0" name="Oval 38"/>
            <p:cNvSpPr>
              <a:spLocks noChangeArrowheads="1"/>
            </p:cNvSpPr>
            <p:nvPr/>
          </p:nvSpPr>
          <p:spPr bwMode="auto">
            <a:xfrm>
              <a:off x="1584" y="235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1" name="Oval 41"/>
            <p:cNvSpPr>
              <a:spLocks noChangeArrowheads="1"/>
            </p:cNvSpPr>
            <p:nvPr/>
          </p:nvSpPr>
          <p:spPr bwMode="auto">
            <a:xfrm>
              <a:off x="432" y="235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2" name="Oval 43"/>
            <p:cNvSpPr>
              <a:spLocks noChangeArrowheads="1"/>
            </p:cNvSpPr>
            <p:nvPr/>
          </p:nvSpPr>
          <p:spPr bwMode="auto">
            <a:xfrm>
              <a:off x="816" y="235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3" name="Oval 46"/>
            <p:cNvSpPr>
              <a:spLocks noChangeArrowheads="1"/>
            </p:cNvSpPr>
            <p:nvPr/>
          </p:nvSpPr>
          <p:spPr bwMode="auto">
            <a:xfrm>
              <a:off x="1968" y="235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4" name="Oval 48"/>
            <p:cNvSpPr>
              <a:spLocks noChangeArrowheads="1"/>
            </p:cNvSpPr>
            <p:nvPr/>
          </p:nvSpPr>
          <p:spPr bwMode="auto">
            <a:xfrm>
              <a:off x="2352" y="235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45" name="Line 52"/>
            <p:cNvSpPr>
              <a:spLocks noChangeShapeType="1"/>
            </p:cNvSpPr>
            <p:nvPr/>
          </p:nvSpPr>
          <p:spPr bwMode="auto">
            <a:xfrm flipH="1">
              <a:off x="864" y="1584"/>
              <a:ext cx="52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46" name="Line 53"/>
            <p:cNvSpPr>
              <a:spLocks noChangeShapeType="1"/>
            </p:cNvSpPr>
            <p:nvPr/>
          </p:nvSpPr>
          <p:spPr bwMode="auto">
            <a:xfrm flipH="1">
              <a:off x="1488" y="1632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47" name="Line 54"/>
            <p:cNvSpPr>
              <a:spLocks noChangeShapeType="1"/>
            </p:cNvSpPr>
            <p:nvPr/>
          </p:nvSpPr>
          <p:spPr bwMode="auto">
            <a:xfrm flipH="1" flipV="1">
              <a:off x="1632" y="1584"/>
              <a:ext cx="43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48" name="Line 55"/>
            <p:cNvSpPr>
              <a:spLocks noChangeShapeType="1"/>
            </p:cNvSpPr>
            <p:nvPr/>
          </p:nvSpPr>
          <p:spPr bwMode="auto">
            <a:xfrm flipH="1">
              <a:off x="576" y="2112"/>
              <a:ext cx="1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49" name="Line 56"/>
            <p:cNvSpPr>
              <a:spLocks noChangeShapeType="1"/>
            </p:cNvSpPr>
            <p:nvPr/>
          </p:nvSpPr>
          <p:spPr bwMode="auto">
            <a:xfrm>
              <a:off x="941" y="2112"/>
              <a:ext cx="19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50" name="Line 57"/>
            <p:cNvSpPr>
              <a:spLocks noChangeShapeType="1"/>
            </p:cNvSpPr>
            <p:nvPr/>
          </p:nvSpPr>
          <p:spPr bwMode="auto">
            <a:xfrm>
              <a:off x="2256" y="2112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51" name="Line 58"/>
            <p:cNvSpPr>
              <a:spLocks noChangeShapeType="1"/>
            </p:cNvSpPr>
            <p:nvPr/>
          </p:nvSpPr>
          <p:spPr bwMode="auto">
            <a:xfrm flipH="1">
              <a:off x="2112" y="2160"/>
              <a:ext cx="1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52" name="Line 59"/>
            <p:cNvSpPr>
              <a:spLocks noChangeShapeType="1"/>
            </p:cNvSpPr>
            <p:nvPr/>
          </p:nvSpPr>
          <p:spPr bwMode="auto">
            <a:xfrm>
              <a:off x="1584" y="2112"/>
              <a:ext cx="115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53" name="Line 60"/>
            <p:cNvSpPr>
              <a:spLocks noChangeShapeType="1"/>
            </p:cNvSpPr>
            <p:nvPr/>
          </p:nvSpPr>
          <p:spPr bwMode="auto">
            <a:xfrm flipH="1">
              <a:off x="1344" y="2160"/>
              <a:ext cx="5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54" name="Oval 66"/>
            <p:cNvSpPr>
              <a:spLocks noChangeArrowheads="1"/>
            </p:cNvSpPr>
            <p:nvPr/>
          </p:nvSpPr>
          <p:spPr bwMode="auto">
            <a:xfrm>
              <a:off x="1344" y="134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3012" name="Text Box 67"/>
          <p:cNvSpPr txBox="1">
            <a:spLocks noChangeArrowheads="1"/>
          </p:cNvSpPr>
          <p:nvPr/>
        </p:nvSpPr>
        <p:spPr bwMode="auto">
          <a:xfrm>
            <a:off x="609600" y="1295400"/>
            <a:ext cx="258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Łączenie dwóch grup</a:t>
            </a:r>
          </a:p>
        </p:txBody>
      </p:sp>
      <p:grpSp>
        <p:nvGrpSpPr>
          <p:cNvPr id="43013" name="Group 91"/>
          <p:cNvGrpSpPr>
            <a:grpSpLocks/>
          </p:cNvGrpSpPr>
          <p:nvPr/>
        </p:nvGrpSpPr>
        <p:grpSpPr bwMode="auto">
          <a:xfrm>
            <a:off x="4953000" y="3200400"/>
            <a:ext cx="3581400" cy="2819400"/>
            <a:chOff x="3120" y="2016"/>
            <a:chExt cx="2256" cy="1776"/>
          </a:xfrm>
        </p:grpSpPr>
        <p:sp>
          <p:nvSpPr>
            <p:cNvPr id="43015" name="Oval 68"/>
            <p:cNvSpPr>
              <a:spLocks noChangeArrowheads="1"/>
            </p:cNvSpPr>
            <p:nvPr/>
          </p:nvSpPr>
          <p:spPr bwMode="auto">
            <a:xfrm>
              <a:off x="3408" y="3024"/>
              <a:ext cx="288" cy="28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16" name="Oval 69"/>
            <p:cNvSpPr>
              <a:spLocks noChangeArrowheads="1"/>
            </p:cNvSpPr>
            <p:nvPr/>
          </p:nvSpPr>
          <p:spPr bwMode="auto">
            <a:xfrm>
              <a:off x="4032" y="3024"/>
              <a:ext cx="288" cy="28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17" name="Oval 70"/>
            <p:cNvSpPr>
              <a:spLocks noChangeArrowheads="1"/>
            </p:cNvSpPr>
            <p:nvPr/>
          </p:nvSpPr>
          <p:spPr bwMode="auto">
            <a:xfrm>
              <a:off x="4704" y="254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18" name="Oval 71"/>
            <p:cNvSpPr>
              <a:spLocks noChangeArrowheads="1"/>
            </p:cNvSpPr>
            <p:nvPr/>
          </p:nvSpPr>
          <p:spPr bwMode="auto">
            <a:xfrm>
              <a:off x="3888" y="350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19" name="Oval 72"/>
            <p:cNvSpPr>
              <a:spLocks noChangeArrowheads="1"/>
            </p:cNvSpPr>
            <p:nvPr/>
          </p:nvSpPr>
          <p:spPr bwMode="auto">
            <a:xfrm>
              <a:off x="4272" y="350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20" name="Oval 73"/>
            <p:cNvSpPr>
              <a:spLocks noChangeArrowheads="1"/>
            </p:cNvSpPr>
            <p:nvPr/>
          </p:nvSpPr>
          <p:spPr bwMode="auto">
            <a:xfrm>
              <a:off x="3120" y="350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21" name="Oval 74"/>
            <p:cNvSpPr>
              <a:spLocks noChangeArrowheads="1"/>
            </p:cNvSpPr>
            <p:nvPr/>
          </p:nvSpPr>
          <p:spPr bwMode="auto">
            <a:xfrm>
              <a:off x="3504" y="350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22" name="Oval 75"/>
            <p:cNvSpPr>
              <a:spLocks noChangeArrowheads="1"/>
            </p:cNvSpPr>
            <p:nvPr/>
          </p:nvSpPr>
          <p:spPr bwMode="auto">
            <a:xfrm>
              <a:off x="4704" y="302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23" name="Oval 76"/>
            <p:cNvSpPr>
              <a:spLocks noChangeArrowheads="1"/>
            </p:cNvSpPr>
            <p:nvPr/>
          </p:nvSpPr>
          <p:spPr bwMode="auto">
            <a:xfrm>
              <a:off x="5088" y="3024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24" name="Line 77"/>
            <p:cNvSpPr>
              <a:spLocks noChangeShapeType="1"/>
            </p:cNvSpPr>
            <p:nvPr/>
          </p:nvSpPr>
          <p:spPr bwMode="auto">
            <a:xfrm flipH="1">
              <a:off x="3888" y="2256"/>
              <a:ext cx="240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25" name="Line 78"/>
            <p:cNvSpPr>
              <a:spLocks noChangeShapeType="1"/>
            </p:cNvSpPr>
            <p:nvPr/>
          </p:nvSpPr>
          <p:spPr bwMode="auto">
            <a:xfrm flipH="1">
              <a:off x="3600" y="2784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26" name="Line 79"/>
            <p:cNvSpPr>
              <a:spLocks noChangeShapeType="1"/>
            </p:cNvSpPr>
            <p:nvPr/>
          </p:nvSpPr>
          <p:spPr bwMode="auto">
            <a:xfrm flipH="1" flipV="1">
              <a:off x="4368" y="2256"/>
              <a:ext cx="43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27" name="Line 80"/>
            <p:cNvSpPr>
              <a:spLocks noChangeShapeType="1"/>
            </p:cNvSpPr>
            <p:nvPr/>
          </p:nvSpPr>
          <p:spPr bwMode="auto">
            <a:xfrm flipH="1">
              <a:off x="3264" y="3264"/>
              <a:ext cx="1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28" name="Line 81"/>
            <p:cNvSpPr>
              <a:spLocks noChangeShapeType="1"/>
            </p:cNvSpPr>
            <p:nvPr/>
          </p:nvSpPr>
          <p:spPr bwMode="auto">
            <a:xfrm>
              <a:off x="3629" y="3264"/>
              <a:ext cx="19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29" name="Line 82"/>
            <p:cNvSpPr>
              <a:spLocks noChangeShapeType="1"/>
            </p:cNvSpPr>
            <p:nvPr/>
          </p:nvSpPr>
          <p:spPr bwMode="auto">
            <a:xfrm>
              <a:off x="4992" y="2784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30" name="Line 83"/>
            <p:cNvSpPr>
              <a:spLocks noChangeShapeType="1"/>
            </p:cNvSpPr>
            <p:nvPr/>
          </p:nvSpPr>
          <p:spPr bwMode="auto">
            <a:xfrm flipH="1">
              <a:off x="4848" y="2832"/>
              <a:ext cx="1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31" name="Line 84"/>
            <p:cNvSpPr>
              <a:spLocks noChangeShapeType="1"/>
            </p:cNvSpPr>
            <p:nvPr/>
          </p:nvSpPr>
          <p:spPr bwMode="auto">
            <a:xfrm>
              <a:off x="4272" y="3264"/>
              <a:ext cx="115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32" name="Line 85"/>
            <p:cNvSpPr>
              <a:spLocks noChangeShapeType="1"/>
            </p:cNvSpPr>
            <p:nvPr/>
          </p:nvSpPr>
          <p:spPr bwMode="auto">
            <a:xfrm flipH="1">
              <a:off x="4032" y="3312"/>
              <a:ext cx="5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3033" name="Oval 86"/>
            <p:cNvSpPr>
              <a:spLocks noChangeArrowheads="1"/>
            </p:cNvSpPr>
            <p:nvPr/>
          </p:nvSpPr>
          <p:spPr bwMode="auto">
            <a:xfrm>
              <a:off x="4080" y="201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4" name="Oval 88"/>
            <p:cNvSpPr>
              <a:spLocks noChangeArrowheads="1"/>
            </p:cNvSpPr>
            <p:nvPr/>
          </p:nvSpPr>
          <p:spPr bwMode="auto">
            <a:xfrm>
              <a:off x="3744" y="2544"/>
              <a:ext cx="288" cy="28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035" name="Line 89"/>
            <p:cNvSpPr>
              <a:spLocks noChangeShapeType="1"/>
            </p:cNvSpPr>
            <p:nvPr/>
          </p:nvSpPr>
          <p:spPr bwMode="auto">
            <a:xfrm>
              <a:off x="3984" y="2784"/>
              <a:ext cx="14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3014" name="AutoShape 92"/>
          <p:cNvSpPr>
            <a:spLocks noChangeArrowheads="1"/>
          </p:cNvSpPr>
          <p:nvPr/>
        </p:nvSpPr>
        <p:spPr bwMode="auto">
          <a:xfrm>
            <a:off x="4343400" y="33528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5" name="Group 44"/>
          <p:cNvGrpSpPr>
            <a:grpSpLocks/>
          </p:cNvGrpSpPr>
          <p:nvPr/>
        </p:nvGrpSpPr>
        <p:grpSpPr bwMode="auto">
          <a:xfrm>
            <a:off x="685800" y="2362200"/>
            <a:ext cx="3505200" cy="2057400"/>
            <a:chOff x="432" y="1488"/>
            <a:chExt cx="2208" cy="1296"/>
          </a:xfrm>
        </p:grpSpPr>
        <p:sp>
          <p:nvSpPr>
            <p:cNvPr id="44056" name="Oval 4"/>
            <p:cNvSpPr>
              <a:spLocks noChangeArrowheads="1"/>
            </p:cNvSpPr>
            <p:nvPr/>
          </p:nvSpPr>
          <p:spPr bwMode="auto">
            <a:xfrm>
              <a:off x="720" y="201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57" name="Oval 5"/>
            <p:cNvSpPr>
              <a:spLocks noChangeArrowheads="1"/>
            </p:cNvSpPr>
            <p:nvPr/>
          </p:nvSpPr>
          <p:spPr bwMode="auto">
            <a:xfrm>
              <a:off x="1344" y="2016"/>
              <a:ext cx="288" cy="288"/>
            </a:xfrm>
            <a:prstGeom prst="ellipse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58" name="Oval 6"/>
            <p:cNvSpPr>
              <a:spLocks noChangeArrowheads="1"/>
            </p:cNvSpPr>
            <p:nvPr/>
          </p:nvSpPr>
          <p:spPr bwMode="auto">
            <a:xfrm>
              <a:off x="1968" y="201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59" name="Oval 7"/>
            <p:cNvSpPr>
              <a:spLocks noChangeArrowheads="1"/>
            </p:cNvSpPr>
            <p:nvPr/>
          </p:nvSpPr>
          <p:spPr bwMode="auto">
            <a:xfrm>
              <a:off x="1200" y="2496"/>
              <a:ext cx="288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60" name="Oval 8"/>
            <p:cNvSpPr>
              <a:spLocks noChangeArrowheads="1"/>
            </p:cNvSpPr>
            <p:nvPr/>
          </p:nvSpPr>
          <p:spPr bwMode="auto">
            <a:xfrm>
              <a:off x="1584" y="2496"/>
              <a:ext cx="288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61" name="Oval 9"/>
            <p:cNvSpPr>
              <a:spLocks noChangeArrowheads="1"/>
            </p:cNvSpPr>
            <p:nvPr/>
          </p:nvSpPr>
          <p:spPr bwMode="auto">
            <a:xfrm>
              <a:off x="432" y="249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62" name="Oval 10"/>
            <p:cNvSpPr>
              <a:spLocks noChangeArrowheads="1"/>
            </p:cNvSpPr>
            <p:nvPr/>
          </p:nvSpPr>
          <p:spPr bwMode="auto">
            <a:xfrm>
              <a:off x="816" y="249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63" name="Oval 11"/>
            <p:cNvSpPr>
              <a:spLocks noChangeArrowheads="1"/>
            </p:cNvSpPr>
            <p:nvPr/>
          </p:nvSpPr>
          <p:spPr bwMode="auto">
            <a:xfrm>
              <a:off x="1968" y="249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64" name="Oval 12"/>
            <p:cNvSpPr>
              <a:spLocks noChangeArrowheads="1"/>
            </p:cNvSpPr>
            <p:nvPr/>
          </p:nvSpPr>
          <p:spPr bwMode="auto">
            <a:xfrm>
              <a:off x="2352" y="2496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65" name="Line 13"/>
            <p:cNvSpPr>
              <a:spLocks noChangeShapeType="1"/>
            </p:cNvSpPr>
            <p:nvPr/>
          </p:nvSpPr>
          <p:spPr bwMode="auto">
            <a:xfrm flipH="1">
              <a:off x="864" y="1728"/>
              <a:ext cx="52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66" name="Line 14"/>
            <p:cNvSpPr>
              <a:spLocks noChangeShapeType="1"/>
            </p:cNvSpPr>
            <p:nvPr/>
          </p:nvSpPr>
          <p:spPr bwMode="auto">
            <a:xfrm flipH="1">
              <a:off x="1488" y="1776"/>
              <a:ext cx="0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67" name="Line 15"/>
            <p:cNvSpPr>
              <a:spLocks noChangeShapeType="1"/>
            </p:cNvSpPr>
            <p:nvPr/>
          </p:nvSpPr>
          <p:spPr bwMode="auto">
            <a:xfrm flipH="1" flipV="1">
              <a:off x="1632" y="1728"/>
              <a:ext cx="43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68" name="Line 16"/>
            <p:cNvSpPr>
              <a:spLocks noChangeShapeType="1"/>
            </p:cNvSpPr>
            <p:nvPr/>
          </p:nvSpPr>
          <p:spPr bwMode="auto">
            <a:xfrm flipH="1">
              <a:off x="576" y="2256"/>
              <a:ext cx="1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69" name="Line 17"/>
            <p:cNvSpPr>
              <a:spLocks noChangeShapeType="1"/>
            </p:cNvSpPr>
            <p:nvPr/>
          </p:nvSpPr>
          <p:spPr bwMode="auto">
            <a:xfrm>
              <a:off x="941" y="2256"/>
              <a:ext cx="19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70" name="Line 18"/>
            <p:cNvSpPr>
              <a:spLocks noChangeShapeType="1"/>
            </p:cNvSpPr>
            <p:nvPr/>
          </p:nvSpPr>
          <p:spPr bwMode="auto">
            <a:xfrm>
              <a:off x="2256" y="2256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71" name="Line 19"/>
            <p:cNvSpPr>
              <a:spLocks noChangeShapeType="1"/>
            </p:cNvSpPr>
            <p:nvPr/>
          </p:nvSpPr>
          <p:spPr bwMode="auto">
            <a:xfrm flipH="1">
              <a:off x="2112" y="2304"/>
              <a:ext cx="1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72" name="Line 20"/>
            <p:cNvSpPr>
              <a:spLocks noChangeShapeType="1"/>
            </p:cNvSpPr>
            <p:nvPr/>
          </p:nvSpPr>
          <p:spPr bwMode="auto">
            <a:xfrm>
              <a:off x="1584" y="2256"/>
              <a:ext cx="115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73" name="Line 21"/>
            <p:cNvSpPr>
              <a:spLocks noChangeShapeType="1"/>
            </p:cNvSpPr>
            <p:nvPr/>
          </p:nvSpPr>
          <p:spPr bwMode="auto">
            <a:xfrm flipH="1">
              <a:off x="1344" y="2304"/>
              <a:ext cx="58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74" name="Oval 22"/>
            <p:cNvSpPr>
              <a:spLocks noChangeArrowheads="1"/>
            </p:cNvSpPr>
            <p:nvPr/>
          </p:nvSpPr>
          <p:spPr bwMode="auto">
            <a:xfrm>
              <a:off x="1344" y="1488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4036" name="Text Box 23"/>
          <p:cNvSpPr txBox="1">
            <a:spLocks noChangeArrowheads="1"/>
          </p:cNvSpPr>
          <p:nvPr/>
        </p:nvSpPr>
        <p:spPr bwMode="auto">
          <a:xfrm>
            <a:off x="838200" y="1295400"/>
            <a:ext cx="172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sz="2000"/>
              <a:t>Podział grupy</a:t>
            </a:r>
          </a:p>
        </p:txBody>
      </p:sp>
      <p:grpSp>
        <p:nvGrpSpPr>
          <p:cNvPr id="44037" name="Group 45"/>
          <p:cNvGrpSpPr>
            <a:grpSpLocks/>
          </p:cNvGrpSpPr>
          <p:nvPr/>
        </p:nvGrpSpPr>
        <p:grpSpPr bwMode="auto">
          <a:xfrm>
            <a:off x="5105400" y="3733800"/>
            <a:ext cx="3505200" cy="2057400"/>
            <a:chOff x="3216" y="2352"/>
            <a:chExt cx="2208" cy="1296"/>
          </a:xfrm>
        </p:grpSpPr>
        <p:sp>
          <p:nvSpPr>
            <p:cNvPr id="44039" name="Oval 24"/>
            <p:cNvSpPr>
              <a:spLocks noChangeArrowheads="1"/>
            </p:cNvSpPr>
            <p:nvPr/>
          </p:nvSpPr>
          <p:spPr bwMode="auto">
            <a:xfrm>
              <a:off x="3504" y="2880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0" name="Oval 26"/>
            <p:cNvSpPr>
              <a:spLocks noChangeArrowheads="1"/>
            </p:cNvSpPr>
            <p:nvPr/>
          </p:nvSpPr>
          <p:spPr bwMode="auto">
            <a:xfrm>
              <a:off x="4752" y="2880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1" name="Oval 27"/>
            <p:cNvSpPr>
              <a:spLocks noChangeArrowheads="1"/>
            </p:cNvSpPr>
            <p:nvPr/>
          </p:nvSpPr>
          <p:spPr bwMode="auto">
            <a:xfrm>
              <a:off x="3936" y="2880"/>
              <a:ext cx="288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2" name="Oval 28"/>
            <p:cNvSpPr>
              <a:spLocks noChangeArrowheads="1"/>
            </p:cNvSpPr>
            <p:nvPr/>
          </p:nvSpPr>
          <p:spPr bwMode="auto">
            <a:xfrm>
              <a:off x="4320" y="2880"/>
              <a:ext cx="288" cy="288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3" name="Oval 29"/>
            <p:cNvSpPr>
              <a:spLocks noChangeArrowheads="1"/>
            </p:cNvSpPr>
            <p:nvPr/>
          </p:nvSpPr>
          <p:spPr bwMode="auto">
            <a:xfrm>
              <a:off x="3216" y="3360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4" name="Oval 30"/>
            <p:cNvSpPr>
              <a:spLocks noChangeArrowheads="1"/>
            </p:cNvSpPr>
            <p:nvPr/>
          </p:nvSpPr>
          <p:spPr bwMode="auto">
            <a:xfrm>
              <a:off x="3600" y="3360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5" name="Oval 31"/>
            <p:cNvSpPr>
              <a:spLocks noChangeArrowheads="1"/>
            </p:cNvSpPr>
            <p:nvPr/>
          </p:nvSpPr>
          <p:spPr bwMode="auto">
            <a:xfrm>
              <a:off x="4752" y="3360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6" name="Oval 32"/>
            <p:cNvSpPr>
              <a:spLocks noChangeArrowheads="1"/>
            </p:cNvSpPr>
            <p:nvPr/>
          </p:nvSpPr>
          <p:spPr bwMode="auto">
            <a:xfrm>
              <a:off x="5136" y="3360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4047" name="Line 33"/>
            <p:cNvSpPr>
              <a:spLocks noChangeShapeType="1"/>
            </p:cNvSpPr>
            <p:nvPr/>
          </p:nvSpPr>
          <p:spPr bwMode="auto">
            <a:xfrm flipH="1">
              <a:off x="3648" y="2592"/>
              <a:ext cx="528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48" name="Line 35"/>
            <p:cNvSpPr>
              <a:spLocks noChangeShapeType="1"/>
            </p:cNvSpPr>
            <p:nvPr/>
          </p:nvSpPr>
          <p:spPr bwMode="auto">
            <a:xfrm flipH="1" flipV="1">
              <a:off x="4416" y="2592"/>
              <a:ext cx="432" cy="2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49" name="Line 36"/>
            <p:cNvSpPr>
              <a:spLocks noChangeShapeType="1"/>
            </p:cNvSpPr>
            <p:nvPr/>
          </p:nvSpPr>
          <p:spPr bwMode="auto">
            <a:xfrm flipH="1">
              <a:off x="3360" y="3120"/>
              <a:ext cx="1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50" name="Line 37"/>
            <p:cNvSpPr>
              <a:spLocks noChangeShapeType="1"/>
            </p:cNvSpPr>
            <p:nvPr/>
          </p:nvSpPr>
          <p:spPr bwMode="auto">
            <a:xfrm>
              <a:off x="3725" y="3120"/>
              <a:ext cx="19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51" name="Line 38"/>
            <p:cNvSpPr>
              <a:spLocks noChangeShapeType="1"/>
            </p:cNvSpPr>
            <p:nvPr/>
          </p:nvSpPr>
          <p:spPr bwMode="auto">
            <a:xfrm>
              <a:off x="5040" y="3120"/>
              <a:ext cx="19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52" name="Line 39"/>
            <p:cNvSpPr>
              <a:spLocks noChangeShapeType="1"/>
            </p:cNvSpPr>
            <p:nvPr/>
          </p:nvSpPr>
          <p:spPr bwMode="auto">
            <a:xfrm flipH="1">
              <a:off x="4896" y="3168"/>
              <a:ext cx="1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53" name="Line 40"/>
            <p:cNvSpPr>
              <a:spLocks noChangeShapeType="1"/>
            </p:cNvSpPr>
            <p:nvPr/>
          </p:nvSpPr>
          <p:spPr bwMode="auto">
            <a:xfrm>
              <a:off x="4320" y="2640"/>
              <a:ext cx="115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54" name="Line 41"/>
            <p:cNvSpPr>
              <a:spLocks noChangeShapeType="1"/>
            </p:cNvSpPr>
            <p:nvPr/>
          </p:nvSpPr>
          <p:spPr bwMode="auto">
            <a:xfrm flipH="1">
              <a:off x="4080" y="2640"/>
              <a:ext cx="144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44055" name="Oval 42"/>
            <p:cNvSpPr>
              <a:spLocks noChangeArrowheads="1"/>
            </p:cNvSpPr>
            <p:nvPr/>
          </p:nvSpPr>
          <p:spPr bwMode="auto">
            <a:xfrm>
              <a:off x="4128" y="2352"/>
              <a:ext cx="288" cy="288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44038" name="AutoShape 43"/>
          <p:cNvSpPr>
            <a:spLocks noChangeArrowheads="1"/>
          </p:cNvSpPr>
          <p:nvPr/>
        </p:nvSpPr>
        <p:spPr bwMode="auto">
          <a:xfrm>
            <a:off x="4419600" y="3429000"/>
            <a:ext cx="1371600" cy="533400"/>
          </a:xfrm>
          <a:prstGeom prst="rightArrow">
            <a:avLst>
              <a:gd name="adj1" fmla="val 50000"/>
              <a:gd name="adj2" fmla="val 6428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781300"/>
            <a:ext cx="7488237" cy="576263"/>
          </a:xfrm>
        </p:spPr>
        <p:txBody>
          <a:bodyPr/>
          <a:lstStyle/>
          <a:p>
            <a:r>
              <a:rPr lang="pl-PL" sz="3600" i="1" smtClean="0">
                <a:solidFill>
                  <a:srgbClr val="006699"/>
                </a:solidFill>
              </a:rPr>
              <a:t>STATISTICA</a:t>
            </a:r>
            <a:r>
              <a:rPr lang="pl-PL" sz="3600" smtClean="0"/>
              <a:t> – </a:t>
            </a:r>
            <a:br>
              <a:rPr lang="pl-PL" sz="3600" smtClean="0"/>
            </a:br>
            <a:r>
              <a:rPr lang="pl-PL" sz="3600" smtClean="0"/>
              <a:t>przykład metody k-średnich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pl-PL" smtClean="0"/>
              <a:t>COBWEB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52400" y="1196975"/>
            <a:ext cx="8839200" cy="460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457200" indent="-457200"/>
            <a:r>
              <a:rPr lang="pl-PL" sz="1600" b="1">
                <a:latin typeface="Courier New" pitchFamily="49" charset="0"/>
              </a:rPr>
              <a:t>function</a:t>
            </a:r>
            <a:r>
              <a:rPr lang="pl-PL" sz="1600">
                <a:latin typeface="Courier New" pitchFamily="49" charset="0"/>
              </a:rPr>
              <a:t> COBWEB (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 – przykład uczący,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 – węzeł)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</a:t>
            </a:r>
            <a:r>
              <a:rPr lang="pl-PL" sz="1600" b="1">
                <a:latin typeface="Courier New" pitchFamily="49" charset="0"/>
              </a:rPr>
              <a:t>begin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</a:t>
            </a:r>
            <a:r>
              <a:rPr lang="pl-PL" sz="1600" b="1">
                <a:latin typeface="Courier New" pitchFamily="49" charset="0"/>
              </a:rPr>
              <a:t>if</a:t>
            </a:r>
            <a:r>
              <a:rPr lang="pl-PL" sz="1600">
                <a:latin typeface="Courier New" pitchFamily="49" charset="0"/>
              </a:rPr>
              <a:t>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 nie jest liściem </a:t>
            </a:r>
            <a:r>
              <a:rPr lang="pl-PL" sz="1600" b="1">
                <a:latin typeface="Courier New" pitchFamily="49" charset="0"/>
              </a:rPr>
              <a:t>then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{dodaj 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 do węzła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}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</a:t>
            </a:r>
            <a:r>
              <a:rPr lang="pl-PL" sz="1600" b="1">
                <a:latin typeface="Courier New" pitchFamily="49" charset="0"/>
              </a:rPr>
              <a:t>wybierz</a:t>
            </a:r>
            <a:r>
              <a:rPr lang="pl-PL" sz="1600">
                <a:latin typeface="Courier New" pitchFamily="49" charset="0"/>
              </a:rPr>
              <a:t> wariant najlepszy ze względu na jakość grupowania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  1.utwórz </a:t>
            </a:r>
            <a:r>
              <a:rPr lang="pl-PL" sz="1600">
                <a:solidFill>
                  <a:srgbClr val="006699"/>
                </a:solidFill>
                <a:latin typeface="Courier New" pitchFamily="49" charset="0"/>
              </a:rPr>
              <a:t>nowy liść</a:t>
            </a:r>
            <a:r>
              <a:rPr lang="pl-PL" sz="1600">
                <a:latin typeface="Courier New" pitchFamily="49" charset="0"/>
              </a:rPr>
              <a:t> jako potomka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 i umieść w nim </a:t>
            </a:r>
            <a:r>
              <a:rPr lang="pl-PL" sz="1600" i="1">
                <a:latin typeface="Courier New" pitchFamily="49" charset="0"/>
              </a:rPr>
              <a:t>x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  2.umieść 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 w </a:t>
            </a:r>
            <a:r>
              <a:rPr lang="pl-PL" sz="1600" i="1">
                <a:latin typeface="Courier New" pitchFamily="49" charset="0"/>
              </a:rPr>
              <a:t>n’</a:t>
            </a:r>
            <a:r>
              <a:rPr lang="pl-PL" sz="1600">
                <a:latin typeface="Courier New" pitchFamily="49" charset="0"/>
              </a:rPr>
              <a:t> - najlepszym potomku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 i wywołaj COBWEB(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,</a:t>
            </a:r>
            <a:r>
              <a:rPr lang="pl-PL" sz="1600" i="1">
                <a:latin typeface="Courier New" pitchFamily="49" charset="0"/>
              </a:rPr>
              <a:t>n’</a:t>
            </a:r>
            <a:r>
              <a:rPr lang="pl-PL" sz="1600">
                <a:latin typeface="Courier New" pitchFamily="49" charset="0"/>
              </a:rPr>
              <a:t>)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  3.</a:t>
            </a:r>
            <a:r>
              <a:rPr lang="pl-PL" sz="1600">
                <a:solidFill>
                  <a:srgbClr val="006699"/>
                </a:solidFill>
                <a:latin typeface="Courier New" pitchFamily="49" charset="0"/>
              </a:rPr>
              <a:t>połącz</a:t>
            </a:r>
            <a:r>
              <a:rPr lang="pl-PL" sz="1600">
                <a:latin typeface="Courier New" pitchFamily="49" charset="0"/>
              </a:rPr>
              <a:t> dwa najlepsze węzły potomne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 tworząc </a:t>
            </a:r>
            <a:r>
              <a:rPr lang="pl-PL" sz="1600" i="1">
                <a:latin typeface="Courier New" pitchFamily="49" charset="0"/>
              </a:rPr>
              <a:t>n’</a:t>
            </a:r>
            <a:r>
              <a:rPr lang="pl-PL" sz="1600">
                <a:latin typeface="Courier New" pitchFamily="49" charset="0"/>
              </a:rPr>
              <a:t> i wywołaj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                                                COBWEB(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,</a:t>
            </a:r>
            <a:r>
              <a:rPr lang="pl-PL" sz="1600" i="1">
                <a:latin typeface="Courier New" pitchFamily="49" charset="0"/>
              </a:rPr>
              <a:t>n’</a:t>
            </a:r>
            <a:r>
              <a:rPr lang="pl-PL" sz="1600">
                <a:latin typeface="Courier New" pitchFamily="49" charset="0"/>
              </a:rPr>
              <a:t>)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  4.</a:t>
            </a:r>
            <a:r>
              <a:rPr lang="pl-PL" sz="1600">
                <a:solidFill>
                  <a:srgbClr val="006699"/>
                </a:solidFill>
                <a:latin typeface="Courier New" pitchFamily="49" charset="0"/>
              </a:rPr>
              <a:t>podziel</a:t>
            </a:r>
            <a:r>
              <a:rPr lang="pl-PL" sz="1600">
                <a:latin typeface="Courier New" pitchFamily="49" charset="0"/>
              </a:rPr>
              <a:t> najlepszego potomka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 i wywołaj COBWEB(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,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)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</a:t>
            </a:r>
            <a:r>
              <a:rPr lang="pl-PL" sz="1600" b="1">
                <a:latin typeface="Courier New" pitchFamily="49" charset="0"/>
              </a:rPr>
              <a:t>end wybierz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</a:t>
            </a:r>
            <a:r>
              <a:rPr lang="pl-PL" sz="1600" b="1">
                <a:latin typeface="Courier New" pitchFamily="49" charset="0"/>
              </a:rPr>
              <a:t>else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{</a:t>
            </a:r>
            <a:r>
              <a:rPr lang="pl-PL" sz="1600">
                <a:solidFill>
                  <a:srgbClr val="006699"/>
                </a:solidFill>
                <a:latin typeface="Courier New" pitchFamily="49" charset="0"/>
              </a:rPr>
              <a:t>dodaj</a:t>
            </a:r>
            <a:r>
              <a:rPr lang="pl-PL" sz="1600">
                <a:latin typeface="Courier New" pitchFamily="49" charset="0"/>
              </a:rPr>
              <a:t> 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 do liścia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}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utwórz </a:t>
            </a:r>
            <a:r>
              <a:rPr lang="pl-PL" sz="1600" i="1">
                <a:latin typeface="Courier New" pitchFamily="49" charset="0"/>
              </a:rPr>
              <a:t>n’</a:t>
            </a:r>
            <a:r>
              <a:rPr lang="pl-PL" sz="1600">
                <a:latin typeface="Courier New" pitchFamily="49" charset="0"/>
              </a:rPr>
              <a:t> zawierający przykłady z n oraz </a:t>
            </a:r>
            <a:r>
              <a:rPr lang="pl-PL" sz="1600" i="1">
                <a:latin typeface="Courier New" pitchFamily="49" charset="0"/>
              </a:rPr>
              <a:t>x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umieść </a:t>
            </a:r>
            <a:r>
              <a:rPr lang="pl-PL" sz="1600" i="1">
                <a:latin typeface="Courier New" pitchFamily="49" charset="0"/>
              </a:rPr>
              <a:t>n</a:t>
            </a:r>
            <a:r>
              <a:rPr lang="pl-PL" sz="1600">
                <a:latin typeface="Courier New" pitchFamily="49" charset="0"/>
              </a:rPr>
              <a:t> jako potomka </a:t>
            </a:r>
            <a:r>
              <a:rPr lang="pl-PL" sz="1600" i="1">
                <a:latin typeface="Courier New" pitchFamily="49" charset="0"/>
              </a:rPr>
              <a:t>n’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  utwórz liść z przykładem </a:t>
            </a:r>
            <a:r>
              <a:rPr lang="pl-PL" sz="1600" i="1">
                <a:latin typeface="Courier New" pitchFamily="49" charset="0"/>
              </a:rPr>
              <a:t>x</a:t>
            </a:r>
            <a:r>
              <a:rPr lang="pl-PL" sz="1600">
                <a:latin typeface="Courier New" pitchFamily="49" charset="0"/>
              </a:rPr>
              <a:t> jako potomka węzła </a:t>
            </a:r>
            <a:r>
              <a:rPr lang="pl-PL" sz="1600" i="1">
                <a:latin typeface="Courier New" pitchFamily="49" charset="0"/>
              </a:rPr>
              <a:t>n’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  </a:t>
            </a:r>
            <a:r>
              <a:rPr lang="pl-PL" sz="1600" b="1">
                <a:latin typeface="Courier New" pitchFamily="49" charset="0"/>
              </a:rPr>
              <a:t>endif</a:t>
            </a:r>
          </a:p>
          <a:p>
            <a:pPr marL="457200" indent="-457200"/>
            <a:r>
              <a:rPr lang="pl-PL" sz="1600">
                <a:latin typeface="Courier New" pitchFamily="49" charset="0"/>
              </a:rPr>
              <a:t>  </a:t>
            </a:r>
            <a:r>
              <a:rPr lang="pl-PL" sz="1600" b="1">
                <a:latin typeface="Courier New" pitchFamily="49" charset="0"/>
              </a:rPr>
              <a:t>end function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52400" y="6203950"/>
            <a:ext cx="655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/>
              <a:t>Funkcja wywoływana jest dla wszystkich przykładów uczących.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460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1052513"/>
            <a:ext cx="14859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035050"/>
            <a:ext cx="24765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838" y="1481138"/>
            <a:ext cx="513397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625" y="1635125"/>
            <a:ext cx="22923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719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5588" y="2595563"/>
            <a:ext cx="26384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125538"/>
            <a:ext cx="63436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Prostokąt 4"/>
          <p:cNvSpPr>
            <a:spLocks noChangeArrowheads="1"/>
          </p:cNvSpPr>
          <p:nvPr/>
        </p:nvSpPr>
        <p:spPr bwMode="auto">
          <a:xfrm>
            <a:off x="1763713" y="1125538"/>
            <a:ext cx="1439862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052513"/>
            <a:ext cx="685800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Prostokąt 5"/>
          <p:cNvSpPr>
            <a:spLocks noChangeArrowheads="1"/>
          </p:cNvSpPr>
          <p:nvPr/>
        </p:nvSpPr>
        <p:spPr bwMode="auto">
          <a:xfrm>
            <a:off x="1063625" y="1341438"/>
            <a:ext cx="1439863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/>
            <a:r>
              <a:rPr lang="pl-PL" dirty="0" smtClean="0"/>
              <a:t>COBWEB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349500"/>
            <a:ext cx="7488237" cy="1079500"/>
          </a:xfrm>
        </p:spPr>
        <p:txBody>
          <a:bodyPr/>
          <a:lstStyle/>
          <a:p>
            <a:r>
              <a:rPr lang="pl-PL" sz="3600" smtClean="0"/>
              <a:t>Ulepszony algorytm hierarchiczny-</a:t>
            </a:r>
            <a:br>
              <a:rPr lang="pl-PL" sz="3600" smtClean="0"/>
            </a:br>
            <a:r>
              <a:rPr lang="pl-PL" sz="3600" i="1" smtClean="0">
                <a:solidFill>
                  <a:srgbClr val="006699"/>
                </a:solidFill>
              </a:rPr>
              <a:t>BIRCH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Ulepszony algorytm hierarchiczny-</a:t>
            </a:r>
            <a:br>
              <a:rPr lang="pl-PL" smtClean="0"/>
            </a:br>
            <a:r>
              <a:rPr lang="pl-PL" smtClean="0"/>
              <a:t>BIRCH</a:t>
            </a:r>
          </a:p>
        </p:txBody>
      </p:sp>
      <p:sp>
        <p:nvSpPr>
          <p:cNvPr id="50179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8229600" cy="5113338"/>
          </a:xfrm>
        </p:spPr>
        <p:txBody>
          <a:bodyPr/>
          <a:lstStyle/>
          <a:p>
            <a:pPr marL="365125" indent="-365125" eaLnBrk="1" hangingPunct="1">
              <a:buFont typeface="Georgia" pitchFamily="18" charset="0"/>
              <a:buNone/>
            </a:pPr>
            <a:r>
              <a:rPr lang="pl-PL" dirty="0" smtClean="0">
                <a:solidFill>
                  <a:srgbClr val="006699"/>
                </a:solidFill>
              </a:rPr>
              <a:t>BIRCH</a:t>
            </a:r>
            <a:r>
              <a:rPr lang="pl-PL" dirty="0" smtClean="0"/>
              <a:t>  </a:t>
            </a:r>
            <a:r>
              <a:rPr lang="pl-PL" sz="1600" i="1" dirty="0" smtClean="0"/>
              <a:t>(m.in. SPSS, </a:t>
            </a:r>
            <a:r>
              <a:rPr lang="pl-PL" sz="1600" i="1" dirty="0" err="1" smtClean="0"/>
              <a:t>Clementine</a:t>
            </a:r>
            <a:r>
              <a:rPr lang="pl-PL" sz="1600" i="1" dirty="0" smtClean="0"/>
              <a:t>)</a:t>
            </a:r>
            <a:endParaRPr lang="pl-PL" sz="1600" i="1" dirty="0" smtClean="0">
              <a:latin typeface="Arial" charset="0"/>
            </a:endParaRPr>
          </a:p>
          <a:p>
            <a:pPr marL="365125" indent="-365125" eaLnBrk="1" hangingPunct="1">
              <a:buFont typeface="Georgia" pitchFamily="18" charset="0"/>
              <a:buNone/>
            </a:pPr>
            <a:r>
              <a:rPr lang="pl-PL" dirty="0" smtClean="0">
                <a:solidFill>
                  <a:schemeClr val="bg2"/>
                </a:solidFill>
              </a:rPr>
              <a:t>(</a:t>
            </a:r>
            <a:r>
              <a:rPr lang="pl-PL" i="1" dirty="0" err="1" smtClean="0">
                <a:solidFill>
                  <a:schemeClr val="bg2"/>
                </a:solidFill>
              </a:rPr>
              <a:t>Balanced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i="1" dirty="0" err="1" smtClean="0">
                <a:solidFill>
                  <a:schemeClr val="bg2"/>
                </a:solidFill>
              </a:rPr>
              <a:t>Iterative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i="1" dirty="0" err="1" smtClean="0">
                <a:solidFill>
                  <a:schemeClr val="bg2"/>
                </a:solidFill>
              </a:rPr>
              <a:t>Reducing</a:t>
            </a:r>
            <a:r>
              <a:rPr lang="pl-PL" i="1" dirty="0" smtClean="0">
                <a:solidFill>
                  <a:schemeClr val="bg2"/>
                </a:solidFill>
              </a:rPr>
              <a:t> and Clustering </a:t>
            </a:r>
            <a:r>
              <a:rPr lang="pl-PL" i="1" dirty="0" err="1" smtClean="0">
                <a:solidFill>
                  <a:schemeClr val="bg2"/>
                </a:solidFill>
              </a:rPr>
              <a:t>using</a:t>
            </a:r>
            <a:r>
              <a:rPr lang="pl-PL" i="1" dirty="0" smtClean="0">
                <a:solidFill>
                  <a:schemeClr val="bg2"/>
                </a:solidFill>
              </a:rPr>
              <a:t> </a:t>
            </a:r>
            <a:r>
              <a:rPr lang="pl-PL" i="1" dirty="0" err="1" smtClean="0">
                <a:solidFill>
                  <a:schemeClr val="bg2"/>
                </a:solidFill>
              </a:rPr>
              <a:t>Hierarchies</a:t>
            </a:r>
            <a:r>
              <a:rPr lang="pl-PL" dirty="0" smtClean="0">
                <a:solidFill>
                  <a:schemeClr val="bg2"/>
                </a:solidFill>
              </a:rPr>
              <a:t>):</a:t>
            </a:r>
          </a:p>
          <a:p>
            <a:pPr marL="365125" indent="-365125" eaLnBrk="1" hangingPunct="1"/>
            <a:r>
              <a:rPr lang="pl-PL" dirty="0" smtClean="0"/>
              <a:t>Działa efektywnie: decyzja dla jednej grupy (dzielenie czy połączenie z inną grupą) </a:t>
            </a:r>
            <a:r>
              <a:rPr lang="pl-PL" dirty="0" smtClean="0">
                <a:solidFill>
                  <a:srgbClr val="006699"/>
                </a:solidFill>
              </a:rPr>
              <a:t>nie wymaga przeglądania całego</a:t>
            </a:r>
            <a:r>
              <a:rPr lang="pl-PL" dirty="0" smtClean="0"/>
              <a:t> zbioru danych</a:t>
            </a:r>
            <a:r>
              <a:rPr lang="pl-PL" dirty="0" smtClean="0">
                <a:latin typeface="Arial" charset="0"/>
              </a:rPr>
              <a:t>, </a:t>
            </a:r>
          </a:p>
          <a:p>
            <a:pPr marL="365125" indent="-365125" eaLnBrk="1" hangingPunct="1"/>
            <a:r>
              <a:rPr lang="pl-PL" dirty="0" smtClean="0"/>
              <a:t>koszt jest liniowy względem rozmiaru danych</a:t>
            </a:r>
            <a:r>
              <a:rPr lang="pl-PL" dirty="0" smtClean="0">
                <a:latin typeface="Arial" charset="0"/>
              </a:rPr>
              <a:t>,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jednokrotne przeglądanie zbioru danych</a:t>
            </a:r>
          </a:p>
          <a:p>
            <a:pPr marL="365125" indent="-365125" eaLnBrk="1" hangingPunct="1"/>
            <a:r>
              <a:rPr lang="pl-PL" dirty="0" smtClean="0"/>
              <a:t>Algorytm działa dla danych </a:t>
            </a:r>
            <a:r>
              <a:rPr lang="pl-PL" dirty="0" smtClean="0">
                <a:solidFill>
                  <a:srgbClr val="006699"/>
                </a:solidFill>
              </a:rPr>
              <a:t>dynamicznie zmienionych</a:t>
            </a:r>
          </a:p>
          <a:p>
            <a:pPr marL="365125" indent="-365125" eaLnBrk="1" hangingPunct="1"/>
            <a:r>
              <a:rPr lang="pl-PL" dirty="0" smtClean="0"/>
              <a:t>Wykrywa szumy w danych</a:t>
            </a:r>
          </a:p>
          <a:p>
            <a:pPr marL="365125" indent="-365125" eaLnBrk="1" hangingPunct="1"/>
            <a:r>
              <a:rPr lang="pl-PL" i="1" dirty="0" err="1" smtClean="0"/>
              <a:t>Two-step</a:t>
            </a:r>
            <a:r>
              <a:rPr lang="pl-PL" i="1" dirty="0" smtClean="0"/>
              <a:t> clustering </a:t>
            </a:r>
            <a:r>
              <a:rPr lang="pl-PL" dirty="0" smtClean="0"/>
              <a:t>:  podział i łączenie</a:t>
            </a:r>
            <a:endParaRPr lang="pl-PL" i="1" dirty="0" smtClean="0"/>
          </a:p>
        </p:txBody>
      </p:sp>
      <p:sp>
        <p:nvSpPr>
          <p:cNvPr id="5018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wizualizacja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52119" y="1268413"/>
            <a:ext cx="3045793" cy="5113337"/>
          </a:xfrm>
        </p:spPr>
        <p:txBody>
          <a:bodyPr/>
          <a:lstStyle/>
          <a:p>
            <a:r>
              <a:rPr lang="pl-PL" dirty="0" smtClean="0"/>
              <a:t>W kolumnach </a:t>
            </a:r>
            <a:r>
              <a:rPr lang="pl-PL" dirty="0" err="1" smtClean="0"/>
              <a:t>klastry</a:t>
            </a:r>
            <a:r>
              <a:rPr lang="pl-PL" dirty="0" smtClean="0"/>
              <a:t> ułożone względem malejącej liczebności</a:t>
            </a:r>
          </a:p>
          <a:p>
            <a:r>
              <a:rPr lang="pl-PL" dirty="0" smtClean="0"/>
              <a:t>W wierszach zmienne kategoryczne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501015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Algorytm BIRCH – Schemat blokowy</a:t>
            </a:r>
          </a:p>
        </p:txBody>
      </p:sp>
      <p:sp>
        <p:nvSpPr>
          <p:cNvPr id="57347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196975"/>
            <a:ext cx="47910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Algorytm BIRCH – Faza 3,4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pl-PL" b="1" dirty="0" smtClean="0">
                <a:solidFill>
                  <a:srgbClr val="006699"/>
                </a:solidFill>
              </a:rPr>
              <a:t>Faza 3</a:t>
            </a:r>
            <a:r>
              <a:rPr lang="pl-PL" dirty="0" smtClean="0"/>
              <a:t>:</a:t>
            </a:r>
          </a:p>
          <a:p>
            <a:pPr lvl="1" eaLnBrk="1" hangingPunct="1">
              <a:defRPr/>
            </a:pPr>
            <a:r>
              <a:rPr lang="pl-PL" dirty="0" smtClean="0">
                <a:ea typeface="+mn-ea"/>
                <a:cs typeface="+mn-cs"/>
              </a:rPr>
              <a:t>Każda grupa w liściu jest reprezentowana przez środek ciężkości. Zastosuj dowolny algorytm grupowania dla zbioru środków</a:t>
            </a:r>
          </a:p>
          <a:p>
            <a:pPr lvl="1" eaLnBrk="1" hangingPunct="1">
              <a:defRPr/>
            </a:pPr>
            <a:r>
              <a:rPr lang="pl-PL" dirty="0" smtClean="0">
                <a:ea typeface="+mn-ea"/>
                <a:cs typeface="+mn-cs"/>
              </a:rPr>
              <a:t>Zastosuj dowolny algorytm grupowania bezpośrednio na obiektach w grupie.</a:t>
            </a:r>
          </a:p>
          <a:p>
            <a:pPr eaLnBrk="1" hangingPunct="1">
              <a:defRPr/>
            </a:pPr>
            <a:r>
              <a:rPr lang="pl-PL" b="1" dirty="0" smtClean="0">
                <a:solidFill>
                  <a:srgbClr val="006699"/>
                </a:solidFill>
              </a:rPr>
              <a:t>Faza 4</a:t>
            </a:r>
            <a:r>
              <a:rPr lang="pl-PL" b="1" dirty="0" smtClean="0"/>
              <a:t> </a:t>
            </a:r>
            <a:r>
              <a:rPr lang="pl-PL" dirty="0" smtClean="0"/>
              <a:t>(ulepszenie jakości grup):</a:t>
            </a:r>
          </a:p>
          <a:p>
            <a:pPr lvl="1" eaLnBrk="1" hangingPunct="1">
              <a:defRPr/>
            </a:pPr>
            <a:r>
              <a:rPr lang="pl-PL" dirty="0" smtClean="0">
                <a:ea typeface="+mn-ea"/>
                <a:cs typeface="+mn-cs"/>
              </a:rPr>
              <a:t>Wyznaczaj środki grup generowanych przez fazę 3 </a:t>
            </a:r>
          </a:p>
          <a:p>
            <a:pPr lvl="1" eaLnBrk="1" hangingPunct="1">
              <a:defRPr/>
            </a:pPr>
            <a:r>
              <a:rPr lang="pl-PL" dirty="0" smtClean="0">
                <a:ea typeface="+mn-ea"/>
                <a:cs typeface="+mn-cs"/>
              </a:rPr>
              <a:t>Dla każdego obiektu </a:t>
            </a:r>
            <a:r>
              <a:rPr lang="pl-PL" i="1" dirty="0" smtClean="0">
                <a:ea typeface="+mn-ea"/>
                <a:cs typeface="+mn-cs"/>
              </a:rPr>
              <a:t>o</a:t>
            </a:r>
            <a:r>
              <a:rPr lang="pl-PL" dirty="0" smtClean="0">
                <a:ea typeface="+mn-ea"/>
                <a:cs typeface="+mn-cs"/>
              </a:rPr>
              <a:t>: przemieszczaj go do grupy, której środek jest najbliżej </a:t>
            </a:r>
            <a:r>
              <a:rPr lang="pl-PL" i="1" dirty="0" smtClean="0">
                <a:ea typeface="+mn-ea"/>
                <a:cs typeface="+mn-cs"/>
              </a:rPr>
              <a:t>o</a:t>
            </a:r>
            <a:r>
              <a:rPr lang="pl-PL" dirty="0" smtClean="0">
                <a:ea typeface="+mn-ea"/>
                <a:cs typeface="+mn-cs"/>
              </a:rPr>
              <a:t>.</a:t>
            </a:r>
            <a:endParaRPr lang="pl-PL" dirty="0" smtClean="0"/>
          </a:p>
        </p:txBody>
      </p:sp>
      <p:sp>
        <p:nvSpPr>
          <p:cNvPr id="58372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BIRCH - Ocena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pl-PL" b="1" dirty="0" smtClean="0">
                <a:solidFill>
                  <a:srgbClr val="006699"/>
                </a:solidFill>
              </a:rPr>
              <a:t>Zalety</a:t>
            </a:r>
            <a:r>
              <a:rPr lang="pl-PL" dirty="0" smtClean="0">
                <a:solidFill>
                  <a:srgbClr val="006699"/>
                </a:solidFill>
              </a:rPr>
              <a:t>:</a:t>
            </a:r>
          </a:p>
          <a:p>
            <a:pPr eaLnBrk="1" hangingPunct="1">
              <a:defRPr/>
            </a:pPr>
            <a:r>
              <a:rPr lang="pl-PL" dirty="0" smtClean="0"/>
              <a:t>Wyznacza grupy przez jedno przeglądanie zbioru danych.</a:t>
            </a:r>
          </a:p>
          <a:p>
            <a:pPr eaLnBrk="1" hangingPunct="1">
              <a:defRPr/>
            </a:pPr>
            <a:r>
              <a:rPr lang="pl-PL" dirty="0" smtClean="0"/>
              <a:t>Proces wstępny dla wielu algorytmów grupowania</a:t>
            </a:r>
          </a:p>
          <a:p>
            <a:pPr marL="0" indent="0" eaLnBrk="1" hangingPunct="1">
              <a:buFont typeface="Georgia" pitchFamily="18" charset="0"/>
              <a:buNone/>
              <a:defRPr/>
            </a:pPr>
            <a:r>
              <a:rPr lang="pl-PL" b="1" dirty="0" smtClean="0">
                <a:solidFill>
                  <a:srgbClr val="006699"/>
                </a:solidFill>
              </a:rPr>
              <a:t>Wady</a:t>
            </a:r>
            <a:r>
              <a:rPr lang="pl-PL" dirty="0" smtClean="0">
                <a:solidFill>
                  <a:srgbClr val="006699"/>
                </a:solidFill>
              </a:rPr>
              <a:t>:</a:t>
            </a:r>
          </a:p>
          <a:p>
            <a:pPr eaLnBrk="1" hangingPunct="1">
              <a:defRPr/>
            </a:pPr>
            <a:r>
              <a:rPr lang="pl-PL" dirty="0" smtClean="0"/>
              <a:t>Działa tylko dla danych numerycznych</a:t>
            </a:r>
          </a:p>
          <a:p>
            <a:pPr eaLnBrk="1" hangingPunct="1">
              <a:defRPr/>
            </a:pPr>
            <a:r>
              <a:rPr lang="pl-PL" dirty="0" smtClean="0"/>
              <a:t>Wrażliwy na kolejność obiektów</a:t>
            </a:r>
          </a:p>
        </p:txBody>
      </p:sp>
      <p:sp>
        <p:nvSpPr>
          <p:cNvPr id="59396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/>
              <a:t>KISIM, WIMiIP, AGH</a:t>
            </a:r>
          </a:p>
        </p:txBody>
      </p:sp>
      <p:pic>
        <p:nvPicPr>
          <p:cNvPr id="477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9775" y="1268413"/>
            <a:ext cx="3324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7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Przykład w STATISTICA</a:t>
            </a:r>
          </a:p>
        </p:txBody>
      </p:sp>
      <p:pic>
        <p:nvPicPr>
          <p:cNvPr id="4771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513"/>
            <a:ext cx="2247900" cy="1657350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  <a:effectLst/>
        </p:spPr>
      </p:pic>
      <p:pic>
        <p:nvPicPr>
          <p:cNvPr id="4771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1052513"/>
            <a:ext cx="3581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7190" name="AutoShape 6"/>
          <p:cNvSpPr>
            <a:spLocks noChangeArrowheads="1"/>
          </p:cNvSpPr>
          <p:nvPr/>
        </p:nvSpPr>
        <p:spPr bwMode="auto">
          <a:xfrm>
            <a:off x="1619250" y="126841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1</a:t>
            </a:r>
          </a:p>
        </p:txBody>
      </p:sp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4427538" y="141287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477192" name="AutoShape 8"/>
          <p:cNvSpPr>
            <a:spLocks noChangeArrowheads="1"/>
          </p:cNvSpPr>
          <p:nvPr/>
        </p:nvSpPr>
        <p:spPr bwMode="auto">
          <a:xfrm>
            <a:off x="2484438" y="3429000"/>
            <a:ext cx="3168650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477193" name="AutoShape 9"/>
          <p:cNvSpPr>
            <a:spLocks noChangeArrowheads="1"/>
          </p:cNvSpPr>
          <p:nvPr/>
        </p:nvSpPr>
        <p:spPr bwMode="auto">
          <a:xfrm>
            <a:off x="6443663" y="98107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3</a:t>
            </a:r>
          </a:p>
        </p:txBody>
      </p: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7451725" y="1341438"/>
            <a:ext cx="792163" cy="287337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BIRCH –</a:t>
            </a:r>
            <a:br>
              <a:rPr lang="pl-PL" smtClean="0"/>
            </a:br>
            <a:r>
              <a:rPr lang="pl-PL" smtClean="0"/>
              <a:t>Struktura CF drzewa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Georgia" pitchFamily="18" charset="0"/>
              <a:buNone/>
              <a:defRPr/>
            </a:pPr>
            <a:r>
              <a:rPr lang="pl-PL" dirty="0" smtClean="0">
                <a:solidFill>
                  <a:srgbClr val="006699"/>
                </a:solidFill>
              </a:rPr>
              <a:t>CF </a:t>
            </a:r>
            <a:r>
              <a:rPr lang="pl-PL" i="1" dirty="0" smtClean="0">
                <a:solidFill>
                  <a:schemeClr val="bg2"/>
                </a:solidFill>
              </a:rPr>
              <a:t>(Clustering </a:t>
            </a:r>
            <a:r>
              <a:rPr lang="pl-PL" i="1" dirty="0" err="1" smtClean="0">
                <a:solidFill>
                  <a:schemeClr val="bg2"/>
                </a:solidFill>
              </a:rPr>
              <a:t>Feature</a:t>
            </a:r>
            <a:r>
              <a:rPr lang="pl-PL" i="1" dirty="0" smtClean="0">
                <a:solidFill>
                  <a:schemeClr val="bg2"/>
                </a:solidFill>
              </a:rPr>
              <a:t>) </a:t>
            </a:r>
            <a:r>
              <a:rPr lang="pl-PL" dirty="0" smtClean="0"/>
              <a:t>– drzewo:</a:t>
            </a:r>
          </a:p>
          <a:p>
            <a:pPr eaLnBrk="1" hangingPunct="1">
              <a:defRPr/>
            </a:pPr>
            <a:r>
              <a:rPr lang="pl-PL" dirty="0" smtClean="0"/>
              <a:t> Zrównoważone drzewo</a:t>
            </a:r>
          </a:p>
          <a:p>
            <a:pPr eaLnBrk="1" hangingPunct="1">
              <a:defRPr/>
            </a:pPr>
            <a:r>
              <a:rPr lang="pl-PL" dirty="0" smtClean="0"/>
              <a:t> Ma trzy parametry:</a:t>
            </a:r>
          </a:p>
          <a:p>
            <a:pPr lvl="1" eaLnBrk="1" hangingPunct="1">
              <a:defRPr/>
            </a:pPr>
            <a:r>
              <a:rPr lang="pl-PL" dirty="0" smtClean="0">
                <a:ea typeface="+mn-ea"/>
                <a:cs typeface="+mn-cs"/>
              </a:rPr>
              <a:t> </a:t>
            </a:r>
            <a:r>
              <a:rPr lang="pl-PL" i="1" dirty="0" smtClean="0">
                <a:ea typeface="+mn-ea"/>
                <a:cs typeface="+mn-cs"/>
              </a:rPr>
              <a:t>B </a:t>
            </a:r>
            <a:r>
              <a:rPr lang="pl-PL" dirty="0" smtClean="0">
                <a:ea typeface="+mn-ea"/>
                <a:cs typeface="+mn-cs"/>
              </a:rPr>
              <a:t>– maksymalna liczba rozgałęzień </a:t>
            </a:r>
            <a:br>
              <a:rPr lang="pl-PL" dirty="0" smtClean="0">
                <a:ea typeface="+mn-ea"/>
                <a:cs typeface="+mn-cs"/>
              </a:rPr>
            </a:br>
            <a:r>
              <a:rPr lang="pl-PL" dirty="0" smtClean="0">
                <a:ea typeface="+mn-ea"/>
                <a:cs typeface="+mn-cs"/>
              </a:rPr>
              <a:t>(współczynnik rozgałęzienia),</a:t>
            </a:r>
          </a:p>
          <a:p>
            <a:pPr lvl="1" eaLnBrk="1" hangingPunct="1">
              <a:defRPr/>
            </a:pPr>
            <a:r>
              <a:rPr lang="pl-PL" dirty="0" smtClean="0">
                <a:ea typeface="+mn-ea"/>
                <a:cs typeface="+mn-cs"/>
              </a:rPr>
              <a:t> </a:t>
            </a:r>
            <a:r>
              <a:rPr lang="pl-PL" i="1" dirty="0" smtClean="0">
                <a:ea typeface="+mn-ea"/>
                <a:cs typeface="+mn-cs"/>
              </a:rPr>
              <a:t>L </a:t>
            </a:r>
            <a:r>
              <a:rPr lang="pl-PL" dirty="0" smtClean="0">
                <a:ea typeface="+mn-ea"/>
                <a:cs typeface="+mn-cs"/>
              </a:rPr>
              <a:t>– maksymalna liczba obiektów w liściach</a:t>
            </a:r>
          </a:p>
          <a:p>
            <a:pPr lvl="1" eaLnBrk="1" hangingPunct="1">
              <a:defRPr/>
            </a:pPr>
            <a:r>
              <a:rPr lang="pl-PL" dirty="0" smtClean="0">
                <a:ea typeface="+mn-ea"/>
                <a:cs typeface="+mn-cs"/>
              </a:rPr>
              <a:t> </a:t>
            </a:r>
            <a:r>
              <a:rPr lang="pl-PL" i="1" dirty="0" smtClean="0">
                <a:ea typeface="+mn-ea"/>
                <a:cs typeface="+mn-cs"/>
              </a:rPr>
              <a:t>T </a:t>
            </a:r>
            <a:r>
              <a:rPr lang="pl-PL" dirty="0" smtClean="0">
                <a:ea typeface="+mn-ea"/>
                <a:cs typeface="+mn-cs"/>
              </a:rPr>
              <a:t>– maksymalny promień (grup w liściach) - próg</a:t>
            </a:r>
          </a:p>
          <a:p>
            <a:pPr eaLnBrk="1" hangingPunct="1">
              <a:defRPr/>
            </a:pPr>
            <a:r>
              <a:rPr lang="pl-PL" dirty="0" smtClean="0"/>
              <a:t> Węzeł wewnętrzny: [</a:t>
            </a:r>
            <a:r>
              <a:rPr lang="pl-PL" i="1" dirty="0" err="1" smtClean="0"/>
              <a:t>CF</a:t>
            </a:r>
            <a:r>
              <a:rPr lang="pl-PL" i="1" baseline="-25000" dirty="0" err="1" smtClean="0"/>
              <a:t>i</a:t>
            </a:r>
            <a:r>
              <a:rPr lang="pl-PL" dirty="0" smtClean="0"/>
              <a:t>, </a:t>
            </a:r>
            <a:r>
              <a:rPr lang="pl-PL" i="1" dirty="0" err="1" smtClean="0"/>
              <a:t>child</a:t>
            </a:r>
            <a:r>
              <a:rPr lang="pl-PL" i="1" baseline="-25000" dirty="0" err="1" smtClean="0"/>
              <a:t>i</a:t>
            </a:r>
            <a:r>
              <a:rPr lang="pl-PL" dirty="0" smtClean="0"/>
              <a:t>] </a:t>
            </a:r>
            <a:r>
              <a:rPr lang="pl-PL" i="1" dirty="0" smtClean="0"/>
              <a:t>i</a:t>
            </a:r>
            <a:r>
              <a:rPr lang="pl-PL" dirty="0" smtClean="0"/>
              <a:t>= 1,2,...,</a:t>
            </a:r>
            <a:r>
              <a:rPr lang="pl-PL" i="1" dirty="0" smtClean="0"/>
              <a:t>B</a:t>
            </a:r>
          </a:p>
          <a:p>
            <a:pPr eaLnBrk="1" hangingPunct="1">
              <a:defRPr/>
            </a:pPr>
            <a:r>
              <a:rPr lang="pl-PL" dirty="0" smtClean="0"/>
              <a:t> Węzeł zewnętrzny (liść): [</a:t>
            </a:r>
            <a:r>
              <a:rPr lang="pl-PL" i="1" dirty="0" err="1" smtClean="0"/>
              <a:t>CF</a:t>
            </a:r>
            <a:r>
              <a:rPr lang="pl-PL" i="1" baseline="-25000" dirty="0" err="1" smtClean="0"/>
              <a:t>i</a:t>
            </a:r>
            <a:r>
              <a:rPr lang="pl-PL" dirty="0" smtClean="0"/>
              <a:t>] </a:t>
            </a:r>
            <a:r>
              <a:rPr lang="pl-PL" i="1" dirty="0" smtClean="0"/>
              <a:t>i </a:t>
            </a:r>
            <a:r>
              <a:rPr lang="pl-PL" dirty="0" smtClean="0"/>
              <a:t>=1,2,...,</a:t>
            </a:r>
            <a:r>
              <a:rPr lang="pl-PL" i="1" dirty="0" smtClean="0"/>
              <a:t>L</a:t>
            </a:r>
            <a:endParaRPr lang="pl-PL" dirty="0" smtClean="0"/>
          </a:p>
        </p:txBody>
      </p:sp>
      <p:sp>
        <p:nvSpPr>
          <p:cNvPr id="51204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Opis grupy</a:t>
            </a:r>
          </a:p>
        </p:txBody>
      </p:sp>
      <p:sp>
        <p:nvSpPr>
          <p:cNvPr id="5222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Niech grupa </a:t>
            </a:r>
            <a:r>
              <a:rPr lang="pl-PL" b="1" i="1" dirty="0" smtClean="0"/>
              <a:t>CF</a:t>
            </a:r>
            <a:r>
              <a:rPr lang="pl-PL" i="1" dirty="0" smtClean="0"/>
              <a:t> </a:t>
            </a:r>
            <a:r>
              <a:rPr lang="pl-PL" dirty="0" smtClean="0"/>
              <a:t>zawiera </a:t>
            </a:r>
            <a:r>
              <a:rPr lang="pl-PL" i="1" dirty="0" smtClean="0"/>
              <a:t>n </a:t>
            </a:r>
            <a:r>
              <a:rPr lang="pl-PL" dirty="0" smtClean="0"/>
              <a:t>punktów</a:t>
            </a:r>
          </a:p>
          <a:p>
            <a:pPr eaLnBrk="1" hangingPunct="1"/>
            <a:r>
              <a:rPr lang="pl-PL" b="1" dirty="0" smtClean="0">
                <a:solidFill>
                  <a:srgbClr val="006699"/>
                </a:solidFill>
              </a:rPr>
              <a:t>Środek</a:t>
            </a:r>
            <a:r>
              <a:rPr lang="pl-PL" dirty="0" smtClean="0">
                <a:solidFill>
                  <a:srgbClr val="006699"/>
                </a:solidFill>
              </a:rPr>
              <a:t>, </a:t>
            </a:r>
            <a:r>
              <a:rPr lang="pl-PL" b="1" dirty="0" smtClean="0">
                <a:solidFill>
                  <a:srgbClr val="006699"/>
                </a:solidFill>
              </a:rPr>
              <a:t>promień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i="1" dirty="0" smtClean="0"/>
              <a:t>R</a:t>
            </a:r>
            <a:r>
              <a:rPr lang="pl-PL" dirty="0" smtClean="0"/>
              <a:t>) i </a:t>
            </a:r>
            <a:r>
              <a:rPr lang="pl-PL" b="1" dirty="0" smtClean="0">
                <a:solidFill>
                  <a:srgbClr val="006699"/>
                </a:solidFill>
              </a:rPr>
              <a:t>średnica</a:t>
            </a:r>
            <a:r>
              <a:rPr lang="pl-PL" b="1" dirty="0" smtClean="0"/>
              <a:t> </a:t>
            </a:r>
            <a:r>
              <a:rPr lang="pl-PL" dirty="0" smtClean="0"/>
              <a:t>(</a:t>
            </a:r>
            <a:r>
              <a:rPr lang="pl-PL" i="1" dirty="0" smtClean="0"/>
              <a:t>D</a:t>
            </a:r>
            <a:r>
              <a:rPr lang="pl-PL" dirty="0" smtClean="0"/>
              <a:t>) grupy są zdefiniowane: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r>
              <a:rPr lang="pl-PL" dirty="0" smtClean="0"/>
              <a:t>Parametry      , </a:t>
            </a:r>
            <a:r>
              <a:rPr lang="pl-PL" i="1" dirty="0" smtClean="0"/>
              <a:t>R </a:t>
            </a:r>
            <a:r>
              <a:rPr lang="pl-PL" dirty="0" smtClean="0"/>
              <a:t>i </a:t>
            </a:r>
            <a:r>
              <a:rPr lang="pl-PL" i="1" dirty="0" smtClean="0"/>
              <a:t>D </a:t>
            </a:r>
            <a:r>
              <a:rPr lang="pl-PL" dirty="0" smtClean="0"/>
              <a:t>opisują grupę obiektów </a:t>
            </a:r>
            <a:r>
              <a:rPr lang="pl-PL" i="1" dirty="0" smtClean="0"/>
              <a:t>CF</a:t>
            </a:r>
            <a:r>
              <a:rPr lang="pl-PL" dirty="0" smtClean="0"/>
              <a:t>.</a:t>
            </a:r>
          </a:p>
        </p:txBody>
      </p:sp>
      <p:sp>
        <p:nvSpPr>
          <p:cNvPr id="52228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1196975"/>
            <a:ext cx="12668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1638" y="2565400"/>
            <a:ext cx="344487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5699125"/>
            <a:ext cx="4381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/>
              <a:t>Opis grupy – Wektor CF</a:t>
            </a:r>
          </a:p>
        </p:txBody>
      </p:sp>
      <p:sp>
        <p:nvSpPr>
          <p:cNvPr id="5325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b="1" dirty="0" smtClean="0">
                <a:solidFill>
                  <a:srgbClr val="006699"/>
                </a:solidFill>
              </a:rPr>
              <a:t>Opis grupy </a:t>
            </a:r>
            <a:r>
              <a:rPr lang="pl-PL" b="1" dirty="0" smtClean="0"/>
              <a:t>: </a:t>
            </a:r>
            <a:r>
              <a:rPr lang="pl-PL" b="1" i="1" dirty="0" smtClean="0"/>
              <a:t>CF = </a:t>
            </a:r>
            <a:r>
              <a:rPr lang="pl-PL" b="1" dirty="0" smtClean="0"/>
              <a:t>(</a:t>
            </a:r>
            <a:r>
              <a:rPr lang="pl-PL" b="1" i="1" dirty="0" smtClean="0"/>
              <a:t>n, LS, SS</a:t>
            </a:r>
            <a:r>
              <a:rPr lang="pl-PL" b="1" dirty="0" smtClean="0"/>
              <a:t>)</a:t>
            </a:r>
          </a:p>
          <a:p>
            <a:pPr eaLnBrk="1" hangingPunct="1"/>
            <a:r>
              <a:rPr lang="pl-PL" i="1" dirty="0" smtClean="0"/>
              <a:t>n</a:t>
            </a:r>
            <a:r>
              <a:rPr lang="pl-PL" dirty="0" smtClean="0"/>
              <a:t>: liczba punktów w grupie</a:t>
            </a:r>
          </a:p>
          <a:p>
            <a:pPr eaLnBrk="1" hangingPunct="1"/>
            <a:endParaRPr lang="pl-PL" dirty="0" smtClean="0"/>
          </a:p>
          <a:p>
            <a:pPr eaLnBrk="1" hangingPunct="1"/>
            <a:endParaRPr lang="pl-PL" dirty="0" smtClean="0"/>
          </a:p>
          <a:p>
            <a:pPr eaLnBrk="1" hangingPunct="1"/>
            <a:r>
              <a:rPr lang="pl-PL" b="1" dirty="0" smtClean="0"/>
              <a:t>Twierdzenie:</a:t>
            </a:r>
          </a:p>
          <a:p>
            <a:pPr eaLnBrk="1" hangingPunct="1"/>
            <a:r>
              <a:rPr lang="pl-PL" dirty="0" smtClean="0"/>
              <a:t>Niech </a:t>
            </a:r>
            <a:r>
              <a:rPr lang="pl-PL" i="1" dirty="0" smtClean="0"/>
              <a:t>CF</a:t>
            </a:r>
            <a:r>
              <a:rPr lang="pl-PL" baseline="-25000" dirty="0" smtClean="0"/>
              <a:t>1</a:t>
            </a:r>
            <a:r>
              <a:rPr lang="pl-PL" dirty="0" smtClean="0"/>
              <a:t> </a:t>
            </a:r>
            <a:r>
              <a:rPr lang="pl-PL" i="1" dirty="0" smtClean="0"/>
              <a:t>= </a:t>
            </a:r>
            <a:r>
              <a:rPr lang="pl-PL" dirty="0" smtClean="0"/>
              <a:t>(</a:t>
            </a:r>
            <a:r>
              <a:rPr lang="pl-PL" i="1" dirty="0" smtClean="0"/>
              <a:t>n</a:t>
            </a:r>
            <a:r>
              <a:rPr lang="pl-PL" i="1" baseline="-25000" dirty="0" smtClean="0"/>
              <a:t>1</a:t>
            </a:r>
            <a:r>
              <a:rPr lang="pl-PL" dirty="0" smtClean="0"/>
              <a:t>, </a:t>
            </a:r>
            <a:r>
              <a:rPr lang="pl-PL" i="1" dirty="0" smtClean="0"/>
              <a:t>LS</a:t>
            </a:r>
            <a:r>
              <a:rPr lang="pl-PL" i="1" baseline="-25000" dirty="0" smtClean="0"/>
              <a:t>1</a:t>
            </a:r>
            <a:r>
              <a:rPr lang="pl-PL" dirty="0" smtClean="0"/>
              <a:t>, </a:t>
            </a:r>
            <a:r>
              <a:rPr lang="pl-PL" i="1" dirty="0" smtClean="0"/>
              <a:t>SS</a:t>
            </a:r>
            <a:r>
              <a:rPr lang="pl-PL" i="1" baseline="-25000" dirty="0" smtClean="0"/>
              <a:t>1</a:t>
            </a:r>
            <a:r>
              <a:rPr lang="pl-PL" dirty="0" smtClean="0"/>
              <a:t>) i </a:t>
            </a:r>
            <a:r>
              <a:rPr lang="pl-PL" i="1" dirty="0" smtClean="0"/>
              <a:t>CF</a:t>
            </a:r>
            <a:r>
              <a:rPr lang="pl-PL" baseline="-25000" dirty="0" smtClean="0"/>
              <a:t>2</a:t>
            </a:r>
            <a:r>
              <a:rPr lang="pl-PL" dirty="0" smtClean="0"/>
              <a:t> </a:t>
            </a:r>
            <a:r>
              <a:rPr lang="pl-PL" i="1" dirty="0" smtClean="0"/>
              <a:t>= </a:t>
            </a:r>
            <a:r>
              <a:rPr lang="pl-PL" dirty="0" smtClean="0"/>
              <a:t>(</a:t>
            </a:r>
            <a:r>
              <a:rPr lang="pl-PL" i="1" dirty="0" smtClean="0"/>
              <a:t>n</a:t>
            </a:r>
            <a:r>
              <a:rPr lang="pl-PL" i="1" baseline="-25000" dirty="0" smtClean="0"/>
              <a:t>2</a:t>
            </a:r>
            <a:r>
              <a:rPr lang="pl-PL" dirty="0" smtClean="0"/>
              <a:t>, </a:t>
            </a:r>
            <a:r>
              <a:rPr lang="pl-PL" i="1" dirty="0" smtClean="0"/>
              <a:t>LS</a:t>
            </a:r>
            <a:r>
              <a:rPr lang="pl-PL" i="1" baseline="-25000" dirty="0" smtClean="0"/>
              <a:t>2</a:t>
            </a:r>
            <a:r>
              <a:rPr lang="pl-PL" dirty="0" smtClean="0"/>
              <a:t>, </a:t>
            </a:r>
            <a:r>
              <a:rPr lang="pl-PL" i="1" dirty="0" smtClean="0"/>
              <a:t>SS</a:t>
            </a:r>
            <a:r>
              <a:rPr lang="pl-PL" i="1" baseline="-25000" dirty="0" smtClean="0"/>
              <a:t>2</a:t>
            </a:r>
            <a:r>
              <a:rPr lang="pl-PL" dirty="0" smtClean="0"/>
              <a:t>) będą opisami dwóch grup </a:t>
            </a:r>
            <a:r>
              <a:rPr lang="pl-PL" i="1" dirty="0" smtClean="0"/>
              <a:t>G</a:t>
            </a:r>
            <a:r>
              <a:rPr lang="pl-PL" baseline="-25000" dirty="0" smtClean="0"/>
              <a:t>1</a:t>
            </a:r>
            <a:r>
              <a:rPr lang="pl-PL" dirty="0" smtClean="0"/>
              <a:t> i </a:t>
            </a:r>
            <a:r>
              <a:rPr lang="pl-PL" i="1" dirty="0" smtClean="0"/>
              <a:t>G</a:t>
            </a:r>
            <a:r>
              <a:rPr lang="pl-PL" baseline="-25000" dirty="0" smtClean="0"/>
              <a:t>2</a:t>
            </a:r>
            <a:r>
              <a:rPr lang="pl-PL" dirty="0" smtClean="0"/>
              <a:t>, to </a:t>
            </a:r>
            <a:r>
              <a:rPr lang="pl-PL" i="1" dirty="0" smtClean="0">
                <a:solidFill>
                  <a:srgbClr val="006699"/>
                </a:solidFill>
              </a:rPr>
              <a:t>CF </a:t>
            </a:r>
            <a:r>
              <a:rPr lang="pl-PL" dirty="0" smtClean="0">
                <a:solidFill>
                  <a:srgbClr val="006699"/>
                </a:solidFill>
              </a:rPr>
              <a:t>= (n</a:t>
            </a:r>
            <a:r>
              <a:rPr lang="pl-PL" i="1" baseline="-25000" dirty="0" smtClean="0">
                <a:solidFill>
                  <a:srgbClr val="006699"/>
                </a:solidFill>
              </a:rPr>
              <a:t>1</a:t>
            </a:r>
            <a:r>
              <a:rPr lang="pl-PL" i="1" dirty="0" smtClean="0">
                <a:solidFill>
                  <a:srgbClr val="006699"/>
                </a:solidFill>
              </a:rPr>
              <a:t>+n</a:t>
            </a:r>
            <a:r>
              <a:rPr lang="pl-PL" i="1" baseline="-25000" dirty="0" smtClean="0">
                <a:solidFill>
                  <a:srgbClr val="006699"/>
                </a:solidFill>
              </a:rPr>
              <a:t>2</a:t>
            </a:r>
            <a:r>
              <a:rPr lang="pl-PL" dirty="0" smtClean="0">
                <a:solidFill>
                  <a:srgbClr val="006699"/>
                </a:solidFill>
              </a:rPr>
              <a:t>, </a:t>
            </a:r>
            <a:r>
              <a:rPr lang="pl-PL" i="1" dirty="0" smtClean="0">
                <a:solidFill>
                  <a:srgbClr val="006699"/>
                </a:solidFill>
              </a:rPr>
              <a:t>LS</a:t>
            </a:r>
            <a:r>
              <a:rPr lang="pl-PL" i="1" baseline="-25000" dirty="0" smtClean="0">
                <a:solidFill>
                  <a:srgbClr val="006699"/>
                </a:solidFill>
              </a:rPr>
              <a:t>1</a:t>
            </a:r>
            <a:r>
              <a:rPr lang="pl-PL" i="1" dirty="0" smtClean="0">
                <a:solidFill>
                  <a:srgbClr val="006699"/>
                </a:solidFill>
              </a:rPr>
              <a:t>+ LS</a:t>
            </a:r>
            <a:r>
              <a:rPr lang="pl-PL" i="1" baseline="-25000" dirty="0" smtClean="0">
                <a:solidFill>
                  <a:srgbClr val="006699"/>
                </a:solidFill>
              </a:rPr>
              <a:t>2</a:t>
            </a:r>
            <a:r>
              <a:rPr lang="pl-PL" dirty="0" smtClean="0">
                <a:solidFill>
                  <a:srgbClr val="006699"/>
                </a:solidFill>
              </a:rPr>
              <a:t>, </a:t>
            </a:r>
            <a:r>
              <a:rPr lang="pl-PL" i="1" dirty="0" smtClean="0">
                <a:solidFill>
                  <a:srgbClr val="006699"/>
                </a:solidFill>
              </a:rPr>
              <a:t>SS</a:t>
            </a:r>
            <a:r>
              <a:rPr lang="pl-PL" i="1" baseline="-25000" dirty="0" smtClean="0">
                <a:solidFill>
                  <a:srgbClr val="006699"/>
                </a:solidFill>
              </a:rPr>
              <a:t>1</a:t>
            </a:r>
            <a:r>
              <a:rPr lang="pl-PL" i="1" dirty="0" smtClean="0">
                <a:solidFill>
                  <a:srgbClr val="006699"/>
                </a:solidFill>
              </a:rPr>
              <a:t>+SS</a:t>
            </a:r>
            <a:r>
              <a:rPr lang="pl-PL" i="1" baseline="-25000" dirty="0" smtClean="0">
                <a:solidFill>
                  <a:srgbClr val="006699"/>
                </a:solidFill>
              </a:rPr>
              <a:t>2</a:t>
            </a:r>
            <a:r>
              <a:rPr lang="pl-PL" dirty="0" smtClean="0">
                <a:solidFill>
                  <a:srgbClr val="006699"/>
                </a:solidFill>
              </a:rPr>
              <a:t>)</a:t>
            </a:r>
            <a:r>
              <a:rPr lang="pl-PL" dirty="0" smtClean="0"/>
              <a:t> będzie opisem grupy, która jest połączeniem G</a:t>
            </a:r>
            <a:r>
              <a:rPr lang="pl-PL" baseline="-25000" dirty="0" smtClean="0"/>
              <a:t>1</a:t>
            </a:r>
            <a:r>
              <a:rPr lang="pl-PL" dirty="0" smtClean="0"/>
              <a:t> i G</a:t>
            </a:r>
            <a:r>
              <a:rPr lang="pl-PL" baseline="-25000" dirty="0" smtClean="0"/>
              <a:t>2</a:t>
            </a:r>
          </a:p>
        </p:txBody>
      </p:sp>
      <p:sp>
        <p:nvSpPr>
          <p:cNvPr id="53252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dirty="0" smtClean="0"/>
              <a:t>KISIM, </a:t>
            </a:r>
            <a:r>
              <a:rPr lang="pl-PL" dirty="0" err="1" smtClean="0"/>
              <a:t>WIMiIP</a:t>
            </a:r>
            <a:r>
              <a:rPr lang="pl-PL" dirty="0" smtClean="0"/>
              <a:t>, AGH</a:t>
            </a:r>
          </a:p>
        </p:txBody>
      </p:sp>
      <p:cxnSp>
        <p:nvCxnSpPr>
          <p:cNvPr id="6" name="Łącznik prosty ze strzałką 5"/>
          <p:cNvCxnSpPr/>
          <p:nvPr/>
        </p:nvCxnSpPr>
        <p:spPr bwMode="auto">
          <a:xfrm>
            <a:off x="3419475" y="1341438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32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463" y="2276475"/>
            <a:ext cx="173513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Łącznik prosty ze strzałką 8"/>
          <p:cNvCxnSpPr/>
          <p:nvPr/>
        </p:nvCxnSpPr>
        <p:spPr bwMode="auto">
          <a:xfrm>
            <a:off x="2843213" y="4076700"/>
            <a:ext cx="2889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Łącznik prosty ze strzałką 9"/>
          <p:cNvCxnSpPr/>
          <p:nvPr/>
        </p:nvCxnSpPr>
        <p:spPr bwMode="auto">
          <a:xfrm>
            <a:off x="5292725" y="4071938"/>
            <a:ext cx="28733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257" name="Łącznik prosty ze strzałką 10"/>
          <p:cNvCxnSpPr>
            <a:cxnSpLocks noChangeShapeType="1"/>
          </p:cNvCxnSpPr>
          <p:nvPr/>
        </p:nvCxnSpPr>
        <p:spPr bwMode="auto">
          <a:xfrm>
            <a:off x="5224463" y="4437063"/>
            <a:ext cx="287337" cy="0"/>
          </a:xfrm>
          <a:prstGeom prst="straightConnector1">
            <a:avLst/>
          </a:prstGeom>
          <a:noFill/>
          <a:ln w="9525" algn="ctr">
            <a:solidFill>
              <a:srgbClr val="006699"/>
            </a:solidFill>
            <a:round/>
            <a:headEnd/>
            <a:tailEnd type="arrow" w="med" len="med"/>
          </a:ln>
        </p:spPr>
      </p:cxnSp>
      <p:cxnSp>
        <p:nvCxnSpPr>
          <p:cNvPr id="53258" name="Łącznik prosty ze strzałką 11"/>
          <p:cNvCxnSpPr>
            <a:cxnSpLocks noChangeShapeType="1"/>
          </p:cNvCxnSpPr>
          <p:nvPr/>
        </p:nvCxnSpPr>
        <p:spPr bwMode="auto">
          <a:xfrm>
            <a:off x="5867400" y="4437063"/>
            <a:ext cx="288925" cy="0"/>
          </a:xfrm>
          <a:prstGeom prst="straightConnector1">
            <a:avLst/>
          </a:prstGeom>
          <a:noFill/>
          <a:ln w="9525" algn="ctr">
            <a:solidFill>
              <a:srgbClr val="006699"/>
            </a:solidFill>
            <a:round/>
            <a:headEnd/>
            <a:tailEnd type="arrow" w="med" len="med"/>
          </a:ln>
        </p:spPr>
      </p:cxnSp>
      <p:pic>
        <p:nvPicPr>
          <p:cNvPr id="5325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4463" y="885825"/>
            <a:ext cx="343852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CF - drzewo</a:t>
            </a:r>
          </a:p>
        </p:txBody>
      </p:sp>
      <p:sp>
        <p:nvSpPr>
          <p:cNvPr id="5427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Font typeface="Georgia" pitchFamily="18" charset="0"/>
              <a:buNone/>
            </a:pPr>
            <a:r>
              <a:rPr lang="pl-PL" smtClean="0"/>
              <a:t>Root</a:t>
            </a:r>
          </a:p>
        </p:txBody>
      </p:sp>
      <p:sp>
        <p:nvSpPr>
          <p:cNvPr id="54276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542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013" y="1773238"/>
            <a:ext cx="798195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Prostokąt 4"/>
          <p:cNvSpPr>
            <a:spLocks noChangeArrowheads="1"/>
          </p:cNvSpPr>
          <p:nvPr/>
        </p:nvSpPr>
        <p:spPr bwMode="auto">
          <a:xfrm>
            <a:off x="6948488" y="1628775"/>
            <a:ext cx="647700" cy="504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Wstawianie obiektu do drzewa</a:t>
            </a:r>
          </a:p>
        </p:txBody>
      </p:sp>
      <p:sp>
        <p:nvSpPr>
          <p:cNvPr id="552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b="1" dirty="0" smtClean="0"/>
              <a:t>Krok 1</a:t>
            </a:r>
            <a:r>
              <a:rPr lang="pl-PL" dirty="0" smtClean="0"/>
              <a:t>. Wybierz liść </a:t>
            </a:r>
            <a:r>
              <a:rPr lang="pl-PL" i="1" dirty="0" err="1" smtClean="0">
                <a:solidFill>
                  <a:srgbClr val="006699"/>
                </a:solidFill>
              </a:rPr>
              <a:t>CFx</a:t>
            </a:r>
            <a:r>
              <a:rPr lang="pl-PL" i="1" dirty="0" smtClean="0"/>
              <a:t> </a:t>
            </a:r>
            <a:r>
              <a:rPr lang="pl-PL" dirty="0" smtClean="0"/>
              <a:t>do wstawiania. Użyj jednej z funkcji odległości </a:t>
            </a:r>
            <a:r>
              <a:rPr lang="pl-PL" i="1" dirty="0" smtClean="0">
                <a:solidFill>
                  <a:srgbClr val="006699"/>
                </a:solidFill>
              </a:rPr>
              <a:t>D</a:t>
            </a:r>
            <a:r>
              <a:rPr lang="pl-PL" i="1" dirty="0" smtClean="0"/>
              <a:t> </a:t>
            </a:r>
            <a:r>
              <a:rPr lang="pl-PL" dirty="0" smtClean="0"/>
              <a:t>do wyznaczenia najbliższej grupy do badanego punktu</a:t>
            </a:r>
          </a:p>
          <a:p>
            <a:pPr eaLnBrk="1" hangingPunct="1"/>
            <a:r>
              <a:rPr lang="pl-PL" b="1" dirty="0" smtClean="0"/>
              <a:t>Krok 2</a:t>
            </a:r>
            <a:r>
              <a:rPr lang="pl-PL" dirty="0" smtClean="0"/>
              <a:t>. Jeśli w </a:t>
            </a:r>
            <a:r>
              <a:rPr lang="pl-PL" i="1" dirty="0" err="1" smtClean="0">
                <a:solidFill>
                  <a:srgbClr val="006699"/>
                </a:solidFill>
              </a:rPr>
              <a:t>CFx</a:t>
            </a:r>
            <a:r>
              <a:rPr lang="pl-PL" i="1" dirty="0" smtClean="0"/>
              <a:t> </a:t>
            </a:r>
            <a:r>
              <a:rPr lang="pl-PL" dirty="0" smtClean="0"/>
              <a:t>jest miejsce to wstaw </a:t>
            </a:r>
            <a:r>
              <a:rPr lang="pl-PL" i="1" dirty="0" smtClean="0">
                <a:solidFill>
                  <a:srgbClr val="006699"/>
                </a:solidFill>
              </a:rPr>
              <a:t>x</a:t>
            </a:r>
            <a:r>
              <a:rPr lang="pl-PL" dirty="0" smtClean="0"/>
              <a:t>, jeśli nie: Podziel liść </a:t>
            </a:r>
            <a:r>
              <a:rPr lang="pl-PL" i="1" dirty="0" err="1" smtClean="0">
                <a:solidFill>
                  <a:srgbClr val="006699"/>
                </a:solidFill>
              </a:rPr>
              <a:t>CFx</a:t>
            </a:r>
            <a:r>
              <a:rPr lang="pl-PL" i="1" dirty="0" smtClean="0"/>
              <a:t> </a:t>
            </a:r>
            <a:r>
              <a:rPr lang="pl-PL" dirty="0" smtClean="0"/>
              <a:t>na dwa liście i przelicz ścieżkę od </a:t>
            </a:r>
            <a:r>
              <a:rPr lang="pl-PL" i="1" dirty="0" err="1" smtClean="0">
                <a:solidFill>
                  <a:srgbClr val="006699"/>
                </a:solidFill>
              </a:rPr>
              <a:t>CFx</a:t>
            </a:r>
            <a:r>
              <a:rPr lang="pl-PL" i="1" dirty="0" smtClean="0"/>
              <a:t> </a:t>
            </a:r>
            <a:r>
              <a:rPr lang="pl-PL" dirty="0" smtClean="0"/>
              <a:t>do korzenia.</a:t>
            </a:r>
          </a:p>
          <a:p>
            <a:pPr eaLnBrk="1" hangingPunct="1"/>
            <a:r>
              <a:rPr lang="pl-PL" b="1" dirty="0" smtClean="0"/>
              <a:t>Krok 3</a:t>
            </a:r>
            <a:r>
              <a:rPr lang="pl-PL" dirty="0" smtClean="0"/>
              <a:t>. Rekonstruuj drzewo przez połączenie dwóch najbliższych węzłów lub podziel na dwa (w razie potrzeby): </a:t>
            </a:r>
            <a:r>
              <a:rPr lang="pl-PL" i="1" dirty="0" err="1" smtClean="0">
                <a:solidFill>
                  <a:srgbClr val="006699"/>
                </a:solidFill>
              </a:rPr>
              <a:t>merge</a:t>
            </a:r>
            <a:r>
              <a:rPr lang="pl-PL" i="1" dirty="0" smtClean="0">
                <a:solidFill>
                  <a:srgbClr val="006699"/>
                </a:solidFill>
              </a:rPr>
              <a:t> i </a:t>
            </a:r>
            <a:r>
              <a:rPr lang="pl-PL" i="1" dirty="0" err="1" smtClean="0">
                <a:solidFill>
                  <a:srgbClr val="006699"/>
                </a:solidFill>
              </a:rPr>
              <a:t>resplite</a:t>
            </a:r>
            <a:endParaRPr lang="pl-PL" dirty="0" smtClean="0">
              <a:solidFill>
                <a:srgbClr val="006699"/>
              </a:solidFill>
            </a:endParaRPr>
          </a:p>
        </p:txBody>
      </p:sp>
      <p:sp>
        <p:nvSpPr>
          <p:cNvPr id="5530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Efekt </a:t>
            </a:r>
            <a:r>
              <a:rPr lang="pl-PL" i="1" smtClean="0">
                <a:solidFill>
                  <a:srgbClr val="006699"/>
                </a:solidFill>
              </a:rPr>
              <a:t>splite, merge i resplite</a:t>
            </a:r>
          </a:p>
        </p:txBody>
      </p:sp>
      <p:sp>
        <p:nvSpPr>
          <p:cNvPr id="56323" name="Symbol zastępczy zawartości 2"/>
          <p:cNvSpPr>
            <a:spLocks noGrp="1"/>
          </p:cNvSpPr>
          <p:nvPr>
            <p:ph idx="1"/>
          </p:nvPr>
        </p:nvSpPr>
        <p:spPr>
          <a:xfrm>
            <a:off x="19050" y="1268413"/>
            <a:ext cx="8229600" cy="5113337"/>
          </a:xfrm>
        </p:spPr>
        <p:txBody>
          <a:bodyPr/>
          <a:lstStyle/>
          <a:p>
            <a:pPr marL="0" indent="0" eaLnBrk="1" hangingPunct="1">
              <a:buFont typeface="Georgia" pitchFamily="18" charset="0"/>
              <a:buNone/>
            </a:pPr>
            <a:endParaRPr lang="pl-PL" i="1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pl-PL" i="1" smtClean="0"/>
              <a:t>Splite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pl-PL" i="1" smtClean="0"/>
          </a:p>
          <a:p>
            <a:pPr marL="0" indent="0" eaLnBrk="1" hangingPunct="1">
              <a:buFont typeface="Georgia" pitchFamily="18" charset="0"/>
              <a:buNone/>
            </a:pPr>
            <a:endParaRPr lang="pl-PL" i="1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pl-PL" i="1" smtClean="0"/>
              <a:t>Merge</a:t>
            </a:r>
          </a:p>
          <a:p>
            <a:pPr marL="0" indent="0" eaLnBrk="1" hangingPunct="1">
              <a:buFont typeface="Georgia" pitchFamily="18" charset="0"/>
              <a:buNone/>
            </a:pPr>
            <a:endParaRPr lang="pl-PL" i="1" smtClean="0"/>
          </a:p>
          <a:p>
            <a:pPr marL="0" indent="0" eaLnBrk="1" hangingPunct="1">
              <a:buFont typeface="Georgia" pitchFamily="18" charset="0"/>
              <a:buNone/>
            </a:pPr>
            <a:endParaRPr lang="pl-PL" i="1" smtClean="0"/>
          </a:p>
          <a:p>
            <a:pPr marL="0" indent="0" eaLnBrk="1" hangingPunct="1">
              <a:buFont typeface="Georgia" pitchFamily="18" charset="0"/>
              <a:buNone/>
            </a:pPr>
            <a:r>
              <a:rPr lang="pl-PL" i="1" smtClean="0"/>
              <a:t>Resplite</a:t>
            </a:r>
            <a:endParaRPr lang="pl-PL" smtClean="0"/>
          </a:p>
        </p:txBody>
      </p:sp>
      <p:sp>
        <p:nvSpPr>
          <p:cNvPr id="56324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563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263" y="1341438"/>
            <a:ext cx="73628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7488238" cy="576263"/>
          </a:xfrm>
        </p:spPr>
        <p:txBody>
          <a:bodyPr/>
          <a:lstStyle/>
          <a:p>
            <a:r>
              <a:rPr lang="pl-PL" sz="3600" smtClean="0"/>
              <a:t>Grupowanie oparte na gęstości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Ograniczenie algorytmów grupowania</a:t>
            </a:r>
            <a:br>
              <a:rPr lang="pl-PL" smtClean="0"/>
            </a:br>
            <a:r>
              <a:rPr lang="pl-PL" smtClean="0"/>
              <a:t>opartych na odległości</a:t>
            </a:r>
          </a:p>
        </p:txBody>
      </p:sp>
      <p:sp>
        <p:nvSpPr>
          <p:cNvPr id="6144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321175"/>
          </a:xfrm>
        </p:spPr>
        <p:txBody>
          <a:bodyPr/>
          <a:lstStyle/>
          <a:p>
            <a:pPr eaLnBrk="1" hangingPunct="1"/>
            <a:r>
              <a:rPr lang="pl-PL" smtClean="0"/>
              <a:t>Każda grupa jest reprezentowana przez </a:t>
            </a:r>
            <a:r>
              <a:rPr lang="pl-PL" smtClean="0">
                <a:solidFill>
                  <a:srgbClr val="006699"/>
                </a:solidFill>
              </a:rPr>
              <a:t>jeden obiekt </a:t>
            </a:r>
            <a:r>
              <a:rPr lang="pl-PL" smtClean="0"/>
              <a:t>lub środek ciężkości</a:t>
            </a:r>
          </a:p>
          <a:p>
            <a:pPr eaLnBrk="1" hangingPunct="1"/>
            <a:endParaRPr lang="pl-PL" smtClean="0"/>
          </a:p>
          <a:p>
            <a:pPr eaLnBrk="1" hangingPunct="1"/>
            <a:r>
              <a:rPr lang="pl-PL" smtClean="0"/>
              <a:t>Grupy są </a:t>
            </a:r>
            <a:r>
              <a:rPr lang="pl-PL" smtClean="0">
                <a:solidFill>
                  <a:srgbClr val="006699"/>
                </a:solidFill>
              </a:rPr>
              <a:t>wypukłymi figurami</a:t>
            </a:r>
            <a:r>
              <a:rPr lang="pl-PL" smtClean="0"/>
              <a:t>.</a:t>
            </a:r>
          </a:p>
        </p:txBody>
      </p:sp>
      <p:sp>
        <p:nvSpPr>
          <p:cNvPr id="61444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Grupowanie oparte na gęstości</a:t>
            </a:r>
          </a:p>
        </p:txBody>
      </p:sp>
      <p:sp>
        <p:nvSpPr>
          <p:cNvPr id="62467" name="Symbol zastępczy zawartości 2"/>
          <p:cNvSpPr>
            <a:spLocks noGrp="1"/>
          </p:cNvSpPr>
          <p:nvPr>
            <p:ph idx="1"/>
          </p:nvPr>
        </p:nvSpPr>
        <p:spPr>
          <a:xfrm>
            <a:off x="468313" y="3573463"/>
            <a:ext cx="8229600" cy="2808287"/>
          </a:xfrm>
        </p:spPr>
        <p:txBody>
          <a:bodyPr/>
          <a:lstStyle/>
          <a:p>
            <a:pPr eaLnBrk="1" hangingPunct="1"/>
            <a:r>
              <a:rPr lang="pl-PL" smtClean="0"/>
              <a:t>Grupa składa się z </a:t>
            </a:r>
            <a:r>
              <a:rPr lang="pl-PL" smtClean="0">
                <a:solidFill>
                  <a:srgbClr val="006699"/>
                </a:solidFill>
              </a:rPr>
              <a:t>punktów sąsiednich</a:t>
            </a:r>
            <a:r>
              <a:rPr lang="pl-PL" smtClean="0"/>
              <a:t> o wysokiej gęstości w otoczeniu</a:t>
            </a:r>
          </a:p>
          <a:p>
            <a:pPr eaLnBrk="1" hangingPunct="1"/>
            <a:r>
              <a:rPr lang="pl-PL" smtClean="0"/>
              <a:t>Regiony pokrywające grupy mają wyższą gęstość niż regiony na zewnątrz</a:t>
            </a:r>
          </a:p>
        </p:txBody>
      </p:sp>
      <p:sp>
        <p:nvSpPr>
          <p:cNvPr id="62468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6246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1484313"/>
            <a:ext cx="5300663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Grupowanie oparte na gęstości</a:t>
            </a:r>
          </a:p>
        </p:txBody>
      </p:sp>
      <p:sp>
        <p:nvSpPr>
          <p:cNvPr id="6349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Główne </a:t>
            </a:r>
            <a:r>
              <a:rPr lang="pl-PL" b="1" smtClean="0">
                <a:solidFill>
                  <a:srgbClr val="006699"/>
                </a:solidFill>
              </a:rPr>
              <a:t>zalety</a:t>
            </a:r>
            <a:r>
              <a:rPr lang="pl-PL" smtClean="0"/>
              <a:t>:</a:t>
            </a:r>
          </a:p>
          <a:p>
            <a:pPr lvl="1" eaLnBrk="1" hangingPunct="1"/>
            <a:r>
              <a:rPr lang="pl-PL" smtClean="0"/>
              <a:t>Odkrywa grupy o </a:t>
            </a:r>
            <a:r>
              <a:rPr lang="pl-PL" smtClean="0">
                <a:solidFill>
                  <a:srgbClr val="006699"/>
                </a:solidFill>
              </a:rPr>
              <a:t>dowolnym kształcie</a:t>
            </a:r>
          </a:p>
          <a:p>
            <a:pPr lvl="1" eaLnBrk="1" hangingPunct="1"/>
            <a:r>
              <a:rPr lang="pl-PL" smtClean="0"/>
              <a:t>Odkrywa </a:t>
            </a:r>
            <a:r>
              <a:rPr lang="pl-PL" smtClean="0">
                <a:solidFill>
                  <a:srgbClr val="006699"/>
                </a:solidFill>
              </a:rPr>
              <a:t>szumy</a:t>
            </a:r>
            <a:r>
              <a:rPr lang="pl-PL" smtClean="0"/>
              <a:t> </a:t>
            </a:r>
          </a:p>
          <a:p>
            <a:pPr lvl="1" eaLnBrk="1" hangingPunct="1"/>
            <a:r>
              <a:rPr lang="pl-PL" smtClean="0">
                <a:solidFill>
                  <a:srgbClr val="006699"/>
                </a:solidFill>
              </a:rPr>
              <a:t>Jednokrotne</a:t>
            </a:r>
            <a:r>
              <a:rPr lang="pl-PL" smtClean="0"/>
              <a:t> przeglądanie zbioru danych</a:t>
            </a:r>
          </a:p>
          <a:p>
            <a:pPr eaLnBrk="1" hangingPunct="1"/>
            <a:r>
              <a:rPr lang="pl-PL" smtClean="0"/>
              <a:t>Interesujące algorytmy:</a:t>
            </a:r>
          </a:p>
          <a:p>
            <a:pPr lvl="1" eaLnBrk="1" hangingPunct="1"/>
            <a:r>
              <a:rPr lang="da-DK" smtClean="0">
                <a:solidFill>
                  <a:srgbClr val="006699"/>
                </a:solidFill>
              </a:rPr>
              <a:t>DBSCAN</a:t>
            </a:r>
            <a:r>
              <a:rPr lang="da-DK" smtClean="0"/>
              <a:t>: Ester, et al. (KDD’96)</a:t>
            </a:r>
          </a:p>
          <a:p>
            <a:pPr lvl="1" eaLnBrk="1" hangingPunct="1"/>
            <a:r>
              <a:rPr lang="da-DK" smtClean="0"/>
              <a:t>OPTICS: Ankerst, et al (SIGMOD’99).</a:t>
            </a:r>
          </a:p>
          <a:p>
            <a:pPr lvl="1" eaLnBrk="1" hangingPunct="1"/>
            <a:r>
              <a:rPr lang="pl-PL" smtClean="0"/>
              <a:t>DENCLUE: Hinneburg &amp; D. Keim (KDD’98)</a:t>
            </a:r>
          </a:p>
          <a:p>
            <a:pPr lvl="1" eaLnBrk="1" hangingPunct="1"/>
            <a:r>
              <a:rPr lang="fr-FR" smtClean="0"/>
              <a:t>CLIQUE: Agrawal, et al. (SIGMOD’98)</a:t>
            </a:r>
            <a:endParaRPr lang="pl-PL" smtClean="0"/>
          </a:p>
        </p:txBody>
      </p:sp>
      <p:sp>
        <p:nvSpPr>
          <p:cNvPr id="63492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72362"/>
            <a:ext cx="2736304" cy="286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9775" y="1268413"/>
            <a:ext cx="33242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 w STATISTICA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52513"/>
            <a:ext cx="2247900" cy="1657350"/>
          </a:xfrm>
          <a:prstGeom prst="rect">
            <a:avLst/>
          </a:prstGeom>
          <a:noFill/>
          <a:ln w="25400">
            <a:solidFill>
              <a:srgbClr val="006699"/>
            </a:solidFill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975" y="1052513"/>
            <a:ext cx="35814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1619250" y="126841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1</a:t>
            </a: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427538" y="141287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2484438" y="3429000"/>
            <a:ext cx="3168650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6443663" y="981075"/>
            <a:ext cx="360362" cy="360363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3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7451725" y="1341438"/>
            <a:ext cx="792163" cy="287337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cxnSp>
        <p:nvCxnSpPr>
          <p:cNvPr id="13" name="Łącznik prosty ze strzałką 12"/>
          <p:cNvCxnSpPr>
            <a:stCxn id="14" idx="2"/>
            <a:endCxn id="19457" idx="0"/>
          </p:cNvCxnSpPr>
          <p:nvPr/>
        </p:nvCxnSpPr>
        <p:spPr bwMode="auto">
          <a:xfrm flipH="1">
            <a:off x="1691680" y="2348881"/>
            <a:ext cx="2232248" cy="1423481"/>
          </a:xfrm>
          <a:prstGeom prst="straightConnector1">
            <a:avLst/>
          </a:prstGeom>
          <a:ln>
            <a:solidFill>
              <a:srgbClr val="006699"/>
            </a:solidFill>
            <a:tailEnd type="arrow"/>
          </a:ln>
          <a:extLs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AutoShape 8"/>
          <p:cNvSpPr>
            <a:spLocks noChangeArrowheads="1"/>
          </p:cNvSpPr>
          <p:nvPr/>
        </p:nvSpPr>
        <p:spPr bwMode="auto">
          <a:xfrm>
            <a:off x="3347864" y="1988841"/>
            <a:ext cx="1152128" cy="36004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323528" y="4941168"/>
            <a:ext cx="2880320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Pojęcia podstawowe</a:t>
            </a:r>
          </a:p>
        </p:txBody>
      </p:sp>
      <p:sp>
        <p:nvSpPr>
          <p:cNvPr id="6451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Dwa parametry:</a:t>
            </a:r>
          </a:p>
          <a:p>
            <a:pPr lvl="1" eaLnBrk="1" hangingPunct="1"/>
            <a:r>
              <a:rPr lang="pl-PL" smtClean="0"/>
              <a:t>ε : promień definiujący otoczenie obiektu</a:t>
            </a:r>
          </a:p>
          <a:p>
            <a:pPr lvl="1" eaLnBrk="1" hangingPunct="1"/>
            <a:r>
              <a:rPr lang="pl-PL" b="1" i="1" smtClean="0"/>
              <a:t>MinPts</a:t>
            </a:r>
            <a:r>
              <a:rPr lang="pl-PL" smtClean="0"/>
              <a:t>: minimalna liczba punktów w ε -otoczeniu</a:t>
            </a:r>
          </a:p>
          <a:p>
            <a:pPr eaLnBrk="1" hangingPunct="1"/>
            <a:r>
              <a:rPr lang="pl-PL" b="1" smtClean="0"/>
              <a:t>Rdzeń</a:t>
            </a:r>
            <a:r>
              <a:rPr lang="pl-PL" smtClean="0"/>
              <a:t>: obiekt, który ma co najmniej </a:t>
            </a:r>
            <a:r>
              <a:rPr lang="pl-PL" i="1" smtClean="0"/>
              <a:t>MinPts</a:t>
            </a:r>
            <a:r>
              <a:rPr lang="pl-PL" smtClean="0"/>
              <a:t> w </a:t>
            </a:r>
            <a:r>
              <a:rPr lang="pl-PL" i="1" smtClean="0"/>
              <a:t>ε</a:t>
            </a:r>
            <a:r>
              <a:rPr lang="pl-PL" smtClean="0"/>
              <a:t> - otoczeniu</a:t>
            </a:r>
          </a:p>
          <a:p>
            <a:pPr eaLnBrk="1" hangingPunct="1"/>
            <a:r>
              <a:rPr lang="pl-PL" b="1" smtClean="0"/>
              <a:t>Brzegowy obiekt</a:t>
            </a:r>
            <a:r>
              <a:rPr lang="pl-PL" smtClean="0"/>
              <a:t>: obiekt, który ma mniej niż </a:t>
            </a:r>
            <a:r>
              <a:rPr lang="pl-PL" i="1" smtClean="0"/>
              <a:t>MinPts </a:t>
            </a:r>
            <a:r>
              <a:rPr lang="pl-PL" smtClean="0"/>
              <a:t>w ε - otoczeniu.</a:t>
            </a:r>
          </a:p>
        </p:txBody>
      </p:sp>
      <p:sp>
        <p:nvSpPr>
          <p:cNvPr id="64516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4365625"/>
            <a:ext cx="42862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Pojęcia podstawowe</a:t>
            </a:r>
          </a:p>
        </p:txBody>
      </p:sp>
      <p:sp>
        <p:nvSpPr>
          <p:cNvPr id="6553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ε -</a:t>
            </a:r>
            <a:r>
              <a:rPr lang="pl-PL" smtClean="0"/>
              <a:t>otoczenie:</a:t>
            </a:r>
          </a:p>
          <a:p>
            <a:pPr marL="558800" lvl="1" indent="0" eaLnBrk="1" hangingPunct="1">
              <a:buFont typeface="Georgia" pitchFamily="18" charset="0"/>
              <a:buNone/>
            </a:pPr>
            <a:r>
              <a:rPr lang="pl-PL" i="1" smtClean="0"/>
              <a:t>N</a:t>
            </a:r>
            <a:r>
              <a:rPr lang="el-GR" baseline="-25000" smtClean="0"/>
              <a:t>ε</a:t>
            </a:r>
            <a:r>
              <a:rPr lang="el-GR" smtClean="0"/>
              <a:t>(</a:t>
            </a:r>
            <a:r>
              <a:rPr lang="pl-PL" i="1" smtClean="0"/>
              <a:t>p</a:t>
            </a:r>
            <a:r>
              <a:rPr lang="pl-PL" smtClean="0"/>
              <a:t>): {</a:t>
            </a:r>
            <a:r>
              <a:rPr lang="pl-PL" i="1" smtClean="0"/>
              <a:t>q </a:t>
            </a:r>
            <a:r>
              <a:rPr lang="pl-PL" smtClean="0">
                <a:sym typeface="Symbol" pitchFamily="18" charset="2"/>
              </a:rPr>
              <a:t></a:t>
            </a:r>
            <a:r>
              <a:rPr lang="pl-PL" smtClean="0"/>
              <a:t> </a:t>
            </a:r>
            <a:r>
              <a:rPr lang="pl-PL" i="1" smtClean="0"/>
              <a:t>D </a:t>
            </a:r>
            <a:r>
              <a:rPr lang="pl-PL" smtClean="0"/>
              <a:t>| </a:t>
            </a:r>
            <a:r>
              <a:rPr lang="pl-PL" i="1" smtClean="0"/>
              <a:t>dist</a:t>
            </a:r>
            <a:r>
              <a:rPr lang="pl-PL" smtClean="0"/>
              <a:t>(</a:t>
            </a:r>
            <a:r>
              <a:rPr lang="pl-PL" i="1" smtClean="0"/>
              <a:t>p</a:t>
            </a:r>
            <a:r>
              <a:rPr lang="pl-PL" smtClean="0"/>
              <a:t>,</a:t>
            </a:r>
            <a:r>
              <a:rPr lang="pl-PL" i="1" smtClean="0"/>
              <a:t>q</a:t>
            </a:r>
            <a:r>
              <a:rPr lang="pl-PL" smtClean="0"/>
              <a:t>) ≤ </a:t>
            </a:r>
            <a:r>
              <a:rPr lang="el-GR" smtClean="0"/>
              <a:t>ε}</a:t>
            </a:r>
          </a:p>
          <a:p>
            <a:pPr eaLnBrk="1" hangingPunct="1"/>
            <a:r>
              <a:rPr lang="pl-PL" smtClean="0"/>
              <a:t>Dane są parametry ε i </a:t>
            </a:r>
            <a:r>
              <a:rPr lang="pl-PL" i="1" smtClean="0"/>
              <a:t>MinPts</a:t>
            </a:r>
            <a:r>
              <a:rPr lang="pl-PL" smtClean="0"/>
              <a:t>. Punkt </a:t>
            </a:r>
            <a:r>
              <a:rPr lang="pl-PL" b="1" i="1" smtClean="0"/>
              <a:t>p </a:t>
            </a:r>
            <a:r>
              <a:rPr lang="pl-PL" smtClean="0"/>
              <a:t>jest bezpośrednio wyprowadzony z punktu </a:t>
            </a:r>
            <a:r>
              <a:rPr lang="pl-PL" b="1" i="1" smtClean="0"/>
              <a:t>q </a:t>
            </a:r>
            <a:r>
              <a:rPr lang="pl-PL" smtClean="0"/>
              <a:t>jeśli</a:t>
            </a:r>
          </a:p>
          <a:p>
            <a:pPr marL="558800" lvl="1" indent="0" eaLnBrk="1" hangingPunct="1">
              <a:buFont typeface="Georgia" pitchFamily="18" charset="0"/>
              <a:buNone/>
            </a:pPr>
            <a:r>
              <a:rPr lang="pl-PL" smtClean="0"/>
              <a:t>1) </a:t>
            </a:r>
            <a:r>
              <a:rPr lang="pl-PL" b="1" i="1" smtClean="0"/>
              <a:t>p </a:t>
            </a:r>
            <a:r>
              <a:rPr lang="pl-PL" smtClean="0">
                <a:sym typeface="Symbol" pitchFamily="18" charset="2"/>
              </a:rPr>
              <a:t></a:t>
            </a:r>
            <a:r>
              <a:rPr lang="pl-PL" smtClean="0"/>
              <a:t> </a:t>
            </a:r>
            <a:r>
              <a:rPr lang="pl-PL" i="1" smtClean="0"/>
              <a:t>N</a:t>
            </a:r>
            <a:r>
              <a:rPr lang="el-GR" baseline="-25000" smtClean="0"/>
              <a:t>ε</a:t>
            </a:r>
            <a:r>
              <a:rPr lang="el-GR" smtClean="0"/>
              <a:t>(</a:t>
            </a:r>
            <a:r>
              <a:rPr lang="pl-PL" i="1" smtClean="0"/>
              <a:t>q</a:t>
            </a:r>
            <a:r>
              <a:rPr lang="pl-PL" smtClean="0"/>
              <a:t>)</a:t>
            </a:r>
          </a:p>
          <a:p>
            <a:pPr marL="558800" lvl="1" indent="0" eaLnBrk="1" hangingPunct="1">
              <a:buFont typeface="Georgia" pitchFamily="18" charset="0"/>
              <a:buNone/>
            </a:pPr>
            <a:r>
              <a:rPr lang="pl-PL" smtClean="0"/>
              <a:t>2) |</a:t>
            </a:r>
            <a:r>
              <a:rPr lang="pl-PL" i="1" smtClean="0"/>
              <a:t>N</a:t>
            </a:r>
            <a:r>
              <a:rPr lang="el-GR" baseline="-25000" smtClean="0"/>
              <a:t>ε</a:t>
            </a:r>
            <a:r>
              <a:rPr lang="el-GR" smtClean="0"/>
              <a:t>(</a:t>
            </a:r>
            <a:r>
              <a:rPr lang="pl-PL" i="1" smtClean="0"/>
              <a:t>q</a:t>
            </a:r>
            <a:r>
              <a:rPr lang="pl-PL" smtClean="0"/>
              <a:t>)| ≥ </a:t>
            </a:r>
            <a:r>
              <a:rPr lang="pl-PL" b="1" i="1" smtClean="0"/>
              <a:t>MinPts</a:t>
            </a:r>
          </a:p>
        </p:txBody>
      </p:sp>
      <p:sp>
        <p:nvSpPr>
          <p:cNvPr id="6554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655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4327525"/>
            <a:ext cx="43624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006699"/>
                </a:solidFill>
              </a:rPr>
              <a:t>D</a:t>
            </a:r>
            <a:r>
              <a:rPr lang="pl-PL" smtClean="0"/>
              <a:t>ensity-</a:t>
            </a:r>
            <a:r>
              <a:rPr lang="pl-PL" smtClean="0">
                <a:solidFill>
                  <a:srgbClr val="006699"/>
                </a:solidFill>
              </a:rPr>
              <a:t>B</a:t>
            </a:r>
            <a:r>
              <a:rPr lang="pl-PL" smtClean="0"/>
              <a:t>ased </a:t>
            </a:r>
            <a:r>
              <a:rPr lang="pl-PL" smtClean="0">
                <a:solidFill>
                  <a:srgbClr val="006699"/>
                </a:solidFill>
              </a:rPr>
              <a:t>C</a:t>
            </a:r>
            <a:r>
              <a:rPr lang="pl-PL" smtClean="0"/>
              <a:t>lustering</a:t>
            </a:r>
          </a:p>
        </p:txBody>
      </p:sp>
      <p:sp>
        <p:nvSpPr>
          <p:cNvPr id="6656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/>
              <a:t>Punkt </a:t>
            </a:r>
            <a:r>
              <a:rPr lang="pl-PL" i="1" smtClean="0"/>
              <a:t>p </a:t>
            </a:r>
            <a:r>
              <a:rPr lang="pl-PL" smtClean="0"/>
              <a:t>jest </a:t>
            </a:r>
            <a:r>
              <a:rPr lang="pl-PL" smtClean="0">
                <a:solidFill>
                  <a:srgbClr val="006699"/>
                </a:solidFill>
              </a:rPr>
              <a:t>wyprowadzony</a:t>
            </a:r>
            <a:r>
              <a:rPr lang="pl-PL" smtClean="0"/>
              <a:t> z punktu </a:t>
            </a:r>
            <a:r>
              <a:rPr lang="pl-PL" i="1" smtClean="0"/>
              <a:t>q </a:t>
            </a:r>
            <a:br>
              <a:rPr lang="pl-PL" i="1" smtClean="0"/>
            </a:br>
            <a:r>
              <a:rPr lang="pl-PL" smtClean="0"/>
              <a:t>jeśli istnieje ciąg punktów </a:t>
            </a:r>
            <a:r>
              <a:rPr lang="pl-PL" i="1" smtClean="0"/>
              <a:t>p</a:t>
            </a:r>
            <a:r>
              <a:rPr lang="pl-PL" i="1" baseline="-25000" smtClean="0"/>
              <a:t>1</a:t>
            </a:r>
            <a:r>
              <a:rPr lang="pl-PL" smtClean="0"/>
              <a:t>, …, </a:t>
            </a:r>
            <a:r>
              <a:rPr lang="pl-PL" i="1" smtClean="0"/>
              <a:t>p</a:t>
            </a:r>
            <a:r>
              <a:rPr lang="pl-PL" i="1" baseline="-25000" smtClean="0"/>
              <a:t>n</a:t>
            </a:r>
            <a:r>
              <a:rPr lang="pl-PL" i="1" smtClean="0"/>
              <a:t> </a:t>
            </a:r>
            <a:br>
              <a:rPr lang="pl-PL" i="1" smtClean="0"/>
            </a:br>
            <a:r>
              <a:rPr lang="pl-PL" i="1" smtClean="0"/>
              <a:t>taki, że p</a:t>
            </a:r>
            <a:r>
              <a:rPr lang="pl-PL" i="1" baseline="-25000" smtClean="0"/>
              <a:t>1</a:t>
            </a:r>
            <a:r>
              <a:rPr lang="pl-PL" i="1" smtClean="0"/>
              <a:t> </a:t>
            </a:r>
            <a:r>
              <a:rPr lang="pl-PL" smtClean="0"/>
              <a:t>=</a:t>
            </a:r>
            <a:r>
              <a:rPr lang="pl-PL" i="1" smtClean="0"/>
              <a:t>q</a:t>
            </a:r>
            <a:r>
              <a:rPr lang="pl-PL" smtClean="0"/>
              <a:t>, </a:t>
            </a:r>
            <a:r>
              <a:rPr lang="pl-PL" i="1" smtClean="0"/>
              <a:t>p</a:t>
            </a:r>
            <a:r>
              <a:rPr lang="pl-PL" i="1" baseline="-25000" smtClean="0"/>
              <a:t>n</a:t>
            </a:r>
            <a:r>
              <a:rPr lang="pl-PL" i="1" smtClean="0"/>
              <a:t> </a:t>
            </a:r>
            <a:r>
              <a:rPr lang="pl-PL" smtClean="0"/>
              <a:t>= </a:t>
            </a:r>
            <a:r>
              <a:rPr lang="pl-PL" i="1" smtClean="0"/>
              <a:t>p </a:t>
            </a:r>
            <a:r>
              <a:rPr lang="pl-PL" smtClean="0"/>
              <a:t>i </a:t>
            </a:r>
            <a:r>
              <a:rPr lang="pl-PL" i="1" smtClean="0"/>
              <a:t>p</a:t>
            </a:r>
            <a:r>
              <a:rPr lang="pl-PL" i="1" baseline="-25000" smtClean="0"/>
              <a:t>i+1</a:t>
            </a:r>
            <a:r>
              <a:rPr lang="pl-PL" i="1" smtClean="0"/>
              <a:t> </a:t>
            </a:r>
            <a:r>
              <a:rPr lang="pl-PL" smtClean="0"/>
              <a:t>jest </a:t>
            </a:r>
            <a:br>
              <a:rPr lang="pl-PL" smtClean="0"/>
            </a:br>
            <a:r>
              <a:rPr lang="pl-PL" smtClean="0"/>
              <a:t>bezpośrednio osiągalny z </a:t>
            </a:r>
            <a:r>
              <a:rPr lang="pl-PL" i="1" smtClean="0"/>
              <a:t>p</a:t>
            </a:r>
            <a:r>
              <a:rPr lang="pl-PL" i="1" baseline="-25000" smtClean="0"/>
              <a:t>i</a:t>
            </a:r>
          </a:p>
          <a:p>
            <a:pPr eaLnBrk="1" hangingPunct="1"/>
            <a:r>
              <a:rPr lang="pl-PL" smtClean="0"/>
              <a:t>Punkt </a:t>
            </a:r>
            <a:r>
              <a:rPr lang="pl-PL" i="1" smtClean="0"/>
              <a:t>p </a:t>
            </a:r>
            <a:r>
              <a:rPr lang="pl-PL" smtClean="0"/>
              <a:t>i </a:t>
            </a:r>
            <a:r>
              <a:rPr lang="pl-PL" i="1" smtClean="0"/>
              <a:t>q </a:t>
            </a:r>
            <a:r>
              <a:rPr lang="pl-PL" smtClean="0">
                <a:solidFill>
                  <a:srgbClr val="006699"/>
                </a:solidFill>
              </a:rPr>
              <a:t>są połączone </a:t>
            </a:r>
            <a:r>
              <a:rPr lang="pl-PL" smtClean="0"/>
              <a:t>jeśli </a:t>
            </a:r>
            <a:br>
              <a:rPr lang="pl-PL" smtClean="0"/>
            </a:br>
            <a:r>
              <a:rPr lang="pl-PL" smtClean="0"/>
              <a:t>istnieje punkt </a:t>
            </a:r>
            <a:r>
              <a:rPr lang="pl-PL" i="1" smtClean="0"/>
              <a:t>o </a:t>
            </a:r>
            <a:r>
              <a:rPr lang="pl-PL" smtClean="0"/>
              <a:t>taki, że </a:t>
            </a:r>
            <a:r>
              <a:rPr lang="pl-PL" i="1" smtClean="0"/>
              <a:t>p </a:t>
            </a:r>
            <a:r>
              <a:rPr lang="pl-PL" smtClean="0"/>
              <a:t>i </a:t>
            </a:r>
            <a:r>
              <a:rPr lang="pl-PL" i="1" smtClean="0"/>
              <a:t>q </a:t>
            </a:r>
            <a:br>
              <a:rPr lang="pl-PL" i="1" smtClean="0"/>
            </a:br>
            <a:r>
              <a:rPr lang="pl-PL" smtClean="0"/>
              <a:t>są wyprowadzone z </a:t>
            </a:r>
            <a:r>
              <a:rPr lang="pl-PL" i="1" smtClean="0"/>
              <a:t>o</a:t>
            </a:r>
            <a:endParaRPr lang="pl-PL" smtClean="0"/>
          </a:p>
        </p:txBody>
      </p:sp>
      <p:sp>
        <p:nvSpPr>
          <p:cNvPr id="66564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6656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268413"/>
            <a:ext cx="25050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5263"/>
            <a:ext cx="33623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DBSCAN: </a:t>
            </a:r>
            <a:r>
              <a:rPr lang="en-US" smtClean="0">
                <a:solidFill>
                  <a:srgbClr val="006699"/>
                </a:solidFill>
              </a:rPr>
              <a:t>D</a:t>
            </a:r>
            <a:r>
              <a:rPr lang="en-US" smtClean="0"/>
              <a:t>ensity </a:t>
            </a:r>
            <a:r>
              <a:rPr lang="en-US" smtClean="0">
                <a:solidFill>
                  <a:srgbClr val="006699"/>
                </a:solidFill>
              </a:rPr>
              <a:t>B</a:t>
            </a:r>
            <a:r>
              <a:rPr lang="en-US" smtClean="0"/>
              <a:t>ased </a:t>
            </a:r>
            <a:r>
              <a:rPr lang="en-US" smtClean="0">
                <a:solidFill>
                  <a:srgbClr val="006699"/>
                </a:solidFill>
              </a:rPr>
              <a:t>S</a:t>
            </a:r>
            <a:r>
              <a:rPr lang="en-US" smtClean="0"/>
              <a:t>patial</a:t>
            </a:r>
            <a:br>
              <a:rPr lang="en-US" smtClean="0"/>
            </a:br>
            <a:r>
              <a:rPr lang="en-US" smtClean="0">
                <a:solidFill>
                  <a:srgbClr val="006699"/>
                </a:solidFill>
              </a:rPr>
              <a:t>C</a:t>
            </a:r>
            <a:r>
              <a:rPr lang="en-US" smtClean="0"/>
              <a:t>lustering of </a:t>
            </a:r>
            <a:r>
              <a:rPr lang="en-US" smtClean="0">
                <a:solidFill>
                  <a:srgbClr val="006699"/>
                </a:solidFill>
              </a:rPr>
              <a:t>A</a:t>
            </a:r>
            <a:r>
              <a:rPr lang="en-US" smtClean="0"/>
              <a:t>pplications with </a:t>
            </a:r>
            <a:r>
              <a:rPr lang="en-US" smtClean="0">
                <a:solidFill>
                  <a:srgbClr val="006699"/>
                </a:solidFill>
              </a:rPr>
              <a:t>N</a:t>
            </a:r>
            <a:r>
              <a:rPr lang="en-US" smtClean="0"/>
              <a:t>oise</a:t>
            </a:r>
            <a:endParaRPr lang="pl-PL" smtClean="0"/>
          </a:p>
        </p:txBody>
      </p:sp>
      <p:sp>
        <p:nvSpPr>
          <p:cNvPr id="6758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smtClean="0">
                <a:solidFill>
                  <a:srgbClr val="006699"/>
                </a:solidFill>
              </a:rPr>
              <a:t>Grupa</a:t>
            </a:r>
            <a:r>
              <a:rPr lang="pl-PL" smtClean="0"/>
              <a:t>: Maksymalny zbiór punktów połączonych</a:t>
            </a:r>
          </a:p>
        </p:txBody>
      </p:sp>
      <p:sp>
        <p:nvSpPr>
          <p:cNvPr id="67588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675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2205038"/>
            <a:ext cx="72675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smtClean="0"/>
              <a:t>Algorytm DBSCAN</a:t>
            </a:r>
          </a:p>
        </p:txBody>
      </p:sp>
      <p:sp>
        <p:nvSpPr>
          <p:cNvPr id="6861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l-PL" b="1" smtClean="0"/>
              <a:t>Krok 1</a:t>
            </a:r>
            <a:r>
              <a:rPr lang="pl-PL" smtClean="0"/>
              <a:t>. Wybierz dowolny punkt </a:t>
            </a:r>
            <a:r>
              <a:rPr lang="pl-PL" b="1" i="1" smtClean="0"/>
              <a:t>p</a:t>
            </a:r>
          </a:p>
          <a:p>
            <a:pPr eaLnBrk="1" hangingPunct="1"/>
            <a:r>
              <a:rPr lang="pl-PL" b="1" smtClean="0"/>
              <a:t>Krok 2</a:t>
            </a:r>
            <a:r>
              <a:rPr lang="pl-PL" smtClean="0"/>
              <a:t>. Wyszukaj zbiór </a:t>
            </a:r>
            <a:r>
              <a:rPr lang="pl-PL" i="1" smtClean="0"/>
              <a:t>G </a:t>
            </a:r>
            <a:r>
              <a:rPr lang="pl-PL" smtClean="0"/>
              <a:t>wszystkich punktów osiągalnych z punktu </a:t>
            </a:r>
            <a:r>
              <a:rPr lang="pl-PL" i="1" smtClean="0"/>
              <a:t>p </a:t>
            </a:r>
            <a:r>
              <a:rPr lang="pl-PL" smtClean="0"/>
              <a:t>w sensie ε i </a:t>
            </a:r>
            <a:r>
              <a:rPr lang="pl-PL" i="1" smtClean="0"/>
              <a:t>MinPts.</a:t>
            </a:r>
          </a:p>
          <a:p>
            <a:pPr eaLnBrk="1" hangingPunct="1"/>
            <a:r>
              <a:rPr lang="pl-PL" b="1" smtClean="0"/>
              <a:t>Krok 3</a:t>
            </a:r>
            <a:r>
              <a:rPr lang="pl-PL" smtClean="0"/>
              <a:t>. Jeśli </a:t>
            </a:r>
            <a:r>
              <a:rPr lang="pl-PL" b="1" i="1" smtClean="0"/>
              <a:t>p </a:t>
            </a:r>
            <a:r>
              <a:rPr lang="pl-PL" smtClean="0"/>
              <a:t>jest rdzeniem, </a:t>
            </a:r>
            <a:r>
              <a:rPr lang="pl-PL" b="1" smtClean="0"/>
              <a:t>return </a:t>
            </a:r>
            <a:r>
              <a:rPr lang="pl-PL" i="1" smtClean="0"/>
              <a:t>G </a:t>
            </a:r>
            <a:r>
              <a:rPr lang="pl-PL" smtClean="0"/>
              <a:t>(grupa była utworzona).</a:t>
            </a:r>
          </a:p>
          <a:p>
            <a:pPr eaLnBrk="1" hangingPunct="1"/>
            <a:r>
              <a:rPr lang="pl-PL" b="1" smtClean="0"/>
              <a:t>Krok 4</a:t>
            </a:r>
            <a:r>
              <a:rPr lang="pl-PL" smtClean="0"/>
              <a:t>. jeśli </a:t>
            </a:r>
            <a:r>
              <a:rPr lang="pl-PL" b="1" i="1" smtClean="0"/>
              <a:t>p </a:t>
            </a:r>
            <a:r>
              <a:rPr lang="pl-PL" smtClean="0"/>
              <a:t>jest punktem brzegowym (żaden punkt nie jest osiągalny z </a:t>
            </a:r>
            <a:r>
              <a:rPr lang="pl-PL" i="1" smtClean="0"/>
              <a:t>p</a:t>
            </a:r>
            <a:r>
              <a:rPr lang="pl-PL" smtClean="0"/>
              <a:t>) to sprawdź następny nieodwiedzony punkt</a:t>
            </a:r>
          </a:p>
          <a:p>
            <a:pPr eaLnBrk="1" hangingPunct="1"/>
            <a:r>
              <a:rPr lang="pl-PL" b="1" smtClean="0"/>
              <a:t>Krok 5</a:t>
            </a:r>
            <a:r>
              <a:rPr lang="pl-PL" smtClean="0"/>
              <a:t>. Kontynuuj </a:t>
            </a:r>
            <a:r>
              <a:rPr lang="pl-PL" b="1" smtClean="0"/>
              <a:t>until</a:t>
            </a:r>
            <a:r>
              <a:rPr lang="pl-PL" smtClean="0"/>
              <a:t> wszystkie punkty odwiedzone</a:t>
            </a:r>
          </a:p>
        </p:txBody>
      </p:sp>
      <p:sp>
        <p:nvSpPr>
          <p:cNvPr id="68612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24175"/>
            <a:ext cx="7488237" cy="793750"/>
          </a:xfrm>
        </p:spPr>
        <p:txBody>
          <a:bodyPr/>
          <a:lstStyle/>
          <a:p>
            <a:r>
              <a:rPr lang="pl-PL" smtClean="0"/>
              <a:t>Algorytmy </a:t>
            </a:r>
            <a:r>
              <a:rPr lang="pl-PL" smtClean="0">
                <a:solidFill>
                  <a:srgbClr val="006699"/>
                </a:solidFill>
              </a:rPr>
              <a:t>O-Cluster,</a:t>
            </a: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 </a:t>
            </a:r>
            <a:r>
              <a:rPr lang="pl-PL" smtClean="0">
                <a:solidFill>
                  <a:srgbClr val="006699"/>
                </a:solidFill>
              </a:rPr>
              <a:t>WaveCluster,</a:t>
            </a:r>
            <a:br>
              <a:rPr lang="pl-PL" smtClean="0">
                <a:solidFill>
                  <a:srgbClr val="006699"/>
                </a:solidFill>
              </a:rPr>
            </a:br>
            <a:r>
              <a:rPr lang="pl-PL" smtClean="0"/>
              <a:t>oraz </a:t>
            </a:r>
            <a:r>
              <a:rPr lang="pl-PL" smtClean="0">
                <a:solidFill>
                  <a:srgbClr val="006699"/>
                </a:solidFill>
              </a:rPr>
              <a:t>ROCK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/>
              <a:t>Algorytm O-Cluster</a:t>
            </a:r>
            <a:br>
              <a:rPr lang="pl-PL" sz="2400" smtClean="0"/>
            </a:br>
            <a:r>
              <a:rPr lang="pl-PL" sz="2400" smtClean="0"/>
              <a:t>algorytm ortogonalnego partycjonowania </a:t>
            </a:r>
          </a:p>
        </p:txBody>
      </p:sp>
      <p:sp>
        <p:nvSpPr>
          <p:cNvPr id="70659" name="Symbol zastępczy zawartości 2"/>
          <p:cNvSpPr>
            <a:spLocks noGrp="1"/>
          </p:cNvSpPr>
          <p:nvPr>
            <p:ph idx="1"/>
          </p:nvPr>
        </p:nvSpPr>
        <p:spPr>
          <a:xfrm>
            <a:off x="684213" y="1052513"/>
            <a:ext cx="7920037" cy="5329237"/>
          </a:xfrm>
        </p:spPr>
        <p:txBody>
          <a:bodyPr/>
          <a:lstStyle/>
          <a:p>
            <a:r>
              <a:rPr lang="pl-PL" sz="2000" smtClean="0"/>
              <a:t>Algorytm ten dokonuje </a:t>
            </a:r>
            <a:r>
              <a:rPr lang="pl-PL" sz="2000" smtClean="0">
                <a:solidFill>
                  <a:srgbClr val="006699"/>
                </a:solidFill>
              </a:rPr>
              <a:t>rzutowania</a:t>
            </a:r>
            <a:r>
              <a:rPr lang="pl-PL" sz="2000" smtClean="0"/>
              <a:t> wszystkich obiektów na ortogonalne osie odpowiadające atrybutom wejściowym. </a:t>
            </a:r>
          </a:p>
          <a:p>
            <a:r>
              <a:rPr lang="pl-PL" sz="2000" smtClean="0"/>
              <a:t>Dla każdego wymiaru wyznaczane są </a:t>
            </a:r>
            <a:r>
              <a:rPr lang="pl-PL" sz="2000" smtClean="0">
                <a:solidFill>
                  <a:srgbClr val="006699"/>
                </a:solidFill>
              </a:rPr>
              <a:t>histogramy</a:t>
            </a:r>
            <a:r>
              <a:rPr lang="pl-PL" sz="2000" smtClean="0"/>
              <a:t>, które następnie są analizowane w poszukiwaniu obszarów mniejszej gęstości. </a:t>
            </a:r>
          </a:p>
          <a:p>
            <a:r>
              <a:rPr lang="pl-PL" sz="2000" smtClean="0"/>
              <a:t>Dane są partycjonowane za pomocą hiperpłaszczyzn przecinających osie atrybutów w </a:t>
            </a:r>
            <a:r>
              <a:rPr lang="pl-PL" sz="2000" smtClean="0">
                <a:solidFill>
                  <a:srgbClr val="006699"/>
                </a:solidFill>
              </a:rPr>
              <a:t>punktach mniejszej gęstości</a:t>
            </a:r>
            <a:r>
              <a:rPr lang="pl-PL" sz="2000" smtClean="0"/>
              <a:t>. </a:t>
            </a:r>
          </a:p>
          <a:p>
            <a:r>
              <a:rPr lang="pl-PL" sz="2000" smtClean="0"/>
              <a:t>Docelowa </a:t>
            </a:r>
            <a:r>
              <a:rPr lang="pl-PL" sz="2000" smtClean="0">
                <a:solidFill>
                  <a:srgbClr val="006699"/>
                </a:solidFill>
              </a:rPr>
              <a:t>liczba grup</a:t>
            </a:r>
            <a:r>
              <a:rPr lang="pl-PL" sz="2000" smtClean="0"/>
              <a:t> wyznaczana jest automatycznie na podstawie charakterystyki danych. </a:t>
            </a:r>
          </a:p>
          <a:p>
            <a:r>
              <a:rPr lang="pl-PL" sz="2000" smtClean="0"/>
              <a:t>W przeciwieństwie do algorytmu k-średnich, algorytm O-Cluster nie tworzy sztucznych grup w obszarach o jednostajnej gęstości. </a:t>
            </a:r>
          </a:p>
          <a:p>
            <a:r>
              <a:rPr lang="pl-PL" sz="2000" smtClean="0"/>
              <a:t>Wrażliwy na szumy</a:t>
            </a:r>
          </a:p>
          <a:p>
            <a:r>
              <a:rPr lang="pl-PL" sz="2000" smtClean="0"/>
              <a:t>Zaimplementowany w </a:t>
            </a:r>
            <a:r>
              <a:rPr lang="pl-PL" smtClean="0"/>
              <a:t> </a:t>
            </a:r>
            <a:r>
              <a:rPr lang="pl-PL" sz="1800" b="1" smtClean="0"/>
              <a:t>Oracle Data Mining</a:t>
            </a:r>
            <a:r>
              <a:rPr lang="pl-PL" smtClean="0"/>
              <a:t> </a:t>
            </a:r>
          </a:p>
        </p:txBody>
      </p:sp>
      <p:sp>
        <p:nvSpPr>
          <p:cNvPr id="7066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OracleDataMiner</a:t>
            </a:r>
            <a:r>
              <a:rPr lang="pl-PL" dirty="0" smtClean="0"/>
              <a:t> </a:t>
            </a:r>
            <a:r>
              <a:rPr lang="pl-PL" dirty="0" err="1" smtClean="0"/>
              <a:t>O’cluster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24744"/>
            <a:ext cx="72755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861048"/>
            <a:ext cx="7257143" cy="149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WaveCluster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smtClean="0"/>
              <a:t>WaveCluster wykorzystuje dyskretną tranformatę falkową (</a:t>
            </a:r>
            <a:r>
              <a:rPr lang="pl-PL" sz="2000" i="1" smtClean="0"/>
              <a:t>discreete wavelet transform</a:t>
            </a:r>
            <a:r>
              <a:rPr lang="pl-PL" sz="2000" smtClean="0"/>
              <a:t>), ktora:</a:t>
            </a:r>
          </a:p>
          <a:p>
            <a:r>
              <a:rPr lang="pl-PL" sz="2000" smtClean="0"/>
              <a:t>Dzieli 1-wymiarowy sygnał wejściowy na 2 pasma (zmniejszając dwukrotnie rozdzielczość):</a:t>
            </a:r>
          </a:p>
          <a:p>
            <a:pPr lvl="1"/>
            <a:r>
              <a:rPr lang="pl-PL" sz="2000" smtClean="0"/>
              <a:t>Wysokiej częstotliwości – odpowiada brzegom grup</a:t>
            </a:r>
          </a:p>
          <a:p>
            <a:pPr lvl="1"/>
            <a:r>
              <a:rPr lang="pl-PL" sz="2000" smtClean="0"/>
              <a:t>Niskiej częstotliwości – odpowiada wnętrzom grup</a:t>
            </a:r>
          </a:p>
          <a:p>
            <a:r>
              <a:rPr lang="pl-PL" sz="2000" smtClean="0"/>
              <a:t>Sygnał 2-wymiarowy dzielimy stosując 2 razy transformatę 1-wymiarową. Otrzymujemy 4 pasma częstotliwości:</a:t>
            </a:r>
          </a:p>
          <a:p>
            <a:pPr lvl="1"/>
            <a:r>
              <a:rPr lang="pl-PL" sz="2000" smtClean="0"/>
              <a:t>LL – niska-niska</a:t>
            </a:r>
          </a:p>
          <a:p>
            <a:pPr lvl="1"/>
            <a:r>
              <a:rPr lang="pl-PL" sz="2000" smtClean="0"/>
              <a:t>LH – niska-wysoka</a:t>
            </a:r>
          </a:p>
          <a:p>
            <a:pPr lvl="1"/>
            <a:r>
              <a:rPr lang="pl-PL" sz="2000" smtClean="0"/>
              <a:t>HL – wysoka-niska</a:t>
            </a:r>
          </a:p>
          <a:p>
            <a:pPr lvl="1"/>
            <a:r>
              <a:rPr lang="pl-PL" sz="2000" smtClean="0"/>
              <a:t>HH – wysoka-wysoka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 zastosowania falki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Podziału sygnału dokonujemy stosując odpowiedni filtr-falkę:</a:t>
            </a:r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endParaRPr lang="pl-PL" smtClean="0"/>
          </a:p>
          <a:p>
            <a:r>
              <a:rPr lang="pl-PL" smtClean="0"/>
              <a:t>Wyostrzyliśmy kształty i wyeliminowaliśmy szum</a:t>
            </a:r>
          </a:p>
          <a:p>
            <a:endParaRPr lang="pl-PL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916113"/>
            <a:ext cx="655955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6400800"/>
            <a:ext cx="8605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200"/>
              <a:t>Źródło: Gholamhosein Sheikoholeslami, Surojit Chatterjee, Aidong Zhang, "WaveCluster: A Multi-resolution clustering approach for very large spatial databases", Proceedings of the 24th VLDB Conference, NY, USA, 1998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941168"/>
            <a:ext cx="2376264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5883" y="3284984"/>
            <a:ext cx="2868117" cy="2184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24744"/>
            <a:ext cx="20859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Losowanie warstwowe</a:t>
            </a: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36766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331640" y="2204864"/>
            <a:ext cx="1152128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23528" y="4077072"/>
            <a:ext cx="1152128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212976"/>
            <a:ext cx="2257425" cy="52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2339752" y="3212976"/>
            <a:ext cx="2160240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cxnSp>
        <p:nvCxnSpPr>
          <p:cNvPr id="12" name="Łącznik prosty ze strzałką 11"/>
          <p:cNvCxnSpPr/>
          <p:nvPr/>
        </p:nvCxnSpPr>
        <p:spPr bwMode="auto">
          <a:xfrm flipV="1">
            <a:off x="1475656" y="3645024"/>
            <a:ext cx="936104" cy="432048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Łącznik prosty ze strzałką 13"/>
          <p:cNvCxnSpPr>
            <a:stCxn id="7" idx="2"/>
            <a:endCxn id="8" idx="0"/>
          </p:cNvCxnSpPr>
          <p:nvPr/>
        </p:nvCxnSpPr>
        <p:spPr bwMode="auto">
          <a:xfrm flipH="1">
            <a:off x="899592" y="2709689"/>
            <a:ext cx="1008112" cy="1367383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4221088"/>
            <a:ext cx="2314575" cy="41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AutoShape 8"/>
          <p:cNvSpPr>
            <a:spLocks noChangeArrowheads="1"/>
          </p:cNvSpPr>
          <p:nvPr/>
        </p:nvSpPr>
        <p:spPr bwMode="auto">
          <a:xfrm>
            <a:off x="4572000" y="1700808"/>
            <a:ext cx="2160240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4067944" y="4149080"/>
            <a:ext cx="2160240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cxnSp>
        <p:nvCxnSpPr>
          <p:cNvPr id="21" name="Łącznik prosty ze strzałką 20"/>
          <p:cNvCxnSpPr/>
          <p:nvPr/>
        </p:nvCxnSpPr>
        <p:spPr bwMode="auto">
          <a:xfrm flipH="1">
            <a:off x="6228184" y="2204864"/>
            <a:ext cx="288032" cy="2016224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Łącznik prosty ze strzałką 22"/>
          <p:cNvCxnSpPr/>
          <p:nvPr/>
        </p:nvCxnSpPr>
        <p:spPr bwMode="auto">
          <a:xfrm flipV="1">
            <a:off x="4139952" y="2204864"/>
            <a:ext cx="720080" cy="1008112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5856" y="4941168"/>
            <a:ext cx="366712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AutoShape 8"/>
          <p:cNvSpPr>
            <a:spLocks noChangeArrowheads="1"/>
          </p:cNvSpPr>
          <p:nvPr/>
        </p:nvSpPr>
        <p:spPr bwMode="auto">
          <a:xfrm>
            <a:off x="5724128" y="5013176"/>
            <a:ext cx="1008112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27" name="AutoShape 8"/>
          <p:cNvSpPr>
            <a:spLocks noChangeArrowheads="1"/>
          </p:cNvSpPr>
          <p:nvPr/>
        </p:nvSpPr>
        <p:spPr bwMode="auto">
          <a:xfrm>
            <a:off x="5148064" y="5589240"/>
            <a:ext cx="1008112" cy="5048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cxnSp>
        <p:nvCxnSpPr>
          <p:cNvPr id="28" name="Łącznik prosty ze strzałką 27"/>
          <p:cNvCxnSpPr/>
          <p:nvPr/>
        </p:nvCxnSpPr>
        <p:spPr bwMode="auto">
          <a:xfrm flipH="1">
            <a:off x="6228184" y="5517232"/>
            <a:ext cx="432048" cy="432048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Łącznik prosty ze strzałką 31"/>
          <p:cNvCxnSpPr/>
          <p:nvPr/>
        </p:nvCxnSpPr>
        <p:spPr bwMode="auto">
          <a:xfrm flipV="1">
            <a:off x="6228184" y="5589240"/>
            <a:ext cx="1584176" cy="432048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Łącznik prosty ze strzałką 23"/>
          <p:cNvCxnSpPr/>
          <p:nvPr/>
        </p:nvCxnSpPr>
        <p:spPr bwMode="auto">
          <a:xfrm flipH="1">
            <a:off x="2195736" y="3717032"/>
            <a:ext cx="432048" cy="1872208"/>
          </a:xfrm>
          <a:prstGeom prst="straightConnector1">
            <a:avLst/>
          </a:prstGeom>
          <a:solidFill>
            <a:srgbClr val="006699">
              <a:alpha val="20000"/>
            </a:srgbClr>
          </a:solidFill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Działanie algorytmu – przykład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Przykład wykonywania kolejnych transformacji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916113"/>
            <a:ext cx="6019800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1692275" y="6021388"/>
            <a:ext cx="935038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WaveCluster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l-PL" sz="2000" smtClean="0"/>
              <a:t>Algorytm (wejście: zbior wielowymiarowych punktow(obiektow), wyjście: pogrupowane punkty)</a:t>
            </a:r>
          </a:p>
          <a:p>
            <a:pPr marL="715963" lvl="1" indent="-176213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1.Podziel przestrzeń na </a:t>
            </a:r>
            <a:r>
              <a:rPr lang="pl-PL" sz="2000" smtClean="0">
                <a:solidFill>
                  <a:srgbClr val="006699"/>
                </a:solidFill>
              </a:rPr>
              <a:t>jednostki </a:t>
            </a:r>
            <a:r>
              <a:rPr lang="pl-PL" sz="2000" smtClean="0"/>
              <a:t>(każda z jednostek sumuje informację punktów w niej zawartych)</a:t>
            </a:r>
          </a:p>
          <a:p>
            <a:pPr marL="715963" lvl="1" indent="-176213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2.Zastosuj transformatę </a:t>
            </a:r>
            <a:r>
              <a:rPr lang="pl-PL" sz="2000" smtClean="0">
                <a:solidFill>
                  <a:srgbClr val="006699"/>
                </a:solidFill>
              </a:rPr>
              <a:t>falkową</a:t>
            </a:r>
            <a:r>
              <a:rPr lang="pl-PL" sz="2000" smtClean="0"/>
              <a:t> na przestrzeni </a:t>
            </a:r>
          </a:p>
          <a:p>
            <a:pPr marL="715963" lvl="1" indent="-176213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3.Znajdź </a:t>
            </a:r>
            <a:r>
              <a:rPr lang="pl-PL" sz="2000" smtClean="0">
                <a:solidFill>
                  <a:srgbClr val="006699"/>
                </a:solidFill>
              </a:rPr>
              <a:t>połączone jednostki</a:t>
            </a:r>
            <a:r>
              <a:rPr lang="pl-PL" sz="2000" smtClean="0"/>
              <a:t> w przekształconej przestrzeni (określamy grupy)</a:t>
            </a:r>
          </a:p>
          <a:p>
            <a:pPr marL="715963" lvl="1" indent="-176213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4.Przypisz przekształconym jednostkom </a:t>
            </a:r>
            <a:r>
              <a:rPr lang="pl-PL" sz="2000" smtClean="0">
                <a:solidFill>
                  <a:srgbClr val="006699"/>
                </a:solidFill>
              </a:rPr>
              <a:t>etykiety grup</a:t>
            </a:r>
          </a:p>
          <a:p>
            <a:pPr marL="715963" lvl="1" indent="-176213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5.Przejdź do zwykłej przestrzeni - dokonaj </a:t>
            </a:r>
            <a:r>
              <a:rPr lang="pl-PL" sz="2000" smtClean="0">
                <a:solidFill>
                  <a:srgbClr val="006699"/>
                </a:solidFill>
              </a:rPr>
              <a:t>mapowania</a:t>
            </a:r>
            <a:r>
              <a:rPr lang="pl-PL" sz="2000" smtClean="0"/>
              <a:t>: </a:t>
            </a:r>
            <a:br>
              <a:rPr lang="pl-PL" sz="2000" smtClean="0"/>
            </a:br>
            <a:r>
              <a:rPr lang="pl-PL" sz="2000" smtClean="0"/>
              <a:t>jednostka przekształcona→ zwykłe jednostki</a:t>
            </a:r>
          </a:p>
          <a:p>
            <a:pPr marL="715963" lvl="1" indent="-176213">
              <a:lnSpc>
                <a:spcPct val="90000"/>
              </a:lnSpc>
              <a:buFont typeface="Georgia" pitchFamily="18" charset="0"/>
              <a:buNone/>
            </a:pPr>
            <a:r>
              <a:rPr lang="pl-PL" sz="2000" smtClean="0"/>
              <a:t>6.Przypisz punkty do </a:t>
            </a:r>
            <a:r>
              <a:rPr lang="pl-PL" sz="2000" smtClean="0">
                <a:solidFill>
                  <a:srgbClr val="006699"/>
                </a:solidFill>
              </a:rPr>
              <a:t>klastrow</a:t>
            </a:r>
          </a:p>
          <a:p>
            <a:pPr>
              <a:lnSpc>
                <a:spcPct val="90000"/>
              </a:lnSpc>
            </a:pPr>
            <a:r>
              <a:rPr lang="pl-PL" sz="2000" smtClean="0"/>
              <a:t>Operację powtarzamy aż do uzyskania zadowalającej rozdzielczości </a:t>
            </a:r>
            <a:br>
              <a:rPr lang="pl-PL" sz="2000" smtClean="0"/>
            </a:br>
            <a:r>
              <a:rPr lang="pl-PL" sz="2000" smtClean="0"/>
              <a:t>(a raczej zadowalającego rozmycia)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Przykłady znalezionych grup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25538"/>
            <a:ext cx="8448675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Zalety i wady algorytmu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smtClean="0"/>
              <a:t>Nie trzeba podawać trudnych do określenia parametrow (jak np. w k-means, k-medoids), tylko:</a:t>
            </a:r>
          </a:p>
          <a:p>
            <a:pPr lvl="1"/>
            <a:r>
              <a:rPr lang="pl-PL" sz="2000" smtClean="0"/>
              <a:t>Wymiar jednostki (hiperprostokąta), za pomocą której dzielimy przestrzeń</a:t>
            </a:r>
          </a:p>
          <a:p>
            <a:pPr lvl="1"/>
            <a:r>
              <a:rPr lang="pl-PL" sz="2000" smtClean="0"/>
              <a:t>Ilość zastosowań transformaty falkowej (szukana rozdzielczość)</a:t>
            </a:r>
          </a:p>
          <a:p>
            <a:r>
              <a:rPr lang="pl-PL" sz="2000" smtClean="0"/>
              <a:t>Znajduje grupy dowolnych kształtów</a:t>
            </a:r>
          </a:p>
          <a:p>
            <a:r>
              <a:rPr lang="pl-PL" sz="2000" smtClean="0"/>
              <a:t>Wydajny (złożoność O(n)), można zaimplementować równolegle</a:t>
            </a:r>
          </a:p>
          <a:p>
            <a:r>
              <a:rPr lang="pl-PL" sz="2000" smtClean="0"/>
              <a:t>Odporny na szumy</a:t>
            </a:r>
          </a:p>
          <a:p>
            <a:r>
              <a:rPr lang="pl-PL" sz="2000" smtClean="0"/>
              <a:t>Mamy dostępne wiele poziomów dokładności (wada i zaleta)</a:t>
            </a:r>
          </a:p>
          <a:p>
            <a:r>
              <a:rPr lang="pl-PL" sz="2000" smtClean="0"/>
              <a:t>Wada: Dobrze radzi sobie tylko z danymi niskowymiarowymi (do 20 wymiarów)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Algorytm ROCK</a:t>
            </a:r>
          </a:p>
        </p:txBody>
      </p:sp>
      <p:sp>
        <p:nvSpPr>
          <p:cNvPr id="77827" name="Symbol zastępczy zawartości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5616575"/>
          </a:xfrm>
        </p:spPr>
        <p:txBody>
          <a:bodyPr/>
          <a:lstStyle/>
          <a:p>
            <a:r>
              <a:rPr lang="pl-PL" smtClean="0"/>
              <a:t>Dla danych nienumerycznych</a:t>
            </a:r>
          </a:p>
          <a:p>
            <a:r>
              <a:rPr lang="pl-PL" smtClean="0"/>
              <a:t>nie używa reprezentantów do grupowania, tylko wprowadza pojecie połączenia (</a:t>
            </a:r>
            <a:r>
              <a:rPr lang="pl-PL" i="1" smtClean="0">
                <a:solidFill>
                  <a:srgbClr val="006699"/>
                </a:solidFill>
              </a:rPr>
              <a:t>link</a:t>
            </a:r>
            <a:r>
              <a:rPr lang="pl-PL" smtClean="0"/>
              <a:t>)</a:t>
            </a:r>
          </a:p>
          <a:p>
            <a:r>
              <a:rPr lang="pl-PL" smtClean="0">
                <a:solidFill>
                  <a:srgbClr val="006699"/>
                </a:solidFill>
              </a:rPr>
              <a:t>Sąsiedztwo punktu</a:t>
            </a:r>
            <a:r>
              <a:rPr lang="pl-PL" smtClean="0"/>
              <a:t> </a:t>
            </a:r>
            <a:r>
              <a:rPr lang="pl-PL" i="1" smtClean="0"/>
              <a:t>p </a:t>
            </a:r>
            <a:r>
              <a:rPr lang="pl-PL" smtClean="0"/>
              <a:t>- taki zbiór punktów, który jest do </a:t>
            </a:r>
            <a:r>
              <a:rPr lang="pl-PL" i="1" smtClean="0"/>
              <a:t>p </a:t>
            </a:r>
            <a:r>
              <a:rPr lang="pl-PL" smtClean="0"/>
              <a:t>podobny. </a:t>
            </a:r>
          </a:p>
          <a:p>
            <a:r>
              <a:rPr lang="pl-PL" i="1" smtClean="0"/>
              <a:t>sim</a:t>
            </a:r>
            <a:r>
              <a:rPr lang="pl-PL" smtClean="0"/>
              <a:t>(</a:t>
            </a:r>
            <a:r>
              <a:rPr lang="pl-PL" i="1" smtClean="0"/>
              <a:t>p</a:t>
            </a:r>
            <a:r>
              <a:rPr lang="pl-PL" i="1" baseline="-25000" smtClean="0"/>
              <a:t>i</a:t>
            </a:r>
            <a:r>
              <a:rPr lang="pl-PL" i="1" smtClean="0"/>
              <a:t>, p</a:t>
            </a:r>
            <a:r>
              <a:rPr lang="pl-PL" i="1" baseline="-25000" smtClean="0"/>
              <a:t>j</a:t>
            </a:r>
            <a:r>
              <a:rPr lang="pl-PL" smtClean="0"/>
              <a:t>) - </a:t>
            </a:r>
            <a:r>
              <a:rPr lang="pl-PL" i="1" smtClean="0">
                <a:solidFill>
                  <a:srgbClr val="006699"/>
                </a:solidFill>
              </a:rPr>
              <a:t>funkcja podobieństwa</a:t>
            </a:r>
            <a:r>
              <a:rPr lang="pl-PL" smtClean="0"/>
              <a:t>, znormalizowana, mówi o bliskości punktów </a:t>
            </a:r>
            <a:r>
              <a:rPr lang="pl-PL" i="1" smtClean="0"/>
              <a:t>pi </a:t>
            </a:r>
            <a:r>
              <a:rPr lang="pl-PL" smtClean="0"/>
              <a:t>i </a:t>
            </a:r>
            <a:r>
              <a:rPr lang="pl-PL" i="1" smtClean="0"/>
              <a:t>pj </a:t>
            </a:r>
            <a:r>
              <a:rPr lang="pl-PL" smtClean="0"/>
              <a:t>i przyjmuje wartości od 0 do 1 </a:t>
            </a:r>
          </a:p>
          <a:p>
            <a:r>
              <a:rPr lang="pl-PL" smtClean="0"/>
              <a:t>Dla danego </a:t>
            </a:r>
            <a:r>
              <a:rPr lang="pl-PL" smtClean="0">
                <a:solidFill>
                  <a:srgbClr val="006699"/>
                </a:solidFill>
              </a:rPr>
              <a:t>progu</a:t>
            </a:r>
            <a:r>
              <a:rPr lang="pl-PL" smtClean="0"/>
              <a:t> </a:t>
            </a:r>
            <a:r>
              <a:rPr lang="pl-PL" i="1" smtClean="0"/>
              <a:t> </a:t>
            </a:r>
            <a:r>
              <a:rPr lang="el-GR" i="1" smtClean="0">
                <a:solidFill>
                  <a:srgbClr val="006699"/>
                </a:solidFill>
              </a:rPr>
              <a:t>Θ</a:t>
            </a:r>
            <a:r>
              <a:rPr lang="pl-PL" i="1" smtClean="0"/>
              <a:t> </a:t>
            </a:r>
            <a:r>
              <a:rPr lang="pl-PL" smtClean="0"/>
              <a:t>[0</a:t>
            </a:r>
            <a:r>
              <a:rPr lang="pl-PL" i="1" smtClean="0"/>
              <a:t>, </a:t>
            </a:r>
            <a:r>
              <a:rPr lang="pl-PL" smtClean="0"/>
              <a:t>1] punkty </a:t>
            </a:r>
            <a:r>
              <a:rPr lang="pl-PL" i="1" smtClean="0"/>
              <a:t>p</a:t>
            </a:r>
            <a:r>
              <a:rPr lang="pl-PL" i="1" baseline="-25000" smtClean="0"/>
              <a:t>i</a:t>
            </a:r>
            <a:r>
              <a:rPr lang="pl-PL" i="1" smtClean="0"/>
              <a:t> </a:t>
            </a:r>
            <a:r>
              <a:rPr lang="pl-PL" smtClean="0"/>
              <a:t>i </a:t>
            </a:r>
            <a:r>
              <a:rPr lang="pl-PL" i="1" smtClean="0"/>
              <a:t>p</a:t>
            </a:r>
            <a:r>
              <a:rPr lang="pl-PL" i="1" baseline="-25000" smtClean="0"/>
              <a:t>j</a:t>
            </a:r>
            <a:r>
              <a:rPr lang="pl-PL" i="1" smtClean="0"/>
              <a:t> </a:t>
            </a:r>
            <a:r>
              <a:rPr lang="pl-PL" smtClean="0"/>
              <a:t>są sąsiadami wtedy i tylko wtedy, gdy:</a:t>
            </a:r>
          </a:p>
          <a:p>
            <a:endParaRPr lang="pl-PL" smtClean="0"/>
          </a:p>
          <a:p>
            <a:endParaRPr lang="pl-PL" smtClean="0"/>
          </a:p>
        </p:txBody>
      </p:sp>
      <p:sp>
        <p:nvSpPr>
          <p:cNvPr id="77828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7782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575" y="5084763"/>
            <a:ext cx="30956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ROCK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mtClean="0"/>
              <a:t>dwa punkty mogą być do siebie podobne, jednak należeć do różnych klas w naturalnie stworzonych grupach</a:t>
            </a:r>
          </a:p>
          <a:p>
            <a:r>
              <a:rPr lang="pl-PL" smtClean="0"/>
              <a:t>w takiej sytuacji, pomimo podobieństwa pary punktów jest mało prawdopodobnym, żeby punkty te miały duża liczbę wspólnych sąsiadów</a:t>
            </a:r>
          </a:p>
          <a:p>
            <a:r>
              <a:rPr lang="pl-PL" smtClean="0"/>
              <a:t>Połączeniem (</a:t>
            </a:r>
            <a:r>
              <a:rPr lang="pl-PL" i="1" smtClean="0">
                <a:solidFill>
                  <a:srgbClr val="006699"/>
                </a:solidFill>
              </a:rPr>
              <a:t>link </a:t>
            </a:r>
            <a:r>
              <a:rPr lang="pl-PL" smtClean="0">
                <a:solidFill>
                  <a:srgbClr val="006699"/>
                </a:solidFill>
              </a:rPr>
              <a:t>(</a:t>
            </a:r>
            <a:r>
              <a:rPr lang="pl-PL" i="1" smtClean="0">
                <a:solidFill>
                  <a:srgbClr val="006699"/>
                </a:solidFill>
              </a:rPr>
              <a:t>p</a:t>
            </a:r>
            <a:r>
              <a:rPr lang="pl-PL" i="1" baseline="-25000" smtClean="0">
                <a:solidFill>
                  <a:srgbClr val="006699"/>
                </a:solidFill>
              </a:rPr>
              <a:t>i</a:t>
            </a:r>
            <a:r>
              <a:rPr lang="pl-PL" i="1" smtClean="0">
                <a:solidFill>
                  <a:srgbClr val="006699"/>
                </a:solidFill>
              </a:rPr>
              <a:t>, p</a:t>
            </a:r>
            <a:r>
              <a:rPr lang="pl-PL" i="1" baseline="-25000" smtClean="0">
                <a:solidFill>
                  <a:srgbClr val="006699"/>
                </a:solidFill>
              </a:rPr>
              <a:t>j</a:t>
            </a:r>
            <a:r>
              <a:rPr lang="pl-PL" smtClean="0">
                <a:solidFill>
                  <a:srgbClr val="006699"/>
                </a:solidFill>
              </a:rPr>
              <a:t>)</a:t>
            </a:r>
            <a:r>
              <a:rPr lang="pl-PL" smtClean="0"/>
              <a:t> ) pomiędzy punktami </a:t>
            </a:r>
            <a:r>
              <a:rPr lang="pl-PL" i="1" smtClean="0"/>
              <a:t>p</a:t>
            </a:r>
            <a:r>
              <a:rPr lang="pl-PL" i="1" baseline="-25000" smtClean="0"/>
              <a:t>i</a:t>
            </a:r>
            <a:r>
              <a:rPr lang="pl-PL" i="1" smtClean="0"/>
              <a:t> </a:t>
            </a:r>
            <a:r>
              <a:rPr lang="pl-PL" smtClean="0"/>
              <a:t>i </a:t>
            </a:r>
            <a:r>
              <a:rPr lang="pl-PL" i="1" smtClean="0"/>
              <a:t>p</a:t>
            </a:r>
            <a:r>
              <a:rPr lang="pl-PL" i="1" baseline="-25000" smtClean="0"/>
              <a:t>j</a:t>
            </a:r>
            <a:r>
              <a:rPr lang="pl-PL" i="1" smtClean="0"/>
              <a:t> </a:t>
            </a:r>
            <a:r>
              <a:rPr lang="pl-PL" smtClean="0"/>
              <a:t>jest liczba mówiąca o ilości wspólnych sąsiadów jakie maja punkty </a:t>
            </a:r>
            <a:r>
              <a:rPr lang="pl-PL" i="1" smtClean="0"/>
              <a:t>p</a:t>
            </a:r>
            <a:r>
              <a:rPr lang="pl-PL" i="1" baseline="-25000" smtClean="0"/>
              <a:t>i</a:t>
            </a:r>
            <a:r>
              <a:rPr lang="pl-PL" i="1" smtClean="0"/>
              <a:t> </a:t>
            </a:r>
            <a:r>
              <a:rPr lang="pl-PL" smtClean="0"/>
              <a:t>i </a:t>
            </a:r>
            <a:r>
              <a:rPr lang="pl-PL" i="1" smtClean="0"/>
              <a:t>p</a:t>
            </a:r>
            <a:r>
              <a:rPr lang="pl-PL" i="1" baseline="-25000" smtClean="0"/>
              <a:t>j</a:t>
            </a:r>
            <a:r>
              <a:rPr lang="pl-PL" i="1" smtClean="0"/>
              <a:t> </a:t>
            </a:r>
            <a:endParaRPr lang="pl-PL" smtClean="0"/>
          </a:p>
          <a:p>
            <a:r>
              <a:rPr lang="pl-PL" smtClean="0"/>
              <a:t>Funkcja celu </a:t>
            </a:r>
            <a:r>
              <a:rPr lang="pl-PL" i="1" smtClean="0">
                <a:solidFill>
                  <a:srgbClr val="006699"/>
                </a:solidFill>
              </a:rPr>
              <a:t>E</a:t>
            </a:r>
            <a:r>
              <a:rPr lang="pl-PL" i="1" baseline="-25000" smtClean="0">
                <a:solidFill>
                  <a:srgbClr val="006699"/>
                </a:solidFill>
              </a:rPr>
              <a:t>l</a:t>
            </a:r>
            <a:r>
              <a:rPr lang="pl-PL" i="1" smtClean="0">
                <a:solidFill>
                  <a:srgbClr val="006699"/>
                </a:solidFill>
              </a:rPr>
              <a:t> </a:t>
            </a:r>
            <a:r>
              <a:rPr lang="pl-PL" smtClean="0"/>
              <a:t>ma za zadanie zmaksymalizować liczbę połączeń w jednej grupie jednocześnie nie dopuszczając rozwiązania, które będzie nadmiernie łączyć grupy:</a:t>
            </a:r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5589588"/>
            <a:ext cx="420052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997200"/>
            <a:ext cx="7488237" cy="576263"/>
          </a:xfrm>
        </p:spPr>
        <p:txBody>
          <a:bodyPr/>
          <a:lstStyle/>
          <a:p>
            <a:r>
              <a:rPr lang="pl-PL" smtClean="0"/>
              <a:t>Algorytmy gridowe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smtClean="0"/>
              <a:t>Algorytmy gridowe</a:t>
            </a:r>
            <a:br>
              <a:rPr lang="pl-PL" sz="2400" smtClean="0"/>
            </a:br>
            <a:r>
              <a:rPr lang="pl-PL" sz="2400" smtClean="0"/>
              <a:t>STING: A Statistical Information Grid Approach</a:t>
            </a:r>
          </a:p>
        </p:txBody>
      </p:sp>
      <p:sp>
        <p:nvSpPr>
          <p:cNvPr id="80899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pl-PL" smtClean="0"/>
              <a:t>• Wang, Yang and Muntz (VLDB’97)</a:t>
            </a:r>
          </a:p>
          <a:p>
            <a:pPr>
              <a:buFont typeface="Georgia" pitchFamily="18" charset="0"/>
              <a:buNone/>
            </a:pPr>
            <a:r>
              <a:rPr lang="pl-PL" smtClean="0"/>
              <a:t>• The spatial area area is divided into rectangular cells</a:t>
            </a:r>
          </a:p>
          <a:p>
            <a:pPr>
              <a:buFont typeface="Georgia" pitchFamily="18" charset="0"/>
              <a:buNone/>
            </a:pPr>
            <a:r>
              <a:rPr lang="pl-PL" smtClean="0"/>
              <a:t>• There are several levels of cells corresponding to different levels of resolution</a:t>
            </a:r>
          </a:p>
        </p:txBody>
      </p:sp>
      <p:sp>
        <p:nvSpPr>
          <p:cNvPr id="80900" name="Symbol zastępczy stopki 3"/>
          <p:cNvSpPr>
            <a:spLocks noGrp="1"/>
          </p:cNvSpPr>
          <p:nvPr>
            <p:ph type="ftr" sz="quarter" idx="10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pl-PL" smtClean="0"/>
              <a:t>KISIM, WIMiIP, AGH</a:t>
            </a:r>
          </a:p>
        </p:txBody>
      </p:sp>
      <p:pic>
        <p:nvPicPr>
          <p:cNvPr id="8090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3500438"/>
            <a:ext cx="45783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CLIQUE (Clustering In QUEst)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smtClean="0"/>
              <a:t>Agrawal, Gehrke, Gunopulos, Raghavan (SIGMOD’98).</a:t>
            </a:r>
          </a:p>
          <a:p>
            <a:r>
              <a:rPr lang="pl-PL" sz="2000" smtClean="0"/>
              <a:t>Automatically identifying subspaces of a high dimensional data space that allow better clustering than original space</a:t>
            </a:r>
          </a:p>
          <a:p>
            <a:r>
              <a:rPr lang="pl-PL" sz="2000" smtClean="0"/>
              <a:t>CLIQUE can be considered as both density-based and gridbased</a:t>
            </a:r>
          </a:p>
          <a:p>
            <a:pPr lvl="1"/>
            <a:r>
              <a:rPr lang="pl-PL" sz="2000" smtClean="0"/>
              <a:t>It partitions each dimension into the same number of equal length interval</a:t>
            </a:r>
          </a:p>
          <a:p>
            <a:pPr lvl="1"/>
            <a:r>
              <a:rPr lang="pl-PL" sz="2000" smtClean="0"/>
              <a:t>It partitions an m-dimensional data space into non-overlapping rectangular units</a:t>
            </a:r>
          </a:p>
          <a:p>
            <a:pPr lvl="1"/>
            <a:r>
              <a:rPr lang="pl-PL" sz="2000" smtClean="0"/>
              <a:t>A unit is dense if the fraction of total data points contained in the unit exceeds the input model parameter</a:t>
            </a:r>
          </a:p>
          <a:p>
            <a:pPr lvl="1"/>
            <a:r>
              <a:rPr lang="pl-PL" sz="2000" smtClean="0"/>
              <a:t>A cluster is a maximal set of connected dense units within a subspace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CLIQUE: The Major Steps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2000" smtClean="0"/>
              <a:t>Partition the data space and find the number of points that lie inside each cell of the partition.</a:t>
            </a:r>
          </a:p>
          <a:p>
            <a:r>
              <a:rPr lang="pl-PL" sz="2000" smtClean="0"/>
              <a:t>Identify the subspaces that contain clusters using the Apriori principle</a:t>
            </a:r>
          </a:p>
          <a:p>
            <a:r>
              <a:rPr lang="pl-PL" sz="2000" smtClean="0"/>
              <a:t>Identify clusters:</a:t>
            </a:r>
          </a:p>
          <a:p>
            <a:pPr lvl="1"/>
            <a:r>
              <a:rPr lang="pl-PL" sz="2000" smtClean="0"/>
              <a:t>Determine dense units in all subspaces of interests</a:t>
            </a:r>
          </a:p>
          <a:p>
            <a:pPr lvl="1"/>
            <a:r>
              <a:rPr lang="pl-PL" sz="2000" smtClean="0"/>
              <a:t>Determine connected dense units in all subspaces of interests.</a:t>
            </a:r>
          </a:p>
          <a:p>
            <a:r>
              <a:rPr lang="pl-PL" sz="2000" smtClean="0"/>
              <a:t>Generate minimal description for the clusters</a:t>
            </a:r>
          </a:p>
          <a:p>
            <a:pPr lvl="1"/>
            <a:r>
              <a:rPr lang="pl-PL" sz="2000" smtClean="0"/>
              <a:t>Determine maximal regions that cover a cluster of connected dense units for each cluster</a:t>
            </a:r>
          </a:p>
          <a:p>
            <a:pPr lvl="1"/>
            <a:r>
              <a:rPr lang="pl-PL" sz="2000" smtClean="0"/>
              <a:t>Determination of minimal cover for each cluster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525" y="1125538"/>
            <a:ext cx="310515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052513"/>
            <a:ext cx="29813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619250" y="126841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1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7019925" y="105251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2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795963" y="2492375"/>
            <a:ext cx="2017712" cy="720725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638" y="3573463"/>
            <a:ext cx="4810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500438"/>
            <a:ext cx="2532062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6443663" y="4941888"/>
            <a:ext cx="360362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3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2051050" y="3789363"/>
            <a:ext cx="3603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l-PL" sz="2400" b="1">
                <a:solidFill>
                  <a:srgbClr val="006699"/>
                </a:solidFill>
              </a:rPr>
              <a:t>4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908175" y="4221163"/>
            <a:ext cx="5762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971550" y="4941888"/>
            <a:ext cx="1439863" cy="360362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052513"/>
            <a:ext cx="7548562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3860800"/>
            <a:ext cx="606425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0" y="6551613"/>
            <a:ext cx="45164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1000" b="1"/>
              <a:t>Źródło: prof. J. Stefanowski, wykłady, http://www.cs.put.poznan.pl/jstefanowski/</a:t>
            </a:r>
            <a:endParaRPr lang="pl-PL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Strength and Weakness of </a:t>
            </a:r>
            <a:r>
              <a:rPr lang="pl-PL" i="1" smtClean="0"/>
              <a:t>CLIQUE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r>
              <a:rPr lang="pl-PL" b="1" smtClean="0">
                <a:solidFill>
                  <a:srgbClr val="006699"/>
                </a:solidFill>
              </a:rPr>
              <a:t>Strength</a:t>
            </a:r>
          </a:p>
          <a:p>
            <a:r>
              <a:rPr lang="pl-PL" smtClean="0"/>
              <a:t>It </a:t>
            </a:r>
            <a:r>
              <a:rPr lang="pl-PL" i="1" smtClean="0"/>
              <a:t>automatically </a:t>
            </a:r>
            <a:r>
              <a:rPr lang="pl-PL" smtClean="0"/>
              <a:t>finds subspaces of the highest dimensionality such that high density clusters exist in those subspaces</a:t>
            </a:r>
          </a:p>
          <a:p>
            <a:r>
              <a:rPr lang="pl-PL" smtClean="0"/>
              <a:t>It is </a:t>
            </a:r>
            <a:r>
              <a:rPr lang="pl-PL" i="1" smtClean="0"/>
              <a:t>insensitive </a:t>
            </a:r>
            <a:r>
              <a:rPr lang="pl-PL" smtClean="0"/>
              <a:t>to the order of records in input and does not presume some canonical data distribution</a:t>
            </a:r>
          </a:p>
          <a:p>
            <a:r>
              <a:rPr lang="pl-PL" smtClean="0"/>
              <a:t>It scales </a:t>
            </a:r>
            <a:r>
              <a:rPr lang="pl-PL" i="1" smtClean="0"/>
              <a:t>linearly </a:t>
            </a:r>
            <a:r>
              <a:rPr lang="pl-PL" smtClean="0"/>
              <a:t>with the size of input and has good scalability as the number of dimensions in the data increases</a:t>
            </a:r>
          </a:p>
          <a:p>
            <a:pPr>
              <a:buFont typeface="Georgia" pitchFamily="18" charset="0"/>
              <a:buNone/>
            </a:pPr>
            <a:r>
              <a:rPr lang="pl-PL" b="1" smtClean="0">
                <a:solidFill>
                  <a:srgbClr val="006699"/>
                </a:solidFill>
              </a:rPr>
              <a:t>Weakness</a:t>
            </a:r>
          </a:p>
          <a:p>
            <a:r>
              <a:rPr lang="pl-PL" smtClean="0"/>
              <a:t>The accuracy of the clustering result may be degraded at the expense of simplicity of the method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412875"/>
            <a:ext cx="3743325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5219700" y="3141663"/>
            <a:ext cx="647700" cy="4318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5435600" y="4652963"/>
            <a:ext cx="1439863" cy="431800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412875"/>
            <a:ext cx="3733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611188" y="2781300"/>
            <a:ext cx="1439862" cy="287338"/>
          </a:xfrm>
          <a:prstGeom prst="roundRect">
            <a:avLst>
              <a:gd name="adj" fmla="val 16667"/>
            </a:avLst>
          </a:prstGeom>
          <a:solidFill>
            <a:srgbClr val="006699">
              <a:alpha val="20000"/>
            </a:srgbClr>
          </a:solidFill>
          <a:ln w="25400">
            <a:solidFill>
              <a:srgbClr val="00669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pl-PL" sz="2400" b="1">
              <a:solidFill>
                <a:srgbClr val="00669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99">
            <a:alpha val="2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6699">
            <a:alpha val="2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2998</Words>
  <Application>Microsoft Office PowerPoint</Application>
  <PresentationFormat>Pokaz na ekranie (4:3)</PresentationFormat>
  <Paragraphs>498</Paragraphs>
  <Slides>81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81</vt:i4>
      </vt:variant>
    </vt:vector>
  </HeadingPairs>
  <TitlesOfParts>
    <vt:vector size="83" baseType="lpstr">
      <vt:lpstr>Projekt domyślny</vt:lpstr>
      <vt:lpstr>Równanie</vt:lpstr>
      <vt:lpstr> Eksploracja Danych </vt:lpstr>
      <vt:lpstr>Rodzaje modeli:</vt:lpstr>
      <vt:lpstr>Cele grupowania</vt:lpstr>
      <vt:lpstr>STATISTICA –  przykład metody k-średnich</vt:lpstr>
      <vt:lpstr>Przykład w STATISTICA</vt:lpstr>
      <vt:lpstr>Przykład w STATISTICA</vt:lpstr>
      <vt:lpstr>Losowanie warstwowe</vt:lpstr>
      <vt:lpstr>Slajd 8</vt:lpstr>
      <vt:lpstr>Slajd 9</vt:lpstr>
      <vt:lpstr>Statystyki opisowe skupień</vt:lpstr>
      <vt:lpstr>Co już wiemy?</vt:lpstr>
      <vt:lpstr>Slajd 12</vt:lpstr>
      <vt:lpstr>Co nowego o skupieniu 2?</vt:lpstr>
      <vt:lpstr>Co z kobietami?</vt:lpstr>
      <vt:lpstr>Kim są pozostali?</vt:lpstr>
      <vt:lpstr>Kto się najbardziej różni?</vt:lpstr>
      <vt:lpstr>Probabilistyczny algorytm EM Expectation Maximisation</vt:lpstr>
      <vt:lpstr>Probabilistyczny algorytm EM Expectation Maximisation</vt:lpstr>
      <vt:lpstr>Algorytm EM</vt:lpstr>
      <vt:lpstr>Algorytm EM</vt:lpstr>
      <vt:lpstr>Gaussian mixture model</vt:lpstr>
      <vt:lpstr>Gaussian mixture model</vt:lpstr>
      <vt:lpstr>Jak dobrać k?</vt:lpstr>
      <vt:lpstr>Fuzzy c-means</vt:lpstr>
      <vt:lpstr>Fuzzy c-means</vt:lpstr>
      <vt:lpstr>Fuzzy c-means</vt:lpstr>
      <vt:lpstr>Fuzzy c-means</vt:lpstr>
      <vt:lpstr>Fuzzy c-means</vt:lpstr>
      <vt:lpstr>Fuzzy c-means</vt:lpstr>
      <vt:lpstr>COBWEB – grupowanie probabilistyczne</vt:lpstr>
      <vt:lpstr>COBWEB – grupowanie probabilistyczne </vt:lpstr>
      <vt:lpstr>Algorytm COBWEB/CLASSIT:</vt:lpstr>
      <vt:lpstr>COBWEB</vt:lpstr>
      <vt:lpstr>Slajd 34</vt:lpstr>
      <vt:lpstr>Slajd 35</vt:lpstr>
      <vt:lpstr>COBWEB</vt:lpstr>
      <vt:lpstr>COBWEB</vt:lpstr>
      <vt:lpstr>COBWEB</vt:lpstr>
      <vt:lpstr>COBWEB</vt:lpstr>
      <vt:lpstr>COBWEB</vt:lpstr>
      <vt:lpstr>COBWEB</vt:lpstr>
      <vt:lpstr>COBWEB</vt:lpstr>
      <vt:lpstr>COBWEB</vt:lpstr>
      <vt:lpstr>Ulepszony algorytm hierarchiczny- BIRCH</vt:lpstr>
      <vt:lpstr>Ulepszony algorytm hierarchiczny- BIRCH</vt:lpstr>
      <vt:lpstr>wizualizacja</vt:lpstr>
      <vt:lpstr>Algorytm BIRCH – Schemat blokowy</vt:lpstr>
      <vt:lpstr>Algorytm BIRCH – Faza 3,4</vt:lpstr>
      <vt:lpstr>BIRCH - Ocena</vt:lpstr>
      <vt:lpstr>BIRCH – Struktura CF drzewa</vt:lpstr>
      <vt:lpstr>Opis grupy</vt:lpstr>
      <vt:lpstr>Opis grupy – Wektor CF</vt:lpstr>
      <vt:lpstr>CF - drzewo</vt:lpstr>
      <vt:lpstr>Wstawianie obiektu do drzewa</vt:lpstr>
      <vt:lpstr>Efekt splite, merge i resplite</vt:lpstr>
      <vt:lpstr>Grupowanie oparte na gęstości</vt:lpstr>
      <vt:lpstr>Ograniczenie algorytmów grupowania opartych na odległości</vt:lpstr>
      <vt:lpstr>Grupowanie oparte na gęstości</vt:lpstr>
      <vt:lpstr>Grupowanie oparte na gęstości</vt:lpstr>
      <vt:lpstr>Pojęcia podstawowe</vt:lpstr>
      <vt:lpstr>Pojęcia podstawowe</vt:lpstr>
      <vt:lpstr>Density-Based Clustering</vt:lpstr>
      <vt:lpstr>DBSCAN: Density Based Spatial Clustering of Applications with Noise</vt:lpstr>
      <vt:lpstr>Algorytm DBSCAN</vt:lpstr>
      <vt:lpstr>Algorytmy O-Cluster,  WaveCluster, oraz ROCK</vt:lpstr>
      <vt:lpstr>Algorytm O-Cluster algorytm ortogonalnego partycjonowania </vt:lpstr>
      <vt:lpstr>OracleDataMiner O’cluster</vt:lpstr>
      <vt:lpstr>WaveCluster</vt:lpstr>
      <vt:lpstr>Przykład zastosowania falki</vt:lpstr>
      <vt:lpstr>Działanie algorytmu – przykład</vt:lpstr>
      <vt:lpstr>WaveCluster</vt:lpstr>
      <vt:lpstr>Przykłady znalezionych grup</vt:lpstr>
      <vt:lpstr>Zalety i wady algorytmu</vt:lpstr>
      <vt:lpstr>Algorytm ROCK</vt:lpstr>
      <vt:lpstr>ROCK</vt:lpstr>
      <vt:lpstr>Algorytmy gridowe</vt:lpstr>
      <vt:lpstr>Algorytmy gridowe STING: A Statistical Information Grid Approach</vt:lpstr>
      <vt:lpstr>CLIQUE (Clustering In QUEst)</vt:lpstr>
      <vt:lpstr>CLIQUE: The Major Steps</vt:lpstr>
      <vt:lpstr>Slajd 80</vt:lpstr>
      <vt:lpstr>Strength and Weakness of CLIQUE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99</cp:revision>
  <dcterms:created xsi:type="dcterms:W3CDTF">2009-12-04T09:17:17Z</dcterms:created>
  <dcterms:modified xsi:type="dcterms:W3CDTF">2018-04-23T11:00:45Z</dcterms:modified>
</cp:coreProperties>
</file>