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36"/>
  </p:notesMasterIdLst>
  <p:sldIdLst>
    <p:sldId id="392" r:id="rId2"/>
    <p:sldId id="393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6" r:id="rId46"/>
    <p:sldId id="437" r:id="rId47"/>
    <p:sldId id="438" r:id="rId48"/>
    <p:sldId id="439" r:id="rId49"/>
    <p:sldId id="440" r:id="rId50"/>
    <p:sldId id="441" r:id="rId51"/>
    <p:sldId id="442" r:id="rId52"/>
    <p:sldId id="443" r:id="rId53"/>
    <p:sldId id="444" r:id="rId54"/>
    <p:sldId id="445" r:id="rId55"/>
    <p:sldId id="446" r:id="rId56"/>
    <p:sldId id="447" r:id="rId57"/>
    <p:sldId id="448" r:id="rId58"/>
    <p:sldId id="449" r:id="rId59"/>
    <p:sldId id="313" r:id="rId60"/>
    <p:sldId id="381" r:id="rId61"/>
    <p:sldId id="382" r:id="rId62"/>
    <p:sldId id="383" r:id="rId63"/>
    <p:sldId id="384" r:id="rId64"/>
    <p:sldId id="385" r:id="rId65"/>
    <p:sldId id="386" r:id="rId66"/>
    <p:sldId id="387" r:id="rId67"/>
    <p:sldId id="388" r:id="rId68"/>
    <p:sldId id="389" r:id="rId69"/>
    <p:sldId id="390" r:id="rId70"/>
    <p:sldId id="391" r:id="rId71"/>
    <p:sldId id="321" r:id="rId72"/>
    <p:sldId id="322" r:id="rId73"/>
    <p:sldId id="324" r:id="rId74"/>
    <p:sldId id="325" r:id="rId75"/>
    <p:sldId id="326" r:id="rId76"/>
    <p:sldId id="328" r:id="rId77"/>
    <p:sldId id="329" r:id="rId78"/>
    <p:sldId id="330" r:id="rId79"/>
    <p:sldId id="332" r:id="rId80"/>
    <p:sldId id="333" r:id="rId81"/>
    <p:sldId id="334" r:id="rId82"/>
    <p:sldId id="337" r:id="rId83"/>
    <p:sldId id="338" r:id="rId84"/>
    <p:sldId id="380" r:id="rId85"/>
    <p:sldId id="339" r:id="rId86"/>
    <p:sldId id="341" r:id="rId87"/>
    <p:sldId id="342" r:id="rId88"/>
    <p:sldId id="343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6" r:id="rId97"/>
    <p:sldId id="357" r:id="rId98"/>
    <p:sldId id="359" r:id="rId99"/>
    <p:sldId id="362" r:id="rId100"/>
    <p:sldId id="365" r:id="rId101"/>
    <p:sldId id="366" r:id="rId102"/>
    <p:sldId id="368" r:id="rId103"/>
    <p:sldId id="367" r:id="rId104"/>
    <p:sldId id="256" r:id="rId105"/>
    <p:sldId id="257" r:id="rId106"/>
    <p:sldId id="377" r:id="rId107"/>
    <p:sldId id="258" r:id="rId108"/>
    <p:sldId id="259" r:id="rId109"/>
    <p:sldId id="260" r:id="rId110"/>
    <p:sldId id="263" r:id="rId111"/>
    <p:sldId id="261" r:id="rId112"/>
    <p:sldId id="262" r:id="rId113"/>
    <p:sldId id="265" r:id="rId114"/>
    <p:sldId id="279" r:id="rId115"/>
    <p:sldId id="266" r:id="rId116"/>
    <p:sldId id="280" r:id="rId117"/>
    <p:sldId id="282" r:id="rId118"/>
    <p:sldId id="284" r:id="rId119"/>
    <p:sldId id="285" r:id="rId120"/>
    <p:sldId id="286" r:id="rId121"/>
    <p:sldId id="379" r:id="rId122"/>
    <p:sldId id="287" r:id="rId123"/>
    <p:sldId id="288" r:id="rId124"/>
    <p:sldId id="289" r:id="rId125"/>
    <p:sldId id="290" r:id="rId126"/>
    <p:sldId id="292" r:id="rId127"/>
    <p:sldId id="293" r:id="rId128"/>
    <p:sldId id="302" r:id="rId129"/>
    <p:sldId id="281" r:id="rId130"/>
    <p:sldId id="306" r:id="rId131"/>
    <p:sldId id="307" r:id="rId132"/>
    <p:sldId id="308" r:id="rId133"/>
    <p:sldId id="376" r:id="rId134"/>
    <p:sldId id="378" r:id="rId13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6699"/>
    <a:srgbClr val="25AE12"/>
    <a:srgbClr val="104C08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6F7B176-D509-4DE0-B6A5-DDF226EB5E63}" type="datetimeFigureOut">
              <a:rPr lang="pl-PL"/>
              <a:pPr>
                <a:defRPr/>
              </a:pPr>
              <a:t>11-05-2019</a:t>
            </a:fld>
            <a:endParaRPr lang="pl-PL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CB4E3DE0-0DD6-4E84-A3C6-CC9CA25A44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Calibri Light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Calibri Light" pitchFamily="34" charset="0"/>
            </a:endParaRPr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913"/>
            <a:ext cx="7488237" cy="606425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00800" cy="1225550"/>
          </a:xfrm>
        </p:spPr>
        <p:txBody>
          <a:bodyPr/>
          <a:lstStyle>
            <a:lvl1pPr marL="0" indent="0" algn="ctr">
              <a:buFont typeface="Georgia" pitchFamily="18" charset="0"/>
              <a:buNone/>
              <a:defRPr sz="2800">
                <a:latin typeface="Calibri Light" pitchFamily="34" charset="0"/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88913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pic>
        <p:nvPicPr>
          <p:cNvPr id="4" name="Picture 13" descr="logoAGH_bw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Calibri Light" pitchFamily="34" charset="0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Calibri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266700" indent="-266700"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buChar char="—"/>
        <a:defRPr sz="2400">
          <a:solidFill>
            <a:schemeClr val="tx1"/>
          </a:solidFill>
          <a:latin typeface="Calibri Light" pitchFamily="34" charset="0"/>
          <a:ea typeface="+mn-ea"/>
          <a:cs typeface="+mn-cs"/>
        </a:defRPr>
      </a:lvl1pPr>
      <a:lvl2pPr marL="825500" indent="-28575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400">
          <a:solidFill>
            <a:schemeClr val="tx1"/>
          </a:solidFill>
          <a:latin typeface="Calibri Light" pitchFamily="34" charset="0"/>
        </a:defRPr>
      </a:lvl2pPr>
      <a:lvl3pPr marL="1233488" indent="-22860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000">
          <a:solidFill>
            <a:schemeClr val="tx1"/>
          </a:solidFill>
          <a:latin typeface="Calibri Light" pitchFamily="34" charset="0"/>
        </a:defRPr>
      </a:lvl3pPr>
      <a:lvl4pPr marL="1641475" indent="-228600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Calibri Light" pitchFamily="34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Calibri Light" pitchFamily="34" charset="0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4427538" y="4941888"/>
            <a:ext cx="42497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l-PL"/>
              <a:t>Krzysztof Regulski, </a:t>
            </a:r>
            <a:r>
              <a:rPr lang="pl-PL" sz="1400"/>
              <a:t>WIMiIP, KISiM, </a:t>
            </a:r>
            <a:endParaRPr lang="pl-PL"/>
          </a:p>
          <a:p>
            <a:r>
              <a:rPr lang="pl-PL" sz="1400"/>
              <a:t>regulski@metal.agh.edu.pl</a:t>
            </a:r>
          </a:p>
          <a:p>
            <a:endParaRPr lang="pl-PL" sz="140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141663"/>
            <a:ext cx="6400800" cy="1266825"/>
          </a:xfrm>
          <a:noFill/>
        </p:spPr>
        <p:txBody>
          <a:bodyPr/>
          <a:lstStyle/>
          <a:p>
            <a:pPr eaLnBrk="1" hangingPunct="1"/>
            <a:r>
              <a:rPr lang="pl-PL" sz="3600" smtClean="0"/>
              <a:t>Analiza </a:t>
            </a:r>
            <a:r>
              <a:rPr lang="pl-PL" sz="3600" baseline="30000" smtClean="0"/>
              <a:t>(odkrywanie)</a:t>
            </a:r>
            <a:r>
              <a:rPr lang="pl-PL" sz="3600" smtClean="0"/>
              <a:t> Asocjacji</a:t>
            </a:r>
            <a:br>
              <a:rPr lang="pl-PL" sz="3600" smtClean="0"/>
            </a:br>
            <a:r>
              <a:rPr lang="pl-PL" sz="2400" i="1" smtClean="0"/>
              <a:t>Association rule learning</a:t>
            </a: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0" y="880200"/>
            <a:ext cx="87137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pl-PL" sz="1200" dirty="0"/>
              <a:t>w wykładzie wykorzystano: </a:t>
            </a:r>
          </a:p>
          <a:p>
            <a:pPr marL="342900" indent="-342900">
              <a:buFontTx/>
              <a:buAutoNum type="arabicPeriod"/>
            </a:pPr>
            <a:r>
              <a:rPr lang="pl-PL" sz="1200" dirty="0"/>
              <a:t>materiały dydaktyczne przygotowane w ramach projektu </a:t>
            </a:r>
            <a:br>
              <a:rPr lang="pl-PL" sz="1200" dirty="0"/>
            </a:br>
            <a:r>
              <a:rPr lang="pl-PL" sz="1200" i="1" dirty="0">
                <a:solidFill>
                  <a:srgbClr val="006699"/>
                </a:solidFill>
              </a:rPr>
              <a:t>Opracowanie programów nauczania na odległość na kierunku studiów wyższych – Informatyka, </a:t>
            </a:r>
            <a:r>
              <a:rPr lang="pl-PL" sz="1200" dirty="0"/>
              <a:t>http://wazniak.mimuw.edu.pl</a:t>
            </a:r>
          </a:p>
          <a:p>
            <a:pPr marL="342900" indent="-342900">
              <a:buFontTx/>
              <a:buAutoNum type="arabicPeriod"/>
            </a:pPr>
            <a:r>
              <a:rPr lang="pl-PL" sz="1200" dirty="0" err="1"/>
              <a:t>Hand</a:t>
            </a:r>
            <a:r>
              <a:rPr lang="pl-PL" sz="1200" dirty="0"/>
              <a:t> D., </a:t>
            </a:r>
            <a:r>
              <a:rPr lang="pl-PL" sz="1200" dirty="0" err="1"/>
              <a:t>Mannila</a:t>
            </a:r>
            <a:r>
              <a:rPr lang="pl-PL" sz="1200" dirty="0"/>
              <a:t> H., </a:t>
            </a:r>
            <a:r>
              <a:rPr lang="pl-PL" sz="1200" dirty="0" err="1"/>
              <a:t>Smyth</a:t>
            </a:r>
            <a:r>
              <a:rPr lang="pl-PL" sz="1200" dirty="0"/>
              <a:t> P., </a:t>
            </a:r>
            <a:r>
              <a:rPr lang="pl-PL" sz="1200" i="1" dirty="0">
                <a:solidFill>
                  <a:srgbClr val="006699"/>
                </a:solidFill>
              </a:rPr>
              <a:t>Eksploracja Danych</a:t>
            </a:r>
            <a:r>
              <a:rPr lang="pl-PL" sz="1200" dirty="0"/>
              <a:t>, WNT, </a:t>
            </a:r>
            <a:r>
              <a:rPr lang="pl-PL" sz="1200" dirty="0" err="1"/>
              <a:t>W-wa</a:t>
            </a:r>
            <a:r>
              <a:rPr lang="pl-PL" sz="1200" dirty="0"/>
              <a:t>, 2005</a:t>
            </a:r>
          </a:p>
          <a:p>
            <a:pPr marL="342900" indent="-342900">
              <a:buFontTx/>
              <a:buAutoNum type="arabicPeriod"/>
            </a:pPr>
            <a:r>
              <a:rPr lang="pl-PL" sz="1200" dirty="0" err="1"/>
              <a:t>Klösgen</a:t>
            </a:r>
            <a:r>
              <a:rPr lang="pl-PL" sz="1200" dirty="0"/>
              <a:t> W., </a:t>
            </a:r>
            <a:r>
              <a:rPr lang="pl-PL" sz="1200" dirty="0" err="1"/>
              <a:t>Żytkow</a:t>
            </a:r>
            <a:r>
              <a:rPr lang="pl-PL" sz="1200" dirty="0"/>
              <a:t> J.M., </a:t>
            </a:r>
            <a:r>
              <a:rPr lang="en-US" sz="1200" i="1" dirty="0">
                <a:solidFill>
                  <a:srgbClr val="006699"/>
                </a:solidFill>
              </a:rPr>
              <a:t>Handbook of Data Mining and Knowledge Discovery</a:t>
            </a:r>
            <a:r>
              <a:rPr lang="pl-PL" sz="1200" dirty="0"/>
              <a:t>, Oxford </a:t>
            </a:r>
            <a:r>
              <a:rPr lang="pl-PL" sz="1200" dirty="0" err="1"/>
              <a:t>University</a:t>
            </a:r>
            <a:r>
              <a:rPr lang="pl-PL" sz="1200" dirty="0"/>
              <a:t> Press, 2002</a:t>
            </a:r>
          </a:p>
          <a:p>
            <a:pPr marL="342900" indent="-342900">
              <a:buFontTx/>
              <a:buAutoNum type="arabicPeriod"/>
            </a:pPr>
            <a:r>
              <a:rPr lang="pl-PL" sz="1200" dirty="0" err="1"/>
              <a:t>Nguyen</a:t>
            </a:r>
            <a:r>
              <a:rPr lang="pl-PL" sz="1200" dirty="0"/>
              <a:t> </a:t>
            </a:r>
            <a:r>
              <a:rPr lang="pl-PL" sz="1200" dirty="0" err="1"/>
              <a:t>Sinh</a:t>
            </a:r>
            <a:r>
              <a:rPr lang="pl-PL" sz="1200" dirty="0"/>
              <a:t> </a:t>
            </a:r>
            <a:r>
              <a:rPr lang="pl-PL" sz="1200" dirty="0" err="1"/>
              <a:t>Hoa</a:t>
            </a:r>
            <a:r>
              <a:rPr lang="pl-PL" sz="1200" dirty="0"/>
              <a:t>, R. Kotowski, D. Ślęzak, P. </a:t>
            </a:r>
            <a:r>
              <a:rPr lang="pl-PL" sz="1200" dirty="0" err="1"/>
              <a:t>Tronczyk</a:t>
            </a:r>
            <a:r>
              <a:rPr lang="pl-PL" sz="1200" dirty="0"/>
              <a:t>, S. </a:t>
            </a:r>
            <a:r>
              <a:rPr lang="pl-PL" sz="1200" dirty="0" err="1"/>
              <a:t>Więch</a:t>
            </a:r>
            <a:r>
              <a:rPr lang="pl-PL" sz="1200" dirty="0"/>
              <a:t>, J. Wróblewski, </a:t>
            </a:r>
            <a:r>
              <a:rPr lang="pl-PL" sz="1200" i="1" dirty="0">
                <a:solidFill>
                  <a:srgbClr val="006699"/>
                </a:solidFill>
              </a:rPr>
              <a:t>Analiza danych</a:t>
            </a:r>
            <a:r>
              <a:rPr lang="pl-PL" sz="1200" dirty="0"/>
              <a:t>, Polsko-Japońska Wyższa Szkoła Technik Komputerowych, Warszawa 2006, http://edu.pjwstk.edu.pl/wyklady/adn/scb/index.htm, Projekt finansowany ze środków programu </a:t>
            </a:r>
            <a:r>
              <a:rPr lang="pl-PL" sz="1200" dirty="0" smtClean="0"/>
              <a:t>EFS</a:t>
            </a:r>
          </a:p>
          <a:p>
            <a:pPr marL="342900" indent="-342900">
              <a:buFontTx/>
              <a:buAutoNum type="arabicPeriod"/>
            </a:pPr>
            <a:r>
              <a:rPr lang="pl-PL" sz="1200" dirty="0" err="1" smtClean="0"/>
              <a:t>Harańczyk</a:t>
            </a:r>
            <a:r>
              <a:rPr lang="pl-PL" sz="1200" dirty="0" smtClean="0"/>
              <a:t> G., </a:t>
            </a:r>
            <a:r>
              <a:rPr lang="pl-PL" sz="1200" dirty="0" err="1" smtClean="0"/>
              <a:t>StatSoft</a:t>
            </a:r>
            <a:r>
              <a:rPr lang="pl-PL" sz="1200" dirty="0" smtClean="0"/>
              <a:t> Polska, </a:t>
            </a:r>
            <a:r>
              <a:rPr lang="pl-PL" sz="1200" dirty="0" err="1" smtClean="0"/>
              <a:t>www.statsoft.pl</a:t>
            </a:r>
            <a:r>
              <a:rPr lang="pl-PL" sz="1200" dirty="0" smtClean="0"/>
              <a:t>/</a:t>
            </a:r>
            <a:r>
              <a:rPr lang="pl-PL" sz="1200" dirty="0" err="1" smtClean="0"/>
              <a:t>czytelnia.html</a:t>
            </a:r>
            <a:endParaRPr lang="pl-PL" sz="1200" dirty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	Eksploracja Danych	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3491880" cy="263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dirty="0" smtClean="0">
                <a:latin typeface="Calibri" pitchFamily="34" charset="0"/>
              </a:rPr>
              <a:t>Przykładowo - informację o tym, że większość klientów, którzy kupują </a:t>
            </a:r>
            <a:r>
              <a:rPr lang="pl-PL" i="1" dirty="0" smtClean="0">
                <a:latin typeface="Calibri" pitchFamily="34" charset="0"/>
              </a:rPr>
              <a:t>MS Windows</a:t>
            </a:r>
            <a:r>
              <a:rPr lang="pl-PL" dirty="0" smtClean="0">
                <a:latin typeface="Calibri" pitchFamily="34" charset="0"/>
              </a:rPr>
              <a:t> kupują również </a:t>
            </a:r>
            <a:r>
              <a:rPr lang="pl-PL" i="1" dirty="0" smtClean="0">
                <a:latin typeface="Calibri" pitchFamily="34" charset="0"/>
              </a:rPr>
              <a:t>MS Office</a:t>
            </a:r>
            <a:r>
              <a:rPr lang="pl-PL" dirty="0" smtClean="0">
                <a:latin typeface="Calibri" pitchFamily="34" charset="0"/>
              </a:rPr>
              <a:t> można zapisać za pomocą następującej reguły asocjacyjnej: </a:t>
            </a:r>
          </a:p>
          <a:p>
            <a:pPr algn="ctr">
              <a:buFont typeface="Georgia" pitchFamily="18" charset="0"/>
              <a:buNone/>
            </a:pPr>
            <a:r>
              <a:rPr lang="pl-PL" i="1" dirty="0" err="1" smtClean="0">
                <a:solidFill>
                  <a:srgbClr val="006699"/>
                </a:solidFill>
                <a:latin typeface="Calibri" pitchFamily="34" charset="0"/>
              </a:rPr>
              <a:t>windows</a:t>
            </a:r>
            <a:r>
              <a:rPr lang="pl-PL" i="1" dirty="0" smtClean="0">
                <a:solidFill>
                  <a:srgbClr val="006699"/>
                </a:solidFill>
                <a:latin typeface="Calibri" pitchFamily="34" charset="0"/>
              </a:rPr>
              <a:t> </a:t>
            </a:r>
            <a:r>
              <a:rPr lang="es-ES" i="1" dirty="0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i="1" dirty="0" smtClean="0">
                <a:solidFill>
                  <a:srgbClr val="006699"/>
                </a:solidFill>
                <a:latin typeface="Calibri" pitchFamily="34" charset="0"/>
              </a:rPr>
              <a:t> </a:t>
            </a:r>
            <a:r>
              <a:rPr lang="pl-PL" i="1" dirty="0" err="1" smtClean="0">
                <a:solidFill>
                  <a:srgbClr val="006699"/>
                </a:solidFill>
                <a:latin typeface="Calibri" pitchFamily="34" charset="0"/>
              </a:rPr>
              <a:t>office</a:t>
            </a:r>
            <a:r>
              <a:rPr lang="pl-PL" dirty="0" smtClean="0">
                <a:latin typeface="Calibri" pitchFamily="34" charset="0"/>
              </a:rPr>
              <a:t/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[</a:t>
            </a:r>
            <a:r>
              <a:rPr lang="pl-PL" b="1" dirty="0" err="1" smtClean="0">
                <a:latin typeface="Calibri" pitchFamily="34" charset="0"/>
              </a:rPr>
              <a:t>support</a:t>
            </a:r>
            <a:r>
              <a:rPr lang="pl-PL" dirty="0" smtClean="0">
                <a:latin typeface="Calibri" pitchFamily="34" charset="0"/>
              </a:rPr>
              <a:t> = 15%, </a:t>
            </a:r>
            <a:r>
              <a:rPr lang="pl-PL" b="1" dirty="0" err="1" smtClean="0">
                <a:latin typeface="Calibri" pitchFamily="34" charset="0"/>
              </a:rPr>
              <a:t>confidence</a:t>
            </a:r>
            <a:r>
              <a:rPr lang="pl-PL" dirty="0" smtClean="0">
                <a:latin typeface="Calibri" pitchFamily="34" charset="0"/>
              </a:rPr>
              <a:t> = 75%]</a:t>
            </a:r>
          </a:p>
          <a:p>
            <a:pPr lvl="1"/>
            <a:r>
              <a:rPr lang="pl-PL" dirty="0" smtClean="0">
                <a:latin typeface="Calibri" pitchFamily="34" charset="0"/>
              </a:rPr>
              <a:t>Wsparcie 15% oznacza, że wśród zbadanych transakcji </a:t>
            </a:r>
            <a:r>
              <a:rPr lang="pl-PL" i="1" dirty="0" err="1" smtClean="0">
                <a:latin typeface="Calibri" pitchFamily="34" charset="0"/>
              </a:rPr>
              <a:t>windows</a:t>
            </a:r>
            <a:r>
              <a:rPr lang="pl-PL" dirty="0" smtClean="0">
                <a:latin typeface="Calibri" pitchFamily="34" charset="0"/>
              </a:rPr>
              <a:t> i </a:t>
            </a:r>
            <a:r>
              <a:rPr lang="pl-PL" i="1" dirty="0" err="1" smtClean="0">
                <a:latin typeface="Calibri" pitchFamily="34" charset="0"/>
              </a:rPr>
              <a:t>office</a:t>
            </a:r>
            <a:r>
              <a:rPr lang="pl-PL" dirty="0" smtClean="0">
                <a:latin typeface="Calibri" pitchFamily="34" charset="0"/>
              </a:rPr>
              <a:t> występują razem w piętnastu procentach,</a:t>
            </a:r>
          </a:p>
          <a:p>
            <a:pPr lvl="1"/>
            <a:r>
              <a:rPr lang="pl-PL" dirty="0" smtClean="0">
                <a:latin typeface="Calibri" pitchFamily="34" charset="0"/>
              </a:rPr>
              <a:t>wiarygodność 75% oznacza, że wśród klientów kupujących </a:t>
            </a:r>
            <a:r>
              <a:rPr lang="pl-PL" i="1" dirty="0" err="1" smtClean="0">
                <a:latin typeface="Calibri" pitchFamily="34" charset="0"/>
              </a:rPr>
              <a:t>windows</a:t>
            </a:r>
            <a:r>
              <a:rPr lang="pl-PL" dirty="0" smtClean="0">
                <a:latin typeface="Calibri" pitchFamily="34" charset="0"/>
              </a:rPr>
              <a:t> 75% klientów również kupuje </a:t>
            </a:r>
            <a:r>
              <a:rPr lang="pl-PL" i="1" dirty="0" err="1" smtClean="0">
                <a:latin typeface="Calibri" pitchFamily="34" charset="0"/>
              </a:rPr>
              <a:t>office</a:t>
            </a:r>
            <a:r>
              <a:rPr lang="pl-PL" dirty="0" smtClean="0">
                <a:latin typeface="Calibri" pitchFamily="34" charset="0"/>
              </a:rPr>
              <a:t>. </a:t>
            </a:r>
          </a:p>
          <a:p>
            <a:pPr lvl="1"/>
            <a:endParaRPr lang="pl-PL" dirty="0" smtClean="0">
              <a:latin typeface="Calibri" pitchFamily="34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pl-PL" smtClean="0">
                <a:latin typeface="Calibri" pitchFamily="34" charset="0"/>
              </a:rPr>
              <a:t>Ufność i wsparcie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2400" smtClean="0"/>
              <a:t>Dyskretyzacja atrybutów </a:t>
            </a:r>
            <a:br>
              <a:rPr lang="pl-PL" sz="2400" smtClean="0"/>
            </a:br>
            <a:r>
              <a:rPr lang="pl-PL" sz="2400" smtClean="0"/>
              <a:t>ilościowych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73238"/>
            <a:ext cx="8229600" cy="4608512"/>
          </a:xfrm>
        </p:spPr>
        <p:txBody>
          <a:bodyPr/>
          <a:lstStyle/>
          <a:p>
            <a:r>
              <a:rPr lang="pl-PL" dirty="0" smtClean="0"/>
              <a:t>Przedziały o </a:t>
            </a:r>
            <a:r>
              <a:rPr lang="pl-PL" dirty="0" smtClean="0">
                <a:solidFill>
                  <a:srgbClr val="006699"/>
                </a:solidFill>
              </a:rPr>
              <a:t>równej szerokości</a:t>
            </a:r>
            <a:r>
              <a:rPr lang="pl-PL" dirty="0" smtClean="0"/>
              <a:t> – rozmiar każdego przedziału jest identyczny (np. przedziały 10tys. dla atrybutu „dochód”)</a:t>
            </a:r>
          </a:p>
          <a:p>
            <a:r>
              <a:rPr lang="pl-PL" dirty="0" smtClean="0"/>
              <a:t>Przedziały o </a:t>
            </a:r>
            <a:r>
              <a:rPr lang="pl-PL" dirty="0" smtClean="0">
                <a:solidFill>
                  <a:srgbClr val="006699"/>
                </a:solidFill>
              </a:rPr>
              <a:t>równej gęstości</a:t>
            </a:r>
            <a:r>
              <a:rPr lang="pl-PL" dirty="0" smtClean="0"/>
              <a:t> – każdy przedział posiada zbliżoną (równą) liczbę rekordów przypisanych do przedziału</a:t>
            </a:r>
          </a:p>
          <a:p>
            <a:r>
              <a:rPr lang="pl-PL" dirty="0" smtClean="0"/>
              <a:t>Dyskretyzacja poprzez </a:t>
            </a:r>
            <a:r>
              <a:rPr lang="pl-PL" dirty="0" smtClean="0">
                <a:solidFill>
                  <a:srgbClr val="006699"/>
                </a:solidFill>
              </a:rPr>
              <a:t>grupowanie</a:t>
            </a:r>
            <a:r>
              <a:rPr lang="pl-PL" dirty="0" smtClean="0"/>
              <a:t> (</a:t>
            </a:r>
            <a:r>
              <a:rPr lang="pl-PL" i="1" dirty="0" err="1" smtClean="0">
                <a:solidFill>
                  <a:srgbClr val="CC3300"/>
                </a:solidFill>
              </a:rPr>
              <a:t>cluster-based</a:t>
            </a:r>
            <a:r>
              <a:rPr lang="pl-PL" dirty="0" smtClean="0"/>
              <a:t>) – przedziały odpowiadają skupieniom wartości dyskretyzowanego atrybutu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2400" smtClean="0"/>
              <a:t>Dyskretyzacja atrybutów </a:t>
            </a:r>
            <a:br>
              <a:rPr lang="pl-PL" sz="2400" smtClean="0"/>
            </a:br>
            <a:r>
              <a:rPr lang="pl-PL" sz="2400" smtClean="0"/>
              <a:t>ilościowych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Georgia" pitchFamily="18" charset="0"/>
              <a:buNone/>
            </a:pPr>
            <a:r>
              <a:rPr lang="pl-PL" smtClean="0"/>
              <a:t>Dyskretyzacja może mieć charakter statyczny lub dynamiczny</a:t>
            </a:r>
          </a:p>
          <a:p>
            <a:pPr>
              <a:buFont typeface="Georgia" pitchFamily="18" charset="0"/>
              <a:buNone/>
            </a:pPr>
            <a:endParaRPr lang="pl-PL" smtClean="0"/>
          </a:p>
          <a:p>
            <a:r>
              <a:rPr lang="pl-PL" smtClean="0"/>
              <a:t>Dyskretyzacja </a:t>
            </a:r>
            <a:r>
              <a:rPr lang="pl-PL" smtClean="0">
                <a:solidFill>
                  <a:srgbClr val="006699"/>
                </a:solidFill>
              </a:rPr>
              <a:t>statyczna</a:t>
            </a:r>
            <a:r>
              <a:rPr lang="pl-PL" smtClean="0"/>
              <a:t> – np. dyskretyzacja atrybutu na przedziały o </a:t>
            </a:r>
            <a:r>
              <a:rPr lang="pl-PL" smtClean="0">
                <a:solidFill>
                  <a:srgbClr val="006699"/>
                </a:solidFill>
              </a:rPr>
              <a:t>równej szerokości lub gęstości</a:t>
            </a:r>
          </a:p>
          <a:p>
            <a:endParaRPr lang="pl-PL" smtClean="0">
              <a:solidFill>
                <a:srgbClr val="006699"/>
              </a:solidFill>
            </a:endParaRPr>
          </a:p>
          <a:p>
            <a:r>
              <a:rPr lang="pl-PL" smtClean="0"/>
              <a:t>Dyskretyzacja </a:t>
            </a:r>
            <a:r>
              <a:rPr lang="pl-PL" smtClean="0">
                <a:solidFill>
                  <a:srgbClr val="006699"/>
                </a:solidFill>
              </a:rPr>
              <a:t>dynamiczna</a:t>
            </a:r>
          </a:p>
          <a:p>
            <a:pPr lvl="1"/>
            <a:r>
              <a:rPr lang="pl-PL" smtClean="0"/>
              <a:t>w oparciu o </a:t>
            </a:r>
            <a:r>
              <a:rPr lang="pl-PL" smtClean="0">
                <a:solidFill>
                  <a:srgbClr val="006699"/>
                </a:solidFill>
              </a:rPr>
              <a:t>rozkład wartości</a:t>
            </a:r>
            <a:r>
              <a:rPr lang="pl-PL" smtClean="0"/>
              <a:t> atrybutu</a:t>
            </a:r>
          </a:p>
          <a:p>
            <a:pPr lvl="1"/>
            <a:r>
              <a:rPr lang="pl-PL" smtClean="0"/>
              <a:t>w oparciu o </a:t>
            </a:r>
            <a:r>
              <a:rPr lang="pl-PL" smtClean="0">
                <a:solidFill>
                  <a:srgbClr val="006699"/>
                </a:solidFill>
              </a:rPr>
              <a:t>odległości pomiędzy wartościami</a:t>
            </a:r>
            <a:r>
              <a:rPr lang="pl-PL" smtClean="0"/>
              <a:t> atrybutu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Hierarchia wymiaru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dirty="0" smtClean="0"/>
              <a:t>Przykładowa hierarchia wymiaru (atrybutu) „Dochód”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Przykładowa wielopoziomowa wielowymiarowa reguła:</a:t>
            </a:r>
          </a:p>
          <a:p>
            <a:pPr>
              <a:buFont typeface="Georgia" pitchFamily="18" charset="0"/>
              <a:buNone/>
            </a:pPr>
            <a:r>
              <a:rPr lang="pl-PL" dirty="0" smtClean="0"/>
              <a:t>	</a:t>
            </a:r>
            <a:r>
              <a:rPr lang="pl-PL" i="1" dirty="0" smtClean="0"/>
              <a:t>Jeżeli </a:t>
            </a:r>
            <a:r>
              <a:rPr lang="pl-PL" i="1" dirty="0" err="1" smtClean="0"/>
              <a:t>adres_zamieszkania=„miasto</a:t>
            </a:r>
            <a:r>
              <a:rPr lang="pl-PL" i="1" dirty="0" smtClean="0"/>
              <a:t>” i </a:t>
            </a:r>
            <a:r>
              <a:rPr lang="pl-PL" i="1" dirty="0" smtClean="0">
                <a:solidFill>
                  <a:srgbClr val="CC3300"/>
                </a:solidFill>
              </a:rPr>
              <a:t>dochód = „średni” </a:t>
            </a:r>
            <a:r>
              <a:rPr lang="pl-PL" i="1" dirty="0" smtClean="0"/>
              <a:t>to </a:t>
            </a:r>
            <a:r>
              <a:rPr lang="pl-PL" i="1" dirty="0" err="1" smtClean="0"/>
              <a:t>preferencja_polityczna=„demokraci</a:t>
            </a:r>
            <a:r>
              <a:rPr lang="pl-PL" i="1" dirty="0" smtClean="0"/>
              <a:t>”</a:t>
            </a:r>
          </a:p>
          <a:p>
            <a:pPr>
              <a:buFont typeface="Georgia" pitchFamily="18" charset="0"/>
              <a:buNone/>
            </a:pPr>
            <a:endParaRPr lang="pl-PL" dirty="0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133600"/>
            <a:ext cx="4505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2400" smtClean="0"/>
              <a:t>Wielopoziomowe wielowymiarowe </a:t>
            </a:r>
            <a:br>
              <a:rPr lang="pl-PL" sz="2400" smtClean="0"/>
            </a:br>
            <a:r>
              <a:rPr lang="pl-PL" sz="2400" smtClean="0"/>
              <a:t>reguły asocjacyjne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dirty="0" smtClean="0"/>
              <a:t>Dla każdego atrybutu (wymiaru) bazy danych można zdefiniować </a:t>
            </a:r>
            <a:r>
              <a:rPr lang="pl-PL" dirty="0" smtClean="0">
                <a:solidFill>
                  <a:srgbClr val="FF0000"/>
                </a:solidFill>
              </a:rPr>
              <a:t>hierarchię wymiaru </a:t>
            </a:r>
            <a:r>
              <a:rPr lang="pl-PL" dirty="0" smtClean="0"/>
              <a:t>(analogicznie do taksonomii elementów w przypadku wielopoziomowych reguł asocjacyjnych)</a:t>
            </a:r>
          </a:p>
          <a:p>
            <a:r>
              <a:rPr lang="pl-PL" dirty="0" smtClean="0"/>
              <a:t>Wielowymiarowe reguły asocjacyjne reprezentujące asocjacje pomiędzy nazwanymi </a:t>
            </a:r>
            <a:r>
              <a:rPr lang="pl-PL" dirty="0" smtClean="0">
                <a:solidFill>
                  <a:srgbClr val="FF0000"/>
                </a:solidFill>
              </a:rPr>
              <a:t>poziomami hierarchii  wymiarów </a:t>
            </a:r>
            <a:r>
              <a:rPr lang="pl-PL" dirty="0" smtClean="0"/>
              <a:t>atrybutów nazywamy </a:t>
            </a:r>
            <a:r>
              <a:rPr lang="pl-PL" dirty="0" smtClean="0">
                <a:solidFill>
                  <a:srgbClr val="006699"/>
                </a:solidFill>
              </a:rPr>
              <a:t>wielopoziomowymi </a:t>
            </a:r>
            <a:r>
              <a:rPr lang="pl-PL" dirty="0" smtClean="0"/>
              <a:t>lub</a:t>
            </a:r>
            <a:r>
              <a:rPr lang="pl-PL" dirty="0" smtClean="0">
                <a:solidFill>
                  <a:srgbClr val="006699"/>
                </a:solidFill>
              </a:rPr>
              <a:t> uogólnionymi wielowymiarowymi regułami asocjacyjnymi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2780928"/>
            <a:ext cx="6624637" cy="1266825"/>
          </a:xfrm>
          <a:noFill/>
        </p:spPr>
        <p:txBody>
          <a:bodyPr/>
          <a:lstStyle/>
          <a:p>
            <a:pPr eaLnBrk="1" hangingPunct="1"/>
            <a:r>
              <a:rPr lang="pl-PL" sz="3600" dirty="0" smtClean="0"/>
              <a:t>Odkrywanie wzorców sekwencji</a:t>
            </a:r>
            <a:br>
              <a:rPr lang="pl-PL" sz="3600" dirty="0" smtClean="0"/>
            </a:br>
            <a:r>
              <a:rPr lang="pl-PL" i="1" dirty="0" smtClean="0">
                <a:solidFill>
                  <a:srgbClr val="CC3300"/>
                </a:solidFill>
              </a:rPr>
              <a:t>Mining </a:t>
            </a:r>
            <a:r>
              <a:rPr lang="pl-PL" i="1" dirty="0" err="1" smtClean="0">
                <a:solidFill>
                  <a:srgbClr val="CC3300"/>
                </a:solidFill>
              </a:rPr>
              <a:t>Sequential</a:t>
            </a:r>
            <a:r>
              <a:rPr lang="pl-PL" i="1" dirty="0" smtClean="0">
                <a:solidFill>
                  <a:srgbClr val="CC3300"/>
                </a:solidFill>
              </a:rPr>
              <a:t> </a:t>
            </a:r>
            <a:r>
              <a:rPr lang="pl-PL" i="1" dirty="0" err="1" smtClean="0">
                <a:solidFill>
                  <a:srgbClr val="CC3300"/>
                </a:solidFill>
              </a:rPr>
              <a:t>Patterns</a:t>
            </a:r>
            <a:endParaRPr lang="pl-PL" i="1" dirty="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Eksploracja wzorców sekwencji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484784"/>
            <a:ext cx="7560840" cy="43204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dirty="0" smtClean="0"/>
              <a:t>Wzorce sekwencji stanowią klasę </a:t>
            </a:r>
            <a:r>
              <a:rPr lang="pl-PL" dirty="0" smtClean="0">
                <a:solidFill>
                  <a:srgbClr val="006699"/>
                </a:solidFill>
              </a:rPr>
              <a:t>wzorców symbolicznych</a:t>
            </a:r>
            <a:r>
              <a:rPr lang="pl-PL" dirty="0" smtClean="0"/>
              <a:t> opisujących </a:t>
            </a:r>
            <a:r>
              <a:rPr lang="pl-PL" dirty="0" smtClean="0">
                <a:solidFill>
                  <a:srgbClr val="006699"/>
                </a:solidFill>
              </a:rPr>
              <a:t>zależności występujące pomiędzy zdarzeniami</a:t>
            </a:r>
            <a:r>
              <a:rPr lang="pl-PL" dirty="0" smtClean="0"/>
              <a:t> zachodzącymi w pewnym przedziale czasu. 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W przypadku wzorców symbolicznych zdarzenia są opisane wartościami </a:t>
            </a:r>
            <a:r>
              <a:rPr lang="pl-PL" dirty="0" smtClean="0">
                <a:solidFill>
                  <a:srgbClr val="006699"/>
                </a:solidFill>
              </a:rPr>
              <a:t>atrybutów kategorycznych</a:t>
            </a:r>
            <a:r>
              <a:rPr lang="pl-PL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W przypadku, gdy zdarzenia są opisane wartościami numerycznymi mówimy o</a:t>
            </a:r>
            <a:r>
              <a:rPr lang="pl-PL" dirty="0" smtClean="0">
                <a:solidFill>
                  <a:srgbClr val="CC3300"/>
                </a:solidFill>
              </a:rPr>
              <a:t> przebiegach czasowych </a:t>
            </a:r>
            <a:r>
              <a:rPr lang="pl-PL" dirty="0" smtClean="0"/>
              <a:t>lub  </a:t>
            </a:r>
            <a:r>
              <a:rPr lang="pl-PL" dirty="0" smtClean="0">
                <a:solidFill>
                  <a:srgbClr val="CC3300"/>
                </a:solidFill>
              </a:rPr>
              <a:t>analizie trendów </a:t>
            </a:r>
            <a:r>
              <a:rPr lang="pl-PL" dirty="0" smtClean="0"/>
              <a:t>(</a:t>
            </a:r>
            <a:r>
              <a:rPr lang="pl-PL" dirty="0" smtClean="0">
                <a:solidFill>
                  <a:srgbClr val="006699"/>
                </a:solidFill>
              </a:rPr>
              <a:t>szeregów czasowych</a:t>
            </a:r>
            <a:r>
              <a:rPr lang="pl-PL" dirty="0" smtClean="0"/>
              <a:t>). 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W przypadku analizy trendów, najczęściej stosuje się metody analizy </a:t>
            </a:r>
            <a:r>
              <a:rPr lang="pl-PL" dirty="0" smtClean="0">
                <a:solidFill>
                  <a:srgbClr val="006699"/>
                </a:solidFill>
              </a:rPr>
              <a:t>szeregów</a:t>
            </a:r>
            <a:r>
              <a:rPr lang="pl-PL" dirty="0" smtClean="0"/>
              <a:t> (przebiegów) czasowych lub metody predykcji.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Eksploracja wzorców sekwencji</a:t>
            </a:r>
          </a:p>
        </p:txBody>
      </p:sp>
      <p:sp>
        <p:nvSpPr>
          <p:cNvPr id="4" name="Prostokąt 3"/>
          <p:cNvSpPr/>
          <p:nvPr/>
        </p:nvSpPr>
        <p:spPr>
          <a:xfrm>
            <a:off x="827584" y="1988840"/>
            <a:ext cx="7344816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Calibri Light" pitchFamily="34" charset="0"/>
              </a:rPr>
              <a:t>Przykłady:</a:t>
            </a:r>
          </a:p>
          <a:p>
            <a:pPr lvl="1">
              <a:lnSpc>
                <a:spcPct val="90000"/>
              </a:lnSpc>
            </a:pPr>
            <a:endParaRPr lang="pl-PL" sz="2400" i="1" dirty="0" smtClean="0">
              <a:latin typeface="Calibri Light" pitchFamily="34" charset="0"/>
            </a:endParaRPr>
          </a:p>
          <a:p>
            <a:pPr lvl="1">
              <a:lnSpc>
                <a:spcPct val="90000"/>
              </a:lnSpc>
            </a:pPr>
            <a:r>
              <a:rPr lang="pl-PL" sz="2400" i="1" dirty="0" smtClean="0">
                <a:latin typeface="Calibri Light" pitchFamily="34" charset="0"/>
              </a:rPr>
              <a:t>klient, który wypożyczył tydzień temu film „Gwiezdne Wojny”, </a:t>
            </a:r>
            <a:r>
              <a:rPr lang="pl-PL" sz="2400" i="1" dirty="0" smtClean="0">
                <a:solidFill>
                  <a:srgbClr val="006699"/>
                </a:solidFill>
                <a:latin typeface="Calibri Light" pitchFamily="34" charset="0"/>
              </a:rPr>
              <a:t>w ciągu tygodnia </a:t>
            </a:r>
            <a:r>
              <a:rPr lang="pl-PL" sz="2400" i="1" dirty="0" smtClean="0">
                <a:latin typeface="Calibri Light" pitchFamily="34" charset="0"/>
              </a:rPr>
              <a:t>wypożyczy „Imperium Kontratakuje”, a następnie, </a:t>
            </a:r>
            <a:r>
              <a:rPr lang="pl-PL" sz="2400" i="1" dirty="0" smtClean="0">
                <a:solidFill>
                  <a:srgbClr val="006699"/>
                </a:solidFill>
                <a:latin typeface="Calibri Light" pitchFamily="34" charset="0"/>
              </a:rPr>
              <a:t>w kolejnym tygodniu </a:t>
            </a:r>
            <a:r>
              <a:rPr lang="pl-PL" sz="2400" i="1" dirty="0" smtClean="0">
                <a:latin typeface="Calibri Light" pitchFamily="34" charset="0"/>
              </a:rPr>
              <a:t>„Powrót </a:t>
            </a:r>
            <a:r>
              <a:rPr lang="pl-PL" sz="2400" i="1" dirty="0" err="1" smtClean="0">
                <a:latin typeface="Calibri Light" pitchFamily="34" charset="0"/>
              </a:rPr>
              <a:t>Jedi</a:t>
            </a:r>
            <a:r>
              <a:rPr lang="pl-PL" sz="2400" i="1" dirty="0" smtClean="0">
                <a:latin typeface="Calibri Light" pitchFamily="34" charset="0"/>
              </a:rPr>
              <a:t>”…</a:t>
            </a:r>
          </a:p>
          <a:p>
            <a:pPr lvl="1">
              <a:lnSpc>
                <a:spcPct val="90000"/>
              </a:lnSpc>
            </a:pPr>
            <a:r>
              <a:rPr lang="pl-PL" sz="1600" i="1" dirty="0" smtClean="0">
                <a:latin typeface="Calibri Light" pitchFamily="34" charset="0"/>
              </a:rPr>
              <a:t>… Mroczne widmo,  Atak klonów, Zemsta </a:t>
            </a:r>
            <a:r>
              <a:rPr lang="pl-PL" sz="1600" i="1" dirty="0" err="1" smtClean="0">
                <a:latin typeface="Calibri Light" pitchFamily="34" charset="0"/>
              </a:rPr>
              <a:t>Sithów</a:t>
            </a:r>
            <a:r>
              <a:rPr lang="pl-PL" sz="1600" i="1" dirty="0" smtClean="0">
                <a:latin typeface="Calibri Light" pitchFamily="34" charset="0"/>
              </a:rPr>
              <a:t> i na końcu Przebudzenie Mocy</a:t>
            </a:r>
          </a:p>
          <a:p>
            <a:pPr lvl="1">
              <a:lnSpc>
                <a:spcPct val="90000"/>
              </a:lnSpc>
            </a:pPr>
            <a:endParaRPr lang="pl-PL" sz="2400" i="1" dirty="0" smtClean="0">
              <a:latin typeface="Calibri Light" pitchFamily="34" charset="0"/>
            </a:endParaRPr>
          </a:p>
          <a:p>
            <a:pPr lvl="1">
              <a:lnSpc>
                <a:spcPct val="90000"/>
              </a:lnSpc>
            </a:pPr>
            <a:r>
              <a:rPr lang="pl-PL" sz="2400" i="1" dirty="0" smtClean="0">
                <a:latin typeface="Calibri Light" pitchFamily="34" charset="0"/>
              </a:rPr>
              <a:t>użytkownik, który odczytał strony A i B, przejdzie, </a:t>
            </a:r>
            <a:r>
              <a:rPr lang="pl-PL" sz="2400" i="1" dirty="0" smtClean="0">
                <a:solidFill>
                  <a:srgbClr val="CC3300"/>
                </a:solidFill>
                <a:latin typeface="Calibri Light" pitchFamily="34" charset="0"/>
              </a:rPr>
              <a:t>w kolejnych krokach</a:t>
            </a:r>
            <a:r>
              <a:rPr lang="pl-PL" sz="2400" i="1" dirty="0" smtClean="0">
                <a:latin typeface="Calibri Light" pitchFamily="34" charset="0"/>
              </a:rPr>
              <a:t>, do strony D, a następnie, strony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Problem odkrywania wzorców sekwencji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dirty="0" smtClean="0"/>
              <a:t>Zdarzenia wchodzące w skład wzorca sekwencji nie muszą występować bezpośrednio </a:t>
            </a:r>
            <a:r>
              <a:rPr lang="pl-PL" dirty="0" smtClean="0">
                <a:solidFill>
                  <a:srgbClr val="006699"/>
                </a:solidFill>
              </a:rPr>
              <a:t>jedno po drugim</a:t>
            </a:r>
            <a:r>
              <a:rPr lang="pl-PL" dirty="0" smtClean="0"/>
              <a:t> – mogą być przedzielone wystąpieniem innych zdarzeń.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Dziedziny zastosowań: </a:t>
            </a:r>
          </a:p>
          <a:p>
            <a:pPr lvl="2">
              <a:lnSpc>
                <a:spcPct val="90000"/>
              </a:lnSpc>
            </a:pPr>
            <a:r>
              <a:rPr lang="pl-PL" dirty="0" smtClean="0"/>
              <a:t>znajdowanie wzorców zachowań klienckich; </a:t>
            </a:r>
          </a:p>
          <a:p>
            <a:pPr lvl="2">
              <a:lnSpc>
                <a:spcPct val="90000"/>
              </a:lnSpc>
            </a:pPr>
            <a:r>
              <a:rPr lang="pl-PL" dirty="0" smtClean="0"/>
              <a:t>analiza logów serwerów Web-owych;</a:t>
            </a:r>
          </a:p>
          <a:p>
            <a:pPr lvl="2">
              <a:lnSpc>
                <a:spcPct val="90000"/>
              </a:lnSpc>
            </a:pPr>
            <a:r>
              <a:rPr lang="pl-PL" dirty="0" smtClean="0"/>
              <a:t>medycyna – analiza efektywności terapii;</a:t>
            </a:r>
          </a:p>
          <a:p>
            <a:pPr lvl="2">
              <a:lnSpc>
                <a:spcPct val="90000"/>
              </a:lnSpc>
            </a:pPr>
            <a:r>
              <a:rPr lang="pl-PL" dirty="0" smtClean="0"/>
              <a:t>Ubezpieczenia i bankowość – znajdowanie sekwencji zdarzeń określających profil klienta, wykrywanie fałszerstw;</a:t>
            </a:r>
          </a:p>
          <a:p>
            <a:pPr lvl="2">
              <a:lnSpc>
                <a:spcPct val="90000"/>
              </a:lnSpc>
            </a:pPr>
            <a:r>
              <a:rPr lang="pl-PL" dirty="0" smtClean="0"/>
              <a:t>Telekomunikacja - analiza alarmów - znajdowanie sekwencji zdarzeń prowadzących do wystąpienia awarii.</a:t>
            </a:r>
          </a:p>
          <a:p>
            <a:pPr>
              <a:lnSpc>
                <a:spcPct val="90000"/>
              </a:lnSpc>
            </a:pPr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Definicje i pojęcia podstawowe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7" y="1916831"/>
            <a:ext cx="6984777" cy="403244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dirty="0" smtClean="0">
                <a:solidFill>
                  <a:srgbClr val="006699"/>
                </a:solidFill>
              </a:rPr>
              <a:t>Transakcja</a:t>
            </a:r>
            <a:r>
              <a:rPr lang="pl-PL" dirty="0" smtClean="0"/>
              <a:t> T – wyraz sekwencji</a:t>
            </a:r>
          </a:p>
          <a:p>
            <a:pPr>
              <a:lnSpc>
                <a:spcPct val="90000"/>
              </a:lnSpc>
            </a:pPr>
            <a:r>
              <a:rPr lang="pl-PL" dirty="0" smtClean="0">
                <a:solidFill>
                  <a:srgbClr val="006699"/>
                </a:solidFill>
              </a:rPr>
              <a:t>Sekwencja</a:t>
            </a:r>
            <a:r>
              <a:rPr lang="pl-PL" dirty="0" smtClean="0"/>
              <a:t> S – </a:t>
            </a:r>
            <a:r>
              <a:rPr lang="pl-PL" i="1" dirty="0" smtClean="0"/>
              <a:t>lista transakcji pojedynczego klienta</a:t>
            </a:r>
            <a:r>
              <a:rPr lang="pl-PL" dirty="0" smtClean="0"/>
              <a:t> –  uporządkowana lista </a:t>
            </a:r>
            <a:r>
              <a:rPr lang="pl-PL" dirty="0" smtClean="0">
                <a:solidFill>
                  <a:srgbClr val="006699"/>
                </a:solidFill>
              </a:rPr>
              <a:t>wyrazów sekwencji</a:t>
            </a:r>
            <a:r>
              <a:rPr lang="pl-PL" dirty="0" smtClean="0"/>
              <a:t> S 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Znajdź wszystkie </a:t>
            </a:r>
            <a:r>
              <a:rPr lang="pl-PL" dirty="0" smtClean="0">
                <a:solidFill>
                  <a:srgbClr val="006699"/>
                </a:solidFill>
              </a:rPr>
              <a:t>maksymalne </a:t>
            </a:r>
            <a:r>
              <a:rPr lang="pl-PL" dirty="0" err="1" smtClean="0">
                <a:solidFill>
                  <a:srgbClr val="006699"/>
                </a:solidFill>
              </a:rPr>
              <a:t>podsekwencje</a:t>
            </a:r>
            <a:r>
              <a:rPr lang="pl-PL" dirty="0" smtClean="0"/>
              <a:t>, których wsparcie </a:t>
            </a:r>
            <a:r>
              <a:rPr lang="pl-PL" i="1" dirty="0" smtClean="0">
                <a:cs typeface="Times New Roman" pitchFamily="18" charset="0"/>
              </a:rPr>
              <a:t>s &gt; </a:t>
            </a:r>
            <a:r>
              <a:rPr lang="pl-PL" i="1" dirty="0" err="1" smtClean="0">
                <a:cs typeface="Times New Roman" pitchFamily="18" charset="0"/>
              </a:rPr>
              <a:t>minsup</a:t>
            </a:r>
            <a:endParaRPr lang="pl-PL" dirty="0" smtClean="0"/>
          </a:p>
          <a:p>
            <a:pPr>
              <a:lnSpc>
                <a:spcPct val="90000"/>
              </a:lnSpc>
            </a:pPr>
            <a:r>
              <a:rPr lang="pl-PL" dirty="0" smtClean="0"/>
              <a:t>Znalezione </a:t>
            </a:r>
            <a:r>
              <a:rPr lang="pl-PL" dirty="0" err="1" smtClean="0"/>
              <a:t>podsekwencje</a:t>
            </a:r>
            <a:r>
              <a:rPr lang="pl-PL" dirty="0" smtClean="0"/>
              <a:t> nazywamy </a:t>
            </a:r>
            <a:r>
              <a:rPr lang="pl-PL" dirty="0" smtClean="0">
                <a:solidFill>
                  <a:srgbClr val="006699"/>
                </a:solidFill>
              </a:rPr>
              <a:t>wzorcami sekwencji</a:t>
            </a:r>
            <a:r>
              <a:rPr lang="pl-PL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Definicje i pojęcia podstawowe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i="1" dirty="0" err="1" smtClean="0">
                <a:solidFill>
                  <a:srgbClr val="006699"/>
                </a:solidFill>
              </a:rPr>
              <a:t>K-sekwencja</a:t>
            </a:r>
            <a:r>
              <a:rPr lang="pl-PL" i="1" dirty="0" smtClean="0"/>
              <a:t>: </a:t>
            </a:r>
            <a:r>
              <a:rPr lang="pl-PL" dirty="0" smtClean="0"/>
              <a:t>Sekwencja o długości k</a:t>
            </a:r>
          </a:p>
          <a:p>
            <a:r>
              <a:rPr lang="pl-PL" dirty="0" smtClean="0">
                <a:solidFill>
                  <a:srgbClr val="CC3300"/>
                </a:solidFill>
              </a:rPr>
              <a:t>Długość sekwencji </a:t>
            </a:r>
            <a:r>
              <a:rPr lang="pl-PL" dirty="0" smtClean="0"/>
              <a:t>S, </a:t>
            </a:r>
            <a:r>
              <a:rPr lang="pl-PL" i="1" dirty="0" err="1" smtClean="0">
                <a:solidFill>
                  <a:srgbClr val="006699"/>
                </a:solidFill>
                <a:cs typeface="Times New Roman" pitchFamily="18" charset="0"/>
              </a:rPr>
              <a:t>length</a:t>
            </a:r>
            <a:r>
              <a:rPr lang="pl-PL" i="1" dirty="0" smtClean="0">
                <a:solidFill>
                  <a:srgbClr val="006699"/>
                </a:solidFill>
                <a:cs typeface="Times New Roman" pitchFamily="18" charset="0"/>
              </a:rPr>
              <a:t>(S)</a:t>
            </a:r>
            <a:r>
              <a:rPr lang="pl-PL" dirty="0" smtClean="0"/>
              <a:t> </a:t>
            </a:r>
          </a:p>
          <a:p>
            <a:pPr lvl="1"/>
            <a:r>
              <a:rPr lang="pl-PL" dirty="0" smtClean="0"/>
              <a:t>Liczba wyrazów w S</a:t>
            </a:r>
          </a:p>
          <a:p>
            <a:r>
              <a:rPr lang="pl-PL" dirty="0" smtClean="0">
                <a:solidFill>
                  <a:srgbClr val="CC3300"/>
                </a:solidFill>
              </a:rPr>
              <a:t>Rozmiarem sekwencji </a:t>
            </a:r>
            <a:r>
              <a:rPr lang="pl-PL" dirty="0" smtClean="0"/>
              <a:t>S, </a:t>
            </a:r>
            <a:r>
              <a:rPr lang="pl-PL" i="1" dirty="0" err="1" smtClean="0">
                <a:solidFill>
                  <a:srgbClr val="006699"/>
                </a:solidFill>
                <a:cs typeface="Times New Roman" pitchFamily="18" charset="0"/>
              </a:rPr>
              <a:t>size</a:t>
            </a:r>
            <a:r>
              <a:rPr lang="pl-PL" i="1" dirty="0" smtClean="0">
                <a:solidFill>
                  <a:srgbClr val="006699"/>
                </a:solidFill>
                <a:cs typeface="Times New Roman" pitchFamily="18" charset="0"/>
              </a:rPr>
              <a:t>(S)</a:t>
            </a:r>
            <a:r>
              <a:rPr lang="pl-PL" dirty="0" smtClean="0"/>
              <a:t> </a:t>
            </a:r>
          </a:p>
          <a:p>
            <a:pPr lvl="1"/>
            <a:r>
              <a:rPr lang="pl-PL" dirty="0" smtClean="0"/>
              <a:t>Liczba wystąpień instancji elementów w S</a:t>
            </a:r>
          </a:p>
          <a:p>
            <a:r>
              <a:rPr lang="pl-PL" dirty="0" smtClean="0"/>
              <a:t>Przykładowo: </a:t>
            </a:r>
          </a:p>
          <a:p>
            <a:pPr lvl="1"/>
            <a:r>
              <a:rPr lang="pl-PL" dirty="0" smtClean="0"/>
              <a:t>	Niech </a:t>
            </a:r>
            <a:r>
              <a:rPr lang="pl-PL" i="1" dirty="0" smtClean="0">
                <a:cs typeface="Times New Roman" pitchFamily="18" charset="0"/>
              </a:rPr>
              <a:t>S = {(7), (3 8), (9),(3 5 6), (8)} </a:t>
            </a:r>
          </a:p>
          <a:p>
            <a:pPr lvl="1">
              <a:buNone/>
            </a:pPr>
            <a:r>
              <a:rPr lang="pl-PL" i="1" dirty="0" smtClean="0">
                <a:solidFill>
                  <a:srgbClr val="006699"/>
                </a:solidFill>
                <a:cs typeface="Times New Roman" pitchFamily="18" charset="0"/>
              </a:rPr>
              <a:t>		</a:t>
            </a:r>
            <a:r>
              <a:rPr lang="pl-PL" i="1" dirty="0" err="1" smtClean="0">
                <a:solidFill>
                  <a:srgbClr val="006699"/>
                </a:solidFill>
                <a:cs typeface="Times New Roman" pitchFamily="18" charset="0"/>
              </a:rPr>
              <a:t>length</a:t>
            </a:r>
            <a:r>
              <a:rPr lang="pl-PL" i="1" dirty="0" smtClean="0">
                <a:solidFill>
                  <a:srgbClr val="006699"/>
                </a:solidFill>
                <a:cs typeface="Times New Roman" pitchFamily="18" charset="0"/>
              </a:rPr>
              <a:t>(S) = 5 </a:t>
            </a:r>
          </a:p>
          <a:p>
            <a:pPr lvl="1">
              <a:buNone/>
            </a:pPr>
            <a:r>
              <a:rPr lang="pl-PL" i="1" dirty="0" smtClean="0">
                <a:cs typeface="Times New Roman" pitchFamily="18" charset="0"/>
              </a:rPr>
              <a:t>		</a:t>
            </a:r>
            <a:r>
              <a:rPr lang="pl-PL" i="1" dirty="0" err="1" smtClean="0">
                <a:solidFill>
                  <a:srgbClr val="006699"/>
                </a:solidFill>
                <a:cs typeface="Times New Roman" pitchFamily="18" charset="0"/>
              </a:rPr>
              <a:t>size</a:t>
            </a:r>
            <a:r>
              <a:rPr lang="pl-PL" i="1" dirty="0" smtClean="0">
                <a:solidFill>
                  <a:srgbClr val="006699"/>
                </a:solidFill>
                <a:cs typeface="Times New Roman" pitchFamily="18" charset="0"/>
              </a:rPr>
              <a:t>(S) =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Przykład bazy transakcyjnej i reguły asocjacyjnej 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52513"/>
            <a:ext cx="72485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797425"/>
            <a:ext cx="72485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Definicje i pojęcia podstawowe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dirty="0" smtClean="0">
                <a:solidFill>
                  <a:srgbClr val="006699"/>
                </a:solidFill>
              </a:rPr>
              <a:t>Zawieranie się sekwencji</a:t>
            </a:r>
            <a:r>
              <a:rPr lang="pl-PL" dirty="0" smtClean="0"/>
              <a:t>:</a:t>
            </a:r>
            <a:endParaRPr lang="pl-PL" baseline="-25000" dirty="0" smtClean="0"/>
          </a:p>
          <a:p>
            <a:pPr>
              <a:lnSpc>
                <a:spcPct val="90000"/>
              </a:lnSpc>
            </a:pPr>
            <a:r>
              <a:rPr lang="pl-PL" dirty="0" smtClean="0"/>
              <a:t>sekwencja </a:t>
            </a:r>
            <a:r>
              <a:rPr lang="pl-PL" i="1" dirty="0" smtClean="0">
                <a:cs typeface="Times New Roman" pitchFamily="18" charset="0"/>
              </a:rPr>
              <a:t>((B), (D E)) </a:t>
            </a:r>
            <a:r>
              <a:rPr lang="pl-PL" dirty="0" smtClean="0"/>
              <a:t>zawiera się w </a:t>
            </a:r>
            <a:r>
              <a:rPr lang="pl-PL" i="1" dirty="0" smtClean="0"/>
              <a:t>((A), (B), (C), (D A E), (C))</a:t>
            </a:r>
            <a:r>
              <a:rPr lang="pl-PL" dirty="0" smtClean="0"/>
              <a:t>, gdyż </a:t>
            </a:r>
            <a:r>
              <a:rPr lang="pl-PL" i="1" dirty="0" smtClean="0"/>
              <a:t>(B)    (</a:t>
            </a:r>
            <a:r>
              <a:rPr lang="pl-PL" i="1" dirty="0" err="1" smtClean="0"/>
              <a:t>B</a:t>
            </a:r>
            <a:r>
              <a:rPr lang="pl-PL" i="1" dirty="0" smtClean="0"/>
              <a:t>), (D E)    (D A E)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sekwencja ((A), (B)) nie zawiera się w sekwencji ((A B)) i na odwrót</a:t>
            </a:r>
          </a:p>
          <a:p>
            <a:pPr lvl="1">
              <a:lnSpc>
                <a:spcPct val="90000"/>
              </a:lnSpc>
            </a:pPr>
            <a:r>
              <a:rPr lang="pl-PL" dirty="0" smtClean="0"/>
              <a:t>Mówimy, że sekwencja S należąca do bazy danych sekwencji DS, </a:t>
            </a:r>
            <a:r>
              <a:rPr lang="pl-PL" dirty="0" smtClean="0">
                <a:solidFill>
                  <a:srgbClr val="006699"/>
                </a:solidFill>
              </a:rPr>
              <a:t>wspiera</a:t>
            </a:r>
            <a:r>
              <a:rPr lang="pl-PL" dirty="0" smtClean="0"/>
              <a:t> sekwencję Q, jeżeli Q zawiera się w sekwencji S.</a:t>
            </a:r>
          </a:p>
          <a:p>
            <a:pPr lvl="1">
              <a:lnSpc>
                <a:spcPct val="90000"/>
              </a:lnSpc>
            </a:pPr>
            <a:r>
              <a:rPr lang="pl-PL" dirty="0" smtClean="0"/>
              <a:t>Sekwencja S jest </a:t>
            </a:r>
            <a:r>
              <a:rPr lang="pl-PL" dirty="0" smtClean="0">
                <a:solidFill>
                  <a:srgbClr val="006699"/>
                </a:solidFill>
              </a:rPr>
              <a:t>maksymalna</a:t>
            </a:r>
            <a:r>
              <a:rPr lang="pl-PL" dirty="0" smtClean="0"/>
              <a:t>, jeżeli nie zawiera się w żadnej innej sekwencji</a:t>
            </a:r>
          </a:p>
        </p:txBody>
      </p:sp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4121" y="2204864"/>
            <a:ext cx="2047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2047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Przykład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292600"/>
            <a:ext cx="8229600" cy="2089150"/>
          </a:xfrm>
        </p:spPr>
        <p:txBody>
          <a:bodyPr/>
          <a:lstStyle/>
          <a:p>
            <a:r>
              <a:rPr lang="pl-PL" dirty="0" smtClean="0"/>
              <a:t>Dla </a:t>
            </a:r>
            <a:r>
              <a:rPr lang="pl-PL" i="1" dirty="0" smtClean="0">
                <a:cs typeface="Times New Roman" pitchFamily="18" charset="0"/>
              </a:rPr>
              <a:t>minsup=40%</a:t>
            </a:r>
            <a:r>
              <a:rPr lang="pl-PL" dirty="0" smtClean="0"/>
              <a:t> następujące wzorce sekwencji są spełnione:</a:t>
            </a:r>
          </a:p>
          <a:p>
            <a:pPr lvl="1"/>
            <a:r>
              <a:rPr lang="pl-PL" dirty="0" smtClean="0"/>
              <a:t>A poprzedza A, wzorzec posiada wsparcie 40% (⅖)</a:t>
            </a:r>
          </a:p>
          <a:p>
            <a:pPr lvl="1"/>
            <a:r>
              <a:rPr lang="pl-PL" dirty="0" smtClean="0"/>
              <a:t>A poprzedza C i E, wzorzec posiada wsparcie 40% (⅖)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975"/>
            <a:ext cx="878522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0" y="6583363"/>
            <a:ext cx="8713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pl-PL" sz="1200">
                <a:latin typeface="Calibri Light" pitchFamily="34" charset="0"/>
              </a:rPr>
              <a:t>źródło: T. Morzy, </a:t>
            </a:r>
            <a:r>
              <a:rPr lang="pl-PL" sz="1200" i="1">
                <a:latin typeface="Calibri Light" pitchFamily="34" charset="0"/>
              </a:rPr>
              <a:t>Eksploracja danych: problemy i rozwiązania</a:t>
            </a:r>
            <a:r>
              <a:rPr lang="pl-PL" sz="1200">
                <a:latin typeface="Calibri Light" pitchFamily="34" charset="0"/>
              </a:rPr>
              <a:t>, V Konferencja PLOUG, Zakopane, Październik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Ograniczenia dla wzorców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dirty="0" smtClean="0"/>
              <a:t>Ograniczenia mogą mieć charakter </a:t>
            </a:r>
            <a:r>
              <a:rPr lang="pl-PL" dirty="0" smtClean="0">
                <a:solidFill>
                  <a:srgbClr val="006699"/>
                </a:solidFill>
              </a:rPr>
              <a:t>ograniczeń nałożonych na dane</a:t>
            </a:r>
            <a:r>
              <a:rPr lang="pl-PL" dirty="0" smtClean="0"/>
              <a:t> (</a:t>
            </a:r>
            <a:r>
              <a:rPr lang="pl-PL" i="1" dirty="0" err="1" smtClean="0"/>
              <a:t>item</a:t>
            </a:r>
            <a:r>
              <a:rPr lang="pl-PL" i="1" dirty="0" smtClean="0"/>
              <a:t> </a:t>
            </a:r>
            <a:r>
              <a:rPr lang="pl-PL" i="1" dirty="0" err="1" smtClean="0"/>
              <a:t>constraints</a:t>
            </a:r>
            <a:r>
              <a:rPr lang="pl-PL" dirty="0" smtClean="0"/>
              <a:t>), na przykład - znajdź wszystkie produkty, które poprzedzają najczęściej kupno </a:t>
            </a:r>
            <a:r>
              <a:rPr lang="pl-PL" i="1" dirty="0" smtClean="0">
                <a:solidFill>
                  <a:srgbClr val="CC3300"/>
                </a:solidFill>
              </a:rPr>
              <a:t>pralki</a:t>
            </a:r>
            <a:r>
              <a:rPr lang="pl-PL" dirty="0" smtClean="0"/>
              <a:t>, 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lub </a:t>
            </a:r>
            <a:r>
              <a:rPr lang="pl-PL" dirty="0" smtClean="0">
                <a:solidFill>
                  <a:srgbClr val="006699"/>
                </a:solidFill>
              </a:rPr>
              <a:t>ograniczeń czasowych</a:t>
            </a:r>
            <a:r>
              <a:rPr lang="pl-PL" dirty="0" smtClean="0"/>
              <a:t> (</a:t>
            </a:r>
            <a:r>
              <a:rPr lang="pl-PL" i="1" dirty="0" smtClean="0"/>
              <a:t>time </a:t>
            </a:r>
            <a:r>
              <a:rPr lang="pl-PL" i="1" dirty="0" err="1" smtClean="0"/>
              <a:t>constraints</a:t>
            </a:r>
            <a:r>
              <a:rPr lang="pl-PL" dirty="0" smtClean="0"/>
              <a:t>), na przykład – jakie produkty klienci kupują najczęściej w przeciągu miesiąca. </a:t>
            </a:r>
          </a:p>
          <a:p>
            <a:pPr lvl="1">
              <a:lnSpc>
                <a:spcPct val="80000"/>
              </a:lnSpc>
            </a:pPr>
            <a:r>
              <a:rPr lang="pl-PL" dirty="0" smtClean="0"/>
              <a:t>minimalna odległość (</a:t>
            </a:r>
            <a:r>
              <a:rPr lang="pl-PL" i="1" dirty="0" smtClean="0">
                <a:solidFill>
                  <a:srgbClr val="006699"/>
                </a:solidFill>
              </a:rPr>
              <a:t>min-gap</a:t>
            </a:r>
            <a:r>
              <a:rPr lang="pl-PL" dirty="0" smtClean="0"/>
              <a:t>) – minimalna różnica czasów wystąpień dwóch kolejnych sekwencji</a:t>
            </a:r>
          </a:p>
          <a:p>
            <a:pPr lvl="2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pozwalająca na sprowadzenie pewnego produktu, którego wzrost jest bardzo prawdopodobny</a:t>
            </a:r>
          </a:p>
          <a:p>
            <a:pPr lvl="1">
              <a:lnSpc>
                <a:spcPct val="80000"/>
              </a:lnSpc>
            </a:pPr>
            <a:r>
              <a:rPr lang="pl-PL" dirty="0" smtClean="0"/>
              <a:t>maksymalna odległość (</a:t>
            </a:r>
            <a:r>
              <a:rPr lang="pl-PL" i="1" dirty="0" smtClean="0">
                <a:solidFill>
                  <a:srgbClr val="006699"/>
                </a:solidFill>
              </a:rPr>
              <a:t>max-gap</a:t>
            </a:r>
            <a:r>
              <a:rPr lang="pl-PL" dirty="0" smtClean="0"/>
              <a:t>) – maksymalna różnica czasów wystąpień dwóch kolejnych pozycji wzorca sekwencji</a:t>
            </a:r>
          </a:p>
          <a:p>
            <a:pPr lvl="2">
              <a:lnSpc>
                <a:spcPct val="80000"/>
              </a:lnSpc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pozwala na odrzucenie klientów, którzy rzadko robią zakupy w naszym sklepie.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Przykład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4679950" cy="5113337"/>
          </a:xfrm>
        </p:spPr>
        <p:txBody>
          <a:bodyPr/>
          <a:lstStyle/>
          <a:p>
            <a:r>
              <a:rPr lang="pl-PL" dirty="0" smtClean="0"/>
              <a:t>Recepty: </a:t>
            </a:r>
            <a:r>
              <a:rPr lang="pl-PL" i="1" dirty="0" err="1" smtClean="0"/>
              <a:t>minsup</a:t>
            </a:r>
            <a:r>
              <a:rPr lang="pl-PL" dirty="0" smtClean="0"/>
              <a:t> = 0,25</a:t>
            </a:r>
          </a:p>
          <a:p>
            <a:pPr lvl="1">
              <a:buFont typeface="Georgia" pitchFamily="18" charset="0"/>
              <a:buNone/>
            </a:pPr>
            <a:r>
              <a:rPr lang="pl-PL" dirty="0" smtClean="0"/>
              <a:t>1) ((30), (40) </a:t>
            </a:r>
            <a:r>
              <a:rPr lang="pl-PL" dirty="0" err="1" smtClean="0"/>
              <a:t>sup</a:t>
            </a:r>
            <a:r>
              <a:rPr lang="pl-PL" dirty="0" smtClean="0"/>
              <a:t> = 0,4</a:t>
            </a:r>
          </a:p>
          <a:p>
            <a:pPr lvl="1">
              <a:buFont typeface="Georgia" pitchFamily="18" charset="0"/>
              <a:buNone/>
            </a:pPr>
            <a:r>
              <a:rPr lang="pl-PL" dirty="0" smtClean="0"/>
              <a:t>2) ((30), (70) </a:t>
            </a:r>
            <a:r>
              <a:rPr lang="pl-PL" dirty="0" err="1" smtClean="0"/>
              <a:t>sup</a:t>
            </a:r>
            <a:r>
              <a:rPr lang="pl-PL" dirty="0" smtClean="0"/>
              <a:t> = 0,4</a:t>
            </a:r>
          </a:p>
          <a:p>
            <a:pPr lvl="1">
              <a:buFont typeface="Georgia" pitchFamily="18" charset="0"/>
              <a:buNone/>
            </a:pPr>
            <a:r>
              <a:rPr lang="pl-PL" dirty="0" smtClean="0"/>
              <a:t>3) ((30), (90)) </a:t>
            </a:r>
            <a:r>
              <a:rPr lang="pl-PL" dirty="0" err="1" smtClean="0"/>
              <a:t>sup</a:t>
            </a:r>
            <a:r>
              <a:rPr lang="pl-PL" dirty="0" smtClean="0"/>
              <a:t> = 0,4</a:t>
            </a:r>
          </a:p>
          <a:p>
            <a:pPr lvl="1">
              <a:buFont typeface="Georgia" pitchFamily="18" charset="0"/>
              <a:buNone/>
            </a:pPr>
            <a:r>
              <a:rPr lang="pl-PL" dirty="0" smtClean="0"/>
              <a:t>4) ((30), (40 70)) </a:t>
            </a:r>
            <a:r>
              <a:rPr lang="pl-PL" dirty="0" err="1" smtClean="0"/>
              <a:t>sup</a:t>
            </a:r>
            <a:r>
              <a:rPr lang="pl-PL" dirty="0" smtClean="0"/>
              <a:t> = 0,4</a:t>
            </a:r>
          </a:p>
          <a:p>
            <a:pPr lvl="1">
              <a:buFont typeface="Georgia" pitchFamily="18" charset="0"/>
              <a:buNone/>
            </a:pPr>
            <a:endParaRPr lang="pl-PL" dirty="0" smtClean="0"/>
          </a:p>
          <a:p>
            <a:r>
              <a:rPr lang="pl-PL" dirty="0" smtClean="0"/>
              <a:t>Wzorce (3) i (4) są </a:t>
            </a:r>
            <a:br>
              <a:rPr lang="pl-PL" dirty="0" smtClean="0"/>
            </a:br>
            <a:r>
              <a:rPr lang="pl-PL" dirty="0" smtClean="0">
                <a:solidFill>
                  <a:srgbClr val="006699"/>
                </a:solidFill>
              </a:rPr>
              <a:t>maksymalnymi wzorcami sekwencji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1052513"/>
            <a:ext cx="381635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 bwMode="auto">
          <a:xfrm>
            <a:off x="8244408" y="1412776"/>
            <a:ext cx="720080" cy="360040"/>
          </a:xfrm>
          <a:prstGeom prst="ellipse">
            <a:avLst/>
          </a:prstGeom>
          <a:solidFill>
            <a:srgbClr val="006699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Elipsa 5"/>
          <p:cNvSpPr/>
          <p:nvPr/>
        </p:nvSpPr>
        <p:spPr bwMode="auto">
          <a:xfrm>
            <a:off x="8285973" y="4811007"/>
            <a:ext cx="576064" cy="432048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Elipsa 6"/>
          <p:cNvSpPr/>
          <p:nvPr/>
        </p:nvSpPr>
        <p:spPr bwMode="auto">
          <a:xfrm>
            <a:off x="8244408" y="5445224"/>
            <a:ext cx="720080" cy="792088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Elipsa 7"/>
          <p:cNvSpPr/>
          <p:nvPr/>
        </p:nvSpPr>
        <p:spPr bwMode="auto">
          <a:xfrm>
            <a:off x="5364088" y="1412776"/>
            <a:ext cx="720080" cy="360040"/>
          </a:xfrm>
          <a:prstGeom prst="ellipse">
            <a:avLst/>
          </a:prstGeom>
          <a:solidFill>
            <a:srgbClr val="006699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Elipsa 8"/>
          <p:cNvSpPr/>
          <p:nvPr/>
        </p:nvSpPr>
        <p:spPr bwMode="auto">
          <a:xfrm>
            <a:off x="5364088" y="4797152"/>
            <a:ext cx="648072" cy="432048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Elipsa 9"/>
          <p:cNvSpPr/>
          <p:nvPr/>
        </p:nvSpPr>
        <p:spPr bwMode="auto">
          <a:xfrm>
            <a:off x="5364088" y="5445224"/>
            <a:ext cx="720080" cy="720080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Elipsa 10"/>
          <p:cNvSpPr/>
          <p:nvPr/>
        </p:nvSpPr>
        <p:spPr bwMode="auto">
          <a:xfrm>
            <a:off x="3995936" y="2996952"/>
            <a:ext cx="288032" cy="288032"/>
          </a:xfrm>
          <a:prstGeom prst="ellipse">
            <a:avLst/>
          </a:prstGeom>
          <a:solidFill>
            <a:srgbClr val="006699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Elipsa 11"/>
          <p:cNvSpPr/>
          <p:nvPr/>
        </p:nvSpPr>
        <p:spPr bwMode="auto">
          <a:xfrm>
            <a:off x="4283968" y="2996952"/>
            <a:ext cx="288032" cy="288032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Elipsa 12"/>
          <p:cNvSpPr/>
          <p:nvPr/>
        </p:nvSpPr>
        <p:spPr bwMode="auto">
          <a:xfrm>
            <a:off x="5364088" y="2132856"/>
            <a:ext cx="720080" cy="360040"/>
          </a:xfrm>
          <a:prstGeom prst="ellipse">
            <a:avLst/>
          </a:prstGeom>
          <a:solidFill>
            <a:srgbClr val="006699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Elipsa 13"/>
          <p:cNvSpPr/>
          <p:nvPr/>
        </p:nvSpPr>
        <p:spPr bwMode="auto">
          <a:xfrm>
            <a:off x="8244408" y="2132856"/>
            <a:ext cx="720080" cy="360040"/>
          </a:xfrm>
          <a:prstGeom prst="ellipse">
            <a:avLst/>
          </a:prstGeom>
          <a:solidFill>
            <a:srgbClr val="006699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Elipsa 14"/>
          <p:cNvSpPr/>
          <p:nvPr/>
        </p:nvSpPr>
        <p:spPr bwMode="auto">
          <a:xfrm>
            <a:off x="5364088" y="6237312"/>
            <a:ext cx="720080" cy="360040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Elipsa 15"/>
          <p:cNvSpPr/>
          <p:nvPr/>
        </p:nvSpPr>
        <p:spPr bwMode="auto">
          <a:xfrm>
            <a:off x="8316416" y="6237312"/>
            <a:ext cx="576064" cy="288032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Elipsa 16"/>
          <p:cNvSpPr/>
          <p:nvPr/>
        </p:nvSpPr>
        <p:spPr bwMode="auto">
          <a:xfrm>
            <a:off x="8316416" y="2492896"/>
            <a:ext cx="576064" cy="288032"/>
          </a:xfrm>
          <a:prstGeom prst="ellipse">
            <a:avLst/>
          </a:prstGeom>
          <a:solidFill>
            <a:srgbClr val="25AE12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Elipsa 17"/>
          <p:cNvSpPr/>
          <p:nvPr/>
        </p:nvSpPr>
        <p:spPr bwMode="auto">
          <a:xfrm>
            <a:off x="5394531" y="2479041"/>
            <a:ext cx="648072" cy="288032"/>
          </a:xfrm>
          <a:prstGeom prst="ellipse">
            <a:avLst/>
          </a:prstGeom>
          <a:solidFill>
            <a:srgbClr val="25AE12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Elipsa 18"/>
          <p:cNvSpPr/>
          <p:nvPr/>
        </p:nvSpPr>
        <p:spPr bwMode="auto">
          <a:xfrm>
            <a:off x="8316416" y="2852936"/>
            <a:ext cx="576064" cy="1008112"/>
          </a:xfrm>
          <a:prstGeom prst="ellipse">
            <a:avLst/>
          </a:prstGeom>
          <a:solidFill>
            <a:srgbClr val="25AE12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" name="Elipsa 19"/>
          <p:cNvSpPr/>
          <p:nvPr/>
        </p:nvSpPr>
        <p:spPr bwMode="auto">
          <a:xfrm>
            <a:off x="5394531" y="2839080"/>
            <a:ext cx="648072" cy="1021967"/>
          </a:xfrm>
          <a:prstGeom prst="ellipse">
            <a:avLst/>
          </a:prstGeom>
          <a:solidFill>
            <a:srgbClr val="25AE12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4" name="Łącznik prosty 23"/>
          <p:cNvCxnSpPr/>
          <p:nvPr/>
        </p:nvCxnSpPr>
        <p:spPr bwMode="auto">
          <a:xfrm>
            <a:off x="8207896" y="3212976"/>
            <a:ext cx="756592" cy="216024"/>
          </a:xfrm>
          <a:prstGeom prst="line">
            <a:avLst/>
          </a:prstGeom>
          <a:solidFill>
            <a:srgbClr val="006699">
              <a:alpha val="20000"/>
            </a:srgbClr>
          </a:solidFill>
          <a:ln w="38100">
            <a:solidFill>
              <a:srgbClr val="25AE12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Łącznik prosty 28"/>
          <p:cNvCxnSpPr/>
          <p:nvPr/>
        </p:nvCxnSpPr>
        <p:spPr bwMode="auto">
          <a:xfrm flipV="1">
            <a:off x="8244408" y="3212976"/>
            <a:ext cx="720080" cy="216024"/>
          </a:xfrm>
          <a:prstGeom prst="line">
            <a:avLst/>
          </a:prstGeom>
          <a:solidFill>
            <a:srgbClr val="006699">
              <a:alpha val="20000"/>
            </a:srgbClr>
          </a:solidFill>
          <a:ln w="38100">
            <a:solidFill>
              <a:srgbClr val="25AE12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Elipsa 31"/>
          <p:cNvSpPr/>
          <p:nvPr/>
        </p:nvSpPr>
        <p:spPr bwMode="auto">
          <a:xfrm>
            <a:off x="4283968" y="3573016"/>
            <a:ext cx="288032" cy="288032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" name="Elipsa 32"/>
          <p:cNvSpPr/>
          <p:nvPr/>
        </p:nvSpPr>
        <p:spPr bwMode="auto">
          <a:xfrm>
            <a:off x="4572000" y="3573016"/>
            <a:ext cx="288032" cy="288032"/>
          </a:xfrm>
          <a:prstGeom prst="ellipse">
            <a:avLst/>
          </a:prstGeom>
          <a:solidFill>
            <a:srgbClr val="25AE12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060848"/>
            <a:ext cx="7488237" cy="1655490"/>
          </a:xfrm>
        </p:spPr>
        <p:txBody>
          <a:bodyPr/>
          <a:lstStyle/>
          <a:p>
            <a:r>
              <a:rPr lang="pl-PL" sz="3200" dirty="0" smtClean="0"/>
              <a:t>Podstawowy algorytm </a:t>
            </a:r>
            <a:br>
              <a:rPr lang="pl-PL" sz="3200" dirty="0" smtClean="0"/>
            </a:br>
            <a:r>
              <a:rPr lang="pl-PL" sz="3200" dirty="0" smtClean="0"/>
              <a:t>odkrywania wzorców sekwencji GSP</a:t>
            </a:r>
            <a:r>
              <a:rPr lang="pl-PL" sz="3200" smtClean="0"/>
              <a:t/>
            </a:r>
            <a:br>
              <a:rPr lang="pl-PL" sz="3200" smtClean="0"/>
            </a:br>
            <a:r>
              <a:rPr lang="pl-PL" sz="3200" smtClean="0"/>
              <a:t/>
            </a:r>
            <a:br>
              <a:rPr lang="pl-PL" sz="3200" smtClean="0"/>
            </a:br>
            <a:r>
              <a:rPr lang="pl-PL" sz="2400" i="1" dirty="0" err="1" smtClean="0">
                <a:solidFill>
                  <a:srgbClr val="006699"/>
                </a:solidFill>
              </a:rPr>
              <a:t>Generalised</a:t>
            </a:r>
            <a:r>
              <a:rPr lang="pl-PL" sz="2400" i="1" dirty="0" smtClean="0">
                <a:solidFill>
                  <a:srgbClr val="006699"/>
                </a:solidFill>
              </a:rPr>
              <a:t> </a:t>
            </a:r>
            <a:r>
              <a:rPr lang="pl-PL" sz="2400" i="1" dirty="0" err="1" smtClean="0">
                <a:solidFill>
                  <a:srgbClr val="006699"/>
                </a:solidFill>
              </a:rPr>
              <a:t>Sequential</a:t>
            </a:r>
            <a:r>
              <a:rPr lang="pl-PL" sz="2400" i="1" dirty="0" smtClean="0">
                <a:solidFill>
                  <a:srgbClr val="006699"/>
                </a:solidFill>
              </a:rPr>
              <a:t> </a:t>
            </a:r>
            <a:r>
              <a:rPr lang="pl-PL" sz="2400" i="1" dirty="0" err="1" smtClean="0">
                <a:solidFill>
                  <a:srgbClr val="006699"/>
                </a:solidFill>
              </a:rPr>
              <a:t>Patterns</a:t>
            </a:r>
            <a:r>
              <a:rPr lang="pl-PL" sz="2400" dirty="0" smtClean="0">
                <a:solidFill>
                  <a:srgbClr val="0066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2400" smtClean="0"/>
              <a:t>Podstawowy algorytm </a:t>
            </a:r>
            <a:br>
              <a:rPr lang="pl-PL" sz="2400" smtClean="0"/>
            </a:br>
            <a:r>
              <a:rPr lang="pl-PL" sz="2400" smtClean="0"/>
              <a:t>odkrywania wzorców sekwencji GSP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z="2000" smtClean="0"/>
              <a:t>Krok 1 – </a:t>
            </a:r>
            <a:r>
              <a:rPr lang="pl-PL" sz="2000" smtClean="0">
                <a:solidFill>
                  <a:srgbClr val="006699"/>
                </a:solidFill>
              </a:rPr>
              <a:t>sortowanie</a:t>
            </a:r>
          </a:p>
          <a:p>
            <a:pPr lvl="1"/>
            <a:r>
              <a:rPr lang="pl-PL" sz="2000" smtClean="0"/>
              <a:t>Posortuj bazę danych D w taki sposób, aby uzyskać bazę danych sekwencji DS</a:t>
            </a:r>
          </a:p>
          <a:p>
            <a:r>
              <a:rPr lang="pl-PL" sz="2000" smtClean="0"/>
              <a:t>Krok 2 – </a:t>
            </a:r>
            <a:r>
              <a:rPr lang="pl-PL" sz="2000" smtClean="0">
                <a:solidFill>
                  <a:srgbClr val="006699"/>
                </a:solidFill>
              </a:rPr>
              <a:t>znajdowanie zbiorów częstych</a:t>
            </a:r>
          </a:p>
          <a:p>
            <a:r>
              <a:rPr lang="pl-PL" sz="2000" smtClean="0"/>
              <a:t>Krok 3 – </a:t>
            </a:r>
            <a:r>
              <a:rPr lang="pl-PL" sz="2000" smtClean="0">
                <a:solidFill>
                  <a:srgbClr val="006699"/>
                </a:solidFill>
              </a:rPr>
              <a:t>transformacja</a:t>
            </a:r>
          </a:p>
          <a:p>
            <a:pPr lvl="1"/>
            <a:r>
              <a:rPr lang="pl-PL" sz="2000" smtClean="0"/>
              <a:t>Przetransformuj każdy wyraz sekwencji w listę zbiorów częstych  zawierających się w tym wyrazie</a:t>
            </a:r>
          </a:p>
          <a:p>
            <a:r>
              <a:rPr lang="pl-PL" sz="2000" smtClean="0"/>
              <a:t>Krok 4 – </a:t>
            </a:r>
            <a:r>
              <a:rPr lang="pl-PL" sz="2000" smtClean="0">
                <a:solidFill>
                  <a:srgbClr val="006699"/>
                </a:solidFill>
              </a:rPr>
              <a:t>sekwencjonowanie</a:t>
            </a:r>
          </a:p>
          <a:p>
            <a:pPr lvl="1"/>
            <a:r>
              <a:rPr lang="pl-PL" sz="2000" smtClean="0"/>
              <a:t>Znajdź wszystkie częste sekwencje</a:t>
            </a:r>
          </a:p>
          <a:p>
            <a:r>
              <a:rPr lang="pl-PL" sz="2000" smtClean="0"/>
              <a:t>Krok 5 – </a:t>
            </a:r>
            <a:r>
              <a:rPr lang="pl-PL" sz="2000" smtClean="0">
                <a:solidFill>
                  <a:srgbClr val="006699"/>
                </a:solidFill>
              </a:rPr>
              <a:t>maksymalizacja</a:t>
            </a:r>
          </a:p>
          <a:p>
            <a:pPr lvl="1"/>
            <a:r>
              <a:rPr lang="pl-PL" sz="2000" smtClean="0"/>
              <a:t>Usuń wszystkie wzorce sekwencji, które nie są maksymalne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Przykład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mtClean="0"/>
              <a:t>Dana jest baza danych sekwencji - znajdź zbiór sekwencji częstych (wzorców sekwencji)</a:t>
            </a:r>
          </a:p>
          <a:p>
            <a:endParaRPr lang="pl-PL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76475"/>
            <a:ext cx="336391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357563"/>
            <a:ext cx="47593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652963"/>
            <a:ext cx="36782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734050"/>
            <a:ext cx="37242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1187450" y="3357563"/>
            <a:ext cx="2520950" cy="358775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253961" name="Line 9"/>
          <p:cNvSpPr>
            <a:spLocks noChangeShapeType="1"/>
          </p:cNvSpPr>
          <p:nvPr/>
        </p:nvSpPr>
        <p:spPr bwMode="auto">
          <a:xfrm flipV="1">
            <a:off x="3635375" y="3213100"/>
            <a:ext cx="1152525" cy="28733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>
            <a:off x="4787900" y="3213100"/>
            <a:ext cx="863600" cy="14446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253963" name="Rectangle 11"/>
          <p:cNvSpPr>
            <a:spLocks noChangeArrowheads="1"/>
          </p:cNvSpPr>
          <p:nvPr/>
        </p:nvSpPr>
        <p:spPr bwMode="auto">
          <a:xfrm>
            <a:off x="323850" y="4652963"/>
            <a:ext cx="1295400" cy="288925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253964" name="Rectangle 12"/>
          <p:cNvSpPr>
            <a:spLocks noChangeArrowheads="1"/>
          </p:cNvSpPr>
          <p:nvPr/>
        </p:nvSpPr>
        <p:spPr bwMode="auto">
          <a:xfrm>
            <a:off x="323850" y="4941888"/>
            <a:ext cx="2376488" cy="287337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 flipH="1">
            <a:off x="250825" y="2781300"/>
            <a:ext cx="1008063" cy="79216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>
            <a:off x="250825" y="3573463"/>
            <a:ext cx="73025" cy="10795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253967" name="Rectangle 15"/>
          <p:cNvSpPr>
            <a:spLocks noChangeArrowheads="1"/>
          </p:cNvSpPr>
          <p:nvPr/>
        </p:nvSpPr>
        <p:spPr bwMode="auto">
          <a:xfrm>
            <a:off x="1187450" y="2636838"/>
            <a:ext cx="2520950" cy="360362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253968" name="Rectangle 16"/>
          <p:cNvSpPr>
            <a:spLocks noChangeArrowheads="1"/>
          </p:cNvSpPr>
          <p:nvPr/>
        </p:nvSpPr>
        <p:spPr bwMode="auto">
          <a:xfrm>
            <a:off x="323850" y="5948363"/>
            <a:ext cx="935038" cy="360362"/>
          </a:xfrm>
          <a:prstGeom prst="rect">
            <a:avLst/>
          </a:prstGeom>
          <a:solidFill>
            <a:srgbClr val="006699">
              <a:alpha val="1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253969" name="Line 17"/>
          <p:cNvSpPr>
            <a:spLocks noChangeShapeType="1"/>
          </p:cNvSpPr>
          <p:nvPr/>
        </p:nvSpPr>
        <p:spPr bwMode="auto">
          <a:xfrm>
            <a:off x="3563938" y="2852738"/>
            <a:ext cx="0" cy="237648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253970" name="Line 18"/>
          <p:cNvSpPr>
            <a:spLocks noChangeShapeType="1"/>
          </p:cNvSpPr>
          <p:nvPr/>
        </p:nvSpPr>
        <p:spPr bwMode="auto">
          <a:xfrm>
            <a:off x="3059113" y="3500438"/>
            <a:ext cx="0" cy="172878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 flipH="1">
            <a:off x="1258888" y="5229225"/>
            <a:ext cx="1800225" cy="5048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253972" name="Line 20"/>
          <p:cNvSpPr>
            <a:spLocks noChangeShapeType="1"/>
          </p:cNvSpPr>
          <p:nvPr/>
        </p:nvSpPr>
        <p:spPr bwMode="auto">
          <a:xfrm flipH="1">
            <a:off x="1763713" y="5229225"/>
            <a:ext cx="1800225" cy="504825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0" grpId="0" animBg="1"/>
      <p:bldP spid="253961" grpId="0" animBg="1"/>
      <p:bldP spid="253962" grpId="0" animBg="1"/>
      <p:bldP spid="253963" grpId="0" animBg="1"/>
      <p:bldP spid="253964" grpId="0" animBg="1"/>
      <p:bldP spid="253965" grpId="0" animBg="1"/>
      <p:bldP spid="253966" grpId="0" animBg="1"/>
      <p:bldP spid="253967" grpId="0" animBg="1"/>
      <p:bldP spid="253968" grpId="0" animBg="1"/>
      <p:bldP spid="253969" grpId="0" animBg="1"/>
      <p:bldP spid="253970" grpId="0" animBg="1"/>
      <p:bldP spid="253971" grpId="0" animBg="1"/>
      <p:bldP spid="253972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Własność Apriori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68413"/>
            <a:ext cx="8569325" cy="5113337"/>
          </a:xfrm>
        </p:spPr>
        <p:txBody>
          <a:bodyPr/>
          <a:lstStyle/>
          <a:p>
            <a:r>
              <a:rPr lang="pl-PL" smtClean="0"/>
              <a:t>Jeżeli sekwencja S nie jest częsta, to żadna „nad-sekwencja” S również nie jest częsta</a:t>
            </a:r>
          </a:p>
          <a:p>
            <a:r>
              <a:rPr lang="pl-PL" smtClean="0"/>
              <a:t>&lt;h, b&gt; nie jest częste → również &lt;h, a, b&gt;, &lt;(a h), b&gt; nie są częste</a:t>
            </a:r>
          </a:p>
          <a:p>
            <a:endParaRPr lang="pl-PL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068638"/>
            <a:ext cx="4624388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435600" y="2997200"/>
            <a:ext cx="3492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 Light" pitchFamily="34" charset="0"/>
              </a:rPr>
              <a:t>Dany próg wsparcia</a:t>
            </a:r>
          </a:p>
          <a:p>
            <a:r>
              <a:rPr lang="pl-PL" i="1">
                <a:latin typeface="Calibri Light" pitchFamily="34" charset="0"/>
              </a:rPr>
              <a:t>min_sup </a:t>
            </a:r>
            <a:r>
              <a:rPr lang="pl-PL">
                <a:latin typeface="Calibri Light" pitchFamily="34" charset="0"/>
              </a:rPr>
              <a:t>=2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Podstawowy algorytm (GSP) - wady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mtClean="0"/>
              <a:t>Wielokrotny przegląd bazy danych. Odkrywanie zbiorów częstych o minimalnym wsparciu w pierwszej iteracji </a:t>
            </a:r>
            <a:br>
              <a:rPr lang="pl-PL" smtClean="0"/>
            </a:br>
            <a:r>
              <a:rPr lang="pl-PL" smtClean="0"/>
              <a:t>(częste 1-sekwencje)</a:t>
            </a:r>
          </a:p>
          <a:p>
            <a:r>
              <a:rPr lang="pl-PL" smtClean="0"/>
              <a:t>Wykorzystanie w kolejnych iteracjach do generacji sekwencji kandydujących sekwencji częstych odkrytych w poprzedniej iteracji</a:t>
            </a:r>
          </a:p>
          <a:p>
            <a:r>
              <a:rPr lang="pl-PL" smtClean="0"/>
              <a:t>Obliczenie wsparcia sekwencji kandydujących podczas odczytu bazy danych</a:t>
            </a:r>
          </a:p>
          <a:p>
            <a:r>
              <a:rPr lang="pl-PL" smtClean="0"/>
              <a:t>Warunek stopu - nie ma więcej kandydatów lub żaden z kandydatów nie jest częsty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Podstawowy algorytm GSP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28775"/>
            <a:ext cx="3384550" cy="4465638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pl-PL" smtClean="0"/>
              <a:t>5 skan: 1 kandydat</a:t>
            </a:r>
          </a:p>
          <a:p>
            <a:pPr>
              <a:buFont typeface="Georgia" pitchFamily="18" charset="0"/>
              <a:buNone/>
            </a:pPr>
            <a:r>
              <a:rPr lang="pl-PL" smtClean="0"/>
              <a:t>4 skan: 8 kandydatów</a:t>
            </a:r>
          </a:p>
          <a:p>
            <a:pPr>
              <a:buFont typeface="Georgia" pitchFamily="18" charset="0"/>
              <a:buNone/>
            </a:pPr>
            <a:r>
              <a:rPr lang="pl-PL" smtClean="0"/>
              <a:t>3 skan: 46 kandydatów</a:t>
            </a:r>
          </a:p>
          <a:p>
            <a:pPr>
              <a:buFont typeface="Georgia" pitchFamily="18" charset="0"/>
              <a:buNone/>
            </a:pPr>
            <a:r>
              <a:rPr lang="pl-PL" smtClean="0"/>
              <a:t>2 skan: 51 kandydatów</a:t>
            </a:r>
          </a:p>
          <a:p>
            <a:pPr>
              <a:buFont typeface="Georgia" pitchFamily="18" charset="0"/>
              <a:buNone/>
            </a:pPr>
            <a:r>
              <a:rPr lang="pl-PL" smtClean="0"/>
              <a:t>1 skan: 8 kandydatów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940425" y="1125538"/>
            <a:ext cx="1308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i="1">
                <a:latin typeface="Calibri Light" pitchFamily="34" charset="0"/>
              </a:rPr>
              <a:t>min_sup </a:t>
            </a:r>
            <a:r>
              <a:rPr lang="pl-PL">
                <a:latin typeface="Calibri Light" pitchFamily="34" charset="0"/>
              </a:rPr>
              <a:t>= 2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484313"/>
            <a:ext cx="53435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3276600" y="4076700"/>
            <a:ext cx="360363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3276600" y="3500438"/>
            <a:ext cx="360363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3276600" y="2997200"/>
            <a:ext cx="360363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203575" y="2420938"/>
            <a:ext cx="360363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3203575" y="1844675"/>
            <a:ext cx="360363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7380288" y="3429000"/>
            <a:ext cx="647700" cy="287338"/>
          </a:xfrm>
          <a:prstGeom prst="rect">
            <a:avLst/>
          </a:prstGeom>
          <a:solidFill>
            <a:srgbClr val="006699">
              <a:alpha val="1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651500" y="2852738"/>
            <a:ext cx="647700" cy="287337"/>
          </a:xfrm>
          <a:prstGeom prst="rect">
            <a:avLst/>
          </a:prstGeom>
          <a:solidFill>
            <a:srgbClr val="006699">
              <a:alpha val="1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6372225" y="2852738"/>
            <a:ext cx="647700" cy="287337"/>
          </a:xfrm>
          <a:prstGeom prst="rect">
            <a:avLst/>
          </a:prstGeom>
          <a:solidFill>
            <a:srgbClr val="006699">
              <a:alpha val="1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3635375" y="2276475"/>
            <a:ext cx="792163" cy="287338"/>
          </a:xfrm>
          <a:prstGeom prst="rect">
            <a:avLst/>
          </a:prstGeom>
          <a:solidFill>
            <a:srgbClr val="006699">
              <a:alpha val="1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179388" y="4868863"/>
            <a:ext cx="34559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i="1">
                <a:latin typeface="Calibri Light" pitchFamily="34" charset="0"/>
              </a:rPr>
              <a:t>Skan:</a:t>
            </a:r>
          </a:p>
          <a:p>
            <a:r>
              <a:rPr lang="pl-PL" i="1">
                <a:latin typeface="Calibri Light" pitchFamily="34" charset="0"/>
              </a:rPr>
              <a:t>Krok 1: poszukiwanie k-sekwencji</a:t>
            </a:r>
          </a:p>
          <a:p>
            <a:r>
              <a:rPr lang="pl-PL" i="1">
                <a:latin typeface="Calibri Light" pitchFamily="34" charset="0"/>
              </a:rPr>
              <a:t>Krok 2: odczyt bazy, obliczanie wsparcia, usuwanie nie-częstych</a:t>
            </a:r>
            <a:endParaRPr lang="pl-PL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Przykład bazy transakcyjnej i reguły asocjacyjnej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4468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a 12"/>
          <p:cNvGrpSpPr/>
          <p:nvPr/>
        </p:nvGrpSpPr>
        <p:grpSpPr>
          <a:xfrm>
            <a:off x="251520" y="5157192"/>
            <a:ext cx="7618413" cy="693415"/>
            <a:chOff x="251520" y="5157192"/>
            <a:chExt cx="7618413" cy="69341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5157192"/>
              <a:ext cx="7618413" cy="333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5517232"/>
              <a:ext cx="6856413" cy="333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096000"/>
            <a:ext cx="2705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790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dirty="0" smtClean="0"/>
              <a:t>Ogromny zbiór wygenerowanych kandydatów – </a:t>
            </a:r>
            <a:br>
              <a:rPr lang="pl-PL" dirty="0" smtClean="0"/>
            </a:br>
            <a:r>
              <a:rPr lang="pl-PL" dirty="0" smtClean="0"/>
              <a:t>1000 sekwencji 1-elementowych daje </a:t>
            </a:r>
            <a:br>
              <a:rPr lang="pl-PL" dirty="0" smtClean="0"/>
            </a:br>
            <a:r>
              <a:rPr lang="pl-PL" dirty="0" smtClean="0"/>
              <a:t>2-elementowych kandydatów: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Wiele dostępów do bazy danych</a:t>
            </a:r>
          </a:p>
          <a:p>
            <a:pPr lvl="1">
              <a:lnSpc>
                <a:spcPct val="90000"/>
              </a:lnSpc>
            </a:pPr>
            <a:r>
              <a:rPr lang="pl-PL" dirty="0" smtClean="0"/>
              <a:t>Dla każdego wygenerowanego zbioru sekwencji kandydujących należy wykonać pełen odczyt bazy danych w celu wyliczenia wsparcia sekwencji kandydujących. Oznacza to, że aby znaleźć wzorzec sekwencji o długości 20 należy wykonać 20 odczytów bazy danych.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Trudności w znajdowaniu długich wzorców</a:t>
            </a:r>
          </a:p>
          <a:p>
            <a:pPr lvl="1">
              <a:lnSpc>
                <a:spcPct val="90000"/>
              </a:lnSpc>
            </a:pPr>
            <a:r>
              <a:rPr lang="pl-PL" dirty="0" smtClean="0"/>
              <a:t>Bardzo duża liczba małych kandydatów</a:t>
            </a:r>
          </a:p>
          <a:p>
            <a:pPr lvl="1">
              <a:lnSpc>
                <a:spcPct val="90000"/>
              </a:lnSpc>
            </a:pPr>
            <a:r>
              <a:rPr lang="pl-PL" dirty="0" smtClean="0"/>
              <a:t>100-elementowy wzorzec potrzebuje kandydatów: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Wady algorytmów Apriori-Like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7452320" y="1988840"/>
            <a:ext cx="1081088" cy="288925"/>
          </a:xfrm>
          <a:prstGeom prst="rect">
            <a:avLst/>
          </a:prstGeom>
          <a:solidFill>
            <a:srgbClr val="006699">
              <a:alpha val="1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8388350" y="6308725"/>
            <a:ext cx="503238" cy="360363"/>
          </a:xfrm>
          <a:prstGeom prst="rect">
            <a:avLst/>
          </a:prstGeom>
          <a:solidFill>
            <a:srgbClr val="006699">
              <a:alpha val="1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2781300"/>
            <a:ext cx="7488237" cy="576263"/>
          </a:xfrm>
        </p:spPr>
        <p:txBody>
          <a:bodyPr/>
          <a:lstStyle/>
          <a:p>
            <a:r>
              <a:rPr lang="pl-PL" sz="3200" smtClean="0"/>
              <a:t>algorytm PrefixSpan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PrefixSpan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dirty="0" smtClean="0"/>
              <a:t>Algorytm </a:t>
            </a:r>
            <a:r>
              <a:rPr lang="pl-PL" dirty="0" err="1" smtClean="0"/>
              <a:t>PrefixSpan</a:t>
            </a:r>
            <a:r>
              <a:rPr lang="pl-PL" dirty="0" smtClean="0"/>
              <a:t> składa się z trzech kroków:</a:t>
            </a:r>
          </a:p>
          <a:p>
            <a:pPr lvl="1">
              <a:buFont typeface="Georgia" pitchFamily="18" charset="0"/>
              <a:buNone/>
            </a:pPr>
            <a:r>
              <a:rPr lang="pl-PL" b="1" dirty="0" smtClean="0"/>
              <a:t>Krok 1 </a:t>
            </a:r>
            <a:r>
              <a:rPr lang="pl-PL" dirty="0" smtClean="0"/>
              <a:t>– Znajdowanie wzorców sekwencji o rozmiarze 1</a:t>
            </a:r>
          </a:p>
          <a:p>
            <a:pPr lvl="1">
              <a:buFont typeface="Georgia" pitchFamily="18" charset="0"/>
              <a:buNone/>
            </a:pPr>
            <a:r>
              <a:rPr lang="pl-PL" b="1" dirty="0" smtClean="0"/>
              <a:t>Krok 2 </a:t>
            </a:r>
            <a:r>
              <a:rPr lang="pl-PL" dirty="0" smtClean="0"/>
              <a:t>– Dzielenie przestrzeni poszukiwań na partycje</a:t>
            </a:r>
          </a:p>
          <a:p>
            <a:pPr lvl="1">
              <a:buFont typeface="Georgia" pitchFamily="18" charset="0"/>
              <a:buNone/>
            </a:pPr>
            <a:r>
              <a:rPr lang="pl-PL" b="1" dirty="0" smtClean="0"/>
              <a:t>Krok 3 </a:t>
            </a:r>
            <a:r>
              <a:rPr lang="pl-PL" dirty="0" smtClean="0"/>
              <a:t>– Analiza podzbiorów sekwencji przechowywanych w 		partycjach</a:t>
            </a:r>
          </a:p>
          <a:p>
            <a:r>
              <a:rPr lang="pl-PL" dirty="0" smtClean="0"/>
              <a:t>Szczególnie efektywny dla zbiorów z wieloma sekwencjami i z długimi wzorcami (np. DNA, giełda) </a:t>
            </a:r>
          </a:p>
          <a:p>
            <a:r>
              <a:rPr lang="pl-PL" dirty="0" smtClean="0"/>
              <a:t>Ogólna idea algorytmu </a:t>
            </a:r>
            <a:r>
              <a:rPr lang="pl-PL" dirty="0" err="1" smtClean="0"/>
              <a:t>PrefixSpan</a:t>
            </a:r>
            <a:r>
              <a:rPr lang="pl-PL" dirty="0" smtClean="0"/>
              <a:t> polega na analizie prefiksów sekwencji kandydujących i </a:t>
            </a:r>
            <a:r>
              <a:rPr lang="pl-PL" i="1" dirty="0" smtClean="0">
                <a:solidFill>
                  <a:srgbClr val="006699"/>
                </a:solidFill>
              </a:rPr>
              <a:t>rekursywnym partycjonowaniu bazy danych w oparciu o </a:t>
            </a:r>
            <a:r>
              <a:rPr lang="pl-PL" i="1" dirty="0" err="1" smtClean="0">
                <a:solidFill>
                  <a:srgbClr val="006699"/>
                </a:solidFill>
              </a:rPr>
              <a:t>postfiksy</a:t>
            </a:r>
            <a:r>
              <a:rPr lang="pl-PL" dirty="0" smtClean="0"/>
              <a:t> generowanych sekwencji.</a:t>
            </a: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PrefixSpan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mtClean="0"/>
              <a:t>znajdowanie wzorców sekwencji o długości 1:</a:t>
            </a:r>
          </a:p>
          <a:p>
            <a:pPr lvl="1"/>
            <a:r>
              <a:rPr lang="pl-PL" smtClean="0"/>
              <a:t>Jednokrotny odczyt bazy danych sekwencji DS w celu znalezienia wszystkich 1-sekwencji częstych np.: &lt;a&gt;</a:t>
            </a:r>
          </a:p>
          <a:p>
            <a:pPr lvl="1"/>
            <a:r>
              <a:rPr lang="pl-PL" smtClean="0"/>
              <a:t>częste sekwencje, które zawierają więcej elementów, np. sekwencja &lt;(a b) &gt;, są znajdowane w kolejnych krokach algorytmu</a:t>
            </a:r>
          </a:p>
          <a:p>
            <a:r>
              <a:rPr lang="pl-PL" smtClean="0"/>
              <a:t>zastąpienie etapu </a:t>
            </a:r>
            <a:r>
              <a:rPr lang="pl-PL" smtClean="0">
                <a:solidFill>
                  <a:srgbClr val="006699"/>
                </a:solidFill>
              </a:rPr>
              <a:t>sekwencjonowania</a:t>
            </a:r>
            <a:r>
              <a:rPr lang="pl-PL" smtClean="0"/>
              <a:t>, polegającego na generowaniu sekwencji kandydujących i, następnie, sprawdzaniu, czy dana sekwencja kandydująca spełnia warunek minimalnego wsparcia</a:t>
            </a:r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PrefixSpan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dirty="0" smtClean="0"/>
              <a:t>Do opisu sekwencji częstych będziemy stosować następującą notację: 	</a:t>
            </a:r>
            <a:r>
              <a:rPr lang="pl-PL" dirty="0" smtClean="0">
                <a:solidFill>
                  <a:srgbClr val="006699"/>
                </a:solidFill>
              </a:rPr>
              <a:t>(sekwencja) : licznik wsparcia</a:t>
            </a:r>
          </a:p>
          <a:p>
            <a:pPr lvl="1"/>
            <a:r>
              <a:rPr lang="pl-PL" dirty="0" smtClean="0"/>
              <a:t>Przykładowo: &lt;(a): 4&gt;</a:t>
            </a:r>
          </a:p>
          <a:p>
            <a:r>
              <a:rPr lang="pl-PL" dirty="0" smtClean="0"/>
              <a:t>W tym kroku </a:t>
            </a:r>
            <a:r>
              <a:rPr lang="pl-PL" dirty="0" smtClean="0">
                <a:solidFill>
                  <a:srgbClr val="006699"/>
                </a:solidFill>
              </a:rPr>
              <a:t>transformujemy bazę danych</a:t>
            </a:r>
            <a:r>
              <a:rPr lang="pl-PL" dirty="0" smtClean="0"/>
              <a:t> do postaci, z której usunięto wszystkie elementy, które nie są częste</a:t>
            </a:r>
          </a:p>
          <a:p>
            <a:r>
              <a:rPr lang="pl-PL" dirty="0" smtClean="0"/>
              <a:t>Elementami częstymi są tylko i wyłącznie jednoelementowe sekwencje częste o długości 1</a:t>
            </a:r>
          </a:p>
          <a:p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PrefixSpan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dirty="0" smtClean="0"/>
              <a:t>dzielenie przestrzeni poszukiwań na partycje:</a:t>
            </a:r>
          </a:p>
          <a:p>
            <a:pPr lvl="1"/>
            <a:r>
              <a:rPr lang="pl-PL" dirty="0" smtClean="0"/>
              <a:t>Przestrzeń wszystkich wzorców sekwencji mona podzielić na </a:t>
            </a:r>
            <a:r>
              <a:rPr lang="pl-PL" i="1" dirty="0" smtClean="0">
                <a:cs typeface="Times New Roman" pitchFamily="18" charset="0"/>
              </a:rPr>
              <a:t>n</a:t>
            </a:r>
            <a:r>
              <a:rPr lang="pl-PL" dirty="0" smtClean="0"/>
              <a:t> partycji, zwanych </a:t>
            </a:r>
            <a:r>
              <a:rPr lang="pl-PL" b="1" dirty="0" smtClean="0">
                <a:solidFill>
                  <a:srgbClr val="006699"/>
                </a:solidFill>
              </a:rPr>
              <a:t>projekcyjnymi bazami danych</a:t>
            </a:r>
            <a:r>
              <a:rPr lang="pl-PL" dirty="0" smtClean="0"/>
              <a:t>, gdzie </a:t>
            </a:r>
            <a:r>
              <a:rPr lang="pl-PL" i="1" dirty="0" smtClean="0">
                <a:cs typeface="Times New Roman" pitchFamily="18" charset="0"/>
              </a:rPr>
              <a:t>n</a:t>
            </a:r>
            <a:r>
              <a:rPr lang="pl-PL" dirty="0" smtClean="0"/>
              <a:t> odpowiada liczbie jednoelementowych sekwencji częstych o długości 1 znalezionych w kroku poprzednim</a:t>
            </a:r>
          </a:p>
          <a:p>
            <a:pPr lvl="1"/>
            <a:r>
              <a:rPr lang="pl-PL" dirty="0" smtClean="0"/>
              <a:t>Dowolny wzorzec sekwencji musi </a:t>
            </a:r>
            <a:r>
              <a:rPr lang="pl-PL" dirty="0" smtClean="0">
                <a:solidFill>
                  <a:srgbClr val="006699"/>
                </a:solidFill>
              </a:rPr>
              <a:t>rozpoczynać się od</a:t>
            </a:r>
            <a:r>
              <a:rPr lang="pl-PL" dirty="0" smtClean="0"/>
              <a:t> jednej ze znalezionych 1-sekwencji częstych (jednoelementowych)</a:t>
            </a:r>
          </a:p>
          <a:p>
            <a:pPr lvl="1"/>
            <a:r>
              <a:rPr lang="pl-PL" dirty="0" smtClean="0"/>
              <a:t>Dla każdej jednoelementowej sekwencji częstej o długości 1 tworzymy projekcyjną bazę danych jej </a:t>
            </a:r>
            <a:r>
              <a:rPr lang="pl-PL" dirty="0" err="1" smtClean="0">
                <a:solidFill>
                  <a:srgbClr val="006699"/>
                </a:solidFill>
              </a:rPr>
              <a:t>postfiksów</a:t>
            </a:r>
            <a:endParaRPr lang="pl-PL" dirty="0" smtClean="0">
              <a:solidFill>
                <a:srgbClr val="006699"/>
              </a:solidFill>
            </a:endParaRPr>
          </a:p>
          <a:p>
            <a:pPr lvl="1"/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PrefixSpan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mtClean="0"/>
              <a:t>Krok 1: znajdź 1-elementowe wzorce 1-sekwencji</a:t>
            </a:r>
            <a:br>
              <a:rPr lang="pl-PL" smtClean="0"/>
            </a:br>
            <a:r>
              <a:rPr lang="pl-PL" smtClean="0"/>
              <a:t> &lt;a&gt;, &lt;b&gt;, &lt;c&gt;, &lt;d&gt;, &lt;e&gt;, &lt;f&gt;</a:t>
            </a:r>
          </a:p>
          <a:p>
            <a:r>
              <a:rPr lang="pl-PL" smtClean="0"/>
              <a:t>Krok 2: podziel zbiór sekwencji na partycje:</a:t>
            </a:r>
          </a:p>
          <a:p>
            <a:pPr lvl="1">
              <a:buFont typeface="Georgia" pitchFamily="18" charset="0"/>
              <a:buNone/>
            </a:pPr>
            <a:r>
              <a:rPr lang="pl-PL" smtClean="0"/>
              <a:t>– z prefiksem &lt;a&gt;;</a:t>
            </a:r>
          </a:p>
          <a:p>
            <a:pPr lvl="1">
              <a:buFont typeface="Georgia" pitchFamily="18" charset="0"/>
              <a:buNone/>
            </a:pPr>
            <a:r>
              <a:rPr lang="pl-PL" smtClean="0"/>
              <a:t>– z prefiksem &lt;b&gt;;</a:t>
            </a:r>
          </a:p>
          <a:p>
            <a:pPr lvl="1">
              <a:buFont typeface="Georgia" pitchFamily="18" charset="0"/>
              <a:buNone/>
            </a:pPr>
            <a:r>
              <a:rPr lang="pl-PL" smtClean="0"/>
              <a:t>– …</a:t>
            </a:r>
          </a:p>
          <a:p>
            <a:pPr lvl="1">
              <a:buFont typeface="Georgia" pitchFamily="18" charset="0"/>
              <a:buNone/>
            </a:pPr>
            <a:r>
              <a:rPr lang="pl-PL" smtClean="0"/>
              <a:t>– z prefiksem &lt;f&gt;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501008"/>
            <a:ext cx="44672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PrefixSpan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dirty="0" smtClean="0"/>
              <a:t>Rozważmy tylko projekcje &lt;a&gt; </a:t>
            </a:r>
            <a:r>
              <a:rPr lang="pl-PL" i="1" dirty="0" smtClean="0"/>
              <a:t>(&lt;</a:t>
            </a:r>
            <a:r>
              <a:rPr lang="pl-PL" i="1" dirty="0" err="1" smtClean="0"/>
              <a:t>a&gt;-projekcje</a:t>
            </a:r>
            <a:r>
              <a:rPr lang="pl-PL" i="1" dirty="0" smtClean="0"/>
              <a:t>):</a:t>
            </a:r>
            <a:r>
              <a:rPr lang="pl-PL" dirty="0" smtClean="0"/>
              <a:t> &lt;(</a:t>
            </a:r>
            <a:r>
              <a:rPr lang="pl-PL" dirty="0" err="1" smtClean="0"/>
              <a:t>abc</a:t>
            </a:r>
            <a:r>
              <a:rPr lang="pl-PL" dirty="0" smtClean="0"/>
              <a:t>)(</a:t>
            </a:r>
            <a:r>
              <a:rPr lang="pl-PL" dirty="0" err="1" smtClean="0"/>
              <a:t>ac</a:t>
            </a:r>
            <a:r>
              <a:rPr lang="pl-PL" dirty="0" smtClean="0"/>
              <a:t>)d(</a:t>
            </a:r>
            <a:r>
              <a:rPr lang="pl-PL" dirty="0" err="1" smtClean="0"/>
              <a:t>cf</a:t>
            </a:r>
            <a:r>
              <a:rPr lang="pl-PL" dirty="0" smtClean="0"/>
              <a:t>)&gt;, &lt;(_d)c(</a:t>
            </a:r>
            <a:r>
              <a:rPr lang="pl-PL" dirty="0" err="1" smtClean="0"/>
              <a:t>bc</a:t>
            </a:r>
            <a:r>
              <a:rPr lang="pl-PL" dirty="0" smtClean="0"/>
              <a:t>)(</a:t>
            </a:r>
            <a:r>
              <a:rPr lang="pl-PL" dirty="0" err="1" smtClean="0"/>
              <a:t>ae</a:t>
            </a:r>
            <a:r>
              <a:rPr lang="pl-PL" dirty="0" smtClean="0"/>
              <a:t>)&gt;, &lt;(_b)(</a:t>
            </a:r>
            <a:r>
              <a:rPr lang="pl-PL" dirty="0" err="1" smtClean="0"/>
              <a:t>df</a:t>
            </a:r>
            <a:r>
              <a:rPr lang="pl-PL" dirty="0" smtClean="0"/>
              <a:t>)</a:t>
            </a:r>
            <a:r>
              <a:rPr lang="pl-PL" dirty="0" err="1" smtClean="0"/>
              <a:t>cb</a:t>
            </a:r>
            <a:r>
              <a:rPr lang="pl-PL" dirty="0" smtClean="0"/>
              <a:t>&gt;, &lt;(_f)</a:t>
            </a:r>
            <a:r>
              <a:rPr lang="pl-PL" dirty="0" err="1" smtClean="0"/>
              <a:t>cbc</a:t>
            </a:r>
            <a:r>
              <a:rPr lang="pl-PL" dirty="0" smtClean="0"/>
              <a:t>&gt;</a:t>
            </a:r>
          </a:p>
          <a:p>
            <a:r>
              <a:rPr lang="pl-PL" dirty="0" smtClean="0"/>
              <a:t>Znajdź wszystkie 2-elementowe sekwencje z prefiksem &lt;a&gt;: &lt;aa&gt;, &lt;ab&gt;, &lt;(</a:t>
            </a:r>
            <a:r>
              <a:rPr lang="pl-PL" dirty="0" err="1" smtClean="0"/>
              <a:t>ab</a:t>
            </a:r>
            <a:r>
              <a:rPr lang="pl-PL" dirty="0" smtClean="0"/>
              <a:t>)&gt;, &lt;</a:t>
            </a:r>
            <a:r>
              <a:rPr lang="pl-PL" dirty="0" err="1" smtClean="0"/>
              <a:t>ac</a:t>
            </a:r>
            <a:r>
              <a:rPr lang="pl-PL" dirty="0" smtClean="0"/>
              <a:t>&gt;, &lt;ad&gt;, &lt;</a:t>
            </a:r>
            <a:r>
              <a:rPr lang="pl-PL" dirty="0" err="1" smtClean="0"/>
              <a:t>af</a:t>
            </a:r>
            <a:r>
              <a:rPr lang="pl-PL" dirty="0" smtClean="0"/>
              <a:t>&gt;</a:t>
            </a:r>
          </a:p>
          <a:p>
            <a:r>
              <a:rPr lang="pl-PL" dirty="0" smtClean="0"/>
              <a:t>Podział na podzbiory:</a:t>
            </a:r>
          </a:p>
          <a:p>
            <a:pPr lvl="1">
              <a:buFont typeface="Georgia" pitchFamily="18" charset="0"/>
              <a:buNone/>
            </a:pPr>
            <a:r>
              <a:rPr lang="pl-PL" dirty="0" smtClean="0"/>
              <a:t>− z prefiksem &lt;aa&gt;;</a:t>
            </a:r>
          </a:p>
          <a:p>
            <a:pPr lvl="1">
              <a:buFont typeface="Georgia" pitchFamily="18" charset="0"/>
              <a:buNone/>
            </a:pPr>
            <a:r>
              <a:rPr lang="pl-PL" dirty="0" smtClean="0"/>
              <a:t>−…</a:t>
            </a:r>
          </a:p>
          <a:p>
            <a:pPr lvl="1">
              <a:buFont typeface="Georgia" pitchFamily="18" charset="0"/>
              <a:buNone/>
            </a:pPr>
            <a:r>
              <a:rPr lang="pl-PL" dirty="0" smtClean="0"/>
              <a:t>− aż do podzbioru &lt;</a:t>
            </a:r>
            <a:r>
              <a:rPr lang="pl-PL" dirty="0" err="1" smtClean="0"/>
              <a:t>af</a:t>
            </a:r>
            <a:r>
              <a:rPr lang="pl-PL" dirty="0" smtClean="0"/>
              <a:t>&gt;.</a:t>
            </a:r>
          </a:p>
          <a:p>
            <a:endParaRPr lang="pl-PL" dirty="0" smtClean="0"/>
          </a:p>
          <a:p>
            <a:pPr>
              <a:buFont typeface="Georgia" pitchFamily="18" charset="0"/>
              <a:buNone/>
            </a:pPr>
            <a:r>
              <a:rPr lang="pl-PL" dirty="0" smtClean="0"/>
              <a:t> 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796136" y="1700808"/>
            <a:ext cx="1565275" cy="641350"/>
          </a:xfrm>
          <a:prstGeom prst="rect">
            <a:avLst/>
          </a:prstGeom>
          <a:solidFill>
            <a:schemeClr val="accent1">
              <a:alpha val="4392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latin typeface="Calibri Light" pitchFamily="34" charset="0"/>
              </a:rPr>
              <a:t>a-projekcyjna</a:t>
            </a:r>
          </a:p>
          <a:p>
            <a:r>
              <a:rPr lang="pl-PL" dirty="0">
                <a:latin typeface="Calibri Light" pitchFamily="34" charset="0"/>
              </a:rPr>
              <a:t>baza danych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500438"/>
            <a:ext cx="39481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588125" y="3860800"/>
            <a:ext cx="1728788" cy="288925"/>
          </a:xfrm>
          <a:prstGeom prst="rect">
            <a:avLst/>
          </a:prstGeom>
          <a:solidFill>
            <a:srgbClr val="006699">
              <a:alpha val="1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732588" y="4221163"/>
            <a:ext cx="1584325" cy="288925"/>
          </a:xfrm>
          <a:prstGeom prst="rect">
            <a:avLst/>
          </a:prstGeom>
          <a:solidFill>
            <a:srgbClr val="006699">
              <a:alpha val="1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7092950" y="4581525"/>
            <a:ext cx="1223963" cy="288925"/>
          </a:xfrm>
          <a:prstGeom prst="rect">
            <a:avLst/>
          </a:prstGeom>
          <a:solidFill>
            <a:srgbClr val="006699">
              <a:alpha val="1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7164388" y="4941888"/>
            <a:ext cx="1152525" cy="288925"/>
          </a:xfrm>
          <a:prstGeom prst="rect">
            <a:avLst/>
          </a:prstGeom>
          <a:solidFill>
            <a:srgbClr val="006699">
              <a:alpha val="1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Uogólnione sformułowanie problemu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dirty="0" smtClean="0"/>
              <a:t>Wzorzec sekwencji </a:t>
            </a:r>
            <a:r>
              <a:rPr lang="pl-PL" dirty="0" smtClean="0">
                <a:solidFill>
                  <a:srgbClr val="006699"/>
                </a:solidFill>
              </a:rPr>
              <a:t>nie implikuje przyczynowości</a:t>
            </a:r>
            <a:r>
              <a:rPr lang="pl-PL" dirty="0" smtClean="0"/>
              <a:t> pomiędzy zdarzeniami wchodzącymi w skład wzorca – w opisuje jedynie, </a:t>
            </a:r>
            <a:br>
              <a:rPr lang="pl-PL" dirty="0" smtClean="0"/>
            </a:br>
            <a:r>
              <a:rPr lang="pl-PL" dirty="0" smtClean="0"/>
              <a:t>i to w przybliżeniu, statystyczne prawdopodobieństwo wystąpienia określonych zdarzeń w określonej kolejności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Dotychczasowe sformułowanie problemu nie uwzględnia </a:t>
            </a:r>
            <a:r>
              <a:rPr lang="pl-PL" dirty="0" smtClean="0">
                <a:solidFill>
                  <a:srgbClr val="006699"/>
                </a:solidFill>
              </a:rPr>
              <a:t>ograniczeń czasowych</a:t>
            </a:r>
            <a:r>
              <a:rPr lang="pl-PL" dirty="0" smtClean="0"/>
              <a:t> na wzorce sekwencji</a:t>
            </a:r>
          </a:p>
          <a:p>
            <a:pPr lvl="1">
              <a:lnSpc>
                <a:spcPct val="90000"/>
              </a:lnSpc>
            </a:pPr>
            <a:r>
              <a:rPr lang="pl-PL" dirty="0" smtClean="0"/>
              <a:t>Sekwencją S nazywać będziemy uporządkowaną listę wyrazów (T</a:t>
            </a:r>
            <a:r>
              <a:rPr lang="pl-PL" baseline="-25000" dirty="0" smtClean="0"/>
              <a:t>1</a:t>
            </a:r>
            <a:r>
              <a:rPr lang="pl-PL" dirty="0" smtClean="0"/>
              <a:t>, T</a:t>
            </a:r>
            <a:r>
              <a:rPr lang="pl-PL" baseline="-25000" dirty="0" smtClean="0"/>
              <a:t>2</a:t>
            </a:r>
            <a:r>
              <a:rPr lang="pl-PL" dirty="0" smtClean="0"/>
              <a:t>, ..., </a:t>
            </a:r>
            <a:r>
              <a:rPr lang="pl-PL" dirty="0" err="1" smtClean="0"/>
              <a:t>T</a:t>
            </a:r>
            <a:r>
              <a:rPr lang="pl-PL" baseline="-25000" dirty="0" err="1" smtClean="0"/>
              <a:t>n</a:t>
            </a:r>
            <a:r>
              <a:rPr lang="pl-PL" dirty="0" smtClean="0"/>
              <a:t>), gdzie T</a:t>
            </a:r>
            <a:r>
              <a:rPr lang="pl-PL" baseline="-25000" dirty="0" smtClean="0"/>
              <a:t>i</a:t>
            </a:r>
            <a:r>
              <a:rPr lang="pl-PL" dirty="0" smtClean="0"/>
              <a:t> jest zbiorem elementów</a:t>
            </a:r>
          </a:p>
          <a:p>
            <a:pPr lvl="1">
              <a:lnSpc>
                <a:spcPct val="90000"/>
              </a:lnSpc>
            </a:pPr>
            <a:r>
              <a:rPr lang="pl-PL" dirty="0" smtClean="0"/>
              <a:t>Z każdym wyrazem sekwencji T</a:t>
            </a:r>
            <a:r>
              <a:rPr lang="pl-PL" baseline="-25000" dirty="0" smtClean="0"/>
              <a:t>i</a:t>
            </a:r>
            <a:r>
              <a:rPr lang="pl-PL" dirty="0" smtClean="0"/>
              <a:t> sekwencji S jest  związany znacznik czasowy </a:t>
            </a:r>
            <a:r>
              <a:rPr lang="pl-PL" dirty="0" err="1" smtClean="0"/>
              <a:t>t</a:t>
            </a:r>
            <a:r>
              <a:rPr lang="pl-PL" baseline="-25000" dirty="0" err="1" smtClean="0"/>
              <a:t>s</a:t>
            </a:r>
            <a:r>
              <a:rPr lang="pl-PL" dirty="0" smtClean="0"/>
              <a:t>(T</a:t>
            </a:r>
            <a:r>
              <a:rPr lang="pl-PL" baseline="-25000" dirty="0" smtClean="0"/>
              <a:t>i</a:t>
            </a:r>
            <a:r>
              <a:rPr lang="pl-PL" dirty="0" smtClean="0"/>
              <a:t>), określający czas wystąpienia zdarzenia T</a:t>
            </a:r>
            <a:r>
              <a:rPr lang="pl-PL" baseline="-25000" dirty="0" smtClean="0"/>
              <a:t>i</a:t>
            </a:r>
          </a:p>
          <a:p>
            <a:pPr lvl="1">
              <a:lnSpc>
                <a:spcPct val="90000"/>
              </a:lnSpc>
            </a:pPr>
            <a:r>
              <a:rPr lang="pl-PL" dirty="0" smtClean="0"/>
              <a:t>Wyrazy T</a:t>
            </a:r>
            <a:r>
              <a:rPr lang="pl-PL" baseline="-25000" dirty="0" smtClean="0"/>
              <a:t>i</a:t>
            </a:r>
            <a:r>
              <a:rPr lang="pl-PL" dirty="0" smtClean="0"/>
              <a:t> w sekwencji S są uporządkowane według rosnących wartości ich znaczników czasowych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Uogólnione sformułowanie problemu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mtClean="0"/>
              <a:t>Sekwencja: &lt; (T</a:t>
            </a:r>
            <a:r>
              <a:rPr lang="pl-PL" baseline="-25000" smtClean="0"/>
              <a:t>1</a:t>
            </a:r>
            <a:r>
              <a:rPr lang="pl-PL" smtClean="0"/>
              <a:t>): t</a:t>
            </a:r>
            <a:r>
              <a:rPr lang="pl-PL" baseline="-25000" smtClean="0"/>
              <a:t>s</a:t>
            </a:r>
            <a:r>
              <a:rPr lang="pl-PL" smtClean="0"/>
              <a:t>(T</a:t>
            </a:r>
            <a:r>
              <a:rPr lang="pl-PL" baseline="-25000" smtClean="0"/>
              <a:t>1</a:t>
            </a:r>
            <a:r>
              <a:rPr lang="pl-PL" smtClean="0"/>
              <a:t>) , (T</a:t>
            </a:r>
            <a:r>
              <a:rPr lang="pl-PL" baseline="-25000" smtClean="0"/>
              <a:t>2</a:t>
            </a:r>
            <a:r>
              <a:rPr lang="pl-PL" smtClean="0"/>
              <a:t>): t</a:t>
            </a:r>
            <a:r>
              <a:rPr lang="pl-PL" baseline="-25000" smtClean="0"/>
              <a:t>s</a:t>
            </a:r>
            <a:r>
              <a:rPr lang="pl-PL" smtClean="0"/>
              <a:t>(T</a:t>
            </a:r>
            <a:r>
              <a:rPr lang="pl-PL" baseline="-25000" smtClean="0"/>
              <a:t>2</a:t>
            </a:r>
            <a:r>
              <a:rPr lang="pl-PL" smtClean="0"/>
              <a:t>) , ..., (T</a:t>
            </a:r>
            <a:r>
              <a:rPr lang="pl-PL" baseline="-25000" smtClean="0"/>
              <a:t>n</a:t>
            </a:r>
            <a:r>
              <a:rPr lang="pl-PL" smtClean="0"/>
              <a:t>): (t</a:t>
            </a:r>
            <a:r>
              <a:rPr lang="pl-PL" baseline="-25000" smtClean="0"/>
              <a:t>s</a:t>
            </a:r>
            <a:r>
              <a:rPr lang="pl-PL" smtClean="0"/>
              <a:t>(T</a:t>
            </a:r>
            <a:r>
              <a:rPr lang="pl-PL" baseline="-25000" smtClean="0"/>
              <a:t>n</a:t>
            </a:r>
            <a:r>
              <a:rPr lang="pl-PL" smtClean="0"/>
              <a:t>)) &gt;</a:t>
            </a:r>
          </a:p>
          <a:p>
            <a:r>
              <a:rPr lang="pl-PL" smtClean="0"/>
              <a:t>Ograniczenia czasowe:</a:t>
            </a:r>
          </a:p>
          <a:p>
            <a:pPr lvl="1"/>
            <a:r>
              <a:rPr lang="pl-PL" smtClean="0">
                <a:solidFill>
                  <a:srgbClr val="006699"/>
                </a:solidFill>
              </a:rPr>
              <a:t>Okno zdarzeń</a:t>
            </a:r>
            <a:r>
              <a:rPr lang="pl-PL" smtClean="0"/>
              <a:t> (</a:t>
            </a:r>
            <a:r>
              <a:rPr lang="pl-PL" i="1" smtClean="0"/>
              <a:t>w-size</a:t>
            </a:r>
            <a:r>
              <a:rPr lang="pl-PL" smtClean="0"/>
              <a:t>) – przedział czasu, w ramach którego zbiór transakcji w bazie danych D jest interpretowany jako „pojedyncza” transakcja</a:t>
            </a:r>
          </a:p>
          <a:p>
            <a:pPr lvl="1"/>
            <a:r>
              <a:rPr lang="pl-PL" smtClean="0">
                <a:solidFill>
                  <a:srgbClr val="006699"/>
                </a:solidFill>
              </a:rPr>
              <a:t>Minimalny odstęp</a:t>
            </a:r>
            <a:r>
              <a:rPr lang="pl-PL" smtClean="0"/>
              <a:t> (</a:t>
            </a:r>
            <a:r>
              <a:rPr lang="pl-PL" i="1" smtClean="0"/>
              <a:t>min-gap</a:t>
            </a:r>
            <a:r>
              <a:rPr lang="pl-PL" smtClean="0"/>
              <a:t>) – minimalny odstęp czasowy pomiędzy kolejnymi wyrazami wzorca sekwencji</a:t>
            </a:r>
          </a:p>
          <a:p>
            <a:pPr lvl="1"/>
            <a:r>
              <a:rPr lang="pl-PL" smtClean="0">
                <a:solidFill>
                  <a:srgbClr val="006699"/>
                </a:solidFill>
              </a:rPr>
              <a:t>Maksymalny odstęp</a:t>
            </a:r>
            <a:r>
              <a:rPr lang="pl-PL" smtClean="0"/>
              <a:t> (</a:t>
            </a:r>
            <a:r>
              <a:rPr lang="pl-PL" i="1" smtClean="0"/>
              <a:t>max-gap</a:t>
            </a:r>
            <a:r>
              <a:rPr lang="pl-PL" smtClean="0"/>
              <a:t>) – maksymalny odstęp czasowy pomiędzy kolejnymi wyrazami wzorca sekwencji</a:t>
            </a:r>
          </a:p>
          <a:p>
            <a:r>
              <a:rPr lang="pl-PL" smtClean="0"/>
              <a:t>Wartości ograniczeń definiowane są przez użytkownika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Przykład bazy transakcyjnej i reguły asocjacyjnej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31481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4499992" cy="277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a 10"/>
          <p:cNvGrpSpPr/>
          <p:nvPr/>
        </p:nvGrpSpPr>
        <p:grpSpPr>
          <a:xfrm>
            <a:off x="323528" y="3933056"/>
            <a:ext cx="8113713" cy="702940"/>
            <a:chOff x="323528" y="5877272"/>
            <a:chExt cx="8113713" cy="70294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5877272"/>
              <a:ext cx="5953125" cy="3143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8184" y="5877272"/>
              <a:ext cx="1466850" cy="295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528" y="6237312"/>
              <a:ext cx="8113713" cy="342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941168"/>
            <a:ext cx="7675563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661248"/>
            <a:ext cx="8532440" cy="52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Sformułowanie problemu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i="1" dirty="0" smtClean="0"/>
              <a:t>Celem procesu odkrywania wzorców sekwencji z ograniczeniami czasowymi jest znalezienie wszystkich sekwencji, których wsparcie jest większe lub równe </a:t>
            </a:r>
            <a:r>
              <a:rPr lang="pl-PL" dirty="0" err="1" smtClean="0">
                <a:solidFill>
                  <a:srgbClr val="CC3300"/>
                </a:solidFill>
              </a:rPr>
              <a:t>minsup</a:t>
            </a:r>
            <a:endParaRPr lang="pl-PL" dirty="0" smtClean="0">
              <a:solidFill>
                <a:srgbClr val="CC3300"/>
              </a:solidFill>
            </a:endParaRPr>
          </a:p>
          <a:p>
            <a:r>
              <a:rPr lang="pl-PL" i="1" dirty="0" smtClean="0"/>
              <a:t>Sekwencje, które spełniają powyższy warunek minimalnego wsparcia nazywamy sekwencjami </a:t>
            </a:r>
            <a:r>
              <a:rPr lang="pl-PL" dirty="0" smtClean="0">
                <a:solidFill>
                  <a:srgbClr val="006699"/>
                </a:solidFill>
              </a:rPr>
              <a:t>częstymi</a:t>
            </a:r>
            <a:r>
              <a:rPr lang="pl-PL" i="1" dirty="0" smtClean="0"/>
              <a:t> lub </a:t>
            </a:r>
            <a:r>
              <a:rPr lang="pl-PL" dirty="0" smtClean="0">
                <a:solidFill>
                  <a:srgbClr val="006699"/>
                </a:solidFill>
              </a:rPr>
              <a:t>wzorcami sekwencji</a:t>
            </a:r>
          </a:p>
          <a:p>
            <a:r>
              <a:rPr lang="pl-PL" i="1" dirty="0" smtClean="0"/>
              <a:t>Sekwencje częste, które są maksymalne, nazywać będziemy </a:t>
            </a:r>
            <a:r>
              <a:rPr lang="pl-PL" dirty="0" smtClean="0">
                <a:solidFill>
                  <a:srgbClr val="CC3300"/>
                </a:solidFill>
              </a:rPr>
              <a:t>maksymalnymi wzorcami sekwencji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Problem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dirty="0" smtClean="0"/>
              <a:t>Brak ograniczenia </a:t>
            </a:r>
            <a:r>
              <a:rPr lang="pl-PL" i="1" dirty="0" err="1" smtClean="0">
                <a:solidFill>
                  <a:srgbClr val="006699"/>
                </a:solidFill>
              </a:rPr>
              <a:t>max_gap</a:t>
            </a:r>
            <a:r>
              <a:rPr lang="pl-PL" dirty="0" smtClean="0"/>
              <a:t>: dowolna sekwencja X, </a:t>
            </a:r>
            <a:br>
              <a:rPr lang="pl-PL" dirty="0" smtClean="0"/>
            </a:br>
            <a:r>
              <a:rPr lang="pl-PL" dirty="0" smtClean="0"/>
              <a:t>zawierająca sekwencję S, zawiera również wszystkie </a:t>
            </a:r>
            <a:r>
              <a:rPr lang="pl-PL" dirty="0" err="1" smtClean="0"/>
              <a:t>podsekwencje</a:t>
            </a:r>
            <a:r>
              <a:rPr lang="pl-PL" dirty="0" smtClean="0"/>
              <a:t> sekwencji S</a:t>
            </a:r>
          </a:p>
          <a:p>
            <a:r>
              <a:rPr lang="pl-PL" dirty="0" smtClean="0"/>
              <a:t>W przypadku ograniczenia </a:t>
            </a:r>
            <a:r>
              <a:rPr lang="pl-PL" i="1" dirty="0" err="1" smtClean="0">
                <a:solidFill>
                  <a:srgbClr val="006699"/>
                </a:solidFill>
              </a:rPr>
              <a:t>max_gap</a:t>
            </a:r>
            <a:r>
              <a:rPr lang="pl-PL" dirty="0" smtClean="0"/>
              <a:t> powyższe stwierdzenie nie jest prawdziwe!</a:t>
            </a:r>
          </a:p>
          <a:p>
            <a:r>
              <a:rPr lang="pl-PL" dirty="0" smtClean="0"/>
              <a:t>Przykład:</a:t>
            </a:r>
          </a:p>
          <a:p>
            <a:pPr lvl="1"/>
            <a:r>
              <a:rPr lang="pl-PL" dirty="0" smtClean="0"/>
              <a:t>załóżmy </a:t>
            </a:r>
            <a:r>
              <a:rPr lang="pl-PL" i="1" dirty="0" err="1" smtClean="0"/>
              <a:t>max_gap</a:t>
            </a:r>
            <a:r>
              <a:rPr lang="pl-PL" dirty="0" smtClean="0"/>
              <a:t> = 3</a:t>
            </a:r>
          </a:p>
          <a:p>
            <a:pPr lvl="1"/>
            <a:r>
              <a:rPr lang="pl-PL" dirty="0" smtClean="0"/>
              <a:t>dana sekwencja X = &lt;(1 2): 1, (3 4): 3, (5 6): 5, (7 8): 7&gt;</a:t>
            </a:r>
          </a:p>
          <a:p>
            <a:pPr lvl="1"/>
            <a:r>
              <a:rPr lang="pl-PL" dirty="0" smtClean="0"/>
              <a:t>X zawiera sekwencję S = &lt;(1 2): 1, (3 4): 3, (5 6): 5&gt;, ale X nie zawiera sekwencji Y = &lt;(1 2): 1, (5 6): 5&gt;, która jest </a:t>
            </a:r>
            <a:r>
              <a:rPr lang="pl-PL" dirty="0" err="1" smtClean="0"/>
              <a:t>podsekwencją</a:t>
            </a:r>
            <a:r>
              <a:rPr lang="pl-PL" dirty="0" smtClean="0"/>
              <a:t> sekwencji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Problem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dirty="0" smtClean="0"/>
              <a:t>Konsekwencje: brak własności monotoniczności miary wsparcia w przypadku ograniczenia max-gap</a:t>
            </a:r>
          </a:p>
          <a:p>
            <a:pPr lvl="1"/>
            <a:r>
              <a:rPr lang="pl-PL" dirty="0" smtClean="0">
                <a:solidFill>
                  <a:srgbClr val="006699"/>
                </a:solidFill>
              </a:rPr>
              <a:t>brak monotoniczności</a:t>
            </a:r>
            <a:r>
              <a:rPr lang="pl-PL" dirty="0" smtClean="0"/>
              <a:t> uniemożliwia generowanie sekwencji kandydujących w oparciu o ideę algorytmu Apriori – ograniczenie przestrzeni możliwych rozwiązań (inaczej mówiąc, ograniczenie przestrzeni generacji potencjalnie częstych sekwencji kandydujących)</a:t>
            </a:r>
          </a:p>
          <a:p>
            <a:r>
              <a:rPr lang="pl-PL" dirty="0" smtClean="0"/>
              <a:t>Rozwiązanie: </a:t>
            </a:r>
            <a:r>
              <a:rPr lang="pl-PL" b="1" dirty="0" err="1" smtClean="0">
                <a:solidFill>
                  <a:srgbClr val="006699"/>
                </a:solidFill>
              </a:rPr>
              <a:t>Podsekwencje</a:t>
            </a:r>
            <a:r>
              <a:rPr lang="pl-PL" b="1" dirty="0" smtClean="0">
                <a:solidFill>
                  <a:srgbClr val="006699"/>
                </a:solidFill>
              </a:rPr>
              <a:t> spójne </a:t>
            </a:r>
            <a:r>
              <a:rPr lang="pl-PL" i="1" dirty="0" smtClean="0"/>
              <a:t>(</a:t>
            </a:r>
            <a:r>
              <a:rPr lang="en-US" i="1" dirty="0" smtClean="0"/>
              <a:t>contiguous</a:t>
            </a:r>
            <a:r>
              <a:rPr lang="pl-PL" i="1" dirty="0" smtClean="0"/>
              <a:t> </a:t>
            </a:r>
            <a:r>
              <a:rPr lang="en-US" i="1" dirty="0" smtClean="0"/>
              <a:t>subsequence</a:t>
            </a:r>
            <a:r>
              <a:rPr lang="pl-PL" i="1" dirty="0" smtClean="0"/>
              <a:t>)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188640"/>
            <a:ext cx="7488237" cy="792286"/>
          </a:xfrm>
        </p:spPr>
        <p:txBody>
          <a:bodyPr/>
          <a:lstStyle/>
          <a:p>
            <a:r>
              <a:rPr lang="en-US" i="1" dirty="0" smtClean="0"/>
              <a:t>STATISTICA SAL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sz="2400" dirty="0" smtClean="0">
                <a:solidFill>
                  <a:srgbClr val="006699"/>
                </a:solidFill>
              </a:rPr>
              <a:t>(Sequence, Association and Link Analysis)</a:t>
            </a:r>
            <a:endParaRPr lang="pl-PL" sz="2400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84785"/>
            <a:ext cx="8229600" cy="4824536"/>
          </a:xfrm>
        </p:spPr>
        <p:txBody>
          <a:bodyPr/>
          <a:lstStyle/>
          <a:p>
            <a:r>
              <a:rPr lang="pl-PL" dirty="0" smtClean="0"/>
              <a:t>STATISTICA SAL to zbiór technik analitycznych przeznaczonych do znajdowania w zbiorach danych reguł, jakim podlegają „koszyki zakupów”. </a:t>
            </a:r>
          </a:p>
          <a:p>
            <a:pPr lvl="1"/>
            <a:r>
              <a:rPr lang="pl-PL" dirty="0" smtClean="0"/>
              <a:t>wykrywanie </a:t>
            </a:r>
            <a:r>
              <a:rPr lang="pl-PL" dirty="0" smtClean="0">
                <a:solidFill>
                  <a:srgbClr val="006699"/>
                </a:solidFill>
              </a:rPr>
              <a:t>reguł asocjacji </a:t>
            </a:r>
            <a:r>
              <a:rPr lang="pl-PL" dirty="0" smtClean="0"/>
              <a:t>(ustalanie reguł, które produkty kupowane są razem, analiza niesekwencyjna),</a:t>
            </a:r>
          </a:p>
          <a:p>
            <a:pPr lvl="1"/>
            <a:r>
              <a:rPr lang="pl-PL" dirty="0" smtClean="0">
                <a:solidFill>
                  <a:srgbClr val="006699"/>
                </a:solidFill>
              </a:rPr>
              <a:t>analiza sekwencji </a:t>
            </a:r>
            <a:r>
              <a:rPr lang="pl-PL" dirty="0" smtClean="0"/>
              <a:t>(badanie, w jakiej kolejności zjawiska zachodzą po sobie),</a:t>
            </a:r>
          </a:p>
          <a:p>
            <a:pPr lvl="1"/>
            <a:r>
              <a:rPr lang="pl-PL" dirty="0" smtClean="0">
                <a:solidFill>
                  <a:srgbClr val="006699"/>
                </a:solidFill>
              </a:rPr>
              <a:t>analiza skojarzeń </a:t>
            </a:r>
            <a:r>
              <a:rPr lang="pl-PL" dirty="0" smtClean="0"/>
              <a:t>(połączeń, dzięki niej można, np. analizując dane dotyczące klientów, wnioskować o tym, co będą oni chcieli kupić, bazując na informacjach o wcześniejszych ich zakupach).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6"/>
            <a:ext cx="4248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188640"/>
            <a:ext cx="7488237" cy="792286"/>
          </a:xfrm>
        </p:spPr>
        <p:txBody>
          <a:bodyPr/>
          <a:lstStyle/>
          <a:p>
            <a:r>
              <a:rPr lang="en-US" i="1" dirty="0" smtClean="0"/>
              <a:t>STATISTICA SAL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sz="2400" dirty="0" smtClean="0">
                <a:solidFill>
                  <a:srgbClr val="006699"/>
                </a:solidFill>
              </a:rPr>
              <a:t>(Sequence, Association and Link Analysis)</a:t>
            </a:r>
            <a:endParaRPr lang="pl-PL" sz="2400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268760"/>
            <a:ext cx="8229600" cy="5113337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wykorzystuje technikę </a:t>
            </a:r>
            <a:r>
              <a:rPr lang="pl-PL" dirty="0" smtClean="0">
                <a:solidFill>
                  <a:srgbClr val="006699"/>
                </a:solidFill>
              </a:rPr>
              <a:t>budowania drzew</a:t>
            </a:r>
            <a:r>
              <a:rPr lang="pl-PL" dirty="0" smtClean="0"/>
              <a:t>, do wydobywania z danych reguł sekwencji i asocjacji.</a:t>
            </a:r>
          </a:p>
          <a:p>
            <a:r>
              <a:rPr lang="pl-PL" dirty="0" smtClean="0"/>
              <a:t>dla </a:t>
            </a:r>
            <a:r>
              <a:rPr lang="pl-PL" dirty="0" smtClean="0">
                <a:solidFill>
                  <a:srgbClr val="006699"/>
                </a:solidFill>
              </a:rPr>
              <a:t>zmiennych</a:t>
            </a:r>
            <a:r>
              <a:rPr lang="pl-PL" dirty="0" smtClean="0"/>
              <a:t> wielokrotnych odpowiedzi/dychotomii, jak i zmiennych ciągłych.</a:t>
            </a:r>
          </a:p>
          <a:p>
            <a:r>
              <a:rPr lang="pl-PL" dirty="0" smtClean="0">
                <a:solidFill>
                  <a:srgbClr val="006699"/>
                </a:solidFill>
              </a:rPr>
              <a:t>równolegle</a:t>
            </a:r>
            <a:r>
              <a:rPr lang="pl-PL" dirty="0" smtClean="0"/>
              <a:t> poszukiwane są reguły sekwencyjne jak i reguły asocjacji.</a:t>
            </a:r>
          </a:p>
          <a:p>
            <a:r>
              <a:rPr lang="pl-PL" dirty="0" smtClean="0"/>
              <a:t>reguły sekwencji i asocjacji znajdowane są równocześnie w więcej niż jednym </a:t>
            </a:r>
            <a:r>
              <a:rPr lang="pl-PL" dirty="0" smtClean="0">
                <a:solidFill>
                  <a:srgbClr val="006699"/>
                </a:solidFill>
              </a:rPr>
              <a:t>wymiarze</a:t>
            </a:r>
            <a:r>
              <a:rPr lang="pl-PL" dirty="0" smtClean="0"/>
              <a:t>.</a:t>
            </a:r>
          </a:p>
          <a:p>
            <a:r>
              <a:rPr lang="pl-PL" b="1" dirty="0" smtClean="0">
                <a:solidFill>
                  <a:srgbClr val="CC3300"/>
                </a:solidFill>
              </a:rPr>
              <a:t>Analiza skupień:</a:t>
            </a:r>
            <a:r>
              <a:rPr lang="pl-PL" dirty="0" smtClean="0"/>
              <a:t> Moduł może wykonywać analizę typu hierarchicznego grupowania na bazie pojedynczych połączeń, co pozwala wykryć prawdopodobne grupowanie się produktów. Ma to szczególnie praktyczne zastosowania, np. W sprzedaży detalicznej.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dirty="0" smtClean="0">
                <a:latin typeface="Calibri" pitchFamily="34" charset="0"/>
              </a:rPr>
              <a:t>Przyrost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133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467544" y="2060848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l-PL" sz="2000" dirty="0" smtClean="0"/>
              <a:t>Przyrost — to miara, która określa, czy fakt wystąpienia jednego wariantu (produktu) powoduje </a:t>
            </a:r>
            <a:r>
              <a:rPr lang="pl-PL" sz="2000" dirty="0" smtClean="0">
                <a:solidFill>
                  <a:srgbClr val="006699"/>
                </a:solidFill>
              </a:rPr>
              <a:t>zwiększenie się prawdopodobieństwa </a:t>
            </a:r>
            <a:r>
              <a:rPr lang="pl-PL" sz="2000" dirty="0" smtClean="0"/>
              <a:t>wystąpienia drugiego wariantu </a:t>
            </a:r>
            <a:r>
              <a:rPr lang="pl-PL" sz="2000" smtClean="0"/>
              <a:t>(</a:t>
            </a:r>
            <a:r>
              <a:rPr lang="pl-PL" sz="2000" smtClean="0"/>
              <a:t>produktu</a:t>
            </a:r>
            <a:r>
              <a:rPr lang="pl-PL" sz="2000" dirty="0" smtClean="0"/>
              <a:t>) w ramach jednej transakcji.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000" dirty="0" smtClean="0"/>
              <a:t>Przyrost przyjmuje wartości dodatnie. </a:t>
            </a:r>
          </a:p>
          <a:p>
            <a:pPr lvl="2" indent="-457200">
              <a:buFont typeface="Arial" pitchFamily="34" charset="0"/>
              <a:buChar char="•"/>
            </a:pPr>
            <a:r>
              <a:rPr lang="pl-PL" sz="2000" dirty="0" smtClean="0"/>
              <a:t>Jeśli wartość przyrostu jest równa 1, wówczas mówimy, że produkty na siebie nie wpływają, </a:t>
            </a:r>
          </a:p>
          <a:p>
            <a:pPr lvl="2" indent="-457200">
              <a:buFont typeface="Arial" pitchFamily="34" charset="0"/>
              <a:buChar char="•"/>
            </a:pPr>
            <a:r>
              <a:rPr lang="pl-PL" sz="2000" dirty="0" smtClean="0"/>
              <a:t>jeśli jest mniejsza od 1, to mówimy, że są produktami antagonistycznymi, </a:t>
            </a:r>
          </a:p>
          <a:p>
            <a:pPr lvl="2" indent="-457200">
              <a:buFont typeface="Arial" pitchFamily="34" charset="0"/>
              <a:buChar char="•"/>
            </a:pPr>
            <a:r>
              <a:rPr lang="pl-PL" sz="2000" dirty="0" smtClean="0"/>
              <a:t>a jeśli większa od 1, to że oba produkty są komplementarne. </a:t>
            </a:r>
            <a:endParaRPr lang="pl-PL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210175"/>
            <a:ext cx="6029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65"/>
            <a:ext cx="9144000" cy="692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Przykłady wizualizacji</a:t>
            </a:r>
          </a:p>
        </p:txBody>
      </p:sp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84010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Przykłady wizualizacji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pl-PL" smtClean="0">
              <a:latin typeface="Calibri" pitchFamily="34" charset="0"/>
            </a:endParaRPr>
          </a:p>
        </p:txBody>
      </p:sp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81075"/>
            <a:ext cx="83915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Przykłady wizualizacji</a:t>
            </a:r>
          </a:p>
        </p:txBody>
      </p:sp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84313"/>
            <a:ext cx="6248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dirty="0" smtClean="0">
                <a:latin typeface="Calibri" pitchFamily="34" charset="0"/>
              </a:rPr>
              <a:t>Tabelaryczne przedstawienie asocjacji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0100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4572000" y="105273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Podstawowymi statystykami obliczanymi dla reguł asocjacji są: </a:t>
            </a:r>
          </a:p>
          <a:p>
            <a:r>
              <a:rPr lang="pl-PL" i="1" dirty="0" smtClean="0">
                <a:solidFill>
                  <a:srgbClr val="006699"/>
                </a:solidFill>
              </a:rPr>
              <a:t>Wsparcie</a:t>
            </a:r>
            <a:r>
              <a:rPr lang="pl-PL" dirty="0" smtClean="0">
                <a:solidFill>
                  <a:srgbClr val="006699"/>
                </a:solidFill>
              </a:rPr>
              <a:t> </a:t>
            </a:r>
            <a:r>
              <a:rPr lang="pl-PL" dirty="0" smtClean="0"/>
              <a:t>(względna częstość poprzednika oraz następnika), </a:t>
            </a:r>
          </a:p>
          <a:p>
            <a:r>
              <a:rPr lang="pl-PL" i="1" dirty="0" smtClean="0">
                <a:solidFill>
                  <a:srgbClr val="006699"/>
                </a:solidFill>
              </a:rPr>
              <a:t>Zaufanie</a:t>
            </a:r>
            <a:r>
              <a:rPr lang="pl-PL" dirty="0" smtClean="0"/>
              <a:t> (warunkowe prawdopodobieństwo następnika, pod warunkiem, że poprzednik) i </a:t>
            </a:r>
            <a:r>
              <a:rPr lang="pl-PL" i="1" dirty="0" smtClean="0">
                <a:solidFill>
                  <a:srgbClr val="006699"/>
                </a:solidFill>
              </a:rPr>
              <a:t>Korelacja</a:t>
            </a:r>
            <a:r>
              <a:rPr lang="pl-PL" dirty="0" smtClean="0">
                <a:solidFill>
                  <a:srgbClr val="006699"/>
                </a:solidFill>
              </a:rPr>
              <a:t> </a:t>
            </a:r>
            <a:r>
              <a:rPr lang="pl-PL" dirty="0" smtClean="0"/>
              <a:t>(wsparcie poprzednika i następnika podzielone przez pierwiastek kwadratowy z iloczynu wsparć poprzednika i następnika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39552" y="5013176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Na tym arkuszu widoczny jest wynik </a:t>
            </a:r>
            <a:r>
              <a:rPr lang="pl-PL" i="1" dirty="0" err="1" smtClean="0"/>
              <a:t>text</a:t>
            </a:r>
            <a:r>
              <a:rPr lang="pl-PL" i="1" dirty="0" smtClean="0"/>
              <a:t> </a:t>
            </a:r>
            <a:r>
              <a:rPr lang="pl-PL" i="1" dirty="0" err="1" smtClean="0"/>
              <a:t>miningu</a:t>
            </a:r>
            <a:r>
              <a:rPr lang="pl-PL" dirty="0" smtClean="0"/>
              <a:t>. Przeprowadzono analizę dialogu z pierwszej sceny szekspirowskiego </a:t>
            </a:r>
            <a:r>
              <a:rPr lang="pl-PL" i="1" dirty="0" smtClean="0"/>
              <a:t>Wszystko dobre, co się dobrze kończy</a:t>
            </a:r>
            <a:r>
              <a:rPr lang="pl-PL" dirty="0" smtClean="0"/>
              <a:t> (w oryginale), przy czym usunięto kilka najczęstszych słów, jak </a:t>
            </a:r>
            <a:r>
              <a:rPr lang="pl-PL" i="1" dirty="0" err="1" smtClean="0"/>
              <a:t>is</a:t>
            </a:r>
            <a:r>
              <a:rPr lang="pl-PL" dirty="0" smtClean="0"/>
              <a:t>, </a:t>
            </a:r>
            <a:r>
              <a:rPr lang="pl-PL" i="1" dirty="0" smtClean="0"/>
              <a:t>of</a:t>
            </a:r>
            <a:r>
              <a:rPr lang="pl-PL" dirty="0" smtClean="0"/>
              <a:t> itp. </a:t>
            </a:r>
          </a:p>
          <a:p>
            <a:endParaRPr lang="pl-PL" dirty="0" smtClean="0"/>
          </a:p>
          <a:p>
            <a:r>
              <a:rPr lang="pl-PL" dirty="0" smtClean="0"/>
              <a:t>Wartości wsparcia, zaufania i korelacji podane są w procentach.</a:t>
            </a:r>
            <a:endParaRPr lang="pl-P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37112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665159"/>
            <a:ext cx="5165229" cy="141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Znajdowanie wzorców i reguł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z="2000" dirty="0" smtClean="0">
                <a:solidFill>
                  <a:srgbClr val="006699"/>
                </a:solidFill>
                <a:latin typeface="Calibri" pitchFamily="34" charset="0"/>
              </a:rPr>
              <a:t>Cel</a:t>
            </a:r>
            <a:r>
              <a:rPr lang="pl-PL" sz="2000" dirty="0" smtClean="0">
                <a:latin typeface="Calibri" pitchFamily="34" charset="0"/>
              </a:rPr>
              <a:t>: wzorce współwystępowania elementów.</a:t>
            </a:r>
          </a:p>
          <a:p>
            <a:r>
              <a:rPr lang="pl-PL" sz="2000" dirty="0" smtClean="0">
                <a:latin typeface="Calibri" pitchFamily="34" charset="0"/>
              </a:rPr>
              <a:t>przykładowe wzorce:</a:t>
            </a:r>
          </a:p>
          <a:p>
            <a:pPr lvl="1"/>
            <a:r>
              <a:rPr lang="pl-PL" sz="1800" i="1" dirty="0" smtClean="0">
                <a:latin typeface="Calibri" pitchFamily="34" charset="0"/>
              </a:rPr>
              <a:t>10% klientów kupuje wino i ser</a:t>
            </a:r>
          </a:p>
          <a:p>
            <a:pPr lvl="1"/>
            <a:r>
              <a:rPr lang="pl-PL" sz="1800" i="1" dirty="0" smtClean="0">
                <a:latin typeface="Calibri" pitchFamily="34" charset="0"/>
              </a:rPr>
              <a:t>klienci kupujący książkę A, kupują też często tytuł B</a:t>
            </a:r>
          </a:p>
          <a:p>
            <a:pPr lvl="1"/>
            <a:r>
              <a:rPr lang="pl-PL" sz="1800" i="1" dirty="0" smtClean="0">
                <a:latin typeface="Calibri" pitchFamily="34" charset="0"/>
              </a:rPr>
              <a:t> jeżeli (</a:t>
            </a:r>
            <a:r>
              <a:rPr lang="pl-PL" sz="1800" i="1" dirty="0" err="1" smtClean="0">
                <a:latin typeface="Calibri" pitchFamily="34" charset="0"/>
              </a:rPr>
              <a:t>samochód=Porsche</a:t>
            </a:r>
            <a:r>
              <a:rPr lang="pl-PL" sz="1800" i="1" dirty="0" smtClean="0">
                <a:latin typeface="Calibri" pitchFamily="34" charset="0"/>
              </a:rPr>
              <a:t> i wiek&lt;20) to (</a:t>
            </a:r>
            <a:r>
              <a:rPr lang="pl-PL" sz="1800" i="1" dirty="0" err="1" smtClean="0">
                <a:latin typeface="Calibri" pitchFamily="34" charset="0"/>
              </a:rPr>
              <a:t>ryzyko=wysokie</a:t>
            </a:r>
            <a:r>
              <a:rPr lang="pl-PL" sz="1800" i="1" dirty="0" smtClean="0">
                <a:latin typeface="Calibri" pitchFamily="34" charset="0"/>
              </a:rPr>
              <a:t> i składka </a:t>
            </a:r>
            <a:r>
              <a:rPr lang="pl-PL" sz="1800" i="1" dirty="0" err="1" smtClean="0">
                <a:latin typeface="Calibri" pitchFamily="34" charset="0"/>
              </a:rPr>
              <a:t>ubezpieczenia=wysoka</a:t>
            </a:r>
            <a:r>
              <a:rPr lang="pl-PL" sz="1800" i="1" dirty="0" smtClean="0">
                <a:latin typeface="Calibri" pitchFamily="34" charset="0"/>
              </a:rPr>
              <a:t>) </a:t>
            </a:r>
          </a:p>
          <a:p>
            <a:r>
              <a:rPr lang="pl-PL" sz="1800" dirty="0" smtClean="0">
                <a:latin typeface="Calibri" pitchFamily="34" charset="0"/>
              </a:rPr>
              <a:t>Reguły asocjacyjne przypominają reguły decyzyjne, jednak decyzja (prawa strona implikacji) nie jest z góry określona, tzn. </a:t>
            </a:r>
            <a:r>
              <a:rPr lang="pl-PL" sz="1800" dirty="0" smtClean="0">
                <a:solidFill>
                  <a:srgbClr val="006699"/>
                </a:solidFill>
                <a:latin typeface="Calibri" pitchFamily="34" charset="0"/>
              </a:rPr>
              <a:t>nie wiemy, na którym atrybucie ma się opierać</a:t>
            </a:r>
            <a:r>
              <a:rPr lang="pl-PL" sz="1800" dirty="0" smtClean="0">
                <a:latin typeface="Calibri" pitchFamily="34" charset="0"/>
              </a:rPr>
              <a:t>. </a:t>
            </a:r>
          </a:p>
          <a:p>
            <a:r>
              <a:rPr lang="pl-PL" sz="1800" dirty="0" smtClean="0">
                <a:latin typeface="Calibri" pitchFamily="34" charset="0"/>
              </a:rPr>
              <a:t>Jest to przykład </a:t>
            </a:r>
            <a:r>
              <a:rPr lang="pl-PL" sz="1800" dirty="0" smtClean="0">
                <a:solidFill>
                  <a:srgbClr val="006699"/>
                </a:solidFill>
                <a:latin typeface="Calibri" pitchFamily="34" charset="0"/>
              </a:rPr>
              <a:t>nauki bez nauczyciela</a:t>
            </a:r>
            <a:r>
              <a:rPr lang="pl-PL" sz="1800" dirty="0" smtClean="0">
                <a:latin typeface="Calibri" pitchFamily="34" charset="0"/>
              </a:rPr>
              <a:t> (podobnie, jak w przypadku algorytmów grupowania): algorytm nie ma określonej z góry prawidłowej odpowiedzi, zamiast tego ma opisać </a:t>
            </a:r>
            <a:r>
              <a:rPr lang="pl-PL" sz="1800" dirty="0" smtClean="0">
                <a:solidFill>
                  <a:srgbClr val="006699"/>
                </a:solidFill>
                <a:latin typeface="Calibri" pitchFamily="34" charset="0"/>
              </a:rPr>
              <a:t>wewnętrzne zależności między atrybutami</a:t>
            </a:r>
            <a:r>
              <a:rPr lang="pl-PL" sz="1800" dirty="0" smtClean="0">
                <a:latin typeface="Calibri" pitchFamily="34" charset="0"/>
              </a:rPr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2400" smtClean="0">
                <a:latin typeface="Calibri" pitchFamily="34" charset="0"/>
              </a:rPr>
              <a:t>Klasyfikacja reguł asocjacyjnych</a:t>
            </a:r>
            <a:br>
              <a:rPr lang="pl-PL" sz="2400" smtClean="0">
                <a:latin typeface="Calibri" pitchFamily="34" charset="0"/>
              </a:rPr>
            </a:br>
            <a:r>
              <a:rPr lang="pl-PL" sz="1800" smtClean="0">
                <a:latin typeface="Calibri" pitchFamily="34" charset="0"/>
              </a:rPr>
              <a:t>ze względu na typ przetwarzanych danych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29600" cy="5256212"/>
          </a:xfrm>
        </p:spPr>
        <p:txBody>
          <a:bodyPr/>
          <a:lstStyle/>
          <a:p>
            <a:r>
              <a:rPr lang="pl-PL" smtClean="0">
                <a:solidFill>
                  <a:srgbClr val="006699"/>
                </a:solidFill>
                <a:latin typeface="Calibri" pitchFamily="34" charset="0"/>
              </a:rPr>
              <a:t>Binarne </a:t>
            </a:r>
            <a:r>
              <a:rPr lang="pl-PL" smtClean="0">
                <a:latin typeface="Calibri" pitchFamily="34" charset="0"/>
              </a:rPr>
              <a:t>reguły asocjacyjne – jeżeli dane występujące w regule są danymi (zmiennymi) binarnymi</a:t>
            </a:r>
          </a:p>
          <a:p>
            <a:endParaRPr lang="pl-PL" smtClean="0">
              <a:latin typeface="Calibri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pl-PL" smtClean="0">
                <a:latin typeface="Calibri" pitchFamily="34" charset="0"/>
              </a:rPr>
              <a:t>	reprezentują współwystępowanie danych</a:t>
            </a:r>
          </a:p>
          <a:p>
            <a:r>
              <a:rPr lang="pl-PL" smtClean="0">
                <a:solidFill>
                  <a:srgbClr val="006699"/>
                </a:solidFill>
                <a:latin typeface="Calibri" pitchFamily="34" charset="0"/>
              </a:rPr>
              <a:t>Ilościowe</a:t>
            </a:r>
            <a:r>
              <a:rPr lang="pl-PL" smtClean="0">
                <a:latin typeface="Calibri" pitchFamily="34" charset="0"/>
              </a:rPr>
              <a:t> reguły asocjacyjne – jeżeli dane występujące w regule są danymi ciągłymi i/lub kategorycznymi</a:t>
            </a:r>
          </a:p>
          <a:p>
            <a:endParaRPr lang="pl-PL" smtClean="0">
              <a:latin typeface="Calibri" pitchFamily="34" charset="0"/>
            </a:endParaRPr>
          </a:p>
          <a:p>
            <a:endParaRPr lang="pl-PL" smtClean="0">
              <a:latin typeface="Calibri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pl-PL" smtClean="0">
                <a:latin typeface="Calibri" pitchFamily="34" charset="0"/>
              </a:rPr>
              <a:t>	reprezentują współwystępowanie wartości danych</a:t>
            </a:r>
          </a:p>
          <a:p>
            <a:endParaRPr lang="pl-PL" smtClean="0">
              <a:latin typeface="Calibri" pitchFamily="34" charset="0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133600"/>
            <a:ext cx="5076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4221163"/>
            <a:ext cx="5114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mtClean="0">
                <a:solidFill>
                  <a:srgbClr val="006699"/>
                </a:solidFill>
                <a:latin typeface="Calibri" pitchFamily="34" charset="0"/>
              </a:rPr>
              <a:t>Jednowymiarowa</a:t>
            </a:r>
            <a:r>
              <a:rPr lang="pl-PL" smtClean="0">
                <a:latin typeface="Calibri" pitchFamily="34" charset="0"/>
              </a:rPr>
              <a:t> reguła asocjacyjna – jeżeli dane występujące w regule reprezentują tę samą dziedzinę wartości</a:t>
            </a:r>
          </a:p>
          <a:p>
            <a:endParaRPr lang="pl-PL" smtClean="0">
              <a:latin typeface="Calibri" pitchFamily="34" charset="0"/>
            </a:endParaRPr>
          </a:p>
          <a:p>
            <a:r>
              <a:rPr lang="pl-PL" smtClean="0">
                <a:solidFill>
                  <a:srgbClr val="006699"/>
                </a:solidFill>
                <a:latin typeface="Calibri" pitchFamily="34" charset="0"/>
              </a:rPr>
              <a:t>Wielowymiarowa</a:t>
            </a:r>
            <a:r>
              <a:rPr lang="pl-PL" smtClean="0">
                <a:latin typeface="Calibri" pitchFamily="34" charset="0"/>
              </a:rPr>
              <a:t> reguła asocjacyjna – jeżeli dane występujące w regule reprezentują różne dziedziny wartości</a:t>
            </a:r>
          </a:p>
          <a:p>
            <a:endParaRPr lang="pl-PL" smtClean="0">
              <a:latin typeface="Calibri" pitchFamily="34" charset="0"/>
            </a:endParaRPr>
          </a:p>
          <a:p>
            <a:endParaRPr lang="pl-PL" smtClean="0">
              <a:latin typeface="Calibri" pitchFamily="34" charset="0"/>
            </a:endParaRPr>
          </a:p>
          <a:p>
            <a:r>
              <a:rPr lang="pl-PL" smtClean="0">
                <a:latin typeface="Calibri" pitchFamily="34" charset="0"/>
              </a:rPr>
              <a:t>Pojęcie </a:t>
            </a:r>
            <a:r>
              <a:rPr lang="pl-PL" smtClean="0">
                <a:solidFill>
                  <a:srgbClr val="006699"/>
                </a:solidFill>
                <a:latin typeface="Calibri" pitchFamily="34" charset="0"/>
              </a:rPr>
              <a:t>wymiaru</a:t>
            </a:r>
            <a:r>
              <a:rPr lang="pl-PL" smtClean="0">
                <a:latin typeface="Calibri" pitchFamily="34" charset="0"/>
              </a:rPr>
              <a:t> wywodzi się z terminologii hurtowni danych, gdzie pojawia się w kontekście pojęcia </a:t>
            </a:r>
            <a:r>
              <a:rPr lang="pl-PL" i="1" smtClean="0">
                <a:solidFill>
                  <a:srgbClr val="006699"/>
                </a:solidFill>
                <a:latin typeface="Calibri" pitchFamily="34" charset="0"/>
              </a:rPr>
              <a:t>analiza wielowymiarowa danych</a:t>
            </a:r>
            <a:r>
              <a:rPr lang="pl-PL" smtClean="0">
                <a:latin typeface="Calibri" pitchFamily="34" charset="0"/>
              </a:rPr>
              <a:t>. 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pl-PL" sz="2400" smtClean="0">
                <a:latin typeface="Calibri" pitchFamily="34" charset="0"/>
              </a:rPr>
              <a:t>Klasyfikacja reguł asocjacyjnych</a:t>
            </a:r>
            <a:br>
              <a:rPr lang="pl-PL" sz="2400" smtClean="0">
                <a:latin typeface="Calibri" pitchFamily="34" charset="0"/>
              </a:rPr>
            </a:br>
            <a:r>
              <a:rPr lang="pl-PL" sz="1800" smtClean="0">
                <a:latin typeface="Calibri" pitchFamily="34" charset="0"/>
              </a:rPr>
              <a:t>ze względu wymiarowość przetwarzanych danych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133600"/>
            <a:ext cx="5076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644900"/>
            <a:ext cx="5114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z="2000" smtClean="0">
                <a:solidFill>
                  <a:srgbClr val="006699"/>
                </a:solidFill>
                <a:latin typeface="Calibri" pitchFamily="34" charset="0"/>
              </a:rPr>
              <a:t>Jednopoziomowe</a:t>
            </a:r>
            <a:r>
              <a:rPr lang="pl-PL" sz="2000" smtClean="0">
                <a:latin typeface="Calibri" pitchFamily="34" charset="0"/>
              </a:rPr>
              <a:t> reguły asocjacyjne (</a:t>
            </a:r>
            <a:r>
              <a:rPr lang="pl-PL" sz="2000" i="1" smtClean="0">
                <a:latin typeface="Calibri" pitchFamily="34" charset="0"/>
              </a:rPr>
              <a:t>single-level association rules</a:t>
            </a:r>
            <a:r>
              <a:rPr lang="pl-PL" sz="2000" smtClean="0">
                <a:latin typeface="Calibri" pitchFamily="34" charset="0"/>
              </a:rPr>
              <a:t>) – dane występujące w regule reprezentują ten sam poziom abstrakcji. </a:t>
            </a:r>
          </a:p>
          <a:p>
            <a:pPr lvl="1"/>
            <a:r>
              <a:rPr lang="pl-PL" sz="2000" smtClean="0">
                <a:latin typeface="Calibri" pitchFamily="34" charset="0"/>
              </a:rPr>
              <a:t>Przykład: konkretne produkty zakupione w supermarkecie, wykłady, na które zarejestrowali się studenci na studiach, słowa kluczowe występujące w dokumentach tekstowych</a:t>
            </a:r>
          </a:p>
          <a:p>
            <a:endParaRPr lang="pl-PL" sz="2000" smtClean="0">
              <a:latin typeface="Calibri" pitchFamily="34" charset="0"/>
            </a:endParaRPr>
          </a:p>
          <a:p>
            <a:r>
              <a:rPr lang="pl-PL" sz="2000" smtClean="0">
                <a:solidFill>
                  <a:srgbClr val="006699"/>
                </a:solidFill>
                <a:latin typeface="Calibri" pitchFamily="34" charset="0"/>
              </a:rPr>
              <a:t>Wielopoziomowe</a:t>
            </a:r>
            <a:r>
              <a:rPr lang="pl-PL" sz="2000" smtClean="0">
                <a:latin typeface="Calibri" pitchFamily="34" charset="0"/>
              </a:rPr>
              <a:t> lub </a:t>
            </a:r>
            <a:r>
              <a:rPr lang="pl-PL" sz="2000" smtClean="0">
                <a:solidFill>
                  <a:srgbClr val="006699"/>
                </a:solidFill>
                <a:latin typeface="Calibri" pitchFamily="34" charset="0"/>
              </a:rPr>
              <a:t>uogólnione</a:t>
            </a:r>
            <a:r>
              <a:rPr lang="pl-PL" sz="2000" smtClean="0">
                <a:latin typeface="Calibri" pitchFamily="34" charset="0"/>
              </a:rPr>
              <a:t> reguły asocjacyjne (</a:t>
            </a:r>
            <a:r>
              <a:rPr lang="pl-PL" sz="2000" i="1" smtClean="0">
                <a:latin typeface="Calibri" pitchFamily="34" charset="0"/>
              </a:rPr>
              <a:t>multilevel lub generalized association rules</a:t>
            </a:r>
            <a:r>
              <a:rPr lang="pl-PL" sz="2000" smtClean="0">
                <a:latin typeface="Calibri" pitchFamily="34" charset="0"/>
              </a:rPr>
              <a:t>) – dane występujące w bazie danych tworzą pewną hierarchię poziomów abstrakcji. </a:t>
            </a:r>
          </a:p>
          <a:p>
            <a:pPr lvl="1"/>
            <a:r>
              <a:rPr lang="pl-PL" sz="2000" smtClean="0">
                <a:latin typeface="Calibri" pitchFamily="34" charset="0"/>
              </a:rPr>
              <a:t>Przykładowo, produkty w supermarkecie można poklasyfikować według kategorii produktu: produkt 'pieluszki_Pampers' należy do kategorii 'środki_czystości'; produkt 'piwo_żywiec' należy do kategorii ‘napoje_alkoholowe‘;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pl-PL" sz="2400" smtClean="0">
                <a:latin typeface="Calibri" pitchFamily="34" charset="0"/>
              </a:rPr>
              <a:t>Klasyfikacja reguł asocjacyjnych</a:t>
            </a:r>
            <a:br>
              <a:rPr lang="pl-PL" sz="2400" smtClean="0">
                <a:latin typeface="Calibri" pitchFamily="34" charset="0"/>
              </a:rPr>
            </a:br>
            <a:r>
              <a:rPr lang="pl-PL" sz="1800" smtClean="0">
                <a:latin typeface="Calibri" pitchFamily="34" charset="0"/>
              </a:rPr>
              <a:t>ze względu stopień abstrakcji przetwarzanych danych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068638"/>
            <a:ext cx="5038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6021388"/>
            <a:ext cx="5076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2400" smtClean="0">
                <a:latin typeface="Calibri" pitchFamily="34" charset="0"/>
              </a:rPr>
              <a:t>Ogólny algorytm odkrywania </a:t>
            </a:r>
            <a:br>
              <a:rPr lang="pl-PL" sz="2400" smtClean="0">
                <a:latin typeface="Calibri" pitchFamily="34" charset="0"/>
              </a:rPr>
            </a:br>
            <a:r>
              <a:rPr lang="pl-PL" sz="2400" smtClean="0">
                <a:latin typeface="Calibri" pitchFamily="34" charset="0"/>
              </a:rPr>
              <a:t>reguł asocjacyjnych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dirty="0" smtClean="0">
                <a:latin typeface="Calibri" pitchFamily="34" charset="0"/>
              </a:rPr>
              <a:t>Znajdź wszystkie zbiory elementów, 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których </a:t>
            </a:r>
            <a:r>
              <a:rPr lang="pl-PL" i="1" dirty="0" smtClean="0">
                <a:latin typeface="Calibri" pitchFamily="34" charset="0"/>
              </a:rPr>
              <a:t>wsparcie(L</a:t>
            </a:r>
            <a:r>
              <a:rPr lang="pl-PL" i="1" baseline="-25000" dirty="0" smtClean="0">
                <a:latin typeface="Calibri" pitchFamily="34" charset="0"/>
              </a:rPr>
              <a:t>i</a:t>
            </a:r>
            <a:r>
              <a:rPr lang="pl-PL" i="1" dirty="0" smtClean="0">
                <a:latin typeface="Calibri" pitchFamily="34" charset="0"/>
              </a:rPr>
              <a:t>) ≥ </a:t>
            </a:r>
            <a:r>
              <a:rPr lang="pl-PL" i="1" dirty="0" err="1" smtClean="0">
                <a:latin typeface="Calibri" pitchFamily="34" charset="0"/>
              </a:rPr>
              <a:t>minsup</a:t>
            </a:r>
            <a:endParaRPr lang="pl-PL" i="1" dirty="0" smtClean="0">
              <a:latin typeface="Calibri" pitchFamily="34" charset="0"/>
            </a:endParaRPr>
          </a:p>
          <a:p>
            <a:r>
              <a:rPr lang="pl-PL" dirty="0" smtClean="0">
                <a:latin typeface="Calibri" pitchFamily="34" charset="0"/>
              </a:rPr>
              <a:t>wygeneruj wszystkie reguły asocjacyjne: </a:t>
            </a:r>
          </a:p>
          <a:p>
            <a:pPr lvl="1">
              <a:buFont typeface="Georgia" pitchFamily="18" charset="0"/>
              <a:buNone/>
            </a:pPr>
            <a:endParaRPr lang="pl-PL" sz="1800" b="1" dirty="0" smtClean="0">
              <a:latin typeface="Courier" pitchFamily="49" charset="0"/>
            </a:endParaRPr>
          </a:p>
          <a:p>
            <a:pPr lvl="1">
              <a:buFont typeface="Georgia" pitchFamily="18" charset="0"/>
              <a:buNone/>
            </a:pPr>
            <a:r>
              <a:rPr lang="pl-PL" sz="1800" b="1" dirty="0" smtClean="0">
                <a:latin typeface="Courier" pitchFamily="49" charset="0"/>
              </a:rPr>
              <a:t>for </a:t>
            </a:r>
            <a:r>
              <a:rPr lang="pl-PL" sz="1800" b="1" dirty="0" err="1" smtClean="0">
                <a:latin typeface="Courier" pitchFamily="49" charset="0"/>
              </a:rPr>
              <a:t>each</a:t>
            </a:r>
            <a:r>
              <a:rPr lang="pl-PL" sz="1800" dirty="0" smtClean="0">
                <a:latin typeface="Courier" pitchFamily="49" charset="0"/>
              </a:rPr>
              <a:t> zbioru częstego L</a:t>
            </a:r>
            <a:r>
              <a:rPr lang="pl-PL" sz="1800" baseline="-25000" dirty="0" smtClean="0">
                <a:latin typeface="Courier" pitchFamily="49" charset="0"/>
              </a:rPr>
              <a:t>i</a:t>
            </a:r>
            <a:r>
              <a:rPr lang="pl-PL" sz="1800" dirty="0" smtClean="0">
                <a:latin typeface="Courier" pitchFamily="49" charset="0"/>
              </a:rPr>
              <a:t> </a:t>
            </a:r>
            <a:r>
              <a:rPr lang="pl-PL" sz="1800" b="1" dirty="0" smtClean="0">
                <a:latin typeface="Courier" pitchFamily="49" charset="0"/>
              </a:rPr>
              <a:t>do</a:t>
            </a:r>
          </a:p>
          <a:p>
            <a:pPr lvl="1">
              <a:buFont typeface="Georgia" pitchFamily="18" charset="0"/>
              <a:buNone/>
            </a:pPr>
            <a:r>
              <a:rPr lang="pl-PL" sz="1800" dirty="0" smtClean="0">
                <a:latin typeface="Courier" pitchFamily="49" charset="0"/>
              </a:rPr>
              <a:t>	</a:t>
            </a:r>
            <a:r>
              <a:rPr lang="pl-PL" sz="1800" b="1" dirty="0" smtClean="0">
                <a:latin typeface="Courier" pitchFamily="49" charset="0"/>
              </a:rPr>
              <a:t>for </a:t>
            </a:r>
            <a:r>
              <a:rPr lang="pl-PL" sz="1800" b="1" dirty="0" err="1" smtClean="0">
                <a:latin typeface="Courier" pitchFamily="49" charset="0"/>
              </a:rPr>
              <a:t>each</a:t>
            </a:r>
            <a:r>
              <a:rPr lang="pl-PL" sz="1800" dirty="0" smtClean="0">
                <a:latin typeface="Courier" pitchFamily="49" charset="0"/>
              </a:rPr>
              <a:t> podzbioru </a:t>
            </a:r>
            <a:r>
              <a:rPr lang="pl-PL" sz="1800" dirty="0" err="1" smtClean="0">
                <a:latin typeface="Courier" pitchFamily="49" charset="0"/>
              </a:rPr>
              <a:t>subL</a:t>
            </a:r>
            <a:r>
              <a:rPr lang="pl-PL" sz="1800" baseline="-25000" dirty="0" err="1" smtClean="0">
                <a:latin typeface="Courier" pitchFamily="49" charset="0"/>
              </a:rPr>
              <a:t>i</a:t>
            </a:r>
            <a:r>
              <a:rPr lang="pl-PL" sz="1800" dirty="0" smtClean="0">
                <a:latin typeface="Courier" pitchFamily="49" charset="0"/>
              </a:rPr>
              <a:t> zbioru L</a:t>
            </a:r>
            <a:r>
              <a:rPr lang="pl-PL" sz="1800" baseline="-25000" dirty="0" smtClean="0">
                <a:latin typeface="Courier" pitchFamily="49" charset="0"/>
              </a:rPr>
              <a:t>i</a:t>
            </a:r>
            <a:r>
              <a:rPr lang="pl-PL" sz="1800" dirty="0" smtClean="0">
                <a:latin typeface="Courier" pitchFamily="49" charset="0"/>
              </a:rPr>
              <a:t> </a:t>
            </a:r>
            <a:r>
              <a:rPr lang="pl-PL" sz="1800" b="1" dirty="0" smtClean="0">
                <a:latin typeface="Courier" pitchFamily="49" charset="0"/>
              </a:rPr>
              <a:t>do</a:t>
            </a:r>
          </a:p>
          <a:p>
            <a:pPr lvl="1">
              <a:buFont typeface="Georgia" pitchFamily="18" charset="0"/>
              <a:buNone/>
            </a:pPr>
            <a:r>
              <a:rPr lang="pl-PL" sz="1800" dirty="0" smtClean="0">
                <a:latin typeface="Courier" pitchFamily="49" charset="0"/>
              </a:rPr>
              <a:t>		  </a:t>
            </a:r>
            <a:r>
              <a:rPr lang="pl-PL" sz="1800" b="1" dirty="0" err="1" smtClean="0">
                <a:latin typeface="Courier" pitchFamily="49" charset="0"/>
              </a:rPr>
              <a:t>if</a:t>
            </a:r>
            <a:r>
              <a:rPr lang="pl-PL" sz="1800" dirty="0" smtClean="0">
                <a:latin typeface="Courier" pitchFamily="49" charset="0"/>
              </a:rPr>
              <a:t> </a:t>
            </a:r>
            <a:r>
              <a:rPr lang="pl-PL" sz="1800" b="1" dirty="0" smtClean="0">
                <a:latin typeface="Courier" pitchFamily="49" charset="0"/>
              </a:rPr>
              <a:t>wsparcie</a:t>
            </a:r>
            <a:r>
              <a:rPr lang="pl-PL" sz="1800" dirty="0" smtClean="0">
                <a:latin typeface="Courier" pitchFamily="49" charset="0"/>
              </a:rPr>
              <a:t>(L</a:t>
            </a:r>
            <a:r>
              <a:rPr lang="pl-PL" sz="1800" baseline="-25000" dirty="0" smtClean="0">
                <a:latin typeface="Courier" pitchFamily="49" charset="0"/>
              </a:rPr>
              <a:t>i</a:t>
            </a:r>
            <a:r>
              <a:rPr lang="pl-PL" sz="1800" dirty="0" smtClean="0">
                <a:latin typeface="Courier" pitchFamily="49" charset="0"/>
              </a:rPr>
              <a:t>)/</a:t>
            </a:r>
            <a:r>
              <a:rPr lang="pl-PL" sz="1800" b="1" dirty="0" smtClean="0">
                <a:latin typeface="Courier" pitchFamily="49" charset="0"/>
              </a:rPr>
              <a:t>wsparcie</a:t>
            </a:r>
            <a:r>
              <a:rPr lang="pl-PL" sz="1800" dirty="0" smtClean="0">
                <a:latin typeface="Courier" pitchFamily="49" charset="0"/>
              </a:rPr>
              <a:t>(</a:t>
            </a:r>
            <a:r>
              <a:rPr lang="pl-PL" sz="1800" dirty="0" err="1" smtClean="0">
                <a:latin typeface="Courier" pitchFamily="49" charset="0"/>
              </a:rPr>
              <a:t>subL</a:t>
            </a:r>
            <a:r>
              <a:rPr lang="pl-PL" sz="1800" baseline="-25000" dirty="0" err="1" smtClean="0">
                <a:latin typeface="Courier" pitchFamily="49" charset="0"/>
              </a:rPr>
              <a:t>i</a:t>
            </a:r>
            <a:r>
              <a:rPr lang="pl-PL" sz="1800" dirty="0" smtClean="0">
                <a:latin typeface="Courier" pitchFamily="49" charset="0"/>
              </a:rPr>
              <a:t>)≥ </a:t>
            </a:r>
            <a:r>
              <a:rPr lang="pl-PL" sz="1800" dirty="0" err="1" smtClean="0">
                <a:latin typeface="Courier" pitchFamily="49" charset="0"/>
              </a:rPr>
              <a:t>minconf</a:t>
            </a:r>
            <a:endParaRPr lang="pl-PL" sz="1800" dirty="0" smtClean="0">
              <a:latin typeface="Courier" pitchFamily="49" charset="0"/>
            </a:endParaRPr>
          </a:p>
          <a:p>
            <a:pPr lvl="1">
              <a:buFont typeface="Georgia" pitchFamily="18" charset="0"/>
              <a:buNone/>
            </a:pPr>
            <a:r>
              <a:rPr lang="pl-PL" sz="1800" dirty="0" smtClean="0">
                <a:latin typeface="Courier" pitchFamily="49" charset="0"/>
              </a:rPr>
              <a:t>		  </a:t>
            </a:r>
            <a:r>
              <a:rPr lang="pl-PL" sz="1800" b="1" dirty="0" err="1" smtClean="0">
                <a:latin typeface="Courier" pitchFamily="49" charset="0"/>
              </a:rPr>
              <a:t>then</a:t>
            </a:r>
            <a:endParaRPr lang="pl-PL" sz="1800" b="1" dirty="0" smtClean="0">
              <a:latin typeface="Courier" pitchFamily="49" charset="0"/>
            </a:endParaRPr>
          </a:p>
          <a:p>
            <a:pPr lvl="1">
              <a:buFont typeface="Georgia" pitchFamily="18" charset="0"/>
              <a:buNone/>
            </a:pPr>
            <a:r>
              <a:rPr lang="pl-PL" sz="1800" dirty="0" smtClean="0">
                <a:latin typeface="Courier" pitchFamily="49" charset="0"/>
              </a:rPr>
              <a:t>			</a:t>
            </a:r>
            <a:r>
              <a:rPr lang="pl-PL" sz="1800" b="1" dirty="0" err="1" smtClean="0">
                <a:latin typeface="Courier" pitchFamily="49" charset="0"/>
              </a:rPr>
              <a:t>output</a:t>
            </a:r>
            <a:r>
              <a:rPr lang="pl-PL" sz="1800" dirty="0" smtClean="0">
                <a:latin typeface="Courier" pitchFamily="49" charset="0"/>
              </a:rPr>
              <a:t> reguła </a:t>
            </a:r>
            <a:r>
              <a:rPr lang="pl-PL" sz="1800" dirty="0" err="1" smtClean="0">
                <a:latin typeface="Courier" pitchFamily="49" charset="0"/>
              </a:rPr>
              <a:t>subL</a:t>
            </a:r>
            <a:r>
              <a:rPr lang="pl-PL" sz="1800" baseline="-25000" dirty="0" err="1" smtClean="0">
                <a:latin typeface="Courier" pitchFamily="49" charset="0"/>
              </a:rPr>
              <a:t>i</a:t>
            </a:r>
            <a:r>
              <a:rPr lang="pl-PL" sz="1800" dirty="0" smtClean="0">
                <a:latin typeface="Courier" pitchFamily="49" charset="0"/>
              </a:rPr>
              <a:t> → (</a:t>
            </a:r>
            <a:r>
              <a:rPr lang="pl-PL" sz="1800" dirty="0" err="1" smtClean="0">
                <a:latin typeface="Courier" pitchFamily="49" charset="0"/>
              </a:rPr>
              <a:t>L</a:t>
            </a:r>
            <a:r>
              <a:rPr lang="pl-PL" sz="1800" baseline="-25000" dirty="0" err="1" smtClean="0">
                <a:latin typeface="Courier" pitchFamily="49" charset="0"/>
              </a:rPr>
              <a:t>i</a:t>
            </a:r>
            <a:r>
              <a:rPr lang="pl-PL" sz="1800" dirty="0" err="1" smtClean="0">
                <a:latin typeface="Courier" pitchFamily="49" charset="0"/>
              </a:rPr>
              <a:t>-subL</a:t>
            </a:r>
            <a:r>
              <a:rPr lang="pl-PL" sz="1800" baseline="-25000" dirty="0" err="1" smtClean="0">
                <a:latin typeface="Courier" pitchFamily="49" charset="0"/>
              </a:rPr>
              <a:t>i</a:t>
            </a:r>
            <a:r>
              <a:rPr lang="pl-PL" sz="1800" dirty="0" smtClean="0">
                <a:latin typeface="Courier" pitchFamily="49" charset="0"/>
              </a:rPr>
              <a:t>)</a:t>
            </a:r>
          </a:p>
          <a:p>
            <a:pPr lvl="1">
              <a:buFont typeface="Georgia" pitchFamily="18" charset="0"/>
              <a:buNone/>
            </a:pPr>
            <a:r>
              <a:rPr lang="pl-PL" sz="1800" dirty="0" smtClean="0">
                <a:latin typeface="Courier" pitchFamily="49" charset="0"/>
              </a:rPr>
              <a:t>			</a:t>
            </a:r>
            <a:r>
              <a:rPr lang="pl-PL" sz="1800" dirty="0" err="1" smtClean="0">
                <a:latin typeface="Courier" pitchFamily="49" charset="0"/>
              </a:rPr>
              <a:t>conf</a:t>
            </a:r>
            <a:r>
              <a:rPr lang="pl-PL" sz="1800" dirty="0" smtClean="0">
                <a:latin typeface="Courier" pitchFamily="49" charset="0"/>
              </a:rPr>
              <a:t>(</a:t>
            </a:r>
            <a:r>
              <a:rPr lang="pl-PL" sz="1800" dirty="0" err="1" smtClean="0">
                <a:latin typeface="Courier" pitchFamily="49" charset="0"/>
              </a:rPr>
              <a:t>subL</a:t>
            </a:r>
            <a:r>
              <a:rPr lang="pl-PL" sz="1800" baseline="-25000" dirty="0" err="1" smtClean="0">
                <a:latin typeface="Courier" pitchFamily="49" charset="0"/>
              </a:rPr>
              <a:t>i</a:t>
            </a:r>
            <a:r>
              <a:rPr lang="pl-PL" sz="1800" dirty="0" smtClean="0">
                <a:latin typeface="Courier" pitchFamily="49" charset="0"/>
              </a:rPr>
              <a:t> → (</a:t>
            </a:r>
            <a:r>
              <a:rPr lang="pl-PL" sz="1800" dirty="0" err="1" smtClean="0">
                <a:latin typeface="Courier" pitchFamily="49" charset="0"/>
              </a:rPr>
              <a:t>L</a:t>
            </a:r>
            <a:r>
              <a:rPr lang="pl-PL" sz="1800" baseline="-25000" dirty="0" err="1" smtClean="0">
                <a:latin typeface="Courier" pitchFamily="49" charset="0"/>
              </a:rPr>
              <a:t>i</a:t>
            </a:r>
            <a:r>
              <a:rPr lang="pl-PL" sz="1800" dirty="0" err="1" smtClean="0">
                <a:latin typeface="Courier" pitchFamily="49" charset="0"/>
              </a:rPr>
              <a:t>-subL</a:t>
            </a:r>
            <a:r>
              <a:rPr lang="pl-PL" sz="1800" baseline="-25000" dirty="0" err="1" smtClean="0">
                <a:latin typeface="Courier" pitchFamily="49" charset="0"/>
              </a:rPr>
              <a:t>i</a:t>
            </a:r>
            <a:r>
              <a:rPr lang="pl-PL" sz="1800" dirty="0" smtClean="0">
                <a:latin typeface="Courier" pitchFamily="49" charset="0"/>
              </a:rPr>
              <a:t>)) </a:t>
            </a:r>
            <a:r>
              <a:rPr lang="pl-PL" sz="1800" b="1" dirty="0" smtClean="0">
                <a:latin typeface="Courier" pitchFamily="49" charset="0"/>
              </a:rPr>
              <a:t>=</a:t>
            </a:r>
            <a:r>
              <a:rPr lang="pl-PL" sz="1800" dirty="0" smtClean="0">
                <a:latin typeface="Courier" pitchFamily="49" charset="0"/>
              </a:rPr>
              <a:t> </a:t>
            </a:r>
          </a:p>
          <a:p>
            <a:pPr lvl="1">
              <a:buFont typeface="Georgia" pitchFamily="18" charset="0"/>
              <a:buNone/>
            </a:pPr>
            <a:r>
              <a:rPr lang="pl-PL" sz="1800" dirty="0" smtClean="0">
                <a:latin typeface="Courier" pitchFamily="49" charset="0"/>
              </a:rPr>
              <a:t>			</a:t>
            </a:r>
            <a:r>
              <a:rPr lang="pl-PL" sz="1800" b="1" dirty="0" err="1" smtClean="0">
                <a:latin typeface="Courier" pitchFamily="49" charset="0"/>
              </a:rPr>
              <a:t>support</a:t>
            </a:r>
            <a:r>
              <a:rPr lang="pl-PL" sz="1800" dirty="0" smtClean="0">
                <a:latin typeface="Courier" pitchFamily="49" charset="0"/>
              </a:rPr>
              <a:t>(L</a:t>
            </a:r>
            <a:r>
              <a:rPr lang="pl-PL" sz="1800" baseline="-25000" dirty="0" smtClean="0">
                <a:latin typeface="Courier" pitchFamily="49" charset="0"/>
              </a:rPr>
              <a:t>i</a:t>
            </a:r>
            <a:r>
              <a:rPr lang="pl-PL" sz="1800" dirty="0" smtClean="0">
                <a:latin typeface="Courier" pitchFamily="49" charset="0"/>
              </a:rPr>
              <a:t>)/</a:t>
            </a:r>
            <a:r>
              <a:rPr lang="pl-PL" sz="1800" b="1" dirty="0" err="1" smtClean="0">
                <a:latin typeface="Courier" pitchFamily="49" charset="0"/>
              </a:rPr>
              <a:t>support</a:t>
            </a:r>
            <a:r>
              <a:rPr lang="pl-PL" sz="1800" dirty="0" smtClean="0">
                <a:latin typeface="Courier" pitchFamily="49" charset="0"/>
              </a:rPr>
              <a:t>(</a:t>
            </a:r>
            <a:r>
              <a:rPr lang="pl-PL" sz="1800" dirty="0" err="1" smtClean="0">
                <a:latin typeface="Courier" pitchFamily="49" charset="0"/>
              </a:rPr>
              <a:t>subL</a:t>
            </a:r>
            <a:r>
              <a:rPr lang="pl-PL" sz="1800" baseline="-25000" dirty="0" err="1" smtClean="0">
                <a:latin typeface="Courier" pitchFamily="49" charset="0"/>
              </a:rPr>
              <a:t>i</a:t>
            </a:r>
            <a:r>
              <a:rPr lang="pl-PL" sz="1800" dirty="0" smtClean="0">
                <a:latin typeface="Courier" pitchFamily="49" charset="0"/>
              </a:rPr>
              <a:t>),</a:t>
            </a:r>
          </a:p>
          <a:p>
            <a:pPr lvl="1">
              <a:buFont typeface="Georgia" pitchFamily="18" charset="0"/>
              <a:buNone/>
            </a:pPr>
            <a:r>
              <a:rPr lang="pl-PL" sz="1800" dirty="0" smtClean="0">
                <a:latin typeface="Courier" pitchFamily="49" charset="0"/>
              </a:rPr>
              <a:t>			</a:t>
            </a:r>
            <a:r>
              <a:rPr lang="pl-PL" sz="1800" dirty="0" err="1" smtClean="0">
                <a:latin typeface="Courier" pitchFamily="49" charset="0"/>
              </a:rPr>
              <a:t>sup</a:t>
            </a:r>
            <a:r>
              <a:rPr lang="pl-PL" sz="1800" dirty="0" smtClean="0">
                <a:latin typeface="Courier" pitchFamily="49" charset="0"/>
              </a:rPr>
              <a:t>(</a:t>
            </a:r>
            <a:r>
              <a:rPr lang="pl-PL" sz="1800" dirty="0" err="1" smtClean="0">
                <a:latin typeface="Courier" pitchFamily="49" charset="0"/>
              </a:rPr>
              <a:t>subL</a:t>
            </a:r>
            <a:r>
              <a:rPr lang="pl-PL" sz="1800" baseline="-25000" dirty="0" err="1" smtClean="0">
                <a:latin typeface="Courier" pitchFamily="49" charset="0"/>
              </a:rPr>
              <a:t>i</a:t>
            </a:r>
            <a:r>
              <a:rPr lang="pl-PL" sz="1800" dirty="0" smtClean="0">
                <a:latin typeface="Courier" pitchFamily="49" charset="0"/>
              </a:rPr>
              <a:t> → (</a:t>
            </a:r>
            <a:r>
              <a:rPr lang="pl-PL" sz="1800" dirty="0" err="1" smtClean="0">
                <a:latin typeface="Courier" pitchFamily="49" charset="0"/>
              </a:rPr>
              <a:t>L</a:t>
            </a:r>
            <a:r>
              <a:rPr lang="pl-PL" sz="1800" baseline="-25000" dirty="0" err="1" smtClean="0">
                <a:latin typeface="Courier" pitchFamily="49" charset="0"/>
              </a:rPr>
              <a:t>i</a:t>
            </a:r>
            <a:r>
              <a:rPr lang="pl-PL" sz="1800" dirty="0" err="1" smtClean="0">
                <a:latin typeface="Courier" pitchFamily="49" charset="0"/>
              </a:rPr>
              <a:t>-subL</a:t>
            </a:r>
            <a:r>
              <a:rPr lang="pl-PL" sz="1800" baseline="-25000" dirty="0" err="1" smtClean="0">
                <a:latin typeface="Courier" pitchFamily="49" charset="0"/>
              </a:rPr>
              <a:t>i</a:t>
            </a:r>
            <a:r>
              <a:rPr lang="pl-PL" sz="1800" dirty="0" smtClean="0">
                <a:latin typeface="Courier" pitchFamily="49" charset="0"/>
              </a:rPr>
              <a:t>)) = </a:t>
            </a:r>
            <a:r>
              <a:rPr lang="pl-PL" sz="1800" b="1" dirty="0" err="1" smtClean="0">
                <a:latin typeface="Courier" pitchFamily="49" charset="0"/>
              </a:rPr>
              <a:t>support</a:t>
            </a:r>
            <a:r>
              <a:rPr lang="pl-PL" sz="1800" dirty="0" smtClean="0">
                <a:latin typeface="Courier" pitchFamily="49" charset="0"/>
              </a:rPr>
              <a:t>(L</a:t>
            </a:r>
            <a:r>
              <a:rPr lang="pl-PL" sz="1800" baseline="-25000" dirty="0" smtClean="0">
                <a:latin typeface="Courier" pitchFamily="49" charset="0"/>
              </a:rPr>
              <a:t>i</a:t>
            </a:r>
            <a:r>
              <a:rPr lang="pl-PL" sz="1800" dirty="0" smtClean="0">
                <a:latin typeface="Courier" pitchFamily="49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Zbiory częste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8229600" cy="5329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dirty="0" smtClean="0">
                <a:solidFill>
                  <a:srgbClr val="006699"/>
                </a:solidFill>
                <a:latin typeface="Calibri" pitchFamily="34" charset="0"/>
              </a:rPr>
              <a:t>Zbiory częste</a:t>
            </a:r>
            <a:r>
              <a:rPr lang="pl-PL" dirty="0" smtClean="0">
                <a:latin typeface="Calibri" pitchFamily="34" charset="0"/>
              </a:rPr>
              <a:t> – proste wzorce mówiące, które elementy </a:t>
            </a:r>
            <a:r>
              <a:rPr lang="pl-PL" i="1" dirty="0" smtClean="0">
                <a:latin typeface="Calibri" pitchFamily="34" charset="0"/>
              </a:rPr>
              <a:t>sensownie często</a:t>
            </a:r>
            <a:r>
              <a:rPr lang="pl-PL" dirty="0" smtClean="0">
                <a:latin typeface="Calibri" pitchFamily="34" charset="0"/>
              </a:rPr>
              <a:t> występują wspólnie 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(zbiory elementów dla których wsparcie ≥ </a:t>
            </a:r>
            <a:r>
              <a:rPr lang="pl-PL" i="1" dirty="0" err="1" smtClean="0">
                <a:latin typeface="Calibri" pitchFamily="34" charset="0"/>
              </a:rPr>
              <a:t>minsup</a:t>
            </a:r>
            <a:r>
              <a:rPr lang="pl-PL" dirty="0" smtClean="0">
                <a:latin typeface="OpenSymbol" pitchFamily="2" charset="0"/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pl-PL" dirty="0" smtClean="0">
                <a:solidFill>
                  <a:srgbClr val="006699"/>
                </a:solidFill>
                <a:latin typeface="Calibri" pitchFamily="34" charset="0"/>
              </a:rPr>
              <a:t>WŁASNOŚĆ APRIORI</a:t>
            </a:r>
            <a:r>
              <a:rPr lang="pl-PL" dirty="0" smtClean="0">
                <a:latin typeface="Calibri" pitchFamily="34" charset="0"/>
              </a:rPr>
              <a:t>: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Zbiór X jest częsty ↔ wszystkie podzbiory X są częste;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jeżeli jakiś zbiór nie jest zbiorem częstym, to jego nadzbiór też nie jest zbiorem częstym.</a:t>
            </a:r>
          </a:p>
          <a:p>
            <a:pPr>
              <a:lnSpc>
                <a:spcPct val="90000"/>
              </a:lnSpc>
            </a:pPr>
            <a:r>
              <a:rPr lang="pl-PL" dirty="0" smtClean="0">
                <a:latin typeface="Calibri" pitchFamily="34" charset="0"/>
              </a:rPr>
              <a:t>Na podstawie znalezionych zbiorów częstych generowane są wszystkie możliwe reguły.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Własność Apriori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25538"/>
            <a:ext cx="2411413" cy="865187"/>
          </a:xfrm>
        </p:spPr>
        <p:txBody>
          <a:bodyPr/>
          <a:lstStyle/>
          <a:p>
            <a:pPr marL="0" indent="0">
              <a:buFont typeface="Georgia" pitchFamily="18" charset="0"/>
              <a:buNone/>
            </a:pPr>
            <a:r>
              <a:rPr lang="pl-PL" smtClean="0">
                <a:latin typeface="Calibri" pitchFamily="34" charset="0"/>
              </a:rPr>
              <a:t>Własność monotoniczności: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916113"/>
            <a:ext cx="77819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Generowanie reguł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Jeśli </a:t>
            </a:r>
            <a:r>
              <a:rPr lang="pl-PL" i="1" smtClean="0">
                <a:solidFill>
                  <a:srgbClr val="006699"/>
                </a:solidFill>
                <a:latin typeface="Calibri" pitchFamily="34" charset="0"/>
              </a:rPr>
              <a:t>{A,B,C,D}</a:t>
            </a:r>
            <a:r>
              <a:rPr lang="pl-PL" smtClean="0">
                <a:latin typeface="Calibri" pitchFamily="34" charset="0"/>
              </a:rPr>
              <a:t> jest częsty, to mamy następujących kandydatów na regułę: </a:t>
            </a:r>
          </a:p>
          <a:p>
            <a:pPr lvl="2">
              <a:buFont typeface="Georgia" pitchFamily="18" charset="0"/>
              <a:buNone/>
            </a:pPr>
            <a:r>
              <a:rPr lang="pl-PL" smtClean="0">
                <a:latin typeface="Calibri" pitchFamily="34" charset="0"/>
              </a:rPr>
              <a:t>ABC </a:t>
            </a:r>
            <a:r>
              <a:rPr lang="es-ES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smtClean="0">
                <a:latin typeface="Calibri" pitchFamily="34" charset="0"/>
              </a:rPr>
              <a:t> D, 	ABD </a:t>
            </a:r>
            <a:r>
              <a:rPr lang="es-ES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smtClean="0">
                <a:latin typeface="Calibri" pitchFamily="34" charset="0"/>
              </a:rPr>
              <a:t> C, </a:t>
            </a:r>
          </a:p>
          <a:p>
            <a:pPr lvl="2">
              <a:buFont typeface="Georgia" pitchFamily="18" charset="0"/>
              <a:buNone/>
            </a:pPr>
            <a:r>
              <a:rPr lang="pl-PL" smtClean="0">
                <a:latin typeface="Calibri" pitchFamily="34" charset="0"/>
              </a:rPr>
              <a:t>ACD </a:t>
            </a:r>
            <a:r>
              <a:rPr lang="es-ES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smtClean="0">
                <a:latin typeface="Calibri" pitchFamily="34" charset="0"/>
              </a:rPr>
              <a:t> B, 	BCD </a:t>
            </a:r>
            <a:r>
              <a:rPr lang="es-ES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smtClean="0">
                <a:latin typeface="Calibri" pitchFamily="34" charset="0"/>
              </a:rPr>
              <a:t> A, </a:t>
            </a:r>
          </a:p>
          <a:p>
            <a:pPr lvl="2">
              <a:buFont typeface="Georgia" pitchFamily="18" charset="0"/>
              <a:buNone/>
            </a:pPr>
            <a:r>
              <a:rPr lang="pl-PL" smtClean="0">
                <a:latin typeface="Calibri" pitchFamily="34" charset="0"/>
              </a:rPr>
              <a:t>A </a:t>
            </a:r>
            <a:r>
              <a:rPr lang="es-ES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smtClean="0">
                <a:latin typeface="Calibri" pitchFamily="34" charset="0"/>
              </a:rPr>
              <a:t> BCD, 	B </a:t>
            </a:r>
            <a:r>
              <a:rPr lang="es-ES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smtClean="0">
                <a:latin typeface="Calibri" pitchFamily="34" charset="0"/>
              </a:rPr>
              <a:t> ACD, </a:t>
            </a:r>
          </a:p>
          <a:p>
            <a:pPr lvl="2">
              <a:buFont typeface="Georgia" pitchFamily="18" charset="0"/>
              <a:buNone/>
            </a:pPr>
            <a:r>
              <a:rPr lang="pl-PL" smtClean="0">
                <a:latin typeface="Calibri" pitchFamily="34" charset="0"/>
              </a:rPr>
              <a:t>C </a:t>
            </a:r>
            <a:r>
              <a:rPr lang="es-ES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smtClean="0">
                <a:latin typeface="Calibri" pitchFamily="34" charset="0"/>
              </a:rPr>
              <a:t> ABD, 	D </a:t>
            </a:r>
            <a:r>
              <a:rPr lang="es-ES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smtClean="0">
                <a:latin typeface="Calibri" pitchFamily="34" charset="0"/>
              </a:rPr>
              <a:t> ABC </a:t>
            </a:r>
          </a:p>
          <a:p>
            <a:pPr lvl="2">
              <a:buFont typeface="Georgia" pitchFamily="18" charset="0"/>
              <a:buNone/>
            </a:pPr>
            <a:r>
              <a:rPr lang="pl-PL" smtClean="0">
                <a:latin typeface="Calibri" pitchFamily="34" charset="0"/>
              </a:rPr>
              <a:t>AB </a:t>
            </a:r>
            <a:r>
              <a:rPr lang="es-ES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smtClean="0">
                <a:latin typeface="Calibri" pitchFamily="34" charset="0"/>
              </a:rPr>
              <a:t> CD, 	AC </a:t>
            </a:r>
            <a:r>
              <a:rPr lang="es-ES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smtClean="0">
                <a:latin typeface="Calibri" pitchFamily="34" charset="0"/>
              </a:rPr>
              <a:t> BD, </a:t>
            </a:r>
          </a:p>
          <a:p>
            <a:pPr lvl="2">
              <a:buFont typeface="Georgia" pitchFamily="18" charset="0"/>
              <a:buNone/>
            </a:pPr>
            <a:r>
              <a:rPr lang="pl-PL" smtClean="0">
                <a:latin typeface="Calibri" pitchFamily="34" charset="0"/>
              </a:rPr>
              <a:t>AD </a:t>
            </a:r>
            <a:r>
              <a:rPr lang="es-ES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smtClean="0">
                <a:latin typeface="Calibri" pitchFamily="34" charset="0"/>
              </a:rPr>
              <a:t> BC, 	BC </a:t>
            </a:r>
            <a:r>
              <a:rPr lang="es-ES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smtClean="0">
                <a:latin typeface="Calibri" pitchFamily="34" charset="0"/>
              </a:rPr>
              <a:t> AD, </a:t>
            </a:r>
          </a:p>
          <a:p>
            <a:pPr lvl="2">
              <a:buFont typeface="Georgia" pitchFamily="18" charset="0"/>
              <a:buNone/>
            </a:pPr>
            <a:r>
              <a:rPr lang="pl-PL" smtClean="0">
                <a:latin typeface="Calibri" pitchFamily="34" charset="0"/>
              </a:rPr>
              <a:t>BD </a:t>
            </a:r>
            <a:r>
              <a:rPr lang="es-ES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smtClean="0">
                <a:latin typeface="Calibri" pitchFamily="34" charset="0"/>
              </a:rPr>
              <a:t> AC, 	CD </a:t>
            </a:r>
            <a:r>
              <a:rPr lang="es-ES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smtClean="0">
                <a:latin typeface="Calibri" pitchFamily="34" charset="0"/>
              </a:rPr>
              <a:t> AB,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2349500"/>
            <a:ext cx="46196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5373688"/>
            <a:ext cx="7313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b="1"/>
              <a:t>Obserwacja:</a:t>
            </a:r>
            <a:r>
              <a:rPr lang="pl-PL"/>
              <a:t> </a:t>
            </a:r>
          </a:p>
          <a:p>
            <a:r>
              <a:rPr lang="pl-PL"/>
              <a:t>"Jeśli AB =&gt; CD jest wiarygodną regułą, to reguły ABC =&gt; D i ABD =&gt; C też są" </a:t>
            </a:r>
          </a:p>
          <a:p>
            <a:r>
              <a:rPr lang="pl-PL" b="1"/>
              <a:t>Strategie:</a:t>
            </a:r>
            <a:r>
              <a:rPr lang="pl-PL"/>
              <a:t> </a:t>
            </a:r>
          </a:p>
          <a:p>
            <a:r>
              <a:rPr lang="pl-PL"/>
              <a:t>Przerzucać na prawą stronę po kolei pojedyncze elementy.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2400" smtClean="0">
                <a:latin typeface="Calibri" pitchFamily="34" charset="0"/>
              </a:rPr>
              <a:t>Ogólny algorytm odkrywania </a:t>
            </a:r>
            <a:br>
              <a:rPr lang="pl-PL" sz="2400" smtClean="0">
                <a:latin typeface="Calibri" pitchFamily="34" charset="0"/>
              </a:rPr>
            </a:br>
            <a:r>
              <a:rPr lang="pl-PL" sz="2400" smtClean="0">
                <a:latin typeface="Calibri" pitchFamily="34" charset="0"/>
              </a:rPr>
              <a:t>reguł asocjacyjnych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W ostatnim kroku algorytmu wygenerowane reguły są poddawane analizie. W zbiorze wynikowym pozostaną tylko te reguły , których </a:t>
            </a:r>
            <a:r>
              <a:rPr lang="pl-PL" smtClean="0">
                <a:solidFill>
                  <a:srgbClr val="006699"/>
                </a:solidFill>
                <a:latin typeface="Calibri" pitchFamily="34" charset="0"/>
              </a:rPr>
              <a:t>współczynnik ufności</a:t>
            </a:r>
            <a:r>
              <a:rPr lang="pl-PL" smtClean="0">
                <a:latin typeface="Calibri" pitchFamily="34" charset="0"/>
              </a:rPr>
              <a:t> będzie co najmniej tak dobry jak </a:t>
            </a:r>
            <a:r>
              <a:rPr lang="pl-PL" smtClean="0">
                <a:solidFill>
                  <a:srgbClr val="006699"/>
                </a:solidFill>
                <a:latin typeface="Calibri" pitchFamily="34" charset="0"/>
              </a:rPr>
              <a:t>minimalny próg wsparcia</a:t>
            </a:r>
            <a:r>
              <a:rPr lang="pl-PL" smtClean="0">
                <a:latin typeface="Calibri" pitchFamily="34" charset="0"/>
              </a:rPr>
              <a:t>. </a:t>
            </a:r>
          </a:p>
          <a:p>
            <a:r>
              <a:rPr lang="pl-PL" smtClean="0">
                <a:latin typeface="Calibri" pitchFamily="34" charset="0"/>
              </a:rPr>
              <a:t>W ten sposób otrzymujemy tylko </a:t>
            </a:r>
            <a:r>
              <a:rPr lang="pl-PL" smtClean="0">
                <a:solidFill>
                  <a:srgbClr val="006699"/>
                </a:solidFill>
                <a:latin typeface="Calibri" pitchFamily="34" charset="0"/>
              </a:rPr>
              <a:t>silne reguły</a:t>
            </a:r>
            <a:r>
              <a:rPr lang="pl-PL" smtClean="0">
                <a:latin typeface="Calibri" pitchFamily="34" charset="0"/>
              </a:rPr>
              <a:t> asocjacyjne.</a:t>
            </a:r>
          </a:p>
          <a:p>
            <a:r>
              <a:rPr lang="pl-PL" smtClean="0">
                <a:latin typeface="Calibri" pitchFamily="34" charset="0"/>
              </a:rPr>
              <a:t>Problem odkrywania binarnych reguł asocjacyjnych był analizowany od roku 1993 i zaproponowano szereg algorytmów odkrywania binarnych reguł asocjacyjnych różniących się, głównie, dwoma elementami: </a:t>
            </a:r>
            <a:r>
              <a:rPr lang="pl-PL" smtClean="0">
                <a:solidFill>
                  <a:srgbClr val="006699"/>
                </a:solidFill>
                <a:latin typeface="Calibri" pitchFamily="34" charset="0"/>
              </a:rPr>
              <a:t>metodą odkrywania zbiorów częstych</a:t>
            </a:r>
            <a:r>
              <a:rPr lang="pl-PL" smtClean="0">
                <a:latin typeface="Calibri" pitchFamily="34" charset="0"/>
              </a:rPr>
              <a:t> oraz </a:t>
            </a:r>
            <a:r>
              <a:rPr lang="pl-PL" smtClean="0">
                <a:solidFill>
                  <a:srgbClr val="006699"/>
                </a:solidFill>
                <a:latin typeface="Calibri" pitchFamily="34" charset="0"/>
              </a:rPr>
              <a:t>metodą obliczania wsparcia</a:t>
            </a:r>
            <a:r>
              <a:rPr lang="pl-PL" smtClean="0">
                <a:latin typeface="Calibri" pitchFamily="34" charset="0"/>
              </a:rPr>
              <a:t> zbiorów elementów.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Algorytm Apriori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447088" cy="5329237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pl-PL" sz="1800" b="1" smtClean="0">
                <a:latin typeface="Calibri" pitchFamily="34" charset="0"/>
              </a:rPr>
              <a:t>Generowanie częstych zbiorów</a:t>
            </a:r>
          </a:p>
          <a:p>
            <a:pPr marL="457200" indent="-457200">
              <a:lnSpc>
                <a:spcPct val="80000"/>
              </a:lnSpc>
            </a:pPr>
            <a:r>
              <a:rPr lang="pl-PL" sz="1800" smtClean="0">
                <a:latin typeface="Calibri" pitchFamily="34" charset="0"/>
              </a:rPr>
              <a:t>W celu wyznaczenia wzorca asocjacji, algorytm przeszukuje wszerz bazę transakcyjną, w kolejnych iteracjach generując rodzinę coraz dłuższych częstych zbiorów. </a:t>
            </a:r>
          </a:p>
          <a:p>
            <a:pPr marL="457200" indent="-457200">
              <a:lnSpc>
                <a:spcPct val="80000"/>
              </a:lnSpc>
            </a:pPr>
            <a:r>
              <a:rPr lang="pl-PL" sz="1800" smtClean="0">
                <a:latin typeface="Calibri" pitchFamily="34" charset="0"/>
              </a:rPr>
              <a:t>Algorytm rozpoczyna działanie od znalezienia wszystkich </a:t>
            </a:r>
            <a:r>
              <a:rPr lang="pl-PL" sz="1800" smtClean="0">
                <a:solidFill>
                  <a:srgbClr val="006699"/>
                </a:solidFill>
                <a:latin typeface="Calibri" pitchFamily="34" charset="0"/>
              </a:rPr>
              <a:t>częstych </a:t>
            </a:r>
            <a:r>
              <a:rPr lang="pl-PL" sz="1800" smtClean="0">
                <a:latin typeface="Calibri" pitchFamily="34" charset="0"/>
              </a:rPr>
              <a:t>(co najmniej </a:t>
            </a:r>
            <a:r>
              <a:rPr lang="pl-PL" sz="1800" i="1" smtClean="0">
                <a:latin typeface="Calibri" pitchFamily="34" charset="0"/>
              </a:rPr>
              <a:t>minsup</a:t>
            </a:r>
            <a:r>
              <a:rPr lang="pl-PL" sz="1800" smtClean="0">
                <a:latin typeface="Calibri" pitchFamily="34" charset="0"/>
              </a:rPr>
              <a:t>)</a:t>
            </a:r>
            <a:r>
              <a:rPr lang="pl-PL" sz="1800" smtClean="0">
                <a:solidFill>
                  <a:srgbClr val="006699"/>
                </a:solidFill>
                <a:latin typeface="Calibri" pitchFamily="34" charset="0"/>
              </a:rPr>
              <a:t> zbiorów</a:t>
            </a:r>
            <a:r>
              <a:rPr lang="pl-PL" sz="1800" smtClean="0">
                <a:latin typeface="Calibri" pitchFamily="34" charset="0"/>
              </a:rPr>
              <a:t> </a:t>
            </a:r>
            <a:r>
              <a:rPr lang="pl-PL" sz="1800" smtClean="0">
                <a:solidFill>
                  <a:srgbClr val="006699"/>
                </a:solidFill>
                <a:latin typeface="Calibri" pitchFamily="34" charset="0"/>
              </a:rPr>
              <a:t>jednoelementowy L</a:t>
            </a:r>
            <a:r>
              <a:rPr lang="pl-PL" sz="1800" baseline="-25000" smtClean="0">
                <a:solidFill>
                  <a:srgbClr val="006699"/>
                </a:solidFill>
                <a:latin typeface="Calibri" pitchFamily="34" charset="0"/>
              </a:rPr>
              <a:t>1</a:t>
            </a:r>
            <a:r>
              <a:rPr lang="pl-PL" sz="1800" smtClean="0">
                <a:latin typeface="Calibri" pitchFamily="34" charset="0"/>
              </a:rPr>
              <a:t>. </a:t>
            </a:r>
          </a:p>
          <a:p>
            <a:pPr marL="457200" indent="-457200">
              <a:lnSpc>
                <a:spcPct val="80000"/>
              </a:lnSpc>
            </a:pPr>
            <a:r>
              <a:rPr lang="pl-PL" sz="1800" smtClean="0">
                <a:latin typeface="Calibri" pitchFamily="34" charset="0"/>
              </a:rPr>
              <a:t>Następnie L</a:t>
            </a:r>
            <a:r>
              <a:rPr lang="pl-PL" sz="1800" baseline="-25000" smtClean="0">
                <a:latin typeface="Calibri" pitchFamily="34" charset="0"/>
              </a:rPr>
              <a:t>1</a:t>
            </a:r>
            <a:r>
              <a:rPr lang="pl-PL" sz="1800" smtClean="0">
                <a:latin typeface="Calibri" pitchFamily="34" charset="0"/>
              </a:rPr>
              <a:t> jest wykorzystywany do generowania dwuelementowych zbiorów kandydujących</a:t>
            </a:r>
            <a:r>
              <a:rPr lang="en-US" sz="1800" smtClean="0">
                <a:latin typeface="Calibri" pitchFamily="34" charset="0"/>
              </a:rPr>
              <a:t> </a:t>
            </a:r>
            <a:r>
              <a:rPr lang="pl-PL" sz="1800" smtClean="0">
                <a:latin typeface="Calibri" pitchFamily="34" charset="0"/>
              </a:rPr>
              <a:t>C</a:t>
            </a:r>
            <a:r>
              <a:rPr lang="pl-PL" sz="1800" baseline="-25000" smtClean="0">
                <a:latin typeface="Calibri" pitchFamily="34" charset="0"/>
              </a:rPr>
              <a:t>2</a:t>
            </a:r>
            <a:r>
              <a:rPr lang="en-US" sz="1800" smtClean="0">
                <a:latin typeface="Calibri" pitchFamily="34" charset="0"/>
              </a:rPr>
              <a:t>(</a:t>
            </a:r>
            <a:r>
              <a:rPr lang="en-US" sz="1800" i="1" smtClean="0">
                <a:latin typeface="Calibri" pitchFamily="34" charset="0"/>
              </a:rPr>
              <a:t>candidate itemsets</a:t>
            </a:r>
            <a:r>
              <a:rPr lang="en-US" sz="1800" smtClean="0">
                <a:latin typeface="Calibri" pitchFamily="34" charset="0"/>
              </a:rPr>
              <a:t>)</a:t>
            </a:r>
            <a:r>
              <a:rPr lang="pl-PL" sz="1800" smtClean="0">
                <a:latin typeface="Calibri" pitchFamily="34" charset="0"/>
              </a:rPr>
              <a:t>,</a:t>
            </a:r>
            <a:r>
              <a:rPr lang="en-US" sz="1800" smtClean="0">
                <a:latin typeface="Calibri" pitchFamily="34" charset="0"/>
              </a:rPr>
              <a:t> </a:t>
            </a:r>
            <a:r>
              <a:rPr lang="pl-PL" sz="1800" smtClean="0">
                <a:latin typeface="Calibri" pitchFamily="34" charset="0"/>
              </a:rPr>
              <a:t>L</a:t>
            </a:r>
            <a:r>
              <a:rPr lang="pl-PL" sz="1800" baseline="-25000" smtClean="0">
                <a:latin typeface="Calibri" pitchFamily="34" charset="0"/>
              </a:rPr>
              <a:t>2</a:t>
            </a:r>
            <a:r>
              <a:rPr lang="pl-PL" sz="1800" smtClean="0">
                <a:latin typeface="Calibri" pitchFamily="34" charset="0"/>
              </a:rPr>
              <a:t> - rodziny częstych zbiorów dwuelementowych, który z kolei jest używany do generowania L</a:t>
            </a:r>
            <a:r>
              <a:rPr lang="pl-PL" sz="1800" baseline="-25000" smtClean="0">
                <a:latin typeface="Calibri" pitchFamily="34" charset="0"/>
              </a:rPr>
              <a:t>3</a:t>
            </a:r>
            <a:r>
              <a:rPr lang="pl-PL" sz="1800" smtClean="0">
                <a:latin typeface="Calibri" pitchFamily="34" charset="0"/>
              </a:rPr>
              <a:t>, itd. aż do momentu, gdy nie ma więcej częstych zbiorów </a:t>
            </a:r>
            <a:r>
              <a:rPr lang="pl-PL" sz="1800" i="1" smtClean="0">
                <a:latin typeface="Calibri" pitchFamily="34" charset="0"/>
              </a:rPr>
              <a:t>k-elementowych</a:t>
            </a:r>
            <a:r>
              <a:rPr lang="pl-PL" sz="1800" smtClean="0">
                <a:latin typeface="Calibri" pitchFamily="34" charset="0"/>
              </a:rPr>
              <a:t>. </a:t>
            </a:r>
          </a:p>
          <a:p>
            <a:pPr marL="457200" indent="-457200">
              <a:lnSpc>
                <a:spcPct val="80000"/>
              </a:lnSpc>
            </a:pPr>
            <a:r>
              <a:rPr lang="pl-PL" sz="1800" smtClean="0">
                <a:latin typeface="Calibri" pitchFamily="34" charset="0"/>
              </a:rPr>
              <a:t>Zbiory kandydujące k-elementowe (Ck) są generowane poprzez łączenie zbiorów  częstych (k-1)-elementowych. W kroku drugim, ze zbioru Ck są usuwane te zbiory kandydujące, których jakikolwiek podzbiór nie jest zbiorem częstym.</a:t>
            </a:r>
          </a:p>
          <a:p>
            <a:pPr marL="457200" indent="-457200">
              <a:lnSpc>
                <a:spcPct val="80000"/>
              </a:lnSpc>
            </a:pPr>
            <a:r>
              <a:rPr lang="pl-PL" sz="1800" smtClean="0">
                <a:latin typeface="Calibri" pitchFamily="34" charset="0"/>
              </a:rPr>
              <a:t>Algorytm odkrywania binarnych reguł asocjacyjnych, który wykorzystał własność </a:t>
            </a:r>
            <a:r>
              <a:rPr lang="pl-PL" sz="1800" i="1" smtClean="0">
                <a:solidFill>
                  <a:srgbClr val="006699"/>
                </a:solidFill>
                <a:latin typeface="Calibri" pitchFamily="34" charset="0"/>
              </a:rPr>
              <a:t>monotoniczności miary wsparcia</a:t>
            </a:r>
            <a:r>
              <a:rPr lang="pl-PL" sz="1800" smtClean="0">
                <a:latin typeface="Calibri" pitchFamily="34" charset="0"/>
              </a:rPr>
              <a:t> do ograniczenia przestrzeni poszukiwań zbiorów częstych.</a:t>
            </a:r>
          </a:p>
          <a:p>
            <a:pPr marL="457200" indent="-457200">
              <a:lnSpc>
                <a:spcPct val="80000"/>
              </a:lnSpc>
              <a:buFont typeface="Georgia" pitchFamily="18" charset="0"/>
              <a:buAutoNum type="arabicPeriod" startAt="2"/>
            </a:pPr>
            <a:r>
              <a:rPr lang="pl-PL" sz="1800" smtClean="0">
                <a:latin typeface="Calibri" pitchFamily="34" charset="0"/>
              </a:rPr>
              <a:t>W oparciu o otrzymane zbiory częste, są </a:t>
            </a:r>
            <a:r>
              <a:rPr lang="pl-PL" sz="1800" b="1" smtClean="0">
                <a:latin typeface="Calibri" pitchFamily="34" charset="0"/>
              </a:rPr>
              <a:t>generowane binarne reguły</a:t>
            </a:r>
            <a:r>
              <a:rPr lang="pl-PL" sz="1800" smtClean="0">
                <a:latin typeface="Calibri" pitchFamily="34" charset="0"/>
              </a:rPr>
              <a:t> asocjacyjne. Na etapie generacji reguł pomijamy zbiory częste 1-elementowe, gdyż prowadziłyby one do reguł asocjacyjnych, których poprzednik lub następnik byłby zbiorem pustym.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Algorytm Apriori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87439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Znajdowanie wzorców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96975"/>
            <a:ext cx="4897437" cy="3240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000" dirty="0" smtClean="0">
                <a:solidFill>
                  <a:srgbClr val="006699"/>
                </a:solidFill>
                <a:latin typeface="Calibri" pitchFamily="34" charset="0"/>
              </a:rPr>
              <a:t>Metoda trywialna (naiwna)</a:t>
            </a:r>
            <a:r>
              <a:rPr lang="pl-PL" sz="2000" dirty="0" smtClean="0">
                <a:latin typeface="Calibri" pitchFamily="34" charset="0"/>
              </a:rPr>
              <a:t>: branie po kolei każdego wzorca i sprawdzanie, czy występuje on w danych (dla każdego możliwego podzbioru zbioru wszystkich produktów/zachowań)</a:t>
            </a:r>
          </a:p>
          <a:p>
            <a:pPr>
              <a:lnSpc>
                <a:spcPct val="90000"/>
              </a:lnSpc>
            </a:pPr>
            <a:r>
              <a:rPr lang="pl-PL" sz="2000" dirty="0" smtClean="0">
                <a:latin typeface="Calibri" pitchFamily="34" charset="0"/>
              </a:rPr>
              <a:t>Przy 6 produktach 602 wzorce</a:t>
            </a:r>
          </a:p>
          <a:p>
            <a:pPr>
              <a:lnSpc>
                <a:spcPct val="90000"/>
              </a:lnSpc>
            </a:pPr>
            <a:r>
              <a:rPr lang="pl-PL" sz="2000" dirty="0" smtClean="0">
                <a:latin typeface="Calibri" pitchFamily="34" charset="0"/>
              </a:rPr>
              <a:t>Przy 1000 produktów – </a:t>
            </a:r>
            <a:r>
              <a:rPr lang="pl-PL" sz="2000" dirty="0" smtClean="0">
                <a:solidFill>
                  <a:srgbClr val="006699"/>
                </a:solidFill>
                <a:latin typeface="Calibri" pitchFamily="34" charset="0"/>
              </a:rPr>
              <a:t>2</a:t>
            </a:r>
            <a:r>
              <a:rPr lang="pl-PL" sz="2000" baseline="30000" dirty="0" smtClean="0">
                <a:solidFill>
                  <a:srgbClr val="006699"/>
                </a:solidFill>
                <a:latin typeface="Calibri" pitchFamily="34" charset="0"/>
              </a:rPr>
              <a:t>1000</a:t>
            </a:r>
            <a:r>
              <a:rPr lang="pl-PL" sz="2000" dirty="0" smtClean="0">
                <a:latin typeface="Calibri" pitchFamily="34" charset="0"/>
              </a:rPr>
              <a:t> wzorców.</a:t>
            </a:r>
          </a:p>
          <a:p>
            <a:pPr>
              <a:lnSpc>
                <a:spcPct val="90000"/>
              </a:lnSpc>
            </a:pPr>
            <a:r>
              <a:rPr lang="pl-PL" sz="2000" dirty="0" smtClean="0">
                <a:latin typeface="Calibri" pitchFamily="34" charset="0"/>
              </a:rPr>
              <a:t>W przypadku obrazów lub sekwencji liczba wzorców jest nieskończona.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4475" y="1052513"/>
            <a:ext cx="38195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79388" y="4076700"/>
            <a:ext cx="85693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endParaRPr lang="pl-PL" sz="2000" dirty="0" smtClean="0"/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 sz="2000" dirty="0" smtClean="0"/>
              <a:t>Związki </a:t>
            </a:r>
            <a:r>
              <a:rPr lang="pl-PL" sz="2000" dirty="0"/>
              <a:t>między wzorcami to zazwyczaj relacja uogólnienia: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i="1" dirty="0" smtClean="0">
                <a:solidFill>
                  <a:srgbClr val="006699"/>
                </a:solidFill>
              </a:rPr>
              <a:t>wzorzec </a:t>
            </a:r>
            <a:r>
              <a:rPr lang="el-GR" sz="2000" i="1" dirty="0">
                <a:solidFill>
                  <a:srgbClr val="006699"/>
                </a:solidFill>
              </a:rPr>
              <a:t>α</a:t>
            </a:r>
            <a:r>
              <a:rPr lang="pl-PL" sz="2000" i="1" dirty="0">
                <a:solidFill>
                  <a:srgbClr val="006699"/>
                </a:solidFill>
              </a:rPr>
              <a:t> jest bardziej ogólny niż </a:t>
            </a:r>
            <a:r>
              <a:rPr lang="el-GR" sz="2000" i="1" dirty="0">
                <a:solidFill>
                  <a:srgbClr val="006699"/>
                </a:solidFill>
              </a:rPr>
              <a:t>β</a:t>
            </a:r>
            <a:r>
              <a:rPr lang="pl-PL" sz="2000" i="1" dirty="0">
                <a:solidFill>
                  <a:srgbClr val="006699"/>
                </a:solidFill>
              </a:rPr>
              <a:t>, jeśli za każdym razem gdy występuje </a:t>
            </a:r>
            <a:r>
              <a:rPr lang="el-GR" sz="2000" i="1" dirty="0">
                <a:solidFill>
                  <a:srgbClr val="006699"/>
                </a:solidFill>
              </a:rPr>
              <a:t>β</a:t>
            </a:r>
            <a:r>
              <a:rPr lang="pl-PL" sz="2000" i="1" dirty="0">
                <a:solidFill>
                  <a:srgbClr val="006699"/>
                </a:solidFill>
              </a:rPr>
              <a:t> występuje również </a:t>
            </a:r>
            <a:r>
              <a:rPr lang="el-GR" sz="2000" i="1" dirty="0">
                <a:solidFill>
                  <a:srgbClr val="006699"/>
                </a:solidFill>
              </a:rPr>
              <a:t>α</a:t>
            </a:r>
            <a:r>
              <a:rPr lang="pl-PL" sz="2000" dirty="0"/>
              <a:t>.</a:t>
            </a:r>
          </a:p>
          <a:p>
            <a:pPr marL="825500" lvl="1" indent="-285750" eaLnBrk="0" hangingPunct="0">
              <a:spcBef>
                <a:spcPct val="50000"/>
              </a:spcBef>
              <a:buFont typeface="Georgia" pitchFamily="18" charset="0"/>
              <a:buChar char="»"/>
            </a:pPr>
            <a:r>
              <a:rPr lang="pl-PL" sz="2000" i="1" dirty="0"/>
              <a:t>Co najmniej 10% klientów kupuje wino</a:t>
            </a:r>
          </a:p>
          <a:p>
            <a:pPr marL="825500" lvl="1" indent="-285750" eaLnBrk="0" hangingPunct="0">
              <a:spcBef>
                <a:spcPct val="50000"/>
              </a:spcBef>
              <a:buFont typeface="Georgia" pitchFamily="18" charset="0"/>
              <a:buChar char="»"/>
            </a:pPr>
            <a:r>
              <a:rPr lang="pl-PL" sz="2000" i="1" dirty="0"/>
              <a:t>Co najmniej 5% klientów kupuje wino i ser żółty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Przykład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16238" y="1196975"/>
            <a:ext cx="5832475" cy="1584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000" smtClean="0">
                <a:latin typeface="Calibri" pitchFamily="34" charset="0"/>
              </a:rPr>
              <a:t>Załóżmy minsup = 50% (2 transakcje)</a:t>
            </a:r>
          </a:p>
          <a:p>
            <a:pPr>
              <a:lnSpc>
                <a:spcPct val="90000"/>
              </a:lnSpc>
            </a:pPr>
            <a:r>
              <a:rPr lang="pl-PL" sz="2000" smtClean="0">
                <a:latin typeface="Calibri" pitchFamily="34" charset="0"/>
              </a:rPr>
              <a:t>Załóżmy minconf = 80%</a:t>
            </a:r>
          </a:p>
          <a:p>
            <a:pPr>
              <a:lnSpc>
                <a:spcPct val="90000"/>
              </a:lnSpc>
            </a:pPr>
            <a:r>
              <a:rPr lang="pl-PL" sz="2000" smtClean="0">
                <a:latin typeface="Calibri" pitchFamily="34" charset="0"/>
              </a:rPr>
              <a:t>W podanych poniżej tabelach wsparcie zbioru jest liczone, dla uproszczenia, w transakcjach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2552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213100"/>
            <a:ext cx="2638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213100"/>
            <a:ext cx="24574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250825" y="2852738"/>
            <a:ext cx="38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6699"/>
                </a:solidFill>
              </a:rPr>
              <a:t>C</a:t>
            </a:r>
            <a:r>
              <a:rPr lang="pl-PL" baseline="-25000">
                <a:solidFill>
                  <a:srgbClr val="006699"/>
                </a:solidFill>
              </a:rPr>
              <a:t>1</a:t>
            </a:r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3132138" y="2852738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6699"/>
                </a:solidFill>
              </a:rPr>
              <a:t>L</a:t>
            </a:r>
            <a:r>
              <a:rPr lang="pl-PL" baseline="-25000">
                <a:solidFill>
                  <a:srgbClr val="006699"/>
                </a:solidFill>
              </a:rPr>
              <a:t>1</a:t>
            </a:r>
          </a:p>
        </p:txBody>
      </p:sp>
      <p:sp>
        <p:nvSpPr>
          <p:cNvPr id="153609" name="Line 9"/>
          <p:cNvSpPr>
            <a:spLocks noChangeShapeType="1"/>
          </p:cNvSpPr>
          <p:nvPr/>
        </p:nvSpPr>
        <p:spPr bwMode="auto">
          <a:xfrm>
            <a:off x="395288" y="2492375"/>
            <a:ext cx="0" cy="433388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>
            <a:off x="684213" y="3068638"/>
            <a:ext cx="2447925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1763713" y="4508500"/>
            <a:ext cx="431800" cy="215900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3612" name="Line 12"/>
          <p:cNvSpPr>
            <a:spLocks noChangeShapeType="1"/>
          </p:cNvSpPr>
          <p:nvPr/>
        </p:nvSpPr>
        <p:spPr bwMode="auto">
          <a:xfrm flipV="1">
            <a:off x="468313" y="4508500"/>
            <a:ext cx="431800" cy="2159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53613" name="Line 13"/>
          <p:cNvSpPr>
            <a:spLocks noChangeShapeType="1"/>
          </p:cNvSpPr>
          <p:nvPr/>
        </p:nvSpPr>
        <p:spPr bwMode="auto">
          <a:xfrm>
            <a:off x="468313" y="4508500"/>
            <a:ext cx="431800" cy="2159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7" grpId="0"/>
      <p:bldP spid="153608" grpId="0"/>
      <p:bldP spid="153609" grpId="0" animBg="1"/>
      <p:bldP spid="153610" grpId="0" animBg="1"/>
      <p:bldP spid="153611" grpId="0" animBg="1"/>
      <p:bldP spid="153612" grpId="0" animBg="1"/>
      <p:bldP spid="1536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Przykład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95963" y="1268413"/>
            <a:ext cx="3240087" cy="3600450"/>
          </a:xfrm>
        </p:spPr>
        <p:txBody>
          <a:bodyPr/>
          <a:lstStyle/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pl-PL" sz="1800" smtClean="0">
                <a:latin typeface="Calibri" pitchFamily="34" charset="0"/>
              </a:rPr>
              <a:t>	W kolejnym kroku generuje się zbiory kandydujące 3-elementowe C</a:t>
            </a:r>
            <a:r>
              <a:rPr lang="pl-PL" sz="1800" baseline="-25000" smtClean="0">
                <a:latin typeface="Calibri" pitchFamily="34" charset="0"/>
              </a:rPr>
              <a:t>3</a:t>
            </a:r>
            <a:r>
              <a:rPr lang="pl-PL" sz="1800" smtClean="0">
                <a:latin typeface="Calibri" pitchFamily="34" charset="0"/>
              </a:rPr>
              <a:t> w oparciu o L</a:t>
            </a:r>
            <a:r>
              <a:rPr lang="pl-PL" sz="1800" baseline="-25000" smtClean="0">
                <a:latin typeface="Calibri" pitchFamily="34" charset="0"/>
              </a:rPr>
              <a:t>2</a:t>
            </a:r>
            <a:r>
              <a:rPr lang="pl-PL" sz="1800" smtClean="0">
                <a:latin typeface="Calibri" pitchFamily="34" charset="0"/>
              </a:rPr>
              <a:t>. Każdy zbiór kandydujący 3-elementowy jest </a:t>
            </a:r>
            <a:r>
              <a:rPr lang="pl-PL" sz="1800" smtClean="0">
                <a:solidFill>
                  <a:srgbClr val="006699"/>
                </a:solidFill>
                <a:latin typeface="Calibri" pitchFamily="34" charset="0"/>
              </a:rPr>
              <a:t>nadzbiorem</a:t>
            </a:r>
            <a:r>
              <a:rPr lang="pl-PL" sz="1800" smtClean="0">
                <a:latin typeface="Calibri" pitchFamily="34" charset="0"/>
              </a:rPr>
              <a:t> zbioru częstego 2-elementowego należącego do L</a:t>
            </a:r>
            <a:r>
              <a:rPr lang="pl-PL" sz="1800" baseline="-25000" smtClean="0">
                <a:latin typeface="Calibri" pitchFamily="34" charset="0"/>
              </a:rPr>
              <a:t>2</a:t>
            </a:r>
            <a:r>
              <a:rPr lang="pl-PL" sz="1800" smtClean="0">
                <a:latin typeface="Calibri" pitchFamily="34" charset="0"/>
              </a:rPr>
              <a:t>, i </a:t>
            </a:r>
            <a:r>
              <a:rPr lang="pl-PL" sz="1800" smtClean="0">
                <a:solidFill>
                  <a:srgbClr val="006699"/>
                </a:solidFill>
                <a:latin typeface="Calibri" pitchFamily="34" charset="0"/>
              </a:rPr>
              <a:t>każdy jego podzbiór</a:t>
            </a:r>
            <a:r>
              <a:rPr lang="pl-PL" sz="1800" smtClean="0">
                <a:latin typeface="Calibri" pitchFamily="34" charset="0"/>
              </a:rPr>
              <a:t> również należy do L</a:t>
            </a:r>
            <a:r>
              <a:rPr lang="pl-PL" sz="1800" baseline="-25000" smtClean="0">
                <a:latin typeface="Calibri" pitchFamily="34" charset="0"/>
              </a:rPr>
              <a:t>2</a:t>
            </a:r>
            <a:r>
              <a:rPr lang="pl-PL" sz="1800" smtClean="0">
                <a:latin typeface="Calibri" pitchFamily="34" charset="0"/>
              </a:rPr>
              <a:t>.  C3 zawiera tylko jeden zbiór kandydujący.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pl-PL" sz="1800" smtClean="0">
                <a:latin typeface="Calibri" pitchFamily="34" charset="0"/>
              </a:rPr>
              <a:t>	</a:t>
            </a:r>
            <a:r>
              <a:rPr lang="pl-PL" sz="1800" i="1" smtClean="0">
                <a:solidFill>
                  <a:srgbClr val="006699"/>
                </a:solidFill>
                <a:latin typeface="Calibri" pitchFamily="34" charset="0"/>
              </a:rPr>
              <a:t>warunek połączeniowy – pierwszych k-1 elementów musi być identycznych</a:t>
            </a: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538163" y="1054100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6699"/>
                </a:solidFill>
              </a:rPr>
              <a:t>C</a:t>
            </a:r>
            <a:r>
              <a:rPr lang="pl-PL" baseline="-25000">
                <a:solidFill>
                  <a:srgbClr val="006699"/>
                </a:solidFill>
              </a:rPr>
              <a:t>2</a:t>
            </a: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3419475" y="10541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6699"/>
                </a:solidFill>
              </a:rPr>
              <a:t>L</a:t>
            </a:r>
            <a:r>
              <a:rPr lang="pl-PL" baseline="-25000">
                <a:solidFill>
                  <a:srgbClr val="006699"/>
                </a:solidFill>
              </a:rPr>
              <a:t>2</a:t>
            </a:r>
          </a:p>
        </p:txBody>
      </p:sp>
      <p:sp>
        <p:nvSpPr>
          <p:cNvPr id="154630" name="Line 6"/>
          <p:cNvSpPr>
            <a:spLocks noChangeShapeType="1"/>
          </p:cNvSpPr>
          <p:nvPr/>
        </p:nvSpPr>
        <p:spPr bwMode="auto">
          <a:xfrm>
            <a:off x="971550" y="1270000"/>
            <a:ext cx="2447925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611188" y="3716338"/>
            <a:ext cx="38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6699"/>
                </a:solidFill>
              </a:rPr>
              <a:t>C</a:t>
            </a:r>
            <a:r>
              <a:rPr lang="pl-PL" baseline="-25000">
                <a:solidFill>
                  <a:srgbClr val="006699"/>
                </a:solidFill>
              </a:rPr>
              <a:t>3</a:t>
            </a:r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3492500" y="3716338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6699"/>
                </a:solidFill>
              </a:rPr>
              <a:t>L</a:t>
            </a:r>
            <a:r>
              <a:rPr lang="pl-PL" baseline="-25000">
                <a:solidFill>
                  <a:srgbClr val="006699"/>
                </a:solidFill>
              </a:rPr>
              <a:t>3</a:t>
            </a:r>
          </a:p>
        </p:txBody>
      </p:sp>
      <p:sp>
        <p:nvSpPr>
          <p:cNvPr id="154633" name="Line 9"/>
          <p:cNvSpPr>
            <a:spLocks noChangeShapeType="1"/>
          </p:cNvSpPr>
          <p:nvPr/>
        </p:nvSpPr>
        <p:spPr bwMode="auto">
          <a:xfrm>
            <a:off x="1044575" y="3932238"/>
            <a:ext cx="2447925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12875"/>
            <a:ext cx="22479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412875"/>
            <a:ext cx="22479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149725"/>
            <a:ext cx="2238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149725"/>
            <a:ext cx="22288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12775" y="1773238"/>
            <a:ext cx="1582738" cy="215900"/>
            <a:chOff x="386" y="1117"/>
            <a:chExt cx="997" cy="136"/>
          </a:xfrm>
        </p:grpSpPr>
        <p:sp>
          <p:nvSpPr>
            <p:cNvPr id="25620" name="Rectangle 14"/>
            <p:cNvSpPr>
              <a:spLocks noChangeArrowheads="1"/>
            </p:cNvSpPr>
            <p:nvPr/>
          </p:nvSpPr>
          <p:spPr bwMode="auto">
            <a:xfrm>
              <a:off x="1111" y="1117"/>
              <a:ext cx="272" cy="136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5621" name="Line 15"/>
            <p:cNvSpPr>
              <a:spLocks noChangeShapeType="1"/>
            </p:cNvSpPr>
            <p:nvPr/>
          </p:nvSpPr>
          <p:spPr bwMode="auto">
            <a:xfrm flipV="1">
              <a:off x="386" y="1117"/>
              <a:ext cx="272" cy="136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22" name="Line 16"/>
            <p:cNvSpPr>
              <a:spLocks noChangeShapeType="1"/>
            </p:cNvSpPr>
            <p:nvPr/>
          </p:nvSpPr>
          <p:spPr bwMode="auto">
            <a:xfrm>
              <a:off x="386" y="1117"/>
              <a:ext cx="272" cy="136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11188" y="2420938"/>
            <a:ext cx="1582737" cy="215900"/>
            <a:chOff x="386" y="1117"/>
            <a:chExt cx="997" cy="136"/>
          </a:xfrm>
        </p:grpSpPr>
        <p:sp>
          <p:nvSpPr>
            <p:cNvPr id="25617" name="Rectangle 19"/>
            <p:cNvSpPr>
              <a:spLocks noChangeArrowheads="1"/>
            </p:cNvSpPr>
            <p:nvPr/>
          </p:nvSpPr>
          <p:spPr bwMode="auto">
            <a:xfrm>
              <a:off x="1111" y="1117"/>
              <a:ext cx="272" cy="136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5618" name="Line 20"/>
            <p:cNvSpPr>
              <a:spLocks noChangeShapeType="1"/>
            </p:cNvSpPr>
            <p:nvPr/>
          </p:nvSpPr>
          <p:spPr bwMode="auto">
            <a:xfrm flipV="1">
              <a:off x="386" y="1117"/>
              <a:ext cx="272" cy="136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19" name="Line 21"/>
            <p:cNvSpPr>
              <a:spLocks noChangeShapeType="1"/>
            </p:cNvSpPr>
            <p:nvPr/>
          </p:nvSpPr>
          <p:spPr bwMode="auto">
            <a:xfrm>
              <a:off x="386" y="1117"/>
              <a:ext cx="272" cy="136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25616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157788"/>
            <a:ext cx="3667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/>
      <p:bldP spid="154629" grpId="0"/>
      <p:bldP spid="154630" grpId="0" animBg="1"/>
      <p:bldP spid="154631" grpId="0"/>
      <p:bldP spid="154632" grpId="0"/>
      <p:bldP spid="1546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Przykład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pl-PL" sz="2000" smtClean="0">
                <a:latin typeface="Calibri" pitchFamily="34" charset="0"/>
              </a:rPr>
              <a:t>W oparciu o otrzymane zbiory częste, są </a:t>
            </a:r>
            <a:r>
              <a:rPr lang="pl-PL" sz="2000" b="1" smtClean="0">
                <a:latin typeface="Calibri" pitchFamily="34" charset="0"/>
              </a:rPr>
              <a:t>generowane binarne reguły</a:t>
            </a:r>
            <a:r>
              <a:rPr lang="pl-PL" sz="2000" smtClean="0">
                <a:latin typeface="Calibri" pitchFamily="34" charset="0"/>
              </a:rPr>
              <a:t> asocjacyjne. Na etapie generacji reguł pomijamy zbiory częste 1-elementowe, gdyż prowadziłyby one do reguł asocjacyjnych, których poprzednik lub następnik byłby zbiorem pustym.</a:t>
            </a:r>
          </a:p>
          <a:p>
            <a:pPr marL="457200" indent="-457200">
              <a:lnSpc>
                <a:spcPct val="90000"/>
              </a:lnSpc>
            </a:pPr>
            <a:r>
              <a:rPr lang="pl-PL" sz="2000" smtClean="0">
                <a:latin typeface="Calibri" pitchFamily="34" charset="0"/>
              </a:rPr>
              <a:t>Ostatnią fazą algorytmu jest sprawdzenie, które z wygenerowanych  reguł spełniają warunek minimalnej ufności minconf. </a:t>
            </a:r>
          </a:p>
          <a:p>
            <a:pPr marL="457200" indent="-457200">
              <a:lnSpc>
                <a:spcPct val="90000"/>
              </a:lnSpc>
            </a:pPr>
            <a:r>
              <a:rPr lang="pl-PL" sz="2000" smtClean="0">
                <a:latin typeface="Calibri" pitchFamily="34" charset="0"/>
              </a:rPr>
              <a:t>Reguły, których ufność jest mniejsza od minconf są odrzucane. </a:t>
            </a:r>
          </a:p>
          <a:p>
            <a:pPr marL="457200" indent="-457200">
              <a:lnSpc>
                <a:spcPct val="90000"/>
              </a:lnSpc>
            </a:pPr>
            <a:endParaRPr lang="pl-PL" sz="2000" smtClean="0">
              <a:latin typeface="Calibri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5000"/>
              </a:spcBef>
              <a:buFont typeface="Georgia" pitchFamily="18" charset="0"/>
              <a:buNone/>
            </a:pPr>
            <a:r>
              <a:rPr lang="pl-PL" sz="2000" i="1" smtClean="0">
                <a:solidFill>
                  <a:srgbClr val="006699"/>
                </a:solidFill>
                <a:latin typeface="Calibri" pitchFamily="34" charset="0"/>
              </a:rPr>
              <a:t>1 </a:t>
            </a:r>
            <a:r>
              <a:rPr lang="es-ES" sz="2000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sz="2000" i="1" smtClean="0">
                <a:solidFill>
                  <a:srgbClr val="006699"/>
                </a:solidFill>
                <a:latin typeface="Calibri" pitchFamily="34" charset="0"/>
              </a:rPr>
              <a:t> 3, sup=2, conf= 2/2;	2</a:t>
            </a:r>
            <a:r>
              <a:rPr lang="pl-PL" sz="2000" smtClean="0">
                <a:solidFill>
                  <a:srgbClr val="006699"/>
                </a:solidFill>
                <a:latin typeface="OpenSymbol" pitchFamily="2" charset="0"/>
              </a:rPr>
              <a:t>∧</a:t>
            </a:r>
            <a:r>
              <a:rPr lang="pl-PL" sz="2000" i="1" smtClean="0">
                <a:solidFill>
                  <a:srgbClr val="006699"/>
                </a:solidFill>
                <a:latin typeface="Calibri" pitchFamily="34" charset="0"/>
              </a:rPr>
              <a:t>3 </a:t>
            </a:r>
            <a:r>
              <a:rPr lang="es-ES" sz="2000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sz="2000" i="1" smtClean="0">
                <a:solidFill>
                  <a:srgbClr val="006699"/>
                </a:solidFill>
                <a:latin typeface="Calibri" pitchFamily="34" charset="0"/>
              </a:rPr>
              <a:t> 5, sup=2, conf= 2/2;</a:t>
            </a:r>
          </a:p>
          <a:p>
            <a:pPr marL="457200" indent="-457200">
              <a:lnSpc>
                <a:spcPct val="90000"/>
              </a:lnSpc>
              <a:spcBef>
                <a:spcPct val="5000"/>
              </a:spcBef>
              <a:buFont typeface="Georgia" pitchFamily="18" charset="0"/>
              <a:buNone/>
            </a:pP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2 </a:t>
            </a:r>
            <a:r>
              <a:rPr lang="es-ES" sz="2000" i="1" smtClean="0">
                <a:solidFill>
                  <a:schemeClr val="bg2"/>
                </a:solidFill>
                <a:latin typeface="Calibri" pitchFamily="34" charset="0"/>
              </a:rPr>
              <a:t>→</a:t>
            </a: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 3, sup=2, conf= 2/3;</a:t>
            </a:r>
            <a:r>
              <a:rPr lang="pl-PL" sz="2000" i="1" smtClean="0">
                <a:latin typeface="Calibri" pitchFamily="34" charset="0"/>
              </a:rPr>
              <a:t> 	</a:t>
            </a:r>
            <a:r>
              <a:rPr lang="pl-PL" sz="2000" i="1" smtClean="0">
                <a:solidFill>
                  <a:srgbClr val="006699"/>
                </a:solidFill>
                <a:latin typeface="Calibri" pitchFamily="34" charset="0"/>
              </a:rPr>
              <a:t>3</a:t>
            </a:r>
            <a:r>
              <a:rPr lang="pl-PL" sz="2000" smtClean="0">
                <a:solidFill>
                  <a:srgbClr val="006699"/>
                </a:solidFill>
                <a:latin typeface="OpenSymbol" pitchFamily="2" charset="0"/>
              </a:rPr>
              <a:t>∧</a:t>
            </a:r>
            <a:r>
              <a:rPr lang="pl-PL" sz="2000" i="1" smtClean="0">
                <a:solidFill>
                  <a:srgbClr val="006699"/>
                </a:solidFill>
                <a:latin typeface="Calibri" pitchFamily="34" charset="0"/>
              </a:rPr>
              <a:t>5 </a:t>
            </a:r>
            <a:r>
              <a:rPr lang="es-ES" sz="2000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sz="2000" i="1" smtClean="0">
                <a:solidFill>
                  <a:srgbClr val="006699"/>
                </a:solidFill>
                <a:latin typeface="Calibri" pitchFamily="34" charset="0"/>
              </a:rPr>
              <a:t> 2, sup=2, conf= 2/2;</a:t>
            </a:r>
          </a:p>
          <a:p>
            <a:pPr marL="457200" indent="-457200">
              <a:lnSpc>
                <a:spcPct val="90000"/>
              </a:lnSpc>
              <a:spcBef>
                <a:spcPct val="5000"/>
              </a:spcBef>
              <a:buFont typeface="Georgia" pitchFamily="18" charset="0"/>
              <a:buNone/>
            </a:pPr>
            <a:r>
              <a:rPr lang="pl-PL" sz="2000" i="1" smtClean="0">
                <a:solidFill>
                  <a:srgbClr val="006699"/>
                </a:solidFill>
                <a:latin typeface="Calibri" pitchFamily="34" charset="0"/>
              </a:rPr>
              <a:t>2 </a:t>
            </a:r>
            <a:r>
              <a:rPr lang="es-ES" sz="2000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sz="2000" i="1" smtClean="0">
                <a:solidFill>
                  <a:srgbClr val="006699"/>
                </a:solidFill>
                <a:latin typeface="Calibri" pitchFamily="34" charset="0"/>
              </a:rPr>
              <a:t> 5, sup=3, conf= 3/3;</a:t>
            </a:r>
            <a:r>
              <a:rPr lang="pl-PL" sz="2000" i="1" smtClean="0">
                <a:latin typeface="Calibri" pitchFamily="34" charset="0"/>
              </a:rPr>
              <a:t> 	</a:t>
            </a: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2</a:t>
            </a:r>
            <a:r>
              <a:rPr lang="pl-PL" sz="2000" smtClean="0">
                <a:solidFill>
                  <a:schemeClr val="bg2"/>
                </a:solidFill>
                <a:latin typeface="OpenSymbol" pitchFamily="2" charset="0"/>
              </a:rPr>
              <a:t>∧</a:t>
            </a: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5 </a:t>
            </a:r>
            <a:r>
              <a:rPr lang="es-ES" sz="2000" i="1" smtClean="0">
                <a:solidFill>
                  <a:schemeClr val="bg2"/>
                </a:solidFill>
                <a:latin typeface="Calibri" pitchFamily="34" charset="0"/>
              </a:rPr>
              <a:t>→</a:t>
            </a: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 3, sup=2, conf= 2/3;</a:t>
            </a:r>
          </a:p>
          <a:p>
            <a:pPr marL="457200" indent="-457200">
              <a:lnSpc>
                <a:spcPct val="90000"/>
              </a:lnSpc>
              <a:spcBef>
                <a:spcPct val="5000"/>
              </a:spcBef>
              <a:buFont typeface="Georgia" pitchFamily="18" charset="0"/>
              <a:buNone/>
            </a:pP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3 </a:t>
            </a:r>
            <a:r>
              <a:rPr lang="es-ES" sz="2000" i="1" smtClean="0">
                <a:solidFill>
                  <a:schemeClr val="bg2"/>
                </a:solidFill>
                <a:latin typeface="Calibri" pitchFamily="34" charset="0"/>
              </a:rPr>
              <a:t>→</a:t>
            </a: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 1, sup=2, conf= 2/3; 	2 </a:t>
            </a:r>
            <a:r>
              <a:rPr lang="es-ES" sz="2000" i="1" smtClean="0">
                <a:solidFill>
                  <a:schemeClr val="bg2"/>
                </a:solidFill>
                <a:latin typeface="Calibri" pitchFamily="34" charset="0"/>
              </a:rPr>
              <a:t>→</a:t>
            </a: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 3 </a:t>
            </a:r>
            <a:r>
              <a:rPr lang="pl-PL" sz="2000" smtClean="0">
                <a:solidFill>
                  <a:schemeClr val="bg2"/>
                </a:solidFill>
                <a:latin typeface="OpenSymbol" pitchFamily="2" charset="0"/>
              </a:rPr>
              <a:t>∧</a:t>
            </a: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 5, sup=2, conf= 2/3; </a:t>
            </a:r>
          </a:p>
          <a:p>
            <a:pPr marL="457200" indent="-457200">
              <a:lnSpc>
                <a:spcPct val="90000"/>
              </a:lnSpc>
              <a:spcBef>
                <a:spcPct val="5000"/>
              </a:spcBef>
              <a:buFont typeface="Georgia" pitchFamily="18" charset="0"/>
              <a:buNone/>
            </a:pP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3 </a:t>
            </a:r>
            <a:r>
              <a:rPr lang="es-ES" sz="2000" i="1" smtClean="0">
                <a:solidFill>
                  <a:schemeClr val="bg2"/>
                </a:solidFill>
                <a:latin typeface="Calibri" pitchFamily="34" charset="0"/>
              </a:rPr>
              <a:t>→</a:t>
            </a: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 2, sup=2, conf= 2/3; 	3 </a:t>
            </a:r>
            <a:r>
              <a:rPr lang="es-ES" sz="2000" i="1" smtClean="0">
                <a:solidFill>
                  <a:schemeClr val="bg2"/>
                </a:solidFill>
                <a:latin typeface="Calibri" pitchFamily="34" charset="0"/>
              </a:rPr>
              <a:t>→</a:t>
            </a: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 2 </a:t>
            </a:r>
            <a:r>
              <a:rPr lang="pl-PL" sz="2000" smtClean="0">
                <a:solidFill>
                  <a:schemeClr val="bg2"/>
                </a:solidFill>
                <a:latin typeface="OpenSymbol" pitchFamily="2" charset="0"/>
              </a:rPr>
              <a:t>∧</a:t>
            </a: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 5, sup=2, conf= 2/3; </a:t>
            </a:r>
          </a:p>
          <a:p>
            <a:pPr marL="457200" indent="-457200">
              <a:lnSpc>
                <a:spcPct val="90000"/>
              </a:lnSpc>
              <a:spcBef>
                <a:spcPct val="5000"/>
              </a:spcBef>
              <a:buFont typeface="Georgia" pitchFamily="18" charset="0"/>
              <a:buNone/>
            </a:pP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3 </a:t>
            </a:r>
            <a:r>
              <a:rPr lang="es-ES" sz="2000" i="1" smtClean="0">
                <a:solidFill>
                  <a:schemeClr val="bg2"/>
                </a:solidFill>
                <a:latin typeface="Calibri" pitchFamily="34" charset="0"/>
              </a:rPr>
              <a:t>→</a:t>
            </a: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 5, sup=2, conf= 2/3;</a:t>
            </a:r>
            <a:r>
              <a:rPr lang="pl-PL" sz="2000" i="1" smtClean="0">
                <a:latin typeface="Calibri" pitchFamily="34" charset="0"/>
              </a:rPr>
              <a:t> 	</a:t>
            </a: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5 </a:t>
            </a:r>
            <a:r>
              <a:rPr lang="es-ES" sz="2000" i="1" smtClean="0">
                <a:solidFill>
                  <a:schemeClr val="bg2"/>
                </a:solidFill>
                <a:latin typeface="Calibri" pitchFamily="34" charset="0"/>
              </a:rPr>
              <a:t>→</a:t>
            </a: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 2 </a:t>
            </a:r>
            <a:r>
              <a:rPr lang="pl-PL" sz="2000" smtClean="0">
                <a:solidFill>
                  <a:schemeClr val="bg2"/>
                </a:solidFill>
                <a:latin typeface="OpenSymbol" pitchFamily="2" charset="0"/>
              </a:rPr>
              <a:t>∧</a:t>
            </a: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 3, sup=2, conf= 2/3; </a:t>
            </a:r>
          </a:p>
          <a:p>
            <a:pPr marL="457200" indent="-457200">
              <a:lnSpc>
                <a:spcPct val="90000"/>
              </a:lnSpc>
              <a:spcBef>
                <a:spcPct val="5000"/>
              </a:spcBef>
              <a:buFont typeface="Georgia" pitchFamily="18" charset="0"/>
              <a:buNone/>
            </a:pPr>
            <a:r>
              <a:rPr lang="pl-PL" sz="2000" i="1" smtClean="0">
                <a:solidFill>
                  <a:srgbClr val="006699"/>
                </a:solidFill>
                <a:latin typeface="Calibri" pitchFamily="34" charset="0"/>
              </a:rPr>
              <a:t>5 </a:t>
            </a:r>
            <a:r>
              <a:rPr lang="es-ES" sz="2000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sz="2000" i="1" smtClean="0">
                <a:solidFill>
                  <a:srgbClr val="006699"/>
                </a:solidFill>
                <a:latin typeface="Calibri" pitchFamily="34" charset="0"/>
              </a:rPr>
              <a:t> 2, sup=3, conf= 3/3;</a:t>
            </a:r>
            <a:r>
              <a:rPr lang="pl-PL" sz="2000" i="1" smtClean="0">
                <a:latin typeface="Calibri" pitchFamily="34" charset="0"/>
              </a:rPr>
              <a:t> </a:t>
            </a:r>
          </a:p>
          <a:p>
            <a:pPr marL="457200" indent="-457200">
              <a:lnSpc>
                <a:spcPct val="90000"/>
              </a:lnSpc>
              <a:spcBef>
                <a:spcPct val="5000"/>
              </a:spcBef>
              <a:buFont typeface="Georgia" pitchFamily="18" charset="0"/>
              <a:buNone/>
            </a:pP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5 </a:t>
            </a:r>
            <a:r>
              <a:rPr lang="es-ES" sz="2000" i="1" smtClean="0">
                <a:solidFill>
                  <a:schemeClr val="bg2"/>
                </a:solidFill>
                <a:latin typeface="Calibri" pitchFamily="34" charset="0"/>
              </a:rPr>
              <a:t>→</a:t>
            </a:r>
            <a:r>
              <a:rPr lang="pl-PL" sz="2000" i="1" smtClean="0">
                <a:solidFill>
                  <a:schemeClr val="bg2"/>
                </a:solidFill>
                <a:latin typeface="Calibri" pitchFamily="34" charset="0"/>
              </a:rPr>
              <a:t> 3, sup=2, conf= 2/3;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Przykład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Dana jest baza danych postaci: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492375"/>
            <a:ext cx="3276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284663" y="3213100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/>
              <a:t>Załóżmy następujące wartości </a:t>
            </a:r>
            <a:br>
              <a:rPr lang="pl-PL" sz="2000"/>
            </a:br>
            <a:r>
              <a:rPr lang="pl-PL" sz="2000"/>
              <a:t>minsup i minconf:</a:t>
            </a:r>
          </a:p>
          <a:p>
            <a:r>
              <a:rPr lang="pl-PL" sz="2000"/>
              <a:t>minsup = 30%</a:t>
            </a:r>
          </a:p>
          <a:p>
            <a:r>
              <a:rPr lang="pl-PL" sz="2000"/>
              <a:t>minconf = 70%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Przykład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42988" y="1125538"/>
            <a:ext cx="6988175" cy="1685925"/>
            <a:chOff x="657" y="709"/>
            <a:chExt cx="4402" cy="1062"/>
          </a:xfrm>
        </p:grpSpPr>
        <p:pic>
          <p:nvPicPr>
            <p:cNvPr id="2970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" y="709"/>
              <a:ext cx="4356" cy="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4" name="Rectangle 5"/>
            <p:cNvSpPr>
              <a:spLocks noChangeArrowheads="1"/>
            </p:cNvSpPr>
            <p:nvPr/>
          </p:nvSpPr>
          <p:spPr bwMode="auto">
            <a:xfrm>
              <a:off x="657" y="709"/>
              <a:ext cx="227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pic>
        <p:nvPicPr>
          <p:cNvPr id="158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852738"/>
            <a:ext cx="69818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5229225"/>
            <a:ext cx="60102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6534150"/>
            <a:ext cx="4010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Przykład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025" y="1490663"/>
            <a:ext cx="49339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24075" y="2060575"/>
            <a:ext cx="4752975" cy="3024188"/>
            <a:chOff x="1338" y="1298"/>
            <a:chExt cx="2994" cy="1905"/>
          </a:xfrm>
        </p:grpSpPr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1383" y="1298"/>
              <a:ext cx="2949" cy="635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1338" y="2387"/>
              <a:ext cx="2949" cy="181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1338" y="2704"/>
              <a:ext cx="2949" cy="181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1338" y="3022"/>
              <a:ext cx="2949" cy="181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291" y="0"/>
            <a:ext cx="7199709" cy="672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0" y="1268760"/>
            <a:ext cx="22677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Zmniejszanie </a:t>
            </a:r>
            <a:br>
              <a:rPr lang="pl-PL" dirty="0" smtClean="0"/>
            </a:br>
            <a:r>
              <a:rPr lang="pl-PL" b="1" dirty="0" err="1" smtClean="0"/>
              <a:t>minsup</a:t>
            </a:r>
            <a:endParaRPr lang="pl-PL" b="1" dirty="0" smtClean="0"/>
          </a:p>
          <a:p>
            <a:pPr>
              <a:buFontTx/>
              <a:buChar char="-"/>
            </a:pPr>
            <a:r>
              <a:rPr lang="pl-PL" dirty="0" smtClean="0"/>
              <a:t>coraz więcej reguł. </a:t>
            </a:r>
          </a:p>
          <a:p>
            <a:pPr>
              <a:buFontTx/>
              <a:buChar char="-"/>
            </a:pPr>
            <a:r>
              <a:rPr lang="pl-PL" dirty="0" smtClean="0"/>
              <a:t>na początku reguły oczywiste i znane, </a:t>
            </a:r>
          </a:p>
          <a:p>
            <a:pPr>
              <a:buFontTx/>
              <a:buChar char="-"/>
            </a:pPr>
            <a:r>
              <a:rPr lang="pl-PL" dirty="0" smtClean="0"/>
              <a:t> później ciekawe i wcześniej niezauważane. 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Warto zacząć również od reguł najmocniejszych </a:t>
            </a:r>
            <a:br>
              <a:rPr lang="pl-PL" dirty="0" smtClean="0"/>
            </a:br>
            <a:r>
              <a:rPr lang="pl-PL" dirty="0" smtClean="0"/>
              <a:t>i później zmniejszać poziom </a:t>
            </a:r>
            <a:r>
              <a:rPr lang="pl-PL" b="1" dirty="0" err="1" smtClean="0"/>
              <a:t>minconf</a:t>
            </a:r>
            <a:endParaRPr lang="pl-PL" b="1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Przykład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79512" y="1052736"/>
            <a:ext cx="5385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Dane </a:t>
            </a:r>
            <a:r>
              <a:rPr lang="pl-PL" i="1" dirty="0" err="1" smtClean="0"/>
              <a:t>MarketBasket</a:t>
            </a:r>
            <a:r>
              <a:rPr lang="pl-PL" dirty="0" smtClean="0"/>
              <a:t>, </a:t>
            </a:r>
          </a:p>
          <a:p>
            <a:r>
              <a:rPr lang="pl-PL" dirty="0" smtClean="0"/>
              <a:t>Ponad 60 </a:t>
            </a:r>
            <a:r>
              <a:rPr lang="pl-PL" dirty="0" err="1" smtClean="0"/>
              <a:t>tys</a:t>
            </a:r>
            <a:r>
              <a:rPr lang="pl-PL" dirty="0" smtClean="0"/>
              <a:t> transakcji, ponad 600 kategorii produktów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843088"/>
            <a:ext cx="7504113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" pitchFamily="34" charset="0"/>
              </a:rPr>
              <a:t>Niesekwencyjna analiza asocjacji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04448" cy="31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 bwMode="auto">
          <a:xfrm>
            <a:off x="5004048" y="2132856"/>
            <a:ext cx="792088" cy="288032"/>
          </a:xfrm>
          <a:prstGeom prst="ellipse">
            <a:avLst/>
          </a:prstGeom>
          <a:solidFill>
            <a:srgbClr val="006699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Elipsa 6"/>
          <p:cNvSpPr/>
          <p:nvPr/>
        </p:nvSpPr>
        <p:spPr bwMode="auto">
          <a:xfrm>
            <a:off x="6228184" y="2132856"/>
            <a:ext cx="792088" cy="288032"/>
          </a:xfrm>
          <a:prstGeom prst="ellipse">
            <a:avLst/>
          </a:prstGeom>
          <a:solidFill>
            <a:srgbClr val="006699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23528" y="422108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Wszystkie reguły, a więc też cały model, zapisywane są w bazie danych (.</a:t>
            </a:r>
            <a:r>
              <a:rPr lang="pl-PL" dirty="0" err="1" smtClean="0"/>
              <a:t>dbs</a:t>
            </a:r>
            <a:r>
              <a:rPr lang="pl-PL" dirty="0" smtClean="0"/>
              <a:t>). </a:t>
            </a:r>
          </a:p>
          <a:p>
            <a:r>
              <a:rPr lang="pl-PL" dirty="0" smtClean="0"/>
              <a:t>Domyślnie baza ta jest przechowywana w pliku </a:t>
            </a:r>
          </a:p>
          <a:p>
            <a:r>
              <a:rPr lang="pl-PL" dirty="0" smtClean="0"/>
              <a:t>C:\Documents and </a:t>
            </a:r>
            <a:r>
              <a:rPr lang="pl-PL" dirty="0" err="1" smtClean="0"/>
              <a:t>Settings\USER\My</a:t>
            </a:r>
            <a:r>
              <a:rPr lang="pl-PL" dirty="0" smtClean="0"/>
              <a:t> </a:t>
            </a:r>
            <a:r>
              <a:rPr lang="pl-PL" dirty="0" err="1" smtClean="0"/>
              <a:t>Documents\Default.dbs</a:t>
            </a:r>
            <a:r>
              <a:rPr lang="pl-PL" dirty="0" smtClean="0"/>
              <a:t>. </a:t>
            </a:r>
            <a:endParaRPr lang="pl-PL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40152" y="548680"/>
            <a:ext cx="2685753" cy="1152475"/>
          </a:xfrm>
        </p:spPr>
        <p:txBody>
          <a:bodyPr/>
          <a:lstStyle/>
          <a:p>
            <a:pPr>
              <a:buNone/>
            </a:pPr>
            <a:r>
              <a:rPr lang="pl-PL" dirty="0" err="1" smtClean="0">
                <a:latin typeface="Courier New" pitchFamily="49" charset="0"/>
                <a:cs typeface="Courier New" pitchFamily="49" charset="0"/>
              </a:rPr>
              <a:t>minsup</a:t>
            </a:r>
            <a:r>
              <a:rPr lang="pl-PL" dirty="0" smtClean="0">
                <a:latin typeface="Courier New" pitchFamily="49" charset="0"/>
                <a:cs typeface="Courier New" pitchFamily="49" charset="0"/>
              </a:rPr>
              <a:t> 0,1</a:t>
            </a:r>
          </a:p>
          <a:p>
            <a:pPr>
              <a:buNone/>
            </a:pPr>
            <a:r>
              <a:rPr lang="pl-PL" dirty="0" err="1" smtClean="0">
                <a:latin typeface="Courier New" pitchFamily="49" charset="0"/>
                <a:cs typeface="Courier New" pitchFamily="49" charset="0"/>
              </a:rPr>
              <a:t>minconf</a:t>
            </a:r>
            <a:r>
              <a:rPr lang="pl-PL" dirty="0" smtClean="0">
                <a:latin typeface="Courier New" pitchFamily="49" charset="0"/>
                <a:cs typeface="Courier New" pitchFamily="49" charset="0"/>
              </a:rPr>
              <a:t> 0,5 </a:t>
            </a:r>
            <a:endParaRPr lang="pl-PL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55911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7742237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5796136" y="5157192"/>
            <a:ext cx="2685753" cy="11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minsup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0,05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minconf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0,5 </a:t>
            </a: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Odkrywanie asocjacji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92725" y="1268413"/>
            <a:ext cx="3405188" cy="5113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000" dirty="0" smtClean="0">
                <a:latin typeface="Calibri" pitchFamily="34" charset="0"/>
              </a:rPr>
              <a:t>Celem procesu odkrywania asocjacji jest znalezienie interesujących </a:t>
            </a:r>
            <a:r>
              <a:rPr lang="pl-PL" sz="2000" i="1" dirty="0" smtClean="0">
                <a:solidFill>
                  <a:schemeClr val="bg2"/>
                </a:solidFill>
                <a:latin typeface="Calibri" pitchFamily="34" charset="0"/>
              </a:rPr>
              <a:t>zależności lub korelacji</a:t>
            </a:r>
            <a:r>
              <a:rPr lang="pl-PL" sz="2000" dirty="0" smtClean="0">
                <a:latin typeface="Calibri" pitchFamily="34" charset="0"/>
              </a:rPr>
              <a:t>, nazywanych ogólnie asocjacjami, pomiędzy danymi w dużych zbiorach danych. </a:t>
            </a:r>
          </a:p>
          <a:p>
            <a:pPr>
              <a:lnSpc>
                <a:spcPct val="80000"/>
              </a:lnSpc>
            </a:pPr>
            <a:r>
              <a:rPr lang="pl-PL" sz="2000" dirty="0" smtClean="0">
                <a:latin typeface="Calibri" pitchFamily="34" charset="0"/>
              </a:rPr>
              <a:t>Wynikiem procesu odkrywania asocjacji jest </a:t>
            </a:r>
            <a:r>
              <a:rPr lang="pl-PL" sz="2000" i="1" dirty="0" smtClean="0">
                <a:solidFill>
                  <a:srgbClr val="006699"/>
                </a:solidFill>
                <a:latin typeface="Calibri" pitchFamily="34" charset="0"/>
              </a:rPr>
              <a:t>zbiór reguł asocjacyjnych</a:t>
            </a:r>
            <a:r>
              <a:rPr lang="pl-PL" sz="2000" dirty="0" smtClean="0">
                <a:latin typeface="Calibri" pitchFamily="34" charset="0"/>
              </a:rPr>
              <a:t> opisujących znalezione zależności lub korelacje między danymi.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16" y="1432510"/>
            <a:ext cx="4248026" cy="257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79388" y="4495731"/>
            <a:ext cx="48974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dirty="0"/>
              <a:t>zastosowania odkrytych asocjacji:</a:t>
            </a:r>
          </a:p>
          <a:p>
            <a:pPr marL="533400" lvl="1" indent="-174625">
              <a:buFontTx/>
              <a:buChar char="•"/>
            </a:pPr>
            <a:r>
              <a:rPr lang="pl-PL" dirty="0"/>
              <a:t>planowanie kampanii promocyjnych</a:t>
            </a:r>
          </a:p>
          <a:p>
            <a:pPr marL="533400" lvl="1" indent="-174625">
              <a:buFontTx/>
              <a:buChar char="•"/>
            </a:pPr>
            <a:r>
              <a:rPr lang="pl-PL" dirty="0"/>
              <a:t>rozmieszczenie stoisk w supermarketach</a:t>
            </a:r>
          </a:p>
          <a:p>
            <a:pPr marL="533400" lvl="1" indent="-174625">
              <a:buFontTx/>
              <a:buChar char="•"/>
            </a:pPr>
            <a:r>
              <a:rPr lang="pl-PL" dirty="0"/>
              <a:t>planowanie programów lojalnościowych </a:t>
            </a:r>
          </a:p>
          <a:p>
            <a:pPr marL="533400" lvl="1" indent="-174625">
              <a:buFontTx/>
              <a:buChar char="•"/>
            </a:pPr>
            <a:r>
              <a:rPr lang="pl-PL" dirty="0"/>
              <a:t>opracowania koncepcji </a:t>
            </a:r>
            <a:r>
              <a:rPr lang="pl-PL" dirty="0" smtClean="0"/>
              <a:t>katalogu</a:t>
            </a:r>
          </a:p>
          <a:p>
            <a:pPr marL="533400" lvl="1" indent="-174625">
              <a:buFontTx/>
              <a:buChar char="•"/>
            </a:pPr>
            <a:r>
              <a:rPr lang="pl-PL" dirty="0" err="1" smtClean="0"/>
              <a:t>Cross-selling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85403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48680"/>
            <a:ext cx="621479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5714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76456" cy="647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dirty="0" smtClean="0">
                <a:latin typeface="Calibri" pitchFamily="34" charset="0"/>
              </a:rPr>
              <a:t>Algorytm Apriori (R)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348880"/>
            <a:ext cx="8229600" cy="4032870"/>
          </a:xfrm>
        </p:spPr>
        <p:txBody>
          <a:bodyPr/>
          <a:lstStyle/>
          <a:p>
            <a:r>
              <a:rPr lang="pl-PL" dirty="0" smtClean="0">
                <a:latin typeface="Calibri" pitchFamily="34" charset="0"/>
              </a:rPr>
              <a:t>Apriori wykonane w środowisku R na zbiorze </a:t>
            </a:r>
            <a:r>
              <a:rPr lang="pl-PL" dirty="0" err="1" smtClean="0">
                <a:solidFill>
                  <a:srgbClr val="006699"/>
                </a:solidFill>
                <a:latin typeface="Calibri" pitchFamily="34" charset="0"/>
              </a:rPr>
              <a:t>Adult</a:t>
            </a:r>
            <a:endParaRPr lang="pl-PL" dirty="0" smtClean="0">
              <a:solidFill>
                <a:srgbClr val="006699"/>
              </a:solidFill>
              <a:latin typeface="Calibri" pitchFamily="34" charset="0"/>
            </a:endParaRPr>
          </a:p>
          <a:p>
            <a:r>
              <a:rPr lang="pl-PL" dirty="0" err="1" smtClean="0">
                <a:solidFill>
                  <a:srgbClr val="006699"/>
                </a:solidFill>
                <a:latin typeface="Calibri" pitchFamily="34" charset="0"/>
              </a:rPr>
              <a:t>minsup</a:t>
            </a:r>
            <a:r>
              <a:rPr lang="pl-PL" dirty="0" smtClean="0">
                <a:latin typeface="Calibri" pitchFamily="34" charset="0"/>
              </a:rPr>
              <a:t> = 0,4    </a:t>
            </a:r>
            <a:r>
              <a:rPr lang="pl-PL" dirty="0" err="1" smtClean="0">
                <a:solidFill>
                  <a:srgbClr val="006699"/>
                </a:solidFill>
                <a:latin typeface="Calibri" pitchFamily="34" charset="0"/>
              </a:rPr>
              <a:t>minconf</a:t>
            </a:r>
            <a:r>
              <a:rPr lang="pl-PL" dirty="0" smtClean="0">
                <a:latin typeface="Calibri" pitchFamily="34" charset="0"/>
              </a:rPr>
              <a:t> = 0,7</a:t>
            </a:r>
          </a:p>
          <a:p>
            <a:r>
              <a:rPr lang="pl-PL" dirty="0" smtClean="0">
                <a:latin typeface="Calibri" pitchFamily="34" charset="0"/>
              </a:rPr>
              <a:t>Interesują nas reguły, które w konkluzji mają: „</a:t>
            </a:r>
            <a:r>
              <a:rPr lang="pl-PL" dirty="0" err="1" smtClean="0">
                <a:solidFill>
                  <a:srgbClr val="006699"/>
                </a:solidFill>
                <a:latin typeface="Calibri" pitchFamily="34" charset="0"/>
              </a:rPr>
              <a:t>race=White</a:t>
            </a:r>
            <a:r>
              <a:rPr lang="pl-PL" dirty="0" smtClean="0">
                <a:latin typeface="Calibri" pitchFamily="34" charset="0"/>
              </a:rPr>
              <a:t>” </a:t>
            </a:r>
            <a:r>
              <a:rPr lang="pl-PL" dirty="0" smtClean="0">
                <a:solidFill>
                  <a:srgbClr val="006699"/>
                </a:solidFill>
                <a:latin typeface="Calibri" pitchFamily="34" charset="0"/>
              </a:rPr>
              <a:t> </a:t>
            </a:r>
            <a:r>
              <a:rPr lang="pl-PL" dirty="0" smtClean="0">
                <a:latin typeface="Calibri" pitchFamily="34" charset="0"/>
              </a:rPr>
              <a:t>lub</a:t>
            </a:r>
            <a:r>
              <a:rPr lang="pl-PL" dirty="0" smtClean="0">
                <a:solidFill>
                  <a:srgbClr val="006699"/>
                </a:solidFill>
                <a:latin typeface="Calibri" pitchFamily="34" charset="0"/>
              </a:rPr>
              <a:t> </a:t>
            </a:r>
            <a:r>
              <a:rPr lang="pl-PL" dirty="0" smtClean="0">
                <a:latin typeface="Calibri" pitchFamily="34" charset="0"/>
              </a:rPr>
              <a:t> „</a:t>
            </a:r>
            <a:r>
              <a:rPr lang="pl-PL" dirty="0" err="1" smtClean="0">
                <a:solidFill>
                  <a:srgbClr val="006699"/>
                </a:solidFill>
                <a:latin typeface="Calibri" pitchFamily="34" charset="0"/>
              </a:rPr>
              <a:t>sex=Male</a:t>
            </a:r>
            <a:r>
              <a:rPr lang="pl-PL" dirty="0" smtClean="0">
                <a:latin typeface="Calibri" pitchFamily="34" charset="0"/>
              </a:rPr>
              <a:t>”    </a:t>
            </a:r>
          </a:p>
          <a:p>
            <a:endParaRPr lang="pl-PL" dirty="0" smtClean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661828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051720" y="1412776"/>
            <a:ext cx="576064" cy="216024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411760" y="1628800"/>
            <a:ext cx="2736304" cy="144016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987824" y="1772816"/>
            <a:ext cx="2304256" cy="216024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dirty="0" smtClean="0">
                <a:latin typeface="Calibri" pitchFamily="34" charset="0"/>
              </a:rPr>
              <a:t>Algorytm Apriori (R)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348880"/>
            <a:ext cx="8229600" cy="1152128"/>
          </a:xfrm>
        </p:spPr>
        <p:txBody>
          <a:bodyPr/>
          <a:lstStyle/>
          <a:p>
            <a:r>
              <a:rPr lang="pl-PL" dirty="0" smtClean="0">
                <a:latin typeface="Calibri" pitchFamily="34" charset="0"/>
              </a:rPr>
              <a:t>sortujemy reguły po wskaźniku </a:t>
            </a:r>
            <a:r>
              <a:rPr lang="pl-PL" dirty="0" smtClean="0">
                <a:solidFill>
                  <a:srgbClr val="006699"/>
                </a:solidFill>
                <a:latin typeface="Calibri" pitchFamily="34" charset="0"/>
              </a:rPr>
              <a:t>lift</a:t>
            </a:r>
            <a:r>
              <a:rPr lang="pl-PL" dirty="0" smtClean="0">
                <a:latin typeface="Calibri" pitchFamily="34" charset="0"/>
              </a:rPr>
              <a:t>.</a:t>
            </a:r>
            <a:endParaRPr lang="pl-PL" dirty="0" smtClean="0">
              <a:solidFill>
                <a:srgbClr val="006699"/>
              </a:solidFill>
              <a:latin typeface="Calibri" pitchFamily="34" charset="0"/>
            </a:endParaRPr>
          </a:p>
          <a:p>
            <a:r>
              <a:rPr lang="pl-PL" dirty="0" smtClean="0">
                <a:latin typeface="Calibri" pitchFamily="34" charset="0"/>
              </a:rPr>
              <a:t>wyświetlamy 5 najlepszych reguł</a:t>
            </a:r>
          </a:p>
          <a:p>
            <a:endParaRPr lang="pl-PL" dirty="0" smtClean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637063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339752" y="1484784"/>
            <a:ext cx="2160240" cy="216024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195736" y="1700808"/>
            <a:ext cx="2160240" cy="216024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695166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748681"/>
            <a:ext cx="2448272" cy="282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Calibri" pitchFamily="34" charset="0"/>
              </a:rPr>
              <a:t>Association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dirty="0" err="1" smtClean="0">
                <a:latin typeface="Calibri" pitchFamily="34" charset="0"/>
              </a:rPr>
              <a:t>rules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dirty="0" err="1" smtClean="0">
                <a:latin typeface="Calibri" pitchFamily="34" charset="0"/>
              </a:rPr>
              <a:t>viewers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564904"/>
            <a:ext cx="5715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57150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853106"/>
            <a:ext cx="3391842" cy="300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469640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https://78462f86-a-e2d7344e-s-sites.googlegroups.com/a/rdatamining.com/www/examples/association-rules/graph.jpg?attachauth=ANoY7co_BTZrx8Cg-rgrfwPLM2ztrp4L_vC877jJ3jF_MVA1DO_N_NWXcp6dJUD1Hx8bBWlCrr02LvSdOwKV0k3S2mF_YplwHZLbfjLp2wFa-g6iWQgySvcH7OvJUE1Gd8gyBYE4h2HYlm5dRFOQ_-S1by3tmNdQw2GmfBSOGomN2Kitq0WSm33r5Po3r4BicHrs883r_cwL0ohvGys6NFreNoMeG9O3wLwoa3vCpAh-4PZCwP4r8kU%3D&amp;attredirects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390900"/>
            <a:ext cx="3810000" cy="3467100"/>
          </a:xfrm>
          <a:prstGeom prst="rect">
            <a:avLst/>
          </a:prstGeom>
          <a:noFill/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084168" y="188640"/>
            <a:ext cx="2591693" cy="1728192"/>
          </a:xfrm>
        </p:spPr>
        <p:txBody>
          <a:bodyPr/>
          <a:lstStyle/>
          <a:p>
            <a:r>
              <a:rPr lang="pl-PL" dirty="0" err="1" smtClean="0">
                <a:latin typeface="Calibri" pitchFamily="34" charset="0"/>
              </a:rPr>
              <a:t>association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dirty="0" err="1" smtClean="0">
                <a:latin typeface="Calibri" pitchFamily="34" charset="0"/>
              </a:rPr>
              <a:t>rule</a:t>
            </a:r>
            <a:r>
              <a:rPr lang="pl-PL" dirty="0" smtClean="0">
                <a:latin typeface="Calibri" pitchFamily="34" charset="0"/>
              </a:rPr>
              <a:t> learning </a:t>
            </a:r>
            <a:r>
              <a:rPr lang="pl-PL" dirty="0" err="1" smtClean="0">
                <a:latin typeface="Calibri" pitchFamily="34" charset="0"/>
              </a:rPr>
              <a:t>with</a:t>
            </a:r>
            <a:r>
              <a:rPr lang="pl-PL" dirty="0" smtClean="0">
                <a:latin typeface="Calibri" pitchFamily="34" charset="0"/>
              </a:rPr>
              <a:t> 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628800"/>
            <a:ext cx="11620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95536" y="332656"/>
            <a:ext cx="1861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arulesViz</a:t>
            </a:r>
            <a:r>
              <a:rPr lang="pl-PL" dirty="0" smtClean="0"/>
              <a:t> R </a:t>
            </a:r>
            <a:r>
              <a:rPr lang="pl-PL" dirty="0" err="1" smtClean="0"/>
              <a:t>library</a:t>
            </a:r>
            <a:endParaRPr lang="pl-PL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Calibri" pitchFamily="34" charset="0"/>
              </a:rPr>
              <a:t>Text</a:t>
            </a:r>
            <a:r>
              <a:rPr lang="pl-PL" dirty="0" smtClean="0">
                <a:latin typeface="Calibri" pitchFamily="34" charset="0"/>
              </a:rPr>
              <a:t> mining </a:t>
            </a:r>
            <a:r>
              <a:rPr lang="pl-PL" dirty="0" err="1" smtClean="0">
                <a:latin typeface="Calibri" pitchFamily="34" charset="0"/>
              </a:rPr>
              <a:t>with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dirty="0" err="1" smtClean="0">
                <a:latin typeface="Calibri" pitchFamily="34" charset="0"/>
              </a:rPr>
              <a:t>RapidMiner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126478"/>
            <a:ext cx="5796136" cy="373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5215309" cy="374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NewsMapping</a:t>
            </a:r>
            <a:endParaRPr lang="pl-PL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233488"/>
            <a:ext cx="78089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60032" cy="217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32856"/>
            <a:ext cx="4828988" cy="337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0"/>
            <a:ext cx="4283968" cy="352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26658"/>
            <a:ext cx="4355976" cy="323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5625" y="1395413"/>
            <a:ext cx="29527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01208"/>
            <a:ext cx="482352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980728"/>
            <a:ext cx="91630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3283" name="Rectangle 5"/>
          <p:cNvSpPr>
            <a:spLocks noChangeArrowheads="1"/>
          </p:cNvSpPr>
          <p:nvPr/>
        </p:nvSpPr>
        <p:spPr bwMode="auto">
          <a:xfrm>
            <a:off x="0" y="3573016"/>
            <a:ext cx="3311525" cy="358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971600" y="26064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Calibri" pitchFamily="34" charset="0"/>
              </a:rPr>
              <a:t>Analiza koszykowa… w sklepie internetowym</a:t>
            </a:r>
          </a:p>
        </p:txBody>
      </p:sp>
      <p:sp>
        <p:nvSpPr>
          <p:cNvPr id="6" name="Prostokąt 5"/>
          <p:cNvSpPr/>
          <p:nvPr/>
        </p:nvSpPr>
        <p:spPr>
          <a:xfrm>
            <a:off x="6156176" y="5949280"/>
            <a:ext cx="280831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 err="1" smtClean="0">
                <a:solidFill>
                  <a:srgbClr val="006699"/>
                </a:solidFill>
                <a:latin typeface="Calibri" pitchFamily="34" charset="0"/>
              </a:rPr>
              <a:t>Cross-</a:t>
            </a:r>
            <a:r>
              <a:rPr lang="pl-PL" sz="3200" dirty="0" err="1" smtClean="0">
                <a:solidFill>
                  <a:srgbClr val="FF0000"/>
                </a:solidFill>
                <a:latin typeface="Calibri" pitchFamily="34" charset="0"/>
              </a:rPr>
              <a:t>selling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00100"/>
            <a:ext cx="81327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Algorytm AprioriTid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Głównym obciążeniem w algorytmie Apriori jest </a:t>
            </a:r>
            <a:r>
              <a:rPr lang="pl-PL" smtClean="0">
                <a:solidFill>
                  <a:srgbClr val="006699"/>
                </a:solidFill>
                <a:latin typeface="Calibri" pitchFamily="34" charset="0"/>
              </a:rPr>
              <a:t>wielokrotne przeglądanie całej bazy danych</a:t>
            </a:r>
            <a:r>
              <a:rPr lang="pl-PL" smtClean="0">
                <a:latin typeface="Calibri" pitchFamily="34" charset="0"/>
              </a:rPr>
              <a:t> w celu wyznaczania wsparcia dla kandydatów. </a:t>
            </a:r>
          </a:p>
          <a:p>
            <a:r>
              <a:rPr lang="pl-PL" smtClean="0">
                <a:latin typeface="Calibri" pitchFamily="34" charset="0"/>
              </a:rPr>
              <a:t>Algorytm zatem przestaje być efektywny, gdy rozmiar bazy sięga milionów rekordów. </a:t>
            </a:r>
          </a:p>
          <a:p>
            <a:r>
              <a:rPr lang="pl-PL" smtClean="0">
                <a:latin typeface="Calibri" pitchFamily="34" charset="0"/>
              </a:rPr>
              <a:t>Powstały zatem algorytmy, które umożliwiają redukcję przestrzeni poszukiwań. </a:t>
            </a:r>
          </a:p>
          <a:p>
            <a:r>
              <a:rPr lang="pl-PL" smtClean="0">
                <a:latin typeface="Calibri" pitchFamily="34" charset="0"/>
              </a:rPr>
              <a:t>Pierwszy algorytm o nazwie </a:t>
            </a:r>
            <a:r>
              <a:rPr lang="pl-PL" i="1" smtClean="0">
                <a:latin typeface="Calibri" pitchFamily="34" charset="0"/>
              </a:rPr>
              <a:t>AprioriTid</a:t>
            </a:r>
            <a:r>
              <a:rPr lang="pl-PL" smtClean="0">
                <a:latin typeface="Calibri" pitchFamily="34" charset="0"/>
              </a:rPr>
              <a:t> redukuje rozmiar bazy danych w kolejnych etapach wyszukiwań, a drugi algorytm oparty na podziale (ang. </a:t>
            </a:r>
            <a:r>
              <a:rPr lang="pl-PL" i="1" smtClean="0">
                <a:latin typeface="Calibri" pitchFamily="34" charset="0"/>
              </a:rPr>
              <a:t>partitioning</a:t>
            </a:r>
            <a:r>
              <a:rPr lang="pl-PL" smtClean="0">
                <a:latin typeface="Calibri" pitchFamily="34" charset="0"/>
              </a:rPr>
              <a:t>) redukuje liczbę przeglądań całej bazy danych.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Algorytm AprioriTid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000" smtClean="0">
                <a:latin typeface="Calibri" pitchFamily="34" charset="0"/>
              </a:rPr>
              <a:t>Główną ideą algorytmu jest wprowadzenie dodatkowej struktury danych, zwanej </a:t>
            </a:r>
            <a:r>
              <a:rPr lang="pl-PL" sz="2000" i="1" smtClean="0">
                <a:solidFill>
                  <a:srgbClr val="006699"/>
                </a:solidFill>
                <a:latin typeface="Calibri" pitchFamily="34" charset="0"/>
              </a:rPr>
              <a:t>CountingBase</a:t>
            </a:r>
            <a:r>
              <a:rPr lang="pl-PL" sz="2000" smtClean="0">
                <a:latin typeface="Calibri" pitchFamily="34" charset="0"/>
              </a:rPr>
              <a:t>, dzięki której możemy zredukować liczbę transakcji do przeglądania w kolejnych iteracjach algorytmu. Idea ta jest wzięta z dość prostej obserwacji: </a:t>
            </a:r>
            <a:endParaRPr lang="pl-PL" sz="2000" i="1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pl-PL" sz="2000" i="1" smtClean="0">
                <a:solidFill>
                  <a:srgbClr val="006699"/>
                </a:solidFill>
                <a:latin typeface="Calibri" pitchFamily="34" charset="0"/>
              </a:rPr>
              <a:t>Transakcja, która nie zawiera żadnego k-zbioru częstego, nie może zawierać żadnego (k+1)-zbioru częstego</a:t>
            </a:r>
            <a:r>
              <a:rPr lang="pl-PL" sz="2000" smtClean="0"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pl-PL" sz="2000" smtClean="0">
                <a:latin typeface="Calibri" pitchFamily="34" charset="0"/>
              </a:rPr>
              <a:t>Zatem transakcje, które nie zawierają k-częstych zbiorów mogą być opuszczone (skreślone) w dalszych obliczeniach algorytmu (w obliczeniu wsparcia dla j-zbioru kandydującego (dla każdego j &gt; k)). </a:t>
            </a:r>
          </a:p>
          <a:p>
            <a:pPr>
              <a:lnSpc>
                <a:spcPct val="80000"/>
              </a:lnSpc>
            </a:pPr>
            <a:r>
              <a:rPr lang="pl-PL" sz="2000" smtClean="0">
                <a:latin typeface="Calibri" pitchFamily="34" charset="0"/>
              </a:rPr>
              <a:t>Dla każdego (k </a:t>
            </a:r>
            <a:r>
              <a:rPr lang="pl-PL" sz="2000" smtClean="0">
                <a:latin typeface="OpenSymbol" pitchFamily="2" charset="0"/>
              </a:rPr>
              <a:t>∈</a:t>
            </a:r>
            <a:r>
              <a:rPr lang="pl-PL" sz="2000" smtClean="0">
                <a:latin typeface="Calibri" pitchFamily="34" charset="0"/>
              </a:rPr>
              <a:t> </a:t>
            </a:r>
            <a:r>
              <a:rPr lang="pl-PL" sz="2000" b="1" smtClean="0">
                <a:latin typeface="Calibri" pitchFamily="34" charset="0"/>
              </a:rPr>
              <a:t>N</a:t>
            </a:r>
            <a:r>
              <a:rPr lang="pl-PL" sz="2000" smtClean="0">
                <a:latin typeface="Calibri" pitchFamily="34" charset="0"/>
              </a:rPr>
              <a:t>), CountingBase</a:t>
            </a:r>
            <a:r>
              <a:rPr lang="pl-PL" sz="2000" baseline="-25000" smtClean="0">
                <a:latin typeface="Calibri" pitchFamily="34" charset="0"/>
              </a:rPr>
              <a:t>k</a:t>
            </a:r>
            <a:r>
              <a:rPr lang="pl-PL" sz="2000" smtClean="0">
                <a:latin typeface="Calibri" pitchFamily="34" charset="0"/>
              </a:rPr>
              <a:t> zawiera wyłącznie transakcje, które popierają co najmniej jeden element ze zbioru kandydatów Ck. </a:t>
            </a:r>
          </a:p>
          <a:p>
            <a:pPr>
              <a:lnSpc>
                <a:spcPct val="80000"/>
              </a:lnSpc>
            </a:pPr>
            <a:r>
              <a:rPr lang="pl-PL" sz="2000" smtClean="0">
                <a:latin typeface="Calibri" pitchFamily="34" charset="0"/>
              </a:rPr>
              <a:t>CountingBase</a:t>
            </a:r>
            <a:r>
              <a:rPr lang="pl-PL" sz="2000" baseline="-25000" smtClean="0">
                <a:latin typeface="Calibri" pitchFamily="34" charset="0"/>
              </a:rPr>
              <a:t>k</a:t>
            </a:r>
            <a:r>
              <a:rPr lang="pl-PL" sz="2000" smtClean="0">
                <a:latin typeface="Calibri" pitchFamily="34" charset="0"/>
              </a:rPr>
              <a:t> ma następującą strukturę: </a:t>
            </a:r>
            <a:r>
              <a:rPr lang="pl-PL" sz="2000" smtClean="0">
                <a:solidFill>
                  <a:srgbClr val="006699"/>
                </a:solidFill>
                <a:latin typeface="Calibri" pitchFamily="34" charset="0"/>
              </a:rPr>
              <a:t>CountingBase</a:t>
            </a:r>
            <a:r>
              <a:rPr lang="pl-PL" sz="2000" baseline="-25000" smtClean="0">
                <a:solidFill>
                  <a:srgbClr val="006699"/>
                </a:solidFill>
                <a:latin typeface="Calibri" pitchFamily="34" charset="0"/>
              </a:rPr>
              <a:t>k</a:t>
            </a:r>
            <a:r>
              <a:rPr lang="pl-PL" sz="2000" smtClean="0">
                <a:solidFill>
                  <a:srgbClr val="006699"/>
                </a:solidFill>
                <a:latin typeface="Calibri" pitchFamily="34" charset="0"/>
              </a:rPr>
              <a:t> = {(id, S</a:t>
            </a:r>
            <a:r>
              <a:rPr lang="pl-PL" sz="2000" baseline="-25000" smtClean="0">
                <a:solidFill>
                  <a:srgbClr val="006699"/>
                </a:solidFill>
                <a:latin typeface="Calibri" pitchFamily="34" charset="0"/>
              </a:rPr>
              <a:t>k</a:t>
            </a:r>
            <a:r>
              <a:rPr lang="pl-PL" sz="2000" smtClean="0">
                <a:solidFill>
                  <a:srgbClr val="006699"/>
                </a:solidFill>
                <a:latin typeface="Calibri" pitchFamily="34" charset="0"/>
              </a:rPr>
              <a:t>)}.</a:t>
            </a:r>
            <a:r>
              <a:rPr lang="pl-PL" sz="2000" smtClean="0">
                <a:latin typeface="Calibri" pitchFamily="34" charset="0"/>
              </a:rPr>
              <a:t> W każdej parze (id, S</a:t>
            </a:r>
            <a:r>
              <a:rPr lang="pl-PL" sz="2000" baseline="-25000" smtClean="0">
                <a:latin typeface="Calibri" pitchFamily="34" charset="0"/>
              </a:rPr>
              <a:t>k</a:t>
            </a:r>
            <a:r>
              <a:rPr lang="pl-PL" sz="2000" smtClean="0">
                <a:latin typeface="Calibri" pitchFamily="34" charset="0"/>
              </a:rPr>
              <a:t>), id jest identyfikatorem transakcji, a S</a:t>
            </a:r>
            <a:r>
              <a:rPr lang="pl-PL" sz="2000" baseline="-25000" smtClean="0">
                <a:latin typeface="Calibri" pitchFamily="34" charset="0"/>
              </a:rPr>
              <a:t>k</a:t>
            </a:r>
            <a:r>
              <a:rPr lang="pl-PL" sz="2000" smtClean="0">
                <a:latin typeface="Calibri" pitchFamily="34" charset="0"/>
              </a:rPr>
              <a:t> zawiera wszystkie k-zbiory z C</a:t>
            </a:r>
            <a:r>
              <a:rPr lang="pl-PL" sz="2000" baseline="-25000" smtClean="0">
                <a:latin typeface="Calibri" pitchFamily="34" charset="0"/>
              </a:rPr>
              <a:t>k</a:t>
            </a:r>
            <a:r>
              <a:rPr lang="pl-PL" sz="2000" smtClean="0">
                <a:latin typeface="Calibri" pitchFamily="34" charset="0"/>
              </a:rPr>
              <a:t>, które występują w transakcji o identyfikatorze id. </a:t>
            </a:r>
          </a:p>
          <a:p>
            <a:pPr>
              <a:lnSpc>
                <a:spcPct val="80000"/>
              </a:lnSpc>
            </a:pPr>
            <a:r>
              <a:rPr lang="pl-PL" sz="2000" smtClean="0">
                <a:latin typeface="Calibri" pitchFamily="34" charset="0"/>
              </a:rPr>
              <a:t>CountingBase</a:t>
            </a:r>
            <a:r>
              <a:rPr lang="pl-PL" sz="2000" baseline="-25000" smtClean="0">
                <a:latin typeface="Calibri" pitchFamily="34" charset="0"/>
              </a:rPr>
              <a:t>k</a:t>
            </a:r>
            <a:r>
              <a:rPr lang="pl-PL" sz="2000" smtClean="0">
                <a:latin typeface="Calibri" pitchFamily="34" charset="0"/>
              </a:rPr>
              <a:t> jest generowany w sposób iteracyjny. W k-tej fazie CountingBase</a:t>
            </a:r>
            <a:r>
              <a:rPr lang="pl-PL" sz="2000" baseline="-25000" smtClean="0">
                <a:latin typeface="Calibri" pitchFamily="34" charset="0"/>
              </a:rPr>
              <a:t>k</a:t>
            </a:r>
            <a:r>
              <a:rPr lang="pl-PL" sz="2000" smtClean="0">
                <a:latin typeface="Calibri" pitchFamily="34" charset="0"/>
              </a:rPr>
              <a:t> jest obliczony z CountingBase</a:t>
            </a:r>
            <a:r>
              <a:rPr lang="pl-PL" sz="2000" baseline="-25000" smtClean="0">
                <a:latin typeface="Calibri" pitchFamily="34" charset="0"/>
              </a:rPr>
              <a:t>k-1</a:t>
            </a:r>
            <a:r>
              <a:rPr lang="pl-PL" sz="2000" smtClean="0">
                <a:latin typeface="Calibri" pitchFamily="34" charset="0"/>
              </a:rPr>
              <a:t> wyznaczonego w (k-1)-tej fazie.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Algorytm AprioriTid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8569325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Algorytm oparty na podziale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1800" smtClean="0">
                <a:latin typeface="Calibri" pitchFamily="34" charset="0"/>
              </a:rPr>
              <a:t>Technika oparta na podziale może być wykorzystywana do ograniczenia liczby przeglądań bazy danych. Algorytm składa się z dwóch faz: </a:t>
            </a:r>
          </a:p>
          <a:p>
            <a:pPr>
              <a:lnSpc>
                <a:spcPct val="80000"/>
              </a:lnSpc>
            </a:pPr>
            <a:r>
              <a:rPr lang="pl-PL" sz="1800" b="1" smtClean="0">
                <a:latin typeface="Calibri" pitchFamily="34" charset="0"/>
              </a:rPr>
              <a:t>Faza I</a:t>
            </a:r>
            <a:r>
              <a:rPr lang="pl-PL" sz="1800" smtClean="0">
                <a:latin typeface="Calibri" pitchFamily="34" charset="0"/>
              </a:rPr>
              <a:t>: Baza </a:t>
            </a:r>
            <a:r>
              <a:rPr lang="pl-PL" sz="1800" i="1" smtClean="0">
                <a:latin typeface="Calibri" pitchFamily="34" charset="0"/>
              </a:rPr>
              <a:t>D</a:t>
            </a:r>
            <a:r>
              <a:rPr lang="pl-PL" sz="1800" smtClean="0">
                <a:latin typeface="Calibri" pitchFamily="34" charset="0"/>
              </a:rPr>
              <a:t> jest podzielona na </a:t>
            </a:r>
            <a:r>
              <a:rPr lang="pl-PL" sz="1800" i="1" smtClean="0">
                <a:solidFill>
                  <a:srgbClr val="006699"/>
                </a:solidFill>
                <a:latin typeface="Calibri" pitchFamily="34" charset="0"/>
              </a:rPr>
              <a:t>n</a:t>
            </a:r>
            <a:r>
              <a:rPr lang="pl-PL" sz="1800" smtClean="0">
                <a:solidFill>
                  <a:srgbClr val="006699"/>
                </a:solidFill>
                <a:latin typeface="Calibri" pitchFamily="34" charset="0"/>
              </a:rPr>
              <a:t> rozłącznych części</a:t>
            </a:r>
            <a:r>
              <a:rPr lang="pl-PL" sz="1800" smtClean="0">
                <a:latin typeface="Calibri" pitchFamily="34" charset="0"/>
              </a:rPr>
              <a:t>. Jeśli próg wsparcia dla całej bazy </a:t>
            </a:r>
            <a:r>
              <a:rPr lang="pl-PL" sz="1800" i="1" smtClean="0">
                <a:latin typeface="Calibri" pitchFamily="34" charset="0"/>
              </a:rPr>
              <a:t>D</a:t>
            </a:r>
            <a:r>
              <a:rPr lang="pl-PL" sz="1800" smtClean="0">
                <a:latin typeface="Calibri" pitchFamily="34" charset="0"/>
              </a:rPr>
              <a:t> jest </a:t>
            </a:r>
            <a:r>
              <a:rPr lang="pl-PL" sz="1800" i="1" smtClean="0">
                <a:latin typeface="Calibri" pitchFamily="34" charset="0"/>
              </a:rPr>
              <a:t>min_sup</a:t>
            </a:r>
            <a:r>
              <a:rPr lang="pl-PL" sz="1800" smtClean="0">
                <a:latin typeface="Calibri" pitchFamily="34" charset="0"/>
              </a:rPr>
              <a:t> to próg wsparcia dla zbiorów częstych w każdej bazie częściowej przyjmujemy na poziomie </a:t>
            </a:r>
            <a:r>
              <a:rPr lang="pl-PL" sz="1800" i="1" smtClean="0">
                <a:latin typeface="Calibri" pitchFamily="34" charset="0"/>
              </a:rPr>
              <a:t>min_sup/n</a:t>
            </a:r>
            <a:r>
              <a:rPr lang="pl-PL" sz="1800" smtClean="0">
                <a:latin typeface="Calibri" pitchFamily="34" charset="0"/>
              </a:rPr>
              <a:t>. Dla każdej części bazy, algorytm wyszukuje częste zbiory. Te zbiory nazwiemy </a:t>
            </a:r>
            <a:r>
              <a:rPr lang="pl-PL" sz="1800" i="1" smtClean="0">
                <a:solidFill>
                  <a:srgbClr val="006699"/>
                </a:solidFill>
                <a:latin typeface="Calibri" pitchFamily="34" charset="0"/>
              </a:rPr>
              <a:t>lokalnymi częstymi zbiorami</a:t>
            </a:r>
            <a:r>
              <a:rPr lang="pl-PL" sz="1800" smtClean="0">
                <a:latin typeface="Calibri" pitchFamily="34" charset="0"/>
              </a:rPr>
              <a:t>. </a:t>
            </a:r>
          </a:p>
          <a:p>
            <a:pPr lvl="1">
              <a:lnSpc>
                <a:spcPct val="80000"/>
              </a:lnSpc>
            </a:pPr>
            <a:r>
              <a:rPr lang="pl-PL" sz="1800" smtClean="0">
                <a:latin typeface="Calibri" pitchFamily="34" charset="0"/>
              </a:rPr>
              <a:t>Widać, że lokalne częste zbiory mogą być częste lub nieczęste względem całej bazy </a:t>
            </a:r>
            <a:r>
              <a:rPr lang="pl-PL" sz="1800" i="1" smtClean="0">
                <a:latin typeface="Calibri" pitchFamily="34" charset="0"/>
              </a:rPr>
              <a:t>D</a:t>
            </a:r>
            <a:r>
              <a:rPr lang="pl-PL" sz="1800" smtClean="0">
                <a:latin typeface="Calibri" pitchFamily="34" charset="0"/>
              </a:rPr>
              <a:t>. Możemy natomiast zaobserwować, że:</a:t>
            </a:r>
            <a:endParaRPr lang="pl-PL" sz="1800" i="1" smtClean="0">
              <a:latin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pl-PL" sz="1800" i="1" smtClean="0">
                <a:latin typeface="Calibri" pitchFamily="34" charset="0"/>
              </a:rPr>
              <a:t>Każdy zbiór towarów, jeśli jest częsty w bazie D musi występować jako zbiór częsty w co najmniej jednej z baz częściowych z odpowiednim progiem wsparcia</a:t>
            </a:r>
            <a:r>
              <a:rPr lang="pl-PL" sz="1800" smtClean="0">
                <a:latin typeface="Calibri" pitchFamily="34" charset="0"/>
              </a:rPr>
              <a:t>. </a:t>
            </a:r>
          </a:p>
          <a:p>
            <a:pPr lvl="1">
              <a:lnSpc>
                <a:spcPct val="80000"/>
              </a:lnSpc>
            </a:pPr>
            <a:r>
              <a:rPr lang="pl-PL" sz="1800" smtClean="0">
                <a:latin typeface="Calibri" pitchFamily="34" charset="0"/>
              </a:rPr>
              <a:t>A więc lokalne częste zbiory we wszystkich </a:t>
            </a:r>
            <a:r>
              <a:rPr lang="pl-PL" sz="1800" i="1" smtClean="0">
                <a:latin typeface="Calibri" pitchFamily="34" charset="0"/>
              </a:rPr>
              <a:t>n</a:t>
            </a:r>
            <a:r>
              <a:rPr lang="pl-PL" sz="1800" smtClean="0">
                <a:latin typeface="Calibri" pitchFamily="34" charset="0"/>
              </a:rPr>
              <a:t> częściach obejmują wszystkich kandydatów na globalne częste zbiory. Są one zatem kandydatami na globalne częste zbiory. </a:t>
            </a:r>
          </a:p>
          <a:p>
            <a:pPr>
              <a:lnSpc>
                <a:spcPct val="80000"/>
              </a:lnSpc>
            </a:pPr>
            <a:r>
              <a:rPr lang="pl-PL" sz="1800" b="1" smtClean="0">
                <a:latin typeface="Calibri" pitchFamily="34" charset="0"/>
              </a:rPr>
              <a:t>Faza 2:</a:t>
            </a:r>
            <a:r>
              <a:rPr lang="pl-PL" sz="1800" smtClean="0">
                <a:latin typeface="Calibri" pitchFamily="34" charset="0"/>
              </a:rPr>
              <a:t> Baza danych jest przeglądana drugi raz w celu wyznaczania faktycznego wsparcia dla każdego lokalnego kandydata. W tym algorytmie, wielkość każdej części (liczba części n) jest projektowana tak, żeby każda z nich mieściła się w pamięci. Dzięki temu, w każdej fazie baza jest tylko raz przeglądana.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Ocena reguł – kryteria dla reguł interesujących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mtClean="0">
                <a:latin typeface="Calibri" pitchFamily="34" charset="0"/>
              </a:rPr>
              <a:t>W jaki sposób system eksploracji danych, odkrywając reguły asocjacyjne, może określić, które ze znalezionych reguł są interesujące dla użytkownika? </a:t>
            </a:r>
          </a:p>
          <a:p>
            <a:pPr>
              <a:lnSpc>
                <a:spcPct val="90000"/>
              </a:lnSpc>
            </a:pPr>
            <a:r>
              <a:rPr lang="pl-PL" smtClean="0">
                <a:latin typeface="Calibri" pitchFamily="34" charset="0"/>
              </a:rPr>
              <a:t>Reguły o dużym wsparciu niekoniecznie muszą okazać się interesujące – reguły te są z reguły dobrze znane użytkownikom. Podobnie rzecz ma się w odniesieniu do reguł o wysokim współczynniku ufności.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pl-PL" i="1" smtClean="0">
                <a:solidFill>
                  <a:srgbClr val="006699"/>
                </a:solidFill>
                <a:latin typeface="Calibri" pitchFamily="34" charset="0"/>
              </a:rPr>
              <a:t>ciąża = 1</a:t>
            </a:r>
            <a:r>
              <a:rPr lang="pl-PL" i="1" smtClean="0">
                <a:latin typeface="Calibri" pitchFamily="34" charset="0"/>
              </a:rPr>
              <a:t> </a:t>
            </a:r>
            <a:r>
              <a:rPr lang="es-ES" i="1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pl-PL" i="1" smtClean="0">
                <a:solidFill>
                  <a:srgbClr val="006699"/>
                </a:solidFill>
                <a:latin typeface="Calibri" pitchFamily="34" charset="0"/>
              </a:rPr>
              <a:t> płeć = kobieta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pl-PL" i="1" smtClean="0">
                <a:solidFill>
                  <a:srgbClr val="006699"/>
                </a:solidFill>
                <a:latin typeface="Calibri" pitchFamily="34" charset="0"/>
              </a:rPr>
              <a:t>przetoczenie ponad 2,5 jednostek krwi prowadzi często do komplikacji pooperacyjnych</a:t>
            </a:r>
          </a:p>
          <a:p>
            <a:pPr>
              <a:lnSpc>
                <a:spcPct val="90000"/>
              </a:lnSpc>
            </a:pPr>
            <a:r>
              <a:rPr lang="pl-PL" i="1" smtClean="0">
                <a:latin typeface="Calibri" pitchFamily="34" charset="0"/>
              </a:rPr>
              <a:t>Przydatność reguły potrafi określić tylko i wyłącznie użytkownik.</a:t>
            </a:r>
            <a:r>
              <a:rPr lang="pl-PL" smtClean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Kawa czy herbata?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781300"/>
            <a:ext cx="8229600" cy="3600450"/>
          </a:xfrm>
        </p:spPr>
        <p:txBody>
          <a:bodyPr/>
          <a:lstStyle/>
          <a:p>
            <a:r>
              <a:rPr lang="pl-PL" smtClean="0">
                <a:latin typeface="Calibri" pitchFamily="34" charset="0"/>
              </a:rPr>
              <a:t>Znaleziono następującą regułę asocjacyjną:</a:t>
            </a:r>
          </a:p>
          <a:p>
            <a:pPr algn="ctr">
              <a:buFont typeface="Georgia" pitchFamily="18" charset="0"/>
              <a:buNone/>
            </a:pPr>
            <a:r>
              <a:rPr lang="pl-PL" i="1" smtClean="0">
                <a:solidFill>
                  <a:srgbClr val="006699"/>
                </a:solidFill>
                <a:latin typeface="Calibri" pitchFamily="34" charset="0"/>
              </a:rPr>
              <a:t>herbata → kawa (sup = 20%, conf=80%)</a:t>
            </a:r>
          </a:p>
          <a:p>
            <a:r>
              <a:rPr lang="pl-PL" smtClean="0">
                <a:latin typeface="Calibri" pitchFamily="34" charset="0"/>
              </a:rPr>
              <a:t>Ankietowanych było 100 osób, 90 osób deklaruje się jako osoby, które piją kawę, z których 20 osób pije również herbatę. 70 osób lubi kawę, ale nie lubi herbaty.</a:t>
            </a:r>
            <a:r>
              <a:rPr lang="pl-PL" i="1" smtClean="0">
                <a:latin typeface="Calibri" pitchFamily="34" charset="0"/>
              </a:rPr>
              <a:t> </a:t>
            </a:r>
          </a:p>
          <a:p>
            <a:r>
              <a:rPr lang="pl-PL" smtClean="0">
                <a:latin typeface="Calibri" pitchFamily="34" charset="0"/>
              </a:rPr>
              <a:t>25 osób deklarowało,  że lubi herbatę i 75 osób deklarowało,  że nie lubi herbaty. 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268413"/>
            <a:ext cx="45624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Kawa czy herbata?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z="2000" smtClean="0">
                <a:latin typeface="Calibri" pitchFamily="34" charset="0"/>
              </a:rPr>
              <a:t>„Kto lubi herbatę, najczęściej, lubi również kawę”</a:t>
            </a:r>
          </a:p>
          <a:p>
            <a:r>
              <a:rPr lang="pl-PL" sz="2000" smtClean="0">
                <a:latin typeface="Calibri" pitchFamily="34" charset="0"/>
              </a:rPr>
              <a:t>Reguła o dużym wsparciu i wysokiej ufności.</a:t>
            </a:r>
          </a:p>
          <a:p>
            <a:r>
              <a:rPr lang="pl-PL" sz="2000" smtClean="0">
                <a:latin typeface="Calibri" pitchFamily="34" charset="0"/>
              </a:rPr>
              <a:t>90% ankietowanych lubi kawę!!!</a:t>
            </a:r>
          </a:p>
          <a:p>
            <a:r>
              <a:rPr lang="pl-PL" sz="2000" smtClean="0">
                <a:latin typeface="Calibri" pitchFamily="34" charset="0"/>
              </a:rPr>
              <a:t>Skąd różnica w wartości wsparcia?</a:t>
            </a:r>
          </a:p>
          <a:p>
            <a:pPr lvl="1"/>
            <a:r>
              <a:rPr lang="pl-PL" sz="2000" smtClean="0">
                <a:latin typeface="Calibri" pitchFamily="34" charset="0"/>
              </a:rPr>
              <a:t>Ludzie, którzy lubią herbatę najczęściej nie lubią kawy</a:t>
            </a:r>
          </a:p>
          <a:p>
            <a:pPr lvl="1"/>
            <a:r>
              <a:rPr lang="pl-PL" sz="2000" smtClean="0">
                <a:latin typeface="Calibri" pitchFamily="34" charset="0"/>
              </a:rPr>
              <a:t>Istnieje </a:t>
            </a:r>
            <a:r>
              <a:rPr lang="pl-PL" sz="2000" smtClean="0">
                <a:solidFill>
                  <a:srgbClr val="006699"/>
                </a:solidFill>
                <a:latin typeface="Calibri" pitchFamily="34" charset="0"/>
              </a:rPr>
              <a:t>negatywna korelacja</a:t>
            </a:r>
            <a:r>
              <a:rPr lang="pl-PL" sz="2000" smtClean="0">
                <a:latin typeface="Calibri" pitchFamily="34" charset="0"/>
              </a:rPr>
              <a:t> pomiędzy preferencją „lubię herbatę” i „lubię kawę”</a:t>
            </a:r>
          </a:p>
          <a:p>
            <a:pPr algn="ctr">
              <a:buFont typeface="Georgia" pitchFamily="18" charset="0"/>
              <a:buNone/>
            </a:pPr>
            <a:r>
              <a:rPr lang="pl-PL" sz="2000" i="1" smtClean="0">
                <a:solidFill>
                  <a:srgbClr val="006699"/>
                </a:solidFill>
                <a:latin typeface="Calibri" pitchFamily="34" charset="0"/>
              </a:rPr>
              <a:t>nie herbata → kawa (sup = 70%, conf = 70/75=93% )</a:t>
            </a:r>
          </a:p>
          <a:p>
            <a:r>
              <a:rPr lang="pl-PL" sz="2000" smtClean="0">
                <a:latin typeface="Calibri" pitchFamily="34" charset="0"/>
              </a:rPr>
              <a:t>Jeżeli wygenerowaliśmy zbiór reguł asocjacyjnych to powinniśmy jeszcze sprawdzić, czy zbiór przeciwnych reguł (nie poprzednik reguły → następnik reguły) nie posiada przypadkiem większego wsparcia i większej ufności.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Korelacja - Lift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852738"/>
            <a:ext cx="8229600" cy="35290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000" smtClean="0">
                <a:latin typeface="Calibri" pitchFamily="34" charset="0"/>
              </a:rPr>
              <a:t>Miara Lift określa korelacje pomiędzy zdarzeniami A i B:</a:t>
            </a:r>
          </a:p>
          <a:p>
            <a:pPr lvl="1">
              <a:lnSpc>
                <a:spcPct val="90000"/>
              </a:lnSpc>
            </a:pPr>
            <a:r>
              <a:rPr lang="pl-PL" sz="2000" smtClean="0">
                <a:latin typeface="Calibri" pitchFamily="34" charset="0"/>
              </a:rPr>
              <a:t>Lift = 1 – zdarzenia niezależne</a:t>
            </a:r>
          </a:p>
          <a:p>
            <a:pPr lvl="1">
              <a:lnSpc>
                <a:spcPct val="90000"/>
              </a:lnSpc>
            </a:pPr>
            <a:r>
              <a:rPr lang="pl-PL" sz="2000" smtClean="0">
                <a:latin typeface="Calibri" pitchFamily="34" charset="0"/>
              </a:rPr>
              <a:t>Lift &lt; 1 – zdarzenia skorelowane negatywnie</a:t>
            </a:r>
          </a:p>
          <a:p>
            <a:pPr lvl="2">
              <a:lnSpc>
                <a:spcPct val="90000"/>
              </a:lnSpc>
            </a:pPr>
            <a:r>
              <a:rPr lang="pl-PL" sz="1800" smtClean="0">
                <a:latin typeface="Calibri" pitchFamily="34" charset="0"/>
              </a:rPr>
              <a:t>Jeżeli wartość miary Lift &lt; 1 oznacza iż zdarzenia reprezentujące poprzednik i następnik reguły są skorelowane negatywnie, wówczas należałoby rozważać regułę przeciwną.</a:t>
            </a:r>
          </a:p>
          <a:p>
            <a:pPr lvl="1">
              <a:lnSpc>
                <a:spcPct val="90000"/>
              </a:lnSpc>
            </a:pPr>
            <a:r>
              <a:rPr lang="pl-PL" sz="2000" smtClean="0">
                <a:latin typeface="Calibri" pitchFamily="34" charset="0"/>
              </a:rPr>
              <a:t>Lift &gt; 1 – zdarzenia skorelowane pozytywnie</a:t>
            </a:r>
          </a:p>
          <a:p>
            <a:pPr>
              <a:lnSpc>
                <a:spcPct val="90000"/>
              </a:lnSpc>
            </a:pPr>
            <a:r>
              <a:rPr lang="pl-PL" sz="2000" smtClean="0">
                <a:latin typeface="Calibri" pitchFamily="34" charset="0"/>
              </a:rPr>
              <a:t>Lift (herbata → kawa) = 0.89</a:t>
            </a:r>
          </a:p>
          <a:p>
            <a:pPr lvl="1">
              <a:lnSpc>
                <a:spcPct val="90000"/>
              </a:lnSpc>
            </a:pPr>
            <a:r>
              <a:rPr lang="pl-PL" sz="2000" smtClean="0">
                <a:latin typeface="Calibri" pitchFamily="34" charset="0"/>
              </a:rPr>
              <a:t>zdarzenia skorelowane negatywnie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196975"/>
            <a:ext cx="5810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732240" y="5733256"/>
            <a:ext cx="2270025" cy="7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l-PL" dirty="0">
                <a:latin typeface="Calibri Light" pitchFamily="34" charset="0"/>
              </a:rPr>
              <a:t>Krzysztof Regulski, </a:t>
            </a:r>
            <a:r>
              <a:rPr lang="pl-PL" dirty="0" smtClean="0">
                <a:latin typeface="Calibri Light" pitchFamily="34" charset="0"/>
              </a:rPr>
              <a:t/>
            </a:r>
            <a:br>
              <a:rPr lang="pl-PL" dirty="0" smtClean="0">
                <a:latin typeface="Calibri Light" pitchFamily="34" charset="0"/>
              </a:rPr>
            </a:br>
            <a:r>
              <a:rPr lang="pl-PL" sz="1400" dirty="0" err="1" smtClean="0">
                <a:latin typeface="Calibri Light" pitchFamily="34" charset="0"/>
              </a:rPr>
              <a:t>WIMiIP</a:t>
            </a:r>
            <a:r>
              <a:rPr lang="pl-PL" sz="1400" dirty="0">
                <a:latin typeface="Calibri Light" pitchFamily="34" charset="0"/>
              </a:rPr>
              <a:t>, </a:t>
            </a:r>
            <a:r>
              <a:rPr lang="pl-PL" sz="1400" dirty="0" err="1">
                <a:latin typeface="Calibri Light" pitchFamily="34" charset="0"/>
              </a:rPr>
              <a:t>KISiM</a:t>
            </a:r>
            <a:r>
              <a:rPr lang="pl-PL" sz="1400" dirty="0">
                <a:latin typeface="Calibri Light" pitchFamily="34" charset="0"/>
              </a:rPr>
              <a:t>, </a:t>
            </a:r>
            <a:endParaRPr lang="pl-PL" dirty="0">
              <a:latin typeface="Calibri Light" pitchFamily="34" charset="0"/>
            </a:endParaRPr>
          </a:p>
          <a:p>
            <a:r>
              <a:rPr lang="pl-PL" sz="1400" dirty="0" err="1" smtClean="0">
                <a:latin typeface="Calibri Light" pitchFamily="34" charset="0"/>
              </a:rPr>
              <a:t>regulski@agh.edu.pl</a:t>
            </a:r>
            <a:endParaRPr lang="pl-PL" sz="1400" dirty="0">
              <a:latin typeface="Calibri Light" pitchFamily="34" charset="0"/>
            </a:endParaRPr>
          </a:p>
          <a:p>
            <a:endParaRPr lang="pl-PL" sz="1400" dirty="0">
              <a:latin typeface="Calibri Light" pitchFamily="34" charset="0"/>
            </a:endParaRP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636912"/>
            <a:ext cx="6624637" cy="1266825"/>
          </a:xfrm>
          <a:noFill/>
        </p:spPr>
        <p:txBody>
          <a:bodyPr/>
          <a:lstStyle/>
          <a:p>
            <a:pPr eaLnBrk="1" hangingPunct="1"/>
            <a:r>
              <a:rPr lang="pl-PL" sz="3600" dirty="0" smtClean="0">
                <a:latin typeface="Calibri Light" pitchFamily="34" charset="0"/>
              </a:rPr>
              <a:t>Analiza </a:t>
            </a:r>
            <a:r>
              <a:rPr lang="pl-PL" sz="3600" baseline="30000" dirty="0" smtClean="0">
                <a:latin typeface="Calibri Light" pitchFamily="34" charset="0"/>
              </a:rPr>
              <a:t>(odkrywanie)</a:t>
            </a:r>
            <a:r>
              <a:rPr lang="pl-PL" sz="3600" dirty="0" smtClean="0">
                <a:latin typeface="Calibri Light" pitchFamily="34" charset="0"/>
              </a:rPr>
              <a:t> Asocjacji 2</a:t>
            </a:r>
            <a:br>
              <a:rPr lang="pl-PL" sz="3600" dirty="0" smtClean="0">
                <a:latin typeface="Calibri Light" pitchFamily="34" charset="0"/>
              </a:rPr>
            </a:br>
            <a:r>
              <a:rPr lang="pl-PL" sz="2400" i="1" dirty="0" err="1" smtClean="0">
                <a:solidFill>
                  <a:srgbClr val="006699"/>
                </a:solidFill>
                <a:latin typeface="Calibri Light" pitchFamily="34" charset="0"/>
              </a:rPr>
              <a:t>Association</a:t>
            </a:r>
            <a:r>
              <a:rPr lang="pl-PL" sz="2400" i="1" dirty="0" smtClean="0">
                <a:solidFill>
                  <a:srgbClr val="006699"/>
                </a:solidFill>
                <a:latin typeface="Calibri Light" pitchFamily="34" charset="0"/>
              </a:rPr>
              <a:t> </a:t>
            </a:r>
            <a:r>
              <a:rPr lang="pl-PL" sz="2400" i="1" dirty="0" err="1" smtClean="0">
                <a:solidFill>
                  <a:srgbClr val="006699"/>
                </a:solidFill>
                <a:latin typeface="Calibri Light" pitchFamily="34" charset="0"/>
              </a:rPr>
              <a:t>rule</a:t>
            </a:r>
            <a:r>
              <a:rPr lang="pl-PL" sz="2400" i="1" dirty="0" smtClean="0">
                <a:solidFill>
                  <a:srgbClr val="006699"/>
                </a:solidFill>
                <a:latin typeface="Calibri Light" pitchFamily="34" charset="0"/>
              </a:rPr>
              <a:t> learning</a:t>
            </a: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251520" y="1052736"/>
            <a:ext cx="8713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pl-PL" sz="1200" dirty="0">
                <a:latin typeface="Calibri Light" pitchFamily="34" charset="0"/>
              </a:rPr>
              <a:t>w wykładzie wykorzystano: </a:t>
            </a:r>
          </a:p>
          <a:p>
            <a:pPr marL="342900" indent="-342900">
              <a:buFontTx/>
              <a:buAutoNum type="arabicPeriod"/>
            </a:pPr>
            <a:r>
              <a:rPr lang="pl-PL" sz="1200" dirty="0" smtClean="0">
                <a:latin typeface="Calibri Light" pitchFamily="34" charset="0"/>
              </a:rPr>
              <a:t>prof. dr hab. inż. Tadeusz Morzy, materiały dydaktyczne przygotowane w ramach projektu </a:t>
            </a:r>
            <a:br>
              <a:rPr lang="pl-PL" sz="1200" dirty="0" smtClean="0">
                <a:latin typeface="Calibri Light" pitchFamily="34" charset="0"/>
              </a:rPr>
            </a:br>
            <a:r>
              <a:rPr lang="pl-PL" sz="1200" i="1" dirty="0" smtClean="0">
                <a:solidFill>
                  <a:srgbClr val="006699"/>
                </a:solidFill>
                <a:latin typeface="Calibri Light" pitchFamily="34" charset="0"/>
              </a:rPr>
              <a:t>Opracowanie programów nauczania na odległość na kierunku studiów wyższych – Informatyka, </a:t>
            </a:r>
            <a:r>
              <a:rPr lang="pl-PL" sz="1200" dirty="0" smtClean="0">
                <a:latin typeface="Calibri Light" pitchFamily="34" charset="0"/>
              </a:rPr>
              <a:t>http://wazniak.mimuw.edu.pl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latin typeface="Calibri Light" pitchFamily="34" charset="0"/>
              </a:rPr>
              <a:t>R. </a:t>
            </a:r>
            <a:r>
              <a:rPr lang="en-US" sz="1200" dirty="0" err="1" smtClean="0">
                <a:latin typeface="Calibri Light" pitchFamily="34" charset="0"/>
              </a:rPr>
              <a:t>Srikant</a:t>
            </a:r>
            <a:r>
              <a:rPr lang="en-US" sz="1200" dirty="0" smtClean="0">
                <a:latin typeface="Calibri Light" pitchFamily="34" charset="0"/>
              </a:rPr>
              <a:t>, R. </a:t>
            </a:r>
            <a:r>
              <a:rPr lang="en-US" sz="1200" dirty="0" err="1" smtClean="0">
                <a:latin typeface="Calibri Light" pitchFamily="34" charset="0"/>
              </a:rPr>
              <a:t>Agrawal</a:t>
            </a:r>
            <a:r>
              <a:rPr lang="pl-PL" sz="1200" dirty="0" smtClean="0">
                <a:latin typeface="Calibri Light" pitchFamily="34" charset="0"/>
              </a:rPr>
              <a:t>, </a:t>
            </a:r>
            <a:r>
              <a:rPr lang="en-US" sz="1200" i="1" dirty="0" smtClean="0">
                <a:solidFill>
                  <a:srgbClr val="006699"/>
                </a:solidFill>
                <a:latin typeface="Calibri Light" pitchFamily="34" charset="0"/>
              </a:rPr>
              <a:t>Mining Sequential Patterns: </a:t>
            </a:r>
            <a:r>
              <a:rPr lang="en-US" sz="1200" i="1" dirty="0" err="1" smtClean="0">
                <a:solidFill>
                  <a:srgbClr val="006699"/>
                </a:solidFill>
                <a:latin typeface="Calibri Light" pitchFamily="34" charset="0"/>
              </a:rPr>
              <a:t>Generalisations</a:t>
            </a:r>
            <a:r>
              <a:rPr lang="en-US" sz="1200" i="1" dirty="0" smtClean="0">
                <a:solidFill>
                  <a:srgbClr val="006699"/>
                </a:solidFill>
                <a:latin typeface="Calibri Light" pitchFamily="34" charset="0"/>
              </a:rPr>
              <a:t> and Performance Improvements</a:t>
            </a:r>
            <a:r>
              <a:rPr lang="en-US" sz="1200" dirty="0" smtClean="0">
                <a:latin typeface="Calibri Light" pitchFamily="34" charset="0"/>
              </a:rPr>
              <a:t>, Proc. 5th Int. Conf. Extending Database Technology, EDBT, 1996 </a:t>
            </a:r>
            <a:endParaRPr lang="pl-PL" sz="1200" dirty="0" smtClean="0">
              <a:latin typeface="Calibri Light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de-DE" sz="1200" dirty="0" err="1" smtClean="0">
                <a:latin typeface="Calibri Light" pitchFamily="34" charset="0"/>
              </a:rPr>
              <a:t>Dr</a:t>
            </a:r>
            <a:r>
              <a:rPr lang="de-DE" sz="1200" dirty="0" smtClean="0">
                <a:latin typeface="Calibri Light" pitchFamily="34" charset="0"/>
              </a:rPr>
              <a:t> </a:t>
            </a:r>
            <a:r>
              <a:rPr lang="de-DE" sz="1200" dirty="0">
                <a:latin typeface="Calibri Light" pitchFamily="34" charset="0"/>
              </a:rPr>
              <a:t>Hab. Hung Son Nguyen</a:t>
            </a:r>
            <a:r>
              <a:rPr lang="pl-PL" sz="1200" dirty="0">
                <a:latin typeface="Calibri Light" pitchFamily="34" charset="0"/>
              </a:rPr>
              <a:t>, </a:t>
            </a:r>
            <a:r>
              <a:rPr lang="pl-PL" sz="1200" i="1" dirty="0">
                <a:solidFill>
                  <a:srgbClr val="006699"/>
                </a:solidFill>
                <a:latin typeface="Calibri Light" pitchFamily="34" charset="0"/>
              </a:rPr>
              <a:t>Reguły asocjacyjne, </a:t>
            </a:r>
            <a:r>
              <a:rPr lang="pl-PL" sz="1200" dirty="0">
                <a:latin typeface="Calibri Light" pitchFamily="34" charset="0"/>
              </a:rPr>
              <a:t>wykład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>
                <a:latin typeface="Calibri Light" pitchFamily="34" charset="0"/>
              </a:rPr>
              <a:t>	Eksploracja Danych	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1043608" y="3861048"/>
            <a:ext cx="7200701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Odkrywanie wzorców sekwencji</a:t>
            </a:r>
            <a:br>
              <a:rPr kumimoji="0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</a:br>
            <a:r>
              <a:rPr kumimoji="0" lang="pl-PL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 Light" pitchFamily="34" charset="0"/>
              </a:rPr>
              <a:t>Mining </a:t>
            </a:r>
            <a:r>
              <a:rPr kumimoji="0" lang="pl-PL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 Light" pitchFamily="34" charset="0"/>
              </a:rPr>
              <a:t>Sequential</a:t>
            </a:r>
            <a:r>
              <a:rPr kumimoji="0" lang="pl-PL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 Light" pitchFamily="34" charset="0"/>
              </a:rPr>
              <a:t> </a:t>
            </a:r>
            <a:r>
              <a:rPr kumimoji="0" lang="pl-PL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 Light" pitchFamily="34" charset="0"/>
              </a:rPr>
              <a:t>Patterns</a:t>
            </a:r>
            <a:endParaRPr kumimoji="0" lang="pl-PL" sz="2400" b="0" i="1" u="none" strike="noStrike" kern="0" cap="none" spc="0" normalizeH="0" baseline="0" noProof="0" dirty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Analiza koszykowa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0728"/>
            <a:ext cx="8892480" cy="1080120"/>
          </a:xfrm>
        </p:spPr>
        <p:txBody>
          <a:bodyPr/>
          <a:lstStyle/>
          <a:p>
            <a:r>
              <a:rPr lang="pl-PL" dirty="0" smtClean="0">
                <a:latin typeface="Calibri" pitchFamily="34" charset="0"/>
              </a:rPr>
              <a:t>Indukcja reguł asocjacyjnych powstała w zastosowaniach analizy danych „</a:t>
            </a:r>
            <a:r>
              <a:rPr lang="pl-PL" dirty="0" smtClean="0">
                <a:solidFill>
                  <a:srgbClr val="006699"/>
                </a:solidFill>
                <a:latin typeface="Calibri" pitchFamily="34" charset="0"/>
              </a:rPr>
              <a:t>koszyka sklepowego</a:t>
            </a:r>
            <a:r>
              <a:rPr lang="pl-PL" dirty="0" smtClean="0">
                <a:latin typeface="Calibri" pitchFamily="34" charset="0"/>
              </a:rPr>
              <a:t>” (</a:t>
            </a:r>
            <a:r>
              <a:rPr lang="pl-PL" i="1" dirty="0" smtClean="0">
                <a:latin typeface="Calibri" pitchFamily="34" charset="0"/>
              </a:rPr>
              <a:t>MBA</a:t>
            </a:r>
            <a:r>
              <a:rPr lang="pl-PL" dirty="0" smtClean="0">
                <a:latin typeface="Calibri" pitchFamily="34" charset="0"/>
              </a:rPr>
              <a:t> – </a:t>
            </a:r>
            <a:r>
              <a:rPr lang="pl-PL" i="1" dirty="0" smtClean="0">
                <a:latin typeface="Calibri" pitchFamily="34" charset="0"/>
              </a:rPr>
              <a:t>market basket </a:t>
            </a:r>
            <a:r>
              <a:rPr lang="pl-PL" i="1" dirty="0" err="1" smtClean="0">
                <a:latin typeface="Calibri" pitchFamily="34" charset="0"/>
              </a:rPr>
              <a:t>analysis</a:t>
            </a:r>
            <a:r>
              <a:rPr lang="pl-PL" dirty="0" smtClean="0">
                <a:latin typeface="Calibri" pitchFamily="34" charset="0"/>
              </a:rPr>
              <a:t>)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2132856"/>
            <a:ext cx="5148064" cy="472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Char char="—"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Koszyk sklepowy z zakupami można przedstawić jako 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macierz 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 </a:t>
            </a:r>
            <a:r>
              <a:rPr kumimoji="0" lang="pl-PL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wierszach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(odpowiadających koszykom, nawet miliony zakupów) </a:t>
            </a:r>
            <a:b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</a:t>
            </a:r>
            <a:r>
              <a:rPr kumimoji="0" lang="pl-PL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kolumnach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(odpowiadających wszystkim produktom, czasem dziesiątki tysięcy)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Char char="—"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Macierz taka będzie duża i </a:t>
            </a:r>
            <a:r>
              <a:rPr kumimoji="0" lang="pl-PL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rzadka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pl-PL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sparse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), ponieważ typowy koszyk zawiera zazwyczaj kilkanaście produktów.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36912"/>
            <a:ext cx="3384376" cy="311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7488237" cy="576262"/>
          </a:xfrm>
        </p:spPr>
        <p:txBody>
          <a:bodyPr/>
          <a:lstStyle/>
          <a:p>
            <a:r>
              <a:rPr lang="pl-PL" sz="3200" dirty="0" err="1" smtClean="0">
                <a:latin typeface="OpenSymbol"/>
              </a:rPr>
              <a:t>Adult</a:t>
            </a:r>
            <a:endParaRPr lang="pl-PL" sz="3200" dirty="0">
              <a:latin typeface="OpenSymbol"/>
            </a:endParaRP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229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908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060848"/>
            <a:ext cx="41243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005064"/>
            <a:ext cx="42100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275856" y="4797152"/>
            <a:ext cx="2088232" cy="864096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2000">
              <a:latin typeface="Open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642778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24100"/>
            <a:ext cx="31623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55576" y="1052736"/>
            <a:ext cx="6264696" cy="144016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3150"/>
            <a:ext cx="53435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610267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63055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2050" y="3743325"/>
            <a:ext cx="41719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293096"/>
            <a:ext cx="31908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1" y="4005064"/>
            <a:ext cx="2448272" cy="576262"/>
          </a:xfrm>
        </p:spPr>
        <p:txBody>
          <a:bodyPr/>
          <a:lstStyle/>
          <a:p>
            <a:r>
              <a:rPr lang="pl-PL" sz="3200" dirty="0" err="1" smtClean="0">
                <a:latin typeface="OpenSymbol"/>
                <a:ea typeface="Ebrima" pitchFamily="2" charset="0"/>
                <a:cs typeface="Ebrima" pitchFamily="2" charset="0"/>
              </a:rPr>
              <a:t>minsup</a:t>
            </a:r>
            <a:r>
              <a:rPr lang="pl-PL" sz="3200" dirty="0" smtClean="0">
                <a:latin typeface="OpenSymbol"/>
                <a:ea typeface="Ebrima" pitchFamily="2" charset="0"/>
                <a:cs typeface="Ebrima" pitchFamily="2" charset="0"/>
              </a:rPr>
              <a:t> = 0,4</a:t>
            </a:r>
            <a:endParaRPr lang="pl-PL" sz="3200" dirty="0">
              <a:latin typeface="OpenSymbol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3" y="4581128"/>
            <a:ext cx="6120680" cy="576064"/>
          </a:xfrm>
        </p:spPr>
        <p:txBody>
          <a:bodyPr/>
          <a:lstStyle/>
          <a:p>
            <a:pPr algn="ctr">
              <a:buNone/>
            </a:pPr>
            <a:r>
              <a:rPr lang="pl-PL" sz="2800" dirty="0" smtClean="0">
                <a:latin typeface="OpenSymbol"/>
                <a:ea typeface="Ebrima" pitchFamily="2" charset="0"/>
                <a:cs typeface="Ebrima" pitchFamily="2" charset="0"/>
              </a:rPr>
              <a:t>brak reguł &gt;50K w konkluzji</a:t>
            </a:r>
            <a:endParaRPr lang="pl-PL" sz="2800" dirty="0">
              <a:latin typeface="OpenSymbol"/>
              <a:ea typeface="Ebrima" pitchFamily="2" charset="0"/>
              <a:cs typeface="Ebrima" pitchFamily="2" charset="0"/>
            </a:endParaRP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098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0"/>
            <a:ext cx="29146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3203848" y="4005064"/>
            <a:ext cx="244827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Symbol"/>
                <a:ea typeface="Ebrima" pitchFamily="2" charset="0"/>
                <a:cs typeface="Ebrima" pitchFamily="2" charset="0"/>
              </a:rPr>
              <a:t>minsup</a:t>
            </a:r>
            <a:r>
              <a:rPr kumimoji="0" lang="pl-PL" sz="3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Symbol"/>
                <a:ea typeface="Ebrima" pitchFamily="2" charset="0"/>
                <a:cs typeface="Ebrima" pitchFamily="2" charset="0"/>
              </a:rPr>
              <a:t> = 0,3</a:t>
            </a:r>
            <a:endParaRPr kumimoji="0" lang="pl-PL" sz="32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Symbol"/>
              <a:ea typeface="Ebrima" pitchFamily="2" charset="0"/>
              <a:cs typeface="Ebrima" pitchFamily="2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75856" y="1124744"/>
            <a:ext cx="2376264" cy="21602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latin typeface="OpenSymbol"/>
              <a:ea typeface="Ebrima" pitchFamily="2" charset="0"/>
              <a:cs typeface="Ebrima" pitchFamily="2" charset="0"/>
            </a:endParaRPr>
          </a:p>
        </p:txBody>
      </p:sp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6025" y="0"/>
            <a:ext cx="28479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6516216" y="4221088"/>
            <a:ext cx="2376264" cy="21602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latin typeface="OpenSymbol"/>
              <a:ea typeface="Ebrima" pitchFamily="2" charset="0"/>
              <a:cs typeface="Ebrima" pitchFamily="2" charset="0"/>
            </a:endParaRPr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29200"/>
            <a:ext cx="5638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ytuł 1"/>
          <p:cNvSpPr txBox="1">
            <a:spLocks/>
          </p:cNvSpPr>
          <p:nvPr/>
        </p:nvSpPr>
        <p:spPr bwMode="auto">
          <a:xfrm>
            <a:off x="6228184" y="4869160"/>
            <a:ext cx="24482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Symbol"/>
                <a:ea typeface="Ebrima" pitchFamily="2" charset="0"/>
                <a:cs typeface="Ebrima" pitchFamily="2" charset="0"/>
              </a:rPr>
              <a:t>minsup</a:t>
            </a: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Symbol"/>
                <a:ea typeface="Ebrima" pitchFamily="2" charset="0"/>
                <a:cs typeface="Ebrima" pitchFamily="2" charset="0"/>
              </a:rPr>
              <a:t> = 0,2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3200" kern="0" dirty="0" smtClean="0">
                <a:latin typeface="OpenSymbol"/>
                <a:ea typeface="Ebrima" pitchFamily="2" charset="0"/>
                <a:cs typeface="Ebrima" pitchFamily="2" charset="0"/>
              </a:rPr>
              <a:t>minconf=0,1</a:t>
            </a:r>
            <a:endParaRPr kumimoji="0" lang="pl-PL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Symbol"/>
              <a:ea typeface="Ebrima" pitchFamily="2" charset="0"/>
              <a:cs typeface="Ebrima" pitchFamily="2" charset="0"/>
            </a:endParaRPr>
          </a:p>
        </p:txBody>
      </p:sp>
      <p:cxnSp>
        <p:nvCxnSpPr>
          <p:cNvPr id="14" name="Łącznik prosty ze strzałką 13"/>
          <p:cNvCxnSpPr>
            <a:stCxn id="10" idx="1"/>
            <a:endCxn id="165893" idx="3"/>
          </p:cNvCxnSpPr>
          <p:nvPr/>
        </p:nvCxnSpPr>
        <p:spPr>
          <a:xfrm flipH="1">
            <a:off x="5638800" y="4329100"/>
            <a:ext cx="877416" cy="1538275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>
              <a:latin typeface="OpenSymbol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>
              <a:latin typeface="OpenSymbol"/>
            </a:endParaRP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6516216" y="5085184"/>
            <a:ext cx="2376264" cy="57606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Symbol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0" y="5777880"/>
            <a:ext cx="24482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Symbol"/>
                <a:ea typeface="+mj-ea"/>
                <a:cs typeface="+mj-cs"/>
              </a:rPr>
              <a:t>minsup</a:t>
            </a: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Symbol"/>
                <a:ea typeface="+mj-ea"/>
                <a:cs typeface="+mj-cs"/>
              </a:rPr>
              <a:t> = 0,2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kern="0" dirty="0" smtClean="0">
                <a:latin typeface="OpenSymbol"/>
                <a:ea typeface="+mj-ea"/>
                <a:cs typeface="+mj-cs"/>
              </a:rPr>
              <a:t>minconf=0,1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Symbol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>
              <a:latin typeface="OpenSymbol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>
              <a:latin typeface="OpenSymbol"/>
            </a:endParaRP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-3175"/>
            <a:ext cx="7742237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1475656" y="1052736"/>
            <a:ext cx="4896544" cy="28803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Symbol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203848" y="2924944"/>
            <a:ext cx="720080" cy="144016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Symbol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788024" y="2924944"/>
            <a:ext cx="936104" cy="144016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Symbol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 bwMode="auto">
          <a:xfrm>
            <a:off x="323528" y="4869160"/>
            <a:ext cx="24482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Symbol"/>
                <a:ea typeface="+mj-ea"/>
                <a:cs typeface="+mj-cs"/>
              </a:rPr>
              <a:t>minsup</a:t>
            </a: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Symbol"/>
                <a:ea typeface="+mj-ea"/>
                <a:cs typeface="+mj-cs"/>
              </a:rPr>
              <a:t> = 0,2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kern="0" dirty="0" smtClean="0">
                <a:latin typeface="OpenSymbol"/>
                <a:ea typeface="+mj-ea"/>
                <a:cs typeface="+mj-cs"/>
              </a:rPr>
              <a:t>minconf=0,1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Symbol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>
              <a:latin typeface="OpenSymbol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>
              <a:latin typeface="OpenSymbol"/>
            </a:endParaRPr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94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323528" y="5949280"/>
            <a:ext cx="3816424" cy="28803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Symbol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1844824"/>
            <a:ext cx="4139952" cy="21602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Symbol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395536" y="6569968"/>
            <a:ext cx="874846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ymbol"/>
                <a:ea typeface="+mj-ea"/>
                <a:cs typeface="+mj-cs"/>
              </a:rPr>
              <a:t>minsup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ymbol"/>
                <a:ea typeface="+mj-ea"/>
                <a:cs typeface="+mj-cs"/>
              </a:rPr>
              <a:t> = 0,1       </a:t>
            </a:r>
            <a:r>
              <a:rPr lang="pl-PL" sz="2400" kern="0" dirty="0" smtClean="0">
                <a:solidFill>
                  <a:srgbClr val="FF0000"/>
                </a:solidFill>
                <a:latin typeface="OpenSymbol"/>
                <a:ea typeface="+mj-ea"/>
                <a:cs typeface="+mj-cs"/>
              </a:rPr>
              <a:t>minconf=0,1</a:t>
            </a: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Symbol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4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6876256" y="548680"/>
            <a:ext cx="504056" cy="475252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Zastosowania MBA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z="2000" i="1" dirty="0" smtClean="0">
                <a:latin typeface="Calibri" pitchFamily="34" charset="0"/>
              </a:rPr>
              <a:t>Market Basket </a:t>
            </a:r>
            <a:r>
              <a:rPr lang="pl-PL" sz="2000" i="1" dirty="0" err="1" smtClean="0">
                <a:latin typeface="Calibri" pitchFamily="34" charset="0"/>
              </a:rPr>
              <a:t>Analysis</a:t>
            </a:r>
            <a:r>
              <a:rPr lang="pl-PL" sz="2000" dirty="0" smtClean="0">
                <a:latin typeface="Calibri" pitchFamily="34" charset="0"/>
              </a:rPr>
              <a:t> znajduje zastosowanie wszędzie tam, gdzie „klienci” </a:t>
            </a:r>
            <a:r>
              <a:rPr lang="pl-PL" sz="2000" dirty="0" smtClean="0">
                <a:solidFill>
                  <a:srgbClr val="006699"/>
                </a:solidFill>
                <a:latin typeface="Calibri" pitchFamily="34" charset="0"/>
              </a:rPr>
              <a:t>nabywają łącznie pewien zbiór dóbr</a:t>
            </a:r>
            <a:r>
              <a:rPr lang="pl-PL" sz="2000" dirty="0" smtClean="0">
                <a:latin typeface="Calibri" pitchFamily="34" charset="0"/>
              </a:rPr>
              <a:t> lub usług: </a:t>
            </a:r>
          </a:p>
          <a:p>
            <a:pPr lvl="1"/>
            <a:r>
              <a:rPr lang="pl-PL" sz="2000" dirty="0" smtClean="0">
                <a:solidFill>
                  <a:srgbClr val="006699"/>
                </a:solidFill>
                <a:latin typeface="Calibri" pitchFamily="34" charset="0"/>
              </a:rPr>
              <a:t>Pogoda</a:t>
            </a:r>
            <a:r>
              <a:rPr lang="pl-PL" sz="2000" dirty="0" smtClean="0">
                <a:latin typeface="Calibri" pitchFamily="34" charset="0"/>
              </a:rPr>
              <a:t>: może to być analiza pogody, w której koszykiem będzie zbiór zdarzeń pogodowych, występujących w danym przedziale czasu. </a:t>
            </a:r>
          </a:p>
          <a:p>
            <a:pPr lvl="1"/>
            <a:r>
              <a:rPr lang="pl-PL" sz="2000" dirty="0" smtClean="0">
                <a:solidFill>
                  <a:srgbClr val="006699"/>
                </a:solidFill>
                <a:latin typeface="Calibri" pitchFamily="34" charset="0"/>
              </a:rPr>
              <a:t>Telekomunikacja</a:t>
            </a:r>
            <a:r>
              <a:rPr lang="pl-PL" sz="2000" dirty="0" smtClean="0">
                <a:latin typeface="Calibri" pitchFamily="34" charset="0"/>
              </a:rPr>
              <a:t> –  koszykiem będzie zbiór rozmów telefonicznych, </a:t>
            </a:r>
          </a:p>
          <a:p>
            <a:pPr lvl="1"/>
            <a:r>
              <a:rPr lang="pl-PL" sz="2000" dirty="0" smtClean="0">
                <a:solidFill>
                  <a:srgbClr val="006699"/>
                </a:solidFill>
                <a:latin typeface="Calibri" pitchFamily="34" charset="0"/>
              </a:rPr>
              <a:t>diagnostyka medyczna </a:t>
            </a:r>
            <a:r>
              <a:rPr lang="pl-PL" sz="2000" dirty="0" smtClean="0">
                <a:latin typeface="Calibri" pitchFamily="34" charset="0"/>
              </a:rPr>
              <a:t>– diagnostyka chorób/symptomów, </a:t>
            </a:r>
          </a:p>
          <a:p>
            <a:pPr lvl="1"/>
            <a:r>
              <a:rPr lang="pl-PL" sz="2000" dirty="0" smtClean="0">
                <a:solidFill>
                  <a:srgbClr val="006699"/>
                </a:solidFill>
                <a:latin typeface="Calibri" pitchFamily="34" charset="0"/>
              </a:rPr>
              <a:t>bankowość</a:t>
            </a:r>
            <a:r>
              <a:rPr lang="pl-PL" sz="2000" dirty="0" smtClean="0">
                <a:latin typeface="Calibri" pitchFamily="34" charset="0"/>
              </a:rPr>
              <a:t> – instrumenty finansowe,</a:t>
            </a:r>
          </a:p>
          <a:p>
            <a:pPr lvl="1"/>
            <a:r>
              <a:rPr lang="pl-PL" sz="2000" dirty="0" smtClean="0">
                <a:solidFill>
                  <a:srgbClr val="006699"/>
                </a:solidFill>
                <a:latin typeface="Calibri" pitchFamily="34" charset="0"/>
              </a:rPr>
              <a:t>edukacja</a:t>
            </a:r>
            <a:r>
              <a:rPr lang="pl-PL" sz="2000" dirty="0" smtClean="0">
                <a:latin typeface="Calibri" pitchFamily="34" charset="0"/>
              </a:rPr>
              <a:t> – poszukiwanie szkoleń, które klienci wybierają najczęściej łącznie</a:t>
            </a:r>
          </a:p>
          <a:p>
            <a:pPr lvl="1"/>
            <a:r>
              <a:rPr lang="pl-PL" sz="2000" dirty="0" smtClean="0">
                <a:solidFill>
                  <a:srgbClr val="006699"/>
                </a:solidFill>
                <a:latin typeface="Calibri" pitchFamily="34" charset="0"/>
              </a:rPr>
              <a:t>Internet </a:t>
            </a:r>
            <a:r>
              <a:rPr lang="pl-PL" sz="2000" dirty="0" smtClean="0">
                <a:latin typeface="Calibri" pitchFamily="34" charset="0"/>
              </a:rPr>
              <a:t>– poszukiwanie stron WWW opisanych tymi samymi, lub podobnymi lub podobnymi, zbiorami słów kluczowych (prawdopodobnie, znalezione strony dotyczą podobnej problematyki)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5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051720" y="5589240"/>
            <a:ext cx="1296144" cy="64807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3068638"/>
            <a:ext cx="7488237" cy="576262"/>
          </a:xfrm>
        </p:spPr>
        <p:txBody>
          <a:bodyPr/>
          <a:lstStyle/>
          <a:p>
            <a:r>
              <a:rPr lang="pl-PL" sz="3600" dirty="0" smtClean="0">
                <a:latin typeface="Calibri Light" pitchFamily="34" charset="0"/>
              </a:rPr>
              <a:t>Algorytm </a:t>
            </a:r>
            <a:r>
              <a:rPr lang="pl-PL" sz="3600" dirty="0" err="1" smtClean="0">
                <a:latin typeface="Calibri Light" pitchFamily="34" charset="0"/>
              </a:rPr>
              <a:t>FP-Growth</a:t>
            </a:r>
            <a:r>
              <a:rPr lang="pl-PL" sz="3600" dirty="0" smtClean="0">
                <a:latin typeface="Calibri Light" pitchFamily="34" charset="0"/>
              </a:rPr>
              <a:t/>
            </a:r>
            <a:br>
              <a:rPr lang="pl-PL" sz="3600" dirty="0" smtClean="0">
                <a:latin typeface="Calibri Light" pitchFamily="34" charset="0"/>
              </a:rPr>
            </a:br>
            <a:r>
              <a:rPr lang="pl-PL" sz="3600" dirty="0" smtClean="0">
                <a:latin typeface="Calibri Light" pitchFamily="34" charset="0"/>
              </a:rPr>
              <a:t> </a:t>
            </a:r>
            <a:r>
              <a:rPr lang="pl-PL" i="1" dirty="0" err="1" smtClean="0">
                <a:solidFill>
                  <a:srgbClr val="006699"/>
                </a:solidFill>
                <a:latin typeface="Calibri Light" pitchFamily="34" charset="0"/>
              </a:rPr>
              <a:t>Frequent</a:t>
            </a:r>
            <a:r>
              <a:rPr lang="pl-PL" i="1" dirty="0" smtClean="0">
                <a:solidFill>
                  <a:srgbClr val="006699"/>
                </a:solidFill>
                <a:latin typeface="Calibri Light" pitchFamily="34" charset="0"/>
              </a:rPr>
              <a:t> </a:t>
            </a:r>
            <a:r>
              <a:rPr lang="pl-PL" i="1" dirty="0" err="1" smtClean="0">
                <a:solidFill>
                  <a:srgbClr val="006699"/>
                </a:solidFill>
                <a:latin typeface="Calibri Light" pitchFamily="34" charset="0"/>
              </a:rPr>
              <a:t>Pattern</a:t>
            </a:r>
            <a:r>
              <a:rPr lang="pl-PL" i="1" dirty="0" smtClean="0">
                <a:solidFill>
                  <a:srgbClr val="006699"/>
                </a:solidFill>
                <a:latin typeface="Calibri Light" pitchFamily="34" charset="0"/>
              </a:rPr>
              <a:t> Growth</a:t>
            </a:r>
            <a:r>
              <a:rPr lang="pl-PL" sz="3600" dirty="0" smtClean="0">
                <a:latin typeface="Calibri Light" pitchFamily="34" charset="0"/>
              </a:rPr>
              <a:t> </a:t>
            </a:r>
            <a:br>
              <a:rPr lang="pl-PL" sz="3600" dirty="0" smtClean="0">
                <a:latin typeface="Calibri Light" pitchFamily="34" charset="0"/>
              </a:rPr>
            </a:br>
            <a:r>
              <a:rPr lang="pl-PL" sz="3600" dirty="0" smtClean="0">
                <a:latin typeface="Calibri Ligh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 Light" pitchFamily="34" charset="0"/>
              </a:rPr>
              <a:t>Idea algorytmu – FP Growth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/>
            <a:r>
              <a:rPr lang="pl-PL" sz="2000" dirty="0" smtClean="0">
                <a:latin typeface="Calibri Light" pitchFamily="34" charset="0"/>
              </a:rPr>
              <a:t>Diametralnie inne podejście do problemu odkrywania zbiorów częstych zaproponowano w </a:t>
            </a:r>
            <a:r>
              <a:rPr lang="pl-PL" sz="2000" b="1" dirty="0" smtClean="0">
                <a:latin typeface="Calibri Light" pitchFamily="34" charset="0"/>
              </a:rPr>
              <a:t>algorytmie </a:t>
            </a:r>
            <a:r>
              <a:rPr lang="pl-PL" sz="2000" b="1" dirty="0" err="1" smtClean="0">
                <a:latin typeface="Calibri Light" pitchFamily="34" charset="0"/>
              </a:rPr>
              <a:t>FP-Growth</a:t>
            </a:r>
            <a:r>
              <a:rPr lang="pl-PL" sz="2000" dirty="0" smtClean="0">
                <a:latin typeface="Calibri Light" pitchFamily="34" charset="0"/>
              </a:rPr>
              <a:t>.</a:t>
            </a:r>
          </a:p>
          <a:p>
            <a:pPr marL="457200" indent="-457200"/>
            <a:r>
              <a:rPr lang="pl-PL" sz="2000" dirty="0" smtClean="0">
                <a:latin typeface="Calibri Light" pitchFamily="34" charset="0"/>
              </a:rPr>
              <a:t>Jest to metoda “Dziel i rządź”</a:t>
            </a:r>
          </a:p>
          <a:p>
            <a:pPr marL="457200" indent="-457200"/>
            <a:r>
              <a:rPr lang="pl-PL" sz="2000" dirty="0" smtClean="0">
                <a:latin typeface="Calibri Light" pitchFamily="34" charset="0"/>
              </a:rPr>
              <a:t>Baza danych jest przeskanowana dokładnie 2 razy:</a:t>
            </a:r>
          </a:p>
          <a:p>
            <a:pPr marL="996950" lvl="1" indent="-457200"/>
            <a:r>
              <a:rPr lang="pl-PL" sz="2000" dirty="0" smtClean="0">
                <a:latin typeface="Calibri Light" pitchFamily="34" charset="0"/>
              </a:rPr>
              <a:t>pierwszy raz: częstość wystąpienia każdego przedmiotu (</a:t>
            </a:r>
            <a:r>
              <a:rPr lang="pl-PL" sz="2000" dirty="0" err="1" smtClean="0">
                <a:latin typeface="Calibri Light" pitchFamily="34" charset="0"/>
              </a:rPr>
              <a:t>item</a:t>
            </a:r>
            <a:r>
              <a:rPr lang="pl-PL" sz="2000" dirty="0" smtClean="0">
                <a:latin typeface="Calibri Light" pitchFamily="34" charset="0"/>
              </a:rPr>
              <a:t>);</a:t>
            </a:r>
          </a:p>
          <a:p>
            <a:pPr marL="996950" lvl="1" indent="-457200"/>
            <a:r>
              <a:rPr lang="pl-PL" sz="2000" dirty="0" smtClean="0">
                <a:latin typeface="Calibri Light" pitchFamily="34" charset="0"/>
              </a:rPr>
              <a:t>drugi raz: Konstrukcja drzewa </a:t>
            </a:r>
            <a:r>
              <a:rPr lang="pl-PL" sz="2000" dirty="0" err="1" smtClean="0">
                <a:latin typeface="Calibri Light" pitchFamily="34" charset="0"/>
              </a:rPr>
              <a:t>FP-tree</a:t>
            </a:r>
            <a:r>
              <a:rPr lang="pl-PL" sz="2000" dirty="0" smtClean="0">
                <a:latin typeface="Calibri Light" pitchFamily="34" charset="0"/>
              </a:rPr>
              <a:t>.</a:t>
            </a:r>
          </a:p>
          <a:p>
            <a:pPr marL="457200" indent="-457200"/>
            <a:r>
              <a:rPr lang="pl-PL" sz="2000" dirty="0" smtClean="0">
                <a:latin typeface="Calibri Light" pitchFamily="34" charset="0"/>
              </a:rPr>
              <a:t>O rząd wielkości szybszy niż </a:t>
            </a:r>
            <a:r>
              <a:rPr lang="pl-PL" sz="2000" dirty="0" err="1" smtClean="0">
                <a:latin typeface="Calibri Light" pitchFamily="34" charset="0"/>
              </a:rPr>
              <a:t>Apriori</a:t>
            </a:r>
            <a:r>
              <a:rPr lang="pl-PL" sz="2000" dirty="0" smtClean="0">
                <a:latin typeface="Calibri Light" pitchFamily="34" charset="0"/>
              </a:rPr>
              <a:t>.</a:t>
            </a:r>
          </a:p>
          <a:p>
            <a:pPr marL="457200" indent="-457200"/>
            <a:r>
              <a:rPr lang="pl-PL" sz="2000" dirty="0" smtClean="0">
                <a:latin typeface="Calibri Light" pitchFamily="34" charset="0"/>
              </a:rPr>
              <a:t>W algorytmie tym proces </a:t>
            </a:r>
            <a:r>
              <a:rPr lang="pl-PL" sz="2000" dirty="0" smtClean="0">
                <a:solidFill>
                  <a:srgbClr val="006699"/>
                </a:solidFill>
                <a:latin typeface="Calibri Light" pitchFamily="34" charset="0"/>
              </a:rPr>
              <a:t>odkrywania zbiorów częstych</a:t>
            </a:r>
            <a:r>
              <a:rPr lang="pl-PL" sz="2000" dirty="0" smtClean="0">
                <a:latin typeface="Calibri Light" pitchFamily="34" charset="0"/>
              </a:rPr>
              <a:t> jest realizowany w dwóch krokach:</a:t>
            </a:r>
          </a:p>
          <a:p>
            <a:pPr marL="996950" lvl="1" indent="-457200">
              <a:buFont typeface="Georgia" pitchFamily="18" charset="0"/>
              <a:buAutoNum type="arabicPeriod"/>
            </a:pPr>
            <a:r>
              <a:rPr lang="pl-PL" sz="2000" dirty="0" smtClean="0">
                <a:latin typeface="Calibri Light" pitchFamily="34" charset="0"/>
              </a:rPr>
              <a:t>Krok 1 - Kompresja bazy danych </a:t>
            </a:r>
            <a:r>
              <a:rPr lang="pl-PL" sz="2000" i="1" dirty="0" smtClean="0">
                <a:latin typeface="Calibri Light" pitchFamily="34" charset="0"/>
              </a:rPr>
              <a:t>D</a:t>
            </a:r>
            <a:r>
              <a:rPr lang="pl-PL" sz="2000" dirty="0" smtClean="0">
                <a:latin typeface="Calibri Light" pitchFamily="34" charset="0"/>
              </a:rPr>
              <a:t> do </a:t>
            </a:r>
            <a:r>
              <a:rPr lang="pl-PL" sz="2000" i="1" dirty="0" err="1" smtClean="0">
                <a:solidFill>
                  <a:srgbClr val="006699"/>
                </a:solidFill>
                <a:latin typeface="Calibri Light" pitchFamily="34" charset="0"/>
              </a:rPr>
              <a:t>FP-drzewa</a:t>
            </a:r>
            <a:r>
              <a:rPr lang="pl-PL" sz="2000" dirty="0" smtClean="0">
                <a:latin typeface="Calibri Light" pitchFamily="34" charset="0"/>
              </a:rPr>
              <a:t> </a:t>
            </a:r>
          </a:p>
          <a:p>
            <a:pPr marL="996950" lvl="1" indent="-457200">
              <a:buFont typeface="Georgia" pitchFamily="18" charset="0"/>
              <a:buAutoNum type="arabicPeriod"/>
            </a:pPr>
            <a:r>
              <a:rPr lang="pl-PL" sz="2000" dirty="0" smtClean="0">
                <a:latin typeface="Calibri Light" pitchFamily="34" charset="0"/>
              </a:rPr>
              <a:t>Krok 2 - Eksploracja </a:t>
            </a:r>
            <a:r>
              <a:rPr lang="pl-PL" sz="2000" dirty="0" err="1" smtClean="0">
                <a:latin typeface="Calibri Light" pitchFamily="34" charset="0"/>
              </a:rPr>
              <a:t>FP-drzewa</a:t>
            </a:r>
            <a:r>
              <a:rPr lang="pl-PL" sz="2000" dirty="0" smtClean="0">
                <a:latin typeface="Calibri Light" pitchFamily="34" charset="0"/>
              </a:rPr>
              <a:t> w celu znalezienia zbiorów częstych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 Light" pitchFamily="34" charset="0"/>
              </a:rPr>
              <a:t>FP - drzewo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6119911" cy="5113337"/>
          </a:xfrm>
        </p:spPr>
        <p:txBody>
          <a:bodyPr/>
          <a:lstStyle/>
          <a:p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Korzeń</a:t>
            </a:r>
            <a:r>
              <a:rPr lang="pl-PL" dirty="0" smtClean="0">
                <a:latin typeface="Calibri Light" pitchFamily="34" charset="0"/>
              </a:rPr>
              <a:t> grafu posiada etykietę "</a:t>
            </a:r>
            <a:r>
              <a:rPr lang="pl-PL" dirty="0" err="1" smtClean="0">
                <a:solidFill>
                  <a:srgbClr val="006699"/>
                </a:solidFill>
                <a:latin typeface="Calibri Light" pitchFamily="34" charset="0"/>
              </a:rPr>
              <a:t>null</a:t>
            </a:r>
            <a:r>
              <a:rPr lang="pl-PL" dirty="0" smtClean="0">
                <a:latin typeface="Calibri Light" pitchFamily="34" charset="0"/>
              </a:rPr>
              <a:t>", pozostałe 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wierzchołki</a:t>
            </a:r>
            <a:r>
              <a:rPr lang="pl-PL" dirty="0" smtClean="0">
                <a:latin typeface="Calibri Light" pitchFamily="34" charset="0"/>
              </a:rPr>
              <a:t> grafu, zarówno wierzchołki wewnętrzne jak i liście, reprezentują 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1-elementowe zbiory częste</a:t>
            </a:r>
            <a:r>
              <a:rPr lang="pl-PL" dirty="0" smtClean="0">
                <a:latin typeface="Calibri Light" pitchFamily="34" charset="0"/>
              </a:rPr>
              <a:t> </a:t>
            </a:r>
          </a:p>
          <a:p>
            <a:r>
              <a:rPr lang="pl-PL" dirty="0" smtClean="0">
                <a:latin typeface="Calibri Light" pitchFamily="34" charset="0"/>
              </a:rPr>
              <a:t>Z każdym wierzchołkiem grafu, za wyjątkiem korzenia, związana jest 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etykieta</a:t>
            </a:r>
            <a:r>
              <a:rPr lang="pl-PL" dirty="0" smtClean="0">
                <a:latin typeface="Calibri Light" pitchFamily="34" charset="0"/>
              </a:rPr>
              <a:t> reprezentująca 1-elementowy zbiór częsty oraz 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licznik transakcji</a:t>
            </a:r>
            <a:r>
              <a:rPr lang="pl-PL" dirty="0" smtClean="0">
                <a:latin typeface="Calibri Light" pitchFamily="34" charset="0"/>
              </a:rPr>
              <a:t>,  reprezentujący liczbę transakcji wspierających dany zbiór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340768"/>
            <a:ext cx="24098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 Light" pitchFamily="34" charset="0"/>
              </a:rPr>
              <a:t>Transformacja do FP-drzewa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0"/>
            <a:ext cx="6407943" cy="5113337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Calibri Light" pitchFamily="34" charset="0"/>
              </a:rPr>
              <a:t>dla pierwszej transakcji utwórz 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ścieżkę w </a:t>
            </a:r>
            <a:b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</a:br>
            <a:r>
              <a:rPr lang="pl-PL" dirty="0" err="1" smtClean="0">
                <a:solidFill>
                  <a:srgbClr val="006699"/>
                </a:solidFill>
                <a:latin typeface="Calibri Light" pitchFamily="34" charset="0"/>
              </a:rPr>
              <a:t>FP-drzewie</a:t>
            </a:r>
            <a:r>
              <a:rPr lang="pl-PL" dirty="0" smtClean="0">
                <a:latin typeface="Calibri Light" pitchFamily="34" charset="0"/>
              </a:rPr>
              <a:t>, początkiem jest korzeń drzewa </a:t>
            </a:r>
          </a:p>
          <a:p>
            <a:r>
              <a:rPr lang="pl-PL" dirty="0" smtClean="0">
                <a:latin typeface="Calibri Light" pitchFamily="34" charset="0"/>
              </a:rPr>
              <a:t>kolejność występowania elementów w posortowanej (</a:t>
            </a:r>
            <a:r>
              <a:rPr lang="pl-PL" i="1" dirty="0" smtClean="0">
                <a:solidFill>
                  <a:srgbClr val="CC3300"/>
                </a:solidFill>
                <a:latin typeface="Calibri Light" pitchFamily="34" charset="0"/>
              </a:rPr>
              <a:t>według malejącego wsparcia</a:t>
            </a:r>
            <a:r>
              <a:rPr lang="pl-PL" dirty="0" smtClean="0">
                <a:latin typeface="Calibri Light" pitchFamily="34" charset="0"/>
              </a:rPr>
              <a:t>) transakcji odpowiada 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kolejności wierzchołków</a:t>
            </a:r>
            <a:r>
              <a:rPr lang="pl-PL" dirty="0" smtClean="0">
                <a:latin typeface="Calibri Light" pitchFamily="34" charset="0"/>
              </a:rPr>
              <a:t> w ścieżce reprezentującej daną transakcję</a:t>
            </a:r>
          </a:p>
          <a:p>
            <a:r>
              <a:rPr lang="pl-PL" dirty="0" smtClean="0">
                <a:latin typeface="Calibri Light" pitchFamily="34" charset="0"/>
              </a:rPr>
              <a:t>dla każdego wierzchołka należącego do ścieżki, wartość licznika transakcji jest początkowo równa 1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20272" y="1556792"/>
            <a:ext cx="1800225" cy="3276600"/>
            <a:chOff x="113" y="2024"/>
            <a:chExt cx="1134" cy="206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2024"/>
              <a:ext cx="1134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3" y="2024"/>
              <a:ext cx="272" cy="227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 Ligh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 Light" pitchFamily="34" charset="0"/>
              </a:rPr>
              <a:t>Transformacja do FP-drzewa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229600" cy="2664643"/>
          </a:xfrm>
        </p:spPr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dla kolejnej transakcji 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Tr</a:t>
            </a:r>
            <a:r>
              <a:rPr lang="pl-PL" baseline="-25000" dirty="0" smtClean="0">
                <a:solidFill>
                  <a:srgbClr val="006699"/>
                </a:solidFill>
                <a:latin typeface="Calibri Light" pitchFamily="34" charset="0"/>
              </a:rPr>
              <a:t>2</a:t>
            </a:r>
            <a:r>
              <a:rPr lang="pl-PL" dirty="0" smtClean="0">
                <a:latin typeface="Calibri Light" pitchFamily="34" charset="0"/>
              </a:rPr>
              <a:t> utwórz ścieżkę rozpoczynającą się od korzenia</a:t>
            </a:r>
          </a:p>
          <a:p>
            <a:r>
              <a:rPr lang="pl-PL" dirty="0" smtClean="0">
                <a:latin typeface="Calibri Light" pitchFamily="34" charset="0"/>
              </a:rPr>
              <a:t>jeżeli lista elementów transakcji Tr</a:t>
            </a:r>
            <a:r>
              <a:rPr lang="pl-PL" baseline="-25000" dirty="0" smtClean="0">
                <a:latin typeface="Calibri Light" pitchFamily="34" charset="0"/>
              </a:rPr>
              <a:t>2</a:t>
            </a:r>
            <a:r>
              <a:rPr lang="pl-PL" dirty="0" smtClean="0">
                <a:latin typeface="Calibri Light" pitchFamily="34" charset="0"/>
              </a:rPr>
              <a:t> posiada 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wspólny prefiks</a:t>
            </a:r>
            <a:r>
              <a:rPr lang="pl-PL" dirty="0" smtClean="0">
                <a:latin typeface="Calibri Light" pitchFamily="34" charset="0"/>
              </a:rPr>
              <a:t> z listą elementów transakcji Tr</a:t>
            </a:r>
            <a:r>
              <a:rPr lang="pl-PL" baseline="-25000" dirty="0" smtClean="0">
                <a:latin typeface="Calibri Light" pitchFamily="34" charset="0"/>
              </a:rPr>
              <a:t>1</a:t>
            </a:r>
            <a:r>
              <a:rPr lang="pl-PL" dirty="0" smtClean="0">
                <a:latin typeface="Calibri Light" pitchFamily="34" charset="0"/>
              </a:rPr>
              <a:t>, wówczas nie tworzy nowych wierzchołków drzewa, lecz 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współdzieli istniejącą w </a:t>
            </a:r>
            <a:r>
              <a:rPr lang="pl-PL" dirty="0" err="1" smtClean="0">
                <a:solidFill>
                  <a:srgbClr val="006699"/>
                </a:solidFill>
                <a:latin typeface="Calibri Light" pitchFamily="34" charset="0"/>
              </a:rPr>
              <a:t>FP-drzewie</a:t>
            </a:r>
            <a:r>
              <a:rPr lang="pl-PL" dirty="0" smtClean="0">
                <a:solidFill>
                  <a:srgbClr val="006699"/>
                </a:solidFill>
                <a:latin typeface="Calibri Light" pitchFamily="34" charset="0"/>
              </a:rPr>
              <a:t> ścieżkę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29000"/>
            <a:ext cx="24098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3933056"/>
            <a:ext cx="5832648" cy="252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Char char="—"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pozostałe elementy transakcji Tr</a:t>
            </a:r>
            <a:r>
              <a:rPr kumimoji="0" lang="pl-PL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2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, nie należące  do wspólnego prefiksu, 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 Light" pitchFamily="34" charset="0"/>
              </a:rPr>
              <a:t>tworzą nowe wierzchołki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 połączone łukami - początkiem tej ścieżki jest wierzchołek </a:t>
            </a:r>
            <a:r>
              <a:rPr kumimoji="0" lang="pl-P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I</a:t>
            </a:r>
            <a:r>
              <a:rPr kumimoji="0" lang="pl-PL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k</a:t>
            </a:r>
            <a:endParaRPr kumimoji="0" lang="pl-PL" sz="24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 Light" pitchFamily="34" charset="0"/>
              </a:rPr>
              <a:t>Przykład FP-drzewa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34194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644900"/>
            <a:ext cx="6772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652963"/>
            <a:ext cx="52387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 Light" pitchFamily="34" charset="0"/>
              </a:rPr>
              <a:t>Przykład FP-drzewa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/>
            <a:r>
              <a:rPr lang="pl-PL" dirty="0" smtClean="0">
                <a:latin typeface="Calibri Light" pitchFamily="34" charset="0"/>
              </a:rPr>
              <a:t>Ponownie skanuje bazę. Dla każdej transakcji:</a:t>
            </a:r>
          </a:p>
          <a:p>
            <a:pPr marL="1385888" lvl="2" indent="-381000">
              <a:buFont typeface="Georgia" pitchFamily="18" charset="0"/>
              <a:buAutoNum type="arabicPeriod"/>
            </a:pPr>
            <a:r>
              <a:rPr lang="pl-PL" dirty="0" smtClean="0">
                <a:latin typeface="Calibri Light" pitchFamily="34" charset="0"/>
              </a:rPr>
              <a:t>usuwamy nieczęste </a:t>
            </a:r>
            <a:r>
              <a:rPr lang="pl-PL" i="1" dirty="0" err="1" smtClean="0">
                <a:latin typeface="Calibri Light" pitchFamily="34" charset="0"/>
              </a:rPr>
              <a:t>items</a:t>
            </a:r>
            <a:r>
              <a:rPr lang="pl-PL" dirty="0" smtClean="0">
                <a:latin typeface="Calibri Light" pitchFamily="34" charset="0"/>
              </a:rPr>
              <a:t>,</a:t>
            </a:r>
          </a:p>
          <a:p>
            <a:pPr marL="1385888" lvl="2" indent="-381000">
              <a:buFont typeface="Georgia" pitchFamily="18" charset="0"/>
              <a:buAutoNum type="arabicPeriod"/>
            </a:pPr>
            <a:r>
              <a:rPr lang="pl-PL" dirty="0" smtClean="0">
                <a:latin typeface="Calibri Light" pitchFamily="34" charset="0"/>
              </a:rPr>
              <a:t>sortujmy </a:t>
            </a:r>
            <a:r>
              <a:rPr lang="pl-PL" i="1" dirty="0" err="1" smtClean="0">
                <a:latin typeface="Calibri Light" pitchFamily="34" charset="0"/>
              </a:rPr>
              <a:t>items</a:t>
            </a:r>
            <a:r>
              <a:rPr lang="pl-PL" dirty="0" smtClean="0">
                <a:latin typeface="Calibri Light" pitchFamily="34" charset="0"/>
              </a:rPr>
              <a:t> według malejącego wsparcia, </a:t>
            </a:r>
          </a:p>
          <a:p>
            <a:pPr marL="1385888" lvl="2" indent="-381000">
              <a:buFont typeface="Georgia" pitchFamily="18" charset="0"/>
              <a:buAutoNum type="arabicPeriod"/>
            </a:pPr>
            <a:r>
              <a:rPr lang="pl-PL" dirty="0" smtClean="0">
                <a:latin typeface="Calibri Light" pitchFamily="34" charset="0"/>
              </a:rPr>
              <a:t>dodajemy ją do </a:t>
            </a:r>
            <a:r>
              <a:rPr lang="pl-PL" dirty="0" err="1" smtClean="0">
                <a:latin typeface="Calibri Light" pitchFamily="34" charset="0"/>
              </a:rPr>
              <a:t>FP-tree</a:t>
            </a:r>
            <a:endParaRPr lang="pl-PL" dirty="0" smtClean="0">
              <a:latin typeface="Calibri Light" pitchFamily="34" charset="0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467544" y="3284984"/>
            <a:ext cx="1547664" cy="3321546"/>
            <a:chOff x="467544" y="3284984"/>
            <a:chExt cx="1547664" cy="33215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4149080"/>
              <a:ext cx="638175" cy="245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ytuł 1"/>
            <p:cNvSpPr txBox="1">
              <a:spLocks/>
            </p:cNvSpPr>
            <p:nvPr/>
          </p:nvSpPr>
          <p:spPr bwMode="auto">
            <a:xfrm>
              <a:off x="467544" y="3284984"/>
              <a:ext cx="1547664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Symbol"/>
                  <a:ea typeface="+mj-ea"/>
                  <a:cs typeface="+mj-cs"/>
                </a:rPr>
                <a:t>transakcja 1:</a:t>
              </a:r>
              <a:b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Symbol"/>
                  <a:ea typeface="+mj-ea"/>
                  <a:cs typeface="+mj-cs"/>
                </a:rPr>
              </a:br>
              <a:r>
                <a:rPr lang="pl-PL" sz="2000" kern="0" dirty="0" err="1" smtClean="0">
                  <a:latin typeface="OpenSymbol"/>
                  <a:ea typeface="+mj-ea"/>
                  <a:cs typeface="+mj-cs"/>
                </a:rPr>
                <a:t>f,c,a,m,p</a:t>
              </a:r>
              <a:endPara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Symbol"/>
                <a:ea typeface="+mj-ea"/>
                <a:cs typeface="+mj-cs"/>
              </a:endParaRP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2267744" y="3284984"/>
            <a:ext cx="1750690" cy="3240013"/>
            <a:chOff x="2267744" y="3284984"/>
            <a:chExt cx="1750690" cy="324001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4077072"/>
              <a:ext cx="1390650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ytuł 1"/>
            <p:cNvSpPr txBox="1">
              <a:spLocks/>
            </p:cNvSpPr>
            <p:nvPr/>
          </p:nvSpPr>
          <p:spPr bwMode="auto">
            <a:xfrm>
              <a:off x="2267744" y="3284984"/>
              <a:ext cx="1547664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Symbol"/>
                  <a:ea typeface="+mj-ea"/>
                  <a:cs typeface="+mj-cs"/>
                </a:rPr>
                <a:t>transakcja 2:</a:t>
              </a:r>
              <a:b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Symbol"/>
                  <a:ea typeface="+mj-ea"/>
                  <a:cs typeface="+mj-cs"/>
                </a:rPr>
              </a:br>
              <a:r>
                <a:rPr lang="pl-PL" sz="2000" kern="0" dirty="0" err="1" smtClean="0">
                  <a:latin typeface="OpenSymbol"/>
                  <a:ea typeface="+mj-ea"/>
                  <a:cs typeface="+mj-cs"/>
                </a:rPr>
                <a:t>f,c,a,b,m</a:t>
              </a:r>
              <a:endPara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Symbol"/>
                <a:ea typeface="+mj-ea"/>
                <a:cs typeface="+mj-cs"/>
              </a:endParaRP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4499992" y="3284984"/>
            <a:ext cx="1663824" cy="3268588"/>
            <a:chOff x="4499992" y="3284984"/>
            <a:chExt cx="1663824" cy="326858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4077072"/>
              <a:ext cx="1447800" cy="247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ytuł 1"/>
            <p:cNvSpPr txBox="1">
              <a:spLocks/>
            </p:cNvSpPr>
            <p:nvPr/>
          </p:nvSpPr>
          <p:spPr bwMode="auto">
            <a:xfrm>
              <a:off x="4499992" y="3284984"/>
              <a:ext cx="1547664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Symbol"/>
                  <a:ea typeface="+mj-ea"/>
                  <a:cs typeface="+mj-cs"/>
                </a:rPr>
                <a:t>transakcja 3:</a:t>
              </a:r>
              <a:b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Symbol"/>
                  <a:ea typeface="+mj-ea"/>
                  <a:cs typeface="+mj-cs"/>
                </a:rPr>
              </a:br>
              <a:r>
                <a:rPr lang="pl-PL" sz="2000" kern="0" dirty="0" err="1" smtClean="0">
                  <a:latin typeface="OpenSymbol"/>
                  <a:ea typeface="+mj-ea"/>
                  <a:cs typeface="+mj-cs"/>
                </a:rPr>
                <a:t>f,b</a:t>
              </a:r>
              <a:endPara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Symbol"/>
                <a:ea typeface="+mj-ea"/>
                <a:cs typeface="+mj-cs"/>
              </a:endParaRP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6732240" y="3284984"/>
            <a:ext cx="2200275" cy="3192388"/>
            <a:chOff x="6732240" y="3284984"/>
            <a:chExt cx="2200275" cy="319238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32240" y="4077072"/>
              <a:ext cx="2200275" cy="24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ytuł 1"/>
            <p:cNvSpPr txBox="1">
              <a:spLocks/>
            </p:cNvSpPr>
            <p:nvPr/>
          </p:nvSpPr>
          <p:spPr bwMode="auto">
            <a:xfrm>
              <a:off x="7092280" y="3284984"/>
              <a:ext cx="1547664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Symbol"/>
                  <a:ea typeface="+mj-ea"/>
                  <a:cs typeface="+mj-cs"/>
                </a:rPr>
                <a:t>transakcja 4:</a:t>
              </a:r>
              <a:br>
                <a:rPr kumimoji="0" lang="pl-PL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Symbol"/>
                  <a:ea typeface="+mj-ea"/>
                  <a:cs typeface="+mj-cs"/>
                </a:rPr>
              </a:br>
              <a:r>
                <a:rPr lang="pl-PL" sz="2000" kern="0" dirty="0" err="1" smtClean="0">
                  <a:latin typeface="OpenSymbol"/>
                  <a:ea typeface="+mj-ea"/>
                  <a:cs typeface="+mj-cs"/>
                </a:rPr>
                <a:t>c,b</a:t>
              </a:r>
              <a:r>
                <a:rPr lang="pl-PL" sz="2000" kern="0" dirty="0" smtClean="0">
                  <a:latin typeface="OpenSymbol"/>
                  <a:ea typeface="+mj-ea"/>
                  <a:cs typeface="+mj-cs"/>
                </a:rPr>
                <a:t>, p</a:t>
              </a:r>
              <a:endPara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Symbol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 Light" pitchFamily="34" charset="0"/>
              </a:rPr>
              <a:t>Przykład FP-drzewa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797425"/>
            <a:ext cx="8229600" cy="1584325"/>
          </a:xfrm>
        </p:spPr>
        <p:txBody>
          <a:bodyPr/>
          <a:lstStyle/>
          <a:p>
            <a:r>
              <a:rPr lang="pl-PL" smtClean="0">
                <a:solidFill>
                  <a:srgbClr val="006699"/>
                </a:solidFill>
                <a:latin typeface="Calibri Light" pitchFamily="34" charset="0"/>
              </a:rPr>
              <a:t>Proces eksploracji</a:t>
            </a:r>
            <a:r>
              <a:rPr lang="pl-PL" smtClean="0">
                <a:latin typeface="Calibri Light" pitchFamily="34" charset="0"/>
              </a:rPr>
              <a:t> FP-drzewa bazuje na obserwacji, że dla każdego 1-elementowego zbioru częstego </a:t>
            </a:r>
            <a:r>
              <a:rPr lang="pl-PL" smtClean="0">
                <a:solidFill>
                  <a:srgbClr val="006699"/>
                </a:solidFill>
                <a:latin typeface="Calibri Light" pitchFamily="34" charset="0"/>
              </a:rPr>
              <a:t>α</a:t>
            </a:r>
            <a:r>
              <a:rPr lang="pl-PL" smtClean="0">
                <a:latin typeface="Calibri Light" pitchFamily="34" charset="0"/>
              </a:rPr>
              <a:t>, wszystkie częste nadzbiory zbioru α są reprezentowane w FP-drzewie przez </a:t>
            </a:r>
            <a:r>
              <a:rPr lang="pl-PL" smtClean="0">
                <a:solidFill>
                  <a:srgbClr val="006699"/>
                </a:solidFill>
                <a:latin typeface="Calibri Light" pitchFamily="34" charset="0"/>
              </a:rPr>
              <a:t>ścieżki zawierające wierzchołek α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467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403350" y="1125538"/>
            <a:ext cx="360363" cy="358775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1520" y="1988840"/>
            <a:ext cx="16561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CC3300"/>
                </a:solidFill>
                <a:latin typeface="Calibri Light" pitchFamily="34" charset="0"/>
              </a:rPr>
              <a:t>tablica nagłówkowa </a:t>
            </a:r>
            <a:r>
              <a:rPr lang="pl-PL" dirty="0" smtClean="0">
                <a:latin typeface="Calibri Light" pitchFamily="34" charset="0"/>
              </a:rPr>
              <a:t>dla każdego elementu wskazuje na jego lokalizacje w </a:t>
            </a:r>
            <a:r>
              <a:rPr lang="pl-PL" dirty="0" err="1" smtClean="0">
                <a:latin typeface="Calibri Light" pitchFamily="34" charset="0"/>
              </a:rPr>
              <a:t>FP-drzewie</a:t>
            </a:r>
            <a:r>
              <a:rPr lang="pl-PL" dirty="0" smtClean="0">
                <a:latin typeface="Calibri Light" pitchFamily="34" charset="0"/>
              </a:rPr>
              <a:t>. </a:t>
            </a:r>
            <a:endParaRPr lang="pl-PL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02524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 Light" pitchFamily="34" charset="0"/>
              </a:rPr>
              <a:t>Przykład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1196975"/>
            <a:ext cx="2519363" cy="1152525"/>
          </a:xfrm>
        </p:spPr>
        <p:txBody>
          <a:bodyPr/>
          <a:lstStyle/>
          <a:p>
            <a:r>
              <a:rPr lang="it-IT" dirty="0" smtClean="0">
                <a:latin typeface="Calibri Light" pitchFamily="34" charset="0"/>
              </a:rPr>
              <a:t>minsup = 30% </a:t>
            </a:r>
            <a:endParaRPr lang="pl-PL" dirty="0" smtClean="0">
              <a:latin typeface="Calibri Light" pitchFamily="34" charset="0"/>
            </a:endParaRPr>
          </a:p>
          <a:p>
            <a:r>
              <a:rPr lang="it-IT" dirty="0" smtClean="0">
                <a:latin typeface="Calibri Light" pitchFamily="34" charset="0"/>
              </a:rPr>
              <a:t>minconf = 70%</a:t>
            </a:r>
            <a:endParaRPr lang="pl-PL" dirty="0" smtClean="0">
              <a:latin typeface="Calibri Light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203848" y="1412776"/>
            <a:ext cx="503238" cy="287337"/>
            <a:chOff x="2064" y="981"/>
            <a:chExt cx="317" cy="181"/>
          </a:xfrm>
        </p:grpSpPr>
        <p:sp>
          <p:nvSpPr>
            <p:cNvPr id="26635" name="Line 9"/>
            <p:cNvSpPr>
              <a:spLocks noChangeShapeType="1"/>
            </p:cNvSpPr>
            <p:nvPr/>
          </p:nvSpPr>
          <p:spPr bwMode="auto">
            <a:xfrm>
              <a:off x="2064" y="981"/>
              <a:ext cx="317" cy="181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Calibri Light" pitchFamily="34" charset="0"/>
              </a:endParaRPr>
            </a:p>
          </p:txBody>
        </p:sp>
        <p:sp>
          <p:nvSpPr>
            <p:cNvPr id="26636" name="Line 10"/>
            <p:cNvSpPr>
              <a:spLocks noChangeShapeType="1"/>
            </p:cNvSpPr>
            <p:nvPr/>
          </p:nvSpPr>
          <p:spPr bwMode="auto">
            <a:xfrm flipV="1">
              <a:off x="2064" y="981"/>
              <a:ext cx="317" cy="181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Calibri Light" pitchFamily="34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339752" y="1988840"/>
            <a:ext cx="863600" cy="287338"/>
            <a:chOff x="2064" y="981"/>
            <a:chExt cx="317" cy="181"/>
          </a:xfrm>
        </p:grpSpPr>
        <p:sp>
          <p:nvSpPr>
            <p:cNvPr id="26633" name="Line 13"/>
            <p:cNvSpPr>
              <a:spLocks noChangeShapeType="1"/>
            </p:cNvSpPr>
            <p:nvPr/>
          </p:nvSpPr>
          <p:spPr bwMode="auto">
            <a:xfrm>
              <a:off x="2064" y="981"/>
              <a:ext cx="317" cy="181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Calibri Light" pitchFamily="34" charset="0"/>
              </a:endParaRPr>
            </a:p>
          </p:txBody>
        </p:sp>
        <p:sp>
          <p:nvSpPr>
            <p:cNvPr id="26634" name="Line 14"/>
            <p:cNvSpPr>
              <a:spLocks noChangeShapeType="1"/>
            </p:cNvSpPr>
            <p:nvPr/>
          </p:nvSpPr>
          <p:spPr bwMode="auto">
            <a:xfrm flipV="1">
              <a:off x="2064" y="981"/>
              <a:ext cx="317" cy="181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Calibri Light" pitchFamily="34" charset="0"/>
              </a:endParaRPr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95536" y="3212976"/>
            <a:ext cx="2779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latin typeface="Calibri Light" pitchFamily="34" charset="0"/>
              </a:rPr>
              <a:t>1-elementowe zbiory częste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4716016" y="4005064"/>
            <a:ext cx="3016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Calibri Light" pitchFamily="34" charset="0"/>
              </a:rPr>
              <a:t>skompresowana  bazy danych </a:t>
            </a:r>
            <a:endParaRPr lang="pl-PL" dirty="0">
              <a:latin typeface="Calibri Light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437112"/>
            <a:ext cx="4114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3573017"/>
            <a:ext cx="4248472" cy="142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Reguły asocjacyjne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b="1" dirty="0" smtClean="0">
                <a:solidFill>
                  <a:srgbClr val="006699"/>
                </a:solidFill>
                <a:latin typeface="Calibri" pitchFamily="34" charset="0"/>
              </a:rPr>
              <a:t>Reguła asocjacyjna</a:t>
            </a:r>
            <a:r>
              <a:rPr lang="pl-PL" dirty="0" smtClean="0">
                <a:latin typeface="Calibri" pitchFamily="34" charset="0"/>
              </a:rPr>
              <a:t> jest prostym probabilistycznym stwierdzeniem o współwystępowaniu pewnych zdarzeń.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pl-PL" b="1" dirty="0" smtClean="0">
                <a:solidFill>
                  <a:srgbClr val="006699"/>
                </a:solidFill>
                <a:latin typeface="Calibri" pitchFamily="34" charset="0"/>
              </a:rPr>
              <a:t>IF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i="1" dirty="0" smtClean="0">
                <a:latin typeface="Calibri" pitchFamily="34" charset="0"/>
              </a:rPr>
              <a:t>A=1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b="1" dirty="0" smtClean="0">
                <a:solidFill>
                  <a:srgbClr val="006699"/>
                </a:solidFill>
                <a:latin typeface="Calibri" pitchFamily="34" charset="0"/>
              </a:rPr>
              <a:t>AND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i="1" dirty="0" smtClean="0">
                <a:latin typeface="Calibri" pitchFamily="34" charset="0"/>
              </a:rPr>
              <a:t>B=1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b="1" dirty="0" smtClean="0">
                <a:solidFill>
                  <a:srgbClr val="006699"/>
                </a:solidFill>
                <a:latin typeface="Calibri" pitchFamily="34" charset="0"/>
              </a:rPr>
              <a:t>THEN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i="1" dirty="0" smtClean="0">
                <a:latin typeface="Calibri" pitchFamily="34" charset="0"/>
              </a:rPr>
              <a:t>C=1 z prawdopodobieństwem p</a:t>
            </a:r>
          </a:p>
          <a:p>
            <a:pPr>
              <a:lnSpc>
                <a:spcPct val="90000"/>
              </a:lnSpc>
              <a:buNone/>
            </a:pPr>
            <a:r>
              <a:rPr lang="pl-PL" dirty="0" smtClean="0">
                <a:latin typeface="Calibri" pitchFamily="34" charset="0"/>
              </a:rPr>
              <a:t>                         (</a:t>
            </a:r>
            <a:r>
              <a:rPr lang="pl-PL" dirty="0" err="1" smtClean="0">
                <a:latin typeface="Calibri" pitchFamily="34" charset="0"/>
              </a:rPr>
              <a:t>A,B</a:t>
            </a:r>
            <a:r>
              <a:rPr lang="pl-PL" dirty="0" smtClean="0">
                <a:latin typeface="Calibri" pitchFamily="34" charset="0"/>
              </a:rPr>
              <a:t>) =&gt; (C)</a:t>
            </a:r>
          </a:p>
          <a:p>
            <a:pPr>
              <a:lnSpc>
                <a:spcPct val="90000"/>
              </a:lnSpc>
            </a:pPr>
            <a:endParaRPr lang="pl-PL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pl-PL" dirty="0" smtClean="0">
                <a:latin typeface="Calibri" pitchFamily="34" charset="0"/>
              </a:rPr>
              <a:t>Prawdopodobieństwo </a:t>
            </a:r>
            <a:r>
              <a:rPr lang="pl-PL" i="1" dirty="0" smtClean="0">
                <a:latin typeface="Calibri" pitchFamily="34" charset="0"/>
              </a:rPr>
              <a:t>p(</a:t>
            </a:r>
            <a:r>
              <a:rPr lang="pl-PL" i="1" dirty="0" err="1" smtClean="0">
                <a:latin typeface="Calibri" pitchFamily="34" charset="0"/>
              </a:rPr>
              <a:t>A,B,C</a:t>
            </a:r>
            <a:r>
              <a:rPr lang="pl-PL" i="1" dirty="0" smtClean="0">
                <a:latin typeface="Calibri" pitchFamily="34" charset="0"/>
              </a:rPr>
              <a:t>)/p(</a:t>
            </a:r>
            <a:r>
              <a:rPr lang="pl-PL" i="1" dirty="0" err="1" smtClean="0">
                <a:latin typeface="Calibri" pitchFamily="34" charset="0"/>
              </a:rPr>
              <a:t>A,B</a:t>
            </a:r>
            <a:r>
              <a:rPr lang="pl-PL" i="1" dirty="0" smtClean="0">
                <a:latin typeface="Calibri" pitchFamily="34" charset="0"/>
              </a:rPr>
              <a:t>)</a:t>
            </a:r>
            <a:r>
              <a:rPr lang="pl-PL" dirty="0" smtClean="0">
                <a:latin typeface="Calibri" pitchFamily="34" charset="0"/>
              </a:rPr>
              <a:t> nazywamy </a:t>
            </a:r>
            <a:r>
              <a:rPr lang="pl-PL" dirty="0" smtClean="0">
                <a:solidFill>
                  <a:srgbClr val="006699"/>
                </a:solidFill>
                <a:latin typeface="Calibri" pitchFamily="34" charset="0"/>
              </a:rPr>
              <a:t>wsparciem </a:t>
            </a:r>
            <a:r>
              <a:rPr lang="pl-PL" i="1" dirty="0" smtClean="0">
                <a:latin typeface="Calibri" pitchFamily="34" charset="0"/>
              </a:rPr>
              <a:t>(</a:t>
            </a:r>
            <a:r>
              <a:rPr lang="pl-PL" i="1" dirty="0" err="1" smtClean="0">
                <a:latin typeface="Calibri" pitchFamily="34" charset="0"/>
              </a:rPr>
              <a:t>support</a:t>
            </a:r>
            <a:r>
              <a:rPr lang="pl-PL" i="1" dirty="0" smtClean="0">
                <a:latin typeface="Calibri" pitchFamily="34" charset="0"/>
              </a:rPr>
              <a:t>)</a:t>
            </a:r>
            <a:r>
              <a:rPr lang="pl-PL" dirty="0" smtClean="0">
                <a:solidFill>
                  <a:srgbClr val="006699"/>
                </a:solidFill>
                <a:latin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</a:rPr>
              <a:t>lub </a:t>
            </a:r>
            <a:r>
              <a:rPr lang="pl-PL" dirty="0" smtClean="0">
                <a:solidFill>
                  <a:srgbClr val="006699"/>
                </a:solidFill>
                <a:latin typeface="Calibri" pitchFamily="34" charset="0"/>
              </a:rPr>
              <a:t>częstością</a:t>
            </a:r>
            <a:r>
              <a:rPr lang="pl-PL" dirty="0" smtClean="0">
                <a:latin typeface="Calibri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pl-PL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pl-PL" dirty="0" smtClean="0">
                <a:latin typeface="Calibri" pitchFamily="34" charset="0"/>
              </a:rPr>
              <a:t>Prawdopodobieństwo warunkowe </a:t>
            </a:r>
            <a:r>
              <a:rPr lang="pl-PL" i="1" dirty="0" err="1" smtClean="0">
                <a:latin typeface="Calibri" pitchFamily="34" charset="0"/>
              </a:rPr>
              <a:t>p=p</a:t>
            </a:r>
            <a:r>
              <a:rPr lang="pl-PL" i="1" dirty="0" smtClean="0">
                <a:latin typeface="Calibri" pitchFamily="34" charset="0"/>
              </a:rPr>
              <a:t>(</a:t>
            </a:r>
            <a:r>
              <a:rPr lang="pl-PL" i="1" dirty="0" err="1" smtClean="0">
                <a:latin typeface="Calibri" pitchFamily="34" charset="0"/>
              </a:rPr>
              <a:t>C|A,B</a:t>
            </a:r>
            <a:r>
              <a:rPr lang="pl-PL" i="1" dirty="0" smtClean="0">
                <a:latin typeface="Calibri" pitchFamily="34" charset="0"/>
              </a:rPr>
              <a:t>)</a:t>
            </a:r>
            <a:r>
              <a:rPr lang="pl-PL" dirty="0" smtClean="0">
                <a:latin typeface="Calibri" pitchFamily="34" charset="0"/>
              </a:rPr>
              <a:t> nazywamy </a:t>
            </a:r>
            <a:r>
              <a:rPr lang="pl-PL" dirty="0" smtClean="0">
                <a:solidFill>
                  <a:srgbClr val="006699"/>
                </a:solidFill>
                <a:latin typeface="Calibri" pitchFamily="34" charset="0"/>
              </a:rPr>
              <a:t>dokładnością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i="1" dirty="0" smtClean="0">
                <a:latin typeface="Calibri" pitchFamily="34" charset="0"/>
              </a:rPr>
              <a:t>(</a:t>
            </a:r>
            <a:r>
              <a:rPr lang="pl-PL" i="1" dirty="0" err="1" smtClean="0">
                <a:latin typeface="Calibri" pitchFamily="34" charset="0"/>
              </a:rPr>
              <a:t>accuracy</a:t>
            </a:r>
            <a:r>
              <a:rPr lang="pl-PL" i="1" dirty="0" smtClean="0">
                <a:latin typeface="Calibri" pitchFamily="34" charset="0"/>
              </a:rPr>
              <a:t>)</a:t>
            </a:r>
            <a:r>
              <a:rPr lang="pl-PL" dirty="0" smtClean="0">
                <a:latin typeface="Calibri" pitchFamily="34" charset="0"/>
              </a:rPr>
              <a:t> lub </a:t>
            </a:r>
            <a:r>
              <a:rPr lang="pl-PL" dirty="0" smtClean="0">
                <a:solidFill>
                  <a:srgbClr val="006699"/>
                </a:solidFill>
                <a:latin typeface="Calibri" pitchFamily="34" charset="0"/>
              </a:rPr>
              <a:t>ufnością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i="1" dirty="0" smtClean="0">
                <a:latin typeface="Calibri" pitchFamily="34" charset="0"/>
              </a:rPr>
              <a:t>(</a:t>
            </a:r>
            <a:r>
              <a:rPr lang="pl-PL" i="1" dirty="0" err="1" smtClean="0">
                <a:latin typeface="Calibri" pitchFamily="34" charset="0"/>
              </a:rPr>
              <a:t>confidence</a:t>
            </a:r>
            <a:r>
              <a:rPr lang="pl-PL" i="1" dirty="0" smtClean="0">
                <a:latin typeface="Calibri" pitchFamily="34" charset="0"/>
              </a:rPr>
              <a:t>)</a:t>
            </a:r>
            <a:r>
              <a:rPr lang="pl-PL" dirty="0" smtClean="0">
                <a:latin typeface="Calibri" pitchFamily="34" charset="0"/>
              </a:rPr>
              <a:t> reguły, </a:t>
            </a:r>
          </a:p>
          <a:p>
            <a:pPr>
              <a:lnSpc>
                <a:spcPct val="90000"/>
              </a:lnSpc>
            </a:pPr>
            <a:endParaRPr lang="pl-PL" dirty="0" smtClean="0">
              <a:latin typeface="Calibri" pitchFamily="34" charset="0"/>
            </a:endParaRP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949280"/>
            <a:ext cx="17863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437112"/>
            <a:ext cx="1656184" cy="39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636912"/>
            <a:ext cx="1038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276725"/>
            <a:ext cx="4896544" cy="222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412777"/>
            <a:ext cx="3660226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 Light" pitchFamily="34" charset="0"/>
              </a:rPr>
              <a:t>Przykład</a:t>
            </a:r>
          </a:p>
        </p:txBody>
      </p:sp>
      <p:sp>
        <p:nvSpPr>
          <p:cNvPr id="184325" name="Oval 5"/>
          <p:cNvSpPr>
            <a:spLocks noChangeArrowheads="1"/>
          </p:cNvSpPr>
          <p:nvPr/>
        </p:nvSpPr>
        <p:spPr bwMode="auto">
          <a:xfrm>
            <a:off x="5795963" y="1268413"/>
            <a:ext cx="1439862" cy="574675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latin typeface="Calibri Light" pitchFamily="34" charset="0"/>
              </a:rPr>
              <a:t>null</a:t>
            </a:r>
          </a:p>
        </p:txBody>
      </p:sp>
      <p:sp>
        <p:nvSpPr>
          <p:cNvPr id="184327" name="Oval 7"/>
          <p:cNvSpPr>
            <a:spLocks noChangeArrowheads="1"/>
          </p:cNvSpPr>
          <p:nvPr/>
        </p:nvSpPr>
        <p:spPr bwMode="auto">
          <a:xfrm>
            <a:off x="4427538" y="1989138"/>
            <a:ext cx="1439862" cy="574675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latin typeface="Calibri Light" pitchFamily="34" charset="0"/>
              </a:rPr>
              <a:t>orzeszki: 4</a:t>
            </a:r>
          </a:p>
        </p:txBody>
      </p:sp>
      <p:cxnSp>
        <p:nvCxnSpPr>
          <p:cNvPr id="184330" name="AutoShape 10"/>
          <p:cNvCxnSpPr>
            <a:cxnSpLocks noChangeShapeType="1"/>
            <a:stCxn id="184325" idx="3"/>
            <a:endCxn id="184327" idx="7"/>
          </p:cNvCxnSpPr>
          <p:nvPr/>
        </p:nvCxnSpPr>
        <p:spPr bwMode="auto">
          <a:xfrm flipH="1">
            <a:off x="5656263" y="1758950"/>
            <a:ext cx="350837" cy="314325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</p:cxnSp>
      <p:sp>
        <p:nvSpPr>
          <p:cNvPr id="184331" name="Oval 11"/>
          <p:cNvSpPr>
            <a:spLocks noChangeArrowheads="1"/>
          </p:cNvSpPr>
          <p:nvPr/>
        </p:nvSpPr>
        <p:spPr bwMode="auto">
          <a:xfrm>
            <a:off x="3059113" y="2708275"/>
            <a:ext cx="1439862" cy="574675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latin typeface="Calibri Light" pitchFamily="34" charset="0"/>
              </a:rPr>
              <a:t>coca-cola: 1</a:t>
            </a:r>
          </a:p>
        </p:txBody>
      </p:sp>
      <p:cxnSp>
        <p:nvCxnSpPr>
          <p:cNvPr id="184332" name="AutoShape 12"/>
          <p:cNvCxnSpPr>
            <a:cxnSpLocks noChangeShapeType="1"/>
            <a:stCxn id="184327" idx="3"/>
            <a:endCxn id="184331" idx="7"/>
          </p:cNvCxnSpPr>
          <p:nvPr/>
        </p:nvCxnSpPr>
        <p:spPr bwMode="auto">
          <a:xfrm flipH="1">
            <a:off x="4287838" y="2479675"/>
            <a:ext cx="350837" cy="312738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</p:cxnSp>
      <p:sp>
        <p:nvSpPr>
          <p:cNvPr id="184339" name="Oval 19"/>
          <p:cNvSpPr>
            <a:spLocks noChangeArrowheads="1"/>
          </p:cNvSpPr>
          <p:nvPr/>
        </p:nvSpPr>
        <p:spPr bwMode="auto">
          <a:xfrm>
            <a:off x="5292725" y="2708275"/>
            <a:ext cx="1439863" cy="574675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latin typeface="Calibri Light" pitchFamily="34" charset="0"/>
              </a:rPr>
              <a:t>piwo: 3</a:t>
            </a:r>
          </a:p>
        </p:txBody>
      </p:sp>
      <p:cxnSp>
        <p:nvCxnSpPr>
          <p:cNvPr id="184340" name="AutoShape 20"/>
          <p:cNvCxnSpPr>
            <a:cxnSpLocks noChangeShapeType="1"/>
            <a:stCxn id="184327" idx="5"/>
            <a:endCxn id="184339" idx="0"/>
          </p:cNvCxnSpPr>
          <p:nvPr/>
        </p:nvCxnSpPr>
        <p:spPr bwMode="auto">
          <a:xfrm>
            <a:off x="5656263" y="2479675"/>
            <a:ext cx="357187" cy="228600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</p:cxnSp>
      <p:sp>
        <p:nvSpPr>
          <p:cNvPr id="184341" name="Rectangle 21"/>
          <p:cNvSpPr>
            <a:spLocks noChangeArrowheads="1"/>
          </p:cNvSpPr>
          <p:nvPr/>
        </p:nvSpPr>
        <p:spPr bwMode="auto">
          <a:xfrm>
            <a:off x="467544" y="4725145"/>
            <a:ext cx="3600400" cy="288032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184342" name="Rectangle 22"/>
          <p:cNvSpPr>
            <a:spLocks noChangeArrowheads="1"/>
          </p:cNvSpPr>
          <p:nvPr/>
        </p:nvSpPr>
        <p:spPr bwMode="auto">
          <a:xfrm>
            <a:off x="179512" y="1700808"/>
            <a:ext cx="2736304" cy="216024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184343" name="Rectangle 23"/>
          <p:cNvSpPr>
            <a:spLocks noChangeArrowheads="1"/>
          </p:cNvSpPr>
          <p:nvPr/>
        </p:nvSpPr>
        <p:spPr bwMode="auto">
          <a:xfrm>
            <a:off x="179512" y="2132856"/>
            <a:ext cx="2736304" cy="216024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184344" name="Oval 24"/>
          <p:cNvSpPr>
            <a:spLocks noChangeArrowheads="1"/>
          </p:cNvSpPr>
          <p:nvPr/>
        </p:nvSpPr>
        <p:spPr bwMode="auto">
          <a:xfrm>
            <a:off x="4427538" y="3573463"/>
            <a:ext cx="1439862" cy="574675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dirty="0">
                <a:latin typeface="Calibri Light" pitchFamily="34" charset="0"/>
              </a:rPr>
              <a:t>pieluszki: 2</a:t>
            </a:r>
          </a:p>
        </p:txBody>
      </p:sp>
      <p:cxnSp>
        <p:nvCxnSpPr>
          <p:cNvPr id="184345" name="AutoShape 25"/>
          <p:cNvCxnSpPr>
            <a:cxnSpLocks noChangeShapeType="1"/>
            <a:stCxn id="184339" idx="3"/>
            <a:endCxn id="184344" idx="0"/>
          </p:cNvCxnSpPr>
          <p:nvPr/>
        </p:nvCxnSpPr>
        <p:spPr bwMode="auto">
          <a:xfrm flipH="1">
            <a:off x="5148263" y="3198813"/>
            <a:ext cx="355600" cy="374650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</p:cxnSp>
      <p:sp>
        <p:nvSpPr>
          <p:cNvPr id="184346" name="Oval 26"/>
          <p:cNvSpPr>
            <a:spLocks noChangeArrowheads="1"/>
          </p:cNvSpPr>
          <p:nvPr/>
        </p:nvSpPr>
        <p:spPr bwMode="auto">
          <a:xfrm>
            <a:off x="7236296" y="2132856"/>
            <a:ext cx="1439862" cy="574675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latin typeface="Calibri Light" pitchFamily="34" charset="0"/>
              </a:rPr>
              <a:t>coca-cola: 1</a:t>
            </a:r>
          </a:p>
        </p:txBody>
      </p:sp>
      <p:cxnSp>
        <p:nvCxnSpPr>
          <p:cNvPr id="184347" name="AutoShape 27"/>
          <p:cNvCxnSpPr>
            <a:cxnSpLocks noChangeShapeType="1"/>
            <a:stCxn id="184339" idx="5"/>
            <a:endCxn id="184348" idx="0"/>
          </p:cNvCxnSpPr>
          <p:nvPr/>
        </p:nvCxnSpPr>
        <p:spPr bwMode="auto">
          <a:xfrm>
            <a:off x="6521725" y="3198791"/>
            <a:ext cx="570406" cy="374225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</p:cxnSp>
      <p:sp>
        <p:nvSpPr>
          <p:cNvPr id="184348" name="Oval 28"/>
          <p:cNvSpPr>
            <a:spLocks noChangeArrowheads="1"/>
          </p:cNvSpPr>
          <p:nvPr/>
        </p:nvSpPr>
        <p:spPr bwMode="auto">
          <a:xfrm>
            <a:off x="6372200" y="3573016"/>
            <a:ext cx="1439862" cy="574675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latin typeface="Calibri Light" pitchFamily="34" charset="0"/>
              </a:rPr>
              <a:t>coca-cola: 1</a:t>
            </a:r>
          </a:p>
        </p:txBody>
      </p:sp>
      <p:cxnSp>
        <p:nvCxnSpPr>
          <p:cNvPr id="184349" name="AutoShape 29"/>
          <p:cNvCxnSpPr>
            <a:cxnSpLocks noChangeShapeType="1"/>
            <a:stCxn id="184325" idx="5"/>
            <a:endCxn id="184346" idx="0"/>
          </p:cNvCxnSpPr>
          <p:nvPr/>
        </p:nvCxnSpPr>
        <p:spPr bwMode="auto">
          <a:xfrm>
            <a:off x="7024962" y="1758929"/>
            <a:ext cx="931265" cy="373927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79512" y="980728"/>
            <a:ext cx="2779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latin typeface="Calibri Light" pitchFamily="34" charset="0"/>
              </a:rPr>
              <a:t>1-elementowe zbiory częste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395536" y="3645024"/>
            <a:ext cx="3351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Calibri Light" pitchFamily="34" charset="0"/>
              </a:rPr>
              <a:t>posortowane </a:t>
            </a:r>
            <a:r>
              <a:rPr lang="pl-PL" i="1" dirty="0" err="1" smtClean="0">
                <a:latin typeface="Calibri Light" pitchFamily="34" charset="0"/>
              </a:rPr>
              <a:t>items</a:t>
            </a:r>
            <a:r>
              <a:rPr lang="pl-PL" i="1" dirty="0" smtClean="0">
                <a:latin typeface="Calibri Light" pitchFamily="34" charset="0"/>
              </a:rPr>
              <a:t> </a:t>
            </a:r>
            <a:r>
              <a:rPr lang="pl-PL" dirty="0" smtClean="0">
                <a:latin typeface="Calibri Light" pitchFamily="34" charset="0"/>
              </a:rPr>
              <a:t/>
            </a:r>
            <a:br>
              <a:rPr lang="pl-PL" dirty="0" smtClean="0">
                <a:latin typeface="Calibri Light" pitchFamily="34" charset="0"/>
              </a:rPr>
            </a:br>
            <a:r>
              <a:rPr lang="pl-PL" dirty="0" smtClean="0">
                <a:latin typeface="Calibri Light" pitchFamily="34" charset="0"/>
              </a:rPr>
              <a:t>w transakcjach skompresowanych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539552" y="5085184"/>
            <a:ext cx="4248472" cy="288032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467544" y="5445224"/>
            <a:ext cx="2520280" cy="216024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467544" y="5805264"/>
            <a:ext cx="4248472" cy="288032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539552" y="6165304"/>
            <a:ext cx="4248472" cy="288032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 Light" pitchFamily="34" charset="0"/>
            </a:endParaRPr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4426893" y="1989783"/>
            <a:ext cx="1439862" cy="574675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latin typeface="Calibri Light" pitchFamily="34" charset="0"/>
              </a:rPr>
              <a:t>orzeszki: 4</a:t>
            </a:r>
          </a:p>
        </p:txBody>
      </p:sp>
      <p:cxnSp>
        <p:nvCxnSpPr>
          <p:cNvPr id="40" name="AutoShape 10"/>
          <p:cNvCxnSpPr>
            <a:cxnSpLocks noChangeShapeType="1"/>
            <a:endCxn id="39" idx="7"/>
          </p:cNvCxnSpPr>
          <p:nvPr/>
        </p:nvCxnSpPr>
        <p:spPr bwMode="auto">
          <a:xfrm flipH="1">
            <a:off x="5655618" y="1759595"/>
            <a:ext cx="350837" cy="314325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</p:cxnSp>
      <p:sp>
        <p:nvSpPr>
          <p:cNvPr id="41" name="Oval 19"/>
          <p:cNvSpPr>
            <a:spLocks noChangeArrowheads="1"/>
          </p:cNvSpPr>
          <p:nvPr/>
        </p:nvSpPr>
        <p:spPr bwMode="auto">
          <a:xfrm>
            <a:off x="5292080" y="2708920"/>
            <a:ext cx="1439863" cy="574675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latin typeface="Calibri Light" pitchFamily="34" charset="0"/>
              </a:rPr>
              <a:t>piwo: 3</a:t>
            </a:r>
          </a:p>
        </p:txBody>
      </p:sp>
      <p:cxnSp>
        <p:nvCxnSpPr>
          <p:cNvPr id="42" name="AutoShape 20"/>
          <p:cNvCxnSpPr>
            <a:cxnSpLocks noChangeShapeType="1"/>
            <a:stCxn id="39" idx="5"/>
            <a:endCxn id="41" idx="0"/>
          </p:cNvCxnSpPr>
          <p:nvPr/>
        </p:nvCxnSpPr>
        <p:spPr bwMode="auto">
          <a:xfrm>
            <a:off x="5655618" y="2480320"/>
            <a:ext cx="357187" cy="228600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</p:cxnSp>
      <p:sp>
        <p:nvSpPr>
          <p:cNvPr id="43" name="Oval 24"/>
          <p:cNvSpPr>
            <a:spLocks noChangeArrowheads="1"/>
          </p:cNvSpPr>
          <p:nvPr/>
        </p:nvSpPr>
        <p:spPr bwMode="auto">
          <a:xfrm>
            <a:off x="4426893" y="3574108"/>
            <a:ext cx="1439862" cy="574675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dirty="0">
                <a:latin typeface="Calibri Light" pitchFamily="34" charset="0"/>
              </a:rPr>
              <a:t>pieluszki: 2</a:t>
            </a:r>
          </a:p>
        </p:txBody>
      </p:sp>
      <p:cxnSp>
        <p:nvCxnSpPr>
          <p:cNvPr id="44" name="AutoShape 25"/>
          <p:cNvCxnSpPr>
            <a:cxnSpLocks noChangeShapeType="1"/>
            <a:stCxn id="41" idx="3"/>
            <a:endCxn id="43" idx="0"/>
          </p:cNvCxnSpPr>
          <p:nvPr/>
        </p:nvCxnSpPr>
        <p:spPr bwMode="auto">
          <a:xfrm flipH="1">
            <a:off x="5147618" y="3199458"/>
            <a:ext cx="355600" cy="374650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8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animBg="1"/>
      <p:bldP spid="184327" grpId="0" animBg="1"/>
      <p:bldP spid="184331" grpId="0" animBg="1"/>
      <p:bldP spid="184339" grpId="0" animBg="1"/>
      <p:bldP spid="184341" grpId="0" animBg="1"/>
      <p:bldP spid="184342" grpId="0" animBg="1"/>
      <p:bldP spid="184343" grpId="0" animBg="1"/>
      <p:bldP spid="184344" grpId="0" animBg="1"/>
      <p:bldP spid="184346" grpId="0" animBg="1"/>
      <p:bldP spid="184348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 Light" pitchFamily="34" charset="0"/>
              </a:rPr>
              <a:t>Przykład</a:t>
            </a:r>
          </a:p>
        </p:txBody>
      </p:sp>
      <p:sp>
        <p:nvSpPr>
          <p:cNvPr id="28675" name="Rectangle 25"/>
          <p:cNvSpPr>
            <a:spLocks noChangeArrowheads="1"/>
          </p:cNvSpPr>
          <p:nvPr/>
        </p:nvSpPr>
        <p:spPr bwMode="auto">
          <a:xfrm>
            <a:off x="0" y="981075"/>
            <a:ext cx="2366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 Light" pitchFamily="34" charset="0"/>
              </a:rPr>
              <a:t>Eksploracja FP- drzewa:</a:t>
            </a:r>
          </a:p>
        </p:txBody>
      </p:sp>
      <p:sp>
        <p:nvSpPr>
          <p:cNvPr id="28676" name="Rectangle 26"/>
          <p:cNvSpPr>
            <a:spLocks noChangeArrowheads="1"/>
          </p:cNvSpPr>
          <p:nvPr/>
        </p:nvSpPr>
        <p:spPr bwMode="auto">
          <a:xfrm>
            <a:off x="250825" y="1341438"/>
            <a:ext cx="40322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buFontTx/>
              <a:buChar char="•"/>
            </a:pPr>
            <a:r>
              <a:rPr lang="pl-PL">
                <a:latin typeface="Calibri Light" pitchFamily="34" charset="0"/>
              </a:rPr>
              <a:t>Rozpocznijmy od analizy ostatniego znalezionego 1-elementowego zbioru częstego - zbioru </a:t>
            </a:r>
            <a:r>
              <a:rPr lang="pl-PL">
                <a:solidFill>
                  <a:srgbClr val="006699"/>
                </a:solidFill>
                <a:latin typeface="Calibri Light" pitchFamily="34" charset="0"/>
              </a:rPr>
              <a:t>‘pieluszki’</a:t>
            </a:r>
            <a:r>
              <a:rPr lang="pl-PL">
                <a:latin typeface="Calibri Light" pitchFamily="34" charset="0"/>
              </a:rPr>
              <a:t> </a:t>
            </a:r>
          </a:p>
          <a:p>
            <a:pPr marL="179388" indent="-179388">
              <a:buFontTx/>
              <a:buChar char="•"/>
            </a:pPr>
            <a:r>
              <a:rPr lang="pl-PL">
                <a:latin typeface="Calibri Light" pitchFamily="34" charset="0"/>
              </a:rPr>
              <a:t>Jedyną </a:t>
            </a:r>
            <a:r>
              <a:rPr lang="pl-PL">
                <a:solidFill>
                  <a:srgbClr val="006699"/>
                </a:solidFill>
                <a:latin typeface="Calibri Light" pitchFamily="34" charset="0"/>
              </a:rPr>
              <a:t>ścieżką prefiksową</a:t>
            </a:r>
            <a:r>
              <a:rPr lang="pl-PL">
                <a:latin typeface="Calibri Light" pitchFamily="34" charset="0"/>
              </a:rPr>
              <a:t> wzorca ‘pieluszki’ jest ścieżka:</a:t>
            </a:r>
          </a:p>
          <a:p>
            <a:pPr marL="179388" indent="-179388"/>
            <a:r>
              <a:rPr lang="pl-PL">
                <a:latin typeface="Calibri Light" pitchFamily="34" charset="0"/>
              </a:rPr>
              <a:t>	</a:t>
            </a:r>
            <a:r>
              <a:rPr lang="pl-PL">
                <a:solidFill>
                  <a:srgbClr val="006699"/>
                </a:solidFill>
                <a:latin typeface="Calibri Light" pitchFamily="34" charset="0"/>
              </a:rPr>
              <a:t>{(orzeszki, piwo): 2}</a:t>
            </a:r>
          </a:p>
          <a:p>
            <a:pPr marL="179388" indent="-179388">
              <a:buFontTx/>
              <a:buChar char="•"/>
            </a:pPr>
            <a:r>
              <a:rPr lang="pl-PL">
                <a:latin typeface="Calibri Light" pitchFamily="34" charset="0"/>
              </a:rPr>
              <a:t>Licznik częstości tej ścieżki </a:t>
            </a:r>
            <a:br>
              <a:rPr lang="pl-PL">
                <a:latin typeface="Calibri Light" pitchFamily="34" charset="0"/>
              </a:rPr>
            </a:br>
            <a:r>
              <a:rPr lang="pl-PL">
                <a:latin typeface="Calibri Light" pitchFamily="34" charset="0"/>
              </a:rPr>
              <a:t>przyjmuje wartość licznika transakcji wierzchołka ‘pieluszki’ i jest równy </a:t>
            </a:r>
            <a:r>
              <a:rPr lang="pl-PL">
                <a:solidFill>
                  <a:srgbClr val="006699"/>
                </a:solidFill>
                <a:latin typeface="Calibri Light" pitchFamily="34" charset="0"/>
              </a:rPr>
              <a:t>2</a:t>
            </a:r>
            <a:endParaRPr lang="pl-PL">
              <a:latin typeface="Calibri Light" pitchFamily="34" charset="0"/>
            </a:endParaRPr>
          </a:p>
        </p:txBody>
      </p:sp>
      <p:sp>
        <p:nvSpPr>
          <p:cNvPr id="28677" name="Oval 28"/>
          <p:cNvSpPr>
            <a:spLocks noChangeArrowheads="1"/>
          </p:cNvSpPr>
          <p:nvPr/>
        </p:nvSpPr>
        <p:spPr bwMode="auto">
          <a:xfrm>
            <a:off x="6227763" y="1125538"/>
            <a:ext cx="1439862" cy="574675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latin typeface="Calibri Light" pitchFamily="34" charset="0"/>
              </a:rPr>
              <a:t>null</a:t>
            </a:r>
          </a:p>
        </p:txBody>
      </p:sp>
      <p:sp>
        <p:nvSpPr>
          <p:cNvPr id="28678" name="Oval 29"/>
          <p:cNvSpPr>
            <a:spLocks noChangeArrowheads="1"/>
          </p:cNvSpPr>
          <p:nvPr/>
        </p:nvSpPr>
        <p:spPr bwMode="auto">
          <a:xfrm>
            <a:off x="4859338" y="1846263"/>
            <a:ext cx="1439862" cy="574675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latin typeface="Calibri Light" pitchFamily="34" charset="0"/>
              </a:rPr>
              <a:t>orzeszki</a:t>
            </a:r>
          </a:p>
        </p:txBody>
      </p:sp>
      <p:cxnSp>
        <p:nvCxnSpPr>
          <p:cNvPr id="28679" name="AutoShape 30"/>
          <p:cNvCxnSpPr>
            <a:cxnSpLocks noChangeShapeType="1"/>
            <a:stCxn id="28677" idx="3"/>
            <a:endCxn id="28678" idx="7"/>
          </p:cNvCxnSpPr>
          <p:nvPr/>
        </p:nvCxnSpPr>
        <p:spPr bwMode="auto">
          <a:xfrm flipH="1">
            <a:off x="6088063" y="1616075"/>
            <a:ext cx="350837" cy="314325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</p:cxnSp>
      <p:sp>
        <p:nvSpPr>
          <p:cNvPr id="185375" name="Oval 31"/>
          <p:cNvSpPr>
            <a:spLocks noChangeArrowheads="1"/>
          </p:cNvSpPr>
          <p:nvPr/>
        </p:nvSpPr>
        <p:spPr bwMode="auto">
          <a:xfrm>
            <a:off x="3490913" y="2565400"/>
            <a:ext cx="1439862" cy="574675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latin typeface="Calibri Light" pitchFamily="34" charset="0"/>
              </a:rPr>
              <a:t>coca-cola</a:t>
            </a:r>
          </a:p>
        </p:txBody>
      </p:sp>
      <p:cxnSp>
        <p:nvCxnSpPr>
          <p:cNvPr id="185376" name="AutoShape 32"/>
          <p:cNvCxnSpPr>
            <a:cxnSpLocks noChangeShapeType="1"/>
            <a:stCxn id="28678" idx="3"/>
            <a:endCxn id="185375" idx="7"/>
          </p:cNvCxnSpPr>
          <p:nvPr/>
        </p:nvCxnSpPr>
        <p:spPr bwMode="auto">
          <a:xfrm flipH="1">
            <a:off x="4719638" y="2336800"/>
            <a:ext cx="350837" cy="312738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</p:cxnSp>
      <p:sp>
        <p:nvSpPr>
          <p:cNvPr id="28682" name="Oval 33"/>
          <p:cNvSpPr>
            <a:spLocks noChangeArrowheads="1"/>
          </p:cNvSpPr>
          <p:nvPr/>
        </p:nvSpPr>
        <p:spPr bwMode="auto">
          <a:xfrm>
            <a:off x="5724525" y="2565400"/>
            <a:ext cx="1439863" cy="574675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latin typeface="Calibri Light" pitchFamily="34" charset="0"/>
              </a:rPr>
              <a:t>piwo</a:t>
            </a:r>
          </a:p>
        </p:txBody>
      </p:sp>
      <p:cxnSp>
        <p:nvCxnSpPr>
          <p:cNvPr id="28683" name="AutoShape 34"/>
          <p:cNvCxnSpPr>
            <a:cxnSpLocks noChangeShapeType="1"/>
            <a:stCxn id="28678" idx="5"/>
            <a:endCxn id="28682" idx="0"/>
          </p:cNvCxnSpPr>
          <p:nvPr/>
        </p:nvCxnSpPr>
        <p:spPr bwMode="auto">
          <a:xfrm>
            <a:off x="6088063" y="2336800"/>
            <a:ext cx="357187" cy="228600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</p:cxnSp>
      <p:sp>
        <p:nvSpPr>
          <p:cNvPr id="28684" name="Oval 35"/>
          <p:cNvSpPr>
            <a:spLocks noChangeArrowheads="1"/>
          </p:cNvSpPr>
          <p:nvPr/>
        </p:nvSpPr>
        <p:spPr bwMode="auto">
          <a:xfrm>
            <a:off x="4859338" y="3430588"/>
            <a:ext cx="1439862" cy="574675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dirty="0">
                <a:solidFill>
                  <a:srgbClr val="CC3300"/>
                </a:solidFill>
                <a:latin typeface="Calibri Light" pitchFamily="34" charset="0"/>
              </a:rPr>
              <a:t>pieluszki:</a:t>
            </a:r>
            <a:r>
              <a:rPr lang="pl-PL" dirty="0">
                <a:latin typeface="Calibri Light" pitchFamily="34" charset="0"/>
              </a:rPr>
              <a:t> </a:t>
            </a:r>
            <a:r>
              <a:rPr lang="pl-PL" dirty="0">
                <a:solidFill>
                  <a:srgbClr val="CC3300"/>
                </a:solidFill>
                <a:latin typeface="Calibri Light" pitchFamily="34" charset="0"/>
              </a:rPr>
              <a:t>2</a:t>
            </a:r>
          </a:p>
        </p:txBody>
      </p:sp>
      <p:cxnSp>
        <p:nvCxnSpPr>
          <p:cNvPr id="28685" name="AutoShape 36"/>
          <p:cNvCxnSpPr>
            <a:cxnSpLocks noChangeShapeType="1"/>
            <a:stCxn id="28682" idx="3"/>
            <a:endCxn id="28684" idx="0"/>
          </p:cNvCxnSpPr>
          <p:nvPr/>
        </p:nvCxnSpPr>
        <p:spPr bwMode="auto">
          <a:xfrm flipH="1">
            <a:off x="5580063" y="3055938"/>
            <a:ext cx="355600" cy="374650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</p:cxnSp>
      <p:sp>
        <p:nvSpPr>
          <p:cNvPr id="185381" name="Oval 37"/>
          <p:cNvSpPr>
            <a:spLocks noChangeArrowheads="1"/>
          </p:cNvSpPr>
          <p:nvPr/>
        </p:nvSpPr>
        <p:spPr bwMode="auto">
          <a:xfrm>
            <a:off x="6516688" y="3430588"/>
            <a:ext cx="1439862" cy="574675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latin typeface="Calibri Light" pitchFamily="34" charset="0"/>
              </a:rPr>
              <a:t>coca-cola</a:t>
            </a:r>
          </a:p>
        </p:txBody>
      </p:sp>
      <p:cxnSp>
        <p:nvCxnSpPr>
          <p:cNvPr id="185382" name="AutoShape 38"/>
          <p:cNvCxnSpPr>
            <a:cxnSpLocks noChangeShapeType="1"/>
            <a:stCxn id="28682" idx="5"/>
            <a:endCxn id="185381" idx="0"/>
          </p:cNvCxnSpPr>
          <p:nvPr/>
        </p:nvCxnSpPr>
        <p:spPr bwMode="auto">
          <a:xfrm>
            <a:off x="6953250" y="3055938"/>
            <a:ext cx="284163" cy="374650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</p:cxnSp>
      <p:sp>
        <p:nvSpPr>
          <p:cNvPr id="185383" name="Oval 39"/>
          <p:cNvSpPr>
            <a:spLocks noChangeArrowheads="1"/>
          </p:cNvSpPr>
          <p:nvPr/>
        </p:nvSpPr>
        <p:spPr bwMode="auto">
          <a:xfrm>
            <a:off x="7091363" y="1917700"/>
            <a:ext cx="1439862" cy="574675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latin typeface="Calibri Light" pitchFamily="34" charset="0"/>
              </a:rPr>
              <a:t>coca-cola</a:t>
            </a:r>
          </a:p>
        </p:txBody>
      </p:sp>
      <p:cxnSp>
        <p:nvCxnSpPr>
          <p:cNvPr id="185384" name="AutoShape 40"/>
          <p:cNvCxnSpPr>
            <a:cxnSpLocks noChangeShapeType="1"/>
            <a:stCxn id="28677" idx="5"/>
            <a:endCxn id="185383" idx="0"/>
          </p:cNvCxnSpPr>
          <p:nvPr/>
        </p:nvCxnSpPr>
        <p:spPr bwMode="auto">
          <a:xfrm>
            <a:off x="7456488" y="1616075"/>
            <a:ext cx="355600" cy="301625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</p:cxnSp>
      <p:sp>
        <p:nvSpPr>
          <p:cNvPr id="185385" name="Rectangle 41"/>
          <p:cNvSpPr>
            <a:spLocks noChangeArrowheads="1"/>
          </p:cNvSpPr>
          <p:nvPr/>
        </p:nvSpPr>
        <p:spPr bwMode="auto">
          <a:xfrm>
            <a:off x="250825" y="4437063"/>
            <a:ext cx="84248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buFont typeface="Calibri" pitchFamily="34" charset="0"/>
              <a:buChar char="–"/>
            </a:pPr>
            <a:r>
              <a:rPr lang="pl-PL" sz="2000">
                <a:latin typeface="Calibri Light" pitchFamily="34" charset="0"/>
              </a:rPr>
              <a:t>Ścieżka </a:t>
            </a:r>
            <a:r>
              <a:rPr lang="pl-PL" sz="2000">
                <a:solidFill>
                  <a:srgbClr val="006699"/>
                </a:solidFill>
                <a:latin typeface="Calibri Light" pitchFamily="34" charset="0"/>
              </a:rPr>
              <a:t>{(orzeszki, piwo): 2}</a:t>
            </a:r>
            <a:r>
              <a:rPr lang="pl-PL" sz="2000">
                <a:latin typeface="Calibri Light" pitchFamily="34" charset="0"/>
              </a:rPr>
              <a:t> tworzy </a:t>
            </a:r>
            <a:r>
              <a:rPr lang="pl-PL" sz="2000">
                <a:solidFill>
                  <a:srgbClr val="006699"/>
                </a:solidFill>
                <a:latin typeface="Calibri Light" pitchFamily="34" charset="0"/>
              </a:rPr>
              <a:t>warunkową bazę</a:t>
            </a:r>
            <a:r>
              <a:rPr lang="pl-PL" sz="2000">
                <a:latin typeface="Calibri Light" pitchFamily="34" charset="0"/>
              </a:rPr>
              <a:t> wzorca ‘pieluszki’.</a:t>
            </a:r>
          </a:p>
          <a:p>
            <a:pPr marL="179388" indent="-179388">
              <a:buFont typeface="Calibri" pitchFamily="34" charset="0"/>
              <a:buChar char="–"/>
            </a:pPr>
            <a:r>
              <a:rPr lang="pl-PL" sz="2000">
                <a:latin typeface="Calibri Light" pitchFamily="34" charset="0"/>
              </a:rPr>
              <a:t>Warunkowe FP-drzewo, związane ze wzorcem `pieluszki', zawiera tylko jedną ścieżkę </a:t>
            </a:r>
            <a:r>
              <a:rPr lang="pl-PL" sz="2000">
                <a:solidFill>
                  <a:srgbClr val="006699"/>
                </a:solidFill>
                <a:latin typeface="Calibri Light" pitchFamily="34" charset="0"/>
              </a:rPr>
              <a:t>{(orzeszki: 2, piwo: 2)}</a:t>
            </a:r>
          </a:p>
          <a:p>
            <a:pPr marL="179388" indent="-179388">
              <a:buFont typeface="Calibri" pitchFamily="34" charset="0"/>
              <a:buChar char="–"/>
            </a:pPr>
            <a:r>
              <a:rPr lang="pl-PL" sz="2000">
                <a:latin typeface="Calibri Light" pitchFamily="34" charset="0"/>
              </a:rPr>
              <a:t>Ścieżka ta generuje następujące </a:t>
            </a:r>
            <a:r>
              <a:rPr lang="pl-PL" sz="2000">
                <a:solidFill>
                  <a:srgbClr val="CC3300"/>
                </a:solidFill>
                <a:latin typeface="Calibri Light" pitchFamily="34" charset="0"/>
              </a:rPr>
              <a:t>zbiory częste:</a:t>
            </a:r>
            <a:r>
              <a:rPr lang="pl-PL" sz="2000">
                <a:latin typeface="Calibri Light" pitchFamily="34" charset="0"/>
              </a:rPr>
              <a:t> </a:t>
            </a:r>
            <a:r>
              <a:rPr lang="pl-PL" sz="2000" i="1">
                <a:solidFill>
                  <a:srgbClr val="006699"/>
                </a:solidFill>
                <a:latin typeface="Calibri Light" pitchFamily="34" charset="0"/>
              </a:rPr>
              <a:t>(orzeszki, piwo, pieluszki : 2), (orzeszki, pieluszki : 2) </a:t>
            </a:r>
            <a:r>
              <a:rPr lang="pl-PL" sz="2000">
                <a:latin typeface="Calibri Light" pitchFamily="34" charset="0"/>
              </a:rPr>
              <a:t>oraz</a:t>
            </a:r>
            <a:r>
              <a:rPr lang="pl-PL" sz="2000" i="1">
                <a:solidFill>
                  <a:srgbClr val="006699"/>
                </a:solidFill>
                <a:latin typeface="Calibri Light" pitchFamily="34" charset="0"/>
              </a:rPr>
              <a:t> (piwo, pieluszki : 2)</a:t>
            </a:r>
          </a:p>
          <a:p>
            <a:pPr marL="179388" indent="-179388">
              <a:buFont typeface="Calibri" pitchFamily="34" charset="0"/>
              <a:buChar char="–"/>
            </a:pPr>
            <a:r>
              <a:rPr lang="pl-PL" sz="2000">
                <a:latin typeface="Calibri Light" pitchFamily="34" charset="0"/>
              </a:rPr>
              <a:t>Wsparcie wygenerowanych zbiorów częstych wynosi </a:t>
            </a:r>
            <a:r>
              <a:rPr lang="pl-PL" sz="2000">
                <a:solidFill>
                  <a:srgbClr val="006699"/>
                </a:solidFill>
                <a:latin typeface="Calibri Light" pitchFamily="34" charset="0"/>
              </a:rPr>
              <a:t>40%</a:t>
            </a:r>
          </a:p>
        </p:txBody>
      </p:sp>
      <p:sp>
        <p:nvSpPr>
          <p:cNvPr id="19" name="Oval 29"/>
          <p:cNvSpPr>
            <a:spLocks noChangeArrowheads="1"/>
          </p:cNvSpPr>
          <p:nvPr/>
        </p:nvSpPr>
        <p:spPr bwMode="auto">
          <a:xfrm>
            <a:off x="4860032" y="1844824"/>
            <a:ext cx="1439862" cy="574675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dirty="0">
                <a:latin typeface="Calibri Light" pitchFamily="34" charset="0"/>
              </a:rPr>
              <a:t>orzeszki</a:t>
            </a:r>
          </a:p>
        </p:txBody>
      </p:sp>
      <p:sp>
        <p:nvSpPr>
          <p:cNvPr id="20" name="Oval 33"/>
          <p:cNvSpPr>
            <a:spLocks noChangeArrowheads="1"/>
          </p:cNvSpPr>
          <p:nvPr/>
        </p:nvSpPr>
        <p:spPr bwMode="auto">
          <a:xfrm>
            <a:off x="5725219" y="2563961"/>
            <a:ext cx="1439863" cy="574675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>
                <a:latin typeface="Calibri Light" pitchFamily="34" charset="0"/>
              </a:rPr>
              <a:t>piwo</a:t>
            </a:r>
          </a:p>
        </p:txBody>
      </p:sp>
      <p:cxnSp>
        <p:nvCxnSpPr>
          <p:cNvPr id="21" name="AutoShape 34"/>
          <p:cNvCxnSpPr>
            <a:cxnSpLocks noChangeShapeType="1"/>
            <a:stCxn id="19" idx="5"/>
            <a:endCxn id="20" idx="0"/>
          </p:cNvCxnSpPr>
          <p:nvPr/>
        </p:nvCxnSpPr>
        <p:spPr bwMode="auto">
          <a:xfrm>
            <a:off x="6089031" y="2335340"/>
            <a:ext cx="356120" cy="228621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</p:cxnSp>
      <p:cxnSp>
        <p:nvCxnSpPr>
          <p:cNvPr id="22" name="AutoShape 36"/>
          <p:cNvCxnSpPr>
            <a:cxnSpLocks noChangeShapeType="1"/>
            <a:stCxn id="20" idx="3"/>
          </p:cNvCxnSpPr>
          <p:nvPr/>
        </p:nvCxnSpPr>
        <p:spPr bwMode="auto">
          <a:xfrm flipH="1">
            <a:off x="5580757" y="3054499"/>
            <a:ext cx="355600" cy="374650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8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85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8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8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85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75" grpId="0" animBg="1"/>
      <p:bldP spid="185381" grpId="0" animBg="1"/>
      <p:bldP spid="185383" grpId="0" animBg="1"/>
      <p:bldP spid="185385" grpId="0"/>
      <p:bldP spid="19" grpId="0" animBg="1"/>
      <p:bldP spid="2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 Light" pitchFamily="34" charset="0"/>
              </a:rPr>
              <a:t>Przykład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mtClean="0">
                <a:latin typeface="Calibri Light" pitchFamily="34" charset="0"/>
              </a:rPr>
              <a:t>Wynikiem działania algorytmu FP-Growth są następujące zbiory częste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36912"/>
            <a:ext cx="68849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 Light" pitchFamily="34" charset="0"/>
              </a:rPr>
              <a:t>Generacja reguł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mtClean="0">
                <a:latin typeface="Calibri Light" pitchFamily="34" charset="0"/>
              </a:rPr>
              <a:t>Na etapie generacji reguł pomijane są zbiory częste jednoelementowe. </a:t>
            </a:r>
          </a:p>
          <a:p>
            <a:pPr>
              <a:lnSpc>
                <a:spcPct val="90000"/>
              </a:lnSpc>
            </a:pPr>
            <a:r>
              <a:rPr lang="pl-PL" smtClean="0">
                <a:latin typeface="Calibri Light" pitchFamily="34" charset="0"/>
              </a:rPr>
              <a:t>W przypadku pozostałych zbiorów reguły generowane są jako wszystkie permutacje elementów do nich należących. </a:t>
            </a:r>
          </a:p>
          <a:p>
            <a:pPr>
              <a:lnSpc>
                <a:spcPct val="90000"/>
              </a:lnSpc>
            </a:pPr>
            <a:r>
              <a:rPr lang="pl-PL" smtClean="0">
                <a:latin typeface="Calibri Light" pitchFamily="34" charset="0"/>
              </a:rPr>
              <a:t>Przykładowo, dla zbioru 2, 3, 5 można wygenerować następujące reguły:</a:t>
            </a:r>
          </a:p>
          <a:p>
            <a:pPr lvl="2">
              <a:lnSpc>
                <a:spcPct val="90000"/>
              </a:lnSpc>
              <a:buFont typeface="Georgia" pitchFamily="18" charset="0"/>
              <a:buNone/>
            </a:pPr>
            <a:r>
              <a:rPr lang="pl-PL" smtClean="0">
                <a:latin typeface="Calibri Light" pitchFamily="34" charset="0"/>
              </a:rPr>
              <a:t>2 3 → 5</a:t>
            </a:r>
          </a:p>
          <a:p>
            <a:pPr lvl="2">
              <a:lnSpc>
                <a:spcPct val="90000"/>
              </a:lnSpc>
              <a:buFont typeface="Georgia" pitchFamily="18" charset="0"/>
              <a:buNone/>
            </a:pPr>
            <a:r>
              <a:rPr lang="pl-PL" smtClean="0">
                <a:latin typeface="Calibri Light" pitchFamily="34" charset="0"/>
              </a:rPr>
              <a:t>2 5 → 3</a:t>
            </a:r>
          </a:p>
          <a:p>
            <a:pPr lvl="2">
              <a:lnSpc>
                <a:spcPct val="90000"/>
              </a:lnSpc>
              <a:buFont typeface="Georgia" pitchFamily="18" charset="0"/>
              <a:buNone/>
            </a:pPr>
            <a:r>
              <a:rPr lang="pl-PL" smtClean="0">
                <a:latin typeface="Calibri Light" pitchFamily="34" charset="0"/>
              </a:rPr>
              <a:t>3 5 → 2</a:t>
            </a:r>
          </a:p>
          <a:p>
            <a:pPr lvl="2">
              <a:lnSpc>
                <a:spcPct val="90000"/>
              </a:lnSpc>
              <a:buFont typeface="Georgia" pitchFamily="18" charset="0"/>
              <a:buNone/>
            </a:pPr>
            <a:r>
              <a:rPr lang="pl-PL" smtClean="0">
                <a:latin typeface="Calibri Light" pitchFamily="34" charset="0"/>
              </a:rPr>
              <a:t>2 → 3 5</a:t>
            </a:r>
          </a:p>
          <a:p>
            <a:pPr lvl="2">
              <a:lnSpc>
                <a:spcPct val="90000"/>
              </a:lnSpc>
              <a:buFont typeface="Georgia" pitchFamily="18" charset="0"/>
              <a:buNone/>
            </a:pPr>
            <a:r>
              <a:rPr lang="pl-PL" smtClean="0">
                <a:latin typeface="Calibri Light" pitchFamily="34" charset="0"/>
              </a:rPr>
              <a:t>3 → 2 5</a:t>
            </a:r>
          </a:p>
          <a:p>
            <a:pPr lvl="2">
              <a:lnSpc>
                <a:spcPct val="90000"/>
              </a:lnSpc>
              <a:buFont typeface="Georgia" pitchFamily="18" charset="0"/>
              <a:buNone/>
            </a:pPr>
            <a:r>
              <a:rPr lang="pl-PL" smtClean="0">
                <a:latin typeface="Calibri Light" pitchFamily="34" charset="0"/>
              </a:rPr>
              <a:t>5 → 2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dirty="0" err="1" smtClean="0">
                <a:latin typeface="Calibri Light" pitchFamily="34" charset="0"/>
              </a:rPr>
              <a:t>hadoop</a:t>
            </a:r>
            <a:endParaRPr lang="pl-PL" dirty="0" smtClean="0">
              <a:latin typeface="Calibri Light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412776"/>
            <a:ext cx="5183807" cy="216024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000" dirty="0" smtClean="0">
                <a:latin typeface="Calibri Light" pitchFamily="34" charset="0"/>
              </a:rPr>
              <a:t>Association Rule Mining in </a:t>
            </a:r>
            <a:r>
              <a:rPr lang="en-US" sz="2000" dirty="0" err="1" smtClean="0">
                <a:latin typeface="Calibri Light" pitchFamily="34" charset="0"/>
              </a:rPr>
              <a:t>Hadoop</a:t>
            </a:r>
            <a:r>
              <a:rPr lang="en-US" sz="2000" dirty="0" smtClean="0">
                <a:latin typeface="Calibri Light" pitchFamily="34" charset="0"/>
              </a:rPr>
              <a:t> using Python</a:t>
            </a:r>
            <a:endParaRPr lang="pl-PL" sz="2000" dirty="0" smtClean="0">
              <a:latin typeface="Calibri Light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Calibri Light" pitchFamily="34" charset="0"/>
              </a:rPr>
              <a:t>FP­Tree</a:t>
            </a:r>
            <a:endParaRPr lang="en-US" sz="2000" dirty="0" smtClean="0">
              <a:latin typeface="Calibri Light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 Light" pitchFamily="34" charset="0"/>
              </a:rPr>
              <a:t>Parallelizing </a:t>
            </a:r>
            <a:r>
              <a:rPr lang="en-US" sz="2000" dirty="0" err="1" smtClean="0">
                <a:latin typeface="Calibri Light" pitchFamily="34" charset="0"/>
              </a:rPr>
              <a:t>FP­tree</a:t>
            </a:r>
            <a:r>
              <a:rPr lang="en-US" sz="2000" dirty="0" smtClean="0">
                <a:latin typeface="Calibri Light" pitchFamily="34" charset="0"/>
              </a:rPr>
              <a:t> growth algorithm</a:t>
            </a:r>
          </a:p>
          <a:p>
            <a:pPr lvl="1">
              <a:lnSpc>
                <a:spcPct val="90000"/>
              </a:lnSpc>
            </a:pPr>
            <a:r>
              <a:rPr lang="pl-PL" sz="2000" dirty="0" err="1" smtClean="0">
                <a:latin typeface="Calibri Light" pitchFamily="34" charset="0"/>
              </a:rPr>
              <a:t>Map-reduce</a:t>
            </a:r>
            <a:r>
              <a:rPr lang="pl-PL" sz="2000" dirty="0" smtClean="0">
                <a:latin typeface="Calibri Light" pitchFamily="34" charset="0"/>
              </a:rPr>
              <a:t>­ 1; </a:t>
            </a:r>
            <a:r>
              <a:rPr lang="pl-PL" sz="2000" dirty="0" err="1" smtClean="0">
                <a:latin typeface="Calibri Light" pitchFamily="34" charset="0"/>
              </a:rPr>
              <a:t>Map-reduce</a:t>
            </a:r>
            <a:r>
              <a:rPr lang="pl-PL" sz="2000" dirty="0" smtClean="0">
                <a:latin typeface="Calibri Light" pitchFamily="34" charset="0"/>
              </a:rPr>
              <a:t> ­2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Calibri Ligh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2"/>
            <a:ext cx="3534752" cy="208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7193" y="1124744"/>
            <a:ext cx="365680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49080"/>
            <a:ext cx="3457575" cy="219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2565400"/>
            <a:ext cx="7488238" cy="1368425"/>
          </a:xfrm>
        </p:spPr>
        <p:txBody>
          <a:bodyPr/>
          <a:lstStyle/>
          <a:p>
            <a:r>
              <a:rPr lang="pl-PL" sz="3600" dirty="0" smtClean="0">
                <a:solidFill>
                  <a:srgbClr val="006699"/>
                </a:solidFill>
              </a:rPr>
              <a:t>Wielopoziomowe</a:t>
            </a:r>
            <a:r>
              <a:rPr lang="pl-PL" sz="3600" dirty="0" smtClean="0"/>
              <a:t> </a:t>
            </a:r>
            <a:br>
              <a:rPr lang="pl-PL" sz="3600" dirty="0" smtClean="0"/>
            </a:br>
            <a:r>
              <a:rPr lang="pl-PL" sz="2400" dirty="0" smtClean="0"/>
              <a:t>reguły asocjacyjne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Wielopoziomowe reguły asocjacyjne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000" dirty="0" smtClean="0"/>
              <a:t>Przykładowa wielopoziomowa reguła asocjacyjna:</a:t>
            </a:r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pl-PL" sz="2000" dirty="0" smtClean="0"/>
              <a:t>	</a:t>
            </a:r>
            <a:r>
              <a:rPr lang="pl-PL" sz="2000" i="1" dirty="0" smtClean="0"/>
              <a:t>50% klientów kupujących </a:t>
            </a:r>
            <a:r>
              <a:rPr lang="pl-PL" sz="2000" i="1" dirty="0" smtClean="0">
                <a:solidFill>
                  <a:srgbClr val="006699"/>
                </a:solidFill>
              </a:rPr>
              <a:t>pieczywo</a:t>
            </a:r>
            <a:r>
              <a:rPr lang="pl-PL" sz="2000" i="1" dirty="0" smtClean="0"/>
              <a:t> (chleb, bułki, rogale, itp.) kupuje również </a:t>
            </a:r>
            <a:r>
              <a:rPr lang="pl-PL" sz="2000" i="1" dirty="0" smtClean="0">
                <a:solidFill>
                  <a:srgbClr val="006699"/>
                </a:solidFill>
              </a:rPr>
              <a:t>sok owocowy</a:t>
            </a:r>
          </a:p>
          <a:p>
            <a:pPr>
              <a:lnSpc>
                <a:spcPct val="80000"/>
              </a:lnSpc>
            </a:pPr>
            <a:r>
              <a:rPr lang="pl-PL" sz="2000" dirty="0" smtClean="0"/>
              <a:t>Reguły asocjacyjne reprezentujące asocjacje pomiędzy  nazwanymi </a:t>
            </a:r>
            <a:r>
              <a:rPr lang="pl-PL" sz="2000" dirty="0" smtClean="0">
                <a:solidFill>
                  <a:srgbClr val="006699"/>
                </a:solidFill>
              </a:rPr>
              <a:t>grupami</a:t>
            </a:r>
            <a:r>
              <a:rPr lang="pl-PL" sz="2000" dirty="0" smtClean="0"/>
              <a:t> elementów (produktów, zdarzeń, cech, usług, itp.) nazywamy </a:t>
            </a:r>
            <a:r>
              <a:rPr lang="pl-PL" sz="2000" dirty="0" smtClean="0">
                <a:solidFill>
                  <a:srgbClr val="006699"/>
                </a:solidFill>
              </a:rPr>
              <a:t>wielopoziomowymi lub uogólnionymi</a:t>
            </a:r>
            <a:r>
              <a:rPr lang="pl-PL" sz="2000" dirty="0" smtClean="0"/>
              <a:t> regułami asocjacyjnymi</a:t>
            </a:r>
          </a:p>
          <a:p>
            <a:pPr>
              <a:lnSpc>
                <a:spcPct val="80000"/>
              </a:lnSpc>
            </a:pPr>
            <a:r>
              <a:rPr lang="pl-PL" sz="2000" dirty="0" smtClean="0"/>
              <a:t>Operują na ogólniejszych hierarchiach pojęciowych, które są </a:t>
            </a:r>
            <a:r>
              <a:rPr lang="pl-PL" sz="2000" dirty="0" smtClean="0">
                <a:solidFill>
                  <a:srgbClr val="006699"/>
                </a:solidFill>
              </a:rPr>
              <a:t>czytelniejsze</a:t>
            </a:r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smtClean="0"/>
              <a:t>i łatwiejsze do analizy, oraz reprezentują </a:t>
            </a:r>
            <a:r>
              <a:rPr lang="pl-PL" sz="2000" dirty="0" smtClean="0">
                <a:solidFill>
                  <a:srgbClr val="006699"/>
                </a:solidFill>
              </a:rPr>
              <a:t>uogólnioną wiedzę</a:t>
            </a:r>
            <a:r>
              <a:rPr lang="pl-PL" sz="2000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pl-PL" sz="2000" dirty="0" smtClean="0"/>
              <a:t>Wielopoziomowych reguł asocjacyjnych </a:t>
            </a:r>
            <a:r>
              <a:rPr lang="pl-PL" sz="2000" dirty="0" smtClean="0">
                <a:solidFill>
                  <a:srgbClr val="006699"/>
                </a:solidFill>
              </a:rPr>
              <a:t>nie można wyprowadzić</a:t>
            </a:r>
            <a:r>
              <a:rPr lang="pl-PL" sz="2000" dirty="0" smtClean="0"/>
              <a:t> ze zbioru jednopoziomowych reguł asocjacyjnych. </a:t>
            </a:r>
          </a:p>
          <a:p>
            <a:pPr lvl="2">
              <a:lnSpc>
                <a:spcPct val="80000"/>
              </a:lnSpc>
            </a:pPr>
            <a:r>
              <a:rPr lang="pl-PL" sz="1800" dirty="0" smtClean="0"/>
              <a:t>Wynika to z faktu, że wsparcie wierzchołka wewnętrznego taksonomii elementów nie jest równe sumie wsparć jego następników w taksonomii.</a:t>
            </a:r>
          </a:p>
          <a:p>
            <a:pPr lvl="2">
              <a:lnSpc>
                <a:spcPct val="80000"/>
              </a:lnSpc>
            </a:pPr>
            <a:r>
              <a:rPr lang="pl-PL" sz="1800" dirty="0" smtClean="0"/>
              <a:t>W pojedynczej transakcji mogą występować elementy należące do tego samego wierzchołka wewnętrznego. Co więcej, w pojedynczej transakcji mogą wystąpić, wielokrotnie, elementy należące do różnych wierzchołków wewnętrznych taksonomii.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Taksonomia elementów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6699"/>
                </a:solidFill>
              </a:rPr>
              <a:t>Taksonomia elementów</a:t>
            </a:r>
            <a:r>
              <a:rPr lang="pl-PL" dirty="0" smtClean="0"/>
              <a:t> (hierarchia wymiaru) </a:t>
            </a:r>
            <a:br>
              <a:rPr lang="pl-PL" dirty="0" smtClean="0"/>
            </a:br>
            <a:r>
              <a:rPr lang="pl-PL" dirty="0" smtClean="0"/>
              <a:t>– klasyfikacja pojęciowa elementów. </a:t>
            </a:r>
          </a:p>
          <a:p>
            <a:pPr lvl="1"/>
            <a:r>
              <a:rPr lang="pl-PL" dirty="0" smtClean="0"/>
              <a:t>opisuje relacje </a:t>
            </a:r>
            <a:r>
              <a:rPr lang="pl-PL" dirty="0" smtClean="0">
                <a:solidFill>
                  <a:srgbClr val="006699"/>
                </a:solidFill>
              </a:rPr>
              <a:t>generalizacji/specjalizacji</a:t>
            </a:r>
            <a:r>
              <a:rPr lang="pl-PL" dirty="0" smtClean="0"/>
              <a:t> pomiędzy elementami </a:t>
            </a:r>
          </a:p>
          <a:p>
            <a:r>
              <a:rPr lang="pl-PL" dirty="0" smtClean="0"/>
              <a:t>Taksonomia elementów ma charakter naturalny </a:t>
            </a:r>
            <a:br>
              <a:rPr lang="pl-PL" dirty="0" smtClean="0"/>
            </a:br>
            <a:r>
              <a:rPr lang="pl-PL" dirty="0" smtClean="0"/>
              <a:t>i wynika z ogólnie przyjętej klasyfikacji elementów. </a:t>
            </a:r>
          </a:p>
          <a:p>
            <a:r>
              <a:rPr lang="pl-PL" dirty="0" smtClean="0"/>
              <a:t>Dla zbioru elementów</a:t>
            </a:r>
            <a:r>
              <a:rPr lang="pl-PL" i="1" dirty="0" smtClean="0"/>
              <a:t> </a:t>
            </a:r>
            <a:r>
              <a:rPr lang="pl-PL" dirty="0" smtClean="0"/>
              <a:t>może być zdefiniowanych </a:t>
            </a:r>
            <a:br>
              <a:rPr lang="pl-PL" dirty="0" smtClean="0"/>
            </a:br>
            <a:r>
              <a:rPr lang="pl-PL" dirty="0" smtClean="0"/>
              <a:t>jednocześnie wiele taksonomii. </a:t>
            </a:r>
          </a:p>
          <a:p>
            <a:endParaRPr lang="pl-PL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Taksonomia elementów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mtClean="0"/>
              <a:t>Przykładowa taksonomia produktów supermarketu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349500"/>
            <a:ext cx="63912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dirty="0" smtClean="0"/>
              <a:t>Poziomy abstrakcji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dirty="0" smtClean="0"/>
              <a:t>Dana jest baza danych transakcji T </a:t>
            </a:r>
            <a:br>
              <a:rPr lang="pl-PL" dirty="0" smtClean="0"/>
            </a:br>
            <a:r>
              <a:rPr lang="pl-PL" dirty="0" smtClean="0"/>
              <a:t>oraz taksonomia elementów H</a:t>
            </a:r>
            <a:endParaRPr lang="pl-PL" i="1" dirty="0" smtClean="0"/>
          </a:p>
          <a:p>
            <a:pPr>
              <a:lnSpc>
                <a:spcPct val="90000"/>
              </a:lnSpc>
            </a:pPr>
            <a:r>
              <a:rPr lang="pl-PL" dirty="0" smtClean="0">
                <a:solidFill>
                  <a:srgbClr val="006699"/>
                </a:solidFill>
              </a:rPr>
              <a:t>próg minimalnego wsparcia</a:t>
            </a:r>
            <a:r>
              <a:rPr lang="pl-PL" dirty="0" smtClean="0"/>
              <a:t> jest jednakowy dla wszystkich  reguł </a:t>
            </a:r>
            <a:r>
              <a:rPr lang="pl-PL" dirty="0" smtClean="0">
                <a:solidFill>
                  <a:srgbClr val="006699"/>
                </a:solidFill>
              </a:rPr>
              <a:t>niezależnie</a:t>
            </a:r>
            <a:r>
              <a:rPr lang="pl-PL" dirty="0" smtClean="0"/>
              <a:t> od tego, czy reguła opisuje asocjacje występujące na najniższym </a:t>
            </a:r>
            <a:r>
              <a:rPr lang="pl-PL" dirty="0" smtClean="0">
                <a:solidFill>
                  <a:srgbClr val="006699"/>
                </a:solidFill>
              </a:rPr>
              <a:t>poziomie abstrakcji</a:t>
            </a:r>
            <a:r>
              <a:rPr lang="pl-PL" dirty="0" smtClean="0"/>
              <a:t>, to jest, asocjacje pomiędzy elementami zbioru I, czy też na wyższym poziomie abstrakcji, to jest, pomiędzy nazwanymi grupami elementów.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Calibri" pitchFamily="34" charset="0"/>
              </a:rPr>
              <a:t>Ufność i wsparcie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1800" dirty="0" smtClean="0">
                <a:latin typeface="Calibri" pitchFamily="34" charset="0"/>
              </a:rPr>
              <a:t>Reguła postaci: </a:t>
            </a:r>
            <a:endParaRPr lang="pl-PL" sz="1800" i="1" dirty="0" smtClean="0">
              <a:solidFill>
                <a:srgbClr val="006699"/>
              </a:solidFill>
              <a:latin typeface="Times New Roman" pitchFamily="18" charset="0"/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pl-PL" sz="1800" dirty="0" smtClean="0">
                <a:solidFill>
                  <a:srgbClr val="006699"/>
                </a:solidFill>
                <a:latin typeface="Calibri" pitchFamily="34" charset="0"/>
                <a:sym typeface="Symbol" pitchFamily="18" charset="2"/>
              </a:rPr>
              <a:t>Wsparcie</a:t>
            </a:r>
            <a:r>
              <a:rPr lang="pl-PL" sz="180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pl-PL" sz="1800" dirty="0" err="1" smtClean="0">
                <a:latin typeface="Calibri" pitchFamily="34" charset="0"/>
                <a:sym typeface="Symbol" pitchFamily="18" charset="2"/>
              </a:rPr>
              <a:t>(su</a:t>
            </a:r>
            <a:r>
              <a:rPr lang="pl-PL" sz="1800" dirty="0" smtClean="0">
                <a:latin typeface="Calibri" pitchFamily="34" charset="0"/>
                <a:sym typeface="Symbol" pitchFamily="18" charset="2"/>
              </a:rPr>
              <a:t>p) – prawdopodobieństwo, że transakcja zawiera dany produkt.</a:t>
            </a:r>
          </a:p>
          <a:p>
            <a:pPr lvl="1">
              <a:lnSpc>
                <a:spcPct val="90000"/>
              </a:lnSpc>
            </a:pPr>
            <a:r>
              <a:rPr lang="pl-PL" sz="1800" dirty="0" smtClean="0">
                <a:solidFill>
                  <a:srgbClr val="006699"/>
                </a:solidFill>
                <a:latin typeface="Calibri" pitchFamily="34" charset="0"/>
                <a:sym typeface="Symbol" pitchFamily="18" charset="2"/>
              </a:rPr>
              <a:t>Ufność</a:t>
            </a:r>
            <a:r>
              <a:rPr lang="pl-PL" sz="1800" dirty="0" smtClean="0">
                <a:latin typeface="Calibri" pitchFamily="34" charset="0"/>
                <a:sym typeface="Symbol" pitchFamily="18" charset="2"/>
              </a:rPr>
              <a:t> (</a:t>
            </a:r>
            <a:r>
              <a:rPr lang="pl-PL" sz="1800" dirty="0" err="1" smtClean="0">
                <a:latin typeface="Calibri" pitchFamily="34" charset="0"/>
                <a:sym typeface="Symbol" pitchFamily="18" charset="2"/>
              </a:rPr>
              <a:t>conf</a:t>
            </a:r>
            <a:r>
              <a:rPr lang="pl-PL" sz="1800" dirty="0" smtClean="0">
                <a:latin typeface="Calibri" pitchFamily="34" charset="0"/>
                <a:sym typeface="Symbol" pitchFamily="18" charset="2"/>
              </a:rPr>
              <a:t>) - warunkowe prawdopodobieństwo, że obserwacja (transakcja) zawierająca element X, zawiera również Y, nazywane jest poziomem zaufania – wiarygodność reguły.</a:t>
            </a:r>
            <a:r>
              <a:rPr lang="pl-PL" sz="1800" i="1" dirty="0" smtClean="0">
                <a:latin typeface="Calibri" pitchFamily="34" charset="0"/>
                <a:sym typeface="Symbol" pitchFamily="18" charset="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pl-PL" sz="1800" dirty="0" smtClean="0">
                <a:latin typeface="Calibri" pitchFamily="34" charset="0"/>
              </a:rPr>
              <a:t>Celem jest znalezienie wszystkich reguł spełniających warunek, że </a:t>
            </a:r>
            <a:r>
              <a:rPr lang="pl-PL" sz="1800" dirty="0" smtClean="0">
                <a:solidFill>
                  <a:srgbClr val="006699"/>
                </a:solidFill>
                <a:latin typeface="Calibri" pitchFamily="34" charset="0"/>
              </a:rPr>
              <a:t>dokładność</a:t>
            </a:r>
            <a:r>
              <a:rPr lang="pl-PL" sz="1800" dirty="0" smtClean="0">
                <a:latin typeface="Calibri" pitchFamily="34" charset="0"/>
              </a:rPr>
              <a:t> (ufność) jest większa niż ustalony </a:t>
            </a:r>
            <a:r>
              <a:rPr lang="pl-PL" sz="1800" dirty="0" smtClean="0">
                <a:solidFill>
                  <a:srgbClr val="006699"/>
                </a:solidFill>
                <a:latin typeface="Calibri" pitchFamily="34" charset="0"/>
              </a:rPr>
              <a:t>próg </a:t>
            </a:r>
            <a:r>
              <a:rPr lang="pl-PL" sz="1800" i="1" dirty="0" smtClean="0">
                <a:solidFill>
                  <a:srgbClr val="006699"/>
                </a:solidFill>
                <a:latin typeface="Calibri" pitchFamily="34" charset="0"/>
              </a:rPr>
              <a:t>p</a:t>
            </a:r>
            <a:r>
              <a:rPr lang="pl-PL" sz="1800" i="1" baseline="-25000" dirty="0" smtClean="0">
                <a:solidFill>
                  <a:srgbClr val="006699"/>
                </a:solidFill>
                <a:latin typeface="Calibri" pitchFamily="34" charset="0"/>
              </a:rPr>
              <a:t>a  </a:t>
            </a:r>
            <a:r>
              <a:rPr lang="pl-PL" sz="1800" i="1" dirty="0" smtClean="0">
                <a:solidFill>
                  <a:srgbClr val="006699"/>
                </a:solidFill>
                <a:latin typeface="Calibri" pitchFamily="34" charset="0"/>
              </a:rPr>
              <a:t>(</a:t>
            </a:r>
            <a:r>
              <a:rPr lang="pl-PL" sz="1800" i="1" dirty="0" err="1" smtClean="0">
                <a:solidFill>
                  <a:srgbClr val="006699"/>
                </a:solidFill>
                <a:latin typeface="Calibri" pitchFamily="34" charset="0"/>
              </a:rPr>
              <a:t>minconf</a:t>
            </a:r>
            <a:r>
              <a:rPr lang="pl-PL" sz="1800" i="1" dirty="0" smtClean="0">
                <a:solidFill>
                  <a:srgbClr val="006699"/>
                </a:solidFill>
                <a:latin typeface="Calibri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pl-PL" sz="1800" dirty="0" smtClean="0">
                <a:latin typeface="Calibri" pitchFamily="34" charset="0"/>
              </a:rPr>
              <a:t>oraz </a:t>
            </a:r>
            <a:r>
              <a:rPr lang="pl-PL" sz="1800" dirty="0" smtClean="0">
                <a:solidFill>
                  <a:srgbClr val="006699"/>
                </a:solidFill>
                <a:latin typeface="Calibri" pitchFamily="34" charset="0"/>
              </a:rPr>
              <a:t>wsparcie</a:t>
            </a:r>
            <a:r>
              <a:rPr lang="pl-PL" sz="1800" dirty="0" smtClean="0">
                <a:latin typeface="Calibri" pitchFamily="34" charset="0"/>
              </a:rPr>
              <a:t> jest większe niż pewien </a:t>
            </a:r>
            <a:r>
              <a:rPr lang="pl-PL" sz="1800" dirty="0" smtClean="0">
                <a:solidFill>
                  <a:srgbClr val="006699"/>
                </a:solidFill>
                <a:latin typeface="Calibri" pitchFamily="34" charset="0"/>
              </a:rPr>
              <a:t>próg </a:t>
            </a:r>
            <a:r>
              <a:rPr lang="pl-PL" sz="1800" i="1" dirty="0" err="1" smtClean="0">
                <a:solidFill>
                  <a:srgbClr val="006699"/>
                </a:solidFill>
                <a:latin typeface="Calibri" pitchFamily="34" charset="0"/>
              </a:rPr>
              <a:t>p</a:t>
            </a:r>
            <a:r>
              <a:rPr lang="pl-PL" sz="1800" i="1" baseline="-25000" dirty="0" err="1" smtClean="0">
                <a:solidFill>
                  <a:srgbClr val="006699"/>
                </a:solidFill>
                <a:latin typeface="Calibri" pitchFamily="34" charset="0"/>
              </a:rPr>
              <a:t>s</a:t>
            </a:r>
            <a:r>
              <a:rPr lang="pl-PL" sz="1800" dirty="0" smtClean="0">
                <a:latin typeface="Calibri" pitchFamily="34" charset="0"/>
              </a:rPr>
              <a:t> </a:t>
            </a:r>
            <a:r>
              <a:rPr lang="pl-PL" sz="1800" i="1" dirty="0" smtClean="0">
                <a:solidFill>
                  <a:srgbClr val="006699"/>
                </a:solidFill>
                <a:latin typeface="Calibri" pitchFamily="34" charset="0"/>
              </a:rPr>
              <a:t>(</a:t>
            </a:r>
            <a:r>
              <a:rPr lang="pl-PL" sz="1800" i="1" dirty="0" err="1" smtClean="0">
                <a:solidFill>
                  <a:srgbClr val="006699"/>
                </a:solidFill>
                <a:latin typeface="Calibri" pitchFamily="34" charset="0"/>
              </a:rPr>
              <a:t>minsup</a:t>
            </a:r>
            <a:r>
              <a:rPr lang="pl-PL" sz="1800" i="1" dirty="0" smtClean="0">
                <a:solidFill>
                  <a:srgbClr val="006699"/>
                </a:solidFill>
                <a:latin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pl-PL" sz="1800" dirty="0" smtClean="0">
                <a:latin typeface="Calibri" pitchFamily="34" charset="0"/>
              </a:rPr>
              <a:t>np. znalezienie wszystkich reguł ze wsparciem &gt; 0,5 </a:t>
            </a:r>
            <a:br>
              <a:rPr lang="pl-PL" sz="1800" dirty="0" smtClean="0">
                <a:latin typeface="Calibri" pitchFamily="34" charset="0"/>
              </a:rPr>
            </a:br>
            <a:r>
              <a:rPr lang="pl-PL" sz="1800" dirty="0" smtClean="0">
                <a:latin typeface="Calibri" pitchFamily="34" charset="0"/>
              </a:rPr>
              <a:t>i dokładnością &gt; 0,8</a:t>
            </a:r>
          </a:p>
          <a:p>
            <a:pPr>
              <a:lnSpc>
                <a:spcPct val="90000"/>
              </a:lnSpc>
            </a:pPr>
            <a:r>
              <a:rPr lang="pl-PL" sz="1800" dirty="0" smtClean="0">
                <a:solidFill>
                  <a:srgbClr val="006699"/>
                </a:solidFill>
                <a:latin typeface="Calibri" pitchFamily="34" charset="0"/>
              </a:rPr>
              <a:t>Słaba forma wiedzy</a:t>
            </a:r>
            <a:r>
              <a:rPr lang="pl-PL" sz="1800" dirty="0" smtClean="0">
                <a:latin typeface="Calibri" pitchFamily="34" charset="0"/>
              </a:rPr>
              <a:t> – nie są to stwierdzenia charakteryzujące populację, a jedynie podsumowanie wzorców w obserwacjach</a:t>
            </a:r>
          </a:p>
          <a:p>
            <a:pPr>
              <a:lnSpc>
                <a:spcPct val="90000"/>
              </a:lnSpc>
            </a:pPr>
            <a:r>
              <a:rPr lang="pl-PL" sz="1800" dirty="0" smtClean="0">
                <a:latin typeface="Calibri" pitchFamily="34" charset="0"/>
              </a:rPr>
              <a:t>Mówimy, że reguła asocjacyjna </a:t>
            </a:r>
            <a:r>
              <a:rPr lang="pl-PL" sz="1800" i="1" dirty="0" smtClean="0">
                <a:solidFill>
                  <a:srgbClr val="006699"/>
                </a:solidFill>
                <a:latin typeface="Times New Roman" pitchFamily="18" charset="0"/>
                <a:sym typeface="Symbol" pitchFamily="18" charset="2"/>
              </a:rPr>
              <a:t> </a:t>
            </a:r>
            <a:r>
              <a:rPr lang="es-ES" sz="1800" dirty="0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el-GR" sz="1800" i="1" dirty="0" smtClean="0">
                <a:solidFill>
                  <a:srgbClr val="006699"/>
                </a:solidFill>
                <a:latin typeface="Times New Roman" pitchFamily="18" charset="0"/>
                <a:sym typeface="Symbol" pitchFamily="18" charset="2"/>
              </a:rPr>
              <a:t>φ</a:t>
            </a:r>
            <a:r>
              <a:rPr lang="pl-PL" sz="1800" dirty="0" smtClean="0">
                <a:latin typeface="Calibri" pitchFamily="34" charset="0"/>
              </a:rPr>
              <a:t> jest </a:t>
            </a:r>
            <a:r>
              <a:rPr lang="pl-PL" sz="1800" dirty="0" smtClean="0">
                <a:solidFill>
                  <a:srgbClr val="006699"/>
                </a:solidFill>
                <a:latin typeface="Calibri" pitchFamily="34" charset="0"/>
              </a:rPr>
              <a:t>silna</a:t>
            </a:r>
            <a:r>
              <a:rPr lang="pl-PL" sz="1800" dirty="0" smtClean="0">
                <a:latin typeface="Calibri" pitchFamily="34" charset="0"/>
              </a:rPr>
              <a:t> jeżeli </a:t>
            </a:r>
            <a:br>
              <a:rPr lang="pl-PL" sz="1800" dirty="0" smtClean="0">
                <a:latin typeface="Calibri" pitchFamily="34" charset="0"/>
              </a:rPr>
            </a:br>
            <a:r>
              <a:rPr lang="es-ES" sz="1800" i="1" dirty="0" smtClean="0">
                <a:latin typeface="Calibri" pitchFamily="34" charset="0"/>
              </a:rPr>
              <a:t>sup(</a:t>
            </a:r>
            <a:r>
              <a:rPr lang="pl-PL" sz="1800" i="1" dirty="0" smtClean="0">
                <a:solidFill>
                  <a:srgbClr val="006699"/>
                </a:solidFill>
                <a:latin typeface="Times New Roman" pitchFamily="18" charset="0"/>
                <a:sym typeface="Symbol" pitchFamily="18" charset="2"/>
              </a:rPr>
              <a:t> </a:t>
            </a:r>
            <a:r>
              <a:rPr lang="es-ES" sz="1800" i="1" dirty="0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el-GR" sz="1800" i="1" dirty="0" smtClean="0">
                <a:solidFill>
                  <a:srgbClr val="006699"/>
                </a:solidFill>
                <a:latin typeface="Times New Roman" pitchFamily="18" charset="0"/>
                <a:sym typeface="Symbol" pitchFamily="18" charset="2"/>
              </a:rPr>
              <a:t>φ</a:t>
            </a:r>
            <a:r>
              <a:rPr lang="es-ES" sz="1800" i="1" dirty="0" smtClean="0">
                <a:latin typeface="Calibri" pitchFamily="34" charset="0"/>
              </a:rPr>
              <a:t>) ≥ minsup</a:t>
            </a:r>
            <a:r>
              <a:rPr lang="es-ES" sz="1800" dirty="0" smtClean="0">
                <a:latin typeface="Calibri" pitchFamily="34" charset="0"/>
              </a:rPr>
              <a:t> i </a:t>
            </a:r>
            <a:r>
              <a:rPr lang="es-ES" sz="1800" i="1" dirty="0" smtClean="0">
                <a:latin typeface="Calibri" pitchFamily="34" charset="0"/>
              </a:rPr>
              <a:t>conf(</a:t>
            </a:r>
            <a:r>
              <a:rPr lang="pl-PL" sz="1800" i="1" dirty="0" smtClean="0">
                <a:solidFill>
                  <a:srgbClr val="006699"/>
                </a:solidFill>
                <a:latin typeface="Times New Roman" pitchFamily="18" charset="0"/>
                <a:sym typeface="Symbol" pitchFamily="18" charset="2"/>
              </a:rPr>
              <a:t> </a:t>
            </a:r>
            <a:r>
              <a:rPr lang="es-ES" sz="1800" i="1" dirty="0" smtClean="0">
                <a:solidFill>
                  <a:srgbClr val="006699"/>
                </a:solidFill>
                <a:latin typeface="Calibri" pitchFamily="34" charset="0"/>
              </a:rPr>
              <a:t>→</a:t>
            </a:r>
            <a:r>
              <a:rPr lang="el-GR" sz="1800" i="1" dirty="0" smtClean="0">
                <a:solidFill>
                  <a:srgbClr val="006699"/>
                </a:solidFill>
                <a:latin typeface="Times New Roman" pitchFamily="18" charset="0"/>
                <a:sym typeface="Symbol" pitchFamily="18" charset="2"/>
              </a:rPr>
              <a:t>φ</a:t>
            </a:r>
            <a:r>
              <a:rPr lang="es-ES" sz="1800" i="1" dirty="0" smtClean="0">
                <a:latin typeface="Calibri" pitchFamily="34" charset="0"/>
              </a:rPr>
              <a:t>) ≥ minconf</a:t>
            </a:r>
            <a:endParaRPr lang="pl-PL" sz="1800" i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2400" smtClean="0"/>
              <a:t>Podstawowy algorytm odkrywania</a:t>
            </a:r>
            <a:br>
              <a:rPr lang="pl-PL" sz="2400" smtClean="0"/>
            </a:br>
            <a:r>
              <a:rPr lang="pl-PL" sz="2000" smtClean="0"/>
              <a:t>wielopoziomowych reguł asocjacyjnych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>
              <a:buFont typeface="Georgia" pitchFamily="18" charset="0"/>
              <a:buAutoNum type="arabicPeriod"/>
            </a:pPr>
            <a:r>
              <a:rPr lang="pl-PL" b="1" dirty="0" smtClean="0"/>
              <a:t>Krok 1: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006699"/>
                </a:solidFill>
              </a:rPr>
              <a:t>Rozszerz każdą transakcję </a:t>
            </a:r>
            <a:r>
              <a:rPr lang="pl-PL" dirty="0" smtClean="0"/>
              <a:t>T</a:t>
            </a:r>
            <a:r>
              <a:rPr lang="pl-PL" baseline="-25000" dirty="0" smtClean="0"/>
              <a:t>i</a:t>
            </a:r>
            <a:r>
              <a:rPr lang="pl-PL" dirty="0" smtClean="0"/>
              <a:t> </a:t>
            </a:r>
            <a:r>
              <a:rPr lang="pl-PL" sz="1800" dirty="0" smtClean="0"/>
              <a:t>∈</a:t>
            </a:r>
            <a:r>
              <a:rPr lang="pl-PL" dirty="0" smtClean="0"/>
              <a:t> D o </a:t>
            </a:r>
            <a:r>
              <a:rPr lang="pl-PL" dirty="0" smtClean="0">
                <a:solidFill>
                  <a:srgbClr val="CC3300"/>
                </a:solidFill>
              </a:rPr>
              <a:t>zbiór poprzedników </a:t>
            </a:r>
            <a:r>
              <a:rPr lang="pl-PL" dirty="0" smtClean="0"/>
              <a:t>(nazwane </a:t>
            </a:r>
            <a:r>
              <a:rPr lang="pl-PL" dirty="0" smtClean="0">
                <a:solidFill>
                  <a:srgbClr val="006699"/>
                </a:solidFill>
              </a:rPr>
              <a:t>grupy elementów</a:t>
            </a:r>
            <a:r>
              <a:rPr lang="pl-PL" dirty="0" smtClean="0"/>
              <a:t>) wszystkich elementów należących do transakcji </a:t>
            </a:r>
            <a:r>
              <a:rPr lang="pl-PL" sz="1800" dirty="0" smtClean="0"/>
              <a:t>(pomijamy w tym rozszerzeniu korzeń taksonomii i, ewentualnie, usuwamy wszystkie powtarzające się elementy)</a:t>
            </a:r>
          </a:p>
          <a:p>
            <a:pPr marL="457200" indent="-457200">
              <a:buFont typeface="Georgia" pitchFamily="18" charset="0"/>
              <a:buAutoNum type="arabicPeriod"/>
            </a:pPr>
            <a:r>
              <a:rPr lang="pl-PL" b="1" dirty="0" smtClean="0"/>
              <a:t>Krok 2:</a:t>
            </a:r>
            <a:r>
              <a:rPr lang="pl-PL" dirty="0" smtClean="0"/>
              <a:t> W odniesieniu do bazy danych tak rozszerzonych transakcji zastosuj </a:t>
            </a:r>
            <a:r>
              <a:rPr lang="pl-PL" dirty="0" smtClean="0">
                <a:solidFill>
                  <a:srgbClr val="006699"/>
                </a:solidFill>
              </a:rPr>
              <a:t>dowolny algorytm odkrywania binarnych</a:t>
            </a:r>
            <a:r>
              <a:rPr lang="pl-PL" dirty="0" smtClean="0"/>
              <a:t> reguł asocjacyjnych (np. </a:t>
            </a:r>
            <a:r>
              <a:rPr lang="pl-PL" dirty="0" err="1" smtClean="0"/>
              <a:t>Apriori</a:t>
            </a:r>
            <a:r>
              <a:rPr lang="pl-PL" dirty="0" smtClean="0"/>
              <a:t>, </a:t>
            </a:r>
            <a:r>
              <a:rPr lang="pl-PL" dirty="0" err="1" smtClean="0"/>
              <a:t>PredictiveApriori</a:t>
            </a:r>
            <a:r>
              <a:rPr lang="pl-PL" dirty="0" smtClean="0"/>
              <a:t>, </a:t>
            </a:r>
            <a:r>
              <a:rPr lang="pl-PL" dirty="0" err="1" smtClean="0"/>
              <a:t>Tertius</a:t>
            </a:r>
            <a:r>
              <a:rPr lang="pl-PL" dirty="0" smtClean="0"/>
              <a:t>, …)</a:t>
            </a:r>
          </a:p>
          <a:p>
            <a:pPr marL="457200" indent="-457200">
              <a:buFont typeface="Georgia" pitchFamily="18" charset="0"/>
              <a:buAutoNum type="arabicPeriod"/>
            </a:pPr>
            <a:r>
              <a:rPr lang="pl-PL" b="1" dirty="0" smtClean="0"/>
              <a:t>Krok 3:</a:t>
            </a:r>
            <a:r>
              <a:rPr lang="pl-PL" dirty="0" smtClean="0"/>
              <a:t> Usuń wszystkie </a:t>
            </a:r>
            <a:r>
              <a:rPr lang="pl-PL" dirty="0" smtClean="0">
                <a:solidFill>
                  <a:srgbClr val="006699"/>
                </a:solidFill>
              </a:rPr>
              <a:t>trywialne wielopoziomowe reguły</a:t>
            </a:r>
            <a:r>
              <a:rPr lang="pl-PL" dirty="0" smtClean="0"/>
              <a:t> asocjacyjne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dirty="0" smtClean="0"/>
              <a:t>Trywialną wielopoziomową regułą asocjacyjną nazywamy regułę postaci „</a:t>
            </a:r>
            <a:r>
              <a:rPr lang="pl-PL" dirty="0" smtClean="0">
                <a:solidFill>
                  <a:srgbClr val="006699"/>
                </a:solidFill>
              </a:rPr>
              <a:t>wierzchołek → poprzednik (wierzchołka)</a:t>
            </a:r>
            <a:r>
              <a:rPr lang="pl-PL" dirty="0" smtClean="0"/>
              <a:t>”, gdzie wierzchołek reprezentuje pojedynczy element lub nazwaną grupę elementów</a:t>
            </a:r>
          </a:p>
          <a:p>
            <a:r>
              <a:rPr lang="pl-PL" dirty="0" smtClean="0"/>
              <a:t>Do usuwania trywialnych reguł wykorzystaj </a:t>
            </a:r>
            <a:r>
              <a:rPr lang="pl-PL" dirty="0" smtClean="0">
                <a:solidFill>
                  <a:srgbClr val="006699"/>
                </a:solidFill>
              </a:rPr>
              <a:t>taksonomię</a:t>
            </a:r>
            <a:r>
              <a:rPr lang="pl-PL" dirty="0" smtClean="0"/>
              <a:t> elementów</a:t>
            </a:r>
          </a:p>
          <a:p>
            <a:r>
              <a:rPr lang="pl-PL" dirty="0" smtClean="0"/>
              <a:t>Zastąp specjalizowane reguły jedną </a:t>
            </a:r>
            <a:r>
              <a:rPr lang="pl-PL" dirty="0" smtClean="0">
                <a:solidFill>
                  <a:srgbClr val="006699"/>
                </a:solidFill>
              </a:rPr>
              <a:t>regułą uogólnioną</a:t>
            </a:r>
            <a:r>
              <a:rPr lang="pl-PL" dirty="0" smtClean="0"/>
              <a:t>: </a:t>
            </a:r>
          </a:p>
          <a:p>
            <a:pPr lvl="1"/>
            <a:r>
              <a:rPr lang="pl-PL" dirty="0" smtClean="0"/>
              <a:t>np. „bułki → napoje” i „rogale → napoje” zastąp regułą „pieczywo → napoje”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pl-PL" sz="2400" smtClean="0"/>
              <a:t>Podstawowy algorytm odkrywania</a:t>
            </a:r>
            <a:br>
              <a:rPr lang="pl-PL" sz="2400" smtClean="0"/>
            </a:br>
            <a:r>
              <a:rPr lang="pl-PL" sz="2000" smtClean="0"/>
              <a:t>wielopoziomowych reguł asocjacyjnych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Wady podstawowego algorytmu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pl-PL" sz="2000" dirty="0" smtClean="0"/>
              <a:t>Rozszerzenie transakcji o poprzedniki elementów prowadzi do wzrostu średniego rozmiaru transakcji</a:t>
            </a:r>
          </a:p>
          <a:p>
            <a:pPr marL="457200" indent="-4572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pl-PL" sz="2000" dirty="0" smtClean="0"/>
              <a:t>Wzrost średniego rozmiaru zbioru kandydującego</a:t>
            </a:r>
          </a:p>
          <a:p>
            <a:pPr marL="457200" indent="-4572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pl-PL" sz="2000" dirty="0" smtClean="0"/>
              <a:t>Wzrost liczby iteracji algorytmu i zwiększenia liczby odczytów bazy danych</a:t>
            </a:r>
          </a:p>
          <a:p>
            <a:pPr marL="457200" indent="-4572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pl-PL" sz="2000" b="1" dirty="0" smtClean="0">
                <a:solidFill>
                  <a:srgbClr val="006699"/>
                </a:solidFill>
              </a:rPr>
              <a:t>Efektywność algorytmu</a:t>
            </a:r>
          </a:p>
          <a:p>
            <a:pPr marL="457200" indent="-457200">
              <a:lnSpc>
                <a:spcPct val="80000"/>
              </a:lnSpc>
            </a:pPr>
            <a:r>
              <a:rPr lang="pl-PL" sz="2000" dirty="0" smtClean="0"/>
              <a:t>Propozycje rozwiązania problemu efektywności algorytmu:</a:t>
            </a:r>
          </a:p>
          <a:p>
            <a:pPr marL="996950" lvl="1" indent="-457200">
              <a:lnSpc>
                <a:spcPct val="80000"/>
              </a:lnSpc>
            </a:pPr>
            <a:r>
              <a:rPr lang="pl-PL" sz="2000" dirty="0" smtClean="0"/>
              <a:t>algorytmy </a:t>
            </a:r>
            <a:r>
              <a:rPr lang="pl-PL" sz="2000" i="1" dirty="0" err="1" smtClean="0">
                <a:solidFill>
                  <a:srgbClr val="CC3300"/>
                </a:solidFill>
              </a:rPr>
              <a:t>Cumulate</a:t>
            </a:r>
            <a:r>
              <a:rPr lang="pl-PL" sz="2000" i="1" dirty="0" smtClean="0">
                <a:solidFill>
                  <a:srgbClr val="CC3300"/>
                </a:solidFill>
              </a:rPr>
              <a:t>, </a:t>
            </a:r>
            <a:r>
              <a:rPr lang="pl-PL" sz="2000" i="1" dirty="0" err="1" smtClean="0">
                <a:solidFill>
                  <a:srgbClr val="CC3300"/>
                </a:solidFill>
              </a:rPr>
              <a:t>Stratify</a:t>
            </a:r>
            <a:r>
              <a:rPr lang="pl-PL" sz="2000" i="1" dirty="0" smtClean="0">
                <a:solidFill>
                  <a:srgbClr val="CC3300"/>
                </a:solidFill>
              </a:rPr>
              <a:t>, </a:t>
            </a:r>
            <a:r>
              <a:rPr lang="pl-PL" sz="2000" i="1" dirty="0" err="1" smtClean="0">
                <a:solidFill>
                  <a:srgbClr val="CC3300"/>
                </a:solidFill>
              </a:rPr>
              <a:t>Estimate</a:t>
            </a:r>
            <a:r>
              <a:rPr lang="pl-PL" sz="2000" i="1" dirty="0" smtClean="0">
                <a:solidFill>
                  <a:srgbClr val="CC3300"/>
                </a:solidFill>
              </a:rPr>
              <a:t>, </a:t>
            </a:r>
            <a:r>
              <a:rPr lang="pl-PL" sz="2000" i="1" dirty="0" err="1" smtClean="0">
                <a:solidFill>
                  <a:srgbClr val="CC3300"/>
                </a:solidFill>
              </a:rPr>
              <a:t>EstMerge</a:t>
            </a:r>
            <a:endParaRPr lang="pl-PL" sz="2000" i="1" dirty="0" smtClean="0">
              <a:solidFill>
                <a:srgbClr val="CC3300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pl-PL" sz="2000" dirty="0" smtClean="0"/>
              <a:t>Problem jednakowego minimalnego progu wsparcia dla wszystkich poziomów taksonomii elementów - konsekwencje:</a:t>
            </a:r>
          </a:p>
          <a:p>
            <a:pPr marL="996950" lvl="1" indent="-457200">
              <a:lnSpc>
                <a:spcPct val="80000"/>
              </a:lnSpc>
            </a:pPr>
            <a:r>
              <a:rPr lang="pl-PL" sz="2000" dirty="0" smtClean="0"/>
              <a:t>możliwość wykorzystania własność monotoniczności miary wsparcia (alg. </a:t>
            </a:r>
            <a:r>
              <a:rPr lang="pl-PL" sz="2000" i="1" dirty="0" err="1" smtClean="0">
                <a:solidFill>
                  <a:srgbClr val="CC3300"/>
                </a:solidFill>
              </a:rPr>
              <a:t>Stratify</a:t>
            </a:r>
            <a:r>
              <a:rPr lang="pl-PL" sz="2000" dirty="0" smtClean="0"/>
              <a:t>) </a:t>
            </a:r>
          </a:p>
          <a:p>
            <a:pPr marL="996950" lvl="1" indent="-457200">
              <a:lnSpc>
                <a:spcPct val="80000"/>
              </a:lnSpc>
            </a:pPr>
            <a:r>
              <a:rPr lang="pl-PL" sz="2000" dirty="0" smtClean="0"/>
              <a:t>problem określenia wartości minimalnego wsparcia - algorytmy odkrywania wielopoziomowych reguł asocjacyjnych o zmiennym progu minimalnego wsparcia </a:t>
            </a:r>
            <a:r>
              <a:rPr lang="pl-PL" sz="2000" i="1" dirty="0" err="1" smtClean="0">
                <a:solidFill>
                  <a:srgbClr val="CC3300"/>
                </a:solidFill>
              </a:rPr>
              <a:t>Multi_AssocRedSup</a:t>
            </a:r>
            <a:endParaRPr lang="pl-PL" sz="2000" i="1" dirty="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Zmienny próg minimalnego wsparcia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mtClean="0"/>
              <a:t>Założenie: </a:t>
            </a:r>
            <a:r>
              <a:rPr lang="pl-PL" smtClean="0">
                <a:solidFill>
                  <a:srgbClr val="006699"/>
                </a:solidFill>
              </a:rPr>
              <a:t>dla każdego poziomu</a:t>
            </a:r>
            <a:r>
              <a:rPr lang="pl-PL" smtClean="0"/>
              <a:t> taksonomii elementów </a:t>
            </a:r>
            <a:r>
              <a:rPr lang="pl-PL" i="1" smtClean="0"/>
              <a:t>definiujemy</a:t>
            </a:r>
            <a:r>
              <a:rPr lang="pl-PL" smtClean="0"/>
              <a:t> niezależny </a:t>
            </a:r>
            <a:r>
              <a:rPr lang="pl-PL" smtClean="0">
                <a:solidFill>
                  <a:srgbClr val="006699"/>
                </a:solidFill>
              </a:rPr>
              <a:t>próg minimalnego wsparcia</a:t>
            </a:r>
          </a:p>
          <a:p>
            <a:r>
              <a:rPr lang="pl-PL" smtClean="0"/>
              <a:t>Niższy poziom taksonomii – mniejszy próg minimalnego wsparcia</a:t>
            </a:r>
          </a:p>
          <a:p>
            <a:endParaRPr lang="pl-PL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213100"/>
            <a:ext cx="58959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50825" y="4797425"/>
            <a:ext cx="84978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buFontTx/>
              <a:buChar char="•"/>
            </a:pPr>
            <a:r>
              <a:rPr lang="pl-PL" dirty="0">
                <a:latin typeface="Calibri Light" pitchFamily="34" charset="0"/>
              </a:rPr>
              <a:t>Wsparcie zbiorów "</a:t>
            </a:r>
            <a:r>
              <a:rPr lang="pl-PL" dirty="0" err="1">
                <a:latin typeface="Calibri Light" pitchFamily="34" charset="0"/>
              </a:rPr>
              <a:t>coca_cola</a:t>
            </a:r>
            <a:r>
              <a:rPr lang="pl-PL" dirty="0">
                <a:latin typeface="Calibri Light" pitchFamily="34" charset="0"/>
              </a:rPr>
              <a:t>"' oraz "piwo"' wynosi 0.11, zatem, oba zbiory są częste. Wsparcie zbioru "napoje"' wynosi 0.22 i jest większe niż </a:t>
            </a:r>
            <a:r>
              <a:rPr lang="pl-PL" i="1" dirty="0" err="1">
                <a:latin typeface="Calibri Light" pitchFamily="34" charset="0"/>
              </a:rPr>
              <a:t>minsup</a:t>
            </a:r>
            <a:r>
              <a:rPr lang="pl-PL" dirty="0">
                <a:latin typeface="Calibri Light" pitchFamily="34" charset="0"/>
              </a:rPr>
              <a:t> dla poziomu i. Zatem, zbiór "napoje"' jest również zbiorem częstym. </a:t>
            </a:r>
          </a:p>
          <a:p>
            <a:pPr marL="179388" indent="-179388">
              <a:buFontTx/>
              <a:buChar char="•"/>
            </a:pPr>
            <a:r>
              <a:rPr lang="pl-PL" dirty="0">
                <a:latin typeface="Calibri Light" pitchFamily="34" charset="0"/>
              </a:rPr>
              <a:t>Gdyby przyjąć jednakowy próg minimalnego wsparcia, na przykład </a:t>
            </a:r>
            <a:r>
              <a:rPr lang="pl-PL" i="1" dirty="0" err="1">
                <a:latin typeface="Calibri Light" pitchFamily="34" charset="0"/>
              </a:rPr>
              <a:t>minsup</a:t>
            </a:r>
            <a:r>
              <a:rPr lang="pl-PL" dirty="0">
                <a:latin typeface="Calibri Light" pitchFamily="34" charset="0"/>
              </a:rPr>
              <a:t> = 0.2, wówczas tylko zbiór "napoje" byłby zbiorem częstym.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Ogólny algorytm o zmiennym progu </a:t>
            </a:r>
            <a:r>
              <a:rPr lang="pl-PL" i="1" smtClean="0"/>
              <a:t>minsup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>
              <a:buFont typeface="Georgia" pitchFamily="18" charset="0"/>
              <a:buNone/>
            </a:pPr>
            <a:r>
              <a:rPr lang="pl-PL" smtClean="0"/>
              <a:t>	Algorytm jest algorytmem schodzącym (ang. top down)</a:t>
            </a:r>
          </a:p>
          <a:p>
            <a:pPr marL="457200" indent="-457200">
              <a:buFont typeface="Georgia" pitchFamily="18" charset="0"/>
              <a:buAutoNum type="arabicPeriod"/>
            </a:pPr>
            <a:r>
              <a:rPr lang="pl-PL" smtClean="0"/>
              <a:t>Krok 1: poszukiwanie elementów częstych na najwyższym (</a:t>
            </a:r>
            <a:r>
              <a:rPr lang="pl-PL" smtClean="0">
                <a:solidFill>
                  <a:srgbClr val="006699"/>
                </a:solidFill>
              </a:rPr>
              <a:t>najbardziej abstrakcyjnym</a:t>
            </a:r>
            <a:r>
              <a:rPr lang="pl-PL" smtClean="0"/>
              <a:t>) poziomie taksonomii</a:t>
            </a:r>
          </a:p>
          <a:p>
            <a:pPr marL="457200" indent="-457200">
              <a:buFont typeface="Georgia" pitchFamily="18" charset="0"/>
              <a:buAutoNum type="arabicPeriod"/>
            </a:pPr>
            <a:r>
              <a:rPr lang="pl-PL" smtClean="0"/>
              <a:t>Krok 2: poszukiwanie elementów częstych na kolejnych, </a:t>
            </a:r>
            <a:r>
              <a:rPr lang="pl-PL" smtClean="0">
                <a:solidFill>
                  <a:srgbClr val="006699"/>
                </a:solidFill>
              </a:rPr>
              <a:t>niższych</a:t>
            </a:r>
            <a:r>
              <a:rPr lang="pl-PL" smtClean="0"/>
              <a:t> poziomach taksonomii – aż do osiągnięcia poziomu </a:t>
            </a:r>
            <a:r>
              <a:rPr lang="pl-PL" smtClean="0">
                <a:solidFill>
                  <a:srgbClr val="006699"/>
                </a:solidFill>
              </a:rPr>
              <a:t>liści</a:t>
            </a:r>
            <a:r>
              <a:rPr lang="pl-PL" smtClean="0"/>
              <a:t> taksonomii</a:t>
            </a:r>
          </a:p>
          <a:p>
            <a:pPr marL="457200" indent="-457200">
              <a:buFont typeface="Georgia" pitchFamily="18" charset="0"/>
              <a:buAutoNum type="arabicPeriod"/>
            </a:pPr>
            <a:r>
              <a:rPr lang="pl-PL" smtClean="0"/>
              <a:t>Krok 3: poszukiwanie zbiorów częstych zawierających elementy częste </a:t>
            </a:r>
            <a:r>
              <a:rPr lang="pl-PL" smtClean="0">
                <a:solidFill>
                  <a:srgbClr val="006699"/>
                </a:solidFill>
              </a:rPr>
              <a:t>należące do różnych poziomów</a:t>
            </a:r>
            <a:r>
              <a:rPr lang="pl-PL" smtClean="0"/>
              <a:t> taksonomii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Generowanie zbiorów częstych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dirty="0" smtClean="0"/>
              <a:t>Istnieje szereg </a:t>
            </a:r>
            <a:r>
              <a:rPr lang="pl-PL" dirty="0" smtClean="0">
                <a:solidFill>
                  <a:srgbClr val="006699"/>
                </a:solidFill>
              </a:rPr>
              <a:t>wariantów znajdowania zbiorów częstych</a:t>
            </a:r>
            <a:r>
              <a:rPr lang="pl-PL" dirty="0" smtClean="0"/>
              <a:t> dla algorytmów odkrywania reguł o zmiennym progu minimalnego wsparcia:</a:t>
            </a:r>
          </a:p>
          <a:p>
            <a:pPr lvl="1"/>
            <a:r>
              <a:rPr lang="pl-PL" dirty="0" smtClean="0"/>
              <a:t>Strategia </a:t>
            </a:r>
            <a:r>
              <a:rPr lang="pl-PL" i="1" dirty="0" smtClean="0"/>
              <a:t>niezależnych poziomów</a:t>
            </a:r>
          </a:p>
          <a:p>
            <a:pPr lvl="1"/>
            <a:r>
              <a:rPr lang="pl-PL" dirty="0" smtClean="0"/>
              <a:t>Strategia </a:t>
            </a:r>
            <a:r>
              <a:rPr lang="pl-PL" i="1" dirty="0" smtClean="0"/>
              <a:t>krzyżowej filtracji zbioru </a:t>
            </a:r>
            <a:r>
              <a:rPr lang="pl-PL" i="1" dirty="0" err="1" smtClean="0"/>
              <a:t>k-elementowego</a:t>
            </a:r>
            <a:endParaRPr lang="pl-PL" i="1" dirty="0" smtClean="0"/>
          </a:p>
          <a:p>
            <a:pPr lvl="1"/>
            <a:r>
              <a:rPr lang="pl-PL" dirty="0" smtClean="0"/>
              <a:t>Strategia </a:t>
            </a:r>
            <a:r>
              <a:rPr lang="pl-PL" i="1" dirty="0" smtClean="0"/>
              <a:t>krzyżowej filtracji pojedynczego elementu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564905"/>
            <a:ext cx="7488237" cy="1296144"/>
          </a:xfrm>
        </p:spPr>
        <p:txBody>
          <a:bodyPr/>
          <a:lstStyle/>
          <a:p>
            <a:r>
              <a:rPr lang="pl-PL" sz="3600" dirty="0" smtClean="0">
                <a:solidFill>
                  <a:srgbClr val="006699"/>
                </a:solidFill>
              </a:rPr>
              <a:t>Wielowymiarowe</a:t>
            </a:r>
            <a:r>
              <a:rPr lang="pl-PL" sz="3600" dirty="0" smtClean="0"/>
              <a:t> </a:t>
            </a:r>
            <a:br>
              <a:rPr lang="pl-PL" sz="3600" dirty="0" smtClean="0"/>
            </a:br>
            <a:r>
              <a:rPr lang="pl-PL" dirty="0" smtClean="0"/>
              <a:t>reguły asocjacyjne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Wielowymiarowe reguły asocjacyjne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l-PL" smtClean="0">
                <a:solidFill>
                  <a:srgbClr val="006699"/>
                </a:solidFill>
              </a:rPr>
              <a:t>Wielowymiarową regułą asocjacyjną</a:t>
            </a:r>
            <a:r>
              <a:rPr lang="pl-PL" smtClean="0"/>
              <a:t> nazywamy regułę, w której dane w niej występujące reprezentują </a:t>
            </a:r>
            <a:r>
              <a:rPr lang="pl-PL" smtClean="0">
                <a:solidFill>
                  <a:srgbClr val="006699"/>
                </a:solidFill>
              </a:rPr>
              <a:t>różne dziedziny</a:t>
            </a:r>
            <a:r>
              <a:rPr lang="pl-PL" smtClean="0"/>
              <a:t> wartości</a:t>
            </a:r>
          </a:p>
          <a:p>
            <a:r>
              <a:rPr lang="pl-PL" smtClean="0"/>
              <a:t>Atrybuty (wymiary):</a:t>
            </a:r>
          </a:p>
          <a:p>
            <a:pPr lvl="1"/>
            <a:r>
              <a:rPr lang="pl-PL" smtClean="0"/>
              <a:t>ciągłe (ilościowe)</a:t>
            </a:r>
          </a:p>
          <a:p>
            <a:pPr lvl="1"/>
            <a:r>
              <a:rPr lang="pl-PL" smtClean="0"/>
              <a:t>kategoryczne (nominalne)</a:t>
            </a:r>
          </a:p>
          <a:p>
            <a:r>
              <a:rPr lang="pl-PL" smtClean="0"/>
              <a:t>Reguły wielowymiarowe określają współwystępowanie wartości danych ciągłych i/lub kategorycznych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Wielowymiarowe reguły asocjacyjne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3573463"/>
            <a:ext cx="8229600" cy="2808287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pl-PL" smtClean="0"/>
              <a:t>Reguły:</a:t>
            </a:r>
          </a:p>
          <a:p>
            <a:pPr>
              <a:buFont typeface="Georgia" pitchFamily="18" charset="0"/>
              <a:buNone/>
            </a:pPr>
            <a:r>
              <a:rPr lang="pl-PL" i="1" smtClean="0">
                <a:solidFill>
                  <a:srgbClr val="006699"/>
                </a:solidFill>
              </a:rPr>
              <a:t>&lt;Wiek: 44..55&gt; </a:t>
            </a:r>
            <a:r>
              <a:rPr lang="en-US" sz="3600" i="1" baseline="-25000" smtClean="0">
                <a:solidFill>
                  <a:srgbClr val="006699"/>
                </a:solidFill>
                <a:cs typeface="Tahoma" pitchFamily="34" charset="0"/>
              </a:rPr>
              <a:t>^</a:t>
            </a:r>
            <a:r>
              <a:rPr lang="pl-PL" i="1" smtClean="0">
                <a:solidFill>
                  <a:srgbClr val="006699"/>
                </a:solidFill>
              </a:rPr>
              <a:t> &lt;Stan_cywilny: żonaty&gt; → &lt;Partia: A&gt;</a:t>
            </a:r>
          </a:p>
          <a:p>
            <a:pPr lvl="1"/>
            <a:r>
              <a:rPr lang="pl-PL" smtClean="0"/>
              <a:t>sup = 50%, conf = 100%</a:t>
            </a:r>
          </a:p>
          <a:p>
            <a:pPr>
              <a:buFont typeface="Georgia" pitchFamily="18" charset="0"/>
              <a:buNone/>
            </a:pPr>
            <a:r>
              <a:rPr lang="pl-PL" i="1" smtClean="0">
                <a:solidFill>
                  <a:srgbClr val="006699"/>
                </a:solidFill>
              </a:rPr>
              <a:t>&lt;Status_cywilny: kawaler&gt; → &lt;Partia: A&gt;</a:t>
            </a:r>
          </a:p>
          <a:p>
            <a:pPr lvl="1"/>
            <a:r>
              <a:rPr lang="pl-PL" smtClean="0"/>
              <a:t>sup = 33%, conf = 66,6%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196975"/>
            <a:ext cx="4897438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23850" y="1196975"/>
            <a:ext cx="2735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 Light" pitchFamily="34" charset="0"/>
              </a:rPr>
              <a:t>wyniki </a:t>
            </a:r>
          </a:p>
          <a:p>
            <a:r>
              <a:rPr lang="pl-PL">
                <a:latin typeface="Calibri Light" pitchFamily="34" charset="0"/>
              </a:rPr>
              <a:t>głosowania na określoną </a:t>
            </a:r>
            <a:r>
              <a:rPr lang="pl-PL">
                <a:solidFill>
                  <a:srgbClr val="006699"/>
                </a:solidFill>
                <a:latin typeface="Calibri Light" pitchFamily="34" charset="0"/>
              </a:rPr>
              <a:t>partię polityczną</a:t>
            </a:r>
            <a:r>
              <a:rPr lang="pl-PL">
                <a:latin typeface="Calibri Light" pitchFamily="34" charset="0"/>
              </a:rPr>
              <a:t> osób o określonych parametrach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Transformacja problemu</a:t>
            </a:r>
          </a:p>
        </p:txBody>
      </p:sp>
      <p:grpSp>
        <p:nvGrpSpPr>
          <p:cNvPr id="23" name="Grupa 22"/>
          <p:cNvGrpSpPr/>
          <p:nvPr/>
        </p:nvGrpSpPr>
        <p:grpSpPr>
          <a:xfrm>
            <a:off x="395536" y="1052736"/>
            <a:ext cx="8424862" cy="4098925"/>
            <a:chOff x="395288" y="1196975"/>
            <a:chExt cx="8424862" cy="4098925"/>
          </a:xfrm>
        </p:grpSpPr>
        <p:pic>
          <p:nvPicPr>
            <p:cNvPr id="5734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513" y="1196975"/>
              <a:ext cx="45339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426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288" y="3357563"/>
              <a:ext cx="8424862" cy="193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49" name="Rectangle 6"/>
            <p:cNvSpPr>
              <a:spLocks noChangeArrowheads="1"/>
            </p:cNvSpPr>
            <p:nvPr/>
          </p:nvSpPr>
          <p:spPr bwMode="auto">
            <a:xfrm>
              <a:off x="2987675" y="1196975"/>
              <a:ext cx="792163" cy="287338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 Light" pitchFamily="34" charset="0"/>
              </a:endParaRPr>
            </a:p>
          </p:txBody>
        </p:sp>
        <p:sp>
          <p:nvSpPr>
            <p:cNvPr id="224264" name="Line 8"/>
            <p:cNvSpPr>
              <a:spLocks noChangeShapeType="1"/>
            </p:cNvSpPr>
            <p:nvPr/>
          </p:nvSpPr>
          <p:spPr bwMode="auto">
            <a:xfrm flipH="1">
              <a:off x="1403350" y="1484313"/>
              <a:ext cx="1873250" cy="2232025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>
                <a:latin typeface="Calibri Light" pitchFamily="34" charset="0"/>
              </a:endParaRPr>
            </a:p>
          </p:txBody>
        </p:sp>
        <p:sp>
          <p:nvSpPr>
            <p:cNvPr id="224265" name="Line 9"/>
            <p:cNvSpPr>
              <a:spLocks noChangeShapeType="1"/>
            </p:cNvSpPr>
            <p:nvPr/>
          </p:nvSpPr>
          <p:spPr bwMode="auto">
            <a:xfrm flipH="1">
              <a:off x="2124075" y="1484313"/>
              <a:ext cx="1296988" cy="2232025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>
                <a:latin typeface="Calibri Light" pitchFamily="34" charset="0"/>
              </a:endParaRPr>
            </a:p>
          </p:txBody>
        </p:sp>
        <p:sp>
          <p:nvSpPr>
            <p:cNvPr id="224266" name="Line 10"/>
            <p:cNvSpPr>
              <a:spLocks noChangeShapeType="1"/>
            </p:cNvSpPr>
            <p:nvPr/>
          </p:nvSpPr>
          <p:spPr bwMode="auto">
            <a:xfrm flipH="1">
              <a:off x="2843213" y="1484313"/>
              <a:ext cx="722312" cy="2232025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l-PL">
                <a:latin typeface="Calibri Light" pitchFamily="34" charset="0"/>
              </a:endParaRPr>
            </a:p>
          </p:txBody>
        </p:sp>
        <p:sp>
          <p:nvSpPr>
            <p:cNvPr id="224267" name="Rectangle 11"/>
            <p:cNvSpPr>
              <a:spLocks noChangeArrowheads="1"/>
            </p:cNvSpPr>
            <p:nvPr/>
          </p:nvSpPr>
          <p:spPr bwMode="auto">
            <a:xfrm>
              <a:off x="1042988" y="3716338"/>
              <a:ext cx="649287" cy="217487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 Light" pitchFamily="34" charset="0"/>
              </a:endParaRPr>
            </a:p>
          </p:txBody>
        </p:sp>
        <p:sp>
          <p:nvSpPr>
            <p:cNvPr id="224268" name="Rectangle 12"/>
            <p:cNvSpPr>
              <a:spLocks noChangeArrowheads="1"/>
            </p:cNvSpPr>
            <p:nvPr/>
          </p:nvSpPr>
          <p:spPr bwMode="auto">
            <a:xfrm>
              <a:off x="1763713" y="3716338"/>
              <a:ext cx="647700" cy="217487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 Light" pitchFamily="34" charset="0"/>
              </a:endParaRPr>
            </a:p>
          </p:txBody>
        </p:sp>
        <p:sp>
          <p:nvSpPr>
            <p:cNvPr id="224269" name="Rectangle 13"/>
            <p:cNvSpPr>
              <a:spLocks noChangeArrowheads="1"/>
            </p:cNvSpPr>
            <p:nvPr/>
          </p:nvSpPr>
          <p:spPr bwMode="auto">
            <a:xfrm>
              <a:off x="2484438" y="3716338"/>
              <a:ext cx="647700" cy="217487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 Light" pitchFamily="34" charset="0"/>
              </a:endParaRPr>
            </a:p>
          </p:txBody>
        </p:sp>
        <p:sp>
          <p:nvSpPr>
            <p:cNvPr id="224270" name="Rectangle 14"/>
            <p:cNvSpPr>
              <a:spLocks noChangeArrowheads="1"/>
            </p:cNvSpPr>
            <p:nvPr/>
          </p:nvSpPr>
          <p:spPr bwMode="auto">
            <a:xfrm>
              <a:off x="1042988" y="5013325"/>
              <a:ext cx="649287" cy="217488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 Light" pitchFamily="34" charset="0"/>
              </a:endParaRPr>
            </a:p>
          </p:txBody>
        </p:sp>
        <p:sp>
          <p:nvSpPr>
            <p:cNvPr id="224271" name="Rectangle 15"/>
            <p:cNvSpPr>
              <a:spLocks noChangeArrowheads="1"/>
            </p:cNvSpPr>
            <p:nvPr/>
          </p:nvSpPr>
          <p:spPr bwMode="auto">
            <a:xfrm>
              <a:off x="1763713" y="5013325"/>
              <a:ext cx="647700" cy="217488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 Light" pitchFamily="34" charset="0"/>
              </a:endParaRPr>
            </a:p>
          </p:txBody>
        </p:sp>
        <p:sp>
          <p:nvSpPr>
            <p:cNvPr id="224272" name="Rectangle 16"/>
            <p:cNvSpPr>
              <a:spLocks noChangeArrowheads="1"/>
            </p:cNvSpPr>
            <p:nvPr/>
          </p:nvSpPr>
          <p:spPr bwMode="auto">
            <a:xfrm>
              <a:off x="2484438" y="5013325"/>
              <a:ext cx="647700" cy="217488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 Light" pitchFamily="34" charset="0"/>
              </a:endParaRPr>
            </a:p>
          </p:txBody>
        </p:sp>
        <p:grpSp>
          <p:nvGrpSpPr>
            <p:cNvPr id="2" name="Group 22"/>
            <p:cNvGrpSpPr>
              <a:grpSpLocks/>
            </p:cNvGrpSpPr>
            <p:nvPr/>
          </p:nvGrpSpPr>
          <p:grpSpPr bwMode="auto">
            <a:xfrm>
              <a:off x="3851275" y="1196975"/>
              <a:ext cx="4897438" cy="2735263"/>
              <a:chOff x="2426" y="754"/>
              <a:chExt cx="3085" cy="1723"/>
            </a:xfrm>
          </p:grpSpPr>
          <p:sp>
            <p:nvSpPr>
              <p:cNvPr id="57361" name="Rectangle 17"/>
              <p:cNvSpPr>
                <a:spLocks noChangeArrowheads="1"/>
              </p:cNvSpPr>
              <p:nvPr/>
            </p:nvSpPr>
            <p:spPr bwMode="auto">
              <a:xfrm>
                <a:off x="2426" y="754"/>
                <a:ext cx="409" cy="181"/>
              </a:xfrm>
              <a:prstGeom prst="rect">
                <a:avLst/>
              </a:prstGeom>
              <a:solidFill>
                <a:srgbClr val="006699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>
                  <a:latin typeface="Calibri Light" pitchFamily="34" charset="0"/>
                </a:endParaRPr>
              </a:p>
            </p:txBody>
          </p:sp>
          <p:sp>
            <p:nvSpPr>
              <p:cNvPr id="57362" name="Rectangle 18"/>
              <p:cNvSpPr>
                <a:spLocks noChangeArrowheads="1"/>
              </p:cNvSpPr>
              <p:nvPr/>
            </p:nvSpPr>
            <p:spPr bwMode="auto">
              <a:xfrm>
                <a:off x="3969" y="2341"/>
                <a:ext cx="1542" cy="136"/>
              </a:xfrm>
              <a:prstGeom prst="rect">
                <a:avLst/>
              </a:prstGeom>
              <a:solidFill>
                <a:srgbClr val="006699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>
                  <a:latin typeface="Calibri Light" pitchFamily="34" charset="0"/>
                </a:endParaRPr>
              </a:p>
            </p:txBody>
          </p:sp>
          <p:sp>
            <p:nvSpPr>
              <p:cNvPr id="57363" name="Line 19"/>
              <p:cNvSpPr>
                <a:spLocks noChangeShapeType="1"/>
              </p:cNvSpPr>
              <p:nvPr/>
            </p:nvSpPr>
            <p:spPr bwMode="auto">
              <a:xfrm>
                <a:off x="2562" y="935"/>
                <a:ext cx="1770" cy="1406"/>
              </a:xfrm>
              <a:prstGeom prst="line">
                <a:avLst/>
              </a:prstGeom>
              <a:noFill/>
              <a:ln w="9525">
                <a:solidFill>
                  <a:srgbClr val="0066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l-PL">
                  <a:latin typeface="Calibri Light" pitchFamily="34" charset="0"/>
                </a:endParaRPr>
              </a:p>
            </p:txBody>
          </p:sp>
          <p:sp>
            <p:nvSpPr>
              <p:cNvPr id="57364" name="Line 20"/>
              <p:cNvSpPr>
                <a:spLocks noChangeShapeType="1"/>
              </p:cNvSpPr>
              <p:nvPr/>
            </p:nvSpPr>
            <p:spPr bwMode="auto">
              <a:xfrm>
                <a:off x="2608" y="935"/>
                <a:ext cx="2178" cy="1406"/>
              </a:xfrm>
              <a:prstGeom prst="line">
                <a:avLst/>
              </a:prstGeom>
              <a:noFill/>
              <a:ln w="9525">
                <a:solidFill>
                  <a:srgbClr val="0066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l-PL">
                  <a:latin typeface="Calibri Light" pitchFamily="34" charset="0"/>
                </a:endParaRPr>
              </a:p>
            </p:txBody>
          </p:sp>
          <p:sp>
            <p:nvSpPr>
              <p:cNvPr id="57365" name="Line 21"/>
              <p:cNvSpPr>
                <a:spLocks noChangeShapeType="1"/>
              </p:cNvSpPr>
              <p:nvPr/>
            </p:nvSpPr>
            <p:spPr bwMode="auto">
              <a:xfrm>
                <a:off x="2699" y="935"/>
                <a:ext cx="2540" cy="1406"/>
              </a:xfrm>
              <a:prstGeom prst="line">
                <a:avLst/>
              </a:prstGeom>
              <a:noFill/>
              <a:ln w="9525">
                <a:solidFill>
                  <a:srgbClr val="0066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l-PL">
                  <a:latin typeface="Calibri Light" pitchFamily="34" charset="0"/>
                </a:endParaRPr>
              </a:p>
            </p:txBody>
          </p:sp>
        </p:grpSp>
        <p:sp>
          <p:nvSpPr>
            <p:cNvPr id="224279" name="Rectangle 23"/>
            <p:cNvSpPr>
              <a:spLocks noChangeArrowheads="1"/>
            </p:cNvSpPr>
            <p:nvPr/>
          </p:nvSpPr>
          <p:spPr bwMode="auto">
            <a:xfrm>
              <a:off x="1042988" y="4005263"/>
              <a:ext cx="7489825" cy="863600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 Light" pitchFamily="34" charset="0"/>
              </a:endParaRPr>
            </a:p>
          </p:txBody>
        </p:sp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95536" y="5157192"/>
            <a:ext cx="8229600" cy="151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Przykłady reguł:</a:t>
            </a: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1. </a:t>
            </a:r>
            <a:r>
              <a:rPr kumimoji="0" lang="pl-PL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wiek</a:t>
            </a:r>
            <a:r>
              <a:rPr kumimoji="0" lang="pl-PL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∈</a:t>
            </a:r>
            <a:r>
              <a:rPr kumimoji="0" lang="pl-P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(40,49) i </a:t>
            </a:r>
            <a:r>
              <a:rPr kumimoji="0" lang="pl-PL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St.cywilny=“żonaty</a:t>
            </a:r>
            <a:r>
              <a:rPr kumimoji="0" lang="pl-P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” i dochód </a:t>
            </a:r>
            <a:r>
              <a:rPr kumimoji="0" lang="pl-PL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∈</a:t>
            </a:r>
            <a:r>
              <a:rPr kumimoji="0" lang="pl-PL" sz="16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 </a:t>
            </a:r>
            <a:r>
              <a:rPr kumimoji="0" lang="pl-P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(30tys.-39tys.) to Partia = ‘A’</a:t>
            </a: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2. dochód </a:t>
            </a:r>
            <a:r>
              <a:rPr kumimoji="0" lang="pl-PL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∈ </a:t>
            </a:r>
            <a:r>
              <a:rPr kumimoji="0" lang="pl-P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(30tys.-39tys.) i </a:t>
            </a:r>
            <a:r>
              <a:rPr kumimoji="0" lang="pl-PL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St.cywilny</a:t>
            </a:r>
            <a:r>
              <a:rPr kumimoji="0" lang="pl-P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 =“żonaty” i Partia = ‘A’ to wiek </a:t>
            </a:r>
            <a:r>
              <a:rPr kumimoji="0" lang="pl-PL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∈ </a:t>
            </a:r>
            <a:r>
              <a:rPr kumimoji="0" lang="pl-P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(40,49)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ojekt domyśln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99">
            <a:alpha val="2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99">
            <a:alpha val="2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6284</TotalTime>
  <Words>4700</Words>
  <Application>Microsoft Office PowerPoint</Application>
  <PresentationFormat>Pokaz na ekranie (4:3)</PresentationFormat>
  <Paragraphs>652</Paragraphs>
  <Slides>134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134</vt:i4>
      </vt:variant>
    </vt:vector>
  </HeadingPairs>
  <TitlesOfParts>
    <vt:vector size="135" baseType="lpstr">
      <vt:lpstr>2_Projekt domyślny</vt:lpstr>
      <vt:lpstr> Eksploracja Danych </vt:lpstr>
      <vt:lpstr>Znajdowanie wzorców i reguł</vt:lpstr>
      <vt:lpstr>Znajdowanie wzorców</vt:lpstr>
      <vt:lpstr>Odkrywanie asocjacji</vt:lpstr>
      <vt:lpstr>Slajd 5</vt:lpstr>
      <vt:lpstr>Analiza koszykowa </vt:lpstr>
      <vt:lpstr>Zastosowania MBA</vt:lpstr>
      <vt:lpstr>Reguły asocjacyjne</vt:lpstr>
      <vt:lpstr>Ufność i wsparcie</vt:lpstr>
      <vt:lpstr>Ufność i wsparcie</vt:lpstr>
      <vt:lpstr>Przykład bazy transakcyjnej i reguły asocjacyjnej </vt:lpstr>
      <vt:lpstr>Przykład bazy transakcyjnej i reguły asocjacyjnej </vt:lpstr>
      <vt:lpstr>Przykład bazy transakcyjnej i reguły asocjacyjnej </vt:lpstr>
      <vt:lpstr>Przyrost</vt:lpstr>
      <vt:lpstr>Slajd 15</vt:lpstr>
      <vt:lpstr>Przykłady wizualizacji</vt:lpstr>
      <vt:lpstr>Przykłady wizualizacji</vt:lpstr>
      <vt:lpstr>Przykłady wizualizacji</vt:lpstr>
      <vt:lpstr>Tabelaryczne przedstawienie asocjacji</vt:lpstr>
      <vt:lpstr>Klasyfikacja reguł asocjacyjnych ze względu na typ przetwarzanych danych</vt:lpstr>
      <vt:lpstr>Klasyfikacja reguł asocjacyjnych ze względu wymiarowość przetwarzanych danych</vt:lpstr>
      <vt:lpstr>Klasyfikacja reguł asocjacyjnych ze względu stopień abstrakcji przetwarzanych danych</vt:lpstr>
      <vt:lpstr>Ogólny algorytm odkrywania  reguł asocjacyjnych</vt:lpstr>
      <vt:lpstr>Zbiory częste</vt:lpstr>
      <vt:lpstr>Własność Apriori</vt:lpstr>
      <vt:lpstr>Generowanie reguł</vt:lpstr>
      <vt:lpstr>Ogólny algorytm odkrywania  reguł asocjacyjnych</vt:lpstr>
      <vt:lpstr>Algorytm Apriori</vt:lpstr>
      <vt:lpstr>Algorytm Apriori</vt:lpstr>
      <vt:lpstr>Przykład</vt:lpstr>
      <vt:lpstr>Przykład</vt:lpstr>
      <vt:lpstr>Przykład</vt:lpstr>
      <vt:lpstr>Przykład</vt:lpstr>
      <vt:lpstr>Przykład</vt:lpstr>
      <vt:lpstr>Przykład</vt:lpstr>
      <vt:lpstr>Slajd 36</vt:lpstr>
      <vt:lpstr>Przykład</vt:lpstr>
      <vt:lpstr>Niesekwencyjna analiza asocjacji</vt:lpstr>
      <vt:lpstr>Slajd 39</vt:lpstr>
      <vt:lpstr>Slajd 40</vt:lpstr>
      <vt:lpstr>Slajd 41</vt:lpstr>
      <vt:lpstr>Slajd 42</vt:lpstr>
      <vt:lpstr>Algorytm Apriori (R)</vt:lpstr>
      <vt:lpstr>Algorytm Apriori (R)</vt:lpstr>
      <vt:lpstr>Association rules viewers</vt:lpstr>
      <vt:lpstr>association rule learning with </vt:lpstr>
      <vt:lpstr>Text mining with RapidMiner</vt:lpstr>
      <vt:lpstr>NewsMapping</vt:lpstr>
      <vt:lpstr>Slajd 49</vt:lpstr>
      <vt:lpstr>Slajd 50</vt:lpstr>
      <vt:lpstr>Algorytm AprioriTid</vt:lpstr>
      <vt:lpstr>Algorytm AprioriTid</vt:lpstr>
      <vt:lpstr>Algorytm AprioriTid</vt:lpstr>
      <vt:lpstr>Algorytm oparty na podziale</vt:lpstr>
      <vt:lpstr>Ocena reguł – kryteria dla reguł interesujących</vt:lpstr>
      <vt:lpstr>Kawa czy herbata?</vt:lpstr>
      <vt:lpstr>Kawa czy herbata?</vt:lpstr>
      <vt:lpstr>Korelacja - Lift </vt:lpstr>
      <vt:lpstr> Eksploracja Danych </vt:lpstr>
      <vt:lpstr>Adult</vt:lpstr>
      <vt:lpstr>Slajd 61</vt:lpstr>
      <vt:lpstr>Slajd 62</vt:lpstr>
      <vt:lpstr>Slajd 63</vt:lpstr>
      <vt:lpstr>minsup = 0,4</vt:lpstr>
      <vt:lpstr>Slajd 65</vt:lpstr>
      <vt:lpstr>Slajd 66</vt:lpstr>
      <vt:lpstr>Slajd 67</vt:lpstr>
      <vt:lpstr>Slajd 68</vt:lpstr>
      <vt:lpstr>Slajd 69</vt:lpstr>
      <vt:lpstr>Slajd 70</vt:lpstr>
      <vt:lpstr>Algorytm FP-Growth  Frequent Pattern Growth   </vt:lpstr>
      <vt:lpstr>Idea algorytmu – FP Growth</vt:lpstr>
      <vt:lpstr>FP - drzewo</vt:lpstr>
      <vt:lpstr>Transformacja do FP-drzewa</vt:lpstr>
      <vt:lpstr>Transformacja do FP-drzewa</vt:lpstr>
      <vt:lpstr>Przykład FP-drzewa</vt:lpstr>
      <vt:lpstr>Przykład FP-drzewa</vt:lpstr>
      <vt:lpstr>Przykład FP-drzewa</vt:lpstr>
      <vt:lpstr>Przykład</vt:lpstr>
      <vt:lpstr>Przykład</vt:lpstr>
      <vt:lpstr>Przykład</vt:lpstr>
      <vt:lpstr>Przykład</vt:lpstr>
      <vt:lpstr>Generacja reguł</vt:lpstr>
      <vt:lpstr>hadoop</vt:lpstr>
      <vt:lpstr>Wielopoziomowe  reguły asocjacyjne</vt:lpstr>
      <vt:lpstr>Wielopoziomowe reguły asocjacyjne</vt:lpstr>
      <vt:lpstr>Taksonomia elementów</vt:lpstr>
      <vt:lpstr>Taksonomia elementów</vt:lpstr>
      <vt:lpstr>Poziomy abstrakcji</vt:lpstr>
      <vt:lpstr>Podstawowy algorytm odkrywania wielopoziomowych reguł asocjacyjnych</vt:lpstr>
      <vt:lpstr>Podstawowy algorytm odkrywania wielopoziomowych reguł asocjacyjnych</vt:lpstr>
      <vt:lpstr>Wady podstawowego algorytmu</vt:lpstr>
      <vt:lpstr>Zmienny próg minimalnego wsparcia</vt:lpstr>
      <vt:lpstr>Ogólny algorytm o zmiennym progu minsup</vt:lpstr>
      <vt:lpstr>Generowanie zbiorów częstych</vt:lpstr>
      <vt:lpstr>Wielowymiarowe  reguły asocjacyjne</vt:lpstr>
      <vt:lpstr>Wielowymiarowe reguły asocjacyjne</vt:lpstr>
      <vt:lpstr>Wielowymiarowe reguły asocjacyjne</vt:lpstr>
      <vt:lpstr>Transformacja problemu</vt:lpstr>
      <vt:lpstr>Dyskretyzacja atrybutów  ilościowych </vt:lpstr>
      <vt:lpstr>Dyskretyzacja atrybutów  ilościowych</vt:lpstr>
      <vt:lpstr>Hierarchia wymiaru</vt:lpstr>
      <vt:lpstr>Wielopoziomowe wielowymiarowe  reguły asocjacyjne</vt:lpstr>
      <vt:lpstr>Slajd 104</vt:lpstr>
      <vt:lpstr>Eksploracja wzorców sekwencji</vt:lpstr>
      <vt:lpstr>Eksploracja wzorców sekwencji</vt:lpstr>
      <vt:lpstr>Problem odkrywania wzorców sekwencji</vt:lpstr>
      <vt:lpstr>Definicje i pojęcia podstawowe</vt:lpstr>
      <vt:lpstr>Definicje i pojęcia podstawowe</vt:lpstr>
      <vt:lpstr>Definicje i pojęcia podstawowe</vt:lpstr>
      <vt:lpstr>Przykład</vt:lpstr>
      <vt:lpstr>Ograniczenia dla wzorców</vt:lpstr>
      <vt:lpstr>Przykład</vt:lpstr>
      <vt:lpstr>Podstawowy algorytm  odkrywania wzorców sekwencji GSP  Generalised Sequential Patterns </vt:lpstr>
      <vt:lpstr>Podstawowy algorytm  odkrywania wzorców sekwencji GSP</vt:lpstr>
      <vt:lpstr>Przykład</vt:lpstr>
      <vt:lpstr>Własność Apriori</vt:lpstr>
      <vt:lpstr>Podstawowy algorytm (GSP) - wady</vt:lpstr>
      <vt:lpstr>Podstawowy algorytm GSP</vt:lpstr>
      <vt:lpstr>Wady algorytmów Apriori-Like</vt:lpstr>
      <vt:lpstr>algorytm PrefixSpan</vt:lpstr>
      <vt:lpstr>PrefixSpan</vt:lpstr>
      <vt:lpstr>PrefixSpan</vt:lpstr>
      <vt:lpstr>PrefixSpan</vt:lpstr>
      <vt:lpstr>PrefixSpan</vt:lpstr>
      <vt:lpstr>PrefixSpan</vt:lpstr>
      <vt:lpstr>PrefixSpan</vt:lpstr>
      <vt:lpstr>Uogólnione sformułowanie problemu</vt:lpstr>
      <vt:lpstr>Uogólnione sformułowanie problemu</vt:lpstr>
      <vt:lpstr>Sformułowanie problemu</vt:lpstr>
      <vt:lpstr>Problem</vt:lpstr>
      <vt:lpstr>Problem</vt:lpstr>
      <vt:lpstr>STATISTICA SAL  (Sequence, Association and Link Analysis)</vt:lpstr>
      <vt:lpstr>STATISTICA SAL  (Sequence, Association and Link Analysis)</vt:lpstr>
    </vt:vector>
  </TitlesOfParts>
  <Company>AGH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Regulski</dc:creator>
  <cp:lastModifiedBy>regulski</cp:lastModifiedBy>
  <cp:revision>117</cp:revision>
  <dcterms:created xsi:type="dcterms:W3CDTF">2009-12-04T09:17:17Z</dcterms:created>
  <dcterms:modified xsi:type="dcterms:W3CDTF">2019-05-11T06:46:57Z</dcterms:modified>
</cp:coreProperties>
</file>