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6"/>
  </p:notesMasterIdLst>
  <p:sldIdLst>
    <p:sldId id="365" r:id="rId2"/>
    <p:sldId id="259" r:id="rId3"/>
    <p:sldId id="336" r:id="rId4"/>
    <p:sldId id="351" r:id="rId5"/>
    <p:sldId id="264" r:id="rId6"/>
    <p:sldId id="352" r:id="rId7"/>
    <p:sldId id="353" r:id="rId8"/>
    <p:sldId id="354" r:id="rId9"/>
    <p:sldId id="266" r:id="rId10"/>
    <p:sldId id="268" r:id="rId11"/>
    <p:sldId id="270" r:id="rId12"/>
    <p:sldId id="337" r:id="rId13"/>
    <p:sldId id="338" r:id="rId14"/>
    <p:sldId id="350" r:id="rId15"/>
    <p:sldId id="274" r:id="rId16"/>
    <p:sldId id="275" r:id="rId17"/>
    <p:sldId id="339" r:id="rId18"/>
    <p:sldId id="276" r:id="rId19"/>
    <p:sldId id="277" r:id="rId20"/>
    <p:sldId id="278" r:id="rId21"/>
    <p:sldId id="340" r:id="rId22"/>
    <p:sldId id="279" r:id="rId23"/>
    <p:sldId id="280" r:id="rId24"/>
    <p:sldId id="281" r:id="rId25"/>
    <p:sldId id="282" r:id="rId26"/>
    <p:sldId id="283" r:id="rId27"/>
    <p:sldId id="287" r:id="rId28"/>
    <p:sldId id="341" r:id="rId29"/>
    <p:sldId id="288" r:id="rId30"/>
    <p:sldId id="289" r:id="rId31"/>
    <p:sldId id="344" r:id="rId32"/>
    <p:sldId id="345" r:id="rId33"/>
    <p:sldId id="290" r:id="rId34"/>
    <p:sldId id="291" r:id="rId35"/>
    <p:sldId id="342" r:id="rId36"/>
    <p:sldId id="343" r:id="rId37"/>
    <p:sldId id="292" r:id="rId38"/>
    <p:sldId id="293" r:id="rId39"/>
    <p:sldId id="346" r:id="rId40"/>
    <p:sldId id="347" r:id="rId41"/>
    <p:sldId id="348" r:id="rId42"/>
    <p:sldId id="349" r:id="rId43"/>
    <p:sldId id="355" r:id="rId44"/>
    <p:sldId id="356" r:id="rId45"/>
    <p:sldId id="357" r:id="rId46"/>
    <p:sldId id="358" r:id="rId47"/>
    <p:sldId id="359" r:id="rId48"/>
    <p:sldId id="360" r:id="rId49"/>
    <p:sldId id="361" r:id="rId50"/>
    <p:sldId id="362" r:id="rId51"/>
    <p:sldId id="363" r:id="rId52"/>
    <p:sldId id="364" r:id="rId53"/>
    <p:sldId id="294" r:id="rId54"/>
    <p:sldId id="295" r:id="rId55"/>
    <p:sldId id="296" r:id="rId56"/>
    <p:sldId id="297" r:id="rId57"/>
    <p:sldId id="298" r:id="rId58"/>
    <p:sldId id="299" r:id="rId59"/>
    <p:sldId id="300" r:id="rId60"/>
    <p:sldId id="328" r:id="rId61"/>
    <p:sldId id="301" r:id="rId62"/>
    <p:sldId id="330" r:id="rId63"/>
    <p:sldId id="329" r:id="rId64"/>
    <p:sldId id="302" r:id="rId65"/>
    <p:sldId id="303" r:id="rId66"/>
    <p:sldId id="304" r:id="rId67"/>
    <p:sldId id="305" r:id="rId68"/>
    <p:sldId id="306" r:id="rId69"/>
    <p:sldId id="307" r:id="rId70"/>
    <p:sldId id="308" r:id="rId71"/>
    <p:sldId id="309" r:id="rId72"/>
    <p:sldId id="310" r:id="rId73"/>
    <p:sldId id="331" r:id="rId74"/>
    <p:sldId id="332" r:id="rId75"/>
    <p:sldId id="333" r:id="rId76"/>
    <p:sldId id="334" r:id="rId77"/>
    <p:sldId id="335" r:id="rId78"/>
    <p:sldId id="312" r:id="rId79"/>
    <p:sldId id="313" r:id="rId80"/>
    <p:sldId id="314" r:id="rId81"/>
    <p:sldId id="315" r:id="rId82"/>
    <p:sldId id="316" r:id="rId83"/>
    <p:sldId id="317" r:id="rId84"/>
    <p:sldId id="321" r:id="rId85"/>
  </p:sldIdLst>
  <p:sldSz cx="9144000" cy="6858000" type="screen4x3"/>
  <p:notesSz cx="7099300" cy="10234613"/>
  <p:defaultTextStyle>
    <a:defPPr>
      <a:defRPr lang="pl-P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FF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9" d="100"/>
          <a:sy n="69"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vl1pPr>
          </a:lstStyle>
          <a:p>
            <a:endParaRPr lang="pl-PL"/>
          </a:p>
        </p:txBody>
      </p:sp>
      <p:sp>
        <p:nvSpPr>
          <p:cNvPr id="9318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lvl1pPr>
          </a:lstStyle>
          <a:p>
            <a:fld id="{7C32CA45-C4FD-405A-A32B-DA1CAA271F51}" type="datetimeFigureOut">
              <a:rPr lang="pl-PL"/>
              <a:pPr/>
              <a:t>2018-05-09</a:t>
            </a:fld>
            <a:endParaRPr lang="pl-PL"/>
          </a:p>
        </p:txBody>
      </p:sp>
      <p:sp>
        <p:nvSpPr>
          <p:cNvPr id="9318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9318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9319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vl1pPr>
          </a:lstStyle>
          <a:p>
            <a:endParaRPr lang="pl-PL"/>
          </a:p>
        </p:txBody>
      </p:sp>
      <p:sp>
        <p:nvSpPr>
          <p:cNvPr id="9319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lvl1pPr>
          </a:lstStyle>
          <a:p>
            <a:fld id="{D9EF2EA7-289E-46DB-A1ED-9701206B9E0F}" type="slidenum">
              <a:rPr lang="pl-PL"/>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endParaRPr lang="pl-PL">
              <a:latin typeface="Calibri Light" pitchFamily="34" charset="0"/>
            </a:endParaRPr>
          </a:p>
        </p:txBody>
      </p:sp>
      <p:sp>
        <p:nvSpPr>
          <p:cNvPr id="5"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endParaRPr lang="pl-PL">
              <a:latin typeface="Calibri Light" pitchFamily="34" charset="0"/>
            </a:endParaRPr>
          </a:p>
        </p:txBody>
      </p:sp>
      <p:pic>
        <p:nvPicPr>
          <p:cNvPr id="6" name="Picture 13" descr="logoAGH_bw"/>
          <p:cNvPicPr>
            <a:picLocks noChangeAspect="1" noChangeArrowheads="1"/>
          </p:cNvPicPr>
          <p:nvPr userDrawn="1"/>
        </p:nvPicPr>
        <p:blipFill>
          <a:blip r:embed="rId2" cstate="print"/>
          <a:srcRect/>
          <a:stretch>
            <a:fillRect/>
          </a:stretch>
        </p:blipFill>
        <p:spPr bwMode="auto">
          <a:xfrm>
            <a:off x="107950" y="115888"/>
            <a:ext cx="368300" cy="720725"/>
          </a:xfrm>
          <a:prstGeom prst="rect">
            <a:avLst/>
          </a:prstGeom>
          <a:noFill/>
          <a:ln w="9525">
            <a:noFill/>
            <a:miter lim="800000"/>
            <a:headEnd/>
            <a:tailEnd/>
          </a:ln>
        </p:spPr>
      </p:pic>
      <p:sp>
        <p:nvSpPr>
          <p:cNvPr id="5122" name="Rectangle 2"/>
          <p:cNvSpPr>
            <a:spLocks noGrp="1" noChangeArrowheads="1"/>
          </p:cNvSpPr>
          <p:nvPr>
            <p:ph type="ctrTitle"/>
          </p:nvPr>
        </p:nvSpPr>
        <p:spPr>
          <a:xfrm>
            <a:off x="900113" y="188913"/>
            <a:ext cx="7488237" cy="606425"/>
          </a:xfrm>
        </p:spPr>
        <p:txBody>
          <a:bodyPr/>
          <a:lstStyle>
            <a:lvl1pPr>
              <a:defRPr>
                <a:latin typeface="Calibri Light" pitchFamily="34" charset="0"/>
              </a:defRPr>
            </a:lvl1pPr>
          </a:lstStyle>
          <a:p>
            <a:pPr lvl="0"/>
            <a:r>
              <a:rPr lang="pl-PL" noProof="0" smtClean="0"/>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marL="0" indent="0" algn="ctr">
              <a:buFont typeface="Georgia" pitchFamily="18" charset="0"/>
              <a:buNone/>
              <a:defRPr sz="2800">
                <a:latin typeface="Calibri Light" pitchFamily="34" charset="0"/>
              </a:defRPr>
            </a:lvl1pPr>
          </a:lstStyle>
          <a:p>
            <a:pPr lvl="0"/>
            <a:r>
              <a:rPr lang="pl-PL" noProof="0" smtClean="0"/>
              <a:t>Kliknij, aby edytować styl wzorca podtytułu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Calibri Light" pitchFamily="34" charset="0"/>
              </a:defRPr>
            </a:lvl1pPr>
          </a:lstStyle>
          <a:p>
            <a:r>
              <a:rPr lang="pl-PL" smtClean="0"/>
              <a:t>Kliknij, aby edytować styl</a:t>
            </a:r>
            <a:endParaRPr lang="pl-PL"/>
          </a:p>
        </p:txBody>
      </p:sp>
      <p:sp>
        <p:nvSpPr>
          <p:cNvPr id="3" name="Symbol zastępczy zawartości 2"/>
          <p:cNvSpPr>
            <a:spLocks noGrp="1"/>
          </p:cNvSpPr>
          <p:nvPr>
            <p:ph idx="1"/>
          </p:nvPr>
        </p:nvSpPr>
        <p:spPr/>
        <p:txBody>
          <a:bodyPr/>
          <a:lstStyle>
            <a:lvl1pPr>
              <a:defRPr>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xfrm>
            <a:off x="0" y="6661150"/>
            <a:ext cx="2895600" cy="196850"/>
          </a:xfrm>
          <a:prstGeom prst="rect">
            <a:avLst/>
          </a:prstGeom>
          <a:ln/>
        </p:spPr>
        <p:txBody>
          <a:bodyPr/>
          <a:lstStyle>
            <a:lvl1pPr>
              <a:defRPr sz="1200">
                <a:latin typeface="Calibri Light" pitchFamily="34" charset="0"/>
              </a:defRPr>
            </a:lvl1pPr>
          </a:lstStyle>
          <a:p>
            <a:pPr>
              <a:defRPr/>
            </a:pPr>
            <a:r>
              <a:rPr lang="pl-PL" smtClean="0"/>
              <a:t>KISIM, WIMiIP, AGH</a:t>
            </a: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41135" y="6369584"/>
            <a:ext cx="294924" cy="295355"/>
          </a:xfrm>
          <a:prstGeom prst="rect">
            <a:avLst/>
          </a:prstGeom>
        </p:spPr>
        <p:txBody>
          <a:bodyPr lIns="80229" tIns="40115" rIns="80229" bIns="40115"/>
          <a:lstStyle>
            <a:lvl1pPr>
              <a:defRPr/>
            </a:lvl1pPr>
          </a:lstStyle>
          <a:p>
            <a:pPr>
              <a:defRPr/>
            </a:pPr>
            <a:fld id="{704960B9-D2D1-4BF1-BA76-8C7058EEE0C3}" type="slidenum">
              <a:rPr lang="pl-PL"/>
              <a:pPr>
                <a:defRPr/>
              </a:pPr>
              <a:t>‹#›</a:t>
            </a:fld>
            <a:endParaRPr lang="pl-PL"/>
          </a:p>
        </p:txBody>
      </p:sp>
      <p:sp>
        <p:nvSpPr>
          <p:cNvPr id="3" name="Rectangle 5"/>
          <p:cNvSpPr>
            <a:spLocks noGrp="1" noChangeArrowheads="1"/>
          </p:cNvSpPr>
          <p:nvPr>
            <p:ph type="ftr" sz="quarter" idx="11"/>
          </p:nvPr>
        </p:nvSpPr>
        <p:spPr>
          <a:xfrm>
            <a:off x="0" y="6597224"/>
            <a:ext cx="2896235" cy="260776"/>
          </a:xfrm>
          <a:prstGeom prst="rect">
            <a:avLst/>
          </a:prstGeom>
        </p:spPr>
        <p:txBody>
          <a:bodyPr lIns="91429" tIns="45715" rIns="91429" bIns="45715"/>
          <a:lstStyle>
            <a:lvl1pPr eaLnBrk="0" hangingPunct="0">
              <a:defRPr>
                <a:latin typeface="Arial" charset="0"/>
                <a:cs typeface="Arial" charset="0"/>
                <a:sym typeface="Arial" charset="0"/>
              </a:defRPr>
            </a:lvl1pPr>
          </a:lstStyle>
          <a:p>
            <a:pPr>
              <a:defRPr/>
            </a:pPr>
            <a:r>
              <a:rPr lang="pl-PL"/>
              <a:t>Palermo</a:t>
            </a:r>
            <a:r>
              <a:rPr lang="en-US"/>
              <a:t>, 201</a:t>
            </a:r>
            <a:r>
              <a:rPr lang="pl-PL"/>
              <a:t>4</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2054"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sldNum="0" hd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marL="266700" indent="-266700" algn="l" rtl="0" eaLnBrk="0" fontAlgn="base" hangingPunct="0">
        <a:spcBef>
          <a:spcPct val="50000"/>
        </a:spcBef>
        <a:spcAft>
          <a:spcPct val="0"/>
        </a:spcAft>
        <a:buSzPct val="70000"/>
        <a:buFont typeface="Georgia" pitchFamily="18" charset="0"/>
        <a:buChar char="—"/>
        <a:defRPr sz="2400">
          <a:solidFill>
            <a:schemeClr val="tx1"/>
          </a:solidFill>
          <a:latin typeface="+mn-lt"/>
          <a:ea typeface="+mn-ea"/>
          <a:cs typeface="+mn-cs"/>
        </a:defRPr>
      </a:lvl1pPr>
      <a:lvl2pPr marL="825500" indent="-285750" algn="l" rtl="0" eaLnBrk="0" fontAlgn="base" hangingPunct="0">
        <a:spcBef>
          <a:spcPct val="50000"/>
        </a:spcBef>
        <a:spcAft>
          <a:spcPct val="0"/>
        </a:spcAft>
        <a:buFont typeface="Georgia" pitchFamily="18" charset="0"/>
        <a:buChar char="»"/>
        <a:defRPr sz="2400">
          <a:solidFill>
            <a:schemeClr val="tx1"/>
          </a:solidFill>
          <a:latin typeface="+mn-lt"/>
        </a:defRPr>
      </a:lvl2pPr>
      <a:lvl3pPr marL="1233488" indent="-228600" algn="l" rtl="0" eaLnBrk="0" fontAlgn="base" hangingPunct="0">
        <a:spcBef>
          <a:spcPct val="50000"/>
        </a:spcBef>
        <a:spcAft>
          <a:spcPct val="0"/>
        </a:spcAft>
        <a:buFont typeface="Georgia" pitchFamily="18" charset="0"/>
        <a:buChar char="–"/>
        <a:defRPr sz="2000">
          <a:solidFill>
            <a:schemeClr val="tx1"/>
          </a:solidFill>
          <a:latin typeface="+mn-lt"/>
        </a:defRPr>
      </a:lvl3pPr>
      <a:lvl4pPr marL="1641475" indent="-228600" algn="l" rtl="0" eaLnBrk="0" fontAlgn="base" hangingPunct="0">
        <a:spcBef>
          <a:spcPct val="50000"/>
        </a:spcBef>
        <a:spcAft>
          <a:spcPct val="0"/>
        </a:spcAft>
        <a:buChar char="–"/>
        <a:defRPr>
          <a:solidFill>
            <a:schemeClr val="tx1"/>
          </a:solidFill>
          <a:latin typeface="+mn-lt"/>
        </a:defRPr>
      </a:lvl4pPr>
      <a:lvl5pPr marL="2057400" indent="-228600" algn="l" rtl="0" eaLnBrk="0" fontAlgn="base" hangingPunct="0">
        <a:spcBef>
          <a:spcPct val="50000"/>
        </a:spcBef>
        <a:spcAft>
          <a:spcPct val="0"/>
        </a:spcAft>
        <a:buChar char="»"/>
        <a:defRPr>
          <a:solidFill>
            <a:schemeClr val="tx1"/>
          </a:solidFill>
          <a:latin typeface="+mn-lt"/>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azniak.mimuw.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hyperlink" Target="http://www.cs.put.poznan.pl/dweiss/carrot/"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427538" y="4941888"/>
            <a:ext cx="4249737" cy="1366837"/>
          </a:xfrm>
          <a:prstGeom prst="rect">
            <a:avLst/>
          </a:prstGeom>
          <a:noFill/>
          <a:ln w="9525">
            <a:noFill/>
            <a:miter lim="800000"/>
            <a:headEnd/>
            <a:tailEnd/>
          </a:ln>
        </p:spPr>
        <p:txBody>
          <a:bodyPr/>
          <a:lstStyle/>
          <a:p>
            <a:r>
              <a:rPr lang="pl-PL">
                <a:latin typeface="Calibri Light" pitchFamily="34" charset="0"/>
              </a:rPr>
              <a:t>Krzysztof Regulski, </a:t>
            </a:r>
            <a:r>
              <a:rPr lang="pl-PL" sz="1400">
                <a:latin typeface="Calibri Light" pitchFamily="34" charset="0"/>
              </a:rPr>
              <a:t>WIMiIP, KISiM, </a:t>
            </a:r>
            <a:endParaRPr lang="pl-PL">
              <a:latin typeface="Calibri Light" pitchFamily="34" charset="0"/>
            </a:endParaRPr>
          </a:p>
          <a:p>
            <a:r>
              <a:rPr lang="pl-PL" sz="1400">
                <a:latin typeface="Calibri Light" pitchFamily="34" charset="0"/>
              </a:rPr>
              <a:t>regulski@metal.agh.edu.pl</a:t>
            </a:r>
          </a:p>
          <a:p>
            <a:endParaRPr lang="pl-PL" sz="1400">
              <a:latin typeface="Calibri Light" pitchFamily="34" charset="0"/>
            </a:endParaRPr>
          </a:p>
        </p:txBody>
      </p:sp>
      <p:sp>
        <p:nvSpPr>
          <p:cNvPr id="4099" name="Rectangle 7"/>
          <p:cNvSpPr>
            <a:spLocks noGrp="1" noChangeArrowheads="1"/>
          </p:cNvSpPr>
          <p:nvPr>
            <p:ph type="subTitle" idx="1"/>
          </p:nvPr>
        </p:nvSpPr>
        <p:spPr>
          <a:xfrm>
            <a:off x="1331913" y="3141663"/>
            <a:ext cx="6624637" cy="1266825"/>
          </a:xfrm>
          <a:noFill/>
        </p:spPr>
        <p:txBody>
          <a:bodyPr/>
          <a:lstStyle/>
          <a:p>
            <a:pPr eaLnBrk="1" hangingPunct="1"/>
            <a:r>
              <a:rPr lang="pl-PL" sz="3600" smtClean="0"/>
              <a:t>Eksploracja tekstu i sieci WWW</a:t>
            </a:r>
          </a:p>
        </p:txBody>
      </p:sp>
      <p:sp>
        <p:nvSpPr>
          <p:cNvPr id="4100" name="Rectangle 9"/>
          <p:cNvSpPr>
            <a:spLocks noChangeArrowheads="1"/>
          </p:cNvSpPr>
          <p:nvPr/>
        </p:nvSpPr>
        <p:spPr bwMode="auto">
          <a:xfrm>
            <a:off x="69275" y="1124744"/>
            <a:ext cx="8713788" cy="1200329"/>
          </a:xfrm>
          <a:prstGeom prst="rect">
            <a:avLst/>
          </a:prstGeom>
          <a:noFill/>
          <a:ln w="9525">
            <a:noFill/>
            <a:miter lim="800000"/>
            <a:headEnd/>
            <a:tailEnd/>
          </a:ln>
        </p:spPr>
        <p:txBody>
          <a:bodyPr anchor="ctr">
            <a:spAutoFit/>
          </a:bodyPr>
          <a:lstStyle/>
          <a:p>
            <a:pPr marL="342900" indent="-342900"/>
            <a:r>
              <a:rPr lang="pl-PL" sz="1200" dirty="0">
                <a:latin typeface="Calibri Light" pitchFamily="34" charset="0"/>
              </a:rPr>
              <a:t>w wykładzie wykorzystano: </a:t>
            </a:r>
            <a:r>
              <a:rPr lang="pl-PL" sz="1200" dirty="0" smtClean="0">
                <a:latin typeface="Calibri Light" pitchFamily="34" charset="0"/>
              </a:rPr>
              <a:t> prof</a:t>
            </a:r>
            <a:r>
              <a:rPr lang="pl-PL" sz="1200" dirty="0">
                <a:latin typeface="Calibri Light" pitchFamily="34" charset="0"/>
              </a:rPr>
              <a:t>. dr hab. inż. Tadeusz Morzy, materiały dydaktyczne przygotowane w ramach projektu </a:t>
            </a:r>
            <a:br>
              <a:rPr lang="pl-PL" sz="1200" dirty="0">
                <a:latin typeface="Calibri Light" pitchFamily="34" charset="0"/>
              </a:rPr>
            </a:br>
            <a:r>
              <a:rPr lang="pl-PL" sz="1200" i="1" dirty="0">
                <a:solidFill>
                  <a:srgbClr val="006699"/>
                </a:solidFill>
                <a:latin typeface="Calibri Light" pitchFamily="34" charset="0"/>
              </a:rPr>
              <a:t>Opracowanie programów nauczania na odległość na kierunku studiów wyższych – Informatyka, </a:t>
            </a:r>
            <a:r>
              <a:rPr lang="pl-PL" sz="1200" dirty="0">
                <a:latin typeface="Calibri Light" pitchFamily="34" charset="0"/>
                <a:hlinkClick r:id="rId2"/>
              </a:rPr>
              <a:t>http://</a:t>
            </a:r>
            <a:r>
              <a:rPr lang="pl-PL" sz="1200" dirty="0" smtClean="0">
                <a:latin typeface="Calibri Light" pitchFamily="34" charset="0"/>
                <a:hlinkClick r:id="rId2"/>
              </a:rPr>
              <a:t>wazniak.mimuw.edu.pl</a:t>
            </a:r>
            <a:endParaRPr lang="pl-PL" sz="1200" dirty="0" smtClean="0">
              <a:latin typeface="Calibri Light" pitchFamily="34" charset="0"/>
            </a:endParaRPr>
          </a:p>
          <a:p>
            <a:pPr marL="342900" indent="-342900"/>
            <a:r>
              <a:rPr lang="en-US" sz="1200" dirty="0" err="1" smtClean="0">
                <a:latin typeface="Calibri Light" pitchFamily="34" charset="0"/>
              </a:rPr>
              <a:t>Aggarwal</a:t>
            </a:r>
            <a:r>
              <a:rPr lang="en-US" sz="1200" dirty="0" smtClean="0">
                <a:latin typeface="Calibri Light" pitchFamily="34" charset="0"/>
              </a:rPr>
              <a:t> C., (2018). Machine Learning for Text: An Introduction. 1-16. </a:t>
            </a:r>
            <a:r>
              <a:rPr lang="en-US" sz="1200" dirty="0" smtClean="0">
                <a:latin typeface="Calibri Light" pitchFamily="34" charset="0"/>
              </a:rPr>
              <a:t>10.1007/978-3-319-73531-3_1</a:t>
            </a:r>
            <a:endParaRPr lang="pl-PL" sz="1200" dirty="0" smtClean="0">
              <a:latin typeface="Calibri Light" pitchFamily="34" charset="0"/>
            </a:endParaRPr>
          </a:p>
          <a:p>
            <a:pPr marL="342900" indent="-342900"/>
            <a:r>
              <a:rPr lang="en-US" sz="1200" dirty="0" err="1" smtClean="0">
                <a:latin typeface="Calibri Light" pitchFamily="34" charset="0"/>
              </a:rPr>
              <a:t>Grobelnik</a:t>
            </a:r>
            <a:r>
              <a:rPr lang="en-US" sz="1200" dirty="0" smtClean="0">
                <a:latin typeface="Calibri Light" pitchFamily="34" charset="0"/>
              </a:rPr>
              <a:t> M (2011) Many faces of text processing. In: WIMS’11:</a:t>
            </a:r>
            <a:r>
              <a:rPr lang="pl-PL" sz="1200" dirty="0" smtClean="0">
                <a:latin typeface="Calibri Light" pitchFamily="34" charset="0"/>
              </a:rPr>
              <a:t> </a:t>
            </a:r>
            <a:r>
              <a:rPr lang="en-US" sz="1200" dirty="0" smtClean="0">
                <a:latin typeface="Calibri Light" pitchFamily="34" charset="0"/>
              </a:rPr>
              <a:t>Proceedings of the International Conference on Web Intelligence,</a:t>
            </a:r>
            <a:r>
              <a:rPr lang="pl-PL" sz="1200" dirty="0" smtClean="0">
                <a:latin typeface="Calibri Light" pitchFamily="34" charset="0"/>
              </a:rPr>
              <a:t> </a:t>
            </a:r>
            <a:r>
              <a:rPr lang="en-US" sz="1200" dirty="0" smtClean="0">
                <a:latin typeface="Calibri Light" pitchFamily="34" charset="0"/>
              </a:rPr>
              <a:t>Mining and Semantics. ACM. p 5</a:t>
            </a:r>
            <a:endParaRPr lang="pl-PL" sz="1200" dirty="0" smtClean="0">
              <a:latin typeface="Calibri Light" pitchFamily="34" charset="0"/>
            </a:endParaRPr>
          </a:p>
          <a:p>
            <a:pPr marL="342900" indent="-342900"/>
            <a:endParaRPr lang="pl-PL" sz="1200" dirty="0">
              <a:latin typeface="Calibri Light" pitchFamily="34" charset="0"/>
            </a:endParaRPr>
          </a:p>
        </p:txBody>
      </p:sp>
      <p:sp>
        <p:nvSpPr>
          <p:cNvPr id="4101" name="Rectangle 2"/>
          <p:cNvSpPr>
            <a:spLocks noGrp="1" noChangeArrowheads="1"/>
          </p:cNvSpPr>
          <p:nvPr>
            <p:ph type="ctrTitle"/>
          </p:nvPr>
        </p:nvSpPr>
        <p:spPr/>
        <p:txBody>
          <a:bodyPr/>
          <a:lstStyle/>
          <a:p>
            <a:r>
              <a:rPr lang="pl-PL" smtClean="0"/>
              <a:t>	Eksploracja Danych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p:txBody>
          <a:bodyPr/>
          <a:lstStyle/>
          <a:p>
            <a:r>
              <a:rPr lang="pl-PL" sz="2400" smtClean="0">
                <a:latin typeface="Calibri" pitchFamily="34" charset="0"/>
              </a:rPr>
              <a:t>Wyszukiwanie w oparciu o reprezentację wektorową</a:t>
            </a:r>
          </a:p>
        </p:txBody>
      </p:sp>
      <p:pic>
        <p:nvPicPr>
          <p:cNvPr id="299012" name="Picture 4"/>
          <p:cNvPicPr>
            <a:picLocks noChangeAspect="1" noChangeArrowheads="1"/>
          </p:cNvPicPr>
          <p:nvPr/>
        </p:nvPicPr>
        <p:blipFill>
          <a:blip r:embed="rId2" cstate="print"/>
          <a:srcRect/>
          <a:stretch>
            <a:fillRect/>
          </a:stretch>
        </p:blipFill>
        <p:spPr bwMode="auto">
          <a:xfrm>
            <a:off x="5724525" y="1125538"/>
            <a:ext cx="3162300" cy="3028950"/>
          </a:xfrm>
          <a:prstGeom prst="rect">
            <a:avLst/>
          </a:prstGeom>
          <a:noFill/>
          <a:ln w="9525">
            <a:noFill/>
            <a:miter lim="800000"/>
            <a:headEnd/>
            <a:tailEnd/>
          </a:ln>
          <a:effectLst/>
        </p:spPr>
      </p:pic>
      <p:sp>
        <p:nvSpPr>
          <p:cNvPr id="299013" name="Rectangle 3"/>
          <p:cNvSpPr>
            <a:spLocks noGrp="1" noChangeArrowheads="1"/>
          </p:cNvSpPr>
          <p:nvPr>
            <p:ph type="body" idx="4294967295"/>
          </p:nvPr>
        </p:nvSpPr>
        <p:spPr>
          <a:xfrm>
            <a:off x="250825" y="1052513"/>
            <a:ext cx="5257800" cy="5472112"/>
          </a:xfrm>
        </p:spPr>
        <p:txBody>
          <a:bodyPr/>
          <a:lstStyle/>
          <a:p>
            <a:pPr marL="271463" indent="-271463">
              <a:lnSpc>
                <a:spcPct val="80000"/>
              </a:lnSpc>
            </a:pPr>
            <a:r>
              <a:rPr lang="pl-PL" sz="2000" smtClean="0">
                <a:solidFill>
                  <a:srgbClr val="006699"/>
                </a:solidFill>
                <a:latin typeface="Calibri" pitchFamily="34" charset="0"/>
              </a:rPr>
              <a:t>Reprezentacja tekstu</a:t>
            </a:r>
            <a:r>
              <a:rPr lang="pl-PL" sz="2000" smtClean="0">
                <a:latin typeface="Calibri" pitchFamily="34" charset="0"/>
              </a:rPr>
              <a:t> - macierz częstości występowania słów kluczowych </a:t>
            </a:r>
            <a:br>
              <a:rPr lang="pl-PL" sz="2000" smtClean="0">
                <a:latin typeface="Calibri" pitchFamily="34" charset="0"/>
              </a:rPr>
            </a:br>
            <a:r>
              <a:rPr lang="pl-PL" sz="2000" smtClean="0">
                <a:latin typeface="Calibri" pitchFamily="34" charset="0"/>
              </a:rPr>
              <a:t>(</a:t>
            </a:r>
            <a:r>
              <a:rPr lang="pl-PL" sz="2000" i="1" smtClean="0">
                <a:solidFill>
                  <a:srgbClr val="006699"/>
                </a:solidFill>
                <a:latin typeface="Calibri" pitchFamily="34" charset="0"/>
              </a:rPr>
              <a:t>Frequency matrix</a:t>
            </a:r>
            <a:r>
              <a:rPr lang="pl-PL" sz="2000" smtClean="0">
                <a:latin typeface="Calibri" pitchFamily="34" charset="0"/>
              </a:rPr>
              <a:t>):</a:t>
            </a:r>
            <a:endParaRPr lang="pl-PL" sz="2000" b="1" smtClean="0">
              <a:latin typeface="Calibri" pitchFamily="34" charset="0"/>
            </a:endParaRPr>
          </a:p>
          <a:p>
            <a:pPr lvl="1">
              <a:lnSpc>
                <a:spcPct val="80000"/>
              </a:lnSpc>
            </a:pPr>
            <a:r>
              <a:rPr lang="pl-PL" sz="2000" i="1" smtClean="0">
                <a:latin typeface="Calibri" pitchFamily="34" charset="0"/>
              </a:rPr>
              <a:t>Term_Frequency_Matrix(d</a:t>
            </a:r>
            <a:r>
              <a:rPr lang="pl-PL" sz="2000" i="1" baseline="-25000" smtClean="0">
                <a:latin typeface="Calibri" pitchFamily="34" charset="0"/>
              </a:rPr>
              <a:t>i</a:t>
            </a:r>
            <a:r>
              <a:rPr lang="pl-PL" sz="2000" i="1" smtClean="0">
                <a:latin typeface="Calibri" pitchFamily="34" charset="0"/>
              </a:rPr>
              <a:t>, t</a:t>
            </a:r>
            <a:r>
              <a:rPr lang="pl-PL" sz="2000" i="1" baseline="-25000" smtClean="0">
                <a:latin typeface="Calibri" pitchFamily="34" charset="0"/>
              </a:rPr>
              <a:t>i</a:t>
            </a:r>
            <a:r>
              <a:rPr lang="pl-PL" sz="2000" i="1" smtClean="0">
                <a:latin typeface="Calibri" pitchFamily="34" charset="0"/>
              </a:rPr>
              <a:t>)</a:t>
            </a:r>
            <a:r>
              <a:rPr lang="pl-PL" sz="2000" b="1" smtClean="0">
                <a:latin typeface="Calibri" pitchFamily="34" charset="0"/>
              </a:rPr>
              <a:t>: </a:t>
            </a:r>
            <a:r>
              <a:rPr lang="pl-PL" sz="2000" smtClean="0">
                <a:latin typeface="Calibri" pitchFamily="34" charset="0"/>
              </a:rPr>
              <a:t>liczba wystąpień słowa </a:t>
            </a:r>
            <a:r>
              <a:rPr lang="pl-PL" sz="2000" i="1" smtClean="0">
                <a:latin typeface="Calibri" pitchFamily="34" charset="0"/>
              </a:rPr>
              <a:t>t</a:t>
            </a:r>
            <a:r>
              <a:rPr lang="pl-PL" sz="2000" i="1" baseline="-25000" smtClean="0">
                <a:latin typeface="Calibri" pitchFamily="34" charset="0"/>
              </a:rPr>
              <a:t>i</a:t>
            </a:r>
            <a:r>
              <a:rPr lang="pl-PL" sz="2000" i="1" smtClean="0">
                <a:latin typeface="Calibri" pitchFamily="34" charset="0"/>
              </a:rPr>
              <a:t>, </a:t>
            </a:r>
            <a:r>
              <a:rPr lang="pl-PL" sz="2000" smtClean="0">
                <a:latin typeface="Calibri" pitchFamily="34" charset="0"/>
              </a:rPr>
              <a:t>w dokumencie </a:t>
            </a:r>
            <a:r>
              <a:rPr lang="pl-PL" sz="2000" i="1" smtClean="0">
                <a:latin typeface="Calibri" pitchFamily="34" charset="0"/>
              </a:rPr>
              <a:t>d</a:t>
            </a:r>
            <a:r>
              <a:rPr lang="pl-PL" sz="2000" i="1" baseline="-25000" smtClean="0">
                <a:latin typeface="Calibri" pitchFamily="34" charset="0"/>
              </a:rPr>
              <a:t>i</a:t>
            </a:r>
            <a:r>
              <a:rPr lang="pl-PL" sz="2000" i="1" smtClean="0">
                <a:latin typeface="Calibri" pitchFamily="34" charset="0"/>
              </a:rPr>
              <a:t>. TFM[d</a:t>
            </a:r>
            <a:r>
              <a:rPr lang="pl-PL" sz="2000" i="1" baseline="-25000" smtClean="0">
                <a:latin typeface="Calibri" pitchFamily="34" charset="0"/>
              </a:rPr>
              <a:t>i</a:t>
            </a:r>
            <a:r>
              <a:rPr lang="pl-PL" sz="2000" i="1" smtClean="0">
                <a:latin typeface="Calibri" pitchFamily="34" charset="0"/>
              </a:rPr>
              <a:t>, t</a:t>
            </a:r>
            <a:r>
              <a:rPr lang="pl-PL" sz="2000" i="1" baseline="-25000" smtClean="0">
                <a:latin typeface="Calibri" pitchFamily="34" charset="0"/>
              </a:rPr>
              <a:t>i</a:t>
            </a:r>
            <a:r>
              <a:rPr lang="pl-PL" sz="2000" i="1" smtClean="0">
                <a:latin typeface="Calibri" pitchFamily="34" charset="0"/>
              </a:rPr>
              <a:t>]</a:t>
            </a:r>
          </a:p>
          <a:p>
            <a:pPr lvl="1">
              <a:lnSpc>
                <a:spcPct val="80000"/>
              </a:lnSpc>
            </a:pPr>
            <a:r>
              <a:rPr lang="pl-PL" sz="2000" smtClean="0">
                <a:latin typeface="Calibri" pitchFamily="34" charset="0"/>
              </a:rPr>
              <a:t>Zbiór słów kluczowych może być bardzo duży (50 000 słów)</a:t>
            </a:r>
          </a:p>
          <a:p>
            <a:pPr lvl="1">
              <a:lnSpc>
                <a:spcPct val="80000"/>
              </a:lnSpc>
            </a:pPr>
            <a:r>
              <a:rPr lang="pl-PL" sz="2000" smtClean="0">
                <a:latin typeface="Calibri" pitchFamily="34" charset="0"/>
              </a:rPr>
              <a:t>Każdy dokument d</a:t>
            </a:r>
            <a:r>
              <a:rPr lang="pl-PL" sz="2000" baseline="-25000" smtClean="0">
                <a:latin typeface="Calibri" pitchFamily="34" charset="0"/>
              </a:rPr>
              <a:t>i</a:t>
            </a:r>
            <a:r>
              <a:rPr lang="pl-PL" sz="2000" smtClean="0">
                <a:latin typeface="Calibri" pitchFamily="34" charset="0"/>
              </a:rPr>
              <a:t>, 1 ≤ i ≤ N, jest reprezentowany w postaci wektora słów</a:t>
            </a:r>
          </a:p>
          <a:p>
            <a:pPr lvl="1">
              <a:lnSpc>
                <a:spcPct val="80000"/>
              </a:lnSpc>
            </a:pPr>
            <a:r>
              <a:rPr lang="pl-PL" sz="2000" smtClean="0">
                <a:latin typeface="Calibri" pitchFamily="34" charset="0"/>
              </a:rPr>
              <a:t>współczynnik d</a:t>
            </a:r>
            <a:r>
              <a:rPr lang="pl-PL" sz="2000" baseline="-25000" smtClean="0">
                <a:latin typeface="Calibri" pitchFamily="34" charset="0"/>
              </a:rPr>
              <a:t>ij</a:t>
            </a:r>
            <a:r>
              <a:rPr lang="pl-PL" sz="2000" smtClean="0">
                <a:latin typeface="Calibri" pitchFamily="34" charset="0"/>
              </a:rPr>
              <a:t> - waga słowa d</a:t>
            </a:r>
            <a:r>
              <a:rPr lang="pl-PL" sz="2000" baseline="-25000" smtClean="0">
                <a:latin typeface="Calibri" pitchFamily="34" charset="0"/>
              </a:rPr>
              <a:t>i</a:t>
            </a:r>
          </a:p>
          <a:p>
            <a:pPr marL="271463" indent="-271463">
              <a:lnSpc>
                <a:spcPct val="80000"/>
              </a:lnSpc>
            </a:pPr>
            <a:r>
              <a:rPr lang="pl-PL" sz="2000" smtClean="0">
                <a:latin typeface="Calibri" pitchFamily="34" charset="0"/>
              </a:rPr>
              <a:t>Reprezentacja boolowska wektora - waga przyjmuje dwie wartości 0 lub 1</a:t>
            </a:r>
          </a:p>
          <a:p>
            <a:pPr marL="271463" indent="-271463">
              <a:lnSpc>
                <a:spcPct val="80000"/>
              </a:lnSpc>
            </a:pPr>
            <a:r>
              <a:rPr lang="pl-PL" sz="2000" smtClean="0">
                <a:latin typeface="Calibri" pitchFamily="34" charset="0"/>
              </a:rPr>
              <a:t>Reprezentacja dokumentu w postaci </a:t>
            </a:r>
            <a:br>
              <a:rPr lang="pl-PL" sz="2000" smtClean="0">
                <a:latin typeface="Calibri" pitchFamily="34" charset="0"/>
              </a:rPr>
            </a:br>
            <a:r>
              <a:rPr lang="pl-PL" sz="2000" smtClean="0">
                <a:latin typeface="Calibri" pitchFamily="34" charset="0"/>
              </a:rPr>
              <a:t>T-wymiarowego wektora słów powoduje </a:t>
            </a:r>
            <a:r>
              <a:rPr lang="pl-PL" sz="2000" smtClean="0">
                <a:solidFill>
                  <a:srgbClr val="006699"/>
                </a:solidFill>
                <a:latin typeface="Calibri" pitchFamily="34" charset="0"/>
              </a:rPr>
              <a:t>utratę informacji o strukturze zdania jak i kolejności występowania słów w zdaniu</a:t>
            </a:r>
          </a:p>
        </p:txBody>
      </p:sp>
      <p:pic>
        <p:nvPicPr>
          <p:cNvPr id="299014" name="Picture 5"/>
          <p:cNvPicPr>
            <a:picLocks noChangeAspect="1" noChangeArrowheads="1"/>
          </p:cNvPicPr>
          <p:nvPr/>
        </p:nvPicPr>
        <p:blipFill>
          <a:blip r:embed="rId3" cstate="print"/>
          <a:srcRect/>
          <a:stretch>
            <a:fillRect/>
          </a:stretch>
        </p:blipFill>
        <p:spPr bwMode="auto">
          <a:xfrm>
            <a:off x="6948488" y="4365625"/>
            <a:ext cx="1436687" cy="119538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2"/>
          <p:cNvSpPr>
            <a:spLocks noGrp="1" noChangeArrowheads="1"/>
          </p:cNvSpPr>
          <p:nvPr>
            <p:ph type="title" idx="4294967295"/>
          </p:nvPr>
        </p:nvSpPr>
        <p:spPr/>
        <p:txBody>
          <a:bodyPr/>
          <a:lstStyle/>
          <a:p>
            <a:r>
              <a:rPr lang="pl-PL" smtClean="0">
                <a:latin typeface="Calibri" pitchFamily="34" charset="0"/>
              </a:rPr>
              <a:t>Macierz TFM (</a:t>
            </a:r>
            <a:r>
              <a:rPr lang="pl-PL" i="1" smtClean="0">
                <a:solidFill>
                  <a:srgbClr val="006699"/>
                </a:solidFill>
                <a:latin typeface="Calibri" pitchFamily="34" charset="0"/>
              </a:rPr>
              <a:t>Frequency matrix</a:t>
            </a:r>
            <a:r>
              <a:rPr lang="pl-PL" smtClean="0">
                <a:latin typeface="Calibri" pitchFamily="34" charset="0"/>
              </a:rPr>
              <a:t>)</a:t>
            </a:r>
          </a:p>
        </p:txBody>
      </p:sp>
      <p:sp>
        <p:nvSpPr>
          <p:cNvPr id="301060" name="Rectangle 3"/>
          <p:cNvSpPr>
            <a:spLocks noGrp="1" noChangeArrowheads="1"/>
          </p:cNvSpPr>
          <p:nvPr>
            <p:ph type="body" idx="4294967295"/>
          </p:nvPr>
        </p:nvSpPr>
        <p:spPr/>
        <p:txBody>
          <a:bodyPr/>
          <a:lstStyle/>
          <a:p>
            <a:r>
              <a:rPr lang="pl-PL" smtClean="0">
                <a:latin typeface="Calibri" pitchFamily="34" charset="0"/>
              </a:rPr>
              <a:t>Każdy wektor stanowi D</a:t>
            </a:r>
            <a:r>
              <a:rPr lang="pl-PL" baseline="-25000" smtClean="0">
                <a:latin typeface="Calibri" pitchFamily="34" charset="0"/>
              </a:rPr>
              <a:t>i</a:t>
            </a:r>
            <a:r>
              <a:rPr lang="pl-PL" smtClean="0">
                <a:latin typeface="Calibri" pitchFamily="34" charset="0"/>
              </a:rPr>
              <a:t> stanowi surogat oryginalnego dokumentu d</a:t>
            </a:r>
            <a:r>
              <a:rPr lang="pl-PL" baseline="-25000" smtClean="0">
                <a:latin typeface="Calibri" pitchFamily="34" charset="0"/>
              </a:rPr>
              <a:t>i</a:t>
            </a:r>
          </a:p>
          <a:p>
            <a:r>
              <a:rPr lang="pl-PL" smtClean="0">
                <a:latin typeface="Calibri" pitchFamily="34" charset="0"/>
              </a:rPr>
              <a:t>Macierz </a:t>
            </a:r>
            <a:r>
              <a:rPr lang="pl-PL" i="1" smtClean="0">
                <a:solidFill>
                  <a:srgbClr val="006699"/>
                </a:solidFill>
                <a:latin typeface="Calibri" pitchFamily="34" charset="0"/>
              </a:rPr>
              <a:t>TFM</a:t>
            </a:r>
            <a:r>
              <a:rPr lang="pl-PL" smtClean="0">
                <a:latin typeface="Calibri" pitchFamily="34" charset="0"/>
              </a:rPr>
              <a:t> jest rzadka - większość macierzy jest wypełniona zerami</a:t>
            </a:r>
          </a:p>
          <a:p>
            <a:r>
              <a:rPr lang="pl-PL" smtClean="0">
                <a:latin typeface="Calibri" pitchFamily="34" charset="0"/>
              </a:rPr>
              <a:t>W praktycznych implementacjach systemów IR, ze względu na rzadkość macierzy TFM, oryginalny zbiór dokumentów jest reprezentowany w postaci </a:t>
            </a:r>
            <a:r>
              <a:rPr lang="pl-PL" i="1" smtClean="0">
                <a:solidFill>
                  <a:srgbClr val="006699"/>
                </a:solidFill>
                <a:latin typeface="Calibri" pitchFamily="34" charset="0"/>
              </a:rPr>
              <a:t>pliku odwróconego</a:t>
            </a:r>
            <a:r>
              <a:rPr lang="pl-PL" smtClean="0">
                <a:latin typeface="Calibri" pitchFamily="34" charset="0"/>
              </a:rPr>
              <a:t>, indeksowanego zbiorem słów kluczowych. </a:t>
            </a:r>
          </a:p>
          <a:p>
            <a:pPr marL="742950" lvl="1"/>
            <a:r>
              <a:rPr lang="pl-PL" smtClean="0">
                <a:latin typeface="Calibri" pitchFamily="34" charset="0"/>
              </a:rPr>
              <a:t>Każde słowo kluczowe t</a:t>
            </a:r>
            <a:r>
              <a:rPr lang="pl-PL" baseline="-25000" smtClean="0">
                <a:latin typeface="Calibri" pitchFamily="34" charset="0"/>
              </a:rPr>
              <a:t>i</a:t>
            </a:r>
            <a:r>
              <a:rPr lang="pl-PL" smtClean="0">
                <a:latin typeface="Calibri" pitchFamily="34" charset="0"/>
              </a:rPr>
              <a:t> wskazuje na rekord w tablicy zawierający N liczb opisujących częstość występowania danego słowa dla każdego z N dokumentów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1"/>
          <p:cNvSpPr>
            <a:spLocks noGrp="1"/>
          </p:cNvSpPr>
          <p:nvPr>
            <p:ph type="sldNum" sz="quarter" idx="10"/>
          </p:nvPr>
        </p:nvSpPr>
        <p:spPr>
          <a:noFill/>
          <a:ln>
            <a:miter lim="800000"/>
            <a:headEnd/>
            <a:tailEnd/>
          </a:ln>
        </p:spPr>
        <p:txBody>
          <a:bodyPr/>
          <a:lstStyle/>
          <a:p>
            <a:fld id="{434966AA-5C3C-40F3-999E-B3DA5BA8F8D0}" type="slidenum">
              <a:rPr lang="pl-PL" smtClean="0">
                <a:cs typeface="Arial" pitchFamily="34" charset="0"/>
                <a:sym typeface="Arial" pitchFamily="34" charset="0"/>
              </a:rPr>
              <a:pPr/>
              <a:t>12</a:t>
            </a:fld>
            <a:endParaRPr lang="pl-PL" smtClean="0">
              <a:cs typeface="Arial" pitchFamily="34" charset="0"/>
              <a:sym typeface="Arial" pitchFamily="34" charset="0"/>
            </a:endParaRPr>
          </a:p>
        </p:txBody>
      </p:sp>
      <p:grpSp>
        <p:nvGrpSpPr>
          <p:cNvPr id="2" name="Grupa 5"/>
          <p:cNvGrpSpPr>
            <a:grpSpLocks/>
          </p:cNvGrpSpPr>
          <p:nvPr/>
        </p:nvGrpSpPr>
        <p:grpSpPr bwMode="auto">
          <a:xfrm>
            <a:off x="0" y="0"/>
            <a:ext cx="9089636" cy="6015158"/>
            <a:chOff x="0" y="1"/>
            <a:chExt cx="10617200" cy="6627787"/>
          </a:xfrm>
        </p:grpSpPr>
        <p:pic>
          <p:nvPicPr>
            <p:cNvPr id="11269" name="Picture 2"/>
            <p:cNvPicPr>
              <a:picLocks noChangeAspect="1" noChangeArrowheads="1"/>
            </p:cNvPicPr>
            <p:nvPr/>
          </p:nvPicPr>
          <p:blipFill>
            <a:blip r:embed="rId2" cstate="print"/>
            <a:srcRect/>
            <a:stretch>
              <a:fillRect/>
            </a:stretch>
          </p:blipFill>
          <p:spPr bwMode="auto">
            <a:xfrm>
              <a:off x="46037" y="969938"/>
              <a:ext cx="10571163" cy="5657850"/>
            </a:xfrm>
            <a:prstGeom prst="rect">
              <a:avLst/>
            </a:prstGeom>
            <a:noFill/>
            <a:ln w="9525">
              <a:noFill/>
              <a:miter lim="800000"/>
              <a:headEnd/>
              <a:tailEnd/>
            </a:ln>
          </p:spPr>
        </p:pic>
        <p:sp>
          <p:nvSpPr>
            <p:cNvPr id="11270" name="Dowolny kształt 3"/>
            <p:cNvSpPr>
              <a:spLocks/>
            </p:cNvSpPr>
            <p:nvPr/>
          </p:nvSpPr>
          <p:spPr bwMode="auto">
            <a:xfrm>
              <a:off x="0" y="1"/>
              <a:ext cx="1451916" cy="406948"/>
            </a:xfrm>
            <a:custGeom>
              <a:avLst/>
              <a:gdLst>
                <a:gd name="T0" fmla="*/ 0 w 997324"/>
                <a:gd name="T1" fmla="*/ 0 h 1113954"/>
                <a:gd name="T2" fmla="*/ 13136628 w 997324"/>
                <a:gd name="T3" fmla="*/ 0 h 1113954"/>
                <a:gd name="T4" fmla="*/ 13822118 w 997324"/>
                <a:gd name="T5" fmla="*/ 1113954 h 1113954"/>
                <a:gd name="T6" fmla="*/ 0 w 997324"/>
                <a:gd name="T7" fmla="*/ 1041945 h 1113954"/>
                <a:gd name="T8" fmla="*/ 0 w 997324"/>
                <a:gd name="T9" fmla="*/ 0 h 1113954"/>
                <a:gd name="T10" fmla="*/ 0 60000 65536"/>
                <a:gd name="T11" fmla="*/ 0 60000 65536"/>
                <a:gd name="T12" fmla="*/ 0 60000 65536"/>
                <a:gd name="T13" fmla="*/ 0 60000 65536"/>
                <a:gd name="T14" fmla="*/ 0 60000 65536"/>
                <a:gd name="T15" fmla="*/ 0 w 997324"/>
                <a:gd name="T16" fmla="*/ 0 h 1113954"/>
                <a:gd name="T17" fmla="*/ 997324 w 997324"/>
                <a:gd name="T18" fmla="*/ 1113954 h 1113954"/>
              </a:gdLst>
              <a:ahLst/>
              <a:cxnLst>
                <a:cxn ang="T10">
                  <a:pos x="T0" y="T1"/>
                </a:cxn>
                <a:cxn ang="T11">
                  <a:pos x="T2" y="T3"/>
                </a:cxn>
                <a:cxn ang="T12">
                  <a:pos x="T4" y="T5"/>
                </a:cxn>
                <a:cxn ang="T13">
                  <a:pos x="T6" y="T7"/>
                </a:cxn>
                <a:cxn ang="T14">
                  <a:pos x="T8" y="T9"/>
                </a:cxn>
              </a:cxnLst>
              <a:rect l="T15" t="T16" r="T17" b="T18"/>
              <a:pathLst>
                <a:path w="997324" h="1113954">
                  <a:moveTo>
                    <a:pt x="0" y="0"/>
                  </a:moveTo>
                  <a:lnTo>
                    <a:pt x="947862" y="0"/>
                  </a:lnTo>
                  <a:lnTo>
                    <a:pt x="997324" y="1113954"/>
                  </a:lnTo>
                  <a:lnTo>
                    <a:pt x="0" y="1041945"/>
                  </a:lnTo>
                  <a:lnTo>
                    <a:pt x="0" y="0"/>
                  </a:lnTo>
                  <a:close/>
                </a:path>
              </a:pathLst>
            </a:custGeom>
            <a:solidFill>
              <a:srgbClr val="FFFFFF"/>
            </a:solidFill>
            <a:ln w="25400" cap="flat" cmpd="sng" algn="ctr">
              <a:noFill/>
              <a:prstDash val="solid"/>
              <a:round/>
              <a:headEnd type="none" w="med" len="med"/>
              <a:tailEnd type="none" w="med" len="med"/>
            </a:ln>
          </p:spPr>
          <p:txBody>
            <a:bodyPr lIns="45720" rIns="45720">
              <a:spAutoFit/>
            </a:bodyPr>
            <a:lstStyle/>
            <a:p>
              <a:endParaRPr lang="pl-PL"/>
            </a:p>
          </p:txBody>
        </p:sp>
      </p:grpSp>
      <p:sp>
        <p:nvSpPr>
          <p:cNvPr id="11268" name="Tytuł 1"/>
          <p:cNvSpPr txBox="1">
            <a:spLocks/>
          </p:cNvSpPr>
          <p:nvPr/>
        </p:nvSpPr>
        <p:spPr bwMode="auto">
          <a:xfrm>
            <a:off x="1181056" y="161365"/>
            <a:ext cx="7706076" cy="1143961"/>
          </a:xfrm>
          <a:prstGeom prst="rect">
            <a:avLst/>
          </a:prstGeom>
          <a:noFill/>
          <a:ln w="9525">
            <a:noFill/>
            <a:miter lim="800000"/>
            <a:headEnd/>
            <a:tailEnd/>
          </a:ln>
        </p:spPr>
        <p:txBody>
          <a:bodyPr lIns="80229" tIns="40115" rIns="80229" bIns="40115"/>
          <a:lstStyle/>
          <a:p>
            <a:pPr algn="ctr" defTabSz="915118" eaLnBrk="0" hangingPunct="0"/>
            <a:r>
              <a:rPr lang="pl-PL" sz="3200" dirty="0">
                <a:latin typeface="Calibri Light" pitchFamily="34" charset="0"/>
                <a:ea typeface="Calibri Light" pitchFamily="34" charset="0"/>
                <a:cs typeface="Lucida Sans Unicode" pitchFamily="34" charset="0"/>
              </a:rPr>
              <a:t>t</a:t>
            </a:r>
            <a:r>
              <a:rPr lang="en-US" sz="3200" dirty="0">
                <a:latin typeface="Calibri Light" pitchFamily="34" charset="0"/>
                <a:ea typeface="Calibri Light" pitchFamily="34" charset="0"/>
                <a:cs typeface="Lucida Sans Unicode" pitchFamily="34" charset="0"/>
              </a:rPr>
              <a:t>ext processing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181056" y="161365"/>
            <a:ext cx="7706076" cy="1143961"/>
          </a:xfrm>
        </p:spPr>
        <p:txBody>
          <a:bodyPr/>
          <a:lstStyle/>
          <a:p>
            <a:pPr>
              <a:defRPr/>
            </a:pPr>
            <a:r>
              <a:rPr lang="en-AU" dirty="0" smtClean="0"/>
              <a:t>classification performance</a:t>
            </a:r>
            <a:br>
              <a:rPr lang="en-AU" dirty="0" smtClean="0"/>
            </a:br>
            <a:r>
              <a:rPr lang="en-AU" i="1" dirty="0" smtClean="0"/>
              <a:t> </a:t>
            </a:r>
            <a:r>
              <a:rPr lang="en-AU" sz="2500" i="1" dirty="0" smtClean="0">
                <a:solidFill>
                  <a:schemeClr val="bg1">
                    <a:lumMod val="50000"/>
                  </a:schemeClr>
                </a:solidFill>
                <a:effectLst>
                  <a:outerShdw blurRad="38100" dist="38100" dir="2700000" algn="tl">
                    <a:srgbClr val="000000">
                      <a:alpha val="43137"/>
                    </a:srgbClr>
                  </a:outerShdw>
                </a:effectLst>
              </a:rPr>
              <a:t>accuracy</a:t>
            </a:r>
            <a:endParaRPr lang="en-AU" i="1" dirty="0">
              <a:solidFill>
                <a:schemeClr val="bg1">
                  <a:lumMod val="50000"/>
                </a:schemeClr>
              </a:solidFill>
              <a:effectLst>
                <a:outerShdw blurRad="38100" dist="38100" dir="2700000" algn="tl">
                  <a:srgbClr val="000000">
                    <a:alpha val="43137"/>
                  </a:srgbClr>
                </a:outerShdw>
              </a:effectLst>
            </a:endParaRPr>
          </a:p>
        </p:txBody>
      </p:sp>
      <p:sp>
        <p:nvSpPr>
          <p:cNvPr id="12291" name="Symbol zastępczy zawartości 3"/>
          <p:cNvSpPr>
            <a:spLocks noGrp="1"/>
          </p:cNvSpPr>
          <p:nvPr>
            <p:ph idx="1"/>
          </p:nvPr>
        </p:nvSpPr>
        <p:spPr>
          <a:xfrm>
            <a:off x="827584" y="1196752"/>
            <a:ext cx="8075750" cy="1633818"/>
          </a:xfrm>
        </p:spPr>
        <p:txBody>
          <a:bodyPr/>
          <a:lstStyle/>
          <a:p>
            <a:r>
              <a:rPr lang="pl-PL" dirty="0" err="1" smtClean="0"/>
              <a:t>accuracy</a:t>
            </a:r>
            <a:r>
              <a:rPr lang="pl-PL" dirty="0" smtClean="0"/>
              <a:t> of </a:t>
            </a:r>
            <a:r>
              <a:rPr lang="pl-PL" dirty="0" err="1" smtClean="0"/>
              <a:t>text</a:t>
            </a:r>
            <a:r>
              <a:rPr lang="pl-PL" dirty="0" smtClean="0"/>
              <a:t> </a:t>
            </a:r>
            <a:r>
              <a:rPr lang="pl-PL" dirty="0" err="1" smtClean="0"/>
              <a:t>classification</a:t>
            </a:r>
            <a:r>
              <a:rPr lang="pl-PL" dirty="0" smtClean="0"/>
              <a:t> </a:t>
            </a:r>
            <a:r>
              <a:rPr lang="pl-PL" dirty="0" err="1" smtClean="0">
                <a:solidFill>
                  <a:srgbClr val="1D6132"/>
                </a:solidFill>
              </a:rPr>
              <a:t>depends</a:t>
            </a:r>
            <a:r>
              <a:rPr lang="pl-PL" dirty="0" smtClean="0">
                <a:solidFill>
                  <a:srgbClr val="1D6132"/>
                </a:solidFill>
              </a:rPr>
              <a:t> on </a:t>
            </a:r>
            <a:r>
              <a:rPr lang="pl-PL" dirty="0" err="1" smtClean="0">
                <a:solidFill>
                  <a:srgbClr val="1D6132"/>
                </a:solidFill>
              </a:rPr>
              <a:t>dataset</a:t>
            </a:r>
            <a:endParaRPr lang="pl-PL" dirty="0" smtClean="0">
              <a:solidFill>
                <a:srgbClr val="1D6132"/>
              </a:solidFill>
            </a:endParaRPr>
          </a:p>
          <a:p>
            <a:r>
              <a:rPr lang="en-US" dirty="0" smtClean="0"/>
              <a:t>greater </a:t>
            </a:r>
            <a:r>
              <a:rPr lang="pl-PL" dirty="0" err="1" smtClean="0">
                <a:solidFill>
                  <a:srgbClr val="8A001A"/>
                </a:solidFill>
              </a:rPr>
              <a:t>variety</a:t>
            </a:r>
            <a:r>
              <a:rPr lang="en-US" dirty="0" smtClean="0"/>
              <a:t> of topics facilitates classification</a:t>
            </a:r>
            <a:endParaRPr lang="pl-PL" dirty="0" smtClean="0"/>
          </a:p>
          <a:p>
            <a:r>
              <a:rPr lang="en-US" dirty="0" smtClean="0">
                <a:solidFill>
                  <a:srgbClr val="1D6132"/>
                </a:solidFill>
              </a:rPr>
              <a:t>specialized words </a:t>
            </a:r>
            <a:r>
              <a:rPr lang="en-US" dirty="0" smtClean="0"/>
              <a:t>have a greater discriminatory power</a:t>
            </a:r>
            <a:endParaRPr lang="pl-PL" dirty="0" smtClean="0"/>
          </a:p>
        </p:txBody>
      </p:sp>
      <p:sp>
        <p:nvSpPr>
          <p:cNvPr id="12292" name="Symbol zastępczy numeru slajdu 1"/>
          <p:cNvSpPr>
            <a:spLocks noGrp="1"/>
          </p:cNvSpPr>
          <p:nvPr>
            <p:ph type="sldNum" sz="quarter" idx="10"/>
          </p:nvPr>
        </p:nvSpPr>
        <p:spPr>
          <a:noFill/>
          <a:ln>
            <a:miter lim="800000"/>
            <a:headEnd/>
            <a:tailEnd/>
          </a:ln>
        </p:spPr>
        <p:txBody>
          <a:bodyPr lIns="80229" tIns="40115" rIns="80229" bIns="40115"/>
          <a:lstStyle/>
          <a:p>
            <a:fld id="{8B7ED442-5D2C-48FA-8ADB-738C99D51CAB}" type="slidenum">
              <a:rPr lang="pl-PL" smtClean="0">
                <a:cs typeface="Arial" pitchFamily="34" charset="0"/>
                <a:sym typeface="Arial" pitchFamily="34" charset="0"/>
              </a:rPr>
              <a:pPr/>
              <a:t>13</a:t>
            </a:fld>
            <a:endParaRPr lang="pl-PL" smtClean="0">
              <a:cs typeface="Arial" pitchFamily="34" charset="0"/>
              <a:sym typeface="Arial" pitchFamily="34" charset="0"/>
            </a:endParaRPr>
          </a:p>
        </p:txBody>
      </p:sp>
      <p:graphicFrame>
        <p:nvGraphicFramePr>
          <p:cNvPr id="6" name="Tabela 5"/>
          <p:cNvGraphicFramePr>
            <a:graphicFrameLocks noGrp="1"/>
          </p:cNvGraphicFramePr>
          <p:nvPr/>
        </p:nvGraphicFramePr>
        <p:xfrm>
          <a:off x="1475656" y="2780928"/>
          <a:ext cx="6103128" cy="3111460"/>
        </p:xfrm>
        <a:graphic>
          <a:graphicData uri="http://schemas.openxmlformats.org/drawingml/2006/table">
            <a:tbl>
              <a:tblPr>
                <a:tableStyleId>{0E3FDE45-AF77-4B5C-9715-49D594BDF05E}</a:tableStyleId>
              </a:tblPr>
              <a:tblGrid>
                <a:gridCol w="1171306"/>
                <a:gridCol w="924716"/>
                <a:gridCol w="986364"/>
                <a:gridCol w="3020742"/>
              </a:tblGrid>
              <a:tr h="285270">
                <a:tc>
                  <a:txBody>
                    <a:bodyPr/>
                    <a:lstStyle/>
                    <a:p>
                      <a:pPr algn="ctr" fontAlgn="b"/>
                      <a:r>
                        <a:rPr lang="pl-PL" sz="1800" u="none" strike="noStrike" dirty="0">
                          <a:latin typeface="Calibri Light" pitchFamily="34" charset="0"/>
                        </a:rPr>
                        <a:t>Data Set 1</a:t>
                      </a:r>
                      <a:endParaRPr lang="pl-PL" sz="1800" b="0" i="0" u="none" strike="noStrike" dirty="0">
                        <a:solidFill>
                          <a:srgbClr val="000000"/>
                        </a:solidFill>
                        <a:latin typeface="Calibri Light" pitchFamily="34" charset="0"/>
                      </a:endParaRPr>
                    </a:p>
                  </a:txBody>
                  <a:tcPr marL="8155" marR="8155" marT="8645" marB="0" anchor="ctr"/>
                </a:tc>
                <a:tc>
                  <a:txBody>
                    <a:bodyPr/>
                    <a:lstStyle/>
                    <a:p>
                      <a:pPr algn="ctr" fontAlgn="b"/>
                      <a:r>
                        <a:rPr lang="pl-PL" sz="1800" u="none" strike="noStrike" dirty="0">
                          <a:latin typeface="Calibri Light" pitchFamily="34" charset="0"/>
                        </a:rPr>
                        <a:t>Data Set 3</a:t>
                      </a:r>
                      <a:endParaRPr lang="pl-PL" sz="1800" b="0" i="0" u="none" strike="noStrike" dirty="0">
                        <a:solidFill>
                          <a:srgbClr val="000000"/>
                        </a:solidFill>
                        <a:latin typeface="Calibri Light" pitchFamily="34" charset="0"/>
                      </a:endParaRPr>
                    </a:p>
                  </a:txBody>
                  <a:tcPr marL="8155" marR="8155" marT="8645" marB="0" anchor="ctr"/>
                </a:tc>
                <a:tc>
                  <a:txBody>
                    <a:bodyPr/>
                    <a:lstStyle/>
                    <a:p>
                      <a:pPr algn="ctr" fontAlgn="b"/>
                      <a:r>
                        <a:rPr lang="pl-PL" sz="1800" u="none" strike="noStrike" dirty="0">
                          <a:latin typeface="Calibri Light" pitchFamily="34" charset="0"/>
                        </a:rPr>
                        <a:t>Data Set 2</a:t>
                      </a:r>
                      <a:endParaRPr lang="pl-PL" sz="1800" b="0" i="0" u="none" strike="noStrike" dirty="0">
                        <a:solidFill>
                          <a:srgbClr val="000000"/>
                        </a:solidFill>
                        <a:latin typeface="Calibri Light" pitchFamily="34" charset="0"/>
                      </a:endParaRPr>
                    </a:p>
                  </a:txBody>
                  <a:tcPr marL="8155" marR="8155" marT="8645" marB="0" anchor="ctr"/>
                </a:tc>
                <a:tc>
                  <a:txBody>
                    <a:bodyPr/>
                    <a:lstStyle/>
                    <a:p>
                      <a:pPr algn="l" fontAlgn="b"/>
                      <a:endParaRPr lang="pl-PL" sz="1800" b="0" i="0" u="none" strike="noStrike" dirty="0">
                        <a:solidFill>
                          <a:srgbClr val="000000"/>
                        </a:solidFill>
                        <a:latin typeface="Calibri Light" pitchFamily="34" charset="0"/>
                      </a:endParaRPr>
                    </a:p>
                  </a:txBody>
                  <a:tcPr marL="8155" marR="8155" marT="8645" marB="0" anchor="b"/>
                </a:tc>
              </a:tr>
              <a:tr h="285270">
                <a:tc>
                  <a:txBody>
                    <a:bodyPr/>
                    <a:lstStyle/>
                    <a:p>
                      <a:pPr algn="ctr" fontAlgn="b"/>
                      <a:r>
                        <a:rPr lang="pl-PL" sz="1800" u="none" strike="noStrike">
                          <a:latin typeface="Calibri Light" pitchFamily="34" charset="0"/>
                        </a:rPr>
                        <a:t>92,3</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95,6</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42,3</a:t>
                      </a:r>
                      <a:endParaRPr lang="pl-PL" sz="1800" b="0" i="0" u="none" strike="noStrike">
                        <a:solidFill>
                          <a:srgbClr val="000000"/>
                        </a:solidFill>
                        <a:latin typeface="Calibri Light" pitchFamily="34" charset="0"/>
                      </a:endParaRPr>
                    </a:p>
                  </a:txBody>
                  <a:tcPr marL="8155" marR="8155" marT="8645" marB="0" anchor="b"/>
                </a:tc>
                <a:tc>
                  <a:txBody>
                    <a:bodyPr/>
                    <a:lstStyle/>
                    <a:p>
                      <a:pPr lvl="1" algn="l" fontAlgn="b"/>
                      <a:r>
                        <a:rPr lang="pl-PL" sz="1800" u="none" strike="noStrike">
                          <a:latin typeface="Calibri Light" pitchFamily="34" charset="0"/>
                        </a:rPr>
                        <a:t>Self-organising map</a:t>
                      </a:r>
                      <a:endParaRPr lang="pl-PL" sz="1800" b="0" i="0" u="none" strike="noStrike">
                        <a:solidFill>
                          <a:srgbClr val="000000"/>
                        </a:solidFill>
                        <a:latin typeface="Calibri Light" pitchFamily="34" charset="0"/>
                      </a:endParaRPr>
                    </a:p>
                  </a:txBody>
                  <a:tcPr marL="97855" marR="8155" marT="8645" marB="0" anchor="b"/>
                </a:tc>
              </a:tr>
              <a:tr h="285270">
                <a:tc>
                  <a:txBody>
                    <a:bodyPr/>
                    <a:lstStyle/>
                    <a:p>
                      <a:pPr algn="ctr" fontAlgn="b"/>
                      <a:r>
                        <a:rPr lang="pl-PL" sz="1800" u="none" strike="noStrike">
                          <a:latin typeface="Calibri Light" pitchFamily="34" charset="0"/>
                        </a:rPr>
                        <a:t>90,7</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90,8</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30,6</a:t>
                      </a:r>
                      <a:endParaRPr lang="pl-PL" sz="1800" b="0" i="0" u="none" strike="noStrike">
                        <a:solidFill>
                          <a:srgbClr val="000000"/>
                        </a:solidFill>
                        <a:latin typeface="Calibri Light" pitchFamily="34" charset="0"/>
                      </a:endParaRPr>
                    </a:p>
                  </a:txBody>
                  <a:tcPr marL="8155" marR="8155" marT="8645" marB="0" anchor="b"/>
                </a:tc>
                <a:tc>
                  <a:txBody>
                    <a:bodyPr/>
                    <a:lstStyle/>
                    <a:p>
                      <a:pPr lvl="1" algn="l" fontAlgn="b"/>
                      <a:r>
                        <a:rPr lang="pl-PL" sz="1800" u="none" strike="noStrike">
                          <a:latin typeface="Calibri Light" pitchFamily="34" charset="0"/>
                        </a:rPr>
                        <a:t>k-means clustering</a:t>
                      </a:r>
                      <a:endParaRPr lang="pl-PL" sz="1800" b="0" i="0" u="none" strike="noStrike">
                        <a:solidFill>
                          <a:srgbClr val="000000"/>
                        </a:solidFill>
                        <a:latin typeface="Calibri Light" pitchFamily="34" charset="0"/>
                      </a:endParaRPr>
                    </a:p>
                  </a:txBody>
                  <a:tcPr marL="97855" marR="8155" marT="8645" marB="0" anchor="b"/>
                </a:tc>
              </a:tr>
              <a:tr h="285270">
                <a:tc>
                  <a:txBody>
                    <a:bodyPr/>
                    <a:lstStyle/>
                    <a:p>
                      <a:pPr algn="ctr" fontAlgn="b"/>
                      <a:r>
                        <a:rPr lang="pl-PL" sz="1800" u="none" strike="noStrike">
                          <a:latin typeface="Calibri Light" pitchFamily="34" charset="0"/>
                        </a:rPr>
                        <a:t>81,1</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97,2</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41,9</a:t>
                      </a:r>
                      <a:endParaRPr lang="pl-PL" sz="1800" b="0" i="0" u="none" strike="noStrike">
                        <a:solidFill>
                          <a:srgbClr val="000000"/>
                        </a:solidFill>
                        <a:latin typeface="Calibri Light" pitchFamily="34" charset="0"/>
                      </a:endParaRPr>
                    </a:p>
                  </a:txBody>
                  <a:tcPr marL="8155" marR="8155" marT="8645" marB="0" anchor="b"/>
                </a:tc>
                <a:tc>
                  <a:txBody>
                    <a:bodyPr/>
                    <a:lstStyle/>
                    <a:p>
                      <a:pPr lvl="1" algn="l" fontAlgn="b"/>
                      <a:r>
                        <a:rPr lang="pl-PL" sz="1800" u="none" strike="noStrike">
                          <a:latin typeface="Calibri Light" pitchFamily="34" charset="0"/>
                        </a:rPr>
                        <a:t>Ward's clustering</a:t>
                      </a:r>
                      <a:endParaRPr lang="pl-PL" sz="1800" b="0" i="0" u="none" strike="noStrike">
                        <a:solidFill>
                          <a:srgbClr val="000000"/>
                        </a:solidFill>
                        <a:latin typeface="Calibri Light" pitchFamily="34" charset="0"/>
                      </a:endParaRPr>
                    </a:p>
                  </a:txBody>
                  <a:tcPr marL="97855" marR="8155" marT="8645" marB="0" anchor="b"/>
                </a:tc>
              </a:tr>
              <a:tr h="285270">
                <a:tc>
                  <a:txBody>
                    <a:bodyPr/>
                    <a:lstStyle/>
                    <a:p>
                      <a:pPr algn="ctr" fontAlgn="b"/>
                      <a:r>
                        <a:rPr lang="pl-PL" sz="1800" u="none" strike="noStrike" dirty="0">
                          <a:latin typeface="Calibri Light" pitchFamily="34" charset="0"/>
                        </a:rPr>
                        <a:t>83,0</a:t>
                      </a:r>
                      <a:endParaRPr lang="pl-PL" sz="1800" b="0" i="0" u="none" strike="noStrike" dirty="0">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97,0</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38,9</a:t>
                      </a:r>
                      <a:endParaRPr lang="pl-PL" sz="1800" b="0" i="0" u="none" strike="noStrike">
                        <a:solidFill>
                          <a:srgbClr val="000000"/>
                        </a:solidFill>
                        <a:latin typeface="Calibri Light" pitchFamily="34" charset="0"/>
                      </a:endParaRPr>
                    </a:p>
                  </a:txBody>
                  <a:tcPr marL="8155" marR="8155" marT="8645" marB="0" anchor="b"/>
                </a:tc>
                <a:tc>
                  <a:txBody>
                    <a:bodyPr/>
                    <a:lstStyle/>
                    <a:p>
                      <a:pPr lvl="1" algn="l" fontAlgn="b"/>
                      <a:r>
                        <a:rPr lang="pl-PL" sz="1800" u="none" strike="noStrike" dirty="0">
                          <a:latin typeface="Calibri Light" pitchFamily="34" charset="0"/>
                        </a:rPr>
                        <a:t>k </a:t>
                      </a:r>
                      <a:r>
                        <a:rPr lang="pl-PL" sz="1800" u="none" strike="noStrike" dirty="0" err="1">
                          <a:latin typeface="Calibri Light" pitchFamily="34" charset="0"/>
                        </a:rPr>
                        <a:t>nearest</a:t>
                      </a:r>
                      <a:r>
                        <a:rPr lang="pl-PL" sz="1800" u="none" strike="noStrike" dirty="0">
                          <a:latin typeface="Calibri Light" pitchFamily="34" charset="0"/>
                        </a:rPr>
                        <a:t> </a:t>
                      </a:r>
                      <a:r>
                        <a:rPr lang="pl-PL" sz="1800" u="none" strike="noStrike" dirty="0" err="1">
                          <a:latin typeface="Calibri Light" pitchFamily="34" charset="0"/>
                        </a:rPr>
                        <a:t>neighbour</a:t>
                      </a:r>
                      <a:r>
                        <a:rPr lang="pl-PL" sz="1800" u="none" strike="noStrike" dirty="0">
                          <a:latin typeface="Calibri Light" pitchFamily="34" charset="0"/>
                        </a:rPr>
                        <a:t> </a:t>
                      </a:r>
                      <a:r>
                        <a:rPr lang="pl-PL" sz="1800" u="none" strike="noStrike" dirty="0" err="1">
                          <a:latin typeface="Calibri Light" pitchFamily="34" charset="0"/>
                        </a:rPr>
                        <a:t>search</a:t>
                      </a:r>
                      <a:endParaRPr lang="pl-PL" sz="1800" b="0" i="0" u="none" strike="noStrike" dirty="0">
                        <a:solidFill>
                          <a:srgbClr val="000000"/>
                        </a:solidFill>
                        <a:latin typeface="Calibri Light" pitchFamily="34" charset="0"/>
                      </a:endParaRPr>
                    </a:p>
                  </a:txBody>
                  <a:tcPr marL="97855" marR="8155" marT="8645" marB="0" anchor="b"/>
                </a:tc>
              </a:tr>
              <a:tr h="285270">
                <a:tc>
                  <a:txBody>
                    <a:bodyPr/>
                    <a:lstStyle/>
                    <a:p>
                      <a:pPr algn="ctr" fontAlgn="b"/>
                      <a:r>
                        <a:rPr lang="pl-PL" sz="1800" u="none" strike="noStrike">
                          <a:latin typeface="Calibri Light" pitchFamily="34" charset="0"/>
                        </a:rPr>
                        <a:t>83,0</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96,3</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60,1</a:t>
                      </a:r>
                      <a:endParaRPr lang="pl-PL" sz="1800" b="0" i="0" u="none" strike="noStrike">
                        <a:solidFill>
                          <a:srgbClr val="000000"/>
                        </a:solidFill>
                        <a:latin typeface="Calibri Light" pitchFamily="34" charset="0"/>
                      </a:endParaRPr>
                    </a:p>
                  </a:txBody>
                  <a:tcPr marL="8155" marR="8155" marT="8645" marB="0" anchor="b"/>
                </a:tc>
                <a:tc>
                  <a:txBody>
                    <a:bodyPr/>
                    <a:lstStyle/>
                    <a:p>
                      <a:pPr lvl="1" algn="l" fontAlgn="b"/>
                      <a:r>
                        <a:rPr lang="pl-PL" sz="1800" u="none" strike="noStrike">
                          <a:latin typeface="Calibri Light" pitchFamily="34" charset="0"/>
                        </a:rPr>
                        <a:t>Discriminant analysis</a:t>
                      </a:r>
                      <a:endParaRPr lang="pl-PL" sz="1800" b="0" i="0" u="none" strike="noStrike">
                        <a:solidFill>
                          <a:srgbClr val="000000"/>
                        </a:solidFill>
                        <a:latin typeface="Calibri Light" pitchFamily="34" charset="0"/>
                      </a:endParaRPr>
                    </a:p>
                  </a:txBody>
                  <a:tcPr marL="97855" marR="8155" marT="8645" marB="0" anchor="b"/>
                </a:tc>
              </a:tr>
              <a:tr h="285270">
                <a:tc>
                  <a:txBody>
                    <a:bodyPr/>
                    <a:lstStyle/>
                    <a:p>
                      <a:pPr algn="ctr" fontAlgn="b"/>
                      <a:r>
                        <a:rPr lang="pl-PL" sz="1800" u="none" strike="noStrike">
                          <a:latin typeface="Calibri Light" pitchFamily="34" charset="0"/>
                        </a:rPr>
                        <a:t>95,2</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98,1</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62,0</a:t>
                      </a:r>
                      <a:endParaRPr lang="pl-PL" sz="1800" b="0" i="0" u="none" strike="noStrike">
                        <a:solidFill>
                          <a:srgbClr val="000000"/>
                        </a:solidFill>
                        <a:latin typeface="Calibri Light" pitchFamily="34" charset="0"/>
                      </a:endParaRPr>
                    </a:p>
                  </a:txBody>
                  <a:tcPr marL="8155" marR="8155" marT="8645" marB="0" anchor="b"/>
                </a:tc>
                <a:tc>
                  <a:txBody>
                    <a:bodyPr/>
                    <a:lstStyle/>
                    <a:p>
                      <a:pPr lvl="1" algn="l" fontAlgn="b"/>
                      <a:r>
                        <a:rPr lang="pl-PL" sz="1800" u="none" strike="noStrike" dirty="0" err="1">
                          <a:latin typeface="Calibri Light" pitchFamily="34" charset="0"/>
                        </a:rPr>
                        <a:t>Naive</a:t>
                      </a:r>
                      <a:r>
                        <a:rPr lang="pl-PL" sz="1800" u="none" strike="noStrike" dirty="0">
                          <a:latin typeface="Calibri Light" pitchFamily="34" charset="0"/>
                        </a:rPr>
                        <a:t> </a:t>
                      </a:r>
                      <a:r>
                        <a:rPr lang="pl-PL" sz="1800" u="none" strike="noStrike" dirty="0" err="1">
                          <a:latin typeface="Calibri Light" pitchFamily="34" charset="0"/>
                        </a:rPr>
                        <a:t>Bayes</a:t>
                      </a:r>
                      <a:endParaRPr lang="pl-PL" sz="1800" b="0" i="0" u="none" strike="noStrike" dirty="0">
                        <a:solidFill>
                          <a:srgbClr val="000000"/>
                        </a:solidFill>
                        <a:latin typeface="Calibri Light" pitchFamily="34" charset="0"/>
                      </a:endParaRPr>
                    </a:p>
                  </a:txBody>
                  <a:tcPr marL="97855" marR="8155" marT="8645" marB="0" anchor="b"/>
                </a:tc>
              </a:tr>
              <a:tr h="285270">
                <a:tc>
                  <a:txBody>
                    <a:bodyPr/>
                    <a:lstStyle/>
                    <a:p>
                      <a:pPr algn="ctr" fontAlgn="b"/>
                      <a:r>
                        <a:rPr lang="pl-PL" sz="1800" u="none" strike="noStrike">
                          <a:latin typeface="Calibri Light" pitchFamily="34" charset="0"/>
                        </a:rPr>
                        <a:t>91,1</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a:latin typeface="Calibri Light" pitchFamily="34" charset="0"/>
                        </a:rPr>
                        <a:t>94,5</a:t>
                      </a:r>
                      <a:endParaRPr lang="pl-PL" sz="1800" b="0" i="0" u="none" strike="noStrike">
                        <a:solidFill>
                          <a:srgbClr val="000000"/>
                        </a:solidFill>
                        <a:latin typeface="Calibri Light" pitchFamily="34" charset="0"/>
                      </a:endParaRPr>
                    </a:p>
                  </a:txBody>
                  <a:tcPr marL="8155" marR="8155" marT="8645" marB="0" anchor="b"/>
                </a:tc>
                <a:tc>
                  <a:txBody>
                    <a:bodyPr/>
                    <a:lstStyle/>
                    <a:p>
                      <a:pPr algn="ctr" fontAlgn="b"/>
                      <a:r>
                        <a:rPr lang="pl-PL" sz="1800" u="none" strike="noStrike" dirty="0">
                          <a:latin typeface="Calibri Light" pitchFamily="34" charset="0"/>
                        </a:rPr>
                        <a:t>46,2</a:t>
                      </a:r>
                      <a:endParaRPr lang="pl-PL" sz="1800" b="0" i="0" u="none" strike="noStrike" dirty="0">
                        <a:solidFill>
                          <a:srgbClr val="000000"/>
                        </a:solidFill>
                        <a:latin typeface="Calibri Light" pitchFamily="34" charset="0"/>
                      </a:endParaRPr>
                    </a:p>
                  </a:txBody>
                  <a:tcPr marL="8155" marR="8155" marT="8645" marB="0" anchor="b"/>
                </a:tc>
                <a:tc>
                  <a:txBody>
                    <a:bodyPr/>
                    <a:lstStyle/>
                    <a:p>
                      <a:pPr lvl="1" algn="l" fontAlgn="b"/>
                      <a:r>
                        <a:rPr lang="pl-PL" sz="1800" u="none" strike="noStrike" dirty="0" err="1">
                          <a:latin typeface="Calibri Light" pitchFamily="34" charset="0"/>
                        </a:rPr>
                        <a:t>Classification</a:t>
                      </a:r>
                      <a:r>
                        <a:rPr lang="pl-PL" sz="1800" u="none" strike="noStrike" dirty="0">
                          <a:latin typeface="Calibri Light" pitchFamily="34" charset="0"/>
                        </a:rPr>
                        <a:t> </a:t>
                      </a:r>
                      <a:r>
                        <a:rPr lang="pl-PL" sz="1800" u="none" strike="noStrike" dirty="0" err="1">
                          <a:latin typeface="Calibri Light" pitchFamily="34" charset="0"/>
                        </a:rPr>
                        <a:t>tree</a:t>
                      </a:r>
                      <a:endParaRPr lang="pl-PL" sz="1800" b="0" i="0" u="none" strike="noStrike" dirty="0">
                        <a:solidFill>
                          <a:srgbClr val="000000"/>
                        </a:solidFill>
                        <a:latin typeface="Calibri Light" pitchFamily="34" charset="0"/>
                      </a:endParaRPr>
                    </a:p>
                  </a:txBody>
                  <a:tcPr marL="97855" marR="8155" marT="8645" marB="0" anchor="b"/>
                </a:tc>
              </a:tr>
              <a:tr h="285270">
                <a:tc>
                  <a:txBody>
                    <a:bodyPr/>
                    <a:lstStyle/>
                    <a:p>
                      <a:pPr algn="l" fontAlgn="b"/>
                      <a:r>
                        <a:rPr lang="pl-PL" sz="1800" b="1" u="none" strike="noStrike" dirty="0">
                          <a:latin typeface="Calibri Light" pitchFamily="34" charset="0"/>
                        </a:rPr>
                        <a:t>        88  </a:t>
                      </a:r>
                      <a:r>
                        <a:rPr lang="pl-PL" sz="1800" b="1" u="none" strike="noStrike" dirty="0" smtClean="0">
                          <a:latin typeface="Calibri Light" pitchFamily="34" charset="0"/>
                        </a:rPr>
                        <a:t>%  </a:t>
                      </a:r>
                      <a:endParaRPr lang="pl-PL" sz="1800" b="1" i="0" u="none" strike="noStrike" dirty="0">
                        <a:solidFill>
                          <a:srgbClr val="000000"/>
                        </a:solidFill>
                        <a:latin typeface="Calibri Light" pitchFamily="34" charset="0"/>
                      </a:endParaRPr>
                    </a:p>
                  </a:txBody>
                  <a:tcPr marL="8155" marR="8155" marT="8645" marB="0" anchor="ctr"/>
                </a:tc>
                <a:tc>
                  <a:txBody>
                    <a:bodyPr/>
                    <a:lstStyle/>
                    <a:p>
                      <a:pPr algn="l" fontAlgn="b"/>
                      <a:r>
                        <a:rPr lang="pl-PL" sz="1800" b="1" u="none" strike="noStrike" dirty="0">
                          <a:latin typeface="Calibri Light" pitchFamily="34" charset="0"/>
                        </a:rPr>
                        <a:t>     </a:t>
                      </a:r>
                      <a:r>
                        <a:rPr lang="pl-PL" sz="1800" b="1" u="none" strike="noStrike" dirty="0" smtClean="0">
                          <a:latin typeface="Calibri Light" pitchFamily="34" charset="0"/>
                        </a:rPr>
                        <a:t>96  %  </a:t>
                      </a:r>
                      <a:endParaRPr lang="pl-PL" sz="1800" b="1" i="0" u="none" strike="noStrike" dirty="0">
                        <a:solidFill>
                          <a:srgbClr val="000000"/>
                        </a:solidFill>
                        <a:latin typeface="Calibri Light" pitchFamily="34" charset="0"/>
                      </a:endParaRPr>
                    </a:p>
                  </a:txBody>
                  <a:tcPr marL="8155" marR="8155" marT="8645" marB="0" anchor="ctr"/>
                </a:tc>
                <a:tc>
                  <a:txBody>
                    <a:bodyPr/>
                    <a:lstStyle/>
                    <a:p>
                      <a:pPr algn="l" fontAlgn="b"/>
                      <a:r>
                        <a:rPr lang="pl-PL" sz="1800" b="1" u="none" strike="noStrike" dirty="0">
                          <a:latin typeface="Calibri Light" pitchFamily="34" charset="0"/>
                        </a:rPr>
                        <a:t>     </a:t>
                      </a:r>
                      <a:r>
                        <a:rPr lang="pl-PL" sz="1800" b="1" u="none" strike="noStrike" baseline="0" dirty="0" smtClean="0">
                          <a:latin typeface="Calibri Light" pitchFamily="34" charset="0"/>
                        </a:rPr>
                        <a:t> </a:t>
                      </a:r>
                      <a:r>
                        <a:rPr lang="pl-PL" sz="1800" b="1" u="none" strike="noStrike" dirty="0" smtClean="0">
                          <a:latin typeface="Calibri Light" pitchFamily="34" charset="0"/>
                        </a:rPr>
                        <a:t>46 %   </a:t>
                      </a:r>
                      <a:endParaRPr lang="pl-PL" sz="1800" b="1" i="0" u="none" strike="noStrike" dirty="0">
                        <a:solidFill>
                          <a:srgbClr val="000000"/>
                        </a:solidFill>
                        <a:latin typeface="Calibri Light" pitchFamily="34" charset="0"/>
                      </a:endParaRPr>
                    </a:p>
                  </a:txBody>
                  <a:tcPr marL="8155" marR="8155" marT="8645" marB="0" anchor="ctr"/>
                </a:tc>
                <a:tc>
                  <a:txBody>
                    <a:bodyPr/>
                    <a:lstStyle/>
                    <a:p>
                      <a:pPr lvl="1" algn="l" fontAlgn="b"/>
                      <a:r>
                        <a:rPr lang="pl-PL" sz="1800" b="1" u="none" strike="noStrike" dirty="0" smtClean="0">
                          <a:latin typeface="Calibri Light" pitchFamily="34" charset="0"/>
                        </a:rPr>
                        <a:t>  </a:t>
                      </a:r>
                      <a:r>
                        <a:rPr lang="pl-PL" sz="1800" b="1" u="none" strike="noStrike" dirty="0" err="1" smtClean="0">
                          <a:latin typeface="Calibri Light" pitchFamily="34" charset="0"/>
                        </a:rPr>
                        <a:t>Mean</a:t>
                      </a:r>
                      <a:endParaRPr lang="pl-PL" sz="1800" b="1" i="0" u="none" strike="noStrike" dirty="0">
                        <a:solidFill>
                          <a:srgbClr val="000000"/>
                        </a:solidFill>
                        <a:latin typeface="Calibri Light" pitchFamily="34" charset="0"/>
                      </a:endParaRPr>
                    </a:p>
                  </a:txBody>
                  <a:tcPr marL="8155" marR="8155" marT="8645" marB="0" anchor="b"/>
                </a:tc>
              </a:tr>
            </a:tbl>
          </a:graphicData>
        </a:graphic>
      </p:graphicFrame>
      <p:sp>
        <p:nvSpPr>
          <p:cNvPr id="12332" name="Prostokąt 6"/>
          <p:cNvSpPr>
            <a:spLocks noChangeArrowheads="1"/>
          </p:cNvSpPr>
          <p:nvPr/>
        </p:nvSpPr>
        <p:spPr bwMode="auto">
          <a:xfrm>
            <a:off x="755576" y="6038323"/>
            <a:ext cx="7884224" cy="819677"/>
          </a:xfrm>
          <a:prstGeom prst="rect">
            <a:avLst/>
          </a:prstGeom>
          <a:noFill/>
          <a:ln w="9525">
            <a:noFill/>
            <a:miter lim="800000"/>
            <a:headEnd/>
            <a:tailEnd/>
          </a:ln>
        </p:spPr>
        <p:txBody>
          <a:bodyPr wrap="square" lIns="80229" tIns="40115" rIns="80229" bIns="40115">
            <a:spAutoFit/>
          </a:bodyPr>
          <a:lstStyle/>
          <a:p>
            <a:r>
              <a:rPr lang="pl-PL" sz="1600" dirty="0" err="1">
                <a:latin typeface="Calibri Light" pitchFamily="34" charset="0"/>
              </a:rPr>
              <a:t>Saarikoski</a:t>
            </a:r>
            <a:r>
              <a:rPr lang="pl-PL" sz="1600" dirty="0">
                <a:latin typeface="Calibri Light" pitchFamily="34" charset="0"/>
              </a:rPr>
              <a:t> J., </a:t>
            </a:r>
            <a:r>
              <a:rPr lang="pl-PL" sz="1600" dirty="0" err="1">
                <a:latin typeface="Calibri Light" pitchFamily="34" charset="0"/>
              </a:rPr>
              <a:t>Laurikkala</a:t>
            </a:r>
            <a:r>
              <a:rPr lang="pl-PL" sz="1600" dirty="0">
                <a:latin typeface="Calibri Light" pitchFamily="34" charset="0"/>
              </a:rPr>
              <a:t> J., </a:t>
            </a:r>
            <a:r>
              <a:rPr lang="pl-PL" sz="1600" dirty="0" err="1">
                <a:latin typeface="Calibri Light" pitchFamily="34" charset="0"/>
              </a:rPr>
              <a:t>Järvelin</a:t>
            </a:r>
            <a:r>
              <a:rPr lang="pl-PL" sz="1600" dirty="0">
                <a:latin typeface="Calibri Light" pitchFamily="34" charset="0"/>
              </a:rPr>
              <a:t> K., </a:t>
            </a:r>
            <a:r>
              <a:rPr lang="pl-PL" sz="1600" dirty="0" err="1">
                <a:latin typeface="Calibri Light" pitchFamily="34" charset="0"/>
              </a:rPr>
              <a:t>Juhola</a:t>
            </a:r>
            <a:r>
              <a:rPr lang="pl-PL" sz="1600" dirty="0">
                <a:latin typeface="Calibri Light" pitchFamily="34" charset="0"/>
              </a:rPr>
              <a:t> M., </a:t>
            </a:r>
            <a:r>
              <a:rPr lang="pl-PL" sz="1600" dirty="0" err="1">
                <a:latin typeface="Calibri Light" pitchFamily="34" charset="0"/>
              </a:rPr>
              <a:t>Self-Organising</a:t>
            </a:r>
            <a:r>
              <a:rPr lang="pl-PL" sz="1600" dirty="0">
                <a:latin typeface="Calibri Light" pitchFamily="34" charset="0"/>
              </a:rPr>
              <a:t> </a:t>
            </a:r>
            <a:r>
              <a:rPr lang="pl-PL" sz="1600" dirty="0" err="1">
                <a:latin typeface="Calibri Light" pitchFamily="34" charset="0"/>
              </a:rPr>
              <a:t>Maps</a:t>
            </a:r>
            <a:r>
              <a:rPr lang="pl-PL" sz="1600" dirty="0">
                <a:latin typeface="Calibri Light" pitchFamily="34" charset="0"/>
              </a:rPr>
              <a:t> </a:t>
            </a:r>
            <a:r>
              <a:rPr lang="pl-PL" sz="1600" dirty="0" err="1">
                <a:latin typeface="Calibri Light" pitchFamily="34" charset="0"/>
              </a:rPr>
              <a:t>in</a:t>
            </a:r>
            <a:r>
              <a:rPr lang="pl-PL" sz="1600" dirty="0">
                <a:latin typeface="Calibri Light" pitchFamily="34" charset="0"/>
              </a:rPr>
              <a:t> </a:t>
            </a:r>
            <a:r>
              <a:rPr lang="pl-PL" sz="1600" dirty="0" err="1">
                <a:latin typeface="Calibri Light" pitchFamily="34" charset="0"/>
              </a:rPr>
              <a:t>Document</a:t>
            </a:r>
            <a:r>
              <a:rPr lang="pl-PL" sz="1600" dirty="0">
                <a:latin typeface="Calibri Light" pitchFamily="34" charset="0"/>
              </a:rPr>
              <a:t> </a:t>
            </a:r>
            <a:r>
              <a:rPr lang="pl-PL" sz="1600" dirty="0" err="1">
                <a:latin typeface="Calibri Light" pitchFamily="34" charset="0"/>
              </a:rPr>
              <a:t>Classification</a:t>
            </a:r>
            <a:r>
              <a:rPr lang="pl-PL" sz="1600" dirty="0">
                <a:latin typeface="Calibri Light" pitchFamily="34" charset="0"/>
              </a:rPr>
              <a:t>: A </a:t>
            </a:r>
            <a:r>
              <a:rPr lang="pl-PL" sz="1600" dirty="0" err="1">
                <a:latin typeface="Calibri Light" pitchFamily="34" charset="0"/>
              </a:rPr>
              <a:t>Comparison</a:t>
            </a:r>
            <a:r>
              <a:rPr lang="pl-PL" sz="1600" dirty="0">
                <a:latin typeface="Calibri Light" pitchFamily="34" charset="0"/>
              </a:rPr>
              <a:t> </a:t>
            </a:r>
            <a:r>
              <a:rPr lang="pl-PL" sz="1600" dirty="0" err="1">
                <a:latin typeface="Calibri Light" pitchFamily="34" charset="0"/>
              </a:rPr>
              <a:t>with</a:t>
            </a:r>
            <a:r>
              <a:rPr lang="pl-PL" sz="1600" dirty="0">
                <a:latin typeface="Calibri Light" pitchFamily="34" charset="0"/>
              </a:rPr>
              <a:t> </a:t>
            </a:r>
            <a:r>
              <a:rPr lang="pl-PL" sz="1600" dirty="0" err="1">
                <a:latin typeface="Calibri Light" pitchFamily="34" charset="0"/>
              </a:rPr>
              <a:t>Six</a:t>
            </a:r>
            <a:r>
              <a:rPr lang="pl-PL" sz="1600" dirty="0">
                <a:latin typeface="Calibri Light" pitchFamily="34" charset="0"/>
              </a:rPr>
              <a:t> </a:t>
            </a:r>
            <a:r>
              <a:rPr lang="pl-PL" sz="1600" dirty="0" err="1">
                <a:latin typeface="Calibri Light" pitchFamily="34" charset="0"/>
              </a:rPr>
              <a:t>Machine</a:t>
            </a:r>
            <a:r>
              <a:rPr lang="pl-PL" sz="1600" dirty="0">
                <a:latin typeface="Calibri Light" pitchFamily="34" charset="0"/>
              </a:rPr>
              <a:t> Learning </a:t>
            </a:r>
            <a:r>
              <a:rPr lang="pl-PL" sz="1600" dirty="0" err="1">
                <a:latin typeface="Calibri Light" pitchFamily="34" charset="0"/>
              </a:rPr>
              <a:t>Methods</a:t>
            </a:r>
            <a:r>
              <a:rPr lang="pl-PL" sz="1600" i="1" dirty="0">
                <a:latin typeface="Calibri Light" pitchFamily="34" charset="0"/>
              </a:rPr>
              <a:t>, </a:t>
            </a:r>
            <a:r>
              <a:rPr lang="pl-PL" sz="1600" i="1" dirty="0" err="1">
                <a:latin typeface="Calibri Light" pitchFamily="34" charset="0"/>
              </a:rPr>
              <a:t>Lecture</a:t>
            </a:r>
            <a:r>
              <a:rPr lang="pl-PL" sz="1600" i="1" dirty="0">
                <a:latin typeface="Calibri Light" pitchFamily="34" charset="0"/>
              </a:rPr>
              <a:t> Notes </a:t>
            </a:r>
            <a:r>
              <a:rPr lang="pl-PL" sz="1600" i="1" dirty="0" err="1">
                <a:latin typeface="Calibri Light" pitchFamily="34" charset="0"/>
              </a:rPr>
              <a:t>in</a:t>
            </a:r>
            <a:r>
              <a:rPr lang="pl-PL" sz="1600" i="1" dirty="0">
                <a:latin typeface="Calibri Light" pitchFamily="34" charset="0"/>
              </a:rPr>
              <a:t> Computer Science</a:t>
            </a:r>
            <a:r>
              <a:rPr lang="pl-PL" sz="1600" dirty="0">
                <a:latin typeface="Calibri Light" pitchFamily="34" charset="0"/>
              </a:rPr>
              <a:t>, Vol. 6593, s. 260-269, 2011,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a:xfrm>
            <a:off x="1181056" y="161365"/>
            <a:ext cx="7706076" cy="1143961"/>
          </a:xfrm>
        </p:spPr>
        <p:txBody>
          <a:bodyPr/>
          <a:lstStyle/>
          <a:p>
            <a:r>
              <a:rPr lang="en-US" smtClean="0"/>
              <a:t>domain-specific knowledge</a:t>
            </a:r>
            <a:endParaRPr lang="pl-PL" smtClean="0"/>
          </a:p>
        </p:txBody>
      </p:sp>
      <p:sp>
        <p:nvSpPr>
          <p:cNvPr id="3" name="Symbol zastępczy zawartości 2"/>
          <p:cNvSpPr>
            <a:spLocks noGrp="1"/>
          </p:cNvSpPr>
          <p:nvPr>
            <p:ph idx="1"/>
          </p:nvPr>
        </p:nvSpPr>
        <p:spPr>
          <a:xfrm>
            <a:off x="811382" y="1795183"/>
            <a:ext cx="8075750" cy="4443292"/>
          </a:xfrm>
        </p:spPr>
        <p:txBody>
          <a:bodyPr/>
          <a:lstStyle/>
          <a:p>
            <a:pPr>
              <a:defRPr/>
            </a:pPr>
            <a:r>
              <a:rPr lang="en-US" dirty="0" smtClean="0"/>
              <a:t>knowledge plays a critical role in </a:t>
            </a:r>
            <a:r>
              <a:rPr lang="en-US" dirty="0" smtClean="0">
                <a:solidFill>
                  <a:srgbClr val="1D6132"/>
                </a:solidFill>
              </a:rPr>
              <a:t>intelligence</a:t>
            </a:r>
            <a:r>
              <a:rPr lang="pl-PL" dirty="0" smtClean="0"/>
              <a:t>  (</a:t>
            </a:r>
            <a:r>
              <a:rPr lang="pl-PL" sz="2100" dirty="0" err="1" smtClean="0">
                <a:solidFill>
                  <a:schemeClr val="bg1">
                    <a:lumMod val="50000"/>
                  </a:schemeClr>
                </a:solidFill>
              </a:rPr>
              <a:t>also</a:t>
            </a:r>
            <a:r>
              <a:rPr lang="pl-PL" sz="2100" dirty="0" smtClean="0">
                <a:solidFill>
                  <a:schemeClr val="bg1">
                    <a:lumMod val="50000"/>
                  </a:schemeClr>
                </a:solidFill>
              </a:rPr>
              <a:t> </a:t>
            </a:r>
            <a:r>
              <a:rPr lang="pl-PL" sz="2100" dirty="0" err="1" smtClean="0">
                <a:solidFill>
                  <a:schemeClr val="bg1">
                    <a:lumMod val="50000"/>
                  </a:schemeClr>
                </a:solidFill>
              </a:rPr>
              <a:t>artificial</a:t>
            </a:r>
            <a:r>
              <a:rPr lang="pl-PL" dirty="0" smtClean="0"/>
              <a:t>)</a:t>
            </a:r>
          </a:p>
          <a:p>
            <a:pPr>
              <a:defRPr/>
            </a:pPr>
            <a:r>
              <a:rPr lang="en-US" dirty="0" smtClean="0"/>
              <a:t>performing a cognitive task requiring </a:t>
            </a:r>
            <a:r>
              <a:rPr lang="en-US" dirty="0" smtClean="0">
                <a:solidFill>
                  <a:srgbClr val="8A001A"/>
                </a:solidFill>
              </a:rPr>
              <a:t>domain-specific knowledge</a:t>
            </a:r>
            <a:r>
              <a:rPr lang="en-US" dirty="0" smtClean="0"/>
              <a:t>, that the presence or absence of this knowledge is the best </a:t>
            </a:r>
            <a:r>
              <a:rPr lang="en-US" dirty="0" smtClean="0">
                <a:solidFill>
                  <a:srgbClr val="1D6132"/>
                </a:solidFill>
              </a:rPr>
              <a:t>predictor of performance</a:t>
            </a:r>
            <a:endParaRPr lang="pl-PL" dirty="0" smtClean="0">
              <a:solidFill>
                <a:srgbClr val="1D6132"/>
              </a:solidFill>
            </a:endParaRPr>
          </a:p>
          <a:p>
            <a:pPr lvl="4">
              <a:buFont typeface="Calibri" pitchFamily="34" charset="0"/>
              <a:buNone/>
              <a:defRPr/>
            </a:pPr>
            <a:r>
              <a:rPr lang="pl-PL" dirty="0" smtClean="0"/>
              <a:t>	</a:t>
            </a:r>
            <a:r>
              <a:rPr lang="en-US" sz="1600" dirty="0" smtClean="0"/>
              <a:t>Ericsson, K. A., &amp; Lehmann, A. C. (1996). Expert and exceptional performance: Evidence of maximal adaptation to task constraints. </a:t>
            </a:r>
            <a:r>
              <a:rPr lang="en-US" sz="1600" i="1" dirty="0" smtClean="0"/>
              <a:t>Annual Review of Psychology, 47</a:t>
            </a:r>
            <a:r>
              <a:rPr lang="en-US" sz="1600" dirty="0" smtClean="0"/>
              <a:t>, 273–305. </a:t>
            </a:r>
            <a:r>
              <a:rPr lang="en-US" sz="1600" dirty="0" err="1" smtClean="0"/>
              <a:t>doi</a:t>
            </a:r>
            <a:r>
              <a:rPr lang="en-US" sz="1600" dirty="0" smtClean="0"/>
              <a:t>: 10.1146/annurev.psych.47.1.273.</a:t>
            </a:r>
            <a:endParaRPr lang="pl-PL" sz="1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2"/>
          <p:cNvSpPr>
            <a:spLocks noGrp="1" noChangeArrowheads="1"/>
          </p:cNvSpPr>
          <p:nvPr>
            <p:ph type="title" idx="4294967295"/>
          </p:nvPr>
        </p:nvSpPr>
        <p:spPr/>
        <p:txBody>
          <a:bodyPr/>
          <a:lstStyle/>
          <a:p>
            <a:r>
              <a:rPr lang="pl-PL" smtClean="0">
                <a:latin typeface="Calibri" pitchFamily="34" charset="0"/>
              </a:rPr>
              <a:t>Wagi TF-IDF </a:t>
            </a:r>
          </a:p>
        </p:txBody>
      </p:sp>
      <p:sp>
        <p:nvSpPr>
          <p:cNvPr id="305156" name="Rectangle 3"/>
          <p:cNvSpPr>
            <a:spLocks noGrp="1" noChangeArrowheads="1"/>
          </p:cNvSpPr>
          <p:nvPr>
            <p:ph type="body" idx="4294967295"/>
          </p:nvPr>
        </p:nvSpPr>
        <p:spPr>
          <a:xfrm>
            <a:off x="468313" y="1268413"/>
            <a:ext cx="8207375" cy="1584325"/>
          </a:xfrm>
        </p:spPr>
        <p:txBody>
          <a:bodyPr/>
          <a:lstStyle/>
          <a:p>
            <a:pPr>
              <a:lnSpc>
                <a:spcPct val="80000"/>
              </a:lnSpc>
            </a:pPr>
            <a:r>
              <a:rPr lang="pl-PL" smtClean="0">
                <a:latin typeface="Calibri" pitchFamily="34" charset="0"/>
              </a:rPr>
              <a:t>Wagi TF-IDF faworyzują słowa, które występują w niewielu dokumentach - mają zatem większą siłę dyskryminacyjną</a:t>
            </a:r>
          </a:p>
          <a:p>
            <a:pPr>
              <a:lnSpc>
                <a:spcPct val="80000"/>
              </a:lnSpc>
            </a:pPr>
            <a:r>
              <a:rPr lang="pl-PL" smtClean="0">
                <a:latin typeface="Calibri" pitchFamily="34" charset="0"/>
              </a:rPr>
              <a:t>Waga słowa j w wektorze D</a:t>
            </a:r>
            <a:r>
              <a:rPr lang="pl-PL" baseline="-25000" smtClean="0">
                <a:latin typeface="Calibri" pitchFamily="34" charset="0"/>
              </a:rPr>
              <a:t>i</a:t>
            </a:r>
            <a:r>
              <a:rPr lang="pl-PL" smtClean="0">
                <a:latin typeface="Calibri" pitchFamily="34" charset="0"/>
              </a:rPr>
              <a:t> jest iloczynem częstości występowania słowa w dokumencie d</a:t>
            </a:r>
            <a:r>
              <a:rPr lang="pl-PL" baseline="-25000" smtClean="0">
                <a:latin typeface="Calibri" pitchFamily="34" charset="0"/>
              </a:rPr>
              <a:t>i</a:t>
            </a:r>
            <a:r>
              <a:rPr lang="pl-PL" smtClean="0">
                <a:latin typeface="Calibri" pitchFamily="34" charset="0"/>
              </a:rPr>
              <a:t> i wagi słowa j (idf</a:t>
            </a:r>
            <a:r>
              <a:rPr lang="pl-PL" baseline="-25000" smtClean="0">
                <a:latin typeface="Calibri" pitchFamily="34" charset="0"/>
              </a:rPr>
              <a:t>j</a:t>
            </a:r>
            <a:r>
              <a:rPr lang="pl-PL" smtClean="0">
                <a:latin typeface="Calibri" pitchFamily="34" charset="0"/>
              </a:rPr>
              <a:t>)</a:t>
            </a:r>
          </a:p>
        </p:txBody>
      </p:sp>
      <p:pic>
        <p:nvPicPr>
          <p:cNvPr id="305157" name="Picture 4"/>
          <p:cNvPicPr>
            <a:picLocks noChangeAspect="1" noChangeArrowheads="1"/>
          </p:cNvPicPr>
          <p:nvPr/>
        </p:nvPicPr>
        <p:blipFill>
          <a:blip r:embed="rId2" cstate="print"/>
          <a:srcRect/>
          <a:stretch>
            <a:fillRect/>
          </a:stretch>
        </p:blipFill>
        <p:spPr bwMode="auto">
          <a:xfrm>
            <a:off x="5651500" y="2997200"/>
            <a:ext cx="3313113" cy="2498725"/>
          </a:xfrm>
          <a:prstGeom prst="rect">
            <a:avLst/>
          </a:prstGeom>
          <a:noFill/>
          <a:ln w="9525">
            <a:noFill/>
            <a:miter lim="800000"/>
            <a:headEnd/>
            <a:tailEnd/>
          </a:ln>
          <a:effectLst/>
        </p:spPr>
      </p:pic>
      <p:sp>
        <p:nvSpPr>
          <p:cNvPr id="305158" name="Rectangle 5"/>
          <p:cNvSpPr>
            <a:spLocks noChangeArrowheads="1"/>
          </p:cNvSpPr>
          <p:nvPr/>
        </p:nvSpPr>
        <p:spPr bwMode="auto">
          <a:xfrm>
            <a:off x="179388" y="2989263"/>
            <a:ext cx="5184775" cy="3387725"/>
          </a:xfrm>
          <a:prstGeom prst="rect">
            <a:avLst/>
          </a:prstGeom>
          <a:noFill/>
          <a:ln w="9525">
            <a:noFill/>
            <a:miter lim="800000"/>
            <a:headEnd/>
            <a:tailEnd/>
          </a:ln>
          <a:effectLst/>
        </p:spPr>
        <p:txBody>
          <a:bodyPr anchor="ctr">
            <a:spAutoFit/>
          </a:bodyPr>
          <a:lstStyle/>
          <a:p>
            <a:pPr algn="just"/>
            <a:r>
              <a:rPr lang="pl-PL"/>
              <a:t>Zauważmy, że wagi niektórych słów znacząco uległy zmianie. Przykładowo, waga TF-IDF słowa t1 w dokumencie d1, poprzednio wynosząca 24, wynosi 2,54 i jest 6-krotnie mniejsza aniżeli waga TF-IDF słowa t2 w dokumencie d1, która poprzednio wynosiła 21. </a:t>
            </a:r>
          </a:p>
          <a:p>
            <a:pPr algn="just"/>
            <a:r>
              <a:rPr lang="pl-PL"/>
              <a:t>Wynika to stąd, że słowo t1 występuje praktycznie we wszystkich dokumentach, za wyjątkiem dokumentu d7, stąd jego siła dyskryminacyjna jest stosunkowo mała. Słowo t2 występuje tylko w połowie dokumentów, stąd jego siła dyskryminacyjna jest znacznie większa - stąd większa waga słowa t2.</a:t>
            </a:r>
          </a:p>
        </p:txBody>
      </p:sp>
      <p:sp>
        <p:nvSpPr>
          <p:cNvPr id="305159" name="Oval 6"/>
          <p:cNvSpPr>
            <a:spLocks noChangeArrowheads="1"/>
          </p:cNvSpPr>
          <p:nvPr/>
        </p:nvSpPr>
        <p:spPr bwMode="auto">
          <a:xfrm>
            <a:off x="6011863" y="3213100"/>
            <a:ext cx="1081087" cy="360363"/>
          </a:xfrm>
          <a:prstGeom prst="ellipse">
            <a:avLst/>
          </a:prstGeom>
          <a:noFill/>
          <a:ln w="25400">
            <a:solidFill>
              <a:srgbClr val="FFFF99"/>
            </a:solidFill>
            <a:prstDash val="dash"/>
            <a:round/>
            <a:headEnd/>
            <a:tailEnd/>
          </a:ln>
          <a:effectLst/>
        </p:spPr>
        <p:txBody>
          <a:bodyPr wrap="none" anchor="ctr"/>
          <a:lstStyle/>
          <a:p>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2"/>
          <p:cNvSpPr>
            <a:spLocks noGrp="1" noChangeArrowheads="1"/>
          </p:cNvSpPr>
          <p:nvPr>
            <p:ph type="title" idx="4294967295"/>
          </p:nvPr>
        </p:nvSpPr>
        <p:spPr/>
        <p:txBody>
          <a:bodyPr/>
          <a:lstStyle/>
          <a:p>
            <a:r>
              <a:rPr lang="pl-PL" smtClean="0">
                <a:latin typeface="Calibri" pitchFamily="34" charset="0"/>
              </a:rPr>
              <a:t>Zapytania do bazy danych</a:t>
            </a:r>
          </a:p>
        </p:txBody>
      </p:sp>
      <p:sp>
        <p:nvSpPr>
          <p:cNvPr id="306180" name="Rectangle 3"/>
          <p:cNvSpPr>
            <a:spLocks noGrp="1" noChangeArrowheads="1"/>
          </p:cNvSpPr>
          <p:nvPr>
            <p:ph type="body" idx="4294967295"/>
          </p:nvPr>
        </p:nvSpPr>
        <p:spPr/>
        <p:txBody>
          <a:bodyPr/>
          <a:lstStyle/>
          <a:p>
            <a:r>
              <a:rPr lang="pl-PL" smtClean="0">
                <a:latin typeface="Calibri" pitchFamily="34" charset="0"/>
              </a:rPr>
              <a:t>Klasyczne podejście do wyszukiwania dokumentów w oparciu o reprezentację wektorową:</a:t>
            </a:r>
          </a:p>
          <a:p>
            <a:pPr marL="1082675" lvl="1" indent="-457200"/>
            <a:r>
              <a:rPr lang="pl-PL" smtClean="0">
                <a:latin typeface="Calibri" pitchFamily="34" charset="0"/>
              </a:rPr>
              <a:t>Przedstaw zapytanie w postaci wektora boolowskiego (1 - jeżeli słowo występuje w zapytaniu, 0 - jeżeli nie występuje), lub</a:t>
            </a:r>
          </a:p>
          <a:p>
            <a:pPr marL="1082675" lvl="1" indent="-457200"/>
            <a:r>
              <a:rPr lang="pl-PL" smtClean="0">
                <a:latin typeface="Calibri" pitchFamily="34" charset="0"/>
              </a:rPr>
              <a:t>Przedstaw zapytanie w postaci wektora z wagami </a:t>
            </a:r>
            <a:br>
              <a:rPr lang="pl-PL" smtClean="0">
                <a:latin typeface="Calibri" pitchFamily="34" charset="0"/>
              </a:rPr>
            </a:br>
            <a:r>
              <a:rPr lang="pl-PL" smtClean="0">
                <a:latin typeface="Calibri" pitchFamily="34" charset="0"/>
              </a:rPr>
              <a:t>TF – IDF</a:t>
            </a:r>
          </a:p>
          <a:p>
            <a:pPr marL="1082675" lvl="1" indent="-457200"/>
            <a:r>
              <a:rPr lang="pl-PL" smtClean="0">
                <a:latin typeface="Calibri" pitchFamily="34" charset="0"/>
              </a:rPr>
              <a:t>Oblicz odległość kosinusową zapytania od zbioru dokumentów - przeprowadź ranking dokumentów z punktu widzenia zapytania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Obraz 7"/>
          <p:cNvPicPr>
            <a:picLocks noChangeAspect="1" noChangeArrowheads="1"/>
          </p:cNvPicPr>
          <p:nvPr/>
        </p:nvPicPr>
        <p:blipFill>
          <a:blip r:embed="rId2" cstate="print"/>
          <a:srcRect/>
          <a:stretch>
            <a:fillRect/>
          </a:stretch>
        </p:blipFill>
        <p:spPr bwMode="auto">
          <a:xfrm>
            <a:off x="3647815" y="3820886"/>
            <a:ext cx="4930801" cy="2662518"/>
          </a:xfrm>
          <a:prstGeom prst="rect">
            <a:avLst/>
          </a:prstGeom>
          <a:noFill/>
          <a:ln w="9525">
            <a:noFill/>
            <a:miter lim="800000"/>
            <a:headEnd/>
            <a:tailEnd/>
          </a:ln>
        </p:spPr>
      </p:pic>
      <p:sp>
        <p:nvSpPr>
          <p:cNvPr id="2" name="Tytuł 1"/>
          <p:cNvSpPr>
            <a:spLocks noGrp="1"/>
          </p:cNvSpPr>
          <p:nvPr>
            <p:ph type="title"/>
          </p:nvPr>
        </p:nvSpPr>
        <p:spPr>
          <a:xfrm>
            <a:off x="1181056" y="161365"/>
            <a:ext cx="7706076" cy="1143961"/>
          </a:xfrm>
        </p:spPr>
        <p:txBody>
          <a:bodyPr/>
          <a:lstStyle/>
          <a:p>
            <a:pPr>
              <a:defRPr/>
            </a:pPr>
            <a:r>
              <a:rPr lang="en-US" dirty="0" smtClean="0"/>
              <a:t>TF-IDF</a:t>
            </a:r>
            <a:r>
              <a:rPr lang="pl-PL" dirty="0" smtClean="0"/>
              <a:t/>
            </a:r>
            <a:br>
              <a:rPr lang="pl-PL" dirty="0" smtClean="0"/>
            </a:br>
            <a:r>
              <a:rPr lang="en-US" sz="2500" i="1" dirty="0" smtClean="0">
                <a:solidFill>
                  <a:srgbClr val="1D6132"/>
                </a:solidFill>
                <a:effectLst>
                  <a:outerShdw blurRad="38100" dist="38100" dir="2700000" algn="tl">
                    <a:srgbClr val="000000">
                      <a:alpha val="43137"/>
                    </a:srgbClr>
                  </a:outerShdw>
                </a:effectLst>
              </a:rPr>
              <a:t>Term Frequency - </a:t>
            </a:r>
            <a:r>
              <a:rPr lang="en-US" sz="2500" i="1" dirty="0" smtClean="0">
                <a:solidFill>
                  <a:srgbClr val="8A001A"/>
                </a:solidFill>
                <a:effectLst>
                  <a:outerShdw blurRad="38100" dist="38100" dir="2700000" algn="tl">
                    <a:srgbClr val="000000">
                      <a:alpha val="43137"/>
                    </a:srgbClr>
                  </a:outerShdw>
                </a:effectLst>
              </a:rPr>
              <a:t>Inverse Document Frequency</a:t>
            </a:r>
            <a:endParaRPr lang="en-US" dirty="0"/>
          </a:p>
        </p:txBody>
      </p:sp>
      <p:sp>
        <p:nvSpPr>
          <p:cNvPr id="13316" name="Symbol zastępczy zawartości 2"/>
          <p:cNvSpPr txBox="1">
            <a:spLocks/>
          </p:cNvSpPr>
          <p:nvPr/>
        </p:nvSpPr>
        <p:spPr bwMode="auto">
          <a:xfrm>
            <a:off x="3215622" y="1272188"/>
            <a:ext cx="3452105" cy="1110823"/>
          </a:xfrm>
          <a:prstGeom prst="rect">
            <a:avLst/>
          </a:prstGeom>
          <a:noFill/>
          <a:ln w="12700">
            <a:noFill/>
            <a:miter lim="400000"/>
            <a:headEnd/>
            <a:tailEnd/>
          </a:ln>
        </p:spPr>
        <p:txBody>
          <a:bodyPr lIns="45751" tIns="45751" rIns="45751" bIns="45751"/>
          <a:lstStyle/>
          <a:p>
            <a:pPr marL="470791" indent="-470791" defTabSz="915118" eaLnBrk="0" hangingPunct="0">
              <a:buSzPct val="80000"/>
            </a:pPr>
            <a:r>
              <a:rPr lang="en-US" sz="1600" i="1" dirty="0" err="1">
                <a:latin typeface="Times New Roman" pitchFamily="18" charset="0"/>
                <a:ea typeface="Calibri Light" pitchFamily="34" charset="0"/>
                <a:cs typeface="Times New Roman" pitchFamily="18" charset="0"/>
              </a:rPr>
              <a:t>tf</a:t>
            </a:r>
            <a:r>
              <a:rPr lang="pl-PL" sz="1600" i="1" baseline="-25000" dirty="0" err="1">
                <a:latin typeface="Times New Roman" pitchFamily="18" charset="0"/>
                <a:ea typeface="Calibri Light" pitchFamily="34" charset="0"/>
                <a:cs typeface="Times New Roman" pitchFamily="18" charset="0"/>
              </a:rPr>
              <a:t>i,j</a:t>
            </a:r>
            <a:r>
              <a:rPr lang="en-US" sz="1600" dirty="0">
                <a:latin typeface="Calibri Light" pitchFamily="34" charset="0"/>
                <a:ea typeface="Calibri Light" pitchFamily="34" charset="0"/>
                <a:cs typeface="Lucida Sans Unicode" pitchFamily="34" charset="0"/>
              </a:rPr>
              <a:t> = number of occurrences of </a:t>
            </a:r>
            <a:r>
              <a:rPr lang="pl-PL" sz="1600" i="1" dirty="0">
                <a:latin typeface="Times New Roman" pitchFamily="18" charset="0"/>
                <a:ea typeface="Calibri Light" pitchFamily="34" charset="0"/>
                <a:cs typeface="Times New Roman" pitchFamily="18" charset="0"/>
              </a:rPr>
              <a:t>i</a:t>
            </a:r>
            <a:r>
              <a:rPr lang="en-US" sz="1600" dirty="0">
                <a:latin typeface="Calibri Light" pitchFamily="34" charset="0"/>
                <a:ea typeface="Calibri Light" pitchFamily="34" charset="0"/>
                <a:cs typeface="Lucida Sans Unicode" pitchFamily="34" charset="0"/>
              </a:rPr>
              <a:t> in </a:t>
            </a:r>
            <a:r>
              <a:rPr lang="pl-PL" sz="1600" i="1" dirty="0">
                <a:latin typeface="Times New Roman" pitchFamily="18" charset="0"/>
                <a:ea typeface="Calibri Light" pitchFamily="34" charset="0"/>
                <a:cs typeface="Times New Roman" pitchFamily="18" charset="0"/>
              </a:rPr>
              <a:t>j</a:t>
            </a:r>
            <a:endParaRPr lang="en-US" sz="1600" dirty="0">
              <a:latin typeface="Calibri Light" pitchFamily="34" charset="0"/>
              <a:ea typeface="Calibri Light" pitchFamily="34" charset="0"/>
              <a:cs typeface="Lucida Sans Unicode" pitchFamily="34" charset="0"/>
            </a:endParaRPr>
          </a:p>
          <a:p>
            <a:pPr marL="470791" indent="-470791" defTabSz="915118" eaLnBrk="0" hangingPunct="0">
              <a:buSzPct val="80000"/>
            </a:pPr>
            <a:r>
              <a:rPr lang="en-US" sz="1600" i="1" dirty="0" err="1">
                <a:latin typeface="Times New Roman" pitchFamily="18" charset="0"/>
                <a:ea typeface="Calibri Light" pitchFamily="34" charset="0"/>
                <a:cs typeface="Times New Roman" pitchFamily="18" charset="0"/>
              </a:rPr>
              <a:t>df</a:t>
            </a:r>
            <a:r>
              <a:rPr lang="en-US" sz="1600" i="1" baseline="-25000" dirty="0" err="1">
                <a:latin typeface="Times New Roman" pitchFamily="18" charset="0"/>
                <a:ea typeface="Calibri Light" pitchFamily="34" charset="0"/>
                <a:cs typeface="Times New Roman" pitchFamily="18" charset="0"/>
              </a:rPr>
              <a:t>i</a:t>
            </a:r>
            <a:r>
              <a:rPr lang="en-US" sz="1600" dirty="0">
                <a:latin typeface="Calibri Light" pitchFamily="34" charset="0"/>
                <a:ea typeface="Calibri Light" pitchFamily="34" charset="0"/>
                <a:cs typeface="Lucida Sans Unicode" pitchFamily="34" charset="0"/>
              </a:rPr>
              <a:t> = number of documents containing </a:t>
            </a:r>
            <a:r>
              <a:rPr lang="pl-PL" sz="1600" i="1" dirty="0">
                <a:latin typeface="Times New Roman" pitchFamily="18" charset="0"/>
                <a:ea typeface="Calibri Light" pitchFamily="34" charset="0"/>
                <a:cs typeface="Times New Roman" pitchFamily="18" charset="0"/>
              </a:rPr>
              <a:t>i</a:t>
            </a:r>
            <a:r>
              <a:rPr lang="pl-PL" sz="1600" dirty="0">
                <a:latin typeface="Calibri Light" pitchFamily="34" charset="0"/>
                <a:ea typeface="Calibri Light" pitchFamily="34" charset="0"/>
                <a:cs typeface="Lucida Sans Unicode" pitchFamily="34" charset="0"/>
              </a:rPr>
              <a:t> </a:t>
            </a:r>
            <a:endParaRPr lang="en-US" sz="1600" dirty="0">
              <a:latin typeface="Calibri Light" pitchFamily="34" charset="0"/>
              <a:ea typeface="Calibri Light" pitchFamily="34" charset="0"/>
              <a:cs typeface="Lucida Sans Unicode" pitchFamily="34" charset="0"/>
            </a:endParaRPr>
          </a:p>
          <a:p>
            <a:pPr marL="470791" indent="-470791" defTabSz="915118" eaLnBrk="0" hangingPunct="0">
              <a:buSzPct val="80000"/>
            </a:pPr>
            <a:r>
              <a:rPr lang="en-US" sz="1600" i="1" dirty="0">
                <a:latin typeface="Times New Roman" pitchFamily="18" charset="0"/>
                <a:ea typeface="Calibri Light" pitchFamily="34" charset="0"/>
                <a:cs typeface="Times New Roman" pitchFamily="18" charset="0"/>
              </a:rPr>
              <a:t>N</a:t>
            </a:r>
            <a:r>
              <a:rPr lang="en-US" sz="1600" dirty="0">
                <a:latin typeface="Calibri Light" pitchFamily="34" charset="0"/>
                <a:ea typeface="Calibri Light" pitchFamily="34" charset="0"/>
                <a:cs typeface="Lucida Sans Unicode" pitchFamily="34" charset="0"/>
              </a:rPr>
              <a:t> = total number of documents</a:t>
            </a:r>
            <a:endParaRPr lang="en-US" sz="1600" i="1" dirty="0">
              <a:latin typeface="Times New Roman" pitchFamily="18" charset="0"/>
              <a:ea typeface="Calibri Light" pitchFamily="34" charset="0"/>
              <a:cs typeface="Times New Roman" pitchFamily="18" charset="0"/>
            </a:endParaRPr>
          </a:p>
        </p:txBody>
      </p:sp>
      <p:sp>
        <p:nvSpPr>
          <p:cNvPr id="12" name="Prostokąt zaokrąglony 11"/>
          <p:cNvSpPr/>
          <p:nvPr/>
        </p:nvSpPr>
        <p:spPr bwMode="auto">
          <a:xfrm>
            <a:off x="3524137" y="5977699"/>
            <a:ext cx="493352" cy="396099"/>
          </a:xfrm>
          <a:prstGeom prst="roundRect">
            <a:avLst/>
          </a:prstGeom>
          <a:noFill/>
          <a:ln w="57150">
            <a:solidFill>
              <a:srgbClr val="FFFF00"/>
            </a:solidFill>
            <a:headEnd type="none" w="med" len="med"/>
            <a:tailEnd type="none" w="med" len="med"/>
          </a:ln>
          <a:extLst>
            <a:ext uri="{AF507438-7753-43E0-B8FC-AC1667EBCBE1}"/>
          </a:extLst>
        </p:spPr>
        <p:style>
          <a:lnRef idx="2">
            <a:schemeClr val="accent2"/>
          </a:lnRef>
          <a:fillRef idx="1">
            <a:schemeClr val="lt1"/>
          </a:fillRef>
          <a:effectRef idx="0">
            <a:schemeClr val="accent2"/>
          </a:effectRef>
          <a:fontRef idx="minor">
            <a:schemeClr val="dk1"/>
          </a:fontRef>
        </p:style>
        <p:txBody>
          <a:bodyPr lIns="40115" tIns="40115" rIns="40115" bIns="40115">
            <a:spAutoFit/>
          </a:bodyPr>
          <a:lstStyle/>
          <a:p>
            <a:pPr hangingPunct="0">
              <a:defRPr/>
            </a:pPr>
            <a:endParaRPr lang="pl-PL">
              <a:solidFill>
                <a:srgbClr val="000000"/>
              </a:solidFill>
            </a:endParaRPr>
          </a:p>
        </p:txBody>
      </p:sp>
      <p:sp>
        <p:nvSpPr>
          <p:cNvPr id="13" name="Symbol zastępczy zawartości 2"/>
          <p:cNvSpPr txBox="1">
            <a:spLocks/>
          </p:cNvSpPr>
          <p:nvPr/>
        </p:nvSpPr>
        <p:spPr bwMode="auto">
          <a:xfrm>
            <a:off x="935058" y="5454704"/>
            <a:ext cx="1478697" cy="702566"/>
          </a:xfrm>
          <a:prstGeom prst="roundRect">
            <a:avLst/>
          </a:prstGeom>
          <a:noFill/>
          <a:ln w="57150">
            <a:solidFill>
              <a:srgbClr val="FFFF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40115" tIns="40115" rIns="40115" bIns="40115">
            <a:spAutoFit/>
          </a:bodyPr>
          <a:lstStyle/>
          <a:p>
            <a:pPr algn="ctr" hangingPunct="0">
              <a:defRPr/>
            </a:pPr>
            <a:r>
              <a:rPr lang="en-US">
                <a:latin typeface="Calibri Light" pitchFamily="34" charset="0"/>
              </a:rPr>
              <a:t>groups of documents</a:t>
            </a:r>
          </a:p>
        </p:txBody>
      </p:sp>
      <p:sp>
        <p:nvSpPr>
          <p:cNvPr id="14" name="Symbol zastępczy zawartości 2"/>
          <p:cNvSpPr txBox="1">
            <a:spLocks/>
          </p:cNvSpPr>
          <p:nvPr/>
        </p:nvSpPr>
        <p:spPr bwMode="auto">
          <a:xfrm>
            <a:off x="6606568" y="2187068"/>
            <a:ext cx="2095727" cy="1009033"/>
          </a:xfrm>
          <a:prstGeom prst="roundRect">
            <a:avLst/>
          </a:prstGeom>
          <a:noFill/>
          <a:ln w="57150">
            <a:solidFill>
              <a:srgbClr val="FFFF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40115" tIns="40115" rIns="40115" bIns="40115">
            <a:spAutoFit/>
          </a:bodyPr>
          <a:lstStyle/>
          <a:p>
            <a:pPr algn="ctr" defTabSz="915118" eaLnBrk="0" hangingPunct="0">
              <a:buSzPct val="80000"/>
              <a:defRPr/>
            </a:pPr>
            <a:r>
              <a:rPr lang="en-US" dirty="0">
                <a:latin typeface="Calibri Light" pitchFamily="34" charset="0"/>
              </a:rPr>
              <a:t>groups of words similar meaning - </a:t>
            </a:r>
            <a:r>
              <a:rPr lang="en-US" dirty="0">
                <a:solidFill>
                  <a:srgbClr val="8A001A"/>
                </a:solidFill>
                <a:effectLst>
                  <a:outerShdw blurRad="38100" dist="38100" dir="2700000" algn="tl">
                    <a:srgbClr val="000000">
                      <a:alpha val="43137"/>
                    </a:srgbClr>
                  </a:outerShdw>
                </a:effectLst>
                <a:latin typeface="Calibri Light" pitchFamily="34" charset="0"/>
              </a:rPr>
              <a:t>concepts</a:t>
            </a:r>
          </a:p>
        </p:txBody>
      </p:sp>
      <p:cxnSp>
        <p:nvCxnSpPr>
          <p:cNvPr id="13320" name="Łącznik prosty ze strzałką 15"/>
          <p:cNvCxnSpPr>
            <a:cxnSpLocks noChangeShapeType="1"/>
            <a:stCxn id="13" idx="3"/>
            <a:endCxn id="12" idx="1"/>
          </p:cNvCxnSpPr>
          <p:nvPr/>
        </p:nvCxnSpPr>
        <p:spPr bwMode="auto">
          <a:xfrm>
            <a:off x="2413755" y="5805987"/>
            <a:ext cx="1110382" cy="369762"/>
          </a:xfrm>
          <a:prstGeom prst="straightConnector1">
            <a:avLst/>
          </a:prstGeom>
          <a:noFill/>
          <a:ln w="57150" algn="ctr">
            <a:solidFill>
              <a:srgbClr val="FFFF00"/>
            </a:solidFill>
            <a:round/>
            <a:headEnd/>
            <a:tailEnd type="arrow" w="med" len="med"/>
          </a:ln>
        </p:spPr>
      </p:cxnSp>
      <p:sp>
        <p:nvSpPr>
          <p:cNvPr id="13321" name="Prostokąt zaokrąglony 17"/>
          <p:cNvSpPr>
            <a:spLocks noChangeArrowheads="1"/>
          </p:cNvSpPr>
          <p:nvPr/>
        </p:nvSpPr>
        <p:spPr bwMode="auto">
          <a:xfrm>
            <a:off x="6852563" y="3887161"/>
            <a:ext cx="1788571" cy="396099"/>
          </a:xfrm>
          <a:prstGeom prst="roundRect">
            <a:avLst>
              <a:gd name="adj" fmla="val 16667"/>
            </a:avLst>
          </a:prstGeom>
          <a:noFill/>
          <a:ln w="57150" algn="ctr">
            <a:solidFill>
              <a:srgbClr val="FFFF00"/>
            </a:solidFill>
            <a:round/>
            <a:headEnd/>
            <a:tailEnd/>
          </a:ln>
        </p:spPr>
        <p:txBody>
          <a:bodyPr lIns="40115" tIns="40115" rIns="40115" bIns="40115">
            <a:spAutoFit/>
          </a:bodyPr>
          <a:lstStyle/>
          <a:p>
            <a:pPr hangingPunct="0"/>
            <a:endParaRPr lang="pl-PL"/>
          </a:p>
        </p:txBody>
      </p:sp>
      <p:cxnSp>
        <p:nvCxnSpPr>
          <p:cNvPr id="13322" name="Łącznik prosty ze strzałką 20"/>
          <p:cNvCxnSpPr>
            <a:cxnSpLocks noChangeShapeType="1"/>
            <a:stCxn id="14" idx="2"/>
            <a:endCxn id="13321" idx="0"/>
          </p:cNvCxnSpPr>
          <p:nvPr/>
        </p:nvCxnSpPr>
        <p:spPr bwMode="auto">
          <a:xfrm>
            <a:off x="7654432" y="3196101"/>
            <a:ext cx="92417" cy="691060"/>
          </a:xfrm>
          <a:prstGeom prst="straightConnector1">
            <a:avLst/>
          </a:prstGeom>
          <a:noFill/>
          <a:ln w="57150" algn="ctr">
            <a:solidFill>
              <a:srgbClr val="FFFF00"/>
            </a:solidFill>
            <a:round/>
            <a:headEnd/>
            <a:tailEnd type="arrow" w="med" len="med"/>
          </a:ln>
        </p:spPr>
      </p:cxnSp>
      <p:pic>
        <p:nvPicPr>
          <p:cNvPr id="15" name="Obraz 14"/>
          <p:cNvPicPr/>
          <p:nvPr/>
        </p:nvPicPr>
        <p:blipFill>
          <a:blip r:embed="rId3" cstate="print"/>
          <a:srcRect/>
          <a:stretch>
            <a:fillRect/>
          </a:stretch>
        </p:blipFill>
        <p:spPr bwMode="auto">
          <a:xfrm>
            <a:off x="872540" y="3168224"/>
            <a:ext cx="2960112" cy="2025703"/>
          </a:xfrm>
          <a:prstGeom prst="rect">
            <a:avLst/>
          </a:prstGeom>
          <a:noFill/>
          <a:ln w="9525">
            <a:noFill/>
            <a:miter lim="800000"/>
            <a:headEnd/>
            <a:tailEnd/>
          </a:ln>
          <a:effectLst>
            <a:outerShdw blurRad="50800" dist="38100" dir="2700000" algn="tl" rotWithShape="0">
              <a:schemeClr val="bg1">
                <a:lumMod val="65000"/>
                <a:alpha val="40000"/>
              </a:schemeClr>
            </a:outerShdw>
          </a:effectLst>
        </p:spPr>
      </p:pic>
      <p:sp>
        <p:nvSpPr>
          <p:cNvPr id="13324" name="Symbol zastępczy zawartości 2"/>
          <p:cNvSpPr txBox="1">
            <a:spLocks/>
          </p:cNvSpPr>
          <p:nvPr/>
        </p:nvSpPr>
        <p:spPr bwMode="auto">
          <a:xfrm>
            <a:off x="1735567" y="2187068"/>
            <a:ext cx="1356378" cy="783771"/>
          </a:xfrm>
          <a:prstGeom prst="rect">
            <a:avLst/>
          </a:prstGeom>
          <a:noFill/>
          <a:ln w="12700">
            <a:noFill/>
            <a:miter lim="400000"/>
            <a:headEnd/>
            <a:tailEnd/>
          </a:ln>
        </p:spPr>
        <p:txBody>
          <a:bodyPr lIns="45751" tIns="45751" rIns="45751" bIns="45751"/>
          <a:lstStyle/>
          <a:p>
            <a:pPr marL="470791" indent="-470791" defTabSz="915118" eaLnBrk="0" hangingPunct="0">
              <a:buSzPct val="80000"/>
            </a:pPr>
            <a:r>
              <a:rPr lang="pl-PL" sz="1600" dirty="0">
                <a:latin typeface="Calibri Light" pitchFamily="34" charset="0"/>
                <a:ea typeface="Calibri Light" pitchFamily="34" charset="0"/>
                <a:cs typeface="Lucida Sans Unicode" pitchFamily="34" charset="0"/>
              </a:rPr>
              <a:t>term: </a:t>
            </a:r>
            <a:r>
              <a:rPr lang="pl-PL" sz="1600" i="1" dirty="0">
                <a:latin typeface="Times New Roman" pitchFamily="18" charset="0"/>
                <a:ea typeface="Calibri Light" pitchFamily="34" charset="0"/>
                <a:cs typeface="Times New Roman" pitchFamily="18" charset="0"/>
              </a:rPr>
              <a:t>i</a:t>
            </a:r>
            <a:r>
              <a:rPr lang="pl-PL" sz="1600" dirty="0">
                <a:latin typeface="Calibri Light" pitchFamily="34" charset="0"/>
                <a:ea typeface="Calibri Light" pitchFamily="34" charset="0"/>
                <a:cs typeface="Lucida Sans Unicode" pitchFamily="34" charset="0"/>
              </a:rPr>
              <a:t> </a:t>
            </a:r>
          </a:p>
          <a:p>
            <a:pPr marL="470791" indent="-470791" defTabSz="915118" eaLnBrk="0" hangingPunct="0">
              <a:buSzPct val="80000"/>
            </a:pPr>
            <a:r>
              <a:rPr lang="en-US" sz="1600" dirty="0">
                <a:latin typeface="Calibri Light" pitchFamily="34" charset="0"/>
                <a:ea typeface="Calibri Light" pitchFamily="34" charset="0"/>
                <a:cs typeface="Lucida Sans Unicode" pitchFamily="34" charset="0"/>
              </a:rPr>
              <a:t>document</a:t>
            </a:r>
            <a:r>
              <a:rPr lang="pl-PL" sz="1600" dirty="0">
                <a:latin typeface="Calibri Light" pitchFamily="34" charset="0"/>
                <a:ea typeface="Calibri Light" pitchFamily="34" charset="0"/>
                <a:cs typeface="Lucida Sans Unicode" pitchFamily="34" charset="0"/>
              </a:rPr>
              <a:t>: </a:t>
            </a:r>
            <a:r>
              <a:rPr lang="pl-PL" sz="1600" i="1" dirty="0">
                <a:latin typeface="Times New Roman" pitchFamily="18" charset="0"/>
                <a:ea typeface="Calibri Light" pitchFamily="34" charset="0"/>
                <a:cs typeface="Times New Roman" pitchFamily="18" charset="0"/>
              </a:rPr>
              <a:t>j</a:t>
            </a:r>
            <a:endParaRPr lang="en-US" sz="1600" i="1" dirty="0">
              <a:latin typeface="Times New Roman" pitchFamily="18" charset="0"/>
              <a:ea typeface="Calibri Light" pitchFamily="34" charset="0"/>
              <a:cs typeface="Times New Roman" pitchFamily="18" charset="0"/>
            </a:endParaRPr>
          </a:p>
        </p:txBody>
      </p:sp>
      <p:pic>
        <p:nvPicPr>
          <p:cNvPr id="19461" name="Picture 6"/>
          <p:cNvPicPr>
            <a:picLocks noChangeAspect="1" noChangeArrowheads="1"/>
          </p:cNvPicPr>
          <p:nvPr/>
        </p:nvPicPr>
        <p:blipFill>
          <a:blip r:embed="rId4" cstate="print"/>
          <a:srcRect/>
          <a:stretch>
            <a:fillRect/>
          </a:stretch>
        </p:blipFill>
        <p:spPr bwMode="auto">
          <a:xfrm>
            <a:off x="3091945" y="2318177"/>
            <a:ext cx="3208826" cy="9148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2"/>
          <p:cNvSpPr>
            <a:spLocks noGrp="1" noChangeArrowheads="1"/>
          </p:cNvSpPr>
          <p:nvPr>
            <p:ph type="title" idx="4294967295"/>
          </p:nvPr>
        </p:nvSpPr>
        <p:spPr/>
        <p:txBody>
          <a:bodyPr/>
          <a:lstStyle/>
          <a:p>
            <a:r>
              <a:rPr lang="pl-PL" smtClean="0">
                <a:latin typeface="Calibri" pitchFamily="34" charset="0"/>
              </a:rPr>
              <a:t>Ekstrakcja słów</a:t>
            </a:r>
          </a:p>
        </p:txBody>
      </p:sp>
      <p:sp>
        <p:nvSpPr>
          <p:cNvPr id="307204" name="Rectangle 3"/>
          <p:cNvSpPr>
            <a:spLocks noGrp="1" noChangeArrowheads="1"/>
          </p:cNvSpPr>
          <p:nvPr>
            <p:ph type="body" idx="4294967295"/>
          </p:nvPr>
        </p:nvSpPr>
        <p:spPr/>
        <p:txBody>
          <a:bodyPr/>
          <a:lstStyle/>
          <a:p>
            <a:pPr>
              <a:lnSpc>
                <a:spcPct val="80000"/>
              </a:lnSpc>
            </a:pPr>
            <a:r>
              <a:rPr lang="pl-PL" smtClean="0">
                <a:latin typeface="Calibri" pitchFamily="34" charset="0"/>
              </a:rPr>
              <a:t>Zbiór słów kluczowych tworzy się stosując automatyczną ekstrakcję słów występujących w danym zbiorze dokumentów. </a:t>
            </a:r>
          </a:p>
          <a:p>
            <a:pPr>
              <a:lnSpc>
                <a:spcPct val="80000"/>
              </a:lnSpc>
            </a:pPr>
            <a:r>
              <a:rPr lang="pl-PL" smtClean="0">
                <a:latin typeface="Calibri" pitchFamily="34" charset="0"/>
              </a:rPr>
              <a:t>Stop lista:</a:t>
            </a:r>
          </a:p>
          <a:p>
            <a:pPr lvl="1">
              <a:lnSpc>
                <a:spcPct val="80000"/>
              </a:lnSpc>
            </a:pPr>
            <a:r>
              <a:rPr lang="pl-PL" sz="2000" smtClean="0">
                <a:latin typeface="Calibri" pitchFamily="34" charset="0"/>
              </a:rPr>
              <a:t>Systemy IR często wiążą ze zbiorem dokumentów tzw. </a:t>
            </a:r>
            <a:r>
              <a:rPr lang="pl-PL" sz="2000" i="1" smtClean="0">
                <a:solidFill>
                  <a:srgbClr val="006699"/>
                </a:solidFill>
                <a:latin typeface="Calibri" pitchFamily="34" charset="0"/>
              </a:rPr>
              <a:t>stop listę</a:t>
            </a:r>
            <a:r>
              <a:rPr lang="pl-PL" sz="2000" smtClean="0">
                <a:latin typeface="Calibri" pitchFamily="34" charset="0"/>
              </a:rPr>
              <a:t>, zawierającą zbiór słów uznanych za nierelewantne, np.: </a:t>
            </a:r>
            <a:r>
              <a:rPr lang="pl-PL" sz="2000" i="1" smtClean="0">
                <a:latin typeface="Calibri" pitchFamily="34" charset="0"/>
              </a:rPr>
              <a:t>to, ten, na, pod, jeżeli, </a:t>
            </a:r>
            <a:r>
              <a:rPr lang="pl-PL" sz="2000" smtClean="0">
                <a:latin typeface="Calibri" pitchFamily="34" charset="0"/>
              </a:rPr>
              <a:t>etc., nawet jeżeli występują one stosunkowo często w zbiorze dokumentów</a:t>
            </a:r>
          </a:p>
          <a:p>
            <a:pPr lvl="1">
              <a:lnSpc>
                <a:spcPct val="80000"/>
              </a:lnSpc>
            </a:pPr>
            <a:r>
              <a:rPr lang="pl-PL" sz="2000" smtClean="0">
                <a:latin typeface="Calibri" pitchFamily="34" charset="0"/>
              </a:rPr>
              <a:t>Różne zbiory dokumentów mogą posiadać różne stop listy</a:t>
            </a:r>
          </a:p>
          <a:p>
            <a:pPr>
              <a:lnSpc>
                <a:spcPct val="80000"/>
              </a:lnSpc>
            </a:pPr>
            <a:r>
              <a:rPr lang="pl-PL" smtClean="0">
                <a:latin typeface="Calibri" pitchFamily="34" charset="0"/>
              </a:rPr>
              <a:t>Trzon słowa (</a:t>
            </a:r>
            <a:r>
              <a:rPr lang="pl-PL" i="1" smtClean="0">
                <a:latin typeface="Calibri" pitchFamily="34" charset="0"/>
              </a:rPr>
              <a:t>word stem):</a:t>
            </a:r>
            <a:endParaRPr lang="pl-PL" smtClean="0">
              <a:latin typeface="Calibri" pitchFamily="34" charset="0"/>
            </a:endParaRPr>
          </a:p>
          <a:p>
            <a:pPr lvl="1">
              <a:lnSpc>
                <a:spcPct val="80000"/>
              </a:lnSpc>
            </a:pPr>
            <a:r>
              <a:rPr lang="pl-PL" sz="2000" smtClean="0">
                <a:latin typeface="Calibri" pitchFamily="34" charset="0"/>
              </a:rPr>
              <a:t>niektóre słowa stanowią wariant innego słowa, z którym dzielą wspólny trzon, np.: </a:t>
            </a:r>
            <a:r>
              <a:rPr lang="pl-PL" sz="2000" i="1" smtClean="0">
                <a:latin typeface="Calibri" pitchFamily="34" charset="0"/>
              </a:rPr>
              <a:t>krowa, krowy, krowi.</a:t>
            </a:r>
          </a:p>
          <a:p>
            <a:pPr lvl="1">
              <a:lnSpc>
                <a:spcPct val="80000"/>
              </a:lnSpc>
            </a:pPr>
            <a:r>
              <a:rPr lang="pl-PL" sz="2000" smtClean="0">
                <a:latin typeface="Calibri" pitchFamily="34" charset="0"/>
              </a:rPr>
              <a:t>dokonując automatycznej ekstrakcji słów, należałoby dokonać ujednolicenia słów, tak aby zbiór słów kluczowych składał się wyłącznie ze słów o różnym trzonie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2"/>
          <p:cNvSpPr>
            <a:spLocks noGrp="1" noChangeArrowheads="1"/>
          </p:cNvSpPr>
          <p:nvPr>
            <p:ph type="title" idx="4294967295"/>
          </p:nvPr>
        </p:nvSpPr>
        <p:spPr/>
        <p:txBody>
          <a:bodyPr/>
          <a:lstStyle/>
          <a:p>
            <a:r>
              <a:rPr lang="pl-PL" smtClean="0">
                <a:latin typeface="Calibri" pitchFamily="34" charset="0"/>
              </a:rPr>
              <a:t>Zapytania do bazy danych: problemy </a:t>
            </a:r>
          </a:p>
        </p:txBody>
      </p:sp>
      <p:sp>
        <p:nvSpPr>
          <p:cNvPr id="308228" name="Rectangle 3"/>
          <p:cNvSpPr>
            <a:spLocks noGrp="1" noChangeArrowheads="1"/>
          </p:cNvSpPr>
          <p:nvPr>
            <p:ph type="body" idx="4294967295"/>
          </p:nvPr>
        </p:nvSpPr>
        <p:spPr/>
        <p:txBody>
          <a:bodyPr/>
          <a:lstStyle/>
          <a:p>
            <a:pPr>
              <a:lnSpc>
                <a:spcPct val="90000"/>
              </a:lnSpc>
            </a:pPr>
            <a:r>
              <a:rPr lang="pl-PL" smtClean="0">
                <a:latin typeface="Calibri" pitchFamily="34" charset="0"/>
              </a:rPr>
              <a:t>Idea wyszukiwania:</a:t>
            </a:r>
          </a:p>
          <a:p>
            <a:pPr lvl="1">
              <a:lnSpc>
                <a:spcPct val="90000"/>
              </a:lnSpc>
            </a:pPr>
            <a:r>
              <a:rPr lang="pl-PL" sz="2000" smtClean="0">
                <a:latin typeface="Calibri" pitchFamily="34" charset="0"/>
              </a:rPr>
              <a:t>szukamy </a:t>
            </a:r>
            <a:r>
              <a:rPr lang="pl-PL" sz="2000" smtClean="0">
                <a:solidFill>
                  <a:srgbClr val="006699"/>
                </a:solidFill>
                <a:latin typeface="Calibri" pitchFamily="34" charset="0"/>
              </a:rPr>
              <a:t>dokumentów „podobnych"</a:t>
            </a:r>
            <a:r>
              <a:rPr lang="pl-PL" sz="2000" smtClean="0">
                <a:latin typeface="Calibri" pitchFamily="34" charset="0"/>
              </a:rPr>
              <a:t> do zapytania – podobne dokumenty charakteryzują się podobną częstością występowania identycznych słów kluczowych</a:t>
            </a:r>
          </a:p>
          <a:p>
            <a:pPr>
              <a:lnSpc>
                <a:spcPct val="90000"/>
              </a:lnSpc>
            </a:pPr>
            <a:r>
              <a:rPr lang="pl-PL" smtClean="0">
                <a:latin typeface="Calibri" pitchFamily="34" charset="0"/>
              </a:rPr>
              <a:t>Problemy:</a:t>
            </a:r>
          </a:p>
          <a:p>
            <a:pPr lvl="1">
              <a:lnSpc>
                <a:spcPct val="90000"/>
              </a:lnSpc>
            </a:pPr>
            <a:r>
              <a:rPr lang="pl-PL" sz="2000" smtClean="0">
                <a:latin typeface="Calibri" pitchFamily="34" charset="0"/>
              </a:rPr>
              <a:t>Liczba dokumentów (N) * liczba słów (T)</a:t>
            </a:r>
          </a:p>
          <a:p>
            <a:pPr lvl="1">
              <a:lnSpc>
                <a:spcPct val="90000"/>
              </a:lnSpc>
            </a:pPr>
            <a:r>
              <a:rPr lang="pl-PL" sz="2000" smtClean="0">
                <a:latin typeface="Calibri" pitchFamily="34" charset="0"/>
              </a:rPr>
              <a:t>Duża wymiarowość: bardzo rzadkie wektory dokumentów (trudno wykryć synonimy)</a:t>
            </a:r>
          </a:p>
          <a:p>
            <a:pPr lvl="1">
              <a:lnSpc>
                <a:spcPct val="90000"/>
              </a:lnSpc>
            </a:pPr>
            <a:r>
              <a:rPr lang="pl-PL" sz="2000" smtClean="0">
                <a:latin typeface="Calibri" pitchFamily="34" charset="0"/>
              </a:rPr>
              <a:t>Użytkownicy mogą definiować zapytania korzystając z innej terminologii, aniżeli ta zastosowana do opisu dokumentów (</a:t>
            </a:r>
            <a:r>
              <a:rPr lang="pl-PL" sz="2000" i="1" smtClean="0">
                <a:latin typeface="Calibri" pitchFamily="34" charset="0"/>
              </a:rPr>
              <a:t>odkrywanie wiedzy</a:t>
            </a:r>
            <a:r>
              <a:rPr lang="pl-PL" sz="2000" smtClean="0">
                <a:latin typeface="Calibri" pitchFamily="34" charset="0"/>
              </a:rPr>
              <a:t> &lt;&gt; </a:t>
            </a:r>
            <a:r>
              <a:rPr lang="pl-PL" sz="2000" i="1" smtClean="0">
                <a:latin typeface="Calibri" pitchFamily="34" charset="0"/>
              </a:rPr>
              <a:t>eksploracja danych</a:t>
            </a:r>
            <a:r>
              <a:rPr lang="pl-PL" sz="2000" smtClean="0">
                <a:latin typeface="Calibri" pitchFamily="34" charset="0"/>
              </a:rPr>
              <a:t>)</a:t>
            </a:r>
          </a:p>
          <a:p>
            <a:pPr>
              <a:lnSpc>
                <a:spcPct val="90000"/>
              </a:lnSpc>
            </a:pPr>
            <a:r>
              <a:rPr lang="pl-PL" smtClean="0">
                <a:latin typeface="Calibri" pitchFamily="34" charset="0"/>
              </a:rPr>
              <a:t>Czy można zmniejszyć wymiarowość macierzy nie tracąc znacząco informacji?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idx="4294967295"/>
          </p:nvPr>
        </p:nvSpPr>
        <p:spPr/>
        <p:txBody>
          <a:bodyPr/>
          <a:lstStyle/>
          <a:p>
            <a:r>
              <a:rPr lang="pl-PL" smtClean="0">
                <a:latin typeface="Calibri Light" pitchFamily="34" charset="0"/>
              </a:rPr>
              <a:t>Zadania eksploracji tekstu</a:t>
            </a:r>
          </a:p>
        </p:txBody>
      </p:sp>
      <p:sp>
        <p:nvSpPr>
          <p:cNvPr id="289796" name="Rectangle 4"/>
          <p:cNvSpPr>
            <a:spLocks noGrp="1" noChangeArrowheads="1"/>
          </p:cNvSpPr>
          <p:nvPr>
            <p:ph type="body" idx="4294967295"/>
          </p:nvPr>
        </p:nvSpPr>
        <p:spPr>
          <a:noFill/>
        </p:spPr>
        <p:txBody>
          <a:bodyPr/>
          <a:lstStyle/>
          <a:p>
            <a:r>
              <a:rPr lang="pl-PL" smtClean="0">
                <a:solidFill>
                  <a:srgbClr val="006699"/>
                </a:solidFill>
                <a:latin typeface="Calibri Light" pitchFamily="34" charset="0"/>
              </a:rPr>
              <a:t>Wyszukiwanie</a:t>
            </a:r>
            <a:r>
              <a:rPr lang="pl-PL" smtClean="0">
                <a:latin typeface="Calibri Light" pitchFamily="34" charset="0"/>
              </a:rPr>
              <a:t> w oparciu o zapytania (</a:t>
            </a:r>
            <a:r>
              <a:rPr lang="pl-PL" smtClean="0">
                <a:solidFill>
                  <a:srgbClr val="006699"/>
                </a:solidFill>
                <a:latin typeface="Calibri Light" pitchFamily="34" charset="0"/>
              </a:rPr>
              <a:t>słowa kluczowe</a:t>
            </a:r>
            <a:r>
              <a:rPr lang="pl-PL" smtClean="0">
                <a:latin typeface="Calibri Light" pitchFamily="34" charset="0"/>
              </a:rPr>
              <a:t>) w oparciu o </a:t>
            </a:r>
            <a:r>
              <a:rPr lang="pl-PL" smtClean="0">
                <a:solidFill>
                  <a:srgbClr val="006699"/>
                </a:solidFill>
                <a:latin typeface="Calibri Light" pitchFamily="34" charset="0"/>
              </a:rPr>
              <a:t>podobne dokumenty</a:t>
            </a:r>
          </a:p>
          <a:p>
            <a:r>
              <a:rPr lang="pl-PL" smtClean="0">
                <a:solidFill>
                  <a:srgbClr val="006699"/>
                </a:solidFill>
                <a:latin typeface="Calibri Light" pitchFamily="34" charset="0"/>
              </a:rPr>
              <a:t>Grupowanie </a:t>
            </a:r>
            <a:r>
              <a:rPr lang="pl-PL" smtClean="0">
                <a:latin typeface="Calibri Light" pitchFamily="34" charset="0"/>
              </a:rPr>
              <a:t>dokumentów</a:t>
            </a:r>
          </a:p>
          <a:p>
            <a:r>
              <a:rPr lang="pl-PL" smtClean="0">
                <a:solidFill>
                  <a:srgbClr val="006699"/>
                </a:solidFill>
                <a:latin typeface="Calibri Light" pitchFamily="34" charset="0"/>
              </a:rPr>
              <a:t>Klasyfikacja</a:t>
            </a:r>
            <a:r>
              <a:rPr lang="pl-PL" smtClean="0">
                <a:latin typeface="Calibri Light" pitchFamily="34" charset="0"/>
              </a:rPr>
              <a:t> dokumentów</a:t>
            </a:r>
          </a:p>
          <a:p>
            <a:r>
              <a:rPr lang="pl-PL" smtClean="0">
                <a:latin typeface="Calibri Light" pitchFamily="34" charset="0"/>
              </a:rPr>
              <a:t>Ranking </a:t>
            </a:r>
            <a:r>
              <a:rPr lang="pl-PL" smtClean="0">
                <a:solidFill>
                  <a:srgbClr val="006699"/>
                </a:solidFill>
                <a:latin typeface="Calibri Light" pitchFamily="34" charset="0"/>
              </a:rPr>
              <a:t>ważności</a:t>
            </a:r>
            <a:r>
              <a:rPr lang="pl-PL" smtClean="0">
                <a:latin typeface="Calibri Light" pitchFamily="34" charset="0"/>
              </a:rPr>
              <a:t> dokumentów</a:t>
            </a:r>
          </a:p>
          <a:p>
            <a:r>
              <a:rPr lang="pl-PL" smtClean="0">
                <a:latin typeface="Calibri Light" pitchFamily="34" charset="0"/>
              </a:rPr>
              <a:t>Analiza </a:t>
            </a:r>
            <a:r>
              <a:rPr lang="pl-PL" smtClean="0">
                <a:solidFill>
                  <a:srgbClr val="006699"/>
                </a:solidFill>
                <a:latin typeface="Calibri Light" pitchFamily="34" charset="0"/>
              </a:rPr>
              <a:t>zależności</a:t>
            </a:r>
            <a:r>
              <a:rPr lang="pl-PL" smtClean="0">
                <a:latin typeface="Calibri Light" pitchFamily="34" charset="0"/>
              </a:rPr>
              <a:t> pomiędzy dokumentami </a:t>
            </a:r>
            <a:br>
              <a:rPr lang="pl-PL" smtClean="0">
                <a:latin typeface="Calibri Light" pitchFamily="34" charset="0"/>
              </a:rPr>
            </a:br>
            <a:r>
              <a:rPr lang="pl-PL" smtClean="0">
                <a:latin typeface="Calibri Light" pitchFamily="34" charset="0"/>
              </a:rPr>
              <a:t>(np. analiza sieci cytowań).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2"/>
          <p:cNvSpPr>
            <a:spLocks noGrp="1" noChangeArrowheads="1"/>
          </p:cNvSpPr>
          <p:nvPr>
            <p:ph type="title" idx="4294967295"/>
          </p:nvPr>
        </p:nvSpPr>
        <p:spPr/>
        <p:txBody>
          <a:bodyPr/>
          <a:lstStyle/>
          <a:p>
            <a:r>
              <a:rPr lang="pl-PL" smtClean="0">
                <a:latin typeface="Calibri" pitchFamily="34" charset="0"/>
              </a:rPr>
              <a:t>Ukryte indeksowanie semantyczne</a:t>
            </a:r>
          </a:p>
        </p:txBody>
      </p:sp>
      <p:sp>
        <p:nvSpPr>
          <p:cNvPr id="309252" name="Rectangle 3"/>
          <p:cNvSpPr>
            <a:spLocks noGrp="1" noChangeArrowheads="1"/>
          </p:cNvSpPr>
          <p:nvPr>
            <p:ph type="body" idx="4294967295"/>
          </p:nvPr>
        </p:nvSpPr>
        <p:spPr>
          <a:xfrm>
            <a:off x="468313" y="2276475"/>
            <a:ext cx="8229600" cy="4105275"/>
          </a:xfrm>
        </p:spPr>
        <p:txBody>
          <a:bodyPr/>
          <a:lstStyle/>
          <a:p>
            <a:pPr>
              <a:lnSpc>
                <a:spcPct val="80000"/>
              </a:lnSpc>
            </a:pPr>
            <a:r>
              <a:rPr lang="pl-PL" smtClean="0">
                <a:latin typeface="Calibri" pitchFamily="34" charset="0"/>
              </a:rPr>
              <a:t>Technika </a:t>
            </a:r>
            <a:r>
              <a:rPr lang="pl-PL" smtClean="0">
                <a:solidFill>
                  <a:srgbClr val="006699"/>
                </a:solidFill>
                <a:latin typeface="Calibri" pitchFamily="34" charset="0"/>
              </a:rPr>
              <a:t>ukrytego indeksowania semantycznego</a:t>
            </a:r>
            <a:r>
              <a:rPr lang="pl-PL" smtClean="0">
                <a:latin typeface="Calibri" pitchFamily="34" charset="0"/>
              </a:rPr>
              <a:t> (</a:t>
            </a:r>
            <a:r>
              <a:rPr lang="pl-PL" i="1" smtClean="0">
                <a:latin typeface="Calibri" pitchFamily="34" charset="0"/>
              </a:rPr>
              <a:t>latent semantic indexing - LSI</a:t>
            </a:r>
            <a:r>
              <a:rPr lang="pl-PL" smtClean="0">
                <a:latin typeface="Calibri" pitchFamily="34" charset="0"/>
              </a:rPr>
              <a:t>) ma na celu ekstrahowanie ukrytej struktury semantycznej dokumentów (zamiast prostego zbioru słów kluczowych). </a:t>
            </a:r>
          </a:p>
          <a:p>
            <a:pPr>
              <a:lnSpc>
                <a:spcPct val="80000"/>
              </a:lnSpc>
            </a:pPr>
            <a:r>
              <a:rPr lang="pl-PL" smtClean="0">
                <a:latin typeface="Calibri" pitchFamily="34" charset="0"/>
              </a:rPr>
              <a:t>Ukryte indeksowanie semantyczne aproksymuje oryginalną </a:t>
            </a:r>
            <a:br>
              <a:rPr lang="pl-PL" smtClean="0">
                <a:latin typeface="Calibri" pitchFamily="34" charset="0"/>
              </a:rPr>
            </a:br>
            <a:r>
              <a:rPr lang="pl-PL" smtClean="0">
                <a:latin typeface="Calibri" pitchFamily="34" charset="0"/>
              </a:rPr>
              <a:t>T-wymiarową przestrzeń wektorową kierunkami pierwszych </a:t>
            </a:r>
            <a:br>
              <a:rPr lang="pl-PL" smtClean="0">
                <a:latin typeface="Calibri" pitchFamily="34" charset="0"/>
              </a:rPr>
            </a:br>
            <a:r>
              <a:rPr lang="pl-PL" i="1" smtClean="0">
                <a:solidFill>
                  <a:srgbClr val="006699"/>
                </a:solidFill>
                <a:latin typeface="Calibri" pitchFamily="34" charset="0"/>
              </a:rPr>
              <a:t>k</a:t>
            </a:r>
            <a:r>
              <a:rPr lang="pl-PL" smtClean="0">
                <a:solidFill>
                  <a:srgbClr val="006699"/>
                </a:solidFill>
                <a:latin typeface="Calibri" pitchFamily="34" charset="0"/>
              </a:rPr>
              <a:t> składowych głównych</a:t>
            </a:r>
            <a:r>
              <a:rPr lang="pl-PL" smtClean="0">
                <a:latin typeface="Calibri" pitchFamily="34" charset="0"/>
              </a:rPr>
              <a:t> tej przestrzeni – redukuje nadmiarowość opisu dokumentów. </a:t>
            </a:r>
          </a:p>
          <a:p>
            <a:pPr lvl="1">
              <a:lnSpc>
                <a:spcPct val="80000"/>
              </a:lnSpc>
            </a:pPr>
            <a:r>
              <a:rPr lang="pl-PL" sz="2000" smtClean="0">
                <a:latin typeface="Calibri" pitchFamily="34" charset="0"/>
              </a:rPr>
              <a:t>Przykładowo: </a:t>
            </a:r>
            <a:r>
              <a:rPr lang="pl-PL" sz="2000" i="1" smtClean="0">
                <a:latin typeface="Calibri" pitchFamily="34" charset="0"/>
              </a:rPr>
              <a:t>słowa bazy_danych, SQL, indeks</a:t>
            </a:r>
            <a:r>
              <a:rPr lang="pl-PL" sz="2000" smtClean="0">
                <a:latin typeface="Calibri" pitchFamily="34" charset="0"/>
              </a:rPr>
              <a:t>, etc. są nadmiarowe w tym sensie, że większość dokumentów dotyczących problematyki baz danych zawiera często wszystkie trzy słowa. Zastąpienie tych trzech słów jednym terminem zredukuje nam wymiarowość macierzy TFM. </a:t>
            </a:r>
          </a:p>
        </p:txBody>
      </p:sp>
      <p:pic>
        <p:nvPicPr>
          <p:cNvPr id="309253" name="Picture 4"/>
          <p:cNvPicPr>
            <a:picLocks noChangeAspect="1" noChangeArrowheads="1"/>
          </p:cNvPicPr>
          <p:nvPr/>
        </p:nvPicPr>
        <p:blipFill>
          <a:blip r:embed="rId2" cstate="print"/>
          <a:srcRect/>
          <a:stretch>
            <a:fillRect/>
          </a:stretch>
        </p:blipFill>
        <p:spPr bwMode="auto">
          <a:xfrm>
            <a:off x="1403350" y="1125538"/>
            <a:ext cx="6042025" cy="1030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81056" y="161365"/>
            <a:ext cx="7706076" cy="1143961"/>
          </a:xfrm>
        </p:spPr>
        <p:txBody>
          <a:bodyPr/>
          <a:lstStyle/>
          <a:p>
            <a:r>
              <a:rPr lang="pl-PL" smtClean="0"/>
              <a:t>Latent Semantic Indexing (LSI) </a:t>
            </a:r>
          </a:p>
        </p:txBody>
      </p:sp>
      <p:sp>
        <p:nvSpPr>
          <p:cNvPr id="20483" name="Rectangle 3"/>
          <p:cNvSpPr>
            <a:spLocks noGrp="1" noChangeArrowheads="1"/>
          </p:cNvSpPr>
          <p:nvPr>
            <p:ph type="body" idx="1"/>
          </p:nvPr>
        </p:nvSpPr>
        <p:spPr>
          <a:xfrm>
            <a:off x="935059" y="1272189"/>
            <a:ext cx="7890913" cy="5424447"/>
          </a:xfrm>
        </p:spPr>
        <p:txBody>
          <a:bodyPr/>
          <a:lstStyle/>
          <a:p>
            <a:pPr>
              <a:lnSpc>
                <a:spcPct val="110000"/>
              </a:lnSpc>
              <a:spcBef>
                <a:spcPct val="55000"/>
              </a:spcBef>
              <a:defRPr/>
            </a:pPr>
            <a:r>
              <a:rPr lang="en-US" sz="2300" dirty="0" smtClean="0">
                <a:solidFill>
                  <a:srgbClr val="8A001A"/>
                </a:solidFill>
              </a:rPr>
              <a:t>term frequency matrix </a:t>
            </a:r>
            <a:r>
              <a:rPr lang="pl-PL" sz="2300" dirty="0" smtClean="0">
                <a:solidFill>
                  <a:srgbClr val="8A001A"/>
                </a:solidFill>
              </a:rPr>
              <a:t>(TFM) </a:t>
            </a:r>
            <a:r>
              <a:rPr lang="en-US" sz="2300" dirty="0" smtClean="0"/>
              <a:t>is a sparse matrix</a:t>
            </a:r>
            <a:r>
              <a:rPr lang="pl-PL" sz="2300" dirty="0" smtClean="0"/>
              <a:t> </a:t>
            </a:r>
            <a:br>
              <a:rPr lang="pl-PL" sz="2300" dirty="0" smtClean="0"/>
            </a:br>
            <a:r>
              <a:rPr lang="en-US" sz="2300" dirty="0" smtClean="0">
                <a:cs typeface="Times New Roman" pitchFamily="18" charset="0"/>
              </a:rPr>
              <a:t> →</a:t>
            </a:r>
            <a:r>
              <a:rPr lang="pl-PL" sz="2300" dirty="0" smtClean="0">
                <a:latin typeface="Calibri" pitchFamily="34" charset="0"/>
              </a:rPr>
              <a:t> </a:t>
            </a:r>
            <a:r>
              <a:rPr lang="en-US" sz="2300" dirty="0" smtClean="0">
                <a:solidFill>
                  <a:srgbClr val="0A6E3C"/>
                </a:solidFill>
              </a:rPr>
              <a:t>Singular Value Decomposition (SVD)</a:t>
            </a:r>
            <a:r>
              <a:rPr lang="en-US" sz="2300" dirty="0" smtClean="0"/>
              <a:t> algorithm can be used to reduce the dimensions </a:t>
            </a:r>
            <a:endParaRPr lang="pl-PL" sz="2300" dirty="0" smtClean="0"/>
          </a:p>
          <a:p>
            <a:pPr>
              <a:lnSpc>
                <a:spcPct val="110000"/>
              </a:lnSpc>
              <a:spcBef>
                <a:spcPct val="55000"/>
              </a:spcBef>
              <a:defRPr/>
            </a:pPr>
            <a:r>
              <a:rPr lang="en-US" sz="2300" dirty="0" smtClean="0"/>
              <a:t>LSI creates </a:t>
            </a:r>
            <a:r>
              <a:rPr lang="en-US" sz="2300" dirty="0" smtClean="0">
                <a:solidFill>
                  <a:srgbClr val="0A6E3C"/>
                </a:solidFill>
              </a:rPr>
              <a:t>relationships between keywords</a:t>
            </a:r>
            <a:r>
              <a:rPr lang="en-US" sz="2300" dirty="0" smtClean="0"/>
              <a:t> by creating new </a:t>
            </a:r>
            <a:r>
              <a:rPr lang="en-US" sz="2300" i="1" dirty="0" smtClean="0">
                <a:solidFill>
                  <a:srgbClr val="8A001A"/>
                </a:solidFill>
              </a:rPr>
              <a:t>pseudowords</a:t>
            </a:r>
            <a:r>
              <a:rPr lang="en-US" sz="2300" dirty="0" smtClean="0"/>
              <a:t>, which are a more accurate way to express the </a:t>
            </a:r>
            <a:r>
              <a:rPr lang="en-US" sz="2300" dirty="0" smtClean="0">
                <a:solidFill>
                  <a:srgbClr val="A1152E"/>
                </a:solidFill>
              </a:rPr>
              <a:t>semantic content</a:t>
            </a:r>
            <a:r>
              <a:rPr lang="en-US" sz="2300" dirty="0" smtClean="0"/>
              <a:t> of the documents</a:t>
            </a:r>
            <a:endParaRPr lang="pl-PL" sz="2300" dirty="0" smtClean="0"/>
          </a:p>
          <a:p>
            <a:pPr>
              <a:defRPr/>
            </a:pPr>
            <a:r>
              <a:rPr lang="en-US" dirty="0" smtClean="0">
                <a:sym typeface="Arial" charset="0"/>
              </a:rPr>
              <a:t>uncorrelated factors - </a:t>
            </a:r>
            <a:r>
              <a:rPr lang="en-US" i="1" dirty="0" smtClean="0">
                <a:solidFill>
                  <a:srgbClr val="8A001A"/>
                </a:solidFill>
                <a:sym typeface="Arial" charset="0"/>
              </a:rPr>
              <a:t>pseudowords</a:t>
            </a:r>
            <a:r>
              <a:rPr lang="en-US" dirty="0" smtClean="0">
                <a:sym typeface="Arial" charset="0"/>
              </a:rPr>
              <a:t> contain the meaning of words relating to the same issues </a:t>
            </a:r>
          </a:p>
          <a:p>
            <a:pPr lvl="1">
              <a:defRPr/>
            </a:pPr>
            <a:r>
              <a:rPr lang="en-US" dirty="0" smtClean="0">
                <a:solidFill>
                  <a:schemeClr val="bg1">
                    <a:lumMod val="50000"/>
                  </a:schemeClr>
                </a:solidFill>
                <a:sym typeface="Arial" charset="0"/>
              </a:rPr>
              <a:t>e.g. phrases such as ingot, mould, metallic die, cast and mould core define the casting issues</a:t>
            </a:r>
          </a:p>
          <a:p>
            <a:pPr lvl="4" indent="0">
              <a:lnSpc>
                <a:spcPct val="110000"/>
              </a:lnSpc>
              <a:spcBef>
                <a:spcPct val="55000"/>
              </a:spcBef>
              <a:buNone/>
              <a:defRPr/>
            </a:pPr>
            <a:r>
              <a:rPr lang="pl-PL" sz="1600" dirty="0" smtClean="0"/>
              <a:t>D</a:t>
            </a:r>
            <a:r>
              <a:rPr lang="en-US" sz="1600" dirty="0" err="1" smtClean="0"/>
              <a:t>eerwester</a:t>
            </a:r>
            <a:r>
              <a:rPr lang="pl-PL" sz="1600" dirty="0" smtClean="0"/>
              <a:t> S.</a:t>
            </a:r>
            <a:r>
              <a:rPr lang="en-US" sz="1600" dirty="0" smtClean="0"/>
              <a:t>, </a:t>
            </a:r>
            <a:r>
              <a:rPr lang="en-US" sz="1600" dirty="0" err="1" smtClean="0"/>
              <a:t>Dumais</a:t>
            </a:r>
            <a:r>
              <a:rPr lang="pl-PL" sz="1600" dirty="0" smtClean="0"/>
              <a:t> S.</a:t>
            </a:r>
            <a:r>
              <a:rPr lang="en-US" sz="1600" dirty="0" smtClean="0"/>
              <a:t>, </a:t>
            </a:r>
            <a:r>
              <a:rPr lang="en-US" sz="1600" dirty="0" err="1" smtClean="0"/>
              <a:t>Landauer</a:t>
            </a:r>
            <a:r>
              <a:rPr lang="pl-PL" sz="1600" dirty="0" smtClean="0"/>
              <a:t> T.</a:t>
            </a:r>
            <a:r>
              <a:rPr lang="en-US" sz="1600" dirty="0" smtClean="0"/>
              <a:t>, Furnas</a:t>
            </a:r>
            <a:r>
              <a:rPr lang="pl-PL" sz="1600" dirty="0" smtClean="0"/>
              <a:t> G.</a:t>
            </a:r>
            <a:r>
              <a:rPr lang="en-US" sz="1600" dirty="0" smtClean="0"/>
              <a:t>, </a:t>
            </a:r>
            <a:r>
              <a:rPr lang="en-US" sz="1600" dirty="0" err="1" smtClean="0"/>
              <a:t>Harshman</a:t>
            </a:r>
            <a:r>
              <a:rPr lang="pl-PL" sz="1600" dirty="0" smtClean="0"/>
              <a:t> R., (1990).</a:t>
            </a:r>
            <a:r>
              <a:rPr lang="en-US" sz="1600" dirty="0" smtClean="0"/>
              <a:t> Indexing by latent semantic analysis</a:t>
            </a:r>
            <a:r>
              <a:rPr lang="pl-PL" sz="1600" dirty="0" smtClean="0"/>
              <a:t>,</a:t>
            </a:r>
            <a:r>
              <a:rPr lang="en-US" sz="1600" dirty="0" smtClean="0"/>
              <a:t> Journal of the American Society of Information Science, 41(6):391–407</a:t>
            </a:r>
            <a:endParaRPr lang="pl-PL" sz="1600" dirty="0" smtClean="0"/>
          </a:p>
        </p:txBody>
      </p:sp>
      <p:sp>
        <p:nvSpPr>
          <p:cNvPr id="14340"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A426A276-6B8F-4F44-87C6-4608013B5961}" type="slidenum">
              <a:rPr lang="en-US" sz="900" smtClean="0">
                <a:cs typeface="Lucida Sans Unicode" pitchFamily="34" charset="0"/>
                <a:sym typeface="Arial" pitchFamily="34" charset="0"/>
              </a:rPr>
              <a:pPr/>
              <a:t>21</a:t>
            </a:fld>
            <a:endParaRPr lang="en-US" sz="900" dirty="0" smtClean="0">
              <a:cs typeface="Lucida Sans Unicode" pitchFamily="34" charset="0"/>
              <a:sym typeface="Arial" pitchFamily="34" charset="0"/>
            </a:endParaRP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2"/>
          <p:cNvSpPr>
            <a:spLocks noGrp="1" noChangeArrowheads="1"/>
          </p:cNvSpPr>
          <p:nvPr>
            <p:ph type="title" idx="4294967295"/>
          </p:nvPr>
        </p:nvSpPr>
        <p:spPr/>
        <p:txBody>
          <a:bodyPr/>
          <a:lstStyle/>
          <a:p>
            <a:r>
              <a:rPr lang="pl-PL" smtClean="0">
                <a:latin typeface="Calibri" pitchFamily="34" charset="0"/>
              </a:rPr>
              <a:t>Ukryte indeksowanie semantyczne</a:t>
            </a:r>
          </a:p>
        </p:txBody>
      </p:sp>
      <p:sp>
        <p:nvSpPr>
          <p:cNvPr id="310276" name="Rectangle 3"/>
          <p:cNvSpPr>
            <a:spLocks noGrp="1" noChangeArrowheads="1"/>
          </p:cNvSpPr>
          <p:nvPr>
            <p:ph type="body" idx="4294967295"/>
          </p:nvPr>
        </p:nvSpPr>
        <p:spPr>
          <a:xfrm>
            <a:off x="611188" y="981075"/>
            <a:ext cx="8064500" cy="5616575"/>
          </a:xfrm>
        </p:spPr>
        <p:txBody>
          <a:bodyPr/>
          <a:lstStyle/>
          <a:p>
            <a:r>
              <a:rPr lang="pl-PL" sz="2000" b="1" smtClean="0">
                <a:latin typeface="Calibri" pitchFamily="34" charset="0"/>
              </a:rPr>
              <a:t>Idea: </a:t>
            </a:r>
            <a:r>
              <a:rPr lang="pl-PL" sz="2000" smtClean="0">
                <a:latin typeface="Calibri" pitchFamily="34" charset="0"/>
              </a:rPr>
              <a:t>pojedynczy wektor będący ważoną kombinacją wystąpień oryginalnych słów kluczowych może lepiej odzwierciedlać semantyczną zawartość dokumentu</a:t>
            </a:r>
          </a:p>
          <a:p>
            <a:r>
              <a:rPr lang="pl-PL" sz="2000" smtClean="0">
                <a:latin typeface="Calibri" pitchFamily="34" charset="0"/>
              </a:rPr>
              <a:t>Oryginalną macierz TFM o rozmiarze N x </a:t>
            </a:r>
            <a:r>
              <a:rPr lang="pl-PL" sz="2000" smtClean="0">
                <a:solidFill>
                  <a:srgbClr val="006699"/>
                </a:solidFill>
                <a:latin typeface="Calibri" pitchFamily="34" charset="0"/>
              </a:rPr>
              <a:t>T</a:t>
            </a:r>
            <a:r>
              <a:rPr lang="pl-PL" sz="2000" smtClean="0">
                <a:latin typeface="Calibri" pitchFamily="34" charset="0"/>
              </a:rPr>
              <a:t> można zastąpić macierzą o rozmiarze N x k, gdzie </a:t>
            </a:r>
            <a:r>
              <a:rPr lang="pl-PL" sz="2000" smtClean="0">
                <a:solidFill>
                  <a:srgbClr val="006699"/>
                </a:solidFill>
                <a:latin typeface="Calibri" pitchFamily="34" charset="0"/>
              </a:rPr>
              <a:t>k</a:t>
            </a:r>
            <a:r>
              <a:rPr lang="pl-PL" sz="2000" smtClean="0">
                <a:latin typeface="Calibri" pitchFamily="34" charset="0"/>
              </a:rPr>
              <a:t> &lt;&lt; T (z niewielką utratą informacji)</a:t>
            </a:r>
          </a:p>
          <a:p>
            <a:r>
              <a:rPr lang="pl-PL" sz="2000" smtClean="0">
                <a:latin typeface="Calibri" pitchFamily="34" charset="0"/>
              </a:rPr>
              <a:t>LSI odkrywa </a:t>
            </a:r>
            <a:r>
              <a:rPr lang="pl-PL" sz="2000" smtClean="0">
                <a:solidFill>
                  <a:srgbClr val="006699"/>
                </a:solidFill>
                <a:latin typeface="Calibri" pitchFamily="34" charset="0"/>
              </a:rPr>
              <a:t>zależności pomiędzy słowami kluczowymi</a:t>
            </a:r>
            <a:r>
              <a:rPr lang="pl-PL" sz="2000" smtClean="0">
                <a:latin typeface="Calibri" pitchFamily="34" charset="0"/>
              </a:rPr>
              <a:t> tworząc nowe „</a:t>
            </a:r>
            <a:r>
              <a:rPr lang="pl-PL" sz="2000" smtClean="0">
                <a:solidFill>
                  <a:srgbClr val="006699"/>
                </a:solidFill>
                <a:latin typeface="Calibri" pitchFamily="34" charset="0"/>
              </a:rPr>
              <a:t>pseudosłowa</a:t>
            </a:r>
            <a:r>
              <a:rPr lang="pl-PL" sz="2000" smtClean="0">
                <a:latin typeface="Calibri" pitchFamily="34" charset="0"/>
              </a:rPr>
              <a:t>" kluczowe dokładniej wyrażające semantyczną zawartość dokumentów</a:t>
            </a:r>
          </a:p>
          <a:p>
            <a:pPr lvl="1"/>
            <a:r>
              <a:rPr lang="pl-PL" sz="1800" smtClean="0">
                <a:latin typeface="Calibri" pitchFamily="34" charset="0"/>
              </a:rPr>
              <a:t>Łącząc słowa </a:t>
            </a:r>
            <a:r>
              <a:rPr lang="pl-PL" sz="1800" i="1" smtClean="0">
                <a:latin typeface="Calibri" pitchFamily="34" charset="0"/>
              </a:rPr>
              <a:t>Baza_danych, SQL, indeks</a:t>
            </a:r>
          </a:p>
          <a:p>
            <a:pPr lvl="1"/>
            <a:r>
              <a:rPr lang="pl-PL" sz="1800" smtClean="0">
                <a:latin typeface="Calibri" pitchFamily="34" charset="0"/>
              </a:rPr>
              <a:t>i tworząc nowe pseudo słowo, możemy rozważać to nowe słowo jako wyrażenie mówiące o tym, że zawartość dokumentu dotyczy problematyki bazodanowej</a:t>
            </a:r>
          </a:p>
          <a:p>
            <a:r>
              <a:rPr lang="pl-PL" sz="2000" b="1" smtClean="0">
                <a:latin typeface="Calibri" pitchFamily="34" charset="0"/>
              </a:rPr>
              <a:t>Zaleta: </a:t>
            </a:r>
            <a:r>
              <a:rPr lang="pl-PL" sz="2000" smtClean="0">
                <a:latin typeface="Calibri" pitchFamily="34" charset="0"/>
              </a:rPr>
              <a:t>jeżeli wektor zapytania zawiera słowo SQL, ale zbiór dokumentów dotyczących problematyki baz danych nie zawiera tego słowa, to mimo to LSI zwróci zbiór dokumentów dotyczących tej problematyki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2"/>
          <p:cNvSpPr>
            <a:spLocks noGrp="1" noChangeArrowheads="1"/>
          </p:cNvSpPr>
          <p:nvPr>
            <p:ph type="title" idx="4294967295"/>
          </p:nvPr>
        </p:nvSpPr>
        <p:spPr/>
        <p:txBody>
          <a:bodyPr/>
          <a:lstStyle/>
          <a:p>
            <a:r>
              <a:rPr lang="pl-PL" smtClean="0">
                <a:latin typeface="Calibri" pitchFamily="34" charset="0"/>
              </a:rPr>
              <a:t>Ukryte indeksowanie semantyczne</a:t>
            </a:r>
          </a:p>
        </p:txBody>
      </p:sp>
      <p:sp>
        <p:nvSpPr>
          <p:cNvPr id="311300" name="Rectangle 3"/>
          <p:cNvSpPr>
            <a:spLocks noGrp="1" noChangeArrowheads="1"/>
          </p:cNvSpPr>
          <p:nvPr>
            <p:ph type="body" idx="4294967295"/>
          </p:nvPr>
        </p:nvSpPr>
        <p:spPr>
          <a:xfrm>
            <a:off x="179388" y="1268413"/>
            <a:ext cx="3960812" cy="5113337"/>
          </a:xfrm>
        </p:spPr>
        <p:txBody>
          <a:bodyPr/>
          <a:lstStyle/>
          <a:p>
            <a:r>
              <a:rPr lang="pl-PL" smtClean="0">
                <a:latin typeface="Calibri" pitchFamily="34" charset="0"/>
              </a:rPr>
              <a:t>Utwórz macierz TF, oznaczoną przez M</a:t>
            </a:r>
          </a:p>
          <a:p>
            <a:r>
              <a:rPr lang="pl-PL" i="1" smtClean="0">
                <a:solidFill>
                  <a:srgbClr val="006699"/>
                </a:solidFill>
                <a:latin typeface="Calibri" pitchFamily="34" charset="0"/>
              </a:rPr>
              <a:t>Rozkład SVD</a:t>
            </a:r>
            <a:r>
              <a:rPr lang="pl-PL" smtClean="0">
                <a:latin typeface="Calibri" pitchFamily="34" charset="0"/>
              </a:rPr>
              <a:t>: znajdź rozkład macierzy M względem </a:t>
            </a:r>
            <a:r>
              <a:rPr lang="pl-PL" smtClean="0">
                <a:solidFill>
                  <a:srgbClr val="006699"/>
                </a:solidFill>
                <a:latin typeface="Calibri" pitchFamily="34" charset="0"/>
              </a:rPr>
              <a:t>wartości szczególnych</a:t>
            </a:r>
            <a:r>
              <a:rPr lang="pl-PL" smtClean="0">
                <a:latin typeface="Calibri" pitchFamily="34" charset="0"/>
              </a:rPr>
              <a:t> na macierze U, S, V</a:t>
            </a:r>
            <a:r>
              <a:rPr lang="pl-PL" smtClean="0">
                <a:latin typeface="Arial" charset="0"/>
              </a:rPr>
              <a:t> </a:t>
            </a:r>
            <a:r>
              <a:rPr lang="pl-PL" smtClean="0">
                <a:latin typeface="Calibri" pitchFamily="34" charset="0"/>
              </a:rPr>
              <a:t>(składowe główne).</a:t>
            </a:r>
          </a:p>
          <a:p>
            <a:r>
              <a:rPr lang="pl-PL" smtClean="0">
                <a:latin typeface="Calibri" pitchFamily="34" charset="0"/>
              </a:rPr>
              <a:t>Wybór aproksymacji macierzy M - wybierz </a:t>
            </a:r>
            <a:br>
              <a:rPr lang="pl-PL" smtClean="0">
                <a:latin typeface="Calibri" pitchFamily="34" charset="0"/>
              </a:rPr>
            </a:br>
            <a:r>
              <a:rPr lang="pl-PL" i="1" smtClean="0">
                <a:latin typeface="Calibri" pitchFamily="34" charset="0"/>
              </a:rPr>
              <a:t>k</a:t>
            </a:r>
            <a:r>
              <a:rPr lang="pl-PL" smtClean="0">
                <a:latin typeface="Calibri" pitchFamily="34" charset="0"/>
              </a:rPr>
              <a:t> wartości szczególnych, określających macierz aproksymacji M</a:t>
            </a:r>
            <a:r>
              <a:rPr lang="pl-PL" baseline="-25000" smtClean="0">
                <a:latin typeface="Calibri" pitchFamily="34" charset="0"/>
              </a:rPr>
              <a:t>k</a:t>
            </a:r>
          </a:p>
        </p:txBody>
      </p:sp>
      <p:pic>
        <p:nvPicPr>
          <p:cNvPr id="311301" name="Picture 4"/>
          <p:cNvPicPr>
            <a:picLocks noChangeAspect="1" noChangeArrowheads="1"/>
          </p:cNvPicPr>
          <p:nvPr/>
        </p:nvPicPr>
        <p:blipFill>
          <a:blip r:embed="rId2" cstate="print"/>
          <a:srcRect/>
          <a:stretch>
            <a:fillRect/>
          </a:stretch>
        </p:blipFill>
        <p:spPr bwMode="auto">
          <a:xfrm>
            <a:off x="4427538" y="1125538"/>
            <a:ext cx="2305050" cy="2212975"/>
          </a:xfrm>
          <a:prstGeom prst="rect">
            <a:avLst/>
          </a:prstGeom>
          <a:noFill/>
          <a:ln w="9525">
            <a:noFill/>
            <a:miter lim="800000"/>
            <a:headEnd/>
            <a:tailEnd/>
          </a:ln>
          <a:effectLst/>
        </p:spPr>
      </p:pic>
      <p:pic>
        <p:nvPicPr>
          <p:cNvPr id="311302" name="Picture 5"/>
          <p:cNvPicPr>
            <a:picLocks noChangeAspect="1" noChangeArrowheads="1"/>
          </p:cNvPicPr>
          <p:nvPr/>
        </p:nvPicPr>
        <p:blipFill>
          <a:blip r:embed="rId3" cstate="print"/>
          <a:srcRect/>
          <a:stretch>
            <a:fillRect/>
          </a:stretch>
        </p:blipFill>
        <p:spPr bwMode="auto">
          <a:xfrm>
            <a:off x="6732588" y="3860800"/>
            <a:ext cx="2214562" cy="2520950"/>
          </a:xfrm>
          <a:prstGeom prst="rect">
            <a:avLst/>
          </a:prstGeom>
          <a:noFill/>
          <a:ln w="9525">
            <a:noFill/>
            <a:miter lim="800000"/>
            <a:headEnd/>
            <a:tailEnd/>
          </a:ln>
          <a:effectLst/>
        </p:spPr>
      </p:pic>
      <p:sp>
        <p:nvSpPr>
          <p:cNvPr id="311303" name="AutoShape 6"/>
          <p:cNvSpPr>
            <a:spLocks noChangeArrowheads="1"/>
          </p:cNvSpPr>
          <p:nvPr/>
        </p:nvSpPr>
        <p:spPr bwMode="auto">
          <a:xfrm>
            <a:off x="4787900" y="1412875"/>
            <a:ext cx="720725" cy="1079500"/>
          </a:xfrm>
          <a:prstGeom prst="roundRect">
            <a:avLst>
              <a:gd name="adj" fmla="val 16667"/>
            </a:avLst>
          </a:prstGeom>
          <a:noFill/>
          <a:ln w="19050">
            <a:solidFill>
              <a:srgbClr val="FFFF00"/>
            </a:solidFill>
            <a:prstDash val="dash"/>
            <a:round/>
            <a:headEnd/>
            <a:tailEnd/>
          </a:ln>
          <a:effectLst/>
        </p:spPr>
        <p:txBody>
          <a:bodyPr wrap="none" anchor="ctr"/>
          <a:lstStyle/>
          <a:p>
            <a:endParaRPr lang="pl-PL"/>
          </a:p>
        </p:txBody>
      </p:sp>
      <p:sp>
        <p:nvSpPr>
          <p:cNvPr id="311304" name="AutoShape 7"/>
          <p:cNvSpPr>
            <a:spLocks noChangeArrowheads="1"/>
          </p:cNvSpPr>
          <p:nvPr/>
        </p:nvSpPr>
        <p:spPr bwMode="auto">
          <a:xfrm>
            <a:off x="5724525" y="2205038"/>
            <a:ext cx="935038" cy="1079500"/>
          </a:xfrm>
          <a:prstGeom prst="roundRect">
            <a:avLst>
              <a:gd name="adj" fmla="val 16667"/>
            </a:avLst>
          </a:prstGeom>
          <a:noFill/>
          <a:ln w="19050">
            <a:solidFill>
              <a:srgbClr val="FFFF00"/>
            </a:solidFill>
            <a:prstDash val="dash"/>
            <a:round/>
            <a:headEnd/>
            <a:tailEnd/>
          </a:ln>
          <a:effectLst/>
        </p:spPr>
        <p:txBody>
          <a:bodyPr wrap="none" anchor="ctr"/>
          <a:lstStyle/>
          <a:p>
            <a:endParaRPr lang="pl-PL"/>
          </a:p>
        </p:txBody>
      </p:sp>
      <p:pic>
        <p:nvPicPr>
          <p:cNvPr id="311305" name="Picture 8"/>
          <p:cNvPicPr>
            <a:picLocks noChangeAspect="1" noChangeArrowheads="1"/>
          </p:cNvPicPr>
          <p:nvPr/>
        </p:nvPicPr>
        <p:blipFill>
          <a:blip r:embed="rId4" cstate="print"/>
          <a:srcRect/>
          <a:stretch>
            <a:fillRect/>
          </a:stretch>
        </p:blipFill>
        <p:spPr bwMode="auto">
          <a:xfrm>
            <a:off x="7380288" y="1268413"/>
            <a:ext cx="1436687" cy="1195387"/>
          </a:xfrm>
          <a:prstGeom prst="rect">
            <a:avLst/>
          </a:prstGeom>
          <a:noFill/>
          <a:ln w="9525">
            <a:noFill/>
            <a:miter lim="800000"/>
            <a:headEnd/>
            <a:tailEnd/>
          </a:ln>
          <a:effectLst/>
        </p:spPr>
      </p:pic>
      <p:pic>
        <p:nvPicPr>
          <p:cNvPr id="311306" name="Picture 10"/>
          <p:cNvPicPr>
            <a:picLocks noChangeAspect="1" noChangeArrowheads="1"/>
          </p:cNvPicPr>
          <p:nvPr/>
        </p:nvPicPr>
        <p:blipFill>
          <a:blip r:embed="rId5" cstate="print"/>
          <a:srcRect/>
          <a:stretch>
            <a:fillRect/>
          </a:stretch>
        </p:blipFill>
        <p:spPr bwMode="auto">
          <a:xfrm>
            <a:off x="3924300" y="3860800"/>
            <a:ext cx="2592388" cy="2481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2"/>
          <p:cNvSpPr>
            <a:spLocks noGrp="1" noChangeArrowheads="1"/>
          </p:cNvSpPr>
          <p:nvPr>
            <p:ph type="title" idx="4294967295"/>
          </p:nvPr>
        </p:nvSpPr>
        <p:spPr/>
        <p:txBody>
          <a:bodyPr/>
          <a:lstStyle/>
          <a:p>
            <a:r>
              <a:rPr lang="pl-PL" smtClean="0">
                <a:latin typeface="Calibri" pitchFamily="34" charset="0"/>
              </a:rPr>
              <a:t>Ukryte indeksowanie semantyczne</a:t>
            </a:r>
          </a:p>
        </p:txBody>
      </p:sp>
      <p:sp>
        <p:nvSpPr>
          <p:cNvPr id="312324" name="Rectangle 3"/>
          <p:cNvSpPr>
            <a:spLocks noGrp="1" noChangeArrowheads="1"/>
          </p:cNvSpPr>
          <p:nvPr>
            <p:ph type="body" idx="4294967295"/>
          </p:nvPr>
        </p:nvSpPr>
        <p:spPr/>
        <p:txBody>
          <a:bodyPr/>
          <a:lstStyle/>
          <a:p>
            <a:r>
              <a:rPr lang="pl-PL" smtClean="0">
                <a:latin typeface="Calibri" pitchFamily="34" charset="0"/>
              </a:rPr>
              <a:t>Aproksymując macierz M macierzą Mk, k=1, 2, utrata informacji wyniesie:</a:t>
            </a:r>
          </a:p>
          <a:p>
            <a:endParaRPr lang="pl-PL" smtClean="0">
              <a:latin typeface="Calibri" pitchFamily="34" charset="0"/>
            </a:endParaRPr>
          </a:p>
          <a:p>
            <a:endParaRPr lang="pl-PL" smtClean="0">
              <a:latin typeface="Calibri" pitchFamily="34" charset="0"/>
            </a:endParaRPr>
          </a:p>
          <a:p>
            <a:r>
              <a:rPr lang="pl-PL" smtClean="0">
                <a:latin typeface="Calibri" pitchFamily="34" charset="0"/>
              </a:rPr>
              <a:t>Wydaje się, że utrata informacji semantycznej na poziomie 7,5% jest akceptowalna. </a:t>
            </a:r>
          </a:p>
          <a:p>
            <a:r>
              <a:rPr lang="pl-PL" smtClean="0">
                <a:latin typeface="Calibri" pitchFamily="34" charset="0"/>
              </a:rPr>
              <a:t>Ile wyniesie redukcja wymiarowości macierzy M? Macierz M o rozmiarze 10 x 6 zastępujemy macierzą B o rozmiarze 10 x 2. Zysk z tytułu aproksymacji macierzy M macierzą B wyniesie zatem w przybliżeniu 66 %. </a:t>
            </a:r>
          </a:p>
        </p:txBody>
      </p:sp>
      <p:pic>
        <p:nvPicPr>
          <p:cNvPr id="312325" name="Picture 4"/>
          <p:cNvPicPr>
            <a:picLocks noChangeAspect="1" noChangeArrowheads="1"/>
          </p:cNvPicPr>
          <p:nvPr/>
        </p:nvPicPr>
        <p:blipFill>
          <a:blip r:embed="rId2" cstate="print"/>
          <a:srcRect/>
          <a:stretch>
            <a:fillRect/>
          </a:stretch>
        </p:blipFill>
        <p:spPr bwMode="auto">
          <a:xfrm>
            <a:off x="1835150" y="2133600"/>
            <a:ext cx="5113338" cy="1136650"/>
          </a:xfrm>
          <a:prstGeom prst="rect">
            <a:avLst/>
          </a:prstGeom>
          <a:noFill/>
          <a:ln w="9525">
            <a:noFill/>
            <a:miter lim="800000"/>
            <a:headEnd/>
            <a:tailEnd/>
          </a:ln>
          <a:effectLst/>
        </p:spPr>
      </p:pic>
      <p:sp>
        <p:nvSpPr>
          <p:cNvPr id="312326" name="Rectangle 6"/>
          <p:cNvSpPr>
            <a:spLocks noChangeArrowheads="1"/>
          </p:cNvSpPr>
          <p:nvPr/>
        </p:nvSpPr>
        <p:spPr bwMode="auto">
          <a:xfrm>
            <a:off x="5867400" y="2565400"/>
            <a:ext cx="720725" cy="287338"/>
          </a:xfrm>
          <a:prstGeom prst="rect">
            <a:avLst/>
          </a:prstGeom>
          <a:solidFill>
            <a:srgbClr val="006699">
              <a:alpha val="19000"/>
            </a:srgbClr>
          </a:solidFill>
          <a:ln w="9525">
            <a:noFill/>
            <a:miter lim="800000"/>
            <a:headEnd/>
            <a:tailEnd/>
          </a:ln>
          <a:effectLst/>
        </p:spPr>
        <p:txBody>
          <a:bodyPr wrap="none" anchor="ctr"/>
          <a:lstStyle/>
          <a:p>
            <a:endParaRPr lang="pl-PL"/>
          </a:p>
        </p:txBody>
      </p:sp>
      <p:sp>
        <p:nvSpPr>
          <p:cNvPr id="312327" name="Rectangle 7"/>
          <p:cNvSpPr>
            <a:spLocks noChangeArrowheads="1"/>
          </p:cNvSpPr>
          <p:nvPr/>
        </p:nvSpPr>
        <p:spPr bwMode="auto">
          <a:xfrm>
            <a:off x="3419475" y="5300663"/>
            <a:ext cx="865188" cy="433387"/>
          </a:xfrm>
          <a:prstGeom prst="rect">
            <a:avLst/>
          </a:prstGeom>
          <a:solidFill>
            <a:srgbClr val="006699">
              <a:alpha val="19000"/>
            </a:srgbClr>
          </a:solidFill>
          <a:ln w="9525">
            <a:noFill/>
            <a:miter lim="800000"/>
            <a:headEnd/>
            <a:tailEnd/>
          </a:ln>
          <a:effectLst/>
        </p:spPr>
        <p:txBody>
          <a:bodyPr wrap="none" anchor="ctr"/>
          <a:lstStyle/>
          <a:p>
            <a:endParaRPr lang="pl-P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2"/>
          <p:cNvSpPr>
            <a:spLocks noGrp="1" noChangeArrowheads="1"/>
          </p:cNvSpPr>
          <p:nvPr>
            <p:ph type="title" idx="4294967295"/>
          </p:nvPr>
        </p:nvSpPr>
        <p:spPr/>
        <p:txBody>
          <a:bodyPr/>
          <a:lstStyle/>
          <a:p>
            <a:r>
              <a:rPr lang="pl-PL" smtClean="0">
                <a:latin typeface="Calibri" pitchFamily="34" charset="0"/>
              </a:rPr>
              <a:t>Ukryte indeksowanie semantyczne</a:t>
            </a:r>
          </a:p>
        </p:txBody>
      </p:sp>
      <p:sp>
        <p:nvSpPr>
          <p:cNvPr id="313348" name="Rectangle 3"/>
          <p:cNvSpPr>
            <a:spLocks noGrp="1" noChangeArrowheads="1"/>
          </p:cNvSpPr>
          <p:nvPr>
            <p:ph type="body" idx="4294967295"/>
          </p:nvPr>
        </p:nvSpPr>
        <p:spPr>
          <a:xfrm>
            <a:off x="3635375" y="1268413"/>
            <a:ext cx="5113338" cy="3168650"/>
          </a:xfrm>
        </p:spPr>
        <p:txBody>
          <a:bodyPr/>
          <a:lstStyle/>
          <a:p>
            <a:pPr>
              <a:lnSpc>
                <a:spcPct val="90000"/>
              </a:lnSpc>
            </a:pPr>
            <a:r>
              <a:rPr lang="pl-PL" sz="2000" smtClean="0">
                <a:latin typeface="Calibri" pitchFamily="34" charset="0"/>
              </a:rPr>
              <a:t>Zauważmy, że w nowej dwu­wymiarowej przestrzeni dokumenty wyraźnie grupują się w dwóch </a:t>
            </a:r>
            <a:r>
              <a:rPr lang="pl-PL" sz="2000" i="1" smtClean="0">
                <a:latin typeface="Calibri" pitchFamily="34" charset="0"/>
              </a:rPr>
              <a:t>klastrach</a:t>
            </a:r>
            <a:r>
              <a:rPr lang="pl-PL" sz="2000" smtClean="0">
                <a:latin typeface="Calibri" pitchFamily="34" charset="0"/>
              </a:rPr>
              <a:t>.</a:t>
            </a:r>
          </a:p>
          <a:p>
            <a:pPr>
              <a:lnSpc>
                <a:spcPct val="90000"/>
              </a:lnSpc>
            </a:pPr>
            <a:r>
              <a:rPr lang="pl-PL" sz="2000" smtClean="0">
                <a:latin typeface="Calibri" pitchFamily="34" charset="0"/>
              </a:rPr>
              <a:t>Okazuje się, analizując składowe główne nowej przestrzeni, że pierwsze pseudosłowo uwzględnia w większym stopniu dwa pierwsze słowa kluczowe: </a:t>
            </a:r>
            <a:r>
              <a:rPr lang="pl-PL" sz="2000" i="1" smtClean="0">
                <a:latin typeface="Calibri" pitchFamily="34" charset="0"/>
              </a:rPr>
              <a:t>bazy_danych i SQL</a:t>
            </a:r>
            <a:r>
              <a:rPr lang="pl-PL" sz="2000" smtClean="0">
                <a:latin typeface="Calibri" pitchFamily="34" charset="0"/>
              </a:rPr>
              <a:t>, natomiast drugie uwzględnia w większym stopniu słowa </a:t>
            </a:r>
            <a:r>
              <a:rPr lang="pl-PL" sz="2000" i="1" smtClean="0">
                <a:latin typeface="Calibri" pitchFamily="34" charset="0"/>
              </a:rPr>
              <a:t>kluczowe regresja, wiarygodność i liniowa</a:t>
            </a:r>
            <a:r>
              <a:rPr lang="pl-PL" sz="2000" smtClean="0">
                <a:latin typeface="Calibri" pitchFamily="34" charset="0"/>
              </a:rPr>
              <a:t>. </a:t>
            </a:r>
          </a:p>
        </p:txBody>
      </p:sp>
      <p:pic>
        <p:nvPicPr>
          <p:cNvPr id="313349" name="Picture 4"/>
          <p:cNvPicPr>
            <a:picLocks noChangeAspect="1" noChangeArrowheads="1"/>
          </p:cNvPicPr>
          <p:nvPr/>
        </p:nvPicPr>
        <p:blipFill>
          <a:blip r:embed="rId2" cstate="print"/>
          <a:srcRect/>
          <a:stretch>
            <a:fillRect/>
          </a:stretch>
        </p:blipFill>
        <p:spPr bwMode="auto">
          <a:xfrm>
            <a:off x="1476375" y="1412875"/>
            <a:ext cx="2152650" cy="2449513"/>
          </a:xfrm>
          <a:prstGeom prst="rect">
            <a:avLst/>
          </a:prstGeom>
          <a:noFill/>
          <a:ln w="9525">
            <a:noFill/>
            <a:miter lim="800000"/>
            <a:headEnd/>
            <a:tailEnd/>
          </a:ln>
          <a:effectLst/>
        </p:spPr>
      </p:pic>
      <p:pic>
        <p:nvPicPr>
          <p:cNvPr id="313350" name="Picture 5"/>
          <p:cNvPicPr>
            <a:picLocks noChangeAspect="1" noChangeArrowheads="1"/>
          </p:cNvPicPr>
          <p:nvPr/>
        </p:nvPicPr>
        <p:blipFill>
          <a:blip r:embed="rId3" cstate="print"/>
          <a:srcRect/>
          <a:stretch>
            <a:fillRect/>
          </a:stretch>
        </p:blipFill>
        <p:spPr bwMode="auto">
          <a:xfrm>
            <a:off x="0" y="2997200"/>
            <a:ext cx="1439863" cy="1377950"/>
          </a:xfrm>
          <a:prstGeom prst="rect">
            <a:avLst/>
          </a:prstGeom>
          <a:noFill/>
          <a:ln w="9525">
            <a:noFill/>
            <a:miter lim="800000"/>
            <a:headEnd/>
            <a:tailEnd/>
          </a:ln>
          <a:effectLst/>
        </p:spPr>
      </p:pic>
      <p:sp>
        <p:nvSpPr>
          <p:cNvPr id="313351" name="Rectangle 7"/>
          <p:cNvSpPr>
            <a:spLocks noChangeArrowheads="1"/>
          </p:cNvSpPr>
          <p:nvPr/>
        </p:nvSpPr>
        <p:spPr bwMode="auto">
          <a:xfrm>
            <a:off x="250825" y="4508500"/>
            <a:ext cx="8569325" cy="2016125"/>
          </a:xfrm>
          <a:prstGeom prst="rect">
            <a:avLst/>
          </a:prstGeom>
          <a:noFill/>
          <a:ln w="9525">
            <a:noFill/>
            <a:miter lim="800000"/>
            <a:headEnd/>
            <a:tailEnd/>
          </a:ln>
          <a:effectLst/>
        </p:spPr>
        <p:txBody>
          <a:bodyPr/>
          <a:lstStyle/>
          <a:p>
            <a:pPr>
              <a:lnSpc>
                <a:spcPct val="80000"/>
              </a:lnSpc>
              <a:spcBef>
                <a:spcPct val="50000"/>
              </a:spcBef>
              <a:buSzPct val="70000"/>
              <a:buFont typeface="Georgia" pitchFamily="18" charset="0"/>
              <a:buNone/>
            </a:pPr>
            <a:r>
              <a:rPr lang="pl-PL" sz="2000"/>
              <a:t>Stąd, </a:t>
            </a:r>
            <a:r>
              <a:rPr lang="pl-PL" sz="2000">
                <a:solidFill>
                  <a:srgbClr val="006699"/>
                </a:solidFill>
              </a:rPr>
              <a:t>pierwszy klaster</a:t>
            </a:r>
            <a:r>
              <a:rPr lang="pl-PL" sz="2000"/>
              <a:t> jest utworzony przez dokumenty związane z problematyką bazodanową, natomiast </a:t>
            </a:r>
            <a:r>
              <a:rPr lang="pl-PL" sz="2000">
                <a:solidFill>
                  <a:srgbClr val="006699"/>
                </a:solidFill>
              </a:rPr>
              <a:t>drugi z klastrów</a:t>
            </a:r>
            <a:r>
              <a:rPr lang="pl-PL" sz="2000"/>
              <a:t> zawiera głównie dokumenty związane z analizą danych. </a:t>
            </a:r>
          </a:p>
          <a:p>
            <a:pPr>
              <a:lnSpc>
                <a:spcPct val="80000"/>
              </a:lnSpc>
              <a:spcBef>
                <a:spcPct val="50000"/>
              </a:spcBef>
              <a:buSzPct val="70000"/>
              <a:buFont typeface="Georgia" pitchFamily="18" charset="0"/>
              <a:buNone/>
            </a:pPr>
            <a:r>
              <a:rPr lang="pl-PL" sz="2000"/>
              <a:t>Zaletą zastosowanej aproksymacji jest znalezienie </a:t>
            </a:r>
            <a:r>
              <a:rPr lang="pl-PL" sz="2000" i="1">
                <a:solidFill>
                  <a:srgbClr val="006699"/>
                </a:solidFill>
              </a:rPr>
              <a:t>niejawnego związku pomiędzy dokumentami</a:t>
            </a:r>
            <a:r>
              <a:rPr lang="pl-PL" sz="2000"/>
              <a:t>, które w oryginalnej reprezentacji są mało podobne do siebie – stąd nazwa techniki – ukryte indeksowanie </a:t>
            </a:r>
            <a:r>
              <a:rPr lang="pl-PL" sz="2000">
                <a:solidFill>
                  <a:srgbClr val="006699"/>
                </a:solidFill>
              </a:rPr>
              <a:t>semantyczne</a:t>
            </a:r>
            <a:r>
              <a:rPr lang="pl-PL" sz="2000"/>
              <a:t>. </a:t>
            </a:r>
          </a:p>
        </p:txBody>
      </p:sp>
      <p:pic>
        <p:nvPicPr>
          <p:cNvPr id="313352" name="Picture 8"/>
          <p:cNvPicPr>
            <a:picLocks noChangeAspect="1" noChangeArrowheads="1"/>
          </p:cNvPicPr>
          <p:nvPr/>
        </p:nvPicPr>
        <p:blipFill>
          <a:blip r:embed="rId4" cstate="print"/>
          <a:srcRect/>
          <a:stretch>
            <a:fillRect/>
          </a:stretch>
        </p:blipFill>
        <p:spPr bwMode="auto">
          <a:xfrm>
            <a:off x="0" y="1125538"/>
            <a:ext cx="1436688" cy="1195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2"/>
          <p:cNvSpPr>
            <a:spLocks noGrp="1" noChangeArrowheads="1"/>
          </p:cNvSpPr>
          <p:nvPr>
            <p:ph type="title" idx="4294967295"/>
          </p:nvPr>
        </p:nvSpPr>
        <p:spPr/>
        <p:txBody>
          <a:bodyPr/>
          <a:lstStyle/>
          <a:p>
            <a:r>
              <a:rPr lang="pl-PL" smtClean="0">
                <a:latin typeface="Calibri" pitchFamily="34" charset="0"/>
              </a:rPr>
              <a:t>Ukryte indeksowanie semantyczne</a:t>
            </a:r>
          </a:p>
        </p:txBody>
      </p:sp>
      <p:sp>
        <p:nvSpPr>
          <p:cNvPr id="314372" name="Rectangle 3"/>
          <p:cNvSpPr>
            <a:spLocks noGrp="1" noChangeArrowheads="1"/>
          </p:cNvSpPr>
          <p:nvPr>
            <p:ph type="body" idx="4294967295"/>
          </p:nvPr>
        </p:nvSpPr>
        <p:spPr>
          <a:xfrm>
            <a:off x="250825" y="1125538"/>
            <a:ext cx="8642350" cy="5256212"/>
          </a:xfrm>
        </p:spPr>
        <p:txBody>
          <a:bodyPr/>
          <a:lstStyle/>
          <a:p>
            <a:pPr>
              <a:lnSpc>
                <a:spcPct val="80000"/>
              </a:lnSpc>
            </a:pPr>
            <a:r>
              <a:rPr lang="pl-PL" smtClean="0">
                <a:latin typeface="Calibri" pitchFamily="34" charset="0"/>
              </a:rPr>
              <a:t>Rozważmy dwa dokumenty </a:t>
            </a:r>
            <a:r>
              <a:rPr lang="pl-PL" smtClean="0">
                <a:solidFill>
                  <a:srgbClr val="006699"/>
                </a:solidFill>
                <a:latin typeface="Calibri" pitchFamily="34" charset="0"/>
              </a:rPr>
              <a:t>d11</a:t>
            </a:r>
            <a:r>
              <a:rPr lang="pl-PL" smtClean="0">
                <a:latin typeface="Calibri" pitchFamily="34" charset="0"/>
              </a:rPr>
              <a:t> i </a:t>
            </a:r>
            <a:r>
              <a:rPr lang="pl-PL" smtClean="0">
                <a:solidFill>
                  <a:srgbClr val="006699"/>
                </a:solidFill>
                <a:latin typeface="Calibri" pitchFamily="34" charset="0"/>
              </a:rPr>
              <a:t>d12</a:t>
            </a:r>
            <a:r>
              <a:rPr lang="pl-PL" smtClean="0">
                <a:latin typeface="Calibri" pitchFamily="34" charset="0"/>
              </a:rPr>
              <a:t>, z których dokument </a:t>
            </a:r>
            <a:r>
              <a:rPr lang="pl-PL" smtClean="0">
                <a:solidFill>
                  <a:srgbClr val="006699"/>
                </a:solidFill>
                <a:latin typeface="Calibri" pitchFamily="34" charset="0"/>
              </a:rPr>
              <a:t>d11</a:t>
            </a:r>
            <a:r>
              <a:rPr lang="pl-PL" smtClean="0">
                <a:latin typeface="Calibri" pitchFamily="34" charset="0"/>
              </a:rPr>
              <a:t> zawiera słowo kluczowe </a:t>
            </a:r>
            <a:r>
              <a:rPr lang="pl-PL" i="1" smtClean="0">
                <a:solidFill>
                  <a:srgbClr val="006699"/>
                </a:solidFill>
                <a:latin typeface="Calibri" pitchFamily="34" charset="0"/>
              </a:rPr>
              <a:t>bazy_danych</a:t>
            </a:r>
            <a:r>
              <a:rPr lang="pl-PL" smtClean="0">
                <a:latin typeface="Calibri" pitchFamily="34" charset="0"/>
              </a:rPr>
              <a:t> (niech częstość wynosi 10), natomiast dokument </a:t>
            </a:r>
            <a:r>
              <a:rPr lang="pl-PL" smtClean="0">
                <a:solidFill>
                  <a:srgbClr val="006699"/>
                </a:solidFill>
                <a:latin typeface="Calibri" pitchFamily="34" charset="0"/>
              </a:rPr>
              <a:t>d12</a:t>
            </a:r>
            <a:r>
              <a:rPr lang="pl-PL" smtClean="0">
                <a:latin typeface="Calibri" pitchFamily="34" charset="0"/>
              </a:rPr>
              <a:t> zawiera słowo kluczowe </a:t>
            </a:r>
            <a:r>
              <a:rPr lang="pl-PL" i="1" smtClean="0">
                <a:solidFill>
                  <a:srgbClr val="006699"/>
                </a:solidFill>
                <a:latin typeface="Calibri" pitchFamily="34" charset="0"/>
              </a:rPr>
              <a:t>SQL</a:t>
            </a:r>
            <a:r>
              <a:rPr lang="pl-PL" smtClean="0">
                <a:latin typeface="Calibri" pitchFamily="34" charset="0"/>
              </a:rPr>
              <a:t> (niech częstość wynosi również 10). </a:t>
            </a:r>
          </a:p>
          <a:p>
            <a:pPr marL="742950" lvl="1">
              <a:lnSpc>
                <a:spcPct val="80000"/>
              </a:lnSpc>
            </a:pPr>
            <a:r>
              <a:rPr lang="pl-PL" smtClean="0">
                <a:latin typeface="Calibri" pitchFamily="34" charset="0"/>
              </a:rPr>
              <a:t>W oryginalnej reprezentacji TF, oba dokumenty będą mało podobne do siebie, ponieważ nie zawierają żadnych wspólnych słów. W nowej reprezentacji, oba dokumenty znacznie się do siebie zbliżą, gdyż oba dotyczą tej samej </a:t>
            </a:r>
            <a:r>
              <a:rPr lang="pl-PL" i="1" smtClean="0">
                <a:solidFill>
                  <a:srgbClr val="006699"/>
                </a:solidFill>
                <a:latin typeface="Calibri" pitchFamily="34" charset="0"/>
              </a:rPr>
              <a:t>problematyki</a:t>
            </a:r>
            <a:r>
              <a:rPr lang="pl-PL" smtClean="0">
                <a:latin typeface="Calibri" pitchFamily="34" charset="0"/>
              </a:rPr>
              <a:t> bazodanowej. </a:t>
            </a:r>
          </a:p>
          <a:p>
            <a:pPr>
              <a:lnSpc>
                <a:spcPct val="80000"/>
              </a:lnSpc>
            </a:pPr>
            <a:r>
              <a:rPr lang="pl-PL" smtClean="0">
                <a:latin typeface="Calibri" pitchFamily="34" charset="0"/>
              </a:rPr>
              <a:t>Ta zaleta ukrytego indeksowania semantycznego przejawia się również w odniesieniu do zapytań. Gdybyśmy zdefiniowali zapytanie o dokumenty dotyczące baz danych w odniesieniu do oryginalnej reprezentacji, to dokument d12, jako nie zawierający słowa kluczowego nie pojawiłby się w wyniku zapytania. W przypadku nowej reprezentacji, jako dokument odnoszący się do problematyki baz danych, dokument d12 znalazłby się w wyniku zapytania.</a:t>
            </a:r>
            <a:endParaRPr lang="pl-PL" sz="4800" smtClean="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2"/>
          <p:cNvSpPr>
            <a:spLocks noGrp="1" noChangeArrowheads="1"/>
          </p:cNvSpPr>
          <p:nvPr>
            <p:ph type="title" idx="4294967295"/>
          </p:nvPr>
        </p:nvSpPr>
        <p:spPr/>
        <p:txBody>
          <a:bodyPr/>
          <a:lstStyle/>
          <a:p>
            <a:r>
              <a:rPr lang="pl-PL" smtClean="0">
                <a:latin typeface="Calibri" pitchFamily="34" charset="0"/>
              </a:rPr>
              <a:t>Problemy eksploracji tekstu</a:t>
            </a:r>
          </a:p>
        </p:txBody>
      </p:sp>
      <p:sp>
        <p:nvSpPr>
          <p:cNvPr id="318468" name="Rectangle 3"/>
          <p:cNvSpPr>
            <a:spLocks noGrp="1" noChangeArrowheads="1"/>
          </p:cNvSpPr>
          <p:nvPr>
            <p:ph type="body" idx="4294967295"/>
          </p:nvPr>
        </p:nvSpPr>
        <p:spPr/>
        <p:txBody>
          <a:bodyPr/>
          <a:lstStyle/>
          <a:p>
            <a:r>
              <a:rPr lang="pl-PL" sz="2800" smtClean="0">
                <a:latin typeface="Calibri" pitchFamily="34" charset="0"/>
              </a:rPr>
              <a:t>Problem: inflacja informacji (dokumentów)</a:t>
            </a:r>
          </a:p>
          <a:p>
            <a:pPr lvl="1"/>
            <a:r>
              <a:rPr lang="pl-PL" smtClean="0">
                <a:latin typeface="Calibri" pitchFamily="34" charset="0"/>
              </a:rPr>
              <a:t>Analitycy potrzebują odpowiedniej informacji</a:t>
            </a:r>
          </a:p>
          <a:p>
            <a:r>
              <a:rPr lang="pl-PL" sz="2800" smtClean="0">
                <a:latin typeface="Calibri" pitchFamily="34" charset="0"/>
              </a:rPr>
              <a:t>Wyszukiwanie dokumentów nie rozwiązuje problemu</a:t>
            </a:r>
          </a:p>
          <a:p>
            <a:pPr lvl="1"/>
            <a:r>
              <a:rPr lang="pl-PL" smtClean="0">
                <a:latin typeface="Calibri" pitchFamily="34" charset="0"/>
              </a:rPr>
              <a:t>Zbyt wiele dokumentów może zawierać pożyteczną (szukaną) informację</a:t>
            </a:r>
          </a:p>
          <a:p>
            <a:pPr lvl="1"/>
            <a:r>
              <a:rPr lang="pl-PL" smtClean="0">
                <a:latin typeface="Calibri" pitchFamily="34" charset="0"/>
              </a:rPr>
              <a:t>Przydatność dokumentu można, często, określić dopiero po przejrzeniu jego zawartości (lepsze procedury wyszukiwania niewiele pomogą)</a:t>
            </a:r>
          </a:p>
          <a:p>
            <a:pPr lvl="1"/>
            <a:r>
              <a:rPr lang="pl-PL" smtClean="0">
                <a:latin typeface="Calibri" pitchFamily="34" charset="0"/>
              </a:rPr>
              <a:t>Często problemem nie jest znajdowanie dokumentów, lecz wzorców/trendów w tych dokumentach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1181056" y="161365"/>
            <a:ext cx="7706076" cy="1143961"/>
          </a:xfrm>
        </p:spPr>
        <p:txBody>
          <a:bodyPr/>
          <a:lstStyle/>
          <a:p>
            <a:r>
              <a:rPr lang="pl-PL" smtClean="0"/>
              <a:t>i</a:t>
            </a:r>
            <a:r>
              <a:rPr lang="en-US" smtClean="0"/>
              <a:t>ssues</a:t>
            </a:r>
          </a:p>
        </p:txBody>
      </p:sp>
      <p:sp>
        <p:nvSpPr>
          <p:cNvPr id="9219" name="Symbol zastępczy zawartości 2"/>
          <p:cNvSpPr>
            <a:spLocks noGrp="1"/>
          </p:cNvSpPr>
          <p:nvPr>
            <p:ph idx="1"/>
          </p:nvPr>
        </p:nvSpPr>
        <p:spPr>
          <a:xfrm>
            <a:off x="1365893" y="4083104"/>
            <a:ext cx="7275242" cy="2417589"/>
          </a:xfrm>
        </p:spPr>
        <p:txBody>
          <a:bodyPr/>
          <a:lstStyle/>
          <a:p>
            <a:r>
              <a:rPr lang="en-US" sz="2300" dirty="0" smtClean="0"/>
              <a:t>continuously enlarging </a:t>
            </a:r>
            <a:r>
              <a:rPr lang="en-US" sz="2300" dirty="0" smtClean="0">
                <a:solidFill>
                  <a:srgbClr val="0A6E3C"/>
                </a:solidFill>
              </a:rPr>
              <a:t>document repositories</a:t>
            </a:r>
            <a:r>
              <a:rPr lang="en-US" sz="2300" dirty="0" smtClean="0"/>
              <a:t> </a:t>
            </a:r>
          </a:p>
          <a:p>
            <a:pPr>
              <a:lnSpc>
                <a:spcPct val="90000"/>
              </a:lnSpc>
              <a:spcBef>
                <a:spcPct val="50000"/>
              </a:spcBef>
            </a:pPr>
            <a:r>
              <a:rPr lang="en-US" sz="2300" dirty="0" smtClean="0">
                <a:solidFill>
                  <a:srgbClr val="8A001A"/>
                </a:solidFill>
              </a:rPr>
              <a:t>natural language </a:t>
            </a:r>
            <a:r>
              <a:rPr lang="en-US" sz="2300" dirty="0" smtClean="0">
                <a:cs typeface="Times New Roman" pitchFamily="18" charset="0"/>
              </a:rPr>
              <a:t>→</a:t>
            </a:r>
            <a:r>
              <a:rPr lang="en-US" sz="2300" dirty="0" smtClean="0"/>
              <a:t> difficult in processing</a:t>
            </a:r>
          </a:p>
          <a:p>
            <a:r>
              <a:rPr lang="en-US" sz="2300" dirty="0" smtClean="0">
                <a:solidFill>
                  <a:srgbClr val="1D6132"/>
                </a:solidFill>
              </a:rPr>
              <a:t>keywords</a:t>
            </a:r>
            <a:r>
              <a:rPr lang="en-US" sz="2300" dirty="0" smtClean="0"/>
              <a:t> search</a:t>
            </a:r>
            <a:r>
              <a:rPr lang="pl-PL" sz="2300" dirty="0" smtClean="0"/>
              <a:t>: </a:t>
            </a:r>
            <a:r>
              <a:rPr lang="en-US" sz="2300" dirty="0" smtClean="0">
                <a:solidFill>
                  <a:srgbClr val="7F7F7F"/>
                </a:solidFill>
              </a:rPr>
              <a:t>synonymy; polysemy </a:t>
            </a:r>
          </a:p>
          <a:p>
            <a:r>
              <a:rPr lang="en-US" sz="2300" dirty="0" smtClean="0"/>
              <a:t>amount of the </a:t>
            </a:r>
            <a:r>
              <a:rPr lang="en-US" sz="2300" dirty="0" smtClean="0">
                <a:solidFill>
                  <a:srgbClr val="8A001A"/>
                </a:solidFill>
              </a:rPr>
              <a:t>results</a:t>
            </a:r>
            <a:r>
              <a:rPr lang="pl-PL" sz="2300" dirty="0" smtClean="0">
                <a:solidFill>
                  <a:srgbClr val="8A001A"/>
                </a:solidFill>
              </a:rPr>
              <a:t>; </a:t>
            </a:r>
            <a:r>
              <a:rPr lang="en-US" sz="2300" dirty="0" smtClean="0">
                <a:solidFill>
                  <a:srgbClr val="1D6132"/>
                </a:solidFill>
              </a:rPr>
              <a:t>relevant</a:t>
            </a:r>
            <a:r>
              <a:rPr lang="en-US" sz="2300" dirty="0" smtClean="0"/>
              <a:t> results</a:t>
            </a:r>
            <a:endParaRPr lang="pl-PL" sz="2300" dirty="0" smtClean="0"/>
          </a:p>
        </p:txBody>
      </p:sp>
      <p:sp>
        <p:nvSpPr>
          <p:cNvPr id="9220"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8AD81BFE-5C7C-4F89-A315-C0929CDCF24C}" type="slidenum">
              <a:rPr lang="en-US" sz="900" smtClean="0">
                <a:cs typeface="Lucida Sans Unicode" pitchFamily="34" charset="0"/>
                <a:sym typeface="Arial" pitchFamily="34" charset="0"/>
              </a:rPr>
              <a:pPr/>
              <a:t>28</a:t>
            </a:fld>
            <a:endParaRPr lang="en-US" sz="900" dirty="0" smtClean="0">
              <a:cs typeface="Lucida Sans Unicode" pitchFamily="34" charset="0"/>
              <a:sym typeface="Arial" pitchFamily="34" charset="0"/>
            </a:endParaRPr>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2"/>
          <p:cNvSpPr>
            <a:spLocks noGrp="1" noChangeArrowheads="1"/>
          </p:cNvSpPr>
          <p:nvPr>
            <p:ph type="title" idx="4294967295"/>
          </p:nvPr>
        </p:nvSpPr>
        <p:spPr/>
        <p:txBody>
          <a:bodyPr/>
          <a:lstStyle/>
          <a:p>
            <a:r>
              <a:rPr lang="pl-PL" smtClean="0">
                <a:latin typeface="Calibri" pitchFamily="34" charset="0"/>
              </a:rPr>
              <a:t>Zadania eksploracji tekstu</a:t>
            </a:r>
          </a:p>
        </p:txBody>
      </p:sp>
      <p:sp>
        <p:nvSpPr>
          <p:cNvPr id="319492" name="Rectangle 3"/>
          <p:cNvSpPr>
            <a:spLocks noGrp="1" noChangeArrowheads="1"/>
          </p:cNvSpPr>
          <p:nvPr>
            <p:ph type="body" idx="4294967295"/>
          </p:nvPr>
        </p:nvSpPr>
        <p:spPr>
          <a:xfrm>
            <a:off x="468313" y="1196975"/>
            <a:ext cx="8229600" cy="5329238"/>
          </a:xfrm>
        </p:spPr>
        <p:txBody>
          <a:bodyPr/>
          <a:lstStyle/>
          <a:p>
            <a:pPr>
              <a:lnSpc>
                <a:spcPct val="90000"/>
              </a:lnSpc>
            </a:pPr>
            <a:r>
              <a:rPr lang="pl-PL" sz="2800" smtClean="0">
                <a:latin typeface="Calibri" pitchFamily="34" charset="0"/>
              </a:rPr>
              <a:t>Klasyfikacja dokumentów</a:t>
            </a:r>
          </a:p>
          <a:p>
            <a:pPr>
              <a:lnSpc>
                <a:spcPct val="90000"/>
              </a:lnSpc>
            </a:pPr>
            <a:r>
              <a:rPr lang="pl-PL" sz="2800" smtClean="0">
                <a:latin typeface="Calibri" pitchFamily="34" charset="0"/>
              </a:rPr>
              <a:t>Analiza połączeń (asocjacje):</a:t>
            </a:r>
          </a:p>
          <a:p>
            <a:pPr lvl="1">
              <a:lnSpc>
                <a:spcPct val="90000"/>
              </a:lnSpc>
            </a:pPr>
            <a:r>
              <a:rPr lang="pl-PL" smtClean="0">
                <a:latin typeface="Calibri" pitchFamily="34" charset="0"/>
              </a:rPr>
              <a:t>Wykrywanie niespodziewanych korelacji pomiędzy dokumentami lub słowami kluczowymi</a:t>
            </a:r>
          </a:p>
          <a:p>
            <a:pPr>
              <a:lnSpc>
                <a:spcPct val="90000"/>
              </a:lnSpc>
            </a:pPr>
            <a:r>
              <a:rPr lang="pl-PL" sz="2800" smtClean="0">
                <a:latin typeface="Calibri" pitchFamily="34" charset="0"/>
              </a:rPr>
              <a:t>Wykrywanie podobieństw/ wykrywanie anomalii w dokumentach:</a:t>
            </a:r>
          </a:p>
          <a:p>
            <a:pPr lvl="1">
              <a:lnSpc>
                <a:spcPct val="90000"/>
              </a:lnSpc>
            </a:pPr>
            <a:r>
              <a:rPr lang="pl-PL" smtClean="0">
                <a:latin typeface="Calibri" pitchFamily="34" charset="0"/>
              </a:rPr>
              <a:t>Grupowanie dokumentów zawierających informacje na podobny temat</a:t>
            </a:r>
          </a:p>
          <a:p>
            <a:pPr lvl="1">
              <a:lnSpc>
                <a:spcPct val="90000"/>
              </a:lnSpc>
            </a:pPr>
            <a:r>
              <a:rPr lang="pl-PL" smtClean="0">
                <a:latin typeface="Calibri" pitchFamily="34" charset="0"/>
              </a:rPr>
              <a:t>Znajdowanie dokumentów, które przeczą pewnym wzorcom</a:t>
            </a:r>
          </a:p>
          <a:p>
            <a:pPr>
              <a:lnSpc>
                <a:spcPct val="90000"/>
              </a:lnSpc>
            </a:pPr>
            <a:r>
              <a:rPr lang="pl-PL" sz="2800" smtClean="0">
                <a:latin typeface="Calibri" pitchFamily="34" charset="0"/>
              </a:rPr>
              <a:t>Ekstrakcja cech dokumentów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1181056" y="161365"/>
            <a:ext cx="7706076" cy="1143961"/>
          </a:xfrm>
        </p:spPr>
        <p:txBody>
          <a:bodyPr/>
          <a:lstStyle/>
          <a:p>
            <a:pPr>
              <a:defRPr/>
            </a:pPr>
            <a:r>
              <a:rPr lang="en-US" dirty="0" smtClean="0"/>
              <a:t>text mining</a:t>
            </a:r>
            <a:br>
              <a:rPr lang="en-US" dirty="0" smtClean="0"/>
            </a:br>
            <a:r>
              <a:rPr lang="en-US" sz="2500" i="1" dirty="0" smtClean="0">
                <a:solidFill>
                  <a:schemeClr val="bg1">
                    <a:lumMod val="50000"/>
                  </a:schemeClr>
                </a:solidFill>
                <a:effectLst>
                  <a:outerShdw blurRad="38100" dist="38100" dir="2700000" algn="tl">
                    <a:srgbClr val="000000">
                      <a:alpha val="43137"/>
                    </a:srgbClr>
                  </a:outerShdw>
                </a:effectLst>
              </a:rPr>
              <a:t>tasks</a:t>
            </a:r>
            <a:endParaRPr lang="en-US" i="1" dirty="0" smtClean="0">
              <a:solidFill>
                <a:schemeClr val="bg1">
                  <a:lumMod val="50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811382" y="1468132"/>
            <a:ext cx="8075750" cy="4836618"/>
          </a:xfrm>
        </p:spPr>
        <p:txBody>
          <a:bodyPr>
            <a:normAutofit fontScale="92500" lnSpcReduction="10000"/>
          </a:bodyPr>
          <a:lstStyle/>
          <a:p>
            <a:pPr>
              <a:defRPr/>
            </a:pPr>
            <a:r>
              <a:rPr lang="en-US" dirty="0" smtClean="0">
                <a:solidFill>
                  <a:srgbClr val="1D6132"/>
                </a:solidFill>
              </a:rPr>
              <a:t>classification</a:t>
            </a:r>
            <a:r>
              <a:rPr lang="en-US" dirty="0" smtClean="0"/>
              <a:t> </a:t>
            </a:r>
            <a:r>
              <a:rPr lang="en-US" sz="2100" dirty="0" smtClean="0">
                <a:solidFill>
                  <a:schemeClr val="bg1">
                    <a:lumMod val="50000"/>
                  </a:schemeClr>
                </a:solidFill>
              </a:rPr>
              <a:t>(class distinction)</a:t>
            </a:r>
          </a:p>
          <a:p>
            <a:pPr>
              <a:defRPr/>
            </a:pPr>
            <a:r>
              <a:rPr lang="en-US" dirty="0" smtClean="0">
                <a:solidFill>
                  <a:srgbClr val="8A001A"/>
                </a:solidFill>
              </a:rPr>
              <a:t>clustering</a:t>
            </a:r>
            <a:r>
              <a:rPr lang="en-US" dirty="0" smtClean="0"/>
              <a:t> </a:t>
            </a:r>
            <a:r>
              <a:rPr lang="en-US" sz="2100" dirty="0" smtClean="0">
                <a:solidFill>
                  <a:schemeClr val="bg1">
                    <a:lumMod val="50000"/>
                  </a:schemeClr>
                </a:solidFill>
              </a:rPr>
              <a:t>(clusters discovering)</a:t>
            </a:r>
          </a:p>
          <a:p>
            <a:pPr>
              <a:defRPr/>
            </a:pPr>
            <a:r>
              <a:rPr lang="en-US" dirty="0" smtClean="0"/>
              <a:t>finding </a:t>
            </a:r>
            <a:r>
              <a:rPr lang="en-US" dirty="0" smtClean="0">
                <a:solidFill>
                  <a:schemeClr val="tx1"/>
                </a:solidFill>
              </a:rPr>
              <a:t>documents </a:t>
            </a:r>
            <a:r>
              <a:rPr lang="en-US" i="1" dirty="0" smtClean="0">
                <a:solidFill>
                  <a:srgbClr val="0A6E3C"/>
                </a:solidFill>
              </a:rPr>
              <a:t>related</a:t>
            </a:r>
            <a:r>
              <a:rPr lang="en-US" dirty="0" smtClean="0"/>
              <a:t> to the preset word/document</a:t>
            </a:r>
            <a:br>
              <a:rPr lang="en-US" dirty="0" smtClean="0"/>
            </a:br>
            <a:r>
              <a:rPr lang="en-US" sz="2100" dirty="0" smtClean="0">
                <a:solidFill>
                  <a:schemeClr val="bg1">
                    <a:lumMod val="50000"/>
                  </a:schemeClr>
                </a:solidFill>
              </a:rPr>
              <a:t>one class covering</a:t>
            </a:r>
            <a:r>
              <a:rPr lang="en-US" dirty="0" smtClean="0"/>
              <a:t> </a:t>
            </a:r>
          </a:p>
          <a:p>
            <a:pPr>
              <a:defRPr/>
            </a:pPr>
            <a:r>
              <a:rPr lang="en-US" dirty="0" smtClean="0">
                <a:solidFill>
                  <a:srgbClr val="8A001A"/>
                </a:solidFill>
              </a:rPr>
              <a:t>ranking</a:t>
            </a:r>
            <a:r>
              <a:rPr lang="en-US" dirty="0" smtClean="0"/>
              <a:t> of documents</a:t>
            </a:r>
          </a:p>
          <a:p>
            <a:pPr>
              <a:defRPr/>
            </a:pPr>
            <a:r>
              <a:rPr lang="en-US" dirty="0" smtClean="0"/>
              <a:t>automatic </a:t>
            </a:r>
            <a:r>
              <a:rPr lang="en-US" i="1" dirty="0" err="1" smtClean="0">
                <a:solidFill>
                  <a:srgbClr val="0A6E3C"/>
                </a:solidFill>
              </a:rPr>
              <a:t>summarising</a:t>
            </a:r>
            <a:endParaRPr lang="en-US" dirty="0" smtClean="0"/>
          </a:p>
          <a:p>
            <a:pPr>
              <a:defRPr/>
            </a:pPr>
            <a:r>
              <a:rPr lang="en-US" dirty="0" smtClean="0">
                <a:solidFill>
                  <a:srgbClr val="8A001A"/>
                </a:solidFill>
              </a:rPr>
              <a:t>acquisition</a:t>
            </a:r>
            <a:r>
              <a:rPr lang="en-US" dirty="0" smtClean="0"/>
              <a:t> and </a:t>
            </a:r>
            <a:r>
              <a:rPr lang="en-US" dirty="0" smtClean="0">
                <a:solidFill>
                  <a:srgbClr val="1D6132"/>
                </a:solidFill>
              </a:rPr>
              <a:t>codifying</a:t>
            </a:r>
            <a:r>
              <a:rPr lang="en-US" dirty="0" smtClean="0"/>
              <a:t> reusable computer artifacts based on text documents</a:t>
            </a:r>
            <a:r>
              <a:rPr lang="pl-PL" dirty="0" smtClean="0"/>
              <a:t> (</a:t>
            </a:r>
            <a:r>
              <a:rPr lang="pl-PL" sz="2100" dirty="0" err="1" smtClean="0">
                <a:solidFill>
                  <a:schemeClr val="bg1">
                    <a:lumMod val="50000"/>
                  </a:schemeClr>
                </a:solidFill>
              </a:rPr>
              <a:t>bag-of-words</a:t>
            </a:r>
            <a:r>
              <a:rPr lang="pl-PL" sz="2100" dirty="0" smtClean="0">
                <a:solidFill>
                  <a:schemeClr val="bg1">
                    <a:lumMod val="50000"/>
                  </a:schemeClr>
                </a:solidFill>
              </a:rPr>
              <a:t> </a:t>
            </a:r>
            <a:r>
              <a:rPr lang="pl-PL" sz="2100" dirty="0" err="1" smtClean="0">
                <a:solidFill>
                  <a:schemeClr val="bg1">
                    <a:lumMod val="50000"/>
                  </a:schemeClr>
                </a:solidFill>
              </a:rPr>
              <a:t>representation</a:t>
            </a:r>
            <a:r>
              <a:rPr lang="pl-PL" dirty="0" smtClean="0"/>
              <a:t>)</a:t>
            </a:r>
            <a:endParaRPr lang="en-US" dirty="0" smtClean="0"/>
          </a:p>
          <a:p>
            <a:pPr>
              <a:defRPr/>
            </a:pPr>
            <a:r>
              <a:rPr lang="en-US" dirty="0" smtClean="0">
                <a:solidFill>
                  <a:srgbClr val="8A001A"/>
                </a:solidFill>
              </a:rPr>
              <a:t>sentiment</a:t>
            </a:r>
            <a:r>
              <a:rPr lang="en-US" dirty="0" smtClean="0"/>
              <a:t> </a:t>
            </a:r>
            <a:r>
              <a:rPr lang="en-US" dirty="0" err="1" smtClean="0"/>
              <a:t>analisys</a:t>
            </a:r>
            <a:r>
              <a:rPr lang="pl-PL" dirty="0" smtClean="0"/>
              <a:t> / </a:t>
            </a:r>
            <a:r>
              <a:rPr lang="pl-PL" dirty="0" err="1" smtClean="0"/>
              <a:t>social</a:t>
            </a:r>
            <a:r>
              <a:rPr lang="pl-PL" dirty="0" smtClean="0"/>
              <a:t> media mining</a:t>
            </a:r>
          </a:p>
          <a:p>
            <a:pPr>
              <a:defRPr/>
            </a:pPr>
            <a:r>
              <a:rPr lang="pl-PL" dirty="0" err="1" smtClean="0"/>
              <a:t>cross-lingual</a:t>
            </a:r>
            <a:r>
              <a:rPr lang="pl-PL" dirty="0" smtClean="0"/>
              <a:t> mining</a:t>
            </a:r>
          </a:p>
          <a:p>
            <a:pPr>
              <a:defRPr/>
            </a:pPr>
            <a:r>
              <a:rPr lang="pl-PL" dirty="0" smtClean="0"/>
              <a:t>automatic </a:t>
            </a:r>
            <a:r>
              <a:rPr lang="pl-PL" i="1" dirty="0" err="1" smtClean="0">
                <a:solidFill>
                  <a:srgbClr val="1D6132"/>
                </a:solidFill>
              </a:rPr>
              <a:t>ontology</a:t>
            </a:r>
            <a:r>
              <a:rPr lang="pl-PL" i="1" dirty="0" smtClean="0">
                <a:solidFill>
                  <a:srgbClr val="1D6132"/>
                </a:solidFill>
              </a:rPr>
              <a:t> </a:t>
            </a:r>
            <a:r>
              <a:rPr lang="pl-PL" i="1" dirty="0" err="1" smtClean="0">
                <a:solidFill>
                  <a:srgbClr val="1D6132"/>
                </a:solidFill>
              </a:rPr>
              <a:t>building</a:t>
            </a:r>
            <a:endParaRPr lang="en-US" i="1" dirty="0" smtClean="0">
              <a:solidFill>
                <a:srgbClr val="1D613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2"/>
          <p:cNvSpPr>
            <a:spLocks noGrp="1" noChangeArrowheads="1"/>
          </p:cNvSpPr>
          <p:nvPr>
            <p:ph type="title" idx="4294967295"/>
          </p:nvPr>
        </p:nvSpPr>
        <p:spPr/>
        <p:txBody>
          <a:bodyPr/>
          <a:lstStyle/>
          <a:p>
            <a:r>
              <a:rPr lang="pl-PL" smtClean="0">
                <a:latin typeface="Calibri" pitchFamily="34" charset="0"/>
              </a:rPr>
              <a:t>Analiza asocjacji</a:t>
            </a:r>
          </a:p>
        </p:txBody>
      </p:sp>
      <p:sp>
        <p:nvSpPr>
          <p:cNvPr id="320516" name="Rectangle 3"/>
          <p:cNvSpPr>
            <a:spLocks noGrp="1" noChangeArrowheads="1"/>
          </p:cNvSpPr>
          <p:nvPr>
            <p:ph type="body" idx="4294967295"/>
          </p:nvPr>
        </p:nvSpPr>
        <p:spPr/>
        <p:txBody>
          <a:bodyPr/>
          <a:lstStyle/>
          <a:p>
            <a:pPr>
              <a:lnSpc>
                <a:spcPct val="90000"/>
              </a:lnSpc>
            </a:pPr>
            <a:r>
              <a:rPr lang="pl-PL" sz="2800" smtClean="0">
                <a:latin typeface="Calibri" pitchFamily="34" charset="0"/>
              </a:rPr>
              <a:t>Odkrywanie asocjacji lub korelacji pomiędzy słowami kluczowymi lub zdaniami w dokumencie</a:t>
            </a:r>
          </a:p>
          <a:p>
            <a:pPr>
              <a:lnSpc>
                <a:spcPct val="90000"/>
              </a:lnSpc>
            </a:pPr>
            <a:r>
              <a:rPr lang="pl-PL" sz="2800" smtClean="0">
                <a:latin typeface="Calibri" pitchFamily="34" charset="0"/>
              </a:rPr>
              <a:t>Wstępne przetwarzanie tekstu:</a:t>
            </a:r>
          </a:p>
          <a:p>
            <a:pPr lvl="1">
              <a:lnSpc>
                <a:spcPct val="90000"/>
              </a:lnSpc>
            </a:pPr>
            <a:r>
              <a:rPr lang="pl-PL" smtClean="0">
                <a:latin typeface="Calibri" pitchFamily="34" charset="0"/>
              </a:rPr>
              <a:t>Parsing (analiza składniowa), stemming (redukowanie słów do trzonu), usuwanie słów ze stop listy, itp.</a:t>
            </a:r>
          </a:p>
          <a:p>
            <a:pPr>
              <a:lnSpc>
                <a:spcPct val="90000"/>
              </a:lnSpc>
            </a:pPr>
            <a:r>
              <a:rPr lang="pl-PL" sz="2800" smtClean="0">
                <a:latin typeface="Calibri" pitchFamily="34" charset="0"/>
              </a:rPr>
              <a:t>Algorytmy odkrywania asocjacji:</a:t>
            </a:r>
          </a:p>
          <a:p>
            <a:pPr lvl="1">
              <a:lnSpc>
                <a:spcPct val="90000"/>
              </a:lnSpc>
            </a:pPr>
            <a:r>
              <a:rPr lang="pl-PL" smtClean="0">
                <a:latin typeface="Calibri" pitchFamily="34" charset="0"/>
              </a:rPr>
              <a:t>Każdy dokument odpowiada transakcji klienta (document_id, zbiór słów kluczowych)</a:t>
            </a:r>
          </a:p>
          <a:p>
            <a:pPr lvl="1">
              <a:lnSpc>
                <a:spcPct val="90000"/>
              </a:lnSpc>
            </a:pPr>
            <a:r>
              <a:rPr lang="pl-PL" smtClean="0">
                <a:latin typeface="Calibri" pitchFamily="34" charset="0"/>
              </a:rPr>
              <a:t>Detekcja słów/zdań: zbiór często występujących słów lub zdań w dokumentach</a:t>
            </a:r>
          </a:p>
          <a:p>
            <a:pPr lvl="1">
              <a:lnSpc>
                <a:spcPct val="90000"/>
              </a:lnSpc>
            </a:pPr>
            <a:r>
              <a:rPr lang="pl-PL" smtClean="0">
                <a:latin typeface="Calibri" pitchFamily="34" charset="0"/>
              </a:rPr>
              <a:t>Asocjacje spójne i asocjacje niespójne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1181056" y="161365"/>
            <a:ext cx="7706076" cy="1143961"/>
          </a:xfrm>
        </p:spPr>
        <p:txBody>
          <a:bodyPr/>
          <a:lstStyle/>
          <a:p>
            <a:r>
              <a:rPr lang="en-US" smtClean="0"/>
              <a:t>Association rules learning</a:t>
            </a:r>
          </a:p>
        </p:txBody>
      </p:sp>
      <p:sp>
        <p:nvSpPr>
          <p:cNvPr id="3" name="Symbol zastępczy zawartości 2"/>
          <p:cNvSpPr>
            <a:spLocks noGrp="1"/>
          </p:cNvSpPr>
          <p:nvPr>
            <p:ph idx="1"/>
          </p:nvPr>
        </p:nvSpPr>
        <p:spPr>
          <a:xfrm>
            <a:off x="996219" y="1534406"/>
            <a:ext cx="7706076" cy="4378458"/>
          </a:xfrm>
        </p:spPr>
        <p:txBody>
          <a:bodyPr>
            <a:noAutofit/>
          </a:bodyPr>
          <a:lstStyle/>
          <a:p>
            <a:pPr>
              <a:defRPr/>
            </a:pPr>
            <a:r>
              <a:rPr lang="en-US" sz="2300" dirty="0" smtClean="0">
                <a:sym typeface="Arial" charset="0"/>
              </a:rPr>
              <a:t>creating sets of </a:t>
            </a:r>
            <a:r>
              <a:rPr lang="en-US" sz="2300" dirty="0" smtClean="0">
                <a:solidFill>
                  <a:srgbClr val="8A001A"/>
                </a:solidFill>
                <a:sym typeface="Arial" charset="0"/>
              </a:rPr>
              <a:t>association rules </a:t>
            </a:r>
            <a:r>
              <a:rPr lang="en-US" sz="2300" dirty="0" smtClean="0">
                <a:sym typeface="Arial" charset="0"/>
              </a:rPr>
              <a:t>describing the collection</a:t>
            </a:r>
          </a:p>
          <a:p>
            <a:pPr>
              <a:defRPr/>
            </a:pPr>
            <a:r>
              <a:rPr lang="en-US" sz="2300" dirty="0" smtClean="0">
                <a:sym typeface="Arial" charset="0"/>
              </a:rPr>
              <a:t>usefulness of the method in the processing of </a:t>
            </a:r>
            <a:r>
              <a:rPr lang="en-US" sz="2300" dirty="0" smtClean="0">
                <a:solidFill>
                  <a:srgbClr val="1D6132"/>
                </a:solidFill>
                <a:sym typeface="Arial" charset="0"/>
              </a:rPr>
              <a:t>nominal variables</a:t>
            </a:r>
          </a:p>
          <a:p>
            <a:pPr>
              <a:defRPr/>
            </a:pPr>
            <a:r>
              <a:rPr lang="en-US" sz="2300" dirty="0" smtClean="0">
                <a:solidFill>
                  <a:srgbClr val="8A001A"/>
                </a:solidFill>
                <a:sym typeface="Arial" charset="0"/>
              </a:rPr>
              <a:t>Apriori algorithm </a:t>
            </a:r>
            <a:r>
              <a:rPr lang="en-US" sz="2300" dirty="0" smtClean="0">
                <a:sym typeface="Arial" charset="0"/>
              </a:rPr>
              <a:t>is based on a determination of </a:t>
            </a:r>
            <a:r>
              <a:rPr lang="en-US" sz="2300" i="1" dirty="0" smtClean="0">
                <a:solidFill>
                  <a:srgbClr val="1D6132"/>
                </a:solidFill>
                <a:sym typeface="Arial" charset="0"/>
              </a:rPr>
              <a:t>frequent keyword sets</a:t>
            </a:r>
            <a:r>
              <a:rPr lang="en-US" sz="2300" dirty="0" smtClean="0">
                <a:solidFill>
                  <a:srgbClr val="1D6132"/>
                </a:solidFill>
                <a:sym typeface="Arial" charset="0"/>
              </a:rPr>
              <a:t> </a:t>
            </a:r>
            <a:r>
              <a:rPr lang="en-US" sz="2300" dirty="0" smtClean="0">
                <a:sym typeface="Arial" charset="0"/>
              </a:rPr>
              <a:t>(keyword combinations) and generating rules</a:t>
            </a:r>
          </a:p>
          <a:p>
            <a:pPr>
              <a:defRPr/>
            </a:pPr>
            <a:r>
              <a:rPr lang="en-US" sz="2300" i="1" dirty="0" smtClean="0">
                <a:solidFill>
                  <a:srgbClr val="8A001A"/>
                </a:solidFill>
                <a:sym typeface="Arial" charset="0"/>
              </a:rPr>
              <a:t>frequent keyword set</a:t>
            </a:r>
            <a:r>
              <a:rPr lang="en-US" sz="2300" dirty="0" smtClean="0">
                <a:solidFill>
                  <a:srgbClr val="8A001A"/>
                </a:solidFill>
                <a:sym typeface="Arial" charset="0"/>
              </a:rPr>
              <a:t> </a:t>
            </a:r>
            <a:r>
              <a:rPr lang="en-US" sz="2300" dirty="0" smtClean="0">
                <a:sym typeface="Arial" charset="0"/>
              </a:rPr>
              <a:t>is a set of terms whose </a:t>
            </a:r>
            <a:r>
              <a:rPr lang="en-US" sz="2300" i="1" dirty="0" smtClean="0">
                <a:sym typeface="Arial" charset="0"/>
              </a:rPr>
              <a:t>support</a:t>
            </a:r>
            <a:r>
              <a:rPr lang="en-US" sz="2300" dirty="0" smtClean="0">
                <a:sym typeface="Arial" charset="0"/>
              </a:rPr>
              <a:t> </a:t>
            </a:r>
            <a:r>
              <a:rPr lang="en-US" sz="2100" dirty="0" smtClean="0">
                <a:solidFill>
                  <a:schemeClr val="bg1">
                    <a:lumMod val="50000"/>
                  </a:schemeClr>
                </a:solidFill>
                <a:sym typeface="Arial" charset="0"/>
              </a:rPr>
              <a:t>(the number of occurrences of the phrases set in relation to the total number of transactions-documents)</a:t>
            </a:r>
            <a:r>
              <a:rPr lang="en-US" sz="2100" dirty="0" smtClean="0">
                <a:sym typeface="Arial" charset="0"/>
              </a:rPr>
              <a:t> </a:t>
            </a:r>
            <a:r>
              <a:rPr lang="en-US" sz="2300" dirty="0" smtClean="0">
                <a:sym typeface="Arial" charset="0"/>
              </a:rPr>
              <a:t>exceeds the required level</a:t>
            </a:r>
            <a:endParaRPr lang="en-US" sz="2300" dirty="0">
              <a:sym typeface="Arial" charset="0"/>
            </a:endParaRPr>
          </a:p>
        </p:txBody>
      </p:sp>
      <p:sp>
        <p:nvSpPr>
          <p:cNvPr id="17412"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4B1444F9-6D03-4280-AEC5-F2CF2707736F}" type="slidenum">
              <a:rPr lang="en-US" sz="900" smtClean="0">
                <a:cs typeface="Lucida Sans Unicode" pitchFamily="34" charset="0"/>
                <a:sym typeface="Arial" pitchFamily="34" charset="0"/>
              </a:rPr>
              <a:pPr/>
              <a:t>31</a:t>
            </a:fld>
            <a:endParaRPr lang="en-US" sz="900" dirty="0" smtClean="0">
              <a:cs typeface="Lucida Sans Unicode" pitchFamily="34" charset="0"/>
              <a:sym typeface="Arial" pitchFamily="34" charset="0"/>
            </a:endParaRPr>
          </a:p>
        </p:txBody>
      </p:sp>
      <p:sp>
        <p:nvSpPr>
          <p:cNvPr id="17413" name="Prostokąt 4"/>
          <p:cNvSpPr>
            <a:spLocks noChangeArrowheads="1"/>
          </p:cNvSpPr>
          <p:nvPr/>
        </p:nvSpPr>
        <p:spPr bwMode="auto">
          <a:xfrm>
            <a:off x="4387163" y="5193928"/>
            <a:ext cx="4572000" cy="1312120"/>
          </a:xfrm>
          <a:prstGeom prst="rect">
            <a:avLst/>
          </a:prstGeom>
          <a:noFill/>
          <a:ln w="9525">
            <a:noFill/>
            <a:miter lim="800000"/>
            <a:headEnd/>
            <a:tailEnd/>
          </a:ln>
        </p:spPr>
        <p:txBody>
          <a:bodyPr lIns="80229" tIns="40115" rIns="80229" bIns="40115">
            <a:spAutoFit/>
          </a:bodyPr>
          <a:lstStyle/>
          <a:p>
            <a:r>
              <a:rPr lang="en-US" sz="1600" dirty="0" err="1">
                <a:latin typeface="Calibri Light" pitchFamily="34" charset="0"/>
              </a:rPr>
              <a:t>Agrawal</a:t>
            </a:r>
            <a:r>
              <a:rPr lang="en-US" sz="1600" dirty="0">
                <a:latin typeface="Calibri Light" pitchFamily="34" charset="0"/>
              </a:rPr>
              <a:t> R.</a:t>
            </a:r>
            <a:r>
              <a:rPr lang="pl-PL" sz="1600" dirty="0">
                <a:latin typeface="Calibri Light" pitchFamily="34" charset="0"/>
              </a:rPr>
              <a:t>,</a:t>
            </a:r>
            <a:r>
              <a:rPr lang="en-US" sz="1600" dirty="0">
                <a:latin typeface="Calibri Light" pitchFamily="34" charset="0"/>
              </a:rPr>
              <a:t> </a:t>
            </a:r>
            <a:r>
              <a:rPr lang="en-US" sz="1600" dirty="0" err="1">
                <a:latin typeface="Calibri Light" pitchFamily="34" charset="0"/>
              </a:rPr>
              <a:t>Imieliński</a:t>
            </a:r>
            <a:r>
              <a:rPr lang="en-US" sz="1600" dirty="0">
                <a:latin typeface="Calibri Light" pitchFamily="34" charset="0"/>
              </a:rPr>
              <a:t> T.</a:t>
            </a:r>
            <a:r>
              <a:rPr lang="pl-PL" sz="1600" dirty="0">
                <a:latin typeface="Calibri Light" pitchFamily="34" charset="0"/>
              </a:rPr>
              <a:t>,</a:t>
            </a:r>
            <a:r>
              <a:rPr lang="en-US" sz="1600" dirty="0">
                <a:latin typeface="Calibri Light" pitchFamily="34" charset="0"/>
              </a:rPr>
              <a:t> Swami A.</a:t>
            </a:r>
            <a:r>
              <a:rPr lang="pl-PL" sz="1600" dirty="0">
                <a:latin typeface="Calibri Light" pitchFamily="34" charset="0"/>
              </a:rPr>
              <a:t>,</a:t>
            </a:r>
            <a:r>
              <a:rPr lang="en-US" sz="1600" dirty="0">
                <a:latin typeface="Calibri Light" pitchFamily="34" charset="0"/>
              </a:rPr>
              <a:t> (1993). Mining association rules between sets of items in large databases. Proceedings of the 1993 ACM SIGMOD international conference on Management of data - SIGMOD '93.</a:t>
            </a:r>
            <a:r>
              <a:rPr lang="pl-PL" sz="1600" dirty="0">
                <a:latin typeface="Calibri Light" pitchFamily="34" charset="0"/>
              </a:rPr>
              <a:t> </a:t>
            </a:r>
            <a:r>
              <a:rPr lang="en-US" sz="1600" dirty="0">
                <a:latin typeface="Calibri Light" pitchFamily="34" charset="0"/>
              </a:rPr>
              <a:t>p. 207. </a:t>
            </a:r>
            <a:r>
              <a:rPr lang="pl-PL" sz="1600" dirty="0">
                <a:latin typeface="Calibri Light" pitchFamily="34" charset="0"/>
              </a:rPr>
              <a:t> d</a:t>
            </a:r>
            <a:r>
              <a:rPr lang="en-US" sz="1600" dirty="0">
                <a:latin typeface="Calibri Light" pitchFamily="34" charset="0"/>
              </a:rPr>
              <a:t>oi:10.1145/170035.170072. </a:t>
            </a:r>
            <a:endParaRPr lang="pl-PL" sz="1600" dirty="0">
              <a:latin typeface="Calibri Light" pitchFamily="34" charset="0"/>
            </a:endParaRPr>
          </a:p>
        </p:txBody>
      </p:sp>
    </p:spTree>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1181056" y="161365"/>
            <a:ext cx="7706076" cy="1143961"/>
          </a:xfrm>
        </p:spPr>
        <p:txBody>
          <a:bodyPr/>
          <a:lstStyle/>
          <a:p>
            <a:r>
              <a:rPr lang="en-US" smtClean="0"/>
              <a:t>Association rules learning</a:t>
            </a:r>
          </a:p>
        </p:txBody>
      </p:sp>
      <p:sp>
        <p:nvSpPr>
          <p:cNvPr id="18435" name="Symbol zastępczy zawartości 2"/>
          <p:cNvSpPr>
            <a:spLocks noGrp="1"/>
          </p:cNvSpPr>
          <p:nvPr>
            <p:ph idx="1"/>
          </p:nvPr>
        </p:nvSpPr>
        <p:spPr>
          <a:xfrm>
            <a:off x="1428410" y="1926292"/>
            <a:ext cx="7458721" cy="4312183"/>
          </a:xfrm>
        </p:spPr>
        <p:txBody>
          <a:bodyPr/>
          <a:lstStyle/>
          <a:p>
            <a:r>
              <a:rPr lang="en-US" sz="2300" dirty="0" smtClean="0"/>
              <a:t>each </a:t>
            </a:r>
            <a:r>
              <a:rPr lang="en-US" sz="2300" i="1" dirty="0" smtClean="0">
                <a:solidFill>
                  <a:srgbClr val="8A001A"/>
                </a:solidFill>
              </a:rPr>
              <a:t>frequent keyword set</a:t>
            </a:r>
            <a:r>
              <a:rPr lang="en-US" sz="2300" dirty="0" smtClean="0">
                <a:solidFill>
                  <a:srgbClr val="8A001A"/>
                </a:solidFill>
              </a:rPr>
              <a:t> </a:t>
            </a:r>
            <a:r>
              <a:rPr lang="en-US" sz="2300" dirty="0" smtClean="0"/>
              <a:t>creates a rule</a:t>
            </a:r>
          </a:p>
          <a:p>
            <a:r>
              <a:rPr lang="en-US" sz="2300" dirty="0" smtClean="0"/>
              <a:t>each frequent set is reused to create bigger </a:t>
            </a:r>
            <a:br>
              <a:rPr lang="en-US" sz="2300" dirty="0" smtClean="0"/>
            </a:br>
            <a:r>
              <a:rPr lang="en-US" sz="2300" i="1" dirty="0" smtClean="0">
                <a:solidFill>
                  <a:srgbClr val="1D6132"/>
                </a:solidFill>
              </a:rPr>
              <a:t>k</a:t>
            </a:r>
            <a:r>
              <a:rPr lang="en-US" sz="2300" dirty="0" smtClean="0">
                <a:solidFill>
                  <a:srgbClr val="1D6132"/>
                </a:solidFill>
              </a:rPr>
              <a:t>-elements</a:t>
            </a:r>
            <a:r>
              <a:rPr lang="en-US" sz="2300" dirty="0" smtClean="0"/>
              <a:t> frequent sets that are checked again in the context of the </a:t>
            </a:r>
            <a:r>
              <a:rPr lang="en-US" sz="2300" dirty="0" smtClean="0">
                <a:solidFill>
                  <a:srgbClr val="8A001A"/>
                </a:solidFill>
              </a:rPr>
              <a:t>support</a:t>
            </a:r>
          </a:p>
          <a:p>
            <a:r>
              <a:rPr lang="en-US" sz="2300" dirty="0" smtClean="0"/>
              <a:t>determine</a:t>
            </a:r>
            <a:r>
              <a:rPr lang="pl-PL" sz="2300" dirty="0" smtClean="0"/>
              <a:t>s</a:t>
            </a:r>
            <a:r>
              <a:rPr lang="en-US" sz="2300" dirty="0" smtClean="0"/>
              <a:t> what words have the property of </a:t>
            </a:r>
            <a:r>
              <a:rPr lang="pl-PL" sz="2300" dirty="0" smtClean="0"/>
              <a:t/>
            </a:r>
            <a:br>
              <a:rPr lang="pl-PL" sz="2300" dirty="0" smtClean="0"/>
            </a:br>
            <a:r>
              <a:rPr lang="en-US" sz="2300" dirty="0" smtClean="0"/>
              <a:t>"</a:t>
            </a:r>
            <a:r>
              <a:rPr lang="en-US" sz="2300" dirty="0" smtClean="0">
                <a:solidFill>
                  <a:srgbClr val="1D6132"/>
                </a:solidFill>
              </a:rPr>
              <a:t>co-existence</a:t>
            </a:r>
            <a:r>
              <a:rPr lang="en-US" sz="2300" dirty="0" smtClean="0"/>
              <a:t>" in the individual documents </a:t>
            </a:r>
          </a:p>
          <a:p>
            <a:r>
              <a:rPr lang="en-US" sz="2300" dirty="0" smtClean="0">
                <a:solidFill>
                  <a:srgbClr val="8A001A"/>
                </a:solidFill>
              </a:rPr>
              <a:t>define</a:t>
            </a:r>
            <a:r>
              <a:rPr lang="pl-PL" sz="2300" dirty="0" smtClean="0">
                <a:solidFill>
                  <a:srgbClr val="8A001A"/>
                </a:solidFill>
              </a:rPr>
              <a:t>s</a:t>
            </a:r>
            <a:r>
              <a:rPr lang="en-US" sz="2300" dirty="0" smtClean="0">
                <a:solidFill>
                  <a:srgbClr val="8A001A"/>
                </a:solidFill>
              </a:rPr>
              <a:t> groups </a:t>
            </a:r>
            <a:r>
              <a:rPr lang="en-US" sz="2300" dirty="0" smtClean="0"/>
              <a:t>of documents and the content</a:t>
            </a:r>
            <a:endParaRPr lang="pl-PL" sz="2300" dirty="0" smtClean="0"/>
          </a:p>
          <a:p>
            <a:r>
              <a:rPr lang="en-US" sz="2300" dirty="0" smtClean="0"/>
              <a:t>documents are grouped by scanning them in </a:t>
            </a:r>
            <a:r>
              <a:rPr lang="pl-PL" sz="2300" dirty="0" smtClean="0"/>
              <a:t/>
            </a:r>
            <a:br>
              <a:rPr lang="pl-PL" sz="2300" dirty="0" smtClean="0"/>
            </a:br>
            <a:r>
              <a:rPr lang="en-US" sz="2300" dirty="0" smtClean="0">
                <a:solidFill>
                  <a:srgbClr val="1D6132"/>
                </a:solidFill>
              </a:rPr>
              <a:t>sets of words </a:t>
            </a:r>
            <a:r>
              <a:rPr lang="en-US" sz="2300" dirty="0" smtClean="0"/>
              <a:t>occurring in every single association rule</a:t>
            </a:r>
          </a:p>
        </p:txBody>
      </p:sp>
      <p:sp>
        <p:nvSpPr>
          <p:cNvPr id="18436"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143F15F1-F2E8-45BA-8215-E202DC9112C8}" type="slidenum">
              <a:rPr lang="en-US" sz="900" smtClean="0">
                <a:cs typeface="Lucida Sans Unicode" pitchFamily="34" charset="0"/>
                <a:sym typeface="Arial" pitchFamily="34" charset="0"/>
              </a:rPr>
              <a:pPr/>
              <a:t>32</a:t>
            </a:fld>
            <a:endParaRPr lang="en-US" sz="900" dirty="0" smtClean="0">
              <a:cs typeface="Lucida Sans Unicode" pitchFamily="34" charset="0"/>
              <a:sym typeface="Arial" pitchFamily="34" charset="0"/>
            </a:endParaRPr>
          </a:p>
        </p:txBody>
      </p:sp>
    </p:spTree>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2"/>
          <p:cNvSpPr>
            <a:spLocks noGrp="1" noChangeArrowheads="1"/>
          </p:cNvSpPr>
          <p:nvPr>
            <p:ph type="title" idx="4294967295"/>
          </p:nvPr>
        </p:nvSpPr>
        <p:spPr/>
        <p:txBody>
          <a:bodyPr/>
          <a:lstStyle/>
          <a:p>
            <a:r>
              <a:rPr lang="pl-PL" smtClean="0">
                <a:latin typeface="Calibri" pitchFamily="34" charset="0"/>
              </a:rPr>
              <a:t>Klasyfikacja dokumentów</a:t>
            </a:r>
          </a:p>
        </p:txBody>
      </p:sp>
      <p:sp>
        <p:nvSpPr>
          <p:cNvPr id="321540" name="Rectangle 3"/>
          <p:cNvSpPr>
            <a:spLocks noGrp="1" noChangeArrowheads="1"/>
          </p:cNvSpPr>
          <p:nvPr>
            <p:ph type="body" idx="4294967295"/>
          </p:nvPr>
        </p:nvSpPr>
        <p:spPr/>
        <p:txBody>
          <a:bodyPr/>
          <a:lstStyle/>
          <a:p>
            <a:r>
              <a:rPr lang="pl-PL" smtClean="0">
                <a:latin typeface="Calibri" pitchFamily="34" charset="0"/>
              </a:rPr>
              <a:t>Automatyczna klasyfikacja dokumentów </a:t>
            </a:r>
          </a:p>
          <a:p>
            <a:pPr lvl="1"/>
            <a:r>
              <a:rPr lang="pl-PL" smtClean="0">
                <a:latin typeface="Calibri" pitchFamily="34" charset="0"/>
              </a:rPr>
              <a:t>(stron WWW, wiadomości e-mail, lub plików tekstowych) w oparciu o predefiniowany zbiór treningowy</a:t>
            </a:r>
          </a:p>
          <a:p>
            <a:r>
              <a:rPr lang="pl-PL" smtClean="0">
                <a:latin typeface="Calibri" pitchFamily="34" charset="0"/>
              </a:rPr>
              <a:t>Klasyfikacja tekstu:</a:t>
            </a:r>
          </a:p>
          <a:p>
            <a:pPr lvl="1"/>
            <a:r>
              <a:rPr lang="pl-PL" smtClean="0">
                <a:latin typeface="Calibri" pitchFamily="34" charset="0"/>
              </a:rPr>
              <a:t>Zbiór treningowy: generacja zbioru i jego klasyfikacja wymaga udziału ekspertów</a:t>
            </a:r>
          </a:p>
          <a:p>
            <a:pPr lvl="1"/>
            <a:r>
              <a:rPr lang="pl-PL" smtClean="0">
                <a:latin typeface="Calibri" pitchFamily="34" charset="0"/>
              </a:rPr>
              <a:t>Klasyfikacja: system eksploracji generuje zbiór reguł klasyfikacyjnych</a:t>
            </a:r>
          </a:p>
          <a:p>
            <a:pPr lvl="1"/>
            <a:r>
              <a:rPr lang="pl-PL" smtClean="0">
                <a:latin typeface="Calibri" pitchFamily="34" charset="0"/>
              </a:rPr>
              <a:t>Zastosowanie: odkryte reguły można zastosować do klasyfikacji nowych dokumentów tekstowych i ich podziału na klasy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2"/>
          <p:cNvSpPr>
            <a:spLocks noGrp="1" noChangeArrowheads="1"/>
          </p:cNvSpPr>
          <p:nvPr>
            <p:ph type="title" idx="4294967295"/>
          </p:nvPr>
        </p:nvSpPr>
        <p:spPr/>
        <p:txBody>
          <a:bodyPr/>
          <a:lstStyle/>
          <a:p>
            <a:r>
              <a:rPr lang="pl-PL" smtClean="0">
                <a:latin typeface="Calibri" pitchFamily="34" charset="0"/>
              </a:rPr>
              <a:t>Ekstrakcja cech</a:t>
            </a:r>
          </a:p>
        </p:txBody>
      </p:sp>
      <p:sp>
        <p:nvSpPr>
          <p:cNvPr id="322564" name="Rectangle 3"/>
          <p:cNvSpPr>
            <a:spLocks noGrp="1" noChangeArrowheads="1"/>
          </p:cNvSpPr>
          <p:nvPr>
            <p:ph type="body" idx="4294967295"/>
          </p:nvPr>
        </p:nvSpPr>
        <p:spPr/>
        <p:txBody>
          <a:bodyPr/>
          <a:lstStyle/>
          <a:p>
            <a:pPr marL="271463" indent="-271463">
              <a:lnSpc>
                <a:spcPct val="90000"/>
              </a:lnSpc>
            </a:pPr>
            <a:r>
              <a:rPr lang="pl-PL" smtClean="0">
                <a:latin typeface="Calibri" pitchFamily="34" charset="0"/>
              </a:rPr>
              <a:t>Automatyczne odkrywanie języka, w jakim został przygotowany dokument</a:t>
            </a:r>
          </a:p>
          <a:p>
            <a:pPr marL="271463" indent="-271463">
              <a:lnSpc>
                <a:spcPct val="90000"/>
              </a:lnSpc>
            </a:pPr>
            <a:r>
              <a:rPr lang="pl-PL" smtClean="0">
                <a:latin typeface="Calibri" pitchFamily="34" charset="0"/>
              </a:rPr>
              <a:t>Rozpoznawanie słownika (zbioru słów), który został wykorzystany do przygotowania tekstu</a:t>
            </a:r>
          </a:p>
          <a:p>
            <a:pPr marL="271463" indent="-271463">
              <a:lnSpc>
                <a:spcPct val="90000"/>
              </a:lnSpc>
            </a:pPr>
            <a:r>
              <a:rPr lang="pl-PL" smtClean="0">
                <a:latin typeface="Calibri" pitchFamily="34" charset="0"/>
              </a:rPr>
              <a:t>Rozpoznawanie typu dokumentu (artykuł gazetowy, ulotka, strona WWW, itd.)</a:t>
            </a:r>
          </a:p>
          <a:p>
            <a:pPr marL="271463" indent="-271463">
              <a:lnSpc>
                <a:spcPct val="90000"/>
              </a:lnSpc>
            </a:pPr>
            <a:r>
              <a:rPr lang="pl-PL" smtClean="0">
                <a:latin typeface="Calibri" pitchFamily="34" charset="0"/>
              </a:rPr>
              <a:t>Ekstrakcja nazwisk osób i ich afiliacji wymienionych w tekście</a:t>
            </a:r>
          </a:p>
          <a:p>
            <a:pPr marL="271463" indent="-271463">
              <a:lnSpc>
                <a:spcPct val="90000"/>
              </a:lnSpc>
            </a:pPr>
            <a:r>
              <a:rPr lang="pl-PL" smtClean="0">
                <a:latin typeface="Calibri" pitchFamily="34" charset="0"/>
              </a:rPr>
              <a:t>Znajdowanie skrótów wprowadzonych w tekście i łączenie tych skrótów z ich pełnym brzmieniem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1181056" y="161365"/>
            <a:ext cx="7706076" cy="1143961"/>
          </a:xfrm>
        </p:spPr>
        <p:txBody>
          <a:bodyPr/>
          <a:lstStyle/>
          <a:p>
            <a:r>
              <a:rPr lang="en-US" smtClean="0"/>
              <a:t>Rough sets</a:t>
            </a:r>
          </a:p>
        </p:txBody>
      </p:sp>
      <p:sp>
        <p:nvSpPr>
          <p:cNvPr id="3" name="Symbol zastępczy zawartości 2"/>
          <p:cNvSpPr>
            <a:spLocks noGrp="1"/>
          </p:cNvSpPr>
          <p:nvPr>
            <p:ph idx="1"/>
          </p:nvPr>
        </p:nvSpPr>
        <p:spPr>
          <a:xfrm>
            <a:off x="811381" y="1468131"/>
            <a:ext cx="7890913" cy="4770344"/>
          </a:xfrm>
        </p:spPr>
        <p:txBody>
          <a:bodyPr>
            <a:normAutofit/>
          </a:bodyPr>
          <a:lstStyle/>
          <a:p>
            <a:pPr>
              <a:defRPr/>
            </a:pPr>
            <a:r>
              <a:rPr lang="en-US" dirty="0" smtClean="0">
                <a:solidFill>
                  <a:srgbClr val="1D6132"/>
                </a:solidFill>
                <a:sym typeface="Arial" charset="0"/>
              </a:rPr>
              <a:t>rough set theory: </a:t>
            </a:r>
            <a:r>
              <a:rPr lang="en-US" dirty="0" smtClean="0">
                <a:sym typeface="Arial" charset="0"/>
              </a:rPr>
              <a:t>the set is described by attributes</a:t>
            </a:r>
            <a:endParaRPr lang="pl-PL" dirty="0" smtClean="0">
              <a:sym typeface="Arial" charset="0"/>
            </a:endParaRPr>
          </a:p>
          <a:p>
            <a:pPr>
              <a:defRPr/>
            </a:pPr>
            <a:r>
              <a:rPr lang="en-US" dirty="0" smtClean="0">
                <a:solidFill>
                  <a:srgbClr val="8A001A"/>
                </a:solidFill>
                <a:sym typeface="Arial" charset="0"/>
              </a:rPr>
              <a:t>rough sets</a:t>
            </a:r>
            <a:r>
              <a:rPr lang="en-US" dirty="0" smtClean="0">
                <a:sym typeface="Arial" charset="0"/>
              </a:rPr>
              <a:t>: possibility to search the relationships between the attributes that characterize documents</a:t>
            </a:r>
          </a:p>
          <a:p>
            <a:pPr>
              <a:defRPr/>
            </a:pPr>
            <a:r>
              <a:rPr lang="en-US" dirty="0" smtClean="0">
                <a:sym typeface="Arial" charset="0"/>
              </a:rPr>
              <a:t>implies the potential for </a:t>
            </a:r>
            <a:r>
              <a:rPr lang="en-US" dirty="0" smtClean="0">
                <a:solidFill>
                  <a:srgbClr val="1D6132"/>
                </a:solidFill>
                <a:sym typeface="Arial" charset="0"/>
              </a:rPr>
              <a:t>ambiguity</a:t>
            </a:r>
          </a:p>
          <a:p>
            <a:pPr lvl="1">
              <a:defRPr/>
            </a:pPr>
            <a:r>
              <a:rPr lang="en-US" dirty="0" smtClean="0">
                <a:solidFill>
                  <a:schemeClr val="bg1">
                    <a:lumMod val="50000"/>
                  </a:schemeClr>
                </a:solidFill>
                <a:sym typeface="Arial" charset="0"/>
              </a:rPr>
              <a:t>rough set is composed of the </a:t>
            </a:r>
            <a:r>
              <a:rPr lang="en-US" dirty="0" smtClean="0">
                <a:solidFill>
                  <a:srgbClr val="8A001A"/>
                </a:solidFill>
                <a:sym typeface="Arial" charset="0"/>
              </a:rPr>
              <a:t>lower and upper </a:t>
            </a:r>
            <a:r>
              <a:rPr lang="en-US" dirty="0" smtClean="0">
                <a:solidFill>
                  <a:srgbClr val="1D6132"/>
                </a:solidFill>
                <a:sym typeface="Arial" charset="0"/>
              </a:rPr>
              <a:t>approximations</a:t>
            </a:r>
          </a:p>
          <a:p>
            <a:pPr>
              <a:defRPr/>
            </a:pPr>
            <a:r>
              <a:rPr lang="en-US" dirty="0" smtClean="0">
                <a:sym typeface="Arial" charset="0"/>
              </a:rPr>
              <a:t>divides documents into groups called </a:t>
            </a:r>
            <a:br>
              <a:rPr lang="en-US" dirty="0" smtClean="0">
                <a:sym typeface="Arial" charset="0"/>
              </a:rPr>
            </a:br>
            <a:r>
              <a:rPr lang="en-US" dirty="0" smtClean="0">
                <a:solidFill>
                  <a:srgbClr val="8A001A"/>
                </a:solidFill>
                <a:sym typeface="Arial" charset="0"/>
              </a:rPr>
              <a:t>disjoint classes of abstraction</a:t>
            </a:r>
          </a:p>
          <a:p>
            <a:pPr>
              <a:defRPr/>
            </a:pPr>
            <a:r>
              <a:rPr lang="en-US" dirty="0" smtClean="0">
                <a:solidFill>
                  <a:srgbClr val="1D6132"/>
                </a:solidFill>
                <a:sym typeface="Arial" charset="0"/>
              </a:rPr>
              <a:t>reduct</a:t>
            </a:r>
            <a:r>
              <a:rPr lang="en-US" dirty="0" smtClean="0">
                <a:sym typeface="Arial" charset="0"/>
              </a:rPr>
              <a:t>: is a set, which cannot be reduced without losing the identification of objects </a:t>
            </a:r>
          </a:p>
          <a:p>
            <a:pPr>
              <a:defRPr/>
            </a:pPr>
            <a:endParaRPr lang="en-US" dirty="0">
              <a:sym typeface="Arial" charset="0"/>
            </a:endParaRPr>
          </a:p>
        </p:txBody>
      </p:sp>
      <p:sp>
        <p:nvSpPr>
          <p:cNvPr id="15364"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AA11F41C-52F4-4173-B9DA-2FEBF7813855}" type="slidenum">
              <a:rPr lang="en-US" sz="900" smtClean="0">
                <a:cs typeface="Lucida Sans Unicode" pitchFamily="34" charset="0"/>
                <a:sym typeface="Arial" pitchFamily="34" charset="0"/>
              </a:rPr>
              <a:pPr/>
              <a:t>35</a:t>
            </a:fld>
            <a:endParaRPr lang="en-US" sz="900" dirty="0" smtClean="0">
              <a:cs typeface="Lucida Sans Unicode" pitchFamily="34" charset="0"/>
              <a:sym typeface="Arial" pitchFamily="34" charset="0"/>
            </a:endParaRPr>
          </a:p>
        </p:txBody>
      </p:sp>
      <p:sp>
        <p:nvSpPr>
          <p:cNvPr id="15365" name="Prostokąt 4"/>
          <p:cNvSpPr>
            <a:spLocks noChangeArrowheads="1"/>
          </p:cNvSpPr>
          <p:nvPr/>
        </p:nvSpPr>
        <p:spPr bwMode="auto">
          <a:xfrm>
            <a:off x="4202326" y="6042532"/>
            <a:ext cx="4572000" cy="573456"/>
          </a:xfrm>
          <a:prstGeom prst="rect">
            <a:avLst/>
          </a:prstGeom>
          <a:noFill/>
          <a:ln w="9525">
            <a:noFill/>
            <a:miter lim="800000"/>
            <a:headEnd/>
            <a:tailEnd/>
          </a:ln>
        </p:spPr>
        <p:txBody>
          <a:bodyPr lIns="80229" tIns="40115" rIns="80229" bIns="40115">
            <a:spAutoFit/>
          </a:bodyPr>
          <a:lstStyle/>
          <a:p>
            <a:r>
              <a:rPr lang="en-US" sz="1600" dirty="0">
                <a:latin typeface="Calibri Light" pitchFamily="34" charset="0"/>
              </a:rPr>
              <a:t>Z. </a:t>
            </a:r>
            <a:r>
              <a:rPr lang="en-US" sz="1600" dirty="0" err="1">
                <a:latin typeface="Calibri Light" pitchFamily="34" charset="0"/>
              </a:rPr>
              <a:t>Pawlak</a:t>
            </a:r>
            <a:r>
              <a:rPr lang="pl-PL" sz="1600" dirty="0">
                <a:latin typeface="Calibri Light" pitchFamily="34" charset="0"/>
              </a:rPr>
              <a:t>, 1982. </a:t>
            </a:r>
            <a:r>
              <a:rPr lang="en-US" sz="1600" dirty="0">
                <a:latin typeface="Calibri Light" pitchFamily="34" charset="0"/>
              </a:rPr>
              <a:t>Rough sets</a:t>
            </a:r>
            <a:r>
              <a:rPr lang="pl-PL" sz="1600" dirty="0">
                <a:latin typeface="Calibri Light" pitchFamily="34" charset="0"/>
              </a:rPr>
              <a:t>,</a:t>
            </a:r>
            <a:r>
              <a:rPr lang="en-US" sz="1600" dirty="0">
                <a:latin typeface="Calibri Light" pitchFamily="34" charset="0"/>
              </a:rPr>
              <a:t> International Journal of Computer and Information Sciences, 11, </a:t>
            </a:r>
            <a:r>
              <a:rPr lang="pl-PL" sz="1600" dirty="0" err="1">
                <a:latin typeface="Calibri Light" pitchFamily="34" charset="0"/>
              </a:rPr>
              <a:t>pp</a:t>
            </a:r>
            <a:r>
              <a:rPr lang="en-US" sz="1600" dirty="0">
                <a:latin typeface="Calibri Light" pitchFamily="34" charset="0"/>
              </a:rPr>
              <a:t>. 341-356.</a:t>
            </a:r>
            <a:endParaRPr lang="pl-PL" sz="1600" dirty="0">
              <a:latin typeface="Calibri Light" pitchFamily="34" charset="0"/>
            </a:endParaRPr>
          </a:p>
        </p:txBody>
      </p:sp>
    </p:spTree>
  </p:cSld>
  <p:clrMapOvr>
    <a:masterClrMapping/>
  </p:clrMapOvr>
  <p:transition>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35059" y="4279046"/>
            <a:ext cx="7706076" cy="1189009"/>
          </a:xfrm>
          <a:prstGeom prst="rect">
            <a:avLst/>
          </a:prstGeom>
        </p:spPr>
        <p:txBody>
          <a:bodyPr lIns="80229" tIns="40115" rIns="80229" bIns="40115">
            <a:spAutoFit/>
          </a:bodyPr>
          <a:lstStyle/>
          <a:p>
            <a:pPr algn="ctr" eaLnBrk="0" hangingPunct="0">
              <a:defRPr/>
            </a:pPr>
            <a:r>
              <a:rPr lang="en-US" dirty="0">
                <a:solidFill>
                  <a:schemeClr val="bg1">
                    <a:lumMod val="50000"/>
                  </a:schemeClr>
                </a:solidFill>
                <a:latin typeface="Consolas" pitchFamily="49" charset="0"/>
                <a:cs typeface="Consolas" pitchFamily="49" charset="0"/>
                <a:sym typeface="Arial" charset="0"/>
              </a:rPr>
              <a:t>IF 0,0,0,0,1,1,1,0,0,0,0,0,0 THEN "heat treatment"  </a:t>
            </a:r>
            <a:r>
              <a:rPr lang="pl-PL" i="1" dirty="0">
                <a:latin typeface="Arial" charset="0"/>
                <a:cs typeface="Arial" charset="0"/>
                <a:sym typeface="Arial" charset="0"/>
              </a:rPr>
              <a:t/>
            </a:r>
            <a:br>
              <a:rPr lang="pl-PL" i="1" dirty="0">
                <a:latin typeface="Arial" charset="0"/>
                <a:cs typeface="Arial" charset="0"/>
                <a:sym typeface="Arial" charset="0"/>
              </a:rPr>
            </a:br>
            <a:endParaRPr lang="pl-PL" i="1" dirty="0">
              <a:latin typeface="Arial" charset="0"/>
              <a:cs typeface="Arial" charset="0"/>
              <a:sym typeface="Arial" charset="0"/>
            </a:endParaRPr>
          </a:p>
          <a:p>
            <a:pPr algn="ctr" eaLnBrk="0" hangingPunct="0">
              <a:defRPr/>
            </a:pPr>
            <a:r>
              <a:rPr lang="en-US" dirty="0">
                <a:latin typeface="Calibri Light" pitchFamily="34" charset="0"/>
                <a:cs typeface="Lucida Sans Unicode" pitchFamily="34" charset="0"/>
                <a:sym typeface="Arial" charset="0"/>
              </a:rPr>
              <a:t>where a string of bits indicates the occurrence of keywords from the decision table </a:t>
            </a:r>
            <a:endParaRPr lang="pl-PL" dirty="0">
              <a:latin typeface="Calibri Light" pitchFamily="34" charset="0"/>
              <a:cs typeface="Lucida Sans Unicode" pitchFamily="34" charset="0"/>
              <a:sym typeface="Arial" charset="0"/>
            </a:endParaRPr>
          </a:p>
        </p:txBody>
      </p:sp>
      <p:sp>
        <p:nvSpPr>
          <p:cNvPr id="16387" name="Tytuł 1"/>
          <p:cNvSpPr txBox="1">
            <a:spLocks/>
          </p:cNvSpPr>
          <p:nvPr/>
        </p:nvSpPr>
        <p:spPr bwMode="auto">
          <a:xfrm>
            <a:off x="1181056" y="161365"/>
            <a:ext cx="7706076" cy="1143961"/>
          </a:xfrm>
          <a:prstGeom prst="rect">
            <a:avLst/>
          </a:prstGeom>
          <a:noFill/>
          <a:ln w="9525">
            <a:noFill/>
            <a:miter lim="800000"/>
            <a:headEnd/>
            <a:tailEnd/>
          </a:ln>
        </p:spPr>
        <p:txBody>
          <a:bodyPr lIns="80229" tIns="40115" rIns="80229" bIns="40115" anchor="ctr"/>
          <a:lstStyle/>
          <a:p>
            <a:pPr algn="ctr" defTabSz="915118" eaLnBrk="0" hangingPunct="0"/>
            <a:r>
              <a:rPr lang="en-US" sz="3200" dirty="0">
                <a:latin typeface="Calibri Light" pitchFamily="34" charset="0"/>
                <a:cs typeface="Lucida Sans Unicode" pitchFamily="34" charset="0"/>
              </a:rPr>
              <a:t>Rough sets</a:t>
            </a:r>
          </a:p>
        </p:txBody>
      </p:sp>
      <p:sp>
        <p:nvSpPr>
          <p:cNvPr id="7" name="Prostokąt 6"/>
          <p:cNvSpPr/>
          <p:nvPr/>
        </p:nvSpPr>
        <p:spPr>
          <a:xfrm>
            <a:off x="1365892" y="1403297"/>
            <a:ext cx="6843050" cy="1919465"/>
          </a:xfrm>
          <a:prstGeom prst="rect">
            <a:avLst/>
          </a:prstGeom>
        </p:spPr>
        <p:txBody>
          <a:bodyPr lIns="80229" tIns="40115" rIns="80229" bIns="40115">
            <a:spAutoFit/>
          </a:bodyPr>
          <a:lstStyle/>
          <a:p>
            <a:pPr marL="470791" indent="-470791" defTabSz="915118" eaLnBrk="0" hangingPunct="0">
              <a:lnSpc>
                <a:spcPct val="80000"/>
              </a:lnSpc>
              <a:spcBef>
                <a:spcPts val="702"/>
              </a:spcBef>
              <a:buSzPct val="80000"/>
              <a:buFont typeface="Calibri" pitchFamily="34" charset="0"/>
              <a:buChar char="―"/>
              <a:defRPr/>
            </a:pPr>
            <a:r>
              <a:rPr lang="en-US" sz="2300" b="1" dirty="0">
                <a:solidFill>
                  <a:srgbClr val="8A001A"/>
                </a:solidFill>
                <a:latin typeface="Calibri Light" pitchFamily="34" charset="0"/>
                <a:ea typeface="Lucida Sans Unicode" pitchFamily="34" charset="0"/>
                <a:cs typeface="Lucida Sans Unicode" pitchFamily="34" charset="0"/>
                <a:sym typeface="Arial" charset="0"/>
              </a:rPr>
              <a:t>decision table</a:t>
            </a:r>
            <a:r>
              <a:rPr lang="en-US" sz="2300" b="1" dirty="0">
                <a:latin typeface="Calibri Light" pitchFamily="34" charset="0"/>
                <a:ea typeface="Lucida Sans Unicode" pitchFamily="34" charset="0"/>
                <a:cs typeface="Lucida Sans Unicode" pitchFamily="34" charset="0"/>
                <a:sym typeface="Arial" charset="0"/>
              </a:rPr>
              <a:t> </a:t>
            </a:r>
            <a:r>
              <a:rPr lang="en-US" sz="2300" dirty="0">
                <a:latin typeface="Calibri Light" pitchFamily="34" charset="0"/>
                <a:ea typeface="Lucida Sans Unicode" pitchFamily="34" charset="0"/>
                <a:cs typeface="Lucida Sans Unicode" pitchFamily="34" charset="0"/>
                <a:sym typeface="Arial" charset="0"/>
              </a:rPr>
              <a:t>contains the </a:t>
            </a:r>
            <a:r>
              <a:rPr lang="en-US" sz="2300" dirty="0">
                <a:solidFill>
                  <a:srgbClr val="1D6132"/>
                </a:solidFill>
                <a:latin typeface="Calibri Light" pitchFamily="34" charset="0"/>
                <a:ea typeface="Lucida Sans Unicode" pitchFamily="34" charset="0"/>
                <a:cs typeface="Lucida Sans Unicode" pitchFamily="34" charset="0"/>
                <a:sym typeface="Arial" charset="0"/>
              </a:rPr>
              <a:t>conditional attributes (keywords)</a:t>
            </a:r>
            <a:r>
              <a:rPr lang="en-US" sz="2300" dirty="0">
                <a:latin typeface="Calibri Light" pitchFamily="34" charset="0"/>
                <a:ea typeface="Lucida Sans Unicode" pitchFamily="34" charset="0"/>
                <a:cs typeface="Lucida Sans Unicode" pitchFamily="34" charset="0"/>
                <a:sym typeface="Arial" charset="0"/>
              </a:rPr>
              <a:t> and a </a:t>
            </a:r>
            <a:r>
              <a:rPr lang="en-US" sz="2300" dirty="0">
                <a:solidFill>
                  <a:srgbClr val="8A001A"/>
                </a:solidFill>
                <a:latin typeface="Calibri Light" pitchFamily="34" charset="0"/>
                <a:ea typeface="Lucida Sans Unicode" pitchFamily="34" charset="0"/>
                <a:cs typeface="Lucida Sans Unicode" pitchFamily="34" charset="0"/>
                <a:sym typeface="Arial" charset="0"/>
              </a:rPr>
              <a:t>decision attributes (class of documents)</a:t>
            </a:r>
            <a:r>
              <a:rPr lang="en-US" sz="2300" dirty="0">
                <a:latin typeface="Calibri Light" pitchFamily="34" charset="0"/>
                <a:ea typeface="Lucida Sans Unicode" pitchFamily="34" charset="0"/>
                <a:cs typeface="Lucida Sans Unicode" pitchFamily="34" charset="0"/>
                <a:sym typeface="Arial" charset="0"/>
              </a:rPr>
              <a:t>, under which the system performs an analysis of the newly added document. </a:t>
            </a:r>
          </a:p>
          <a:p>
            <a:pPr marL="470791" indent="-470791" defTabSz="915118" eaLnBrk="0" hangingPunct="0">
              <a:lnSpc>
                <a:spcPct val="80000"/>
              </a:lnSpc>
              <a:spcBef>
                <a:spcPts val="702"/>
              </a:spcBef>
              <a:buSzPct val="80000"/>
              <a:buFont typeface="Calibri" pitchFamily="34" charset="0"/>
              <a:buChar char="―"/>
              <a:defRPr/>
            </a:pPr>
            <a:r>
              <a:rPr lang="en-US" sz="2300" dirty="0">
                <a:latin typeface="Calibri Light" pitchFamily="34" charset="0"/>
                <a:ea typeface="Lucida Sans Unicode" pitchFamily="34" charset="0"/>
                <a:cs typeface="Lucida Sans Unicode" pitchFamily="34" charset="0"/>
                <a:sym typeface="Arial" charset="0"/>
              </a:rPr>
              <a:t>calculating </a:t>
            </a:r>
            <a:r>
              <a:rPr lang="en-US" sz="2300" b="1" dirty="0">
                <a:solidFill>
                  <a:srgbClr val="1D6132"/>
                </a:solidFill>
                <a:latin typeface="Calibri Light" pitchFamily="34" charset="0"/>
                <a:ea typeface="Lucida Sans Unicode" pitchFamily="34" charset="0"/>
                <a:cs typeface="Lucida Sans Unicode" pitchFamily="34" charset="0"/>
                <a:sym typeface="Arial" charset="0"/>
              </a:rPr>
              <a:t>reducts</a:t>
            </a:r>
            <a:r>
              <a:rPr lang="en-US" sz="2300" dirty="0">
                <a:latin typeface="Calibri Light" pitchFamily="34" charset="0"/>
                <a:ea typeface="Lucida Sans Unicode" pitchFamily="34" charset="0"/>
                <a:cs typeface="Lucida Sans Unicode" pitchFamily="34" charset="0"/>
                <a:sym typeface="Arial" charset="0"/>
              </a:rPr>
              <a:t> </a:t>
            </a:r>
            <a:r>
              <a:rPr lang="en-US" dirty="0">
                <a:solidFill>
                  <a:schemeClr val="bg1">
                    <a:lumMod val="50000"/>
                  </a:schemeClr>
                </a:solidFill>
                <a:latin typeface="Calibri Light" pitchFamily="34" charset="0"/>
                <a:ea typeface="Lucida Sans Unicode" pitchFamily="34" charset="0"/>
                <a:cs typeface="Lucida Sans Unicode" pitchFamily="34" charset="0"/>
                <a:sym typeface="Arial" charset="0"/>
              </a:rPr>
              <a:t>(to obtain the most general set of rules)</a:t>
            </a:r>
            <a:r>
              <a:rPr lang="en-US" dirty="0">
                <a:latin typeface="Calibri Light" pitchFamily="34" charset="0"/>
                <a:ea typeface="Lucida Sans Unicode" pitchFamily="34" charset="0"/>
                <a:cs typeface="Lucida Sans Unicode" pitchFamily="34" charset="0"/>
                <a:sym typeface="Arial" charset="0"/>
              </a:rPr>
              <a:t> </a:t>
            </a:r>
            <a:r>
              <a:rPr lang="en-US" sz="2300" dirty="0">
                <a:latin typeface="Calibri Light" pitchFamily="34" charset="0"/>
                <a:ea typeface="Lucida Sans Unicode" pitchFamily="34" charset="0"/>
                <a:cs typeface="Lucida Sans Unicode" pitchFamily="34" charset="0"/>
                <a:sym typeface="Arial" charset="0"/>
              </a:rPr>
              <a:t>and the rules that generated the decision </a:t>
            </a:r>
          </a:p>
        </p:txBody>
      </p:sp>
      <p:sp>
        <p:nvSpPr>
          <p:cNvPr id="16389"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DACB902A-01BC-40CF-8D01-ACDDF28FCD46}" type="slidenum">
              <a:rPr lang="en-US" sz="900" smtClean="0">
                <a:cs typeface="Lucida Sans Unicode" pitchFamily="34" charset="0"/>
                <a:sym typeface="Arial" pitchFamily="34" charset="0"/>
              </a:rPr>
              <a:pPr/>
              <a:t>36</a:t>
            </a:fld>
            <a:endParaRPr lang="en-US" sz="900" dirty="0" smtClean="0">
              <a:cs typeface="Lucida Sans Unicode" pitchFamily="34" charset="0"/>
              <a:sym typeface="Arial" pitchFamily="34" charset="0"/>
            </a:endParaRPr>
          </a:p>
        </p:txBody>
      </p:sp>
      <p:sp>
        <p:nvSpPr>
          <p:cNvPr id="16390" name="Prostokąt 5"/>
          <p:cNvSpPr>
            <a:spLocks noChangeArrowheads="1"/>
          </p:cNvSpPr>
          <p:nvPr/>
        </p:nvSpPr>
        <p:spPr bwMode="auto">
          <a:xfrm>
            <a:off x="2167759" y="3820886"/>
            <a:ext cx="2205341" cy="358012"/>
          </a:xfrm>
          <a:prstGeom prst="rect">
            <a:avLst/>
          </a:prstGeom>
          <a:noFill/>
          <a:ln w="9525">
            <a:noFill/>
            <a:miter lim="800000"/>
            <a:headEnd/>
            <a:tailEnd/>
          </a:ln>
        </p:spPr>
        <p:txBody>
          <a:bodyPr wrap="none" lIns="80229" tIns="40115" rIns="80229" bIns="40115">
            <a:spAutoFit/>
          </a:bodyPr>
          <a:lstStyle/>
          <a:p>
            <a:r>
              <a:rPr lang="en-US">
                <a:solidFill>
                  <a:srgbClr val="1D6132"/>
                </a:solidFill>
                <a:latin typeface="Calibri Light" pitchFamily="34" charset="0"/>
                <a:cs typeface="Lucida Sans Unicode" pitchFamily="34" charset="0"/>
              </a:rPr>
              <a:t>conditional attributes </a:t>
            </a:r>
            <a:endParaRPr lang="pl-PL"/>
          </a:p>
        </p:txBody>
      </p:sp>
      <p:sp>
        <p:nvSpPr>
          <p:cNvPr id="16391" name="Prostokąt 7"/>
          <p:cNvSpPr>
            <a:spLocks noChangeArrowheads="1"/>
          </p:cNvSpPr>
          <p:nvPr/>
        </p:nvSpPr>
        <p:spPr bwMode="auto">
          <a:xfrm>
            <a:off x="6174375" y="3820886"/>
            <a:ext cx="1932703" cy="358012"/>
          </a:xfrm>
          <a:prstGeom prst="rect">
            <a:avLst/>
          </a:prstGeom>
          <a:noFill/>
          <a:ln w="9525">
            <a:noFill/>
            <a:miter lim="800000"/>
            <a:headEnd/>
            <a:tailEnd/>
          </a:ln>
        </p:spPr>
        <p:txBody>
          <a:bodyPr wrap="none" lIns="80229" tIns="40115" rIns="80229" bIns="40115">
            <a:spAutoFit/>
          </a:bodyPr>
          <a:lstStyle/>
          <a:p>
            <a:r>
              <a:rPr lang="en-US">
                <a:solidFill>
                  <a:srgbClr val="8A001A"/>
                </a:solidFill>
                <a:latin typeface="Calibri Light" pitchFamily="34" charset="0"/>
                <a:cs typeface="Lucida Sans Unicode" pitchFamily="34" charset="0"/>
              </a:rPr>
              <a:t>class of documents</a:t>
            </a:r>
            <a:endParaRPr lang="pl-PL"/>
          </a:p>
        </p:txBody>
      </p:sp>
      <p:cxnSp>
        <p:nvCxnSpPr>
          <p:cNvPr id="16392" name="Łącznik prosty 13"/>
          <p:cNvCxnSpPr>
            <a:cxnSpLocks noChangeShapeType="1"/>
          </p:cNvCxnSpPr>
          <p:nvPr/>
        </p:nvCxnSpPr>
        <p:spPr bwMode="auto">
          <a:xfrm>
            <a:off x="1550730" y="4234383"/>
            <a:ext cx="3699460" cy="0"/>
          </a:xfrm>
          <a:prstGeom prst="line">
            <a:avLst/>
          </a:prstGeom>
          <a:noFill/>
          <a:ln w="12700" algn="ctr">
            <a:solidFill>
              <a:srgbClr val="30A253"/>
            </a:solidFill>
            <a:round/>
            <a:headEnd/>
            <a:tailEnd/>
          </a:ln>
        </p:spPr>
      </p:cxnSp>
      <p:cxnSp>
        <p:nvCxnSpPr>
          <p:cNvPr id="16393" name="Łącznik prosty 14"/>
          <p:cNvCxnSpPr>
            <a:cxnSpLocks noChangeShapeType="1"/>
          </p:cNvCxnSpPr>
          <p:nvPr/>
        </p:nvCxnSpPr>
        <p:spPr bwMode="auto">
          <a:xfrm>
            <a:off x="1550730" y="4240146"/>
            <a:ext cx="6795" cy="275184"/>
          </a:xfrm>
          <a:prstGeom prst="line">
            <a:avLst/>
          </a:prstGeom>
          <a:noFill/>
          <a:ln w="12700" algn="ctr">
            <a:solidFill>
              <a:srgbClr val="30A253"/>
            </a:solidFill>
            <a:round/>
            <a:headEnd/>
            <a:tailEnd/>
          </a:ln>
        </p:spPr>
      </p:cxnSp>
      <p:cxnSp>
        <p:nvCxnSpPr>
          <p:cNvPr id="16394" name="Łącznik prosty 16"/>
          <p:cNvCxnSpPr>
            <a:cxnSpLocks noChangeShapeType="1"/>
          </p:cNvCxnSpPr>
          <p:nvPr/>
        </p:nvCxnSpPr>
        <p:spPr bwMode="auto">
          <a:xfrm>
            <a:off x="5250189" y="4234384"/>
            <a:ext cx="0" cy="260776"/>
          </a:xfrm>
          <a:prstGeom prst="line">
            <a:avLst/>
          </a:prstGeom>
          <a:noFill/>
          <a:ln w="12700" algn="ctr">
            <a:solidFill>
              <a:srgbClr val="30A253"/>
            </a:solidFill>
            <a:round/>
            <a:headEnd/>
            <a:tailEnd/>
          </a:ln>
        </p:spPr>
      </p:cxnSp>
      <p:cxnSp>
        <p:nvCxnSpPr>
          <p:cNvPr id="16395" name="Łącznik prosty 23"/>
          <p:cNvCxnSpPr>
            <a:cxnSpLocks noChangeShapeType="1"/>
          </p:cNvCxnSpPr>
          <p:nvPr/>
        </p:nvCxnSpPr>
        <p:spPr bwMode="auto">
          <a:xfrm>
            <a:off x="6052057" y="4270402"/>
            <a:ext cx="2404241" cy="0"/>
          </a:xfrm>
          <a:prstGeom prst="line">
            <a:avLst/>
          </a:prstGeom>
          <a:noFill/>
          <a:ln w="12700" algn="ctr">
            <a:solidFill>
              <a:srgbClr val="B80023"/>
            </a:solidFill>
            <a:round/>
            <a:headEnd/>
            <a:tailEnd/>
          </a:ln>
        </p:spPr>
      </p:cxnSp>
      <p:cxnSp>
        <p:nvCxnSpPr>
          <p:cNvPr id="16396" name="Łącznik prosty 24"/>
          <p:cNvCxnSpPr>
            <a:cxnSpLocks noChangeShapeType="1"/>
          </p:cNvCxnSpPr>
          <p:nvPr/>
        </p:nvCxnSpPr>
        <p:spPr bwMode="auto">
          <a:xfrm>
            <a:off x="6052056" y="4270402"/>
            <a:ext cx="0" cy="260777"/>
          </a:xfrm>
          <a:prstGeom prst="line">
            <a:avLst/>
          </a:prstGeom>
          <a:noFill/>
          <a:ln w="12700" algn="ctr">
            <a:solidFill>
              <a:srgbClr val="B80023"/>
            </a:solidFill>
            <a:round/>
            <a:headEnd/>
            <a:tailEnd/>
          </a:ln>
        </p:spPr>
      </p:cxnSp>
      <p:cxnSp>
        <p:nvCxnSpPr>
          <p:cNvPr id="16397" name="Łącznik prosty 25"/>
          <p:cNvCxnSpPr>
            <a:cxnSpLocks noChangeShapeType="1"/>
          </p:cNvCxnSpPr>
          <p:nvPr/>
        </p:nvCxnSpPr>
        <p:spPr bwMode="auto">
          <a:xfrm>
            <a:off x="8456297" y="4270402"/>
            <a:ext cx="0" cy="260777"/>
          </a:xfrm>
          <a:prstGeom prst="line">
            <a:avLst/>
          </a:prstGeom>
          <a:noFill/>
          <a:ln w="12700" algn="ctr">
            <a:solidFill>
              <a:srgbClr val="B80023"/>
            </a:solidFill>
            <a:round/>
            <a:headEnd/>
            <a:tailEnd/>
          </a:ln>
        </p:spPr>
      </p:cxnSp>
    </p:spTree>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2"/>
          <p:cNvSpPr>
            <a:spLocks noGrp="1" noChangeArrowheads="1"/>
          </p:cNvSpPr>
          <p:nvPr>
            <p:ph type="title" idx="4294967295"/>
          </p:nvPr>
        </p:nvSpPr>
        <p:spPr/>
        <p:txBody>
          <a:bodyPr/>
          <a:lstStyle/>
          <a:p>
            <a:r>
              <a:rPr lang="pl-PL" smtClean="0">
                <a:latin typeface="Calibri" pitchFamily="34" charset="0"/>
              </a:rPr>
              <a:t>Grupowanie dokumentów</a:t>
            </a:r>
          </a:p>
        </p:txBody>
      </p:sp>
      <p:sp>
        <p:nvSpPr>
          <p:cNvPr id="323588" name="Rectangle 3"/>
          <p:cNvSpPr>
            <a:spLocks noGrp="1" noChangeArrowheads="1"/>
          </p:cNvSpPr>
          <p:nvPr>
            <p:ph type="body" idx="4294967295"/>
          </p:nvPr>
        </p:nvSpPr>
        <p:spPr/>
        <p:txBody>
          <a:bodyPr/>
          <a:lstStyle/>
          <a:p>
            <a:r>
              <a:rPr lang="pl-PL" smtClean="0">
                <a:latin typeface="Calibri" pitchFamily="34" charset="0"/>
              </a:rPr>
              <a:t>Automatyczne grupowanie dokumentów w oparciu o ich zawartość</a:t>
            </a:r>
          </a:p>
          <a:p>
            <a:r>
              <a:rPr lang="pl-PL" smtClean="0">
                <a:latin typeface="Calibri" pitchFamily="34" charset="0"/>
              </a:rPr>
              <a:t>Grupowanie dokumentów:</a:t>
            </a:r>
          </a:p>
          <a:p>
            <a:pPr lvl="1"/>
            <a:r>
              <a:rPr lang="pl-PL" smtClean="0">
                <a:latin typeface="Calibri" pitchFamily="34" charset="0"/>
              </a:rPr>
              <a:t>Wstępne przetwarzanie dokumentów:</a:t>
            </a:r>
          </a:p>
          <a:p>
            <a:pPr lvl="2"/>
            <a:r>
              <a:rPr lang="pl-PL" smtClean="0">
                <a:latin typeface="Calibri" pitchFamily="34" charset="0"/>
              </a:rPr>
              <a:t>Parsing, stemming, usuwanie słów ze stop listy, ekstrakcja cech, analiza leksykalna, itp.</a:t>
            </a:r>
          </a:p>
          <a:p>
            <a:pPr lvl="1"/>
            <a:r>
              <a:rPr lang="pl-PL" smtClean="0">
                <a:latin typeface="Calibri" pitchFamily="34" charset="0"/>
              </a:rPr>
              <a:t>Hierarchiczne grupowanie aglomeracyjne</a:t>
            </a:r>
          </a:p>
          <a:p>
            <a:pPr lvl="2"/>
            <a:r>
              <a:rPr lang="pl-PL" smtClean="0">
                <a:latin typeface="Calibri" pitchFamily="34" charset="0"/>
              </a:rPr>
              <a:t>Problem definicja miary podobieństwa</a:t>
            </a:r>
          </a:p>
          <a:p>
            <a:pPr lvl="1"/>
            <a:r>
              <a:rPr lang="pl-PL" smtClean="0">
                <a:latin typeface="Calibri" pitchFamily="34" charset="0"/>
              </a:rPr>
              <a:t>Znajdowanie charakterystyki klastrów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2"/>
          <p:cNvSpPr>
            <a:spLocks noGrp="1" noChangeArrowheads="1"/>
          </p:cNvSpPr>
          <p:nvPr>
            <p:ph type="title" idx="4294967295"/>
          </p:nvPr>
        </p:nvSpPr>
        <p:spPr/>
        <p:txBody>
          <a:bodyPr/>
          <a:lstStyle/>
          <a:p>
            <a:r>
              <a:rPr lang="pl-PL" smtClean="0">
                <a:latin typeface="Calibri" pitchFamily="34" charset="0"/>
              </a:rPr>
              <a:t>Grupowanie a kategoryzacja</a:t>
            </a:r>
          </a:p>
        </p:txBody>
      </p:sp>
      <p:sp>
        <p:nvSpPr>
          <p:cNvPr id="324612" name="Rectangle 3"/>
          <p:cNvSpPr>
            <a:spLocks noGrp="1" noChangeArrowheads="1"/>
          </p:cNvSpPr>
          <p:nvPr>
            <p:ph type="body" idx="4294967295"/>
          </p:nvPr>
        </p:nvSpPr>
        <p:spPr/>
        <p:txBody>
          <a:bodyPr/>
          <a:lstStyle/>
          <a:p>
            <a:r>
              <a:rPr lang="pl-PL" smtClean="0">
                <a:latin typeface="Calibri" pitchFamily="34" charset="0"/>
              </a:rPr>
              <a:t>Grupowanie:</a:t>
            </a:r>
          </a:p>
          <a:p>
            <a:pPr lvl="1"/>
            <a:r>
              <a:rPr lang="pl-PL" sz="2000" smtClean="0">
                <a:latin typeface="Calibri" pitchFamily="34" charset="0"/>
              </a:rPr>
              <a:t>Dokumenty są przetwarzane i grupowane w dynamicznie generowane klastry</a:t>
            </a:r>
          </a:p>
          <a:p>
            <a:r>
              <a:rPr lang="pl-PL" smtClean="0">
                <a:latin typeface="Calibri" pitchFamily="34" charset="0"/>
              </a:rPr>
              <a:t>Kategoryzacja/klasyfikacja:</a:t>
            </a:r>
          </a:p>
          <a:p>
            <a:pPr lvl="1"/>
            <a:r>
              <a:rPr lang="pl-PL" sz="2000" smtClean="0">
                <a:latin typeface="Calibri" pitchFamily="34" charset="0"/>
              </a:rPr>
              <a:t>Dokumenty są przetwarzane i grupowane w zbiór predefiniowanych klas w oparciu o taksonomię generowaną przez zbiór treningowy</a:t>
            </a:r>
          </a:p>
          <a:p>
            <a:pPr lvl="1"/>
            <a:r>
              <a:rPr lang="pl-PL" sz="2000" smtClean="0">
                <a:latin typeface="Calibri" pitchFamily="34" charset="0"/>
              </a:rPr>
              <a:t>Taksonomia klas pozwalająca na grupowanie dokumentów według haseł (tematów)</a:t>
            </a:r>
          </a:p>
          <a:p>
            <a:pPr lvl="1"/>
            <a:r>
              <a:rPr lang="pl-PL" sz="2000" smtClean="0">
                <a:latin typeface="Calibri" pitchFamily="34" charset="0"/>
              </a:rPr>
              <a:t>Użytkownicy definiują kategorie dokumentów</a:t>
            </a:r>
          </a:p>
          <a:p>
            <a:pPr lvl="1"/>
            <a:r>
              <a:rPr lang="pl-PL" sz="2000" smtClean="0">
                <a:latin typeface="Calibri" pitchFamily="34" charset="0"/>
              </a:rPr>
              <a:t>Przeprowadzany jest ranking dokumentów z punktu widzenia przypisania danego dokumentu do określonej kategorii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1181056" y="161365"/>
            <a:ext cx="7706076" cy="1143961"/>
          </a:xfrm>
        </p:spPr>
        <p:txBody>
          <a:bodyPr/>
          <a:lstStyle/>
          <a:p>
            <a:r>
              <a:rPr lang="pl-PL" smtClean="0"/>
              <a:t>słowniczek</a:t>
            </a:r>
          </a:p>
        </p:txBody>
      </p:sp>
      <p:sp>
        <p:nvSpPr>
          <p:cNvPr id="3" name="Symbol zastępczy zawartości 2"/>
          <p:cNvSpPr>
            <a:spLocks noGrp="1"/>
          </p:cNvSpPr>
          <p:nvPr>
            <p:ph idx="1"/>
          </p:nvPr>
        </p:nvSpPr>
        <p:spPr>
          <a:xfrm>
            <a:off x="811382" y="1468131"/>
            <a:ext cx="8075750" cy="4770344"/>
          </a:xfrm>
        </p:spPr>
        <p:txBody>
          <a:bodyPr/>
          <a:lstStyle/>
          <a:p>
            <a:pPr>
              <a:defRPr/>
            </a:pPr>
            <a:r>
              <a:rPr lang="pl-PL" dirty="0" smtClean="0">
                <a:cs typeface="Tahoma" pitchFamily="34" charset="0"/>
              </a:rPr>
              <a:t>technologiczna wiedza dziedzinowo-zależna ―</a:t>
            </a:r>
            <a:br>
              <a:rPr lang="pl-PL" dirty="0" smtClean="0">
                <a:cs typeface="Tahoma" pitchFamily="34" charset="0"/>
              </a:rPr>
            </a:br>
            <a:r>
              <a:rPr lang="pl-PL" i="1" dirty="0" err="1" smtClean="0">
                <a:solidFill>
                  <a:srgbClr val="1D6132"/>
                </a:solidFill>
                <a:effectLst>
                  <a:outerShdw blurRad="38100" dist="38100" dir="2700000" algn="tl">
                    <a:srgbClr val="C0C0C0"/>
                  </a:outerShdw>
                </a:effectLst>
                <a:cs typeface="Tahoma" pitchFamily="34" charset="0"/>
              </a:rPr>
              <a:t>technological</a:t>
            </a:r>
            <a:r>
              <a:rPr lang="pl-PL" i="1" dirty="0" smtClean="0">
                <a:solidFill>
                  <a:srgbClr val="1D6132"/>
                </a:solidFill>
                <a:effectLst>
                  <a:outerShdw blurRad="38100" dist="38100" dir="2700000" algn="tl">
                    <a:srgbClr val="C0C0C0"/>
                  </a:outerShdw>
                </a:effectLst>
                <a:cs typeface="Tahoma" pitchFamily="34" charset="0"/>
              </a:rPr>
              <a:t> </a:t>
            </a:r>
            <a:r>
              <a:rPr lang="pl-PL" i="1" dirty="0" err="1" smtClean="0">
                <a:solidFill>
                  <a:srgbClr val="1D6132"/>
                </a:solidFill>
                <a:effectLst>
                  <a:outerShdw blurRad="38100" dist="38100" dir="2700000" algn="tl">
                    <a:srgbClr val="C0C0C0"/>
                  </a:outerShdw>
                </a:effectLst>
                <a:cs typeface="Tahoma" pitchFamily="34" charset="0"/>
              </a:rPr>
              <a:t>domain-specific</a:t>
            </a:r>
            <a:r>
              <a:rPr lang="pl-PL" i="1" dirty="0" smtClean="0">
                <a:solidFill>
                  <a:srgbClr val="1D6132"/>
                </a:solidFill>
                <a:effectLst>
                  <a:outerShdw blurRad="38100" dist="38100" dir="2700000" algn="tl">
                    <a:srgbClr val="C0C0C0"/>
                  </a:outerShdw>
                </a:effectLst>
                <a:cs typeface="Tahoma" pitchFamily="34" charset="0"/>
              </a:rPr>
              <a:t> </a:t>
            </a:r>
            <a:r>
              <a:rPr lang="pl-PL" i="1" dirty="0" err="1" smtClean="0">
                <a:solidFill>
                  <a:srgbClr val="1D6132"/>
                </a:solidFill>
                <a:effectLst>
                  <a:outerShdw blurRad="38100" dist="38100" dir="2700000" algn="tl">
                    <a:srgbClr val="C0C0C0"/>
                  </a:outerShdw>
                </a:effectLst>
                <a:cs typeface="Tahoma" pitchFamily="34" charset="0"/>
              </a:rPr>
              <a:t>knowledge</a:t>
            </a:r>
            <a:r>
              <a:rPr lang="pl-PL" i="1" dirty="0" smtClean="0">
                <a:solidFill>
                  <a:srgbClr val="1D6132"/>
                </a:solidFill>
                <a:effectLst>
                  <a:outerShdw blurRad="38100" dist="38100" dir="2700000" algn="tl">
                    <a:srgbClr val="C0C0C0"/>
                  </a:outerShdw>
                </a:effectLst>
                <a:cs typeface="Tahoma" pitchFamily="34" charset="0"/>
              </a:rPr>
              <a:t/>
            </a:r>
            <a:br>
              <a:rPr lang="pl-PL" i="1" dirty="0" smtClean="0">
                <a:solidFill>
                  <a:srgbClr val="1D6132"/>
                </a:solidFill>
                <a:effectLst>
                  <a:outerShdw blurRad="38100" dist="38100" dir="2700000" algn="tl">
                    <a:srgbClr val="C0C0C0"/>
                  </a:outerShdw>
                </a:effectLst>
                <a:cs typeface="Tahoma" pitchFamily="34" charset="0"/>
              </a:rPr>
            </a:br>
            <a:r>
              <a:rPr lang="pl-PL" sz="2100" dirty="0" smtClean="0">
                <a:solidFill>
                  <a:srgbClr val="7F7F7F"/>
                </a:solidFill>
                <a:cs typeface="Tahoma" pitchFamily="34" charset="0"/>
              </a:rPr>
              <a:t>wiedza z zakresu metalurgii, przetwórstwa metali, odlewnictwa, etc.,</a:t>
            </a:r>
            <a:endParaRPr lang="pl-PL" dirty="0" smtClean="0">
              <a:solidFill>
                <a:srgbClr val="7F7F7F"/>
              </a:solidFill>
            </a:endParaRPr>
          </a:p>
          <a:p>
            <a:pPr>
              <a:defRPr/>
            </a:pPr>
            <a:r>
              <a:rPr lang="pl-PL" i="1" dirty="0" smtClean="0">
                <a:solidFill>
                  <a:srgbClr val="8A001A"/>
                </a:solidFill>
                <a:effectLst>
                  <a:outerShdw blurRad="38100" dist="38100" dir="2700000" algn="tl">
                    <a:srgbClr val="C0C0C0"/>
                  </a:outerShdw>
                </a:effectLst>
              </a:rPr>
              <a:t>analiza semantyczna </a:t>
            </a:r>
            <a:r>
              <a:rPr lang="pl-PL" dirty="0" smtClean="0"/>
              <a:t>― badacz pyta się o znaczenie poszczególnych słów oraz form tekstu, uwzględniamy polisemię i synonimię</a:t>
            </a:r>
          </a:p>
          <a:p>
            <a:pPr>
              <a:defRPr/>
            </a:pPr>
            <a:r>
              <a:rPr lang="pl-PL" i="1" dirty="0" smtClean="0">
                <a:solidFill>
                  <a:srgbClr val="1D6132"/>
                </a:solidFill>
                <a:effectLst>
                  <a:outerShdw blurRad="38100" dist="38100" dir="2700000" algn="tl">
                    <a:srgbClr val="C0C0C0"/>
                  </a:outerShdw>
                </a:effectLst>
                <a:cs typeface="Tahoma" pitchFamily="34" charset="0"/>
              </a:rPr>
              <a:t>modelowanie semantyczne </a:t>
            </a:r>
            <a:r>
              <a:rPr lang="pl-PL" dirty="0" smtClean="0">
                <a:solidFill>
                  <a:schemeClr val="tx1"/>
                </a:solidFill>
                <a:cs typeface="Tahoma" pitchFamily="34" charset="0"/>
              </a:rPr>
              <a:t>― </a:t>
            </a:r>
            <a:r>
              <a:rPr lang="pl-PL" dirty="0" smtClean="0"/>
              <a:t>proces definiowania struktur informacji, ich treści i wzajemnych relacji</a:t>
            </a:r>
          </a:p>
          <a:p>
            <a:pPr>
              <a:defRPr/>
            </a:pPr>
            <a:r>
              <a:rPr lang="pl-PL" i="1" dirty="0" smtClean="0">
                <a:solidFill>
                  <a:srgbClr val="7F7F7F"/>
                </a:solidFill>
                <a:effectLst>
                  <a:outerShdw blurRad="38100" dist="38100" dir="2700000" algn="tl">
                    <a:srgbClr val="C0C0C0"/>
                  </a:outerShdw>
                </a:effectLst>
                <a:cs typeface="Tahoma" pitchFamily="34" charset="0"/>
              </a:rPr>
              <a:t>integracja wiedzy</a:t>
            </a:r>
            <a:r>
              <a:rPr lang="pl-PL" dirty="0" smtClean="0">
                <a:cs typeface="Tahoma" pitchFamily="34" charset="0"/>
              </a:rPr>
              <a:t> ― proces tworzenia się całości z poszczególnych części (</a:t>
            </a:r>
            <a:r>
              <a:rPr lang="pl-PL" sz="2100" dirty="0" smtClean="0">
                <a:solidFill>
                  <a:srgbClr val="7F7F7F"/>
                </a:solidFill>
                <a:cs typeface="Tahoma" pitchFamily="34" charset="0"/>
              </a:rPr>
              <a:t>bazy wiedzy</a:t>
            </a:r>
            <a:r>
              <a:rPr lang="pl-PL" dirty="0" smtClean="0">
                <a:cs typeface="Tahoma" pitchFamily="34" charset="0"/>
              </a:rPr>
              <a:t>)</a:t>
            </a:r>
            <a:endParaRPr lang="pl-PL"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1181056" y="161365"/>
            <a:ext cx="7706076" cy="1143961"/>
          </a:xfrm>
        </p:spPr>
        <p:txBody>
          <a:bodyPr/>
          <a:lstStyle/>
          <a:p>
            <a:r>
              <a:rPr lang="en-AU" smtClean="0"/>
              <a:t>text mining</a:t>
            </a:r>
          </a:p>
        </p:txBody>
      </p:sp>
      <p:pic>
        <p:nvPicPr>
          <p:cNvPr id="29699" name="Picture 5"/>
          <p:cNvPicPr>
            <a:picLocks noChangeAspect="1" noChangeArrowheads="1"/>
          </p:cNvPicPr>
          <p:nvPr/>
        </p:nvPicPr>
        <p:blipFill>
          <a:blip r:embed="rId2" cstate="print"/>
          <a:srcRect/>
          <a:stretch>
            <a:fillRect/>
          </a:stretch>
        </p:blipFill>
        <p:spPr bwMode="auto">
          <a:xfrm>
            <a:off x="4146603" y="1141080"/>
            <a:ext cx="4760914" cy="3986573"/>
          </a:xfrm>
          <a:prstGeom prst="rect">
            <a:avLst/>
          </a:prstGeom>
          <a:noFill/>
          <a:ln w="9525">
            <a:noFill/>
            <a:miter lim="800000"/>
            <a:headEnd/>
            <a:tailEnd/>
          </a:ln>
        </p:spPr>
      </p:pic>
      <p:sp>
        <p:nvSpPr>
          <p:cNvPr id="2" name="Symbol zastępczy zawartości 2"/>
          <p:cNvSpPr>
            <a:spLocks noGrp="1"/>
          </p:cNvSpPr>
          <p:nvPr>
            <p:ph idx="1"/>
          </p:nvPr>
        </p:nvSpPr>
        <p:spPr>
          <a:xfrm>
            <a:off x="811381" y="2122234"/>
            <a:ext cx="4993320" cy="3658080"/>
          </a:xfrm>
        </p:spPr>
        <p:txBody>
          <a:bodyPr>
            <a:normAutofit fontScale="92500"/>
          </a:bodyPr>
          <a:lstStyle/>
          <a:p>
            <a:pPr>
              <a:defRPr/>
            </a:pPr>
            <a:r>
              <a:rPr lang="en-US" dirty="0" smtClean="0">
                <a:solidFill>
                  <a:srgbClr val="1D6132"/>
                </a:solidFill>
              </a:rPr>
              <a:t>text mining</a:t>
            </a:r>
            <a:r>
              <a:rPr lang="en-US" dirty="0" smtClean="0"/>
              <a:t>: a set of methods used to analyze unstructured data and discover patterns that were unknown</a:t>
            </a:r>
          </a:p>
          <a:p>
            <a:pPr>
              <a:defRPr/>
            </a:pPr>
            <a:r>
              <a:rPr lang="en-US" dirty="0" smtClean="0">
                <a:solidFill>
                  <a:srgbClr val="8A001A"/>
                </a:solidFill>
              </a:rPr>
              <a:t>lexical</a:t>
            </a:r>
            <a:r>
              <a:rPr lang="en-US" dirty="0" smtClean="0"/>
              <a:t> and </a:t>
            </a:r>
            <a:r>
              <a:rPr lang="en-US" dirty="0" smtClean="0">
                <a:solidFill>
                  <a:srgbClr val="8A001A"/>
                </a:solidFill>
              </a:rPr>
              <a:t>syntactic</a:t>
            </a:r>
            <a:r>
              <a:rPr lang="en-US" dirty="0" smtClean="0"/>
              <a:t> components have been more broadly explored in text mining than the </a:t>
            </a:r>
            <a:r>
              <a:rPr lang="en-US" dirty="0" smtClean="0">
                <a:solidFill>
                  <a:srgbClr val="1D6132"/>
                </a:solidFill>
              </a:rPr>
              <a:t>semantic</a:t>
            </a:r>
            <a:r>
              <a:rPr lang="en-US" dirty="0" smtClean="0"/>
              <a:t> component</a:t>
            </a:r>
          </a:p>
          <a:p>
            <a:pPr>
              <a:defRPr/>
            </a:pPr>
            <a:r>
              <a:rPr lang="en-US" dirty="0" smtClean="0"/>
              <a:t>text mining based on text </a:t>
            </a:r>
            <a:r>
              <a:rPr lang="en-US" dirty="0" smtClean="0">
                <a:solidFill>
                  <a:srgbClr val="8A001A"/>
                </a:solidFill>
              </a:rPr>
              <a:t>semantics</a:t>
            </a:r>
            <a:r>
              <a:rPr lang="en-US" dirty="0" smtClean="0"/>
              <a:t> can </a:t>
            </a:r>
            <a:r>
              <a:rPr lang="en-US" dirty="0" smtClean="0">
                <a:solidFill>
                  <a:srgbClr val="8A001A"/>
                </a:solidFill>
              </a:rPr>
              <a:t>go further </a:t>
            </a:r>
            <a:r>
              <a:rPr lang="en-US" dirty="0" smtClean="0"/>
              <a:t>than text mining based only on lexicon or syntax</a:t>
            </a:r>
          </a:p>
        </p:txBody>
      </p:sp>
      <p:sp>
        <p:nvSpPr>
          <p:cNvPr id="6" name="Prostokąt zaokrąglony 5"/>
          <p:cNvSpPr/>
          <p:nvPr/>
        </p:nvSpPr>
        <p:spPr bwMode="auto">
          <a:xfrm>
            <a:off x="1304733" y="5715481"/>
            <a:ext cx="3019912" cy="362047"/>
          </a:xfrm>
          <a:prstGeom prst="roundRect">
            <a:avLst/>
          </a:prstGeom>
          <a:gradFill flip="none" rotWithShape="1">
            <a:gsLst>
              <a:gs pos="0">
                <a:schemeClr val="accent3">
                  <a:lumMod val="85000"/>
                  <a:shade val="30000"/>
                  <a:satMod val="115000"/>
                </a:schemeClr>
              </a:gs>
              <a:gs pos="50000">
                <a:schemeClr val="accent3">
                  <a:lumMod val="85000"/>
                  <a:shade val="67500"/>
                  <a:satMod val="115000"/>
                </a:schemeClr>
              </a:gs>
              <a:gs pos="100000">
                <a:schemeClr val="accent3">
                  <a:lumMod val="85000"/>
                  <a:shade val="100000"/>
                  <a:satMod val="115000"/>
                </a:schemeClr>
              </a:gs>
            </a:gsLst>
            <a:lin ang="0" scaled="1"/>
            <a:tileRect/>
          </a:gradFill>
          <a:ln>
            <a:headEnd type="none" w="med" len="med"/>
            <a:tailEnd type="none" w="med" len="med"/>
          </a:ln>
          <a:extLst>
            <a:ext uri="{AF507438-7753-43E0-B8FC-AC1667EBCBE1}"/>
          </a:extLst>
        </p:spPr>
        <p:style>
          <a:lnRef idx="1">
            <a:schemeClr val="dk1"/>
          </a:lnRef>
          <a:fillRef idx="2">
            <a:schemeClr val="dk1"/>
          </a:fillRef>
          <a:effectRef idx="1">
            <a:schemeClr val="dk1"/>
          </a:effectRef>
          <a:fontRef idx="minor">
            <a:schemeClr val="dk1"/>
          </a:fontRef>
        </p:style>
        <p:txBody>
          <a:bodyPr lIns="40115" tIns="40115" rIns="40115" bIns="40115">
            <a:spAutoFit/>
          </a:bodyPr>
          <a:lstStyle/>
          <a:p>
            <a:pPr algn="ctr" hangingPunct="0">
              <a:defRPr/>
            </a:pPr>
            <a:r>
              <a:rPr lang="pl-PL" sz="1600" b="1" dirty="0">
                <a:solidFill>
                  <a:srgbClr val="000000"/>
                </a:solidFill>
                <a:effectLst>
                  <a:outerShdw blurRad="38100" dist="38100" dir="2700000" algn="tl">
                    <a:srgbClr val="000000">
                      <a:alpha val="43137"/>
                    </a:srgbClr>
                  </a:outerShdw>
                </a:effectLst>
                <a:latin typeface="Calibri Light" pitchFamily="34" charset="0"/>
              </a:rPr>
              <a:t>A </a:t>
            </a:r>
            <a:r>
              <a:rPr lang="pl-PL" sz="1600" b="1" dirty="0" err="1">
                <a:solidFill>
                  <a:srgbClr val="000000"/>
                </a:solidFill>
                <a:effectLst>
                  <a:outerShdw blurRad="38100" dist="38100" dir="2700000" algn="tl">
                    <a:srgbClr val="000000">
                      <a:alpha val="43137"/>
                    </a:srgbClr>
                  </a:outerShdw>
                </a:effectLst>
                <a:latin typeface="Calibri Light" pitchFamily="34" charset="0"/>
              </a:rPr>
              <a:t>causes</a:t>
            </a:r>
            <a:r>
              <a:rPr lang="pl-PL" sz="1600" b="1" dirty="0">
                <a:solidFill>
                  <a:srgbClr val="000000"/>
                </a:solidFill>
                <a:effectLst>
                  <a:outerShdw blurRad="38100" dist="38100" dir="2700000" algn="tl">
                    <a:srgbClr val="000000">
                      <a:alpha val="43137"/>
                    </a:srgbClr>
                  </a:outerShdw>
                </a:effectLst>
                <a:latin typeface="Calibri Light" pitchFamily="34" charset="0"/>
              </a:rPr>
              <a:t> B</a:t>
            </a:r>
          </a:p>
        </p:txBody>
      </p:sp>
      <p:sp>
        <p:nvSpPr>
          <p:cNvPr id="7" name="Prostokąt zaokrąglony 6"/>
          <p:cNvSpPr/>
          <p:nvPr/>
        </p:nvSpPr>
        <p:spPr bwMode="auto">
          <a:xfrm>
            <a:off x="1304733" y="6173642"/>
            <a:ext cx="3019912" cy="362047"/>
          </a:xfrm>
          <a:prstGeom prst="roundRect">
            <a:avLst/>
          </a:prstGeom>
          <a:gradFill flip="none" rotWithShape="1">
            <a:gsLst>
              <a:gs pos="0">
                <a:schemeClr val="accent3">
                  <a:lumMod val="85000"/>
                  <a:shade val="30000"/>
                  <a:satMod val="115000"/>
                </a:schemeClr>
              </a:gs>
              <a:gs pos="50000">
                <a:schemeClr val="accent3">
                  <a:lumMod val="85000"/>
                  <a:shade val="67500"/>
                  <a:satMod val="115000"/>
                </a:schemeClr>
              </a:gs>
              <a:gs pos="100000">
                <a:schemeClr val="accent3">
                  <a:lumMod val="85000"/>
                  <a:shade val="100000"/>
                  <a:satMod val="115000"/>
                </a:schemeClr>
              </a:gs>
            </a:gsLst>
            <a:lin ang="0" scaled="1"/>
            <a:tileRect/>
          </a:gradFill>
          <a:ln>
            <a:headEnd type="none" w="med" len="med"/>
            <a:tailEnd type="none" w="med" len="med"/>
          </a:ln>
          <a:extLst>
            <a:ext uri="{AF507438-7753-43E0-B8FC-AC1667EBCBE1}"/>
          </a:extLst>
        </p:spPr>
        <p:style>
          <a:lnRef idx="1">
            <a:schemeClr val="dk1"/>
          </a:lnRef>
          <a:fillRef idx="2">
            <a:schemeClr val="dk1"/>
          </a:fillRef>
          <a:effectRef idx="1">
            <a:schemeClr val="dk1"/>
          </a:effectRef>
          <a:fontRef idx="minor">
            <a:schemeClr val="dk1"/>
          </a:fontRef>
        </p:style>
        <p:txBody>
          <a:bodyPr lIns="40115" tIns="40115" rIns="40115" bIns="40115">
            <a:spAutoFit/>
          </a:bodyPr>
          <a:lstStyle/>
          <a:p>
            <a:pPr algn="ctr" hangingPunct="0">
              <a:defRPr/>
            </a:pPr>
            <a:r>
              <a:rPr lang="pl-PL" sz="1600" b="1" dirty="0">
                <a:solidFill>
                  <a:srgbClr val="000000"/>
                </a:solidFill>
                <a:effectLst>
                  <a:outerShdw blurRad="38100" dist="38100" dir="2700000" algn="tl">
                    <a:srgbClr val="000000">
                      <a:alpha val="43137"/>
                    </a:srgbClr>
                  </a:outerShdw>
                </a:effectLst>
                <a:latin typeface="Calibri Light" pitchFamily="34" charset="0"/>
              </a:rPr>
              <a:t>B </a:t>
            </a:r>
            <a:r>
              <a:rPr lang="pl-PL" sz="1600" b="1" dirty="0" err="1">
                <a:solidFill>
                  <a:srgbClr val="000000"/>
                </a:solidFill>
                <a:effectLst>
                  <a:outerShdw blurRad="38100" dist="38100" dir="2700000" algn="tl">
                    <a:srgbClr val="000000">
                      <a:alpha val="43137"/>
                    </a:srgbClr>
                  </a:outerShdw>
                </a:effectLst>
                <a:latin typeface="Calibri Light" pitchFamily="34" charset="0"/>
              </a:rPr>
              <a:t>causes</a:t>
            </a:r>
            <a:r>
              <a:rPr lang="pl-PL" sz="1600" b="1" dirty="0">
                <a:solidFill>
                  <a:srgbClr val="000000"/>
                </a:solidFill>
                <a:effectLst>
                  <a:outerShdw blurRad="38100" dist="38100" dir="2700000" algn="tl">
                    <a:srgbClr val="000000">
                      <a:alpha val="43137"/>
                    </a:srgbClr>
                  </a:outerShdw>
                </a:effectLst>
                <a:latin typeface="Calibri Light" pitchFamily="34" charset="0"/>
              </a:rPr>
              <a:t> A</a:t>
            </a:r>
          </a:p>
        </p:txBody>
      </p:sp>
      <p:sp>
        <p:nvSpPr>
          <p:cNvPr id="29703" name="Prostokąt 7"/>
          <p:cNvSpPr>
            <a:spLocks noChangeArrowheads="1"/>
          </p:cNvSpPr>
          <p:nvPr/>
        </p:nvSpPr>
        <p:spPr bwMode="auto">
          <a:xfrm>
            <a:off x="5743541" y="5846590"/>
            <a:ext cx="3215622" cy="838520"/>
          </a:xfrm>
          <a:prstGeom prst="rect">
            <a:avLst/>
          </a:prstGeom>
          <a:noFill/>
          <a:ln w="9525">
            <a:noFill/>
            <a:miter lim="800000"/>
            <a:headEnd/>
            <a:tailEnd/>
          </a:ln>
        </p:spPr>
        <p:txBody>
          <a:bodyPr lIns="80229" tIns="40115" rIns="80229" bIns="40115">
            <a:spAutoFit/>
          </a:bodyPr>
          <a:lstStyle/>
          <a:p>
            <a:r>
              <a:rPr lang="en-US" sz="1600" dirty="0" err="1">
                <a:latin typeface="Calibri Light" pitchFamily="34" charset="0"/>
              </a:rPr>
              <a:t>Aggarwal</a:t>
            </a:r>
            <a:r>
              <a:rPr lang="en-US" sz="1600" dirty="0">
                <a:latin typeface="Calibri Light" pitchFamily="34" charset="0"/>
              </a:rPr>
              <a:t> C., (2018). Machine Learning for Text: An Introduction. 1-16. 10.1007/978-3-319-73531-3_1</a:t>
            </a:r>
            <a:endParaRPr lang="pl-PL" sz="1600" dirty="0">
              <a:latin typeface="Calibri Light"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1181056" y="161365"/>
            <a:ext cx="7706076" cy="1143961"/>
          </a:xfrm>
        </p:spPr>
        <p:txBody>
          <a:bodyPr/>
          <a:lstStyle/>
          <a:p>
            <a:r>
              <a:rPr lang="en-US" smtClean="0"/>
              <a:t>semantics</a:t>
            </a:r>
          </a:p>
        </p:txBody>
      </p:sp>
      <p:sp>
        <p:nvSpPr>
          <p:cNvPr id="12291" name="Symbol zastępczy zawartości 2"/>
          <p:cNvSpPr>
            <a:spLocks noGrp="1"/>
          </p:cNvSpPr>
          <p:nvPr>
            <p:ph idx="1"/>
          </p:nvPr>
        </p:nvSpPr>
        <p:spPr>
          <a:xfrm>
            <a:off x="811381" y="1468131"/>
            <a:ext cx="3760619" cy="4770344"/>
          </a:xfrm>
        </p:spPr>
        <p:txBody>
          <a:bodyPr>
            <a:normAutofit lnSpcReduction="10000"/>
          </a:bodyPr>
          <a:lstStyle/>
          <a:p>
            <a:pPr>
              <a:defRPr/>
            </a:pPr>
            <a:r>
              <a:rPr lang="en-US" sz="2300" dirty="0" smtClean="0"/>
              <a:t>semantics defines the </a:t>
            </a:r>
            <a:r>
              <a:rPr lang="en-US" sz="2300" dirty="0" smtClean="0">
                <a:solidFill>
                  <a:srgbClr val="8A001A"/>
                </a:solidFill>
                <a:effectLst>
                  <a:outerShdw blurRad="38100" dist="38100" dir="2700000" algn="tl">
                    <a:srgbClr val="000000">
                      <a:alpha val="43137"/>
                    </a:srgbClr>
                  </a:outerShdw>
                </a:effectLst>
              </a:rPr>
              <a:t>meaning of symbols</a:t>
            </a:r>
          </a:p>
          <a:p>
            <a:pPr>
              <a:defRPr/>
            </a:pPr>
            <a:r>
              <a:rPr lang="en-US" sz="2300" dirty="0" smtClean="0"/>
              <a:t>text semantics is closely related to </a:t>
            </a:r>
            <a:r>
              <a:rPr lang="en-US" sz="2300" dirty="0" smtClean="0">
                <a:solidFill>
                  <a:srgbClr val="1D6132"/>
                </a:solidFill>
                <a:effectLst>
                  <a:outerShdw blurRad="38100" dist="38100" dir="2700000" algn="tl">
                    <a:srgbClr val="000000">
                      <a:alpha val="43137"/>
                    </a:srgbClr>
                  </a:outerShdw>
                </a:effectLst>
              </a:rPr>
              <a:t>ontologies</a:t>
            </a:r>
            <a:r>
              <a:rPr lang="en-US" sz="2300" dirty="0" smtClean="0"/>
              <a:t> and other similar types of </a:t>
            </a:r>
            <a:r>
              <a:rPr lang="en-US" sz="2300" dirty="0" smtClean="0">
                <a:solidFill>
                  <a:srgbClr val="1D6132"/>
                </a:solidFill>
                <a:effectLst>
                  <a:outerShdw blurRad="38100" dist="38100" dir="2700000" algn="tl">
                    <a:srgbClr val="000000">
                      <a:alpha val="43137"/>
                    </a:srgbClr>
                  </a:outerShdw>
                </a:effectLst>
              </a:rPr>
              <a:t>knowledge representation</a:t>
            </a:r>
            <a:r>
              <a:rPr lang="en-US" sz="2300" dirty="0" smtClean="0"/>
              <a:t>.</a:t>
            </a:r>
          </a:p>
          <a:p>
            <a:pPr>
              <a:defRPr/>
            </a:pPr>
            <a:endParaRPr lang="en-US" sz="2300" dirty="0" smtClean="0"/>
          </a:p>
          <a:p>
            <a:pPr>
              <a:defRPr/>
            </a:pPr>
            <a:r>
              <a:rPr lang="en-US" sz="2300" dirty="0" smtClean="0"/>
              <a:t>ontologies can be applied for two general purposes: the support of systems and as tools to support human tasks </a:t>
            </a:r>
          </a:p>
        </p:txBody>
      </p:sp>
      <p:sp>
        <p:nvSpPr>
          <p:cNvPr id="12293" name="Text Box 5"/>
          <p:cNvSpPr txBox="1">
            <a:spLocks noChangeArrowheads="1"/>
          </p:cNvSpPr>
          <p:nvPr/>
        </p:nvSpPr>
        <p:spPr bwMode="auto">
          <a:xfrm>
            <a:off x="4644008" y="1124744"/>
            <a:ext cx="4119445" cy="5400600"/>
          </a:xfrm>
          <a:prstGeom prst="roundRect">
            <a:avLst>
              <a:gd name="adj" fmla="val 8478"/>
            </a:avLst>
          </a:prstGeom>
          <a:ln>
            <a:headEnd/>
            <a:tailEnd/>
          </a:ln>
        </p:spPr>
        <p:style>
          <a:lnRef idx="1">
            <a:schemeClr val="dk1"/>
          </a:lnRef>
          <a:fillRef idx="2">
            <a:schemeClr val="dk1"/>
          </a:fillRef>
          <a:effectRef idx="1">
            <a:schemeClr val="dk1"/>
          </a:effectRef>
          <a:fontRef idx="minor">
            <a:schemeClr val="dk1"/>
          </a:fontRef>
        </p:style>
        <p:txBody>
          <a:bodyPr lIns="80229" tIns="40115" rIns="80229" bIns="40115"/>
          <a:lstStyle/>
          <a:p>
            <a:pPr algn="ctr">
              <a:defRPr/>
            </a:pPr>
            <a:r>
              <a:rPr lang="en-US" i="1">
                <a:solidFill>
                  <a:srgbClr val="000000"/>
                </a:solidFill>
                <a:effectLst>
                  <a:outerShdw blurRad="38100" dist="38100" dir="2700000" algn="tl">
                    <a:srgbClr val="000000">
                      <a:alpha val="43137"/>
                    </a:srgbClr>
                  </a:outerShdw>
                </a:effectLst>
                <a:latin typeface="Calibri Light" pitchFamily="34" charset="0"/>
              </a:rPr>
              <a:t>types of use</a:t>
            </a:r>
          </a:p>
          <a:p>
            <a:pPr algn="ctr">
              <a:defRPr/>
            </a:pPr>
            <a:r>
              <a:rPr lang="en-US" i="1">
                <a:solidFill>
                  <a:srgbClr val="000000"/>
                </a:solidFill>
                <a:effectLst>
                  <a:outerShdw blurRad="38100" dist="38100" dir="2700000" algn="tl">
                    <a:srgbClr val="000000">
                      <a:alpha val="43137"/>
                    </a:srgbClr>
                  </a:outerShdw>
                </a:effectLst>
                <a:latin typeface="Calibri Light" pitchFamily="34" charset="0"/>
              </a:rPr>
              <a:t> </a:t>
            </a:r>
          </a:p>
          <a:p>
            <a:pPr>
              <a:defRPr/>
            </a:pPr>
            <a:endParaRPr lang="en-US" b="1">
              <a:solidFill>
                <a:srgbClr val="000000"/>
              </a:solidFill>
              <a:latin typeface="Calibri Light" pitchFamily="34" charset="0"/>
            </a:endParaRPr>
          </a:p>
        </p:txBody>
      </p:sp>
      <p:sp>
        <p:nvSpPr>
          <p:cNvPr id="12294" name="AutoShape 6"/>
          <p:cNvSpPr>
            <a:spLocks noChangeArrowheads="1"/>
          </p:cNvSpPr>
          <p:nvPr/>
        </p:nvSpPr>
        <p:spPr bwMode="auto">
          <a:xfrm>
            <a:off x="4788024" y="1926292"/>
            <a:ext cx="3888431" cy="2078772"/>
          </a:xfrm>
          <a:prstGeom prst="roundRect">
            <a:avLst>
              <a:gd name="adj" fmla="val 16667"/>
            </a:avLst>
          </a:prstGeom>
          <a:solidFill>
            <a:srgbClr val="FFFFFF"/>
          </a:solidFill>
          <a:ln w="12700">
            <a:solidFill>
              <a:srgbClr val="000000"/>
            </a:solidFill>
            <a:prstDash val="dash"/>
            <a:round/>
            <a:headEnd/>
            <a:tailEnd/>
          </a:ln>
          <a:effectLst/>
        </p:spPr>
        <p:txBody>
          <a:bodyPr lIns="80229" tIns="40115" rIns="80229" bIns="40115"/>
          <a:lstStyle/>
          <a:p>
            <a:pPr>
              <a:defRPr/>
            </a:pPr>
            <a:r>
              <a:rPr lang="en-US" b="1" dirty="0">
                <a:latin typeface="Calibri Light" pitchFamily="34" charset="0"/>
              </a:rPr>
              <a:t>Systems Support</a:t>
            </a:r>
          </a:p>
          <a:p>
            <a:pPr marL="229824" lvl="1" indent="171324">
              <a:spcBef>
                <a:spcPts val="0"/>
              </a:spcBef>
              <a:spcAft>
                <a:spcPts val="0"/>
              </a:spcAft>
              <a:buFont typeface="Arial" pitchFamily="34" charset="0"/>
              <a:buChar char="•"/>
              <a:defRPr/>
            </a:pPr>
            <a:r>
              <a:rPr lang="en-US" dirty="0">
                <a:latin typeface="Calibri Light" pitchFamily="34" charset="0"/>
              </a:rPr>
              <a:t>Information retrieval</a:t>
            </a:r>
          </a:p>
          <a:p>
            <a:pPr marL="229824" indent="171324">
              <a:spcBef>
                <a:spcPts val="0"/>
              </a:spcBef>
              <a:spcAft>
                <a:spcPts val="0"/>
              </a:spcAft>
              <a:buFont typeface="Arial" pitchFamily="34" charset="0"/>
              <a:buChar char="•"/>
              <a:defRPr/>
            </a:pPr>
            <a:r>
              <a:rPr lang="en-US" dirty="0">
                <a:latin typeface="Calibri Light" pitchFamily="34" charset="0"/>
              </a:rPr>
              <a:t>Interoperability</a:t>
            </a:r>
          </a:p>
          <a:p>
            <a:pPr marL="229824" indent="171324">
              <a:spcBef>
                <a:spcPts val="0"/>
              </a:spcBef>
              <a:spcAft>
                <a:spcPts val="0"/>
              </a:spcAft>
              <a:buFont typeface="Arial" pitchFamily="34" charset="0"/>
              <a:buChar char="•"/>
              <a:defRPr/>
            </a:pPr>
            <a:r>
              <a:rPr lang="en-US" dirty="0">
                <a:latin typeface="Calibri Light" pitchFamily="34" charset="0"/>
              </a:rPr>
              <a:t>Knowledge </a:t>
            </a:r>
            <a:r>
              <a:rPr lang="en-US" dirty="0" smtClean="0">
                <a:latin typeface="Calibri Light" pitchFamily="34" charset="0"/>
              </a:rPr>
              <a:t>representation</a:t>
            </a:r>
            <a:endParaRPr lang="pl-PL" dirty="0" smtClean="0">
              <a:latin typeface="Calibri Light" pitchFamily="34" charset="0"/>
            </a:endParaRPr>
          </a:p>
          <a:p>
            <a:pPr marL="229824" indent="171324">
              <a:spcBef>
                <a:spcPts val="0"/>
              </a:spcBef>
              <a:spcAft>
                <a:spcPts val="0"/>
              </a:spcAft>
              <a:buFont typeface="Arial" pitchFamily="34" charset="0"/>
              <a:buChar char="•"/>
              <a:defRPr/>
            </a:pPr>
            <a:r>
              <a:rPr lang="en-US" dirty="0" smtClean="0">
                <a:latin typeface="Calibri Light" pitchFamily="34" charset="0"/>
              </a:rPr>
              <a:t>Systems based on ontology</a:t>
            </a:r>
            <a:endParaRPr lang="en-US" sz="5800" dirty="0">
              <a:latin typeface="Calibri Light" pitchFamily="34" charset="0"/>
            </a:endParaRPr>
          </a:p>
        </p:txBody>
      </p:sp>
      <p:sp>
        <p:nvSpPr>
          <p:cNvPr id="12295" name="AutoShape 7"/>
          <p:cNvSpPr>
            <a:spLocks noChangeArrowheads="1"/>
          </p:cNvSpPr>
          <p:nvPr/>
        </p:nvSpPr>
        <p:spPr bwMode="auto">
          <a:xfrm>
            <a:off x="4860032" y="4293096"/>
            <a:ext cx="3781103" cy="2025703"/>
          </a:xfrm>
          <a:prstGeom prst="roundRect">
            <a:avLst>
              <a:gd name="adj" fmla="val 16667"/>
            </a:avLst>
          </a:prstGeom>
          <a:solidFill>
            <a:srgbClr val="FFFFFF"/>
          </a:solidFill>
          <a:ln w="12700">
            <a:solidFill>
              <a:srgbClr val="000000"/>
            </a:solidFill>
            <a:prstDash val="dash"/>
            <a:round/>
            <a:headEnd/>
            <a:tailEnd/>
          </a:ln>
          <a:effectLst/>
        </p:spPr>
        <p:txBody>
          <a:bodyPr lIns="80229" tIns="40115" rIns="80229" bIns="40115"/>
          <a:lstStyle/>
          <a:p>
            <a:pPr>
              <a:defRPr/>
            </a:pPr>
            <a:r>
              <a:rPr lang="en-US" b="1" dirty="0">
                <a:latin typeface="Calibri Light" pitchFamily="34" charset="0"/>
              </a:rPr>
              <a:t>Human Task Support</a:t>
            </a:r>
          </a:p>
          <a:p>
            <a:pPr marL="229824" indent="171324">
              <a:buFont typeface="Arial" pitchFamily="34" charset="0"/>
              <a:buChar char="•"/>
              <a:defRPr/>
            </a:pPr>
            <a:r>
              <a:rPr lang="en-US" dirty="0">
                <a:latin typeface="Calibri Light" pitchFamily="34" charset="0"/>
              </a:rPr>
              <a:t>Conceptual modeling</a:t>
            </a:r>
          </a:p>
          <a:p>
            <a:pPr marL="229824" indent="171324">
              <a:buFont typeface="Arial" pitchFamily="34" charset="0"/>
              <a:buChar char="•"/>
              <a:defRPr/>
            </a:pPr>
            <a:r>
              <a:rPr lang="en-US" dirty="0">
                <a:latin typeface="Calibri Light" pitchFamily="34" charset="0"/>
              </a:rPr>
              <a:t>Domain Understanding</a:t>
            </a:r>
          </a:p>
          <a:p>
            <a:pPr marL="229824" indent="171324">
              <a:buFont typeface="Arial" pitchFamily="34" charset="0"/>
              <a:buChar char="•"/>
              <a:defRPr/>
            </a:pPr>
            <a:r>
              <a:rPr lang="en-US" dirty="0">
                <a:latin typeface="Calibri Light" pitchFamily="34" charset="0"/>
              </a:rPr>
              <a:t>Ontology construction</a:t>
            </a:r>
          </a:p>
          <a:p>
            <a:pPr marL="229824" indent="171324">
              <a:buFont typeface="Arial" pitchFamily="34" charset="0"/>
              <a:buChar char="•"/>
              <a:defRPr/>
            </a:pPr>
            <a:r>
              <a:rPr lang="en-US" dirty="0">
                <a:latin typeface="Calibri Light" pitchFamily="34" charset="0"/>
              </a:rPr>
              <a:t>Shared understanding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1181056" y="161365"/>
            <a:ext cx="7706076" cy="1143961"/>
          </a:xfrm>
        </p:spPr>
        <p:txBody>
          <a:bodyPr/>
          <a:lstStyle/>
          <a:p>
            <a:r>
              <a:rPr lang="en-US" smtClean="0"/>
              <a:t>research idea</a:t>
            </a:r>
          </a:p>
        </p:txBody>
      </p:sp>
      <p:sp>
        <p:nvSpPr>
          <p:cNvPr id="8195" name="Symbol zastępczy zawartości 2"/>
          <p:cNvSpPr>
            <a:spLocks noGrp="1"/>
          </p:cNvSpPr>
          <p:nvPr>
            <p:ph idx="1"/>
          </p:nvPr>
        </p:nvSpPr>
        <p:spPr>
          <a:xfrm>
            <a:off x="1058737" y="3101949"/>
            <a:ext cx="7704717" cy="3136526"/>
          </a:xfrm>
        </p:spPr>
        <p:txBody>
          <a:bodyPr/>
          <a:lstStyle/>
          <a:p>
            <a:pPr>
              <a:buFont typeface="Arial" pitchFamily="34" charset="0"/>
              <a:buAutoNum type="arabicParenR"/>
              <a:defRPr/>
            </a:pPr>
            <a:r>
              <a:rPr lang="en-US" sz="2300" dirty="0" smtClean="0"/>
              <a:t>to get the </a:t>
            </a:r>
            <a:r>
              <a:rPr lang="en-US" sz="2300" dirty="0" smtClean="0">
                <a:solidFill>
                  <a:srgbClr val="8A001A"/>
                </a:solidFill>
              </a:rPr>
              <a:t>classes/clusters</a:t>
            </a:r>
            <a:r>
              <a:rPr lang="en-US" sz="2300" dirty="0" smtClean="0"/>
              <a:t> of documents/words of common interest or content </a:t>
            </a:r>
            <a:r>
              <a:rPr lang="en-US" sz="2300" dirty="0" smtClean="0">
                <a:cs typeface="Times New Roman" pitchFamily="18" charset="0"/>
              </a:rPr>
              <a:t>→</a:t>
            </a:r>
            <a:r>
              <a:rPr lang="en-US" sz="2300" dirty="0" smtClean="0"/>
              <a:t> </a:t>
            </a:r>
            <a:r>
              <a:rPr lang="en-US" sz="2100" dirty="0" smtClean="0">
                <a:solidFill>
                  <a:schemeClr val="bg1">
                    <a:lumMod val="50000"/>
                  </a:schemeClr>
                </a:solidFill>
              </a:rPr>
              <a:t>semantic analysis of documents</a:t>
            </a:r>
            <a:endParaRPr lang="en-US" sz="2300" dirty="0" smtClean="0">
              <a:solidFill>
                <a:schemeClr val="bg1">
                  <a:lumMod val="50000"/>
                </a:schemeClr>
              </a:solidFill>
            </a:endParaRPr>
          </a:p>
          <a:p>
            <a:pPr>
              <a:buFont typeface="Arial" pitchFamily="34" charset="0"/>
              <a:buAutoNum type="arabicParenR"/>
              <a:defRPr/>
            </a:pPr>
            <a:r>
              <a:rPr lang="en-US" sz="2300" dirty="0" smtClean="0"/>
              <a:t>to create </a:t>
            </a:r>
            <a:r>
              <a:rPr lang="en-US" sz="2300" dirty="0" smtClean="0">
                <a:solidFill>
                  <a:srgbClr val="1D6132"/>
                </a:solidFill>
              </a:rPr>
              <a:t>map/taxonomy of concepts </a:t>
            </a:r>
            <a:r>
              <a:rPr lang="en-US" sz="2300" i="1" dirty="0" smtClean="0"/>
              <a:t>from the domain </a:t>
            </a:r>
            <a:r>
              <a:rPr lang="en-US" sz="2300" dirty="0" smtClean="0"/>
              <a:t>of document repository </a:t>
            </a:r>
            <a:r>
              <a:rPr lang="en-US" sz="2300" dirty="0" smtClean="0">
                <a:cs typeface="Times New Roman" pitchFamily="18" charset="0"/>
              </a:rPr>
              <a:t>→</a:t>
            </a:r>
            <a:r>
              <a:rPr lang="en-US" sz="2300" dirty="0" smtClean="0"/>
              <a:t> </a:t>
            </a:r>
            <a:r>
              <a:rPr lang="en-US" sz="2300" dirty="0" smtClean="0">
                <a:solidFill>
                  <a:srgbClr val="8A001A"/>
                </a:solidFill>
              </a:rPr>
              <a:t>ontology </a:t>
            </a:r>
            <a:r>
              <a:rPr lang="en-US" sz="2100" dirty="0" smtClean="0">
                <a:solidFill>
                  <a:schemeClr val="bg1">
                    <a:lumMod val="50000"/>
                  </a:schemeClr>
                </a:solidFill>
              </a:rPr>
              <a:t>― semantic model</a:t>
            </a:r>
            <a:endParaRPr lang="en-US" sz="2300" dirty="0" smtClean="0">
              <a:solidFill>
                <a:srgbClr val="8A001A"/>
              </a:solidFill>
            </a:endParaRPr>
          </a:p>
          <a:p>
            <a:pPr>
              <a:buFont typeface="Arial" pitchFamily="34" charset="0"/>
              <a:buAutoNum type="arabicParenR"/>
              <a:defRPr/>
            </a:pPr>
            <a:r>
              <a:rPr lang="en-US" sz="2300" dirty="0" smtClean="0">
                <a:solidFill>
                  <a:srgbClr val="1D6132"/>
                </a:solidFill>
              </a:rPr>
              <a:t>to attach</a:t>
            </a:r>
            <a:r>
              <a:rPr lang="en-US" sz="2300" dirty="0" smtClean="0"/>
              <a:t> classes of documents with terms of ontology </a:t>
            </a:r>
            <a:br>
              <a:rPr lang="en-US" sz="2300" dirty="0" smtClean="0"/>
            </a:br>
            <a:r>
              <a:rPr lang="en-US" sz="2300" dirty="0" smtClean="0">
                <a:cs typeface="Times New Roman" pitchFamily="18" charset="0"/>
              </a:rPr>
              <a:t>→ </a:t>
            </a:r>
            <a:r>
              <a:rPr lang="en-US" sz="2100" dirty="0" smtClean="0">
                <a:solidFill>
                  <a:schemeClr val="bg1">
                    <a:lumMod val="50000"/>
                  </a:schemeClr>
                </a:solidFill>
              </a:rPr>
              <a:t>integration</a:t>
            </a:r>
            <a:endParaRPr lang="en-US" sz="2300" dirty="0" smtClean="0"/>
          </a:p>
        </p:txBody>
      </p:sp>
      <p:sp>
        <p:nvSpPr>
          <p:cNvPr id="8196"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25F76F1E-CD09-4D08-9915-9C0925ED850E}" type="slidenum">
              <a:rPr lang="en-US" sz="900" smtClean="0">
                <a:cs typeface="Lucida Sans Unicode" pitchFamily="34" charset="0"/>
                <a:sym typeface="Arial" pitchFamily="34" charset="0"/>
              </a:rPr>
              <a:pPr/>
              <a:t>41</a:t>
            </a:fld>
            <a:endParaRPr lang="en-US" sz="900" dirty="0" smtClean="0">
              <a:cs typeface="Lucida Sans Unicode" pitchFamily="34" charset="0"/>
              <a:sym typeface="Arial" pitchFamily="34" charset="0"/>
            </a:endParaRPr>
          </a:p>
        </p:txBody>
      </p:sp>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81056" y="161365"/>
            <a:ext cx="7706076" cy="1143961"/>
          </a:xfrm>
        </p:spPr>
        <p:txBody>
          <a:bodyPr/>
          <a:lstStyle/>
          <a:p>
            <a:r>
              <a:rPr lang="en-US" smtClean="0"/>
              <a:t>Ontologies are…</a:t>
            </a:r>
          </a:p>
        </p:txBody>
      </p:sp>
      <p:sp>
        <p:nvSpPr>
          <p:cNvPr id="19459" name="Rectangle 3"/>
          <p:cNvSpPr>
            <a:spLocks noGrp="1" noChangeArrowheads="1"/>
          </p:cNvSpPr>
          <p:nvPr>
            <p:ph type="body" idx="1"/>
          </p:nvPr>
        </p:nvSpPr>
        <p:spPr>
          <a:xfrm>
            <a:off x="811381" y="1207354"/>
            <a:ext cx="5178157" cy="2613532"/>
          </a:xfrm>
        </p:spPr>
        <p:txBody>
          <a:bodyPr/>
          <a:lstStyle/>
          <a:p>
            <a:r>
              <a:rPr lang="en-US" sz="2100" dirty="0" smtClean="0"/>
              <a:t>…a tool that enables the </a:t>
            </a:r>
            <a:r>
              <a:rPr lang="en-US" sz="2100" b="1" dirty="0" smtClean="0">
                <a:solidFill>
                  <a:srgbClr val="1D6132"/>
                </a:solidFill>
              </a:rPr>
              <a:t>model</a:t>
            </a:r>
            <a:r>
              <a:rPr lang="en-US" sz="2100" dirty="0" smtClean="0"/>
              <a:t> of </a:t>
            </a:r>
            <a:r>
              <a:rPr lang="en-US" sz="2100" b="1" dirty="0" smtClean="0">
                <a:solidFill>
                  <a:srgbClr val="09693A"/>
                </a:solidFill>
              </a:rPr>
              <a:t>reality </a:t>
            </a:r>
            <a:r>
              <a:rPr lang="en-US" sz="2100" dirty="0" smtClean="0"/>
              <a:t>that it is</a:t>
            </a:r>
            <a:r>
              <a:rPr lang="en-US" sz="2100" b="1" dirty="0" smtClean="0">
                <a:solidFill>
                  <a:srgbClr val="09693A"/>
                </a:solidFill>
              </a:rPr>
              <a:t> understandable and </a:t>
            </a:r>
            <a:r>
              <a:rPr lang="en-US" sz="2100" b="1" dirty="0" err="1" smtClean="0">
                <a:solidFill>
                  <a:srgbClr val="09693A"/>
                </a:solidFill>
              </a:rPr>
              <a:t>processable</a:t>
            </a:r>
            <a:r>
              <a:rPr lang="en-US" sz="2100" dirty="0" smtClean="0"/>
              <a:t> also for the computer…</a:t>
            </a:r>
          </a:p>
          <a:p>
            <a:r>
              <a:rPr lang="en-US" sz="2100" dirty="0" smtClean="0"/>
              <a:t>…conceptual model of knowledge, which through </a:t>
            </a:r>
            <a:r>
              <a:rPr lang="en-US" sz="2100" b="1" dirty="0" smtClean="0">
                <a:solidFill>
                  <a:srgbClr val="8A001A"/>
                </a:solidFill>
              </a:rPr>
              <a:t>categories and hierarchy </a:t>
            </a:r>
            <a:r>
              <a:rPr lang="en-US" sz="2100" dirty="0" smtClean="0"/>
              <a:t>of concepts allows to create "semantic network”</a:t>
            </a:r>
          </a:p>
        </p:txBody>
      </p:sp>
      <p:pic>
        <p:nvPicPr>
          <p:cNvPr id="19460" name="Picture 7"/>
          <p:cNvPicPr>
            <a:picLocks noChangeAspect="1" noChangeArrowheads="1"/>
          </p:cNvPicPr>
          <p:nvPr/>
        </p:nvPicPr>
        <p:blipFill>
          <a:blip r:embed="rId2" cstate="print"/>
          <a:srcRect/>
          <a:stretch>
            <a:fillRect/>
          </a:stretch>
        </p:blipFill>
        <p:spPr bwMode="auto">
          <a:xfrm>
            <a:off x="6052056" y="1141079"/>
            <a:ext cx="2663829" cy="5009510"/>
          </a:xfrm>
          <a:prstGeom prst="rect">
            <a:avLst/>
          </a:prstGeom>
          <a:noFill/>
          <a:ln w="9525">
            <a:noFill/>
            <a:miter lim="800000"/>
            <a:headEnd/>
            <a:tailEnd/>
          </a:ln>
        </p:spPr>
      </p:pic>
      <p:pic>
        <p:nvPicPr>
          <p:cNvPr id="19461" name="Picture 2"/>
          <p:cNvPicPr>
            <a:picLocks noChangeAspect="1"/>
          </p:cNvPicPr>
          <p:nvPr/>
        </p:nvPicPr>
        <p:blipFill>
          <a:blip r:embed="rId3" cstate="print"/>
          <a:srcRect/>
          <a:stretch>
            <a:fillRect/>
          </a:stretch>
        </p:blipFill>
        <p:spPr bwMode="auto">
          <a:xfrm>
            <a:off x="380547" y="3918857"/>
            <a:ext cx="6016720" cy="2939143"/>
          </a:xfrm>
          <a:prstGeom prst="rect">
            <a:avLst/>
          </a:prstGeom>
          <a:noFill/>
          <a:ln w="25400">
            <a:noFill/>
            <a:round/>
            <a:headEnd/>
            <a:tailEnd/>
          </a:ln>
        </p:spPr>
      </p:pic>
      <p:sp>
        <p:nvSpPr>
          <p:cNvPr id="19462"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73CAF302-3739-4FB7-9D38-1F8D697AEE7D}" type="slidenum">
              <a:rPr lang="en-US" sz="900" smtClean="0">
                <a:cs typeface="Lucida Sans Unicode" pitchFamily="34" charset="0"/>
                <a:sym typeface="Arial" pitchFamily="34" charset="0"/>
              </a:rPr>
              <a:pPr/>
              <a:t>42</a:t>
            </a:fld>
            <a:endParaRPr lang="en-US" sz="900" dirty="0" smtClean="0">
              <a:cs typeface="Lucida Sans Unicode" pitchFamily="34" charset="0"/>
              <a:sym typeface="Arial" pitchFamily="34" charset="0"/>
            </a:endParaRPr>
          </a:p>
        </p:txBody>
      </p:sp>
    </p:spTree>
  </p:cSld>
  <p:clrMapOvr>
    <a:masterClrMapping/>
  </p:clrMapOvr>
  <p:transition>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81056" y="161365"/>
            <a:ext cx="7706076" cy="1143961"/>
          </a:xfrm>
        </p:spPr>
        <p:txBody>
          <a:bodyPr/>
          <a:lstStyle/>
          <a:p>
            <a:pPr eaLnBrk="1" hangingPunct="1"/>
            <a:r>
              <a:rPr lang="en-US" sz="2400" dirty="0" smtClean="0"/>
              <a:t>Ontologies</a:t>
            </a:r>
            <a:r>
              <a:rPr lang="pl-PL" sz="2400" dirty="0" smtClean="0"/>
              <a:t>: </a:t>
            </a:r>
            <a:r>
              <a:rPr lang="en-US" sz="2400" dirty="0" smtClean="0"/>
              <a:t>models in description logic </a:t>
            </a:r>
          </a:p>
        </p:txBody>
      </p:sp>
      <p:sp>
        <p:nvSpPr>
          <p:cNvPr id="39939" name="Rectangle 3"/>
          <p:cNvSpPr>
            <a:spLocks noGrp="1" noChangeArrowheads="1"/>
          </p:cNvSpPr>
          <p:nvPr>
            <p:ph type="body" idx="1"/>
          </p:nvPr>
        </p:nvSpPr>
        <p:spPr>
          <a:xfrm>
            <a:off x="1119896" y="3101949"/>
            <a:ext cx="7151565" cy="3279161"/>
          </a:xfrm>
        </p:spPr>
        <p:txBody>
          <a:bodyPr/>
          <a:lstStyle/>
          <a:p>
            <a:pPr eaLnBrk="1" hangingPunct="1">
              <a:lnSpc>
                <a:spcPct val="90000"/>
              </a:lnSpc>
            </a:pPr>
            <a:r>
              <a:rPr lang="en-US" smtClean="0"/>
              <a:t>Creating a kind of </a:t>
            </a:r>
            <a:r>
              <a:rPr lang="en-US" smtClean="0">
                <a:solidFill>
                  <a:srgbClr val="0A6E3C"/>
                </a:solidFill>
              </a:rPr>
              <a:t>shared formal language</a:t>
            </a:r>
            <a:r>
              <a:rPr lang="en-US" smtClean="0"/>
              <a:t>, ontologies allow integrating distributed sources of knowledge, overcoming the problem of differences in the </a:t>
            </a:r>
            <a:r>
              <a:rPr lang="en-US" smtClean="0">
                <a:solidFill>
                  <a:srgbClr val="0A6E3C"/>
                </a:solidFill>
              </a:rPr>
              <a:t>systemic, syntactic</a:t>
            </a:r>
            <a:r>
              <a:rPr lang="en-US" smtClean="0"/>
              <a:t>, and </a:t>
            </a:r>
            <a:r>
              <a:rPr lang="en-US" smtClean="0">
                <a:solidFill>
                  <a:srgbClr val="A1152E"/>
                </a:solidFill>
              </a:rPr>
              <a:t>semantic areas</a:t>
            </a:r>
            <a:r>
              <a:rPr lang="en-US" smtClean="0"/>
              <a:t>.</a:t>
            </a:r>
          </a:p>
          <a:p>
            <a:pPr eaLnBrk="1" hangingPunct="1"/>
            <a:r>
              <a:rPr lang="en-US" smtClean="0"/>
              <a:t>Ontology is a </a:t>
            </a:r>
            <a:r>
              <a:rPr lang="en-US" smtClean="0">
                <a:solidFill>
                  <a:srgbClr val="0A6E3C"/>
                </a:solidFill>
              </a:rPr>
              <a:t>schema, a model </a:t>
            </a:r>
            <a:r>
              <a:rPr lang="en-US" smtClean="0"/>
              <a:t>of a domain knowledge, </a:t>
            </a:r>
            <a:r>
              <a:rPr lang="en-US" smtClean="0">
                <a:solidFill>
                  <a:srgbClr val="A1152E"/>
                </a:solidFill>
              </a:rPr>
              <a:t>understandable by both computers and humans</a:t>
            </a:r>
            <a:r>
              <a:rPr lang="en-US" smtClean="0"/>
              <a:t>.</a:t>
            </a:r>
          </a:p>
        </p:txBody>
      </p:sp>
    </p:spTree>
  </p:cSld>
  <p:clrMapOvr>
    <a:masterClrMapping/>
  </p:clrMapOvr>
  <p:transition>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zawartości 2"/>
          <p:cNvSpPr>
            <a:spLocks noGrp="1"/>
          </p:cNvSpPr>
          <p:nvPr>
            <p:ph idx="1"/>
          </p:nvPr>
        </p:nvSpPr>
        <p:spPr>
          <a:xfrm>
            <a:off x="2845948" y="619525"/>
            <a:ext cx="5984101" cy="708852"/>
          </a:xfrm>
        </p:spPr>
        <p:txBody>
          <a:bodyPr/>
          <a:lstStyle/>
          <a:p>
            <a:pPr>
              <a:buFont typeface="Calibri" pitchFamily="34" charset="0"/>
              <a:buNone/>
            </a:pPr>
            <a:r>
              <a:rPr lang="en-US" smtClean="0"/>
              <a:t>Difficult to visualize due to its size</a:t>
            </a:r>
          </a:p>
        </p:txBody>
      </p:sp>
      <p:pic>
        <p:nvPicPr>
          <p:cNvPr id="40963" name="Picture 2"/>
          <p:cNvPicPr>
            <a:picLocks noChangeAspect="1" noChangeArrowheads="1"/>
          </p:cNvPicPr>
          <p:nvPr/>
        </p:nvPicPr>
        <p:blipFill>
          <a:blip r:embed="rId2" cstate="print"/>
          <a:srcRect/>
          <a:stretch>
            <a:fillRect/>
          </a:stretch>
        </p:blipFill>
        <p:spPr bwMode="auto">
          <a:xfrm>
            <a:off x="0" y="2816679"/>
            <a:ext cx="9144000" cy="4041321"/>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3924300" y="1340769"/>
            <a:ext cx="5219700" cy="1400175"/>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0965" name="Prostokąt zaokrąglony 7"/>
          <p:cNvSpPr>
            <a:spLocks noChangeArrowheads="1"/>
          </p:cNvSpPr>
          <p:nvPr/>
        </p:nvSpPr>
        <p:spPr bwMode="auto">
          <a:xfrm>
            <a:off x="5220290" y="3501038"/>
            <a:ext cx="2375700" cy="790976"/>
          </a:xfrm>
          <a:prstGeom prst="roundRect">
            <a:avLst>
              <a:gd name="adj" fmla="val 16667"/>
            </a:avLst>
          </a:prstGeom>
          <a:noFill/>
          <a:ln w="38100">
            <a:solidFill>
              <a:srgbClr val="C00000"/>
            </a:solidFill>
            <a:round/>
            <a:headEnd/>
            <a:tailEnd/>
          </a:ln>
        </p:spPr>
        <p:txBody>
          <a:bodyPr lIns="89990" tIns="46794" rIns="89990" bIns="46794"/>
          <a:lstStyle/>
          <a:p>
            <a:pPr eaLnBrk="0" hangingPunct="0"/>
            <a:endParaRPr lang="pl-PL"/>
          </a:p>
        </p:txBody>
      </p:sp>
      <p:cxnSp>
        <p:nvCxnSpPr>
          <p:cNvPr id="40966" name="Łącznik prosty ze strzałką 9"/>
          <p:cNvCxnSpPr>
            <a:cxnSpLocks noChangeShapeType="1"/>
          </p:cNvCxnSpPr>
          <p:nvPr/>
        </p:nvCxnSpPr>
        <p:spPr bwMode="auto">
          <a:xfrm flipH="1" flipV="1">
            <a:off x="4572000" y="2349874"/>
            <a:ext cx="792354" cy="358748"/>
          </a:xfrm>
          <a:prstGeom prst="straightConnector1">
            <a:avLst/>
          </a:prstGeom>
          <a:noFill/>
          <a:ln w="9525">
            <a:noFill/>
            <a:round/>
            <a:headEnd/>
            <a:tailEnd type="arrow" w="med" len="med"/>
          </a:ln>
        </p:spPr>
      </p:cxnSp>
      <p:cxnSp>
        <p:nvCxnSpPr>
          <p:cNvPr id="40967" name="Łącznik prosty ze strzałką 11"/>
          <p:cNvCxnSpPr>
            <a:cxnSpLocks noChangeShapeType="1"/>
            <a:stCxn id="40965" idx="0"/>
          </p:cNvCxnSpPr>
          <p:nvPr/>
        </p:nvCxnSpPr>
        <p:spPr bwMode="auto">
          <a:xfrm flipH="1" flipV="1">
            <a:off x="4644033" y="3212887"/>
            <a:ext cx="1764107" cy="288151"/>
          </a:xfrm>
          <a:prstGeom prst="straightConnector1">
            <a:avLst/>
          </a:prstGeom>
          <a:noFill/>
          <a:ln w="9525">
            <a:noFill/>
            <a:round/>
            <a:headEnd/>
            <a:tailEnd type="arrow" w="med" len="med"/>
          </a:ln>
        </p:spPr>
      </p:cxnSp>
      <p:cxnSp>
        <p:nvCxnSpPr>
          <p:cNvPr id="40968" name="Łącznik prosty 13"/>
          <p:cNvCxnSpPr>
            <a:cxnSpLocks noChangeShapeType="1"/>
          </p:cNvCxnSpPr>
          <p:nvPr/>
        </p:nvCxnSpPr>
        <p:spPr bwMode="auto">
          <a:xfrm>
            <a:off x="7019733" y="2708622"/>
            <a:ext cx="0" cy="792416"/>
          </a:xfrm>
          <a:prstGeom prst="line">
            <a:avLst/>
          </a:prstGeom>
          <a:noFill/>
          <a:ln w="38100">
            <a:solidFill>
              <a:srgbClr val="C00000"/>
            </a:solidFill>
            <a:round/>
            <a:headEnd type="arrow" w="med" len="med"/>
            <a:tailEnd/>
          </a:ln>
        </p:spPr>
      </p:cxnSp>
    </p:spTree>
  </p:cSld>
  <p:clrMapOvr>
    <a:masterClrMapping/>
  </p:clrMapOvr>
  <p:transition>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81056" y="161365"/>
            <a:ext cx="7706076" cy="1143961"/>
          </a:xfrm>
        </p:spPr>
        <p:txBody>
          <a:bodyPr/>
          <a:lstStyle/>
          <a:p>
            <a:pPr eaLnBrk="1" hangingPunct="1"/>
            <a:r>
              <a:rPr lang="en-US" sz="2500" dirty="0" smtClean="0"/>
              <a:t>Fragment of domain ontology for hot rolling</a:t>
            </a:r>
            <a:endParaRPr lang="en-US" sz="2400" dirty="0" smtClean="0"/>
          </a:p>
        </p:txBody>
      </p:sp>
      <p:sp>
        <p:nvSpPr>
          <p:cNvPr id="41987" name="Rectangle 5"/>
          <p:cNvSpPr>
            <a:spLocks noChangeArrowheads="1"/>
          </p:cNvSpPr>
          <p:nvPr/>
        </p:nvSpPr>
        <p:spPr bwMode="auto">
          <a:xfrm>
            <a:off x="750222" y="5384027"/>
            <a:ext cx="8136910" cy="648500"/>
          </a:xfrm>
          <a:prstGeom prst="rect">
            <a:avLst/>
          </a:prstGeom>
          <a:noFill/>
          <a:ln w="9525">
            <a:noFill/>
            <a:miter lim="800000"/>
            <a:headEnd/>
            <a:tailEnd/>
          </a:ln>
        </p:spPr>
        <p:txBody>
          <a:bodyPr lIns="89990" tIns="46794" rIns="89990" bIns="46794" anchor="ctr">
            <a:spAutoFit/>
          </a:bodyPr>
          <a:lstStyle/>
          <a:p>
            <a:pPr algn="ctr" eaLnBrk="0" hangingPunct="0"/>
            <a:r>
              <a:rPr lang="en-US">
                <a:latin typeface="Calibri Light" pitchFamily="34" charset="0"/>
                <a:cs typeface="Lucida Sans Unicode" pitchFamily="34" charset="0"/>
              </a:rPr>
              <a:t>Symbolic representation with directed graph </a:t>
            </a:r>
            <a:r>
              <a:rPr lang="pl-PL">
                <a:latin typeface="Calibri Light" pitchFamily="34" charset="0"/>
                <a:cs typeface="Lucida Sans Unicode" pitchFamily="34" charset="0"/>
              </a:rPr>
              <a:t/>
            </a:r>
            <a:br>
              <a:rPr lang="pl-PL">
                <a:latin typeface="Calibri Light" pitchFamily="34" charset="0"/>
                <a:cs typeface="Lucida Sans Unicode" pitchFamily="34" charset="0"/>
              </a:rPr>
            </a:br>
            <a:r>
              <a:rPr lang="en-US">
                <a:latin typeface="Calibri Light" pitchFamily="34" charset="0"/>
                <a:cs typeface="Lucida Sans Unicode" pitchFamily="34" charset="0"/>
              </a:rPr>
              <a:t>fragment of domain ontology in the field of hot rolling </a:t>
            </a:r>
          </a:p>
        </p:txBody>
      </p:sp>
      <p:pic>
        <p:nvPicPr>
          <p:cNvPr id="41988" name="Picture 2"/>
          <p:cNvPicPr>
            <a:picLocks noChangeAspect="1" noChangeArrowheads="1"/>
          </p:cNvPicPr>
          <p:nvPr/>
        </p:nvPicPr>
        <p:blipFill>
          <a:blip r:embed="rId2" cstate="print"/>
          <a:srcRect/>
          <a:stretch>
            <a:fillRect/>
          </a:stretch>
        </p:blipFill>
        <p:spPr bwMode="auto">
          <a:xfrm>
            <a:off x="935059" y="1664074"/>
            <a:ext cx="7750927" cy="362926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81056" y="161365"/>
            <a:ext cx="7706076" cy="1143961"/>
          </a:xfrm>
        </p:spPr>
        <p:txBody>
          <a:bodyPr/>
          <a:lstStyle/>
          <a:p>
            <a:r>
              <a:rPr lang="en-US" smtClean="0"/>
              <a:t>Ontologies applications</a:t>
            </a:r>
          </a:p>
        </p:txBody>
      </p:sp>
      <p:sp>
        <p:nvSpPr>
          <p:cNvPr id="43011" name="Rectangle 3"/>
          <p:cNvSpPr>
            <a:spLocks noGrp="1" noChangeArrowheads="1"/>
          </p:cNvSpPr>
          <p:nvPr>
            <p:ph type="body" idx="1"/>
          </p:nvPr>
        </p:nvSpPr>
        <p:spPr>
          <a:xfrm>
            <a:off x="1119896" y="2970840"/>
            <a:ext cx="7151565" cy="3202802"/>
          </a:xfrm>
        </p:spPr>
        <p:txBody>
          <a:bodyPr/>
          <a:lstStyle/>
          <a:p>
            <a:pPr>
              <a:lnSpc>
                <a:spcPct val="90000"/>
              </a:lnSpc>
            </a:pPr>
            <a:r>
              <a:rPr lang="en-US" smtClean="0"/>
              <a:t>the use of ontologies will provide the ability to </a:t>
            </a:r>
            <a:r>
              <a:rPr lang="en-US" smtClean="0">
                <a:solidFill>
                  <a:srgbClr val="0A6E3C"/>
                </a:solidFill>
              </a:rPr>
              <a:t>process information </a:t>
            </a:r>
            <a:r>
              <a:rPr lang="en-US" smtClean="0"/>
              <a:t>in accordance with the intent of the user (</a:t>
            </a:r>
            <a:r>
              <a:rPr lang="en-US" smtClean="0">
                <a:solidFill>
                  <a:srgbClr val="8A001A"/>
                </a:solidFill>
              </a:rPr>
              <a:t>modeling of knowledge</a:t>
            </a:r>
            <a:r>
              <a:rPr lang="en-US" smtClean="0"/>
              <a:t>)</a:t>
            </a:r>
          </a:p>
          <a:p>
            <a:pPr>
              <a:lnSpc>
                <a:spcPct val="90000"/>
              </a:lnSpc>
            </a:pPr>
            <a:r>
              <a:rPr lang="en-US" smtClean="0">
                <a:solidFill>
                  <a:srgbClr val="0A6E3C"/>
                </a:solidFill>
              </a:rPr>
              <a:t>reuse of knowledge </a:t>
            </a:r>
            <a:r>
              <a:rPr lang="en-US" smtClean="0"/>
              <a:t>assumes the use of different applications, each of which operates on different data and </a:t>
            </a:r>
            <a:r>
              <a:rPr lang="en-US" smtClean="0">
                <a:solidFill>
                  <a:srgbClr val="8A001A"/>
                </a:solidFill>
              </a:rPr>
              <a:t>different terminology</a:t>
            </a:r>
            <a:endParaRPr lang="pl-PL" smtClean="0"/>
          </a:p>
          <a:p>
            <a:pPr>
              <a:lnSpc>
                <a:spcPct val="90000"/>
              </a:lnSpc>
            </a:pPr>
            <a:r>
              <a:rPr lang="pl-PL" smtClean="0"/>
              <a:t>t</a:t>
            </a:r>
            <a:r>
              <a:rPr lang="en-US" smtClean="0"/>
              <a:t>he dialogue between them must be agreed terminology - </a:t>
            </a:r>
            <a:r>
              <a:rPr lang="en-US" smtClean="0">
                <a:solidFill>
                  <a:srgbClr val="0A6E3C"/>
                </a:solidFill>
              </a:rPr>
              <a:t>shared conceptualization</a:t>
            </a:r>
            <a:endParaRPr lang="en-US" smtClean="0"/>
          </a:p>
        </p:txBody>
      </p:sp>
    </p:spTree>
  </p:cSld>
  <p:clrMapOvr>
    <a:masterClrMapping/>
  </p:clrMapOvr>
  <p:transition>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81056" y="161365"/>
            <a:ext cx="7706076" cy="1143961"/>
          </a:xfrm>
        </p:spPr>
        <p:txBody>
          <a:bodyPr/>
          <a:lstStyle/>
          <a:p>
            <a:r>
              <a:rPr lang="en-US" smtClean="0"/>
              <a:t>Ontologies…</a:t>
            </a:r>
          </a:p>
        </p:txBody>
      </p:sp>
      <p:sp>
        <p:nvSpPr>
          <p:cNvPr id="44035" name="Rectangle 3"/>
          <p:cNvSpPr>
            <a:spLocks noGrp="1" noChangeArrowheads="1"/>
          </p:cNvSpPr>
          <p:nvPr>
            <p:ph type="body" idx="1"/>
          </p:nvPr>
        </p:nvSpPr>
        <p:spPr>
          <a:xfrm>
            <a:off x="1365892" y="1730349"/>
            <a:ext cx="6719372" cy="3136526"/>
          </a:xfrm>
        </p:spPr>
        <p:txBody>
          <a:bodyPr/>
          <a:lstStyle/>
          <a:p>
            <a:r>
              <a:rPr lang="en-US" smtClean="0"/>
              <a:t>…in some simplification </a:t>
            </a:r>
            <a:r>
              <a:rPr lang="en-US" smtClean="0">
                <a:solidFill>
                  <a:srgbClr val="09693A"/>
                </a:solidFill>
              </a:rPr>
              <a:t>ontology for repositories of knowledge </a:t>
            </a:r>
            <a:r>
              <a:rPr lang="en-US" smtClean="0">
                <a:solidFill>
                  <a:schemeClr val="tx1"/>
                </a:solidFill>
              </a:rPr>
              <a:t>is what </a:t>
            </a:r>
            <a:r>
              <a:rPr lang="en-US" smtClean="0">
                <a:solidFill>
                  <a:srgbClr val="8A001A"/>
                </a:solidFill>
              </a:rPr>
              <a:t>entity diagram for the database</a:t>
            </a:r>
            <a:r>
              <a:rPr lang="en-US" smtClean="0"/>
              <a:t>. </a:t>
            </a:r>
          </a:p>
          <a:p>
            <a:r>
              <a:rPr lang="en-US" smtClean="0"/>
              <a:t>…ontologies are </a:t>
            </a:r>
            <a:r>
              <a:rPr lang="en-US" smtClean="0">
                <a:solidFill>
                  <a:srgbClr val="09693A"/>
                </a:solidFill>
              </a:rPr>
              <a:t>formalized language </a:t>
            </a:r>
            <a:r>
              <a:rPr lang="en-US" smtClean="0"/>
              <a:t>that allows to </a:t>
            </a:r>
            <a:r>
              <a:rPr lang="en-US" smtClean="0">
                <a:solidFill>
                  <a:srgbClr val="8A001A"/>
                </a:solidFill>
              </a:rPr>
              <a:t>integrate</a:t>
            </a:r>
            <a:r>
              <a:rPr lang="en-US" smtClean="0"/>
              <a:t> a wide variety of distributed sources of knowledge in a given field</a:t>
            </a:r>
          </a:p>
        </p:txBody>
      </p:sp>
      <p:sp>
        <p:nvSpPr>
          <p:cNvPr id="44036" name="Prostokąt 7"/>
          <p:cNvSpPr>
            <a:spLocks noChangeArrowheads="1"/>
          </p:cNvSpPr>
          <p:nvPr/>
        </p:nvSpPr>
        <p:spPr bwMode="auto">
          <a:xfrm>
            <a:off x="1181055" y="5258760"/>
            <a:ext cx="7451925" cy="1246485"/>
          </a:xfrm>
          <a:prstGeom prst="rect">
            <a:avLst/>
          </a:prstGeom>
          <a:noFill/>
          <a:ln w="9525">
            <a:noFill/>
            <a:miter lim="800000"/>
            <a:headEnd/>
            <a:tailEnd/>
          </a:ln>
        </p:spPr>
        <p:txBody>
          <a:bodyPr lIns="91429" tIns="45715" rIns="91429" bIns="45715">
            <a:spAutoFit/>
          </a:bodyPr>
          <a:lstStyle/>
          <a:p>
            <a:pPr eaLnBrk="0" hangingPunct="0"/>
            <a:r>
              <a:rPr lang="en-US" dirty="0"/>
              <a:t>The Genesis </a:t>
            </a:r>
          </a:p>
          <a:p>
            <a:pPr eaLnBrk="0" hangingPunct="0">
              <a:buFontTx/>
              <a:buChar char="-"/>
            </a:pPr>
            <a:r>
              <a:rPr lang="en-US" dirty="0"/>
              <a:t> Semantic networks (not Semantic Web!), </a:t>
            </a:r>
            <a:r>
              <a:rPr lang="en-US" dirty="0" err="1"/>
              <a:t>Quillian</a:t>
            </a:r>
            <a:r>
              <a:rPr lang="en-US" dirty="0"/>
              <a:t> 1967</a:t>
            </a:r>
          </a:p>
          <a:p>
            <a:pPr eaLnBrk="0" hangingPunct="0">
              <a:buFontTx/>
              <a:buChar char="-"/>
            </a:pPr>
            <a:r>
              <a:rPr lang="en-US" dirty="0"/>
              <a:t> Frames, </a:t>
            </a:r>
            <a:r>
              <a:rPr lang="en-US" dirty="0" err="1"/>
              <a:t>Minsky</a:t>
            </a:r>
            <a:r>
              <a:rPr lang="en-US" dirty="0"/>
              <a:t> 1975</a:t>
            </a:r>
          </a:p>
          <a:p>
            <a:pPr eaLnBrk="0" hangingPunct="0">
              <a:buFontTx/>
              <a:buChar char="-"/>
            </a:pPr>
            <a:endParaRPr lang="en-US" dirty="0"/>
          </a:p>
        </p:txBody>
      </p:sp>
    </p:spTree>
  </p:cSld>
  <p:clrMapOvr>
    <a:masterClrMapping/>
  </p:clrMapOvr>
  <p:transition>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z="2400" dirty="0" smtClean="0"/>
              <a:t>Creation of domain ontologies include:</a:t>
            </a:r>
          </a:p>
        </p:txBody>
      </p:sp>
      <p:sp>
        <p:nvSpPr>
          <p:cNvPr id="45059" name="Rectangle 3"/>
          <p:cNvSpPr>
            <a:spLocks noGrp="1" noChangeArrowheads="1"/>
          </p:cNvSpPr>
          <p:nvPr>
            <p:ph type="body" idx="4294967295"/>
          </p:nvPr>
        </p:nvSpPr>
        <p:spPr>
          <a:xfrm>
            <a:off x="1489570" y="1338464"/>
            <a:ext cx="7210006" cy="1799504"/>
          </a:xfrm>
        </p:spPr>
        <p:txBody>
          <a:bodyPr/>
          <a:lstStyle/>
          <a:p>
            <a:pPr eaLnBrk="1" hangingPunct="1">
              <a:lnSpc>
                <a:spcPct val="90000"/>
              </a:lnSpc>
            </a:pPr>
            <a:r>
              <a:rPr lang="en-US" sz="1800" dirty="0" smtClean="0"/>
              <a:t>inventory of knowledge (standards, manuals) </a:t>
            </a:r>
          </a:p>
          <a:p>
            <a:pPr eaLnBrk="1" hangingPunct="1">
              <a:lnSpc>
                <a:spcPct val="90000"/>
              </a:lnSpc>
            </a:pPr>
            <a:r>
              <a:rPr lang="en-US" sz="1800" dirty="0" smtClean="0"/>
              <a:t>identification of areas that need actualization</a:t>
            </a:r>
          </a:p>
          <a:p>
            <a:pPr eaLnBrk="1" hangingPunct="1">
              <a:lnSpc>
                <a:spcPct val="90000"/>
              </a:lnSpc>
            </a:pPr>
            <a:r>
              <a:rPr lang="en-US" sz="1800" dirty="0" smtClean="0"/>
              <a:t>building a hierarchy of concepts (classes) that inherit properties </a:t>
            </a:r>
          </a:p>
          <a:p>
            <a:pPr eaLnBrk="1" hangingPunct="1">
              <a:lnSpc>
                <a:spcPct val="90000"/>
              </a:lnSpc>
            </a:pPr>
            <a:endParaRPr lang="en-US" sz="1800" dirty="0" smtClean="0"/>
          </a:p>
          <a:p>
            <a:pPr eaLnBrk="1" hangingPunct="1">
              <a:lnSpc>
                <a:spcPct val="90000"/>
              </a:lnSpc>
            </a:pPr>
            <a:endParaRPr lang="en-US" sz="1800" dirty="0" smtClean="0"/>
          </a:p>
          <a:p>
            <a:pPr eaLnBrk="1" hangingPunct="1">
              <a:lnSpc>
                <a:spcPct val="90000"/>
              </a:lnSpc>
            </a:pPr>
            <a:endParaRPr lang="en-US" sz="1800" dirty="0" smtClean="0"/>
          </a:p>
        </p:txBody>
      </p:sp>
      <p:pic>
        <p:nvPicPr>
          <p:cNvPr id="45060" name="Picture 13"/>
          <p:cNvPicPr>
            <a:picLocks noChangeAspect="1" noChangeArrowheads="1"/>
          </p:cNvPicPr>
          <p:nvPr/>
        </p:nvPicPr>
        <p:blipFill>
          <a:blip r:embed="rId2" cstate="print"/>
          <a:srcRect/>
          <a:stretch>
            <a:fillRect/>
          </a:stretch>
        </p:blipFill>
        <p:spPr bwMode="auto">
          <a:xfrm>
            <a:off x="2292796" y="2636585"/>
            <a:ext cx="6851204" cy="3852582"/>
          </a:xfrm>
          <a:prstGeom prst="rect">
            <a:avLst/>
          </a:prstGeom>
          <a:noFill/>
          <a:ln w="9525">
            <a:noFill/>
            <a:miter lim="800000"/>
            <a:headEnd/>
            <a:tailEnd/>
          </a:ln>
        </p:spPr>
      </p:pic>
      <p:sp>
        <p:nvSpPr>
          <p:cNvPr id="13" name="Rectangle 3"/>
          <p:cNvSpPr txBox="1">
            <a:spLocks noChangeArrowheads="1"/>
          </p:cNvSpPr>
          <p:nvPr/>
        </p:nvSpPr>
        <p:spPr bwMode="auto">
          <a:xfrm>
            <a:off x="811382" y="4670932"/>
            <a:ext cx="1910889" cy="1442198"/>
          </a:xfrm>
          <a:prstGeom prst="rect">
            <a:avLst/>
          </a:prstGeom>
          <a:noFill/>
          <a:ln w="9525">
            <a:noFill/>
            <a:miter lim="800000"/>
            <a:headEnd/>
            <a:tailEnd/>
          </a:ln>
          <a:effectLst/>
        </p:spPr>
        <p:txBody>
          <a:bodyPr lIns="91423" tIns="45713" rIns="91423" bIns="45713"/>
          <a:lstStyle/>
          <a:p>
            <a:pPr eaLnBrk="0" hangingPunct="0">
              <a:lnSpc>
                <a:spcPct val="90000"/>
              </a:lnSpc>
              <a:spcBef>
                <a:spcPct val="20000"/>
              </a:spcBef>
              <a:defRPr/>
            </a:pPr>
            <a:r>
              <a:rPr lang="en-US" sz="1600" kern="0" dirty="0">
                <a:latin typeface="Calibri Light" pitchFamily="34" charset="0"/>
                <a:cs typeface="Lucida Sans Unicode" pitchFamily="34" charset="0"/>
                <a:sym typeface="Arial" charset="0"/>
              </a:rPr>
              <a:t>defining characteristics of classes - the relationship (</a:t>
            </a:r>
            <a:r>
              <a:rPr lang="en-US" sz="1600" kern="0" dirty="0" err="1">
                <a:latin typeface="Calibri Light" pitchFamily="34" charset="0"/>
                <a:cs typeface="Lucida Sans Unicode" pitchFamily="34" charset="0"/>
                <a:sym typeface="Arial" charset="0"/>
              </a:rPr>
              <a:t>objectProperties</a:t>
            </a:r>
            <a:r>
              <a:rPr lang="en-US" sz="1600" kern="0" dirty="0">
                <a:latin typeface="Calibri Light" pitchFamily="34" charset="0"/>
                <a:cs typeface="Lucida Sans Unicode" pitchFamily="34" charset="0"/>
                <a:sym typeface="Arial" charset="0"/>
              </a:rPr>
              <a:t>)</a:t>
            </a:r>
          </a:p>
        </p:txBody>
      </p:sp>
      <p:sp>
        <p:nvSpPr>
          <p:cNvPr id="45062" name="Prostokąt 13"/>
          <p:cNvSpPr>
            <a:spLocks noChangeArrowheads="1"/>
          </p:cNvSpPr>
          <p:nvPr/>
        </p:nvSpPr>
        <p:spPr bwMode="auto">
          <a:xfrm>
            <a:off x="2627134" y="3715711"/>
            <a:ext cx="4255438" cy="461655"/>
          </a:xfrm>
          <a:prstGeom prst="rect">
            <a:avLst/>
          </a:prstGeom>
          <a:noFill/>
          <a:ln w="9525">
            <a:noFill/>
            <a:miter lim="800000"/>
            <a:headEnd/>
            <a:tailEnd/>
          </a:ln>
        </p:spPr>
        <p:txBody>
          <a:bodyPr wrap="none" lIns="91429" tIns="45715" rIns="91429" bIns="45715">
            <a:spAutoFit/>
          </a:bodyPr>
          <a:lstStyle/>
          <a:p>
            <a:pPr eaLnBrk="0" hangingPunct="0"/>
            <a:r>
              <a:rPr lang="pl-PL" sz="2400" dirty="0" err="1">
                <a:solidFill>
                  <a:srgbClr val="A1152E"/>
                </a:solidFill>
                <a:latin typeface="Calibri Light" pitchFamily="34" charset="0"/>
              </a:rPr>
              <a:t>Classes</a:t>
            </a:r>
            <a:r>
              <a:rPr lang="pl-PL" sz="2400" dirty="0">
                <a:solidFill>
                  <a:srgbClr val="A1152E"/>
                </a:solidFill>
                <a:latin typeface="Calibri Light" pitchFamily="34" charset="0"/>
              </a:rPr>
              <a:t> </a:t>
            </a:r>
            <a:r>
              <a:rPr lang="en-US" sz="2400" dirty="0">
                <a:solidFill>
                  <a:srgbClr val="A1152E"/>
                </a:solidFill>
                <a:latin typeface="Calibri Light" pitchFamily="34" charset="0"/>
              </a:rPr>
              <a:t>derived from documents </a:t>
            </a:r>
          </a:p>
        </p:txBody>
      </p:sp>
      <p:sp>
        <p:nvSpPr>
          <p:cNvPr id="45063" name="Prostokąt 14"/>
          <p:cNvSpPr>
            <a:spLocks noChangeArrowheads="1"/>
          </p:cNvSpPr>
          <p:nvPr/>
        </p:nvSpPr>
        <p:spPr bwMode="auto">
          <a:xfrm>
            <a:off x="3635583" y="6166437"/>
            <a:ext cx="5036806" cy="461655"/>
          </a:xfrm>
          <a:prstGeom prst="rect">
            <a:avLst/>
          </a:prstGeom>
          <a:noFill/>
          <a:ln w="9525">
            <a:noFill/>
            <a:miter lim="800000"/>
            <a:headEnd/>
            <a:tailEnd/>
          </a:ln>
        </p:spPr>
        <p:txBody>
          <a:bodyPr wrap="none" lIns="91429" tIns="45715" rIns="91429" bIns="45715">
            <a:spAutoFit/>
          </a:bodyPr>
          <a:lstStyle/>
          <a:p>
            <a:pPr eaLnBrk="0" hangingPunct="0"/>
            <a:r>
              <a:rPr lang="pl-PL" sz="2400" dirty="0" err="1">
                <a:solidFill>
                  <a:srgbClr val="A1152E"/>
                </a:solidFill>
                <a:latin typeface="Calibri Light" pitchFamily="34" charset="0"/>
              </a:rPr>
              <a:t>Relations</a:t>
            </a:r>
            <a:r>
              <a:rPr lang="pl-PL" sz="2400" dirty="0">
                <a:solidFill>
                  <a:srgbClr val="A1152E"/>
                </a:solidFill>
                <a:latin typeface="Calibri Light" pitchFamily="34" charset="0"/>
              </a:rPr>
              <a:t> </a:t>
            </a:r>
            <a:r>
              <a:rPr lang="en-US" sz="2400" dirty="0">
                <a:solidFill>
                  <a:srgbClr val="A1152E"/>
                </a:solidFill>
                <a:latin typeface="Calibri Light" pitchFamily="34" charset="0"/>
              </a:rPr>
              <a:t>derived from experts’ opinion</a:t>
            </a:r>
          </a:p>
        </p:txBody>
      </p:sp>
      <p:sp>
        <p:nvSpPr>
          <p:cNvPr id="45064" name="Elipsa 15"/>
          <p:cNvSpPr>
            <a:spLocks noChangeArrowheads="1"/>
          </p:cNvSpPr>
          <p:nvPr/>
        </p:nvSpPr>
        <p:spPr bwMode="auto">
          <a:xfrm>
            <a:off x="2556460" y="3142290"/>
            <a:ext cx="863026" cy="646899"/>
          </a:xfrm>
          <a:prstGeom prst="ellipse">
            <a:avLst/>
          </a:prstGeom>
          <a:noFill/>
          <a:ln w="38100">
            <a:solidFill>
              <a:srgbClr val="A1152E"/>
            </a:solidFill>
            <a:round/>
            <a:headEnd/>
            <a:tailEnd/>
          </a:ln>
        </p:spPr>
        <p:txBody>
          <a:bodyPr lIns="89990" tIns="46794" rIns="89990" bIns="46794"/>
          <a:lstStyle/>
          <a:p>
            <a:pPr algn="ctr" eaLnBrk="0" hangingPunct="0"/>
            <a:r>
              <a:rPr lang="pl-PL" sz="3200" dirty="0">
                <a:solidFill>
                  <a:srgbClr val="A1152E"/>
                </a:solidFill>
                <a:latin typeface="Calibri Light" pitchFamily="34" charset="0"/>
              </a:rPr>
              <a:t>1</a:t>
            </a:r>
          </a:p>
        </p:txBody>
      </p:sp>
      <p:sp>
        <p:nvSpPr>
          <p:cNvPr id="45065" name="Elipsa 17"/>
          <p:cNvSpPr>
            <a:spLocks noChangeArrowheads="1"/>
          </p:cNvSpPr>
          <p:nvPr/>
        </p:nvSpPr>
        <p:spPr bwMode="auto">
          <a:xfrm>
            <a:off x="6084675" y="4365492"/>
            <a:ext cx="864385" cy="648340"/>
          </a:xfrm>
          <a:prstGeom prst="ellipse">
            <a:avLst/>
          </a:prstGeom>
          <a:noFill/>
          <a:ln w="38100">
            <a:solidFill>
              <a:srgbClr val="A1152E"/>
            </a:solidFill>
            <a:round/>
            <a:headEnd/>
            <a:tailEnd/>
          </a:ln>
        </p:spPr>
        <p:txBody>
          <a:bodyPr lIns="89990" tIns="46794" rIns="89990" bIns="46794"/>
          <a:lstStyle/>
          <a:p>
            <a:pPr algn="ctr" eaLnBrk="0" hangingPunct="0"/>
            <a:r>
              <a:rPr lang="pl-PL" sz="3200" dirty="0">
                <a:solidFill>
                  <a:srgbClr val="A1152E"/>
                </a:solidFill>
                <a:latin typeface="Calibri Light" pitchFamily="34" charset="0"/>
              </a:rPr>
              <a:t>2</a:t>
            </a:r>
          </a:p>
        </p:txBody>
      </p:sp>
    </p:spTree>
  </p:cSld>
  <p:clrMapOvr>
    <a:masterClrMapping/>
  </p:clrMapOvr>
  <p:transition>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ytuł 1"/>
          <p:cNvSpPr>
            <a:spLocks noGrp="1"/>
          </p:cNvSpPr>
          <p:nvPr>
            <p:ph type="title"/>
          </p:nvPr>
        </p:nvSpPr>
        <p:spPr>
          <a:xfrm>
            <a:off x="1181056" y="161365"/>
            <a:ext cx="7706076" cy="1143961"/>
          </a:xfrm>
        </p:spPr>
        <p:txBody>
          <a:bodyPr/>
          <a:lstStyle/>
          <a:p>
            <a:r>
              <a:rPr lang="en-US" smtClean="0"/>
              <a:t>Ontology creation</a:t>
            </a:r>
          </a:p>
        </p:txBody>
      </p:sp>
      <p:sp>
        <p:nvSpPr>
          <p:cNvPr id="3" name="Symbol zastępczy zawartości 2"/>
          <p:cNvSpPr>
            <a:spLocks noGrp="1"/>
          </p:cNvSpPr>
          <p:nvPr>
            <p:ph idx="1"/>
          </p:nvPr>
        </p:nvSpPr>
        <p:spPr>
          <a:xfrm>
            <a:off x="1119896" y="1664074"/>
            <a:ext cx="7521239" cy="4771785"/>
          </a:xfrm>
        </p:spPr>
        <p:txBody>
          <a:bodyPr>
            <a:noAutofit/>
          </a:bodyPr>
          <a:lstStyle/>
          <a:p>
            <a:pPr>
              <a:lnSpc>
                <a:spcPct val="90000"/>
              </a:lnSpc>
              <a:defRPr/>
            </a:pPr>
            <a:r>
              <a:rPr lang="en-US" sz="2100" dirty="0" smtClean="0">
                <a:sym typeface="Arial" charset="0"/>
              </a:rPr>
              <a:t>Methodology for creating information artifacts is usually derived from their </a:t>
            </a:r>
            <a:r>
              <a:rPr lang="en-US" sz="2100" b="1" dirty="0" smtClean="0">
                <a:solidFill>
                  <a:srgbClr val="09693A"/>
                </a:solidFill>
                <a:sym typeface="Arial" charset="0"/>
              </a:rPr>
              <a:t>subsequent use</a:t>
            </a:r>
            <a:r>
              <a:rPr lang="en-US" sz="2100" dirty="0" smtClean="0">
                <a:sym typeface="Arial" charset="0"/>
              </a:rPr>
              <a:t>. </a:t>
            </a:r>
          </a:p>
          <a:p>
            <a:pPr>
              <a:lnSpc>
                <a:spcPct val="90000"/>
              </a:lnSpc>
              <a:defRPr/>
            </a:pPr>
            <a:r>
              <a:rPr lang="en-US" sz="2100" dirty="0" smtClean="0">
                <a:sym typeface="Arial" charset="0"/>
              </a:rPr>
              <a:t>This entails necessity of developing not only the base ontology, but also the </a:t>
            </a:r>
            <a:r>
              <a:rPr lang="en-US" sz="2100" b="1" dirty="0" smtClean="0">
                <a:solidFill>
                  <a:srgbClr val="8A001A"/>
                </a:solidFill>
                <a:sym typeface="Arial" charset="0"/>
              </a:rPr>
              <a:t>strategy of development </a:t>
            </a:r>
            <a:r>
              <a:rPr lang="en-US" sz="2100" dirty="0" smtClean="0">
                <a:sym typeface="Arial" charset="0"/>
              </a:rPr>
              <a:t>of the knowledge model for new processes. </a:t>
            </a:r>
          </a:p>
          <a:p>
            <a:pPr>
              <a:lnSpc>
                <a:spcPct val="90000"/>
              </a:lnSpc>
              <a:defRPr/>
            </a:pPr>
            <a:r>
              <a:rPr lang="en-US" sz="2100" dirty="0" smtClean="0">
                <a:sym typeface="Arial" charset="0"/>
              </a:rPr>
              <a:t>Development of domain ontology: </a:t>
            </a:r>
          </a:p>
          <a:p>
            <a:pPr lvl="1">
              <a:lnSpc>
                <a:spcPct val="90000"/>
              </a:lnSpc>
              <a:defRPr/>
            </a:pPr>
            <a:r>
              <a:rPr lang="en-US" b="1" dirty="0" smtClean="0">
                <a:solidFill>
                  <a:srgbClr val="09693A"/>
                </a:solidFill>
                <a:ea typeface="+mn-ea"/>
                <a:cs typeface="+mn-cs"/>
                <a:sym typeface="Arial" charset="0"/>
              </a:rPr>
              <a:t>making small changes,</a:t>
            </a:r>
          </a:p>
          <a:p>
            <a:pPr lvl="1">
              <a:lnSpc>
                <a:spcPct val="90000"/>
              </a:lnSpc>
              <a:defRPr/>
            </a:pPr>
            <a:r>
              <a:rPr lang="en-US" b="1" dirty="0" smtClean="0">
                <a:solidFill>
                  <a:schemeClr val="tx1"/>
                </a:solidFill>
                <a:ea typeface="+mn-ea"/>
                <a:cs typeface="+mn-cs"/>
                <a:sym typeface="Arial" charset="0"/>
              </a:rPr>
              <a:t>preserving maximum simplicity</a:t>
            </a:r>
            <a:endParaRPr lang="en-US" b="1" dirty="0" smtClean="0">
              <a:solidFill>
                <a:srgbClr val="09693A"/>
              </a:solidFill>
              <a:ea typeface="+mn-ea"/>
              <a:cs typeface="+mn-cs"/>
              <a:sym typeface="Arial" charset="0"/>
            </a:endParaRPr>
          </a:p>
          <a:p>
            <a:pPr lvl="1">
              <a:lnSpc>
                <a:spcPct val="90000"/>
              </a:lnSpc>
              <a:defRPr/>
            </a:pPr>
            <a:r>
              <a:rPr lang="en-US" b="1" dirty="0" smtClean="0">
                <a:solidFill>
                  <a:srgbClr val="8A001A"/>
                </a:solidFill>
                <a:ea typeface="+mn-ea"/>
                <a:cs typeface="+mn-cs"/>
                <a:sym typeface="Arial" charset="0"/>
              </a:rPr>
              <a:t>continuous monitoring of errors</a:t>
            </a:r>
            <a:endParaRPr lang="en-US" b="1" dirty="0" smtClean="0">
              <a:solidFill>
                <a:srgbClr val="09693A"/>
              </a:solidFill>
              <a:ea typeface="+mn-ea"/>
              <a:cs typeface="+mn-cs"/>
              <a:sym typeface="Arial" charset="0"/>
            </a:endParaRPr>
          </a:p>
          <a:p>
            <a:pPr>
              <a:lnSpc>
                <a:spcPct val="90000"/>
              </a:lnSpc>
              <a:defRPr/>
            </a:pPr>
            <a:r>
              <a:rPr lang="en-US" sz="2100" dirty="0" smtClean="0">
                <a:sym typeface="Arial" charset="0"/>
              </a:rPr>
              <a:t>Small fragments are easier to be integrated with the already existing ones, retaining at the same time consistency of the knowledge base, which is necessary in this class of systems. </a:t>
            </a: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p:txBody>
          <a:bodyPr/>
          <a:lstStyle/>
          <a:p>
            <a:r>
              <a:rPr lang="pl-PL" smtClean="0">
                <a:latin typeface="Calibri" pitchFamily="34" charset="0"/>
              </a:rPr>
              <a:t>Reprezentacja tekstu</a:t>
            </a:r>
          </a:p>
        </p:txBody>
      </p:sp>
      <p:sp>
        <p:nvSpPr>
          <p:cNvPr id="294916" name="Rectangle 3"/>
          <p:cNvSpPr>
            <a:spLocks noGrp="1" noChangeArrowheads="1"/>
          </p:cNvSpPr>
          <p:nvPr>
            <p:ph type="body" idx="4294967295"/>
          </p:nvPr>
        </p:nvSpPr>
        <p:spPr>
          <a:xfrm>
            <a:off x="250825" y="1125538"/>
            <a:ext cx="8642350" cy="5472112"/>
          </a:xfrm>
        </p:spPr>
        <p:txBody>
          <a:bodyPr/>
          <a:lstStyle/>
          <a:p>
            <a:pPr>
              <a:lnSpc>
                <a:spcPct val="80000"/>
              </a:lnSpc>
            </a:pPr>
            <a:r>
              <a:rPr lang="pl-PL" sz="2000" smtClean="0">
                <a:latin typeface="Calibri" pitchFamily="34" charset="0"/>
              </a:rPr>
              <a:t>Problem ogólnej reprezentacji tekstu, która zapewniałaby zarówno:</a:t>
            </a:r>
          </a:p>
          <a:p>
            <a:pPr lvl="1">
              <a:lnSpc>
                <a:spcPct val="80000"/>
              </a:lnSpc>
            </a:pPr>
            <a:r>
              <a:rPr lang="pl-PL" sz="2000" smtClean="0">
                <a:latin typeface="Calibri" pitchFamily="34" charset="0"/>
              </a:rPr>
              <a:t>maksymalne </a:t>
            </a:r>
            <a:r>
              <a:rPr lang="pl-PL" sz="2000" smtClean="0">
                <a:solidFill>
                  <a:srgbClr val="006699"/>
                </a:solidFill>
                <a:latin typeface="Calibri" pitchFamily="34" charset="0"/>
              </a:rPr>
              <a:t>zachowanie zawartości semantycznej</a:t>
            </a:r>
            <a:r>
              <a:rPr lang="pl-PL" sz="2000" smtClean="0">
                <a:latin typeface="Calibri" pitchFamily="34" charset="0"/>
              </a:rPr>
              <a:t> dokumentu, </a:t>
            </a:r>
          </a:p>
          <a:p>
            <a:pPr lvl="1">
              <a:lnSpc>
                <a:spcPct val="80000"/>
              </a:lnSpc>
            </a:pPr>
            <a:r>
              <a:rPr lang="pl-PL" sz="2000" smtClean="0">
                <a:latin typeface="Calibri" pitchFamily="34" charset="0"/>
              </a:rPr>
              <a:t>jak i możliwość efektywnego </a:t>
            </a:r>
            <a:r>
              <a:rPr lang="pl-PL" sz="2000" smtClean="0">
                <a:solidFill>
                  <a:srgbClr val="006699"/>
                </a:solidFill>
                <a:latin typeface="Calibri" pitchFamily="34" charset="0"/>
              </a:rPr>
              <a:t>obliczenia „odległości"</a:t>
            </a:r>
            <a:r>
              <a:rPr lang="pl-PL" sz="2000" smtClean="0">
                <a:latin typeface="Calibri" pitchFamily="34" charset="0"/>
              </a:rPr>
              <a:t> (podobieństwa) pomiędzy dokumentami a zapytaniami formułowanymi przez użytkowników</a:t>
            </a:r>
          </a:p>
          <a:p>
            <a:pPr>
              <a:lnSpc>
                <a:spcPct val="80000"/>
              </a:lnSpc>
            </a:pPr>
            <a:r>
              <a:rPr lang="pl-PL" sz="2000" smtClean="0">
                <a:latin typeface="Calibri" pitchFamily="34" charset="0"/>
              </a:rPr>
              <a:t>Techniki przetwarzania języka naturalnego (tzw. </a:t>
            </a:r>
            <a:r>
              <a:rPr lang="pl-PL" sz="2000" smtClean="0">
                <a:solidFill>
                  <a:srgbClr val="006699"/>
                </a:solidFill>
                <a:latin typeface="Calibri" pitchFamily="34" charset="0"/>
              </a:rPr>
              <a:t>NLP</a:t>
            </a:r>
            <a:r>
              <a:rPr lang="pl-PL" sz="2000" smtClean="0">
                <a:latin typeface="Calibri" pitchFamily="34" charset="0"/>
              </a:rPr>
              <a:t>), które próbują explicite modelować i ekstrahować zawartość semantyczną dokumentu, nie są jak dotąd stosowane w aktualnie stosowanych systemach IR</a:t>
            </a:r>
          </a:p>
          <a:p>
            <a:pPr>
              <a:lnSpc>
                <a:spcPct val="80000"/>
              </a:lnSpc>
            </a:pPr>
            <a:r>
              <a:rPr lang="pl-PL" sz="2000" smtClean="0">
                <a:latin typeface="Calibri" pitchFamily="34" charset="0"/>
              </a:rPr>
              <a:t>Dwa podstawowe podejścia do reprezentacji tekstu i zapytań: </a:t>
            </a:r>
          </a:p>
          <a:p>
            <a:pPr lvl="1">
              <a:lnSpc>
                <a:spcPct val="80000"/>
              </a:lnSpc>
            </a:pPr>
            <a:r>
              <a:rPr lang="pl-PL" sz="2000" smtClean="0">
                <a:latin typeface="Calibri" pitchFamily="34" charset="0"/>
              </a:rPr>
              <a:t>Oparte o zbiór </a:t>
            </a:r>
            <a:r>
              <a:rPr lang="pl-PL" sz="2000" smtClean="0">
                <a:solidFill>
                  <a:srgbClr val="006699"/>
                </a:solidFill>
                <a:latin typeface="Calibri" pitchFamily="34" charset="0"/>
              </a:rPr>
              <a:t>słów kluczowych</a:t>
            </a:r>
            <a:r>
              <a:rPr lang="pl-PL" sz="2000" smtClean="0">
                <a:latin typeface="Calibri" pitchFamily="34" charset="0"/>
              </a:rPr>
              <a:t> </a:t>
            </a:r>
            <a:r>
              <a:rPr lang="pl-PL" sz="2000" i="1" smtClean="0">
                <a:latin typeface="Calibri" pitchFamily="34" charset="0"/>
              </a:rPr>
              <a:t>(ang. keyword-based retrieval)</a:t>
            </a:r>
          </a:p>
          <a:p>
            <a:pPr lvl="1">
              <a:lnSpc>
                <a:spcPct val="80000"/>
              </a:lnSpc>
            </a:pPr>
            <a:r>
              <a:rPr lang="pl-PL" sz="2000" smtClean="0">
                <a:latin typeface="Calibri" pitchFamily="34" charset="0"/>
              </a:rPr>
              <a:t>Oparte o reprezentację </a:t>
            </a:r>
            <a:r>
              <a:rPr lang="pl-PL" sz="2000" smtClean="0">
                <a:solidFill>
                  <a:srgbClr val="006699"/>
                </a:solidFill>
                <a:latin typeface="Calibri" pitchFamily="34" charset="0"/>
              </a:rPr>
              <a:t>wektorową</a:t>
            </a:r>
            <a:r>
              <a:rPr lang="pl-PL" sz="2000" smtClean="0">
                <a:latin typeface="Calibri" pitchFamily="34" charset="0"/>
              </a:rPr>
              <a:t> </a:t>
            </a:r>
            <a:r>
              <a:rPr lang="pl-PL" sz="2000" i="1" smtClean="0">
                <a:latin typeface="Calibri" pitchFamily="34" charset="0"/>
              </a:rPr>
              <a:t>(ang. </a:t>
            </a:r>
            <a:r>
              <a:rPr lang="pl-PL" sz="2000" smtClean="0">
                <a:latin typeface="Calibri" pitchFamily="34" charset="0"/>
              </a:rPr>
              <a:t>similarity-based retrieval)</a:t>
            </a:r>
          </a:p>
          <a:p>
            <a:pPr>
              <a:lnSpc>
                <a:spcPct val="80000"/>
              </a:lnSpc>
            </a:pPr>
            <a:r>
              <a:rPr lang="pl-PL" sz="2000" smtClean="0">
                <a:latin typeface="Calibri" pitchFamily="34" charset="0"/>
              </a:rPr>
              <a:t>W chwili obecnej, większość systemów wyszukiwania informacji jak również systemów tekstowych baz danych opiera się na prostych technikach dopasowania i zliczania występowania </a:t>
            </a:r>
            <a:r>
              <a:rPr lang="pl-PL" sz="2000" i="1" smtClean="0">
                <a:solidFill>
                  <a:srgbClr val="006699"/>
                </a:solidFill>
                <a:latin typeface="Calibri" pitchFamily="34" charset="0"/>
              </a:rPr>
              <a:t>słów kluczowych</a:t>
            </a:r>
            <a:r>
              <a:rPr lang="pl-PL" sz="2000" smtClean="0">
                <a:latin typeface="Calibri" pitchFamily="34" charset="0"/>
              </a:rPr>
              <a:t> opisujących przechowywane dokumenty. </a:t>
            </a:r>
          </a:p>
          <a:p>
            <a:pPr>
              <a:lnSpc>
                <a:spcPct val="80000"/>
              </a:lnSpc>
            </a:pPr>
            <a:r>
              <a:rPr lang="pl-PL" sz="2000" smtClean="0">
                <a:latin typeface="Calibri" pitchFamily="34" charset="0"/>
              </a:rPr>
              <a:t>Przyjęcie określonej reprezentacji dokumentu tekstowego determinuje postać reprezentacji zapytania użytkownika.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81056" y="161365"/>
            <a:ext cx="7706076" cy="1143961"/>
          </a:xfrm>
        </p:spPr>
        <p:txBody>
          <a:bodyPr/>
          <a:lstStyle/>
          <a:p>
            <a:r>
              <a:rPr lang="en-US" smtClean="0"/>
              <a:t>Expressive ontology (ObjectProperties)</a:t>
            </a:r>
          </a:p>
        </p:txBody>
      </p:sp>
      <p:sp>
        <p:nvSpPr>
          <p:cNvPr id="47107" name="Rectangle 3"/>
          <p:cNvSpPr>
            <a:spLocks noGrp="1" noChangeArrowheads="1"/>
          </p:cNvSpPr>
          <p:nvPr>
            <p:ph type="body" idx="1"/>
          </p:nvPr>
        </p:nvSpPr>
        <p:spPr>
          <a:xfrm>
            <a:off x="1115819" y="1530084"/>
            <a:ext cx="7401639" cy="4643558"/>
          </a:xfrm>
        </p:spPr>
        <p:txBody>
          <a:bodyPr/>
          <a:lstStyle/>
          <a:p>
            <a:pPr>
              <a:lnSpc>
                <a:spcPct val="90000"/>
              </a:lnSpc>
            </a:pPr>
            <a:r>
              <a:rPr lang="en-US" sz="2100" dirty="0" smtClean="0"/>
              <a:t>To determine the </a:t>
            </a:r>
            <a:r>
              <a:rPr lang="en-US" sz="2100" b="1" dirty="0" smtClean="0">
                <a:solidFill>
                  <a:srgbClr val="09693A"/>
                </a:solidFill>
              </a:rPr>
              <a:t>relationship between the classes </a:t>
            </a:r>
            <a:r>
              <a:rPr lang="en-US" sz="2100" dirty="0" smtClean="0"/>
              <a:t>is often the most difficult stage of building ontology. </a:t>
            </a:r>
          </a:p>
          <a:p>
            <a:pPr>
              <a:lnSpc>
                <a:spcPct val="90000"/>
              </a:lnSpc>
            </a:pPr>
            <a:r>
              <a:rPr lang="en-US" sz="2100" dirty="0" smtClean="0"/>
              <a:t>Often the knowledge of the </a:t>
            </a:r>
            <a:r>
              <a:rPr lang="en-US" sz="2100" b="1" dirty="0" smtClean="0">
                <a:solidFill>
                  <a:srgbClr val="8A001A"/>
                </a:solidFill>
              </a:rPr>
              <a:t>relationships</a:t>
            </a:r>
            <a:r>
              <a:rPr lang="en-US" sz="2100" dirty="0" smtClean="0"/>
              <a:t> between the elements of the process is the </a:t>
            </a:r>
            <a:r>
              <a:rPr lang="en-US" sz="2100" b="1" dirty="0" smtClean="0">
                <a:solidFill>
                  <a:srgbClr val="8A001A"/>
                </a:solidFill>
              </a:rPr>
              <a:t>most valuable </a:t>
            </a:r>
            <a:r>
              <a:rPr lang="en-US" sz="2100" dirty="0" smtClean="0"/>
              <a:t>domain knowledge (</a:t>
            </a:r>
            <a:r>
              <a:rPr lang="en-US" sz="2100" dirty="0" err="1" smtClean="0"/>
              <a:t>eg</a:t>
            </a:r>
            <a:r>
              <a:rPr lang="en-US" sz="2100" dirty="0" smtClean="0"/>
              <a:t>. Diagnosis causes of defects).</a:t>
            </a:r>
          </a:p>
          <a:p>
            <a:pPr>
              <a:lnSpc>
                <a:spcPct val="90000"/>
              </a:lnSpc>
            </a:pPr>
            <a:r>
              <a:rPr lang="en-US" sz="2100" dirty="0" smtClean="0"/>
              <a:t>This type of knowledge is also the </a:t>
            </a:r>
            <a:r>
              <a:rPr lang="en-US" sz="2100" b="1" dirty="0" smtClean="0">
                <a:solidFill>
                  <a:srgbClr val="09693A"/>
                </a:solidFill>
              </a:rPr>
              <a:t>most difficult </a:t>
            </a:r>
            <a:r>
              <a:rPr lang="en-US" sz="2100" dirty="0" smtClean="0"/>
              <a:t>to obtain from the literature. </a:t>
            </a:r>
          </a:p>
          <a:p>
            <a:pPr>
              <a:lnSpc>
                <a:spcPct val="90000"/>
              </a:lnSpc>
            </a:pPr>
            <a:r>
              <a:rPr lang="en-US" sz="2100" dirty="0" smtClean="0"/>
              <a:t>Increasing the expressiveness of the ontology, it is possible by </a:t>
            </a:r>
            <a:r>
              <a:rPr lang="en-US" sz="2100" b="1" dirty="0" smtClean="0">
                <a:solidFill>
                  <a:srgbClr val="8A001A"/>
                </a:solidFill>
              </a:rPr>
              <a:t>specifying constraints </a:t>
            </a:r>
            <a:r>
              <a:rPr lang="en-US" sz="2100" dirty="0" smtClean="0"/>
              <a:t>which are subject to the relations (</a:t>
            </a:r>
            <a:r>
              <a:rPr lang="en-US" sz="2100" dirty="0" err="1" smtClean="0"/>
              <a:t>eg</a:t>
            </a:r>
            <a:r>
              <a:rPr lang="en-US" sz="2100" dirty="0" smtClean="0"/>
              <a:t>. Specific levels of value)</a:t>
            </a:r>
          </a:p>
          <a:p>
            <a:pPr>
              <a:lnSpc>
                <a:spcPct val="90000"/>
              </a:lnSpc>
            </a:pPr>
            <a:r>
              <a:rPr lang="en-US" sz="2100" dirty="0" smtClean="0"/>
              <a:t>In determining the relationship is worth remembering about their characteristics: </a:t>
            </a:r>
            <a:r>
              <a:rPr lang="en-US" sz="2100" b="1" dirty="0" smtClean="0">
                <a:solidFill>
                  <a:srgbClr val="09693A"/>
                </a:solidFill>
              </a:rPr>
              <a:t>symmetry, transitivity and reversibility</a:t>
            </a:r>
            <a:r>
              <a:rPr lang="en-US" sz="2100" dirty="0" smtClean="0"/>
              <a:t>.</a:t>
            </a:r>
          </a:p>
        </p:txBody>
      </p:sp>
    </p:spTree>
  </p:cSld>
  <p:clrMapOvr>
    <a:masterClrMapping/>
  </p:clrMapOvr>
  <p:transition>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ytuł 1"/>
          <p:cNvSpPr>
            <a:spLocks noGrp="1"/>
          </p:cNvSpPr>
          <p:nvPr>
            <p:ph type="title"/>
          </p:nvPr>
        </p:nvSpPr>
        <p:spPr>
          <a:xfrm>
            <a:off x="1181056" y="161365"/>
            <a:ext cx="7706076" cy="1143961"/>
          </a:xfrm>
        </p:spPr>
        <p:txBody>
          <a:bodyPr/>
          <a:lstStyle/>
          <a:p>
            <a:r>
              <a:rPr lang="de-DE" smtClean="0"/>
              <a:t>Knowledge base - Individuals</a:t>
            </a:r>
            <a:endParaRPr lang="pl-PL" smtClean="0"/>
          </a:p>
        </p:txBody>
      </p:sp>
      <p:sp>
        <p:nvSpPr>
          <p:cNvPr id="17411" name="Symbol zastępczy zawartości 2"/>
          <p:cNvSpPr>
            <a:spLocks noGrp="1"/>
          </p:cNvSpPr>
          <p:nvPr>
            <p:ph idx="1"/>
          </p:nvPr>
        </p:nvSpPr>
        <p:spPr>
          <a:xfrm>
            <a:off x="1181055" y="1338463"/>
            <a:ext cx="7582398" cy="1227524"/>
          </a:xfrm>
        </p:spPr>
        <p:txBody>
          <a:bodyPr>
            <a:normAutofit/>
          </a:bodyPr>
          <a:lstStyle/>
          <a:p>
            <a:pPr marL="0" indent="0">
              <a:buNone/>
              <a:defRPr/>
            </a:pPr>
            <a:r>
              <a:rPr lang="en-US" sz="2000" dirty="0" smtClean="0">
                <a:sym typeface="Arial" charset="0"/>
              </a:rPr>
              <a:t>The ontology is a </a:t>
            </a:r>
            <a:r>
              <a:rPr lang="en-US" sz="2000" b="1" dirty="0" smtClean="0">
                <a:solidFill>
                  <a:srgbClr val="8A001A"/>
                </a:solidFill>
                <a:sym typeface="Arial" charset="0"/>
              </a:rPr>
              <a:t>model of knowledge</a:t>
            </a:r>
            <a:r>
              <a:rPr lang="en-US" sz="2000" dirty="0" smtClean="0">
                <a:sym typeface="Arial" charset="0"/>
              </a:rPr>
              <a:t>. </a:t>
            </a:r>
            <a:r>
              <a:rPr lang="pl-PL" sz="2000" dirty="0" smtClean="0">
                <a:sym typeface="Arial" charset="0"/>
              </a:rPr>
              <a:t> We</a:t>
            </a:r>
            <a:r>
              <a:rPr lang="en-US" sz="2000" dirty="0" smtClean="0">
                <a:sym typeface="Arial" charset="0"/>
              </a:rPr>
              <a:t> could </a:t>
            </a:r>
            <a:r>
              <a:rPr lang="en-US" sz="2000" b="1" dirty="0" smtClean="0">
                <a:solidFill>
                  <a:srgbClr val="09693A"/>
                </a:solidFill>
                <a:sym typeface="Arial" charset="0"/>
              </a:rPr>
              <a:t>fill it with the examples</a:t>
            </a:r>
            <a:r>
              <a:rPr lang="en-US" sz="2000" dirty="0" smtClean="0">
                <a:sym typeface="Arial" charset="0"/>
              </a:rPr>
              <a:t>. This data enhance theorem of domain ontology and is called '</a:t>
            </a:r>
            <a:r>
              <a:rPr lang="en-US" sz="2000" b="1" dirty="0" smtClean="0">
                <a:solidFill>
                  <a:srgbClr val="8A001A"/>
                </a:solidFill>
                <a:sym typeface="Arial" charset="0"/>
              </a:rPr>
              <a:t>individuals</a:t>
            </a:r>
            <a:r>
              <a:rPr lang="en-US" sz="2000" dirty="0" smtClean="0">
                <a:sym typeface="Arial" charset="0"/>
              </a:rPr>
              <a:t>' in opposition to '</a:t>
            </a:r>
            <a:r>
              <a:rPr lang="en-US" sz="2000" b="1" dirty="0" smtClean="0">
                <a:solidFill>
                  <a:srgbClr val="1D6132"/>
                </a:solidFill>
                <a:sym typeface="Arial" charset="0"/>
              </a:rPr>
              <a:t>classes</a:t>
            </a:r>
            <a:r>
              <a:rPr lang="en-US" sz="2000" dirty="0" smtClean="0">
                <a:sym typeface="Arial" charset="0"/>
              </a:rPr>
              <a:t>'. </a:t>
            </a:r>
            <a:endParaRPr lang="pl-PL" sz="2000" dirty="0" smtClean="0">
              <a:sym typeface="Arial" charset="0"/>
            </a:endParaRPr>
          </a:p>
          <a:p>
            <a:pPr>
              <a:buFont typeface="Calibri" pitchFamily="34" charset="0"/>
              <a:buNone/>
              <a:defRPr/>
            </a:pPr>
            <a:endParaRPr lang="pl-PL" sz="2000" dirty="0" smtClean="0">
              <a:sym typeface="Arial" charset="0"/>
            </a:endParaRPr>
          </a:p>
        </p:txBody>
      </p:sp>
      <p:sp>
        <p:nvSpPr>
          <p:cNvPr id="48132" name="Symbol zastępczy numeru slajdu 4"/>
          <p:cNvSpPr>
            <a:spLocks noGrp="1"/>
          </p:cNvSpPr>
          <p:nvPr>
            <p:ph type="sldNum" sz="quarter" idx="10"/>
          </p:nvPr>
        </p:nvSpPr>
        <p:spPr>
          <a:noFill/>
          <a:ln>
            <a:miter lim="800000"/>
            <a:headEnd/>
            <a:tailEnd/>
          </a:ln>
        </p:spPr>
        <p:txBody>
          <a:bodyPr lIns="80229" tIns="40115" rIns="80229" bIns="40115"/>
          <a:lstStyle/>
          <a:p>
            <a:fld id="{A222E65D-55B1-4443-A71D-75986F272AD4}" type="slidenum">
              <a:rPr lang="en-US" smtClean="0">
                <a:cs typeface="Arial" pitchFamily="34" charset="0"/>
                <a:sym typeface="Arial" pitchFamily="34" charset="0"/>
              </a:rPr>
              <a:pPr/>
              <a:t>51</a:t>
            </a:fld>
            <a:endParaRPr lang="en-US" smtClean="0">
              <a:cs typeface="Arial" pitchFamily="34" charset="0"/>
              <a:sym typeface="Arial" pitchFamily="34" charset="0"/>
            </a:endParaRPr>
          </a:p>
        </p:txBody>
      </p:sp>
      <p:pic>
        <p:nvPicPr>
          <p:cNvPr id="48133" name="Picture 2"/>
          <p:cNvPicPr>
            <a:picLocks noChangeAspect="1" noChangeArrowheads="1"/>
          </p:cNvPicPr>
          <p:nvPr/>
        </p:nvPicPr>
        <p:blipFill>
          <a:blip r:embed="rId2" cstate="print"/>
          <a:srcRect/>
          <a:stretch>
            <a:fillRect/>
          </a:stretch>
        </p:blipFill>
        <p:spPr bwMode="auto">
          <a:xfrm>
            <a:off x="0" y="2658196"/>
            <a:ext cx="9144000" cy="4132089"/>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ytuł 1"/>
          <p:cNvSpPr>
            <a:spLocks noGrp="1"/>
          </p:cNvSpPr>
          <p:nvPr>
            <p:ph type="title"/>
          </p:nvPr>
        </p:nvSpPr>
        <p:spPr>
          <a:xfrm>
            <a:off x="1181056" y="161365"/>
            <a:ext cx="7706076" cy="1143961"/>
          </a:xfrm>
        </p:spPr>
        <p:txBody>
          <a:bodyPr/>
          <a:lstStyle/>
          <a:p>
            <a:r>
              <a:rPr lang="de-DE" smtClean="0"/>
              <a:t>Codification</a:t>
            </a:r>
            <a:endParaRPr lang="pl-PL" smtClean="0"/>
          </a:p>
        </p:txBody>
      </p:sp>
      <p:sp>
        <p:nvSpPr>
          <p:cNvPr id="49155" name="Symbol zastępczy zawartości 2"/>
          <p:cNvSpPr>
            <a:spLocks noGrp="1"/>
          </p:cNvSpPr>
          <p:nvPr>
            <p:ph idx="1"/>
          </p:nvPr>
        </p:nvSpPr>
        <p:spPr>
          <a:xfrm>
            <a:off x="1304733" y="1599240"/>
            <a:ext cx="7210006" cy="1008529"/>
          </a:xfrm>
        </p:spPr>
        <p:txBody>
          <a:bodyPr/>
          <a:lstStyle/>
          <a:p>
            <a:pPr marL="0" indent="0">
              <a:buNone/>
            </a:pPr>
            <a:r>
              <a:rPr lang="en-US" dirty="0" smtClean="0"/>
              <a:t>OWL language file, which is the RDF/XML syntax. A fragment of such file takes a form of:</a:t>
            </a:r>
            <a:endParaRPr lang="pl-PL" dirty="0" smtClean="0"/>
          </a:p>
        </p:txBody>
      </p:sp>
      <p:sp>
        <p:nvSpPr>
          <p:cNvPr id="49156" name="Rectangle 1"/>
          <p:cNvSpPr>
            <a:spLocks noChangeArrowheads="1"/>
          </p:cNvSpPr>
          <p:nvPr/>
        </p:nvSpPr>
        <p:spPr bwMode="auto">
          <a:xfrm>
            <a:off x="1365893" y="2974643"/>
            <a:ext cx="6769658" cy="3079935"/>
          </a:xfrm>
          <a:prstGeom prst="rect">
            <a:avLst/>
          </a:prstGeom>
          <a:noFill/>
          <a:ln w="9525">
            <a:noFill/>
            <a:miter lim="800000"/>
            <a:headEnd/>
            <a:tailEnd/>
          </a:ln>
        </p:spPr>
        <p:txBody>
          <a:bodyPr lIns="89990" tIns="46794" rIns="89990" bIns="46794" anchor="ctr">
            <a:spAutoFit/>
          </a:bodyPr>
          <a:lstStyle/>
          <a:p>
            <a:pPr indent="178288" algn="just" eaLnBrk="0" hangingPunct="0"/>
            <a:r>
              <a:rPr lang="en-US" sz="1600" dirty="0">
                <a:latin typeface="Courier New" pitchFamily="49" charset="0"/>
                <a:ea typeface="Times New Roman" pitchFamily="18" charset="0"/>
                <a:cs typeface="Courier New" pitchFamily="49" charset="0"/>
              </a:rPr>
              <a:t>    &lt;Declaration&gt;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&lt;Class IRI="#</a:t>
            </a:r>
            <a:r>
              <a:rPr lang="en-US" sz="1600" dirty="0" err="1">
                <a:latin typeface="Courier New" pitchFamily="49" charset="0"/>
                <a:ea typeface="Times New Roman" pitchFamily="18" charset="0"/>
                <a:cs typeface="Courier New" pitchFamily="49" charset="0"/>
              </a:rPr>
              <a:t>rolling_product</a:t>
            </a:r>
            <a:r>
              <a:rPr lang="en-US" sz="1600" dirty="0">
                <a:latin typeface="Courier New" pitchFamily="49" charset="0"/>
                <a:ea typeface="Times New Roman" pitchFamily="18" charset="0"/>
                <a:cs typeface="Courier New" pitchFamily="49" charset="0"/>
              </a:rPr>
              <a:t>"/&gt;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&lt;/Declaration&gt;    &lt;Declaration&gt;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&lt;Class IRI="#</a:t>
            </a:r>
            <a:r>
              <a:rPr lang="en-US" sz="1600" dirty="0" err="1">
                <a:latin typeface="Courier New" pitchFamily="49" charset="0"/>
                <a:ea typeface="Times New Roman" pitchFamily="18" charset="0"/>
                <a:cs typeface="Courier New" pitchFamily="49" charset="0"/>
              </a:rPr>
              <a:t>semi_finished_product</a:t>
            </a:r>
            <a:r>
              <a:rPr lang="en-US" sz="1600" dirty="0">
                <a:latin typeface="Courier New" pitchFamily="49" charset="0"/>
                <a:ea typeface="Times New Roman" pitchFamily="18" charset="0"/>
                <a:cs typeface="Courier New" pitchFamily="49" charset="0"/>
              </a:rPr>
              <a:t>"/&gt;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&lt;Declaration&gt;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&lt;Class IRI="#slab"/&gt;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a:t>
            </a:r>
            <a:r>
              <a:rPr lang="en-US" sz="1600" dirty="0" err="1">
                <a:latin typeface="Courier New" pitchFamily="49" charset="0"/>
                <a:ea typeface="Times New Roman" pitchFamily="18" charset="0"/>
                <a:cs typeface="Courier New" pitchFamily="49" charset="0"/>
              </a:rPr>
              <a:t>SubClassOf</a:t>
            </a:r>
            <a:r>
              <a:rPr lang="en-US" sz="1600" dirty="0">
                <a:latin typeface="Courier New" pitchFamily="49" charset="0"/>
                <a:ea typeface="Times New Roman" pitchFamily="18" charset="0"/>
                <a:cs typeface="Courier New" pitchFamily="49" charset="0"/>
              </a:rPr>
              <a:t>&gt;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&lt;Class IRI="#</a:t>
            </a:r>
            <a:r>
              <a:rPr lang="en-US" sz="1600" dirty="0" err="1">
                <a:latin typeface="Courier New" pitchFamily="49" charset="0"/>
                <a:ea typeface="Times New Roman" pitchFamily="18" charset="0"/>
                <a:cs typeface="Courier New" pitchFamily="49" charset="0"/>
              </a:rPr>
              <a:t>semi_finished_product</a:t>
            </a:r>
            <a:r>
              <a:rPr lang="en-US" sz="1600" dirty="0">
                <a:latin typeface="Courier New" pitchFamily="49" charset="0"/>
                <a:ea typeface="Times New Roman" pitchFamily="18" charset="0"/>
                <a:cs typeface="Courier New" pitchFamily="49" charset="0"/>
              </a:rPr>
              <a:t>"/&gt;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&lt;Class IRI="#</a:t>
            </a:r>
            <a:r>
              <a:rPr lang="en-US" sz="1600" dirty="0" err="1">
                <a:latin typeface="Courier New" pitchFamily="49" charset="0"/>
                <a:ea typeface="Times New Roman" pitchFamily="18" charset="0"/>
                <a:cs typeface="Courier New" pitchFamily="49" charset="0"/>
              </a:rPr>
              <a:t>rolling_product</a:t>
            </a:r>
            <a:r>
              <a:rPr lang="en-US" sz="1600" dirty="0">
                <a:latin typeface="Courier New" pitchFamily="49" charset="0"/>
                <a:ea typeface="Times New Roman" pitchFamily="18" charset="0"/>
                <a:cs typeface="Courier New" pitchFamily="49" charset="0"/>
              </a:rPr>
              <a:t>"/&gt;    </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a:t>
            </a:r>
            <a:r>
              <a:rPr lang="en-US" sz="1600" dirty="0" err="1">
                <a:latin typeface="Courier New" pitchFamily="49" charset="0"/>
                <a:ea typeface="Times New Roman" pitchFamily="18" charset="0"/>
                <a:cs typeface="Courier New" pitchFamily="49" charset="0"/>
              </a:rPr>
              <a:t>SubClassOf</a:t>
            </a:r>
            <a:r>
              <a:rPr lang="en-US" sz="1600" dirty="0">
                <a:latin typeface="Courier New" pitchFamily="49" charset="0"/>
                <a:ea typeface="Times New Roman" pitchFamily="18" charset="0"/>
                <a:cs typeface="Courier New" pitchFamily="49" charset="0"/>
              </a:rPr>
              <a:t>&gt;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&lt;Class IRI="#slab"/&gt;</a:t>
            </a:r>
            <a:endParaRPr lang="pl-PL" sz="1400" dirty="0">
              <a:ea typeface="Times New Roman" pitchFamily="18" charset="0"/>
              <a:cs typeface="Courier New" pitchFamily="49" charset="0"/>
            </a:endParaRPr>
          </a:p>
          <a:p>
            <a:pPr indent="178288" algn="just" eaLnBrk="0" hangingPunct="0"/>
            <a:r>
              <a:rPr lang="en-US" sz="1600" dirty="0">
                <a:latin typeface="Courier New" pitchFamily="49" charset="0"/>
                <a:ea typeface="Times New Roman" pitchFamily="18" charset="0"/>
                <a:cs typeface="Courier New" pitchFamily="49" charset="0"/>
              </a:rPr>
              <a:t>        &lt;Class IRI="#</a:t>
            </a:r>
            <a:r>
              <a:rPr lang="en-US" sz="1600" dirty="0" err="1">
                <a:latin typeface="Courier New" pitchFamily="49" charset="0"/>
                <a:ea typeface="Times New Roman" pitchFamily="18" charset="0"/>
                <a:cs typeface="Courier New" pitchFamily="49" charset="0"/>
              </a:rPr>
              <a:t>semi_finished_product</a:t>
            </a:r>
            <a:r>
              <a:rPr lang="en-US" sz="1600" dirty="0">
                <a:latin typeface="Courier New" pitchFamily="49" charset="0"/>
                <a:ea typeface="Times New Roman" pitchFamily="18" charset="0"/>
                <a:cs typeface="Courier New" pitchFamily="49" charset="0"/>
              </a:rPr>
              <a:t>"/&gt;</a:t>
            </a:r>
            <a:endParaRPr lang="en-US" sz="1400" dirty="0">
              <a:ea typeface="Times New Roman" pitchFamily="18" charset="0"/>
              <a:cs typeface="Courier New" pitchFamily="49" charset="0"/>
            </a:endParaRPr>
          </a:p>
        </p:txBody>
      </p:sp>
    </p:spTree>
  </p:cSld>
  <p:clrMapOvr>
    <a:masterClrMapping/>
  </p:clrMapOvr>
  <p:transition>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subTitle" idx="4294967295"/>
          </p:nvPr>
        </p:nvSpPr>
        <p:spPr>
          <a:xfrm>
            <a:off x="1256725" y="2924175"/>
            <a:ext cx="6840538" cy="936625"/>
          </a:xfrm>
        </p:spPr>
        <p:txBody>
          <a:bodyPr/>
          <a:lstStyle/>
          <a:p>
            <a:pPr marL="0" indent="0" algn="ctr">
              <a:buFont typeface="Georgia" pitchFamily="18" charset="0"/>
              <a:buNone/>
            </a:pPr>
            <a:r>
              <a:rPr lang="pl-PL" sz="3600" dirty="0" smtClean="0">
                <a:latin typeface="Calibri Light" pitchFamily="34" charset="0"/>
              </a:rPr>
              <a:t>Metody eksploracji WWW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2"/>
          <p:cNvSpPr>
            <a:spLocks noGrp="1" noChangeArrowheads="1"/>
          </p:cNvSpPr>
          <p:nvPr>
            <p:ph type="title" idx="4294967295"/>
          </p:nvPr>
        </p:nvSpPr>
        <p:spPr/>
        <p:txBody>
          <a:bodyPr/>
          <a:lstStyle/>
          <a:p>
            <a:r>
              <a:rPr lang="pl-PL" smtClean="0">
                <a:latin typeface="Calibri" pitchFamily="34" charset="0"/>
              </a:rPr>
              <a:t>Czym jest eksploracja Web? </a:t>
            </a:r>
          </a:p>
        </p:txBody>
      </p:sp>
      <p:sp>
        <p:nvSpPr>
          <p:cNvPr id="326660" name="Rectangle 3"/>
          <p:cNvSpPr>
            <a:spLocks noGrp="1" noChangeArrowheads="1"/>
          </p:cNvSpPr>
          <p:nvPr>
            <p:ph type="body" idx="4294967295"/>
          </p:nvPr>
        </p:nvSpPr>
        <p:spPr>
          <a:xfrm>
            <a:off x="468313" y="2997200"/>
            <a:ext cx="8229600" cy="3384550"/>
          </a:xfrm>
        </p:spPr>
        <p:txBody>
          <a:bodyPr/>
          <a:lstStyle/>
          <a:p>
            <a:pPr>
              <a:lnSpc>
                <a:spcPct val="90000"/>
              </a:lnSpc>
            </a:pPr>
            <a:r>
              <a:rPr lang="pl-PL" smtClean="0">
                <a:latin typeface="Calibri" pitchFamily="34" charset="0"/>
              </a:rPr>
              <a:t>Wszystkie metody eksploracji danych znajdują zastosowanie w odniesieniu do sieci Web i jej zawartości informacyjnej</a:t>
            </a:r>
          </a:p>
          <a:p>
            <a:pPr>
              <a:lnSpc>
                <a:spcPct val="90000"/>
              </a:lnSpc>
            </a:pPr>
            <a:r>
              <a:rPr lang="pl-PL" smtClean="0">
                <a:latin typeface="Calibri" pitchFamily="34" charset="0"/>
              </a:rPr>
              <a:t>Eksploracja sieci Web - podstawowe metody:</a:t>
            </a:r>
          </a:p>
          <a:p>
            <a:pPr lvl="1">
              <a:lnSpc>
                <a:spcPct val="90000"/>
              </a:lnSpc>
            </a:pPr>
            <a:r>
              <a:rPr lang="pl-PL" smtClean="0">
                <a:latin typeface="Calibri" pitchFamily="34" charset="0"/>
              </a:rPr>
              <a:t>Eksploracja zawartości sieci </a:t>
            </a:r>
            <a:r>
              <a:rPr lang="pl-PL" i="1" smtClean="0">
                <a:latin typeface="Calibri" pitchFamily="34" charset="0"/>
              </a:rPr>
              <a:t>(Web</a:t>
            </a:r>
            <a:r>
              <a:rPr lang="pl-PL" i="1" smtClean="0">
                <a:solidFill>
                  <a:srgbClr val="006699"/>
                </a:solidFill>
                <a:latin typeface="Calibri" pitchFamily="34" charset="0"/>
              </a:rPr>
              <a:t> content </a:t>
            </a:r>
            <a:r>
              <a:rPr lang="pl-PL" i="1" smtClean="0">
                <a:latin typeface="Calibri" pitchFamily="34" charset="0"/>
              </a:rPr>
              <a:t>mining)</a:t>
            </a:r>
            <a:endParaRPr lang="pl-PL" smtClean="0">
              <a:latin typeface="Calibri" pitchFamily="34" charset="0"/>
            </a:endParaRPr>
          </a:p>
          <a:p>
            <a:pPr lvl="1">
              <a:lnSpc>
                <a:spcPct val="90000"/>
              </a:lnSpc>
            </a:pPr>
            <a:r>
              <a:rPr lang="pl-PL" smtClean="0">
                <a:latin typeface="Calibri" pitchFamily="34" charset="0"/>
              </a:rPr>
              <a:t>Eksploracja połączeń sieci (</a:t>
            </a:r>
            <a:r>
              <a:rPr lang="pl-PL" i="1" smtClean="0">
                <a:latin typeface="Calibri" pitchFamily="34" charset="0"/>
              </a:rPr>
              <a:t>Web</a:t>
            </a:r>
            <a:r>
              <a:rPr lang="pl-PL" i="1" smtClean="0">
                <a:solidFill>
                  <a:srgbClr val="006699"/>
                </a:solidFill>
                <a:latin typeface="Calibri" pitchFamily="34" charset="0"/>
              </a:rPr>
              <a:t> linkage </a:t>
            </a:r>
            <a:r>
              <a:rPr lang="pl-PL" i="1" smtClean="0">
                <a:latin typeface="Calibri" pitchFamily="34" charset="0"/>
              </a:rPr>
              <a:t>mining)</a:t>
            </a:r>
            <a:endParaRPr lang="pl-PL" smtClean="0">
              <a:latin typeface="Calibri" pitchFamily="34" charset="0"/>
            </a:endParaRPr>
          </a:p>
          <a:p>
            <a:pPr lvl="1">
              <a:lnSpc>
                <a:spcPct val="90000"/>
              </a:lnSpc>
            </a:pPr>
            <a:r>
              <a:rPr lang="pl-PL" smtClean="0">
                <a:latin typeface="Calibri" pitchFamily="34" charset="0"/>
              </a:rPr>
              <a:t>Eksploracja korzystania z sieci (</a:t>
            </a:r>
            <a:r>
              <a:rPr lang="pl-PL" i="1" smtClean="0">
                <a:latin typeface="Calibri" pitchFamily="34" charset="0"/>
              </a:rPr>
              <a:t>Web</a:t>
            </a:r>
            <a:r>
              <a:rPr lang="pl-PL" i="1" smtClean="0">
                <a:solidFill>
                  <a:srgbClr val="006699"/>
                </a:solidFill>
                <a:latin typeface="Calibri" pitchFamily="34" charset="0"/>
              </a:rPr>
              <a:t> usage </a:t>
            </a:r>
            <a:r>
              <a:rPr lang="pl-PL" i="1" smtClean="0">
                <a:latin typeface="Calibri" pitchFamily="34" charset="0"/>
              </a:rPr>
              <a:t>mining)</a:t>
            </a:r>
          </a:p>
        </p:txBody>
      </p:sp>
      <p:pic>
        <p:nvPicPr>
          <p:cNvPr id="326661" name="Picture 4"/>
          <p:cNvPicPr>
            <a:picLocks noChangeAspect="1" noChangeArrowheads="1"/>
          </p:cNvPicPr>
          <p:nvPr/>
        </p:nvPicPr>
        <p:blipFill>
          <a:blip r:embed="rId2" cstate="print"/>
          <a:srcRect/>
          <a:stretch>
            <a:fillRect/>
          </a:stretch>
        </p:blipFill>
        <p:spPr bwMode="auto">
          <a:xfrm>
            <a:off x="250825" y="1196975"/>
            <a:ext cx="6913563" cy="1539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2"/>
          <p:cNvSpPr>
            <a:spLocks noGrp="1" noChangeArrowheads="1"/>
          </p:cNvSpPr>
          <p:nvPr>
            <p:ph type="title" idx="4294967295"/>
          </p:nvPr>
        </p:nvSpPr>
        <p:spPr/>
        <p:txBody>
          <a:bodyPr/>
          <a:lstStyle/>
          <a:p>
            <a:r>
              <a:rPr lang="pl-PL" sz="2400" smtClean="0">
                <a:latin typeface="Calibri" pitchFamily="34" charset="0"/>
              </a:rPr>
              <a:t>Przykłady zastosowania metod</a:t>
            </a:r>
            <a:br>
              <a:rPr lang="pl-PL" sz="2400" smtClean="0">
                <a:latin typeface="Calibri" pitchFamily="34" charset="0"/>
              </a:rPr>
            </a:br>
            <a:r>
              <a:rPr lang="pl-PL" sz="2400" smtClean="0">
                <a:latin typeface="Calibri" pitchFamily="34" charset="0"/>
              </a:rPr>
              <a:t>eksploracji</a:t>
            </a:r>
          </a:p>
        </p:txBody>
      </p:sp>
      <p:sp>
        <p:nvSpPr>
          <p:cNvPr id="327684" name="Rectangle 3"/>
          <p:cNvSpPr>
            <a:spLocks noGrp="1" noChangeArrowheads="1"/>
          </p:cNvSpPr>
          <p:nvPr>
            <p:ph type="body" idx="4294967295"/>
          </p:nvPr>
        </p:nvSpPr>
        <p:spPr/>
        <p:txBody>
          <a:bodyPr/>
          <a:lstStyle/>
          <a:p>
            <a:pPr marL="358775" indent="-358775"/>
            <a:r>
              <a:rPr lang="pl-PL" dirty="0" smtClean="0">
                <a:latin typeface="Calibri Light" pitchFamily="34" charset="0"/>
              </a:rPr>
              <a:t>Przeszukiwanie sieci: Google, Yahoo,...</a:t>
            </a:r>
          </a:p>
          <a:p>
            <a:pPr marL="358775" indent="-358775"/>
            <a:r>
              <a:rPr lang="pl-PL" dirty="0" smtClean="0">
                <a:latin typeface="Calibri Light" pitchFamily="34" charset="0"/>
              </a:rPr>
              <a:t>Handel elektroniczny: systemy rekomendacyjne (</a:t>
            </a:r>
            <a:r>
              <a:rPr lang="pl-PL" dirty="0" err="1" smtClean="0">
                <a:latin typeface="Calibri Light" pitchFamily="34" charset="0"/>
              </a:rPr>
              <a:t>Ceneo</a:t>
            </a:r>
            <a:r>
              <a:rPr lang="pl-PL" dirty="0" smtClean="0">
                <a:latin typeface="Calibri Light" pitchFamily="34" charset="0"/>
              </a:rPr>
              <a:t>, Nokaut), odkrywanie asocjacji, itp..</a:t>
            </a:r>
          </a:p>
          <a:p>
            <a:pPr marL="358775" indent="-358775"/>
            <a:r>
              <a:rPr lang="pl-PL" dirty="0" smtClean="0">
                <a:latin typeface="Calibri Light" pitchFamily="34" charset="0"/>
              </a:rPr>
              <a:t>Reklamy: Google </a:t>
            </a:r>
            <a:r>
              <a:rPr lang="pl-PL" dirty="0" err="1" smtClean="0">
                <a:latin typeface="Calibri Light" pitchFamily="34" charset="0"/>
              </a:rPr>
              <a:t>AdSense</a:t>
            </a:r>
            <a:endParaRPr lang="pl-PL" dirty="0" smtClean="0">
              <a:latin typeface="Calibri Light" pitchFamily="34" charset="0"/>
            </a:endParaRPr>
          </a:p>
          <a:p>
            <a:pPr marL="358775" indent="-358775"/>
            <a:r>
              <a:rPr lang="pl-PL" dirty="0" smtClean="0">
                <a:latin typeface="Calibri Light" pitchFamily="34" charset="0"/>
              </a:rPr>
              <a:t>Wykrywanie oszustw: aukcje internetowe, analiza reputacji,  kupujących/sprzedających</a:t>
            </a:r>
          </a:p>
          <a:p>
            <a:pPr marL="358775" indent="-358775"/>
            <a:r>
              <a:rPr lang="pl-PL" dirty="0" smtClean="0">
                <a:latin typeface="Calibri Light" pitchFamily="34" charset="0"/>
              </a:rPr>
              <a:t>Projektowanie serwerów WWW - personalizacja usług, </a:t>
            </a:r>
            <a:r>
              <a:rPr lang="pl-PL" dirty="0" err="1" smtClean="0">
                <a:latin typeface="Calibri Light" pitchFamily="34" charset="0"/>
              </a:rPr>
              <a:t>adaptatywne</a:t>
            </a:r>
            <a:r>
              <a:rPr lang="pl-PL" dirty="0" smtClean="0">
                <a:latin typeface="Calibri Light" pitchFamily="34" charset="0"/>
              </a:rPr>
              <a:t> serwery WWW, ...</a:t>
            </a:r>
          </a:p>
          <a:p>
            <a:pPr marL="358775" indent="-358775"/>
            <a:r>
              <a:rPr lang="pl-PL" dirty="0" smtClean="0">
                <a:latin typeface="Calibri Light" pitchFamily="34" charset="0"/>
              </a:rPr>
              <a:t>Policja: analizy sieci socjalnych</a:t>
            </a:r>
          </a:p>
          <a:p>
            <a:pPr marL="358775" indent="-358775"/>
            <a:r>
              <a:rPr lang="pl-PL" dirty="0" smtClean="0">
                <a:latin typeface="Calibri Light" pitchFamily="34" charset="0"/>
              </a:rPr>
              <a:t>Wiele innych: optymalizacja zapytań,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2"/>
          <p:cNvSpPr>
            <a:spLocks noGrp="1" noChangeArrowheads="1"/>
          </p:cNvSpPr>
          <p:nvPr>
            <p:ph type="title" idx="4294967295"/>
          </p:nvPr>
        </p:nvSpPr>
        <p:spPr/>
        <p:txBody>
          <a:bodyPr/>
          <a:lstStyle/>
          <a:p>
            <a:r>
              <a:rPr lang="pl-PL" smtClean="0">
                <a:latin typeface="Calibri" pitchFamily="34" charset="0"/>
              </a:rPr>
              <a:t>Specyfika sieci Web</a:t>
            </a:r>
          </a:p>
        </p:txBody>
      </p:sp>
      <p:sp>
        <p:nvSpPr>
          <p:cNvPr id="328708" name="Rectangle 3"/>
          <p:cNvSpPr>
            <a:spLocks noGrp="1" noChangeArrowheads="1"/>
          </p:cNvSpPr>
          <p:nvPr>
            <p:ph type="body" idx="4294967295"/>
          </p:nvPr>
        </p:nvSpPr>
        <p:spPr/>
        <p:txBody>
          <a:bodyPr/>
          <a:lstStyle/>
          <a:p>
            <a:pPr>
              <a:lnSpc>
                <a:spcPct val="90000"/>
              </a:lnSpc>
            </a:pPr>
            <a:r>
              <a:rPr lang="pl-PL" smtClean="0">
                <a:latin typeface="Calibri" pitchFamily="34" charset="0"/>
              </a:rPr>
              <a:t>Sieć web przypomina bazę danych, ale </a:t>
            </a:r>
          </a:p>
          <a:p>
            <a:pPr lvl="1">
              <a:lnSpc>
                <a:spcPct val="90000"/>
              </a:lnSpc>
            </a:pPr>
            <a:r>
              <a:rPr lang="pl-PL" sz="2000" smtClean="0">
                <a:latin typeface="Calibri" pitchFamily="34" charset="0"/>
              </a:rPr>
              <a:t>dane (strony WWW) są nieustrukturalizowane,</a:t>
            </a:r>
          </a:p>
          <a:p>
            <a:pPr lvl="1">
              <a:lnSpc>
                <a:spcPct val="90000"/>
              </a:lnSpc>
            </a:pPr>
            <a:r>
              <a:rPr lang="pl-PL" sz="2000" smtClean="0">
                <a:latin typeface="Calibri" pitchFamily="34" charset="0"/>
              </a:rPr>
              <a:t>złożoność danych jest znacznie większa aniżeli złożoność tradycyjnych dokumentów tekstowych</a:t>
            </a:r>
          </a:p>
          <a:p>
            <a:pPr lvl="1">
              <a:lnSpc>
                <a:spcPct val="90000"/>
              </a:lnSpc>
            </a:pPr>
            <a:r>
              <a:rPr lang="pl-PL" sz="2000" smtClean="0">
                <a:latin typeface="Calibri" pitchFamily="34" charset="0"/>
              </a:rPr>
              <a:t>dane tekstowe + struktura połączeń</a:t>
            </a:r>
          </a:p>
          <a:p>
            <a:pPr>
              <a:lnSpc>
                <a:spcPct val="90000"/>
              </a:lnSpc>
            </a:pPr>
            <a:r>
              <a:rPr lang="pl-PL" smtClean="0">
                <a:latin typeface="Calibri" pitchFamily="34" charset="0"/>
              </a:rPr>
              <a:t>Dane dotyczące korzystania z sieci mają bardzo duże rozmiary i bardzo dynamiczny przyrost</a:t>
            </a:r>
          </a:p>
          <a:p>
            <a:pPr lvl="1">
              <a:lnSpc>
                <a:spcPct val="90000"/>
              </a:lnSpc>
            </a:pPr>
            <a:r>
              <a:rPr lang="pl-PL" sz="2000" smtClean="0">
                <a:latin typeface="Calibri" pitchFamily="34" charset="0"/>
              </a:rPr>
              <a:t>jednakże, informacja zawarta w logach serwerów Web jest bardzo uboga (Extended Logs - W3C)</a:t>
            </a:r>
          </a:p>
          <a:p>
            <a:pPr>
              <a:lnSpc>
                <a:spcPct val="90000"/>
              </a:lnSpc>
            </a:pPr>
            <a:r>
              <a:rPr lang="pl-PL" smtClean="0">
                <a:latin typeface="Calibri" pitchFamily="34" charset="0"/>
              </a:rPr>
              <a:t>Web jest bardzo dynamicznym środowiskiem</a:t>
            </a:r>
          </a:p>
          <a:p>
            <a:pPr>
              <a:lnSpc>
                <a:spcPct val="90000"/>
              </a:lnSpc>
            </a:pPr>
            <a:r>
              <a:rPr lang="pl-PL" smtClean="0">
                <a:latin typeface="Calibri" pitchFamily="34" charset="0"/>
              </a:rPr>
              <a:t>Bardzo niewielka część informacji zawartej w Web jest istotna dla pojedynczego użytkownika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2"/>
          <p:cNvSpPr>
            <a:spLocks noGrp="1" noChangeArrowheads="1"/>
          </p:cNvSpPr>
          <p:nvPr>
            <p:ph type="title" idx="4294967295"/>
          </p:nvPr>
        </p:nvSpPr>
        <p:spPr/>
        <p:txBody>
          <a:bodyPr/>
          <a:lstStyle/>
          <a:p>
            <a:r>
              <a:rPr lang="pl-PL" smtClean="0">
                <a:latin typeface="Calibri" pitchFamily="34" charset="0"/>
              </a:rPr>
              <a:t>Taksonomia metod eksploracji Web</a:t>
            </a:r>
          </a:p>
        </p:txBody>
      </p:sp>
      <p:sp>
        <p:nvSpPr>
          <p:cNvPr id="329732" name="Rectangle 3"/>
          <p:cNvSpPr>
            <a:spLocks noGrp="1" noChangeArrowheads="1"/>
          </p:cNvSpPr>
          <p:nvPr>
            <p:ph type="body" idx="4294967295"/>
          </p:nvPr>
        </p:nvSpPr>
        <p:spPr/>
        <p:txBody>
          <a:bodyPr/>
          <a:lstStyle/>
          <a:p>
            <a:pPr>
              <a:lnSpc>
                <a:spcPct val="90000"/>
              </a:lnSpc>
            </a:pPr>
            <a:r>
              <a:rPr lang="pl-PL" smtClean="0">
                <a:solidFill>
                  <a:srgbClr val="006699"/>
                </a:solidFill>
                <a:latin typeface="Calibri" pitchFamily="34" charset="0"/>
              </a:rPr>
              <a:t>Eksploracja zawartości sieci</a:t>
            </a:r>
            <a:r>
              <a:rPr lang="pl-PL" smtClean="0">
                <a:latin typeface="Calibri" pitchFamily="34" charset="0"/>
              </a:rPr>
              <a:t>  (</a:t>
            </a:r>
            <a:r>
              <a:rPr lang="pl-PL" i="1" smtClean="0">
                <a:latin typeface="Calibri" pitchFamily="34" charset="0"/>
              </a:rPr>
              <a:t>Web Page Content Mining</a:t>
            </a:r>
            <a:r>
              <a:rPr lang="pl-PL" smtClean="0">
                <a:latin typeface="Calibri" pitchFamily="34" charset="0"/>
              </a:rPr>
              <a:t>)</a:t>
            </a:r>
          </a:p>
          <a:p>
            <a:pPr lvl="1">
              <a:lnSpc>
                <a:spcPct val="90000"/>
              </a:lnSpc>
            </a:pPr>
            <a:r>
              <a:rPr lang="pl-PL" smtClean="0">
                <a:latin typeface="Calibri" pitchFamily="34" charset="0"/>
              </a:rPr>
              <a:t>Wyszukiwanie stron WWW (języki zapytań do sieci Web (WebSQL, WebOQL, WebML, WebLog, W3QL)</a:t>
            </a:r>
          </a:p>
          <a:p>
            <a:pPr lvl="1">
              <a:lnSpc>
                <a:spcPct val="90000"/>
              </a:lnSpc>
            </a:pPr>
            <a:r>
              <a:rPr lang="pl-PL" smtClean="0">
                <a:latin typeface="Calibri" pitchFamily="34" charset="0"/>
              </a:rPr>
              <a:t>Grupowanie stron WWW</a:t>
            </a:r>
            <a:br>
              <a:rPr lang="pl-PL" smtClean="0">
                <a:latin typeface="Calibri" pitchFamily="34" charset="0"/>
              </a:rPr>
            </a:br>
            <a:r>
              <a:rPr lang="pl-PL" smtClean="0">
                <a:latin typeface="Calibri" pitchFamily="34" charset="0"/>
              </a:rPr>
              <a:t>(algorytmy grupowania dokumentów XML)</a:t>
            </a:r>
          </a:p>
          <a:p>
            <a:pPr lvl="1">
              <a:lnSpc>
                <a:spcPct val="90000"/>
              </a:lnSpc>
            </a:pPr>
            <a:r>
              <a:rPr lang="pl-PL" smtClean="0">
                <a:latin typeface="Calibri" pitchFamily="34" charset="0"/>
              </a:rPr>
              <a:t>Klasyfikacja stron WWW</a:t>
            </a:r>
            <a:br>
              <a:rPr lang="pl-PL" smtClean="0">
                <a:latin typeface="Calibri" pitchFamily="34" charset="0"/>
              </a:rPr>
            </a:br>
            <a:r>
              <a:rPr lang="pl-PL" smtClean="0">
                <a:latin typeface="Calibri" pitchFamily="34" charset="0"/>
              </a:rPr>
              <a:t>(algorytmy klasyfikacji dokumentów XML)</a:t>
            </a:r>
          </a:p>
          <a:p>
            <a:pPr lvl="1">
              <a:lnSpc>
                <a:spcPct val="90000"/>
              </a:lnSpc>
            </a:pPr>
            <a:r>
              <a:rPr lang="pl-PL" smtClean="0">
                <a:latin typeface="Calibri" pitchFamily="34" charset="0"/>
              </a:rPr>
              <a:t>Dwie ostatnie grupy metod wymagają zdefiniowania specyficznych miar podobieństwa (odległości) pomiędzy dokumentami XML</a:t>
            </a:r>
            <a:br>
              <a:rPr lang="pl-PL" smtClean="0">
                <a:latin typeface="Calibri" pitchFamily="34" charset="0"/>
              </a:rPr>
            </a:br>
            <a:r>
              <a:rPr lang="pl-PL" smtClean="0">
                <a:latin typeface="Calibri" pitchFamily="34" charset="0"/>
              </a:rPr>
              <a:t>(XML = struktura grafowa)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2"/>
          <p:cNvSpPr>
            <a:spLocks noGrp="1" noChangeArrowheads="1"/>
          </p:cNvSpPr>
          <p:nvPr>
            <p:ph type="title" idx="4294967295"/>
          </p:nvPr>
        </p:nvSpPr>
        <p:spPr/>
        <p:txBody>
          <a:bodyPr/>
          <a:lstStyle/>
          <a:p>
            <a:r>
              <a:rPr lang="pl-PL" smtClean="0">
                <a:latin typeface="Calibri" pitchFamily="34" charset="0"/>
              </a:rPr>
              <a:t>Eksploracja połączeń</a:t>
            </a:r>
          </a:p>
        </p:txBody>
      </p:sp>
      <p:sp>
        <p:nvSpPr>
          <p:cNvPr id="330756" name="Rectangle 3"/>
          <p:cNvSpPr>
            <a:spLocks noGrp="1" noChangeArrowheads="1"/>
          </p:cNvSpPr>
          <p:nvPr>
            <p:ph type="body" idx="4294967295"/>
          </p:nvPr>
        </p:nvSpPr>
        <p:spPr/>
        <p:txBody>
          <a:bodyPr/>
          <a:lstStyle/>
          <a:p>
            <a:pPr marL="271463" indent="-271463"/>
            <a:r>
              <a:rPr lang="pl-PL" smtClean="0">
                <a:latin typeface="Calibri" pitchFamily="34" charset="0"/>
              </a:rPr>
              <a:t>Celem </a:t>
            </a:r>
            <a:r>
              <a:rPr lang="pl-PL" i="1" smtClean="0">
                <a:solidFill>
                  <a:srgbClr val="006699"/>
                </a:solidFill>
                <a:latin typeface="Calibri" pitchFamily="34" charset="0"/>
              </a:rPr>
              <a:t>eksploracji połączeń</a:t>
            </a:r>
            <a:r>
              <a:rPr lang="pl-PL" smtClean="0">
                <a:latin typeface="Calibri" pitchFamily="34" charset="0"/>
              </a:rPr>
              <a:t> sieci Web:</a:t>
            </a:r>
          </a:p>
          <a:p>
            <a:pPr lvl="2"/>
            <a:r>
              <a:rPr lang="pl-PL" smtClean="0">
                <a:latin typeface="Calibri" pitchFamily="34" charset="0"/>
              </a:rPr>
              <a:t>Ranking wyników wyszukiwania stron WWW</a:t>
            </a:r>
          </a:p>
          <a:p>
            <a:pPr lvl="2"/>
            <a:r>
              <a:rPr lang="pl-PL" smtClean="0">
                <a:latin typeface="Calibri" pitchFamily="34" charset="0"/>
              </a:rPr>
              <a:t>Znajdowanie lustrzanych serwerów Web</a:t>
            </a:r>
          </a:p>
          <a:p>
            <a:pPr marL="271463" indent="-271463"/>
            <a:r>
              <a:rPr lang="pl-PL" smtClean="0">
                <a:latin typeface="Calibri" pitchFamily="34" charset="0"/>
              </a:rPr>
              <a:t>Problem rankingu - (1970) w ramach systemów IR zaproponowano metody oceny (rankingu) artykułów naukowych w oparciu o cytowania</a:t>
            </a:r>
          </a:p>
          <a:p>
            <a:pPr marL="271463" indent="-271463"/>
            <a:r>
              <a:rPr lang="pl-PL" smtClean="0">
                <a:latin typeface="Calibri" pitchFamily="34" charset="0"/>
              </a:rPr>
              <a:t>Ranking produktów - ocena jakości produktu w oparciu o opinie innych klientów (zamiast ocen dokonywanych przez producentów)</a:t>
            </a:r>
          </a:p>
          <a:p>
            <a:pPr marL="271463" indent="-271463"/>
            <a:r>
              <a:rPr lang="pl-PL" smtClean="0">
                <a:latin typeface="Calibri" pitchFamily="34" charset="0"/>
              </a:rPr>
              <a:t>najpopularniejsze algorytmy: Page Rank i H&amp;A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2"/>
          <p:cNvSpPr>
            <a:spLocks noGrp="1" noChangeArrowheads="1"/>
          </p:cNvSpPr>
          <p:nvPr>
            <p:ph type="title" idx="4294967295"/>
          </p:nvPr>
        </p:nvSpPr>
        <p:spPr/>
        <p:txBody>
          <a:bodyPr/>
          <a:lstStyle/>
          <a:p>
            <a:r>
              <a:rPr lang="pl-PL" smtClean="0">
                <a:latin typeface="Calibri" pitchFamily="34" charset="0"/>
              </a:rPr>
              <a:t>Ranking stron</a:t>
            </a:r>
          </a:p>
        </p:txBody>
      </p:sp>
      <p:sp>
        <p:nvSpPr>
          <p:cNvPr id="331780" name="Rectangle 3"/>
          <p:cNvSpPr>
            <a:spLocks noGrp="1" noChangeArrowheads="1"/>
          </p:cNvSpPr>
          <p:nvPr>
            <p:ph type="body" idx="4294967295"/>
          </p:nvPr>
        </p:nvSpPr>
        <p:spPr>
          <a:xfrm>
            <a:off x="179388" y="1268413"/>
            <a:ext cx="8785225" cy="5329237"/>
          </a:xfrm>
        </p:spPr>
        <p:txBody>
          <a:bodyPr/>
          <a:lstStyle/>
          <a:p>
            <a:r>
              <a:rPr lang="pl-PL" smtClean="0">
                <a:latin typeface="Calibri" pitchFamily="34" charset="0"/>
              </a:rPr>
              <a:t>Trzy podejścia do rankingu stron WWW: </a:t>
            </a:r>
          </a:p>
          <a:p>
            <a:endParaRPr lang="pl-PL" sz="1600" smtClean="0">
              <a:latin typeface="Calibri" pitchFamily="34" charset="0"/>
            </a:endParaRPr>
          </a:p>
          <a:p>
            <a:endParaRPr lang="pl-PL" sz="1600" smtClean="0">
              <a:latin typeface="Calibri" pitchFamily="34" charset="0"/>
            </a:endParaRPr>
          </a:p>
          <a:p>
            <a:endParaRPr lang="pl-PL" sz="1600" smtClean="0">
              <a:latin typeface="Calibri" pitchFamily="34" charset="0"/>
            </a:endParaRPr>
          </a:p>
          <a:p>
            <a:endParaRPr lang="pl-PL" sz="1600" smtClean="0">
              <a:latin typeface="Calibri" pitchFamily="34" charset="0"/>
            </a:endParaRPr>
          </a:p>
          <a:p>
            <a:endParaRPr lang="pl-PL" sz="1600" smtClean="0">
              <a:latin typeface="Calibri" pitchFamily="34" charset="0"/>
            </a:endParaRPr>
          </a:p>
          <a:p>
            <a:r>
              <a:rPr lang="pl-PL" i="1" smtClean="0">
                <a:solidFill>
                  <a:srgbClr val="006699"/>
                </a:solidFill>
                <a:latin typeface="Calibri" pitchFamily="34" charset="0"/>
              </a:rPr>
              <a:t>Page Rank</a:t>
            </a:r>
            <a:r>
              <a:rPr lang="pl-PL" smtClean="0">
                <a:latin typeface="Calibri" pitchFamily="34" charset="0"/>
              </a:rPr>
              <a:t>: definicja ważności strony</a:t>
            </a:r>
          </a:p>
          <a:p>
            <a:pPr algn="ctr">
              <a:buFont typeface="Georgia" pitchFamily="18" charset="0"/>
              <a:buNone/>
            </a:pPr>
            <a:r>
              <a:rPr lang="pl-PL" sz="2800" i="1" smtClean="0">
                <a:solidFill>
                  <a:srgbClr val="006699"/>
                </a:solidFill>
                <a:latin typeface="Calibri" pitchFamily="34" charset="0"/>
              </a:rPr>
              <a:t>Strona jest tym ważniejsza, </a:t>
            </a:r>
            <a:br>
              <a:rPr lang="pl-PL" sz="2800" i="1" smtClean="0">
                <a:solidFill>
                  <a:srgbClr val="006699"/>
                </a:solidFill>
                <a:latin typeface="Calibri" pitchFamily="34" charset="0"/>
              </a:rPr>
            </a:br>
            <a:r>
              <a:rPr lang="pl-PL" sz="2800" i="1" smtClean="0">
                <a:solidFill>
                  <a:srgbClr val="006699"/>
                </a:solidFill>
                <a:latin typeface="Calibri" pitchFamily="34" charset="0"/>
              </a:rPr>
              <a:t>im ważniejsze strony linkują na tą stronę</a:t>
            </a:r>
            <a:endParaRPr lang="pl-PL" sz="1800" i="1" smtClean="0">
              <a:solidFill>
                <a:srgbClr val="006699"/>
              </a:solidFill>
              <a:latin typeface="Calibri" pitchFamily="34" charset="0"/>
            </a:endParaRPr>
          </a:p>
          <a:p>
            <a:endParaRPr lang="pl-PL" smtClean="0">
              <a:solidFill>
                <a:srgbClr val="006699"/>
              </a:solidFill>
              <a:latin typeface="Calibri" pitchFamily="34" charset="0"/>
            </a:endParaRPr>
          </a:p>
        </p:txBody>
      </p:sp>
      <p:pic>
        <p:nvPicPr>
          <p:cNvPr id="331781" name="Picture 5"/>
          <p:cNvPicPr>
            <a:picLocks noChangeAspect="1" noChangeArrowheads="1"/>
          </p:cNvPicPr>
          <p:nvPr/>
        </p:nvPicPr>
        <p:blipFill>
          <a:blip r:embed="rId2" cstate="print"/>
          <a:srcRect/>
          <a:stretch>
            <a:fillRect/>
          </a:stretch>
        </p:blipFill>
        <p:spPr bwMode="auto">
          <a:xfrm>
            <a:off x="1187450" y="1844675"/>
            <a:ext cx="6624638" cy="1382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p:cNvSpPr>
            <a:spLocks noGrp="1"/>
          </p:cNvSpPr>
          <p:nvPr>
            <p:ph type="title"/>
          </p:nvPr>
        </p:nvSpPr>
        <p:spPr>
          <a:xfrm>
            <a:off x="1181056" y="161365"/>
            <a:ext cx="7706076" cy="1143961"/>
          </a:xfrm>
        </p:spPr>
        <p:txBody>
          <a:bodyPr/>
          <a:lstStyle/>
          <a:p>
            <a:r>
              <a:rPr lang="pl-PL" smtClean="0"/>
              <a:t>t</a:t>
            </a:r>
            <a:r>
              <a:rPr lang="en-US" smtClean="0"/>
              <a:t>ext pre-processing</a:t>
            </a:r>
          </a:p>
        </p:txBody>
      </p:sp>
      <p:sp>
        <p:nvSpPr>
          <p:cNvPr id="31747" name="Symbol zastępczy zawartości 2"/>
          <p:cNvSpPr>
            <a:spLocks noGrp="1"/>
          </p:cNvSpPr>
          <p:nvPr>
            <p:ph idx="1"/>
          </p:nvPr>
        </p:nvSpPr>
        <p:spPr>
          <a:xfrm>
            <a:off x="1365892" y="1599240"/>
            <a:ext cx="6843050" cy="4443292"/>
          </a:xfrm>
        </p:spPr>
        <p:txBody>
          <a:bodyPr/>
          <a:lstStyle/>
          <a:p>
            <a:r>
              <a:rPr lang="pl-PL" sz="2300" b="1" dirty="0" smtClean="0">
                <a:solidFill>
                  <a:srgbClr val="8A001A"/>
                </a:solidFill>
              </a:rPr>
              <a:t>s</a:t>
            </a:r>
            <a:r>
              <a:rPr lang="en-US" sz="2300" b="1" dirty="0" smtClean="0">
                <a:solidFill>
                  <a:srgbClr val="8A001A"/>
                </a:solidFill>
              </a:rPr>
              <a:t>top list</a:t>
            </a:r>
            <a:r>
              <a:rPr lang="en-US" sz="2300" dirty="0" smtClean="0"/>
              <a:t>: discriminant power very weak</a:t>
            </a:r>
          </a:p>
          <a:p>
            <a:r>
              <a:rPr lang="pl-PL" sz="2300" b="1" dirty="0" smtClean="0">
                <a:solidFill>
                  <a:srgbClr val="1D6132"/>
                </a:solidFill>
              </a:rPr>
              <a:t>l</a:t>
            </a:r>
            <a:r>
              <a:rPr lang="en-US" sz="2300" b="1" dirty="0" err="1" smtClean="0">
                <a:solidFill>
                  <a:srgbClr val="1D6132"/>
                </a:solidFill>
              </a:rPr>
              <a:t>emmatization</a:t>
            </a:r>
            <a:r>
              <a:rPr lang="en-US" sz="2300" dirty="0" smtClean="0"/>
              <a:t>: bringing different inflected grammatical forms to the basic form called lexeme/lemma</a:t>
            </a:r>
          </a:p>
          <a:p>
            <a:r>
              <a:rPr lang="pl-PL" sz="2300" b="1" dirty="0" smtClean="0">
                <a:solidFill>
                  <a:srgbClr val="8A001A"/>
                </a:solidFill>
              </a:rPr>
              <a:t>s</a:t>
            </a:r>
            <a:r>
              <a:rPr lang="en-US" sz="2300" b="1" dirty="0" err="1" smtClean="0">
                <a:solidFill>
                  <a:srgbClr val="8A001A"/>
                </a:solidFill>
              </a:rPr>
              <a:t>temming</a:t>
            </a:r>
            <a:r>
              <a:rPr lang="en-US" sz="2300" dirty="0" smtClean="0"/>
              <a:t>: bringing the word to its root by eliminating the prefixes and suffixes</a:t>
            </a:r>
          </a:p>
          <a:p>
            <a:r>
              <a:rPr lang="en-US" sz="2300" b="1" dirty="0" smtClean="0">
                <a:solidFill>
                  <a:srgbClr val="1D6132"/>
                </a:solidFill>
              </a:rPr>
              <a:t>Vector Space Model</a:t>
            </a:r>
            <a:r>
              <a:rPr lang="en-US" sz="2300" dirty="0" smtClean="0"/>
              <a:t>: vector of numbers that determine the occurrence of the keyword </a:t>
            </a:r>
          </a:p>
          <a:p>
            <a:r>
              <a:rPr lang="en-US" sz="2300" b="1" dirty="0" smtClean="0">
                <a:solidFill>
                  <a:srgbClr val="8A001A"/>
                </a:solidFill>
              </a:rPr>
              <a:t>TFM</a:t>
            </a:r>
            <a:r>
              <a:rPr lang="en-US" sz="2300" dirty="0" smtClean="0"/>
              <a:t>, </a:t>
            </a:r>
            <a:r>
              <a:rPr lang="en-US" sz="2300" dirty="0" smtClean="0">
                <a:solidFill>
                  <a:srgbClr val="8A001A"/>
                </a:solidFill>
              </a:rPr>
              <a:t>term frequency matrix</a:t>
            </a:r>
            <a:r>
              <a:rPr lang="en-US" sz="2300" dirty="0" smtClean="0"/>
              <a:t>, a set of </a:t>
            </a:r>
            <a:r>
              <a:rPr lang="en-US" sz="2300" dirty="0" smtClean="0">
                <a:solidFill>
                  <a:srgbClr val="0A6E3C"/>
                </a:solidFill>
              </a:rPr>
              <a:t>vector representation</a:t>
            </a:r>
            <a:r>
              <a:rPr lang="en-US" sz="2300" dirty="0" smtClean="0"/>
              <a:t> of documents; </a:t>
            </a:r>
            <a:br>
              <a:rPr lang="en-US" sz="2300" dirty="0" smtClean="0"/>
            </a:br>
            <a:r>
              <a:rPr lang="en-US" sz="2300" dirty="0" smtClean="0"/>
              <a:t>vectors of the keywords occurrence</a:t>
            </a:r>
          </a:p>
        </p:txBody>
      </p:sp>
      <p:sp>
        <p:nvSpPr>
          <p:cNvPr id="31748" name="Symbol zastępczy numeru slajdu 4"/>
          <p:cNvSpPr>
            <a:spLocks noGrp="1"/>
          </p:cNvSpPr>
          <p:nvPr>
            <p:ph type="sldNum" sz="quarter" idx="10"/>
          </p:nvPr>
        </p:nvSpPr>
        <p:spPr>
          <a:xfrm>
            <a:off x="8675113" y="6597224"/>
            <a:ext cx="468888" cy="260776"/>
          </a:xfrm>
          <a:noFill/>
          <a:ln>
            <a:miter lim="800000"/>
            <a:headEnd/>
            <a:tailEnd/>
          </a:ln>
        </p:spPr>
        <p:txBody>
          <a:bodyPr lIns="91429" tIns="45715" rIns="91429" bIns="45715"/>
          <a:lstStyle/>
          <a:p>
            <a:fld id="{ADB81B91-382A-410B-8655-999C8AE05E87}" type="slidenum">
              <a:rPr lang="en-US" sz="900" smtClean="0">
                <a:cs typeface="Lucida Sans Unicode" pitchFamily="34" charset="0"/>
                <a:sym typeface="Arial" pitchFamily="34" charset="0"/>
              </a:rPr>
              <a:pPr/>
              <a:t>6</a:t>
            </a:fld>
            <a:endParaRPr lang="en-US" sz="900" dirty="0" smtClean="0">
              <a:cs typeface="Lucida Sans Unicode" pitchFamily="34" charset="0"/>
              <a:sym typeface="Arial" pitchFamily="34" charset="0"/>
            </a:endParaRPr>
          </a:p>
        </p:txBody>
      </p:sp>
    </p:spTree>
  </p:cSld>
  <p:clrMapOvr>
    <a:masterClrMapping/>
  </p:clrMapOvr>
  <p:transition>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idx="4294967295"/>
          </p:nvPr>
        </p:nvSpPr>
        <p:spPr/>
        <p:txBody>
          <a:bodyPr/>
          <a:lstStyle/>
          <a:p>
            <a:r>
              <a:rPr lang="pl-PL" smtClean="0">
                <a:latin typeface="Calibri" pitchFamily="34" charset="0"/>
              </a:rPr>
              <a:t>Page Rank</a:t>
            </a:r>
          </a:p>
        </p:txBody>
      </p:sp>
      <p:sp>
        <p:nvSpPr>
          <p:cNvPr id="360451" name="Rectangle 3"/>
          <p:cNvSpPr>
            <a:spLocks noGrp="1" noChangeArrowheads="1"/>
          </p:cNvSpPr>
          <p:nvPr>
            <p:ph type="body" idx="4294967295"/>
          </p:nvPr>
        </p:nvSpPr>
        <p:spPr/>
        <p:txBody>
          <a:bodyPr/>
          <a:lstStyle/>
          <a:p>
            <a:r>
              <a:rPr lang="pl-PL" smtClean="0">
                <a:latin typeface="Calibri" pitchFamily="34" charset="0"/>
              </a:rPr>
              <a:t>Utwórz stochastyczną macierz Web oznaczoną przez M: Ponumeruj wszystkie strony. </a:t>
            </a:r>
          </a:p>
          <a:p>
            <a:r>
              <a:rPr lang="pl-PL" smtClean="0">
                <a:latin typeface="Calibri" pitchFamily="34" charset="0"/>
              </a:rPr>
              <a:t>Strona </a:t>
            </a:r>
            <a:r>
              <a:rPr lang="pl-PL" i="1" smtClean="0">
                <a:latin typeface="Calibri" pitchFamily="34" charset="0"/>
              </a:rPr>
              <a:t>i</a:t>
            </a:r>
            <a:r>
              <a:rPr lang="pl-PL" smtClean="0">
                <a:latin typeface="Calibri" pitchFamily="34" charset="0"/>
              </a:rPr>
              <a:t> odpowiada </a:t>
            </a:r>
            <a:r>
              <a:rPr lang="pl-PL" i="1" smtClean="0">
                <a:latin typeface="Calibri" pitchFamily="34" charset="0"/>
              </a:rPr>
              <a:t>i</a:t>
            </a:r>
            <a:r>
              <a:rPr lang="pl-PL" smtClean="0">
                <a:latin typeface="Calibri" pitchFamily="34" charset="0"/>
              </a:rPr>
              <a:t>-tej kolumnie i </a:t>
            </a:r>
            <a:r>
              <a:rPr lang="pl-PL" i="1" smtClean="0">
                <a:latin typeface="Calibri" pitchFamily="34" charset="0"/>
              </a:rPr>
              <a:t>i</a:t>
            </a:r>
            <a:r>
              <a:rPr lang="pl-PL" smtClean="0">
                <a:latin typeface="Calibri" pitchFamily="34" charset="0"/>
              </a:rPr>
              <a:t>-temu wierszowi. Element M[i, j] = </a:t>
            </a:r>
            <a:r>
              <a:rPr lang="pl-PL" smtClean="0">
                <a:solidFill>
                  <a:srgbClr val="006699"/>
                </a:solidFill>
                <a:latin typeface="Calibri" pitchFamily="34" charset="0"/>
              </a:rPr>
              <a:t>1/n</a:t>
            </a:r>
            <a:r>
              <a:rPr lang="pl-PL" smtClean="0">
                <a:latin typeface="Calibri" pitchFamily="34" charset="0"/>
              </a:rPr>
              <a:t>, jeżeli strona </a:t>
            </a:r>
            <a:r>
              <a:rPr lang="pl-PL" i="1" smtClean="0">
                <a:latin typeface="Calibri" pitchFamily="34" charset="0"/>
              </a:rPr>
              <a:t>j</a:t>
            </a:r>
            <a:r>
              <a:rPr lang="pl-PL" smtClean="0">
                <a:latin typeface="Calibri" pitchFamily="34" charset="0"/>
              </a:rPr>
              <a:t> posiada linki do </a:t>
            </a:r>
            <a:r>
              <a:rPr lang="pl-PL" i="1" smtClean="0">
                <a:latin typeface="Calibri" pitchFamily="34" charset="0"/>
              </a:rPr>
              <a:t>n</a:t>
            </a:r>
            <a:r>
              <a:rPr lang="pl-PL" smtClean="0">
                <a:latin typeface="Calibri" pitchFamily="34" charset="0"/>
              </a:rPr>
              <a:t> stron (w tym do strony </a:t>
            </a:r>
            <a:r>
              <a:rPr lang="pl-PL" i="1" smtClean="0">
                <a:latin typeface="Calibri" pitchFamily="34" charset="0"/>
              </a:rPr>
              <a:t>i</a:t>
            </a:r>
            <a:r>
              <a:rPr lang="pl-PL" smtClean="0">
                <a:latin typeface="Calibri" pitchFamily="34" charset="0"/>
              </a:rPr>
              <a:t>), w przeciwnym razie M[i, j] = 0. </a:t>
            </a:r>
          </a:p>
          <a:p>
            <a:r>
              <a:rPr lang="pl-PL" smtClean="0">
                <a:latin typeface="Calibri" pitchFamily="34" charset="0"/>
              </a:rPr>
              <a:t>Zauważmy, że wartość elementu M [i, j] określa </a:t>
            </a:r>
            <a:r>
              <a:rPr lang="pl-PL" i="1" smtClean="0">
                <a:solidFill>
                  <a:srgbClr val="006699"/>
                </a:solidFill>
                <a:latin typeface="Calibri" pitchFamily="34" charset="0"/>
              </a:rPr>
              <a:t>prawdopodobieństwo, że w następnym kroku przejdziemy ze strony j do strony i</a:t>
            </a:r>
            <a:r>
              <a:rPr lang="pl-PL" smtClean="0">
                <a:latin typeface="Calibri" pitchFamily="34" charset="0"/>
              </a:rPr>
              <a:t>. Obliczanie ważności stron ma charakter iteracyjny i polega na wymnażaniu wektora ważności stron przez macierz M.</a:t>
            </a:r>
          </a:p>
          <a:p>
            <a:r>
              <a:rPr lang="pl-PL" smtClean="0">
                <a:solidFill>
                  <a:srgbClr val="006699"/>
                </a:solidFill>
                <a:latin typeface="Calibri" pitchFamily="34" charset="0"/>
              </a:rPr>
              <a:t>Strona jest ważna proporcjonalnie do prawdopodobieństwa odwiedzenia tej strony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2"/>
          <p:cNvSpPr>
            <a:spLocks noGrp="1" noChangeArrowheads="1"/>
          </p:cNvSpPr>
          <p:nvPr>
            <p:ph type="title" idx="4294967295"/>
          </p:nvPr>
        </p:nvSpPr>
        <p:spPr/>
        <p:txBody>
          <a:bodyPr/>
          <a:lstStyle/>
          <a:p>
            <a:r>
              <a:rPr lang="pl-PL" smtClean="0">
                <a:latin typeface="Calibri" pitchFamily="34" charset="0"/>
              </a:rPr>
              <a:t>Ranking stron: przykład </a:t>
            </a:r>
          </a:p>
        </p:txBody>
      </p:sp>
      <p:sp>
        <p:nvSpPr>
          <p:cNvPr id="332804" name="Rectangle 3"/>
          <p:cNvSpPr>
            <a:spLocks noGrp="1" noChangeArrowheads="1"/>
          </p:cNvSpPr>
          <p:nvPr>
            <p:ph type="body" idx="4294967295"/>
          </p:nvPr>
        </p:nvSpPr>
        <p:spPr>
          <a:xfrm>
            <a:off x="468313" y="1125538"/>
            <a:ext cx="8229600" cy="1439862"/>
          </a:xfrm>
        </p:spPr>
        <p:txBody>
          <a:bodyPr/>
          <a:lstStyle/>
          <a:p>
            <a:r>
              <a:rPr lang="pl-PL" smtClean="0">
                <a:latin typeface="Calibri" pitchFamily="34" charset="0"/>
              </a:rPr>
              <a:t>Załóżmy, że Web składa się z 3 stron: A, B, i C.</a:t>
            </a:r>
          </a:p>
          <a:p>
            <a:r>
              <a:rPr lang="pl-PL" smtClean="0">
                <a:latin typeface="Calibri" pitchFamily="34" charset="0"/>
              </a:rPr>
              <a:t>Poniższy graf przedstawia strukturę połączeń pomiędzy stronami:</a:t>
            </a:r>
          </a:p>
        </p:txBody>
      </p:sp>
      <p:sp>
        <p:nvSpPr>
          <p:cNvPr id="332805" name="Rectangle 5"/>
          <p:cNvSpPr>
            <a:spLocks noChangeArrowheads="1"/>
          </p:cNvSpPr>
          <p:nvPr/>
        </p:nvSpPr>
        <p:spPr bwMode="auto">
          <a:xfrm>
            <a:off x="179388" y="3481388"/>
            <a:ext cx="5616575" cy="3140075"/>
          </a:xfrm>
          <a:prstGeom prst="rect">
            <a:avLst/>
          </a:prstGeom>
          <a:noFill/>
          <a:ln w="9525">
            <a:noFill/>
            <a:miter lim="800000"/>
            <a:headEnd/>
            <a:tailEnd/>
          </a:ln>
          <a:effectLst/>
        </p:spPr>
        <p:txBody>
          <a:bodyPr anchor="ctr">
            <a:spAutoFit/>
          </a:bodyPr>
          <a:lstStyle/>
          <a:p>
            <a:r>
              <a:rPr lang="pl-PL" sz="2000" b="1"/>
              <a:t>Ślepa uliczka (DE – dead end): </a:t>
            </a:r>
            <a:r>
              <a:rPr lang="pl-PL" sz="2000"/>
              <a:t>strona, która nie posiada następników, nie ma gdzie przekazać swojej ważności - ważność stron dąży do zera</a:t>
            </a:r>
          </a:p>
          <a:p>
            <a:r>
              <a:rPr lang="pl-PL" sz="2000" b="1"/>
              <a:t>Pułapka pajęcza (ST – spider trap): </a:t>
            </a:r>
            <a:br>
              <a:rPr lang="pl-PL" sz="2000" b="1"/>
            </a:br>
            <a:r>
              <a:rPr lang="pl-PL" sz="2000"/>
              <a:t>grupa stron, która nie posiada linków wychodzących, przechwytuje ważność całej sieci Web </a:t>
            </a:r>
          </a:p>
          <a:p>
            <a:endParaRPr lang="pl-PL" sz="2000"/>
          </a:p>
          <a:p>
            <a:r>
              <a:rPr lang="pl-PL" sz="2000" b="1"/>
              <a:t>Rozwiązanie:</a:t>
            </a:r>
          </a:p>
          <a:p>
            <a:endParaRPr lang="pl-PL" sz="2000" b="1"/>
          </a:p>
        </p:txBody>
      </p:sp>
      <p:pic>
        <p:nvPicPr>
          <p:cNvPr id="332806" name="Picture 6"/>
          <p:cNvPicPr>
            <a:picLocks noChangeAspect="1" noChangeArrowheads="1"/>
          </p:cNvPicPr>
          <p:nvPr/>
        </p:nvPicPr>
        <p:blipFill>
          <a:blip r:embed="rId2" cstate="print"/>
          <a:srcRect/>
          <a:stretch>
            <a:fillRect/>
          </a:stretch>
        </p:blipFill>
        <p:spPr bwMode="auto">
          <a:xfrm>
            <a:off x="5724525" y="2349500"/>
            <a:ext cx="2863850" cy="3095625"/>
          </a:xfrm>
          <a:prstGeom prst="rect">
            <a:avLst/>
          </a:prstGeom>
          <a:noFill/>
          <a:ln w="9525">
            <a:noFill/>
            <a:miter lim="800000"/>
            <a:headEnd/>
            <a:tailEnd/>
          </a:ln>
          <a:effectLst/>
        </p:spPr>
      </p:pic>
      <p:pic>
        <p:nvPicPr>
          <p:cNvPr id="332807" name="Picture 7"/>
          <p:cNvPicPr>
            <a:picLocks noChangeAspect="1" noChangeArrowheads="1"/>
          </p:cNvPicPr>
          <p:nvPr/>
        </p:nvPicPr>
        <p:blipFill>
          <a:blip r:embed="rId3" cstate="print"/>
          <a:srcRect/>
          <a:stretch>
            <a:fillRect/>
          </a:stretch>
        </p:blipFill>
        <p:spPr bwMode="auto">
          <a:xfrm>
            <a:off x="2700338" y="2276475"/>
            <a:ext cx="2881312" cy="1262063"/>
          </a:xfrm>
          <a:prstGeom prst="rect">
            <a:avLst/>
          </a:prstGeom>
          <a:noFill/>
          <a:ln w="9525">
            <a:noFill/>
            <a:miter lim="800000"/>
            <a:headEnd/>
            <a:tailEnd/>
          </a:ln>
          <a:effectLst/>
        </p:spPr>
      </p:pic>
      <p:pic>
        <p:nvPicPr>
          <p:cNvPr id="332808" name="Picture 8"/>
          <p:cNvPicPr>
            <a:picLocks noChangeAspect="1" noChangeArrowheads="1"/>
          </p:cNvPicPr>
          <p:nvPr/>
        </p:nvPicPr>
        <p:blipFill>
          <a:blip r:embed="rId4" cstate="print"/>
          <a:srcRect/>
          <a:stretch>
            <a:fillRect/>
          </a:stretch>
        </p:blipFill>
        <p:spPr bwMode="auto">
          <a:xfrm>
            <a:off x="2051050" y="5589588"/>
            <a:ext cx="5076825" cy="87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idx="4294967295"/>
          </p:nvPr>
        </p:nvSpPr>
        <p:spPr/>
        <p:txBody>
          <a:bodyPr/>
          <a:lstStyle/>
          <a:p>
            <a:endParaRPr lang="pl-PL" smtClean="0">
              <a:latin typeface="Calibri" pitchFamily="34" charset="0"/>
            </a:endParaRPr>
          </a:p>
        </p:txBody>
      </p:sp>
      <p:pic>
        <p:nvPicPr>
          <p:cNvPr id="362500" name="Picture 4"/>
          <p:cNvPicPr>
            <a:picLocks noChangeAspect="1" noChangeArrowheads="1"/>
          </p:cNvPicPr>
          <p:nvPr/>
        </p:nvPicPr>
        <p:blipFill>
          <a:blip r:embed="rId2" cstate="print"/>
          <a:srcRect/>
          <a:stretch>
            <a:fillRect/>
          </a:stretch>
        </p:blipFill>
        <p:spPr bwMode="auto">
          <a:xfrm>
            <a:off x="0" y="0"/>
            <a:ext cx="6300788" cy="4248150"/>
          </a:xfrm>
          <a:prstGeom prst="rect">
            <a:avLst/>
          </a:prstGeom>
          <a:noFill/>
          <a:ln w="9525">
            <a:noFill/>
            <a:miter lim="800000"/>
            <a:headEnd/>
            <a:tailEnd/>
          </a:ln>
          <a:effectLst/>
        </p:spPr>
      </p:pic>
      <p:pic>
        <p:nvPicPr>
          <p:cNvPr id="362501" name="Picture 5"/>
          <p:cNvPicPr>
            <a:picLocks noChangeAspect="1" noChangeArrowheads="1"/>
          </p:cNvPicPr>
          <p:nvPr/>
        </p:nvPicPr>
        <p:blipFill>
          <a:blip r:embed="rId3" cstate="print"/>
          <a:srcRect/>
          <a:stretch>
            <a:fillRect/>
          </a:stretch>
        </p:blipFill>
        <p:spPr bwMode="auto">
          <a:xfrm>
            <a:off x="3348038" y="2967038"/>
            <a:ext cx="5795962" cy="3890962"/>
          </a:xfrm>
          <a:prstGeom prst="rect">
            <a:avLst/>
          </a:prstGeom>
          <a:noFill/>
          <a:ln w="9525">
            <a:noFill/>
            <a:miter lim="800000"/>
            <a:headEnd/>
            <a:tailEnd/>
          </a:ln>
          <a:effectLst/>
        </p:spPr>
      </p:pic>
      <p:pic>
        <p:nvPicPr>
          <p:cNvPr id="362502" name="Picture 6"/>
          <p:cNvPicPr>
            <a:picLocks noChangeAspect="1" noChangeArrowheads="1"/>
          </p:cNvPicPr>
          <p:nvPr/>
        </p:nvPicPr>
        <p:blipFill>
          <a:blip r:embed="rId4" cstate="print"/>
          <a:srcRect/>
          <a:stretch>
            <a:fillRect/>
          </a:stretch>
        </p:blipFill>
        <p:spPr bwMode="auto">
          <a:xfrm>
            <a:off x="6311900" y="0"/>
            <a:ext cx="2832100" cy="2924175"/>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idx="4294967295"/>
          </p:nvPr>
        </p:nvSpPr>
        <p:spPr/>
        <p:txBody>
          <a:bodyPr/>
          <a:lstStyle/>
          <a:p>
            <a:endParaRPr lang="pl-PL" smtClean="0">
              <a:latin typeface="Calibri" pitchFamily="34" charset="0"/>
            </a:endParaRPr>
          </a:p>
        </p:txBody>
      </p:sp>
      <p:sp>
        <p:nvSpPr>
          <p:cNvPr id="361475" name="Rectangle 3"/>
          <p:cNvSpPr>
            <a:spLocks noGrp="1" noChangeArrowheads="1"/>
          </p:cNvSpPr>
          <p:nvPr>
            <p:ph type="body" idx="4294967295"/>
          </p:nvPr>
        </p:nvSpPr>
        <p:spPr/>
        <p:txBody>
          <a:bodyPr/>
          <a:lstStyle/>
          <a:p>
            <a:endParaRPr lang="pl-PL" smtClean="0">
              <a:latin typeface="Calibri" pitchFamily="34" charset="0"/>
            </a:endParaRPr>
          </a:p>
        </p:txBody>
      </p:sp>
      <p:pic>
        <p:nvPicPr>
          <p:cNvPr id="361476" name="Picture 4"/>
          <p:cNvPicPr>
            <a:picLocks noChangeAspect="1" noChangeArrowheads="1"/>
          </p:cNvPicPr>
          <p:nvPr/>
        </p:nvPicPr>
        <p:blipFill>
          <a:blip r:embed="rId2" cstate="print"/>
          <a:srcRect/>
          <a:stretch>
            <a:fillRect/>
          </a:stretch>
        </p:blipFill>
        <p:spPr bwMode="auto">
          <a:xfrm>
            <a:off x="0" y="1125538"/>
            <a:ext cx="9144000" cy="4808537"/>
          </a:xfrm>
          <a:prstGeom prst="rect">
            <a:avLst/>
          </a:prstGeom>
          <a:noFill/>
          <a:ln w="9525">
            <a:noFill/>
            <a:miter lim="800000"/>
            <a:headEnd/>
            <a:tailEnd/>
          </a:ln>
          <a:effectLst/>
        </p:spPr>
      </p:pic>
      <p:sp>
        <p:nvSpPr>
          <p:cNvPr id="361477" name="Rectangle 5"/>
          <p:cNvSpPr>
            <a:spLocks noChangeArrowheads="1"/>
          </p:cNvSpPr>
          <p:nvPr/>
        </p:nvSpPr>
        <p:spPr bwMode="auto">
          <a:xfrm>
            <a:off x="0" y="5876925"/>
            <a:ext cx="9144000" cy="981075"/>
          </a:xfrm>
          <a:prstGeom prst="rect">
            <a:avLst/>
          </a:prstGeom>
          <a:solidFill>
            <a:schemeClr val="tx1"/>
          </a:solidFill>
          <a:ln w="9525">
            <a:noFill/>
            <a:miter lim="800000"/>
            <a:headEnd/>
            <a:tailEnd/>
          </a:ln>
          <a:effectLst/>
        </p:spPr>
        <p:txBody>
          <a:bodyPr wrap="none" anchor="ctr"/>
          <a:lstStyle/>
          <a:p>
            <a:endParaRPr lang="pl-PL"/>
          </a:p>
        </p:txBody>
      </p:sp>
      <p:sp>
        <p:nvSpPr>
          <p:cNvPr id="361478" name="Rectangle 6"/>
          <p:cNvSpPr>
            <a:spLocks noChangeArrowheads="1"/>
          </p:cNvSpPr>
          <p:nvPr/>
        </p:nvSpPr>
        <p:spPr bwMode="auto">
          <a:xfrm>
            <a:off x="0" y="0"/>
            <a:ext cx="9144000" cy="1196975"/>
          </a:xfrm>
          <a:prstGeom prst="rect">
            <a:avLst/>
          </a:prstGeom>
          <a:solidFill>
            <a:schemeClr val="tx1"/>
          </a:solidFill>
          <a:ln w="9525">
            <a:noFill/>
            <a:miter lim="800000"/>
            <a:headEnd/>
            <a:tailEnd/>
          </a:ln>
          <a:effectLst/>
        </p:spPr>
        <p:txBody>
          <a:bodyPr wrap="none" anchor="ctr"/>
          <a:lstStyle/>
          <a:p>
            <a:endParaRPr lang="pl-PL"/>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2"/>
          <p:cNvSpPr>
            <a:spLocks noGrp="1" noChangeArrowheads="1"/>
          </p:cNvSpPr>
          <p:nvPr>
            <p:ph type="title" idx="4294967295"/>
          </p:nvPr>
        </p:nvSpPr>
        <p:spPr/>
        <p:txBody>
          <a:bodyPr/>
          <a:lstStyle/>
          <a:p>
            <a:r>
              <a:rPr lang="pl-PL" smtClean="0">
                <a:latin typeface="Calibri" pitchFamily="34" charset="0"/>
              </a:rPr>
              <a:t>Hubs &amp; Authorities</a:t>
            </a:r>
          </a:p>
        </p:txBody>
      </p:sp>
      <p:sp>
        <p:nvSpPr>
          <p:cNvPr id="333828" name="Rectangle 3"/>
          <p:cNvSpPr>
            <a:spLocks noGrp="1" noChangeArrowheads="1"/>
          </p:cNvSpPr>
          <p:nvPr>
            <p:ph type="body" idx="4294967295"/>
          </p:nvPr>
        </p:nvSpPr>
        <p:spPr/>
        <p:txBody>
          <a:bodyPr/>
          <a:lstStyle/>
          <a:p>
            <a:pPr>
              <a:lnSpc>
                <a:spcPct val="80000"/>
              </a:lnSpc>
            </a:pPr>
            <a:r>
              <a:rPr lang="pl-PL" sz="2000" b="1" smtClean="0">
                <a:latin typeface="Calibri" pitchFamily="34" charset="0"/>
              </a:rPr>
              <a:t>Algorytm HITS </a:t>
            </a:r>
            <a:r>
              <a:rPr lang="pl-PL" sz="2000" i="1" smtClean="0">
                <a:latin typeface="Calibri" pitchFamily="34" charset="0"/>
              </a:rPr>
              <a:t>(Hyperlink-Induced Topic Search) </a:t>
            </a:r>
            <a:r>
              <a:rPr lang="pl-PL" sz="2000" smtClean="0">
                <a:latin typeface="Calibri" pitchFamily="34" charset="0"/>
              </a:rPr>
              <a:t>-składa się z dwóch modułów:</a:t>
            </a:r>
          </a:p>
          <a:p>
            <a:pPr lvl="1">
              <a:lnSpc>
                <a:spcPct val="80000"/>
              </a:lnSpc>
            </a:pPr>
            <a:r>
              <a:rPr lang="pl-PL" sz="1800" smtClean="0">
                <a:latin typeface="Calibri" pitchFamily="34" charset="0"/>
              </a:rPr>
              <a:t>Moduł próbkowania: konstruuje zbiór kilku tysięcy stron WWW, zawierający relewantne, z punktu widzenia wyszukiwania, strony WWW</a:t>
            </a:r>
          </a:p>
          <a:p>
            <a:pPr lvl="1">
              <a:lnSpc>
                <a:spcPct val="80000"/>
              </a:lnSpc>
            </a:pPr>
            <a:r>
              <a:rPr lang="pl-PL" sz="1800" smtClean="0">
                <a:latin typeface="Calibri" pitchFamily="34" charset="0"/>
              </a:rPr>
              <a:t>Moduł propagacji: określa oszacowanie prawdopodobieństwa (</a:t>
            </a:r>
            <a:r>
              <a:rPr lang="pl-PL" sz="1800" i="1" smtClean="0">
                <a:latin typeface="Calibri" pitchFamily="34" charset="0"/>
              </a:rPr>
              <a:t>of hub and authority weights</a:t>
            </a:r>
            <a:r>
              <a:rPr lang="pl-PL" sz="1800" smtClean="0">
                <a:latin typeface="Calibri" pitchFamily="34" charset="0"/>
              </a:rPr>
              <a:t>)</a:t>
            </a:r>
          </a:p>
          <a:p>
            <a:pPr>
              <a:lnSpc>
                <a:spcPct val="80000"/>
              </a:lnSpc>
            </a:pPr>
            <a:r>
              <a:rPr lang="pl-PL" sz="2000" smtClean="0">
                <a:latin typeface="Calibri" pitchFamily="34" charset="0"/>
              </a:rPr>
              <a:t>Algorytm wyróżnia dwa typy stron:</a:t>
            </a:r>
            <a:endParaRPr lang="pl-PL" sz="2000" b="1" smtClean="0">
              <a:latin typeface="Calibri" pitchFamily="34" charset="0"/>
            </a:endParaRPr>
          </a:p>
          <a:p>
            <a:pPr lvl="1">
              <a:lnSpc>
                <a:spcPct val="80000"/>
              </a:lnSpc>
            </a:pPr>
            <a:r>
              <a:rPr lang="pl-PL" sz="1800" b="1" smtClean="0">
                <a:latin typeface="Calibri" pitchFamily="34" charset="0"/>
              </a:rPr>
              <a:t>autorytatywne </a:t>
            </a:r>
            <a:r>
              <a:rPr lang="pl-PL" sz="1800" i="1" smtClean="0">
                <a:latin typeface="Calibri" pitchFamily="34" charset="0"/>
              </a:rPr>
              <a:t>(authorities) </a:t>
            </a:r>
            <a:r>
              <a:rPr lang="pl-PL" sz="1800" smtClean="0">
                <a:latin typeface="Calibri" pitchFamily="34" charset="0"/>
              </a:rPr>
              <a:t>- stanowią źródło ważnej informacji na zadany temat (prowadzą do niej linki z wielu koncentratorów)</a:t>
            </a:r>
            <a:endParaRPr lang="pl-PL" sz="1800" b="1" smtClean="0">
              <a:latin typeface="Calibri" pitchFamily="34" charset="0"/>
            </a:endParaRPr>
          </a:p>
          <a:p>
            <a:pPr lvl="1">
              <a:lnSpc>
                <a:spcPct val="80000"/>
              </a:lnSpc>
            </a:pPr>
            <a:r>
              <a:rPr lang="pl-PL" sz="1800" b="1" smtClean="0">
                <a:latin typeface="Calibri" pitchFamily="34" charset="0"/>
              </a:rPr>
              <a:t>koncentratory </a:t>
            </a:r>
            <a:r>
              <a:rPr lang="pl-PL" sz="1800" i="1" smtClean="0">
                <a:latin typeface="Calibri" pitchFamily="34" charset="0"/>
              </a:rPr>
              <a:t>(hubs) </a:t>
            </a:r>
            <a:r>
              <a:rPr lang="pl-PL" sz="1800" smtClean="0">
                <a:latin typeface="Calibri" pitchFamily="34" charset="0"/>
              </a:rPr>
              <a:t>- zawierają linki do wielu autorytatywnych stron</a:t>
            </a:r>
          </a:p>
          <a:p>
            <a:pPr>
              <a:lnSpc>
                <a:spcPct val="80000"/>
              </a:lnSpc>
            </a:pPr>
            <a:r>
              <a:rPr lang="pl-PL" sz="2000" smtClean="0">
                <a:latin typeface="Calibri" pitchFamily="34" charset="0"/>
              </a:rPr>
              <a:t>Algorytm HITS korzysta z macierzowego opisu sieci Web, podobnie jak algorytm PR, ale w przypadku HITS macierz Web nie jest macierzą stochastyczną</a:t>
            </a:r>
          </a:p>
          <a:p>
            <a:pPr>
              <a:lnSpc>
                <a:spcPct val="80000"/>
              </a:lnSpc>
            </a:pPr>
            <a:r>
              <a:rPr lang="pl-PL" sz="2000" smtClean="0">
                <a:latin typeface="Calibri" pitchFamily="34" charset="0"/>
              </a:rPr>
              <a:t>Każdy link posiada wagę 1 niezależnie od tego, ile następników lub poprzedników posiada dana strona.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2"/>
          <p:cNvSpPr>
            <a:spLocks noGrp="1" noChangeArrowheads="1"/>
          </p:cNvSpPr>
          <p:nvPr>
            <p:ph type="title" idx="4294967295"/>
          </p:nvPr>
        </p:nvSpPr>
        <p:spPr/>
        <p:txBody>
          <a:bodyPr/>
          <a:lstStyle/>
          <a:p>
            <a:r>
              <a:rPr lang="pl-PL" smtClean="0">
                <a:latin typeface="Calibri" pitchFamily="34" charset="0"/>
              </a:rPr>
              <a:t>Hubs &amp; Authorities</a:t>
            </a:r>
          </a:p>
        </p:txBody>
      </p:sp>
      <p:sp>
        <p:nvSpPr>
          <p:cNvPr id="334852" name="Rectangle 3"/>
          <p:cNvSpPr>
            <a:spLocks noGrp="1" noChangeArrowheads="1"/>
          </p:cNvSpPr>
          <p:nvPr>
            <p:ph type="body" idx="4294967295"/>
          </p:nvPr>
        </p:nvSpPr>
        <p:spPr>
          <a:xfrm>
            <a:off x="250825" y="1125538"/>
            <a:ext cx="8713788" cy="5399087"/>
          </a:xfrm>
        </p:spPr>
        <p:txBody>
          <a:bodyPr/>
          <a:lstStyle/>
          <a:p>
            <a:pPr>
              <a:lnSpc>
                <a:spcPct val="80000"/>
              </a:lnSpc>
            </a:pPr>
            <a:r>
              <a:rPr lang="pl-PL" sz="2000" smtClean="0">
                <a:latin typeface="Calibri" pitchFamily="34" charset="0"/>
              </a:rPr>
              <a:t>Algorytm HITS jest realizowany w trzech fazach: </a:t>
            </a:r>
          </a:p>
          <a:p>
            <a:pPr>
              <a:lnSpc>
                <a:spcPct val="80000"/>
              </a:lnSpc>
            </a:pPr>
            <a:endParaRPr lang="pl-PL" sz="2000" smtClean="0">
              <a:latin typeface="Calibri" pitchFamily="34" charset="0"/>
            </a:endParaRPr>
          </a:p>
          <a:p>
            <a:pPr>
              <a:lnSpc>
                <a:spcPct val="80000"/>
              </a:lnSpc>
            </a:pPr>
            <a:endParaRPr lang="pl-PL" sz="2000" smtClean="0">
              <a:latin typeface="Calibri" pitchFamily="34" charset="0"/>
            </a:endParaRPr>
          </a:p>
          <a:p>
            <a:pPr>
              <a:lnSpc>
                <a:spcPct val="80000"/>
              </a:lnSpc>
            </a:pPr>
            <a:endParaRPr lang="pl-PL" sz="2000" smtClean="0">
              <a:latin typeface="Calibri" pitchFamily="34" charset="0"/>
            </a:endParaRPr>
          </a:p>
          <a:p>
            <a:pPr>
              <a:lnSpc>
                <a:spcPct val="80000"/>
              </a:lnSpc>
            </a:pPr>
            <a:endParaRPr lang="pl-PL" sz="2000" smtClean="0">
              <a:latin typeface="Calibri" pitchFamily="34" charset="0"/>
            </a:endParaRPr>
          </a:p>
          <a:p>
            <a:pPr>
              <a:lnSpc>
                <a:spcPct val="80000"/>
              </a:lnSpc>
            </a:pPr>
            <a:r>
              <a:rPr lang="pl-PL" sz="2000" smtClean="0">
                <a:latin typeface="Calibri" pitchFamily="34" charset="0"/>
              </a:rPr>
              <a:t>Do konstrukcji </a:t>
            </a:r>
            <a:r>
              <a:rPr lang="pl-PL" sz="2000" i="1" smtClean="0">
                <a:solidFill>
                  <a:schemeClr val="bg2"/>
                </a:solidFill>
                <a:latin typeface="Calibri" pitchFamily="34" charset="0"/>
              </a:rPr>
              <a:t>zbioru początkowego</a:t>
            </a:r>
            <a:r>
              <a:rPr lang="pl-PL" sz="2000" smtClean="0">
                <a:latin typeface="Calibri" pitchFamily="34" charset="0"/>
              </a:rPr>
              <a:t> wykorzystuje się indeks przeglądarki, który, w oparciu o zbiór slow kluczowych, znajduje początkowy zbiór ważnych stron (zarówno autorytatywnych jak i koncentratorów). </a:t>
            </a:r>
          </a:p>
          <a:p>
            <a:pPr>
              <a:lnSpc>
                <a:spcPct val="80000"/>
              </a:lnSpc>
            </a:pPr>
            <a:r>
              <a:rPr lang="pl-PL" sz="2000" smtClean="0">
                <a:latin typeface="Calibri" pitchFamily="34" charset="0"/>
              </a:rPr>
              <a:t>Następnie, w </a:t>
            </a:r>
            <a:r>
              <a:rPr lang="pl-PL" sz="2000" i="1" smtClean="0">
                <a:solidFill>
                  <a:schemeClr val="bg2"/>
                </a:solidFill>
                <a:latin typeface="Calibri" pitchFamily="34" charset="0"/>
              </a:rPr>
              <a:t>fazie ekspansji</a:t>
            </a:r>
            <a:r>
              <a:rPr lang="pl-PL" sz="2000" smtClean="0">
                <a:latin typeface="Calibri" pitchFamily="34" charset="0"/>
              </a:rPr>
              <a:t>, początkowy zbiór stron jest rozszerzony do tzw. zbioru bazowego (ang. base set) poprzez włączenie do zbioru początkowego wszystkich stron, do których strony zbioru początkowego zawiera linki, oraz stron, które zawierają linki do stron zbioru początkowego. Warunkiem stopu procesu ekspansji jest osiągnięcie określonej liczby stron (kilka tysięcy). </a:t>
            </a:r>
          </a:p>
          <a:p>
            <a:pPr>
              <a:lnSpc>
                <a:spcPct val="80000"/>
              </a:lnSpc>
            </a:pPr>
            <a:r>
              <a:rPr lang="pl-PL" sz="2000" smtClean="0">
                <a:latin typeface="Calibri" pitchFamily="34" charset="0"/>
              </a:rPr>
              <a:t>Wreszcie, w fazie trzeciej, </a:t>
            </a:r>
            <a:r>
              <a:rPr lang="pl-PL" sz="2000" i="1" smtClean="0">
                <a:solidFill>
                  <a:schemeClr val="bg2"/>
                </a:solidFill>
                <a:latin typeface="Calibri" pitchFamily="34" charset="0"/>
              </a:rPr>
              <a:t>fazie propagacji wag</a:t>
            </a:r>
            <a:r>
              <a:rPr lang="pl-PL" sz="2000" smtClean="0">
                <a:latin typeface="Calibri" pitchFamily="34" charset="0"/>
              </a:rPr>
              <a:t>, moduł propagacji, iteracyjnie, oblicza wartości oszacowania prawdopodobieństwa, że dana strona jest autorytatywna lub jest koncentratorem. </a:t>
            </a:r>
          </a:p>
        </p:txBody>
      </p:sp>
      <p:pic>
        <p:nvPicPr>
          <p:cNvPr id="334853" name="Picture 4"/>
          <p:cNvPicPr>
            <a:picLocks noChangeAspect="1" noChangeArrowheads="1"/>
          </p:cNvPicPr>
          <p:nvPr/>
        </p:nvPicPr>
        <p:blipFill>
          <a:blip r:embed="rId2" cstate="print"/>
          <a:srcRect/>
          <a:stretch>
            <a:fillRect/>
          </a:stretch>
        </p:blipFill>
        <p:spPr bwMode="auto">
          <a:xfrm>
            <a:off x="323850" y="1628775"/>
            <a:ext cx="5040313" cy="132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2"/>
          <p:cNvSpPr>
            <a:spLocks noGrp="1" noChangeArrowheads="1"/>
          </p:cNvSpPr>
          <p:nvPr>
            <p:ph type="title" idx="4294967295"/>
          </p:nvPr>
        </p:nvSpPr>
        <p:spPr/>
        <p:txBody>
          <a:bodyPr/>
          <a:lstStyle/>
          <a:p>
            <a:r>
              <a:rPr lang="pl-PL" smtClean="0">
                <a:latin typeface="Calibri" pitchFamily="34" charset="0"/>
              </a:rPr>
              <a:t>Hubs &amp; Authorities</a:t>
            </a:r>
          </a:p>
        </p:txBody>
      </p:sp>
      <p:sp>
        <p:nvSpPr>
          <p:cNvPr id="335876" name="Rectangle 3"/>
          <p:cNvSpPr>
            <a:spLocks noGrp="1" noChangeArrowheads="1"/>
          </p:cNvSpPr>
          <p:nvPr>
            <p:ph type="body" idx="4294967295"/>
          </p:nvPr>
        </p:nvSpPr>
        <p:spPr/>
        <p:txBody>
          <a:bodyPr/>
          <a:lstStyle/>
          <a:p>
            <a:r>
              <a:rPr lang="pl-PL" smtClean="0">
                <a:latin typeface="Calibri" pitchFamily="34" charset="0"/>
              </a:rPr>
              <a:t>W fazie propagacji wag, algorytm HITS korzysta z macierzowego opisu sieci Web, podobnie jak algorytm PR, ale w przypadku HITS macierz Web nie jest macierzą stochastyczną</a:t>
            </a:r>
          </a:p>
          <a:p>
            <a:r>
              <a:rPr lang="pl-PL" smtClean="0">
                <a:latin typeface="Calibri" pitchFamily="34" charset="0"/>
              </a:rPr>
              <a:t>Każdy link posiada wagę 1 niezależnie od tego, ile następników lub poprzedników posiada dana strona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2"/>
          <p:cNvSpPr>
            <a:spLocks noGrp="1" noChangeArrowheads="1"/>
          </p:cNvSpPr>
          <p:nvPr>
            <p:ph type="title" idx="4294967295"/>
          </p:nvPr>
        </p:nvSpPr>
        <p:spPr/>
        <p:txBody>
          <a:bodyPr/>
          <a:lstStyle/>
          <a:p>
            <a:r>
              <a:rPr lang="pl-PL" smtClean="0">
                <a:latin typeface="Calibri" pitchFamily="34" charset="0"/>
              </a:rPr>
              <a:t>Eksploracja korzystania z sieci</a:t>
            </a:r>
          </a:p>
        </p:txBody>
      </p:sp>
      <p:sp>
        <p:nvSpPr>
          <p:cNvPr id="336900" name="Rectangle 3"/>
          <p:cNvSpPr>
            <a:spLocks noGrp="1" noChangeArrowheads="1"/>
          </p:cNvSpPr>
          <p:nvPr>
            <p:ph type="body" idx="4294967295"/>
          </p:nvPr>
        </p:nvSpPr>
        <p:spPr/>
        <p:txBody>
          <a:bodyPr/>
          <a:lstStyle/>
          <a:p>
            <a:r>
              <a:rPr lang="pl-PL" smtClean="0">
                <a:latin typeface="Calibri" pitchFamily="34" charset="0"/>
              </a:rPr>
              <a:t>Celem eksploracji danych opisujących korzystanie z zasobów sieci Web, jest odkrywanie ogólnych wzorców zachowań użytkowników sieci Web, w szczególności, wzorców dostępu do stron (narzędzia - WUM, WEBMiner, WAP, WebLogMiner)</a:t>
            </a:r>
          </a:p>
          <a:p>
            <a:r>
              <a:rPr lang="pl-PL" smtClean="0">
                <a:latin typeface="Calibri" pitchFamily="34" charset="0"/>
              </a:rPr>
              <a:t>Odkryta wiedza pozwala na:</a:t>
            </a:r>
          </a:p>
          <a:p>
            <a:pPr lvl="1"/>
            <a:r>
              <a:rPr lang="pl-PL" sz="2000" smtClean="0">
                <a:latin typeface="Calibri" pitchFamily="34" charset="0"/>
              </a:rPr>
              <a:t>Budowę adaptatywnych serwerów WWW -personalizację usług serwerów WWW (handel elektroniczny - Amazon)</a:t>
            </a:r>
          </a:p>
          <a:p>
            <a:pPr lvl="1"/>
            <a:r>
              <a:rPr lang="pl-PL" sz="2000" smtClean="0">
                <a:latin typeface="Calibri" pitchFamily="34" charset="0"/>
              </a:rPr>
              <a:t>Optymalizację struktury serwera i poprawę nawigacji (Yahoo)</a:t>
            </a:r>
          </a:p>
          <a:p>
            <a:pPr lvl="1"/>
            <a:r>
              <a:rPr lang="pl-PL" sz="2000" smtClean="0">
                <a:latin typeface="Calibri" pitchFamily="34" charset="0"/>
              </a:rPr>
              <a:t>Znajdowanie potencjalnie najlepszych miejsc reklamowych</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2"/>
          <p:cNvSpPr>
            <a:spLocks noGrp="1" noChangeArrowheads="1"/>
          </p:cNvSpPr>
          <p:nvPr>
            <p:ph type="title" idx="4294967295"/>
          </p:nvPr>
        </p:nvSpPr>
        <p:spPr/>
        <p:txBody>
          <a:bodyPr/>
          <a:lstStyle/>
          <a:p>
            <a:r>
              <a:rPr lang="pl-PL" smtClean="0">
                <a:latin typeface="Calibri" pitchFamily="34" charset="0"/>
              </a:rPr>
              <a:t>Czym jest eksploracja logów?</a:t>
            </a:r>
          </a:p>
        </p:txBody>
      </p:sp>
      <p:pic>
        <p:nvPicPr>
          <p:cNvPr id="337924" name="Picture 4"/>
          <p:cNvPicPr>
            <a:picLocks noChangeAspect="1" noChangeArrowheads="1"/>
          </p:cNvPicPr>
          <p:nvPr/>
        </p:nvPicPr>
        <p:blipFill>
          <a:blip r:embed="rId2" cstate="print"/>
          <a:srcRect/>
          <a:stretch>
            <a:fillRect/>
          </a:stretch>
        </p:blipFill>
        <p:spPr bwMode="auto">
          <a:xfrm>
            <a:off x="323850" y="3644900"/>
            <a:ext cx="3744913" cy="2682875"/>
          </a:xfrm>
          <a:prstGeom prst="rect">
            <a:avLst/>
          </a:prstGeom>
          <a:noFill/>
          <a:ln w="9525">
            <a:noFill/>
            <a:miter lim="800000"/>
            <a:headEnd/>
            <a:tailEnd/>
          </a:ln>
          <a:effectLst/>
        </p:spPr>
      </p:pic>
      <p:sp>
        <p:nvSpPr>
          <p:cNvPr id="337925" name="Rectangle 3"/>
          <p:cNvSpPr>
            <a:spLocks noGrp="1" noChangeArrowheads="1"/>
          </p:cNvSpPr>
          <p:nvPr>
            <p:ph type="body" idx="4294967295"/>
          </p:nvPr>
        </p:nvSpPr>
        <p:spPr>
          <a:xfrm>
            <a:off x="179388" y="1125538"/>
            <a:ext cx="5256212" cy="2447925"/>
          </a:xfrm>
        </p:spPr>
        <p:txBody>
          <a:bodyPr/>
          <a:lstStyle/>
          <a:p>
            <a:r>
              <a:rPr lang="pl-PL" smtClean="0">
                <a:latin typeface="Calibri" pitchFamily="34" charset="0"/>
              </a:rPr>
              <a:t>Serwery Web rejestrują każdy dostęp do swoich zasobów (stron) w postaci zapisów w pliku logu; stąd, logi serwerów przechowują olbrzymie ilości informacji dotyczące realizowanych dostępów do stron</a:t>
            </a:r>
          </a:p>
        </p:txBody>
      </p:sp>
      <p:sp>
        <p:nvSpPr>
          <p:cNvPr id="337926" name="Rectangle 5"/>
          <p:cNvSpPr>
            <a:spLocks noChangeArrowheads="1"/>
          </p:cNvSpPr>
          <p:nvPr/>
        </p:nvSpPr>
        <p:spPr bwMode="auto">
          <a:xfrm>
            <a:off x="5400675" y="1412875"/>
            <a:ext cx="3743325" cy="5184775"/>
          </a:xfrm>
          <a:prstGeom prst="rect">
            <a:avLst/>
          </a:prstGeom>
          <a:noFill/>
          <a:ln w="9525">
            <a:noFill/>
            <a:miter lim="800000"/>
            <a:headEnd/>
            <a:tailEnd/>
          </a:ln>
          <a:effectLst/>
        </p:spPr>
        <p:txBody>
          <a:bodyPr/>
          <a:lstStyle/>
          <a:p>
            <a:pPr>
              <a:spcBef>
                <a:spcPct val="50000"/>
              </a:spcBef>
              <a:buSzPct val="70000"/>
              <a:buFont typeface="Georgia" pitchFamily="18" charset="0"/>
              <a:buNone/>
            </a:pPr>
            <a:r>
              <a:rPr lang="pl-PL"/>
              <a:t>Metody eksploracji logów:</a:t>
            </a:r>
          </a:p>
          <a:p>
            <a:pPr marL="825500" lvl="1" indent="-285750">
              <a:spcBef>
                <a:spcPct val="50000"/>
              </a:spcBef>
              <a:buFont typeface="Georgia" pitchFamily="18" charset="0"/>
              <a:buChar char="»"/>
            </a:pPr>
            <a:r>
              <a:rPr lang="pl-PL" sz="1600"/>
              <a:t>Charakterystyka danych</a:t>
            </a:r>
          </a:p>
          <a:p>
            <a:pPr marL="825500" lvl="1" indent="-285750">
              <a:spcBef>
                <a:spcPct val="50000"/>
              </a:spcBef>
              <a:buFont typeface="Georgia" pitchFamily="18" charset="0"/>
              <a:buChar char="»"/>
            </a:pPr>
            <a:r>
              <a:rPr lang="pl-PL" sz="1600"/>
              <a:t>Porównywanie klas</a:t>
            </a:r>
          </a:p>
          <a:p>
            <a:pPr marL="825500" lvl="1" indent="-285750">
              <a:spcBef>
                <a:spcPct val="50000"/>
              </a:spcBef>
              <a:buFont typeface="Georgia" pitchFamily="18" charset="0"/>
              <a:buChar char="»"/>
            </a:pPr>
            <a:r>
              <a:rPr lang="pl-PL" sz="1600"/>
              <a:t>Odkrywanie asocjacji</a:t>
            </a:r>
          </a:p>
          <a:p>
            <a:pPr marL="825500" lvl="1" indent="-285750">
              <a:spcBef>
                <a:spcPct val="50000"/>
              </a:spcBef>
              <a:buFont typeface="Georgia" pitchFamily="18" charset="0"/>
              <a:buChar char="»"/>
            </a:pPr>
            <a:r>
              <a:rPr lang="pl-PL" sz="1600"/>
              <a:t>Predykcja</a:t>
            </a:r>
          </a:p>
          <a:p>
            <a:pPr marL="825500" lvl="1" indent="-285750">
              <a:spcBef>
                <a:spcPct val="50000"/>
              </a:spcBef>
              <a:buFont typeface="Georgia" pitchFamily="18" charset="0"/>
              <a:buChar char="»"/>
            </a:pPr>
            <a:r>
              <a:rPr lang="pl-PL" sz="1600"/>
              <a:t>Klasyfikacja</a:t>
            </a:r>
          </a:p>
          <a:p>
            <a:pPr marL="825500" lvl="1" indent="-285750">
              <a:spcBef>
                <a:spcPct val="50000"/>
              </a:spcBef>
              <a:buFont typeface="Georgia" pitchFamily="18" charset="0"/>
              <a:buChar char="»"/>
            </a:pPr>
            <a:r>
              <a:rPr lang="pl-PL" sz="1600"/>
              <a:t>Analiza przebiegów czasowych</a:t>
            </a:r>
          </a:p>
          <a:p>
            <a:pPr marL="825500" lvl="1" indent="-285750">
              <a:spcBef>
                <a:spcPct val="50000"/>
              </a:spcBef>
              <a:buFont typeface="Georgia" pitchFamily="18" charset="0"/>
              <a:buChar char="»"/>
            </a:pPr>
            <a:r>
              <a:rPr lang="pl-PL" sz="1600"/>
              <a:t>Analiza ruchu w sieci</a:t>
            </a:r>
          </a:p>
          <a:p>
            <a:pPr marL="825500" lvl="1" indent="-285750">
              <a:spcBef>
                <a:spcPct val="50000"/>
              </a:spcBef>
              <a:buFont typeface="Georgia" pitchFamily="18" charset="0"/>
              <a:buChar char="»"/>
            </a:pPr>
            <a:r>
              <a:rPr lang="pl-PL" sz="1600"/>
              <a:t>Odkrywanie wzorców sekwencji</a:t>
            </a:r>
          </a:p>
          <a:p>
            <a:pPr marL="825500" lvl="1" indent="-285750">
              <a:spcBef>
                <a:spcPct val="50000"/>
              </a:spcBef>
              <a:buFont typeface="Georgia" pitchFamily="18" charset="0"/>
              <a:buChar char="»"/>
            </a:pPr>
            <a:r>
              <a:rPr lang="pl-PL" sz="1600"/>
              <a:t>Analiza przejść</a:t>
            </a:r>
          </a:p>
          <a:p>
            <a:pPr marL="825500" lvl="1" indent="-285750">
              <a:spcBef>
                <a:spcPct val="50000"/>
              </a:spcBef>
              <a:buFont typeface="Georgia" pitchFamily="18" charset="0"/>
              <a:buChar char="»"/>
            </a:pPr>
            <a:r>
              <a:rPr lang="pl-PL" sz="1600"/>
              <a:t>Analiza trendów</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2"/>
          <p:cNvSpPr>
            <a:spLocks noGrp="1" noChangeArrowheads="1"/>
          </p:cNvSpPr>
          <p:nvPr>
            <p:ph type="title" idx="4294967295"/>
          </p:nvPr>
        </p:nvSpPr>
        <p:spPr/>
        <p:txBody>
          <a:bodyPr/>
          <a:lstStyle/>
          <a:p>
            <a:r>
              <a:rPr lang="pl-PL" smtClean="0">
                <a:latin typeface="Calibri" pitchFamily="34" charset="0"/>
              </a:rPr>
              <a:t>Odkrywanie wzorców dostępu do stron</a:t>
            </a:r>
          </a:p>
        </p:txBody>
      </p:sp>
      <p:sp>
        <p:nvSpPr>
          <p:cNvPr id="338948" name="Rectangle 3"/>
          <p:cNvSpPr>
            <a:spLocks noGrp="1" noChangeArrowheads="1"/>
          </p:cNvSpPr>
          <p:nvPr>
            <p:ph type="body" idx="4294967295"/>
          </p:nvPr>
        </p:nvSpPr>
        <p:spPr/>
        <p:txBody>
          <a:bodyPr/>
          <a:lstStyle/>
          <a:p>
            <a:r>
              <a:rPr lang="pl-PL" smtClean="0">
                <a:latin typeface="Calibri" pitchFamily="34" charset="0"/>
              </a:rPr>
              <a:t>Analiza wzorców zachowań i preferencji użytkowników -odkrywanie częstych sekwencji dostępu do stron WWW</a:t>
            </a:r>
            <a:endParaRPr lang="pl-PL" b="1" smtClean="0">
              <a:latin typeface="Calibri" pitchFamily="34" charset="0"/>
            </a:endParaRPr>
          </a:p>
          <a:p>
            <a:r>
              <a:rPr lang="pl-PL" b="1" smtClean="0">
                <a:latin typeface="Calibri" pitchFamily="34" charset="0"/>
              </a:rPr>
              <a:t>WAP-drzewa </a:t>
            </a:r>
            <a:r>
              <a:rPr lang="pl-PL" smtClean="0">
                <a:latin typeface="Calibri" pitchFamily="34" charset="0"/>
              </a:rPr>
              <a:t>(ukorzeniony graf skierowany)</a:t>
            </a:r>
          </a:p>
          <a:p>
            <a:pPr lvl="1"/>
            <a:r>
              <a:rPr lang="pl-PL" sz="2000" smtClean="0">
                <a:latin typeface="Calibri" pitchFamily="34" charset="0"/>
              </a:rPr>
              <a:t>wierzchołki drzewa reprezentują zdarzenia należące do sekwencji zdarzeń (zdarzenie - dostęp do strony)</a:t>
            </a:r>
          </a:p>
          <a:p>
            <a:pPr lvl="1"/>
            <a:r>
              <a:rPr lang="pl-PL" sz="2000" smtClean="0">
                <a:latin typeface="Calibri" pitchFamily="34" charset="0"/>
              </a:rPr>
              <a:t>łuki reprezentują kolejność zachodzenia zdarzeń</a:t>
            </a:r>
          </a:p>
          <a:p>
            <a:pPr lvl="1"/>
            <a:r>
              <a:rPr lang="pl-PL" sz="2000" smtClean="0">
                <a:latin typeface="Calibri" pitchFamily="34" charset="0"/>
              </a:rPr>
              <a:t>WAP - drzewo jest skojarzone z grafem reprezentującym organizację stron na serwerze WWW</a:t>
            </a:r>
          </a:p>
          <a:p>
            <a:r>
              <a:rPr lang="pl-PL" b="1" smtClean="0">
                <a:latin typeface="Calibri" pitchFamily="34" charset="0"/>
              </a:rPr>
              <a:t>Algorytm WAP </a:t>
            </a:r>
            <a:r>
              <a:rPr lang="pl-PL" i="1" smtClean="0">
                <a:latin typeface="Calibri" pitchFamily="34" charset="0"/>
              </a:rPr>
              <a:t>(Web Access Pattern mining) </a:t>
            </a:r>
            <a:r>
              <a:rPr lang="pl-PL" smtClean="0">
                <a:latin typeface="Calibri" pitchFamily="34" charset="0"/>
              </a:rPr>
              <a:t>-algorytm odkrywania wzorców sekwencji w oparciu o WAP-drzewo</a:t>
            </a:r>
          </a:p>
        </p:txBody>
      </p:sp>
      <p:pic>
        <p:nvPicPr>
          <p:cNvPr id="338949" name="Picture 4"/>
          <p:cNvPicPr>
            <a:picLocks noChangeAspect="1" noChangeArrowheads="1"/>
          </p:cNvPicPr>
          <p:nvPr/>
        </p:nvPicPr>
        <p:blipFill>
          <a:blip r:embed="rId2" cstate="print"/>
          <a:srcRect/>
          <a:stretch>
            <a:fillRect/>
          </a:stretch>
        </p:blipFill>
        <p:spPr bwMode="auto">
          <a:xfrm rot="10800000" flipH="1" flipV="1">
            <a:off x="107950" y="5589588"/>
            <a:ext cx="4392613" cy="625475"/>
          </a:xfrm>
          <a:prstGeom prst="rect">
            <a:avLst/>
          </a:prstGeom>
          <a:noFill/>
          <a:ln w="9525">
            <a:noFill/>
            <a:miter lim="800000"/>
            <a:headEnd/>
            <a:tailEnd/>
          </a:ln>
          <a:effectLst/>
        </p:spPr>
      </p:pic>
      <p:pic>
        <p:nvPicPr>
          <p:cNvPr id="338950" name="Picture 5"/>
          <p:cNvPicPr>
            <a:picLocks noChangeAspect="1" noChangeArrowheads="1"/>
          </p:cNvPicPr>
          <p:nvPr/>
        </p:nvPicPr>
        <p:blipFill>
          <a:blip r:embed="rId3" cstate="print"/>
          <a:srcRect/>
          <a:stretch>
            <a:fillRect/>
          </a:stretch>
        </p:blipFill>
        <p:spPr bwMode="auto">
          <a:xfrm>
            <a:off x="4572000" y="5791200"/>
            <a:ext cx="4402138" cy="700088"/>
          </a:xfrm>
          <a:prstGeom prst="rect">
            <a:avLst/>
          </a:prstGeom>
          <a:noFill/>
          <a:ln w="9525">
            <a:noFill/>
            <a:miter lim="800000"/>
            <a:headEnd/>
            <a:tailEnd/>
          </a:ln>
          <a:effectLst/>
        </p:spPr>
      </p:pic>
      <p:pic>
        <p:nvPicPr>
          <p:cNvPr id="338951" name="Picture 6"/>
          <p:cNvPicPr>
            <a:picLocks noChangeAspect="1" noChangeArrowheads="1"/>
          </p:cNvPicPr>
          <p:nvPr/>
        </p:nvPicPr>
        <p:blipFill>
          <a:blip r:embed="rId4" cstate="print"/>
          <a:srcRect/>
          <a:stretch>
            <a:fillRect/>
          </a:stretch>
        </p:blipFill>
        <p:spPr bwMode="auto">
          <a:xfrm>
            <a:off x="4140200" y="6308725"/>
            <a:ext cx="346075" cy="26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numeru slajdu 1"/>
          <p:cNvSpPr>
            <a:spLocks noGrp="1"/>
          </p:cNvSpPr>
          <p:nvPr>
            <p:ph type="sldNum" sz="quarter" idx="10"/>
          </p:nvPr>
        </p:nvSpPr>
        <p:spPr>
          <a:noFill/>
          <a:ln>
            <a:miter lim="800000"/>
            <a:headEnd/>
            <a:tailEnd/>
          </a:ln>
        </p:spPr>
        <p:txBody>
          <a:bodyPr/>
          <a:lstStyle/>
          <a:p>
            <a:fld id="{180B2E3F-838E-4EF9-8880-75396362CF89}" type="slidenum">
              <a:rPr lang="pl-PL" smtClean="0">
                <a:cs typeface="Arial" pitchFamily="34" charset="0"/>
                <a:sym typeface="Arial" pitchFamily="34" charset="0"/>
              </a:rPr>
              <a:pPr/>
              <a:t>7</a:t>
            </a:fld>
            <a:endParaRPr lang="pl-PL" smtClean="0">
              <a:cs typeface="Arial" pitchFamily="34" charset="0"/>
              <a:sym typeface="Arial" pitchFamily="34" charset="0"/>
            </a:endParaRPr>
          </a:p>
        </p:txBody>
      </p:sp>
      <p:pic>
        <p:nvPicPr>
          <p:cNvPr id="32771" name="Picture 2"/>
          <p:cNvPicPr>
            <a:picLocks noChangeAspect="1" noChangeArrowheads="1"/>
          </p:cNvPicPr>
          <p:nvPr/>
        </p:nvPicPr>
        <p:blipFill>
          <a:blip r:embed="rId2" cstate="print"/>
          <a:srcRect/>
          <a:stretch>
            <a:fillRect/>
          </a:stretch>
        </p:blipFill>
        <p:spPr bwMode="auto">
          <a:xfrm>
            <a:off x="1304733" y="1991125"/>
            <a:ext cx="7037401" cy="3757492"/>
          </a:xfrm>
          <a:prstGeom prst="rect">
            <a:avLst/>
          </a:prstGeom>
          <a:noFill/>
          <a:ln w="9525">
            <a:noFill/>
            <a:miter lim="800000"/>
            <a:headEnd/>
            <a:tailEnd/>
          </a:ln>
        </p:spPr>
      </p:pic>
      <p:sp>
        <p:nvSpPr>
          <p:cNvPr id="5" name="Tytuł 1"/>
          <p:cNvSpPr txBox="1">
            <a:spLocks/>
          </p:cNvSpPr>
          <p:nvPr/>
        </p:nvSpPr>
        <p:spPr>
          <a:xfrm>
            <a:off x="1181056" y="161365"/>
            <a:ext cx="7706076" cy="1143961"/>
          </a:xfrm>
          <a:prstGeom prst="rect">
            <a:avLst/>
          </a:prstGeom>
        </p:spPr>
        <p:txBody>
          <a:bodyPr lIns="80229" tIns="40115" rIns="80229" bIns="40115"/>
          <a:lstStyle/>
          <a:p>
            <a:pPr algn="ctr" defTabSz="915118" eaLnBrk="0" hangingPunct="0">
              <a:defRPr/>
            </a:pPr>
            <a:r>
              <a:rPr lang="pl-PL" sz="3200" dirty="0">
                <a:latin typeface="Calibri Light" pitchFamily="34" charset="0"/>
                <a:ea typeface="Calibri Light" pitchFamily="34" charset="0"/>
                <a:cs typeface="Lucida Sans Unicode" pitchFamily="34" charset="0"/>
              </a:rPr>
              <a:t>t</a:t>
            </a:r>
            <a:r>
              <a:rPr lang="en-US" sz="3200" dirty="0">
                <a:latin typeface="Calibri Light" pitchFamily="34" charset="0"/>
                <a:ea typeface="Calibri Light" pitchFamily="34" charset="0"/>
                <a:cs typeface="Lucida Sans Unicode" pitchFamily="34" charset="0"/>
              </a:rPr>
              <a:t>ext </a:t>
            </a:r>
            <a:r>
              <a:rPr lang="pl-PL" sz="3200" dirty="0">
                <a:latin typeface="Calibri Light" pitchFamily="34" charset="0"/>
                <a:ea typeface="Calibri Light" pitchFamily="34" charset="0"/>
                <a:cs typeface="Lucida Sans Unicode" pitchFamily="34" charset="0"/>
              </a:rPr>
              <a:t>mining</a:t>
            </a:r>
            <a:br>
              <a:rPr lang="pl-PL" sz="3200" dirty="0">
                <a:latin typeface="Calibri Light" pitchFamily="34" charset="0"/>
                <a:ea typeface="Calibri Light" pitchFamily="34" charset="0"/>
                <a:cs typeface="Lucida Sans Unicode" pitchFamily="34" charset="0"/>
              </a:rPr>
            </a:br>
            <a:r>
              <a:rPr lang="pl-PL" dirty="0" err="1">
                <a:solidFill>
                  <a:schemeClr val="bg1">
                    <a:lumMod val="50000"/>
                  </a:schemeClr>
                </a:solidFill>
                <a:effectLst>
                  <a:outerShdw blurRad="38100" dist="38100" dir="2700000" algn="tl">
                    <a:srgbClr val="000000">
                      <a:alpha val="43137"/>
                    </a:srgbClr>
                  </a:outerShdw>
                </a:effectLst>
                <a:latin typeface="Calibri Light" pitchFamily="34" charset="0"/>
                <a:ea typeface="Calibri Light" pitchFamily="34" charset="0"/>
                <a:cs typeface="Lucida Sans Unicode" pitchFamily="34" charset="0"/>
              </a:rPr>
              <a:t>word</a:t>
            </a:r>
            <a:r>
              <a:rPr lang="pl-PL" dirty="0">
                <a:solidFill>
                  <a:schemeClr val="bg1">
                    <a:lumMod val="50000"/>
                  </a:schemeClr>
                </a:solidFill>
                <a:effectLst>
                  <a:outerShdw blurRad="38100" dist="38100" dir="2700000" algn="tl">
                    <a:srgbClr val="000000">
                      <a:alpha val="43137"/>
                    </a:srgbClr>
                  </a:outerShdw>
                </a:effectLst>
                <a:latin typeface="Calibri Light" pitchFamily="34" charset="0"/>
                <a:ea typeface="Calibri Light" pitchFamily="34" charset="0"/>
                <a:cs typeface="Lucida Sans Unicode" pitchFamily="34" charset="0"/>
              </a:rPr>
              <a:t> </a:t>
            </a:r>
            <a:r>
              <a:rPr lang="pl-PL" dirty="0" err="1">
                <a:solidFill>
                  <a:schemeClr val="bg1">
                    <a:lumMod val="50000"/>
                  </a:schemeClr>
                </a:solidFill>
                <a:effectLst>
                  <a:outerShdw blurRad="38100" dist="38100" dir="2700000" algn="tl">
                    <a:srgbClr val="000000">
                      <a:alpha val="43137"/>
                    </a:srgbClr>
                  </a:outerShdw>
                </a:effectLst>
                <a:latin typeface="Calibri Light" pitchFamily="34" charset="0"/>
                <a:ea typeface="Calibri Light" pitchFamily="34" charset="0"/>
                <a:cs typeface="Lucida Sans Unicode" pitchFamily="34" charset="0"/>
              </a:rPr>
              <a:t>cloud</a:t>
            </a:r>
            <a:r>
              <a:rPr lang="pl-PL" dirty="0">
                <a:solidFill>
                  <a:schemeClr val="bg1">
                    <a:lumMod val="50000"/>
                  </a:schemeClr>
                </a:solidFill>
                <a:effectLst>
                  <a:outerShdw blurRad="38100" dist="38100" dir="2700000" algn="tl">
                    <a:srgbClr val="000000">
                      <a:alpha val="43137"/>
                    </a:srgbClr>
                  </a:outerShdw>
                </a:effectLst>
                <a:latin typeface="Calibri Light" pitchFamily="34" charset="0"/>
                <a:ea typeface="Calibri Light" pitchFamily="34" charset="0"/>
                <a:cs typeface="Lucida Sans Unicode" pitchFamily="34" charset="0"/>
              </a:rPr>
              <a:t> of mining </a:t>
            </a:r>
            <a:r>
              <a:rPr lang="pl-PL" dirty="0" err="1">
                <a:solidFill>
                  <a:schemeClr val="bg1">
                    <a:lumMod val="50000"/>
                  </a:schemeClr>
                </a:solidFill>
                <a:effectLst>
                  <a:outerShdw blurRad="38100" dist="38100" dir="2700000" algn="tl">
                    <a:srgbClr val="000000">
                      <a:alpha val="43137"/>
                    </a:srgbClr>
                  </a:outerShdw>
                </a:effectLst>
                <a:latin typeface="Calibri Light" pitchFamily="34" charset="0"/>
                <a:ea typeface="Calibri Light" pitchFamily="34" charset="0"/>
                <a:cs typeface="Lucida Sans Unicode" pitchFamily="34" charset="0"/>
              </a:rPr>
              <a:t>algorithms</a:t>
            </a:r>
            <a:endParaRPr lang="en-US" sz="3200" dirty="0">
              <a:solidFill>
                <a:schemeClr val="bg1">
                  <a:lumMod val="50000"/>
                </a:schemeClr>
              </a:solidFill>
              <a:effectLst>
                <a:outerShdw blurRad="38100" dist="38100" dir="2700000" algn="tl">
                  <a:srgbClr val="000000">
                    <a:alpha val="43137"/>
                  </a:srgbClr>
                </a:outerShdw>
              </a:effectLst>
              <a:latin typeface="Calibri Light" pitchFamily="34" charset="0"/>
              <a:ea typeface="Calibri Light"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2"/>
          <p:cNvSpPr>
            <a:spLocks noGrp="1" noChangeArrowheads="1"/>
          </p:cNvSpPr>
          <p:nvPr>
            <p:ph type="title" idx="4294967295"/>
          </p:nvPr>
        </p:nvSpPr>
        <p:spPr/>
        <p:txBody>
          <a:bodyPr/>
          <a:lstStyle/>
          <a:p>
            <a:r>
              <a:rPr lang="pl-PL" smtClean="0">
                <a:latin typeface="Calibri" pitchFamily="34" charset="0"/>
              </a:rPr>
              <a:t>Przykład</a:t>
            </a:r>
          </a:p>
        </p:txBody>
      </p:sp>
      <p:pic>
        <p:nvPicPr>
          <p:cNvPr id="339972" name="Picture 4"/>
          <p:cNvPicPr>
            <a:picLocks noChangeAspect="1" noChangeArrowheads="1"/>
          </p:cNvPicPr>
          <p:nvPr/>
        </p:nvPicPr>
        <p:blipFill>
          <a:blip r:embed="rId2" cstate="print"/>
          <a:srcRect/>
          <a:stretch>
            <a:fillRect/>
          </a:stretch>
        </p:blipFill>
        <p:spPr bwMode="auto">
          <a:xfrm>
            <a:off x="323850" y="1125538"/>
            <a:ext cx="8067675" cy="4349750"/>
          </a:xfrm>
          <a:prstGeom prst="rect">
            <a:avLst/>
          </a:prstGeom>
          <a:noFill/>
          <a:ln w="9525">
            <a:noFill/>
            <a:miter lim="800000"/>
            <a:headEnd/>
            <a:tailEnd/>
          </a:ln>
          <a:effectLst/>
        </p:spPr>
      </p:pic>
      <p:sp>
        <p:nvSpPr>
          <p:cNvPr id="339973" name="Rectangle 3"/>
          <p:cNvSpPr>
            <a:spLocks noGrp="1" noChangeArrowheads="1"/>
          </p:cNvSpPr>
          <p:nvPr>
            <p:ph type="body" idx="4294967295"/>
          </p:nvPr>
        </p:nvSpPr>
        <p:spPr>
          <a:xfrm>
            <a:off x="179388" y="5516563"/>
            <a:ext cx="8713787" cy="1150937"/>
          </a:xfrm>
        </p:spPr>
        <p:txBody>
          <a:bodyPr/>
          <a:lstStyle/>
          <a:p>
            <a:pPr>
              <a:lnSpc>
                <a:spcPct val="90000"/>
              </a:lnSpc>
            </a:pPr>
            <a:r>
              <a:rPr lang="pl-PL" sz="2000" smtClean="0">
                <a:latin typeface="Calibri" pitchFamily="34" charset="0"/>
              </a:rPr>
              <a:t>zbiór maksymalnych ścieżek nawigacyjnych „w przód" (ang. maximal forward reference) – ma na celu wyeliminowanie operacji dostępu o charakterze ściśle nawigacyjnym (tj. wyeliminowanie linków powrotnych).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2"/>
          <p:cNvSpPr>
            <a:spLocks noGrp="1" noChangeArrowheads="1"/>
          </p:cNvSpPr>
          <p:nvPr>
            <p:ph type="title" idx="4294967295"/>
          </p:nvPr>
        </p:nvSpPr>
        <p:spPr/>
        <p:txBody>
          <a:bodyPr/>
          <a:lstStyle/>
          <a:p>
            <a:r>
              <a:rPr lang="pl-PL" smtClean="0">
                <a:latin typeface="Calibri" pitchFamily="34" charset="0"/>
              </a:rPr>
              <a:t>Problemy</a:t>
            </a:r>
          </a:p>
        </p:txBody>
      </p:sp>
      <p:sp>
        <p:nvSpPr>
          <p:cNvPr id="340996" name="Rectangle 3"/>
          <p:cNvSpPr>
            <a:spLocks noGrp="1" noChangeArrowheads="1"/>
          </p:cNvSpPr>
          <p:nvPr>
            <p:ph type="body" idx="4294967295"/>
          </p:nvPr>
        </p:nvSpPr>
        <p:spPr/>
        <p:txBody>
          <a:bodyPr/>
          <a:lstStyle/>
          <a:p>
            <a:pPr marL="271463" indent="-271463">
              <a:lnSpc>
                <a:spcPct val="90000"/>
              </a:lnSpc>
            </a:pPr>
            <a:r>
              <a:rPr lang="pl-PL" smtClean="0">
                <a:latin typeface="Calibri" pitchFamily="34" charset="0"/>
              </a:rPr>
              <a:t>Problem identyfikacji sesji użytkownika - problem określenia pojedynczej ścieżki nawigacyjnej użytkownika</a:t>
            </a:r>
          </a:p>
          <a:p>
            <a:pPr marL="271463" indent="-271463">
              <a:lnSpc>
                <a:spcPct val="90000"/>
              </a:lnSpc>
            </a:pPr>
            <a:r>
              <a:rPr lang="pl-PL" smtClean="0">
                <a:latin typeface="Calibri" pitchFamily="34" charset="0"/>
              </a:rPr>
              <a:t>Problem dostępów nawigacyjnych - np. ścieżka D, C, B</a:t>
            </a:r>
          </a:p>
          <a:p>
            <a:pPr marL="271463" indent="-271463">
              <a:lnSpc>
                <a:spcPct val="90000"/>
              </a:lnSpc>
            </a:pPr>
            <a:r>
              <a:rPr lang="pl-PL" smtClean="0">
                <a:latin typeface="Calibri" pitchFamily="34" charset="0"/>
              </a:rPr>
              <a:t>Rekordu logu zawierają bardzo skąpą informację - brak możliwości głębszej analizy operacji dostępu</a:t>
            </a:r>
          </a:p>
          <a:p>
            <a:pPr marL="271463" indent="-271463">
              <a:lnSpc>
                <a:spcPct val="90000"/>
              </a:lnSpc>
            </a:pPr>
            <a:r>
              <a:rPr lang="pl-PL" smtClean="0">
                <a:latin typeface="Calibri" pitchFamily="34" charset="0"/>
              </a:rPr>
              <a:t>Operacje czyszczenia i transformacji danych mają kluczowe znaczenie i wymagają znajomości struktury serwera</a:t>
            </a:r>
          </a:p>
          <a:p>
            <a:pPr marL="271463" indent="-271463">
              <a:lnSpc>
                <a:spcPct val="90000"/>
              </a:lnSpc>
            </a:pPr>
            <a:r>
              <a:rPr lang="pl-PL" smtClean="0">
                <a:latin typeface="Calibri" pitchFamily="34" charset="0"/>
              </a:rPr>
              <a:t>Analiza eksploracyjna powinna być uzupełniona analizą OLAP, pozwalającą na generację raportów podsumowujących (log serwera musi być przetransformowany do postaci hurtowni danych)</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p:txBody>
          <a:bodyPr/>
          <a:lstStyle/>
          <a:p>
            <a:r>
              <a:rPr lang="pl-PL" smtClean="0">
                <a:latin typeface="Calibri" pitchFamily="34" charset="0"/>
              </a:rPr>
              <a:t>Problem odkrywania wzorców sekwencji</a:t>
            </a:r>
          </a:p>
        </p:txBody>
      </p:sp>
      <p:sp>
        <p:nvSpPr>
          <p:cNvPr id="342019" name="Rectangle 3"/>
          <p:cNvSpPr>
            <a:spLocks noGrp="1" noChangeArrowheads="1"/>
          </p:cNvSpPr>
          <p:nvPr>
            <p:ph type="body" idx="4294967295"/>
          </p:nvPr>
        </p:nvSpPr>
        <p:spPr>
          <a:xfrm>
            <a:off x="395288" y="1052513"/>
            <a:ext cx="8229600" cy="5113337"/>
          </a:xfrm>
        </p:spPr>
        <p:txBody>
          <a:bodyPr/>
          <a:lstStyle/>
          <a:p>
            <a:pPr>
              <a:lnSpc>
                <a:spcPct val="90000"/>
              </a:lnSpc>
            </a:pPr>
            <a:r>
              <a:rPr lang="pl-PL" sz="2000" smtClean="0">
                <a:latin typeface="Calibri" pitchFamily="34" charset="0"/>
              </a:rPr>
              <a:t>Analiza bazy danych zawierającej informacje o zdarzeniach, które wystąpiły w określonym przedziale czasu, w celu znalezienia zależności pomiędzy występowaniem określonych zdarzeń w czasie.</a:t>
            </a:r>
          </a:p>
          <a:p>
            <a:pPr>
              <a:lnSpc>
                <a:spcPct val="90000"/>
              </a:lnSpc>
            </a:pPr>
            <a:r>
              <a:rPr lang="pl-PL" sz="2000" smtClean="0">
                <a:latin typeface="Calibri" pitchFamily="34" charset="0"/>
              </a:rPr>
              <a:t>Zdarzenia wchodzące w skład wzorca sekwencji nie muszą występować bezpośrednio </a:t>
            </a:r>
            <a:r>
              <a:rPr lang="pl-PL" sz="2000" smtClean="0">
                <a:solidFill>
                  <a:srgbClr val="006699"/>
                </a:solidFill>
                <a:latin typeface="Calibri" pitchFamily="34" charset="0"/>
              </a:rPr>
              <a:t>jedno po drugim</a:t>
            </a:r>
            <a:r>
              <a:rPr lang="pl-PL" sz="2000" smtClean="0">
                <a:latin typeface="Calibri" pitchFamily="34" charset="0"/>
              </a:rPr>
              <a:t> – mogą być przedzielone wystąpieniem innych zdarzeń.</a:t>
            </a:r>
          </a:p>
          <a:p>
            <a:pPr>
              <a:lnSpc>
                <a:spcPct val="90000"/>
              </a:lnSpc>
            </a:pPr>
            <a:r>
              <a:rPr lang="pl-PL" sz="2000" smtClean="0">
                <a:latin typeface="Calibri" pitchFamily="34" charset="0"/>
              </a:rPr>
              <a:t>Dziedziny zastosowań: </a:t>
            </a:r>
          </a:p>
          <a:p>
            <a:pPr lvl="2">
              <a:lnSpc>
                <a:spcPct val="90000"/>
              </a:lnSpc>
            </a:pPr>
            <a:r>
              <a:rPr lang="pl-PL" smtClean="0">
                <a:latin typeface="Calibri" pitchFamily="34" charset="0"/>
              </a:rPr>
              <a:t>znajdowanie wzorców zachowań klienckich; </a:t>
            </a:r>
          </a:p>
          <a:p>
            <a:pPr lvl="2">
              <a:lnSpc>
                <a:spcPct val="90000"/>
              </a:lnSpc>
            </a:pPr>
            <a:r>
              <a:rPr lang="pl-PL" smtClean="0">
                <a:latin typeface="Calibri" pitchFamily="34" charset="0"/>
              </a:rPr>
              <a:t>analiza logów serwerów Web-owych;</a:t>
            </a:r>
          </a:p>
          <a:p>
            <a:pPr lvl="2">
              <a:lnSpc>
                <a:spcPct val="90000"/>
              </a:lnSpc>
            </a:pPr>
            <a:r>
              <a:rPr lang="pl-PL" smtClean="0">
                <a:latin typeface="Calibri" pitchFamily="34" charset="0"/>
              </a:rPr>
              <a:t>medycyna – analiza efektywności terapii;</a:t>
            </a:r>
          </a:p>
          <a:p>
            <a:pPr lvl="2">
              <a:lnSpc>
                <a:spcPct val="90000"/>
              </a:lnSpc>
            </a:pPr>
            <a:r>
              <a:rPr lang="pl-PL" smtClean="0">
                <a:latin typeface="Calibri" pitchFamily="34" charset="0"/>
              </a:rPr>
              <a:t>Ubezpieczenia i bankowość – znajdowanie sekwencji zdarzeń określających profil klienta, wykrywanie fałszerstw;</a:t>
            </a:r>
          </a:p>
          <a:p>
            <a:pPr lvl="2">
              <a:lnSpc>
                <a:spcPct val="90000"/>
              </a:lnSpc>
            </a:pPr>
            <a:r>
              <a:rPr lang="pl-PL" smtClean="0">
                <a:latin typeface="Calibri" pitchFamily="34" charset="0"/>
              </a:rPr>
              <a:t>Telekomunikacja - analiza alarmów - znajdowanie sekwencji zdarzeń prowadzących do wystąpienia awarii.</a:t>
            </a:r>
          </a:p>
          <a:p>
            <a:pPr>
              <a:lnSpc>
                <a:spcPct val="90000"/>
              </a:lnSpc>
            </a:pPr>
            <a:endParaRPr lang="pl-PL" smtClean="0">
              <a:latin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p:cNvPicPr>
            <a:picLocks noChangeAspect="1" noChangeArrowheads="1"/>
          </p:cNvPicPr>
          <p:nvPr/>
        </p:nvPicPr>
        <p:blipFill>
          <a:blip r:embed="rId2" cstate="print"/>
          <a:srcRect/>
          <a:stretch>
            <a:fillRect/>
          </a:stretch>
        </p:blipFill>
        <p:spPr bwMode="auto">
          <a:xfrm>
            <a:off x="0" y="0"/>
            <a:ext cx="7427913" cy="4391025"/>
          </a:xfrm>
          <a:prstGeom prst="rect">
            <a:avLst/>
          </a:prstGeom>
          <a:noFill/>
          <a:ln w="9525">
            <a:noFill/>
            <a:miter lim="800000"/>
            <a:headEnd/>
            <a:tailEnd/>
          </a:ln>
        </p:spPr>
      </p:pic>
      <p:pic>
        <p:nvPicPr>
          <p:cNvPr id="148481" name="Picture 1"/>
          <p:cNvPicPr>
            <a:picLocks noChangeAspect="1" noChangeArrowheads="1"/>
          </p:cNvPicPr>
          <p:nvPr/>
        </p:nvPicPr>
        <p:blipFill>
          <a:blip r:embed="rId3" cstate="print"/>
          <a:srcRect/>
          <a:stretch>
            <a:fillRect/>
          </a:stretch>
        </p:blipFill>
        <p:spPr bwMode="auto">
          <a:xfrm>
            <a:off x="1868487" y="2609850"/>
            <a:ext cx="7275513"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1"/>
          <p:cNvPicPr>
            <a:picLocks noChangeAspect="1" noChangeArrowheads="1"/>
          </p:cNvPicPr>
          <p:nvPr/>
        </p:nvPicPr>
        <p:blipFill>
          <a:blip r:embed="rId2" cstate="print"/>
          <a:srcRect/>
          <a:stretch>
            <a:fillRect/>
          </a:stretch>
        </p:blipFill>
        <p:spPr bwMode="auto">
          <a:xfrm>
            <a:off x="0" y="-1"/>
            <a:ext cx="3059832" cy="3554113"/>
          </a:xfrm>
          <a:prstGeom prst="rect">
            <a:avLst/>
          </a:prstGeom>
          <a:noFill/>
          <a:ln w="9525">
            <a:noFill/>
            <a:miter lim="800000"/>
            <a:headEnd/>
            <a:tailEnd/>
          </a:ln>
        </p:spPr>
      </p:pic>
      <p:pic>
        <p:nvPicPr>
          <p:cNvPr id="146434" name="Picture 2"/>
          <p:cNvPicPr>
            <a:picLocks noChangeAspect="1" noChangeArrowheads="1"/>
          </p:cNvPicPr>
          <p:nvPr/>
        </p:nvPicPr>
        <p:blipFill>
          <a:blip r:embed="rId3" cstate="print"/>
          <a:srcRect/>
          <a:stretch>
            <a:fillRect/>
          </a:stretch>
        </p:blipFill>
        <p:spPr bwMode="auto">
          <a:xfrm>
            <a:off x="3105150" y="0"/>
            <a:ext cx="6038850" cy="5838825"/>
          </a:xfrm>
          <a:prstGeom prst="rect">
            <a:avLst/>
          </a:prstGeom>
          <a:noFill/>
          <a:ln w="9525">
            <a:noFill/>
            <a:miter lim="800000"/>
            <a:headEnd/>
            <a:tailEnd/>
          </a:ln>
        </p:spPr>
      </p:pic>
      <p:pic>
        <p:nvPicPr>
          <p:cNvPr id="146435" name="Picture 3"/>
          <p:cNvPicPr>
            <a:picLocks noChangeAspect="1" noChangeArrowheads="1"/>
          </p:cNvPicPr>
          <p:nvPr/>
        </p:nvPicPr>
        <p:blipFill>
          <a:blip r:embed="rId4" cstate="print"/>
          <a:srcRect/>
          <a:stretch>
            <a:fillRect/>
          </a:stretch>
        </p:blipFill>
        <p:spPr bwMode="auto">
          <a:xfrm>
            <a:off x="179512" y="3431200"/>
            <a:ext cx="4032448" cy="3107966"/>
          </a:xfrm>
          <a:prstGeom prst="rect">
            <a:avLst/>
          </a:prstGeom>
          <a:noFill/>
          <a:ln w="9525">
            <a:noFill/>
            <a:miter lim="800000"/>
            <a:headEnd/>
            <a:tailEnd/>
          </a:ln>
        </p:spPr>
      </p:pic>
      <p:sp>
        <p:nvSpPr>
          <p:cNvPr id="6" name="Rectangle 2"/>
          <p:cNvSpPr txBox="1">
            <a:spLocks noChangeArrowheads="1"/>
          </p:cNvSpPr>
          <p:nvPr/>
        </p:nvSpPr>
        <p:spPr bwMode="auto">
          <a:xfrm>
            <a:off x="4644008" y="6021288"/>
            <a:ext cx="4212976"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pl-PL" sz="5400" b="0" i="0" u="none" strike="noStrike" kern="0" cap="none" spc="0" normalizeH="0" baseline="0" noProof="0" dirty="0" smtClean="0">
                <a:ln>
                  <a:noFill/>
                </a:ln>
                <a:solidFill>
                  <a:srgbClr val="FF0000"/>
                </a:solidFill>
                <a:effectLst/>
                <a:uLnTx/>
                <a:uFillTx/>
                <a:latin typeface="Calibri" pitchFamily="34" charset="0"/>
                <a:ea typeface="+mj-ea"/>
                <a:cs typeface="+mj-cs"/>
              </a:rPr>
              <a:t>Carrot</a:t>
            </a:r>
            <a:r>
              <a:rPr kumimoji="0" lang="pl-PL" sz="5400" b="0" i="0" u="none" strike="noStrike" kern="0" cap="none" spc="0" normalizeH="0" baseline="30000" noProof="0" dirty="0" smtClean="0">
                <a:ln>
                  <a:noFill/>
                </a:ln>
                <a:solidFill>
                  <a:srgbClr val="FF0000"/>
                </a:solidFill>
                <a:effectLst/>
                <a:uLnTx/>
                <a:uFillTx/>
                <a:latin typeface="Calibri" pitchFamily="34" charset="0"/>
                <a:ea typeface="+mj-ea"/>
                <a:cs typeface="+mj-cs"/>
              </a:rPr>
              <a:t>2</a:t>
            </a:r>
          </a:p>
          <a:p>
            <a:pPr lvl="0" eaLnBrk="0" hangingPunct="0"/>
            <a:r>
              <a:rPr lang="pl-PL" sz="4000" kern="0" baseline="30000" dirty="0" smtClean="0">
                <a:solidFill>
                  <a:srgbClr val="006699"/>
                </a:solidFill>
                <a:latin typeface="Calibri" pitchFamily="34" charset="0"/>
                <a:ea typeface="+mj-ea"/>
                <a:cs typeface="+mj-cs"/>
              </a:rPr>
              <a:t>clustering </a:t>
            </a:r>
            <a:r>
              <a:rPr lang="pl-PL" sz="4000" kern="0" baseline="30000" dirty="0" err="1" smtClean="0">
                <a:solidFill>
                  <a:srgbClr val="006699"/>
                </a:solidFill>
                <a:latin typeface="Calibri" pitchFamily="34" charset="0"/>
                <a:ea typeface="+mj-ea"/>
                <a:cs typeface="+mj-cs"/>
              </a:rPr>
              <a:t>web</a:t>
            </a:r>
            <a:r>
              <a:rPr lang="pl-PL" sz="4000" kern="0" baseline="30000" dirty="0" smtClean="0">
                <a:solidFill>
                  <a:srgbClr val="006699"/>
                </a:solidFill>
                <a:latin typeface="Calibri" pitchFamily="34" charset="0"/>
                <a:ea typeface="+mj-ea"/>
                <a:cs typeface="+mj-cs"/>
              </a:rPr>
              <a:t> </a:t>
            </a:r>
            <a:r>
              <a:rPr lang="pl-PL" sz="4000" kern="0" baseline="30000" dirty="0" err="1" smtClean="0">
                <a:solidFill>
                  <a:srgbClr val="006699"/>
                </a:solidFill>
                <a:latin typeface="Calibri" pitchFamily="34" charset="0"/>
                <a:ea typeface="+mj-ea"/>
                <a:cs typeface="+mj-cs"/>
              </a:rPr>
              <a:t>search</a:t>
            </a:r>
            <a:r>
              <a:rPr lang="pl-PL" sz="4000" kern="0" baseline="30000" dirty="0" smtClean="0">
                <a:solidFill>
                  <a:srgbClr val="006699"/>
                </a:solidFill>
                <a:latin typeface="Calibri" pitchFamily="34" charset="0"/>
                <a:ea typeface="+mj-ea"/>
                <a:cs typeface="+mj-cs"/>
              </a:rPr>
              <a:t> </a:t>
            </a:r>
            <a:r>
              <a:rPr lang="pl-PL" sz="4000" kern="0" baseline="30000" dirty="0" err="1" smtClean="0">
                <a:solidFill>
                  <a:srgbClr val="006699"/>
                </a:solidFill>
                <a:latin typeface="Calibri" pitchFamily="34" charset="0"/>
                <a:ea typeface="+mj-ea"/>
                <a:cs typeface="+mj-cs"/>
              </a:rPr>
              <a:t>results</a:t>
            </a:r>
            <a:endParaRPr kumimoji="0" lang="pl-PL" sz="4000" b="0" i="0" u="none" strike="noStrike" kern="0" cap="none" spc="0" normalizeH="0" baseline="30000" noProof="0" dirty="0" smtClean="0">
              <a:ln>
                <a:noFill/>
              </a:ln>
              <a:solidFill>
                <a:srgbClr val="006699"/>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p:cNvPicPr>
            <a:picLocks noChangeAspect="1" noChangeArrowheads="1"/>
          </p:cNvPicPr>
          <p:nvPr/>
        </p:nvPicPr>
        <p:blipFill>
          <a:blip r:embed="rId2" cstate="print"/>
          <a:srcRect/>
          <a:stretch>
            <a:fillRect/>
          </a:stretch>
        </p:blipFill>
        <p:spPr bwMode="auto">
          <a:xfrm>
            <a:off x="-19050" y="0"/>
            <a:ext cx="9163050" cy="5181600"/>
          </a:xfrm>
          <a:prstGeom prst="rect">
            <a:avLst/>
          </a:prstGeom>
          <a:noFill/>
          <a:ln w="9525">
            <a:noFill/>
            <a:miter lim="800000"/>
            <a:headEnd/>
            <a:tailEnd/>
          </a:ln>
        </p:spPr>
      </p:pic>
      <p:pic>
        <p:nvPicPr>
          <p:cNvPr id="144386" name="Picture 2"/>
          <p:cNvPicPr>
            <a:picLocks noChangeAspect="1" noChangeArrowheads="1"/>
          </p:cNvPicPr>
          <p:nvPr/>
        </p:nvPicPr>
        <p:blipFill>
          <a:blip r:embed="rId3" cstate="print"/>
          <a:srcRect/>
          <a:stretch>
            <a:fillRect/>
          </a:stretch>
        </p:blipFill>
        <p:spPr bwMode="auto">
          <a:xfrm>
            <a:off x="2163763" y="5267325"/>
            <a:ext cx="6980237"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325634" name="Picture 2"/>
          <p:cNvPicPr>
            <a:picLocks noChangeAspect="1" noChangeArrowheads="1"/>
          </p:cNvPicPr>
          <p:nvPr/>
        </p:nvPicPr>
        <p:blipFill>
          <a:blip r:embed="rId2" cstate="print"/>
          <a:srcRect/>
          <a:stretch>
            <a:fillRect/>
          </a:stretch>
        </p:blipFill>
        <p:spPr bwMode="auto">
          <a:xfrm>
            <a:off x="0" y="0"/>
            <a:ext cx="9056687" cy="5638800"/>
          </a:xfrm>
          <a:prstGeom prst="rect">
            <a:avLst/>
          </a:prstGeom>
          <a:noFill/>
          <a:ln w="9525">
            <a:noFill/>
            <a:miter lim="800000"/>
            <a:headEnd/>
            <a:tailEnd/>
          </a:ln>
        </p:spPr>
      </p:pic>
      <p:pic>
        <p:nvPicPr>
          <p:cNvPr id="325635" name="Picture 3"/>
          <p:cNvPicPr>
            <a:picLocks noChangeAspect="1" noChangeArrowheads="1"/>
          </p:cNvPicPr>
          <p:nvPr/>
        </p:nvPicPr>
        <p:blipFill>
          <a:blip r:embed="rId3" cstate="print"/>
          <a:srcRect/>
          <a:stretch>
            <a:fillRect/>
          </a:stretch>
        </p:blipFill>
        <p:spPr bwMode="auto">
          <a:xfrm>
            <a:off x="4095750" y="2838450"/>
            <a:ext cx="5048250" cy="401955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1"/>
          <p:cNvPicPr>
            <a:picLocks noChangeAspect="1" noChangeArrowheads="1"/>
          </p:cNvPicPr>
          <p:nvPr/>
        </p:nvPicPr>
        <p:blipFill>
          <a:blip r:embed="rId2" cstate="print"/>
          <a:srcRect/>
          <a:stretch>
            <a:fillRect/>
          </a:stretch>
        </p:blipFill>
        <p:spPr bwMode="auto">
          <a:xfrm>
            <a:off x="-19050" y="980728"/>
            <a:ext cx="9163050" cy="3905250"/>
          </a:xfrm>
          <a:prstGeom prst="rect">
            <a:avLst/>
          </a:prstGeom>
          <a:noFill/>
          <a:ln w="9525">
            <a:noFill/>
            <a:miter lim="800000"/>
            <a:headEnd/>
            <a:tailEnd/>
          </a:ln>
        </p:spPr>
      </p:pic>
      <p:sp>
        <p:nvSpPr>
          <p:cNvPr id="353283" name="Rectangle 5"/>
          <p:cNvSpPr>
            <a:spLocks noChangeArrowheads="1"/>
          </p:cNvSpPr>
          <p:nvPr/>
        </p:nvSpPr>
        <p:spPr bwMode="auto">
          <a:xfrm>
            <a:off x="0" y="3573016"/>
            <a:ext cx="3311525" cy="358775"/>
          </a:xfrm>
          <a:prstGeom prst="rect">
            <a:avLst/>
          </a:prstGeom>
          <a:noFill/>
          <a:ln w="28575">
            <a:solidFill>
              <a:srgbClr val="FF0000"/>
            </a:solidFill>
            <a:miter lim="800000"/>
            <a:headEnd/>
            <a:tailEnd/>
          </a:ln>
        </p:spPr>
        <p:txBody>
          <a:bodyPr wrap="none" anchor="ctr"/>
          <a:lstStyle/>
          <a:p>
            <a:endParaRPr lang="pl-PL"/>
          </a:p>
        </p:txBody>
      </p:sp>
      <p:sp>
        <p:nvSpPr>
          <p:cNvPr id="353285" name="Rectangle 5"/>
          <p:cNvSpPr>
            <a:spLocks noChangeArrowheads="1"/>
          </p:cNvSpPr>
          <p:nvPr/>
        </p:nvSpPr>
        <p:spPr bwMode="auto">
          <a:xfrm>
            <a:off x="971600" y="260648"/>
            <a:ext cx="7632848" cy="523220"/>
          </a:xfrm>
          <a:prstGeom prst="rect">
            <a:avLst/>
          </a:prstGeom>
          <a:noFill/>
          <a:ln w="9525">
            <a:noFill/>
            <a:miter lim="800000"/>
            <a:headEnd/>
            <a:tailEnd/>
          </a:ln>
          <a:effectLst/>
        </p:spPr>
        <p:txBody>
          <a:bodyPr wrap="square">
            <a:spAutoFit/>
          </a:bodyPr>
          <a:lstStyle/>
          <a:p>
            <a:pPr algn="ctr"/>
            <a:r>
              <a:rPr lang="pl-PL" sz="2800" dirty="0">
                <a:latin typeface="Calibri" pitchFamily="34" charset="0"/>
              </a:rPr>
              <a:t>Analiza koszykowa… w sklepie internetowym</a:t>
            </a:r>
          </a:p>
        </p:txBody>
      </p:sp>
      <p:sp>
        <p:nvSpPr>
          <p:cNvPr id="6" name="Prostokąt 5"/>
          <p:cNvSpPr/>
          <p:nvPr/>
        </p:nvSpPr>
        <p:spPr>
          <a:xfrm>
            <a:off x="6156176" y="5949280"/>
            <a:ext cx="2808312" cy="5847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pl-PL" sz="3200" dirty="0" err="1" smtClean="0">
                <a:solidFill>
                  <a:srgbClr val="006699"/>
                </a:solidFill>
                <a:latin typeface="Calibri" pitchFamily="34" charset="0"/>
              </a:rPr>
              <a:t>Cross-</a:t>
            </a:r>
            <a:r>
              <a:rPr lang="pl-PL" sz="3200" dirty="0" err="1" smtClean="0">
                <a:solidFill>
                  <a:srgbClr val="FF0000"/>
                </a:solidFill>
                <a:latin typeface="Calibri" pitchFamily="34" charset="0"/>
              </a:rPr>
              <a:t>selling</a:t>
            </a:r>
            <a:endParaRPr lang="pl-PL" sz="3200"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4"/>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344067" name="Oval 5"/>
          <p:cNvSpPr>
            <a:spLocks noChangeArrowheads="1"/>
          </p:cNvSpPr>
          <p:nvPr/>
        </p:nvSpPr>
        <p:spPr bwMode="auto">
          <a:xfrm>
            <a:off x="4284663" y="2205038"/>
            <a:ext cx="1439862" cy="720725"/>
          </a:xfrm>
          <a:prstGeom prst="ellipse">
            <a:avLst/>
          </a:prstGeom>
          <a:noFill/>
          <a:ln w="9525">
            <a:solidFill>
              <a:srgbClr val="FF0000"/>
            </a:solidFill>
            <a:round/>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4"/>
          <p:cNvPicPr>
            <a:picLocks noChangeAspect="1" noChangeArrowheads="1"/>
          </p:cNvPicPr>
          <p:nvPr/>
        </p:nvPicPr>
        <p:blipFill>
          <a:blip r:embed="rId2" cstate="print"/>
          <a:srcRect/>
          <a:stretch>
            <a:fillRect/>
          </a:stretch>
        </p:blipFill>
        <p:spPr bwMode="auto">
          <a:xfrm>
            <a:off x="0" y="981075"/>
            <a:ext cx="9023350" cy="5427663"/>
          </a:xfrm>
          <a:prstGeom prst="rect">
            <a:avLst/>
          </a:prstGeom>
          <a:noFill/>
          <a:ln w="9525">
            <a:noFill/>
            <a:miter lim="800000"/>
            <a:headEnd/>
            <a:tailEnd/>
          </a:ln>
        </p:spPr>
      </p:pic>
      <p:sp>
        <p:nvSpPr>
          <p:cNvPr id="345091" name="Rectangle 5"/>
          <p:cNvSpPr>
            <a:spLocks noChangeArrowheads="1"/>
          </p:cNvSpPr>
          <p:nvPr/>
        </p:nvSpPr>
        <p:spPr bwMode="auto">
          <a:xfrm>
            <a:off x="5003800" y="2349500"/>
            <a:ext cx="2736850" cy="503238"/>
          </a:xfrm>
          <a:prstGeom prst="rect">
            <a:avLst/>
          </a:prstGeom>
          <a:noFill/>
          <a:ln w="25400">
            <a:solidFill>
              <a:srgbClr val="FF0000"/>
            </a:solidFill>
            <a:miter lim="800000"/>
            <a:headEnd/>
            <a:tailEnd/>
          </a:ln>
        </p:spPr>
        <p:txBody>
          <a:bodyPr wrap="none" anchor="ctr"/>
          <a:lstStyle/>
          <a:p>
            <a:endParaRPr lang="pl-PL"/>
          </a:p>
        </p:txBody>
      </p:sp>
      <p:sp>
        <p:nvSpPr>
          <p:cNvPr id="345092" name="Line 6"/>
          <p:cNvSpPr>
            <a:spLocks noChangeShapeType="1"/>
          </p:cNvSpPr>
          <p:nvPr/>
        </p:nvSpPr>
        <p:spPr bwMode="auto">
          <a:xfrm flipH="1" flipV="1">
            <a:off x="6443663" y="2852738"/>
            <a:ext cx="865187" cy="863600"/>
          </a:xfrm>
          <a:prstGeom prst="line">
            <a:avLst/>
          </a:prstGeom>
          <a:noFill/>
          <a:ln w="9525">
            <a:solidFill>
              <a:schemeClr val="tx1"/>
            </a:solidFill>
            <a:round/>
            <a:headEnd/>
            <a:tailEnd type="triangle" w="med" len="med"/>
          </a:ln>
        </p:spPr>
        <p:txBody>
          <a:bodyPr/>
          <a:lstStyle/>
          <a:p>
            <a:endParaRPr lang="pl-PL"/>
          </a:p>
        </p:txBody>
      </p:sp>
      <p:sp>
        <p:nvSpPr>
          <p:cNvPr id="345093" name="AutoShape 7"/>
          <p:cNvSpPr>
            <a:spLocks noChangeArrowheads="1"/>
          </p:cNvSpPr>
          <p:nvPr/>
        </p:nvSpPr>
        <p:spPr bwMode="auto">
          <a:xfrm>
            <a:off x="5867400" y="3644900"/>
            <a:ext cx="2736850" cy="1439863"/>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a:endParaRPr lang="pl-PL" b="1"/>
          </a:p>
        </p:txBody>
      </p:sp>
      <p:sp>
        <p:nvSpPr>
          <p:cNvPr id="345094" name="Text Box 8"/>
          <p:cNvSpPr txBox="1">
            <a:spLocks noChangeArrowheads="1"/>
          </p:cNvSpPr>
          <p:nvPr/>
        </p:nvSpPr>
        <p:spPr bwMode="auto">
          <a:xfrm>
            <a:off x="6443663" y="4005263"/>
            <a:ext cx="1584325" cy="366712"/>
          </a:xfrm>
          <a:prstGeom prst="rect">
            <a:avLst/>
          </a:prstGeom>
          <a:noFill/>
          <a:ln w="9525">
            <a:noFill/>
            <a:miter lim="800000"/>
            <a:headEnd/>
            <a:tailEnd/>
          </a:ln>
        </p:spPr>
        <p:txBody>
          <a:bodyPr>
            <a:spAutoFit/>
          </a:bodyPr>
          <a:lstStyle/>
          <a:p>
            <a:pPr>
              <a:spcBef>
                <a:spcPct val="50000"/>
              </a:spcBef>
            </a:pPr>
            <a:r>
              <a:rPr lang="pl-PL" b="1">
                <a:latin typeface="Arial" charset="0"/>
                <a:cs typeface="Arial" charset="0"/>
              </a:rPr>
              <a:t>Za dużo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ytuł 1"/>
          <p:cNvSpPr>
            <a:spLocks noGrp="1"/>
          </p:cNvSpPr>
          <p:nvPr>
            <p:ph type="title"/>
          </p:nvPr>
        </p:nvSpPr>
        <p:spPr>
          <a:xfrm>
            <a:off x="1181056" y="161365"/>
            <a:ext cx="7706076" cy="1143961"/>
          </a:xfrm>
        </p:spPr>
        <p:txBody>
          <a:bodyPr/>
          <a:lstStyle/>
          <a:p>
            <a:r>
              <a:rPr lang="pl-PL" smtClean="0"/>
              <a:t>text representation</a:t>
            </a:r>
          </a:p>
        </p:txBody>
      </p:sp>
      <p:sp>
        <p:nvSpPr>
          <p:cNvPr id="3" name="Symbol zastępczy zawartości 2"/>
          <p:cNvSpPr>
            <a:spLocks noGrp="1"/>
          </p:cNvSpPr>
          <p:nvPr>
            <p:ph idx="1"/>
          </p:nvPr>
        </p:nvSpPr>
        <p:spPr>
          <a:xfrm>
            <a:off x="811382" y="1468131"/>
            <a:ext cx="8075750" cy="4770344"/>
          </a:xfrm>
        </p:spPr>
        <p:txBody>
          <a:bodyPr/>
          <a:lstStyle/>
          <a:p>
            <a:pPr>
              <a:defRPr/>
            </a:pPr>
            <a:r>
              <a:rPr lang="en-US" i="1" dirty="0" smtClean="0">
                <a:solidFill>
                  <a:srgbClr val="1D6132"/>
                </a:solidFill>
                <a:effectLst>
                  <a:outerShdw blurRad="38100" dist="38100" dir="2700000" algn="tl">
                    <a:srgbClr val="000000">
                      <a:alpha val="43137"/>
                    </a:srgbClr>
                  </a:outerShdw>
                </a:effectLst>
              </a:rPr>
              <a:t>lexical level</a:t>
            </a:r>
            <a:r>
              <a:rPr lang="pl-PL" i="1" dirty="0" smtClean="0">
                <a:solidFill>
                  <a:srgbClr val="1D6132"/>
                </a:solidFill>
                <a:effectLst>
                  <a:outerShdw blurRad="38100" dist="38100" dir="2700000" algn="tl">
                    <a:srgbClr val="000000">
                      <a:alpha val="43137"/>
                    </a:srgbClr>
                  </a:outerShdw>
                </a:effectLst>
              </a:rPr>
              <a:t> </a:t>
            </a:r>
            <a:r>
              <a:rPr lang="en-US" dirty="0" smtClean="0"/>
              <a:t>includes the common bag-of</a:t>
            </a:r>
            <a:r>
              <a:rPr lang="pl-PL" dirty="0" smtClean="0"/>
              <a:t>-</a:t>
            </a:r>
            <a:r>
              <a:rPr lang="en-US" dirty="0" smtClean="0"/>
              <a:t>words</a:t>
            </a:r>
            <a:r>
              <a:rPr lang="pl-PL" dirty="0" smtClean="0"/>
              <a:t> </a:t>
            </a:r>
            <a:r>
              <a:rPr lang="en-US" dirty="0" smtClean="0"/>
              <a:t>and n-grams representations. </a:t>
            </a:r>
            <a:endParaRPr lang="pl-PL" dirty="0" smtClean="0"/>
          </a:p>
          <a:p>
            <a:pPr>
              <a:defRPr/>
            </a:pPr>
            <a:r>
              <a:rPr lang="pl-PL" i="1" dirty="0" smtClean="0">
                <a:solidFill>
                  <a:srgbClr val="8A001A"/>
                </a:solidFill>
                <a:effectLst>
                  <a:outerShdw blurRad="38100" dist="38100" dir="2700000" algn="tl">
                    <a:srgbClr val="000000">
                      <a:alpha val="43137"/>
                    </a:srgbClr>
                  </a:outerShdw>
                </a:effectLst>
              </a:rPr>
              <a:t>s</a:t>
            </a:r>
            <a:r>
              <a:rPr lang="en-US" i="1" dirty="0" err="1" smtClean="0">
                <a:solidFill>
                  <a:srgbClr val="8A001A"/>
                </a:solidFill>
                <a:effectLst>
                  <a:outerShdw blurRad="38100" dist="38100" dir="2700000" algn="tl">
                    <a:srgbClr val="000000">
                      <a:alpha val="43137"/>
                    </a:srgbClr>
                  </a:outerShdw>
                </a:effectLst>
              </a:rPr>
              <a:t>yntactic</a:t>
            </a:r>
            <a:r>
              <a:rPr lang="en-US" i="1" dirty="0" smtClean="0">
                <a:solidFill>
                  <a:srgbClr val="8A001A"/>
                </a:solidFill>
                <a:effectLst>
                  <a:outerShdw blurRad="38100" dist="38100" dir="2700000" algn="tl">
                    <a:srgbClr val="000000">
                      <a:alpha val="43137"/>
                    </a:srgbClr>
                  </a:outerShdw>
                </a:effectLst>
              </a:rPr>
              <a:t> level</a:t>
            </a:r>
            <a:r>
              <a:rPr lang="pl-PL" i="1" dirty="0" smtClean="0">
                <a:solidFill>
                  <a:srgbClr val="8A001A"/>
                </a:solidFill>
                <a:effectLst>
                  <a:outerShdw blurRad="38100" dist="38100" dir="2700000" algn="tl">
                    <a:srgbClr val="000000">
                      <a:alpha val="43137"/>
                    </a:srgbClr>
                  </a:outerShdw>
                </a:effectLst>
              </a:rPr>
              <a:t> </a:t>
            </a:r>
            <a:r>
              <a:rPr lang="pl-PL" dirty="0" smtClean="0"/>
              <a:t>― </a:t>
            </a:r>
            <a:r>
              <a:rPr lang="en-US" dirty="0" smtClean="0"/>
              <a:t>representations based</a:t>
            </a:r>
            <a:r>
              <a:rPr lang="pl-PL" dirty="0" smtClean="0"/>
              <a:t> </a:t>
            </a:r>
            <a:r>
              <a:rPr lang="en-US" dirty="0" smtClean="0"/>
              <a:t>on word co-location or part-of-speech tags. </a:t>
            </a:r>
            <a:endParaRPr lang="pl-PL" dirty="0" smtClean="0"/>
          </a:p>
          <a:p>
            <a:pPr>
              <a:defRPr/>
            </a:pPr>
            <a:r>
              <a:rPr lang="en-US" i="1" dirty="0" smtClean="0">
                <a:solidFill>
                  <a:schemeClr val="bg1">
                    <a:lumMod val="50000"/>
                  </a:schemeClr>
                </a:solidFill>
                <a:effectLst>
                  <a:outerShdw blurRad="38100" dist="38100" dir="2700000" algn="tl">
                    <a:srgbClr val="000000">
                      <a:alpha val="43137"/>
                    </a:srgbClr>
                  </a:outerShdw>
                </a:effectLst>
              </a:rPr>
              <a:t>semantic level </a:t>
            </a:r>
            <a:r>
              <a:rPr lang="en-US" dirty="0" smtClean="0"/>
              <a:t>includes the representations based on word relationships,</a:t>
            </a:r>
            <a:r>
              <a:rPr lang="pl-PL" dirty="0" smtClean="0"/>
              <a:t> ontologies</a:t>
            </a:r>
          </a:p>
          <a:p>
            <a:pPr lvl="4">
              <a:buFont typeface="Calibri" pitchFamily="34" charset="0"/>
              <a:buNone/>
              <a:defRPr/>
            </a:pPr>
            <a:r>
              <a:rPr lang="pl-PL" dirty="0" smtClean="0"/>
              <a:t>	</a:t>
            </a:r>
          </a:p>
          <a:p>
            <a:pPr lvl="4">
              <a:buFont typeface="Calibri" pitchFamily="34" charset="0"/>
              <a:buNone/>
              <a:defRPr/>
            </a:pPr>
            <a:r>
              <a:rPr lang="pl-PL" dirty="0" smtClean="0"/>
              <a:t>	</a:t>
            </a:r>
            <a:r>
              <a:rPr lang="en-US" sz="1600" dirty="0" err="1" smtClean="0"/>
              <a:t>Grobelnik</a:t>
            </a:r>
            <a:r>
              <a:rPr lang="en-US" sz="1600" dirty="0" smtClean="0"/>
              <a:t> M (2011) Many faces of text processing. In: WIMS’11:</a:t>
            </a:r>
            <a:r>
              <a:rPr lang="pl-PL" sz="1600" dirty="0" smtClean="0"/>
              <a:t> </a:t>
            </a:r>
            <a:r>
              <a:rPr lang="en-US" sz="1600" dirty="0" smtClean="0"/>
              <a:t>Proceedings of the International Conference on Web Intelligence,</a:t>
            </a:r>
            <a:r>
              <a:rPr lang="pl-PL" sz="1600" dirty="0" smtClean="0"/>
              <a:t> </a:t>
            </a:r>
            <a:r>
              <a:rPr lang="en-US" sz="1600" dirty="0" smtClean="0"/>
              <a:t>Mining and Semantics. ACM. p 5</a:t>
            </a:r>
            <a:endParaRPr lang="pl-PL" sz="16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4"/>
          <p:cNvPicPr>
            <a:picLocks noChangeAspect="1" noChangeArrowheads="1"/>
          </p:cNvPicPr>
          <p:nvPr/>
        </p:nvPicPr>
        <p:blipFill>
          <a:blip r:embed="rId2" cstate="print"/>
          <a:srcRect/>
          <a:stretch>
            <a:fillRect/>
          </a:stretch>
        </p:blipFill>
        <p:spPr bwMode="auto">
          <a:xfrm>
            <a:off x="179388" y="865188"/>
            <a:ext cx="8820150" cy="599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Picture 4"/>
          <p:cNvPicPr>
            <a:picLocks noChangeAspect="1" noChangeArrowheads="1"/>
          </p:cNvPicPr>
          <p:nvPr/>
        </p:nvPicPr>
        <p:blipFill>
          <a:blip r:embed="rId2" cstate="print"/>
          <a:srcRect/>
          <a:stretch>
            <a:fillRect/>
          </a:stretch>
        </p:blipFill>
        <p:spPr bwMode="auto">
          <a:xfrm>
            <a:off x="395288" y="465138"/>
            <a:ext cx="8459787" cy="639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4"/>
          <p:cNvPicPr>
            <a:picLocks noChangeAspect="1" noChangeArrowheads="1"/>
          </p:cNvPicPr>
          <p:nvPr/>
        </p:nvPicPr>
        <p:blipFill>
          <a:blip r:embed="rId2" cstate="print"/>
          <a:srcRect/>
          <a:stretch>
            <a:fillRect/>
          </a:stretch>
        </p:blipFill>
        <p:spPr bwMode="auto">
          <a:xfrm>
            <a:off x="0" y="0"/>
            <a:ext cx="9144000" cy="7173913"/>
          </a:xfrm>
          <a:prstGeom prst="rect">
            <a:avLst/>
          </a:prstGeom>
          <a:noFill/>
          <a:ln w="9525">
            <a:noFill/>
            <a:miter lim="800000"/>
            <a:headEnd/>
            <a:tailEnd/>
          </a:ln>
        </p:spPr>
      </p:pic>
      <p:sp>
        <p:nvSpPr>
          <p:cNvPr id="348163" name="Oval 5"/>
          <p:cNvSpPr>
            <a:spLocks noChangeArrowheads="1"/>
          </p:cNvSpPr>
          <p:nvPr/>
        </p:nvSpPr>
        <p:spPr bwMode="auto">
          <a:xfrm>
            <a:off x="3995738" y="2133600"/>
            <a:ext cx="1008062" cy="719138"/>
          </a:xfrm>
          <a:prstGeom prst="ellipse">
            <a:avLst/>
          </a:prstGeom>
          <a:noFill/>
          <a:ln w="9525">
            <a:solidFill>
              <a:srgbClr val="FF0000"/>
            </a:solidFill>
            <a:round/>
            <a:headEnd/>
            <a:tailEnd/>
          </a:ln>
        </p:spPr>
        <p:txBody>
          <a:bodyPr wrap="none" anchor="ctr"/>
          <a:lstStyle/>
          <a:p>
            <a:endParaRPr lang="pl-PL"/>
          </a:p>
        </p:txBody>
      </p:sp>
      <p:sp>
        <p:nvSpPr>
          <p:cNvPr id="348164" name="Oval 6"/>
          <p:cNvSpPr>
            <a:spLocks noChangeArrowheads="1"/>
          </p:cNvSpPr>
          <p:nvPr/>
        </p:nvSpPr>
        <p:spPr bwMode="auto">
          <a:xfrm>
            <a:off x="0" y="2060575"/>
            <a:ext cx="2051050" cy="4464050"/>
          </a:xfrm>
          <a:prstGeom prst="ellipse">
            <a:avLst/>
          </a:prstGeom>
          <a:noFill/>
          <a:ln w="9525">
            <a:solidFill>
              <a:srgbClr val="FF0000"/>
            </a:solidFill>
            <a:round/>
            <a:headEnd/>
            <a:tailEnd/>
          </a:ln>
        </p:spPr>
        <p:txBody>
          <a:bodyPr wrap="none" anchor="ctr"/>
          <a:lstStyle/>
          <a:p>
            <a:endParaRPr lang="pl-PL"/>
          </a:p>
        </p:txBody>
      </p:sp>
      <p:sp>
        <p:nvSpPr>
          <p:cNvPr id="348165" name="Line 7"/>
          <p:cNvSpPr>
            <a:spLocks noChangeShapeType="1"/>
          </p:cNvSpPr>
          <p:nvPr/>
        </p:nvSpPr>
        <p:spPr bwMode="auto">
          <a:xfrm flipH="1">
            <a:off x="1979613" y="2565400"/>
            <a:ext cx="2087562" cy="935038"/>
          </a:xfrm>
          <a:prstGeom prst="line">
            <a:avLst/>
          </a:prstGeom>
          <a:noFill/>
          <a:ln w="9525">
            <a:solidFill>
              <a:srgbClr val="FF0000"/>
            </a:solidFill>
            <a:round/>
            <a:headEnd/>
            <a:tailEnd type="stealth" w="med" len="med"/>
          </a:ln>
        </p:spPr>
        <p:txBody>
          <a:bodyPr/>
          <a:lstStyle/>
          <a:p>
            <a:endParaRPr lang="pl-PL"/>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9186" name="Object 4"/>
          <p:cNvGraphicFramePr>
            <a:graphicFrameLocks noChangeAspect="1"/>
          </p:cNvGraphicFramePr>
          <p:nvPr/>
        </p:nvGraphicFramePr>
        <p:xfrm>
          <a:off x="250825" y="1196975"/>
          <a:ext cx="8610600" cy="5337175"/>
        </p:xfrm>
        <a:graphic>
          <a:graphicData uri="http://schemas.openxmlformats.org/presentationml/2006/ole">
            <p:oleObj spid="_x0000_s349186" r:id="rId3" imgW="5563377" imgH="3448531" progId="PBrush">
              <p:embed/>
            </p:oleObj>
          </a:graphicData>
        </a:graphic>
      </p:graphicFrame>
      <p:sp>
        <p:nvSpPr>
          <p:cNvPr id="349187" name="Text Box 5"/>
          <p:cNvSpPr txBox="1">
            <a:spLocks noChangeArrowheads="1"/>
          </p:cNvSpPr>
          <p:nvPr/>
        </p:nvSpPr>
        <p:spPr bwMode="auto">
          <a:xfrm>
            <a:off x="323850" y="260350"/>
            <a:ext cx="8534400" cy="809625"/>
          </a:xfrm>
          <a:prstGeom prst="rect">
            <a:avLst/>
          </a:prstGeom>
          <a:noFill/>
          <a:ln w="9525">
            <a:noFill/>
            <a:miter lim="800000"/>
            <a:headEnd/>
            <a:tailEnd/>
          </a:ln>
        </p:spPr>
        <p:txBody>
          <a:bodyPr>
            <a:spAutoFit/>
          </a:bodyPr>
          <a:lstStyle/>
          <a:p>
            <a:pPr algn="ctr">
              <a:spcBef>
                <a:spcPct val="50000"/>
              </a:spcBef>
            </a:pPr>
            <a:r>
              <a:rPr lang="pl-PL" sz="2000" b="1">
                <a:solidFill>
                  <a:schemeClr val="hlink"/>
                </a:solidFill>
                <a:latin typeface="Courier New" pitchFamily="49" charset="0"/>
                <a:cs typeface="Arial" charset="0"/>
                <a:hlinkClick r:id="rId4"/>
              </a:rPr>
              <a:t>http://www.cs.put.poznan.pl/dweiss/carrot/</a:t>
            </a:r>
            <a:endParaRPr lang="pl-PL" sz="2000" b="1">
              <a:solidFill>
                <a:schemeClr val="hlink"/>
              </a:solidFill>
              <a:latin typeface="Courier New" pitchFamily="49" charset="0"/>
              <a:cs typeface="Arial" charset="0"/>
            </a:endParaRPr>
          </a:p>
          <a:p>
            <a:pPr algn="ctr">
              <a:spcBef>
                <a:spcPct val="50000"/>
              </a:spcBef>
            </a:pPr>
            <a:r>
              <a:rPr lang="pl-PL" b="1"/>
              <a:t>http://search.carrot2.org/stable/search</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4"/>
          <p:cNvPicPr>
            <a:picLocks noChangeAspect="1" noChangeArrowheads="1"/>
          </p:cNvPicPr>
          <p:nvPr/>
        </p:nvPicPr>
        <p:blipFill>
          <a:blip r:embed="rId2" cstate="print"/>
          <a:srcRect/>
          <a:stretch>
            <a:fillRect/>
          </a:stretch>
        </p:blipFill>
        <p:spPr bwMode="auto">
          <a:xfrm>
            <a:off x="0" y="1052513"/>
            <a:ext cx="9144000" cy="5499100"/>
          </a:xfrm>
          <a:prstGeom prst="rect">
            <a:avLst/>
          </a:prstGeom>
          <a:noFill/>
          <a:ln w="9525">
            <a:noFill/>
            <a:miter lim="800000"/>
            <a:headEnd/>
            <a:tailEnd/>
          </a:ln>
        </p:spPr>
      </p:pic>
      <p:sp>
        <p:nvSpPr>
          <p:cNvPr id="353283" name="Rectangle 5"/>
          <p:cNvSpPr>
            <a:spLocks noChangeArrowheads="1"/>
          </p:cNvSpPr>
          <p:nvPr/>
        </p:nvSpPr>
        <p:spPr bwMode="auto">
          <a:xfrm>
            <a:off x="468313" y="4941888"/>
            <a:ext cx="3311525" cy="358775"/>
          </a:xfrm>
          <a:prstGeom prst="rect">
            <a:avLst/>
          </a:prstGeom>
          <a:noFill/>
          <a:ln w="28575">
            <a:solidFill>
              <a:srgbClr val="FF0000"/>
            </a:solidFill>
            <a:miter lim="800000"/>
            <a:headEnd/>
            <a:tailEnd/>
          </a:ln>
        </p:spPr>
        <p:txBody>
          <a:bodyPr wrap="none" anchor="ctr"/>
          <a:lstStyle/>
          <a:p>
            <a:endParaRPr lang="pl-PL"/>
          </a:p>
        </p:txBody>
      </p:sp>
      <p:sp>
        <p:nvSpPr>
          <p:cNvPr id="353285" name="Rectangle 5"/>
          <p:cNvSpPr>
            <a:spLocks noChangeArrowheads="1"/>
          </p:cNvSpPr>
          <p:nvPr/>
        </p:nvSpPr>
        <p:spPr bwMode="auto">
          <a:xfrm>
            <a:off x="1979613" y="260350"/>
            <a:ext cx="5907087" cy="457200"/>
          </a:xfrm>
          <a:prstGeom prst="rect">
            <a:avLst/>
          </a:prstGeom>
          <a:noFill/>
          <a:ln w="9525">
            <a:noFill/>
            <a:miter lim="800000"/>
            <a:headEnd/>
            <a:tailEnd/>
          </a:ln>
          <a:effectLst/>
        </p:spPr>
        <p:txBody>
          <a:bodyPr wrap="none">
            <a:spAutoFit/>
          </a:bodyPr>
          <a:lstStyle/>
          <a:p>
            <a:r>
              <a:rPr lang="pl-PL" sz="2400" b="1"/>
              <a:t>Analiza koszykowa… w sklepie internetowym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p:txBody>
          <a:bodyPr/>
          <a:lstStyle/>
          <a:p>
            <a:r>
              <a:rPr lang="pl-PL" smtClean="0">
                <a:latin typeface="Calibri" pitchFamily="34" charset="0"/>
              </a:rPr>
              <a:t>Problemy: synonimy i polisemia</a:t>
            </a:r>
          </a:p>
        </p:txBody>
      </p:sp>
      <p:sp>
        <p:nvSpPr>
          <p:cNvPr id="296964" name="Rectangle 3"/>
          <p:cNvSpPr>
            <a:spLocks noGrp="1" noChangeArrowheads="1"/>
          </p:cNvSpPr>
          <p:nvPr>
            <p:ph type="body" idx="4294967295"/>
          </p:nvPr>
        </p:nvSpPr>
        <p:spPr>
          <a:xfrm>
            <a:off x="468313" y="1052513"/>
            <a:ext cx="8229600" cy="5545137"/>
          </a:xfrm>
        </p:spPr>
        <p:txBody>
          <a:bodyPr/>
          <a:lstStyle/>
          <a:p>
            <a:r>
              <a:rPr lang="pl-PL" smtClean="0">
                <a:latin typeface="Calibri" pitchFamily="34" charset="0"/>
              </a:rPr>
              <a:t>Podstawowe problemy związane z wyszukiwaniem w oparciu o zbiór słów kluczowych:</a:t>
            </a:r>
            <a:endParaRPr lang="pl-PL" b="1" smtClean="0">
              <a:latin typeface="Calibri" pitchFamily="34" charset="0"/>
            </a:endParaRPr>
          </a:p>
          <a:p>
            <a:endParaRPr lang="pl-PL" i="1" smtClean="0">
              <a:latin typeface="Calibri" pitchFamily="34" charset="0"/>
            </a:endParaRPr>
          </a:p>
          <a:p>
            <a:r>
              <a:rPr lang="pl-PL" i="1" smtClean="0">
                <a:solidFill>
                  <a:srgbClr val="006699"/>
                </a:solidFill>
                <a:latin typeface="Calibri" pitchFamily="34" charset="0"/>
              </a:rPr>
              <a:t>Synonimy</a:t>
            </a:r>
            <a:r>
              <a:rPr lang="pl-PL" i="1" smtClean="0">
                <a:latin typeface="Calibri" pitchFamily="34" charset="0"/>
              </a:rPr>
              <a:t>:</a:t>
            </a:r>
            <a:endParaRPr lang="pl-PL" b="1" smtClean="0">
              <a:latin typeface="Calibri" pitchFamily="34" charset="0"/>
            </a:endParaRPr>
          </a:p>
          <a:p>
            <a:endParaRPr lang="pl-PL" i="1" smtClean="0">
              <a:latin typeface="Calibri" pitchFamily="34" charset="0"/>
            </a:endParaRPr>
          </a:p>
          <a:p>
            <a:r>
              <a:rPr lang="pl-PL" i="1" smtClean="0">
                <a:solidFill>
                  <a:srgbClr val="006699"/>
                </a:solidFill>
                <a:latin typeface="Calibri" pitchFamily="34" charset="0"/>
              </a:rPr>
              <a:t>Polisemia</a:t>
            </a:r>
            <a:r>
              <a:rPr lang="pl-PL" i="1" smtClean="0">
                <a:latin typeface="Calibri" pitchFamily="34" charset="0"/>
              </a:rPr>
              <a:t>:</a:t>
            </a:r>
          </a:p>
          <a:p>
            <a:endParaRPr lang="pl-PL" i="1" smtClean="0">
              <a:latin typeface="Calibri" pitchFamily="34" charset="0"/>
            </a:endParaRPr>
          </a:p>
          <a:p>
            <a:r>
              <a:rPr lang="pl-PL" smtClean="0">
                <a:latin typeface="Calibri" pitchFamily="34" charset="0"/>
              </a:rPr>
              <a:t>W jaki sposób definiować słowa kluczowe: </a:t>
            </a:r>
            <a:br>
              <a:rPr lang="pl-PL" smtClean="0">
                <a:latin typeface="Calibri" pitchFamily="34" charset="0"/>
              </a:rPr>
            </a:br>
            <a:r>
              <a:rPr lang="pl-PL" smtClean="0">
                <a:solidFill>
                  <a:srgbClr val="006699"/>
                </a:solidFill>
                <a:latin typeface="Calibri" pitchFamily="34" charset="0"/>
              </a:rPr>
              <a:t>liczba mnoga</a:t>
            </a:r>
            <a:r>
              <a:rPr lang="pl-PL" smtClean="0">
                <a:latin typeface="Calibri" pitchFamily="34" charset="0"/>
              </a:rPr>
              <a:t> czy pojedyncza?</a:t>
            </a:r>
          </a:p>
          <a:p>
            <a:r>
              <a:rPr lang="pl-PL" smtClean="0">
                <a:latin typeface="Calibri" pitchFamily="34" charset="0"/>
              </a:rPr>
              <a:t>Problem </a:t>
            </a:r>
            <a:r>
              <a:rPr lang="pl-PL" smtClean="0">
                <a:solidFill>
                  <a:srgbClr val="006699"/>
                </a:solidFill>
                <a:latin typeface="Calibri" pitchFamily="34" charset="0"/>
              </a:rPr>
              <a:t>odmiany słów</a:t>
            </a:r>
            <a:r>
              <a:rPr lang="pl-PL" smtClean="0">
                <a:latin typeface="Calibri" pitchFamily="34" charset="0"/>
              </a:rPr>
              <a:t> w niektórych językach</a:t>
            </a:r>
          </a:p>
        </p:txBody>
      </p:sp>
      <p:pic>
        <p:nvPicPr>
          <p:cNvPr id="296965" name="Picture 4"/>
          <p:cNvPicPr>
            <a:picLocks noChangeAspect="1" noChangeArrowheads="1"/>
          </p:cNvPicPr>
          <p:nvPr/>
        </p:nvPicPr>
        <p:blipFill>
          <a:blip r:embed="rId2" cstate="print"/>
          <a:srcRect/>
          <a:stretch>
            <a:fillRect/>
          </a:stretch>
        </p:blipFill>
        <p:spPr bwMode="auto">
          <a:xfrm>
            <a:off x="2411413" y="2205038"/>
            <a:ext cx="6408737" cy="1171575"/>
          </a:xfrm>
          <a:prstGeom prst="rect">
            <a:avLst/>
          </a:prstGeom>
          <a:noFill/>
          <a:ln w="9525">
            <a:noFill/>
            <a:miter lim="800000"/>
            <a:headEnd/>
            <a:tailEnd/>
          </a:ln>
          <a:effectLst/>
        </p:spPr>
      </p:pic>
      <p:pic>
        <p:nvPicPr>
          <p:cNvPr id="296966" name="Picture 5"/>
          <p:cNvPicPr>
            <a:picLocks noChangeAspect="1" noChangeArrowheads="1"/>
          </p:cNvPicPr>
          <p:nvPr/>
        </p:nvPicPr>
        <p:blipFill>
          <a:blip r:embed="rId3" cstate="print"/>
          <a:srcRect/>
          <a:stretch>
            <a:fillRect/>
          </a:stretch>
        </p:blipFill>
        <p:spPr bwMode="auto">
          <a:xfrm>
            <a:off x="2411413" y="3644900"/>
            <a:ext cx="6481762" cy="78263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2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rojekt domyślny">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99">
            <a:alpha val="20000"/>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rgbClr val="006699">
            <a:alpha val="20000"/>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6235</TotalTime>
  <Words>4271</Words>
  <Application>Microsoft Office PowerPoint</Application>
  <PresentationFormat>Pokaz na ekranie (4:3)</PresentationFormat>
  <Paragraphs>503</Paragraphs>
  <Slides>84</Slides>
  <Notes>0</Notes>
  <HiddenSlides>0</HiddenSlides>
  <MMClips>0</MMClips>
  <ScaleCrop>false</ScaleCrop>
  <HeadingPairs>
    <vt:vector size="6" baseType="variant">
      <vt:variant>
        <vt:lpstr>Motyw</vt:lpstr>
      </vt:variant>
      <vt:variant>
        <vt:i4>1</vt:i4>
      </vt:variant>
      <vt:variant>
        <vt:lpstr>Osadzone serwery OLE</vt:lpstr>
      </vt:variant>
      <vt:variant>
        <vt:i4>0</vt:i4>
      </vt:variant>
      <vt:variant>
        <vt:lpstr>Tytuły slajdów</vt:lpstr>
      </vt:variant>
      <vt:variant>
        <vt:i4>84</vt:i4>
      </vt:variant>
    </vt:vector>
  </HeadingPairs>
  <TitlesOfParts>
    <vt:vector size="85" baseType="lpstr">
      <vt:lpstr>2_Projekt domyślny</vt:lpstr>
      <vt:lpstr> Eksploracja Danych </vt:lpstr>
      <vt:lpstr>Zadania eksploracji tekstu</vt:lpstr>
      <vt:lpstr>text mining tasks</vt:lpstr>
      <vt:lpstr>text mining</vt:lpstr>
      <vt:lpstr>Reprezentacja tekstu</vt:lpstr>
      <vt:lpstr>text pre-processing</vt:lpstr>
      <vt:lpstr>Slajd 7</vt:lpstr>
      <vt:lpstr>text representation</vt:lpstr>
      <vt:lpstr>Problemy: synonimy i polisemia</vt:lpstr>
      <vt:lpstr>Wyszukiwanie w oparciu o reprezentację wektorową</vt:lpstr>
      <vt:lpstr>Macierz TFM (Frequency matrix)</vt:lpstr>
      <vt:lpstr>Slajd 12</vt:lpstr>
      <vt:lpstr>classification performance  accuracy</vt:lpstr>
      <vt:lpstr>domain-specific knowledge</vt:lpstr>
      <vt:lpstr>Wagi TF-IDF </vt:lpstr>
      <vt:lpstr>Zapytania do bazy danych</vt:lpstr>
      <vt:lpstr>TF-IDF Term Frequency - Inverse Document Frequency</vt:lpstr>
      <vt:lpstr>Ekstrakcja słów</vt:lpstr>
      <vt:lpstr>Zapytania do bazy danych: problemy </vt:lpstr>
      <vt:lpstr>Ukryte indeksowanie semantyczne</vt:lpstr>
      <vt:lpstr>Latent Semantic Indexing (LSI) </vt:lpstr>
      <vt:lpstr>Ukryte indeksowanie semantyczne</vt:lpstr>
      <vt:lpstr>Ukryte indeksowanie semantyczne</vt:lpstr>
      <vt:lpstr>Ukryte indeksowanie semantyczne</vt:lpstr>
      <vt:lpstr>Ukryte indeksowanie semantyczne</vt:lpstr>
      <vt:lpstr>Ukryte indeksowanie semantyczne</vt:lpstr>
      <vt:lpstr>Problemy eksploracji tekstu</vt:lpstr>
      <vt:lpstr>issues</vt:lpstr>
      <vt:lpstr>Zadania eksploracji tekstu</vt:lpstr>
      <vt:lpstr>Analiza asocjacji</vt:lpstr>
      <vt:lpstr>Association rules learning</vt:lpstr>
      <vt:lpstr>Association rules learning</vt:lpstr>
      <vt:lpstr>Klasyfikacja dokumentów</vt:lpstr>
      <vt:lpstr>Ekstrakcja cech</vt:lpstr>
      <vt:lpstr>Rough sets</vt:lpstr>
      <vt:lpstr>Slajd 36</vt:lpstr>
      <vt:lpstr>Grupowanie dokumentów</vt:lpstr>
      <vt:lpstr>Grupowanie a kategoryzacja</vt:lpstr>
      <vt:lpstr>słowniczek</vt:lpstr>
      <vt:lpstr>semantics</vt:lpstr>
      <vt:lpstr>research idea</vt:lpstr>
      <vt:lpstr>Ontologies are…</vt:lpstr>
      <vt:lpstr>Ontologies: models in description logic </vt:lpstr>
      <vt:lpstr>Slajd 44</vt:lpstr>
      <vt:lpstr>Fragment of domain ontology for hot rolling</vt:lpstr>
      <vt:lpstr>Ontologies applications</vt:lpstr>
      <vt:lpstr>Ontologies…</vt:lpstr>
      <vt:lpstr>Creation of domain ontologies include:</vt:lpstr>
      <vt:lpstr>Ontology creation</vt:lpstr>
      <vt:lpstr>Expressive ontology (ObjectProperties)</vt:lpstr>
      <vt:lpstr>Knowledge base - Individuals</vt:lpstr>
      <vt:lpstr>Codification</vt:lpstr>
      <vt:lpstr>Slajd 53</vt:lpstr>
      <vt:lpstr>Czym jest eksploracja Web? </vt:lpstr>
      <vt:lpstr>Przykłady zastosowania metod eksploracji</vt:lpstr>
      <vt:lpstr>Specyfika sieci Web</vt:lpstr>
      <vt:lpstr>Taksonomia metod eksploracji Web</vt:lpstr>
      <vt:lpstr>Eksploracja połączeń</vt:lpstr>
      <vt:lpstr>Ranking stron</vt:lpstr>
      <vt:lpstr>Page Rank</vt:lpstr>
      <vt:lpstr>Ranking stron: przykład </vt:lpstr>
      <vt:lpstr>Slajd 62</vt:lpstr>
      <vt:lpstr>Slajd 63</vt:lpstr>
      <vt:lpstr>Hubs &amp; Authorities</vt:lpstr>
      <vt:lpstr>Hubs &amp; Authorities</vt:lpstr>
      <vt:lpstr>Hubs &amp; Authorities</vt:lpstr>
      <vt:lpstr>Eksploracja korzystania z sieci</vt:lpstr>
      <vt:lpstr>Czym jest eksploracja logów?</vt:lpstr>
      <vt:lpstr>Odkrywanie wzorców dostępu do stron</vt:lpstr>
      <vt:lpstr>Przykład</vt:lpstr>
      <vt:lpstr>Problemy</vt:lpstr>
      <vt:lpstr>Problem odkrywania wzorców sekwencji</vt:lpstr>
      <vt:lpstr>Slajd 73</vt:lpstr>
      <vt:lpstr>Slajd 74</vt:lpstr>
      <vt:lpstr>Slajd 75</vt:lpstr>
      <vt:lpstr>Slajd 76</vt:lpstr>
      <vt:lpstr>Slajd 77</vt:lpstr>
      <vt:lpstr>Slajd 78</vt:lpstr>
      <vt:lpstr>Slajd 79</vt:lpstr>
      <vt:lpstr>Slajd 80</vt:lpstr>
      <vt:lpstr>Slajd 81</vt:lpstr>
      <vt:lpstr>Slajd 82</vt:lpstr>
      <vt:lpstr>Slajd 83</vt:lpstr>
      <vt:lpstr>Slajd 84</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110</cp:revision>
  <dcterms:created xsi:type="dcterms:W3CDTF">2009-12-04T09:17:17Z</dcterms:created>
  <dcterms:modified xsi:type="dcterms:W3CDTF">2018-05-09T09:25:57Z</dcterms:modified>
</cp:coreProperties>
</file>