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9" r:id="rId2"/>
    <p:sldId id="465" r:id="rId3"/>
    <p:sldId id="458" r:id="rId4"/>
    <p:sldId id="459" r:id="rId5"/>
    <p:sldId id="460" r:id="rId6"/>
    <p:sldId id="398" r:id="rId7"/>
    <p:sldId id="442" r:id="rId8"/>
    <p:sldId id="434" r:id="rId9"/>
    <p:sldId id="461" r:id="rId10"/>
    <p:sldId id="435" r:id="rId11"/>
    <p:sldId id="437" r:id="rId12"/>
    <p:sldId id="438" r:id="rId13"/>
    <p:sldId id="439" r:id="rId14"/>
    <p:sldId id="440" r:id="rId15"/>
    <p:sldId id="441" r:id="rId16"/>
    <p:sldId id="403" r:id="rId17"/>
    <p:sldId id="404" r:id="rId18"/>
    <p:sldId id="406" r:id="rId19"/>
    <p:sldId id="407" r:id="rId20"/>
    <p:sldId id="408" r:id="rId21"/>
    <p:sldId id="409" r:id="rId22"/>
    <p:sldId id="412" r:id="rId23"/>
    <p:sldId id="436" r:id="rId24"/>
    <p:sldId id="444" r:id="rId25"/>
    <p:sldId id="445" r:id="rId26"/>
    <p:sldId id="446" r:id="rId27"/>
    <p:sldId id="447" r:id="rId28"/>
    <p:sldId id="410" r:id="rId29"/>
    <p:sldId id="414" r:id="rId30"/>
    <p:sldId id="415" r:id="rId31"/>
    <p:sldId id="416" r:id="rId32"/>
    <p:sldId id="417" r:id="rId33"/>
    <p:sldId id="418" r:id="rId34"/>
    <p:sldId id="419" r:id="rId35"/>
    <p:sldId id="448" r:id="rId36"/>
    <p:sldId id="450" r:id="rId37"/>
    <p:sldId id="449" r:id="rId38"/>
    <p:sldId id="453" r:id="rId39"/>
    <p:sldId id="454" r:id="rId40"/>
    <p:sldId id="457" r:id="rId41"/>
    <p:sldId id="420" r:id="rId42"/>
    <p:sldId id="421" r:id="rId43"/>
    <p:sldId id="422" r:id="rId44"/>
    <p:sldId id="413" r:id="rId45"/>
    <p:sldId id="423" r:id="rId46"/>
    <p:sldId id="425" r:id="rId47"/>
    <p:sldId id="426" r:id="rId48"/>
    <p:sldId id="427" r:id="rId49"/>
    <p:sldId id="428" r:id="rId50"/>
    <p:sldId id="429" r:id="rId51"/>
    <p:sldId id="430" r:id="rId52"/>
    <p:sldId id="431" r:id="rId53"/>
    <p:sldId id="432" r:id="rId54"/>
    <p:sldId id="400" r:id="rId55"/>
    <p:sldId id="401" r:id="rId56"/>
    <p:sldId id="402" r:id="rId57"/>
    <p:sldId id="455" r:id="rId58"/>
    <p:sldId id="456" r:id="rId59"/>
    <p:sldId id="462" r:id="rId60"/>
    <p:sldId id="463" r:id="rId61"/>
    <p:sldId id="464" r:id="rId62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88913"/>
            <a:ext cx="7488237" cy="606425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068638"/>
            <a:ext cx="6400800" cy="122555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40513" y="188913"/>
            <a:ext cx="2057400" cy="61928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9800" cy="6192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59313" y="1268413"/>
            <a:ext cx="4038600" cy="24796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59313" y="3900488"/>
            <a:ext cx="4038600" cy="24812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68313" y="1268413"/>
            <a:ext cx="8229600" cy="5113337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88913"/>
            <a:ext cx="7488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1150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latin typeface="Calibri Light" pitchFamily="34" charset="0"/>
            </a:endParaRPr>
          </a:p>
        </p:txBody>
      </p:sp>
      <p:pic>
        <p:nvPicPr>
          <p:cNvPr id="1030" name="Picture 11" descr="logoAGH_bw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latin typeface="Calibri Light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7A434666-0B18-4ED2-9129-491A238E40DC}" type="slidenum">
              <a:rPr lang="pl-PL" sz="1000">
                <a:latin typeface="Calibri Light" pitchFamily="34" charset="0"/>
              </a:rPr>
              <a:pPr algn="r">
                <a:defRPr/>
              </a:pPr>
              <a:t>‹#›</a:t>
            </a:fld>
            <a:endParaRPr lang="pl-PL" sz="1000">
              <a:latin typeface="Calibri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defRPr sz="2800">
          <a:solidFill>
            <a:schemeClr val="tx1"/>
          </a:solidFill>
          <a:latin typeface="Calibri Light" pitchFamily="34" charset="0"/>
          <a:ea typeface="+mn-ea"/>
          <a:cs typeface="+mn-cs"/>
        </a:defRPr>
      </a:lvl1pPr>
      <a:lvl2pPr marL="825500" indent="-28575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400">
          <a:solidFill>
            <a:schemeClr val="tx1"/>
          </a:solidFill>
          <a:latin typeface="Calibri Light" pitchFamily="34" charset="0"/>
        </a:defRPr>
      </a:lvl2pPr>
      <a:lvl3pPr marL="1233488" indent="-22860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000">
          <a:solidFill>
            <a:schemeClr val="tx1"/>
          </a:solidFill>
          <a:latin typeface="Calibri Light" pitchFamily="34" charset="0"/>
        </a:defRPr>
      </a:lvl3pPr>
      <a:lvl4pPr marL="1641475" indent="-228600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Calibri Light" pitchFamily="34" charset="0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Calibri Light" pitchFamily="34" charset="0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5580112" y="5373216"/>
            <a:ext cx="32403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l-PL" dirty="0">
                <a:latin typeface="+mj-lt"/>
              </a:rPr>
              <a:t>Krzysztof </a:t>
            </a:r>
            <a:r>
              <a:rPr lang="pl-PL" dirty="0" smtClean="0">
                <a:latin typeface="+mj-lt"/>
              </a:rPr>
              <a:t>Regulski </a:t>
            </a:r>
            <a:br>
              <a:rPr lang="pl-PL" dirty="0" smtClean="0">
                <a:latin typeface="+mj-lt"/>
              </a:rPr>
            </a:br>
            <a:r>
              <a:rPr lang="pl-PL" sz="1400" dirty="0" err="1" smtClean="0">
                <a:latin typeface="+mj-lt"/>
              </a:rPr>
              <a:t>WIMiIP</a:t>
            </a:r>
            <a:r>
              <a:rPr lang="pl-PL" sz="1400" dirty="0">
                <a:latin typeface="+mj-lt"/>
              </a:rPr>
              <a:t>, </a:t>
            </a:r>
            <a:r>
              <a:rPr lang="pl-PL" sz="1400" dirty="0" err="1">
                <a:latin typeface="+mj-lt"/>
              </a:rPr>
              <a:t>KISiM</a:t>
            </a:r>
            <a:r>
              <a:rPr lang="pl-PL" sz="1400" dirty="0">
                <a:latin typeface="+mj-lt"/>
              </a:rPr>
              <a:t>, </a:t>
            </a:r>
            <a:r>
              <a:rPr lang="pl-PL" sz="1400" dirty="0" smtClean="0">
                <a:latin typeface="+mj-lt"/>
              </a:rPr>
              <a:t>B5/408</a:t>
            </a:r>
            <a:endParaRPr lang="pl-PL" dirty="0">
              <a:latin typeface="+mj-lt"/>
            </a:endParaRPr>
          </a:p>
          <a:p>
            <a:r>
              <a:rPr lang="pl-PL" sz="1400" dirty="0" err="1">
                <a:latin typeface="Courier New" pitchFamily="49" charset="0"/>
                <a:cs typeface="Courier New" pitchFamily="49" charset="0"/>
              </a:rPr>
              <a:t>regulski@metal.agh.edu.pl</a:t>
            </a:r>
            <a:endParaRPr lang="pl-PL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357563"/>
            <a:ext cx="6400800" cy="1266825"/>
          </a:xfrm>
          <a:noFill/>
        </p:spPr>
        <p:txBody>
          <a:bodyPr/>
          <a:lstStyle/>
          <a:p>
            <a:pPr eaLnBrk="1" hangingPunct="1"/>
            <a:r>
              <a:rPr lang="pl-PL" sz="3600" dirty="0" smtClean="0"/>
              <a:t>ANOVA</a:t>
            </a:r>
            <a:br>
              <a:rPr lang="pl-PL" sz="3600" dirty="0" smtClean="0"/>
            </a:br>
            <a:r>
              <a:rPr lang="pl-PL" sz="2400" i="1" dirty="0" smtClean="0">
                <a:solidFill>
                  <a:srgbClr val="006699"/>
                </a:solidFill>
              </a:rPr>
              <a:t> Analiza Wariancji</a:t>
            </a: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179388" y="1026765"/>
            <a:ext cx="87137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pl-PL" sz="1400" dirty="0">
                <a:latin typeface="Calibri Light" pitchFamily="34" charset="0"/>
              </a:rPr>
              <a:t>w wykładzie wykorzystano: </a:t>
            </a:r>
          </a:p>
          <a:p>
            <a:pPr marL="342900" indent="-342900">
              <a:buFontTx/>
              <a:buAutoNum type="arabicPeriod"/>
            </a:pPr>
            <a:r>
              <a:rPr lang="pl-PL" sz="1400" i="1" dirty="0" smtClean="0">
                <a:solidFill>
                  <a:srgbClr val="006699"/>
                </a:solidFill>
                <a:latin typeface="Calibri Light" pitchFamily="34" charset="0"/>
              </a:rPr>
              <a:t>Internetowy </a:t>
            </a:r>
            <a:r>
              <a:rPr lang="pl-PL" sz="1400" i="1" dirty="0">
                <a:solidFill>
                  <a:srgbClr val="006699"/>
                </a:solidFill>
                <a:latin typeface="Calibri Light" pitchFamily="34" charset="0"/>
              </a:rPr>
              <a:t>Podręcznik Statystyki</a:t>
            </a:r>
            <a:r>
              <a:rPr lang="pl-PL" sz="1400" dirty="0">
                <a:latin typeface="Calibri Light" pitchFamily="34" charset="0"/>
              </a:rPr>
              <a:t/>
            </a:r>
            <a:br>
              <a:rPr lang="pl-PL" sz="1400" dirty="0">
                <a:latin typeface="Calibri Light" pitchFamily="34" charset="0"/>
              </a:rPr>
            </a:br>
            <a:r>
              <a:rPr lang="pl-PL" sz="1400" dirty="0">
                <a:latin typeface="Calibri Light" pitchFamily="34" charset="0"/>
              </a:rPr>
              <a:t>http://</a:t>
            </a:r>
            <a:r>
              <a:rPr lang="pl-PL" sz="1400" dirty="0" smtClean="0">
                <a:latin typeface="Calibri Light" pitchFamily="34" charset="0"/>
              </a:rPr>
              <a:t>www.statsoft.pl/textbook/stathome.html</a:t>
            </a:r>
          </a:p>
          <a:p>
            <a:pPr marL="342900" indent="-342900">
              <a:buFontTx/>
              <a:buAutoNum type="arabicPeriod"/>
            </a:pPr>
            <a:r>
              <a:rPr lang="pl-PL" sz="1400" dirty="0" smtClean="0">
                <a:latin typeface="Calibri Light" pitchFamily="34" charset="0"/>
              </a:rPr>
              <a:t>Portal </a:t>
            </a:r>
            <a:r>
              <a:rPr lang="pl-PL" sz="1400" i="1" dirty="0" smtClean="0">
                <a:solidFill>
                  <a:srgbClr val="006699"/>
                </a:solidFill>
                <a:latin typeface="Calibri Light" pitchFamily="34" charset="0"/>
              </a:rPr>
              <a:t>Statystyka od A do Z</a:t>
            </a:r>
            <a:r>
              <a:rPr lang="pl-PL" sz="1400" dirty="0" smtClean="0">
                <a:latin typeface="Calibri Light" pitchFamily="34" charset="0"/>
              </a:rPr>
              <a:t>, pod red. Dr inż. Ewa Tkocz-Piszczek</a:t>
            </a:r>
            <a:br>
              <a:rPr lang="pl-PL" sz="1400" dirty="0" smtClean="0">
                <a:latin typeface="Calibri Light" pitchFamily="34" charset="0"/>
              </a:rPr>
            </a:br>
            <a:r>
              <a:rPr lang="pl-PL" sz="1400" dirty="0" smtClean="0">
                <a:latin typeface="Calibri Light" pitchFamily="34" charset="0"/>
              </a:rPr>
              <a:t>http://www.statystyka.az.pl/centrum-statystyki/testy-parametryczne/1-czynnikowa-anova.php</a:t>
            </a:r>
          </a:p>
          <a:p>
            <a:pPr marL="342900" indent="-342900">
              <a:buFontTx/>
              <a:buAutoNum type="arabicPeriod"/>
            </a:pPr>
            <a:endParaRPr lang="pl-PL" sz="1400" dirty="0">
              <a:latin typeface="Calibri Light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	Eksploracja Danych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Weryfikacja istotności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13337"/>
          </a:xfrm>
        </p:spPr>
        <p:txBody>
          <a:bodyPr/>
          <a:lstStyle/>
          <a:p>
            <a:r>
              <a:rPr lang="pl-PL" dirty="0" smtClean="0">
                <a:solidFill>
                  <a:srgbClr val="006699"/>
                </a:solidFill>
              </a:rPr>
              <a:t>Jeśli hipoteza zerowa jest prawdziwa</a:t>
            </a:r>
            <a:r>
              <a:rPr lang="pl-PL" dirty="0" smtClean="0"/>
              <a:t>, </a:t>
            </a:r>
            <a:br>
              <a:rPr lang="pl-PL" dirty="0" smtClean="0"/>
            </a:br>
            <a:r>
              <a:rPr lang="pl-PL" dirty="0" smtClean="0">
                <a:solidFill>
                  <a:srgbClr val="FF0000"/>
                </a:solidFill>
              </a:rPr>
              <a:t>średnie</a:t>
            </a:r>
            <a:r>
              <a:rPr lang="pl-PL" dirty="0" smtClean="0"/>
              <a:t> kwadraty odchyleń </a:t>
            </a:r>
          </a:p>
          <a:p>
            <a:endParaRPr lang="pl-PL" dirty="0" smtClean="0"/>
          </a:p>
          <a:p>
            <a:pPr>
              <a:spcBef>
                <a:spcPts val="2400"/>
              </a:spcBef>
            </a:pPr>
            <a:r>
              <a:rPr lang="pl-PL" dirty="0" smtClean="0"/>
              <a:t>powinny różnić się co najwyżej w granicach losowych odchyleń. 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Jeśli hipoteza zerowa nie jest prawdziwa </a:t>
            </a:r>
            <a:r>
              <a:rPr lang="pl-PL" dirty="0" smtClean="0"/>
              <a:t>wtedy </a:t>
            </a:r>
            <a:br>
              <a:rPr lang="pl-PL" dirty="0" smtClean="0"/>
            </a:br>
            <a:r>
              <a:rPr lang="pl-PL" dirty="0" smtClean="0"/>
              <a:t>			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pl-PL" i="1" baseline="-25000" dirty="0" err="1" smtClean="0">
                <a:latin typeface="Times New Roman" pitchFamily="18" charset="0"/>
                <a:cs typeface="Times New Roman" pitchFamily="18" charset="0"/>
              </a:rPr>
              <a:t>Ef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pl-PL" i="1" baseline="-25000" dirty="0" err="1" smtClean="0">
                <a:latin typeface="Times New Roman" pitchFamily="18" charset="0"/>
                <a:cs typeface="Times New Roman" pitchFamily="18" charset="0"/>
              </a:rPr>
              <a:t>Bl</a:t>
            </a:r>
            <a:endParaRPr lang="pl-PL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 smtClean="0"/>
              <a:t>Średni kwadrat odchyleń pomiędzy grupami i średni kwadrat odchyleń wewnątrz grup porównujemy za pomocą statystyki Fishera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683568" y="2060848"/>
          <a:ext cx="7351712" cy="947738"/>
        </p:xfrm>
        <a:graphic>
          <a:graphicData uri="http://schemas.openxmlformats.org/presentationml/2006/ole">
            <p:oleObj spid="_x0000_s1025" name="Równanie" r:id="rId3" imgW="3644640" imgH="469800" progId="">
              <p:embed/>
            </p:oleObj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63888" y="5733256"/>
          <a:ext cx="1357313" cy="922337"/>
        </p:xfrm>
        <a:graphic>
          <a:graphicData uri="http://schemas.openxmlformats.org/presentationml/2006/ole">
            <p:oleObj spid="_x0000_s1026" name="Równanie" r:id="rId4" imgW="672840" imgH="457200" progId="">
              <p:embed/>
            </p:oleObj>
          </a:graphicData>
        </a:graphic>
      </p:graphicFrame>
      <p:sp>
        <p:nvSpPr>
          <p:cNvPr id="7" name="Prostokąt 6"/>
          <p:cNvSpPr/>
          <p:nvPr/>
        </p:nvSpPr>
        <p:spPr>
          <a:xfrm>
            <a:off x="6084168" y="1196752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:μ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=μ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=…=μ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</a:t>
            </a:r>
            <a:r>
              <a:rPr lang="pl-PL" dirty="0" smtClean="0">
                <a:solidFill>
                  <a:srgbClr val="006699"/>
                </a:solidFill>
              </a:rPr>
              <a:t>1a</a:t>
            </a:r>
            <a:endParaRPr lang="pl-PL" dirty="0">
              <a:solidFill>
                <a:srgbClr val="0066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472607"/>
          </a:xfrm>
        </p:spPr>
        <p:txBody>
          <a:bodyPr>
            <a:noAutofit/>
          </a:bodyPr>
          <a:lstStyle/>
          <a:p>
            <a:pPr marL="179388" indent="-179388">
              <a:lnSpc>
                <a:spcPts val="2200"/>
              </a:lnSpc>
              <a:buFont typeface="Arial" pitchFamily="34" charset="0"/>
              <a:buChar char="•"/>
            </a:pPr>
            <a:r>
              <a:rPr lang="pl-PL" sz="2400" dirty="0" smtClean="0"/>
              <a:t>Wiadomo, że związki chemiczne stosowane w leczeniu nowotworów mogą powodować </a:t>
            </a:r>
            <a:r>
              <a:rPr lang="pl-PL" sz="2400" dirty="0" smtClean="0">
                <a:solidFill>
                  <a:srgbClr val="FF0000"/>
                </a:solidFill>
              </a:rPr>
              <a:t>obniżenie poziomu hemoglobiny </a:t>
            </a:r>
            <a:r>
              <a:rPr lang="pl-PL" sz="2400" dirty="0" smtClean="0"/>
              <a:t>we krwi (niedokrwistość).</a:t>
            </a:r>
          </a:p>
          <a:p>
            <a:pPr marL="179388" indent="-179388">
              <a:lnSpc>
                <a:spcPts val="2200"/>
              </a:lnSpc>
              <a:buFont typeface="Arial" pitchFamily="34" charset="0"/>
              <a:buChar char="•"/>
            </a:pPr>
            <a:r>
              <a:rPr lang="pl-PL" sz="2400" dirty="0" smtClean="0"/>
              <a:t>W przypadku pewnego związku chemicznego stosowanego w leczeniu nowotworów (</a:t>
            </a:r>
            <a:r>
              <a:rPr lang="pl-PL" sz="2400" dirty="0" smtClean="0">
                <a:solidFill>
                  <a:srgbClr val="006699"/>
                </a:solidFill>
              </a:rPr>
              <a:t>Lek A</a:t>
            </a:r>
            <a:r>
              <a:rPr lang="pl-PL" sz="2400" dirty="0" smtClean="0"/>
              <a:t>) podejrzewano, że przy długotrwałym stosowaniu </a:t>
            </a:r>
            <a:r>
              <a:rPr lang="pl-PL" sz="2400" dirty="0" smtClean="0">
                <a:solidFill>
                  <a:srgbClr val="006699"/>
                </a:solidFill>
              </a:rPr>
              <a:t>powoduje niedokrwistość </a:t>
            </a:r>
            <a:r>
              <a:rPr lang="pl-PL" sz="2400" dirty="0" smtClean="0"/>
              <a:t>(stężenie hemoglobiny we krwi poniżej 11g/dl) w większym stopniu niż inne leki tego typu.</a:t>
            </a:r>
          </a:p>
          <a:p>
            <a:pPr marL="179388" indent="-179388">
              <a:lnSpc>
                <a:spcPts val="2200"/>
              </a:lnSpc>
              <a:buFont typeface="Arial" pitchFamily="34" charset="0"/>
              <a:buChar char="•"/>
            </a:pPr>
            <a:r>
              <a:rPr lang="pl-PL" sz="2400" dirty="0" smtClean="0"/>
              <a:t>Do badania włączono grupę 24 osób z rozpoznaniem nowotworu. 10 z nich podawano wspomniany lek A. Pozostałym pacjentom podawano inne </a:t>
            </a:r>
            <a:r>
              <a:rPr lang="pl-PL" sz="2400" dirty="0" smtClean="0">
                <a:solidFill>
                  <a:srgbClr val="FF0000"/>
                </a:solidFill>
              </a:rPr>
              <a:t>leki o podobnym działaniu</a:t>
            </a:r>
            <a:r>
              <a:rPr lang="pl-PL" sz="2400" dirty="0" smtClean="0"/>
              <a:t>. 7 pacjentów zażywało lek B, a 7 lek C.</a:t>
            </a:r>
          </a:p>
          <a:p>
            <a:pPr marL="179388" indent="-179388">
              <a:lnSpc>
                <a:spcPts val="2200"/>
              </a:lnSpc>
              <a:buFont typeface="Arial" pitchFamily="34" charset="0"/>
              <a:buChar char="•"/>
            </a:pPr>
            <a:r>
              <a:rPr lang="pl-PL" sz="2400" dirty="0" smtClean="0"/>
              <a:t>W momencie przystąpienie do badania u wszystkich pacjentów poziom hemoglobiny we krwi był prawidłowy. Po zakończonej obserwacji u pacjentów ponownie wykonano morfologię krwi. Wyniki badania poziomu hemoglobiny u badanych były następujące: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</a:t>
            </a:r>
            <a:r>
              <a:rPr lang="pl-PL" dirty="0" smtClean="0">
                <a:solidFill>
                  <a:srgbClr val="006699"/>
                </a:solidFill>
              </a:rPr>
              <a:t>1b</a:t>
            </a:r>
            <a:endParaRPr lang="pl-PL" dirty="0">
              <a:solidFill>
                <a:srgbClr val="006699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2123728" y="1124744"/>
          <a:ext cx="4762500" cy="33185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587500"/>
                <a:gridCol w="1587500"/>
                <a:gridCol w="1587500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2400" b="1" dirty="0"/>
                        <a:t>Lek A</a:t>
                      </a: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2400" b="1" dirty="0"/>
                        <a:t>Lek B</a:t>
                      </a: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2400" b="1" dirty="0"/>
                        <a:t>Lek C</a:t>
                      </a: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10,2</a:t>
                      </a:r>
                    </a:p>
                  </a:txBody>
                  <a:tcPr marL="9525" marR="9525" marT="9525" marB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14,3</a:t>
                      </a:r>
                    </a:p>
                  </a:txBody>
                  <a:tcPr marL="9525" marR="9525" marT="9525" marB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10,4</a:t>
                      </a:r>
                    </a:p>
                  </a:txBody>
                  <a:tcPr marL="9525" marR="9525" marT="9525" marB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8,7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14,1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12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12,5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13,6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13,8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13,2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13,5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7,6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11,6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14,7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8,2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10,9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15,3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9,8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9,3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14,9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10,9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 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11,6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 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14,2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 </a:t>
                      </a: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043608" y="4725144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Calibri Light" pitchFamily="34" charset="0"/>
              </a:rPr>
              <a:t>Czy pacjenci przyjmujący </a:t>
            </a:r>
            <a:r>
              <a:rPr lang="pl-PL" sz="2800" dirty="0" smtClean="0">
                <a:solidFill>
                  <a:srgbClr val="FF0000"/>
                </a:solidFill>
                <a:latin typeface="Calibri Light" pitchFamily="34" charset="0"/>
              </a:rPr>
              <a:t>lek A</a:t>
            </a:r>
            <a:r>
              <a:rPr lang="pl-PL" sz="2800" dirty="0" smtClean="0">
                <a:latin typeface="Calibri Light" pitchFamily="34" charset="0"/>
              </a:rPr>
              <a:t> po zakończeniu terapii mieli </a:t>
            </a:r>
            <a:r>
              <a:rPr lang="pl-PL" sz="2800" dirty="0" smtClean="0">
                <a:solidFill>
                  <a:srgbClr val="FF0000"/>
                </a:solidFill>
                <a:latin typeface="Calibri Light" pitchFamily="34" charset="0"/>
              </a:rPr>
              <a:t>niższy poziom hemoglobiny </a:t>
            </a:r>
            <a:r>
              <a:rPr lang="pl-PL" sz="2800" dirty="0" smtClean="0">
                <a:latin typeface="Calibri Light" pitchFamily="34" charset="0"/>
              </a:rPr>
              <a:t>we krwi niż pacjenci leczeni innymi lekami?</a:t>
            </a:r>
            <a:endParaRPr lang="pl-PL" sz="2800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</a:t>
            </a:r>
            <a:r>
              <a:rPr lang="pl-PL" dirty="0" smtClean="0">
                <a:solidFill>
                  <a:srgbClr val="006699"/>
                </a:solidFill>
              </a:rPr>
              <a:t>1c</a:t>
            </a:r>
            <a:endParaRPr lang="pl-PL" dirty="0">
              <a:solidFill>
                <a:srgbClr val="006699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395536" y="1124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i="1" dirty="0" smtClean="0">
                <a:latin typeface="+mj-lt"/>
              </a:rPr>
              <a:t>Zakładamy </a:t>
            </a:r>
            <a:r>
              <a:rPr lang="pl-PL" i="1" dirty="0" smtClean="0">
                <a:solidFill>
                  <a:srgbClr val="006699"/>
                </a:solidFill>
                <a:latin typeface="+mj-lt"/>
              </a:rPr>
              <a:t>normalność rozkładów </a:t>
            </a:r>
            <a:r>
              <a:rPr lang="pl-PL" i="1" dirty="0" smtClean="0">
                <a:latin typeface="+mj-lt"/>
              </a:rPr>
              <a:t>oraz </a:t>
            </a:r>
            <a:r>
              <a:rPr lang="pl-PL" i="1" dirty="0" smtClean="0">
                <a:solidFill>
                  <a:srgbClr val="006699"/>
                </a:solidFill>
                <a:latin typeface="+mj-lt"/>
              </a:rPr>
              <a:t>jednorodność wariancji </a:t>
            </a:r>
            <a:r>
              <a:rPr lang="pl-PL" i="1" dirty="0" smtClean="0">
                <a:latin typeface="+mj-lt"/>
              </a:rPr>
              <a:t>w grupach. </a:t>
            </a:r>
            <a:endParaRPr lang="pl-PL" dirty="0">
              <a:latin typeface="+mj-lt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21812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88840"/>
            <a:ext cx="46291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5724128" y="1052736"/>
            <a:ext cx="341987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 smtClean="0">
                <a:latin typeface="+mj-lt"/>
              </a:rPr>
              <a:t>Stąd wniosek, że poziom hemoglobiny u pacjentów stosujących różne leki </a:t>
            </a:r>
            <a:r>
              <a:rPr lang="pl-PL" dirty="0" smtClean="0">
                <a:solidFill>
                  <a:srgbClr val="FF0000"/>
                </a:solidFill>
                <a:latin typeface="+mj-lt"/>
              </a:rPr>
              <a:t>różni się </a:t>
            </a:r>
            <a:r>
              <a:rPr lang="pl-PL" dirty="0" smtClean="0">
                <a:latin typeface="+mj-lt"/>
              </a:rPr>
              <a:t>istotnie.</a:t>
            </a:r>
            <a:endParaRPr lang="pl-PL" dirty="0">
              <a:latin typeface="+mj-lt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V="1">
            <a:off x="8100392" y="1988840"/>
            <a:ext cx="0" cy="33123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724525"/>
            <a:ext cx="40100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797152"/>
            <a:ext cx="44862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653136"/>
            <a:ext cx="19907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</a:t>
            </a:r>
            <a:r>
              <a:rPr lang="pl-PL" dirty="0" smtClean="0">
                <a:solidFill>
                  <a:srgbClr val="006699"/>
                </a:solidFill>
              </a:rPr>
              <a:t>1d</a:t>
            </a:r>
            <a:endParaRPr lang="pl-PL" dirty="0">
              <a:solidFill>
                <a:srgbClr val="006699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052736"/>
            <a:ext cx="4824536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80928"/>
            <a:ext cx="4503440" cy="337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365104"/>
            <a:ext cx="2376264" cy="196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</a:t>
            </a:r>
            <a:r>
              <a:rPr lang="pl-PL" dirty="0" smtClean="0">
                <a:solidFill>
                  <a:srgbClr val="006699"/>
                </a:solidFill>
              </a:rPr>
              <a:t>1e</a:t>
            </a:r>
            <a:endParaRPr lang="pl-PL" dirty="0">
              <a:solidFill>
                <a:srgbClr val="0066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1368499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Analiza </a:t>
            </a:r>
            <a:r>
              <a:rPr lang="pl-PL" i="1" dirty="0" smtClean="0">
                <a:solidFill>
                  <a:srgbClr val="006699"/>
                </a:solidFill>
              </a:rPr>
              <a:t>post-hoc</a:t>
            </a:r>
            <a:r>
              <a:rPr lang="pl-PL" dirty="0" smtClean="0"/>
              <a:t>: Porównania wielokrotne</a:t>
            </a:r>
          </a:p>
          <a:p>
            <a:r>
              <a:rPr lang="pl-PL" dirty="0" smtClean="0"/>
              <a:t>Te testy umożliwiają nam odpowiedź na pytanie, </a:t>
            </a:r>
            <a:br>
              <a:rPr lang="pl-PL" dirty="0" smtClean="0"/>
            </a:br>
            <a:r>
              <a:rPr lang="pl-PL" i="1" dirty="0" smtClean="0">
                <a:solidFill>
                  <a:srgbClr val="006699"/>
                </a:solidFill>
              </a:rPr>
              <a:t>które</a:t>
            </a:r>
            <a:r>
              <a:rPr lang="pl-PL" dirty="0" smtClean="0"/>
              <a:t> z analizowanych grup różnią się między sobą.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5"/>
            <a:ext cx="2376264" cy="389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179512" y="5805264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492896"/>
            <a:ext cx="4475237" cy="370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941168"/>
            <a:ext cx="3918942" cy="152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a 10"/>
          <p:cNvSpPr/>
          <p:nvPr/>
        </p:nvSpPr>
        <p:spPr>
          <a:xfrm>
            <a:off x="7812360" y="5445224"/>
            <a:ext cx="100811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5796136" y="5445224"/>
            <a:ext cx="122413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</a:t>
            </a:r>
            <a:r>
              <a:rPr lang="pl-PL" dirty="0" smtClean="0">
                <a:solidFill>
                  <a:srgbClr val="006699"/>
                </a:solidFill>
              </a:rPr>
              <a:t>2a</a:t>
            </a:r>
            <a:endParaRPr lang="pl-PL" dirty="0">
              <a:solidFill>
                <a:srgbClr val="006699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467544" y="980728"/>
          <a:ext cx="7992888" cy="25603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096344"/>
                <a:gridCol w="2448272"/>
                <a:gridCol w="2448272"/>
              </a:tblGrid>
              <a:tr h="0">
                <a:tc>
                  <a:txBody>
                    <a:bodyPr/>
                    <a:lstStyle/>
                    <a:p>
                      <a:r>
                        <a:rPr lang="pl-PL" dirty="0"/>
                        <a:t> 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Grupa 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Grupa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006699"/>
                          </a:solidFill>
                        </a:rPr>
                        <a:t>Obserwacja 1</a:t>
                      </a:r>
                      <a:br>
                        <a:rPr lang="pl-PL" b="1" dirty="0">
                          <a:solidFill>
                            <a:srgbClr val="006699"/>
                          </a:solidFill>
                        </a:rPr>
                      </a:br>
                      <a:r>
                        <a:rPr lang="pl-PL" b="1" dirty="0">
                          <a:solidFill>
                            <a:srgbClr val="006699"/>
                          </a:solidFill>
                        </a:rPr>
                        <a:t>Obserwacja 2</a:t>
                      </a:r>
                      <a:br>
                        <a:rPr lang="pl-PL" b="1" dirty="0">
                          <a:solidFill>
                            <a:srgbClr val="006699"/>
                          </a:solidFill>
                        </a:rPr>
                      </a:br>
                      <a:r>
                        <a:rPr lang="pl-PL" b="1" dirty="0">
                          <a:solidFill>
                            <a:srgbClr val="006699"/>
                          </a:solidFill>
                        </a:rPr>
                        <a:t>Obserwacja 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006699"/>
                          </a:solidFill>
                        </a:rPr>
                        <a:t>2</a:t>
                      </a:r>
                      <a:br>
                        <a:rPr lang="pl-PL" b="1" dirty="0">
                          <a:solidFill>
                            <a:srgbClr val="006699"/>
                          </a:solidFill>
                        </a:rPr>
                      </a:br>
                      <a:r>
                        <a:rPr lang="pl-PL" b="1" dirty="0">
                          <a:solidFill>
                            <a:srgbClr val="006699"/>
                          </a:solidFill>
                        </a:rPr>
                        <a:t>3</a:t>
                      </a:r>
                      <a:br>
                        <a:rPr lang="pl-PL" b="1" dirty="0">
                          <a:solidFill>
                            <a:srgbClr val="006699"/>
                          </a:solidFill>
                        </a:rPr>
                      </a:br>
                      <a:r>
                        <a:rPr lang="pl-PL" b="1" dirty="0">
                          <a:solidFill>
                            <a:srgbClr val="006699"/>
                          </a:solidFill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006699"/>
                          </a:solidFill>
                        </a:rPr>
                        <a:t>6</a:t>
                      </a:r>
                      <a:br>
                        <a:rPr lang="pl-PL" b="1" dirty="0">
                          <a:solidFill>
                            <a:srgbClr val="006699"/>
                          </a:solidFill>
                        </a:rPr>
                      </a:br>
                      <a:r>
                        <a:rPr lang="pl-PL" b="1" dirty="0">
                          <a:solidFill>
                            <a:srgbClr val="006699"/>
                          </a:solidFill>
                        </a:rPr>
                        <a:t>7</a:t>
                      </a:r>
                      <a:br>
                        <a:rPr lang="pl-PL" b="1" dirty="0">
                          <a:solidFill>
                            <a:srgbClr val="006699"/>
                          </a:solidFill>
                        </a:rPr>
                      </a:br>
                      <a:r>
                        <a:rPr lang="pl-PL" b="1" dirty="0">
                          <a:solidFill>
                            <a:srgbClr val="006699"/>
                          </a:solidFill>
                        </a:rPr>
                        <a:t>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l-PL" dirty="0" err="1"/>
                        <a:t>Mean</a:t>
                      </a:r>
                      <a:r>
                        <a:rPr lang="pl-PL" dirty="0"/>
                        <a:t/>
                      </a:r>
                      <a:br>
                        <a:rPr lang="pl-PL" dirty="0"/>
                      </a:br>
                      <a:r>
                        <a:rPr lang="pl-PL" b="1" dirty="0">
                          <a:solidFill>
                            <a:srgbClr val="C00000"/>
                          </a:solidFill>
                        </a:rPr>
                        <a:t>Sumy kwadratów (SS)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  <a:br>
                        <a:rPr lang="pl-PL" dirty="0"/>
                      </a:br>
                      <a:r>
                        <a:rPr lang="pl-PL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  <a:br>
                        <a:rPr lang="pl-PL" dirty="0"/>
                      </a:br>
                      <a:r>
                        <a:rPr lang="pl-PL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l-PL" dirty="0"/>
                        <a:t>Średnia ogólna</a:t>
                      </a:r>
                      <a:br>
                        <a:rPr lang="pl-PL" dirty="0"/>
                      </a:br>
                      <a:r>
                        <a:rPr lang="pl-PL" b="1" dirty="0">
                          <a:solidFill>
                            <a:srgbClr val="C00000"/>
                          </a:solidFill>
                        </a:rPr>
                        <a:t>Całkowita suma kwadratów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/>
                        <a:t> 4</a:t>
                      </a:r>
                      <a:br>
                        <a:rPr lang="pl-PL" dirty="0"/>
                      </a:br>
                      <a:r>
                        <a:rPr lang="pl-PL" b="1" dirty="0">
                          <a:solidFill>
                            <a:srgbClr val="C00000"/>
                          </a:solidFill>
                        </a:rPr>
                        <a:t>28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7544" y="4149080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sz="2000" b="1" dirty="0" smtClean="0">
                <a:latin typeface="Calibri Light" pitchFamily="34" charset="0"/>
              </a:rPr>
              <a:t>Sumy kwadratów </a:t>
            </a:r>
            <a:r>
              <a:rPr lang="pl-PL" sz="2000" dirty="0" smtClean="0">
                <a:latin typeface="Calibri Light" pitchFamily="34" charset="0"/>
              </a:rPr>
              <a:t>w </a:t>
            </a:r>
            <a:r>
              <a:rPr lang="pl-PL" sz="2000" i="1" dirty="0" smtClean="0">
                <a:latin typeface="Calibri Light" pitchFamily="34" charset="0"/>
              </a:rPr>
              <a:t>obrębie</a:t>
            </a:r>
            <a:r>
              <a:rPr lang="pl-PL" sz="2000" dirty="0" smtClean="0">
                <a:latin typeface="Calibri Light" pitchFamily="34" charset="0"/>
              </a:rPr>
              <a:t> każdej grupy wynoszą </a:t>
            </a:r>
            <a:r>
              <a:rPr lang="pl-PL" sz="2000" i="1" dirty="0" smtClean="0">
                <a:latin typeface="Calibri Light" pitchFamily="34" charset="0"/>
              </a:rPr>
              <a:t>2</a:t>
            </a:r>
            <a:r>
              <a:rPr lang="pl-PL" sz="2000" dirty="0" smtClean="0">
                <a:latin typeface="Calibri Light" pitchFamily="34" charset="0"/>
              </a:rPr>
              <a:t>. Dodając je do siebie otrzymujemy </a:t>
            </a:r>
            <a:r>
              <a:rPr lang="pl-PL" sz="2000" i="1" dirty="0" smtClean="0">
                <a:latin typeface="Calibri Light" pitchFamily="34" charset="0"/>
              </a:rPr>
              <a:t>4</a:t>
            </a:r>
            <a:r>
              <a:rPr lang="pl-PL" sz="2000" dirty="0" smtClean="0">
                <a:latin typeface="Calibri Light" pitchFamily="34" charset="0"/>
              </a:rPr>
              <a:t>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000" dirty="0" smtClean="0">
                <a:latin typeface="Calibri Light" pitchFamily="34" charset="0"/>
              </a:rPr>
              <a:t>Suma </a:t>
            </a:r>
            <a:r>
              <a:rPr lang="pl-PL" sz="2000" i="1" dirty="0" smtClean="0">
                <a:latin typeface="Calibri Light" pitchFamily="34" charset="0"/>
                <a:cs typeface="Times New Roman" pitchFamily="18" charset="0"/>
              </a:rPr>
              <a:t>SS odchyleń </a:t>
            </a:r>
            <a:r>
              <a:rPr lang="pl-PL" sz="2000" dirty="0" smtClean="0">
                <a:latin typeface="Calibri Light" pitchFamily="34" charset="0"/>
              </a:rPr>
              <a:t>od średniej ogólnej = </a:t>
            </a:r>
            <a:r>
              <a:rPr lang="pl-PL" sz="2000" i="1" dirty="0" smtClean="0">
                <a:latin typeface="Calibri Light" pitchFamily="34" charset="0"/>
              </a:rPr>
              <a:t>28</a:t>
            </a:r>
            <a:r>
              <a:rPr lang="pl-PL" sz="2000" dirty="0" smtClean="0">
                <a:latin typeface="Calibri Light" pitchFamily="34" charset="0"/>
              </a:rPr>
              <a:t>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000" dirty="0" smtClean="0">
                <a:latin typeface="Calibri Light" pitchFamily="34" charset="0"/>
              </a:rPr>
              <a:t>Obliczenie wariancji (sum kwadratów odchyleń od średniej) w oparciu o </a:t>
            </a:r>
            <a:r>
              <a:rPr lang="pl-PL" sz="2000" dirty="0" smtClean="0">
                <a:solidFill>
                  <a:srgbClr val="006699"/>
                </a:solidFill>
                <a:latin typeface="Calibri Light" pitchFamily="34" charset="0"/>
              </a:rPr>
              <a:t>zmienność wewnątrzgrupową </a:t>
            </a:r>
            <a:r>
              <a:rPr lang="pl-PL" sz="2000" dirty="0" smtClean="0">
                <a:latin typeface="Calibri Light" pitchFamily="34" charset="0"/>
              </a:rPr>
              <a:t>daje znacznie mniejsze oszacowanie wariancji niż jej obliczenie w oparciu o </a:t>
            </a:r>
            <a:r>
              <a:rPr lang="pl-PL" sz="2000" dirty="0" smtClean="0">
                <a:solidFill>
                  <a:srgbClr val="006699"/>
                </a:solidFill>
                <a:latin typeface="Calibri Light" pitchFamily="34" charset="0"/>
              </a:rPr>
              <a:t>całkowitą zmienność </a:t>
            </a:r>
            <a:r>
              <a:rPr lang="pl-PL" sz="2000" dirty="0" smtClean="0">
                <a:latin typeface="Calibri Light" pitchFamily="34" charset="0"/>
              </a:rPr>
              <a:t>(średnią ogólną). </a:t>
            </a:r>
            <a:endParaRPr lang="pl-PL" sz="2000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</a:t>
            </a:r>
            <a:r>
              <a:rPr lang="pl-PL" dirty="0" smtClean="0">
                <a:solidFill>
                  <a:srgbClr val="006699"/>
                </a:solidFill>
              </a:rPr>
              <a:t>2b</a:t>
            </a:r>
            <a:endParaRPr lang="pl-PL" dirty="0">
              <a:solidFill>
                <a:srgbClr val="006699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331640" y="980728"/>
          <a:ext cx="6096000" cy="13716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0">
                <a:tc rowSpan="2">
                  <a:txBody>
                    <a:bodyPr/>
                    <a:lstStyle/>
                    <a:p>
                      <a:r>
                        <a:rPr lang="pl-PL" dirty="0"/>
                        <a:t> 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l-PL"/>
                        <a:t>EFEKT GŁÓWNY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 </a:t>
                      </a:r>
                      <a:r>
                        <a:rPr lang="pl-PL" dirty="0" err="1"/>
                        <a:t>df</a:t>
                      </a:r>
                      <a:r>
                        <a:rPr lang="pl-PL" dirty="0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p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l-PL"/>
                        <a:t>Efekt</a:t>
                      </a:r>
                      <a:br>
                        <a:rPr lang="pl-PL"/>
                      </a:br>
                      <a:r>
                        <a:rPr lang="pl-PL"/>
                        <a:t>Błąd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24.0</a:t>
                      </a:r>
                      <a:br>
                        <a:rPr lang="pl-PL"/>
                      </a:br>
                      <a:r>
                        <a:rPr lang="pl-PL"/>
                        <a:t>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  <a:br>
                        <a:rPr lang="pl-PL" dirty="0"/>
                      </a:br>
                      <a:r>
                        <a:rPr lang="pl-PL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24.0</a:t>
                      </a:r>
                      <a:br>
                        <a:rPr lang="pl-PL" dirty="0"/>
                      </a:br>
                      <a:r>
                        <a:rPr lang="pl-PL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24.0</a:t>
                      </a:r>
                      <a:br>
                        <a:rPr lang="pl-PL" dirty="0"/>
                      </a:br>
                      <a:r>
                        <a:rPr lang="pl-PL" dirty="0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.008</a:t>
                      </a:r>
                      <a:br>
                        <a:rPr lang="pl-PL" dirty="0"/>
                      </a:br>
                      <a:r>
                        <a:rPr lang="pl-PL" dirty="0"/>
                        <a:t> 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1520" y="2420888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pl-PL" sz="2400" dirty="0" smtClean="0">
                <a:latin typeface="Calibri Light" pitchFamily="34" charset="0"/>
              </a:rPr>
              <a:t>Całkowita suma kwadratów odchyleń od średniej </a:t>
            </a:r>
            <a:r>
              <a:rPr lang="pl-PL" sz="2400" i="1" dirty="0" smtClean="0">
                <a:latin typeface="Calibri Light" pitchFamily="34" charset="0"/>
                <a:cs typeface="Times New Roman" pitchFamily="18" charset="0"/>
              </a:rPr>
              <a:t>SS</a:t>
            </a:r>
            <a:r>
              <a:rPr lang="pl-PL" sz="2400" i="1" dirty="0" smtClean="0">
                <a:latin typeface="Calibri Light" pitchFamily="34" charset="0"/>
              </a:rPr>
              <a:t> wynosi 28</a:t>
            </a:r>
            <a:r>
              <a:rPr lang="pl-PL" sz="2400" dirty="0" smtClean="0">
                <a:latin typeface="Calibri Light" pitchFamily="34" charset="0"/>
              </a:rPr>
              <a:t>. 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sz="2400" dirty="0" smtClean="0">
                <a:latin typeface="Calibri Light" pitchFamily="34" charset="0"/>
              </a:rPr>
              <a:t>Została ona podzielona na </a:t>
            </a:r>
            <a:r>
              <a:rPr lang="pl-PL" sz="2400" i="1" dirty="0" smtClean="0">
                <a:latin typeface="Calibri Light" pitchFamily="34" charset="0"/>
              </a:rPr>
              <a:t>SS </a:t>
            </a:r>
            <a:r>
              <a:rPr lang="pl-PL" sz="2400" dirty="0" smtClean="0">
                <a:latin typeface="Calibri Light" pitchFamily="34" charset="0"/>
              </a:rPr>
              <a:t>odpowiadającą</a:t>
            </a:r>
            <a:r>
              <a:rPr lang="pl-PL" sz="2400" dirty="0" smtClean="0">
                <a:solidFill>
                  <a:srgbClr val="006699"/>
                </a:solidFill>
                <a:latin typeface="Calibri Light" pitchFamily="34" charset="0"/>
              </a:rPr>
              <a:t> </a:t>
            </a:r>
            <a:r>
              <a:rPr lang="pl-PL" sz="2400" i="1" dirty="0" smtClean="0">
                <a:solidFill>
                  <a:srgbClr val="006699"/>
                </a:solidFill>
                <a:latin typeface="Calibri Light" pitchFamily="34" charset="0"/>
              </a:rPr>
              <a:t>zmienności</a:t>
            </a:r>
            <a:r>
              <a:rPr lang="pl-PL" sz="2400" dirty="0" smtClean="0">
                <a:solidFill>
                  <a:srgbClr val="006699"/>
                </a:solidFill>
                <a:latin typeface="Calibri Light" pitchFamily="34" charset="0"/>
              </a:rPr>
              <a:t> w obrębie grupy </a:t>
            </a:r>
            <a:r>
              <a:rPr lang="pl-PL" sz="2400" dirty="0" smtClean="0">
                <a:latin typeface="Calibri Light" pitchFamily="34" charset="0"/>
              </a:rPr>
              <a:t>(</a:t>
            </a:r>
            <a:r>
              <a:rPr lang="pl-PL" sz="2400" i="1" dirty="0" smtClean="0">
                <a:latin typeface="Calibri Light" pitchFamily="34" charset="0"/>
              </a:rPr>
              <a:t>2</a:t>
            </a:r>
            <a:r>
              <a:rPr lang="pl-PL" sz="2400" dirty="0" smtClean="0">
                <a:latin typeface="Calibri Light" pitchFamily="34" charset="0"/>
              </a:rPr>
              <a:t>+</a:t>
            </a:r>
            <a:r>
              <a:rPr lang="pl-PL" sz="2400" i="1" dirty="0" smtClean="0">
                <a:latin typeface="Calibri Light" pitchFamily="34" charset="0"/>
              </a:rPr>
              <a:t>2</a:t>
            </a:r>
            <a:r>
              <a:rPr lang="pl-PL" sz="2400" dirty="0" smtClean="0">
                <a:latin typeface="Calibri Light" pitchFamily="34" charset="0"/>
              </a:rPr>
              <a:t>=</a:t>
            </a:r>
            <a:r>
              <a:rPr lang="pl-PL" sz="2400" i="1" dirty="0" smtClean="0">
                <a:latin typeface="Calibri Light" pitchFamily="34" charset="0"/>
              </a:rPr>
              <a:t>4</a:t>
            </a:r>
            <a:r>
              <a:rPr lang="pl-PL" sz="2400" dirty="0" smtClean="0">
                <a:latin typeface="Calibri Light" pitchFamily="34" charset="0"/>
              </a:rPr>
              <a:t>) oraz zmienność odpowiadającą różnicom pomiędzy średnimi (</a:t>
            </a:r>
            <a:r>
              <a:rPr lang="pl-PL" sz="2400" i="1" dirty="0" smtClean="0">
                <a:latin typeface="Calibri Light" pitchFamily="34" charset="0"/>
              </a:rPr>
              <a:t>28-(2+2)=24</a:t>
            </a:r>
            <a:r>
              <a:rPr lang="pl-PL" sz="2400" dirty="0" smtClean="0">
                <a:latin typeface="Calibri Light" pitchFamily="34" charset="0"/>
              </a:rPr>
              <a:t>) - </a:t>
            </a:r>
            <a:r>
              <a:rPr lang="pl-PL" sz="2400" b="1" i="1" dirty="0" smtClean="0">
                <a:solidFill>
                  <a:srgbClr val="006699"/>
                </a:solidFill>
                <a:latin typeface="Calibri Light" pitchFamily="34" charset="0"/>
                <a:cs typeface="Times New Roman" pitchFamily="18" charset="0"/>
              </a:rPr>
              <a:t>SS błędu </a:t>
            </a:r>
            <a:r>
              <a:rPr lang="pl-PL" sz="2400" b="1" dirty="0" smtClean="0">
                <a:latin typeface="Calibri Light" pitchFamily="34" charset="0"/>
              </a:rPr>
              <a:t>oraz </a:t>
            </a:r>
            <a:r>
              <a:rPr lang="pl-PL" sz="2400" b="1" i="1" dirty="0" smtClean="0">
                <a:solidFill>
                  <a:srgbClr val="006699"/>
                </a:solidFill>
                <a:latin typeface="Calibri Light" pitchFamily="34" charset="0"/>
                <a:cs typeface="Times New Roman" pitchFamily="18" charset="0"/>
              </a:rPr>
              <a:t>SS efektu</a:t>
            </a:r>
            <a:r>
              <a:rPr lang="pl-PL" sz="2400" b="1" dirty="0" smtClean="0">
                <a:latin typeface="Calibri Light" pitchFamily="34" charset="0"/>
              </a:rPr>
              <a:t>.</a:t>
            </a:r>
            <a:r>
              <a:rPr lang="pl-PL" sz="2400" dirty="0" smtClean="0">
                <a:latin typeface="Calibri Light" pitchFamily="34" charset="0"/>
              </a:rPr>
              <a:t> 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sz="2400" dirty="0" smtClean="0">
                <a:latin typeface="Calibri Light" pitchFamily="34" charset="0"/>
              </a:rPr>
              <a:t>Zmienność (</a:t>
            </a:r>
            <a:r>
              <a:rPr lang="pl-PL" sz="2400" i="1" dirty="0" smtClean="0">
                <a:latin typeface="Calibri Light" pitchFamily="34" charset="0"/>
              </a:rPr>
              <a:t>SS</a:t>
            </a:r>
            <a:r>
              <a:rPr lang="pl-PL" sz="2400" dirty="0" smtClean="0">
                <a:latin typeface="Calibri Light" pitchFamily="34" charset="0"/>
              </a:rPr>
              <a:t>) w obrębie grupy jest zwykle określana jako </a:t>
            </a:r>
            <a:r>
              <a:rPr lang="pl-PL" sz="2400" dirty="0" smtClean="0">
                <a:solidFill>
                  <a:srgbClr val="006699"/>
                </a:solidFill>
                <a:latin typeface="Calibri Light" pitchFamily="34" charset="0"/>
                <a:cs typeface="Times New Roman" pitchFamily="18" charset="0"/>
              </a:rPr>
              <a:t>wariancja błędu</a:t>
            </a:r>
            <a:r>
              <a:rPr lang="pl-PL" sz="2400" dirty="0" smtClean="0">
                <a:latin typeface="Calibri Light" pitchFamily="34" charset="0"/>
              </a:rPr>
              <a:t>. Termin ten oznacza, że nie możemy jej łatwo wyjaśnić lub obliczyć w bieżącym układzie. 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sz="2400" i="1" dirty="0" smtClean="0">
                <a:latin typeface="Calibri Light" pitchFamily="34" charset="0"/>
              </a:rPr>
              <a:t>Możemy</a:t>
            </a:r>
            <a:r>
              <a:rPr lang="pl-PL" sz="2400" dirty="0" smtClean="0">
                <a:latin typeface="Calibri Light" pitchFamily="34" charset="0"/>
              </a:rPr>
              <a:t> jednak wyjaśnić </a:t>
            </a:r>
            <a:r>
              <a:rPr lang="pl-PL" sz="2400" i="1" dirty="0" smtClean="0">
                <a:solidFill>
                  <a:srgbClr val="006699"/>
                </a:solidFill>
                <a:latin typeface="Calibri Light" pitchFamily="34" charset="0"/>
                <a:cs typeface="Times New Roman" pitchFamily="18" charset="0"/>
              </a:rPr>
              <a:t>SS efektu</a:t>
            </a:r>
            <a:r>
              <a:rPr lang="pl-PL" sz="2400" dirty="0" smtClean="0">
                <a:latin typeface="Calibri Light" pitchFamily="34" charset="0"/>
              </a:rPr>
              <a:t>. Jest on mianowicie spowodowany przez różnice średnich pomiędzy grupami. 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sz="2400" dirty="0" smtClean="0">
                <a:latin typeface="Calibri Light" pitchFamily="34" charset="0"/>
              </a:rPr>
              <a:t>Przynależność do grupy </a:t>
            </a:r>
            <a:r>
              <a:rPr lang="pl-PL" sz="2400" i="1" dirty="0" smtClean="0">
                <a:latin typeface="Calibri Light" pitchFamily="34" charset="0"/>
              </a:rPr>
              <a:t>wyjaśnia</a:t>
            </a:r>
            <a:r>
              <a:rPr lang="pl-PL" sz="2400" dirty="0" smtClean="0">
                <a:latin typeface="Calibri Light" pitchFamily="34" charset="0"/>
              </a:rPr>
              <a:t> zmienność, ponieważ wiemy, że powoduje ona różnice pomiędzy średnimi.</a:t>
            </a:r>
            <a:endParaRPr lang="pl-PL" sz="2400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Kontrola czynników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1728539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Przypuśćmy, że wprowadzimy </a:t>
            </a:r>
            <a:r>
              <a:rPr lang="pl-PL" sz="2400" dirty="0" smtClean="0">
                <a:solidFill>
                  <a:srgbClr val="006699"/>
                </a:solidFill>
              </a:rPr>
              <a:t>kolejny czynnik grupujący</a:t>
            </a:r>
            <a:r>
              <a:rPr lang="pl-PL" sz="2400" dirty="0" smtClean="0"/>
              <a:t>, np. </a:t>
            </a:r>
            <a:r>
              <a:rPr lang="pl-PL" sz="2400" i="1" dirty="0" smtClean="0">
                <a:solidFill>
                  <a:srgbClr val="006699"/>
                </a:solidFill>
              </a:rPr>
              <a:t>Płeć</a:t>
            </a:r>
            <a:r>
              <a:rPr lang="pl-PL" sz="2400" dirty="0" smtClean="0"/>
              <a:t>. Wyobraźmy sobie, że w każdej z grup mamy 3 mężczyzn i 3 kobiety. Układ ten moglibyśmy zestawić w tabeli 2x2:</a:t>
            </a:r>
            <a:endParaRPr lang="pl-PL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827584" y="2852936"/>
          <a:ext cx="6984775" cy="317058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24851"/>
                <a:gridCol w="2579962"/>
                <a:gridCol w="2579962"/>
              </a:tblGrid>
              <a:tr h="692701">
                <a:tc>
                  <a:txBody>
                    <a:bodyPr/>
                    <a:lstStyle/>
                    <a:p>
                      <a:r>
                        <a:rPr lang="pl-PL" sz="1600" dirty="0"/>
                        <a:t> 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6699"/>
                          </a:solidFill>
                        </a:rPr>
                        <a:t>Grupa</a:t>
                      </a:r>
                      <a:r>
                        <a:rPr lang="pl-PL" sz="1600" dirty="0"/>
                        <a:t/>
                      </a:r>
                      <a:br>
                        <a:rPr lang="pl-PL" sz="1600" dirty="0"/>
                      </a:br>
                      <a:r>
                        <a:rPr lang="pl-PL" sz="1600" dirty="0"/>
                        <a:t>eksperymentalna</a:t>
                      </a:r>
                      <a:br>
                        <a:rPr lang="pl-PL" sz="1600" dirty="0"/>
                      </a:br>
                      <a:r>
                        <a:rPr lang="pl-PL" sz="1600" dirty="0">
                          <a:solidFill>
                            <a:srgbClr val="006699"/>
                          </a:solidFill>
                        </a:rPr>
                        <a:t>1</a:t>
                      </a:r>
                    </a:p>
                  </a:txBody>
                  <a:tcPr marL="76679" marR="76679" marT="38340" marB="383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6699"/>
                          </a:solidFill>
                        </a:rPr>
                        <a:t>Grupa</a:t>
                      </a:r>
                      <a:r>
                        <a:rPr lang="pl-PL" sz="1600" dirty="0"/>
                        <a:t/>
                      </a:r>
                      <a:br>
                        <a:rPr lang="pl-PL" sz="1600" dirty="0"/>
                      </a:br>
                      <a:r>
                        <a:rPr lang="pl-PL" sz="1600" dirty="0"/>
                        <a:t>eksperymentalna</a:t>
                      </a:r>
                      <a:br>
                        <a:rPr lang="pl-PL" sz="1600" dirty="0"/>
                      </a:br>
                      <a:r>
                        <a:rPr lang="pl-PL" sz="1600" dirty="0">
                          <a:solidFill>
                            <a:srgbClr val="006699"/>
                          </a:solidFill>
                        </a:rPr>
                        <a:t>2</a:t>
                      </a:r>
                    </a:p>
                  </a:txBody>
                  <a:tcPr marL="76679" marR="76679" marT="38340" marB="383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2701"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solidFill>
                            <a:srgbClr val="FF0000"/>
                          </a:solidFill>
                        </a:rPr>
                        <a:t>Mężczyźni</a:t>
                      </a:r>
                      <a:r>
                        <a:rPr lang="pl-PL" sz="1600" dirty="0"/>
                        <a:t/>
                      </a:r>
                      <a:br>
                        <a:rPr lang="pl-PL" sz="1600" dirty="0"/>
                      </a:br>
                      <a:r>
                        <a:rPr lang="pl-PL" sz="1600" dirty="0"/>
                        <a:t> 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 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2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3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1</a:t>
                      </a:r>
                    </a:p>
                  </a:txBody>
                  <a:tcPr marL="76679" marR="76679" marT="38340" marB="383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6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7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5</a:t>
                      </a:r>
                    </a:p>
                  </a:txBody>
                  <a:tcPr marL="76679" marR="76679" marT="38340" marB="383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993">
                <a:tc>
                  <a:txBody>
                    <a:bodyPr/>
                    <a:lstStyle/>
                    <a:p>
                      <a:pPr algn="r"/>
                      <a:r>
                        <a:rPr lang="pl-PL" sz="1600" dirty="0"/>
                        <a:t>Średnia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2</a:t>
                      </a:r>
                    </a:p>
                  </a:txBody>
                  <a:tcPr marL="76679" marR="76679" marT="38340" marB="383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6</a:t>
                      </a:r>
                    </a:p>
                  </a:txBody>
                  <a:tcPr marL="76679" marR="76679" marT="38340" marB="383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2701"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solidFill>
                            <a:srgbClr val="FF0000"/>
                          </a:solidFill>
                        </a:rPr>
                        <a:t>Kobiety</a:t>
                      </a:r>
                      <a:r>
                        <a:rPr lang="pl-PL" sz="1600" dirty="0"/>
                        <a:t/>
                      </a:r>
                      <a:br>
                        <a:rPr lang="pl-PL" sz="1600" dirty="0"/>
                      </a:br>
                      <a:r>
                        <a:rPr lang="pl-PL" sz="1600" dirty="0"/>
                        <a:t> 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 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4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5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3</a:t>
                      </a:r>
                    </a:p>
                  </a:txBody>
                  <a:tcPr marL="76679" marR="76679" marT="38340" marB="383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8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9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7</a:t>
                      </a:r>
                    </a:p>
                  </a:txBody>
                  <a:tcPr marL="76679" marR="76679" marT="38340" marB="383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993">
                <a:tc>
                  <a:txBody>
                    <a:bodyPr/>
                    <a:lstStyle/>
                    <a:p>
                      <a:pPr algn="r"/>
                      <a:r>
                        <a:rPr lang="pl-PL" sz="1600"/>
                        <a:t>Średnia</a:t>
                      </a:r>
                    </a:p>
                  </a:txBody>
                  <a:tcPr marL="76679" marR="76679" marT="38340" marB="3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4</a:t>
                      </a:r>
                    </a:p>
                  </a:txBody>
                  <a:tcPr marL="76679" marR="76679" marT="38340" marB="383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8</a:t>
                      </a:r>
                    </a:p>
                  </a:txBody>
                  <a:tcPr marL="76679" marR="76679" marT="38340" marB="383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Kontrola czynników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całkowitą wariancję możemy rozdzielić na co najmniej trzy składniki: </a:t>
            </a:r>
          </a:p>
          <a:p>
            <a:pPr marL="989013" lvl="1" indent="-269875">
              <a:buFont typeface="Arial" pitchFamily="34" charset="0"/>
              <a:buChar char="•"/>
            </a:pPr>
            <a:r>
              <a:rPr lang="pl-PL" dirty="0" smtClean="0"/>
              <a:t>zmienność spowodowaną błędem (</a:t>
            </a:r>
            <a:r>
              <a:rPr lang="pl-PL" dirty="0" smtClean="0">
                <a:solidFill>
                  <a:srgbClr val="006699"/>
                </a:solidFill>
              </a:rPr>
              <a:t>wariancja wewnątrzgrupowa</a:t>
            </a:r>
            <a:r>
              <a:rPr lang="pl-PL" dirty="0" smtClean="0"/>
              <a:t>), </a:t>
            </a:r>
          </a:p>
          <a:p>
            <a:pPr marL="989013" lvl="1" indent="-269875">
              <a:buFont typeface="Arial" pitchFamily="34" charset="0"/>
              <a:buChar char="•"/>
            </a:pPr>
            <a:r>
              <a:rPr lang="pl-PL" dirty="0" smtClean="0"/>
              <a:t>zmienność spowodowaną </a:t>
            </a:r>
            <a:r>
              <a:rPr lang="pl-PL" dirty="0" smtClean="0">
                <a:solidFill>
                  <a:srgbClr val="006699"/>
                </a:solidFill>
              </a:rPr>
              <a:t>przynależnością do grupy eksperymentalnej</a:t>
            </a:r>
            <a:r>
              <a:rPr lang="pl-PL" dirty="0" smtClean="0"/>
              <a:t> </a:t>
            </a:r>
          </a:p>
          <a:p>
            <a:pPr marL="989013" lvl="1" indent="-269875">
              <a:buFont typeface="Arial" pitchFamily="34" charset="0"/>
              <a:buChar char="•"/>
            </a:pPr>
            <a:r>
              <a:rPr lang="pl-PL" dirty="0" smtClean="0"/>
              <a:t>zmienność spowodowaną </a:t>
            </a:r>
            <a:r>
              <a:rPr lang="pl-PL" dirty="0" smtClean="0">
                <a:solidFill>
                  <a:srgbClr val="006699"/>
                </a:solidFill>
              </a:rPr>
              <a:t>czynnikiem płci</a:t>
            </a:r>
            <a:r>
              <a:rPr lang="pl-PL" dirty="0" smtClean="0"/>
              <a:t>. </a:t>
            </a:r>
          </a:p>
          <a:p>
            <a:endParaRPr lang="pl-PL" dirty="0" smtClean="0"/>
          </a:p>
          <a:p>
            <a:r>
              <a:rPr lang="pl-PL" dirty="0" smtClean="0"/>
              <a:t>jest jeszcze dodatkowe źródło zmienności ― </a:t>
            </a:r>
            <a:r>
              <a:rPr lang="pl-PL" i="1" dirty="0" smtClean="0">
                <a:solidFill>
                  <a:srgbClr val="006699"/>
                </a:solidFill>
              </a:rPr>
              <a:t>interakcja</a:t>
            </a:r>
            <a:r>
              <a:rPr lang="pl-PL" i="1" dirty="0" smtClean="0"/>
              <a:t> 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wybór predyktorów – ocena </a:t>
            </a:r>
            <a:r>
              <a:rPr lang="pl-PL" dirty="0" smtClean="0"/>
              <a:t>istotności </a:t>
            </a:r>
            <a:r>
              <a:rPr lang="pl-PL" dirty="0" smtClean="0"/>
              <a:t>zmiennych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79513" y="2062883"/>
          <a:ext cx="8784976" cy="29362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689541"/>
                <a:gridCol w="3167110"/>
                <a:gridCol w="2928325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006699"/>
                          </a:solidFill>
                        </a:rPr>
                        <a:t>Rodzaj zmiennych</a:t>
                      </a:r>
                      <a:endParaRPr lang="pl-PL" dirty="0">
                        <a:solidFill>
                          <a:srgbClr val="00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006699"/>
                          </a:solidFill>
                        </a:rPr>
                        <a:t>1:1</a:t>
                      </a:r>
                    </a:p>
                    <a:p>
                      <a:r>
                        <a:rPr lang="pl-PL" dirty="0" smtClean="0">
                          <a:solidFill>
                            <a:srgbClr val="006699"/>
                          </a:solidFill>
                        </a:rPr>
                        <a:t>Jedna objaśniająca</a:t>
                      </a:r>
                      <a:endParaRPr lang="pl-PL" dirty="0">
                        <a:solidFill>
                          <a:srgbClr val="00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006699"/>
                          </a:solidFill>
                        </a:rPr>
                        <a:t>1:n</a:t>
                      </a:r>
                    </a:p>
                    <a:p>
                      <a:r>
                        <a:rPr lang="pl-PL" dirty="0" smtClean="0">
                          <a:solidFill>
                            <a:srgbClr val="006699"/>
                          </a:solidFill>
                        </a:rPr>
                        <a:t>Wiele zmiennych</a:t>
                      </a:r>
                      <a:endParaRPr lang="pl-PL" dirty="0">
                        <a:solidFill>
                          <a:srgbClr val="00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Ilościowe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Korelacja, wykres rozrzutu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Macierz korelacji, F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Ilościowa zależna, jakościowa objaśniająca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ANOVA jednoczynnikowa, </a:t>
                      </a:r>
                      <a:r>
                        <a:rPr lang="el-GR" dirty="0" smtClean="0"/>
                        <a:t>χ</a:t>
                      </a:r>
                      <a:r>
                        <a:rPr lang="pl-PL" baseline="30000" dirty="0" smtClean="0"/>
                        <a:t>2</a:t>
                      </a:r>
                    </a:p>
                    <a:p>
                      <a:r>
                        <a:rPr lang="pl-PL" baseline="0" dirty="0" smtClean="0"/>
                        <a:t>skategoryzowany histogram</a:t>
                      </a:r>
                      <a:endParaRPr lang="pl-P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Skategoryzowany wykres rozrzutu, </a:t>
                      </a:r>
                      <a:r>
                        <a:rPr lang="el-GR" dirty="0" smtClean="0"/>
                        <a:t>χ</a:t>
                      </a:r>
                      <a:r>
                        <a:rPr lang="pl-PL" baseline="30000" dirty="0" smtClean="0"/>
                        <a:t>2</a:t>
                      </a:r>
                    </a:p>
                    <a:p>
                      <a:r>
                        <a:rPr lang="pl-PL" dirty="0" smtClean="0"/>
                        <a:t>ANOVA dla</a:t>
                      </a:r>
                      <a:r>
                        <a:rPr lang="pl-PL" baseline="0" dirty="0" smtClean="0"/>
                        <a:t> układów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Jakościowa zależna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Tabela </a:t>
                      </a:r>
                      <a:r>
                        <a:rPr lang="pl-PL" dirty="0" err="1" smtClean="0"/>
                        <a:t>wielodzielcza</a:t>
                      </a:r>
                      <a:r>
                        <a:rPr lang="pl-PL" dirty="0" smtClean="0"/>
                        <a:t>, </a:t>
                      </a:r>
                      <a:r>
                        <a:rPr lang="el-GR" dirty="0" smtClean="0"/>
                        <a:t>χ</a:t>
                      </a:r>
                      <a:r>
                        <a:rPr lang="pl-PL" baseline="30000" dirty="0" smtClean="0"/>
                        <a:t>2</a:t>
                      </a:r>
                      <a:endParaRPr lang="pl-PL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aseline="0" dirty="0" smtClean="0"/>
                        <a:t>skategoryzowany </a:t>
                      </a:r>
                      <a:r>
                        <a:rPr lang="pl-PL" baseline="0" dirty="0" smtClean="0"/>
                        <a:t>histogram</a:t>
                      </a:r>
                      <a:endParaRPr lang="pl-PL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</a:t>
                      </a:r>
                      <a:r>
                        <a:rPr lang="pl-PL" baseline="30000" dirty="0" smtClean="0"/>
                        <a:t>2,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Tabele wielodzielcze,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dowolna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ocena ważności przez </a:t>
                      </a:r>
                      <a:r>
                        <a:rPr lang="pl-PL" dirty="0" err="1" smtClean="0"/>
                        <a:t>DTs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Interakcja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69875" indent="-179388">
              <a:buFont typeface="Arial" pitchFamily="34" charset="0"/>
              <a:buChar char="•"/>
            </a:pPr>
            <a:r>
              <a:rPr lang="pl-PL" dirty="0" smtClean="0"/>
              <a:t>Co by się stało, gdybyśmy w analizie </a:t>
            </a:r>
            <a:r>
              <a:rPr lang="pl-PL" dirty="0" smtClean="0">
                <a:solidFill>
                  <a:srgbClr val="FF0000"/>
                </a:solidFill>
              </a:rPr>
              <a:t>nie uwzględnili </a:t>
            </a:r>
            <a:r>
              <a:rPr lang="pl-PL" dirty="0" smtClean="0"/>
              <a:t>czynnika </a:t>
            </a:r>
            <a:r>
              <a:rPr lang="pl-PL" i="1" dirty="0" smtClean="0">
                <a:solidFill>
                  <a:srgbClr val="006699"/>
                </a:solidFill>
              </a:rPr>
              <a:t>Płeć</a:t>
            </a:r>
            <a:r>
              <a:rPr lang="pl-PL" i="1" dirty="0" smtClean="0"/>
              <a:t>, </a:t>
            </a:r>
            <a:r>
              <a:rPr lang="pl-PL" dirty="0" smtClean="0"/>
              <a:t>lecz przeprowadzili prosty test </a:t>
            </a:r>
            <a:r>
              <a:rPr lang="pl-PL" i="1" dirty="0" smtClean="0"/>
              <a:t>t</a:t>
            </a:r>
            <a:r>
              <a:rPr lang="pl-PL" dirty="0" smtClean="0"/>
              <a:t>? </a:t>
            </a:r>
          </a:p>
          <a:p>
            <a:pPr marL="269875" indent="-179388">
              <a:buFont typeface="Arial" pitchFamily="34" charset="0"/>
              <a:buChar char="•"/>
            </a:pPr>
            <a:r>
              <a:rPr lang="pl-PL" dirty="0" smtClean="0"/>
              <a:t>Jeśli obliczymy sumę kwadratów odchyleń od średniej (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pl-PL" dirty="0" smtClean="0"/>
              <a:t>) pomijając czynnik </a:t>
            </a:r>
            <a:r>
              <a:rPr lang="pl-PL" i="1" dirty="0" smtClean="0"/>
              <a:t>Płeć</a:t>
            </a:r>
            <a:r>
              <a:rPr lang="pl-PL" dirty="0" smtClean="0"/>
              <a:t> (stosujemy średnie wewnątrzgrupowe łącząc grupy badanych o różnej płci), to otrzymamy </a:t>
            </a:r>
            <a:r>
              <a:rPr lang="pl-PL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SS=10+10=20</a:t>
            </a:r>
            <a:r>
              <a:rPr lang="pl-PL" dirty="0" smtClean="0"/>
              <a:t>. </a:t>
            </a:r>
          </a:p>
          <a:p>
            <a:pPr marL="269875" indent="-179388">
              <a:buFont typeface="Arial" pitchFamily="34" charset="0"/>
              <a:buChar char="•"/>
            </a:pPr>
            <a:r>
              <a:rPr lang="pl-PL" dirty="0" smtClean="0"/>
              <a:t>Ta wewnątrzgrupowa suma kwadratów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pl-PL" dirty="0" smtClean="0">
                <a:solidFill>
                  <a:srgbClr val="006699"/>
                </a:solidFill>
              </a:rPr>
              <a:t> jest większa niż w przypadku, gdy uwzględniamy płeć</a:t>
            </a:r>
            <a:r>
              <a:rPr lang="pl-PL" dirty="0" smtClean="0"/>
              <a:t> (przy obliczaniu tych sum kwadratów stosujemy średnie wewnątrzgrupowe w obrębie </a:t>
            </a:r>
            <a:r>
              <a:rPr lang="pl-PL" i="1" dirty="0" smtClean="0"/>
              <a:t>SS</a:t>
            </a:r>
            <a:r>
              <a:rPr lang="pl-PL" dirty="0" smtClean="0"/>
              <a:t>; wyniosą one po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dirty="0" smtClean="0"/>
              <a:t> w każdej z grup, tak więc połączone wewnętrzne sumy kwadratów odchyleń będą równe </a:t>
            </a:r>
            <a:r>
              <a:rPr lang="pl-PL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2+2+2+2=8</a:t>
            </a:r>
            <a:r>
              <a:rPr lang="pl-PL" dirty="0" smtClean="0"/>
              <a:t>).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Interakcja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Różnica ta jest spowodowana faktem, iż średnie dla </a:t>
            </a:r>
            <a:r>
              <a:rPr lang="pl-PL" i="1" dirty="0" smtClean="0">
                <a:solidFill>
                  <a:srgbClr val="006699"/>
                </a:solidFill>
              </a:rPr>
              <a:t>mężczyzn</a:t>
            </a:r>
            <a:r>
              <a:rPr lang="pl-PL" dirty="0" smtClean="0"/>
              <a:t> są </a:t>
            </a:r>
            <a:r>
              <a:rPr lang="pl-PL" dirty="0" smtClean="0">
                <a:solidFill>
                  <a:srgbClr val="006699"/>
                </a:solidFill>
              </a:rPr>
              <a:t>systematycznie niższe </a:t>
            </a:r>
            <a:r>
              <a:rPr lang="pl-PL" dirty="0" smtClean="0"/>
              <a:t>od średnich dla </a:t>
            </a:r>
            <a:r>
              <a:rPr lang="pl-PL" i="1" dirty="0" smtClean="0"/>
              <a:t>kobiet</a:t>
            </a:r>
            <a:r>
              <a:rPr lang="pl-PL" dirty="0" smtClean="0"/>
              <a:t> i </a:t>
            </a:r>
            <a:r>
              <a:rPr lang="pl-PL" dirty="0" smtClean="0">
                <a:solidFill>
                  <a:srgbClr val="FF0000"/>
                </a:solidFill>
              </a:rPr>
              <a:t>różnica ta powoduje wzrost zmienności</a:t>
            </a:r>
            <a:r>
              <a:rPr lang="pl-PL" dirty="0" smtClean="0"/>
              <a:t>, w przypadku gdy pomijamy ten czynnik. </a:t>
            </a:r>
          </a:p>
          <a:p>
            <a:pPr marL="179388" indent="-179388">
              <a:buFont typeface="Arial" pitchFamily="34" charset="0"/>
              <a:buChar char="•"/>
            </a:pPr>
            <a:endParaRPr lang="pl-PL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pl-PL" sz="2400" dirty="0" smtClean="0"/>
              <a:t>W przypadku metody ANOVA możemy oceniać wpływ każdego z czynników, kontrolując wszystkie pozostałe;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400" dirty="0" smtClean="0"/>
              <a:t>ANOVA charakteryzuje się wyższą mocą niż prosty test </a:t>
            </a:r>
            <a:r>
              <a:rPr lang="pl-PL" sz="2400" i="1" dirty="0" smtClean="0"/>
              <a:t>t</a:t>
            </a:r>
            <a:r>
              <a:rPr lang="pl-PL" sz="2400" dirty="0" smtClean="0"/>
              <a:t> </a:t>
            </a:r>
            <a:br>
              <a:rPr lang="pl-PL" sz="2400" dirty="0" smtClean="0"/>
            </a:br>
            <a:r>
              <a:rPr lang="pl-PL" sz="2400" dirty="0" smtClean="0"/>
              <a:t>(potrzebujemy mniej obserwacji, aby stwierdzić istotny wpływ).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Efekty interakcji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ANOVA umożliwia wykrywanie </a:t>
            </a:r>
            <a:r>
              <a:rPr lang="pl-PL" dirty="0" smtClean="0">
                <a:solidFill>
                  <a:srgbClr val="FF0000"/>
                </a:solidFill>
              </a:rPr>
              <a:t>efektów </a:t>
            </a:r>
            <a:r>
              <a:rPr lang="pl-PL" i="1" dirty="0" smtClean="0">
                <a:solidFill>
                  <a:srgbClr val="FF0000"/>
                </a:solidFill>
              </a:rPr>
              <a:t>interakcji</a:t>
            </a:r>
            <a:r>
              <a:rPr lang="pl-PL" dirty="0" smtClean="0"/>
              <a:t> pomiędzy zmiennymi i w związku z tym testowanie bardziej </a:t>
            </a:r>
            <a:r>
              <a:rPr lang="pl-PL" dirty="0" smtClean="0">
                <a:solidFill>
                  <a:srgbClr val="006699"/>
                </a:solidFill>
              </a:rPr>
              <a:t>złożonych hipotez </a:t>
            </a:r>
            <a:r>
              <a:rPr lang="pl-PL" dirty="0" smtClean="0"/>
              <a:t>na temat otaczającej nas rzeczywistości. </a:t>
            </a:r>
          </a:p>
          <a:p>
            <a:r>
              <a:rPr lang="pl-PL" dirty="0" smtClean="0"/>
              <a:t>						Fisher, 1926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Kontrasty w analizie wariancji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>
            <a:normAutofit fontScale="925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>
                <a:solidFill>
                  <a:srgbClr val="006699"/>
                </a:solidFill>
              </a:rPr>
              <a:t>Analiza</a:t>
            </a:r>
            <a:r>
              <a:rPr lang="pl-PL" dirty="0" smtClean="0"/>
              <a:t> </a:t>
            </a:r>
            <a:r>
              <a:rPr lang="pl-PL" i="1" dirty="0" smtClean="0">
                <a:solidFill>
                  <a:srgbClr val="006699"/>
                </a:solidFill>
              </a:rPr>
              <a:t>post-hoc</a:t>
            </a:r>
            <a:r>
              <a:rPr lang="pl-PL" dirty="0" smtClean="0"/>
              <a:t> ― </a:t>
            </a:r>
            <a:r>
              <a:rPr lang="pl-PL" dirty="0" smtClean="0">
                <a:solidFill>
                  <a:srgbClr val="FF0000"/>
                </a:solidFill>
              </a:rPr>
              <a:t>testy porównań wielokrotnych </a:t>
            </a:r>
            <a:r>
              <a:rPr lang="pl-PL" dirty="0" smtClean="0"/>
              <a:t>wskazują, </a:t>
            </a:r>
            <a:r>
              <a:rPr lang="pl-PL" i="1" dirty="0" smtClean="0">
                <a:solidFill>
                  <a:srgbClr val="006699"/>
                </a:solidFill>
              </a:rPr>
              <a:t>które</a:t>
            </a:r>
            <a:r>
              <a:rPr lang="pl-PL" dirty="0" smtClean="0"/>
              <a:t> z analizowanych grup różnią się między sobą.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Są wykonywane po wykazaniu istotności statystyki F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Planując eksperyment możemy postawić hipotezy co do różnic między grupami czynnika.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Hipotezy </a:t>
            </a:r>
            <a:r>
              <a:rPr lang="pl-PL" i="1" dirty="0" smtClean="0">
                <a:solidFill>
                  <a:srgbClr val="006699"/>
                </a:solidFill>
              </a:rPr>
              <a:t>a priori </a:t>
            </a:r>
            <a:r>
              <a:rPr lang="pl-PL" dirty="0" smtClean="0"/>
              <a:t>(</a:t>
            </a:r>
            <a:r>
              <a:rPr lang="pl-PL" dirty="0" smtClean="0">
                <a:solidFill>
                  <a:srgbClr val="FF0000"/>
                </a:solidFill>
              </a:rPr>
              <a:t>porównania planowane</a:t>
            </a:r>
            <a:r>
              <a:rPr lang="pl-PL" dirty="0" smtClean="0"/>
              <a:t>) umożliwiają testowanie statystycznej istotności </a:t>
            </a:r>
            <a:r>
              <a:rPr lang="pl-PL" dirty="0" smtClean="0">
                <a:solidFill>
                  <a:srgbClr val="006699"/>
                </a:solidFill>
              </a:rPr>
              <a:t>przewidywanych</a:t>
            </a:r>
            <a:r>
              <a:rPr lang="pl-PL" dirty="0" smtClean="0"/>
              <a:t> różnic w określonych fragmentach naszego złożonego układu.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Jest to jeden z ważniejszych i niezastąpionych elementów składowych analizy każdego złożonego układu ANOVA.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Kontrasty: kombinacje średnich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13337"/>
          </a:xfrm>
        </p:spPr>
        <p:txBody>
          <a:bodyPr>
            <a:norm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Kontrasty pozwalają badać </a:t>
            </a:r>
            <a:r>
              <a:rPr lang="pl-PL" dirty="0" smtClean="0">
                <a:solidFill>
                  <a:srgbClr val="006699"/>
                </a:solidFill>
              </a:rPr>
              <a:t>hipotezy na temat różnic </a:t>
            </a:r>
            <a:r>
              <a:rPr lang="pl-PL" dirty="0" smtClean="0"/>
              <a:t>średnich w poszczególnych grupach.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Załóżmy że chcemy porównać lek A z lekiem B z wyłączeniem leku C (Przykład 1b). Wtedy </a:t>
            </a:r>
            <a:r>
              <a:rPr lang="pl-PL" dirty="0" smtClean="0">
                <a:solidFill>
                  <a:srgbClr val="006699"/>
                </a:solidFill>
              </a:rPr>
              <a:t>kontrasty</a:t>
            </a:r>
            <a:r>
              <a:rPr lang="pl-PL" dirty="0" smtClean="0"/>
              <a:t> będą następujące: </a:t>
            </a:r>
            <a:r>
              <a:rPr lang="pl-PL" dirty="0" smtClean="0">
                <a:solidFill>
                  <a:srgbClr val="006699"/>
                </a:solidFill>
              </a:rPr>
              <a:t>1, -</a:t>
            </a:r>
            <a:r>
              <a:rPr lang="pl-PL" dirty="0" err="1" smtClean="0">
                <a:solidFill>
                  <a:srgbClr val="006699"/>
                </a:solidFill>
              </a:rPr>
              <a:t>1</a:t>
            </a:r>
            <a:r>
              <a:rPr lang="pl-PL" dirty="0" smtClean="0">
                <a:solidFill>
                  <a:srgbClr val="006699"/>
                </a:solidFill>
              </a:rPr>
              <a:t>, 0 </a:t>
            </a:r>
            <a:r>
              <a:rPr lang="pl-PL" dirty="0" smtClean="0">
                <a:solidFill>
                  <a:srgbClr val="FF0000"/>
                </a:solidFill>
              </a:rPr>
              <a:t>[przykład 1f]</a:t>
            </a:r>
          </a:p>
          <a:p>
            <a:pPr marL="1004888" lvl="1" indent="-179388">
              <a:buFont typeface="Arial" pitchFamily="34" charset="0"/>
              <a:buChar char="•"/>
            </a:pPr>
            <a:r>
              <a:rPr lang="pl-PL" dirty="0" smtClean="0"/>
              <a:t>Jeśli grupy (leki) są takie same, to suma średnich pomnożonych przez odpowiednie wagi będzie miała wartość oczekiwaną równą 0.</a:t>
            </a:r>
          </a:p>
          <a:p>
            <a:pPr marL="1004888" lvl="1" indent="-179388">
              <a:buFont typeface="Arial" pitchFamily="34" charset="0"/>
              <a:buChar char="•"/>
            </a:pPr>
            <a:r>
              <a:rPr lang="pl-PL" dirty="0" smtClean="0"/>
              <a:t>Jeśli pacjenci leczeni lekiem C mają wyższy poziom hemoglobiny, wtedy średnia będzie mniejsza od 0 </a:t>
            </a:r>
            <a:br>
              <a:rPr lang="pl-PL" dirty="0" smtClean="0"/>
            </a:br>
            <a:r>
              <a:rPr lang="pl-PL" dirty="0" smtClean="0"/>
              <a:t>(waga -1)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Kontrasty: kombinacje średnich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Jeśli chcemy sprawdzić, czy leki B i C istotnie różnią się od leku A, tworzymy kontrast: </a:t>
            </a:r>
            <a:r>
              <a:rPr lang="pl-PL" dirty="0" smtClean="0">
                <a:solidFill>
                  <a:srgbClr val="006699"/>
                </a:solidFill>
              </a:rPr>
              <a:t>2, -1, -</a:t>
            </a:r>
            <a:r>
              <a:rPr lang="pl-PL" dirty="0" err="1" smtClean="0">
                <a:solidFill>
                  <a:srgbClr val="006699"/>
                </a:solidFill>
              </a:rPr>
              <a:t>1</a:t>
            </a:r>
            <a:r>
              <a:rPr lang="pl-PL" dirty="0" smtClean="0">
                <a:solidFill>
                  <a:srgbClr val="006699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[przykład 1g]</a:t>
            </a:r>
            <a:endParaRPr lang="pl-PL" dirty="0" smtClean="0">
              <a:solidFill>
                <a:srgbClr val="006699"/>
              </a:solidFill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Wagi muszą sumować się do 0, tylko wtedy suma ważonych średnich z poszczególnych grup będzie równa 0, a suma ta będzie się różnić od 0 tylko jeśli wystąpią różnice międzygrupowe.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Kontrasty: kombinacje średnich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19871" y="1268413"/>
            <a:ext cx="5278041" cy="5184923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[przykład 1f]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28003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04864"/>
            <a:ext cx="29622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157192"/>
            <a:ext cx="40862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r>
              <a:rPr lang="pl-PL" dirty="0" smtClean="0"/>
              <a:t>Kontrasty: kombinacje średnich</a:t>
            </a:r>
            <a:endParaRPr lang="pl-P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28003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3419872" y="1268760"/>
            <a:ext cx="206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kern="0" dirty="0" smtClean="0">
                <a:solidFill>
                  <a:srgbClr val="FF0000"/>
                </a:solidFill>
                <a:latin typeface="Calibri Light" pitchFamily="34" charset="0"/>
              </a:rPr>
              <a:t>[przykład 1g]</a:t>
            </a:r>
            <a:endParaRPr lang="pl-PL" dirty="0">
              <a:latin typeface="Calibri Light" pitchFamily="34" charset="0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44824"/>
            <a:ext cx="30194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149080"/>
            <a:ext cx="4057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5157192"/>
            <a:ext cx="2543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5877272"/>
            <a:ext cx="49244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rostokąt 14"/>
          <p:cNvSpPr/>
          <p:nvPr/>
        </p:nvSpPr>
        <p:spPr>
          <a:xfrm>
            <a:off x="6012160" y="5229200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kern="0" dirty="0" smtClean="0">
                <a:solidFill>
                  <a:srgbClr val="006699"/>
                </a:solidFill>
                <a:latin typeface="Calibri Light" pitchFamily="34" charset="0"/>
              </a:rPr>
              <a:t>odwrócone wagi</a:t>
            </a:r>
            <a:endParaRPr lang="pl-PL" dirty="0">
              <a:solidFill>
                <a:srgbClr val="006699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Efekty główne, </a:t>
            </a:r>
            <a:r>
              <a:rPr lang="pl-PL" dirty="0" smtClean="0">
                <a:solidFill>
                  <a:srgbClr val="006699"/>
                </a:solidFill>
              </a:rPr>
              <a:t>interakcja dwuczynnikowa</a:t>
            </a:r>
            <a:endParaRPr lang="pl-PL" dirty="0">
              <a:solidFill>
                <a:srgbClr val="0066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413"/>
            <a:ext cx="8568951" cy="3240707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Wyobraźmy sobie, że mamy grupę studentów nastawionych na </a:t>
            </a:r>
            <a:r>
              <a:rPr lang="pl-PL" b="1" dirty="0" smtClean="0"/>
              <a:t>wysokie oceny </a:t>
            </a:r>
            <a:r>
              <a:rPr lang="pl-PL" dirty="0" smtClean="0"/>
              <a:t>oraz drugą grupę  „</a:t>
            </a:r>
            <a:r>
              <a:rPr lang="pl-PL" b="1" dirty="0" smtClean="0"/>
              <a:t>pozbawioną ambicji</a:t>
            </a:r>
            <a:r>
              <a:rPr lang="pl-PL" dirty="0" smtClean="0"/>
              <a:t>". </a:t>
            </a:r>
          </a:p>
          <a:p>
            <a:r>
              <a:rPr lang="pl-PL" dirty="0" smtClean="0"/>
              <a:t>Utwórzmy następnie w sposób losowy dwie podgrupy o równej liczebności w każdej z prób i wśród studentów jednej podgrupy przeprowadźmy test o </a:t>
            </a:r>
            <a:r>
              <a:rPr lang="pl-PL" b="1" dirty="0" smtClean="0"/>
              <a:t>wysokim stopniu trudności</a:t>
            </a:r>
            <a:r>
              <a:rPr lang="pl-PL" dirty="0" smtClean="0"/>
              <a:t>, a wśród studentów drugiej podgrupy test o </a:t>
            </a:r>
            <a:r>
              <a:rPr lang="pl-PL" b="1" dirty="0" smtClean="0"/>
              <a:t>niskim poziomie trudności</a:t>
            </a:r>
            <a:r>
              <a:rPr lang="pl-PL" dirty="0" smtClean="0"/>
              <a:t>. Mierzymy wyniki uzyskane przez studentów w teście. 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331640" y="4725144"/>
          <a:ext cx="6096000" cy="100584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r>
                        <a:rPr lang="pl-PL" dirty="0" smtClean="0"/>
                        <a:t>Średnie wyników</a:t>
                      </a:r>
                      <a:endParaRPr lang="pl-PL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Ambitni</a:t>
                      </a:r>
                      <a:endParaRPr lang="pl-PL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Leserzy</a:t>
                      </a:r>
                      <a:endParaRPr lang="pl-PL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Test </a:t>
                      </a:r>
                      <a:r>
                        <a:rPr lang="pl-PL" dirty="0" smtClean="0"/>
                        <a:t>trudny</a:t>
                      </a:r>
                      <a:r>
                        <a:rPr lang="pl-PL" dirty="0"/>
                        <a:t/>
                      </a:r>
                      <a:br>
                        <a:rPr lang="pl-PL" dirty="0"/>
                      </a:br>
                      <a:r>
                        <a:rPr lang="pl-PL" dirty="0"/>
                        <a:t>Test łatwy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10</a:t>
                      </a:r>
                      <a:br>
                        <a:rPr lang="pl-PL"/>
                      </a:br>
                      <a:r>
                        <a:rPr lang="pl-PL"/>
                        <a:t>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  <a:br>
                        <a:rPr lang="pl-PL" dirty="0"/>
                      </a:br>
                      <a:r>
                        <a:rPr lang="pl-PL" dirty="0"/>
                        <a:t>10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Efekty główne, interakcja dwuczynnikowa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jaki sposób moglibyśmy podsumować te wyniki? Czy możemy wyciągnąć wniosek, że </a:t>
            </a:r>
          </a:p>
          <a:p>
            <a:pPr marL="514350" indent="-514350">
              <a:buAutoNum type="arabicParenBoth"/>
            </a:pPr>
            <a:r>
              <a:rPr lang="pl-PL" dirty="0" smtClean="0"/>
              <a:t>testy bardziej wymagające powodują, że studenci pracują bardziej intensywnie, </a:t>
            </a:r>
          </a:p>
          <a:p>
            <a:pPr marL="514350" indent="-514350">
              <a:buAutoNum type="arabicParenBoth"/>
            </a:pPr>
            <a:r>
              <a:rPr lang="pl-PL" dirty="0" smtClean="0"/>
              <a:t>studenci nastawieni na osiągnięcia pracują intensywniej od studentów nie nastawionych na osiągnięcia? </a:t>
            </a:r>
          </a:p>
          <a:p>
            <a:pPr marL="514350" indent="-514350"/>
            <a:r>
              <a:rPr lang="pl-PL" dirty="0" smtClean="0"/>
              <a:t>Żadne z tych stwierdzeń nie odzwierciedla istoty tych wyraźnie regularnych relacji pomiędzy średnimi. </a:t>
            </a:r>
          </a:p>
          <a:p>
            <a:pPr marL="514350" indent="-514350"/>
            <a:r>
              <a:rPr lang="pl-PL" dirty="0" smtClean="0"/>
              <a:t>stwierdzenia 1 i 2 opisują tzw.</a:t>
            </a:r>
            <a:r>
              <a:rPr lang="pl-PL" dirty="0" smtClean="0">
                <a:solidFill>
                  <a:srgbClr val="006699"/>
                </a:solidFill>
              </a:rPr>
              <a:t> </a:t>
            </a:r>
            <a:r>
              <a:rPr lang="pl-PL" b="1" i="1" dirty="0" smtClean="0">
                <a:solidFill>
                  <a:srgbClr val="006699"/>
                </a:solidFill>
              </a:rPr>
              <a:t>efekty główne</a:t>
            </a:r>
            <a:endParaRPr lang="pl-PL" b="1" dirty="0">
              <a:solidFill>
                <a:srgbClr val="006699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 Light" pitchFamily="34" charset="0"/>
              </a:rPr>
              <a:t>Gadatliwość studentów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5"/>
            <a:ext cx="8712968" cy="2160240"/>
          </a:xfrm>
        </p:spPr>
        <p:txBody>
          <a:bodyPr/>
          <a:lstStyle/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Eksperyment:</a:t>
            </a:r>
            <a:r>
              <a:rPr lang="pl-PL" dirty="0" smtClean="0">
                <a:latin typeface="Calibri Light" pitchFamily="34" charset="0"/>
              </a:rPr>
              <a:t> badana jest </a:t>
            </a:r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liczba pytań zadanych</a:t>
            </a:r>
            <a:r>
              <a:rPr lang="pl-PL" dirty="0" smtClean="0">
                <a:latin typeface="Calibri Light" pitchFamily="34" charset="0"/>
              </a:rPr>
              <a:t> przez studentów w trakcie wykładu ze statystyki. </a:t>
            </a:r>
          </a:p>
          <a:p>
            <a:r>
              <a:rPr lang="pl-PL" dirty="0" smtClean="0">
                <a:latin typeface="Calibri Light" pitchFamily="34" charset="0"/>
              </a:rPr>
              <a:t>Monitorowano tajemniczym urządzeniem 12 studentów. Osoby te zadały od 0 do 4 pytań wykładowcy.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latin typeface="Calibri Light" pitchFamily="34" charset="0"/>
              </a:rPr>
              <a:t>KISIM, WIMiIP, AGH</a:t>
            </a:r>
            <a:endParaRPr lang="pl-PL">
              <a:latin typeface="Calibri Light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95536" y="3501008"/>
          <a:ext cx="5544616" cy="2644511"/>
        </p:xfrm>
        <a:graphic>
          <a:graphicData uri="http://schemas.openxmlformats.org/drawingml/2006/table">
            <a:tbl>
              <a:tblPr/>
              <a:tblGrid>
                <a:gridCol w="1467692"/>
                <a:gridCol w="2228718"/>
                <a:gridCol w="1848206"/>
              </a:tblGrid>
              <a:tr h="384043">
                <a:tc>
                  <a:txBody>
                    <a:bodyPr/>
                    <a:lstStyle/>
                    <a:p>
                      <a:pPr algn="ctr" fontAlgn="b"/>
                      <a:endParaRPr lang="pl-PL" sz="2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Ekstrawertycy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Introwertycy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Aula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48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8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Sala sem.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48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300192" y="4437112"/>
          <a:ext cx="2448272" cy="108012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224136"/>
                <a:gridCol w="1224136"/>
              </a:tblGrid>
              <a:tr h="5400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śr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1,92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00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/>
                        <a:t>war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/>
                        <a:t>2,27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Efekty główne, interakcja dwuczynnikowa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113337"/>
          </a:xfrm>
        </p:spPr>
        <p:txBody>
          <a:bodyPr>
            <a:normAutofit lnSpcReduction="100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Odpowiednim sposobem podsumowania wyników byłoby stwierdzenie, że </a:t>
            </a:r>
            <a:r>
              <a:rPr lang="pl-PL" dirty="0" smtClean="0">
                <a:solidFill>
                  <a:srgbClr val="006699"/>
                </a:solidFill>
              </a:rPr>
              <a:t>testy wymagające powodują intensywniejszą pracę tylko wśród studentów nastawionych na osiągnięcia</a:t>
            </a:r>
            <a:r>
              <a:rPr lang="pl-PL" dirty="0" smtClean="0"/>
              <a:t>, podczas gdy łatwe testy wpływają mobilizująco na studentów nie nastawionych na osiągnięcia.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Inaczej mówiąc, rodzaj nastawienia na osiągnięcia oraz stopień trudności testu</a:t>
            </a:r>
            <a:r>
              <a:rPr lang="pl-PL" dirty="0" smtClean="0">
                <a:solidFill>
                  <a:srgbClr val="006699"/>
                </a:solidFill>
              </a:rPr>
              <a:t> </a:t>
            </a:r>
            <a:r>
              <a:rPr lang="pl-PL" i="1" dirty="0" smtClean="0">
                <a:solidFill>
                  <a:srgbClr val="006699"/>
                </a:solidFill>
              </a:rPr>
              <a:t>współdziałają</a:t>
            </a:r>
            <a:r>
              <a:rPr lang="pl-PL" dirty="0" smtClean="0">
                <a:solidFill>
                  <a:srgbClr val="006699"/>
                </a:solidFill>
              </a:rPr>
              <a:t> </a:t>
            </a:r>
            <a:r>
              <a:rPr lang="pl-PL" dirty="0" smtClean="0"/>
              <a:t>we wpływie na wysiłek studentów, w szczególności jest to przykład </a:t>
            </a:r>
            <a:r>
              <a:rPr lang="pl-PL" i="1" dirty="0" smtClean="0">
                <a:solidFill>
                  <a:srgbClr val="006699"/>
                </a:solidFill>
              </a:rPr>
              <a:t>dwuczynnikowej interakcji</a:t>
            </a:r>
            <a:r>
              <a:rPr lang="pl-PL" dirty="0" smtClean="0"/>
              <a:t> pomiędzy nastawieniem na osiągnięcia a stopniem trudności testu.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Interakcje wyższego rzędu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Podczas gdy interakcja dwuczynnikowa może być stosunkowo łatwo wyrażona werbalnie, interakcje wyższego rzędu są coraz trudniejsze do wyrażenia słowami.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Wyobraźmy sobie, że w przedstawionym wcześniej badaniu osiągnięć uwzględniliśmy czynnik </a:t>
            </a:r>
            <a:r>
              <a:rPr lang="pl-PL" i="1" dirty="0" smtClean="0"/>
              <a:t>Płeć</a:t>
            </a:r>
            <a:r>
              <a:rPr lang="pl-PL" dirty="0" smtClean="0"/>
              <a:t> i otrzymaliśmy następujący układ średnich: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Interakcje wyższego rzędu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4869160"/>
            <a:ext cx="8229600" cy="1368152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W jaki sposób możemy teraz podsumować wyniki? Układ pokazany w powyższej tabeli przedstawia </a:t>
            </a:r>
            <a:r>
              <a:rPr lang="pl-PL" i="1" dirty="0" smtClean="0">
                <a:solidFill>
                  <a:srgbClr val="006699"/>
                </a:solidFill>
              </a:rPr>
              <a:t>trójczynnikową</a:t>
            </a:r>
            <a:r>
              <a:rPr lang="pl-PL" dirty="0" smtClean="0"/>
              <a:t> interakcję pomiędzy czynnikami.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79513" y="1196752"/>
          <a:ext cx="5040559" cy="266396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811451"/>
                <a:gridCol w="1614554"/>
                <a:gridCol w="1614554"/>
              </a:tblGrid>
              <a:tr h="691903">
                <a:tc>
                  <a:txBody>
                    <a:bodyPr/>
                    <a:lstStyle/>
                    <a:p>
                      <a:pPr algn="l"/>
                      <a:r>
                        <a:rPr lang="pl-PL" dirty="0"/>
                        <a:t>Kobiety</a:t>
                      </a:r>
                      <a:br>
                        <a:rPr lang="pl-PL" dirty="0"/>
                      </a:br>
                      <a:r>
                        <a:rPr lang="pl-PL" dirty="0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Ambitni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Leserzy</a:t>
                      </a:r>
                      <a:endParaRPr lang="pl-PL" dirty="0"/>
                    </a:p>
                  </a:txBody>
                  <a:tcPr anchor="ctr"/>
                </a:tc>
              </a:tr>
              <a:tr h="532233"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/>
                        <a:t>Test trudny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Test łatwy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10</a:t>
                      </a:r>
                      <a:br>
                        <a:rPr lang="pl-PL"/>
                      </a:br>
                      <a:r>
                        <a:rPr lang="pl-PL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5</a:t>
                      </a:r>
                      <a:br>
                        <a:rPr lang="pl-PL"/>
                      </a:br>
                      <a:r>
                        <a:rPr lang="pl-PL"/>
                        <a:t>10</a:t>
                      </a:r>
                    </a:p>
                  </a:txBody>
                  <a:tcPr anchor="ctr"/>
                </a:tc>
              </a:tr>
              <a:tr h="691903">
                <a:tc>
                  <a:txBody>
                    <a:bodyPr/>
                    <a:lstStyle/>
                    <a:p>
                      <a:pPr algn="l"/>
                      <a:r>
                        <a:rPr lang="pl-PL"/>
                        <a:t>Mężczyźni</a:t>
                      </a:r>
                      <a:br>
                        <a:rPr lang="pl-PL"/>
                      </a:br>
                      <a:r>
                        <a:rPr lang="pl-PL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Ambitni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Leserzy</a:t>
                      </a:r>
                      <a:endParaRPr lang="pl-PL" dirty="0"/>
                    </a:p>
                  </a:txBody>
                  <a:tcPr anchor="ctr"/>
                </a:tc>
              </a:tr>
              <a:tr h="53223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Test trudny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Test łatwy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  <a:br>
                        <a:rPr lang="pl-PL" dirty="0"/>
                      </a:br>
                      <a:r>
                        <a:rPr lang="pl-PL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  <a:br>
                        <a:rPr lang="pl-PL" dirty="0"/>
                      </a:br>
                      <a:r>
                        <a:rPr lang="pl-PL" dirty="0"/>
                        <a:t>1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6757" y="1916832"/>
            <a:ext cx="377724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Interakcje wyższego rzędu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88023" y="1268413"/>
            <a:ext cx="3909889" cy="3744763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Kobiety nastawione na osiągnięcia pracują intensywniej z testami bardziej wymagającymi niż z testami łatwymi, podczas gdy kobiety nie nastawione na osiągnięcia pracują intensywniej nad testami łatwymi niż nad trudnymi.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1433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395536" y="4941168"/>
            <a:ext cx="390988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przypadku mężczyzn interakcja ta ma charakter przeciwny.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Ogólny sposób wyrażania interakcji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413"/>
            <a:ext cx="8302377" cy="5113337"/>
          </a:xfrm>
        </p:spPr>
        <p:txBody>
          <a:bodyPr>
            <a:normAutofit fontScale="92500" lnSpcReduction="10000"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pl-PL" dirty="0" smtClean="0"/>
              <a:t>Dany efekt jest </a:t>
            </a:r>
            <a:r>
              <a:rPr lang="pl-PL" dirty="0" smtClean="0">
                <a:solidFill>
                  <a:srgbClr val="006699"/>
                </a:solidFill>
              </a:rPr>
              <a:t>modyfikowany (warunkowany) </a:t>
            </a:r>
            <a:r>
              <a:rPr lang="pl-PL" dirty="0" smtClean="0"/>
              <a:t>przez inny efekt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pl-PL" dirty="0" smtClean="0">
                <a:solidFill>
                  <a:srgbClr val="FF0000"/>
                </a:solidFill>
              </a:rPr>
              <a:t>Efekt główny </a:t>
            </a:r>
            <a:r>
              <a:rPr lang="pl-PL" dirty="0" smtClean="0"/>
              <a:t>w postaci trudności testu jest modyfikowany przez nastawienia na osiągnięcia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pl-PL" dirty="0" smtClean="0"/>
              <a:t>Dwuczynnikowa interakcja pomiędzy trudnością testu </a:t>
            </a:r>
            <a:br>
              <a:rPr lang="pl-PL" dirty="0" smtClean="0"/>
            </a:br>
            <a:r>
              <a:rPr lang="pl-PL" dirty="0" smtClean="0"/>
              <a:t>i nastawieniem na osiągnięcia jest modyfikowana (warunkowana) przez czynnik </a:t>
            </a:r>
            <a:r>
              <a:rPr lang="pl-PL" i="1" dirty="0" smtClean="0"/>
              <a:t>Płeć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pl-PL" dirty="0" smtClean="0"/>
              <a:t>Czteroczynnikowa interakcja: trójczynnikowa interakcja jest modyfikowana poprzez wpływ czwartej zmiennej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pl-PL" dirty="0" smtClean="0"/>
              <a:t>Interakcje piątego lub wyższych stopni nie należą do rzadkości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1296491"/>
          </a:xfrm>
        </p:spPr>
        <p:txBody>
          <a:bodyPr/>
          <a:lstStyle/>
          <a:p>
            <a:pPr marL="269875" indent="-269875">
              <a:buFont typeface="Arial" pitchFamily="34" charset="0"/>
              <a:buChar char="•"/>
            </a:pPr>
            <a:r>
              <a:rPr lang="pl-PL" sz="2400" dirty="0" smtClean="0"/>
              <a:t>Analiza tygodniowych utargów sieci sklepów.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sz="2400" dirty="0" smtClean="0"/>
              <a:t>Czy lokalizacja i wielkość sklepu ma znaczenie?</a:t>
            </a:r>
            <a:endParaRPr lang="pl-PL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90750"/>
            <a:ext cx="59245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6119664" y="6381328"/>
            <a:ext cx="3024336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 smtClean="0"/>
              <a:t>Szmigiel Cz., </a:t>
            </a:r>
            <a:r>
              <a:rPr lang="pl-PL" sz="800" dirty="0" err="1" smtClean="0"/>
              <a:t>Mercik</a:t>
            </a:r>
            <a:r>
              <a:rPr lang="pl-PL" sz="800" dirty="0" smtClean="0"/>
              <a:t> J, Ekonometria, </a:t>
            </a:r>
            <a:r>
              <a:rPr lang="pl-PL" sz="800" dirty="0" err="1" smtClean="0"/>
              <a:t>WSZiF</a:t>
            </a:r>
            <a:r>
              <a:rPr lang="pl-PL" sz="800" dirty="0" smtClean="0"/>
              <a:t>, Wrocław, 2000</a:t>
            </a:r>
            <a:endParaRPr lang="pl-PL" sz="8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825" y="2204864"/>
            <a:ext cx="2924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62960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44005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381625"/>
            <a:ext cx="51720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780928"/>
            <a:ext cx="30861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5301208"/>
            <a:ext cx="942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5868144" y="692696"/>
            <a:ext cx="3024336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 smtClean="0"/>
              <a:t>Szmigiel Cz., </a:t>
            </a:r>
            <a:r>
              <a:rPr lang="pl-PL" sz="800" dirty="0" err="1" smtClean="0"/>
              <a:t>Mercik</a:t>
            </a:r>
            <a:r>
              <a:rPr lang="pl-PL" sz="800" dirty="0" smtClean="0"/>
              <a:t> J, Ekonometria, </a:t>
            </a:r>
            <a:r>
              <a:rPr lang="pl-PL" sz="800" dirty="0" err="1" smtClean="0"/>
              <a:t>WSZiF</a:t>
            </a:r>
            <a:r>
              <a:rPr lang="pl-PL" sz="800" dirty="0" smtClean="0"/>
              <a:t>, Wrocław, 2000</a:t>
            </a:r>
            <a:endParaRPr lang="pl-PL" sz="800" dirty="0"/>
          </a:p>
        </p:txBody>
      </p:sp>
      <p:sp>
        <p:nvSpPr>
          <p:cNvPr id="11" name="Elipsa 10"/>
          <p:cNvSpPr/>
          <p:nvPr/>
        </p:nvSpPr>
        <p:spPr>
          <a:xfrm>
            <a:off x="1907704" y="3645024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395536" y="4005064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4100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84784"/>
            <a:ext cx="374822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933056"/>
            <a:ext cx="3511103" cy="212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a 9"/>
          <p:cNvSpPr/>
          <p:nvPr/>
        </p:nvSpPr>
        <p:spPr>
          <a:xfrm>
            <a:off x="1907704" y="3501008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467544" y="3140968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4100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84784"/>
            <a:ext cx="374822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933056"/>
            <a:ext cx="3511103" cy="212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a 9"/>
          <p:cNvSpPr/>
          <p:nvPr/>
        </p:nvSpPr>
        <p:spPr>
          <a:xfrm>
            <a:off x="1907704" y="3501008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467544" y="3140968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0625" y="1362075"/>
            <a:ext cx="6761163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Skąd różnica w wynikach?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3337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strategia kodowania </a:t>
            </a:r>
            <a:r>
              <a:rPr lang="pl-PL" dirty="0" err="1" smtClean="0"/>
              <a:t>predyktora</a:t>
            </a:r>
            <a:r>
              <a:rPr lang="pl-PL" dirty="0" smtClean="0"/>
              <a:t> jakościowego: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>
                <a:solidFill>
                  <a:srgbClr val="006699"/>
                </a:solidFill>
              </a:rPr>
              <a:t>parametryzacja z sigma-ograniczeniami</a:t>
            </a:r>
            <a:r>
              <a:rPr lang="pl-PL" dirty="0" smtClean="0"/>
              <a:t>: </a:t>
            </a:r>
            <a:br>
              <a:rPr lang="pl-PL" dirty="0" smtClean="0"/>
            </a:br>
            <a:r>
              <a:rPr lang="pl-PL" dirty="0" smtClean="0"/>
              <a:t>wartości używane do oznaczenia przynależności do grupy (1 i -1) sumują się do zera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>
                <a:solidFill>
                  <a:srgbClr val="006699"/>
                </a:solidFill>
              </a:rPr>
              <a:t>model </a:t>
            </a:r>
            <a:r>
              <a:rPr lang="pl-PL" dirty="0" err="1" smtClean="0">
                <a:solidFill>
                  <a:srgbClr val="006699"/>
                </a:solidFill>
              </a:rPr>
              <a:t>przeparametryzowany</a:t>
            </a:r>
            <a:r>
              <a:rPr lang="pl-PL" dirty="0" smtClean="0"/>
              <a:t>: </a:t>
            </a:r>
            <a:br>
              <a:rPr lang="pl-PL" dirty="0" smtClean="0"/>
            </a:br>
            <a:r>
              <a:rPr lang="pl-PL" dirty="0" smtClean="0"/>
              <a:t>zastosowanie zmiennej wskaźnikowej, </a:t>
            </a:r>
            <a:br>
              <a:rPr lang="pl-PL" dirty="0" smtClean="0"/>
            </a:br>
            <a:r>
              <a:rPr lang="pl-PL" dirty="0" smtClean="0"/>
              <a:t>dla każdej grupy oddzielna zmienna objaśniająca</a:t>
            </a:r>
          </a:p>
          <a:p>
            <a:pPr marL="269875" indent="-269875"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 Light" pitchFamily="34" charset="0"/>
              </a:rPr>
              <a:t>Wariancja dla średnich w grupach</a:t>
            </a:r>
            <a:endParaRPr lang="pl-PL" dirty="0">
              <a:latin typeface="Calibri Light" pitchFamily="34" charset="0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</p:nvPr>
        </p:nvGraphicFramePr>
        <p:xfrm>
          <a:off x="539552" y="1340769"/>
          <a:ext cx="7920882" cy="2088231"/>
        </p:xfrm>
        <a:graphic>
          <a:graphicData uri="http://schemas.openxmlformats.org/drawingml/2006/table">
            <a:tbl>
              <a:tblPr/>
              <a:tblGrid>
                <a:gridCol w="1370922"/>
                <a:gridCol w="2081770"/>
                <a:gridCol w="1726346"/>
                <a:gridCol w="1370922"/>
                <a:gridCol w="1370922"/>
              </a:tblGrid>
              <a:tr h="4216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Średnia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Ekstrawertycy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Introwertycy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śr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83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Aula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16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Sala sem.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śr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4216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latin typeface="Calibri Light" pitchFamily="34" charset="0"/>
              </a:rPr>
              <a:t>KISIM, WIMiIP, AGH</a:t>
            </a:r>
            <a:endParaRPr lang="pl-PL">
              <a:latin typeface="Calibri Light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39552" y="364502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Calibri Light" pitchFamily="34" charset="0"/>
              </a:rPr>
              <a:t>wariancja związana z podziałem ekstrawertyk-introwertyk</a:t>
            </a:r>
            <a:br>
              <a:rPr lang="pl-PL" sz="2400" dirty="0" smtClean="0">
                <a:latin typeface="Calibri Light" pitchFamily="34" charset="0"/>
              </a:rPr>
            </a:br>
            <a:r>
              <a:rPr lang="pl-PL" sz="2400" dirty="0" smtClean="0">
                <a:latin typeface="Calibri Light" pitchFamily="34" charset="0"/>
              </a:rPr>
              <a:t>jest większa, niż wariancja aula-sala</a:t>
            </a:r>
            <a:endParaRPr lang="pl-PL" sz="2400" dirty="0">
              <a:latin typeface="Calibri Light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39552" y="465313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Calibri Light" pitchFamily="34" charset="0"/>
              </a:rPr>
              <a:t>zmienność w większym stopniu zależy od osobowości niż miejsca</a:t>
            </a:r>
            <a:endParaRPr lang="pl-PL" sz="2400" dirty="0">
              <a:latin typeface="Calibri Light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39552" y="530120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Calibri Light" pitchFamily="34" charset="0"/>
              </a:rPr>
              <a:t>osobowość silniej wpływa na zróżnicowanie</a:t>
            </a:r>
            <a:endParaRPr lang="pl-PL" sz="2400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Sześć typów sum kwadratów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>
                <a:solidFill>
                  <a:srgbClr val="006699"/>
                </a:solidFill>
              </a:rPr>
              <a:t>Sumy kwadratów typu I </a:t>
            </a:r>
            <a:r>
              <a:rPr lang="pl-PL" dirty="0" smtClean="0"/>
              <a:t>– szacowane są serie równań regresji ułożone </a:t>
            </a:r>
            <a:r>
              <a:rPr lang="pl-PL" dirty="0" smtClean="0">
                <a:solidFill>
                  <a:srgbClr val="FF0000"/>
                </a:solidFill>
              </a:rPr>
              <a:t>hierarchicznie</a:t>
            </a:r>
            <a:r>
              <a:rPr lang="pl-PL" dirty="0" smtClean="0"/>
              <a:t>, przy czym w każdym kroku dodawany jest dodatkowy efekt do modelu.</a:t>
            </a:r>
          </a:p>
          <a:p>
            <a:r>
              <a:rPr lang="pl-PL" dirty="0" smtClean="0">
                <a:solidFill>
                  <a:srgbClr val="006699"/>
                </a:solidFill>
              </a:rPr>
              <a:t>Sumy kwadratów typu II </a:t>
            </a:r>
            <a:r>
              <a:rPr lang="pl-PL" dirty="0" smtClean="0"/>
              <a:t>– </a:t>
            </a:r>
            <a:r>
              <a:rPr lang="pl-PL" dirty="0" smtClean="0">
                <a:solidFill>
                  <a:srgbClr val="FF0000"/>
                </a:solidFill>
              </a:rPr>
              <a:t>niezmiennicze względem kolejności</a:t>
            </a:r>
            <a:r>
              <a:rPr lang="pl-PL" dirty="0" smtClean="0"/>
              <a:t>, według której efekty są wprowadzane do modelu</a:t>
            </a:r>
          </a:p>
          <a:p>
            <a:r>
              <a:rPr lang="pl-PL" dirty="0" smtClean="0">
                <a:solidFill>
                  <a:srgbClr val="006699"/>
                </a:solidFill>
              </a:rPr>
              <a:t>Sumy kwadratów typu III </a:t>
            </a:r>
            <a:r>
              <a:rPr lang="pl-PL" dirty="0" smtClean="0"/>
              <a:t>– w przypadku układów o </a:t>
            </a:r>
            <a:r>
              <a:rPr lang="pl-PL" dirty="0" smtClean="0">
                <a:solidFill>
                  <a:srgbClr val="FF0000"/>
                </a:solidFill>
              </a:rPr>
              <a:t>nierównych licznościach</a:t>
            </a:r>
            <a:r>
              <a:rPr lang="pl-PL" dirty="0" smtClean="0"/>
              <a:t> w obrębie podklas</a:t>
            </a:r>
          </a:p>
          <a:p>
            <a:r>
              <a:rPr lang="pl-PL" dirty="0" smtClean="0">
                <a:solidFill>
                  <a:srgbClr val="006699"/>
                </a:solidFill>
              </a:rPr>
              <a:t>Sumy kwadratów typu IV </a:t>
            </a:r>
            <a:r>
              <a:rPr lang="pl-PL" dirty="0" smtClean="0"/>
              <a:t>– w układach ANOVA zawierających podklasy o brakujących obserwacjach (</a:t>
            </a:r>
            <a:r>
              <a:rPr lang="pl-PL" dirty="0" smtClean="0">
                <a:solidFill>
                  <a:srgbClr val="FF0000"/>
                </a:solidFill>
              </a:rPr>
              <a:t>niezalecane</a:t>
            </a:r>
            <a:r>
              <a:rPr lang="pl-PL" dirty="0" smtClean="0"/>
              <a:t>).</a:t>
            </a:r>
          </a:p>
          <a:p>
            <a:r>
              <a:rPr lang="pl-PL" dirty="0" smtClean="0">
                <a:solidFill>
                  <a:srgbClr val="006699"/>
                </a:solidFill>
              </a:rPr>
              <a:t>Sumy kwadratów typu V </a:t>
            </a:r>
            <a:r>
              <a:rPr lang="pl-PL" dirty="0" smtClean="0"/>
              <a:t>– podejście  wykorzystywane w doświadczalnictwie przemysłowym do analizowania </a:t>
            </a:r>
            <a:r>
              <a:rPr lang="pl-PL" dirty="0" smtClean="0">
                <a:solidFill>
                  <a:srgbClr val="FF0000"/>
                </a:solidFill>
              </a:rPr>
              <a:t>planów (układów) czynnikowych frakcyjnych</a:t>
            </a:r>
          </a:p>
          <a:p>
            <a:r>
              <a:rPr lang="pl-PL" dirty="0" smtClean="0">
                <a:solidFill>
                  <a:srgbClr val="006699"/>
                </a:solidFill>
              </a:rPr>
              <a:t>Sumy kwadratów typu VI </a:t>
            </a:r>
            <a:r>
              <a:rPr lang="pl-PL" dirty="0" smtClean="0"/>
              <a:t>(hipotezy efektywne) - stosowane w programach wykorzystujących tylko </a:t>
            </a:r>
            <a:r>
              <a:rPr lang="pl-PL" dirty="0" smtClean="0">
                <a:solidFill>
                  <a:srgbClr val="FF0000"/>
                </a:solidFill>
              </a:rPr>
              <a:t>model z sigma-ograniczeniami 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2"/>
            <a:ext cx="7488237" cy="719807"/>
          </a:xfrm>
        </p:spPr>
        <p:txBody>
          <a:bodyPr/>
          <a:lstStyle/>
          <a:p>
            <a:r>
              <a:rPr lang="pl-PL" dirty="0" smtClean="0"/>
              <a:t>Układy międzygrupowe </a:t>
            </a:r>
            <a:br>
              <a:rPr lang="pl-PL" dirty="0" smtClean="0"/>
            </a:br>
            <a:r>
              <a:rPr lang="pl-PL" dirty="0" smtClean="0"/>
              <a:t>i układy z powtarzanymi pomiarami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413"/>
            <a:ext cx="8374385" cy="5113337"/>
          </a:xfrm>
        </p:spPr>
        <p:txBody>
          <a:bodyPr>
            <a:normAutofit fontScale="92500" lnSpcReduction="100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 Jeśli mamy do czynienia z powtarzanymi pomiarami dla tej samej zmiennej (przy różnych warunkach pomiaru lub w różnych momentach czasowych) </a:t>
            </a:r>
            <a:r>
              <a:rPr lang="pl-PL" i="1" dirty="0" smtClean="0">
                <a:solidFill>
                  <a:srgbClr val="006699"/>
                </a:solidFill>
              </a:rPr>
              <a:t>dla tych samych jednostek</a:t>
            </a:r>
            <a:r>
              <a:rPr lang="pl-PL" dirty="0" smtClean="0"/>
              <a:t>, wówczas czynnik jest </a:t>
            </a:r>
            <a:r>
              <a:rPr lang="pl-PL" i="1" dirty="0" smtClean="0">
                <a:solidFill>
                  <a:srgbClr val="006699"/>
                </a:solidFill>
              </a:rPr>
              <a:t>czynnikiem powtarzanych pomiarów</a:t>
            </a:r>
            <a:r>
              <a:rPr lang="pl-PL" dirty="0" smtClean="0"/>
              <a:t> (nazywany także</a:t>
            </a:r>
            <a:r>
              <a:rPr lang="pl-PL" dirty="0" smtClean="0">
                <a:solidFill>
                  <a:srgbClr val="006699"/>
                </a:solidFill>
              </a:rPr>
              <a:t> </a:t>
            </a:r>
            <a:r>
              <a:rPr lang="pl-PL" i="1" dirty="0" smtClean="0">
                <a:solidFill>
                  <a:srgbClr val="006699"/>
                </a:solidFill>
              </a:rPr>
              <a:t>czynnikiem </a:t>
            </a:r>
            <a:r>
              <a:rPr lang="pl-PL" i="1" dirty="0" err="1" smtClean="0">
                <a:solidFill>
                  <a:srgbClr val="006699"/>
                </a:solidFill>
              </a:rPr>
              <a:t>wewnątrzobiektowym</a:t>
            </a:r>
            <a:r>
              <a:rPr lang="pl-PL" dirty="0" smtClean="0"/>
              <a:t>, ponieważ w celu oszacowania jego istotności obliczamy czynniki </a:t>
            </a:r>
            <a:r>
              <a:rPr lang="pl-PL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wewnątrzobiektowe</a:t>
            </a:r>
            <a:r>
              <a:rPr lang="pl-PL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SS</a:t>
            </a:r>
            <a:r>
              <a:rPr lang="pl-PL" dirty="0" smtClean="0"/>
              <a:t> ).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Jeśli porównujemy różne grupy badanych (np. kobiety i mężczyzn; trzy szczepy bakterii itd.), wówczas traktujemy kontrolowany czynnik jako </a:t>
            </a:r>
            <a:r>
              <a:rPr lang="pl-PL" i="1" dirty="0" smtClean="0">
                <a:solidFill>
                  <a:srgbClr val="006699"/>
                </a:solidFill>
              </a:rPr>
              <a:t>czynnik międzygrupowy</a:t>
            </a:r>
            <a:r>
              <a:rPr lang="pl-PL" dirty="0" smtClean="0"/>
              <a:t>. Obliczenia przeprowadzane w testach istotności różnią się w zależności od rodzajów czynników, jednakże logika obliczeń oraz sposób interpretacji jest podobny.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2"/>
            <a:ext cx="7488237" cy="719807"/>
          </a:xfrm>
        </p:spPr>
        <p:txBody>
          <a:bodyPr/>
          <a:lstStyle/>
          <a:p>
            <a:r>
              <a:rPr lang="pl-PL" dirty="0" smtClean="0"/>
              <a:t>Układy międzygrupowe </a:t>
            </a:r>
            <a:br>
              <a:rPr lang="pl-PL" dirty="0" smtClean="0"/>
            </a:br>
            <a:r>
              <a:rPr lang="pl-PL" dirty="0" smtClean="0"/>
              <a:t>z powtarzanymi pomiarami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413"/>
            <a:ext cx="8374385" cy="5113337"/>
          </a:xfrm>
        </p:spPr>
        <p:txBody>
          <a:bodyPr>
            <a:normAutofit fontScale="85000" lnSpcReduction="100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W wielu przypadkach eksperymenty wymagają uwzględnienia czynników międzygrupowych oraz czynników powtarzanych pomiarów.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Możemy na przykład mierzyć </a:t>
            </a:r>
            <a:r>
              <a:rPr lang="pl-PL" dirty="0" smtClean="0">
                <a:solidFill>
                  <a:srgbClr val="006699"/>
                </a:solidFill>
              </a:rPr>
              <a:t>umiejętności matematyczne wśród studentów płci żeńskiej i męskiej</a:t>
            </a:r>
            <a:r>
              <a:rPr lang="pl-PL" dirty="0" smtClean="0"/>
              <a:t> (płeć jest tutaj </a:t>
            </a:r>
            <a:r>
              <a:rPr lang="pl-PL" u="sng" dirty="0" smtClean="0"/>
              <a:t>czynnikiem międzygrupowym</a:t>
            </a:r>
            <a:r>
              <a:rPr lang="pl-PL" dirty="0" smtClean="0"/>
              <a:t>) </a:t>
            </a:r>
            <a:r>
              <a:rPr lang="pl-PL" dirty="0" smtClean="0">
                <a:solidFill>
                  <a:srgbClr val="006699"/>
                </a:solidFill>
              </a:rPr>
              <a:t>na początku i na końcu semestru</a:t>
            </a:r>
            <a:r>
              <a:rPr lang="pl-PL" dirty="0" smtClean="0"/>
              <a:t>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u="sng" dirty="0" smtClean="0"/>
              <a:t>Dwa pomiary </a:t>
            </a:r>
            <a:r>
              <a:rPr lang="pl-PL" dirty="0" smtClean="0"/>
              <a:t>przeprowadzane </a:t>
            </a:r>
            <a:r>
              <a:rPr lang="pl-PL" dirty="0" smtClean="0">
                <a:solidFill>
                  <a:srgbClr val="FF0000"/>
                </a:solidFill>
              </a:rPr>
              <a:t>na tych samych studentach </a:t>
            </a:r>
            <a:r>
              <a:rPr lang="pl-PL" dirty="0" smtClean="0"/>
              <a:t>utworzą czynnik </a:t>
            </a:r>
            <a:r>
              <a:rPr lang="pl-PL" u="sng" dirty="0" smtClean="0"/>
              <a:t>powtarzanych pomiarów</a:t>
            </a:r>
            <a:r>
              <a:rPr lang="pl-PL" dirty="0" smtClean="0"/>
              <a:t>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Sposób interpretacji efektów głównych i interakcji nie zależy od tego czy dany czynnik jest czynnikiem międzygrupowym czy też czynnikiem powtarzanych pomiarów a obydwa czynniki mogą oczywiście oddziaływać na siebie (np. kobiety poprawiają się pod koniec semestru podczas gdy mężczyźni pogarszają wyniki).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Układy niekompletne (hierarchiczne)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Zdarzają się przypadki, w których możemy zdecydować się na pominięcie efektów interakcji. Sytuacja taka może mieć miejsce wówczas gdy </a:t>
            </a:r>
          </a:p>
          <a:p>
            <a:pPr marL="514350" indent="-514350">
              <a:buAutoNum type="arabicParenBoth"/>
            </a:pPr>
            <a:r>
              <a:rPr lang="pl-PL" dirty="0" smtClean="0"/>
              <a:t>wiemy, że w danej populacji efekt interakcji jest nieistotny lub </a:t>
            </a:r>
          </a:p>
          <a:p>
            <a:pPr marL="514350" indent="-514350">
              <a:buAutoNum type="arabicParenBoth"/>
            </a:pPr>
            <a:r>
              <a:rPr lang="pl-PL" dirty="0" smtClean="0"/>
              <a:t>układ </a:t>
            </a:r>
            <a:r>
              <a:rPr lang="pl-PL" i="1" dirty="0" smtClean="0">
                <a:solidFill>
                  <a:srgbClr val="006699"/>
                </a:solidFill>
              </a:rPr>
              <a:t>czynnikowy</a:t>
            </a:r>
            <a:r>
              <a:rPr lang="pl-PL" dirty="0" smtClean="0">
                <a:solidFill>
                  <a:srgbClr val="006699"/>
                </a:solidFill>
              </a:rPr>
              <a:t>  </a:t>
            </a:r>
            <a:r>
              <a:rPr lang="pl-PL" i="1" dirty="0" smtClean="0">
                <a:solidFill>
                  <a:srgbClr val="006699"/>
                </a:solidFill>
              </a:rPr>
              <a:t>kompletny</a:t>
            </a:r>
            <a:r>
              <a:rPr lang="pl-PL" dirty="0" smtClean="0">
                <a:solidFill>
                  <a:srgbClr val="006699"/>
                </a:solidFill>
              </a:rPr>
              <a:t> </a:t>
            </a:r>
            <a:r>
              <a:rPr lang="pl-PL" dirty="0" smtClean="0"/>
              <a:t>nie może zostać zastosowany z przyczyn ekonomicznych. 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Układy niekompletne (hierarchiczne)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Wyobraźmy sobie badanie w którym chcemy ocenić wpływ </a:t>
            </a:r>
            <a:r>
              <a:rPr lang="pl-PL" u="sng" dirty="0" smtClean="0"/>
              <a:t>czterech dodatków </a:t>
            </a:r>
            <a:r>
              <a:rPr lang="pl-PL" dirty="0" smtClean="0"/>
              <a:t>do paliwa na przebyty </a:t>
            </a:r>
            <a:r>
              <a:rPr lang="pl-PL" u="sng" dirty="0" smtClean="0"/>
              <a:t>dystans</a:t>
            </a:r>
            <a:r>
              <a:rPr lang="pl-PL" dirty="0" smtClean="0"/>
              <a:t>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Dla potrzeb testu nasza firma dostarczyła nam </a:t>
            </a:r>
            <a:r>
              <a:rPr lang="pl-PL" u="sng" dirty="0" smtClean="0"/>
              <a:t>cztery samochody</a:t>
            </a:r>
            <a:r>
              <a:rPr lang="pl-PL" dirty="0" smtClean="0"/>
              <a:t> oraz </a:t>
            </a:r>
            <a:r>
              <a:rPr lang="pl-PL" u="sng" dirty="0" smtClean="0"/>
              <a:t>czterech kierowców</a:t>
            </a:r>
            <a:r>
              <a:rPr lang="pl-PL" dirty="0" smtClean="0"/>
              <a:t>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Pełne doświadczenie </a:t>
            </a:r>
            <a:r>
              <a:rPr lang="pl-PL" i="1" dirty="0" smtClean="0">
                <a:solidFill>
                  <a:srgbClr val="006699"/>
                </a:solidFill>
              </a:rPr>
              <a:t>czynnikowe</a:t>
            </a:r>
            <a:r>
              <a:rPr lang="pl-PL" dirty="0" smtClean="0"/>
              <a:t>, tzn. takie, w którym każda kombinacja kierowcy, dodatku do benzyny oraz samochodu pojawia się przynajmniej jeden raz wymagałaby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4 x 4 x 4 = 64 </a:t>
            </a:r>
            <a:r>
              <a:rPr lang="pl-PL" dirty="0" smtClean="0"/>
              <a:t>prób (grup).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Jednakże możemy nie mieć środków (czasu), aby przeprowadzić próby we wszystkich kombinacjach;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Układy niekompletne (hierarchiczne)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2016571"/>
          </a:xfrm>
        </p:spPr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Moglibyśmy w rzeczywistości zrealizować tzw. układ </a:t>
            </a:r>
            <a:r>
              <a:rPr lang="pl-PL" i="1" dirty="0" smtClean="0">
                <a:solidFill>
                  <a:srgbClr val="006699"/>
                </a:solidFill>
              </a:rPr>
              <a:t>kwadratu</a:t>
            </a:r>
            <a:r>
              <a:rPr lang="pl-PL" dirty="0" smtClean="0">
                <a:solidFill>
                  <a:srgbClr val="006699"/>
                </a:solidFill>
              </a:rPr>
              <a:t> </a:t>
            </a:r>
            <a:r>
              <a:rPr lang="pl-PL" i="1" dirty="0" smtClean="0">
                <a:solidFill>
                  <a:srgbClr val="006699"/>
                </a:solidFill>
              </a:rPr>
              <a:t>łacińskiego</a:t>
            </a:r>
            <a:r>
              <a:rPr lang="pl-PL" dirty="0" smtClean="0">
                <a:solidFill>
                  <a:srgbClr val="006699"/>
                </a:solidFill>
              </a:rPr>
              <a:t>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Sprowadzamy go do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pl-PL" dirty="0" smtClean="0"/>
              <a:t> osobnych grup (cztery dodatki zostały oznaczone literami A, B, C i D):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95536" y="3573016"/>
          <a:ext cx="8208910" cy="234696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641782"/>
                <a:gridCol w="1641782"/>
                <a:gridCol w="1641782"/>
                <a:gridCol w="1641782"/>
                <a:gridCol w="1641782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 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2000"/>
                        <a:t>Samochód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 1 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 2 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 3 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 4 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Kierowca 1</a:t>
                      </a:r>
                      <a:br>
                        <a:rPr lang="pl-PL" sz="2400" dirty="0"/>
                      </a:br>
                      <a:r>
                        <a:rPr lang="pl-PL" sz="2400" dirty="0"/>
                        <a:t>Kierowca 2</a:t>
                      </a:r>
                      <a:br>
                        <a:rPr lang="pl-PL" sz="2400" dirty="0"/>
                      </a:br>
                      <a:r>
                        <a:rPr lang="pl-PL" sz="2400" dirty="0"/>
                        <a:t>Kierowca 3</a:t>
                      </a:r>
                      <a:br>
                        <a:rPr lang="pl-PL" sz="2400" dirty="0"/>
                      </a:br>
                      <a:r>
                        <a:rPr lang="pl-PL" sz="2400" dirty="0"/>
                        <a:t>Kierowca 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/>
                        <a:t>A</a:t>
                      </a:r>
                      <a:br>
                        <a:rPr lang="pl-PL" sz="2000"/>
                      </a:br>
                      <a:r>
                        <a:rPr lang="pl-PL" sz="2000"/>
                        <a:t>B</a:t>
                      </a:r>
                      <a:br>
                        <a:rPr lang="pl-PL" sz="2000"/>
                      </a:br>
                      <a:r>
                        <a:rPr lang="pl-PL" sz="2000"/>
                        <a:t>C</a:t>
                      </a:r>
                      <a:br>
                        <a:rPr lang="pl-PL" sz="2000"/>
                      </a:br>
                      <a:r>
                        <a:rPr lang="pl-PL" sz="2000"/>
                        <a:t>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/>
                        <a:t>B</a:t>
                      </a:r>
                      <a:br>
                        <a:rPr lang="pl-PL" sz="2000"/>
                      </a:br>
                      <a:r>
                        <a:rPr lang="pl-PL" sz="2000"/>
                        <a:t>C</a:t>
                      </a:r>
                      <a:br>
                        <a:rPr lang="pl-PL" sz="2000"/>
                      </a:br>
                      <a:r>
                        <a:rPr lang="pl-PL" sz="2000"/>
                        <a:t>D</a:t>
                      </a:r>
                      <a:br>
                        <a:rPr lang="pl-PL" sz="2000"/>
                      </a:br>
                      <a:r>
                        <a:rPr lang="pl-PL" sz="2000"/>
                        <a:t>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/>
                        <a:t>C</a:t>
                      </a:r>
                      <a:br>
                        <a:rPr lang="pl-PL" sz="2000"/>
                      </a:br>
                      <a:r>
                        <a:rPr lang="pl-PL" sz="2000"/>
                        <a:t>D</a:t>
                      </a:r>
                      <a:br>
                        <a:rPr lang="pl-PL" sz="2000"/>
                      </a:br>
                      <a:r>
                        <a:rPr lang="pl-PL" sz="2000"/>
                        <a:t>A</a:t>
                      </a:r>
                      <a:br>
                        <a:rPr lang="pl-PL" sz="2000"/>
                      </a:br>
                      <a:r>
                        <a:rPr lang="pl-PL" sz="2000"/>
                        <a:t>B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D</a:t>
                      </a:r>
                      <a:br>
                        <a:rPr lang="pl-PL" sz="2000" dirty="0"/>
                      </a:br>
                      <a:r>
                        <a:rPr lang="pl-PL" sz="2000" dirty="0"/>
                        <a:t>A</a:t>
                      </a:r>
                      <a:br>
                        <a:rPr lang="pl-PL" sz="2000" dirty="0"/>
                      </a:br>
                      <a:r>
                        <a:rPr lang="pl-PL" sz="2000" dirty="0"/>
                        <a:t>B</a:t>
                      </a:r>
                      <a:br>
                        <a:rPr lang="pl-PL" sz="2000" dirty="0"/>
                      </a:br>
                      <a:r>
                        <a:rPr lang="pl-PL" sz="2000" dirty="0"/>
                        <a:t>C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Układy niekompletne (hierarchiczne)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352928" cy="5400599"/>
          </a:xfrm>
        </p:spPr>
        <p:txBody>
          <a:bodyPr>
            <a:normAutofit lnSpcReduction="100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Układ ten jest </a:t>
            </a:r>
            <a:r>
              <a:rPr lang="pl-PL" i="1" dirty="0" smtClean="0">
                <a:solidFill>
                  <a:srgbClr val="006699"/>
                </a:solidFill>
              </a:rPr>
              <a:t>niekompletny</a:t>
            </a:r>
            <a:r>
              <a:rPr lang="pl-PL" dirty="0" smtClean="0"/>
              <a:t> w tym sensie, że nie wszystkie kombinacje poziomów są uwzględnione w modelu.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Na przykład, Kierowca 1 będzie prowadził samochód 1 z dodatkiem A, podczas gdy Kierowca 3 będzie prowadził ten samochód z dodatkiem C.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W pewnym sensie poziomy czynnika </a:t>
            </a:r>
            <a:r>
              <a:rPr lang="pl-PL" i="1" dirty="0" smtClean="0"/>
              <a:t>Dodatki</a:t>
            </a:r>
            <a:r>
              <a:rPr lang="pl-PL" dirty="0" smtClean="0"/>
              <a:t> (A, B, C i D) są umieszczane w komórkach macierzy wyznaczonej przez czynniki </a:t>
            </a:r>
            <a:r>
              <a:rPr lang="pl-PL" i="1" dirty="0" smtClean="0"/>
              <a:t>samochód</a:t>
            </a:r>
            <a:r>
              <a:rPr lang="pl-PL" dirty="0" smtClean="0"/>
              <a:t> i </a:t>
            </a:r>
            <a:r>
              <a:rPr lang="pl-PL" i="1" dirty="0" smtClean="0"/>
              <a:t>kierowca</a:t>
            </a:r>
            <a:r>
              <a:rPr lang="pl-PL" dirty="0" smtClean="0"/>
              <a:t> podobnie jak "</a:t>
            </a:r>
            <a:r>
              <a:rPr lang="pl-PL" dirty="0" smtClean="0">
                <a:solidFill>
                  <a:srgbClr val="006699"/>
                </a:solidFill>
              </a:rPr>
              <a:t>jajka w gnieździe</a:t>
            </a:r>
            <a:r>
              <a:rPr lang="pl-PL" dirty="0" smtClean="0"/>
              <a:t>".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To skojarzenie jest czasami użyteczne dla przypomnienia istoty </a:t>
            </a:r>
            <a:r>
              <a:rPr lang="pl-PL" dirty="0" smtClean="0">
                <a:solidFill>
                  <a:srgbClr val="006699"/>
                </a:solidFill>
              </a:rPr>
              <a:t>układów </a:t>
            </a:r>
            <a:r>
              <a:rPr lang="pl-PL" i="1" dirty="0" smtClean="0">
                <a:solidFill>
                  <a:srgbClr val="006699"/>
                </a:solidFill>
              </a:rPr>
              <a:t>hierarchicznych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Analiza kowariancji (ANCOVA)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ANOVA może zostać rozszerzona na </a:t>
            </a:r>
            <a:r>
              <a:rPr lang="pl-PL" dirty="0" smtClean="0">
                <a:solidFill>
                  <a:srgbClr val="FF0000"/>
                </a:solidFill>
              </a:rPr>
              <a:t>zmienne ciągłe </a:t>
            </a:r>
            <a:r>
              <a:rPr lang="pl-PL" dirty="0" smtClean="0"/>
              <a:t>- jako czynniki w układzie, są one nazywane </a:t>
            </a:r>
            <a:r>
              <a:rPr lang="pl-PL" dirty="0" smtClean="0">
                <a:solidFill>
                  <a:srgbClr val="006699"/>
                </a:solidFill>
              </a:rPr>
              <a:t>zmiennymi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towarzyszącymi</a:t>
            </a:r>
          </a:p>
          <a:p>
            <a:r>
              <a:rPr lang="pl-PL" dirty="0" smtClean="0"/>
              <a:t>ANOVA pozwala nam na porównywanie nie tylko zmiennych mających więcej niż 2 poziomy (grupy), ale pozwala również analizować równoczesny wpływ kilku czynników naraz (</a:t>
            </a:r>
            <a:r>
              <a:rPr lang="pl-PL" i="1" dirty="0" smtClean="0">
                <a:solidFill>
                  <a:srgbClr val="006699"/>
                </a:solidFill>
              </a:rPr>
              <a:t>MANOVA</a:t>
            </a:r>
            <a:r>
              <a:rPr lang="pl-PL" dirty="0" smtClean="0"/>
              <a:t>) oraz efekty interakcyjne pomiędzy tymi czynnikami.</a:t>
            </a:r>
            <a:r>
              <a:rPr lang="pl-PL" i="1" dirty="0" smtClean="0">
                <a:solidFill>
                  <a:srgbClr val="006699"/>
                </a:solidFill>
              </a:rPr>
              <a:t> </a:t>
            </a:r>
          </a:p>
          <a:p>
            <a:r>
              <a:rPr lang="pl-PL" dirty="0" smtClean="0"/>
              <a:t>Wielowymiarowa analiza wariancji (MANOVA) pozwala również na analizy </a:t>
            </a:r>
            <a:r>
              <a:rPr lang="pl-PL" dirty="0" smtClean="0">
                <a:solidFill>
                  <a:srgbClr val="006699"/>
                </a:solidFill>
              </a:rPr>
              <a:t>dwóch zmiennych zależnych</a:t>
            </a:r>
            <a:r>
              <a:rPr lang="pl-PL" dirty="0" smtClean="0"/>
              <a:t>.</a:t>
            </a:r>
            <a:endParaRPr lang="pl-PL" i="1" dirty="0" smtClean="0">
              <a:solidFill>
                <a:srgbClr val="006699"/>
              </a:solidFill>
            </a:endParaRPr>
          </a:p>
          <a:p>
            <a:endParaRPr lang="pl-PL" dirty="0">
              <a:solidFill>
                <a:srgbClr val="006699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Zmienne towarzyszące o charakterze stałym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124745"/>
            <a:ext cx="8229600" cy="5257006"/>
          </a:xfrm>
        </p:spPr>
        <p:txBody>
          <a:bodyPr>
            <a:normAutofit fontScale="92500" lnSpcReduction="200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Przypuśćmy, że chcemy porównać </a:t>
            </a:r>
            <a:r>
              <a:rPr lang="pl-PL" u="sng" dirty="0" smtClean="0"/>
              <a:t>umiejętności</a:t>
            </a:r>
            <a:r>
              <a:rPr lang="pl-PL" dirty="0" smtClean="0"/>
              <a:t> matematyczne studentów, którzy zostali losowo przydzieleni do jednego z dwóch alternatywnych </a:t>
            </a:r>
            <a:r>
              <a:rPr lang="pl-PL" u="sng" dirty="0" smtClean="0"/>
              <a:t>podręczników</a:t>
            </a:r>
            <a:r>
              <a:rPr lang="pl-PL" dirty="0" smtClean="0"/>
              <a:t>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Wyobraźmy sobie, że dysponujemy również danymi na temat </a:t>
            </a:r>
            <a:r>
              <a:rPr lang="pl-PL" u="sng" dirty="0" smtClean="0"/>
              <a:t>ilorazu inteligencji </a:t>
            </a:r>
            <a:r>
              <a:rPr lang="pl-PL" dirty="0" smtClean="0"/>
              <a:t>(IQ) każdego ze studentów objętego badaniem.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Podejrzewamy, że </a:t>
            </a:r>
            <a:r>
              <a:rPr lang="pl-PL" i="1" dirty="0" smtClean="0">
                <a:solidFill>
                  <a:srgbClr val="006699"/>
                </a:solidFill>
              </a:rPr>
              <a:t>iloraz inteligencji jest powiązany z umiejętnościami matematycznymi </a:t>
            </a:r>
            <a:r>
              <a:rPr lang="pl-PL" dirty="0" smtClean="0"/>
              <a:t>i możemy wykorzystać tę informację do uczynienia naszego testu bardziej precyzyjnym.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W szczególności wyobraźmy sobie, że w każdej z dwóch grup możemy obliczyć współczynnik korelacji pomiędzy IQ a umiejętnościami matematycznymi.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Zmienne towarzyszące o charakterze stałym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 gdy już obliczymy współczynnik korelacji możemy również oszacować wielkość wariancji zmiennej umiejętności matematyczne </a:t>
            </a:r>
            <a:r>
              <a:rPr lang="pl-PL" dirty="0" smtClean="0">
                <a:solidFill>
                  <a:srgbClr val="006699"/>
                </a:solidFill>
              </a:rPr>
              <a:t>wyjaśnianej </a:t>
            </a:r>
            <a:r>
              <a:rPr lang="pl-PL" dirty="0" smtClean="0"/>
              <a:t>przez IQ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oraz wielkość </a:t>
            </a:r>
            <a:r>
              <a:rPr lang="pl-PL" dirty="0" smtClean="0">
                <a:solidFill>
                  <a:srgbClr val="FF0000"/>
                </a:solidFill>
              </a:rPr>
              <a:t>wariancji (resztowej)</a:t>
            </a:r>
            <a:r>
              <a:rPr lang="pl-PL" dirty="0" smtClean="0"/>
              <a:t>, której nie możemy wyjaśnić poprzez IQ </a:t>
            </a:r>
          </a:p>
          <a:p>
            <a:pPr marL="1004888" lvl="1" indent="-179388">
              <a:buFont typeface="Arial" pitchFamily="34" charset="0"/>
              <a:buChar char="•"/>
            </a:pPr>
            <a:r>
              <a:rPr lang="pl-PL" dirty="0" smtClean="0"/>
              <a:t>w metodzie ANOVA wariancję resztową możemy wykorzystać jako oszacowanie prawdziwego SS błędu po uwzględnieniu wpływu IQ.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jeśli </a:t>
            </a:r>
            <a:r>
              <a:rPr lang="pl-PL" dirty="0" smtClean="0">
                <a:solidFill>
                  <a:srgbClr val="006699"/>
                </a:solidFill>
              </a:rPr>
              <a:t>korelacja</a:t>
            </a:r>
            <a:r>
              <a:rPr lang="pl-PL" dirty="0" smtClean="0"/>
              <a:t> pomiędzy IQ a umiejętnościami matematycznymi jest znaczna, wówczas możemy oczekiwać dużej </a:t>
            </a:r>
            <a:r>
              <a:rPr lang="pl-PL" dirty="0" smtClean="0">
                <a:solidFill>
                  <a:srgbClr val="006699"/>
                </a:solidFill>
              </a:rPr>
              <a:t>redukcji SS błędu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 Light" pitchFamily="34" charset="0"/>
              </a:rPr>
              <a:t>podział na grupy względem płci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alibri Light" pitchFamily="34" charset="0"/>
              </a:rPr>
              <a:t>Wprowadzamy kolejny poziom grupowania </a:t>
            </a:r>
            <a:br>
              <a:rPr lang="pl-PL" dirty="0" smtClean="0">
                <a:latin typeface="Calibri Light" pitchFamily="34" charset="0"/>
              </a:rPr>
            </a:br>
            <a:r>
              <a:rPr lang="pl-PL" dirty="0" smtClean="0">
                <a:latin typeface="Calibri Light" pitchFamily="34" charset="0"/>
              </a:rPr>
              <a:t>(dodatkowy czynnik klasyfikujący).</a:t>
            </a:r>
          </a:p>
          <a:p>
            <a:r>
              <a:rPr lang="pl-PL" dirty="0" smtClean="0">
                <a:latin typeface="Calibri Light" pitchFamily="34" charset="0"/>
              </a:rPr>
              <a:t>Załóżmy, że co drugi student był kobietą…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latin typeface="Calibri Light" pitchFamily="34" charset="0"/>
              </a:rPr>
              <a:t>KISIM, WIMiIP, AGH</a:t>
            </a:r>
            <a:endParaRPr lang="pl-PL">
              <a:latin typeface="Calibri Light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39552" y="2996952"/>
          <a:ext cx="1909936" cy="1501140"/>
        </p:xfrm>
        <a:graphic>
          <a:graphicData uri="http://schemas.openxmlformats.org/drawingml/2006/table">
            <a:tbl>
              <a:tblPr/>
              <a:tblGrid>
                <a:gridCol w="954968"/>
                <a:gridCol w="95496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śr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347864" y="5157192"/>
          <a:ext cx="4989141" cy="750570"/>
        </p:xfrm>
        <a:graphic>
          <a:graphicData uri="http://schemas.openxmlformats.org/drawingml/2006/table">
            <a:tbl>
              <a:tblPr/>
              <a:tblGrid>
                <a:gridCol w="1663047"/>
                <a:gridCol w="1663047"/>
                <a:gridCol w="166304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osobowość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miejsce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płeć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Wpływ zmiennej towarzyszącej na test </a:t>
            </a:r>
            <a:r>
              <a:rPr lang="pl-PL" i="1" dirty="0" smtClean="0"/>
              <a:t>F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pitchFamily="34" charset="0"/>
              <a:buChar char="•"/>
            </a:pPr>
            <a:r>
              <a:rPr lang="pl-PL" dirty="0" smtClean="0"/>
              <a:t>W przypadku testu</a:t>
            </a:r>
            <a:r>
              <a:rPr lang="pl-PL" dirty="0" smtClean="0">
                <a:solidFill>
                  <a:srgbClr val="006699"/>
                </a:solidFill>
              </a:rPr>
              <a:t> </a:t>
            </a:r>
            <a:r>
              <a:rPr lang="pl-PL" i="1" dirty="0" smtClean="0">
                <a:solidFill>
                  <a:srgbClr val="006699"/>
                </a:solidFill>
              </a:rPr>
              <a:t>F</a:t>
            </a:r>
            <a:r>
              <a:rPr lang="pl-PL" i="1" dirty="0" smtClean="0"/>
              <a:t> </a:t>
            </a:r>
            <a:r>
              <a:rPr lang="pl-PL" dirty="0" smtClean="0"/>
              <a:t>do oceny statystycznej istotności różnic pomiędzy średnimi obliczamy </a:t>
            </a:r>
            <a:r>
              <a:rPr lang="pl-PL" dirty="0" smtClean="0">
                <a:solidFill>
                  <a:srgbClr val="006699"/>
                </a:solidFill>
              </a:rPr>
              <a:t>iloraz wariancji międzygrupowej (</a:t>
            </a:r>
            <a:r>
              <a:rPr lang="pl-PL" i="1" dirty="0" err="1" smtClean="0">
                <a:solidFill>
                  <a:srgbClr val="006699"/>
                </a:solidFill>
              </a:rPr>
              <a:t>MS</a:t>
            </a:r>
            <a:r>
              <a:rPr lang="pl-PL" i="1" baseline="-25000" dirty="0" err="1" smtClean="0">
                <a:solidFill>
                  <a:srgbClr val="006699"/>
                </a:solidFill>
              </a:rPr>
              <a:t>efektu</a:t>
            </a:r>
            <a:r>
              <a:rPr lang="pl-PL" dirty="0" smtClean="0">
                <a:solidFill>
                  <a:srgbClr val="006699"/>
                </a:solidFill>
              </a:rPr>
              <a:t>) </a:t>
            </a:r>
            <a:r>
              <a:rPr lang="pl-PL" dirty="0" smtClean="0"/>
              <a:t>do </a:t>
            </a:r>
            <a:r>
              <a:rPr lang="pl-PL" dirty="0" smtClean="0">
                <a:solidFill>
                  <a:srgbClr val="FF0000"/>
                </a:solidFill>
              </a:rPr>
              <a:t>wariancji błędu (</a:t>
            </a:r>
            <a:r>
              <a:rPr lang="pl-PL" i="1" dirty="0" err="1" smtClean="0">
                <a:solidFill>
                  <a:srgbClr val="FF0000"/>
                </a:solidFill>
              </a:rPr>
              <a:t>MS</a:t>
            </a:r>
            <a:r>
              <a:rPr lang="pl-PL" i="1" baseline="-25000" dirty="0" err="1" smtClean="0">
                <a:solidFill>
                  <a:srgbClr val="FF0000"/>
                </a:solidFill>
              </a:rPr>
              <a:t>błędu</a:t>
            </a:r>
            <a:r>
              <a:rPr lang="pl-PL" dirty="0" smtClean="0">
                <a:solidFill>
                  <a:srgbClr val="FF0000"/>
                </a:solidFill>
              </a:rPr>
              <a:t>).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/>
              <a:t>Jeśli </a:t>
            </a:r>
            <a:r>
              <a:rPr lang="pl-PL" i="1" dirty="0" err="1" smtClean="0"/>
              <a:t>MS</a:t>
            </a:r>
            <a:r>
              <a:rPr lang="pl-PL" i="1" baseline="-25000" dirty="0" err="1" smtClean="0"/>
              <a:t>błędu</a:t>
            </a:r>
            <a:r>
              <a:rPr lang="pl-PL" dirty="0" smtClean="0"/>
              <a:t> maleje stosownie do mocy wyjaśniania IQ, wówczas globalna wartość </a:t>
            </a:r>
            <a:r>
              <a:rPr lang="pl-PL" i="1" dirty="0" smtClean="0"/>
              <a:t>F</a:t>
            </a:r>
            <a:r>
              <a:rPr lang="pl-PL" dirty="0" smtClean="0"/>
              <a:t> wzrasta.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Przypadek </a:t>
            </a:r>
            <a:r>
              <a:rPr lang="pl-PL" dirty="0" smtClean="0">
                <a:solidFill>
                  <a:srgbClr val="006699"/>
                </a:solidFill>
              </a:rPr>
              <a:t>wielu zmiennych towarzyszących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Opisany powyżej przypadek pojedynczej zmiennej towarzyszącej (IQ) może zostać łatwo rozszerzony na przypadek wielu zmiennych towarzyszących. </a:t>
            </a:r>
          </a:p>
          <a:p>
            <a:r>
              <a:rPr lang="pl-PL" dirty="0" smtClean="0"/>
              <a:t>Na przykład oprócz IQ moglibyśmy uwzględnić pomiary motywacji, wyobraźni przestrzennej itp. i zamiast korelacji prostej obliczyć współczynnik korelacji wielorakiej 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Interakcje pomiędzy </a:t>
            </a:r>
            <a:br>
              <a:rPr lang="pl-PL" dirty="0" smtClean="0"/>
            </a:br>
            <a:r>
              <a:rPr lang="pl-PL" dirty="0" smtClean="0"/>
              <a:t>zmiennymi towarzyszącymi i czynnikami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sz="2400" dirty="0" smtClean="0"/>
              <a:t>Podobnie jak przy testowaniu występowania interakcji pomiędzy czynnikami możemy również testować występowanie</a:t>
            </a:r>
            <a:r>
              <a:rPr lang="pl-PL" sz="2400" dirty="0" smtClean="0">
                <a:solidFill>
                  <a:srgbClr val="006699"/>
                </a:solidFill>
              </a:rPr>
              <a:t> interakcji pomiędzy zmiennymi towarzyszącymi </a:t>
            </a:r>
            <a:r>
              <a:rPr lang="pl-PL" sz="2400" dirty="0" smtClean="0"/>
              <a:t>i czynnikami międzygrupowymi.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400" dirty="0" smtClean="0"/>
              <a:t>W szczególności wyobraźmy sobie, że jeden z podręczników jest wyjątkowo odpowiedni dla studentów o wyższym poziomie inteligencji podczas gdy inny faktycznie nudzi tych studentów ale z kolei jest interesujący dla studentów o niższym poziomie inteligencji.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400" dirty="0" smtClean="0"/>
              <a:t>W rezultacie możemy stwierdzić</a:t>
            </a:r>
            <a:r>
              <a:rPr lang="pl-PL" sz="2400" dirty="0" smtClean="0">
                <a:solidFill>
                  <a:srgbClr val="006699"/>
                </a:solidFill>
              </a:rPr>
              <a:t> dodatnią korelację w przypadku pierwszej grupy</a:t>
            </a:r>
            <a:r>
              <a:rPr lang="pl-PL" sz="2400" dirty="0" smtClean="0"/>
              <a:t> (wyższy poziom inteligencji wiąże się z lepszą sprawnością) oraz jej brak lub nieznaczny ujemny poziom korelacji w obrębie drugiej grupy (czym wyższy poziom inteligencji tym następuje mniej chętne przyswajanie umiejętności matematycznych na podstawie danego podręcznika).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Zmienne towarzyszące o charakterze zmiennym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Zazwyczaj kiedy mamy do czynienia z powtarzanymi pomiarami jesteśmy zainteresowani </a:t>
            </a:r>
            <a:r>
              <a:rPr lang="pl-PL" dirty="0" smtClean="0">
                <a:solidFill>
                  <a:srgbClr val="006699"/>
                </a:solidFill>
              </a:rPr>
              <a:t>testowaniem różnic powtarzanych pomiarów</a:t>
            </a:r>
            <a:r>
              <a:rPr lang="pl-PL" dirty="0" smtClean="0"/>
              <a:t> u tego samego osobnika.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A zatem w rzeczywistości chodzi nam o ocenę </a:t>
            </a:r>
            <a:r>
              <a:rPr lang="pl-PL" dirty="0" smtClean="0">
                <a:solidFill>
                  <a:srgbClr val="FF0000"/>
                </a:solidFill>
              </a:rPr>
              <a:t>istotności </a:t>
            </a:r>
            <a:r>
              <a:rPr lang="pl-PL" i="1" dirty="0" smtClean="0">
                <a:solidFill>
                  <a:srgbClr val="FF0000"/>
                </a:solidFill>
              </a:rPr>
              <a:t>zmian</a:t>
            </a:r>
            <a:r>
              <a:rPr lang="pl-PL" dirty="0" smtClean="0"/>
              <a:t>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Jeśli mamy zmienną towarzyszącą dla której dysponujemy pomiarami w tych samych punktach w których dokonaliśmy pomiaru zmiennej zależnej, wówczas możemy obliczyć </a:t>
            </a:r>
            <a:r>
              <a:rPr lang="pl-PL" i="1" dirty="0" smtClean="0">
                <a:solidFill>
                  <a:srgbClr val="006699"/>
                </a:solidFill>
              </a:rPr>
              <a:t>współczynnik korelacji pomiędzy zmianami zachodzącymi w obrębie zmiennej towarzyszącej i zmianami w obrębie zmiennej zależnej</a:t>
            </a:r>
            <a:r>
              <a:rPr lang="pl-PL" dirty="0" smtClean="0"/>
              <a:t>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Na przykład moglibyśmy zbadać obawę przed matematyką i umiejętności w zakresie matematyki na początku i na końcu semestru. Interesującym byłoby zobaczenie </a:t>
            </a:r>
            <a:r>
              <a:rPr lang="pl-PL" dirty="0" smtClean="0">
                <a:solidFill>
                  <a:srgbClr val="006699"/>
                </a:solidFill>
              </a:rPr>
              <a:t>czy zmiany obawy przed matematyką w ciągu semestru korelują ze zmianami w zakresie umiejętności matematycznych</a:t>
            </a:r>
            <a:r>
              <a:rPr lang="pl-PL" dirty="0" smtClean="0"/>
              <a:t>. 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stop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Analiza dyskryminacyjna (klasyfikacja)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179388" indent="-179388" eaLnBrk="1" hangingPunct="1">
              <a:buFont typeface="Arial" pitchFamily="34" charset="0"/>
              <a:buChar char="•"/>
            </a:pPr>
            <a:r>
              <a:rPr lang="pl-PL" dirty="0" smtClean="0"/>
              <a:t>z rachunkowego punktu widzenia, analiza funkcji dyskryminacyjnej jest bardzo podobna do </a:t>
            </a:r>
            <a:r>
              <a:rPr lang="pl-PL" dirty="0" smtClean="0">
                <a:solidFill>
                  <a:srgbClr val="006699"/>
                </a:solidFill>
              </a:rPr>
              <a:t>analizy wariancji</a:t>
            </a:r>
            <a:r>
              <a:rPr lang="pl-PL" dirty="0" smtClean="0"/>
              <a:t> (ANOVA). </a:t>
            </a: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pl-PL" dirty="0" smtClean="0"/>
              <a:t>np. mierzymy </a:t>
            </a:r>
            <a:r>
              <a:rPr lang="pl-PL" dirty="0" smtClean="0">
                <a:solidFill>
                  <a:srgbClr val="006699"/>
                </a:solidFill>
              </a:rPr>
              <a:t>wzrost</a:t>
            </a:r>
            <a:r>
              <a:rPr lang="pl-PL" dirty="0" smtClean="0"/>
              <a:t> w losowej próbie 50 mężczyzn i 50 kobiet. Kobiety nie są, przeciętnie, tak wysokie jak mężczyźni, a różnica ta znajdzie odbicie w różnicy średnich (dla zmiennej </a:t>
            </a:r>
            <a:r>
              <a:rPr lang="pl-PL" i="1" dirty="0" smtClean="0"/>
              <a:t>Wzrost</a:t>
            </a:r>
            <a:r>
              <a:rPr lang="pl-PL" dirty="0" smtClean="0"/>
              <a:t>). Dlatego zmienna wzrost pozwala nam </a:t>
            </a:r>
            <a:r>
              <a:rPr lang="pl-PL" dirty="0" smtClean="0">
                <a:solidFill>
                  <a:srgbClr val="006699"/>
                </a:solidFill>
              </a:rPr>
              <a:t>zróżnicować mężczyzn i kobiety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006699"/>
                </a:solidFill>
              </a:rPr>
              <a:t>z </a:t>
            </a:r>
            <a:r>
              <a:rPr lang="pl-PL" i="1" dirty="0" smtClean="0">
                <a:solidFill>
                  <a:srgbClr val="006699"/>
                </a:solidFill>
              </a:rPr>
              <a:t>większym niż przypadkowe</a:t>
            </a:r>
            <a:r>
              <a:rPr lang="pl-PL" dirty="0" smtClean="0"/>
              <a:t> prawdopodobieństwem: </a:t>
            </a: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pl-PL" i="1" dirty="0" smtClean="0"/>
              <a:t>jeśli osoba jest wysoka, to prawdopodobnie jest mężczyzną, jeśli osoba jest niska, to prawdopodobnie jest kobietą.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stop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>
                <a:solidFill>
                  <a:srgbClr val="006699"/>
                </a:solidFill>
              </a:rPr>
              <a:t>Analiza dyskryminacyjna</a:t>
            </a:r>
            <a:r>
              <a:rPr lang="pl-PL" dirty="0" smtClean="0"/>
              <a:t> </a:t>
            </a:r>
            <a:r>
              <a:rPr lang="pl-PL" dirty="0" err="1" smtClean="0"/>
              <a:t>vs</a:t>
            </a:r>
            <a:r>
              <a:rPr lang="pl-PL" dirty="0" smtClean="0"/>
              <a:t>. </a:t>
            </a:r>
            <a:r>
              <a:rPr lang="pl-PL" i="1" dirty="0" smtClean="0"/>
              <a:t>ANOVA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79388" indent="-179388" eaLnBrk="1" hangingPunct="1">
              <a:buFont typeface="Arial" pitchFamily="34" charset="0"/>
              <a:buChar char="•"/>
            </a:pPr>
            <a:r>
              <a:rPr lang="pl-PL" dirty="0" smtClean="0"/>
              <a:t>zagadnienie funkcji dyskryminacyjnej może być przeformułowane na problem jednoczynnikowej analizy wariancji (</a:t>
            </a:r>
            <a:r>
              <a:rPr lang="pl-PL" i="1" dirty="0" smtClean="0">
                <a:solidFill>
                  <a:srgbClr val="006699"/>
                </a:solidFill>
              </a:rPr>
              <a:t>ANOVA</a:t>
            </a:r>
            <a:r>
              <a:rPr lang="pl-PL" dirty="0" smtClean="0"/>
              <a:t>). </a:t>
            </a: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pl-PL" dirty="0" smtClean="0"/>
              <a:t>można zapytać, czy dwie (lub więcej) grupy różnią się istotnie od siebie ze względu na średnią pewnej zmiennej.</a:t>
            </a: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pl-PL" dirty="0" smtClean="0"/>
              <a:t>jeśli średnie pewnej zmiennej są istotnie różne w różnych grupach, to możemy powiedzieć, że ta zmienna dyskryminuje te grupy. </a:t>
            </a: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pl-PL" dirty="0" smtClean="0"/>
              <a:t>aby rozstrzygnąć, czy są jakieś </a:t>
            </a:r>
            <a:r>
              <a:rPr lang="pl-PL" dirty="0" smtClean="0">
                <a:solidFill>
                  <a:srgbClr val="FF0000"/>
                </a:solidFill>
              </a:rPr>
              <a:t>istotne różnice </a:t>
            </a:r>
            <a:r>
              <a:rPr lang="pl-PL" dirty="0" smtClean="0"/>
              <a:t>(odnośnie wszystkich zmiennych) między grupami, możemy porównać </a:t>
            </a:r>
            <a:r>
              <a:rPr lang="pl-PL" dirty="0" smtClean="0">
                <a:solidFill>
                  <a:srgbClr val="006699"/>
                </a:solidFill>
              </a:rPr>
              <a:t>macierze całkowitych wariancji i kowariancji</a:t>
            </a:r>
            <a:r>
              <a:rPr lang="pl-PL" dirty="0" smtClean="0"/>
              <a:t> przy pomocy wielowymiarowych </a:t>
            </a:r>
            <a:r>
              <a:rPr lang="pl-PL" dirty="0" smtClean="0">
                <a:solidFill>
                  <a:srgbClr val="006699"/>
                </a:solidFill>
              </a:rPr>
              <a:t>testów F</a:t>
            </a:r>
            <a:r>
              <a:rPr lang="pl-PL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stopki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Założenia analizy dyskryminacyjnej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413"/>
            <a:ext cx="8640960" cy="5113337"/>
          </a:xfrm>
        </p:spPr>
        <p:txBody>
          <a:bodyPr>
            <a:normAutofit/>
          </a:bodyPr>
          <a:lstStyle/>
          <a:p>
            <a:pPr marL="179388" indent="-1793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 smtClean="0"/>
              <a:t>zmienne wyrażone na skalach liczbowych (pomiarowych)</a:t>
            </a:r>
          </a:p>
          <a:p>
            <a:pPr marL="179388" indent="-1793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b="1" dirty="0" smtClean="0">
                <a:solidFill>
                  <a:srgbClr val="006699"/>
                </a:solidFill>
              </a:rPr>
              <a:t>rozkład normalny</a:t>
            </a:r>
            <a:r>
              <a:rPr lang="pl-PL" dirty="0" smtClean="0"/>
              <a:t>. Zakłada się, że zmienne reprezentują próbę z wielowymiarowego rozkładu normalnego. </a:t>
            </a:r>
          </a:p>
          <a:p>
            <a:pPr marL="179388" indent="-1793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 smtClean="0"/>
              <a:t>przy pomocy analizy dyskryminacyjnej bardzo łatwo można tworzyć histogramy rozkładów liczebności. </a:t>
            </a:r>
          </a:p>
          <a:p>
            <a:pPr marL="179388" indent="-1793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 smtClean="0"/>
              <a:t>naruszanie założenia o normalności zazwyczaj nie jest "zgubne" w tym sensie, że wypadkowe testy istotności pozostają odporne. </a:t>
            </a:r>
          </a:p>
          <a:p>
            <a:pPr marL="179388" indent="-1793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 smtClean="0"/>
              <a:t>w module ANOVA/MANOVA znajdują się specjalne testy na normalność rozkładu.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Komponenty wariancyjne </a:t>
            </a:r>
            <a:br>
              <a:rPr lang="pl-PL" dirty="0" smtClean="0"/>
            </a:br>
            <a:r>
              <a:rPr lang="pl-PL" dirty="0" smtClean="0"/>
              <a:t>model mieszany ANOVA/ANCOVA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pitchFamily="34" charset="0"/>
              <a:buChar char="•"/>
            </a:pPr>
            <a:r>
              <a:rPr lang="pl-PL" dirty="0" smtClean="0"/>
              <a:t>Efekt (czynnik) </a:t>
            </a:r>
            <a:r>
              <a:rPr lang="pl-PL" dirty="0" smtClean="0">
                <a:solidFill>
                  <a:srgbClr val="006699"/>
                </a:solidFill>
              </a:rPr>
              <a:t>stały</a:t>
            </a:r>
            <a:r>
              <a:rPr lang="pl-PL" dirty="0" smtClean="0"/>
              <a:t>: jego poziomy stanowią całą populację możliwych poziomów (ustalany przez badacza)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/>
              <a:t>Efekt (czynnik) </a:t>
            </a:r>
            <a:r>
              <a:rPr lang="pl-PL" dirty="0" smtClean="0">
                <a:solidFill>
                  <a:srgbClr val="006699"/>
                </a:solidFill>
              </a:rPr>
              <a:t>losowy</a:t>
            </a:r>
            <a:r>
              <a:rPr lang="pl-PL" dirty="0" smtClean="0"/>
              <a:t>: poziomy wylosowane, mogą zmienić się w powtórnym eksperymencie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33056"/>
            <a:ext cx="43815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539552" y="5085184"/>
            <a:ext cx="230425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761287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55149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3131840" y="5013176"/>
            <a:ext cx="44678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Dla modelu losowego można wykorzystać ogólne modele liniowe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292080" y="332656"/>
            <a:ext cx="324036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Modele mieszane w STATISTICA</a:t>
            </a:r>
            <a:endParaRPr lang="pl-PL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925" y="0"/>
            <a:ext cx="44100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8837"/>
            <a:ext cx="5760720" cy="384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7" name="Obraz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29208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3280" y="2546029"/>
            <a:ext cx="5760720" cy="431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 Light" pitchFamily="34" charset="0"/>
              </a:rPr>
              <a:t>ANOVA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13337"/>
          </a:xfrm>
        </p:spPr>
        <p:txBody>
          <a:bodyPr>
            <a:normAutofit lnSpcReduction="10000"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pl-PL" dirty="0" smtClean="0">
                <a:latin typeface="Calibri Light" pitchFamily="34" charset="0"/>
              </a:rPr>
              <a:t>Celem analizy wariancji (ANOVA) jest zazwyczaj testowanie istotności </a:t>
            </a:r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różnic pomiędzy średnimi</a:t>
            </a:r>
            <a:r>
              <a:rPr lang="pl-PL" dirty="0" smtClean="0">
                <a:latin typeface="Calibri Light" pitchFamily="34" charset="0"/>
              </a:rPr>
              <a:t>. 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>
                <a:latin typeface="Calibri Light" pitchFamily="34" charset="0"/>
              </a:rPr>
              <a:t>ANOVA dla klasyfikacji pojedynczej </a:t>
            </a:r>
            <a:r>
              <a:rPr lang="pl-PL" dirty="0" smtClean="0">
                <a:solidFill>
                  <a:srgbClr val="FF0000"/>
                </a:solidFill>
                <a:latin typeface="Calibri Light" pitchFamily="34" charset="0"/>
              </a:rPr>
              <a:t>bada wpływ </a:t>
            </a:r>
            <a:r>
              <a:rPr lang="pl-PL" dirty="0" smtClean="0">
                <a:latin typeface="Calibri Light" pitchFamily="34" charset="0"/>
              </a:rPr>
              <a:t>jednego </a:t>
            </a:r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czynnika klasyfikującego </a:t>
            </a:r>
            <a:r>
              <a:rPr lang="pl-PL" dirty="0" smtClean="0">
                <a:latin typeface="Calibri Light" pitchFamily="34" charset="0"/>
              </a:rPr>
              <a:t>(podzielonego na wiele poziomów) na wartości badanej </a:t>
            </a:r>
            <a:r>
              <a:rPr lang="pl-PL" i="1" dirty="0" smtClean="0">
                <a:solidFill>
                  <a:srgbClr val="FF0000"/>
                </a:solidFill>
                <a:latin typeface="Calibri Light" pitchFamily="34" charset="0"/>
              </a:rPr>
              <a:t>cechy mierzalnej</a:t>
            </a:r>
            <a:r>
              <a:rPr lang="pl-PL" dirty="0" smtClean="0">
                <a:latin typeface="Calibri Light" pitchFamily="34" charset="0"/>
              </a:rPr>
              <a:t>.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>
                <a:latin typeface="Calibri Light" pitchFamily="34" charset="0"/>
              </a:rPr>
              <a:t>Badanie istotności odbywa się poprzez analizowanie wariancji, tzn. przez podział całkowitej wariancji na składową odpowiadającą prawdziwemu błędowi losowemu (tzn. </a:t>
            </a:r>
            <a:r>
              <a:rPr lang="pl-PL" i="1" dirty="0" smtClean="0">
                <a:solidFill>
                  <a:srgbClr val="006699"/>
                </a:solidFill>
                <a:latin typeface="Calibri Light" pitchFamily="34" charset="0"/>
              </a:rPr>
              <a:t>SS</a:t>
            </a:r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 w obrębie grup</a:t>
            </a:r>
            <a:r>
              <a:rPr lang="pl-PL" dirty="0" smtClean="0">
                <a:latin typeface="Calibri Light" pitchFamily="34" charset="0"/>
              </a:rPr>
              <a:t>) oraz składowe, które </a:t>
            </a:r>
            <a:r>
              <a:rPr lang="pl-PL" dirty="0" smtClean="0">
                <a:solidFill>
                  <a:srgbClr val="FF0000"/>
                </a:solidFill>
                <a:latin typeface="Calibri Light" pitchFamily="34" charset="0"/>
              </a:rPr>
              <a:t>odnoszą się do różnic pomiędzy średnimi</a:t>
            </a:r>
            <a:r>
              <a:rPr lang="pl-PL" dirty="0" smtClean="0">
                <a:latin typeface="Calibri Light" pitchFamily="34" charset="0"/>
              </a:rPr>
              <a:t>. 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latin typeface="Calibri Light" pitchFamily="34" charset="0"/>
              </a:rPr>
              <a:t>KISIM, WIMiIP, AGH</a:t>
            </a:r>
            <a:endParaRPr lang="pl-PL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707903" cy="198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4402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9901" y="2924944"/>
            <a:ext cx="415410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1550" y="0"/>
            <a:ext cx="43624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ymbol zastępczy zawartości 5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340768"/>
            <a:ext cx="3456384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96136" y="188913"/>
            <a:ext cx="2592214" cy="576262"/>
          </a:xfrm>
        </p:spPr>
        <p:txBody>
          <a:bodyPr/>
          <a:lstStyle/>
          <a:p>
            <a:r>
              <a:rPr lang="pl-PL" dirty="0" smtClean="0"/>
              <a:t>VEPAC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96135" y="1268413"/>
            <a:ext cx="2901777" cy="5113337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W module VEPAC analiza alternatywna do ANOVA prowadzona jest na bazie ocen metodą ograniczonej, największej wiarygodności (Restricted Maximum Likelihood Estimation — REML). </a:t>
            </a:r>
          </a:p>
          <a:p>
            <a:r>
              <a:rPr lang="cs-CZ" dirty="0" smtClean="0"/>
              <a:t>Metoda ta daje jeszcze lepsze dopasowanie modelu do danych rzeczywistych niż ANOVA  i jest w stanie uwzględnić bardziej skomplikowane układy.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6" name="Obraz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24128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525658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 Light" pitchFamily="34" charset="0"/>
              </a:rPr>
              <a:t>Zmienne zależne i niezależne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>
                <a:latin typeface="Calibri Light" pitchFamily="34" charset="0"/>
              </a:rPr>
              <a:t>Zmienne, które mierzymy (np. wynik testu) są nazywane zmiennymi </a:t>
            </a:r>
            <a:r>
              <a:rPr lang="pl-PL" i="1" dirty="0" smtClean="0">
                <a:solidFill>
                  <a:srgbClr val="006699"/>
                </a:solidFill>
                <a:latin typeface="Calibri Light" pitchFamily="34" charset="0"/>
              </a:rPr>
              <a:t>zależnymi</a:t>
            </a:r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>
                <a:latin typeface="Calibri Light" pitchFamily="34" charset="0"/>
              </a:rPr>
              <a:t>Z kolei zmienne, które kontrolujemy (np. metoda nauczania, lek lub pewne inne kryterium stosowane do podziału obserwacji na grupy, podlegające porównywaniu) są nazywane </a:t>
            </a:r>
            <a:r>
              <a:rPr lang="pl-PL" i="1" dirty="0" smtClean="0">
                <a:solidFill>
                  <a:srgbClr val="006699"/>
                </a:solidFill>
                <a:latin typeface="Calibri Light" pitchFamily="34" charset="0"/>
              </a:rPr>
              <a:t>czynnikami</a:t>
            </a:r>
            <a:r>
              <a:rPr lang="pl-PL" dirty="0" smtClean="0">
                <a:latin typeface="Calibri Light" pitchFamily="34" charset="0"/>
              </a:rPr>
              <a:t> lub zmiennymi </a:t>
            </a:r>
            <a:r>
              <a:rPr lang="pl-PL" i="1" dirty="0" smtClean="0">
                <a:solidFill>
                  <a:srgbClr val="006699"/>
                </a:solidFill>
                <a:latin typeface="Calibri Light" pitchFamily="34" charset="0"/>
              </a:rPr>
              <a:t>niezależnymi</a:t>
            </a:r>
            <a:r>
              <a:rPr lang="pl-PL" dirty="0" smtClean="0">
                <a:latin typeface="Calibri Light" pitchFamily="34" charset="0"/>
              </a:rPr>
              <a:t>. 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>
                <a:latin typeface="Calibri Light" pitchFamily="34" charset="0"/>
              </a:rPr>
              <a:t>W przypadku porównywania dwóch średnich ANOVA daje takie same rezultaty , jak </a:t>
            </a:r>
            <a:r>
              <a:rPr lang="pl-PL" i="1" dirty="0" smtClean="0">
                <a:solidFill>
                  <a:srgbClr val="006699"/>
                </a:solidFill>
                <a:latin typeface="Calibri Light" pitchFamily="34" charset="0"/>
              </a:rPr>
              <a:t>test t dla prób niezależnych</a:t>
            </a:r>
            <a:endParaRPr lang="pl-PL" i="1" dirty="0">
              <a:solidFill>
                <a:srgbClr val="006699"/>
              </a:solidFill>
              <a:latin typeface="Calibri Light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latin typeface="Calibri Light" pitchFamily="34" charset="0"/>
              </a:rPr>
              <a:t>KISIM, WIMiIP, AGH</a:t>
            </a:r>
            <a:endParaRPr lang="pl-PL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 Light" pitchFamily="34" charset="0"/>
              </a:rPr>
              <a:t>ANOVA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pitchFamily="34" charset="0"/>
              <a:buChar char="•"/>
            </a:pPr>
            <a:r>
              <a:rPr lang="pl-PL" dirty="0" smtClean="0">
                <a:latin typeface="Calibri Light" pitchFamily="34" charset="0"/>
              </a:rPr>
              <a:t>Wariancja jest obliczana jako </a:t>
            </a:r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suma kwadratów odchyleń</a:t>
            </a:r>
            <a:r>
              <a:rPr lang="pl-PL" dirty="0" smtClean="0">
                <a:latin typeface="Calibri Light" pitchFamily="34" charset="0"/>
              </a:rPr>
              <a:t> od średniej ogólnej, dzielona przez 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n-1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>
                <a:latin typeface="Calibri Light" pitchFamily="34" charset="0"/>
              </a:rPr>
              <a:t>Wariancja jest funkcją sum kwadratów (odchyleń od średniej, w skrócie </a:t>
            </a:r>
            <a:r>
              <a:rPr lang="pl-PL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pl-PL" dirty="0" smtClean="0">
                <a:latin typeface="Calibri Light" pitchFamily="34" charset="0"/>
              </a:rPr>
              <a:t>).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>
                <a:latin typeface="Calibri Light" pitchFamily="34" charset="0"/>
              </a:rPr>
              <a:t>Załóżmy, że mamy </a:t>
            </a:r>
            <a:r>
              <a:rPr lang="pl-PL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(k&gt;2</a:t>
            </a:r>
            <a:r>
              <a:rPr lang="pl-PL" i="1" dirty="0" smtClean="0">
                <a:latin typeface="Calibri Light" pitchFamily="34" charset="0"/>
                <a:cs typeface="Times New Roman" pitchFamily="18" charset="0"/>
              </a:rPr>
              <a:t>)</a:t>
            </a:r>
            <a:r>
              <a:rPr lang="pl-PL" dirty="0" smtClean="0">
                <a:latin typeface="Calibri Light" pitchFamily="34" charset="0"/>
              </a:rPr>
              <a:t> zbiorowości. Z każdej z nich pobrano próbę licząca </a:t>
            </a:r>
            <a:r>
              <a:rPr lang="pl-PL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dirty="0" smtClean="0">
                <a:latin typeface="Calibri Light" pitchFamily="34" charset="0"/>
              </a:rPr>
              <a:t> elementów. Stąd łącznie mamy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n=∑</a:t>
            </a:r>
            <a:r>
              <a:rPr lang="pl-PL" i="1" baseline="40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Calibri Light" pitchFamily="34" charset="0"/>
              </a:rPr>
              <a:t> obserwacji.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>
                <a:latin typeface="Calibri Light" pitchFamily="34" charset="0"/>
              </a:rPr>
              <a:t>Za pomocą jednoczynnikowej analizy wariancji testujemy hipotezę:</a:t>
            </a:r>
          </a:p>
          <a:p>
            <a:pPr marL="269875" indent="-269875"/>
            <a:r>
              <a:rPr lang="pl-PL" dirty="0" smtClean="0">
                <a:latin typeface="Calibri Light" pitchFamily="34" charset="0"/>
              </a:rPr>
              <a:t>				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:μ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=μ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=…=μ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dirty="0" smtClean="0">
                <a:latin typeface="Calibri Light" pitchFamily="34" charset="0"/>
              </a:rPr>
              <a:t/>
            </a:r>
            <a:br>
              <a:rPr lang="pl-PL" dirty="0" smtClean="0">
                <a:latin typeface="Calibri Light" pitchFamily="34" charset="0"/>
              </a:rPr>
            </a:br>
            <a:endParaRPr lang="pl-PL" dirty="0" smtClean="0">
              <a:latin typeface="Calibri Light" pitchFamily="34" charset="0"/>
            </a:endParaRPr>
          </a:p>
          <a:p>
            <a:endParaRPr lang="pl-PL" dirty="0">
              <a:latin typeface="Calibri Light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>
                <a:latin typeface="Calibri Light" pitchFamily="34" charset="0"/>
              </a:rPr>
              <a:t>KISIM, </a:t>
            </a:r>
            <a:r>
              <a:rPr lang="pl-PL" dirty="0" err="1" smtClean="0">
                <a:latin typeface="Calibri Light" pitchFamily="34" charset="0"/>
              </a:rPr>
              <a:t>WIMiIP</a:t>
            </a:r>
            <a:r>
              <a:rPr lang="pl-PL" dirty="0" smtClean="0">
                <a:latin typeface="Calibri Light" pitchFamily="34" charset="0"/>
              </a:rPr>
              <a:t>, AGH</a:t>
            </a:r>
            <a:endParaRPr lang="pl-PL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Średni kwadrat odchyleń (</a:t>
            </a:r>
            <a:r>
              <a:rPr lang="pl-PL" i="1" dirty="0" smtClean="0">
                <a:solidFill>
                  <a:srgbClr val="006699"/>
                </a:solidFill>
              </a:rPr>
              <a:t>MS </a:t>
            </a:r>
            <a:r>
              <a:rPr lang="pl-PL" dirty="0" smtClean="0"/>
              <a:t>- </a:t>
            </a:r>
            <a:r>
              <a:rPr lang="pl-PL" i="1" dirty="0" err="1" smtClean="0">
                <a:solidFill>
                  <a:srgbClr val="006699"/>
                </a:solidFill>
              </a:rPr>
              <a:t>mean</a:t>
            </a:r>
            <a:r>
              <a:rPr lang="pl-PL" i="1" dirty="0" smtClean="0">
                <a:solidFill>
                  <a:srgbClr val="006699"/>
                </a:solidFill>
              </a:rPr>
              <a:t> </a:t>
            </a:r>
            <a:r>
              <a:rPr lang="pl-PL" i="1" dirty="0" err="1" smtClean="0">
                <a:solidFill>
                  <a:srgbClr val="006699"/>
                </a:solidFill>
              </a:rPr>
              <a:t>square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3212976"/>
            <a:ext cx="2015455" cy="3024336"/>
          </a:xfrm>
        </p:spPr>
        <p:txBody>
          <a:bodyPr/>
          <a:lstStyle/>
          <a:p>
            <a:pPr algn="ctr"/>
            <a:r>
              <a:rPr lang="pl-PL" sz="2400" dirty="0" smtClean="0"/>
              <a:t>Średni kwadrat odchyleń pomiędzy grupami</a:t>
            </a:r>
          </a:p>
          <a:p>
            <a:pPr algn="ctr"/>
            <a:r>
              <a:rPr lang="pl-PL" sz="2400" dirty="0" smtClean="0"/>
              <a:t>(efekt)</a:t>
            </a:r>
            <a:endParaRPr lang="pl-PL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827584" y="1916832"/>
          <a:ext cx="4278312" cy="947737"/>
        </p:xfrm>
        <a:graphic>
          <a:graphicData uri="http://schemas.openxmlformats.org/presentationml/2006/ole">
            <p:oleObj spid="_x0000_s23554" name="Równanie" r:id="rId3" imgW="2120760" imgH="469800" progId="">
              <p:embed/>
            </p:oleObj>
          </a:graphicData>
        </a:graphic>
      </p:graphicFrame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5004048" y="2996952"/>
            <a:ext cx="201545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50000"/>
              </a:spcBef>
              <a:buSzPct val="70000"/>
            </a:pPr>
            <a:r>
              <a:rPr lang="pl-PL" sz="2400" kern="0" dirty="0" smtClean="0">
                <a:solidFill>
                  <a:srgbClr val="000000"/>
                </a:solidFill>
                <a:latin typeface="Calibri Light" pitchFamily="34" charset="0"/>
              </a:rPr>
              <a:t>Średni kwadrat odchyleń wewnątrz grup</a:t>
            </a:r>
          </a:p>
          <a:p>
            <a:pPr lvl="0" algn="ctr" eaLnBrk="0" hangingPunct="0">
              <a:spcBef>
                <a:spcPct val="50000"/>
              </a:spcBef>
              <a:buSzPct val="70000"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itchFamily="34" charset="0"/>
              </a:rPr>
              <a:t>(błąd)</a:t>
            </a:r>
            <a:endParaRPr kumimoji="0" lang="pl-P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683568" y="1844824"/>
            <a:ext cx="1944216" cy="41044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 Light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5076056" y="1844824"/>
            <a:ext cx="1944216" cy="41044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 Light" pitchFamily="34" charset="0"/>
            </a:endParaRPr>
          </a:p>
        </p:txBody>
      </p:sp>
      <p:cxnSp>
        <p:nvCxnSpPr>
          <p:cNvPr id="11" name="Kształt 10"/>
          <p:cNvCxnSpPr>
            <a:stCxn id="8" idx="0"/>
          </p:cNvCxnSpPr>
          <p:nvPr/>
        </p:nvCxnSpPr>
        <p:spPr>
          <a:xfrm rot="16200000" flipH="1">
            <a:off x="2573778" y="926722"/>
            <a:ext cx="288032" cy="2124236"/>
          </a:xfrm>
          <a:prstGeom prst="curvedConnector4">
            <a:avLst>
              <a:gd name="adj1" fmla="val -79366"/>
              <a:gd name="adj2" fmla="val 10040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932040" y="1844824"/>
          <a:ext cx="3816350" cy="871537"/>
        </p:xfrm>
        <a:graphic>
          <a:graphicData uri="http://schemas.openxmlformats.org/presentationml/2006/ole">
            <p:oleObj spid="_x0000_s23555" name="Równanie" r:id="rId4" imgW="1892160" imgH="431640" progId="">
              <p:embed/>
            </p:oleObj>
          </a:graphicData>
        </a:graphic>
      </p:graphicFrame>
      <p:cxnSp>
        <p:nvCxnSpPr>
          <p:cNvPr id="26" name="Kształt 25"/>
          <p:cNvCxnSpPr/>
          <p:nvPr/>
        </p:nvCxnSpPr>
        <p:spPr>
          <a:xfrm rot="16200000" flipH="1">
            <a:off x="6930262" y="926722"/>
            <a:ext cx="288032" cy="2124236"/>
          </a:xfrm>
          <a:prstGeom prst="curvedConnector4">
            <a:avLst>
              <a:gd name="adj1" fmla="val -79366"/>
              <a:gd name="adj2" fmla="val 10040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2380</Words>
  <Application>Microsoft Office PowerPoint</Application>
  <PresentationFormat>Pokaz na ekranie (4:3)</PresentationFormat>
  <Paragraphs>472</Paragraphs>
  <Slides>61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61</vt:i4>
      </vt:variant>
    </vt:vector>
  </HeadingPairs>
  <TitlesOfParts>
    <vt:vector size="63" baseType="lpstr">
      <vt:lpstr>Projekt domyślny</vt:lpstr>
      <vt:lpstr>Równanie</vt:lpstr>
      <vt:lpstr> Eksploracja Danych </vt:lpstr>
      <vt:lpstr>wybór predyktorów – ocena istotności zmiennych</vt:lpstr>
      <vt:lpstr>Gadatliwość studentów</vt:lpstr>
      <vt:lpstr>Wariancja dla średnich w grupach</vt:lpstr>
      <vt:lpstr>podział na grupy względem płci</vt:lpstr>
      <vt:lpstr>ANOVA</vt:lpstr>
      <vt:lpstr>Zmienne zależne i niezależne</vt:lpstr>
      <vt:lpstr>ANOVA</vt:lpstr>
      <vt:lpstr>Średni kwadrat odchyleń (MS - mean square)</vt:lpstr>
      <vt:lpstr>Weryfikacja istotności</vt:lpstr>
      <vt:lpstr>Przykład 1a</vt:lpstr>
      <vt:lpstr>Przykład 1b</vt:lpstr>
      <vt:lpstr>Przykład 1c</vt:lpstr>
      <vt:lpstr>Przykład 1d</vt:lpstr>
      <vt:lpstr>Przykład 1e</vt:lpstr>
      <vt:lpstr>Przykład 2a</vt:lpstr>
      <vt:lpstr>Przykład 2b</vt:lpstr>
      <vt:lpstr>Kontrola czynników</vt:lpstr>
      <vt:lpstr>Kontrola czynników</vt:lpstr>
      <vt:lpstr>Interakcja</vt:lpstr>
      <vt:lpstr>Interakcja</vt:lpstr>
      <vt:lpstr>Efekty interakcji</vt:lpstr>
      <vt:lpstr>Kontrasty w analizie wariancji </vt:lpstr>
      <vt:lpstr>Kontrasty: kombinacje średnich</vt:lpstr>
      <vt:lpstr>Kontrasty: kombinacje średnich</vt:lpstr>
      <vt:lpstr>Kontrasty: kombinacje średnich</vt:lpstr>
      <vt:lpstr>Kontrasty: kombinacje średnich</vt:lpstr>
      <vt:lpstr>Efekty główne, interakcja dwuczynnikowa</vt:lpstr>
      <vt:lpstr>Efekty główne, interakcja dwuczynnikowa</vt:lpstr>
      <vt:lpstr>Efekty główne, interakcja dwuczynnikowa</vt:lpstr>
      <vt:lpstr>Interakcje wyższego rzędu</vt:lpstr>
      <vt:lpstr>Interakcje wyższego rzędu</vt:lpstr>
      <vt:lpstr>Interakcje wyższego rzędu</vt:lpstr>
      <vt:lpstr>Ogólny sposób wyrażania interakcji</vt:lpstr>
      <vt:lpstr>Przykład</vt:lpstr>
      <vt:lpstr>Przykład</vt:lpstr>
      <vt:lpstr>Przykład</vt:lpstr>
      <vt:lpstr>Przykład</vt:lpstr>
      <vt:lpstr>Skąd różnica w wynikach?</vt:lpstr>
      <vt:lpstr>Sześć typów sum kwadratów</vt:lpstr>
      <vt:lpstr>Układy międzygrupowe  i układy z powtarzanymi pomiarami</vt:lpstr>
      <vt:lpstr>Układy międzygrupowe  z powtarzanymi pomiarami</vt:lpstr>
      <vt:lpstr>Układy niekompletne (hierarchiczne)</vt:lpstr>
      <vt:lpstr>Układy niekompletne (hierarchiczne)</vt:lpstr>
      <vt:lpstr>Układy niekompletne (hierarchiczne)</vt:lpstr>
      <vt:lpstr>Układy niekompletne (hierarchiczne)</vt:lpstr>
      <vt:lpstr>Analiza kowariancji (ANCOVA)</vt:lpstr>
      <vt:lpstr>Zmienne towarzyszące o charakterze stałym</vt:lpstr>
      <vt:lpstr>Zmienne towarzyszące o charakterze stałym</vt:lpstr>
      <vt:lpstr>Wpływ zmiennej towarzyszącej na test F</vt:lpstr>
      <vt:lpstr>Przypadek wielu zmiennych towarzyszących.</vt:lpstr>
      <vt:lpstr>Interakcje pomiędzy  zmiennymi towarzyszącymi i czynnikami</vt:lpstr>
      <vt:lpstr>Zmienne towarzyszące o charakterze zmiennym</vt:lpstr>
      <vt:lpstr>Analiza dyskryminacyjna (klasyfikacja)</vt:lpstr>
      <vt:lpstr>Analiza dyskryminacyjna vs. ANOVA</vt:lpstr>
      <vt:lpstr>Założenia analizy dyskryminacyjnej</vt:lpstr>
      <vt:lpstr>Komponenty wariancyjne  model mieszany ANOVA/ANCOVA</vt:lpstr>
      <vt:lpstr>Slajd 58</vt:lpstr>
      <vt:lpstr>Slajd 59</vt:lpstr>
      <vt:lpstr>Slajd 60</vt:lpstr>
      <vt:lpstr>VEPAC</vt:lpstr>
    </vt:vector>
  </TitlesOfParts>
  <Company>AGH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Regulski</dc:creator>
  <cp:lastModifiedBy>regulski</cp:lastModifiedBy>
  <cp:revision>73</cp:revision>
  <dcterms:created xsi:type="dcterms:W3CDTF">2009-12-04T09:17:17Z</dcterms:created>
  <dcterms:modified xsi:type="dcterms:W3CDTF">2019-05-13T09:26:51Z</dcterms:modified>
</cp:coreProperties>
</file>