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7"/>
  </p:notesMasterIdLst>
  <p:sldIdLst>
    <p:sldId id="256" r:id="rId2"/>
    <p:sldId id="524" r:id="rId3"/>
    <p:sldId id="399" r:id="rId4"/>
    <p:sldId id="487" r:id="rId5"/>
    <p:sldId id="489" r:id="rId6"/>
    <p:sldId id="395" r:id="rId7"/>
    <p:sldId id="401" r:id="rId8"/>
    <p:sldId id="402" r:id="rId9"/>
    <p:sldId id="445" r:id="rId10"/>
    <p:sldId id="406" r:id="rId11"/>
    <p:sldId id="405" r:id="rId12"/>
    <p:sldId id="553" r:id="rId13"/>
    <p:sldId id="554" r:id="rId14"/>
    <p:sldId id="525" r:id="rId15"/>
    <p:sldId id="602" r:id="rId16"/>
    <p:sldId id="526" r:id="rId17"/>
    <p:sldId id="614" r:id="rId18"/>
    <p:sldId id="615" r:id="rId19"/>
    <p:sldId id="616" r:id="rId20"/>
    <p:sldId id="617" r:id="rId21"/>
    <p:sldId id="618" r:id="rId22"/>
    <p:sldId id="527" r:id="rId23"/>
    <p:sldId id="528" r:id="rId24"/>
    <p:sldId id="529" r:id="rId25"/>
    <p:sldId id="530" r:id="rId26"/>
    <p:sldId id="613" r:id="rId27"/>
    <p:sldId id="531" r:id="rId28"/>
    <p:sldId id="532" r:id="rId29"/>
    <p:sldId id="533" r:id="rId30"/>
    <p:sldId id="534" r:id="rId31"/>
    <p:sldId id="535" r:id="rId32"/>
    <p:sldId id="536" r:id="rId33"/>
    <p:sldId id="537" r:id="rId34"/>
    <p:sldId id="619" r:id="rId35"/>
    <p:sldId id="620" r:id="rId36"/>
    <p:sldId id="621" r:id="rId37"/>
    <p:sldId id="538" r:id="rId38"/>
    <p:sldId id="539" r:id="rId39"/>
    <p:sldId id="540" r:id="rId40"/>
    <p:sldId id="541" r:id="rId41"/>
    <p:sldId id="542" r:id="rId42"/>
    <p:sldId id="543" r:id="rId43"/>
    <p:sldId id="544" r:id="rId44"/>
    <p:sldId id="545" r:id="rId45"/>
    <p:sldId id="546" r:id="rId46"/>
    <p:sldId id="547" r:id="rId47"/>
    <p:sldId id="548" r:id="rId48"/>
    <p:sldId id="549" r:id="rId49"/>
    <p:sldId id="550" r:id="rId50"/>
    <p:sldId id="551" r:id="rId51"/>
    <p:sldId id="552" r:id="rId52"/>
    <p:sldId id="555" r:id="rId53"/>
    <p:sldId id="556" r:id="rId54"/>
    <p:sldId id="557" r:id="rId55"/>
    <p:sldId id="558" r:id="rId56"/>
    <p:sldId id="559" r:id="rId57"/>
    <p:sldId id="560" r:id="rId58"/>
    <p:sldId id="561" r:id="rId59"/>
    <p:sldId id="562" r:id="rId60"/>
    <p:sldId id="563" r:id="rId61"/>
    <p:sldId id="564" r:id="rId62"/>
    <p:sldId id="565" r:id="rId63"/>
    <p:sldId id="566" r:id="rId64"/>
    <p:sldId id="567" r:id="rId65"/>
    <p:sldId id="568" r:id="rId66"/>
    <p:sldId id="569" r:id="rId67"/>
    <p:sldId id="570" r:id="rId68"/>
    <p:sldId id="571" r:id="rId69"/>
    <p:sldId id="572" r:id="rId70"/>
    <p:sldId id="573" r:id="rId71"/>
    <p:sldId id="574" r:id="rId72"/>
    <p:sldId id="575" r:id="rId73"/>
    <p:sldId id="577" r:id="rId74"/>
    <p:sldId id="578" r:id="rId75"/>
    <p:sldId id="579" r:id="rId76"/>
    <p:sldId id="580" r:id="rId77"/>
    <p:sldId id="581" r:id="rId78"/>
    <p:sldId id="600" r:id="rId79"/>
    <p:sldId id="582" r:id="rId80"/>
    <p:sldId id="583" r:id="rId81"/>
    <p:sldId id="584" r:id="rId82"/>
    <p:sldId id="585" r:id="rId83"/>
    <p:sldId id="586" r:id="rId84"/>
    <p:sldId id="587" r:id="rId85"/>
    <p:sldId id="588" r:id="rId86"/>
    <p:sldId id="589" r:id="rId87"/>
    <p:sldId id="590" r:id="rId88"/>
    <p:sldId id="591" r:id="rId89"/>
    <p:sldId id="592" r:id="rId90"/>
    <p:sldId id="593" r:id="rId91"/>
    <p:sldId id="594" r:id="rId92"/>
    <p:sldId id="595" r:id="rId93"/>
    <p:sldId id="597" r:id="rId94"/>
    <p:sldId id="598" r:id="rId95"/>
    <p:sldId id="599" r:id="rId96"/>
  </p:sldIdLst>
  <p:sldSz cx="9144000" cy="6858000" type="screen4x3"/>
  <p:notesSz cx="7099300" cy="10234613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4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2EC5A3-8754-4332-9297-02935B480A3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D07C5C5-5391-4A3E-8FFA-41522D5E648F}">
      <dgm:prSet phldrT="[Tekst]"/>
      <dgm:spPr/>
      <dgm:t>
        <a:bodyPr/>
        <a:lstStyle/>
        <a:p>
          <a:r>
            <a:rPr lang="pl-PL" dirty="0" smtClean="0">
              <a:solidFill>
                <a:sysClr val="windowText" lastClr="000000"/>
              </a:solidFill>
              <a:latin typeface="Calibri Light" pitchFamily="34" charset="0"/>
            </a:rPr>
            <a:t>zadania</a:t>
          </a:r>
          <a:endParaRPr lang="pl-PL" dirty="0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412FCAD2-192E-4E36-B2D0-66F32818672B}" type="parTrans" cxnId="{A5527C10-3AC2-443C-A9C7-B487AF8D257A}">
      <dgm:prSet/>
      <dgm:spPr/>
      <dgm:t>
        <a:bodyPr/>
        <a:lstStyle/>
        <a:p>
          <a:endParaRPr lang="pl-PL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393D1A9E-8CD4-46C2-9470-C271D238A13A}" type="sibTrans" cxnId="{A5527C10-3AC2-443C-A9C7-B487AF8D257A}">
      <dgm:prSet/>
      <dgm:spPr/>
      <dgm:t>
        <a:bodyPr/>
        <a:lstStyle/>
        <a:p>
          <a:endParaRPr lang="pl-PL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54AF53B9-D667-4977-BE91-FA5E36385B6F}">
      <dgm:prSet phldrT="[Tekst]" custT="1"/>
      <dgm:spPr/>
      <dgm:t>
        <a:bodyPr/>
        <a:lstStyle/>
        <a:p>
          <a:r>
            <a:rPr lang="pl-PL" sz="1800" dirty="0" smtClean="0">
              <a:solidFill>
                <a:sysClr val="windowText" lastClr="000000"/>
              </a:solidFill>
              <a:latin typeface="Calibri Light" pitchFamily="34" charset="0"/>
            </a:rPr>
            <a:t>klasyfikacja</a:t>
          </a:r>
          <a:endParaRPr lang="pl-PL" sz="1800" dirty="0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8F5B53EA-CAA1-4A1C-9480-3ABF3AD322E9}" type="parTrans" cxnId="{0EFB870C-96D9-496A-BF6F-3C53433F8D6D}">
      <dgm:prSet/>
      <dgm:spPr/>
      <dgm:t>
        <a:bodyPr/>
        <a:lstStyle/>
        <a:p>
          <a:endParaRPr lang="pl-PL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BBD459FA-270D-4003-8829-F36FC4CFFAE0}" type="sibTrans" cxnId="{0EFB870C-96D9-496A-BF6F-3C53433F8D6D}">
      <dgm:prSet/>
      <dgm:spPr/>
      <dgm:t>
        <a:bodyPr/>
        <a:lstStyle/>
        <a:p>
          <a:endParaRPr lang="pl-PL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2463E486-EE1D-419A-99F8-07CAA5C296A9}">
      <dgm:prSet phldrT="[Tekst]" custT="1"/>
      <dgm:spPr/>
      <dgm:t>
        <a:bodyPr/>
        <a:lstStyle/>
        <a:p>
          <a:r>
            <a:rPr lang="pl-PL" sz="1800" dirty="0" smtClean="0">
              <a:solidFill>
                <a:sysClr val="windowText" lastClr="000000"/>
              </a:solidFill>
              <a:latin typeface="Calibri Light" pitchFamily="34" charset="0"/>
            </a:rPr>
            <a:t>rekomendacje</a:t>
          </a:r>
          <a:endParaRPr lang="pl-PL" sz="1800" dirty="0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552CF51B-16CD-41DD-8D69-562465F971AC}" type="parTrans" cxnId="{ADDA63EA-230F-44CD-B16E-06FFE2E0748A}">
      <dgm:prSet/>
      <dgm:spPr/>
      <dgm:t>
        <a:bodyPr/>
        <a:lstStyle/>
        <a:p>
          <a:endParaRPr lang="pl-PL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9290C0B6-E717-4F4A-BE7E-008AD826CD9B}" type="sibTrans" cxnId="{ADDA63EA-230F-44CD-B16E-06FFE2E0748A}">
      <dgm:prSet/>
      <dgm:spPr/>
      <dgm:t>
        <a:bodyPr/>
        <a:lstStyle/>
        <a:p>
          <a:endParaRPr lang="pl-PL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3AEFEB57-870A-44B9-BE5E-158ED9996447}">
      <dgm:prSet phldrT="[Tekst]"/>
      <dgm:spPr/>
      <dgm:t>
        <a:bodyPr/>
        <a:lstStyle/>
        <a:p>
          <a:r>
            <a:rPr lang="pl-PL" dirty="0" smtClean="0">
              <a:solidFill>
                <a:sysClr val="windowText" lastClr="000000"/>
              </a:solidFill>
              <a:latin typeface="Calibri Light" pitchFamily="34" charset="0"/>
            </a:rPr>
            <a:t>dane</a:t>
          </a:r>
          <a:endParaRPr lang="pl-PL" dirty="0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C38A8FD1-0145-44FC-9B37-1A69DE174316}" type="parTrans" cxnId="{D404EC3E-4C9A-419A-A19E-476E76CEAAE7}">
      <dgm:prSet/>
      <dgm:spPr/>
      <dgm:t>
        <a:bodyPr/>
        <a:lstStyle/>
        <a:p>
          <a:endParaRPr lang="pl-PL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5E8A275A-A94D-4C29-A672-1660051E2274}" type="sibTrans" cxnId="{D404EC3E-4C9A-419A-A19E-476E76CEAAE7}">
      <dgm:prSet/>
      <dgm:spPr/>
      <dgm:t>
        <a:bodyPr/>
        <a:lstStyle/>
        <a:p>
          <a:endParaRPr lang="pl-PL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E8928AB7-540C-4D30-92B4-22F02F9F8FC2}">
      <dgm:prSet phldrT="[Tekst]" custT="1"/>
      <dgm:spPr/>
      <dgm:t>
        <a:bodyPr/>
        <a:lstStyle/>
        <a:p>
          <a:r>
            <a:rPr lang="pl-PL" sz="1800" dirty="0" smtClean="0">
              <a:solidFill>
                <a:sysClr val="windowText" lastClr="000000"/>
              </a:solidFill>
              <a:latin typeface="Calibri Light" pitchFamily="34" charset="0"/>
            </a:rPr>
            <a:t>aproksymacja</a:t>
          </a:r>
          <a:endParaRPr lang="pl-PL" sz="1800" dirty="0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0A0F572E-0E6D-42CD-B003-497E12A90B3B}" type="parTrans" cxnId="{FBBD8A85-9D59-44E7-BBDC-48A233469043}">
      <dgm:prSet/>
      <dgm:spPr/>
      <dgm:t>
        <a:bodyPr/>
        <a:lstStyle/>
        <a:p>
          <a:endParaRPr lang="pl-PL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6C79C130-61D3-40C1-99C0-9A661D38C580}" type="sibTrans" cxnId="{FBBD8A85-9D59-44E7-BBDC-48A233469043}">
      <dgm:prSet/>
      <dgm:spPr/>
      <dgm:t>
        <a:bodyPr/>
        <a:lstStyle/>
        <a:p>
          <a:endParaRPr lang="pl-PL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E9D7B3EB-952E-44F2-864B-92515D57CA6D}">
      <dgm:prSet phldrT="[Tekst]" custT="1"/>
      <dgm:spPr/>
      <dgm:t>
        <a:bodyPr/>
        <a:lstStyle/>
        <a:p>
          <a:r>
            <a:rPr lang="pl-PL" sz="1800" dirty="0" smtClean="0">
              <a:solidFill>
                <a:sysClr val="windowText" lastClr="000000"/>
              </a:solidFill>
              <a:latin typeface="Calibri Light" pitchFamily="34" charset="0"/>
            </a:rPr>
            <a:t>grupowanie</a:t>
          </a:r>
          <a:endParaRPr lang="pl-PL" sz="1800" dirty="0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7B22B0B8-5137-4EAA-BC05-8398DF17C129}" type="parTrans" cxnId="{C286EB19-12B8-4EF2-BB70-D21063774812}">
      <dgm:prSet/>
      <dgm:spPr/>
      <dgm:t>
        <a:bodyPr/>
        <a:lstStyle/>
        <a:p>
          <a:endParaRPr lang="pl-PL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96A29ED9-307D-4DE0-ACCE-6E1F1E93A0BF}" type="sibTrans" cxnId="{C286EB19-12B8-4EF2-BB70-D21063774812}">
      <dgm:prSet/>
      <dgm:spPr/>
      <dgm:t>
        <a:bodyPr/>
        <a:lstStyle/>
        <a:p>
          <a:endParaRPr lang="pl-PL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463202BA-A6CB-414C-A850-AF55E76EA1FD}">
      <dgm:prSet phldrT="[Tekst]"/>
      <dgm:spPr/>
      <dgm:t>
        <a:bodyPr/>
        <a:lstStyle/>
        <a:p>
          <a:r>
            <a:rPr lang="pl-PL" dirty="0" smtClean="0">
              <a:solidFill>
                <a:sysClr val="windowText" lastClr="000000"/>
              </a:solidFill>
              <a:latin typeface="Calibri Light" pitchFamily="34" charset="0"/>
            </a:rPr>
            <a:t>mechanizmy</a:t>
          </a:r>
          <a:endParaRPr lang="pl-PL" dirty="0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F4C5FD24-C294-4F62-B2A1-B7B3F78D069D}" type="parTrans" cxnId="{5A10151D-D83E-4921-99BC-3921D43C977E}">
      <dgm:prSet/>
      <dgm:spPr/>
      <dgm:t>
        <a:bodyPr/>
        <a:lstStyle/>
        <a:p>
          <a:endParaRPr lang="pl-PL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F735B25B-E196-41CE-A085-74AFCEE1CBA5}" type="sibTrans" cxnId="{5A10151D-D83E-4921-99BC-3921D43C977E}">
      <dgm:prSet/>
      <dgm:spPr/>
      <dgm:t>
        <a:bodyPr/>
        <a:lstStyle/>
        <a:p>
          <a:endParaRPr lang="pl-PL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787ADED7-FDFC-4038-BFBA-821108C98FBE}">
      <dgm:prSet custT="1"/>
      <dgm:spPr/>
      <dgm:t>
        <a:bodyPr/>
        <a:lstStyle/>
        <a:p>
          <a:r>
            <a:rPr lang="pl-PL" sz="1800" dirty="0" smtClean="0">
              <a:solidFill>
                <a:sysClr val="windowText" lastClr="000000"/>
              </a:solidFill>
              <a:latin typeface="Calibri Light" pitchFamily="34" charset="0"/>
            </a:rPr>
            <a:t>nadzorowane </a:t>
          </a:r>
          <a:r>
            <a:rPr lang="pl-PL" sz="1800" i="1" dirty="0" smtClean="0">
              <a:solidFill>
                <a:sysClr val="windowText" lastClr="000000"/>
              </a:solidFill>
              <a:latin typeface="Calibri Light" pitchFamily="34" charset="0"/>
            </a:rPr>
            <a:t>(przykłady, pytania, eksperymenty)</a:t>
          </a:r>
          <a:endParaRPr lang="pl-PL" sz="1800" i="1" dirty="0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84F559F7-B1C7-41C0-B13B-B31316BC0D85}" type="parTrans" cxnId="{44AE753C-B18E-48E4-9E26-29BDDC192279}">
      <dgm:prSet/>
      <dgm:spPr/>
      <dgm:t>
        <a:bodyPr/>
        <a:lstStyle/>
        <a:p>
          <a:endParaRPr lang="pl-PL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AD25EC89-CDDA-46B7-A989-7C1D90EC8963}" type="sibTrans" cxnId="{44AE753C-B18E-48E4-9E26-29BDDC192279}">
      <dgm:prSet/>
      <dgm:spPr/>
      <dgm:t>
        <a:bodyPr/>
        <a:lstStyle/>
        <a:p>
          <a:endParaRPr lang="pl-PL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67FA7B2A-E026-4BEF-B629-878672812806}">
      <dgm:prSet custT="1"/>
      <dgm:spPr/>
      <dgm:t>
        <a:bodyPr/>
        <a:lstStyle/>
        <a:p>
          <a:r>
            <a:rPr lang="pl-PL" sz="1800" dirty="0" smtClean="0">
              <a:solidFill>
                <a:sysClr val="windowText" lastClr="000000"/>
              </a:solidFill>
              <a:latin typeface="Calibri Light" pitchFamily="34" charset="0"/>
            </a:rPr>
            <a:t>wzmacnianie</a:t>
          </a:r>
          <a:endParaRPr lang="pl-PL" sz="1800" dirty="0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92162579-3BB1-4F83-9A05-477E0E6A44EB}" type="parTrans" cxnId="{63220145-7BE9-4905-89B4-B2525096180D}">
      <dgm:prSet/>
      <dgm:spPr/>
      <dgm:t>
        <a:bodyPr/>
        <a:lstStyle/>
        <a:p>
          <a:endParaRPr lang="pl-PL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A3FF6D2B-7922-49A3-A93E-498B916B5687}" type="sibTrans" cxnId="{63220145-7BE9-4905-89B4-B2525096180D}">
      <dgm:prSet/>
      <dgm:spPr/>
      <dgm:t>
        <a:bodyPr/>
        <a:lstStyle/>
        <a:p>
          <a:endParaRPr lang="pl-PL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35F06BD9-6119-450D-AD3A-D352E64A8CF1}">
      <dgm:prSet custT="1"/>
      <dgm:spPr/>
      <dgm:t>
        <a:bodyPr/>
        <a:lstStyle/>
        <a:p>
          <a:r>
            <a:rPr lang="pl-PL" sz="1800" dirty="0" smtClean="0">
              <a:solidFill>
                <a:sysClr val="windowText" lastClr="000000"/>
              </a:solidFill>
              <a:latin typeface="Calibri Light" pitchFamily="34" charset="0"/>
            </a:rPr>
            <a:t>nienadzorowane</a:t>
          </a:r>
          <a:endParaRPr lang="pl-PL" sz="1800" dirty="0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0BB338EE-7BDC-4E0A-8934-F06643DC8D8D}" type="parTrans" cxnId="{96952DF5-F5F9-4E65-BB12-97751CD883A0}">
      <dgm:prSet/>
      <dgm:spPr/>
      <dgm:t>
        <a:bodyPr/>
        <a:lstStyle/>
        <a:p>
          <a:endParaRPr lang="pl-PL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4F02736A-7657-4097-8866-62EE00370B80}" type="sibTrans" cxnId="{96952DF5-F5F9-4E65-BB12-97751CD883A0}">
      <dgm:prSet/>
      <dgm:spPr/>
      <dgm:t>
        <a:bodyPr/>
        <a:lstStyle/>
        <a:p>
          <a:endParaRPr lang="pl-PL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6AF64D04-19C1-47A5-9CA5-C0DAA4AC8609}">
      <dgm:prSet phldrT="[Tekst]" custT="1"/>
      <dgm:spPr/>
      <dgm:t>
        <a:bodyPr/>
        <a:lstStyle/>
        <a:p>
          <a:r>
            <a:rPr lang="pl-PL" sz="1800" dirty="0" err="1" smtClean="0">
              <a:solidFill>
                <a:sysClr val="windowText" lastClr="000000"/>
              </a:solidFill>
              <a:latin typeface="Calibri Light" pitchFamily="34" charset="0"/>
            </a:rPr>
            <a:t>niesymboliczna</a:t>
          </a:r>
          <a:r>
            <a:rPr lang="pl-PL" sz="1800" dirty="0" smtClean="0">
              <a:solidFill>
                <a:sysClr val="windowText" lastClr="000000"/>
              </a:solidFill>
              <a:latin typeface="Calibri Light" pitchFamily="34" charset="0"/>
            </a:rPr>
            <a:t> (</a:t>
          </a:r>
          <a:r>
            <a:rPr lang="pl-PL" sz="1800" i="1" dirty="0" smtClean="0">
              <a:solidFill>
                <a:sysClr val="windowText" lastClr="000000"/>
              </a:solidFill>
              <a:latin typeface="Calibri Light" pitchFamily="34" charset="0"/>
            </a:rPr>
            <a:t>sieci, </a:t>
          </a:r>
          <a:r>
            <a:rPr lang="pl-PL" sz="1800" i="1" dirty="0" err="1" smtClean="0">
              <a:solidFill>
                <a:sysClr val="windowText" lastClr="000000"/>
              </a:solidFill>
              <a:latin typeface="Calibri Light" pitchFamily="34" charset="0"/>
            </a:rPr>
            <a:t>black</a:t>
          </a:r>
          <a:r>
            <a:rPr lang="pl-PL" sz="1800" i="1" dirty="0" smtClean="0">
              <a:solidFill>
                <a:sysClr val="windowText" lastClr="000000"/>
              </a:solidFill>
              <a:latin typeface="Calibri Light" pitchFamily="34" charset="0"/>
            </a:rPr>
            <a:t> </a:t>
          </a:r>
          <a:r>
            <a:rPr lang="pl-PL" sz="1800" i="1" dirty="0" err="1" smtClean="0">
              <a:solidFill>
                <a:sysClr val="windowText" lastClr="000000"/>
              </a:solidFill>
              <a:latin typeface="Calibri Light" pitchFamily="34" charset="0"/>
            </a:rPr>
            <a:t>box</a:t>
          </a:r>
          <a:r>
            <a:rPr lang="pl-PL" sz="1800" dirty="0" smtClean="0">
              <a:solidFill>
                <a:sysClr val="windowText" lastClr="000000"/>
              </a:solidFill>
              <a:latin typeface="Calibri Light" pitchFamily="34" charset="0"/>
            </a:rPr>
            <a:t>)</a:t>
          </a:r>
          <a:endParaRPr lang="pl-PL" sz="1800" dirty="0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02C00585-B8E6-4F27-A1B7-F21B99473C9D}">
      <dgm:prSet phldrT="[Tekst]" custT="1"/>
      <dgm:spPr/>
      <dgm:t>
        <a:bodyPr/>
        <a:lstStyle/>
        <a:p>
          <a:r>
            <a:rPr lang="pl-PL" sz="1800" dirty="0" smtClean="0">
              <a:solidFill>
                <a:sysClr val="windowText" lastClr="000000"/>
              </a:solidFill>
              <a:latin typeface="Calibri Light" pitchFamily="34" charset="0"/>
            </a:rPr>
            <a:t>symboliczna (</a:t>
          </a:r>
          <a:r>
            <a:rPr lang="pl-PL" sz="1800" i="1" dirty="0" smtClean="0">
              <a:solidFill>
                <a:sysClr val="windowText" lastClr="000000"/>
              </a:solidFill>
              <a:latin typeface="Calibri Light" pitchFamily="34" charset="0"/>
            </a:rPr>
            <a:t>reguły</a:t>
          </a:r>
          <a:r>
            <a:rPr lang="pl-PL" sz="1800" dirty="0" smtClean="0">
              <a:solidFill>
                <a:sysClr val="windowText" lastClr="000000"/>
              </a:solidFill>
              <a:latin typeface="Calibri Light" pitchFamily="34" charset="0"/>
            </a:rPr>
            <a:t>)</a:t>
          </a:r>
          <a:endParaRPr lang="pl-PL" sz="1800" dirty="0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751E293A-3EB4-4867-972D-04FE283B5913}">
      <dgm:prSet phldrT="[Tekst]"/>
      <dgm:spPr/>
      <dgm:t>
        <a:bodyPr/>
        <a:lstStyle/>
        <a:p>
          <a:r>
            <a:rPr lang="pl-PL" dirty="0" smtClean="0">
              <a:solidFill>
                <a:sysClr val="windowText" lastClr="000000"/>
              </a:solidFill>
              <a:latin typeface="Calibri Light" pitchFamily="34" charset="0"/>
            </a:rPr>
            <a:t>reprezentacja wiedzy</a:t>
          </a:r>
          <a:endParaRPr lang="pl-PL" dirty="0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51640AB3-6D59-42E5-9601-99EF6E298091}" type="sibTrans" cxnId="{CA0B113D-DDC6-403A-83DA-C8E1BEFE9FB6}">
      <dgm:prSet/>
      <dgm:spPr/>
      <dgm:t>
        <a:bodyPr/>
        <a:lstStyle/>
        <a:p>
          <a:endParaRPr lang="pl-PL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EBCA1EC3-8FDE-4D1F-A04E-7735CC940E69}" type="parTrans" cxnId="{CA0B113D-DDC6-403A-83DA-C8E1BEFE9FB6}">
      <dgm:prSet/>
      <dgm:spPr/>
      <dgm:t>
        <a:bodyPr/>
        <a:lstStyle/>
        <a:p>
          <a:endParaRPr lang="pl-PL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051B7D06-68B2-482D-8FAE-1025F9C36315}" type="sibTrans" cxnId="{0592FA94-BA78-4C6C-96A3-2C73B4A5C9AC}">
      <dgm:prSet/>
      <dgm:spPr/>
      <dgm:t>
        <a:bodyPr/>
        <a:lstStyle/>
        <a:p>
          <a:endParaRPr lang="pl-PL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52385287-B573-4CFD-AD17-1EB5F174A16E}" type="parTrans" cxnId="{0592FA94-BA78-4C6C-96A3-2C73B4A5C9AC}">
      <dgm:prSet/>
      <dgm:spPr/>
      <dgm:t>
        <a:bodyPr/>
        <a:lstStyle/>
        <a:p>
          <a:endParaRPr lang="pl-PL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F1CBB54C-8125-44C8-A786-F150E9151EB1}" type="sibTrans" cxnId="{61FEEAD9-8265-4E30-88D7-93F759E70137}">
      <dgm:prSet/>
      <dgm:spPr/>
      <dgm:t>
        <a:bodyPr/>
        <a:lstStyle/>
        <a:p>
          <a:endParaRPr lang="pl-PL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BC95AEF0-594E-4CDB-A335-F0C82E844860}" type="parTrans" cxnId="{61FEEAD9-8265-4E30-88D7-93F759E70137}">
      <dgm:prSet/>
      <dgm:spPr/>
      <dgm:t>
        <a:bodyPr/>
        <a:lstStyle/>
        <a:p>
          <a:endParaRPr lang="pl-PL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77DC6AAC-7D8B-4633-BC09-994BE83AD414}">
      <dgm:prSet custT="1"/>
      <dgm:spPr/>
      <dgm:t>
        <a:bodyPr/>
        <a:lstStyle/>
        <a:p>
          <a:r>
            <a:rPr lang="pl-PL" sz="1800" dirty="0" smtClean="0">
              <a:solidFill>
                <a:sysClr val="windowText" lastClr="000000"/>
              </a:solidFill>
              <a:latin typeface="Calibri Light" pitchFamily="34" charset="0"/>
            </a:rPr>
            <a:t>indukcyjne </a:t>
          </a:r>
          <a:r>
            <a:rPr lang="pl-PL" sz="1800" i="1" dirty="0" smtClean="0">
              <a:solidFill>
                <a:sysClr val="windowText" lastClr="000000"/>
              </a:solidFill>
              <a:latin typeface="Calibri Light" pitchFamily="34" charset="0"/>
            </a:rPr>
            <a:t>(sekwencyjne pokrywanie)</a:t>
          </a:r>
          <a:endParaRPr lang="pl-PL" sz="1800" i="1" dirty="0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F1E2883F-2BD0-4C97-8190-232B4643D212}" type="parTrans" cxnId="{289AD2D9-7A81-4589-AABF-C3FF483A3693}">
      <dgm:prSet/>
      <dgm:spPr/>
      <dgm:t>
        <a:bodyPr/>
        <a:lstStyle/>
        <a:p>
          <a:endParaRPr lang="pl-PL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55ED8D31-7BE1-425A-8BEB-BAEC61F49EAE}" type="sibTrans" cxnId="{289AD2D9-7A81-4589-AABF-C3FF483A3693}">
      <dgm:prSet/>
      <dgm:spPr/>
      <dgm:t>
        <a:bodyPr/>
        <a:lstStyle/>
        <a:p>
          <a:endParaRPr lang="pl-PL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6725F392-1BBA-4855-890D-5929DBFE9DBD}">
      <dgm:prSet custT="1"/>
      <dgm:spPr/>
      <dgm:t>
        <a:bodyPr/>
        <a:lstStyle/>
        <a:p>
          <a:r>
            <a:rPr lang="pl-PL" sz="1800" dirty="0" smtClean="0">
              <a:solidFill>
                <a:sysClr val="windowText" lastClr="000000"/>
              </a:solidFill>
              <a:latin typeface="Calibri Light" pitchFamily="34" charset="0"/>
            </a:rPr>
            <a:t>przypisywanie zasług </a:t>
          </a:r>
          <a:r>
            <a:rPr lang="pl-PL" sz="1800" i="1" dirty="0" smtClean="0">
              <a:solidFill>
                <a:sysClr val="windowText" lastClr="000000"/>
              </a:solidFill>
              <a:latin typeface="Calibri Light" pitchFamily="34" charset="0"/>
            </a:rPr>
            <a:t>(wzmacnianie)</a:t>
          </a:r>
          <a:endParaRPr lang="pl-PL" sz="1800" i="1" dirty="0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BFFB478A-B98E-4FCC-84AF-0D3FD62C99CB}" type="parTrans" cxnId="{3612B1AB-6211-4681-A928-4DEBEA344043}">
      <dgm:prSet/>
      <dgm:spPr/>
      <dgm:t>
        <a:bodyPr/>
        <a:lstStyle/>
        <a:p>
          <a:endParaRPr lang="pl-PL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4315BA72-6EF4-4EE4-8969-14A7CC59358F}" type="sibTrans" cxnId="{3612B1AB-6211-4681-A928-4DEBEA344043}">
      <dgm:prSet/>
      <dgm:spPr/>
      <dgm:t>
        <a:bodyPr/>
        <a:lstStyle/>
        <a:p>
          <a:endParaRPr lang="pl-PL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E7FC6023-C6DC-4611-A3D4-EDCB1755A1D5}">
      <dgm:prSet custT="1"/>
      <dgm:spPr/>
      <dgm:t>
        <a:bodyPr/>
        <a:lstStyle/>
        <a:p>
          <a:r>
            <a:rPr lang="pl-PL" sz="1800" dirty="0" smtClean="0">
              <a:solidFill>
                <a:sysClr val="windowText" lastClr="000000"/>
              </a:solidFill>
              <a:latin typeface="Calibri Light" pitchFamily="34" charset="0"/>
            </a:rPr>
            <a:t>statystyczne </a:t>
          </a:r>
          <a:r>
            <a:rPr lang="pl-PL" sz="1800" i="1" dirty="0" smtClean="0">
              <a:solidFill>
                <a:sysClr val="windowText" lastClr="000000"/>
              </a:solidFill>
              <a:latin typeface="Calibri Light" pitchFamily="34" charset="0"/>
            </a:rPr>
            <a:t>(Sieci </a:t>
          </a:r>
          <a:r>
            <a:rPr lang="pl-PL" sz="1800" i="1" dirty="0" err="1" smtClean="0">
              <a:solidFill>
                <a:sysClr val="windowText" lastClr="000000"/>
              </a:solidFill>
              <a:latin typeface="Calibri Light" pitchFamily="34" charset="0"/>
            </a:rPr>
            <a:t>Bayesa</a:t>
          </a:r>
          <a:r>
            <a:rPr lang="pl-PL" sz="1800" i="1" dirty="0" smtClean="0">
              <a:solidFill>
                <a:sysClr val="windowText" lastClr="000000"/>
              </a:solidFill>
              <a:latin typeface="Calibri Light" pitchFamily="34" charset="0"/>
            </a:rPr>
            <a:t>, losowy las, </a:t>
          </a:r>
          <a:r>
            <a:rPr lang="pl-PL" sz="1800" i="1" dirty="0" err="1" smtClean="0">
              <a:solidFill>
                <a:sysClr val="windowText" lastClr="000000"/>
              </a:solidFill>
              <a:latin typeface="Calibri Light" pitchFamily="34" charset="0"/>
            </a:rPr>
            <a:t>boosting</a:t>
          </a:r>
          <a:r>
            <a:rPr lang="pl-PL" sz="1800" i="1" dirty="0" smtClean="0">
              <a:solidFill>
                <a:sysClr val="windowText" lastClr="000000"/>
              </a:solidFill>
              <a:latin typeface="Calibri Light" pitchFamily="34" charset="0"/>
            </a:rPr>
            <a:t>)</a:t>
          </a:r>
          <a:endParaRPr lang="pl-PL" sz="1800" i="1" dirty="0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E3A70C55-886F-46A2-A550-5B86C5ED5241}" type="parTrans" cxnId="{01525645-5531-43BC-AD3E-00A7956EEA08}">
      <dgm:prSet/>
      <dgm:spPr/>
      <dgm:t>
        <a:bodyPr/>
        <a:lstStyle/>
        <a:p>
          <a:endParaRPr lang="pl-PL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BD9E9581-75D1-4C30-8246-F213D225893C}" type="sibTrans" cxnId="{01525645-5531-43BC-AD3E-00A7956EEA08}">
      <dgm:prSet/>
      <dgm:spPr/>
      <dgm:t>
        <a:bodyPr/>
        <a:lstStyle/>
        <a:p>
          <a:endParaRPr lang="pl-PL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B5273D97-C27C-425D-B66E-CB76901CB4FB}">
      <dgm:prSet custT="1"/>
      <dgm:spPr/>
      <dgm:t>
        <a:bodyPr/>
        <a:lstStyle/>
        <a:p>
          <a:r>
            <a:rPr lang="pl-PL" sz="1800" dirty="0" smtClean="0">
              <a:solidFill>
                <a:sysClr val="windowText" lastClr="000000"/>
              </a:solidFill>
              <a:latin typeface="Calibri Light" pitchFamily="34" charset="0"/>
            </a:rPr>
            <a:t>optymalizacyjne </a:t>
          </a:r>
          <a:r>
            <a:rPr lang="pl-PL" sz="1800" i="1" dirty="0" smtClean="0">
              <a:solidFill>
                <a:sysClr val="windowText" lastClr="000000"/>
              </a:solidFill>
              <a:latin typeface="Calibri Light" pitchFamily="34" charset="0"/>
            </a:rPr>
            <a:t>(gradient prosty)</a:t>
          </a:r>
          <a:endParaRPr lang="pl-PL" sz="1800" i="1" dirty="0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49217468-4413-4E68-B84E-B31DA812E662}" type="parTrans" cxnId="{5CAAA0F4-0D5F-4811-8D34-0604C12706E0}">
      <dgm:prSet/>
      <dgm:spPr/>
      <dgm:t>
        <a:bodyPr/>
        <a:lstStyle/>
        <a:p>
          <a:endParaRPr lang="pl-PL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F87B3DD7-B354-4E32-AFB1-2C52010C36D5}" type="sibTrans" cxnId="{5CAAA0F4-0D5F-4811-8D34-0604C12706E0}">
      <dgm:prSet/>
      <dgm:spPr/>
      <dgm:t>
        <a:bodyPr/>
        <a:lstStyle/>
        <a:p>
          <a:endParaRPr lang="pl-PL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FB25BFDB-2684-4ED1-9052-BEDFA8A204EE}">
      <dgm:prSet custT="1"/>
      <dgm:spPr/>
      <dgm:t>
        <a:bodyPr/>
        <a:lstStyle/>
        <a:p>
          <a:r>
            <a:rPr lang="pl-PL" sz="1800" dirty="0" smtClean="0">
              <a:solidFill>
                <a:sysClr val="windowText" lastClr="000000"/>
              </a:solidFill>
              <a:latin typeface="Calibri Light" pitchFamily="34" charset="0"/>
            </a:rPr>
            <a:t>analogia </a:t>
          </a:r>
          <a:r>
            <a:rPr lang="pl-PL" sz="1800" i="1" dirty="0" smtClean="0">
              <a:solidFill>
                <a:sysClr val="windowText" lastClr="000000"/>
              </a:solidFill>
              <a:latin typeface="Calibri Light" pitchFamily="34" charset="0"/>
            </a:rPr>
            <a:t>(</a:t>
          </a:r>
          <a:r>
            <a:rPr lang="pl-PL" sz="1800" i="1" dirty="0" err="1" smtClean="0">
              <a:solidFill>
                <a:sysClr val="windowText" lastClr="000000"/>
              </a:solidFill>
              <a:latin typeface="Calibri Light" pitchFamily="34" charset="0"/>
            </a:rPr>
            <a:t>kNN</a:t>
          </a:r>
          <a:r>
            <a:rPr lang="pl-PL" sz="1800" i="1" dirty="0" smtClean="0">
              <a:solidFill>
                <a:sysClr val="windowText" lastClr="000000"/>
              </a:solidFill>
              <a:latin typeface="Calibri Light" pitchFamily="34" charset="0"/>
            </a:rPr>
            <a:t>)</a:t>
          </a:r>
          <a:endParaRPr lang="pl-PL" sz="1800" i="1" dirty="0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664D5BAB-D64D-4E18-ABE7-25C7EF003AE6}" type="parTrans" cxnId="{25DFF28A-BA8C-4FF9-9D30-D3668EEA4868}">
      <dgm:prSet/>
      <dgm:spPr/>
      <dgm:t>
        <a:bodyPr/>
        <a:lstStyle/>
        <a:p>
          <a:endParaRPr lang="pl-PL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A39D7785-A6F0-4A58-AFDA-79F994C65A72}" type="sibTrans" cxnId="{25DFF28A-BA8C-4FF9-9D30-D3668EEA4868}">
      <dgm:prSet/>
      <dgm:spPr/>
      <dgm:t>
        <a:bodyPr/>
        <a:lstStyle/>
        <a:p>
          <a:endParaRPr lang="pl-PL">
            <a:solidFill>
              <a:sysClr val="windowText" lastClr="000000"/>
            </a:solidFill>
            <a:latin typeface="Calibri Light" pitchFamily="34" charset="0"/>
          </a:endParaRPr>
        </a:p>
      </dgm:t>
    </dgm:pt>
    <dgm:pt modelId="{C106F865-EB78-4E72-B08F-4514AFFD30B3}" type="pres">
      <dgm:prSet presAssocID="{CB2EC5A3-8754-4332-9297-02935B480A3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BAF91410-54E5-4E4A-8989-F94F711F351F}" type="pres">
      <dgm:prSet presAssocID="{751E293A-3EB4-4867-972D-04FE283B5913}" presName="linNode" presStyleCnt="0"/>
      <dgm:spPr/>
    </dgm:pt>
    <dgm:pt modelId="{ACE3D794-7B23-4913-A035-40D1ECC33DC7}" type="pres">
      <dgm:prSet presAssocID="{751E293A-3EB4-4867-972D-04FE283B5913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4B1A57D-CF24-4B20-9AF8-41B8225ECF90}" type="pres">
      <dgm:prSet presAssocID="{751E293A-3EB4-4867-972D-04FE283B5913}" presName="descendantText" presStyleLbl="alignAccFollowNode1" presStyleIdx="0" presStyleCnt="4" custScaleY="7321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95B09E9-C261-4B81-8BE3-C53B3EB4D486}" type="pres">
      <dgm:prSet presAssocID="{51640AB3-6D59-42E5-9601-99EF6E298091}" presName="sp" presStyleCnt="0"/>
      <dgm:spPr/>
    </dgm:pt>
    <dgm:pt modelId="{366A7BB8-1675-4A17-886E-175BFA00B238}" type="pres">
      <dgm:prSet presAssocID="{BD07C5C5-5391-4A3E-8FFA-41522D5E648F}" presName="linNode" presStyleCnt="0"/>
      <dgm:spPr/>
    </dgm:pt>
    <dgm:pt modelId="{143B4B6B-6F83-4524-B354-31B88D54F21C}" type="pres">
      <dgm:prSet presAssocID="{BD07C5C5-5391-4A3E-8FFA-41522D5E648F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E0D542F-FF18-4A4E-98A9-8EC561CC4DA6}" type="pres">
      <dgm:prSet presAssocID="{BD07C5C5-5391-4A3E-8FFA-41522D5E648F}" presName="descendantText" presStyleLbl="alignAccFollowNode1" presStyleIdx="1" presStyleCnt="4" custScaleY="11847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A3B2ED5-FF5B-4496-89AC-BCE79E012815}" type="pres">
      <dgm:prSet presAssocID="{393D1A9E-8CD4-46C2-9470-C271D238A13A}" presName="sp" presStyleCnt="0"/>
      <dgm:spPr/>
    </dgm:pt>
    <dgm:pt modelId="{552EF167-08CF-473C-8813-6E1AC2B2105C}" type="pres">
      <dgm:prSet presAssocID="{3AEFEB57-870A-44B9-BE5E-158ED9996447}" presName="linNode" presStyleCnt="0"/>
      <dgm:spPr/>
    </dgm:pt>
    <dgm:pt modelId="{6D297EFE-8FBF-4CC7-88A4-0782EA664D2F}" type="pres">
      <dgm:prSet presAssocID="{3AEFEB57-870A-44B9-BE5E-158ED9996447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8ADC26B-C292-4467-8E19-241CD99BB125}" type="pres">
      <dgm:prSet presAssocID="{3AEFEB57-870A-44B9-BE5E-158ED9996447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61025DB-76CF-402D-BC9A-26A0FE6B46A6}" type="pres">
      <dgm:prSet presAssocID="{5E8A275A-A94D-4C29-A672-1660051E2274}" presName="sp" presStyleCnt="0"/>
      <dgm:spPr/>
    </dgm:pt>
    <dgm:pt modelId="{6ABB5C50-2D3E-4856-9EE7-1AF7B8C52093}" type="pres">
      <dgm:prSet presAssocID="{463202BA-A6CB-414C-A850-AF55E76EA1FD}" presName="linNode" presStyleCnt="0"/>
      <dgm:spPr/>
    </dgm:pt>
    <dgm:pt modelId="{1CC8AF8B-EC37-4079-B0FE-00E1C5B21EC7}" type="pres">
      <dgm:prSet presAssocID="{463202BA-A6CB-414C-A850-AF55E76EA1FD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295629F-FD14-42DD-BBD0-D261F0468051}" type="pres">
      <dgm:prSet presAssocID="{463202BA-A6CB-414C-A850-AF55E76EA1FD}" presName="descendantText" presStyleLbl="alignAccFollowNode1" presStyleIdx="3" presStyleCnt="4" custScaleY="15145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8B6FE5C7-3932-46C5-8DEB-4FCE18D0A6A0}" type="presOf" srcId="{2463E486-EE1D-419A-99F8-07CAA5C296A9}" destId="{EE0D542F-FF18-4A4E-98A9-8EC561CC4DA6}" srcOrd="0" destOrd="3" presId="urn:microsoft.com/office/officeart/2005/8/layout/vList5"/>
    <dgm:cxn modelId="{0C3C7F79-B3F1-4F22-9A2D-49E61139ACC2}" type="presOf" srcId="{FB25BFDB-2684-4ED1-9052-BEDFA8A204EE}" destId="{8295629F-FD14-42DD-BBD0-D261F0468051}" srcOrd="0" destOrd="4" presId="urn:microsoft.com/office/officeart/2005/8/layout/vList5"/>
    <dgm:cxn modelId="{0592FA94-BA78-4C6C-96A3-2C73B4A5C9AC}" srcId="{751E293A-3EB4-4867-972D-04FE283B5913}" destId="{6AF64D04-19C1-47A5-9CA5-C0DAA4AC8609}" srcOrd="1" destOrd="0" parTransId="{52385287-B573-4CFD-AD17-1EB5F174A16E}" sibTransId="{051B7D06-68B2-482D-8FAE-1025F9C36315}"/>
    <dgm:cxn modelId="{71108258-BD1F-4AF2-B31D-5A3A1B20EF6B}" type="presOf" srcId="{35F06BD9-6119-450D-AD3A-D352E64A8CF1}" destId="{68ADC26B-C292-4467-8E19-241CD99BB125}" srcOrd="0" destOrd="2" presId="urn:microsoft.com/office/officeart/2005/8/layout/vList5"/>
    <dgm:cxn modelId="{A5527C10-3AC2-443C-A9C7-B487AF8D257A}" srcId="{CB2EC5A3-8754-4332-9297-02935B480A3F}" destId="{BD07C5C5-5391-4A3E-8FFA-41522D5E648F}" srcOrd="1" destOrd="0" parTransId="{412FCAD2-192E-4E36-B2D0-66F32818672B}" sibTransId="{393D1A9E-8CD4-46C2-9470-C271D238A13A}"/>
    <dgm:cxn modelId="{ADDA63EA-230F-44CD-B16E-06FFE2E0748A}" srcId="{BD07C5C5-5391-4A3E-8FFA-41522D5E648F}" destId="{2463E486-EE1D-419A-99F8-07CAA5C296A9}" srcOrd="3" destOrd="0" parTransId="{552CF51B-16CD-41DD-8D69-562465F971AC}" sibTransId="{9290C0B6-E717-4F4A-BE7E-008AD826CD9B}"/>
    <dgm:cxn modelId="{A060FD5F-32A0-4DB8-86C8-885466791524}" type="presOf" srcId="{3AEFEB57-870A-44B9-BE5E-158ED9996447}" destId="{6D297EFE-8FBF-4CC7-88A4-0782EA664D2F}" srcOrd="0" destOrd="0" presId="urn:microsoft.com/office/officeart/2005/8/layout/vList5"/>
    <dgm:cxn modelId="{72DCA0DF-521D-4D9A-BEB8-49799E808BB9}" type="presOf" srcId="{6AF64D04-19C1-47A5-9CA5-C0DAA4AC8609}" destId="{84B1A57D-CF24-4B20-9AF8-41B8225ECF90}" srcOrd="0" destOrd="1" presId="urn:microsoft.com/office/officeart/2005/8/layout/vList5"/>
    <dgm:cxn modelId="{DD6B7BAF-A759-494B-88D4-40CF40946827}" type="presOf" srcId="{463202BA-A6CB-414C-A850-AF55E76EA1FD}" destId="{1CC8AF8B-EC37-4079-B0FE-00E1C5B21EC7}" srcOrd="0" destOrd="0" presId="urn:microsoft.com/office/officeart/2005/8/layout/vList5"/>
    <dgm:cxn modelId="{25DFF28A-BA8C-4FF9-9D30-D3668EEA4868}" srcId="{463202BA-A6CB-414C-A850-AF55E76EA1FD}" destId="{FB25BFDB-2684-4ED1-9052-BEDFA8A204EE}" srcOrd="4" destOrd="0" parTransId="{664D5BAB-D64D-4E18-ABE7-25C7EF003AE6}" sibTransId="{A39D7785-A6F0-4A58-AFDA-79F994C65A72}"/>
    <dgm:cxn modelId="{CA0B113D-DDC6-403A-83DA-C8E1BEFE9FB6}" srcId="{CB2EC5A3-8754-4332-9297-02935B480A3F}" destId="{751E293A-3EB4-4867-972D-04FE283B5913}" srcOrd="0" destOrd="0" parTransId="{EBCA1EC3-8FDE-4D1F-A04E-7735CC940E69}" sibTransId="{51640AB3-6D59-42E5-9601-99EF6E298091}"/>
    <dgm:cxn modelId="{23E535EA-18C1-42CC-B2CB-A6217E715BEF}" type="presOf" srcId="{02C00585-B8E6-4F27-A1B7-F21B99473C9D}" destId="{84B1A57D-CF24-4B20-9AF8-41B8225ECF90}" srcOrd="0" destOrd="0" presId="urn:microsoft.com/office/officeart/2005/8/layout/vList5"/>
    <dgm:cxn modelId="{FBBD8A85-9D59-44E7-BBDC-48A233469043}" srcId="{BD07C5C5-5391-4A3E-8FFA-41522D5E648F}" destId="{E8928AB7-540C-4D30-92B4-22F02F9F8FC2}" srcOrd="1" destOrd="0" parTransId="{0A0F572E-0E6D-42CD-B003-497E12A90B3B}" sibTransId="{6C79C130-61D3-40C1-99C0-9A661D38C580}"/>
    <dgm:cxn modelId="{FCBE6890-32B1-4EB7-BC52-29E46A44E52D}" type="presOf" srcId="{E7FC6023-C6DC-4611-A3D4-EDCB1755A1D5}" destId="{8295629F-FD14-42DD-BBD0-D261F0468051}" srcOrd="0" destOrd="2" presId="urn:microsoft.com/office/officeart/2005/8/layout/vList5"/>
    <dgm:cxn modelId="{732A3E14-1B9F-4997-A5E7-A0ADBA6DE6BD}" type="presOf" srcId="{E9D7B3EB-952E-44F2-864B-92515D57CA6D}" destId="{EE0D542F-FF18-4A4E-98A9-8EC561CC4DA6}" srcOrd="0" destOrd="2" presId="urn:microsoft.com/office/officeart/2005/8/layout/vList5"/>
    <dgm:cxn modelId="{5A10151D-D83E-4921-99BC-3921D43C977E}" srcId="{CB2EC5A3-8754-4332-9297-02935B480A3F}" destId="{463202BA-A6CB-414C-A850-AF55E76EA1FD}" srcOrd="3" destOrd="0" parTransId="{F4C5FD24-C294-4F62-B2A1-B7B3F78D069D}" sibTransId="{F735B25B-E196-41CE-A085-74AFCEE1CBA5}"/>
    <dgm:cxn modelId="{F2061457-94C7-4718-9082-A78951DAC568}" type="presOf" srcId="{787ADED7-FDFC-4038-BFBA-821108C98FBE}" destId="{68ADC26B-C292-4467-8E19-241CD99BB125}" srcOrd="0" destOrd="0" presId="urn:microsoft.com/office/officeart/2005/8/layout/vList5"/>
    <dgm:cxn modelId="{5CAAA0F4-0D5F-4811-8D34-0604C12706E0}" srcId="{463202BA-A6CB-414C-A850-AF55E76EA1FD}" destId="{B5273D97-C27C-425D-B66E-CB76901CB4FB}" srcOrd="3" destOrd="0" parTransId="{49217468-4413-4E68-B84E-B31DA812E662}" sibTransId="{F87B3DD7-B354-4E32-AFB1-2C52010C36D5}"/>
    <dgm:cxn modelId="{3F6AD6AF-2567-4BB1-8E20-D83A084CEFB6}" type="presOf" srcId="{CB2EC5A3-8754-4332-9297-02935B480A3F}" destId="{C106F865-EB78-4E72-B08F-4514AFFD30B3}" srcOrd="0" destOrd="0" presId="urn:microsoft.com/office/officeart/2005/8/layout/vList5"/>
    <dgm:cxn modelId="{26877FDB-CDA0-4B5C-9B74-64EA09F5020E}" type="presOf" srcId="{E8928AB7-540C-4D30-92B4-22F02F9F8FC2}" destId="{EE0D542F-FF18-4A4E-98A9-8EC561CC4DA6}" srcOrd="0" destOrd="1" presId="urn:microsoft.com/office/officeart/2005/8/layout/vList5"/>
    <dgm:cxn modelId="{96952DF5-F5F9-4E65-BB12-97751CD883A0}" srcId="{3AEFEB57-870A-44B9-BE5E-158ED9996447}" destId="{35F06BD9-6119-450D-AD3A-D352E64A8CF1}" srcOrd="2" destOrd="0" parTransId="{0BB338EE-7BDC-4E0A-8934-F06643DC8D8D}" sibTransId="{4F02736A-7657-4097-8866-62EE00370B80}"/>
    <dgm:cxn modelId="{61FEEAD9-8265-4E30-88D7-93F759E70137}" srcId="{751E293A-3EB4-4867-972D-04FE283B5913}" destId="{02C00585-B8E6-4F27-A1B7-F21B99473C9D}" srcOrd="0" destOrd="0" parTransId="{BC95AEF0-594E-4CDB-A335-F0C82E844860}" sibTransId="{F1CBB54C-8125-44C8-A786-F150E9151EB1}"/>
    <dgm:cxn modelId="{2EE026DE-18AF-4037-827C-D467D6B71C7B}" type="presOf" srcId="{54AF53B9-D667-4977-BE91-FA5E36385B6F}" destId="{EE0D542F-FF18-4A4E-98A9-8EC561CC4DA6}" srcOrd="0" destOrd="0" presId="urn:microsoft.com/office/officeart/2005/8/layout/vList5"/>
    <dgm:cxn modelId="{F070B084-149F-474D-BA8A-31BE2A424DB9}" type="presOf" srcId="{77DC6AAC-7D8B-4633-BC09-994BE83AD414}" destId="{8295629F-FD14-42DD-BBD0-D261F0468051}" srcOrd="0" destOrd="0" presId="urn:microsoft.com/office/officeart/2005/8/layout/vList5"/>
    <dgm:cxn modelId="{C286EB19-12B8-4EF2-BB70-D21063774812}" srcId="{BD07C5C5-5391-4A3E-8FFA-41522D5E648F}" destId="{E9D7B3EB-952E-44F2-864B-92515D57CA6D}" srcOrd="2" destOrd="0" parTransId="{7B22B0B8-5137-4EAA-BC05-8398DF17C129}" sibTransId="{96A29ED9-307D-4DE0-ACCE-6E1F1E93A0BF}"/>
    <dgm:cxn modelId="{289AD2D9-7A81-4589-AABF-C3FF483A3693}" srcId="{463202BA-A6CB-414C-A850-AF55E76EA1FD}" destId="{77DC6AAC-7D8B-4633-BC09-994BE83AD414}" srcOrd="0" destOrd="0" parTransId="{F1E2883F-2BD0-4C97-8190-232B4643D212}" sibTransId="{55ED8D31-7BE1-425A-8BEB-BAEC61F49EAE}"/>
    <dgm:cxn modelId="{44AE753C-B18E-48E4-9E26-29BDDC192279}" srcId="{3AEFEB57-870A-44B9-BE5E-158ED9996447}" destId="{787ADED7-FDFC-4038-BFBA-821108C98FBE}" srcOrd="0" destOrd="0" parTransId="{84F559F7-B1C7-41C0-B13B-B31316BC0D85}" sibTransId="{AD25EC89-CDDA-46B7-A989-7C1D90EC8963}"/>
    <dgm:cxn modelId="{D988170B-390F-445D-9A63-6B8B4C64A27B}" type="presOf" srcId="{6725F392-1BBA-4855-890D-5929DBFE9DBD}" destId="{8295629F-FD14-42DD-BBD0-D261F0468051}" srcOrd="0" destOrd="1" presId="urn:microsoft.com/office/officeart/2005/8/layout/vList5"/>
    <dgm:cxn modelId="{63220145-7BE9-4905-89B4-B2525096180D}" srcId="{3AEFEB57-870A-44B9-BE5E-158ED9996447}" destId="{67FA7B2A-E026-4BEF-B629-878672812806}" srcOrd="1" destOrd="0" parTransId="{92162579-3BB1-4F83-9A05-477E0E6A44EB}" sibTransId="{A3FF6D2B-7922-49A3-A93E-498B916B5687}"/>
    <dgm:cxn modelId="{81EF5454-1F51-4526-8C4C-FEFB51D218FB}" type="presOf" srcId="{751E293A-3EB4-4867-972D-04FE283B5913}" destId="{ACE3D794-7B23-4913-A035-40D1ECC33DC7}" srcOrd="0" destOrd="0" presId="urn:microsoft.com/office/officeart/2005/8/layout/vList5"/>
    <dgm:cxn modelId="{4F786BF3-1E36-4AF9-B04E-201FA8CCFEDC}" type="presOf" srcId="{B5273D97-C27C-425D-B66E-CB76901CB4FB}" destId="{8295629F-FD14-42DD-BBD0-D261F0468051}" srcOrd="0" destOrd="3" presId="urn:microsoft.com/office/officeart/2005/8/layout/vList5"/>
    <dgm:cxn modelId="{01525645-5531-43BC-AD3E-00A7956EEA08}" srcId="{463202BA-A6CB-414C-A850-AF55E76EA1FD}" destId="{E7FC6023-C6DC-4611-A3D4-EDCB1755A1D5}" srcOrd="2" destOrd="0" parTransId="{E3A70C55-886F-46A2-A550-5B86C5ED5241}" sibTransId="{BD9E9581-75D1-4C30-8246-F213D225893C}"/>
    <dgm:cxn modelId="{0CF9E2B3-CAC3-4E6F-BB4B-98E0FA5DE4C6}" type="presOf" srcId="{67FA7B2A-E026-4BEF-B629-878672812806}" destId="{68ADC26B-C292-4467-8E19-241CD99BB125}" srcOrd="0" destOrd="1" presId="urn:microsoft.com/office/officeart/2005/8/layout/vList5"/>
    <dgm:cxn modelId="{D404EC3E-4C9A-419A-A19E-476E76CEAAE7}" srcId="{CB2EC5A3-8754-4332-9297-02935B480A3F}" destId="{3AEFEB57-870A-44B9-BE5E-158ED9996447}" srcOrd="2" destOrd="0" parTransId="{C38A8FD1-0145-44FC-9B37-1A69DE174316}" sibTransId="{5E8A275A-A94D-4C29-A672-1660051E2274}"/>
    <dgm:cxn modelId="{3BEBCAFA-ABEF-4F0C-B844-F40D5029C0E5}" type="presOf" srcId="{BD07C5C5-5391-4A3E-8FFA-41522D5E648F}" destId="{143B4B6B-6F83-4524-B354-31B88D54F21C}" srcOrd="0" destOrd="0" presId="urn:microsoft.com/office/officeart/2005/8/layout/vList5"/>
    <dgm:cxn modelId="{3612B1AB-6211-4681-A928-4DEBEA344043}" srcId="{463202BA-A6CB-414C-A850-AF55E76EA1FD}" destId="{6725F392-1BBA-4855-890D-5929DBFE9DBD}" srcOrd="1" destOrd="0" parTransId="{BFFB478A-B98E-4FCC-84AF-0D3FD62C99CB}" sibTransId="{4315BA72-6EF4-4EE4-8969-14A7CC59358F}"/>
    <dgm:cxn modelId="{0EFB870C-96D9-496A-BF6F-3C53433F8D6D}" srcId="{BD07C5C5-5391-4A3E-8FFA-41522D5E648F}" destId="{54AF53B9-D667-4977-BE91-FA5E36385B6F}" srcOrd="0" destOrd="0" parTransId="{8F5B53EA-CAA1-4A1C-9480-3ABF3AD322E9}" sibTransId="{BBD459FA-270D-4003-8829-F36FC4CFFAE0}"/>
    <dgm:cxn modelId="{85ADEEBE-C81C-4A0E-9C1D-3F9ED5863893}" type="presParOf" srcId="{C106F865-EB78-4E72-B08F-4514AFFD30B3}" destId="{BAF91410-54E5-4E4A-8989-F94F711F351F}" srcOrd="0" destOrd="0" presId="urn:microsoft.com/office/officeart/2005/8/layout/vList5"/>
    <dgm:cxn modelId="{48A64F17-2A69-4DBE-B415-8F86DDE8DBC3}" type="presParOf" srcId="{BAF91410-54E5-4E4A-8989-F94F711F351F}" destId="{ACE3D794-7B23-4913-A035-40D1ECC33DC7}" srcOrd="0" destOrd="0" presId="urn:microsoft.com/office/officeart/2005/8/layout/vList5"/>
    <dgm:cxn modelId="{94BEBAB6-D5A3-4A09-B336-4368E98A2F93}" type="presParOf" srcId="{BAF91410-54E5-4E4A-8989-F94F711F351F}" destId="{84B1A57D-CF24-4B20-9AF8-41B8225ECF90}" srcOrd="1" destOrd="0" presId="urn:microsoft.com/office/officeart/2005/8/layout/vList5"/>
    <dgm:cxn modelId="{277D4706-8A5A-415D-B06E-EA5B7227F602}" type="presParOf" srcId="{C106F865-EB78-4E72-B08F-4514AFFD30B3}" destId="{995B09E9-C261-4B81-8BE3-C53B3EB4D486}" srcOrd="1" destOrd="0" presId="urn:microsoft.com/office/officeart/2005/8/layout/vList5"/>
    <dgm:cxn modelId="{20E444BD-36C4-45F4-BBCC-738C83C5D05B}" type="presParOf" srcId="{C106F865-EB78-4E72-B08F-4514AFFD30B3}" destId="{366A7BB8-1675-4A17-886E-175BFA00B238}" srcOrd="2" destOrd="0" presId="urn:microsoft.com/office/officeart/2005/8/layout/vList5"/>
    <dgm:cxn modelId="{6AD03E28-6590-48D2-81F2-08DE107AB003}" type="presParOf" srcId="{366A7BB8-1675-4A17-886E-175BFA00B238}" destId="{143B4B6B-6F83-4524-B354-31B88D54F21C}" srcOrd="0" destOrd="0" presId="urn:microsoft.com/office/officeart/2005/8/layout/vList5"/>
    <dgm:cxn modelId="{ED3BCC02-5679-42DC-83A8-811D6CCCB703}" type="presParOf" srcId="{366A7BB8-1675-4A17-886E-175BFA00B238}" destId="{EE0D542F-FF18-4A4E-98A9-8EC561CC4DA6}" srcOrd="1" destOrd="0" presId="urn:microsoft.com/office/officeart/2005/8/layout/vList5"/>
    <dgm:cxn modelId="{EEB17EFC-04B2-4A22-ACB3-EDFB520DEF2A}" type="presParOf" srcId="{C106F865-EB78-4E72-B08F-4514AFFD30B3}" destId="{0A3B2ED5-FF5B-4496-89AC-BCE79E012815}" srcOrd="3" destOrd="0" presId="urn:microsoft.com/office/officeart/2005/8/layout/vList5"/>
    <dgm:cxn modelId="{020589A7-921B-4BBC-A166-20862048BC80}" type="presParOf" srcId="{C106F865-EB78-4E72-B08F-4514AFFD30B3}" destId="{552EF167-08CF-473C-8813-6E1AC2B2105C}" srcOrd="4" destOrd="0" presId="urn:microsoft.com/office/officeart/2005/8/layout/vList5"/>
    <dgm:cxn modelId="{F241E96A-66FB-41DD-8967-8CADE0D770A0}" type="presParOf" srcId="{552EF167-08CF-473C-8813-6E1AC2B2105C}" destId="{6D297EFE-8FBF-4CC7-88A4-0782EA664D2F}" srcOrd="0" destOrd="0" presId="urn:microsoft.com/office/officeart/2005/8/layout/vList5"/>
    <dgm:cxn modelId="{2396547A-3739-4A54-891B-8C6F41AC7A30}" type="presParOf" srcId="{552EF167-08CF-473C-8813-6E1AC2B2105C}" destId="{68ADC26B-C292-4467-8E19-241CD99BB125}" srcOrd="1" destOrd="0" presId="urn:microsoft.com/office/officeart/2005/8/layout/vList5"/>
    <dgm:cxn modelId="{0C4A493F-F64F-40A3-9C9E-03D808C234A4}" type="presParOf" srcId="{C106F865-EB78-4E72-B08F-4514AFFD30B3}" destId="{261025DB-76CF-402D-BC9A-26A0FE6B46A6}" srcOrd="5" destOrd="0" presId="urn:microsoft.com/office/officeart/2005/8/layout/vList5"/>
    <dgm:cxn modelId="{F10CC08A-4C38-43AA-BBD8-9513646555E5}" type="presParOf" srcId="{C106F865-EB78-4E72-B08F-4514AFFD30B3}" destId="{6ABB5C50-2D3E-4856-9EE7-1AF7B8C52093}" srcOrd="6" destOrd="0" presId="urn:microsoft.com/office/officeart/2005/8/layout/vList5"/>
    <dgm:cxn modelId="{1A3391AB-B675-4A46-B25E-155DA4A42C7B}" type="presParOf" srcId="{6ABB5C50-2D3E-4856-9EE7-1AF7B8C52093}" destId="{1CC8AF8B-EC37-4079-B0FE-00E1C5B21EC7}" srcOrd="0" destOrd="0" presId="urn:microsoft.com/office/officeart/2005/8/layout/vList5"/>
    <dgm:cxn modelId="{65F7A1E0-D0CA-4A88-86AA-E8C278602E8F}" type="presParOf" srcId="{6ABB5C50-2D3E-4856-9EE7-1AF7B8C52093}" destId="{8295629F-FD14-42DD-BBD0-D261F046805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4B1A57D-CF24-4B20-9AF8-41B8225ECF90}">
      <dsp:nvSpPr>
        <dsp:cNvPr id="0" name=""/>
        <dsp:cNvSpPr/>
      </dsp:nvSpPr>
      <dsp:spPr>
        <a:xfrm rot="5400000">
          <a:off x="5601526" y="-2175336"/>
          <a:ext cx="744514" cy="56223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800" kern="1200" dirty="0" smtClean="0">
              <a:solidFill>
                <a:sysClr val="windowText" lastClr="000000"/>
              </a:solidFill>
              <a:latin typeface="Calibri Light" pitchFamily="34" charset="0"/>
            </a:rPr>
            <a:t>symboliczna (</a:t>
          </a:r>
          <a:r>
            <a:rPr lang="pl-PL" sz="1800" i="1" kern="1200" dirty="0" smtClean="0">
              <a:solidFill>
                <a:sysClr val="windowText" lastClr="000000"/>
              </a:solidFill>
              <a:latin typeface="Calibri Light" pitchFamily="34" charset="0"/>
            </a:rPr>
            <a:t>reguły</a:t>
          </a:r>
          <a:r>
            <a:rPr lang="pl-PL" sz="1800" kern="1200" dirty="0" smtClean="0">
              <a:solidFill>
                <a:sysClr val="windowText" lastClr="000000"/>
              </a:solidFill>
              <a:latin typeface="Calibri Light" pitchFamily="34" charset="0"/>
            </a:rPr>
            <a:t>)</a:t>
          </a:r>
          <a:endParaRPr lang="pl-PL" sz="1800" kern="1200" dirty="0">
            <a:solidFill>
              <a:sysClr val="windowText" lastClr="000000"/>
            </a:solidFill>
            <a:latin typeface="Calibri Light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800" kern="1200" dirty="0" err="1" smtClean="0">
              <a:solidFill>
                <a:sysClr val="windowText" lastClr="000000"/>
              </a:solidFill>
              <a:latin typeface="Calibri Light" pitchFamily="34" charset="0"/>
            </a:rPr>
            <a:t>niesymboliczna</a:t>
          </a:r>
          <a:r>
            <a:rPr lang="pl-PL" sz="1800" kern="1200" dirty="0" smtClean="0">
              <a:solidFill>
                <a:sysClr val="windowText" lastClr="000000"/>
              </a:solidFill>
              <a:latin typeface="Calibri Light" pitchFamily="34" charset="0"/>
            </a:rPr>
            <a:t> (</a:t>
          </a:r>
          <a:r>
            <a:rPr lang="pl-PL" sz="1800" i="1" kern="1200" dirty="0" smtClean="0">
              <a:solidFill>
                <a:sysClr val="windowText" lastClr="000000"/>
              </a:solidFill>
              <a:latin typeface="Calibri Light" pitchFamily="34" charset="0"/>
            </a:rPr>
            <a:t>sieci, </a:t>
          </a:r>
          <a:r>
            <a:rPr lang="pl-PL" sz="1800" i="1" kern="1200" dirty="0" err="1" smtClean="0">
              <a:solidFill>
                <a:sysClr val="windowText" lastClr="000000"/>
              </a:solidFill>
              <a:latin typeface="Calibri Light" pitchFamily="34" charset="0"/>
            </a:rPr>
            <a:t>black</a:t>
          </a:r>
          <a:r>
            <a:rPr lang="pl-PL" sz="1800" i="1" kern="1200" dirty="0" smtClean="0">
              <a:solidFill>
                <a:sysClr val="windowText" lastClr="000000"/>
              </a:solidFill>
              <a:latin typeface="Calibri Light" pitchFamily="34" charset="0"/>
            </a:rPr>
            <a:t> </a:t>
          </a:r>
          <a:r>
            <a:rPr lang="pl-PL" sz="1800" i="1" kern="1200" dirty="0" err="1" smtClean="0">
              <a:solidFill>
                <a:sysClr val="windowText" lastClr="000000"/>
              </a:solidFill>
              <a:latin typeface="Calibri Light" pitchFamily="34" charset="0"/>
            </a:rPr>
            <a:t>box</a:t>
          </a:r>
          <a:r>
            <a:rPr lang="pl-PL" sz="1800" kern="1200" dirty="0" smtClean="0">
              <a:solidFill>
                <a:sysClr val="windowText" lastClr="000000"/>
              </a:solidFill>
              <a:latin typeface="Calibri Light" pitchFamily="34" charset="0"/>
            </a:rPr>
            <a:t>)</a:t>
          </a:r>
          <a:endParaRPr lang="pl-PL" sz="1800" kern="1200" dirty="0">
            <a:solidFill>
              <a:sysClr val="windowText" lastClr="000000"/>
            </a:solidFill>
            <a:latin typeface="Calibri Light" pitchFamily="34" charset="0"/>
          </a:endParaRPr>
        </a:p>
      </dsp:txBody>
      <dsp:txXfrm rot="5400000">
        <a:off x="5601526" y="-2175336"/>
        <a:ext cx="744514" cy="5622384"/>
      </dsp:txXfrm>
    </dsp:sp>
    <dsp:sp modelId="{ACE3D794-7B23-4913-A035-40D1ECC33DC7}">
      <dsp:nvSpPr>
        <dsp:cNvPr id="0" name=""/>
        <dsp:cNvSpPr/>
      </dsp:nvSpPr>
      <dsp:spPr>
        <a:xfrm>
          <a:off x="0" y="309"/>
          <a:ext cx="3162591" cy="12710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600" kern="1200" dirty="0" smtClean="0">
              <a:solidFill>
                <a:sysClr val="windowText" lastClr="000000"/>
              </a:solidFill>
              <a:latin typeface="Calibri Light" pitchFamily="34" charset="0"/>
            </a:rPr>
            <a:t>reprezentacja wiedzy</a:t>
          </a:r>
          <a:endParaRPr lang="pl-PL" sz="3600" kern="1200" dirty="0">
            <a:solidFill>
              <a:sysClr val="windowText" lastClr="000000"/>
            </a:solidFill>
            <a:latin typeface="Calibri Light" pitchFamily="34" charset="0"/>
          </a:endParaRPr>
        </a:p>
      </dsp:txBody>
      <dsp:txXfrm>
        <a:off x="0" y="309"/>
        <a:ext cx="3162591" cy="1271092"/>
      </dsp:txXfrm>
    </dsp:sp>
    <dsp:sp modelId="{EE0D542F-FF18-4A4E-98A9-8EC561CC4DA6}">
      <dsp:nvSpPr>
        <dsp:cNvPr id="0" name=""/>
        <dsp:cNvSpPr/>
      </dsp:nvSpPr>
      <dsp:spPr>
        <a:xfrm rot="5400000">
          <a:off x="5371433" y="-840689"/>
          <a:ext cx="1204700" cy="56223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800" kern="1200" dirty="0" smtClean="0">
              <a:solidFill>
                <a:sysClr val="windowText" lastClr="000000"/>
              </a:solidFill>
              <a:latin typeface="Calibri Light" pitchFamily="34" charset="0"/>
            </a:rPr>
            <a:t>klasyfikacja</a:t>
          </a:r>
          <a:endParaRPr lang="pl-PL" sz="1800" kern="1200" dirty="0">
            <a:solidFill>
              <a:sysClr val="windowText" lastClr="000000"/>
            </a:solidFill>
            <a:latin typeface="Calibri Light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800" kern="1200" dirty="0" smtClean="0">
              <a:solidFill>
                <a:sysClr val="windowText" lastClr="000000"/>
              </a:solidFill>
              <a:latin typeface="Calibri Light" pitchFamily="34" charset="0"/>
            </a:rPr>
            <a:t>aproksymacja</a:t>
          </a:r>
          <a:endParaRPr lang="pl-PL" sz="1800" kern="1200" dirty="0">
            <a:solidFill>
              <a:sysClr val="windowText" lastClr="000000"/>
            </a:solidFill>
            <a:latin typeface="Calibri Light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800" kern="1200" dirty="0" smtClean="0">
              <a:solidFill>
                <a:sysClr val="windowText" lastClr="000000"/>
              </a:solidFill>
              <a:latin typeface="Calibri Light" pitchFamily="34" charset="0"/>
            </a:rPr>
            <a:t>grupowanie</a:t>
          </a:r>
          <a:endParaRPr lang="pl-PL" sz="1800" kern="1200" dirty="0">
            <a:solidFill>
              <a:sysClr val="windowText" lastClr="000000"/>
            </a:solidFill>
            <a:latin typeface="Calibri Light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800" kern="1200" dirty="0" smtClean="0">
              <a:solidFill>
                <a:sysClr val="windowText" lastClr="000000"/>
              </a:solidFill>
              <a:latin typeface="Calibri Light" pitchFamily="34" charset="0"/>
            </a:rPr>
            <a:t>rekomendacje</a:t>
          </a:r>
          <a:endParaRPr lang="pl-PL" sz="1800" kern="1200" dirty="0">
            <a:solidFill>
              <a:sysClr val="windowText" lastClr="000000"/>
            </a:solidFill>
            <a:latin typeface="Calibri Light" pitchFamily="34" charset="0"/>
          </a:endParaRPr>
        </a:p>
      </dsp:txBody>
      <dsp:txXfrm rot="5400000">
        <a:off x="5371433" y="-840689"/>
        <a:ext cx="1204700" cy="5622384"/>
      </dsp:txXfrm>
    </dsp:sp>
    <dsp:sp modelId="{143B4B6B-6F83-4524-B354-31B88D54F21C}">
      <dsp:nvSpPr>
        <dsp:cNvPr id="0" name=""/>
        <dsp:cNvSpPr/>
      </dsp:nvSpPr>
      <dsp:spPr>
        <a:xfrm>
          <a:off x="0" y="1334956"/>
          <a:ext cx="3162591" cy="12710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600" kern="1200" dirty="0" smtClean="0">
              <a:solidFill>
                <a:sysClr val="windowText" lastClr="000000"/>
              </a:solidFill>
              <a:latin typeface="Calibri Light" pitchFamily="34" charset="0"/>
            </a:rPr>
            <a:t>zadania</a:t>
          </a:r>
          <a:endParaRPr lang="pl-PL" sz="3600" kern="1200" dirty="0">
            <a:solidFill>
              <a:sysClr val="windowText" lastClr="000000"/>
            </a:solidFill>
            <a:latin typeface="Calibri Light" pitchFamily="34" charset="0"/>
          </a:endParaRPr>
        </a:p>
      </dsp:txBody>
      <dsp:txXfrm>
        <a:off x="0" y="1334956"/>
        <a:ext cx="3162591" cy="1271092"/>
      </dsp:txXfrm>
    </dsp:sp>
    <dsp:sp modelId="{68ADC26B-C292-4467-8E19-241CD99BB125}">
      <dsp:nvSpPr>
        <dsp:cNvPr id="0" name=""/>
        <dsp:cNvSpPr/>
      </dsp:nvSpPr>
      <dsp:spPr>
        <a:xfrm rot="5400000">
          <a:off x="5465346" y="493957"/>
          <a:ext cx="1016873" cy="56223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800" kern="1200" dirty="0" smtClean="0">
              <a:solidFill>
                <a:sysClr val="windowText" lastClr="000000"/>
              </a:solidFill>
              <a:latin typeface="Calibri Light" pitchFamily="34" charset="0"/>
            </a:rPr>
            <a:t>nadzorowane </a:t>
          </a:r>
          <a:r>
            <a:rPr lang="pl-PL" sz="1800" i="1" kern="1200" dirty="0" smtClean="0">
              <a:solidFill>
                <a:sysClr val="windowText" lastClr="000000"/>
              </a:solidFill>
              <a:latin typeface="Calibri Light" pitchFamily="34" charset="0"/>
            </a:rPr>
            <a:t>(przykłady, pytania, eksperymenty)</a:t>
          </a:r>
          <a:endParaRPr lang="pl-PL" sz="1800" i="1" kern="1200" dirty="0">
            <a:solidFill>
              <a:sysClr val="windowText" lastClr="000000"/>
            </a:solidFill>
            <a:latin typeface="Calibri Light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800" kern="1200" dirty="0" smtClean="0">
              <a:solidFill>
                <a:sysClr val="windowText" lastClr="000000"/>
              </a:solidFill>
              <a:latin typeface="Calibri Light" pitchFamily="34" charset="0"/>
            </a:rPr>
            <a:t>wzmacnianie</a:t>
          </a:r>
          <a:endParaRPr lang="pl-PL" sz="1800" kern="1200" dirty="0">
            <a:solidFill>
              <a:sysClr val="windowText" lastClr="000000"/>
            </a:solidFill>
            <a:latin typeface="Calibri Light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800" kern="1200" dirty="0" smtClean="0">
              <a:solidFill>
                <a:sysClr val="windowText" lastClr="000000"/>
              </a:solidFill>
              <a:latin typeface="Calibri Light" pitchFamily="34" charset="0"/>
            </a:rPr>
            <a:t>nienadzorowane</a:t>
          </a:r>
          <a:endParaRPr lang="pl-PL" sz="1800" kern="1200" dirty="0">
            <a:solidFill>
              <a:sysClr val="windowText" lastClr="000000"/>
            </a:solidFill>
            <a:latin typeface="Calibri Light" pitchFamily="34" charset="0"/>
          </a:endParaRPr>
        </a:p>
      </dsp:txBody>
      <dsp:txXfrm rot="5400000">
        <a:off x="5465346" y="493957"/>
        <a:ext cx="1016873" cy="5622384"/>
      </dsp:txXfrm>
    </dsp:sp>
    <dsp:sp modelId="{6D297EFE-8FBF-4CC7-88A4-0782EA664D2F}">
      <dsp:nvSpPr>
        <dsp:cNvPr id="0" name=""/>
        <dsp:cNvSpPr/>
      </dsp:nvSpPr>
      <dsp:spPr>
        <a:xfrm>
          <a:off x="0" y="2669603"/>
          <a:ext cx="3162591" cy="12710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600" kern="1200" dirty="0" smtClean="0">
              <a:solidFill>
                <a:sysClr val="windowText" lastClr="000000"/>
              </a:solidFill>
              <a:latin typeface="Calibri Light" pitchFamily="34" charset="0"/>
            </a:rPr>
            <a:t>dane</a:t>
          </a:r>
          <a:endParaRPr lang="pl-PL" sz="3600" kern="1200" dirty="0">
            <a:solidFill>
              <a:sysClr val="windowText" lastClr="000000"/>
            </a:solidFill>
            <a:latin typeface="Calibri Light" pitchFamily="34" charset="0"/>
          </a:endParaRPr>
        </a:p>
      </dsp:txBody>
      <dsp:txXfrm>
        <a:off x="0" y="2669603"/>
        <a:ext cx="3162591" cy="1271092"/>
      </dsp:txXfrm>
    </dsp:sp>
    <dsp:sp modelId="{8295629F-FD14-42DD-BBD0-D261F0468051}">
      <dsp:nvSpPr>
        <dsp:cNvPr id="0" name=""/>
        <dsp:cNvSpPr/>
      </dsp:nvSpPr>
      <dsp:spPr>
        <a:xfrm rot="5400000">
          <a:off x="5197922" y="1965830"/>
          <a:ext cx="1540055" cy="561689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800" kern="1200" dirty="0" smtClean="0">
              <a:solidFill>
                <a:sysClr val="windowText" lastClr="000000"/>
              </a:solidFill>
              <a:latin typeface="Calibri Light" pitchFamily="34" charset="0"/>
            </a:rPr>
            <a:t>indukcyjne </a:t>
          </a:r>
          <a:r>
            <a:rPr lang="pl-PL" sz="1800" i="1" kern="1200" dirty="0" smtClean="0">
              <a:solidFill>
                <a:sysClr val="windowText" lastClr="000000"/>
              </a:solidFill>
              <a:latin typeface="Calibri Light" pitchFamily="34" charset="0"/>
            </a:rPr>
            <a:t>(sekwencyjne pokrywanie)</a:t>
          </a:r>
          <a:endParaRPr lang="pl-PL" sz="1800" i="1" kern="1200" dirty="0">
            <a:solidFill>
              <a:sysClr val="windowText" lastClr="000000"/>
            </a:solidFill>
            <a:latin typeface="Calibri Light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800" kern="1200" dirty="0" smtClean="0">
              <a:solidFill>
                <a:sysClr val="windowText" lastClr="000000"/>
              </a:solidFill>
              <a:latin typeface="Calibri Light" pitchFamily="34" charset="0"/>
            </a:rPr>
            <a:t>przypisywanie zasług </a:t>
          </a:r>
          <a:r>
            <a:rPr lang="pl-PL" sz="1800" i="1" kern="1200" dirty="0" smtClean="0">
              <a:solidFill>
                <a:sysClr val="windowText" lastClr="000000"/>
              </a:solidFill>
              <a:latin typeface="Calibri Light" pitchFamily="34" charset="0"/>
            </a:rPr>
            <a:t>(wzmacnianie)</a:t>
          </a:r>
          <a:endParaRPr lang="pl-PL" sz="1800" i="1" kern="1200" dirty="0">
            <a:solidFill>
              <a:sysClr val="windowText" lastClr="000000"/>
            </a:solidFill>
            <a:latin typeface="Calibri Light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800" kern="1200" dirty="0" smtClean="0">
              <a:solidFill>
                <a:sysClr val="windowText" lastClr="000000"/>
              </a:solidFill>
              <a:latin typeface="Calibri Light" pitchFamily="34" charset="0"/>
            </a:rPr>
            <a:t>statystyczne </a:t>
          </a:r>
          <a:r>
            <a:rPr lang="pl-PL" sz="1800" i="1" kern="1200" dirty="0" smtClean="0">
              <a:solidFill>
                <a:sysClr val="windowText" lastClr="000000"/>
              </a:solidFill>
              <a:latin typeface="Calibri Light" pitchFamily="34" charset="0"/>
            </a:rPr>
            <a:t>(Sieci </a:t>
          </a:r>
          <a:r>
            <a:rPr lang="pl-PL" sz="1800" i="1" kern="1200" dirty="0" err="1" smtClean="0">
              <a:solidFill>
                <a:sysClr val="windowText" lastClr="000000"/>
              </a:solidFill>
              <a:latin typeface="Calibri Light" pitchFamily="34" charset="0"/>
            </a:rPr>
            <a:t>Bayesa</a:t>
          </a:r>
          <a:r>
            <a:rPr lang="pl-PL" sz="1800" i="1" kern="1200" dirty="0" smtClean="0">
              <a:solidFill>
                <a:sysClr val="windowText" lastClr="000000"/>
              </a:solidFill>
              <a:latin typeface="Calibri Light" pitchFamily="34" charset="0"/>
            </a:rPr>
            <a:t>, losowy las, </a:t>
          </a:r>
          <a:r>
            <a:rPr lang="pl-PL" sz="1800" i="1" kern="1200" dirty="0" err="1" smtClean="0">
              <a:solidFill>
                <a:sysClr val="windowText" lastClr="000000"/>
              </a:solidFill>
              <a:latin typeface="Calibri Light" pitchFamily="34" charset="0"/>
            </a:rPr>
            <a:t>boosting</a:t>
          </a:r>
          <a:r>
            <a:rPr lang="pl-PL" sz="1800" i="1" kern="1200" dirty="0" smtClean="0">
              <a:solidFill>
                <a:sysClr val="windowText" lastClr="000000"/>
              </a:solidFill>
              <a:latin typeface="Calibri Light" pitchFamily="34" charset="0"/>
            </a:rPr>
            <a:t>)</a:t>
          </a:r>
          <a:endParaRPr lang="pl-PL" sz="1800" i="1" kern="1200" dirty="0">
            <a:solidFill>
              <a:sysClr val="windowText" lastClr="000000"/>
            </a:solidFill>
            <a:latin typeface="Calibri Light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800" kern="1200" dirty="0" smtClean="0">
              <a:solidFill>
                <a:sysClr val="windowText" lastClr="000000"/>
              </a:solidFill>
              <a:latin typeface="Calibri Light" pitchFamily="34" charset="0"/>
            </a:rPr>
            <a:t>optymalizacyjne </a:t>
          </a:r>
          <a:r>
            <a:rPr lang="pl-PL" sz="1800" i="1" kern="1200" dirty="0" smtClean="0">
              <a:solidFill>
                <a:sysClr val="windowText" lastClr="000000"/>
              </a:solidFill>
              <a:latin typeface="Calibri Light" pitchFamily="34" charset="0"/>
            </a:rPr>
            <a:t>(gradient prosty)</a:t>
          </a:r>
          <a:endParaRPr lang="pl-PL" sz="1800" i="1" kern="1200" dirty="0">
            <a:solidFill>
              <a:sysClr val="windowText" lastClr="000000"/>
            </a:solidFill>
            <a:latin typeface="Calibri Light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800" kern="1200" dirty="0" smtClean="0">
              <a:solidFill>
                <a:sysClr val="windowText" lastClr="000000"/>
              </a:solidFill>
              <a:latin typeface="Calibri Light" pitchFamily="34" charset="0"/>
            </a:rPr>
            <a:t>analogia </a:t>
          </a:r>
          <a:r>
            <a:rPr lang="pl-PL" sz="1800" i="1" kern="1200" dirty="0" smtClean="0">
              <a:solidFill>
                <a:sysClr val="windowText" lastClr="000000"/>
              </a:solidFill>
              <a:latin typeface="Calibri Light" pitchFamily="34" charset="0"/>
            </a:rPr>
            <a:t>(</a:t>
          </a:r>
          <a:r>
            <a:rPr lang="pl-PL" sz="1800" i="1" kern="1200" dirty="0" err="1" smtClean="0">
              <a:solidFill>
                <a:sysClr val="windowText" lastClr="000000"/>
              </a:solidFill>
              <a:latin typeface="Calibri Light" pitchFamily="34" charset="0"/>
            </a:rPr>
            <a:t>kNN</a:t>
          </a:r>
          <a:r>
            <a:rPr lang="pl-PL" sz="1800" i="1" kern="1200" dirty="0" smtClean="0">
              <a:solidFill>
                <a:sysClr val="windowText" lastClr="000000"/>
              </a:solidFill>
              <a:latin typeface="Calibri Light" pitchFamily="34" charset="0"/>
            </a:rPr>
            <a:t>)</a:t>
          </a:r>
          <a:endParaRPr lang="pl-PL" sz="1800" i="1" kern="1200" dirty="0">
            <a:solidFill>
              <a:sysClr val="windowText" lastClr="000000"/>
            </a:solidFill>
            <a:latin typeface="Calibri Light" pitchFamily="34" charset="0"/>
          </a:endParaRPr>
        </a:p>
      </dsp:txBody>
      <dsp:txXfrm rot="5400000">
        <a:off x="5197922" y="1965830"/>
        <a:ext cx="1540055" cy="5616894"/>
      </dsp:txXfrm>
    </dsp:sp>
    <dsp:sp modelId="{1CC8AF8B-EC37-4079-B0FE-00E1C5B21EC7}">
      <dsp:nvSpPr>
        <dsp:cNvPr id="0" name=""/>
        <dsp:cNvSpPr/>
      </dsp:nvSpPr>
      <dsp:spPr>
        <a:xfrm>
          <a:off x="0" y="4138731"/>
          <a:ext cx="3159502" cy="12710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600" kern="1200" dirty="0" smtClean="0">
              <a:solidFill>
                <a:sysClr val="windowText" lastClr="000000"/>
              </a:solidFill>
              <a:latin typeface="Calibri Light" pitchFamily="34" charset="0"/>
            </a:rPr>
            <a:t>mechanizmy</a:t>
          </a:r>
          <a:endParaRPr lang="pl-PL" sz="3600" kern="1200" dirty="0">
            <a:solidFill>
              <a:sysClr val="windowText" lastClr="000000"/>
            </a:solidFill>
            <a:latin typeface="Calibri Light" pitchFamily="34" charset="0"/>
          </a:endParaRPr>
        </a:p>
      </dsp:txBody>
      <dsp:txXfrm>
        <a:off x="0" y="4138731"/>
        <a:ext cx="3159502" cy="12710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image" Target="../media/image4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5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 smtClean="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86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 smtClean="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98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286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 smtClean="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86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smtClean="0"/>
            </a:lvl1pPr>
          </a:lstStyle>
          <a:p>
            <a:pPr>
              <a:defRPr/>
            </a:pPr>
            <a:fld id="{AEB9C4C5-948B-4C9C-9E8A-6E7CD4E2978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D506B-906A-4902-BDD7-46471E50C746}" type="slidenum">
              <a:rPr lang="pl-PL" smtClean="0"/>
              <a:pPr/>
              <a:t>26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6416F0-839B-42B9-82D2-F7DC81A33A5A}" type="slidenum">
              <a:rPr lang="pl-PL"/>
              <a:pPr/>
              <a:t>38</a:t>
            </a:fld>
            <a:endParaRPr lang="pl-PL"/>
          </a:p>
        </p:txBody>
      </p:sp>
      <p:sp>
        <p:nvSpPr>
          <p:cNvPr id="528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28387" name="Notes Placeholder 2"/>
          <p:cNvSpPr>
            <a:spLocks noGrp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</p:spPr>
        <p:txBody>
          <a:bodyPr/>
          <a:lstStyle/>
          <a:p>
            <a:endParaRPr lang="pl-PL"/>
          </a:p>
        </p:txBody>
      </p:sp>
      <p:sp>
        <p:nvSpPr>
          <p:cNvPr id="528388" name="Slide Number Placeholder 3"/>
          <p:cNvSpPr txBox="1">
            <a:spLocks noGrp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C0875038-D7A8-4B29-8CF9-7CFC81D9D248}" type="slidenum">
              <a:rPr lang="pl-PL" sz="1300">
                <a:latin typeface="Times New Roman" pitchFamily="18" charset="0"/>
                <a:ea typeface="ＭＳ Ｐゴシック" pitchFamily="34" charset="-128"/>
              </a:rPr>
              <a:pPr algn="r" defTabSz="990600"/>
              <a:t>38</a:t>
            </a:fld>
            <a:endParaRPr lang="pl-PL" sz="130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BA549A-5A07-48DA-9B23-78DB63E4244F}" type="slidenum">
              <a:rPr lang="pl-PL"/>
              <a:pPr/>
              <a:t>39</a:t>
            </a:fld>
            <a:endParaRPr lang="pl-PL"/>
          </a:p>
        </p:txBody>
      </p:sp>
      <p:sp>
        <p:nvSpPr>
          <p:cNvPr id="530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30435" name="Notes Placeholder 2"/>
          <p:cNvSpPr>
            <a:spLocks noGrp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</p:spPr>
        <p:txBody>
          <a:bodyPr/>
          <a:lstStyle/>
          <a:p>
            <a:endParaRPr lang="pl-PL"/>
          </a:p>
        </p:txBody>
      </p:sp>
      <p:sp>
        <p:nvSpPr>
          <p:cNvPr id="530436" name="Slide Number Placeholder 3"/>
          <p:cNvSpPr txBox="1">
            <a:spLocks noGrp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261364E6-3C56-4836-AD97-0B4AE04A2626}" type="slidenum">
              <a:rPr lang="pl-PL" sz="1300">
                <a:latin typeface="Times New Roman" pitchFamily="18" charset="0"/>
                <a:ea typeface="ＭＳ Ｐゴシック" pitchFamily="34" charset="-128"/>
              </a:rPr>
              <a:pPr algn="r" defTabSz="990600"/>
              <a:t>39</a:t>
            </a:fld>
            <a:endParaRPr lang="pl-PL" sz="130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80B363C9-EEB6-4F28-A269-E8F3F4E93EAF}" type="slidenum">
              <a:rPr/>
              <a:pPr lvl="0"/>
              <a:t>94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219074" y="767621"/>
            <a:ext cx="4659705" cy="3837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9960" y="4861599"/>
            <a:ext cx="5679333" cy="276999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94790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920B60E5-2E14-4719-85C8-D9D9D7FEB7E7}" type="slidenum">
              <a:rPr/>
              <a:pPr lvl="0"/>
              <a:t>95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219074" y="767621"/>
            <a:ext cx="4659705" cy="3837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9960" y="4861599"/>
            <a:ext cx="5679333" cy="276999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3210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9"/>
          <p:cNvSpPr>
            <a:spLocks noChangeShapeType="1"/>
          </p:cNvSpPr>
          <p:nvPr userDrawn="1"/>
        </p:nvSpPr>
        <p:spPr bwMode="auto">
          <a:xfrm>
            <a:off x="0" y="6597650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Line 12"/>
          <p:cNvSpPr>
            <a:spLocks noChangeShapeType="1"/>
          </p:cNvSpPr>
          <p:nvPr userDrawn="1"/>
        </p:nvSpPr>
        <p:spPr bwMode="auto">
          <a:xfrm>
            <a:off x="0" y="9810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l-PL"/>
          </a:p>
        </p:txBody>
      </p:sp>
      <p:pic>
        <p:nvPicPr>
          <p:cNvPr id="6" name="Picture 13" descr="logoAGH_bw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15888"/>
            <a:ext cx="3683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0113" y="188913"/>
            <a:ext cx="7488237" cy="606425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3068638"/>
            <a:ext cx="6400800" cy="1225550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pl-PL"/>
              <a:t>Kliknij, aby edytować styl wzorca podtytułu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KISIM, WIMiIP, AGH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40513" y="188913"/>
            <a:ext cx="2057400" cy="6192837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68313" y="188913"/>
            <a:ext cx="6019800" cy="619283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KISIM, WIMiIP, AGH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00113" y="188913"/>
            <a:ext cx="7488237" cy="576262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468313" y="1268413"/>
            <a:ext cx="4038600" cy="511333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59313" y="1268413"/>
            <a:ext cx="4038600" cy="511333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KISIM, WIMiIP, AGH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KISIM, WIMiIP, AGH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KISIM, WIMiIP, AGH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68313" y="1268413"/>
            <a:ext cx="4038600" cy="5113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59313" y="1268413"/>
            <a:ext cx="4038600" cy="5113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KISIM, WIMiIP, AGH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KISIM, WIMiIP, AGH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KISIM, WIMiIP, AGH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KISIM, WIMiIP, AGH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KISIM, WIMiIP, AGH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KISIM, WIMiIP, AGH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113" y="188913"/>
            <a:ext cx="7488237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268413"/>
            <a:ext cx="8229600" cy="511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61150"/>
            <a:ext cx="289560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latin typeface="Calibri Light" pitchFamily="34" charset="0"/>
              </a:defRPr>
            </a:lvl1pPr>
          </a:lstStyle>
          <a:p>
            <a:pPr>
              <a:defRPr/>
            </a:pPr>
            <a:r>
              <a:rPr lang="pl-PL" smtClean="0"/>
              <a:t>KISIM, WIMiIP, AGH</a:t>
            </a:r>
            <a:endParaRPr lang="pl-PL"/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0" y="9810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l-PL">
              <a:latin typeface="Calibri Light" pitchFamily="34" charset="0"/>
            </a:endParaRPr>
          </a:p>
        </p:txBody>
      </p:sp>
      <p:pic>
        <p:nvPicPr>
          <p:cNvPr id="4102" name="Picture 11" descr="logoAGH_bw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7950" y="115888"/>
            <a:ext cx="3683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6" name="Line 12"/>
          <p:cNvSpPr>
            <a:spLocks noChangeShapeType="1"/>
          </p:cNvSpPr>
          <p:nvPr userDrawn="1"/>
        </p:nvSpPr>
        <p:spPr bwMode="auto">
          <a:xfrm>
            <a:off x="0" y="6597650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l-PL">
              <a:latin typeface="Calibri Light" pitchFamily="34" charset="0"/>
            </a:endParaRPr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8675688" y="6597650"/>
            <a:ext cx="46831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>
              <a:defRPr/>
            </a:pPr>
            <a:fld id="{5BD10128-8A91-4181-825F-F0E3E8F9DAA7}" type="slidenum">
              <a:rPr lang="pl-PL" sz="1000">
                <a:latin typeface="Calibri Light" pitchFamily="34" charset="0"/>
              </a:rPr>
              <a:pPr algn="r">
                <a:defRPr/>
              </a:pPr>
              <a:t>‹#›</a:t>
            </a:fld>
            <a:endParaRPr lang="pl-PL" sz="1000">
              <a:latin typeface="Calibri Light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 Light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Georgia" pitchFamily="18" charset="0"/>
        </a:defRPr>
      </a:lvl9pPr>
    </p:titleStyle>
    <p:bodyStyle>
      <a:lvl1pPr algn="l" rtl="0" eaLnBrk="0" fontAlgn="base" hangingPunct="0">
        <a:spcBef>
          <a:spcPct val="50000"/>
        </a:spcBef>
        <a:spcAft>
          <a:spcPct val="0"/>
        </a:spcAft>
        <a:buSzPct val="70000"/>
        <a:buFont typeface="Georgia" pitchFamily="18" charset="0"/>
        <a:defRPr sz="2800">
          <a:solidFill>
            <a:schemeClr val="tx1"/>
          </a:solidFill>
          <a:latin typeface="Calibri Light" pitchFamily="34" charset="0"/>
          <a:ea typeface="+mn-ea"/>
          <a:cs typeface="+mn-cs"/>
        </a:defRPr>
      </a:lvl1pPr>
      <a:lvl2pPr marL="825500" indent="-285750" algn="l" rtl="0" eaLnBrk="0" fontAlgn="base" hangingPunct="0">
        <a:spcBef>
          <a:spcPct val="50000"/>
        </a:spcBef>
        <a:spcAft>
          <a:spcPct val="0"/>
        </a:spcAft>
        <a:buFont typeface="Georgia" pitchFamily="18" charset="0"/>
        <a:buChar char="»"/>
        <a:defRPr sz="2400">
          <a:solidFill>
            <a:schemeClr val="tx1"/>
          </a:solidFill>
          <a:latin typeface="Calibri Light" pitchFamily="34" charset="0"/>
        </a:defRPr>
      </a:lvl2pPr>
      <a:lvl3pPr marL="1233488" indent="-228600" algn="l" rtl="0" eaLnBrk="0" fontAlgn="base" hangingPunct="0">
        <a:spcBef>
          <a:spcPct val="50000"/>
        </a:spcBef>
        <a:spcAft>
          <a:spcPct val="0"/>
        </a:spcAft>
        <a:buFont typeface="Georgia" pitchFamily="18" charset="0"/>
        <a:buChar char="–"/>
        <a:defRPr sz="2000">
          <a:solidFill>
            <a:schemeClr val="tx1"/>
          </a:solidFill>
          <a:latin typeface="Calibri Light" pitchFamily="34" charset="0"/>
        </a:defRPr>
      </a:lvl3pPr>
      <a:lvl4pPr marL="1641475" indent="-228600" algn="l" rtl="0" eaLnBrk="0" fontAlgn="base" hangingPunct="0">
        <a:spcBef>
          <a:spcPct val="50000"/>
        </a:spcBef>
        <a:spcAft>
          <a:spcPct val="0"/>
        </a:spcAft>
        <a:buChar char="–"/>
        <a:defRPr>
          <a:solidFill>
            <a:schemeClr val="tx1"/>
          </a:solidFill>
          <a:latin typeface="Calibri Light" pitchFamily="34" charset="0"/>
        </a:defRPr>
      </a:lvl4pPr>
      <a:lvl5pPr marL="2057400" indent="-228600" algn="l" rtl="0" eaLnBrk="0" fontAlgn="base" hangingPunct="0">
        <a:spcBef>
          <a:spcPct val="50000"/>
        </a:spcBef>
        <a:spcAft>
          <a:spcPct val="0"/>
        </a:spcAft>
        <a:buChar char="»"/>
        <a:defRPr>
          <a:solidFill>
            <a:schemeClr val="tx1"/>
          </a:solidFill>
          <a:latin typeface="Calibri Light" pitchFamily="34" charset="0"/>
        </a:defRPr>
      </a:lvl5pPr>
      <a:lvl6pPr marL="2514600" indent="-228600" algn="l" rtl="0" fontAlgn="base">
        <a:spcBef>
          <a:spcPct val="5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5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5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5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8.png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0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8.bin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playground.tensorflow.org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10.bin"/><Relationship Id="rId4" Type="http://schemas.openxmlformats.org/officeDocument/2006/relationships/oleObject" Target="../embeddings/oleObject9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12.bin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15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nime.com/" TargetMode="External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widaho.com/Scales-of-Justice-03.gi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5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584" y="2420888"/>
            <a:ext cx="7488237" cy="1512168"/>
          </a:xfrm>
        </p:spPr>
        <p:txBody>
          <a:bodyPr/>
          <a:lstStyle/>
          <a:p>
            <a:pPr eaLnBrk="1" hangingPunct="1"/>
            <a:r>
              <a:rPr lang="pl-PL" dirty="0" smtClean="0">
                <a:latin typeface="Calibri Light" pitchFamily="34" charset="0"/>
              </a:rPr>
              <a:t>Podstawy Sztucznej Inteligencji</a:t>
            </a:r>
            <a:br>
              <a:rPr lang="pl-PL" dirty="0" smtClean="0">
                <a:latin typeface="Calibri Light" pitchFamily="34" charset="0"/>
              </a:rPr>
            </a:br>
            <a:r>
              <a:rPr lang="pl-PL" dirty="0" smtClean="0">
                <a:latin typeface="Calibri Light" pitchFamily="34" charset="0"/>
              </a:rPr>
              <a:t>Sztuczne Sieci Neuronowe</a:t>
            </a:r>
            <a:br>
              <a:rPr lang="pl-PL" dirty="0" smtClean="0">
                <a:latin typeface="Calibri Light" pitchFamily="34" charset="0"/>
              </a:rPr>
            </a:br>
            <a:r>
              <a:rPr lang="pl-PL" dirty="0" smtClean="0">
                <a:latin typeface="Calibri Light" pitchFamily="34" charset="0"/>
              </a:rPr>
              <a:t> </a:t>
            </a:r>
            <a:br>
              <a:rPr lang="pl-PL" dirty="0" smtClean="0">
                <a:latin typeface="Calibri Light" pitchFamily="34" charset="0"/>
              </a:rPr>
            </a:br>
            <a:r>
              <a:rPr lang="pl-PL" dirty="0" err="1" smtClean="0">
                <a:solidFill>
                  <a:srgbClr val="006699"/>
                </a:solidFill>
                <a:latin typeface="Calibri Light" pitchFamily="34" charset="0"/>
              </a:rPr>
              <a:t>Machine</a:t>
            </a:r>
            <a:r>
              <a:rPr lang="pl-PL" dirty="0" smtClean="0">
                <a:solidFill>
                  <a:srgbClr val="006699"/>
                </a:solidFill>
                <a:latin typeface="Calibri Light" pitchFamily="34" charset="0"/>
              </a:rPr>
              <a:t> Learning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6300192" y="5085184"/>
            <a:ext cx="2520726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pl-PL" dirty="0">
                <a:latin typeface="Calibri Light" pitchFamily="34" charset="0"/>
              </a:rPr>
              <a:t>Krzysztof Regulski, </a:t>
            </a:r>
            <a:endParaRPr lang="pl-PL" dirty="0" smtClean="0">
              <a:latin typeface="Calibri Light" pitchFamily="34" charset="0"/>
            </a:endParaRPr>
          </a:p>
          <a:p>
            <a:r>
              <a:rPr lang="pl-PL" sz="1400" dirty="0" err="1" smtClean="0">
                <a:latin typeface="Calibri Light" pitchFamily="34" charset="0"/>
              </a:rPr>
              <a:t>WIMiIP</a:t>
            </a:r>
            <a:r>
              <a:rPr lang="pl-PL" sz="1400" dirty="0">
                <a:latin typeface="Calibri Light" pitchFamily="34" charset="0"/>
              </a:rPr>
              <a:t>, </a:t>
            </a:r>
            <a:r>
              <a:rPr lang="pl-PL" sz="1400" dirty="0" err="1">
                <a:latin typeface="Calibri Light" pitchFamily="34" charset="0"/>
              </a:rPr>
              <a:t>KISiM</a:t>
            </a:r>
            <a:r>
              <a:rPr lang="pl-PL" sz="1400" dirty="0">
                <a:latin typeface="Calibri Light" pitchFamily="34" charset="0"/>
              </a:rPr>
              <a:t>, </a:t>
            </a:r>
            <a:endParaRPr lang="pl-PL" dirty="0">
              <a:latin typeface="Calibri Light" pitchFamily="34" charset="0"/>
            </a:endParaRPr>
          </a:p>
          <a:p>
            <a:r>
              <a:rPr lang="pl-PL" sz="1400" dirty="0" err="1">
                <a:latin typeface="Calibri Light" pitchFamily="34" charset="0"/>
              </a:rPr>
              <a:t>regulski@agh.edu.pl</a:t>
            </a:r>
            <a:endParaRPr lang="pl-PL" sz="1400" dirty="0">
              <a:latin typeface="Calibri Light" pitchFamily="34" charset="0"/>
            </a:endParaRPr>
          </a:p>
          <a:p>
            <a:r>
              <a:rPr lang="pl-PL" sz="1400" dirty="0" smtClean="0">
                <a:latin typeface="Calibri Light" pitchFamily="34" charset="0"/>
              </a:rPr>
              <a:t>B5</a:t>
            </a:r>
            <a:r>
              <a:rPr lang="pl-PL" sz="1400" dirty="0">
                <a:latin typeface="Calibri Light" pitchFamily="34" charset="0"/>
              </a:rPr>
              <a:t>, pok. 408</a:t>
            </a:r>
          </a:p>
          <a:p>
            <a:endParaRPr lang="pl-PL" sz="1400" dirty="0">
              <a:latin typeface="Calibri Light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55576" y="3861048"/>
            <a:ext cx="7488237" cy="648072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pl-PL" sz="2800" kern="0" dirty="0" err="1" smtClean="0">
                <a:solidFill>
                  <a:schemeClr val="bg2"/>
                </a:solidFill>
                <a:latin typeface="Calibri Light" pitchFamily="34" charset="0"/>
                <a:ea typeface="+mj-ea"/>
                <a:cs typeface="+mj-cs"/>
              </a:rPr>
              <a:t>knowledge</a:t>
            </a:r>
            <a:r>
              <a:rPr lang="pl-PL" sz="2800" kern="0" dirty="0" smtClean="0">
                <a:solidFill>
                  <a:schemeClr val="bg2"/>
                </a:solidFill>
                <a:latin typeface="Calibri Light" pitchFamily="34" charset="0"/>
                <a:ea typeface="+mj-ea"/>
                <a:cs typeface="+mj-cs"/>
              </a:rPr>
              <a:t> </a:t>
            </a:r>
            <a:r>
              <a:rPr lang="pl-PL" sz="2800" kern="0" dirty="0" err="1" smtClean="0">
                <a:solidFill>
                  <a:schemeClr val="bg2"/>
                </a:solidFill>
                <a:latin typeface="Calibri Light" pitchFamily="34" charset="0"/>
                <a:ea typeface="+mj-ea"/>
                <a:cs typeface="+mj-cs"/>
              </a:rPr>
              <a:t>discovery</a:t>
            </a:r>
            <a:endParaRPr kumimoji="0" lang="pl-PL" sz="28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Calibri Light" pitchFamily="34" charset="0"/>
              <a:ea typeface="+mj-ea"/>
              <a:cs typeface="+mj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267744" y="188640"/>
            <a:ext cx="489639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itchFamily="34" charset="0"/>
                <a:ea typeface="+mj-ea"/>
                <a:cs typeface="+mj-cs"/>
              </a:rPr>
              <a:t>data mining</a:t>
            </a:r>
            <a:endParaRPr kumimoji="0" lang="pl-PL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KISIM, WIMiIP, AGH</a:t>
            </a: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smtClean="0"/>
              <a:t>Przykłady zadań sztucznej inteligencji</a:t>
            </a: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61950" indent="-361950" eaLnBrk="1" hangingPunct="1">
              <a:lnSpc>
                <a:spcPct val="80000"/>
              </a:lnSpc>
              <a:buFont typeface="Georgia" pitchFamily="18" charset="0"/>
              <a:buChar char="—"/>
            </a:pPr>
            <a:r>
              <a:rPr lang="pl-PL" sz="2400" smtClean="0"/>
              <a:t>dokonywanie ekspertyz ekonomicznych, prawnych, technicznych, medycznych (ocena)</a:t>
            </a:r>
          </a:p>
          <a:p>
            <a:pPr marL="361950" indent="-361950" eaLnBrk="1" hangingPunct="1">
              <a:lnSpc>
                <a:spcPct val="80000"/>
              </a:lnSpc>
              <a:buFont typeface="Georgia" pitchFamily="18" charset="0"/>
              <a:buChar char="—"/>
            </a:pPr>
            <a:r>
              <a:rPr lang="pl-PL" sz="2400" smtClean="0"/>
              <a:t>wspomaganie podejmowania decyzji (doradzanie)</a:t>
            </a:r>
          </a:p>
          <a:p>
            <a:pPr marL="361950" indent="-361950" eaLnBrk="1" hangingPunct="1">
              <a:lnSpc>
                <a:spcPct val="80000"/>
              </a:lnSpc>
              <a:buFont typeface="Georgia" pitchFamily="18" charset="0"/>
              <a:buChar char="—"/>
            </a:pPr>
            <a:r>
              <a:rPr lang="pl-PL" sz="2400" smtClean="0"/>
              <a:t>rozpoznawanie obrazów, twarzy, wzorców, etc.</a:t>
            </a:r>
          </a:p>
          <a:p>
            <a:pPr marL="361950" indent="-361950" eaLnBrk="1" hangingPunct="1">
              <a:lnSpc>
                <a:spcPct val="80000"/>
              </a:lnSpc>
              <a:buFont typeface="Georgia" pitchFamily="18" charset="0"/>
              <a:buChar char="—"/>
            </a:pPr>
            <a:r>
              <a:rPr lang="pl-PL" sz="2400" smtClean="0"/>
              <a:t>optymalizacja (harmonogramowanie, alokacja zasobów, planowanie tras)</a:t>
            </a:r>
          </a:p>
          <a:p>
            <a:pPr marL="361950" indent="-361950" eaLnBrk="1" hangingPunct="1">
              <a:lnSpc>
                <a:spcPct val="80000"/>
              </a:lnSpc>
              <a:buFont typeface="Georgia" pitchFamily="18" charset="0"/>
              <a:buChar char="—"/>
            </a:pPr>
            <a:r>
              <a:rPr lang="pl-PL" sz="2400" smtClean="0"/>
              <a:t>generacja nowej wiedzy (poszukiwanie zalezności, tendencji, reguł, etc – data mining)</a:t>
            </a:r>
          </a:p>
          <a:p>
            <a:pPr marL="361950" indent="-361950" eaLnBrk="1" hangingPunct="1">
              <a:lnSpc>
                <a:spcPct val="80000"/>
              </a:lnSpc>
              <a:buFont typeface="Georgia" pitchFamily="18" charset="0"/>
              <a:buChar char="—"/>
            </a:pPr>
            <a:r>
              <a:rPr lang="pl-PL" sz="2400" smtClean="0"/>
              <a:t>prognozowanie zjawisk ekonomicznych, przyrodniczych</a:t>
            </a:r>
          </a:p>
          <a:p>
            <a:pPr marL="361950" indent="-361950" eaLnBrk="1" hangingPunct="1">
              <a:lnSpc>
                <a:spcPct val="80000"/>
              </a:lnSpc>
              <a:buFont typeface="Georgia" pitchFamily="18" charset="0"/>
              <a:buChar char="—"/>
            </a:pPr>
            <a:r>
              <a:rPr lang="pl-PL" sz="2400" smtClean="0"/>
              <a:t>rozumienie języka naturalnego</a:t>
            </a:r>
          </a:p>
          <a:p>
            <a:pPr marL="361950" indent="-361950" eaLnBrk="1" hangingPunct="1">
              <a:lnSpc>
                <a:spcPct val="80000"/>
              </a:lnSpc>
              <a:buFont typeface="Georgia" pitchFamily="18" charset="0"/>
              <a:buChar char="—"/>
            </a:pPr>
            <a:r>
              <a:rPr lang="pl-PL" sz="2400" smtClean="0"/>
              <a:t>sterowanie urządzeniami (roboty etc)</a:t>
            </a:r>
          </a:p>
          <a:p>
            <a:pPr marL="361950" indent="-361950" eaLnBrk="1" hangingPunct="1">
              <a:lnSpc>
                <a:spcPct val="80000"/>
              </a:lnSpc>
              <a:buFont typeface="Georgia" pitchFamily="18" charset="0"/>
              <a:buChar char="—"/>
            </a:pPr>
            <a:r>
              <a:rPr lang="pl-PL" sz="2400" smtClean="0"/>
              <a:t>i inne…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KISIM, WIMiIP, AGH</a:t>
            </a:r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smtClean="0"/>
              <a:t>Zadania sztucznej inteligencji</a:t>
            </a:r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l-PL" sz="2000" b="1" smtClean="0"/>
              <a:t>Wnioskowanie </a:t>
            </a:r>
          </a:p>
          <a:p>
            <a:pPr lvl="1" eaLnBrk="1" hangingPunct="1">
              <a:lnSpc>
                <a:spcPct val="90000"/>
              </a:lnSpc>
            </a:pPr>
            <a:r>
              <a:rPr lang="pl-PL" sz="1800" smtClean="0"/>
              <a:t>procesem stosowania reguł wnioskowania w sposób skutecznie i efektywnie prowadzący do określonego celu wnioskowania, którym zazwyczaj jest uzyskania pewnego docelowego stwierdzenia.</a:t>
            </a:r>
          </a:p>
          <a:p>
            <a:pPr eaLnBrk="1" hangingPunct="1">
              <a:lnSpc>
                <a:spcPct val="90000"/>
              </a:lnSpc>
            </a:pPr>
            <a:r>
              <a:rPr lang="pl-PL" sz="2000" b="1" smtClean="0"/>
              <a:t>Uczenie się </a:t>
            </a:r>
          </a:p>
          <a:p>
            <a:pPr lvl="1" eaLnBrk="1" hangingPunct="1">
              <a:lnSpc>
                <a:spcPct val="90000"/>
              </a:lnSpc>
            </a:pPr>
            <a:r>
              <a:rPr lang="pl-PL" sz="1800" smtClean="0"/>
              <a:t>proces zmiany zachodzącej w systemie na podstawie doświadczeń, która prowadzi do poprawy jego jakości działania rozumianej jako sprawność rozwiązywania stojących przed systemem zadań.</a:t>
            </a:r>
          </a:p>
          <a:p>
            <a:pPr eaLnBrk="1" hangingPunct="1">
              <a:lnSpc>
                <a:spcPct val="90000"/>
              </a:lnSpc>
            </a:pPr>
            <a:r>
              <a:rPr lang="pl-PL" sz="2000" b="1" smtClean="0"/>
              <a:t>Przeszukiwanie</a:t>
            </a:r>
          </a:p>
          <a:p>
            <a:pPr lvl="1" eaLnBrk="1" hangingPunct="1">
              <a:lnSpc>
                <a:spcPct val="90000"/>
              </a:lnSpc>
            </a:pPr>
            <a:r>
              <a:rPr lang="pl-PL" sz="1800" smtClean="0"/>
              <a:t>Znajdowanie zadawalających rozwiązań bez pełnego przeglądania wszystkich możliwości, a więc jak najbardziej efektywne przeszukiwanie przestrzeni rozwiązań</a:t>
            </a:r>
          </a:p>
          <a:p>
            <a:pPr lvl="1" eaLnBrk="1" hangingPunct="1">
              <a:lnSpc>
                <a:spcPct val="90000"/>
              </a:lnSpc>
            </a:pPr>
            <a:r>
              <a:rPr lang="pl-PL" sz="1800" smtClean="0"/>
              <a:t>Przeszukiwanie przestrzeni jest procesem stosowania dostępnych operatorów do przemieszczania się między różnymi stanami w tej przestrzeni, tak aby ostatecznie trafić ze stanu początkowego do jednego ze stanów końcowych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KISIM, WIMiIP, AGH</a:t>
            </a:r>
            <a:endParaRPr lang="pl-PL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827584" y="2132856"/>
            <a:ext cx="7488237" cy="64807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Machine</a:t>
            </a:r>
            <a:r>
              <a:rPr kumimoji="0" lang="pl-PL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Learning</a:t>
            </a:r>
          </a:p>
        </p:txBody>
      </p:sp>
      <p:sp>
        <p:nvSpPr>
          <p:cNvPr id="4" name="Prostokąt 3"/>
          <p:cNvSpPr/>
          <p:nvPr/>
        </p:nvSpPr>
        <p:spPr>
          <a:xfrm>
            <a:off x="1979712" y="3717032"/>
            <a:ext cx="52565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buFont typeface="Arial" pitchFamily="34" charset="0"/>
              <a:buChar char="•"/>
            </a:pPr>
            <a:r>
              <a:rPr lang="pl-PL" sz="2000" dirty="0">
                <a:latin typeface="Cambria" pitchFamily="18" charset="0"/>
              </a:rPr>
              <a:t>Uczenie maszynowe jest konsekwencją rozwoju idei sztucznej inteligencji i </a:t>
            </a:r>
            <a:r>
              <a:rPr lang="pl-PL" sz="2000" dirty="0" smtClean="0">
                <a:latin typeface="Cambria" pitchFamily="18" charset="0"/>
              </a:rPr>
              <a:t>jej praktycznego wdrażania. 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pl-PL" sz="2000" dirty="0" smtClean="0">
                <a:latin typeface="Cambria" pitchFamily="18" charset="0"/>
              </a:rPr>
              <a:t>Algorytmy</a:t>
            </a:r>
            <a:r>
              <a:rPr lang="pl-PL" sz="2000" dirty="0">
                <a:latin typeface="Cambria" pitchFamily="18" charset="0"/>
              </a:rPr>
              <a:t> </a:t>
            </a:r>
            <a:r>
              <a:rPr lang="pl-PL" sz="2000" dirty="0" smtClean="0">
                <a:latin typeface="Cambria" pitchFamily="18" charset="0"/>
              </a:rPr>
              <a:t>pozwalają na </a:t>
            </a:r>
            <a:r>
              <a:rPr lang="pl-PL" sz="2000" dirty="0">
                <a:latin typeface="Cambria" pitchFamily="18" charset="0"/>
              </a:rPr>
              <a:t>zautomatyzowanie procesu pozyskiwania i analizy danych do ulepszania i rozwoju własnego systemu.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KISIM, WIMiIP, AGH</a:t>
            </a:r>
            <a:endParaRPr lang="pl-PL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971600" y="260648"/>
            <a:ext cx="7488237" cy="64807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Machine</a:t>
            </a:r>
            <a:r>
              <a:rPr kumimoji="0" lang="pl-PL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Learning</a:t>
            </a:r>
          </a:p>
        </p:txBody>
      </p:sp>
      <p:sp>
        <p:nvSpPr>
          <p:cNvPr id="4" name="Prostokąt 3"/>
          <p:cNvSpPr/>
          <p:nvPr/>
        </p:nvSpPr>
        <p:spPr>
          <a:xfrm>
            <a:off x="179512" y="1196752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indent="-269875">
              <a:buFont typeface="Wingdings" pitchFamily="2" charset="2"/>
              <a:buChar char="Ø"/>
            </a:pPr>
            <a:r>
              <a:rPr lang="pl-PL" sz="2000" dirty="0" smtClean="0">
                <a:solidFill>
                  <a:srgbClr val="006699"/>
                </a:solidFill>
                <a:latin typeface="Cambria" pitchFamily="18" charset="0"/>
              </a:rPr>
              <a:t>Data Mining </a:t>
            </a:r>
            <a:r>
              <a:rPr lang="pl-PL" sz="2000" dirty="0" smtClean="0">
                <a:latin typeface="Cambria" pitchFamily="18" charset="0"/>
              </a:rPr>
              <a:t>–</a:t>
            </a:r>
            <a:r>
              <a:rPr lang="en-US" sz="2000" dirty="0" smtClean="0">
                <a:latin typeface="Cambria" pitchFamily="18" charset="0"/>
              </a:rPr>
              <a:t> </a:t>
            </a:r>
            <a:r>
              <a:rPr lang="pl-PL" sz="2000" dirty="0" smtClean="0">
                <a:latin typeface="Cambria" pitchFamily="18" charset="0"/>
              </a:rPr>
              <a:t>pozyskiwanie wiedzy przez człowieka</a:t>
            </a:r>
          </a:p>
          <a:p>
            <a:pPr marL="269875" indent="-269875">
              <a:buFont typeface="Wingdings" pitchFamily="2" charset="2"/>
              <a:buChar char="Ø"/>
            </a:pPr>
            <a:r>
              <a:rPr lang="pl-PL" sz="2000" dirty="0" smtClean="0">
                <a:solidFill>
                  <a:srgbClr val="006699"/>
                </a:solidFill>
                <a:latin typeface="Cambria" pitchFamily="18" charset="0"/>
              </a:rPr>
              <a:t>M</a:t>
            </a:r>
            <a:r>
              <a:rPr lang="en-US" sz="2000" dirty="0" err="1" smtClean="0">
                <a:solidFill>
                  <a:srgbClr val="006699"/>
                </a:solidFill>
                <a:latin typeface="Cambria" pitchFamily="18" charset="0"/>
              </a:rPr>
              <a:t>achine</a:t>
            </a:r>
            <a:r>
              <a:rPr lang="en-US" sz="2000" dirty="0" smtClean="0">
                <a:solidFill>
                  <a:srgbClr val="006699"/>
                </a:solidFill>
                <a:latin typeface="Cambria" pitchFamily="18" charset="0"/>
              </a:rPr>
              <a:t> </a:t>
            </a:r>
            <a:r>
              <a:rPr lang="pl-PL" sz="2000" dirty="0" smtClean="0">
                <a:solidFill>
                  <a:srgbClr val="006699"/>
                </a:solidFill>
                <a:latin typeface="Cambria" pitchFamily="18" charset="0"/>
              </a:rPr>
              <a:t>L</a:t>
            </a:r>
            <a:r>
              <a:rPr lang="en-US" sz="2000" dirty="0" smtClean="0">
                <a:solidFill>
                  <a:srgbClr val="006699"/>
                </a:solidFill>
                <a:latin typeface="Cambria" pitchFamily="18" charset="0"/>
              </a:rPr>
              <a:t>earning </a:t>
            </a:r>
            <a:r>
              <a:rPr lang="pl-PL" sz="2000" dirty="0" smtClean="0">
                <a:latin typeface="Cambria" pitchFamily="18" charset="0"/>
              </a:rPr>
              <a:t>– odbiorcą jest maszyna, celem – usprawnienie działania.</a:t>
            </a:r>
            <a:endParaRPr lang="pl-PL" sz="2000" dirty="0">
              <a:latin typeface="Cambria" pitchFamily="18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827584" y="2492896"/>
            <a:ext cx="748883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smtClean="0">
                <a:latin typeface="Cambria" pitchFamily="18" charset="0"/>
              </a:rPr>
              <a:t>Metody</a:t>
            </a:r>
            <a:r>
              <a:rPr lang="pl-PL" sz="2000" dirty="0" smtClean="0">
                <a:latin typeface="Cambria" pitchFamily="18" charset="0"/>
              </a:rPr>
              <a:t> (przykładowe):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pl-PL" sz="2000" dirty="0" smtClean="0">
                <a:latin typeface="Cambria" pitchFamily="18" charset="0"/>
              </a:rPr>
              <a:t>Indukcja drzew decyzyjnych 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pl-PL" sz="2000" dirty="0" smtClean="0">
                <a:latin typeface="Cambria" pitchFamily="18" charset="0"/>
              </a:rPr>
              <a:t>Uczenie </a:t>
            </a:r>
            <a:r>
              <a:rPr lang="pl-PL" sz="2000" dirty="0" err="1" smtClean="0">
                <a:latin typeface="Cambria" pitchFamily="18" charset="0"/>
              </a:rPr>
              <a:t>Bayesowskie</a:t>
            </a:r>
            <a:r>
              <a:rPr lang="pl-PL" sz="2000" dirty="0" smtClean="0">
                <a:latin typeface="Cambria" pitchFamily="18" charset="0"/>
              </a:rPr>
              <a:t> (</a:t>
            </a:r>
            <a:r>
              <a:rPr lang="pl-PL" sz="2000" dirty="0" err="1" smtClean="0">
                <a:latin typeface="Cambria" pitchFamily="18" charset="0"/>
              </a:rPr>
              <a:t>Bayesian</a:t>
            </a:r>
            <a:r>
              <a:rPr lang="pl-PL" sz="2000" dirty="0" smtClean="0">
                <a:latin typeface="Cambria" pitchFamily="18" charset="0"/>
              </a:rPr>
              <a:t> Learning)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pl-PL" sz="2000" dirty="0" smtClean="0">
                <a:latin typeface="Cambria" pitchFamily="18" charset="0"/>
              </a:rPr>
              <a:t>Uczenie z przykładów (</a:t>
            </a:r>
            <a:r>
              <a:rPr lang="pl-PL" sz="2000" dirty="0" err="1" smtClean="0">
                <a:latin typeface="Cambria" pitchFamily="18" charset="0"/>
              </a:rPr>
              <a:t>Instance-based</a:t>
            </a:r>
            <a:r>
              <a:rPr lang="pl-PL" sz="2000" dirty="0" smtClean="0">
                <a:latin typeface="Cambria" pitchFamily="18" charset="0"/>
              </a:rPr>
              <a:t> Learning) (np. </a:t>
            </a:r>
            <a:r>
              <a:rPr lang="pl-PL" sz="2000" dirty="0" err="1" smtClean="0">
                <a:latin typeface="Cambria" pitchFamily="18" charset="0"/>
              </a:rPr>
              <a:t>kNN</a:t>
            </a:r>
            <a:r>
              <a:rPr lang="pl-PL" sz="2000" dirty="0" smtClean="0">
                <a:latin typeface="Cambria" pitchFamily="18" charset="0"/>
              </a:rPr>
              <a:t>)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pl-PL" sz="2000" dirty="0" smtClean="0">
                <a:latin typeface="Cambria" pitchFamily="18" charset="0"/>
              </a:rPr>
              <a:t>Sieci neuronowe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pl-PL" sz="2000" dirty="0" smtClean="0">
                <a:latin typeface="Cambria" pitchFamily="18" charset="0"/>
              </a:rPr>
              <a:t>Clustering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pl-PL" sz="2000" dirty="0" err="1" smtClean="0">
                <a:latin typeface="Cambria" pitchFamily="18" charset="0"/>
              </a:rPr>
              <a:t>Support</a:t>
            </a:r>
            <a:r>
              <a:rPr lang="pl-PL" sz="2000" dirty="0" smtClean="0">
                <a:latin typeface="Cambria" pitchFamily="18" charset="0"/>
              </a:rPr>
              <a:t> </a:t>
            </a:r>
            <a:r>
              <a:rPr lang="pl-PL" sz="2000" dirty="0" err="1" smtClean="0">
                <a:latin typeface="Cambria" pitchFamily="18" charset="0"/>
              </a:rPr>
              <a:t>vector</a:t>
            </a:r>
            <a:r>
              <a:rPr lang="pl-PL" sz="2000" dirty="0" smtClean="0">
                <a:latin typeface="Cambria" pitchFamily="18" charset="0"/>
              </a:rPr>
              <a:t> </a:t>
            </a:r>
            <a:r>
              <a:rPr lang="pl-PL" sz="2000" dirty="0" err="1" smtClean="0">
                <a:latin typeface="Cambria" pitchFamily="18" charset="0"/>
              </a:rPr>
              <a:t>machines</a:t>
            </a:r>
            <a:r>
              <a:rPr lang="pl-PL" sz="2000" dirty="0" smtClean="0">
                <a:latin typeface="Cambria" pitchFamily="18" charset="0"/>
              </a:rPr>
              <a:t> (SVM)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pl-PL" sz="2000" dirty="0" smtClean="0">
                <a:latin typeface="Cambria" pitchFamily="18" charset="0"/>
              </a:rPr>
              <a:t>Analiza asocjacji (</a:t>
            </a:r>
            <a:r>
              <a:rPr lang="pl-PL" sz="2000" dirty="0" err="1" smtClean="0">
                <a:latin typeface="Cambria" pitchFamily="18" charset="0"/>
              </a:rPr>
              <a:t>Association</a:t>
            </a:r>
            <a:r>
              <a:rPr lang="pl-PL" sz="2000" dirty="0" smtClean="0">
                <a:latin typeface="Cambria" pitchFamily="18" charset="0"/>
              </a:rPr>
              <a:t> </a:t>
            </a:r>
            <a:r>
              <a:rPr lang="pl-PL" sz="2000" dirty="0" err="1" smtClean="0">
                <a:latin typeface="Cambria" pitchFamily="18" charset="0"/>
              </a:rPr>
              <a:t>rule</a:t>
            </a:r>
            <a:r>
              <a:rPr lang="pl-PL" sz="2000" dirty="0" smtClean="0">
                <a:latin typeface="Cambria" pitchFamily="18" charset="0"/>
              </a:rPr>
              <a:t> learning)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pl-PL" sz="2000" dirty="0" smtClean="0">
                <a:latin typeface="Cambria" pitchFamily="18" charset="0"/>
              </a:rPr>
              <a:t>Algorytmy genetyczne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pl-PL" sz="2000" dirty="0" smtClean="0">
                <a:latin typeface="Cambria" pitchFamily="18" charset="0"/>
              </a:rPr>
              <a:t>Wnioskowanie epizodyczne (CBR)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pl-PL" sz="2000" dirty="0" smtClean="0">
                <a:latin typeface="Cambria" pitchFamily="18" charset="0"/>
              </a:rPr>
              <a:t>Uczenie przez wzmacnianie (</a:t>
            </a:r>
            <a:r>
              <a:rPr lang="pl-PL" sz="2000" dirty="0" err="1" smtClean="0">
                <a:latin typeface="Cambria" pitchFamily="18" charset="0"/>
              </a:rPr>
              <a:t>Reinforcement</a:t>
            </a:r>
            <a:r>
              <a:rPr lang="pl-PL" sz="2000" dirty="0" smtClean="0">
                <a:latin typeface="Cambria" pitchFamily="18" charset="0"/>
              </a:rPr>
              <a:t> Learning) </a:t>
            </a:r>
            <a:endParaRPr lang="pl-PL" sz="2000" dirty="0"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KISIM, WIMiIP, AGH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852738"/>
            <a:ext cx="8229600" cy="1296987"/>
          </a:xfrm>
        </p:spPr>
        <p:txBody>
          <a:bodyPr/>
          <a:lstStyle/>
          <a:p>
            <a:pPr algn="ctr"/>
            <a:r>
              <a:rPr lang="pl-PL" b="1"/>
              <a:t>Uczenie się</a:t>
            </a:r>
            <a:r>
              <a:rPr lang="pl-PL"/>
              <a:t> – </a:t>
            </a:r>
          </a:p>
          <a:p>
            <a:pPr algn="ctr"/>
            <a:r>
              <a:rPr lang="pl-PL"/>
              <a:t>Sztuczne Sieci Neuronowe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tx1"/>
                </a:solidFill>
              </a:rPr>
              <a:t>Sztuczne sieci neuronowe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5373216"/>
            <a:ext cx="8229600" cy="1296144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pl-PL" sz="1800" dirty="0" smtClean="0">
                <a:cs typeface="Calibri Light" pitchFamily="34" charset="0"/>
              </a:rPr>
              <a:t>	Warunkiem </a:t>
            </a:r>
            <a:r>
              <a:rPr lang="pl-PL" sz="1800" dirty="0">
                <a:cs typeface="Calibri Light" pitchFamily="34" charset="0"/>
              </a:rPr>
              <a:t>niezbędnym do stosowania sieci neuronowych </a:t>
            </a:r>
            <a:r>
              <a:rPr lang="pl-PL" sz="1800" b="1" dirty="0">
                <a:solidFill>
                  <a:srgbClr val="C00000"/>
                </a:solidFill>
                <a:cs typeface="Calibri Light" pitchFamily="34" charset="0"/>
              </a:rPr>
              <a:t>jest posiadanie odpowiedniej liczby danych historycznych i istnienie rzeczywistej zależności lub zespołu zależności. </a:t>
            </a:r>
            <a:r>
              <a:rPr lang="pl-PL" sz="1800" dirty="0">
                <a:cs typeface="Calibri Light" pitchFamily="34" charset="0"/>
              </a:rPr>
              <a:t>Na podkreślenie zasługuje przy tym względna odporność sieci na szumy.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700808"/>
            <a:ext cx="3327398" cy="1875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rostokąt 4"/>
          <p:cNvSpPr/>
          <p:nvPr/>
        </p:nvSpPr>
        <p:spPr>
          <a:xfrm>
            <a:off x="539552" y="1628800"/>
            <a:ext cx="50405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l-PL" dirty="0" smtClean="0">
                <a:latin typeface="Calibri Light" pitchFamily="34" charset="0"/>
                <a:cs typeface="Calibri Light" pitchFamily="34" charset="0"/>
              </a:rPr>
              <a:t>Sieci neuronowe mogą być stosowane praktycznie w każdej sytuacji, w której celem jest </a:t>
            </a:r>
            <a:r>
              <a:rPr lang="pl-PL" dirty="0" smtClean="0">
                <a:solidFill>
                  <a:srgbClr val="C00000"/>
                </a:solidFill>
                <a:latin typeface="Calibri Light" pitchFamily="34" charset="0"/>
                <a:cs typeface="Calibri Light" pitchFamily="34" charset="0"/>
              </a:rPr>
              <a:t>oszacowanie wartości zmiennej </a:t>
            </a:r>
            <a:r>
              <a:rPr lang="pl-PL" dirty="0" smtClean="0">
                <a:latin typeface="Calibri Light" pitchFamily="34" charset="0"/>
                <a:cs typeface="Calibri Light" pitchFamily="34" charset="0"/>
              </a:rPr>
              <a:t>lub </a:t>
            </a:r>
            <a:r>
              <a:rPr lang="pl-PL" dirty="0" smtClean="0">
                <a:solidFill>
                  <a:srgbClr val="C00000"/>
                </a:solidFill>
                <a:latin typeface="Calibri Light" pitchFamily="34" charset="0"/>
                <a:cs typeface="Calibri Light" pitchFamily="34" charset="0"/>
              </a:rPr>
              <a:t>dokonanie grupowania </a:t>
            </a:r>
            <a:r>
              <a:rPr lang="pl-PL" dirty="0" smtClean="0">
                <a:latin typeface="Calibri Light" pitchFamily="34" charset="0"/>
                <a:cs typeface="Calibri Light" pitchFamily="34" charset="0"/>
              </a:rPr>
              <a:t>na podstawie zaobserwowanych wartości cech lub pomiarów (to znaczy w regresji, klasyfikacji i analizie szeregów czasowych).</a:t>
            </a:r>
          </a:p>
        </p:txBody>
      </p:sp>
      <p:sp>
        <p:nvSpPr>
          <p:cNvPr id="6" name="Prostokąt 5"/>
          <p:cNvSpPr/>
          <p:nvPr/>
        </p:nvSpPr>
        <p:spPr>
          <a:xfrm>
            <a:off x="467544" y="3945830"/>
            <a:ext cx="59766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pl-PL" dirty="0">
                <a:latin typeface="Calibri Light" pitchFamily="34" charset="0"/>
                <a:cs typeface="Calibri Light" pitchFamily="34" charset="0"/>
              </a:rPr>
              <a:t>Sieci neuronowe mogą być również użyteczne w analizie eksploracyjnej przeprowadzanej w celu </a:t>
            </a:r>
            <a:r>
              <a:rPr lang="pl-PL" dirty="0">
                <a:solidFill>
                  <a:srgbClr val="C00000"/>
                </a:solidFill>
                <a:latin typeface="Calibri Light" pitchFamily="34" charset="0"/>
                <a:cs typeface="Calibri Light" pitchFamily="34" charset="0"/>
              </a:rPr>
              <a:t>poszukiwania grup obiektów</a:t>
            </a:r>
            <a:r>
              <a:rPr lang="pl-PL" dirty="0">
                <a:latin typeface="Calibri Light" pitchFamily="34" charset="0"/>
                <a:cs typeface="Calibri Light" pitchFamily="34" charset="0"/>
              </a:rPr>
              <a:t> (sieci </a:t>
            </a:r>
            <a:r>
              <a:rPr lang="pl-PL" dirty="0" err="1">
                <a:latin typeface="Calibri Light" pitchFamily="34" charset="0"/>
                <a:cs typeface="Calibri Light" pitchFamily="34" charset="0"/>
              </a:rPr>
              <a:t>Kohonena</a:t>
            </a:r>
            <a:r>
              <a:rPr lang="pl-PL" dirty="0">
                <a:latin typeface="Calibri Light" pitchFamily="34" charset="0"/>
                <a:cs typeface="Calibri Light" pitchFamily="34" charset="0"/>
              </a:rPr>
              <a:t>).</a:t>
            </a:r>
          </a:p>
        </p:txBody>
      </p:sp>
      <p:pic>
        <p:nvPicPr>
          <p:cNvPr id="1026" name="Picture 2" descr="Znalezione obrazy dla zapytania sieci kohone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3717032"/>
            <a:ext cx="2232248" cy="1327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KISIM, WIMiIP, AGH</a:t>
            </a:r>
          </a:p>
        </p:txBody>
      </p:sp>
      <p:pic>
        <p:nvPicPr>
          <p:cNvPr id="239621" name="Picture 3" descr="Model neuron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196752"/>
            <a:ext cx="633730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96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Sztuczny </a:t>
            </a:r>
            <a:r>
              <a:rPr lang="pl-PL" b="1" dirty="0" smtClean="0"/>
              <a:t>neuron, </a:t>
            </a:r>
            <a:r>
              <a:rPr lang="pl-PL" dirty="0" err="1" smtClean="0"/>
              <a:t>McCulloch</a:t>
            </a:r>
            <a:r>
              <a:rPr lang="pl-PL" dirty="0" smtClean="0"/>
              <a:t> i Pitts,1943</a:t>
            </a:r>
            <a:endParaRPr lang="pl-PL" b="1" dirty="0"/>
          </a:p>
        </p:txBody>
      </p:sp>
      <p:pic>
        <p:nvPicPr>
          <p:cNvPr id="23962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4581128"/>
            <a:ext cx="5448300" cy="192405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000" b="1" dirty="0" smtClean="0"/>
              <a:t>Co potrafi pojedynczy perceptron</a:t>
            </a:r>
            <a:endParaRPr lang="pl-PL" sz="4000" b="1" dirty="0"/>
          </a:p>
        </p:txBody>
      </p:sp>
      <p:sp>
        <p:nvSpPr>
          <p:cNvPr id="4" name="Prostokąt 3"/>
          <p:cNvSpPr/>
          <p:nvPr/>
        </p:nvSpPr>
        <p:spPr>
          <a:xfrm>
            <a:off x="611560" y="1484784"/>
            <a:ext cx="7992888" cy="2031325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pl-PL" sz="1800" b="1" dirty="0" smtClean="0"/>
              <a:t>Perceptron</a:t>
            </a:r>
            <a:r>
              <a:rPr lang="pl-PL" sz="1800" dirty="0" smtClean="0"/>
              <a:t> – najprostsza sieć neuronowa, </a:t>
            </a:r>
            <a:r>
              <a:rPr lang="pl-PL" sz="1800" dirty="0" err="1" smtClean="0"/>
              <a:t>skłądająca</a:t>
            </a:r>
            <a:r>
              <a:rPr lang="pl-PL" sz="1800" dirty="0" smtClean="0"/>
              <a:t> się z jednego lub wielu niezależnych neuronów </a:t>
            </a:r>
            <a:r>
              <a:rPr lang="pl-PL" sz="1800" dirty="0" err="1" smtClean="0"/>
              <a:t>McCullocha-Pittsa</a:t>
            </a:r>
            <a:r>
              <a:rPr lang="pl-PL" sz="1800" dirty="0" smtClean="0"/>
              <a:t>, implementująca algorytm uczenia nadzorowanego klasyfikatorów binarnych. </a:t>
            </a:r>
          </a:p>
          <a:p>
            <a:pPr algn="just"/>
            <a:endParaRPr lang="pl-PL" dirty="0"/>
          </a:p>
          <a:p>
            <a:pPr algn="just"/>
            <a:r>
              <a:rPr lang="pl-PL" sz="1800" dirty="0" smtClean="0"/>
              <a:t>Perceptron jest funkcją, która potrafi określić przynależność parametrów wejściowych do jednej z dwóch klas. </a:t>
            </a:r>
            <a:r>
              <a:rPr lang="pl-PL" sz="1800" b="1" dirty="0" smtClean="0"/>
              <a:t>Może być wykorzystywany tylko do klasyfikowania zbiorów liniowo </a:t>
            </a:r>
            <a:r>
              <a:rPr lang="pl-PL" sz="1800" b="1" dirty="0" err="1" smtClean="0"/>
              <a:t>separowalnych</a:t>
            </a:r>
            <a:endParaRPr lang="pl-PL" sz="1800" b="1" dirty="0"/>
          </a:p>
        </p:txBody>
      </p:sp>
      <p:pic>
        <p:nvPicPr>
          <p:cNvPr id="5" name="Picture 2" descr="Znalezione obrazy dla zapytania model neuronu mccullocha pitts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4509120"/>
            <a:ext cx="3718222" cy="2088402"/>
          </a:xfrm>
          <a:prstGeom prst="rect">
            <a:avLst/>
          </a:prstGeom>
          <a:noFill/>
        </p:spPr>
      </p:pic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5364088" y="5013176"/>
          <a:ext cx="2854325" cy="993775"/>
        </p:xfrm>
        <a:graphic>
          <a:graphicData uri="http://schemas.openxmlformats.org/presentationml/2006/ole">
            <p:oleObj spid="_x0000_s201730" name="Równanie" r:id="rId4" imgW="1295280" imgH="457200" progId="">
              <p:embed/>
            </p:oleObj>
          </a:graphicData>
        </a:graphic>
      </p:graphicFrame>
      <p:sp>
        <p:nvSpPr>
          <p:cNvPr id="7" name="Strzałka zakrzywiona w dół 6"/>
          <p:cNvSpPr/>
          <p:nvPr/>
        </p:nvSpPr>
        <p:spPr>
          <a:xfrm>
            <a:off x="3491880" y="4581128"/>
            <a:ext cx="2232248" cy="64807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3212976"/>
            <a:ext cx="2016224" cy="1642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000" b="1" dirty="0" smtClean="0"/>
              <a:t>Co potrafi pojedynczy perceptron</a:t>
            </a:r>
            <a:endParaRPr lang="pl-PL" sz="4000" b="1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221088"/>
            <a:ext cx="4320480" cy="1660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Symbol zastępczy zawartości 2"/>
          <p:cNvSpPr>
            <a:spLocks noGrp="1"/>
          </p:cNvSpPr>
          <p:nvPr>
            <p:ph idx="1"/>
          </p:nvPr>
        </p:nvSpPr>
        <p:spPr>
          <a:xfrm>
            <a:off x="683568" y="1700808"/>
            <a:ext cx="4608512" cy="4497388"/>
          </a:xfrm>
        </p:spPr>
        <p:txBody>
          <a:bodyPr/>
          <a:lstStyle/>
          <a:p>
            <a:pPr algn="just">
              <a:buFont typeface="Arial" pitchFamily="34" charset="0"/>
              <a:buChar char="•"/>
            </a:pPr>
            <a:r>
              <a:rPr lang="pl-PL" sz="2000" dirty="0" smtClean="0"/>
              <a:t>Równanie perceptronu możemy potraktować jako </a:t>
            </a:r>
            <a:r>
              <a:rPr lang="pl-PL" sz="2000" b="1" dirty="0" smtClean="0"/>
              <a:t>równanie prostej </a:t>
            </a:r>
            <a:r>
              <a:rPr lang="pl-PL" sz="2000" dirty="0" smtClean="0"/>
              <a:t>(lub  </a:t>
            </a:r>
            <a:r>
              <a:rPr lang="pl-PL" sz="2000" dirty="0" err="1" smtClean="0"/>
              <a:t>hiperpłaszczyzny</a:t>
            </a:r>
            <a:r>
              <a:rPr lang="pl-PL" sz="2000" dirty="0" smtClean="0"/>
              <a:t> w przestrzeni n wymiarowej)</a:t>
            </a:r>
          </a:p>
          <a:p>
            <a:pPr algn="just">
              <a:buFont typeface="Arial" pitchFamily="34" charset="0"/>
              <a:buChar char="•"/>
            </a:pPr>
            <a:r>
              <a:rPr lang="pl-PL" sz="2000" dirty="0" smtClean="0"/>
              <a:t>Punkty leżące nad ową płaszczyzną </a:t>
            </a:r>
            <a:r>
              <a:rPr lang="pl-PL" sz="2000" b="1" dirty="0" smtClean="0">
                <a:solidFill>
                  <a:srgbClr val="C00000"/>
                </a:solidFill>
              </a:rPr>
              <a:t>klasyfikowane</a:t>
            </a:r>
            <a:r>
              <a:rPr lang="pl-PL" sz="2000" dirty="0" smtClean="0"/>
              <a:t> są jako 1 zaś pozostałe jako 0. </a:t>
            </a:r>
            <a:endParaRPr lang="pl-PL" sz="20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916832"/>
            <a:ext cx="2728763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4077072"/>
            <a:ext cx="2880320" cy="1702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000" b="1" dirty="0" smtClean="0"/>
              <a:t>Co potrafi pojedynczy perceptron</a:t>
            </a:r>
            <a:endParaRPr lang="pl-PL" sz="4000" b="1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340768"/>
            <a:ext cx="55626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ytuł 1"/>
          <p:cNvSpPr txBox="1">
            <a:spLocks/>
          </p:cNvSpPr>
          <p:nvPr/>
        </p:nvSpPr>
        <p:spPr>
          <a:xfrm>
            <a:off x="467544" y="3429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Czego nie potrafi pojedynczy perceptron</a:t>
            </a:r>
          </a:p>
        </p:txBody>
      </p:sp>
      <p:sp>
        <p:nvSpPr>
          <p:cNvPr id="14" name="Symbol zastępczy zawartości 2"/>
          <p:cNvSpPr>
            <a:spLocks noGrp="1"/>
          </p:cNvSpPr>
          <p:nvPr>
            <p:ph idx="1"/>
          </p:nvPr>
        </p:nvSpPr>
        <p:spPr>
          <a:xfrm>
            <a:off x="683569" y="5085184"/>
            <a:ext cx="5112568" cy="1374700"/>
          </a:xfrm>
        </p:spPr>
        <p:txBody>
          <a:bodyPr/>
          <a:lstStyle/>
          <a:p>
            <a:r>
              <a:rPr lang="pl-PL" sz="1800" b="1" dirty="0" smtClean="0"/>
              <a:t>	</a:t>
            </a:r>
            <a:r>
              <a:rPr lang="pl-PL" sz="1800" b="1" dirty="0" smtClean="0">
                <a:solidFill>
                  <a:srgbClr val="C00000"/>
                </a:solidFill>
              </a:rPr>
              <a:t>Pojedynczy perceptron nie potrafi odróżnić zbiorów </a:t>
            </a:r>
            <a:r>
              <a:rPr lang="pl-PL" sz="1800" b="1" dirty="0" err="1" smtClean="0">
                <a:solidFill>
                  <a:srgbClr val="C00000"/>
                </a:solidFill>
              </a:rPr>
              <a:t>nieseparowalnych</a:t>
            </a:r>
            <a:endParaRPr lang="pl-PL" sz="1800" b="1" dirty="0" smtClean="0">
              <a:solidFill>
                <a:srgbClr val="C00000"/>
              </a:solidFill>
            </a:endParaRPr>
          </a:p>
          <a:p>
            <a:endParaRPr lang="pl-PL" sz="1800" b="1" dirty="0" smtClean="0"/>
          </a:p>
          <a:p>
            <a:endParaRPr lang="pl-PL" sz="1800" b="1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4266778"/>
            <a:ext cx="3008639" cy="2402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smtClean="0"/>
              <a:t>Inteligencja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265113" indent="-265113" eaLnBrk="1" hangingPunct="1">
              <a:buFont typeface="Georgia" pitchFamily="18" charset="0"/>
              <a:buChar char="—"/>
              <a:defRPr/>
            </a:pPr>
            <a:r>
              <a:rPr lang="pl-PL" dirty="0" smtClean="0"/>
              <a:t>Czy inteligencja jest jakąś jedną dziedziną, czy też jest to nazwa dla zbioru odrębnych i niepowiązanych zdolności? </a:t>
            </a:r>
          </a:p>
          <a:p>
            <a:pPr marL="265113" indent="-265113" eaLnBrk="1" hangingPunct="1">
              <a:buFont typeface="Georgia" pitchFamily="18" charset="0"/>
              <a:buChar char="—"/>
              <a:defRPr/>
            </a:pPr>
            <a:r>
              <a:rPr lang="pl-PL" dirty="0" smtClean="0"/>
              <a:t>Co zyskujemy w procesie uczenia się? </a:t>
            </a:r>
          </a:p>
          <a:p>
            <a:pPr marL="265113" indent="-265113" eaLnBrk="1" hangingPunct="1">
              <a:buFont typeface="Georgia" pitchFamily="18" charset="0"/>
              <a:buChar char="—"/>
              <a:defRPr/>
            </a:pPr>
            <a:r>
              <a:rPr lang="pl-PL" dirty="0" smtClean="0"/>
              <a:t>Co to jest intuicja? </a:t>
            </a:r>
          </a:p>
          <a:p>
            <a:pPr marL="265113" indent="-265113" eaLnBrk="1" hangingPunct="1">
              <a:buFont typeface="Georgia" pitchFamily="18" charset="0"/>
              <a:buChar char="—"/>
              <a:defRPr/>
            </a:pPr>
            <a:r>
              <a:rPr lang="pl-PL" dirty="0" smtClean="0"/>
              <a:t>Czy inteligencja może być nabyta wskutek nauki lub obserwacji, czy też jest jakoś uwarunkowana wewnętrznie? </a:t>
            </a:r>
          </a:p>
          <a:p>
            <a:pPr marL="265113" indent="-265113" eaLnBrk="1" hangingPunct="1">
              <a:buFont typeface="Georgia" pitchFamily="18" charset="0"/>
              <a:buChar char="—"/>
              <a:defRPr/>
            </a:pPr>
            <a:r>
              <a:rPr lang="pl-PL" dirty="0" smtClean="0"/>
              <a:t>Jak wiedza wpływa na wzrost inteligencji? </a:t>
            </a:r>
          </a:p>
          <a:p>
            <a:pPr marL="265113" indent="-265113" eaLnBrk="1" hangingPunct="1">
              <a:buFont typeface="Georgia" pitchFamily="18" charset="0"/>
              <a:buChar char="—"/>
              <a:defRPr/>
            </a:pPr>
            <a:r>
              <a:rPr lang="pl-PL" dirty="0" smtClean="0"/>
              <a:t>Czy inteligencja to szczegółowa wiedza o jakiejś dziedzinie, czy zbiór związanych ze sobą różnych zdolności? 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KISIM, WIMiIP, AGH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600" b="1" dirty="0" smtClean="0"/>
              <a:t>Czy to jest problem </a:t>
            </a:r>
            <a:r>
              <a:rPr lang="pl-PL" sz="3600" b="1" dirty="0" err="1" smtClean="0"/>
              <a:t>separowalny</a:t>
            </a:r>
            <a:r>
              <a:rPr lang="pl-PL" sz="3600" b="1" dirty="0" smtClean="0"/>
              <a:t> liniowo?</a:t>
            </a:r>
            <a:endParaRPr lang="pl-PL" sz="3600" b="1" dirty="0"/>
          </a:p>
        </p:txBody>
      </p:sp>
      <p:pic>
        <p:nvPicPr>
          <p:cNvPr id="4" name="Picture 2" descr="http://3.bp.blogspot.com/-aftMtf7BFEo/TetWx3maU9I/AAAAAAAAAMw/JoavfOooqJ4/s1600/obraz_we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28800"/>
            <a:ext cx="3744416" cy="32293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600" b="1" dirty="0" smtClean="0"/>
              <a:t>Czy to jest problem </a:t>
            </a:r>
            <a:r>
              <a:rPr lang="pl-PL" sz="3600" b="1" dirty="0" err="1" smtClean="0"/>
              <a:t>separowalny</a:t>
            </a:r>
            <a:r>
              <a:rPr lang="pl-PL" sz="3600" b="1" dirty="0" smtClean="0"/>
              <a:t> liniowo?</a:t>
            </a:r>
            <a:endParaRPr lang="pl-PL" sz="3600" dirty="0"/>
          </a:p>
        </p:txBody>
      </p:sp>
      <p:pic>
        <p:nvPicPr>
          <p:cNvPr id="4" name="Picture 2" descr="http://3.bp.blogspot.com/-A-lZh6tIPLg/TetaSFpJWaI/AAAAAAAAAM4/bwiIlEm81Ek/s1600/fcje_dec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28800"/>
            <a:ext cx="3757175" cy="3240360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827584" y="5085184"/>
            <a:ext cx="79928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C00000"/>
                </a:solidFill>
              </a:rPr>
              <a:t>TAK, ale</a:t>
            </a:r>
          </a:p>
          <a:p>
            <a:r>
              <a:rPr lang="pl-PL" sz="2400" dirty="0" smtClean="0"/>
              <a:t>problem rozwiązuje wyznaczenie trzech funkcji liniowych, dlatego do ich wyznaczenia potrzebujemy trzech neuronów…</a:t>
            </a:r>
            <a:endParaRPr lang="pl-PL" sz="2400" dirty="0"/>
          </a:p>
        </p:txBody>
      </p:sp>
      <p:pic>
        <p:nvPicPr>
          <p:cNvPr id="6" name="Picture 4" descr="http://2.bp.blogspot.com/-1aG79lLiM9U/TettDJ2g2_I/AAAAAAAAANA/c7LqGtc07wQ/s1600/architektu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060848"/>
            <a:ext cx="3964564" cy="24778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KISIM, WIMiIP, AGH</a:t>
            </a:r>
          </a:p>
        </p:txBody>
      </p:sp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Z czego składa się sztuczna sieć neuronowa?</a:t>
            </a:r>
          </a:p>
        </p:txBody>
      </p:sp>
      <p:pic>
        <p:nvPicPr>
          <p:cNvPr id="240645" name="Picture 3" descr="Rozmiar: 9109 bajtó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1412875"/>
            <a:ext cx="5440363" cy="450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0647" name="Line 7"/>
          <p:cNvSpPr>
            <a:spLocks noChangeShapeType="1"/>
          </p:cNvSpPr>
          <p:nvPr/>
        </p:nvSpPr>
        <p:spPr bwMode="auto">
          <a:xfrm flipH="1">
            <a:off x="1042988" y="1916113"/>
            <a:ext cx="1008062" cy="1225550"/>
          </a:xfrm>
          <a:prstGeom prst="line">
            <a:avLst/>
          </a:prstGeom>
          <a:noFill/>
          <a:ln w="38100">
            <a:solidFill>
              <a:srgbClr val="006699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40648" name="Line 8"/>
          <p:cNvSpPr>
            <a:spLocks noChangeShapeType="1"/>
          </p:cNvSpPr>
          <p:nvPr/>
        </p:nvSpPr>
        <p:spPr bwMode="auto">
          <a:xfrm flipH="1">
            <a:off x="1187450" y="3716338"/>
            <a:ext cx="935038" cy="0"/>
          </a:xfrm>
          <a:prstGeom prst="line">
            <a:avLst/>
          </a:prstGeom>
          <a:noFill/>
          <a:ln w="38100">
            <a:solidFill>
              <a:srgbClr val="006699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40649" name="Line 9"/>
          <p:cNvSpPr>
            <a:spLocks noChangeShapeType="1"/>
          </p:cNvSpPr>
          <p:nvPr/>
        </p:nvSpPr>
        <p:spPr bwMode="auto">
          <a:xfrm flipH="1" flipV="1">
            <a:off x="1116013" y="4292600"/>
            <a:ext cx="935037" cy="1008063"/>
          </a:xfrm>
          <a:prstGeom prst="line">
            <a:avLst/>
          </a:prstGeom>
          <a:noFill/>
          <a:ln w="38100">
            <a:solidFill>
              <a:srgbClr val="006699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pl-PL"/>
          </a:p>
        </p:txBody>
      </p:sp>
      <p:sp>
        <p:nvSpPr>
          <p:cNvPr id="240651" name="Text Box 11"/>
          <p:cNvSpPr txBox="1">
            <a:spLocks noChangeArrowheads="1"/>
          </p:cNvSpPr>
          <p:nvPr/>
        </p:nvSpPr>
        <p:spPr bwMode="auto">
          <a:xfrm>
            <a:off x="0" y="3500438"/>
            <a:ext cx="11160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/>
              <a:t>neurony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KISIM, WIMiIP, AGH</a:t>
            </a:r>
          </a:p>
        </p:txBody>
      </p:sp>
      <p:sp>
        <p:nvSpPr>
          <p:cNvPr id="461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pl-PL"/>
              <a:t>Rozproszone są:</a:t>
            </a:r>
          </a:p>
          <a:p>
            <a:pPr lvl="2"/>
            <a:r>
              <a:rPr lang="pl-PL"/>
              <a:t>program działania</a:t>
            </a:r>
          </a:p>
          <a:p>
            <a:pPr lvl="2"/>
            <a:r>
              <a:rPr lang="pl-PL"/>
              <a:t>baza wiedzy</a:t>
            </a:r>
          </a:p>
          <a:p>
            <a:pPr lvl="2"/>
            <a:r>
              <a:rPr lang="pl-PL"/>
              <a:t>dane</a:t>
            </a:r>
          </a:p>
          <a:p>
            <a:pPr lvl="2"/>
            <a:r>
              <a:rPr lang="pl-PL"/>
              <a:t>proces obliczania</a:t>
            </a:r>
          </a:p>
          <a:p>
            <a:pPr lvl="1"/>
            <a:r>
              <a:rPr lang="pl-PL"/>
              <a:t>Sieć działa zawsze jako całość, równolegle</a:t>
            </a:r>
          </a:p>
          <a:p>
            <a:pPr lvl="1"/>
            <a:r>
              <a:rPr lang="pl-PL"/>
              <a:t>Wszystkie elementy mają wkład we wszystkie czynności</a:t>
            </a:r>
          </a:p>
          <a:p>
            <a:pPr lvl="1"/>
            <a:r>
              <a:rPr lang="pl-PL"/>
              <a:t>Duża zdolność do działania nawet po uszkodzeniach</a:t>
            </a:r>
          </a:p>
          <a:p>
            <a:pPr lvl="1"/>
            <a:r>
              <a:rPr lang="pl-PL" b="1"/>
              <a:t>wagi</a:t>
            </a:r>
            <a:r>
              <a:rPr lang="pl-PL"/>
              <a:t> – pojęcie kluczowe</a:t>
            </a:r>
          </a:p>
        </p:txBody>
      </p:sp>
      <p:sp>
        <p:nvSpPr>
          <p:cNvPr id="461828" name="Rectangle 4"/>
          <p:cNvSpPr>
            <a:spLocks noChangeArrowheads="1"/>
          </p:cNvSpPr>
          <p:nvPr/>
        </p:nvSpPr>
        <p:spPr bwMode="auto">
          <a:xfrm>
            <a:off x="827088" y="260350"/>
            <a:ext cx="7488237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pl-PL" sz="2800">
                <a:latin typeface="Georgia" pitchFamily="18" charset="0"/>
              </a:rPr>
              <a:t>Jak to wszystko działa?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KISIM, WIMiIP, AGH</a:t>
            </a:r>
          </a:p>
        </p:txBody>
      </p:sp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Po co są wagi?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33400" y="1524000"/>
            <a:ext cx="7924800" cy="4191000"/>
            <a:chOff x="-3" y="-3"/>
            <a:chExt cx="7638" cy="1734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0" y="0"/>
              <a:ext cx="7632" cy="1728"/>
              <a:chOff x="0" y="0"/>
              <a:chExt cx="7632" cy="1728"/>
            </a:xfrm>
          </p:grpSpPr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1616" cy="288"/>
                <a:chOff x="0" y="0"/>
                <a:chExt cx="1616" cy="288"/>
              </a:xfrm>
            </p:grpSpPr>
            <p:sp>
              <p:nvSpPr>
                <p:cNvPr id="243719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616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pl-PL" sz="2400" b="1">
                      <a:latin typeface="Georgia" pitchFamily="18" charset="0"/>
                      <a:ea typeface="ＭＳ Ｐゴシック" pitchFamily="34" charset="-128"/>
                    </a:rPr>
                    <a:t>WAGA "NOWY"</a:t>
                  </a:r>
                  <a:endParaRPr lang="pl-PL" sz="2400">
                    <a:latin typeface="Georgia" pitchFamily="18" charset="0"/>
                    <a:ea typeface="ＭＳ Ｐゴシック" pitchFamily="34" charset="-128"/>
                  </a:endParaRPr>
                </a:p>
              </p:txBody>
            </p:sp>
            <p:sp>
              <p:nvSpPr>
                <p:cNvPr id="243720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616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 sz="2400">
                    <a:latin typeface="Georgia" pitchFamily="18" charset="0"/>
                    <a:ea typeface="ＭＳ Ｐゴシック" pitchFamily="34" charset="-128"/>
                  </a:endParaRPr>
                </a:p>
              </p:txBody>
            </p:sp>
          </p:grpSp>
          <p:grpSp>
            <p:nvGrpSpPr>
              <p:cNvPr id="5" name="Group 10"/>
              <p:cNvGrpSpPr>
                <a:grpSpLocks/>
              </p:cNvGrpSpPr>
              <p:nvPr/>
            </p:nvGrpSpPr>
            <p:grpSpPr bwMode="auto">
              <a:xfrm>
                <a:off x="1616" y="0"/>
                <a:ext cx="1681" cy="288"/>
                <a:chOff x="1616" y="0"/>
                <a:chExt cx="1681" cy="288"/>
              </a:xfrm>
            </p:grpSpPr>
            <p:sp>
              <p:nvSpPr>
                <p:cNvPr id="243722" name="Rectangle 11"/>
                <p:cNvSpPr>
                  <a:spLocks noChangeArrowheads="1"/>
                </p:cNvSpPr>
                <p:nvPr/>
              </p:nvSpPr>
              <p:spPr bwMode="auto">
                <a:xfrm>
                  <a:off x="1616" y="0"/>
                  <a:ext cx="1681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pl-PL" sz="2400" b="1">
                      <a:latin typeface="Georgia" pitchFamily="18" charset="0"/>
                      <a:ea typeface="ＭＳ Ｐゴシック" pitchFamily="34" charset="-128"/>
                    </a:rPr>
                    <a:t>WAGA „</a:t>
                  </a:r>
                  <a:r>
                    <a:rPr lang="pl-PL" sz="2400" b="1">
                      <a:latin typeface="Georgia" pitchFamily="18" charset="0"/>
                    </a:rPr>
                    <a:t>Ł</a:t>
                  </a:r>
                  <a:r>
                    <a:rPr lang="pl-PL" sz="2400" b="1">
                      <a:latin typeface="Georgia" pitchFamily="18" charset="0"/>
                      <a:ea typeface="ＭＳ Ｐゴシック" pitchFamily="34" charset="-128"/>
                    </a:rPr>
                    <a:t>ADNY"</a:t>
                  </a:r>
                  <a:endParaRPr lang="pl-PL" sz="2400">
                    <a:latin typeface="Georgia" pitchFamily="18" charset="0"/>
                    <a:ea typeface="ＭＳ Ｐゴシック" pitchFamily="34" charset="-128"/>
                  </a:endParaRPr>
                </a:p>
              </p:txBody>
            </p:sp>
            <p:sp>
              <p:nvSpPr>
                <p:cNvPr id="243723" name="Rectangle 12"/>
                <p:cNvSpPr>
                  <a:spLocks noChangeArrowheads="1"/>
                </p:cNvSpPr>
                <p:nvPr/>
              </p:nvSpPr>
              <p:spPr bwMode="auto">
                <a:xfrm>
                  <a:off x="1616" y="0"/>
                  <a:ext cx="1681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 sz="2400">
                    <a:latin typeface="Georgia" pitchFamily="18" charset="0"/>
                    <a:ea typeface="ＭＳ Ｐゴシック" pitchFamily="34" charset="-128"/>
                  </a:endParaRPr>
                </a:p>
              </p:txBody>
            </p:sp>
          </p:grpSp>
          <p:grpSp>
            <p:nvGrpSpPr>
              <p:cNvPr id="6" name="Group 13"/>
              <p:cNvGrpSpPr>
                <a:grpSpLocks/>
              </p:cNvGrpSpPr>
              <p:nvPr/>
            </p:nvGrpSpPr>
            <p:grpSpPr bwMode="auto">
              <a:xfrm>
                <a:off x="3297" y="0"/>
                <a:ext cx="4335" cy="288"/>
                <a:chOff x="3297" y="0"/>
                <a:chExt cx="4335" cy="288"/>
              </a:xfrm>
            </p:grpSpPr>
            <p:sp>
              <p:nvSpPr>
                <p:cNvPr id="243725" name="Rectangle 14"/>
                <p:cNvSpPr>
                  <a:spLocks noChangeArrowheads="1"/>
                </p:cNvSpPr>
                <p:nvPr/>
              </p:nvSpPr>
              <p:spPr bwMode="auto">
                <a:xfrm>
                  <a:off x="3297" y="0"/>
                  <a:ext cx="4335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r>
                    <a:rPr lang="pl-PL" sz="2400" b="1">
                      <a:latin typeface="Georgia" pitchFamily="18" charset="0"/>
                      <a:ea typeface="ＭＳ Ｐゴシック" pitchFamily="34" charset="-128"/>
                    </a:rPr>
                    <a:t>Co na to neuron?</a:t>
                  </a:r>
                  <a:endParaRPr lang="pl-PL" sz="2400">
                    <a:latin typeface="Georgia" pitchFamily="18" charset="0"/>
                    <a:ea typeface="ＭＳ Ｐゴシック" pitchFamily="34" charset="-128"/>
                  </a:endParaRPr>
                </a:p>
              </p:txBody>
            </p:sp>
            <p:sp>
              <p:nvSpPr>
                <p:cNvPr id="243726" name="Rectangle 15"/>
                <p:cNvSpPr>
                  <a:spLocks noChangeArrowheads="1"/>
                </p:cNvSpPr>
                <p:nvPr/>
              </p:nvSpPr>
              <p:spPr bwMode="auto">
                <a:xfrm>
                  <a:off x="3297" y="0"/>
                  <a:ext cx="4335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 sz="2400">
                    <a:latin typeface="Georgia" pitchFamily="18" charset="0"/>
                    <a:ea typeface="ＭＳ Ｐゴシック" pitchFamily="34" charset="-128"/>
                  </a:endParaRPr>
                </a:p>
              </p:txBody>
            </p:sp>
          </p:grpSp>
          <p:grpSp>
            <p:nvGrpSpPr>
              <p:cNvPr id="7" name="Group 16"/>
              <p:cNvGrpSpPr>
                <a:grpSpLocks/>
              </p:cNvGrpSpPr>
              <p:nvPr/>
            </p:nvGrpSpPr>
            <p:grpSpPr bwMode="auto">
              <a:xfrm>
                <a:off x="0" y="288"/>
                <a:ext cx="1616" cy="288"/>
                <a:chOff x="0" y="288"/>
                <a:chExt cx="1616" cy="288"/>
              </a:xfrm>
            </p:grpSpPr>
            <p:sp>
              <p:nvSpPr>
                <p:cNvPr id="243728" name="Rectangle 17"/>
                <p:cNvSpPr>
                  <a:spLocks noChangeArrowheads="1"/>
                </p:cNvSpPr>
                <p:nvPr/>
              </p:nvSpPr>
              <p:spPr bwMode="auto">
                <a:xfrm>
                  <a:off x="0" y="288"/>
                  <a:ext cx="1616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pl-PL" sz="2400">
                      <a:latin typeface="Georgia" pitchFamily="18" charset="0"/>
                      <a:ea typeface="ＭＳ Ｐゴシック" pitchFamily="34" charset="-128"/>
                    </a:rPr>
                    <a:t>5</a:t>
                  </a:r>
                </a:p>
              </p:txBody>
            </p:sp>
            <p:sp>
              <p:nvSpPr>
                <p:cNvPr id="243729" name="Rectangle 18"/>
                <p:cNvSpPr>
                  <a:spLocks noChangeArrowheads="1"/>
                </p:cNvSpPr>
                <p:nvPr/>
              </p:nvSpPr>
              <p:spPr bwMode="auto">
                <a:xfrm>
                  <a:off x="0" y="288"/>
                  <a:ext cx="1616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 sz="2400">
                    <a:latin typeface="Georgia" pitchFamily="18" charset="0"/>
                    <a:ea typeface="ＭＳ Ｐゴシック" pitchFamily="34" charset="-128"/>
                  </a:endParaRPr>
                </a:p>
              </p:txBody>
            </p:sp>
          </p:grpSp>
          <p:grpSp>
            <p:nvGrpSpPr>
              <p:cNvPr id="8" name="Group 19"/>
              <p:cNvGrpSpPr>
                <a:grpSpLocks/>
              </p:cNvGrpSpPr>
              <p:nvPr/>
            </p:nvGrpSpPr>
            <p:grpSpPr bwMode="auto">
              <a:xfrm>
                <a:off x="1616" y="288"/>
                <a:ext cx="1681" cy="288"/>
                <a:chOff x="1616" y="288"/>
                <a:chExt cx="1681" cy="288"/>
              </a:xfrm>
            </p:grpSpPr>
            <p:sp>
              <p:nvSpPr>
                <p:cNvPr id="243731" name="Rectangle 20"/>
                <p:cNvSpPr>
                  <a:spLocks noChangeArrowheads="1"/>
                </p:cNvSpPr>
                <p:nvPr/>
              </p:nvSpPr>
              <p:spPr bwMode="auto">
                <a:xfrm>
                  <a:off x="1616" y="288"/>
                  <a:ext cx="1681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pl-PL" sz="2400">
                      <a:latin typeface="Georgia" pitchFamily="18" charset="0"/>
                      <a:ea typeface="ＭＳ Ｐゴシック" pitchFamily="34" charset="-128"/>
                    </a:rPr>
                    <a:t>1</a:t>
                  </a:r>
                </a:p>
              </p:txBody>
            </p:sp>
            <p:sp>
              <p:nvSpPr>
                <p:cNvPr id="243732" name="Rectangle 21"/>
                <p:cNvSpPr>
                  <a:spLocks noChangeArrowheads="1"/>
                </p:cNvSpPr>
                <p:nvPr/>
              </p:nvSpPr>
              <p:spPr bwMode="auto">
                <a:xfrm>
                  <a:off x="1616" y="288"/>
                  <a:ext cx="1681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 sz="2400">
                    <a:latin typeface="Georgia" pitchFamily="18" charset="0"/>
                    <a:ea typeface="ＭＳ Ｐゴシック" pitchFamily="34" charset="-128"/>
                  </a:endParaRPr>
                </a:p>
              </p:txBody>
            </p:sp>
          </p:grpSp>
          <p:grpSp>
            <p:nvGrpSpPr>
              <p:cNvPr id="9" name="Group 22"/>
              <p:cNvGrpSpPr>
                <a:grpSpLocks/>
              </p:cNvGrpSpPr>
              <p:nvPr/>
            </p:nvGrpSpPr>
            <p:grpSpPr bwMode="auto">
              <a:xfrm>
                <a:off x="3297" y="288"/>
                <a:ext cx="4335" cy="288"/>
                <a:chOff x="3297" y="288"/>
                <a:chExt cx="4335" cy="288"/>
              </a:xfrm>
            </p:grpSpPr>
            <p:sp>
              <p:nvSpPr>
                <p:cNvPr id="243734" name="Rectangle 23"/>
                <p:cNvSpPr>
                  <a:spLocks noChangeArrowheads="1"/>
                </p:cNvSpPr>
                <p:nvPr/>
              </p:nvSpPr>
              <p:spPr bwMode="auto">
                <a:xfrm>
                  <a:off x="3297" y="288"/>
                  <a:ext cx="4335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r>
                    <a:rPr lang="pl-PL" sz="2400">
                      <a:latin typeface="Georgia" pitchFamily="18" charset="0"/>
                      <a:ea typeface="ＭＳ Ｐゴシック" pitchFamily="34" charset="-128"/>
                    </a:rPr>
                    <a:t>Lubi nowe samochody; ich wygl</a:t>
                  </a:r>
                  <a:r>
                    <a:rPr lang="pl-PL" sz="2400">
                      <a:latin typeface="Georgia" pitchFamily="18" charset="0"/>
                    </a:rPr>
                    <a:t>ą</a:t>
                  </a:r>
                  <a:r>
                    <a:rPr lang="pl-PL" sz="2400">
                      <a:latin typeface="Georgia" pitchFamily="18" charset="0"/>
                      <a:ea typeface="ＭＳ Ｐゴシック" pitchFamily="34" charset="-128"/>
                    </a:rPr>
                    <a:t>d ma</a:t>
                  </a:r>
                  <a:r>
                    <a:rPr lang="pl-PL" sz="2400">
                      <a:latin typeface="Georgia" pitchFamily="18" charset="0"/>
                    </a:rPr>
                    <a:t>ł</a:t>
                  </a:r>
                  <a:r>
                    <a:rPr lang="pl-PL" sz="2400">
                      <a:latin typeface="Georgia" pitchFamily="18" charset="0"/>
                      <a:ea typeface="ＭＳ Ｐゴシック" pitchFamily="34" charset="-128"/>
                    </a:rPr>
                    <a:t>o si</a:t>
                  </a:r>
                  <a:r>
                    <a:rPr lang="pl-PL" sz="2400">
                      <a:latin typeface="Georgia" pitchFamily="18" charset="0"/>
                    </a:rPr>
                    <a:t>ę</a:t>
                  </a:r>
                  <a:r>
                    <a:rPr lang="pl-PL" sz="2400">
                      <a:latin typeface="Georgia" pitchFamily="18" charset="0"/>
                      <a:ea typeface="ＭＳ Ｐゴシック" pitchFamily="34" charset="-128"/>
                    </a:rPr>
                    <a:t> liczy.</a:t>
                  </a:r>
                </a:p>
              </p:txBody>
            </p:sp>
            <p:sp>
              <p:nvSpPr>
                <p:cNvPr id="243735" name="Rectangle 24"/>
                <p:cNvSpPr>
                  <a:spLocks noChangeArrowheads="1"/>
                </p:cNvSpPr>
                <p:nvPr/>
              </p:nvSpPr>
              <p:spPr bwMode="auto">
                <a:xfrm>
                  <a:off x="3297" y="288"/>
                  <a:ext cx="4335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 sz="2400">
                    <a:latin typeface="Georgia" pitchFamily="18" charset="0"/>
                    <a:ea typeface="ＭＳ Ｐゴシック" pitchFamily="34" charset="-128"/>
                  </a:endParaRPr>
                </a:p>
              </p:txBody>
            </p:sp>
          </p:grpSp>
          <p:grpSp>
            <p:nvGrpSpPr>
              <p:cNvPr id="10" name="Group 25"/>
              <p:cNvGrpSpPr>
                <a:grpSpLocks/>
              </p:cNvGrpSpPr>
              <p:nvPr/>
            </p:nvGrpSpPr>
            <p:grpSpPr bwMode="auto">
              <a:xfrm>
                <a:off x="0" y="576"/>
                <a:ext cx="1616" cy="288"/>
                <a:chOff x="0" y="576"/>
                <a:chExt cx="1616" cy="288"/>
              </a:xfrm>
            </p:grpSpPr>
            <p:sp>
              <p:nvSpPr>
                <p:cNvPr id="243737" name="Rectangle 26"/>
                <p:cNvSpPr>
                  <a:spLocks noChangeArrowheads="1"/>
                </p:cNvSpPr>
                <p:nvPr/>
              </p:nvSpPr>
              <p:spPr bwMode="auto">
                <a:xfrm>
                  <a:off x="0" y="576"/>
                  <a:ext cx="1616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pl-PL" sz="2400">
                      <a:latin typeface="Georgia" pitchFamily="18" charset="0"/>
                      <a:ea typeface="ＭＳ Ｐゴシック" pitchFamily="34" charset="-128"/>
                    </a:rPr>
                    <a:t>1</a:t>
                  </a:r>
                </a:p>
              </p:txBody>
            </p:sp>
            <p:sp>
              <p:nvSpPr>
                <p:cNvPr id="243738" name="Rectangle 27"/>
                <p:cNvSpPr>
                  <a:spLocks noChangeArrowheads="1"/>
                </p:cNvSpPr>
                <p:nvPr/>
              </p:nvSpPr>
              <p:spPr bwMode="auto">
                <a:xfrm>
                  <a:off x="0" y="576"/>
                  <a:ext cx="1616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 sz="2400">
                    <a:latin typeface="Georgia" pitchFamily="18" charset="0"/>
                    <a:ea typeface="ＭＳ Ｐゴシック" pitchFamily="34" charset="-128"/>
                  </a:endParaRPr>
                </a:p>
              </p:txBody>
            </p:sp>
          </p:grpSp>
          <p:grpSp>
            <p:nvGrpSpPr>
              <p:cNvPr id="11" name="Group 28"/>
              <p:cNvGrpSpPr>
                <a:grpSpLocks/>
              </p:cNvGrpSpPr>
              <p:nvPr/>
            </p:nvGrpSpPr>
            <p:grpSpPr bwMode="auto">
              <a:xfrm>
                <a:off x="1616" y="576"/>
                <a:ext cx="1681" cy="288"/>
                <a:chOff x="1616" y="576"/>
                <a:chExt cx="1681" cy="288"/>
              </a:xfrm>
            </p:grpSpPr>
            <p:sp>
              <p:nvSpPr>
                <p:cNvPr id="243740" name="Rectangle 29"/>
                <p:cNvSpPr>
                  <a:spLocks noChangeArrowheads="1"/>
                </p:cNvSpPr>
                <p:nvPr/>
              </p:nvSpPr>
              <p:spPr bwMode="auto">
                <a:xfrm>
                  <a:off x="1616" y="576"/>
                  <a:ext cx="1681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pl-PL" sz="2400">
                      <a:latin typeface="Georgia" pitchFamily="18" charset="0"/>
                      <a:ea typeface="ＭＳ Ｐゴシック" pitchFamily="34" charset="-128"/>
                    </a:rPr>
                    <a:t>-1</a:t>
                  </a:r>
                </a:p>
              </p:txBody>
            </p:sp>
            <p:sp>
              <p:nvSpPr>
                <p:cNvPr id="243741" name="Rectangle 30"/>
                <p:cNvSpPr>
                  <a:spLocks noChangeArrowheads="1"/>
                </p:cNvSpPr>
                <p:nvPr/>
              </p:nvSpPr>
              <p:spPr bwMode="auto">
                <a:xfrm>
                  <a:off x="1616" y="576"/>
                  <a:ext cx="1681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 sz="2400">
                    <a:latin typeface="Georgia" pitchFamily="18" charset="0"/>
                    <a:ea typeface="ＭＳ Ｐゴシック" pitchFamily="34" charset="-128"/>
                  </a:endParaRPr>
                </a:p>
              </p:txBody>
            </p:sp>
          </p:grpSp>
          <p:grpSp>
            <p:nvGrpSpPr>
              <p:cNvPr id="12" name="Group 31"/>
              <p:cNvGrpSpPr>
                <a:grpSpLocks/>
              </p:cNvGrpSpPr>
              <p:nvPr/>
            </p:nvGrpSpPr>
            <p:grpSpPr bwMode="auto">
              <a:xfrm>
                <a:off x="3297" y="576"/>
                <a:ext cx="4335" cy="288"/>
                <a:chOff x="3297" y="576"/>
                <a:chExt cx="4335" cy="288"/>
              </a:xfrm>
            </p:grpSpPr>
            <p:sp>
              <p:nvSpPr>
                <p:cNvPr id="243743" name="Rectangle 32"/>
                <p:cNvSpPr>
                  <a:spLocks noChangeArrowheads="1"/>
                </p:cNvSpPr>
                <p:nvPr/>
              </p:nvSpPr>
              <p:spPr bwMode="auto">
                <a:xfrm>
                  <a:off x="3297" y="576"/>
                  <a:ext cx="4335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r>
                    <a:rPr lang="pl-PL" sz="2400">
                      <a:latin typeface="Georgia" pitchFamily="18" charset="0"/>
                      <a:ea typeface="ＭＳ Ｐゴシック" pitchFamily="34" charset="-128"/>
                    </a:rPr>
                    <a:t>Wszystko mu jedno...</a:t>
                  </a:r>
                </a:p>
              </p:txBody>
            </p:sp>
            <p:sp>
              <p:nvSpPr>
                <p:cNvPr id="243744" name="Rectangle 33"/>
                <p:cNvSpPr>
                  <a:spLocks noChangeArrowheads="1"/>
                </p:cNvSpPr>
                <p:nvPr/>
              </p:nvSpPr>
              <p:spPr bwMode="auto">
                <a:xfrm>
                  <a:off x="3297" y="576"/>
                  <a:ext cx="4335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 sz="2400">
                    <a:latin typeface="Georgia" pitchFamily="18" charset="0"/>
                    <a:ea typeface="ＭＳ Ｐゴシック" pitchFamily="34" charset="-128"/>
                  </a:endParaRPr>
                </a:p>
              </p:txBody>
            </p:sp>
          </p:grpSp>
          <p:grpSp>
            <p:nvGrpSpPr>
              <p:cNvPr id="13" name="Group 34"/>
              <p:cNvGrpSpPr>
                <a:grpSpLocks/>
              </p:cNvGrpSpPr>
              <p:nvPr/>
            </p:nvGrpSpPr>
            <p:grpSpPr bwMode="auto">
              <a:xfrm>
                <a:off x="0" y="864"/>
                <a:ext cx="1616" cy="288"/>
                <a:chOff x="0" y="864"/>
                <a:chExt cx="1616" cy="288"/>
              </a:xfrm>
            </p:grpSpPr>
            <p:sp>
              <p:nvSpPr>
                <p:cNvPr id="243746" name="Rectangle 35"/>
                <p:cNvSpPr>
                  <a:spLocks noChangeArrowheads="1"/>
                </p:cNvSpPr>
                <p:nvPr/>
              </p:nvSpPr>
              <p:spPr bwMode="auto">
                <a:xfrm>
                  <a:off x="0" y="864"/>
                  <a:ext cx="1616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pl-PL" sz="2400">
                      <a:latin typeface="Georgia" pitchFamily="18" charset="0"/>
                      <a:ea typeface="ＭＳ Ｐゴシック" pitchFamily="34" charset="-128"/>
                    </a:rPr>
                    <a:t>-5</a:t>
                  </a:r>
                </a:p>
              </p:txBody>
            </p:sp>
            <p:sp>
              <p:nvSpPr>
                <p:cNvPr id="243747" name="Rectangle 36"/>
                <p:cNvSpPr>
                  <a:spLocks noChangeArrowheads="1"/>
                </p:cNvSpPr>
                <p:nvPr/>
              </p:nvSpPr>
              <p:spPr bwMode="auto">
                <a:xfrm>
                  <a:off x="0" y="864"/>
                  <a:ext cx="1616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 sz="2400">
                    <a:latin typeface="Georgia" pitchFamily="18" charset="0"/>
                    <a:ea typeface="ＭＳ Ｐゴシック" pitchFamily="34" charset="-128"/>
                  </a:endParaRPr>
                </a:p>
              </p:txBody>
            </p:sp>
          </p:grpSp>
          <p:grpSp>
            <p:nvGrpSpPr>
              <p:cNvPr id="14" name="Group 37"/>
              <p:cNvGrpSpPr>
                <a:grpSpLocks/>
              </p:cNvGrpSpPr>
              <p:nvPr/>
            </p:nvGrpSpPr>
            <p:grpSpPr bwMode="auto">
              <a:xfrm>
                <a:off x="1616" y="864"/>
                <a:ext cx="1681" cy="288"/>
                <a:chOff x="1616" y="864"/>
                <a:chExt cx="1681" cy="288"/>
              </a:xfrm>
            </p:grpSpPr>
            <p:sp>
              <p:nvSpPr>
                <p:cNvPr id="243749" name="Rectangle 38"/>
                <p:cNvSpPr>
                  <a:spLocks noChangeArrowheads="1"/>
                </p:cNvSpPr>
                <p:nvPr/>
              </p:nvSpPr>
              <p:spPr bwMode="auto">
                <a:xfrm>
                  <a:off x="1616" y="864"/>
                  <a:ext cx="1681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pl-PL" sz="2400">
                      <a:latin typeface="Georgia" pitchFamily="18" charset="0"/>
                      <a:ea typeface="ＭＳ Ｐゴシック" pitchFamily="34" charset="-128"/>
                    </a:rPr>
                    <a:t>4</a:t>
                  </a:r>
                </a:p>
              </p:txBody>
            </p:sp>
            <p:sp>
              <p:nvSpPr>
                <p:cNvPr id="243750" name="Rectangle 39"/>
                <p:cNvSpPr>
                  <a:spLocks noChangeArrowheads="1"/>
                </p:cNvSpPr>
                <p:nvPr/>
              </p:nvSpPr>
              <p:spPr bwMode="auto">
                <a:xfrm>
                  <a:off x="1616" y="864"/>
                  <a:ext cx="1681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 sz="2400">
                    <a:latin typeface="Georgia" pitchFamily="18" charset="0"/>
                    <a:ea typeface="ＭＳ Ｐゴシック" pitchFamily="34" charset="-128"/>
                  </a:endParaRPr>
                </a:p>
              </p:txBody>
            </p:sp>
          </p:grpSp>
          <p:grpSp>
            <p:nvGrpSpPr>
              <p:cNvPr id="15" name="Group 40"/>
              <p:cNvGrpSpPr>
                <a:grpSpLocks/>
              </p:cNvGrpSpPr>
              <p:nvPr/>
            </p:nvGrpSpPr>
            <p:grpSpPr bwMode="auto">
              <a:xfrm>
                <a:off x="3297" y="864"/>
                <a:ext cx="4335" cy="288"/>
                <a:chOff x="3297" y="864"/>
                <a:chExt cx="4335" cy="288"/>
              </a:xfrm>
            </p:grpSpPr>
            <p:sp>
              <p:nvSpPr>
                <p:cNvPr id="243752" name="Rectangle 41"/>
                <p:cNvSpPr>
                  <a:spLocks noChangeArrowheads="1"/>
                </p:cNvSpPr>
                <p:nvPr/>
              </p:nvSpPr>
              <p:spPr bwMode="auto">
                <a:xfrm>
                  <a:off x="3297" y="864"/>
                  <a:ext cx="4335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r>
                    <a:rPr lang="pl-PL" sz="2400">
                      <a:latin typeface="Georgia" pitchFamily="18" charset="0"/>
                      <a:ea typeface="ＭＳ Ｐゴシック" pitchFamily="34" charset="-128"/>
                    </a:rPr>
                    <a:t>Samochód musi by</a:t>
                  </a:r>
                  <a:r>
                    <a:rPr lang="pl-PL" sz="2400">
                      <a:latin typeface="Georgia" pitchFamily="18" charset="0"/>
                    </a:rPr>
                    <a:t>ć</a:t>
                  </a:r>
                  <a:r>
                    <a:rPr lang="pl-PL" sz="2400">
                      <a:latin typeface="Georgia" pitchFamily="18" charset="0"/>
                      <a:ea typeface="ＭＳ Ｐゴシック" pitchFamily="34" charset="-128"/>
                    </a:rPr>
                    <a:t> </a:t>
                  </a:r>
                  <a:r>
                    <a:rPr lang="pl-PL" sz="2400">
                      <a:latin typeface="Georgia" pitchFamily="18" charset="0"/>
                    </a:rPr>
                    <a:t>ł</a:t>
                  </a:r>
                  <a:r>
                    <a:rPr lang="pl-PL" sz="2400">
                      <a:latin typeface="Georgia" pitchFamily="18" charset="0"/>
                      <a:ea typeface="ＭＳ Ｐゴシック" pitchFamily="34" charset="-128"/>
                    </a:rPr>
                    <a:t>adny, ale stary.</a:t>
                  </a:r>
                </a:p>
              </p:txBody>
            </p:sp>
            <p:sp>
              <p:nvSpPr>
                <p:cNvPr id="243753" name="Rectangle 42"/>
                <p:cNvSpPr>
                  <a:spLocks noChangeArrowheads="1"/>
                </p:cNvSpPr>
                <p:nvPr/>
              </p:nvSpPr>
              <p:spPr bwMode="auto">
                <a:xfrm>
                  <a:off x="3297" y="864"/>
                  <a:ext cx="4335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 sz="2400">
                    <a:latin typeface="Georgia" pitchFamily="18" charset="0"/>
                    <a:ea typeface="ＭＳ Ｐゴシック" pitchFamily="34" charset="-128"/>
                  </a:endParaRPr>
                </a:p>
              </p:txBody>
            </p:sp>
          </p:grpSp>
          <p:grpSp>
            <p:nvGrpSpPr>
              <p:cNvPr id="16" name="Group 43"/>
              <p:cNvGrpSpPr>
                <a:grpSpLocks/>
              </p:cNvGrpSpPr>
              <p:nvPr/>
            </p:nvGrpSpPr>
            <p:grpSpPr bwMode="auto">
              <a:xfrm>
                <a:off x="0" y="1152"/>
                <a:ext cx="1616" cy="288"/>
                <a:chOff x="0" y="1152"/>
                <a:chExt cx="1616" cy="288"/>
              </a:xfrm>
            </p:grpSpPr>
            <p:sp>
              <p:nvSpPr>
                <p:cNvPr id="243755" name="Rectangle 44"/>
                <p:cNvSpPr>
                  <a:spLocks noChangeArrowheads="1"/>
                </p:cNvSpPr>
                <p:nvPr/>
              </p:nvSpPr>
              <p:spPr bwMode="auto">
                <a:xfrm>
                  <a:off x="0" y="1152"/>
                  <a:ext cx="1616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pl-PL" sz="2400">
                      <a:latin typeface="Georgia" pitchFamily="18" charset="0"/>
                      <a:ea typeface="ＭＳ Ｐゴシック" pitchFamily="34" charset="-128"/>
                    </a:rPr>
                    <a:t>4</a:t>
                  </a:r>
                </a:p>
              </p:txBody>
            </p:sp>
            <p:sp>
              <p:nvSpPr>
                <p:cNvPr id="243756" name="Rectangle 45"/>
                <p:cNvSpPr>
                  <a:spLocks noChangeArrowheads="1"/>
                </p:cNvSpPr>
                <p:nvPr/>
              </p:nvSpPr>
              <p:spPr bwMode="auto">
                <a:xfrm>
                  <a:off x="0" y="1152"/>
                  <a:ext cx="1616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 sz="2400">
                    <a:latin typeface="Georgia" pitchFamily="18" charset="0"/>
                    <a:ea typeface="ＭＳ Ｐゴシック" pitchFamily="34" charset="-128"/>
                  </a:endParaRPr>
                </a:p>
              </p:txBody>
            </p:sp>
          </p:grpSp>
          <p:grpSp>
            <p:nvGrpSpPr>
              <p:cNvPr id="17" name="Group 46"/>
              <p:cNvGrpSpPr>
                <a:grpSpLocks/>
              </p:cNvGrpSpPr>
              <p:nvPr/>
            </p:nvGrpSpPr>
            <p:grpSpPr bwMode="auto">
              <a:xfrm>
                <a:off x="1616" y="1152"/>
                <a:ext cx="1681" cy="288"/>
                <a:chOff x="1616" y="1152"/>
                <a:chExt cx="1681" cy="288"/>
              </a:xfrm>
            </p:grpSpPr>
            <p:sp>
              <p:nvSpPr>
                <p:cNvPr id="243758" name="Rectangle 47"/>
                <p:cNvSpPr>
                  <a:spLocks noChangeArrowheads="1"/>
                </p:cNvSpPr>
                <p:nvPr/>
              </p:nvSpPr>
              <p:spPr bwMode="auto">
                <a:xfrm>
                  <a:off x="1616" y="1152"/>
                  <a:ext cx="1681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pl-PL" sz="2400">
                      <a:latin typeface="Georgia" pitchFamily="18" charset="0"/>
                      <a:ea typeface="ＭＳ Ｐゴシック" pitchFamily="34" charset="-128"/>
                    </a:rPr>
                    <a:t>5</a:t>
                  </a:r>
                </a:p>
              </p:txBody>
            </p:sp>
            <p:sp>
              <p:nvSpPr>
                <p:cNvPr id="243759" name="Rectangle 48"/>
                <p:cNvSpPr>
                  <a:spLocks noChangeArrowheads="1"/>
                </p:cNvSpPr>
                <p:nvPr/>
              </p:nvSpPr>
              <p:spPr bwMode="auto">
                <a:xfrm>
                  <a:off x="1616" y="1152"/>
                  <a:ext cx="1681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 sz="2400">
                    <a:latin typeface="Georgia" pitchFamily="18" charset="0"/>
                    <a:ea typeface="ＭＳ Ｐゴシック" pitchFamily="34" charset="-128"/>
                  </a:endParaRPr>
                </a:p>
              </p:txBody>
            </p:sp>
          </p:grpSp>
          <p:grpSp>
            <p:nvGrpSpPr>
              <p:cNvPr id="18" name="Group 49"/>
              <p:cNvGrpSpPr>
                <a:grpSpLocks/>
              </p:cNvGrpSpPr>
              <p:nvPr/>
            </p:nvGrpSpPr>
            <p:grpSpPr bwMode="auto">
              <a:xfrm>
                <a:off x="3297" y="1152"/>
                <a:ext cx="4335" cy="288"/>
                <a:chOff x="3297" y="1152"/>
                <a:chExt cx="4335" cy="288"/>
              </a:xfrm>
            </p:grpSpPr>
            <p:sp>
              <p:nvSpPr>
                <p:cNvPr id="243761" name="Rectangle 50"/>
                <p:cNvSpPr>
                  <a:spLocks noChangeArrowheads="1"/>
                </p:cNvSpPr>
                <p:nvPr/>
              </p:nvSpPr>
              <p:spPr bwMode="auto">
                <a:xfrm>
                  <a:off x="3297" y="1152"/>
                  <a:ext cx="4335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r>
                    <a:rPr lang="pl-PL" sz="2400">
                      <a:latin typeface="Georgia" pitchFamily="18" charset="0"/>
                      <a:ea typeface="ＭＳ Ｐゴシック" pitchFamily="34" charset="-128"/>
                    </a:rPr>
                    <a:t>Lubi nowe i pi</a:t>
                  </a:r>
                  <a:r>
                    <a:rPr lang="pl-PL" sz="2400">
                      <a:latin typeface="Georgia" pitchFamily="18" charset="0"/>
                    </a:rPr>
                    <a:t>ę</a:t>
                  </a:r>
                  <a:r>
                    <a:rPr lang="pl-PL" sz="2400">
                      <a:latin typeface="Georgia" pitchFamily="18" charset="0"/>
                      <a:ea typeface="ＭＳ Ｐゴシック" pitchFamily="34" charset="-128"/>
                    </a:rPr>
                    <a:t>kne auta.</a:t>
                  </a:r>
                </a:p>
              </p:txBody>
            </p:sp>
            <p:sp>
              <p:nvSpPr>
                <p:cNvPr id="243762" name="Rectangle 51"/>
                <p:cNvSpPr>
                  <a:spLocks noChangeArrowheads="1"/>
                </p:cNvSpPr>
                <p:nvPr/>
              </p:nvSpPr>
              <p:spPr bwMode="auto">
                <a:xfrm>
                  <a:off x="3297" y="1152"/>
                  <a:ext cx="4335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 sz="2400">
                    <a:latin typeface="Georgia" pitchFamily="18" charset="0"/>
                    <a:ea typeface="ＭＳ Ｐゴシック" pitchFamily="34" charset="-128"/>
                  </a:endParaRPr>
                </a:p>
              </p:txBody>
            </p:sp>
          </p:grpSp>
          <p:grpSp>
            <p:nvGrpSpPr>
              <p:cNvPr id="19" name="Group 52"/>
              <p:cNvGrpSpPr>
                <a:grpSpLocks/>
              </p:cNvGrpSpPr>
              <p:nvPr/>
            </p:nvGrpSpPr>
            <p:grpSpPr bwMode="auto">
              <a:xfrm>
                <a:off x="0" y="1440"/>
                <a:ext cx="1616" cy="288"/>
                <a:chOff x="0" y="1440"/>
                <a:chExt cx="1616" cy="288"/>
              </a:xfrm>
            </p:grpSpPr>
            <p:sp>
              <p:nvSpPr>
                <p:cNvPr id="243764" name="Rectangle 53"/>
                <p:cNvSpPr>
                  <a:spLocks noChangeArrowheads="1"/>
                </p:cNvSpPr>
                <p:nvPr/>
              </p:nvSpPr>
              <p:spPr bwMode="auto">
                <a:xfrm>
                  <a:off x="0" y="1440"/>
                  <a:ext cx="1616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pl-PL" sz="2400">
                      <a:latin typeface="Georgia" pitchFamily="18" charset="0"/>
                      <a:ea typeface="ＭＳ Ｐゴシック" pitchFamily="34" charset="-128"/>
                    </a:rPr>
                    <a:t>-4</a:t>
                  </a:r>
                </a:p>
              </p:txBody>
            </p:sp>
            <p:sp>
              <p:nvSpPr>
                <p:cNvPr id="243765" name="Rectangle 54"/>
                <p:cNvSpPr>
                  <a:spLocks noChangeArrowheads="1"/>
                </p:cNvSpPr>
                <p:nvPr/>
              </p:nvSpPr>
              <p:spPr bwMode="auto">
                <a:xfrm>
                  <a:off x="0" y="1440"/>
                  <a:ext cx="1616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 sz="2400">
                    <a:latin typeface="Georgia" pitchFamily="18" charset="0"/>
                    <a:ea typeface="ＭＳ Ｐゴシック" pitchFamily="34" charset="-128"/>
                  </a:endParaRPr>
                </a:p>
              </p:txBody>
            </p:sp>
          </p:grpSp>
          <p:grpSp>
            <p:nvGrpSpPr>
              <p:cNvPr id="20" name="Group 55"/>
              <p:cNvGrpSpPr>
                <a:grpSpLocks/>
              </p:cNvGrpSpPr>
              <p:nvPr/>
            </p:nvGrpSpPr>
            <p:grpSpPr bwMode="auto">
              <a:xfrm>
                <a:off x="1616" y="1440"/>
                <a:ext cx="1681" cy="288"/>
                <a:chOff x="1616" y="1440"/>
                <a:chExt cx="1681" cy="288"/>
              </a:xfrm>
            </p:grpSpPr>
            <p:sp>
              <p:nvSpPr>
                <p:cNvPr id="243767" name="Rectangle 56"/>
                <p:cNvSpPr>
                  <a:spLocks noChangeArrowheads="1"/>
                </p:cNvSpPr>
                <p:nvPr/>
              </p:nvSpPr>
              <p:spPr bwMode="auto">
                <a:xfrm>
                  <a:off x="1616" y="1440"/>
                  <a:ext cx="1681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pl-PL" sz="2400">
                      <a:latin typeface="Georgia" pitchFamily="18" charset="0"/>
                      <a:ea typeface="ＭＳ Ｐゴシック" pitchFamily="34" charset="-128"/>
                    </a:rPr>
                    <a:t>-4</a:t>
                  </a:r>
                </a:p>
              </p:txBody>
            </p:sp>
            <p:sp>
              <p:nvSpPr>
                <p:cNvPr id="243768" name="Rectangle 57"/>
                <p:cNvSpPr>
                  <a:spLocks noChangeArrowheads="1"/>
                </p:cNvSpPr>
                <p:nvPr/>
              </p:nvSpPr>
              <p:spPr bwMode="auto">
                <a:xfrm>
                  <a:off x="1616" y="1440"/>
                  <a:ext cx="1681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 sz="2400">
                    <a:latin typeface="Georgia" pitchFamily="18" charset="0"/>
                    <a:ea typeface="ＭＳ Ｐゴシック" pitchFamily="34" charset="-128"/>
                  </a:endParaRPr>
                </a:p>
              </p:txBody>
            </p:sp>
          </p:grpSp>
          <p:grpSp>
            <p:nvGrpSpPr>
              <p:cNvPr id="21" name="Group 58"/>
              <p:cNvGrpSpPr>
                <a:grpSpLocks/>
              </p:cNvGrpSpPr>
              <p:nvPr/>
            </p:nvGrpSpPr>
            <p:grpSpPr bwMode="auto">
              <a:xfrm>
                <a:off x="3297" y="1440"/>
                <a:ext cx="4335" cy="288"/>
                <a:chOff x="3297" y="1440"/>
                <a:chExt cx="4335" cy="288"/>
              </a:xfrm>
            </p:grpSpPr>
            <p:sp>
              <p:nvSpPr>
                <p:cNvPr id="243770" name="Rectangle 59"/>
                <p:cNvSpPr>
                  <a:spLocks noChangeArrowheads="1"/>
                </p:cNvSpPr>
                <p:nvPr/>
              </p:nvSpPr>
              <p:spPr bwMode="auto">
                <a:xfrm>
                  <a:off x="3297" y="1440"/>
                  <a:ext cx="4335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r>
                    <a:rPr lang="pl-PL" sz="2400">
                      <a:latin typeface="Georgia" pitchFamily="18" charset="0"/>
                      <a:ea typeface="ＭＳ Ｐゴシック" pitchFamily="34" charset="-128"/>
                    </a:rPr>
                    <a:t>Ekstrawagancki neuron - lubi stare, brzydkie maszyny.</a:t>
                  </a:r>
                </a:p>
              </p:txBody>
            </p:sp>
            <p:sp>
              <p:nvSpPr>
                <p:cNvPr id="243771" name="Rectangle 60"/>
                <p:cNvSpPr>
                  <a:spLocks noChangeArrowheads="1"/>
                </p:cNvSpPr>
                <p:nvPr/>
              </p:nvSpPr>
              <p:spPr bwMode="auto">
                <a:xfrm>
                  <a:off x="3297" y="1440"/>
                  <a:ext cx="4335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 sz="2400">
                    <a:latin typeface="Georgia" pitchFamily="18" charset="0"/>
                    <a:ea typeface="ＭＳ Ｐゴシック" pitchFamily="34" charset="-128"/>
                  </a:endParaRPr>
                </a:p>
              </p:txBody>
            </p:sp>
          </p:grpSp>
        </p:grpSp>
        <p:sp>
          <p:nvSpPr>
            <p:cNvPr id="243772" name="Rectangle 61"/>
            <p:cNvSpPr>
              <a:spLocks noChangeArrowheads="1"/>
            </p:cNvSpPr>
            <p:nvPr/>
          </p:nvSpPr>
          <p:spPr bwMode="auto">
            <a:xfrm>
              <a:off x="-3" y="-3"/>
              <a:ext cx="7638" cy="1734"/>
            </a:xfrm>
            <a:prstGeom prst="rect">
              <a:avLst/>
            </a:prstGeom>
            <a:noFill/>
            <a:ln w="9525">
              <a:solidFill>
                <a:srgbClr val="A0A0A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 sz="2400">
                <a:latin typeface="Georgia" pitchFamily="18" charset="0"/>
                <a:ea typeface="ＭＳ Ｐゴシック" pitchFamily="34" charset="-128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KISIM, WIMiIP, AGH</a:t>
            </a:r>
          </a:p>
        </p:txBody>
      </p:sp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Po co są funkcje aktywacji?</a:t>
            </a:r>
          </a:p>
        </p:txBody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buSzTx/>
              <a:buFontTx/>
              <a:buNone/>
            </a:pPr>
            <a:r>
              <a:rPr lang="pl-PL"/>
              <a:t>Wartość sygnału wyjściowego zależy od </a:t>
            </a:r>
            <a:br>
              <a:rPr lang="pl-PL"/>
            </a:br>
            <a:r>
              <a:rPr lang="pl-PL"/>
              <a:t>rodzaju funkcji w bloku aktywacji</a:t>
            </a:r>
          </a:p>
          <a:p>
            <a:endParaRPr lang="pl-PL"/>
          </a:p>
        </p:txBody>
      </p:sp>
      <p:pic>
        <p:nvPicPr>
          <p:cNvPr id="244740" name="Picture 6" descr="Rozmiar: 1921 bajtó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590800"/>
            <a:ext cx="3989388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Działanie sztucznego neuronu</a:t>
            </a:r>
            <a:endParaRPr lang="pl-PL" b="1" dirty="0"/>
          </a:p>
        </p:txBody>
      </p:sp>
      <p:pic>
        <p:nvPicPr>
          <p:cNvPr id="4" name="Picture 2" descr="Znalezione obrazy dla zapytania model neuronu mccullocha pittsa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356992"/>
            <a:ext cx="4536504" cy="2232247"/>
          </a:xfrm>
          <a:prstGeom prst="rect">
            <a:avLst/>
          </a:prstGeom>
          <a:noFill/>
        </p:spPr>
      </p:pic>
      <p:sp>
        <p:nvSpPr>
          <p:cNvPr id="6" name="Prostokąt zaokrąglony 5"/>
          <p:cNvSpPr/>
          <p:nvPr/>
        </p:nvSpPr>
        <p:spPr>
          <a:xfrm>
            <a:off x="1835696" y="1700808"/>
            <a:ext cx="6840760" cy="144016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Prostokąt zaokrąglony 6"/>
          <p:cNvSpPr/>
          <p:nvPr/>
        </p:nvSpPr>
        <p:spPr>
          <a:xfrm>
            <a:off x="5292080" y="3284984"/>
            <a:ext cx="3384376" cy="316835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2771800" y="2132856"/>
          <a:ext cx="4457700" cy="800100"/>
        </p:xfrm>
        <a:graphic>
          <a:graphicData uri="http://schemas.openxmlformats.org/presentationml/2006/ole">
            <p:oleObj spid="_x0000_s200706" name="Równanie" r:id="rId5" imgW="2463800" imgH="444500" progId="">
              <p:embed/>
            </p:oleObj>
          </a:graphicData>
        </a:graphic>
      </p:graphicFrame>
      <p:sp>
        <p:nvSpPr>
          <p:cNvPr id="8" name="pole tekstowe 7"/>
          <p:cNvSpPr txBox="1"/>
          <p:nvPr/>
        </p:nvSpPr>
        <p:spPr>
          <a:xfrm>
            <a:off x="3635896" y="1772816"/>
            <a:ext cx="2377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FUNKCJA POBUDZENIA</a:t>
            </a:r>
            <a:endParaRPr lang="pl-PL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Strzałka w dół 8"/>
          <p:cNvSpPr/>
          <p:nvPr/>
        </p:nvSpPr>
        <p:spPr>
          <a:xfrm>
            <a:off x="2339752" y="3140968"/>
            <a:ext cx="864096" cy="1152128"/>
          </a:xfrm>
          <a:prstGeom prst="downArrow">
            <a:avLst/>
          </a:prstGeom>
          <a:solidFill>
            <a:schemeClr val="accent1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/>
          <p:cNvSpPr txBox="1"/>
          <p:nvPr/>
        </p:nvSpPr>
        <p:spPr>
          <a:xfrm>
            <a:off x="5796136" y="3347700"/>
            <a:ext cx="219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FUNKCJA AKTYWACJI</a:t>
            </a:r>
            <a:endParaRPr lang="pl-PL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3933056"/>
            <a:ext cx="2558636" cy="2182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trzałka w lewo 11"/>
          <p:cNvSpPr/>
          <p:nvPr/>
        </p:nvSpPr>
        <p:spPr>
          <a:xfrm>
            <a:off x="3995936" y="4077072"/>
            <a:ext cx="1296144" cy="648072"/>
          </a:xfrm>
          <a:prstGeom prst="leftArrow">
            <a:avLst/>
          </a:prstGeom>
          <a:solidFill>
            <a:schemeClr val="accent2">
              <a:lumMod val="60000"/>
              <a:lumOff val="40000"/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KISIM, WIMiIP, AGH</a:t>
            </a:r>
          </a:p>
        </p:txBody>
      </p:sp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Rozpoznawanie</a:t>
            </a:r>
          </a:p>
        </p:txBody>
      </p:sp>
      <p:graphicFrame>
        <p:nvGraphicFramePr>
          <p:cNvPr id="101383" name="Object 2"/>
          <p:cNvGraphicFramePr>
            <a:graphicFrameLocks noChangeAspect="1"/>
          </p:cNvGraphicFramePr>
          <p:nvPr/>
        </p:nvGraphicFramePr>
        <p:xfrm>
          <a:off x="179388" y="1052513"/>
          <a:ext cx="4635500" cy="3211512"/>
        </p:xfrm>
        <a:graphic>
          <a:graphicData uri="http://schemas.openxmlformats.org/presentationml/2006/ole">
            <p:oleObj spid="_x0000_s93186" name="CorelPhotoPaint.Image.9" r:id="rId3" imgW="6370872" imgH="4419983" progId="">
              <p:embed/>
            </p:oleObj>
          </a:graphicData>
        </a:graphic>
      </p:graphicFrame>
      <p:graphicFrame>
        <p:nvGraphicFramePr>
          <p:cNvPr id="101384" name="Object 3"/>
          <p:cNvGraphicFramePr>
            <a:graphicFrameLocks noChangeAspect="1"/>
          </p:cNvGraphicFramePr>
          <p:nvPr/>
        </p:nvGraphicFramePr>
        <p:xfrm>
          <a:off x="1908175" y="1916113"/>
          <a:ext cx="4800600" cy="3325812"/>
        </p:xfrm>
        <a:graphic>
          <a:graphicData uri="http://schemas.openxmlformats.org/presentationml/2006/ole">
            <p:oleObj spid="_x0000_s93187" name="CorelPhotoPaint.Image.9" r:id="rId4" imgW="6370872" imgH="4419983" progId="">
              <p:embed/>
            </p:oleObj>
          </a:graphicData>
        </a:graphic>
      </p:graphicFrame>
      <p:graphicFrame>
        <p:nvGraphicFramePr>
          <p:cNvPr id="101385" name="Object 4">
            <a:hlinkClick r:id="" action="ppaction://noaction" highlightClick="1"/>
          </p:cNvPr>
          <p:cNvGraphicFramePr>
            <a:graphicFrameLocks noChangeAspect="1"/>
          </p:cNvGraphicFramePr>
          <p:nvPr/>
        </p:nvGraphicFramePr>
        <p:xfrm>
          <a:off x="3995738" y="3068638"/>
          <a:ext cx="4953000" cy="3430587"/>
        </p:xfrm>
        <a:graphic>
          <a:graphicData uri="http://schemas.openxmlformats.org/presentationml/2006/ole">
            <p:oleObj spid="_x0000_s93188" name="CorelPhotoPaint.Image.9" r:id="rId5" imgW="6370872" imgH="4419983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10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KISIM, WIMiIP, AGH</a:t>
            </a:r>
          </a:p>
        </p:txBody>
      </p:sp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Rozpoznawanie</a:t>
            </a:r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buSzTx/>
              <a:buFontTx/>
              <a:buNone/>
            </a:pPr>
            <a:r>
              <a:rPr lang="pl-PL"/>
              <a:t>W jaki sposób błyskawicznie rozpoznajemy twarze znanych osób? (nawet zniekształcone)</a:t>
            </a:r>
          </a:p>
          <a:p>
            <a:pPr>
              <a:lnSpc>
                <a:spcPct val="90000"/>
              </a:lnSpc>
              <a:spcBef>
                <a:spcPct val="0"/>
              </a:spcBef>
              <a:buSzTx/>
              <a:buFontTx/>
              <a:buNone/>
            </a:pPr>
            <a:endParaRPr lang="pl-PL"/>
          </a:p>
          <a:p>
            <a:pPr>
              <a:lnSpc>
                <a:spcPct val="90000"/>
              </a:lnSpc>
              <a:spcBef>
                <a:spcPct val="0"/>
              </a:spcBef>
              <a:buSzTx/>
              <a:buFontTx/>
              <a:buNone/>
            </a:pPr>
            <a:endParaRPr lang="pl-PL"/>
          </a:p>
          <a:p>
            <a:pPr>
              <a:lnSpc>
                <a:spcPct val="90000"/>
              </a:lnSpc>
              <a:spcBef>
                <a:spcPct val="0"/>
              </a:spcBef>
              <a:buSzTx/>
              <a:buFontTx/>
              <a:buNone/>
            </a:pPr>
            <a:endParaRPr lang="pl-PL"/>
          </a:p>
          <a:p>
            <a:pPr>
              <a:lnSpc>
                <a:spcPct val="90000"/>
              </a:lnSpc>
              <a:spcBef>
                <a:spcPct val="0"/>
              </a:spcBef>
              <a:buSzTx/>
              <a:buFontTx/>
              <a:buNone/>
            </a:pPr>
            <a:endParaRPr lang="pl-PL"/>
          </a:p>
          <a:p>
            <a:pPr>
              <a:lnSpc>
                <a:spcPct val="90000"/>
              </a:lnSpc>
              <a:spcBef>
                <a:spcPct val="0"/>
              </a:spcBef>
              <a:buSzTx/>
              <a:buFontTx/>
              <a:buNone/>
            </a:pPr>
            <a:endParaRPr lang="pl-PL"/>
          </a:p>
          <a:p>
            <a:pPr>
              <a:lnSpc>
                <a:spcPct val="90000"/>
              </a:lnSpc>
              <a:spcBef>
                <a:spcPct val="0"/>
              </a:spcBef>
              <a:buSzTx/>
              <a:buFontTx/>
              <a:buNone/>
            </a:pPr>
            <a:endParaRPr lang="pl-PL"/>
          </a:p>
          <a:p>
            <a:pPr>
              <a:lnSpc>
                <a:spcPct val="90000"/>
              </a:lnSpc>
              <a:spcBef>
                <a:spcPct val="0"/>
              </a:spcBef>
              <a:buSzTx/>
              <a:buFontTx/>
              <a:buNone/>
            </a:pPr>
            <a:endParaRPr lang="pl-PL"/>
          </a:p>
          <a:p>
            <a:pPr>
              <a:lnSpc>
                <a:spcPct val="90000"/>
              </a:lnSpc>
              <a:spcBef>
                <a:spcPct val="0"/>
              </a:spcBef>
              <a:buSzTx/>
              <a:buFontTx/>
              <a:buNone/>
            </a:pPr>
            <a:endParaRPr lang="pl-PL"/>
          </a:p>
          <a:p>
            <a:pPr>
              <a:lnSpc>
                <a:spcPct val="90000"/>
              </a:lnSpc>
              <a:spcBef>
                <a:spcPct val="0"/>
              </a:spcBef>
              <a:buSzTx/>
              <a:buFontTx/>
              <a:buNone/>
            </a:pPr>
            <a:endParaRPr lang="pl-PL"/>
          </a:p>
          <a:p>
            <a:pPr>
              <a:lnSpc>
                <a:spcPct val="90000"/>
              </a:lnSpc>
              <a:spcBef>
                <a:spcPct val="0"/>
              </a:spcBef>
              <a:buSzTx/>
              <a:buFontTx/>
              <a:buNone/>
            </a:pPr>
            <a:r>
              <a:rPr lang="pl-PL"/>
              <a:t>Cudów nie ma! Rozpoznajemy tylko taką twarz, której nasz mózg się nauczył. </a:t>
            </a:r>
          </a:p>
          <a:p>
            <a:pPr>
              <a:lnSpc>
                <a:spcPct val="90000"/>
              </a:lnSpc>
              <a:spcBef>
                <a:spcPct val="0"/>
              </a:spcBef>
              <a:buSzTx/>
              <a:buFontTx/>
              <a:buNone/>
            </a:pPr>
            <a:endParaRPr lang="pl-PL"/>
          </a:p>
        </p:txBody>
      </p:sp>
      <p:pic>
        <p:nvPicPr>
          <p:cNvPr id="2488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6100" y="2133600"/>
            <a:ext cx="2514600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883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2133600"/>
            <a:ext cx="2887662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KISIM, WIMiIP, AGH</a:t>
            </a:r>
          </a:p>
        </p:txBody>
      </p:sp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Kojarzenie</a:t>
            </a:r>
          </a:p>
        </p:txBody>
      </p:sp>
      <p:pic>
        <p:nvPicPr>
          <p:cNvPr id="103431" name="Picture 7" descr="SO01380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412875"/>
            <a:ext cx="2098675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2" name="Picture 8" descr="NA00826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8175" y="1341438"/>
            <a:ext cx="210661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3" name="Picture 9" descr="EN00354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3733800"/>
            <a:ext cx="3581400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4" name="Picture 10" descr="EN00349_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4114800"/>
            <a:ext cx="3352800" cy="189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3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3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KISIM, WIMiIP, AGH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smtClean="0"/>
              <a:t>Inteligencja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636838"/>
            <a:ext cx="8229600" cy="1728787"/>
          </a:xfrm>
        </p:spPr>
        <p:txBody>
          <a:bodyPr/>
          <a:lstStyle/>
          <a:p>
            <a:pPr eaLnBrk="1" hangingPunct="1"/>
            <a:r>
              <a:rPr lang="pl-PL" dirty="0" smtClean="0"/>
              <a:t>Inteligencja jest zdolnością do sprawnego rozwiązywania zadań intelektualnych, </a:t>
            </a:r>
            <a:br>
              <a:rPr lang="pl-PL" dirty="0" smtClean="0"/>
            </a:br>
            <a:r>
              <a:rPr lang="pl-PL" dirty="0" smtClean="0"/>
              <a:t>które zazwyczaj uchodzą za trudne.  </a:t>
            </a:r>
          </a:p>
          <a:p>
            <a:pPr eaLnBrk="1" hangingPunct="1"/>
            <a:endParaRPr lang="pl-P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KISIM, WIMiIP, AGH</a:t>
            </a:r>
          </a:p>
        </p:txBody>
      </p:sp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Przewidywanie</a:t>
            </a:r>
          </a:p>
        </p:txBody>
      </p:sp>
      <p:graphicFrame>
        <p:nvGraphicFramePr>
          <p:cNvPr id="250884" name="Object 2"/>
          <p:cNvGraphicFramePr>
            <a:graphicFrameLocks noChangeAspect="1"/>
          </p:cNvGraphicFramePr>
          <p:nvPr>
            <p:ph idx="1"/>
          </p:nvPr>
        </p:nvGraphicFramePr>
        <p:xfrm>
          <a:off x="179388" y="1700213"/>
          <a:ext cx="4897437" cy="3675062"/>
        </p:xfrm>
        <a:graphic>
          <a:graphicData uri="http://schemas.openxmlformats.org/presentationml/2006/ole">
            <p:oleObj spid="_x0000_s94210" name="CorelPhotoPaint.Image.9" r:id="rId3" imgW="26027954" imgH="19532402" progId="">
              <p:embed/>
            </p:oleObj>
          </a:graphicData>
        </a:graphic>
      </p:graphicFrame>
      <p:pic>
        <p:nvPicPr>
          <p:cNvPr id="25088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1484313"/>
            <a:ext cx="3381375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KISIM, WIMiIP, AGH</a:t>
            </a:r>
          </a:p>
        </p:txBody>
      </p:sp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Do czego służy sieć neuronowa?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... do wszelkiego rodzaju </a:t>
            </a:r>
          </a:p>
          <a:p>
            <a:pPr lvl="2"/>
            <a:r>
              <a:rPr lang="pl-PL"/>
              <a:t>rozpoznawania, </a:t>
            </a:r>
          </a:p>
          <a:p>
            <a:pPr lvl="2"/>
            <a:r>
              <a:rPr lang="pl-PL"/>
              <a:t>kojarzenia, </a:t>
            </a:r>
          </a:p>
          <a:p>
            <a:pPr lvl="2"/>
            <a:r>
              <a:rPr lang="pl-PL"/>
              <a:t>przewidywania </a:t>
            </a:r>
          </a:p>
          <a:p>
            <a:pPr lvl="2"/>
            <a:endParaRPr lang="pl-PL"/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pl-PL"/>
              <a:t>... praktycznie we wszystkich dziedzinach życia, nauki, techniki, przemysłu, ... </a:t>
            </a:r>
          </a:p>
          <a:p>
            <a:endParaRPr lang="pl-PL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KISIM, WIMiIP, AGH</a:t>
            </a:r>
          </a:p>
        </p:txBody>
      </p:sp>
      <p:sp>
        <p:nvSpPr>
          <p:cNvPr id="524290" name="Text Box 1027"/>
          <p:cNvSpPr txBox="1">
            <a:spLocks noChangeArrowheads="1"/>
          </p:cNvSpPr>
          <p:nvPr/>
        </p:nvSpPr>
        <p:spPr bwMode="auto">
          <a:xfrm>
            <a:off x="152400" y="1052513"/>
            <a:ext cx="8596313" cy="204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000" b="1">
                <a:solidFill>
                  <a:srgbClr val="006699"/>
                </a:solidFill>
                <a:latin typeface="Times New Roman" pitchFamily="18" charset="0"/>
                <a:ea typeface="ＭＳ Ｐゴシック" pitchFamily="34" charset="-128"/>
              </a:rPr>
              <a:t>Klasyfikacja</a:t>
            </a:r>
            <a:r>
              <a:rPr lang="pl-PL" sz="2000">
                <a:solidFill>
                  <a:srgbClr val="006699"/>
                </a:solidFill>
                <a:latin typeface="Times New Roman" pitchFamily="18" charset="0"/>
                <a:ea typeface="ＭＳ Ｐゴシック" pitchFamily="34" charset="-128"/>
              </a:rPr>
              <a:t>.</a:t>
            </a:r>
            <a:r>
              <a:rPr lang="pl-PL" sz="200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pl-PL" sz="2000">
                <a:latin typeface="Georgia" pitchFamily="18" charset="0"/>
              </a:rPr>
              <a:t>Do budowy klasyfikatorów wykorzystuje się neurony o wyjściach binarnych.</a:t>
            </a:r>
          </a:p>
          <a:p>
            <a:r>
              <a:rPr lang="pl-PL" sz="2000">
                <a:latin typeface="Georgia" pitchFamily="18" charset="0"/>
              </a:rPr>
              <a:t>Przy prezentacji obrazu uaktywnia się tylko jeden element wyjściowy. </a:t>
            </a:r>
          </a:p>
          <a:p>
            <a:r>
              <a:rPr lang="pl-PL" sz="2000">
                <a:latin typeface="Georgia" pitchFamily="18" charset="0"/>
              </a:rPr>
              <a:t>Obraz wejściowy zostaje przyporządkowany określonej klasie reprezentowanej przez aktywny element.</a:t>
            </a:r>
          </a:p>
          <a:p>
            <a:endParaRPr lang="pl-PL" sz="2800">
              <a:latin typeface="Georgia" pitchFamily="18" charset="0"/>
              <a:ea typeface="ＭＳ Ｐゴシック" pitchFamily="34" charset="-128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953000" y="2924175"/>
            <a:ext cx="4191000" cy="2552700"/>
            <a:chOff x="5029200" y="2895600"/>
            <a:chExt cx="4191000" cy="2552700"/>
          </a:xfrm>
        </p:grpSpPr>
        <p:sp>
          <p:nvSpPr>
            <p:cNvPr id="524292" name="Rectangle 1031"/>
            <p:cNvSpPr>
              <a:spLocks noChangeArrowheads="1"/>
            </p:cNvSpPr>
            <p:nvPr/>
          </p:nvSpPr>
          <p:spPr bwMode="auto">
            <a:xfrm>
              <a:off x="5834063" y="2895600"/>
              <a:ext cx="2243137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l-PL" sz="2400" b="1" i="1">
                  <a:latin typeface="Times New Roman" pitchFamily="18" charset="0"/>
                  <a:ea typeface="ＭＳ Ｐゴシック" pitchFamily="34" charset="-128"/>
                </a:rPr>
                <a:t>- rozpoznawanie</a:t>
              </a:r>
            </a:p>
          </p:txBody>
        </p:sp>
        <p:graphicFrame>
          <p:nvGraphicFramePr>
            <p:cNvPr id="59400" name="Object 3"/>
            <p:cNvGraphicFramePr>
              <a:graphicFrameLocks noChangeAspect="1"/>
            </p:cNvGraphicFramePr>
            <p:nvPr/>
          </p:nvGraphicFramePr>
          <p:xfrm>
            <a:off x="5029200" y="3429000"/>
            <a:ext cx="4191000" cy="2019300"/>
          </p:xfrm>
          <a:graphic>
            <a:graphicData uri="http://schemas.openxmlformats.org/presentationml/2006/ole">
              <p:oleObj spid="_x0000_s95235" name="Fotografia Photo Editor" r:id="rId3" imgW="4447619" imgH="2142857" progId="">
                <p:embed/>
              </p:oleObj>
            </a:graphicData>
          </a:graphic>
        </p:graphicFrame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81000" y="2895600"/>
            <a:ext cx="4191000" cy="2501900"/>
            <a:chOff x="381000" y="2971800"/>
            <a:chExt cx="4191000" cy="2501900"/>
          </a:xfrm>
        </p:grpSpPr>
        <p:graphicFrame>
          <p:nvGraphicFramePr>
            <p:cNvPr id="59397" name="Object 2"/>
            <p:cNvGraphicFramePr>
              <a:graphicFrameLocks noChangeAspect="1"/>
            </p:cNvGraphicFramePr>
            <p:nvPr/>
          </p:nvGraphicFramePr>
          <p:xfrm>
            <a:off x="381000" y="3505200"/>
            <a:ext cx="4191000" cy="1968500"/>
          </p:xfrm>
          <a:graphic>
            <a:graphicData uri="http://schemas.openxmlformats.org/presentationml/2006/ole">
              <p:oleObj spid="_x0000_s95234" name="Fotografia Photo Editor" r:id="rId4" imgW="4544059" imgH="2133898" progId="">
                <p:embed/>
              </p:oleObj>
            </a:graphicData>
          </a:graphic>
        </p:graphicFrame>
        <p:sp>
          <p:nvSpPr>
            <p:cNvPr id="524296" name="Rectangle 7"/>
            <p:cNvSpPr>
              <a:spLocks noChangeArrowheads="1"/>
            </p:cNvSpPr>
            <p:nvPr/>
          </p:nvSpPr>
          <p:spPr bwMode="auto">
            <a:xfrm>
              <a:off x="1524000" y="2971800"/>
              <a:ext cx="1963738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l-PL" sz="2400">
                  <a:latin typeface="Times New Roman" pitchFamily="18" charset="0"/>
                  <a:ea typeface="ＭＳ Ｐゴシック" pitchFamily="34" charset="-128"/>
                </a:rPr>
                <a:t>- </a:t>
              </a:r>
              <a:r>
                <a:rPr lang="pl-PL" sz="2400" b="1" i="1">
                  <a:latin typeface="Times New Roman" pitchFamily="18" charset="0"/>
                  <a:ea typeface="ＭＳ Ｐゴシック" pitchFamily="34" charset="-128"/>
                </a:rPr>
                <a:t>klasyfikacja</a:t>
              </a:r>
            </a:p>
          </p:txBody>
        </p:sp>
      </p:grpSp>
      <p:sp>
        <p:nvSpPr>
          <p:cNvPr id="524297" name="Text Box 2"/>
          <p:cNvSpPr txBox="1">
            <a:spLocks noChangeArrowheads="1"/>
          </p:cNvSpPr>
          <p:nvPr/>
        </p:nvSpPr>
        <p:spPr bwMode="auto">
          <a:xfrm>
            <a:off x="611188" y="260350"/>
            <a:ext cx="7924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>
                <a:latin typeface="Georgia" pitchFamily="18" charset="0"/>
                <a:ea typeface="ＭＳ Ｐゴシック" pitchFamily="34" charset="-128"/>
              </a:rPr>
              <a:t>Klasyfikacja</a:t>
            </a:r>
            <a:endParaRPr lang="pl-PL" sz="2400">
              <a:latin typeface="Georgia" pitchFamily="18" charset="0"/>
              <a:ea typeface="ＭＳ Ｐゴシック" pitchFamily="34" charset="-128"/>
            </a:endParaRPr>
          </a:p>
        </p:txBody>
      </p:sp>
      <p:sp>
        <p:nvSpPr>
          <p:cNvPr id="59398" name="Text Box 1030"/>
          <p:cNvSpPr txBox="1">
            <a:spLocks noChangeArrowheads="1"/>
          </p:cNvSpPr>
          <p:nvPr/>
        </p:nvSpPr>
        <p:spPr bwMode="auto">
          <a:xfrm>
            <a:off x="304800" y="5257800"/>
            <a:ext cx="8534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000">
                <a:latin typeface="Georgia" pitchFamily="18" charset="0"/>
              </a:rPr>
              <a:t>Zadaniem procesu uczenia jest podział wzorców uczących na klasy obrazów zbliżonych do siebie i przyporządkowanie każdej klasie osobnego elementu wyjściowego</a:t>
            </a:r>
            <a:endParaRPr lang="pl-PL" sz="2800">
              <a:latin typeface="Georgia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8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KISIM, WIMiIP, AGH</a:t>
            </a:r>
          </a:p>
        </p:txBody>
      </p:sp>
      <p:sp>
        <p:nvSpPr>
          <p:cNvPr id="464898" name="Text Box 2"/>
          <p:cNvSpPr txBox="1">
            <a:spLocks noChangeArrowheads="1"/>
          </p:cNvSpPr>
          <p:nvPr/>
        </p:nvSpPr>
        <p:spPr bwMode="auto">
          <a:xfrm>
            <a:off x="611188" y="228600"/>
            <a:ext cx="82280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90000">
            <a:spAutoFit/>
          </a:bodyPr>
          <a:lstStyle/>
          <a:p>
            <a:pPr algn="ctr">
              <a:spcAft>
                <a:spcPct val="60000"/>
              </a:spcAft>
              <a:buFont typeface="Wingdings" pitchFamily="2" charset="2"/>
              <a:buNone/>
            </a:pPr>
            <a:r>
              <a:rPr lang="pl-PL" sz="2800">
                <a:solidFill>
                  <a:srgbClr val="000000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Co ma wp</a:t>
            </a:r>
            <a:r>
              <a:rPr lang="pl-PL" sz="2800">
                <a:solidFill>
                  <a:srgbClr val="000000"/>
                </a:solidFill>
                <a:latin typeface="Georgia" pitchFamily="18" charset="0"/>
                <a:sym typeface="Times New Roman" pitchFamily="18" charset="0"/>
              </a:rPr>
              <a:t>ł</a:t>
            </a:r>
            <a:r>
              <a:rPr lang="pl-PL" sz="2800">
                <a:solidFill>
                  <a:srgbClr val="000000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yw na sygna</a:t>
            </a:r>
            <a:r>
              <a:rPr lang="pl-PL" sz="2800">
                <a:solidFill>
                  <a:srgbClr val="000000"/>
                </a:solidFill>
                <a:latin typeface="Georgia" pitchFamily="18" charset="0"/>
                <a:sym typeface="Times New Roman" pitchFamily="18" charset="0"/>
              </a:rPr>
              <a:t>ł</a:t>
            </a:r>
            <a:r>
              <a:rPr lang="pl-PL" sz="2800">
                <a:solidFill>
                  <a:srgbClr val="000000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y wyj</a:t>
            </a:r>
            <a:r>
              <a:rPr lang="pl-PL" sz="2800">
                <a:solidFill>
                  <a:srgbClr val="000000"/>
                </a:solidFill>
                <a:latin typeface="Georgia" pitchFamily="18" charset="0"/>
                <a:sym typeface="Times New Roman" pitchFamily="18" charset="0"/>
              </a:rPr>
              <a:t>ś</a:t>
            </a:r>
            <a:r>
              <a:rPr lang="pl-PL" sz="2800">
                <a:solidFill>
                  <a:srgbClr val="000000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ciowe?</a:t>
            </a:r>
          </a:p>
        </p:txBody>
      </p:sp>
      <p:sp>
        <p:nvSpPr>
          <p:cNvPr id="464899" name="Rectangle 3"/>
          <p:cNvSpPr>
            <a:spLocks noChangeArrowheads="1"/>
          </p:cNvSpPr>
          <p:nvPr/>
        </p:nvSpPr>
        <p:spPr bwMode="auto">
          <a:xfrm>
            <a:off x="755650" y="1484313"/>
            <a:ext cx="6624638" cy="484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800">
                <a:latin typeface="Georgia" pitchFamily="18" charset="0"/>
                <a:sym typeface="Times New Roman" pitchFamily="18" charset="0"/>
              </a:rPr>
              <a:t>Sygnał wyjściowy neuronu zależy od:</a:t>
            </a:r>
          </a:p>
          <a:p>
            <a:endParaRPr lang="pl-PL" sz="2800">
              <a:latin typeface="Georgia" pitchFamily="18" charset="0"/>
              <a:sym typeface="Times New Roman" pitchFamily="18" charset="0"/>
            </a:endParaRPr>
          </a:p>
          <a:p>
            <a:pPr marL="901700" lvl="1" indent="-444500">
              <a:buFont typeface="Wingdings" pitchFamily="2" charset="2"/>
              <a:buChar char="q"/>
            </a:pPr>
            <a:r>
              <a:rPr lang="pl-PL" sz="2800">
                <a:latin typeface="Georgia" pitchFamily="18" charset="0"/>
                <a:sym typeface="Times New Roman" pitchFamily="18" charset="0"/>
              </a:rPr>
              <a:t>sygnałów wejściowych, </a:t>
            </a:r>
          </a:p>
          <a:p>
            <a:pPr marL="901700" lvl="1" indent="-444500">
              <a:buFont typeface="Wingdings" pitchFamily="2" charset="2"/>
              <a:buChar char="q"/>
            </a:pPr>
            <a:endParaRPr lang="pl-PL" sz="2800">
              <a:latin typeface="Georgia" pitchFamily="18" charset="0"/>
              <a:sym typeface="Times New Roman" pitchFamily="18" charset="0"/>
            </a:endParaRPr>
          </a:p>
          <a:p>
            <a:pPr marL="901700" lvl="1" indent="-444500">
              <a:buFont typeface="Wingdings" pitchFamily="2" charset="2"/>
              <a:buChar char="q"/>
            </a:pPr>
            <a:r>
              <a:rPr lang="pl-PL" sz="2800">
                <a:latin typeface="Georgia" pitchFamily="18" charset="0"/>
                <a:sym typeface="Times New Roman" pitchFamily="18" charset="0"/>
              </a:rPr>
              <a:t>współczynników wagowych, </a:t>
            </a:r>
          </a:p>
          <a:p>
            <a:pPr marL="901700" lvl="1" indent="-444500">
              <a:buFont typeface="Wingdings" pitchFamily="2" charset="2"/>
              <a:buChar char="q"/>
            </a:pPr>
            <a:endParaRPr lang="pl-PL" sz="2800">
              <a:latin typeface="Georgia" pitchFamily="18" charset="0"/>
              <a:sym typeface="Times New Roman" pitchFamily="18" charset="0"/>
            </a:endParaRPr>
          </a:p>
          <a:p>
            <a:pPr marL="901700" lvl="1" indent="-444500">
              <a:buFont typeface="Wingdings" pitchFamily="2" charset="2"/>
              <a:buChar char="q"/>
            </a:pPr>
            <a:r>
              <a:rPr lang="pl-PL" sz="2800">
                <a:latin typeface="Georgia" pitchFamily="18" charset="0"/>
                <a:sym typeface="Times New Roman" pitchFamily="18" charset="0"/>
              </a:rPr>
              <a:t>funkcji aktywacji,</a:t>
            </a:r>
          </a:p>
          <a:p>
            <a:pPr marL="901700" lvl="1" indent="-444500">
              <a:buFont typeface="Wingdings" pitchFamily="2" charset="2"/>
              <a:buChar char="q"/>
            </a:pPr>
            <a:endParaRPr lang="pl-PL" sz="2800">
              <a:latin typeface="Georgia" pitchFamily="18" charset="0"/>
              <a:sym typeface="Times New Roman" pitchFamily="18" charset="0"/>
            </a:endParaRPr>
          </a:p>
          <a:p>
            <a:pPr marL="901700" lvl="1" indent="-444500">
              <a:buFont typeface="Wingdings" pitchFamily="2" charset="2"/>
              <a:buChar char="q"/>
            </a:pPr>
            <a:r>
              <a:rPr lang="pl-PL" sz="2800">
                <a:latin typeface="Georgia" pitchFamily="18" charset="0"/>
                <a:sym typeface="Times New Roman" pitchFamily="18" charset="0"/>
              </a:rPr>
              <a:t>budowy sieci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pl-PL" sz="4000">
              <a:solidFill>
                <a:srgbClr val="000000"/>
              </a:solidFill>
              <a:latin typeface="Georgia" pitchFamily="18" charset="0"/>
              <a:ea typeface="ヒラギノ明朝 ProN W3" pitchFamily="-111" charset="-128"/>
              <a:sym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Działanie sieci wielowarstwowej</a:t>
            </a:r>
            <a:endParaRPr lang="pl-PL" b="1" dirty="0"/>
          </a:p>
        </p:txBody>
      </p:sp>
      <p:pic>
        <p:nvPicPr>
          <p:cNvPr id="23554" name="Picture 2" descr="Linear separabili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772816"/>
            <a:ext cx="7352281" cy="39048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ANN </a:t>
            </a:r>
            <a:r>
              <a:rPr lang="pl-PL" b="1" dirty="0" err="1" smtClean="0"/>
              <a:t>cases</a:t>
            </a:r>
            <a:r>
              <a:rPr lang="pl-PL" b="1" dirty="0" smtClean="0"/>
              <a:t> </a:t>
            </a:r>
            <a:r>
              <a:rPr lang="pl-PL" b="1" dirty="0" err="1" smtClean="0"/>
              <a:t>study</a:t>
            </a:r>
            <a:endParaRPr lang="pl-PL" b="1" dirty="0"/>
          </a:p>
        </p:txBody>
      </p:sp>
      <p:pic>
        <p:nvPicPr>
          <p:cNvPr id="2867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988840"/>
            <a:ext cx="6508849" cy="3279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 smtClean="0"/>
              <a:t>Wybór typu sieci neuronowej; zespoły sieci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916832"/>
            <a:ext cx="3682752" cy="4209331"/>
          </a:xfrm>
        </p:spPr>
        <p:txBody>
          <a:bodyPr>
            <a:normAutofit fontScale="92500" lnSpcReduction="10000"/>
          </a:bodyPr>
          <a:lstStyle/>
          <a:p>
            <a:r>
              <a:rPr lang="pl-PL" sz="2000" dirty="0" smtClean="0"/>
              <a:t>Perceptrony wielowarstwowe (</a:t>
            </a:r>
            <a:r>
              <a:rPr lang="pl-PL" sz="2000" b="1" dirty="0" err="1" smtClean="0">
                <a:solidFill>
                  <a:srgbClr val="C00000"/>
                </a:solidFill>
              </a:rPr>
              <a:t>Multilayer</a:t>
            </a:r>
            <a:r>
              <a:rPr lang="pl-PL" sz="2000" b="1" dirty="0" smtClean="0">
                <a:solidFill>
                  <a:srgbClr val="C00000"/>
                </a:solidFill>
              </a:rPr>
              <a:t> </a:t>
            </a:r>
            <a:r>
              <a:rPr lang="pl-PL" sz="2000" b="1" dirty="0" err="1" smtClean="0">
                <a:solidFill>
                  <a:srgbClr val="C00000"/>
                </a:solidFill>
              </a:rPr>
              <a:t>Perceptrons</a:t>
            </a:r>
            <a:r>
              <a:rPr lang="pl-PL" sz="2000" dirty="0" smtClean="0"/>
              <a:t>)</a:t>
            </a:r>
          </a:p>
          <a:p>
            <a:endParaRPr lang="pl-PL" sz="2000" dirty="0" smtClean="0"/>
          </a:p>
          <a:p>
            <a:r>
              <a:rPr lang="pl-PL" sz="2000" dirty="0" smtClean="0"/>
              <a:t>Sieci o radialnych funkcjach bazowych (</a:t>
            </a:r>
            <a:r>
              <a:rPr lang="pl-PL" sz="2000" b="1" dirty="0" err="1" smtClean="0">
                <a:solidFill>
                  <a:srgbClr val="C00000"/>
                </a:solidFill>
              </a:rPr>
              <a:t>Radial</a:t>
            </a:r>
            <a:r>
              <a:rPr lang="pl-PL" sz="2000" b="1" dirty="0" smtClean="0">
                <a:solidFill>
                  <a:srgbClr val="C00000"/>
                </a:solidFill>
              </a:rPr>
              <a:t> </a:t>
            </a:r>
            <a:r>
              <a:rPr lang="pl-PL" sz="2000" b="1" dirty="0" err="1" smtClean="0">
                <a:solidFill>
                  <a:srgbClr val="C00000"/>
                </a:solidFill>
              </a:rPr>
              <a:t>Basis</a:t>
            </a:r>
            <a:r>
              <a:rPr lang="pl-PL" sz="2000" b="1" dirty="0" smtClean="0">
                <a:solidFill>
                  <a:srgbClr val="C00000"/>
                </a:solidFill>
              </a:rPr>
              <a:t> </a:t>
            </a:r>
            <a:r>
              <a:rPr lang="pl-PL" sz="2000" b="1" dirty="0" err="1" smtClean="0">
                <a:solidFill>
                  <a:srgbClr val="C00000"/>
                </a:solidFill>
              </a:rPr>
              <a:t>Function</a:t>
            </a:r>
            <a:r>
              <a:rPr lang="pl-PL" sz="2000" b="1" dirty="0" smtClean="0">
                <a:solidFill>
                  <a:srgbClr val="C00000"/>
                </a:solidFill>
              </a:rPr>
              <a:t> Networks</a:t>
            </a:r>
            <a:r>
              <a:rPr lang="pl-PL" sz="2000" dirty="0" smtClean="0"/>
              <a:t>)</a:t>
            </a:r>
          </a:p>
          <a:p>
            <a:endParaRPr lang="pl-PL" sz="2000" dirty="0" smtClean="0"/>
          </a:p>
          <a:p>
            <a:endParaRPr lang="pl-PL" sz="2000" dirty="0"/>
          </a:p>
          <a:p>
            <a:endParaRPr lang="pl-PL" sz="2000" dirty="0" smtClean="0"/>
          </a:p>
          <a:p>
            <a:r>
              <a:rPr lang="pl-PL" sz="2000" dirty="0" smtClean="0"/>
              <a:t>Samoorganizujące się mapy cech </a:t>
            </a:r>
            <a:r>
              <a:rPr lang="pl-PL" sz="2000" dirty="0" err="1" smtClean="0"/>
              <a:t>Kohonena</a:t>
            </a:r>
            <a:r>
              <a:rPr lang="pl-PL" sz="2000" dirty="0" smtClean="0"/>
              <a:t> (</a:t>
            </a:r>
            <a:r>
              <a:rPr lang="pl-PL" sz="2000" b="1" dirty="0" err="1" smtClean="0">
                <a:solidFill>
                  <a:srgbClr val="C00000"/>
                </a:solidFill>
              </a:rPr>
              <a:t>Self-Organizing</a:t>
            </a:r>
            <a:r>
              <a:rPr lang="pl-PL" sz="2000" b="1" dirty="0" smtClean="0">
                <a:solidFill>
                  <a:srgbClr val="C00000"/>
                </a:solidFill>
              </a:rPr>
              <a:t> </a:t>
            </a:r>
            <a:r>
              <a:rPr lang="pl-PL" sz="2000" b="1" dirty="0" err="1" smtClean="0">
                <a:solidFill>
                  <a:srgbClr val="C00000"/>
                </a:solidFill>
              </a:rPr>
              <a:t>Feature</a:t>
            </a:r>
            <a:r>
              <a:rPr lang="pl-PL" sz="2000" b="1" dirty="0" smtClean="0">
                <a:solidFill>
                  <a:srgbClr val="C00000"/>
                </a:solidFill>
              </a:rPr>
              <a:t> </a:t>
            </a:r>
            <a:r>
              <a:rPr lang="pl-PL" sz="2000" b="1" dirty="0" err="1" smtClean="0">
                <a:solidFill>
                  <a:srgbClr val="C00000"/>
                </a:solidFill>
              </a:rPr>
              <a:t>Maps</a:t>
            </a:r>
            <a:r>
              <a:rPr lang="pl-PL" sz="2000" dirty="0" smtClean="0"/>
              <a:t>)</a:t>
            </a:r>
          </a:p>
          <a:p>
            <a:endParaRPr lang="pl-PL" sz="2000" dirty="0" smtClean="0"/>
          </a:p>
          <a:p>
            <a:pPr>
              <a:buNone/>
            </a:pPr>
            <a:endParaRPr lang="pl-PL" sz="1600" dirty="0"/>
          </a:p>
        </p:txBody>
      </p:sp>
      <p:pic>
        <p:nvPicPr>
          <p:cNvPr id="4" name="Picture 2" descr="Znalezione obrazy dla zapytania sieci kohone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4581128"/>
            <a:ext cx="3240360" cy="1926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4" name="Picture 4" descr="Znalezione obrazy dla zapytania Radial Basis Function Network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916832"/>
            <a:ext cx="3274347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KISIM, WIMiIP, AGH</a:t>
            </a:r>
          </a:p>
        </p:txBody>
      </p:sp>
      <p:sp>
        <p:nvSpPr>
          <p:cNvPr id="427010" name="Text Box 2"/>
          <p:cNvSpPr txBox="1">
            <a:spLocks noChangeArrowheads="1"/>
          </p:cNvSpPr>
          <p:nvPr/>
        </p:nvSpPr>
        <p:spPr bwMode="auto">
          <a:xfrm>
            <a:off x="304800" y="1341438"/>
            <a:ext cx="8382000" cy="478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90000">
            <a:spAutoFit/>
          </a:bodyPr>
          <a:lstStyle/>
          <a:p>
            <a:pPr marL="271463" indent="-271463">
              <a:buFontTx/>
              <a:buChar char="•"/>
            </a:pPr>
            <a:r>
              <a:rPr lang="pl-PL" sz="2800">
                <a:latin typeface="Georgia" pitchFamily="18" charset="0"/>
                <a:sym typeface="Times New Roman" pitchFamily="18" charset="0"/>
              </a:rPr>
              <a:t>Zmieniając wartości współczynników </a:t>
            </a:r>
            <a:r>
              <a:rPr lang="pl-PL" sz="2800">
                <a:solidFill>
                  <a:srgbClr val="006699"/>
                </a:solidFill>
                <a:latin typeface="Georgia" pitchFamily="18" charset="0"/>
                <a:sym typeface="Times New Roman" pitchFamily="18" charset="0"/>
              </a:rPr>
              <a:t>wagowych</a:t>
            </a:r>
            <a:r>
              <a:rPr lang="pl-PL" sz="2800">
                <a:latin typeface="Georgia" pitchFamily="18" charset="0"/>
                <a:sym typeface="Times New Roman" pitchFamily="18" charset="0"/>
              </a:rPr>
              <a:t> możemy zmieniać </a:t>
            </a:r>
            <a:r>
              <a:rPr lang="pl-PL" sz="2800">
                <a:solidFill>
                  <a:srgbClr val="006699"/>
                </a:solidFill>
                <a:latin typeface="Georgia" pitchFamily="18" charset="0"/>
                <a:sym typeface="Times New Roman" pitchFamily="18" charset="0"/>
              </a:rPr>
              <a:t>zależności</a:t>
            </a:r>
            <a:r>
              <a:rPr lang="pl-PL" sz="2800">
                <a:latin typeface="Georgia" pitchFamily="18" charset="0"/>
                <a:sym typeface="Times New Roman" pitchFamily="18" charset="0"/>
              </a:rPr>
              <a:t> pomiędzy wektorami sygnałów wejściowych i wyjściowych sieci. </a:t>
            </a:r>
          </a:p>
          <a:p>
            <a:pPr marL="271463" indent="-271463">
              <a:buFontTx/>
              <a:buChar char="•"/>
            </a:pPr>
            <a:endParaRPr lang="pl-PL" sz="2800">
              <a:latin typeface="Georgia" pitchFamily="18" charset="0"/>
              <a:sym typeface="Times New Roman" pitchFamily="18" charset="0"/>
            </a:endParaRPr>
          </a:p>
          <a:p>
            <a:pPr marL="271463" indent="-271463">
              <a:buFontTx/>
              <a:buChar char="•"/>
            </a:pPr>
            <a:r>
              <a:rPr lang="pl-PL" sz="2800">
                <a:latin typeface="Georgia" pitchFamily="18" charset="0"/>
                <a:sym typeface="Times New Roman" pitchFamily="18" charset="0"/>
              </a:rPr>
              <a:t>Jak ustawić te współczynniki aby uzyskać żądane zależności pomiędzy tymi wektorami?</a:t>
            </a:r>
          </a:p>
          <a:p>
            <a:pPr marL="271463" indent="-271463">
              <a:buFontTx/>
              <a:buChar char="•"/>
            </a:pPr>
            <a:endParaRPr lang="pl-PL" sz="2800">
              <a:latin typeface="Georgia" pitchFamily="18" charset="0"/>
              <a:sym typeface="Times New Roman" pitchFamily="18" charset="0"/>
            </a:endParaRPr>
          </a:p>
          <a:p>
            <a:pPr marL="271463" indent="-271463">
              <a:buFontTx/>
              <a:buChar char="•"/>
            </a:pPr>
            <a:r>
              <a:rPr lang="pl-PL" sz="2800">
                <a:latin typeface="Georgia" pitchFamily="18" charset="0"/>
                <a:sym typeface="Times New Roman" pitchFamily="18" charset="0"/>
              </a:rPr>
              <a:t>Sieci neuronowych się nie programuje. Oznacza to, że wartości współczynników wag </a:t>
            </a:r>
            <a:r>
              <a:rPr lang="pl-PL" sz="2800">
                <a:solidFill>
                  <a:srgbClr val="006699"/>
                </a:solidFill>
                <a:latin typeface="Georgia" pitchFamily="18" charset="0"/>
                <a:sym typeface="Times New Roman" pitchFamily="18" charset="0"/>
              </a:rPr>
              <a:t>nie ustala się</a:t>
            </a:r>
            <a:r>
              <a:rPr lang="pl-PL" sz="2800">
                <a:latin typeface="Georgia" pitchFamily="18" charset="0"/>
                <a:sym typeface="Times New Roman" pitchFamily="18" charset="0"/>
              </a:rPr>
              <a:t> bezpośrednio, ulegają one zmianom podczas procesu nazywanego </a:t>
            </a:r>
            <a:r>
              <a:rPr lang="pl-PL" sz="2800">
                <a:solidFill>
                  <a:srgbClr val="006699"/>
                </a:solidFill>
                <a:latin typeface="Georgia" pitchFamily="18" charset="0"/>
                <a:sym typeface="Times New Roman" pitchFamily="18" charset="0"/>
              </a:rPr>
              <a:t>uczeniem sieci</a:t>
            </a:r>
            <a:r>
              <a:rPr lang="pl-PL" sz="2800">
                <a:latin typeface="Georgia" pitchFamily="18" charset="0"/>
                <a:sym typeface="Times New Roman" pitchFamily="18" charset="0"/>
              </a:rPr>
              <a:t>. </a:t>
            </a:r>
          </a:p>
        </p:txBody>
      </p:sp>
      <p:sp>
        <p:nvSpPr>
          <p:cNvPr id="4" name="Prostokąt 3"/>
          <p:cNvSpPr/>
          <p:nvPr/>
        </p:nvSpPr>
        <p:spPr>
          <a:xfrm>
            <a:off x="3635896" y="188640"/>
            <a:ext cx="18020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600" dirty="0" smtClean="0">
                <a:solidFill>
                  <a:schemeClr val="tx2"/>
                </a:solidFill>
                <a:latin typeface="Georgia" pitchFamily="18" charset="0"/>
                <a:ea typeface="ＭＳ Ｐゴシック" pitchFamily="34" charset="-128"/>
              </a:rPr>
              <a:t>Uczenie</a:t>
            </a:r>
            <a:endParaRPr lang="pl-PL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KISIM, WIMiIP, AGH</a:t>
            </a:r>
          </a:p>
        </p:txBody>
      </p:sp>
      <p:sp>
        <p:nvSpPr>
          <p:cNvPr id="527362" name="Rectangle 6"/>
          <p:cNvSpPr>
            <a:spLocks noChangeArrowheads="1"/>
          </p:cNvSpPr>
          <p:nvPr/>
        </p:nvSpPr>
        <p:spPr bwMode="auto">
          <a:xfrm>
            <a:off x="1403350" y="2420938"/>
            <a:ext cx="6096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4000" dirty="0">
                <a:solidFill>
                  <a:schemeClr val="tx2"/>
                </a:solidFill>
                <a:latin typeface="Georgia" pitchFamily="18" charset="0"/>
                <a:ea typeface="ＭＳ Ｐゴシック" pitchFamily="34" charset="-128"/>
              </a:rPr>
              <a:t>Uczenie </a:t>
            </a:r>
          </a:p>
          <a:p>
            <a:pPr algn="ctr"/>
            <a:r>
              <a:rPr lang="pl-PL" sz="3600" dirty="0">
                <a:solidFill>
                  <a:srgbClr val="006699"/>
                </a:solidFill>
                <a:latin typeface="Georgia" pitchFamily="18" charset="0"/>
                <a:ea typeface="ＭＳ Ｐゴシック" pitchFamily="34" charset="-128"/>
              </a:rPr>
              <a:t>bez nauczyciela</a:t>
            </a:r>
            <a:endParaRPr lang="pl-PL" sz="2000" dirty="0">
              <a:solidFill>
                <a:srgbClr val="006699"/>
              </a:solidFill>
              <a:latin typeface="Georgia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KISIM, WIMiIP, AGH</a:t>
            </a:r>
          </a:p>
        </p:txBody>
      </p:sp>
      <p:sp>
        <p:nvSpPr>
          <p:cNvPr id="529410" name="Text Box 2"/>
          <p:cNvSpPr txBox="1">
            <a:spLocks noChangeArrowheads="1"/>
          </p:cNvSpPr>
          <p:nvPr/>
        </p:nvSpPr>
        <p:spPr bwMode="auto">
          <a:xfrm>
            <a:off x="250825" y="1125538"/>
            <a:ext cx="8534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pl-PL" sz="2400" dirty="0">
                <a:latin typeface="Georgia" pitchFamily="18" charset="0"/>
              </a:rPr>
              <a:t>W procesie </a:t>
            </a:r>
            <a:r>
              <a:rPr lang="pl-PL" sz="2400" dirty="0">
                <a:solidFill>
                  <a:srgbClr val="006699"/>
                </a:solidFill>
                <a:latin typeface="Georgia" pitchFamily="18" charset="0"/>
              </a:rPr>
              <a:t>uczenia z nauczycielem</a:t>
            </a:r>
            <a:r>
              <a:rPr lang="pl-PL" sz="2400" dirty="0">
                <a:latin typeface="Georgia" pitchFamily="18" charset="0"/>
              </a:rPr>
              <a:t>, dla nowych wartości sygnałów wejściowych nauczyciel podpowiada pożądaną odpowiedź. 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pl-PL" sz="2400" i="1" dirty="0">
                <a:solidFill>
                  <a:srgbClr val="006699"/>
                </a:solidFill>
                <a:latin typeface="Georgia" pitchFamily="18" charset="0"/>
              </a:rPr>
              <a:t>Błąd odpowiedzi </a:t>
            </a:r>
            <a:r>
              <a:rPr lang="pl-PL" sz="2400" i="1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</a:rPr>
              <a:t>służy do korygowania wag sieci</a:t>
            </a:r>
            <a:r>
              <a:rPr lang="pl-PL" sz="2400" dirty="0">
                <a:latin typeface="Georgia" pitchFamily="18" charset="0"/>
              </a:rPr>
              <a:t>. </a:t>
            </a:r>
          </a:p>
        </p:txBody>
      </p:sp>
      <p:graphicFrame>
        <p:nvGraphicFramePr>
          <p:cNvPr id="529411" name="Object 2"/>
          <p:cNvGraphicFramePr>
            <a:graphicFrameLocks noChangeAspect="1"/>
          </p:cNvGraphicFramePr>
          <p:nvPr/>
        </p:nvGraphicFramePr>
        <p:xfrm>
          <a:off x="755650" y="2708275"/>
          <a:ext cx="2860675" cy="2081213"/>
        </p:xfrm>
        <a:graphic>
          <a:graphicData uri="http://schemas.openxmlformats.org/presentationml/2006/ole">
            <p:oleObj spid="_x0000_s96258" name="Visio" r:id="rId4" imgW="4500112" imgH="3274524" progId="">
              <p:embed/>
            </p:oleObj>
          </a:graphicData>
        </a:graphic>
      </p:graphicFrame>
      <p:sp>
        <p:nvSpPr>
          <p:cNvPr id="529412" name="Rectangle 6"/>
          <p:cNvSpPr>
            <a:spLocks noChangeArrowheads="1"/>
          </p:cNvSpPr>
          <p:nvPr/>
        </p:nvSpPr>
        <p:spPr bwMode="auto">
          <a:xfrm>
            <a:off x="2051050" y="260350"/>
            <a:ext cx="46021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3200">
                <a:solidFill>
                  <a:schemeClr val="tx2"/>
                </a:solidFill>
                <a:latin typeface="Georgia" pitchFamily="18" charset="0"/>
                <a:ea typeface="ＭＳ Ｐゴシック" pitchFamily="34" charset="-128"/>
              </a:rPr>
              <a:t>Uczenie bez</a:t>
            </a:r>
            <a:r>
              <a:rPr lang="pl-PL" sz="3200">
                <a:solidFill>
                  <a:schemeClr val="tx2"/>
                </a:solidFill>
                <a:latin typeface="Georgia" pitchFamily="18" charset="0"/>
              </a:rPr>
              <a:t> </a:t>
            </a:r>
            <a:r>
              <a:rPr lang="pl-PL" sz="3200">
                <a:solidFill>
                  <a:schemeClr val="tx2"/>
                </a:solidFill>
                <a:latin typeface="Georgia" pitchFamily="18" charset="0"/>
                <a:ea typeface="ＭＳ Ｐゴシック" pitchFamily="34" charset="-128"/>
              </a:rPr>
              <a:t>nauczyciela</a:t>
            </a:r>
          </a:p>
        </p:txBody>
      </p:sp>
      <p:sp>
        <p:nvSpPr>
          <p:cNvPr id="61447" name="Rectangle 3"/>
          <p:cNvSpPr>
            <a:spLocks noChangeArrowheads="1"/>
          </p:cNvSpPr>
          <p:nvPr/>
        </p:nvSpPr>
        <p:spPr bwMode="auto">
          <a:xfrm>
            <a:off x="179388" y="4940300"/>
            <a:ext cx="8610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pl-PL" sz="2400" dirty="0">
                <a:latin typeface="Georgia" pitchFamily="18" charset="0"/>
              </a:rPr>
              <a:t>Podczas </a:t>
            </a:r>
            <a:r>
              <a:rPr lang="pl-PL" sz="2400" dirty="0">
                <a:solidFill>
                  <a:srgbClr val="006699"/>
                </a:solidFill>
                <a:latin typeface="Georgia" pitchFamily="18" charset="0"/>
              </a:rPr>
              <a:t>uczenia bez nauczyciela </a:t>
            </a:r>
            <a:r>
              <a:rPr lang="pl-PL" sz="2400" dirty="0">
                <a:latin typeface="Georgia" pitchFamily="18" charset="0"/>
              </a:rPr>
              <a:t>pożądana odpowiedź </a:t>
            </a:r>
            <a:br>
              <a:rPr lang="pl-PL" sz="2400" dirty="0">
                <a:latin typeface="Georgia" pitchFamily="18" charset="0"/>
              </a:rPr>
            </a:br>
            <a:r>
              <a:rPr lang="pl-PL" sz="2400" dirty="0">
                <a:latin typeface="Georgia" pitchFamily="18" charset="0"/>
              </a:rPr>
              <a:t>nie jest znana. 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pl-PL" sz="2400" dirty="0">
                <a:latin typeface="Georgia" pitchFamily="18" charset="0"/>
              </a:rPr>
              <a:t>Sieć sama musi uczyć się </a:t>
            </a:r>
            <a:r>
              <a:rPr lang="pl-PL" sz="2400" dirty="0">
                <a:solidFill>
                  <a:srgbClr val="006699"/>
                </a:solidFill>
                <a:latin typeface="Georgia" pitchFamily="18" charset="0"/>
              </a:rPr>
              <a:t>poprzez analizę reakcji </a:t>
            </a:r>
            <a:r>
              <a:rPr lang="pl-PL" sz="2400" dirty="0">
                <a:latin typeface="Georgia" pitchFamily="18" charset="0"/>
              </a:rPr>
              <a:t>na pobudzenia (o których naturze wie mało albo nic).</a:t>
            </a:r>
            <a:endParaRPr lang="pl-PL" sz="3200" dirty="0">
              <a:solidFill>
                <a:schemeClr val="tx2"/>
              </a:solidFill>
              <a:latin typeface="Georgia" pitchFamily="18" charset="0"/>
              <a:ea typeface="ＭＳ Ｐゴシック" pitchFamily="34" charset="-128"/>
            </a:endParaRPr>
          </a:p>
        </p:txBody>
      </p:sp>
      <p:graphicFrame>
        <p:nvGraphicFramePr>
          <p:cNvPr id="61443" name="Object 3"/>
          <p:cNvGraphicFramePr>
            <a:graphicFrameLocks noChangeAspect="1"/>
          </p:cNvGraphicFramePr>
          <p:nvPr/>
        </p:nvGraphicFramePr>
        <p:xfrm>
          <a:off x="4859338" y="2997200"/>
          <a:ext cx="2540000" cy="1492250"/>
        </p:xfrm>
        <a:graphic>
          <a:graphicData uri="http://schemas.openxmlformats.org/presentationml/2006/ole">
            <p:oleObj spid="_x0000_s96259" name="Visio" r:id="rId5" imgW="3959640" imgH="232452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KISIM, WIMiIP, AGH</a:t>
            </a: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smtClean="0"/>
              <a:t>Czy nam to szybko grozi?</a:t>
            </a:r>
          </a:p>
        </p:txBody>
      </p:sp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052513"/>
            <a:ext cx="3810000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35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1052513"/>
            <a:ext cx="300037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359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638" y="1052513"/>
            <a:ext cx="4533900" cy="209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359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16338"/>
            <a:ext cx="1971675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359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5150" y="3429000"/>
            <a:ext cx="2192338" cy="315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3594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8400" y="3141663"/>
            <a:ext cx="3036888" cy="340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3595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0425" y="4619625"/>
            <a:ext cx="3011488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3591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83288" y="2492375"/>
            <a:ext cx="3160712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3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23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3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23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23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3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23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KISIM, WIMiIP, AGH</a:t>
            </a:r>
          </a:p>
        </p:txBody>
      </p:sp>
      <p:sp>
        <p:nvSpPr>
          <p:cNvPr id="532482" name="Text Box 2"/>
          <p:cNvSpPr txBox="1">
            <a:spLocks noChangeArrowheads="1"/>
          </p:cNvSpPr>
          <p:nvPr/>
        </p:nvSpPr>
        <p:spPr bwMode="auto">
          <a:xfrm>
            <a:off x="3347864" y="1196752"/>
            <a:ext cx="2592288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dirty="0">
                <a:latin typeface="Georgia" pitchFamily="18" charset="0"/>
              </a:rPr>
              <a:t>Istnieją sytuacje, gdy sieć nie może się sama nauczyć, bez nauczyciela lub bez dodatkowej informacji o analizowanym problemie. </a:t>
            </a:r>
          </a:p>
          <a:p>
            <a:endParaRPr lang="pl-PL" sz="3200" dirty="0">
              <a:solidFill>
                <a:schemeClr val="tx2"/>
              </a:solidFill>
              <a:latin typeface="Georgia" pitchFamily="18" charset="0"/>
              <a:ea typeface="ＭＳ Ｐゴシック" pitchFamily="34" charset="-128"/>
            </a:endParaRPr>
          </a:p>
        </p:txBody>
      </p:sp>
      <p:graphicFrame>
        <p:nvGraphicFramePr>
          <p:cNvPr id="532483" name="Object 2"/>
          <p:cNvGraphicFramePr>
            <a:graphicFrameLocks noChangeAspect="1"/>
          </p:cNvGraphicFramePr>
          <p:nvPr/>
        </p:nvGraphicFramePr>
        <p:xfrm>
          <a:off x="5796136" y="1484784"/>
          <a:ext cx="3109001" cy="3129508"/>
        </p:xfrm>
        <a:graphic>
          <a:graphicData uri="http://schemas.openxmlformats.org/presentationml/2006/ole">
            <p:oleObj spid="_x0000_s97282" name="Visio" r:id="rId3" imgW="3612184" imgH="3636118" progId="">
              <p:embed/>
            </p:oleObj>
          </a:graphicData>
        </a:graphic>
      </p:graphicFrame>
      <p:sp>
        <p:nvSpPr>
          <p:cNvPr id="532484" name="Rectangle 6"/>
          <p:cNvSpPr>
            <a:spLocks noChangeArrowheads="1"/>
          </p:cNvSpPr>
          <p:nvPr/>
        </p:nvSpPr>
        <p:spPr bwMode="auto">
          <a:xfrm>
            <a:off x="2051050" y="260350"/>
            <a:ext cx="46021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3200">
                <a:solidFill>
                  <a:schemeClr val="tx2"/>
                </a:solidFill>
                <a:latin typeface="Georgia" pitchFamily="18" charset="0"/>
                <a:ea typeface="ＭＳ Ｐゴシック" pitchFamily="34" charset="-128"/>
              </a:rPr>
              <a:t>Uczenie bez</a:t>
            </a:r>
            <a:r>
              <a:rPr lang="pl-PL" sz="3200">
                <a:solidFill>
                  <a:schemeClr val="tx2"/>
                </a:solidFill>
                <a:latin typeface="Georgia" pitchFamily="18" charset="0"/>
              </a:rPr>
              <a:t> </a:t>
            </a:r>
            <a:r>
              <a:rPr lang="pl-PL" sz="3200">
                <a:solidFill>
                  <a:schemeClr val="tx2"/>
                </a:solidFill>
                <a:latin typeface="Georgia" pitchFamily="18" charset="0"/>
                <a:ea typeface="ＭＳ Ｐゴシック" pitchFamily="34" charset="-128"/>
              </a:rPr>
              <a:t>nauczyciela</a:t>
            </a:r>
          </a:p>
        </p:txBody>
      </p:sp>
      <p:sp>
        <p:nvSpPr>
          <p:cNvPr id="532485" name="Text Box 2"/>
          <p:cNvSpPr txBox="1">
            <a:spLocks noChangeArrowheads="1"/>
          </p:cNvSpPr>
          <p:nvPr/>
        </p:nvSpPr>
        <p:spPr bwMode="auto">
          <a:xfrm>
            <a:off x="395536" y="4941168"/>
            <a:ext cx="803034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latin typeface="Georgia" pitchFamily="18" charset="0"/>
              </a:rPr>
              <a:t>Uczenie „bez nauczyciela” jest możliwe, gdy mamy nadmiarowość danych wejściowych.</a:t>
            </a:r>
          </a:p>
          <a:p>
            <a:pPr algn="ctr"/>
            <a:endParaRPr lang="pl-PL" sz="3200" dirty="0">
              <a:solidFill>
                <a:schemeClr val="tx2"/>
              </a:solidFill>
              <a:latin typeface="Georgia" pitchFamily="18" charset="0"/>
              <a:ea typeface="ＭＳ Ｐゴシック" pitchFamily="34" charset="-128"/>
            </a:endParaRPr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/>
        </p:nvGraphicFramePr>
        <p:xfrm>
          <a:off x="0" y="1484784"/>
          <a:ext cx="3179763" cy="3200400"/>
        </p:xfrm>
        <a:graphic>
          <a:graphicData uri="http://schemas.openxmlformats.org/presentationml/2006/ole">
            <p:oleObj spid="_x0000_s97283" name="Visio" r:id="rId4" imgW="3612184" imgH="363611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KISIM, WIMiIP, AGH</a:t>
            </a:r>
          </a:p>
        </p:txBody>
      </p:sp>
      <p:sp>
        <p:nvSpPr>
          <p:cNvPr id="534530" name="Text Box 2"/>
          <p:cNvSpPr txBox="1">
            <a:spLocks noChangeArrowheads="1"/>
          </p:cNvSpPr>
          <p:nvPr/>
        </p:nvSpPr>
        <p:spPr bwMode="auto">
          <a:xfrm>
            <a:off x="250825" y="1341438"/>
            <a:ext cx="84248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>
                <a:latin typeface="Georgia" pitchFamily="18" charset="0"/>
                <a:ea typeface="ＭＳ Ｐゴシック" pitchFamily="34" charset="-128"/>
              </a:rPr>
              <a:t>Regu</a:t>
            </a:r>
            <a:r>
              <a:rPr lang="pl-PL" sz="2400">
                <a:latin typeface="Georgia" pitchFamily="18" charset="0"/>
              </a:rPr>
              <a:t>ł</a:t>
            </a:r>
            <a:r>
              <a:rPr lang="pl-PL" sz="2400">
                <a:latin typeface="Georgia" pitchFamily="18" charset="0"/>
                <a:ea typeface="ＭＳ Ｐゴシック" pitchFamily="34" charset="-128"/>
              </a:rPr>
              <a:t>a Hebba (1949) oparta jest na d</a:t>
            </a:r>
            <a:r>
              <a:rPr lang="pl-PL" sz="2400">
                <a:latin typeface="Georgia" pitchFamily="18" charset="0"/>
              </a:rPr>
              <a:t>oś</a:t>
            </a:r>
            <a:r>
              <a:rPr lang="pl-PL" sz="2400">
                <a:latin typeface="Georgia" pitchFamily="18" charset="0"/>
                <a:ea typeface="ＭＳ Ｐゴシック" pitchFamily="34" charset="-128"/>
              </a:rPr>
              <a:t>wiadczeniu Paw</a:t>
            </a:r>
            <a:r>
              <a:rPr lang="pl-PL" sz="2400">
                <a:latin typeface="Georgia" pitchFamily="18" charset="0"/>
              </a:rPr>
              <a:t>ło</a:t>
            </a:r>
            <a:r>
              <a:rPr lang="pl-PL" sz="2400">
                <a:latin typeface="Georgia" pitchFamily="18" charset="0"/>
                <a:ea typeface="ＭＳ Ｐゴシック" pitchFamily="34" charset="-128"/>
              </a:rPr>
              <a:t>wa </a:t>
            </a:r>
            <a:r>
              <a:rPr lang="pl-PL" sz="2400">
                <a:latin typeface="Georgia" pitchFamily="18" charset="0"/>
              </a:rPr>
              <a:t/>
            </a:r>
            <a:br>
              <a:rPr lang="pl-PL" sz="2400">
                <a:latin typeface="Georgia" pitchFamily="18" charset="0"/>
              </a:rPr>
            </a:br>
            <a:r>
              <a:rPr lang="pl-PL" sz="2400">
                <a:latin typeface="Georgia" pitchFamily="18" charset="0"/>
                <a:ea typeface="ＭＳ Ｐゴシック" pitchFamily="34" charset="-128"/>
              </a:rPr>
              <a:t>(odruch Pa</a:t>
            </a:r>
            <a:r>
              <a:rPr lang="pl-PL" sz="2400">
                <a:latin typeface="Georgia" pitchFamily="18" charset="0"/>
              </a:rPr>
              <a:t>wł</a:t>
            </a:r>
            <a:r>
              <a:rPr lang="pl-PL" sz="2400">
                <a:latin typeface="Georgia" pitchFamily="18" charset="0"/>
                <a:ea typeface="ＭＳ Ｐゴシック" pitchFamily="34" charset="-128"/>
              </a:rPr>
              <a:t>owa).</a:t>
            </a:r>
          </a:p>
        </p:txBody>
      </p:sp>
      <p:sp>
        <p:nvSpPr>
          <p:cNvPr id="84995" name="Text Box 4"/>
          <p:cNvSpPr txBox="1">
            <a:spLocks noChangeArrowheads="1"/>
          </p:cNvSpPr>
          <p:nvPr/>
        </p:nvSpPr>
        <p:spPr bwMode="auto">
          <a:xfrm>
            <a:off x="609600" y="4495800"/>
            <a:ext cx="40386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400">
                <a:solidFill>
                  <a:schemeClr val="tx2"/>
                </a:solidFill>
                <a:latin typeface="Georgia" pitchFamily="18" charset="0"/>
                <a:ea typeface="ＭＳ Ｐゴシック" pitchFamily="34" charset="-128"/>
              </a:rPr>
              <a:t>OB - odruch bezwarunkowy,</a:t>
            </a:r>
            <a:br>
              <a:rPr lang="pl-PL" sz="2400">
                <a:solidFill>
                  <a:schemeClr val="tx2"/>
                </a:solidFill>
                <a:latin typeface="Georgia" pitchFamily="18" charset="0"/>
                <a:ea typeface="ＭＳ Ｐゴシック" pitchFamily="34" charset="-128"/>
              </a:rPr>
            </a:br>
            <a:r>
              <a:rPr lang="pl-PL" sz="2400">
                <a:solidFill>
                  <a:schemeClr val="tx2"/>
                </a:solidFill>
                <a:latin typeface="Georgia" pitchFamily="18" charset="0"/>
                <a:ea typeface="ＭＳ Ｐゴシック" pitchFamily="34" charset="-128"/>
              </a:rPr>
              <a:t>OW - odruch warunkowy,</a:t>
            </a:r>
            <a:br>
              <a:rPr lang="pl-PL" sz="2400">
                <a:solidFill>
                  <a:schemeClr val="tx2"/>
                </a:solidFill>
                <a:latin typeface="Georgia" pitchFamily="18" charset="0"/>
                <a:ea typeface="ＭＳ Ｐゴシック" pitchFamily="34" charset="-128"/>
              </a:rPr>
            </a:br>
            <a:r>
              <a:rPr lang="pl-PL" sz="2400">
                <a:solidFill>
                  <a:schemeClr val="tx2"/>
                </a:solidFill>
                <a:latin typeface="Georgia" pitchFamily="18" charset="0"/>
                <a:ea typeface="ＭＳ Ｐゴシック" pitchFamily="34" charset="-128"/>
              </a:rPr>
              <a:t>BB - bodziec bezwarunkowy,</a:t>
            </a:r>
            <a:br>
              <a:rPr lang="pl-PL" sz="2400">
                <a:solidFill>
                  <a:schemeClr val="tx2"/>
                </a:solidFill>
                <a:latin typeface="Georgia" pitchFamily="18" charset="0"/>
                <a:ea typeface="ＭＳ Ｐゴシック" pitchFamily="34" charset="-128"/>
              </a:rPr>
            </a:br>
            <a:r>
              <a:rPr lang="pl-PL" sz="2400">
                <a:solidFill>
                  <a:schemeClr val="tx2"/>
                </a:solidFill>
                <a:latin typeface="Georgia" pitchFamily="18" charset="0"/>
                <a:ea typeface="ＭＳ Ｐゴシック" pitchFamily="34" charset="-128"/>
              </a:rPr>
              <a:t>BW - bodziec warunkowy.</a:t>
            </a:r>
          </a:p>
        </p:txBody>
      </p:sp>
      <p:sp>
        <p:nvSpPr>
          <p:cNvPr id="534532" name="Rectangle 5"/>
          <p:cNvSpPr>
            <a:spLocks noChangeArrowheads="1"/>
          </p:cNvSpPr>
          <p:nvPr/>
        </p:nvSpPr>
        <p:spPr bwMode="auto">
          <a:xfrm>
            <a:off x="1187450" y="188913"/>
            <a:ext cx="6096000" cy="533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pl-PL" sz="2800">
                <a:latin typeface="Georgia" pitchFamily="18" charset="0"/>
              </a:rPr>
              <a:t>Reguła Hebba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755650" y="2708275"/>
          <a:ext cx="7391400" cy="1189038"/>
        </p:xfrm>
        <a:graphic>
          <a:graphicData uri="http://schemas.openxmlformats.org/drawingml/2006/table">
            <a:tbl>
              <a:tblPr/>
              <a:tblGrid>
                <a:gridCol w="3695700"/>
                <a:gridCol w="3695700"/>
              </a:tblGrid>
              <a:tr h="3968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Georgia" pitchFamily="18" charset="0"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pokarm (BB)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Georgia" pitchFamily="18" charset="0"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ślinienie (OB)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Georgia" pitchFamily="18" charset="0"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pokarm (BB) + dzwonek (BW)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Georgia" pitchFamily="18" charset="0"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ślinienie (OW)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Georgia" pitchFamily="18" charset="0"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dzwonek (BW)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Georgia" pitchFamily="18" charset="0"/>
                        <a:buNone/>
                        <a:tabLst/>
                      </a:pPr>
                      <a:r>
                        <a:rPr kumimoji="0" 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ślinienie (OW)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KISIM, WIMiIP, AGH</a:t>
            </a:r>
          </a:p>
        </p:txBody>
      </p:sp>
      <p:sp>
        <p:nvSpPr>
          <p:cNvPr id="535554" name="Text Box 3"/>
          <p:cNvSpPr txBox="1">
            <a:spLocks noChangeArrowheads="1"/>
          </p:cNvSpPr>
          <p:nvPr/>
        </p:nvSpPr>
        <p:spPr bwMode="auto">
          <a:xfrm>
            <a:off x="323850" y="2708275"/>
            <a:ext cx="8351838" cy="24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 dirty="0">
                <a:latin typeface="Georgia" pitchFamily="18" charset="0"/>
              </a:rPr>
              <a:t>Jeżeli akson komórki A bierze systematycznie udział w pobudzaniu komórki B powodującym jej aktywację, to wywołuje to zmianę metaboliczną w jednej lub w obu komórkach, prowadzącą do wzrostu skuteczności pobudzania B przez A </a:t>
            </a:r>
          </a:p>
          <a:p>
            <a:endParaRPr lang="pl-PL" sz="3200" dirty="0">
              <a:latin typeface="Georgia" pitchFamily="18" charset="0"/>
              <a:ea typeface="ＭＳ Ｐゴシック" pitchFamily="34" charset="-128"/>
            </a:endParaRPr>
          </a:p>
        </p:txBody>
      </p:sp>
      <p:sp>
        <p:nvSpPr>
          <p:cNvPr id="535555" name="Rectangle 4"/>
          <p:cNvSpPr>
            <a:spLocks noChangeArrowheads="1"/>
          </p:cNvSpPr>
          <p:nvPr/>
        </p:nvSpPr>
        <p:spPr bwMode="auto">
          <a:xfrm>
            <a:off x="395536" y="1412875"/>
            <a:ext cx="853891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dirty="0" smtClean="0">
                <a:latin typeface="Georgia" pitchFamily="18" charset="0"/>
              </a:rPr>
              <a:t>Często powtarzające się obrazy wejściowe dają </a:t>
            </a:r>
          </a:p>
          <a:p>
            <a:r>
              <a:rPr lang="pl-PL" sz="2400" dirty="0" smtClean="0">
                <a:latin typeface="Georgia" pitchFamily="18" charset="0"/>
              </a:rPr>
              <a:t>silniejsza odpowiedź na wyjściu.</a:t>
            </a:r>
            <a:r>
              <a:rPr lang="pl-PL" sz="2400" b="1" dirty="0" smtClean="0">
                <a:latin typeface="Georgia" pitchFamily="18" charset="0"/>
              </a:rPr>
              <a:t> </a:t>
            </a:r>
          </a:p>
          <a:p>
            <a:endParaRPr lang="pl-PL" sz="3200" dirty="0">
              <a:latin typeface="Georgia" pitchFamily="18" charset="0"/>
              <a:ea typeface="ＭＳ Ｐゴシック" pitchFamily="34" charset="-128"/>
            </a:endParaRPr>
          </a:p>
        </p:txBody>
      </p:sp>
      <p:graphicFrame>
        <p:nvGraphicFramePr>
          <p:cNvPr id="535556" name="Object 2"/>
          <p:cNvGraphicFramePr>
            <a:graphicFrameLocks noChangeAspect="1"/>
          </p:cNvGraphicFramePr>
          <p:nvPr/>
        </p:nvGraphicFramePr>
        <p:xfrm>
          <a:off x="2268538" y="4437063"/>
          <a:ext cx="4246562" cy="1820862"/>
        </p:xfrm>
        <a:graphic>
          <a:graphicData uri="http://schemas.openxmlformats.org/presentationml/2006/ole">
            <p:oleObj spid="_x0000_s98306" name="VISIO" r:id="rId3" imgW="4246560" imgH="1820520" progId="">
              <p:embed/>
            </p:oleObj>
          </a:graphicData>
        </a:graphic>
      </p:graphicFrame>
      <p:sp>
        <p:nvSpPr>
          <p:cNvPr id="535557" name="Rectangle 6"/>
          <p:cNvSpPr>
            <a:spLocks noChangeArrowheads="1"/>
          </p:cNvSpPr>
          <p:nvPr/>
        </p:nvSpPr>
        <p:spPr bwMode="auto">
          <a:xfrm>
            <a:off x="1116013" y="188913"/>
            <a:ext cx="6911975" cy="533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sz="2800">
                <a:latin typeface="Georgia" pitchFamily="18" charset="0"/>
              </a:rPr>
              <a:t>Reguła (model neuronu) Hebba (1949)</a:t>
            </a:r>
            <a:endParaRPr lang="pl-PL" sz="3600">
              <a:solidFill>
                <a:schemeClr val="tx2"/>
              </a:solidFill>
              <a:latin typeface="Georgia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KISIM, WIMiIP, AGH</a:t>
            </a:r>
          </a:p>
        </p:txBody>
      </p:sp>
      <p:graphicFrame>
        <p:nvGraphicFramePr>
          <p:cNvPr id="536579" name="Object 2"/>
          <p:cNvGraphicFramePr>
            <a:graphicFrameLocks noChangeAspect="1"/>
          </p:cNvGraphicFramePr>
          <p:nvPr/>
        </p:nvGraphicFramePr>
        <p:xfrm>
          <a:off x="179512" y="1268760"/>
          <a:ext cx="5715000" cy="2276475"/>
        </p:xfrm>
        <a:graphic>
          <a:graphicData uri="http://schemas.openxmlformats.org/presentationml/2006/ole">
            <p:oleObj spid="_x0000_s99330" name="Visio" r:id="rId3" imgW="7932842" imgH="3162839" progId="">
              <p:embed/>
            </p:oleObj>
          </a:graphicData>
        </a:graphic>
      </p:graphicFrame>
      <p:sp>
        <p:nvSpPr>
          <p:cNvPr id="536581" name="Rectangle 5"/>
          <p:cNvSpPr>
            <a:spLocks noChangeArrowheads="1"/>
          </p:cNvSpPr>
          <p:nvPr/>
        </p:nvSpPr>
        <p:spPr bwMode="auto">
          <a:xfrm>
            <a:off x="281850" y="3573016"/>
            <a:ext cx="839043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2400" dirty="0" smtClean="0">
                <a:latin typeface="Georgia" pitchFamily="18" charset="0"/>
              </a:rPr>
              <a:t>Sygnałem uczącym jest po prostu sygnał wyjściowy neuronu.</a:t>
            </a:r>
            <a:endParaRPr lang="pl-PL" sz="3200" dirty="0" smtClean="0">
              <a:solidFill>
                <a:schemeClr val="tx2"/>
              </a:solidFill>
              <a:latin typeface="Georgia" pitchFamily="18" charset="0"/>
              <a:ea typeface="ＭＳ Ｐゴシック" pitchFamily="34" charset="-128"/>
            </a:endParaRPr>
          </a:p>
          <a:p>
            <a:pPr algn="ctr">
              <a:spcBef>
                <a:spcPct val="50000"/>
              </a:spcBef>
            </a:pPr>
            <a:r>
              <a:rPr lang="pl-PL" sz="2400" dirty="0" smtClean="0">
                <a:solidFill>
                  <a:schemeClr val="tx2"/>
                </a:solidFill>
                <a:latin typeface="Times New Roman" pitchFamily="18" charset="0"/>
                <a:ea typeface="ＭＳ Ｐゴシック" pitchFamily="34" charset="-128"/>
              </a:rPr>
              <a:t>Korekta </a:t>
            </a:r>
            <a:r>
              <a:rPr lang="pl-PL" sz="2400" dirty="0">
                <a:solidFill>
                  <a:schemeClr val="tx2"/>
                </a:solidFill>
                <a:latin typeface="Times New Roman" pitchFamily="18" charset="0"/>
                <a:ea typeface="ＭＳ Ｐゴシック" pitchFamily="34" charset="-128"/>
              </a:rPr>
              <a:t>wektora wag:</a:t>
            </a:r>
          </a:p>
        </p:txBody>
      </p:sp>
      <p:graphicFrame>
        <p:nvGraphicFramePr>
          <p:cNvPr id="536583" name="Object 5"/>
          <p:cNvGraphicFramePr>
            <a:graphicFrameLocks noChangeAspect="1"/>
          </p:cNvGraphicFramePr>
          <p:nvPr/>
        </p:nvGraphicFramePr>
        <p:xfrm>
          <a:off x="1691680" y="4581128"/>
          <a:ext cx="5192712" cy="501650"/>
        </p:xfrm>
        <a:graphic>
          <a:graphicData uri="http://schemas.openxmlformats.org/presentationml/2006/ole">
            <p:oleObj spid="_x0000_s99331" name="Równanie" r:id="rId4" imgW="2374560" imgH="228600" progId="">
              <p:embed/>
            </p:oleObj>
          </a:graphicData>
        </a:graphic>
      </p:graphicFrame>
      <p:sp>
        <p:nvSpPr>
          <p:cNvPr id="536584" name="TextBox 8"/>
          <p:cNvSpPr txBox="1">
            <a:spLocks noChangeArrowheads="1"/>
          </p:cNvSpPr>
          <p:nvPr/>
        </p:nvSpPr>
        <p:spPr bwMode="auto">
          <a:xfrm>
            <a:off x="5940152" y="1628800"/>
            <a:ext cx="295232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dirty="0" smtClean="0">
                <a:latin typeface="Georgia" pitchFamily="18" charset="0"/>
              </a:rPr>
              <a:t>nazywa się także niekiedy </a:t>
            </a:r>
            <a:br>
              <a:rPr lang="pl-PL" sz="2400" dirty="0" smtClean="0">
                <a:latin typeface="Georgia" pitchFamily="18" charset="0"/>
              </a:rPr>
            </a:br>
            <a:r>
              <a:rPr lang="pl-PL" sz="2400" dirty="0" smtClean="0">
                <a:solidFill>
                  <a:srgbClr val="FF0000"/>
                </a:solidFill>
                <a:latin typeface="Georgia" pitchFamily="18" charset="0"/>
              </a:rPr>
              <a:t>uczeniem korelacyjnym</a:t>
            </a:r>
            <a:endParaRPr lang="pl-PL" sz="2400" dirty="0">
              <a:solidFill>
                <a:srgbClr val="FF0000"/>
              </a:solidFill>
              <a:latin typeface="Georgia" pitchFamily="18" charset="0"/>
              <a:ea typeface="ＭＳ Ｐゴシック" pitchFamily="34" charset="-128"/>
            </a:endParaRPr>
          </a:p>
        </p:txBody>
      </p:sp>
      <p:sp>
        <p:nvSpPr>
          <p:cNvPr id="536585" name="Rectangle 5"/>
          <p:cNvSpPr>
            <a:spLocks noChangeArrowheads="1"/>
          </p:cNvSpPr>
          <p:nvPr/>
        </p:nvSpPr>
        <p:spPr bwMode="auto">
          <a:xfrm>
            <a:off x="1331913" y="333375"/>
            <a:ext cx="6096000" cy="533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pl-PL" sz="2800">
                <a:latin typeface="Georgia" pitchFamily="18" charset="0"/>
              </a:rPr>
              <a:t>Reguła Hebba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2123728" y="530120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 smtClean="0">
                <a:latin typeface="Georgia" pitchFamily="18" charset="0"/>
              </a:rPr>
              <a:t>Często powtarzające się obrazy wejściowe dają więc silniejsza odpowiedź na wyjściu.</a:t>
            </a:r>
            <a:r>
              <a:rPr lang="pl-PL" b="1" dirty="0" smtClean="0">
                <a:latin typeface="Georgia" pitchFamily="18" charset="0"/>
              </a:rPr>
              <a:t> </a:t>
            </a:r>
            <a:endParaRPr lang="pl-PL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KISIM, WIMiIP, AGH</a:t>
            </a:r>
          </a:p>
        </p:txBody>
      </p:sp>
      <p:sp>
        <p:nvSpPr>
          <p:cNvPr id="538627" name="Text Box 3"/>
          <p:cNvSpPr txBox="1">
            <a:spLocks noChangeArrowheads="1"/>
          </p:cNvSpPr>
          <p:nvPr/>
        </p:nvSpPr>
        <p:spPr bwMode="auto">
          <a:xfrm>
            <a:off x="1619250" y="260350"/>
            <a:ext cx="66849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800">
                <a:latin typeface="Georgia" pitchFamily="18" charset="0"/>
              </a:rPr>
              <a:t>Interpretacja geometryczne reguły Hebba</a:t>
            </a:r>
            <a:endParaRPr lang="pl-PL" sz="4400">
              <a:latin typeface="Georgia" pitchFamily="18" charset="0"/>
              <a:ea typeface="ＭＳ Ｐゴシック" pitchFamily="34" charset="-128"/>
            </a:endParaRP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323528" y="1196752"/>
            <a:ext cx="3312368" cy="1728192"/>
            <a:chOff x="2496" y="1824"/>
            <a:chExt cx="2640" cy="1584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2496" y="2880"/>
              <a:ext cx="2640" cy="432"/>
            </a:xfrm>
            <a:prstGeom prst="straightConnector1">
              <a:avLst/>
            </a:prstGeom>
            <a:ln>
              <a:solidFill>
                <a:schemeClr val="tx2">
                  <a:lumMod val="95000"/>
                  <a:lumOff val="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2496" y="1920"/>
              <a:ext cx="1536" cy="1392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urved Connector 21"/>
            <p:cNvCxnSpPr/>
            <p:nvPr/>
          </p:nvCxnSpPr>
          <p:spPr>
            <a:xfrm rot="16200000" flipH="1">
              <a:off x="2952" y="2904"/>
              <a:ext cx="288" cy="240"/>
            </a:xfrm>
            <a:prstGeom prst="curvedConnector3">
              <a:avLst>
                <a:gd name="adj1" fmla="val -4283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8631" name="TextBox 26"/>
            <p:cNvSpPr txBox="1">
              <a:spLocks noChangeArrowheads="1"/>
            </p:cNvSpPr>
            <p:nvPr/>
          </p:nvSpPr>
          <p:spPr bwMode="auto">
            <a:xfrm>
              <a:off x="4870" y="2832"/>
              <a:ext cx="20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l-PL" sz="2400" i="1">
                  <a:latin typeface="Times New Roman" pitchFamily="18" charset="0"/>
                  <a:ea typeface="ＭＳ Ｐゴシック" pitchFamily="34" charset="-128"/>
                </a:rPr>
                <a:t>x</a:t>
              </a:r>
            </a:p>
          </p:txBody>
        </p:sp>
        <p:sp>
          <p:nvSpPr>
            <p:cNvPr id="538632" name="TextBox 27"/>
            <p:cNvSpPr txBox="1">
              <a:spLocks noChangeArrowheads="1"/>
            </p:cNvSpPr>
            <p:nvPr/>
          </p:nvSpPr>
          <p:spPr bwMode="auto">
            <a:xfrm>
              <a:off x="3579" y="1824"/>
              <a:ext cx="2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l-PL" sz="2400" i="1">
                  <a:solidFill>
                    <a:srgbClr val="008000"/>
                  </a:solidFill>
                  <a:latin typeface="Times New Roman" pitchFamily="18" charset="0"/>
                  <a:ea typeface="ＭＳ Ｐゴシック" pitchFamily="34" charset="-128"/>
                </a:rPr>
                <a:t>w</a:t>
              </a:r>
            </a:p>
          </p:txBody>
        </p:sp>
        <p:sp>
          <p:nvSpPr>
            <p:cNvPr id="538642" name="TextBox 42"/>
            <p:cNvSpPr txBox="1">
              <a:spLocks noChangeArrowheads="1"/>
            </p:cNvSpPr>
            <p:nvPr/>
          </p:nvSpPr>
          <p:spPr bwMode="auto">
            <a:xfrm>
              <a:off x="2880" y="2880"/>
              <a:ext cx="23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l-PL" sz="2400">
                  <a:solidFill>
                    <a:srgbClr val="FF0000"/>
                  </a:solidFill>
                  <a:latin typeface="Times New Roman" pitchFamily="18" charset="0"/>
                  <a:ea typeface="ＭＳ Ｐゴシック" pitchFamily="34" charset="-128"/>
                </a:rPr>
                <a:t>φ</a:t>
              </a:r>
            </a:p>
          </p:txBody>
        </p:sp>
        <p:cxnSp>
          <p:nvCxnSpPr>
            <p:cNvPr id="45" name="Straight Connector 44"/>
            <p:cNvCxnSpPr/>
            <p:nvPr/>
          </p:nvCxnSpPr>
          <p:spPr>
            <a:xfrm rot="16200000" flipH="1">
              <a:off x="3528" y="2424"/>
              <a:ext cx="1104" cy="192"/>
            </a:xfrm>
            <a:prstGeom prst="line">
              <a:avLst/>
            </a:prstGeom>
            <a:ln w="19050" cmpd="sng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8644" name="TextBox 47"/>
            <p:cNvSpPr txBox="1">
              <a:spLocks noChangeArrowheads="1"/>
            </p:cNvSpPr>
            <p:nvPr/>
          </p:nvSpPr>
          <p:spPr bwMode="auto">
            <a:xfrm>
              <a:off x="3237" y="3120"/>
              <a:ext cx="83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l-PL" sz="2400" dirty="0">
                  <a:latin typeface="Times New Roman" pitchFamily="18" charset="0"/>
                  <a:ea typeface="ＭＳ Ｐゴシック" pitchFamily="34" charset="-128"/>
                </a:rPr>
                <a:t>|</a:t>
              </a:r>
              <a:r>
                <a:rPr lang="pl-PL" sz="2400" dirty="0" err="1">
                  <a:latin typeface="Times New Roman" pitchFamily="18" charset="0"/>
                  <a:ea typeface="ＭＳ Ｐゴシック" pitchFamily="34" charset="-128"/>
                </a:rPr>
                <a:t>w|cos</a:t>
              </a:r>
              <a:r>
                <a:rPr lang="pl-PL" sz="2400" dirty="0">
                  <a:latin typeface="Times New Roman" pitchFamily="18" charset="0"/>
                  <a:ea typeface="ＭＳ Ｐゴシック" pitchFamily="34" charset="-128"/>
                </a:rPr>
                <a:t>(φ)</a:t>
              </a:r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3707904" y="980728"/>
            <a:ext cx="3260303" cy="2049337"/>
            <a:chOff x="2686" y="733"/>
            <a:chExt cx="2676" cy="1720"/>
          </a:xfrm>
        </p:grpSpPr>
        <p:cxnSp>
          <p:nvCxnSpPr>
            <p:cNvPr id="26" name="Straight Arrow Connector 5"/>
            <p:cNvCxnSpPr/>
            <p:nvPr/>
          </p:nvCxnSpPr>
          <p:spPr>
            <a:xfrm rot="592220" flipV="1">
              <a:off x="2686" y="1970"/>
              <a:ext cx="2639" cy="432"/>
            </a:xfrm>
            <a:prstGeom prst="straightConnector1">
              <a:avLst/>
            </a:prstGeom>
            <a:ln>
              <a:solidFill>
                <a:schemeClr val="tx2">
                  <a:lumMod val="95000"/>
                  <a:lumOff val="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6"/>
            <p:cNvCxnSpPr/>
            <p:nvPr/>
          </p:nvCxnSpPr>
          <p:spPr>
            <a:xfrm rot="592220" flipV="1">
              <a:off x="2776" y="922"/>
              <a:ext cx="1536" cy="1392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urved Connector 21"/>
            <p:cNvCxnSpPr/>
            <p:nvPr/>
          </p:nvCxnSpPr>
          <p:spPr>
            <a:xfrm rot="16792220" flipH="1">
              <a:off x="3165" y="1872"/>
              <a:ext cx="288" cy="240"/>
            </a:xfrm>
            <a:prstGeom prst="curvedConnector3">
              <a:avLst>
                <a:gd name="adj1" fmla="val -4283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6"/>
            <p:cNvSpPr txBox="1">
              <a:spLocks noChangeArrowheads="1"/>
            </p:cNvSpPr>
            <p:nvPr/>
          </p:nvSpPr>
          <p:spPr bwMode="auto">
            <a:xfrm>
              <a:off x="5062" y="2127"/>
              <a:ext cx="20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l-PL" sz="2400" i="1">
                  <a:latin typeface="Times New Roman" pitchFamily="18" charset="0"/>
                  <a:ea typeface="ＭＳ Ｐゴシック" pitchFamily="34" charset="-128"/>
                </a:rPr>
                <a:t>x</a:t>
              </a:r>
            </a:p>
          </p:txBody>
        </p:sp>
        <p:sp>
          <p:nvSpPr>
            <p:cNvPr id="32" name="TextBox 27"/>
            <p:cNvSpPr txBox="1">
              <a:spLocks noChangeArrowheads="1"/>
            </p:cNvSpPr>
            <p:nvPr/>
          </p:nvSpPr>
          <p:spPr bwMode="auto">
            <a:xfrm rot="592220">
              <a:off x="3963" y="910"/>
              <a:ext cx="2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l-PL" sz="2400" i="1">
                  <a:solidFill>
                    <a:srgbClr val="008000"/>
                  </a:solidFill>
                  <a:latin typeface="Times New Roman" pitchFamily="18" charset="0"/>
                  <a:ea typeface="ＭＳ Ｐゴシック" pitchFamily="34" charset="-128"/>
                </a:rPr>
                <a:t>w</a:t>
              </a:r>
            </a:p>
          </p:txBody>
        </p:sp>
        <p:sp>
          <p:nvSpPr>
            <p:cNvPr id="34" name="TextBox 42"/>
            <p:cNvSpPr txBox="1"/>
            <p:nvPr/>
          </p:nvSpPr>
          <p:spPr>
            <a:xfrm rot="592220">
              <a:off x="3094" y="1830"/>
              <a:ext cx="231" cy="2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l-PL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-109" charset="0"/>
                  <a:ea typeface="ＭＳ Ｐゴシック" pitchFamily="-109" charset="-128"/>
                  <a:cs typeface="ＭＳ Ｐゴシック" pitchFamily="-109" charset="-128"/>
                </a:rPr>
                <a:t>φ</a:t>
              </a:r>
            </a:p>
          </p:txBody>
        </p:sp>
        <p:cxnSp>
          <p:nvCxnSpPr>
            <p:cNvPr id="36" name="Straight Connector 44"/>
            <p:cNvCxnSpPr/>
            <p:nvPr/>
          </p:nvCxnSpPr>
          <p:spPr>
            <a:xfrm rot="16792220" flipH="1">
              <a:off x="3812" y="1568"/>
              <a:ext cx="1104" cy="192"/>
            </a:xfrm>
            <a:prstGeom prst="line">
              <a:avLst/>
            </a:prstGeom>
            <a:ln w="19050" cmpd="sng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47"/>
            <p:cNvSpPr txBox="1">
              <a:spLocks noChangeArrowheads="1"/>
            </p:cNvSpPr>
            <p:nvPr/>
          </p:nvSpPr>
          <p:spPr bwMode="auto">
            <a:xfrm>
              <a:off x="2791" y="2162"/>
              <a:ext cx="143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l-PL" sz="2400" dirty="0" err="1" smtClean="0">
                  <a:latin typeface="Times New Roman" pitchFamily="18" charset="0"/>
                  <a:ea typeface="ＭＳ Ｐゴシック" pitchFamily="34" charset="-128"/>
                </a:rPr>
                <a:t>w</a:t>
              </a:r>
              <a:r>
                <a:rPr lang="pl-PL" sz="2400" baseline="30000" dirty="0" err="1" smtClean="0">
                  <a:latin typeface="Times New Roman" pitchFamily="18" charset="0"/>
                  <a:ea typeface="ＭＳ Ｐゴシック" pitchFamily="34" charset="-128"/>
                </a:rPr>
                <a:t>T</a:t>
              </a:r>
              <a:r>
                <a:rPr lang="pl-PL" sz="2400" dirty="0" err="1" smtClean="0">
                  <a:latin typeface="Times New Roman" pitchFamily="18" charset="0"/>
                  <a:ea typeface="ＭＳ Ｐゴシック" pitchFamily="34" charset="-128"/>
                </a:rPr>
                <a:t>x</a:t>
              </a:r>
              <a:r>
                <a:rPr lang="pl-PL" sz="2400" dirty="0" err="1">
                  <a:latin typeface="Times New Roman" pitchFamily="18" charset="0"/>
                  <a:ea typeface="ＭＳ Ｐゴシック" pitchFamily="34" charset="-128"/>
                </a:rPr>
                <a:t>=|x||w|cos</a:t>
              </a:r>
              <a:r>
                <a:rPr lang="pl-PL" sz="2400" dirty="0">
                  <a:latin typeface="Times New Roman" pitchFamily="18" charset="0"/>
                  <a:ea typeface="ＭＳ Ｐゴシック" pitchFamily="34" charset="-128"/>
                </a:rPr>
                <a:t>(φ)</a:t>
              </a:r>
            </a:p>
          </p:txBody>
        </p:sp>
        <p:cxnSp>
          <p:nvCxnSpPr>
            <p:cNvPr id="38" name="Straight Arrow Connector 23"/>
            <p:cNvCxnSpPr/>
            <p:nvPr/>
          </p:nvCxnSpPr>
          <p:spPr>
            <a:xfrm rot="592220" flipV="1">
              <a:off x="2787" y="798"/>
              <a:ext cx="2304" cy="158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25"/>
            <p:cNvCxnSpPr/>
            <p:nvPr/>
          </p:nvCxnSpPr>
          <p:spPr>
            <a:xfrm rot="592220" flipV="1">
              <a:off x="4431" y="940"/>
              <a:ext cx="767" cy="192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29"/>
            <p:cNvSpPr txBox="1">
              <a:spLocks noChangeArrowheads="1"/>
            </p:cNvSpPr>
            <p:nvPr/>
          </p:nvSpPr>
          <p:spPr bwMode="auto">
            <a:xfrm>
              <a:off x="4722" y="1172"/>
              <a:ext cx="6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l-PL" sz="2400">
                  <a:solidFill>
                    <a:srgbClr val="FF0000"/>
                  </a:solidFill>
                  <a:latin typeface="Times New Roman" pitchFamily="18" charset="0"/>
                  <a:ea typeface="ＭＳ Ｐゴシック" pitchFamily="34" charset="-128"/>
                </a:rPr>
                <a:t>w(t+1)</a:t>
              </a:r>
            </a:p>
          </p:txBody>
        </p:sp>
        <p:sp>
          <p:nvSpPr>
            <p:cNvPr id="42" name="TextBox 31"/>
            <p:cNvSpPr txBox="1">
              <a:spLocks noChangeArrowheads="1"/>
            </p:cNvSpPr>
            <p:nvPr/>
          </p:nvSpPr>
          <p:spPr bwMode="auto">
            <a:xfrm>
              <a:off x="4552" y="733"/>
              <a:ext cx="37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l-PL" sz="2400">
                  <a:solidFill>
                    <a:schemeClr val="accent2"/>
                  </a:solidFill>
                  <a:latin typeface="Times New Roman" pitchFamily="18" charset="0"/>
                  <a:ea typeface="ＭＳ Ｐゴシック" pitchFamily="34" charset="-128"/>
                </a:rPr>
                <a:t>Δw</a:t>
              </a:r>
            </a:p>
          </p:txBody>
        </p:sp>
      </p:grpSp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3356992"/>
            <a:ext cx="2664296" cy="1515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251520" y="3284984"/>
            <a:ext cx="4191000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 dirty="0">
                <a:latin typeface="Georgia" pitchFamily="18" charset="0"/>
              </a:rPr>
              <a:t>Wektor wag przemieszcza się w kierunku środka ciężkości wielkości uczących</a:t>
            </a:r>
          </a:p>
          <a:p>
            <a:endParaRPr lang="pl-PL" sz="3200" dirty="0">
              <a:latin typeface="Georgia" pitchFamily="18" charset="0"/>
              <a:ea typeface="ＭＳ Ｐゴシック" pitchFamily="34" charset="-128"/>
            </a:endParaRPr>
          </a:p>
        </p:txBody>
      </p:sp>
      <p:sp>
        <p:nvSpPr>
          <p:cNvPr id="46" name="Text Box 3"/>
          <p:cNvSpPr txBox="1">
            <a:spLocks noChangeArrowheads="1"/>
          </p:cNvSpPr>
          <p:nvPr/>
        </p:nvSpPr>
        <p:spPr bwMode="auto">
          <a:xfrm>
            <a:off x="323529" y="4653136"/>
            <a:ext cx="489654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u="sng" dirty="0">
                <a:latin typeface="Georgia" pitchFamily="18" charset="0"/>
              </a:rPr>
              <a:t>Niebezpieczeństwo:</a:t>
            </a:r>
          </a:p>
          <a:p>
            <a:r>
              <a:rPr lang="pl-PL" sz="2400" dirty="0">
                <a:latin typeface="Georgia" pitchFamily="18" charset="0"/>
              </a:rPr>
              <a:t>Długość wektora wag rośnie w sposób nieograniczony </a:t>
            </a:r>
            <a:endParaRPr lang="pl-PL" sz="2400" dirty="0" smtClean="0">
              <a:latin typeface="Georgia" pitchFamily="18" charset="0"/>
            </a:endParaRPr>
          </a:p>
          <a:p>
            <a:r>
              <a:rPr lang="pl-PL" sz="2000" dirty="0" smtClean="0">
                <a:latin typeface="Georgia" pitchFamily="18" charset="0"/>
              </a:rPr>
              <a:t>(</a:t>
            </a:r>
            <a:r>
              <a:rPr lang="pl-PL" sz="2000" dirty="0">
                <a:latin typeface="Georgia" pitchFamily="18" charset="0"/>
              </a:rPr>
              <a:t>o ile nie zapewnimy stopniowego zmniejszania współczynnika </a:t>
            </a:r>
            <a:r>
              <a:rPr lang="pl-PL" sz="2000" i="1" dirty="0">
                <a:latin typeface="Georgia" pitchFamily="18" charset="0"/>
              </a:rPr>
              <a:t>c</a:t>
            </a:r>
            <a:r>
              <a:rPr lang="pl-PL" sz="2000" dirty="0" smtClean="0">
                <a:latin typeface="Georgia" pitchFamily="18" charset="0"/>
              </a:rPr>
              <a:t>)</a:t>
            </a:r>
            <a:endParaRPr lang="pl-PL" sz="3200" dirty="0">
              <a:latin typeface="Georgia" pitchFamily="18" charset="0"/>
              <a:ea typeface="ＭＳ Ｐゴシック" pitchFamily="34" charset="-128"/>
            </a:endParaRP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4725144"/>
            <a:ext cx="330411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KISIM, WIMiIP, AGH</a:t>
            </a:r>
          </a:p>
        </p:txBody>
      </p:sp>
      <p:sp>
        <p:nvSpPr>
          <p:cNvPr id="429058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188913"/>
            <a:ext cx="7772400" cy="533400"/>
          </a:xfrm>
          <a:ln/>
        </p:spPr>
        <p:txBody>
          <a:bodyPr/>
          <a:lstStyle/>
          <a:p>
            <a:r>
              <a:rPr lang="pl-PL" dirty="0"/>
              <a:t>Uczenie sieci jednowarstwowej</a:t>
            </a:r>
          </a:p>
        </p:txBody>
      </p:sp>
      <p:graphicFrame>
        <p:nvGraphicFramePr>
          <p:cNvPr id="429059" name="Object 9"/>
          <p:cNvGraphicFramePr>
            <a:graphicFrameLocks noChangeAspect="1"/>
          </p:cNvGraphicFramePr>
          <p:nvPr/>
        </p:nvGraphicFramePr>
        <p:xfrm>
          <a:off x="395536" y="1268760"/>
          <a:ext cx="5524500" cy="4094162"/>
        </p:xfrm>
        <a:graphic>
          <a:graphicData uri="http://schemas.openxmlformats.org/presentationml/2006/ole">
            <p:oleObj spid="_x0000_s100354" name="VISIO" r:id="rId3" imgW="5524920" imgH="4093920" progId="">
              <p:embed/>
            </p:oleObj>
          </a:graphicData>
        </a:graphic>
      </p:graphicFrame>
      <p:sp>
        <p:nvSpPr>
          <p:cNvPr id="5" name="Prostokąt 4"/>
          <p:cNvSpPr/>
          <p:nvPr/>
        </p:nvSpPr>
        <p:spPr>
          <a:xfrm>
            <a:off x="5724128" y="1484784"/>
            <a:ext cx="2826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solidFill>
                  <a:srgbClr val="000000"/>
                </a:solidFill>
                <a:latin typeface="Times New Roman" pitchFamily="18" charset="0"/>
                <a:ea typeface="ヒラギノ明朝 ProN W3" pitchFamily="-111" charset="-128"/>
                <a:sym typeface="Times New Roman" pitchFamily="18" charset="0"/>
              </a:rPr>
              <a:t>minimalizacja </a:t>
            </a:r>
            <a:r>
              <a:rPr lang="pl-PL" dirty="0">
                <a:solidFill>
                  <a:srgbClr val="000000"/>
                </a:solidFill>
                <a:latin typeface="Times New Roman" pitchFamily="18" charset="0"/>
                <a:ea typeface="ヒラギノ明朝 ProN W3" pitchFamily="-111" charset="-128"/>
                <a:sym typeface="Times New Roman" pitchFamily="18" charset="0"/>
              </a:rPr>
              <a:t>b</a:t>
            </a:r>
            <a:r>
              <a:rPr lang="pl-PL" dirty="0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łę</a:t>
            </a:r>
            <a:r>
              <a:rPr lang="pl-PL" dirty="0">
                <a:solidFill>
                  <a:srgbClr val="000000"/>
                </a:solidFill>
                <a:latin typeface="Times New Roman" pitchFamily="18" charset="0"/>
                <a:ea typeface="ヒラギノ明朝 ProN W3" pitchFamily="-111" charset="-128"/>
                <a:sym typeface="Times New Roman" pitchFamily="18" charset="0"/>
              </a:rPr>
              <a:t>du uczenia</a:t>
            </a:r>
            <a:endParaRPr lang="pl-PL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23528" y="5661248"/>
            <a:ext cx="8305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 b="1" dirty="0">
                <a:solidFill>
                  <a:srgbClr val="000000"/>
                </a:solidFill>
                <a:latin typeface="Times New Roman" pitchFamily="18" charset="0"/>
                <a:ea typeface="ヒラギノ明朝 ProN W3" pitchFamily="-111" charset="-128"/>
                <a:sym typeface="Times New Roman" pitchFamily="18" charset="0"/>
              </a:rPr>
              <a:t>Dla jakich warto</a:t>
            </a:r>
            <a:r>
              <a:rPr lang="pl-PL" sz="2400" b="1" dirty="0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ś</a:t>
            </a:r>
            <a:r>
              <a:rPr lang="pl-PL" sz="2400" b="1" dirty="0">
                <a:solidFill>
                  <a:srgbClr val="000000"/>
                </a:solidFill>
                <a:latin typeface="Times New Roman" pitchFamily="18" charset="0"/>
                <a:ea typeface="ヒラギノ明朝 ProN W3" pitchFamily="-111" charset="-128"/>
                <a:sym typeface="Times New Roman" pitchFamily="18" charset="0"/>
              </a:rPr>
              <a:t>ci wspó</a:t>
            </a:r>
            <a:r>
              <a:rPr lang="pl-PL" sz="2400" b="1" dirty="0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ł</a:t>
            </a:r>
            <a:r>
              <a:rPr lang="pl-PL" sz="2400" b="1" dirty="0">
                <a:solidFill>
                  <a:srgbClr val="000000"/>
                </a:solidFill>
                <a:latin typeface="Times New Roman" pitchFamily="18" charset="0"/>
                <a:ea typeface="ヒラギノ明朝 ProN W3" pitchFamily="-111" charset="-128"/>
                <a:sym typeface="Times New Roman" pitchFamily="18" charset="0"/>
              </a:rPr>
              <a:t>czynników wagowych, b</a:t>
            </a:r>
            <a:r>
              <a:rPr lang="pl-PL" sz="2400" b="1" dirty="0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łą</a:t>
            </a:r>
            <a:r>
              <a:rPr lang="pl-PL" sz="2400" b="1" dirty="0">
                <a:solidFill>
                  <a:srgbClr val="000000"/>
                </a:solidFill>
                <a:latin typeface="Times New Roman" pitchFamily="18" charset="0"/>
                <a:ea typeface="ヒラギノ明朝 ProN W3" pitchFamily="-111" charset="-128"/>
                <a:sym typeface="Times New Roman" pitchFamily="18" charset="0"/>
              </a:rPr>
              <a:t>d uczenia przyjmuje najmniejsz</a:t>
            </a:r>
            <a:r>
              <a:rPr lang="pl-PL" sz="2400" b="1" dirty="0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ą</a:t>
            </a:r>
            <a:r>
              <a:rPr lang="pl-PL" sz="2400" b="1" dirty="0">
                <a:solidFill>
                  <a:srgbClr val="000000"/>
                </a:solidFill>
                <a:latin typeface="Times New Roman" pitchFamily="18" charset="0"/>
                <a:ea typeface="ヒラギノ明朝 ProN W3" pitchFamily="-111" charset="-128"/>
                <a:sym typeface="Times New Roman" pitchFamily="18" charset="0"/>
              </a:rPr>
              <a:t> (minimaln</a:t>
            </a:r>
            <a:r>
              <a:rPr lang="pl-PL" sz="2400" b="1" dirty="0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ą</a:t>
            </a:r>
            <a:r>
              <a:rPr lang="pl-PL" sz="2400" b="1" dirty="0">
                <a:solidFill>
                  <a:srgbClr val="000000"/>
                </a:solidFill>
                <a:latin typeface="Times New Roman" pitchFamily="18" charset="0"/>
                <a:ea typeface="ヒラギノ明朝 ProN W3" pitchFamily="-111" charset="-128"/>
                <a:sym typeface="Times New Roman" pitchFamily="18" charset="0"/>
              </a:rPr>
              <a:t>) warto</a:t>
            </a:r>
            <a:r>
              <a:rPr lang="pl-PL" sz="2400" b="1" dirty="0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ść</a:t>
            </a:r>
            <a:r>
              <a:rPr lang="pl-PL" sz="2400" b="1" dirty="0">
                <a:solidFill>
                  <a:srgbClr val="000000"/>
                </a:solidFill>
                <a:latin typeface="Times New Roman" pitchFamily="18" charset="0"/>
                <a:ea typeface="ヒラギノ明朝 ProN W3" pitchFamily="-111" charset="-128"/>
                <a:sym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KISIM, WIMiIP, AGH</a:t>
            </a:r>
          </a:p>
        </p:txBody>
      </p:sp>
      <p:graphicFrame>
        <p:nvGraphicFramePr>
          <p:cNvPr id="445444" name="Object 8"/>
          <p:cNvGraphicFramePr>
            <a:graphicFrameLocks noChangeAspect="1"/>
          </p:cNvGraphicFramePr>
          <p:nvPr/>
        </p:nvGraphicFramePr>
        <p:xfrm>
          <a:off x="251520" y="1412776"/>
          <a:ext cx="4432743" cy="4248472"/>
        </p:xfrm>
        <a:graphic>
          <a:graphicData uri="http://schemas.openxmlformats.org/presentationml/2006/ole">
            <p:oleObj spid="_x0000_s101378" name="VISIO" r:id="rId3" imgW="4124880" imgH="3952440" progId="">
              <p:embed/>
            </p:oleObj>
          </a:graphicData>
        </a:graphic>
      </p:graphicFrame>
      <p:sp>
        <p:nvSpPr>
          <p:cNvPr id="445446" name="Rectangle 2"/>
          <p:cNvSpPr>
            <a:spLocks noChangeArrowheads="1"/>
          </p:cNvSpPr>
          <p:nvPr/>
        </p:nvSpPr>
        <p:spPr bwMode="auto">
          <a:xfrm>
            <a:off x="611188" y="26035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pl-PL" sz="2800" kern="0" dirty="0">
                <a:solidFill>
                  <a:srgbClr val="000000"/>
                </a:solidFill>
                <a:latin typeface="Georgia"/>
                <a:ea typeface="+mj-ea"/>
                <a:cs typeface="+mj-cs"/>
              </a:rPr>
              <a:t>Uczenie sieci wielowarstwowej</a:t>
            </a:r>
            <a:endParaRPr lang="pl-PL" sz="2800" dirty="0" smtClean="0">
              <a:latin typeface="Georgia" pitchFamily="18" charset="0"/>
            </a:endParaRPr>
          </a:p>
          <a:p>
            <a:pPr algn="ctr"/>
            <a:r>
              <a:rPr lang="pl-PL" sz="2800" dirty="0" smtClean="0">
                <a:latin typeface="Georgia" pitchFamily="18" charset="0"/>
              </a:rPr>
              <a:t>Algorytm </a:t>
            </a:r>
            <a:r>
              <a:rPr lang="pl-PL" sz="2800" dirty="0">
                <a:latin typeface="Georgia" pitchFamily="18" charset="0"/>
              </a:rPr>
              <a:t>wstecznej propagacji błędu</a:t>
            </a:r>
          </a:p>
        </p:txBody>
      </p:sp>
      <p:sp>
        <p:nvSpPr>
          <p:cNvPr id="7" name="Prostokąt 6"/>
          <p:cNvSpPr/>
          <p:nvPr/>
        </p:nvSpPr>
        <p:spPr>
          <a:xfrm>
            <a:off x="1115616" y="5373216"/>
            <a:ext cx="2544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rgbClr val="000000"/>
                </a:solidFill>
                <a:latin typeface="Times New Roman" pitchFamily="18" charset="0"/>
                <a:ea typeface="ヒラギノ明朝 ProN W3" pitchFamily="-111" charset="-128"/>
                <a:sym typeface="Times New Roman" pitchFamily="18" charset="0"/>
              </a:rPr>
              <a:t>Rzutowanie wstecz b</a:t>
            </a:r>
            <a:r>
              <a:rPr lang="pl-PL" dirty="0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rPr>
              <a:t>łę</a:t>
            </a:r>
            <a:r>
              <a:rPr lang="pl-PL" dirty="0">
                <a:solidFill>
                  <a:srgbClr val="000000"/>
                </a:solidFill>
                <a:latin typeface="Times New Roman" pitchFamily="18" charset="0"/>
                <a:ea typeface="ヒラギノ明朝 ProN W3" pitchFamily="-111" charset="-128"/>
                <a:sym typeface="Times New Roman" pitchFamily="18" charset="0"/>
              </a:rPr>
              <a:t>du</a:t>
            </a:r>
            <a:endParaRPr lang="pl-PL" dirty="0"/>
          </a:p>
        </p:txBody>
      </p:sp>
      <p:sp>
        <p:nvSpPr>
          <p:cNvPr id="8" name="Prostokąt 7"/>
          <p:cNvSpPr/>
          <p:nvPr/>
        </p:nvSpPr>
        <p:spPr>
          <a:xfrm>
            <a:off x="4644008" y="1268760"/>
            <a:ext cx="410445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pl-PL" sz="2000" dirty="0" smtClean="0">
                <a:latin typeface="Georgia" pitchFamily="18" charset="0"/>
                <a:sym typeface="Times New Roman" pitchFamily="18" charset="0"/>
              </a:rPr>
              <a:t>Dla każdej próbnej liczby neuronów ukrytych tworzymy  losowe wagi początkowe i uczymy sieć do chwili, gdy przestajemy osiągać poprawę. 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pl-PL" sz="2000" dirty="0" smtClean="0">
                <a:latin typeface="Georgia" pitchFamily="18" charset="0"/>
                <a:sym typeface="Times New Roman" pitchFamily="18" charset="0"/>
              </a:rPr>
              <a:t>Sprawdzamy działanie sieci przy pomocy danych testowych. 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pl-PL" sz="2000" dirty="0" smtClean="0">
                <a:latin typeface="Georgia" pitchFamily="18" charset="0"/>
                <a:sym typeface="Times New Roman" pitchFamily="18" charset="0"/>
              </a:rPr>
              <a:t>Jeżeli jakość sieci jest wyraźnie gorsza niż na zbiorze uczącym, to:</a:t>
            </a:r>
          </a:p>
          <a:p>
            <a:pPr marL="19050" indent="-19050"/>
            <a:endParaRPr lang="pl-PL" sz="2000" dirty="0" smtClean="0">
              <a:latin typeface="Georgia" pitchFamily="18" charset="0"/>
              <a:sym typeface="Times New Roman" pitchFamily="18" charset="0"/>
            </a:endParaRPr>
          </a:p>
          <a:p>
            <a:pPr marL="265113" indent="-176213"/>
            <a:r>
              <a:rPr lang="pl-PL" sz="1600" dirty="0" smtClean="0">
                <a:latin typeface="Georgia" pitchFamily="18" charset="0"/>
                <a:sym typeface="Times New Roman" pitchFamily="18" charset="0"/>
              </a:rPr>
              <a:t>- albo zbiór uczący jest zły (za mały lub mało reprezentatywny) </a:t>
            </a:r>
          </a:p>
          <a:p>
            <a:pPr marL="265113" indent="-176213"/>
            <a:r>
              <a:rPr lang="pl-PL" sz="1600" dirty="0" smtClean="0">
                <a:latin typeface="Georgia" pitchFamily="18" charset="0"/>
                <a:sym typeface="Times New Roman" pitchFamily="18" charset="0"/>
              </a:rPr>
              <a:t>- albo mamy za dużo neuronów ukrytych. Sieć jest przetrenowana.</a:t>
            </a:r>
            <a:endParaRPr lang="pl-PL" sz="2800" dirty="0" smtClean="0">
              <a:solidFill>
                <a:schemeClr val="tx2"/>
              </a:solidFill>
              <a:latin typeface="Georgia" pitchFamily="18" charset="0"/>
              <a:ea typeface="ヒラギノ明朝 ProN W3" pitchFamily="-111" charset="-128"/>
              <a:sym typeface="Times New Roman" pitchFamily="18" charset="0"/>
            </a:endParaRPr>
          </a:p>
          <a:p>
            <a:pPr marL="19050" indent="-19050"/>
            <a:endParaRPr lang="pl-PL" sz="2000" dirty="0">
              <a:latin typeface="Georgia" pitchFamily="18" charset="0"/>
              <a:sym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KISIM, WIMiIP, AGH</a:t>
            </a:r>
          </a:p>
        </p:txBody>
      </p:sp>
      <p:sp>
        <p:nvSpPr>
          <p:cNvPr id="4515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188913"/>
            <a:ext cx="7772400" cy="685800"/>
          </a:xfrm>
          <a:ln/>
        </p:spPr>
        <p:txBody>
          <a:bodyPr/>
          <a:lstStyle/>
          <a:p>
            <a:r>
              <a:rPr lang="pl-PL" sz="3200"/>
              <a:t>Ile warstw ukrytych ?</a:t>
            </a:r>
          </a:p>
        </p:txBody>
      </p:sp>
      <p:sp>
        <p:nvSpPr>
          <p:cNvPr id="451587" name="Text Box 3"/>
          <p:cNvSpPr txBox="1">
            <a:spLocks noChangeArrowheads="1"/>
          </p:cNvSpPr>
          <p:nvPr/>
        </p:nvSpPr>
        <p:spPr bwMode="auto">
          <a:xfrm>
            <a:off x="304800" y="1219200"/>
            <a:ext cx="85344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 dirty="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Sieci o wi</a:t>
            </a:r>
            <a:r>
              <a:rPr lang="pl-PL" sz="2400" dirty="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ę</a:t>
            </a:r>
            <a:r>
              <a:rPr lang="pl-PL" sz="2400" dirty="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kszej liczbie warstw ukrytych ucz</a:t>
            </a:r>
            <a:r>
              <a:rPr lang="pl-PL" sz="2400" dirty="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ą</a:t>
            </a:r>
            <a:r>
              <a:rPr lang="pl-PL" sz="2400" dirty="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 si</a:t>
            </a:r>
            <a:r>
              <a:rPr lang="pl-PL" sz="2400" dirty="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ę</a:t>
            </a:r>
            <a:r>
              <a:rPr lang="pl-PL" sz="2400" dirty="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 d</a:t>
            </a:r>
            <a:r>
              <a:rPr lang="pl-PL" sz="2400" dirty="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ł</a:t>
            </a:r>
            <a:r>
              <a:rPr lang="pl-PL" sz="2400" dirty="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u</a:t>
            </a:r>
            <a:r>
              <a:rPr lang="pl-PL" sz="2400" dirty="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ż</a:t>
            </a:r>
            <a:r>
              <a:rPr lang="pl-PL" sz="2400" dirty="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ej i proces uczenia jest s</a:t>
            </a:r>
            <a:r>
              <a:rPr lang="pl-PL" sz="2400" dirty="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ł</a:t>
            </a:r>
            <a:r>
              <a:rPr lang="pl-PL" sz="2400" dirty="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abiej zbie</a:t>
            </a:r>
            <a:r>
              <a:rPr lang="pl-PL" sz="2400" dirty="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ż</a:t>
            </a:r>
            <a:r>
              <a:rPr lang="pl-PL" sz="2400" dirty="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ny. </a:t>
            </a:r>
          </a:p>
          <a:p>
            <a:endParaRPr lang="pl-PL" sz="2400" dirty="0">
              <a:solidFill>
                <a:schemeClr val="tx2"/>
              </a:solidFill>
              <a:latin typeface="Georgia" pitchFamily="18" charset="0"/>
              <a:ea typeface="ヒラギノ明朝 ProN W3" pitchFamily="-111" charset="-128"/>
              <a:sym typeface="Times New Roman" pitchFamily="18" charset="0"/>
            </a:endParaRPr>
          </a:p>
          <a:p>
            <a:r>
              <a:rPr lang="pl-PL" sz="2400" b="1" dirty="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Rozbudowanie sieci do dwóch warstw ukrytych jest uzasadnione w zagadnieniach w których sie</a:t>
            </a:r>
            <a:r>
              <a:rPr lang="pl-PL" sz="2400" b="1" dirty="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ć</a:t>
            </a:r>
            <a:r>
              <a:rPr lang="pl-PL" sz="2400" b="1" dirty="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 ma nauczy</a:t>
            </a:r>
            <a:r>
              <a:rPr lang="pl-PL" sz="2400" b="1" dirty="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ć</a:t>
            </a:r>
            <a:r>
              <a:rPr lang="pl-PL" sz="2400" b="1" dirty="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 si</a:t>
            </a:r>
            <a:r>
              <a:rPr lang="pl-PL" sz="2400" b="1" dirty="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ę</a:t>
            </a:r>
            <a:r>
              <a:rPr lang="pl-PL" sz="2400" b="1" dirty="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 funkcji nieci</a:t>
            </a:r>
            <a:r>
              <a:rPr lang="pl-PL" sz="2400" b="1" dirty="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ą</a:t>
            </a:r>
            <a:r>
              <a:rPr lang="pl-PL" sz="2400" b="1" dirty="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g</a:t>
            </a:r>
            <a:r>
              <a:rPr lang="pl-PL" sz="2400" b="1" dirty="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ł</a:t>
            </a:r>
            <a:r>
              <a:rPr lang="pl-PL" sz="2400" b="1" dirty="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ych. </a:t>
            </a:r>
          </a:p>
          <a:p>
            <a:endParaRPr lang="pl-PL" sz="2400" b="1" dirty="0">
              <a:solidFill>
                <a:schemeClr val="tx2"/>
              </a:solidFill>
              <a:latin typeface="Georgia" pitchFamily="18" charset="0"/>
              <a:ea typeface="ヒラギノ明朝 ProN W3" pitchFamily="-111" charset="-128"/>
              <a:sym typeface="Times New Roman" pitchFamily="18" charset="0"/>
            </a:endParaRPr>
          </a:p>
          <a:p>
            <a:r>
              <a:rPr lang="pl-PL" sz="2400" b="1" dirty="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Zaleca si</a:t>
            </a:r>
            <a:r>
              <a:rPr lang="pl-PL" sz="2400" b="1" dirty="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ę</a:t>
            </a:r>
            <a:r>
              <a:rPr lang="pl-PL" sz="2400" b="1" dirty="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 rozpoczyna</a:t>
            </a:r>
            <a:r>
              <a:rPr lang="pl-PL" sz="2400" b="1" dirty="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ć</a:t>
            </a:r>
            <a:r>
              <a:rPr lang="pl-PL" sz="2400" b="1" dirty="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 zawsze od jednej warstwy ukrytej. </a:t>
            </a:r>
            <a:endParaRPr lang="pl-PL" sz="2400" b="1" dirty="0" smtClean="0">
              <a:solidFill>
                <a:schemeClr val="tx2"/>
              </a:solidFill>
              <a:latin typeface="Georgia" pitchFamily="18" charset="0"/>
              <a:ea typeface="ヒラギノ明朝 ProN W3" pitchFamily="-111" charset="-128"/>
              <a:sym typeface="Times New Roman" pitchFamily="18" charset="0"/>
            </a:endParaRPr>
          </a:p>
          <a:p>
            <a:endParaRPr lang="pl-PL" sz="2400" dirty="0">
              <a:solidFill>
                <a:schemeClr val="tx2"/>
              </a:solidFill>
              <a:latin typeface="Georgia" pitchFamily="18" charset="0"/>
              <a:ea typeface="ヒラギノ明朝 ProN W3" pitchFamily="-111" charset="-128"/>
              <a:sym typeface="Times New Roman" pitchFamily="18" charset="0"/>
            </a:endParaRPr>
          </a:p>
          <a:p>
            <a:r>
              <a:rPr lang="pl-PL" sz="2400" dirty="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Je</a:t>
            </a:r>
            <a:r>
              <a:rPr lang="pl-PL" sz="2400" dirty="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ż</a:t>
            </a:r>
            <a:r>
              <a:rPr lang="pl-PL" sz="2400" dirty="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eli pomimo zwi</a:t>
            </a:r>
            <a:r>
              <a:rPr lang="pl-PL" sz="2400" dirty="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ę</a:t>
            </a:r>
            <a:r>
              <a:rPr lang="pl-PL" sz="2400" dirty="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kszenia liczby neuronów sie</a:t>
            </a:r>
            <a:r>
              <a:rPr lang="pl-PL" sz="2400" dirty="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ć</a:t>
            </a:r>
            <a:r>
              <a:rPr lang="pl-PL" sz="2400" dirty="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 uczy si</a:t>
            </a:r>
            <a:r>
              <a:rPr lang="pl-PL" sz="2400" dirty="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ę</a:t>
            </a:r>
            <a:r>
              <a:rPr lang="pl-PL" sz="2400" dirty="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 </a:t>
            </a:r>
            <a:r>
              <a:rPr lang="pl-PL" sz="2400" dirty="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ź</a:t>
            </a:r>
            <a:r>
              <a:rPr lang="pl-PL" sz="2400" dirty="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le, wówczas nale</a:t>
            </a:r>
            <a:r>
              <a:rPr lang="pl-PL" sz="2400" dirty="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ż</a:t>
            </a:r>
            <a:r>
              <a:rPr lang="pl-PL" sz="2400" dirty="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y podj</a:t>
            </a:r>
            <a:r>
              <a:rPr lang="pl-PL" sz="2400" dirty="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ąć</a:t>
            </a:r>
            <a:r>
              <a:rPr lang="pl-PL" sz="2400" dirty="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 prób</a:t>
            </a:r>
            <a:r>
              <a:rPr lang="pl-PL" sz="2400" dirty="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ę</a:t>
            </a:r>
            <a:r>
              <a:rPr lang="pl-PL" sz="2400" dirty="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 </a:t>
            </a:r>
            <a:r>
              <a:rPr lang="pl-PL" sz="2400" dirty="0">
                <a:solidFill>
                  <a:srgbClr val="006699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dodani</a:t>
            </a:r>
            <a:r>
              <a:rPr lang="pl-PL" sz="2400" dirty="0">
                <a:solidFill>
                  <a:srgbClr val="006699"/>
                </a:solidFill>
                <a:latin typeface="Georgia" pitchFamily="18" charset="0"/>
                <a:sym typeface="Times New Roman" pitchFamily="18" charset="0"/>
              </a:rPr>
              <a:t>a</a:t>
            </a:r>
            <a:r>
              <a:rPr lang="pl-PL" sz="2400" dirty="0">
                <a:solidFill>
                  <a:srgbClr val="006699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 dodatkowej drugiej warstwy</a:t>
            </a:r>
            <a:r>
              <a:rPr lang="pl-PL" sz="2400" dirty="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 ukrytej i </a:t>
            </a:r>
            <a:r>
              <a:rPr lang="pl-PL" sz="2400" dirty="0">
                <a:solidFill>
                  <a:srgbClr val="006699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zmniejszy</a:t>
            </a:r>
            <a:r>
              <a:rPr lang="pl-PL" sz="2400" dirty="0">
                <a:solidFill>
                  <a:srgbClr val="006699"/>
                </a:solidFill>
                <a:latin typeface="Georgia" pitchFamily="18" charset="0"/>
                <a:sym typeface="Times New Roman" pitchFamily="18" charset="0"/>
              </a:rPr>
              <a:t>ć</a:t>
            </a:r>
            <a:r>
              <a:rPr lang="pl-PL" sz="2400" dirty="0">
                <a:solidFill>
                  <a:srgbClr val="006699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 jednocze</a:t>
            </a:r>
            <a:r>
              <a:rPr lang="pl-PL" sz="2400" dirty="0">
                <a:solidFill>
                  <a:srgbClr val="006699"/>
                </a:solidFill>
                <a:latin typeface="Georgia" pitchFamily="18" charset="0"/>
                <a:sym typeface="Times New Roman" pitchFamily="18" charset="0"/>
              </a:rPr>
              <a:t>ś</a:t>
            </a:r>
            <a:r>
              <a:rPr lang="pl-PL" sz="2400" dirty="0">
                <a:solidFill>
                  <a:srgbClr val="006699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nie liczb</a:t>
            </a:r>
            <a:r>
              <a:rPr lang="pl-PL" sz="2400" dirty="0">
                <a:solidFill>
                  <a:srgbClr val="006699"/>
                </a:solidFill>
                <a:latin typeface="Georgia" pitchFamily="18" charset="0"/>
                <a:sym typeface="Times New Roman" pitchFamily="18" charset="0"/>
              </a:rPr>
              <a:t>ę</a:t>
            </a:r>
            <a:r>
              <a:rPr lang="pl-PL" sz="2400" dirty="0">
                <a:solidFill>
                  <a:srgbClr val="006699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 neuronów ukrytych</a:t>
            </a:r>
            <a:r>
              <a:rPr lang="pl-PL" sz="2400" dirty="0">
                <a:solidFill>
                  <a:schemeClr val="accent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.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KISIM, WIMiIP, AGH</a:t>
            </a:r>
          </a:p>
        </p:txBody>
      </p:sp>
      <p:sp>
        <p:nvSpPr>
          <p:cNvPr id="452610" name="Text Box 2"/>
          <p:cNvSpPr txBox="1">
            <a:spLocks noChangeArrowheads="1"/>
          </p:cNvSpPr>
          <p:nvPr/>
        </p:nvSpPr>
        <p:spPr bwMode="auto">
          <a:xfrm>
            <a:off x="381000" y="1371600"/>
            <a:ext cx="853440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Równie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ż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 i tutaj brak jednoznacznej odpowiedzi</a:t>
            </a:r>
          </a:p>
          <a:p>
            <a:endParaRPr lang="pl-PL" sz="2400">
              <a:solidFill>
                <a:schemeClr val="tx2"/>
              </a:solidFill>
              <a:latin typeface="Georgia" pitchFamily="18" charset="0"/>
              <a:ea typeface="ヒラギノ明朝 ProN W3" pitchFamily="-111" charset="-128"/>
              <a:sym typeface="Times New Roman" pitchFamily="18" charset="0"/>
            </a:endParaRPr>
          </a:p>
          <a:p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Zbyt </a:t>
            </a:r>
            <a:r>
              <a:rPr lang="pl-PL" sz="2400">
                <a:solidFill>
                  <a:srgbClr val="006699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ma</a:t>
            </a:r>
            <a:r>
              <a:rPr lang="pl-PL" sz="2400">
                <a:solidFill>
                  <a:srgbClr val="006699"/>
                </a:solidFill>
                <a:latin typeface="Georgia" pitchFamily="18" charset="0"/>
                <a:sym typeface="Times New Roman" pitchFamily="18" charset="0"/>
              </a:rPr>
              <a:t>ł</a:t>
            </a:r>
            <a:r>
              <a:rPr lang="pl-PL" sz="2400">
                <a:solidFill>
                  <a:srgbClr val="006699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a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 liczba neuronów w warstwie ukrytej - mog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ą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 wyst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ą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pi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ć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 trudno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ś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ci w uczenia sieci. </a:t>
            </a:r>
          </a:p>
          <a:p>
            <a:endParaRPr lang="pl-PL" sz="2400">
              <a:solidFill>
                <a:schemeClr val="tx2"/>
              </a:solidFill>
              <a:latin typeface="Georgia" pitchFamily="18" charset="0"/>
              <a:ea typeface="ヒラギノ明朝 ProN W3" pitchFamily="-111" charset="-128"/>
              <a:sym typeface="Times New Roman" pitchFamily="18" charset="0"/>
            </a:endParaRPr>
          </a:p>
          <a:p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Zbyt </a:t>
            </a:r>
            <a:r>
              <a:rPr lang="pl-PL" sz="2400">
                <a:solidFill>
                  <a:srgbClr val="006699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du</a:t>
            </a:r>
            <a:r>
              <a:rPr lang="pl-PL" sz="2400">
                <a:solidFill>
                  <a:srgbClr val="006699"/>
                </a:solidFill>
                <a:latin typeface="Georgia" pitchFamily="18" charset="0"/>
                <a:sym typeface="Times New Roman" pitchFamily="18" charset="0"/>
              </a:rPr>
              <a:t>ż</a:t>
            </a:r>
            <a:r>
              <a:rPr lang="pl-PL" sz="2400">
                <a:solidFill>
                  <a:srgbClr val="006699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a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 liczba neuronów -  wyd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ł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u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ż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enie czasu uczenia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.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 </a:t>
            </a:r>
            <a:endParaRPr lang="pl-PL" sz="2400">
              <a:solidFill>
                <a:schemeClr val="tx2"/>
              </a:solidFill>
              <a:latin typeface="Georgia" pitchFamily="18" charset="0"/>
              <a:sym typeface="Times New Roman" pitchFamily="18" charset="0"/>
            </a:endParaRPr>
          </a:p>
          <a:p>
            <a:endParaRPr lang="pl-PL" sz="2400">
              <a:solidFill>
                <a:schemeClr val="tx2"/>
              </a:solidFill>
              <a:latin typeface="Georgia" pitchFamily="18" charset="0"/>
              <a:sym typeface="Times New Roman" pitchFamily="18" charset="0"/>
            </a:endParaRPr>
          </a:p>
          <a:p>
            <a:r>
              <a:rPr lang="pl-PL" sz="240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M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o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ż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e doprowadzi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ć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 do tzw. nadmiernego dopasowania. Sie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ć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 uczy si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ę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 wtedy </a:t>
            </a:r>
            <a:r>
              <a:rPr lang="pl-PL" sz="2400">
                <a:solidFill>
                  <a:srgbClr val="006699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"na pami</a:t>
            </a:r>
            <a:r>
              <a:rPr lang="pl-PL" sz="2400">
                <a:solidFill>
                  <a:srgbClr val="006699"/>
                </a:solidFill>
                <a:latin typeface="Georgia" pitchFamily="18" charset="0"/>
                <a:sym typeface="Times New Roman" pitchFamily="18" charset="0"/>
              </a:rPr>
              <a:t>ęć</a:t>
            </a:r>
            <a:r>
              <a:rPr lang="pl-PL" sz="2400">
                <a:solidFill>
                  <a:srgbClr val="006699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"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 pewnych szczegó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ł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ów i zatraca zdolno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ść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 do uogólnie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ń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. Taka sie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ć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 uczy si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ę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 wprost idealnie i wiernie odwzorowuje warto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ś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ci zbioru ucz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ą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cego. Jednak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ż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e wyniki testowania sieci na danych spoza zbioru ucz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ą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cego s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ą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 zazwyczaj bardzo s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ł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abe. </a:t>
            </a:r>
          </a:p>
        </p:txBody>
      </p:sp>
      <p:sp>
        <p:nvSpPr>
          <p:cNvPr id="452611" name="Rectangle 3"/>
          <p:cNvSpPr>
            <a:spLocks noChangeArrowheads="1"/>
          </p:cNvSpPr>
          <p:nvPr/>
        </p:nvSpPr>
        <p:spPr bwMode="auto">
          <a:xfrm>
            <a:off x="1116013" y="260350"/>
            <a:ext cx="69484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sz="32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Ile neuronów w warstwach ukrytych ?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KISIM, WIMiIP, AGH</a:t>
            </a:r>
          </a:p>
        </p:txBody>
      </p:sp>
      <p:sp>
        <p:nvSpPr>
          <p:cNvPr id="456706" name="Text Box 2"/>
          <p:cNvSpPr txBox="1">
            <a:spLocks noChangeArrowheads="1"/>
          </p:cNvSpPr>
          <p:nvPr/>
        </p:nvSpPr>
        <p:spPr bwMode="auto">
          <a:xfrm>
            <a:off x="457200" y="1447800"/>
            <a:ext cx="85344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pl-PL" sz="2400" b="1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Reasumuj</a:t>
            </a:r>
            <a:r>
              <a:rPr lang="pl-PL" sz="2400" b="1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ą</a:t>
            </a:r>
            <a:r>
              <a:rPr lang="pl-PL" sz="2400" b="1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c:</a:t>
            </a:r>
            <a:br>
              <a:rPr lang="pl-PL" sz="2400" b="1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</a:br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Ze wzgl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ę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du na fakt, 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ż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e brak jest teoretycznych przes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ł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anek do projektowania topologii sieci, zgodnie z zaleceniami podanymi przez Masters'a, we wst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ę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pnych pracach nad sieci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ą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 dobrze jest przestrzega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ć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 nast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ę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puj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ą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cych 3 zasad: </a:t>
            </a:r>
          </a:p>
          <a:p>
            <a:pPr marL="457200" indent="-457200"/>
            <a:endParaRPr lang="pl-PL" sz="2400">
              <a:solidFill>
                <a:schemeClr val="tx2"/>
              </a:solidFill>
              <a:latin typeface="Georgia" pitchFamily="18" charset="0"/>
              <a:ea typeface="ヒラギノ明朝 ProN W3" pitchFamily="-111" charset="-128"/>
              <a:sym typeface="Times New Roman" pitchFamily="18" charset="0"/>
            </a:endParaRPr>
          </a:p>
          <a:p>
            <a:pPr marL="457200" indent="-457200">
              <a:buFontTx/>
              <a:buAutoNum type="arabicPeriod"/>
            </a:pPr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nale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ż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y stosowa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ć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 tylko jedn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ą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 warstw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ę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 ukryt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ą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, </a:t>
            </a:r>
          </a:p>
          <a:p>
            <a:pPr marL="457200" indent="-457200">
              <a:buFontTx/>
              <a:buAutoNum type="arabicPeriod"/>
            </a:pPr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nale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ż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y u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ż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ywa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ć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 niewielu neuronów ukrytych, </a:t>
            </a:r>
          </a:p>
          <a:p>
            <a:pPr marL="457200" indent="-457200">
              <a:buFontTx/>
              <a:buAutoNum type="arabicPeriod"/>
            </a:pPr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nale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ż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y uczy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ć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 sie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ć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 do granic mo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ż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liwo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ś</a:t>
            </a:r>
            <a:r>
              <a:rPr lang="pl-PL" sz="24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ci. </a:t>
            </a:r>
          </a:p>
          <a:p>
            <a:pPr marL="457200" indent="-457200"/>
            <a:endParaRPr lang="pl-PL" sz="2400">
              <a:solidFill>
                <a:schemeClr val="tx2"/>
              </a:solidFill>
              <a:latin typeface="Georgia" pitchFamily="18" charset="0"/>
              <a:ea typeface="ヒラギノ明朝 ProN W3" pitchFamily="-111" charset="-128"/>
              <a:sym typeface="Times New Roman" pitchFamily="18" charset="0"/>
            </a:endParaRPr>
          </a:p>
        </p:txBody>
      </p:sp>
      <p:sp>
        <p:nvSpPr>
          <p:cNvPr id="456708" name="Rectangle 3"/>
          <p:cNvSpPr>
            <a:spLocks noChangeArrowheads="1"/>
          </p:cNvSpPr>
          <p:nvPr/>
        </p:nvSpPr>
        <p:spPr bwMode="auto">
          <a:xfrm>
            <a:off x="611188" y="188913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pl-PL" sz="3200">
                <a:latin typeface="Georgia" pitchFamily="18" charset="0"/>
              </a:rPr>
              <a:t>Jak konstruować sieć 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KISIM, WIMiIP, AGH</a:t>
            </a: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smtClean="0"/>
              <a:t>Robot kolejkowy EWA-1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24075" y="4365625"/>
            <a:ext cx="6696075" cy="15128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pl-PL" smtClean="0"/>
              <a:t>- Moja konstrukcja jest optymalna, tylko ludzie nie dorośli do tego. Wolą sami stać w kolejkach. </a:t>
            </a:r>
          </a:p>
        </p:txBody>
      </p:sp>
      <p:sp>
        <p:nvSpPr>
          <p:cNvPr id="15365" name="Rectangle 4"/>
          <p:cNvSpPr>
            <a:spLocks noChangeArrowheads="1"/>
          </p:cNvSpPr>
          <p:nvPr/>
        </p:nvSpPr>
        <p:spPr bwMode="auto">
          <a:xfrm>
            <a:off x="4932363" y="1125538"/>
            <a:ext cx="298767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ct val="50000"/>
              </a:spcBef>
              <a:buSzPct val="70000"/>
            </a:pPr>
            <a:endParaRPr lang="pl-PL" sz="2800">
              <a:latin typeface="Georgia" pitchFamily="18" charset="0"/>
            </a:endParaRPr>
          </a:p>
        </p:txBody>
      </p:sp>
      <p:sp>
        <p:nvSpPr>
          <p:cNvPr id="15366" name="Rectangle 5"/>
          <p:cNvSpPr>
            <a:spLocks noChangeArrowheads="1"/>
          </p:cNvSpPr>
          <p:nvPr/>
        </p:nvSpPr>
        <p:spPr bwMode="auto">
          <a:xfrm>
            <a:off x="4284663" y="2060575"/>
            <a:ext cx="41751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buSzPct val="70000"/>
            </a:pPr>
            <a:r>
              <a:rPr lang="pl-PL" sz="2800">
                <a:latin typeface="Georgia" pitchFamily="18" charset="0"/>
              </a:rPr>
              <a:t>-Pan tu nie stał, pan nie jest w ciąży.</a:t>
            </a:r>
          </a:p>
        </p:txBody>
      </p:sp>
      <p:sp>
        <p:nvSpPr>
          <p:cNvPr id="15367" name="Rectangle 6"/>
          <p:cNvSpPr>
            <a:spLocks noChangeArrowheads="1"/>
          </p:cNvSpPr>
          <p:nvPr/>
        </p:nvSpPr>
        <p:spPr bwMode="auto">
          <a:xfrm>
            <a:off x="395288" y="5300663"/>
            <a:ext cx="14954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sz="1400"/>
              <a:t>Krzysztof Manc  </a:t>
            </a:r>
            <a:br>
              <a:rPr lang="pl-PL" sz="1400"/>
            </a:br>
            <a:r>
              <a:rPr lang="pl-PL" sz="1400"/>
              <a:t>(Wynalazca) </a:t>
            </a:r>
          </a:p>
        </p:txBody>
      </p:sp>
      <p:pic>
        <p:nvPicPr>
          <p:cNvPr id="1536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4365625"/>
            <a:ext cx="95250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6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268413"/>
            <a:ext cx="3567113" cy="2673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KISIM, WIMiIP, AGH</a:t>
            </a:r>
          </a:p>
        </p:txBody>
      </p:sp>
      <p:sp>
        <p:nvSpPr>
          <p:cNvPr id="457730" name="Text Box 2"/>
          <p:cNvSpPr txBox="1">
            <a:spLocks noChangeArrowheads="1"/>
          </p:cNvSpPr>
          <p:nvPr/>
        </p:nvSpPr>
        <p:spPr bwMode="auto">
          <a:xfrm>
            <a:off x="304800" y="1371600"/>
            <a:ext cx="8534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>
                <a:solidFill>
                  <a:schemeClr val="tx2"/>
                </a:solidFill>
                <a:latin typeface="Times New Roman" pitchFamily="18" charset="0"/>
                <a:ea typeface="ヒラギノ明朝 ProN W3" pitchFamily="-111" charset="-128"/>
                <a:sym typeface="Times New Roman" pitchFamily="18" charset="0"/>
              </a:rPr>
              <a:t>Oznak</a:t>
            </a:r>
            <a:r>
              <a:rPr lang="pl-PL" sz="2400">
                <a:solidFill>
                  <a:schemeClr val="tx2"/>
                </a:solidFill>
                <a:latin typeface="Times New Roman" pitchFamily="18" charset="0"/>
                <a:sym typeface="Times New Roman" pitchFamily="18" charset="0"/>
              </a:rPr>
              <a:t>ą</a:t>
            </a:r>
            <a:r>
              <a:rPr lang="pl-PL" sz="2400">
                <a:solidFill>
                  <a:schemeClr val="tx2"/>
                </a:solidFill>
                <a:latin typeface="Times New Roman" pitchFamily="18" charset="0"/>
                <a:ea typeface="ヒラギノ明朝 ProN W3" pitchFamily="-111" charset="-128"/>
                <a:sym typeface="Times New Roman" pitchFamily="18" charset="0"/>
              </a:rPr>
              <a:t> przetrenowania jest wzrost b</a:t>
            </a:r>
            <a:r>
              <a:rPr lang="pl-PL" sz="2400">
                <a:solidFill>
                  <a:schemeClr val="tx2"/>
                </a:solidFill>
                <a:latin typeface="Times New Roman" pitchFamily="18" charset="0"/>
                <a:sym typeface="Times New Roman" pitchFamily="18" charset="0"/>
              </a:rPr>
              <a:t>łę</a:t>
            </a:r>
            <a:r>
              <a:rPr lang="pl-PL" sz="2400">
                <a:solidFill>
                  <a:schemeClr val="tx2"/>
                </a:solidFill>
                <a:latin typeface="Times New Roman" pitchFamily="18" charset="0"/>
                <a:ea typeface="ヒラギノ明朝 ProN W3" pitchFamily="-111" charset="-128"/>
                <a:sym typeface="Times New Roman" pitchFamily="18" charset="0"/>
              </a:rPr>
              <a:t>du dla danych testowych, przy malej</a:t>
            </a:r>
            <a:r>
              <a:rPr lang="pl-PL" sz="2400">
                <a:solidFill>
                  <a:schemeClr val="tx2"/>
                </a:solidFill>
                <a:latin typeface="Times New Roman" pitchFamily="18" charset="0"/>
                <a:sym typeface="Times New Roman" pitchFamily="18" charset="0"/>
              </a:rPr>
              <a:t>ą</a:t>
            </a:r>
            <a:r>
              <a:rPr lang="pl-PL" sz="2400">
                <a:solidFill>
                  <a:schemeClr val="tx2"/>
                </a:solidFill>
                <a:latin typeface="Times New Roman" pitchFamily="18" charset="0"/>
                <a:ea typeface="ヒラギノ明朝 ProN W3" pitchFamily="-111" charset="-128"/>
                <a:sym typeface="Times New Roman" pitchFamily="18" charset="0"/>
              </a:rPr>
              <a:t>cym b</a:t>
            </a:r>
            <a:r>
              <a:rPr lang="pl-PL" sz="2400">
                <a:solidFill>
                  <a:schemeClr val="tx2"/>
                </a:solidFill>
                <a:latin typeface="Times New Roman" pitchFamily="18" charset="0"/>
                <a:sym typeface="Times New Roman" pitchFamily="18" charset="0"/>
              </a:rPr>
              <a:t>łę</a:t>
            </a:r>
            <a:r>
              <a:rPr lang="pl-PL" sz="2400">
                <a:solidFill>
                  <a:schemeClr val="tx2"/>
                </a:solidFill>
                <a:latin typeface="Times New Roman" pitchFamily="18" charset="0"/>
                <a:ea typeface="ヒラギノ明朝 ProN W3" pitchFamily="-111" charset="-128"/>
                <a:sym typeface="Times New Roman" pitchFamily="18" charset="0"/>
              </a:rPr>
              <a:t>dzie danych ucz</a:t>
            </a:r>
            <a:r>
              <a:rPr lang="pl-PL" sz="2400">
                <a:solidFill>
                  <a:schemeClr val="tx2"/>
                </a:solidFill>
                <a:latin typeface="Times New Roman" pitchFamily="18" charset="0"/>
                <a:sym typeface="Times New Roman" pitchFamily="18" charset="0"/>
              </a:rPr>
              <a:t>ą</a:t>
            </a:r>
            <a:r>
              <a:rPr lang="pl-PL" sz="2400">
                <a:solidFill>
                  <a:schemeClr val="tx2"/>
                </a:solidFill>
                <a:latin typeface="Times New Roman" pitchFamily="18" charset="0"/>
                <a:ea typeface="ヒラギノ明朝 ProN W3" pitchFamily="-111" charset="-128"/>
                <a:sym typeface="Times New Roman" pitchFamily="18" charset="0"/>
              </a:rPr>
              <a:t>cych</a:t>
            </a:r>
          </a:p>
        </p:txBody>
      </p:sp>
      <p:pic>
        <p:nvPicPr>
          <p:cNvPr id="4577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9625" y="2435225"/>
            <a:ext cx="4983163" cy="381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7732" name="Rectangle 4"/>
          <p:cNvSpPr>
            <a:spLocks noChangeArrowheads="1"/>
          </p:cNvSpPr>
          <p:nvPr/>
        </p:nvSpPr>
        <p:spPr bwMode="auto">
          <a:xfrm>
            <a:off x="1143000" y="288925"/>
            <a:ext cx="6813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32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Jak d</a:t>
            </a:r>
            <a:r>
              <a:rPr lang="pl-PL" sz="320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ł</a:t>
            </a:r>
            <a:r>
              <a:rPr lang="pl-PL" sz="32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ugo uczy</a:t>
            </a:r>
            <a:r>
              <a:rPr lang="pl-PL" sz="320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ć</a:t>
            </a:r>
            <a:r>
              <a:rPr lang="pl-PL" sz="32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 sie</a:t>
            </a:r>
            <a:r>
              <a:rPr lang="pl-PL" sz="320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ć</a:t>
            </a:r>
            <a:r>
              <a:rPr lang="pl-PL" sz="32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 ?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/>
              <a:t>KISIM, WIMiIP, AGH</a:t>
            </a:r>
          </a:p>
        </p:txBody>
      </p:sp>
      <p:sp>
        <p:nvSpPr>
          <p:cNvPr id="459780" name="Rectangle 3"/>
          <p:cNvSpPr>
            <a:spLocks noChangeArrowheads="1"/>
          </p:cNvSpPr>
          <p:nvPr/>
        </p:nvSpPr>
        <p:spPr bwMode="auto">
          <a:xfrm>
            <a:off x="1331913" y="260350"/>
            <a:ext cx="65817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32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Prawid</a:t>
            </a:r>
            <a:r>
              <a:rPr lang="pl-PL" sz="3200">
                <a:solidFill>
                  <a:schemeClr val="tx2"/>
                </a:solidFill>
                <a:latin typeface="Georgia" pitchFamily="18" charset="0"/>
                <a:sym typeface="Times New Roman" pitchFamily="18" charset="0"/>
              </a:rPr>
              <a:t>ł</a:t>
            </a:r>
            <a:r>
              <a:rPr lang="pl-PL" sz="3200">
                <a:solidFill>
                  <a:schemeClr val="tx2"/>
                </a:solidFill>
                <a:latin typeface="Georgia" pitchFamily="18" charset="0"/>
                <a:ea typeface="ヒラギノ明朝 ProN W3" pitchFamily="-111" charset="-128"/>
                <a:sym typeface="Times New Roman" pitchFamily="18" charset="0"/>
              </a:rPr>
              <a:t>owa procedura uczenia sieci</a:t>
            </a:r>
          </a:p>
        </p:txBody>
      </p:sp>
      <p:sp>
        <p:nvSpPr>
          <p:cNvPr id="459781" name="Rectangle 5"/>
          <p:cNvSpPr>
            <a:spLocks noChangeArrowheads="1"/>
          </p:cNvSpPr>
          <p:nvPr/>
        </p:nvSpPr>
        <p:spPr bwMode="auto">
          <a:xfrm>
            <a:off x="827088" y="1268413"/>
            <a:ext cx="6624637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58775" indent="-358775">
              <a:buFontTx/>
              <a:buChar char="•"/>
            </a:pPr>
            <a:r>
              <a:rPr lang="pl-PL" sz="2400" dirty="0">
                <a:latin typeface="Georgia" pitchFamily="18" charset="0"/>
              </a:rPr>
              <a:t>Ocena jakości sieci</a:t>
            </a:r>
          </a:p>
          <a:p>
            <a:pPr marL="358775" indent="-358775">
              <a:buFontTx/>
              <a:buChar char="•"/>
            </a:pPr>
            <a:endParaRPr lang="pl-PL" sz="2400" dirty="0">
              <a:latin typeface="Georgia" pitchFamily="18" charset="0"/>
            </a:endParaRPr>
          </a:p>
          <a:p>
            <a:pPr marL="358775" indent="-358775">
              <a:buFontTx/>
              <a:buChar char="•"/>
            </a:pPr>
            <a:r>
              <a:rPr lang="pl-PL" sz="2400" dirty="0">
                <a:latin typeface="Georgia" pitchFamily="18" charset="0"/>
              </a:rPr>
              <a:t>Zbiór danych do uczenia sieci</a:t>
            </a:r>
          </a:p>
          <a:p>
            <a:pPr marL="358775" indent="-358775">
              <a:buFontTx/>
              <a:buChar char="•"/>
            </a:pPr>
            <a:endParaRPr lang="pl-PL" sz="2400" dirty="0">
              <a:latin typeface="Georgia" pitchFamily="18" charset="0"/>
            </a:endParaRPr>
          </a:p>
          <a:p>
            <a:pPr marL="358775" indent="-358775">
              <a:buFontTx/>
              <a:buChar char="•"/>
            </a:pPr>
            <a:r>
              <a:rPr lang="pl-PL" sz="2400" dirty="0">
                <a:latin typeface="Georgia" pitchFamily="18" charset="0"/>
              </a:rPr>
              <a:t>Skalowanie sygnałów</a:t>
            </a:r>
          </a:p>
          <a:p>
            <a:pPr marL="358775" indent="-358775">
              <a:buFontTx/>
              <a:buChar char="•"/>
            </a:pPr>
            <a:endParaRPr lang="pl-PL" sz="2400" dirty="0">
              <a:latin typeface="Georgia" pitchFamily="18" charset="0"/>
            </a:endParaRPr>
          </a:p>
          <a:p>
            <a:pPr marL="358775" indent="-358775">
              <a:buFontTx/>
              <a:buChar char="•"/>
            </a:pPr>
            <a:r>
              <a:rPr lang="pl-PL" sz="2400" dirty="0">
                <a:latin typeface="Georgia" pitchFamily="18" charset="0"/>
              </a:rPr>
              <a:t>Liczebność zbioru danych uczących</a:t>
            </a:r>
          </a:p>
          <a:p>
            <a:pPr marL="358775" indent="-358775">
              <a:buFontTx/>
              <a:buChar char="•"/>
            </a:pPr>
            <a:endParaRPr lang="pl-PL" sz="2400" dirty="0">
              <a:latin typeface="Georgia" pitchFamily="18" charset="0"/>
            </a:endParaRPr>
          </a:p>
          <a:p>
            <a:pPr marL="358775" indent="-358775">
              <a:buFontTx/>
              <a:buChar char="•"/>
            </a:pPr>
            <a:r>
              <a:rPr lang="pl-PL" sz="2400" dirty="0">
                <a:latin typeface="Georgia" pitchFamily="18" charset="0"/>
              </a:rPr>
              <a:t>Rozkład danych w zbiorze uczącym</a:t>
            </a:r>
          </a:p>
          <a:p>
            <a:pPr marL="358775" indent="-358775">
              <a:buFontTx/>
              <a:buChar char="•"/>
            </a:pPr>
            <a:endParaRPr lang="pl-PL" sz="2400" dirty="0">
              <a:latin typeface="Georgia" pitchFamily="18" charset="0"/>
            </a:endParaRPr>
          </a:p>
          <a:p>
            <a:pPr marL="358775" indent="-358775">
              <a:buFontTx/>
              <a:buChar char="•"/>
            </a:pPr>
            <a:r>
              <a:rPr lang="pl-PL" sz="2400" dirty="0">
                <a:latin typeface="Georgia" pitchFamily="18" charset="0"/>
              </a:rPr>
              <a:t>Trendy danych uczących</a:t>
            </a:r>
          </a:p>
          <a:p>
            <a:pPr marL="358775" indent="-358775">
              <a:buFontTx/>
              <a:buChar char="•"/>
            </a:pPr>
            <a:endParaRPr lang="pl-PL" sz="2400" dirty="0">
              <a:latin typeface="Georgia" pitchFamily="18" charset="0"/>
            </a:endParaRPr>
          </a:p>
          <a:p>
            <a:pPr marL="358775" indent="-358775">
              <a:buFontTx/>
              <a:buChar char="•"/>
            </a:pPr>
            <a:r>
              <a:rPr lang="pl-PL" sz="2400" dirty="0">
                <a:solidFill>
                  <a:srgbClr val="FF0000"/>
                </a:solidFill>
                <a:latin typeface="Georgia" pitchFamily="18" charset="0"/>
              </a:rPr>
              <a:t>Sieć nie ma zdolności do ekstrapolacji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KISIM, WIMiIP, AGH</a:t>
            </a:r>
            <a:endParaRPr lang="pl-PL"/>
          </a:p>
        </p:txBody>
      </p:sp>
      <p:sp>
        <p:nvSpPr>
          <p:cNvPr id="3" name="pole tekstowe 2"/>
          <p:cNvSpPr txBox="1"/>
          <p:nvPr/>
        </p:nvSpPr>
        <p:spPr>
          <a:xfrm>
            <a:off x="539552" y="2420888"/>
            <a:ext cx="79928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atin typeface="+mn-lt"/>
              </a:rPr>
              <a:t>Automatyczne Sieci Neuronowe </a:t>
            </a:r>
          </a:p>
          <a:p>
            <a:pPr algn="ctr"/>
            <a:r>
              <a:rPr lang="pl-PL" sz="3200" dirty="0" smtClean="0">
                <a:latin typeface="+mn-lt"/>
              </a:rPr>
              <a:t>STATISTICA</a:t>
            </a:r>
          </a:p>
          <a:p>
            <a:pPr algn="ctr"/>
            <a:endParaRPr lang="pl-PL" sz="3200" dirty="0" smtClean="0">
              <a:latin typeface="+mn-lt"/>
            </a:endParaRPr>
          </a:p>
          <a:p>
            <a:pPr algn="ctr"/>
            <a:endParaRPr lang="pl-PL" sz="3200" dirty="0" smtClean="0">
              <a:latin typeface="+mn-lt"/>
            </a:endParaRPr>
          </a:p>
          <a:p>
            <a:pPr algn="ctr"/>
            <a:r>
              <a:rPr lang="pl-PL" sz="3200" dirty="0" err="1" smtClean="0">
                <a:latin typeface="+mn-lt"/>
              </a:rPr>
              <a:t>Adult_uczacy.sta</a:t>
            </a:r>
            <a:endParaRPr lang="pl-PL" sz="3200" dirty="0">
              <a:latin typeface="+mn-lt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KISIM, WIMiIP, AGH</a:t>
            </a:r>
            <a:endParaRPr lang="pl-PL"/>
          </a:p>
        </p:txBody>
      </p:sp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96752"/>
            <a:ext cx="8294687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ole tekstowe 3"/>
          <p:cNvSpPr txBox="1"/>
          <p:nvPr/>
        </p:nvSpPr>
        <p:spPr>
          <a:xfrm>
            <a:off x="2915816" y="188640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err="1" smtClean="0">
                <a:latin typeface="+mn-lt"/>
              </a:rPr>
              <a:t>Adult_uczacy.sta</a:t>
            </a:r>
            <a:endParaRPr lang="pl-PL" sz="3200" dirty="0">
              <a:latin typeface="+mn-lt"/>
            </a:endParaRPr>
          </a:p>
        </p:txBody>
      </p:sp>
      <p:sp>
        <p:nvSpPr>
          <p:cNvPr id="5" name="Prostokąt zaokrąglony 4"/>
          <p:cNvSpPr/>
          <p:nvPr/>
        </p:nvSpPr>
        <p:spPr>
          <a:xfrm>
            <a:off x="2987824" y="1196752"/>
            <a:ext cx="1224136" cy="576064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3200" b="1" dirty="0" smtClean="0">
                <a:solidFill>
                  <a:srgbClr val="C00000"/>
                </a:solidFill>
              </a:rPr>
              <a:t>1</a:t>
            </a:r>
            <a:endParaRPr lang="pl-PL" sz="3200" b="1" dirty="0">
              <a:solidFill>
                <a:srgbClr val="C00000"/>
              </a:solidFill>
            </a:endParaRPr>
          </a:p>
        </p:txBody>
      </p:sp>
      <p:sp>
        <p:nvSpPr>
          <p:cNvPr id="6" name="Prostokąt zaokrąglony 5"/>
          <p:cNvSpPr/>
          <p:nvPr/>
        </p:nvSpPr>
        <p:spPr>
          <a:xfrm>
            <a:off x="2843808" y="3284984"/>
            <a:ext cx="3888432" cy="576064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3200" b="1" dirty="0" smtClean="0">
                <a:solidFill>
                  <a:srgbClr val="C00000"/>
                </a:solidFill>
              </a:rPr>
              <a:t>2</a:t>
            </a:r>
            <a:endParaRPr lang="pl-PL" sz="3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KISIM, WIMiIP, AGH</a:t>
            </a:r>
            <a:endParaRPr lang="pl-PL"/>
          </a:p>
        </p:txBody>
      </p:sp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037387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zaokrąglony 3"/>
          <p:cNvSpPr/>
          <p:nvPr/>
        </p:nvSpPr>
        <p:spPr>
          <a:xfrm>
            <a:off x="3131840" y="1124744"/>
            <a:ext cx="2952328" cy="576064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800" b="1" dirty="0" smtClean="0">
                <a:solidFill>
                  <a:srgbClr val="C00000"/>
                </a:solidFill>
              </a:rPr>
              <a:t>3</a:t>
            </a:r>
            <a:endParaRPr lang="pl-PL" sz="2800" b="1" dirty="0">
              <a:solidFill>
                <a:srgbClr val="C00000"/>
              </a:solidFill>
            </a:endParaRPr>
          </a:p>
        </p:txBody>
      </p:sp>
      <p:pic>
        <p:nvPicPr>
          <p:cNvPr id="1751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2237" y="2362200"/>
            <a:ext cx="7751763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zaokrąglony 5"/>
          <p:cNvSpPr/>
          <p:nvPr/>
        </p:nvSpPr>
        <p:spPr>
          <a:xfrm>
            <a:off x="1259632" y="3068960"/>
            <a:ext cx="2952328" cy="576064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800" b="1" dirty="0" smtClean="0">
                <a:solidFill>
                  <a:srgbClr val="C00000"/>
                </a:solidFill>
              </a:rPr>
              <a:t>4</a:t>
            </a:r>
            <a:endParaRPr lang="pl-PL" sz="2800" b="1" dirty="0">
              <a:solidFill>
                <a:srgbClr val="C00000"/>
              </a:solidFill>
            </a:endParaRPr>
          </a:p>
        </p:txBody>
      </p:sp>
      <p:sp>
        <p:nvSpPr>
          <p:cNvPr id="7" name="Prostokąt zaokrąglony 6"/>
          <p:cNvSpPr/>
          <p:nvPr/>
        </p:nvSpPr>
        <p:spPr>
          <a:xfrm>
            <a:off x="4067944" y="6281936"/>
            <a:ext cx="2664296" cy="576064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800" b="1" dirty="0" smtClean="0">
                <a:solidFill>
                  <a:srgbClr val="C00000"/>
                </a:solidFill>
              </a:rPr>
              <a:t>5</a:t>
            </a:r>
            <a:endParaRPr lang="pl-PL" sz="2800" b="1" dirty="0">
              <a:solidFill>
                <a:srgbClr val="C00000"/>
              </a:solidFill>
            </a:endParaRPr>
          </a:p>
        </p:txBody>
      </p:sp>
      <p:sp>
        <p:nvSpPr>
          <p:cNvPr id="8" name="Prostokąt zaokrąglony 7"/>
          <p:cNvSpPr/>
          <p:nvPr/>
        </p:nvSpPr>
        <p:spPr>
          <a:xfrm>
            <a:off x="3923928" y="4005064"/>
            <a:ext cx="4248472" cy="1800200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800" b="1" dirty="0" smtClean="0">
                <a:solidFill>
                  <a:srgbClr val="C00000"/>
                </a:solidFill>
              </a:rPr>
              <a:t>6</a:t>
            </a:r>
            <a:endParaRPr lang="pl-PL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KISIM, WIMiIP, AGH</a:t>
            </a:r>
            <a:endParaRPr lang="pl-PL"/>
          </a:p>
        </p:txBody>
      </p:sp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88024" cy="3728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9464" y="360040"/>
            <a:ext cx="3672408" cy="154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9504" y="1484784"/>
            <a:ext cx="365847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9544" y="2564904"/>
            <a:ext cx="3672408" cy="153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9584" y="3645024"/>
            <a:ext cx="3744416" cy="1583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40" y="3456553"/>
            <a:ext cx="3816424" cy="3401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rostokąt zaokrąglony 8"/>
          <p:cNvSpPr/>
          <p:nvPr/>
        </p:nvSpPr>
        <p:spPr>
          <a:xfrm>
            <a:off x="3491880" y="1700808"/>
            <a:ext cx="1296144" cy="576064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2800" b="1" dirty="0">
              <a:solidFill>
                <a:srgbClr val="C00000"/>
              </a:solidFill>
            </a:endParaRPr>
          </a:p>
        </p:txBody>
      </p:sp>
      <p:sp>
        <p:nvSpPr>
          <p:cNvPr id="10" name="Prostokąt zaokrąglony 9"/>
          <p:cNvSpPr/>
          <p:nvPr/>
        </p:nvSpPr>
        <p:spPr>
          <a:xfrm>
            <a:off x="5436096" y="5589240"/>
            <a:ext cx="3456384" cy="1008112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b="1" dirty="0" smtClean="0">
                <a:solidFill>
                  <a:srgbClr val="C00000"/>
                </a:solidFill>
              </a:rPr>
              <a:t>Uwaga na czas uczenia….</a:t>
            </a:r>
            <a:endParaRPr lang="pl-PL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KISIM, WIMiIP, AGH</a:t>
            </a:r>
            <a:endParaRPr lang="pl-PL"/>
          </a:p>
        </p:txBody>
      </p:sp>
      <p:pic>
        <p:nvPicPr>
          <p:cNvPr id="177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836712"/>
            <a:ext cx="6418263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zaokrąglony 3"/>
          <p:cNvSpPr/>
          <p:nvPr/>
        </p:nvSpPr>
        <p:spPr>
          <a:xfrm>
            <a:off x="1547664" y="2132856"/>
            <a:ext cx="2664296" cy="576064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2800" b="1" dirty="0">
              <a:solidFill>
                <a:srgbClr val="C00000"/>
              </a:solidFill>
            </a:endParaRPr>
          </a:p>
        </p:txBody>
      </p:sp>
      <p:sp>
        <p:nvSpPr>
          <p:cNvPr id="5" name="Prostokąt zaokrąglony 4"/>
          <p:cNvSpPr/>
          <p:nvPr/>
        </p:nvSpPr>
        <p:spPr>
          <a:xfrm>
            <a:off x="2051720" y="4077072"/>
            <a:ext cx="4608512" cy="288032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KISIM, WIMiIP, AGH</a:t>
            </a:r>
            <a:endParaRPr lang="pl-PL"/>
          </a:p>
        </p:txBody>
      </p:sp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85184"/>
            <a:ext cx="8789987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4950" y="5877272"/>
            <a:ext cx="3829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260648"/>
            <a:ext cx="5267325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zaokrąglony 5"/>
          <p:cNvSpPr/>
          <p:nvPr/>
        </p:nvSpPr>
        <p:spPr>
          <a:xfrm>
            <a:off x="2411760" y="3645024"/>
            <a:ext cx="2088232" cy="576064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2800" b="1" dirty="0">
              <a:solidFill>
                <a:srgbClr val="C00000"/>
              </a:solidFill>
            </a:endParaRPr>
          </a:p>
        </p:txBody>
      </p:sp>
      <p:sp>
        <p:nvSpPr>
          <p:cNvPr id="7" name="Prostokąt zaokrąglony 6"/>
          <p:cNvSpPr/>
          <p:nvPr/>
        </p:nvSpPr>
        <p:spPr>
          <a:xfrm>
            <a:off x="683568" y="5301208"/>
            <a:ext cx="3384376" cy="576064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KISIM, WIMiIP, AGH</a:t>
            </a:r>
            <a:endParaRPr lang="pl-PL"/>
          </a:p>
        </p:txBody>
      </p:sp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772816"/>
            <a:ext cx="51054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zaokrąglony 3"/>
          <p:cNvSpPr/>
          <p:nvPr/>
        </p:nvSpPr>
        <p:spPr>
          <a:xfrm>
            <a:off x="1043608" y="2996952"/>
            <a:ext cx="1835696" cy="576064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2800" b="1" dirty="0">
              <a:solidFill>
                <a:srgbClr val="C00000"/>
              </a:solidFill>
            </a:endParaRPr>
          </a:p>
        </p:txBody>
      </p:sp>
      <p:pic>
        <p:nvPicPr>
          <p:cNvPr id="1792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4797152"/>
            <a:ext cx="542925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KISIM, WIMiIP, AGH</a:t>
            </a:r>
            <a:endParaRPr lang="pl-PL"/>
          </a:p>
        </p:txBody>
      </p:sp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14925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zaokrąglony 3"/>
          <p:cNvSpPr/>
          <p:nvPr/>
        </p:nvSpPr>
        <p:spPr>
          <a:xfrm>
            <a:off x="179512" y="620688"/>
            <a:ext cx="1835696" cy="576064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2800" b="1" dirty="0">
              <a:solidFill>
                <a:srgbClr val="C00000"/>
              </a:solidFill>
            </a:endParaRPr>
          </a:p>
        </p:txBody>
      </p:sp>
      <p:pic>
        <p:nvPicPr>
          <p:cNvPr id="1802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412776"/>
            <a:ext cx="51244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84984"/>
            <a:ext cx="50863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zaokrąglony 6"/>
          <p:cNvSpPr/>
          <p:nvPr/>
        </p:nvSpPr>
        <p:spPr>
          <a:xfrm>
            <a:off x="0" y="4797152"/>
            <a:ext cx="1835696" cy="576064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2800" b="1" dirty="0">
              <a:solidFill>
                <a:srgbClr val="C00000"/>
              </a:solidFill>
            </a:endParaRPr>
          </a:p>
        </p:txBody>
      </p:sp>
      <p:pic>
        <p:nvPicPr>
          <p:cNvPr id="1802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5266558"/>
            <a:ext cx="8604448" cy="1591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KISIM, WIMiIP, AGH</a:t>
            </a: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sz="2400" smtClean="0"/>
              <a:t>Co to jest </a:t>
            </a:r>
            <a:r>
              <a:rPr lang="pl-PL" sz="2400" b="1" smtClean="0"/>
              <a:t>sztuczna inteligencja</a:t>
            </a:r>
            <a:r>
              <a:rPr lang="pl-PL" sz="2400" smtClean="0"/>
              <a:t>? czy istnieje?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l-PL" sz="2400" dirty="0" smtClean="0"/>
              <a:t>Puryści językowi i niektórzy badacze (zwłaszcza filozofowie) kwestionują możliwość istnienia czegoś takiego jak sztuczna inteligencja twierdząc, że </a:t>
            </a:r>
            <a:r>
              <a:rPr lang="pl-PL" sz="2400" dirty="0" smtClean="0">
                <a:solidFill>
                  <a:schemeClr val="bg2"/>
                </a:solidFill>
              </a:rPr>
              <a:t>inteligencja jest cechą specyficznie ludzką</a:t>
            </a:r>
            <a:r>
              <a:rPr lang="pl-PL" sz="2400" dirty="0" smtClean="0"/>
              <a:t>, więc żadne sztuczne narzędzie </a:t>
            </a:r>
            <a:br>
              <a:rPr lang="pl-PL" sz="2400" dirty="0" smtClean="0"/>
            </a:br>
            <a:r>
              <a:rPr lang="pl-PL" sz="2400" dirty="0" smtClean="0">
                <a:solidFill>
                  <a:schemeClr val="bg2"/>
                </a:solidFill>
              </a:rPr>
              <a:t>nie może</a:t>
            </a:r>
            <a:r>
              <a:rPr lang="pl-PL" sz="2400" dirty="0" smtClean="0"/>
              <a:t> wykazywać inteligencji.</a:t>
            </a:r>
          </a:p>
          <a:p>
            <a:pPr eaLnBrk="1" hangingPunct="1"/>
            <a:endParaRPr lang="pl-PL" sz="900" dirty="0" smtClean="0"/>
          </a:p>
          <a:p>
            <a:pPr eaLnBrk="1" hangingPunct="1"/>
            <a:r>
              <a:rPr lang="pl-PL" sz="2400" i="1" dirty="0" smtClean="0"/>
              <a:t>„ – Dobrze, zgódźmy się, że sztucznej inteligencji nie ma, ale nawet jeśli ona nie istnieje – to i tak może się przydać, jest to bowiem część informatyki charakteryzująca się m. in. tym, że potrafi dostarczać </a:t>
            </a:r>
            <a:r>
              <a:rPr lang="pl-PL" sz="2400" b="1" i="1" dirty="0" smtClean="0"/>
              <a:t>odpowiedzi </a:t>
            </a:r>
            <a:br>
              <a:rPr lang="pl-PL" sz="2400" b="1" i="1" dirty="0" smtClean="0"/>
            </a:br>
            <a:r>
              <a:rPr lang="pl-PL" sz="2400" b="1" i="1" dirty="0" smtClean="0"/>
              <a:t>na niepostawione jawnie pytania</a:t>
            </a:r>
            <a:r>
              <a:rPr lang="pl-PL" sz="2400" i="1" dirty="0" smtClean="0"/>
              <a:t>”</a:t>
            </a:r>
            <a:r>
              <a:rPr lang="pl-PL" dirty="0" smtClean="0"/>
              <a:t>	 		</a:t>
            </a:r>
          </a:p>
          <a:p>
            <a:pPr eaLnBrk="1" hangingPunct="1"/>
            <a:r>
              <a:rPr lang="pl-PL" sz="2000" dirty="0" smtClean="0"/>
              <a:t>					– Ryszard </a:t>
            </a:r>
            <a:r>
              <a:rPr lang="pl-PL" sz="2000" dirty="0" err="1" smtClean="0"/>
              <a:t>Tadeusiewcz</a:t>
            </a:r>
            <a:endParaRPr lang="pl-P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KISIM, WIMiIP, AGH</a:t>
            </a:r>
            <a:endParaRPr lang="pl-PL"/>
          </a:p>
        </p:txBody>
      </p:sp>
      <p:pic>
        <p:nvPicPr>
          <p:cNvPr id="3" name="Picture 4" descr="qpEQz.png (896×596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348880"/>
            <a:ext cx="3422948" cy="2276872"/>
          </a:xfrm>
          <a:prstGeom prst="rect">
            <a:avLst/>
          </a:prstGeom>
          <a:noFill/>
        </p:spPr>
      </p:pic>
      <p:pic>
        <p:nvPicPr>
          <p:cNvPr id="209922" name="Picture 2" descr="Znalezione obrazy dla zapytania kohonen s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3429000"/>
            <a:ext cx="4000500" cy="2876551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79512" y="1052736"/>
            <a:ext cx="609600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pl-PL" sz="2800" dirty="0">
                <a:solidFill>
                  <a:schemeClr val="tx2"/>
                </a:solidFill>
                <a:latin typeface="Georgia" pitchFamily="18" charset="0"/>
              </a:rPr>
              <a:t>Sieci </a:t>
            </a:r>
            <a:r>
              <a:rPr lang="pl-PL" sz="2800" dirty="0" err="1">
                <a:solidFill>
                  <a:schemeClr val="tx2"/>
                </a:solidFill>
                <a:latin typeface="Georgia" pitchFamily="18" charset="0"/>
              </a:rPr>
              <a:t>Kohonena</a:t>
            </a:r>
            <a:endParaRPr lang="pl-PL" sz="2800" dirty="0">
              <a:solidFill>
                <a:schemeClr val="tx2"/>
              </a:solidFill>
              <a:latin typeface="Georgia" pitchFamily="18" charset="0"/>
            </a:endParaRPr>
          </a:p>
          <a:p>
            <a:r>
              <a:rPr lang="pl-PL" sz="2000" dirty="0">
                <a:solidFill>
                  <a:schemeClr val="tx2"/>
                </a:solidFill>
                <a:latin typeface="Georgia" pitchFamily="18" charset="0"/>
              </a:rPr>
              <a:t>(samoorganizujące się)</a:t>
            </a:r>
          </a:p>
          <a:p>
            <a:r>
              <a:rPr lang="pl-PL" sz="2000" dirty="0">
                <a:solidFill>
                  <a:schemeClr val="tx2"/>
                </a:solidFill>
                <a:latin typeface="Georgia" pitchFamily="18" charset="0"/>
              </a:rPr>
              <a:t>(</a:t>
            </a:r>
            <a:r>
              <a:rPr lang="pl-PL" sz="2000" dirty="0" err="1">
                <a:solidFill>
                  <a:schemeClr val="tx2"/>
                </a:solidFill>
                <a:latin typeface="Georgia" pitchFamily="18" charset="0"/>
              </a:rPr>
              <a:t>Self</a:t>
            </a:r>
            <a:r>
              <a:rPr lang="pl-PL" sz="2000" dirty="0">
                <a:solidFill>
                  <a:schemeClr val="tx2"/>
                </a:solidFill>
                <a:latin typeface="Georgia" pitchFamily="18" charset="0"/>
              </a:rPr>
              <a:t> </a:t>
            </a:r>
            <a:r>
              <a:rPr lang="pl-PL" sz="2000" dirty="0" err="1">
                <a:solidFill>
                  <a:schemeClr val="tx2"/>
                </a:solidFill>
                <a:latin typeface="Georgia" pitchFamily="18" charset="0"/>
              </a:rPr>
              <a:t>Organizing</a:t>
            </a:r>
            <a:r>
              <a:rPr lang="pl-PL" sz="2000" dirty="0">
                <a:solidFill>
                  <a:schemeClr val="tx2"/>
                </a:solidFill>
                <a:latin typeface="Georgia" pitchFamily="18" charset="0"/>
              </a:rPr>
              <a:t> </a:t>
            </a:r>
            <a:r>
              <a:rPr lang="pl-PL" sz="2000" dirty="0" err="1">
                <a:solidFill>
                  <a:schemeClr val="tx2"/>
                </a:solidFill>
                <a:latin typeface="Georgia" pitchFamily="18" charset="0"/>
              </a:rPr>
              <a:t>Maps</a:t>
            </a:r>
            <a:r>
              <a:rPr lang="pl-PL" sz="2000" dirty="0">
                <a:solidFill>
                  <a:schemeClr val="tx2"/>
                </a:solidFill>
                <a:latin typeface="Georgia" pitchFamily="18" charset="0"/>
              </a:rPr>
              <a:t> – SOM)</a:t>
            </a:r>
          </a:p>
          <a:p>
            <a:pPr eaLnBrk="0" hangingPunct="0"/>
            <a:endParaRPr lang="pl-PL" sz="3600" dirty="0">
              <a:solidFill>
                <a:schemeClr val="tx2"/>
              </a:solidFill>
              <a:latin typeface="Georgia" pitchFamily="18" charset="0"/>
              <a:ea typeface="ＭＳ Ｐゴシック" pitchFamily="-111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971600" y="104930"/>
            <a:ext cx="7202487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Wykrywanie grup (</a:t>
            </a:r>
            <a:r>
              <a:rPr kumimoji="0" lang="pl-PL" sz="240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clustering</a:t>
            </a:r>
            <a:r>
              <a:rPr kumimoji="0" lang="pl-PL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</a:p>
          <a:p>
            <a:pPr lvl="0" algn="ctr"/>
            <a:r>
              <a:rPr lang="pl-PL" sz="2400" kern="0" dirty="0" smtClean="0">
                <a:solidFill>
                  <a:srgbClr val="000000"/>
                </a:solidFill>
                <a:latin typeface="Georgia"/>
              </a:rPr>
              <a:t>Uczenie rywalizacyjne</a:t>
            </a:r>
            <a:endParaRPr kumimoji="0" lang="pl-PL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4" name="Group 22"/>
          <p:cNvGrpSpPr>
            <a:grpSpLocks noChangeAspect="1"/>
          </p:cNvGrpSpPr>
          <p:nvPr/>
        </p:nvGrpSpPr>
        <p:grpSpPr bwMode="auto">
          <a:xfrm>
            <a:off x="6858000" y="1052736"/>
            <a:ext cx="2286000" cy="2803525"/>
            <a:chOff x="4048138" y="1214735"/>
            <a:chExt cx="3049199" cy="3738265"/>
          </a:xfrm>
        </p:grpSpPr>
        <p:cxnSp>
          <p:nvCxnSpPr>
            <p:cNvPr id="10" name="Straight Arrow Connector 23"/>
            <p:cNvCxnSpPr/>
            <p:nvPr/>
          </p:nvCxnSpPr>
          <p:spPr>
            <a:xfrm rot="16200000" flipV="1">
              <a:off x="3275681" y="3352600"/>
              <a:ext cx="2590961" cy="60984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24"/>
            <p:cNvCxnSpPr/>
            <p:nvPr/>
          </p:nvCxnSpPr>
          <p:spPr>
            <a:xfrm rot="5400000" flipH="1" flipV="1">
              <a:off x="4152439" y="2399839"/>
              <a:ext cx="3276803" cy="1829519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25"/>
            <p:cNvCxnSpPr/>
            <p:nvPr/>
          </p:nvCxnSpPr>
          <p:spPr>
            <a:xfrm rot="10800000" flipV="1">
              <a:off x="4295886" y="1705832"/>
              <a:ext cx="2363129" cy="68584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26"/>
            <p:cNvCxnSpPr/>
            <p:nvPr/>
          </p:nvCxnSpPr>
          <p:spPr>
            <a:xfrm rot="10800000" flipV="1">
              <a:off x="5409691" y="1752402"/>
              <a:ext cx="1190035" cy="30481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27"/>
            <p:cNvCxnSpPr/>
            <p:nvPr/>
          </p:nvCxnSpPr>
          <p:spPr>
            <a:xfrm rot="5400000" flipH="1" flipV="1">
              <a:off x="3733111" y="3200190"/>
              <a:ext cx="2895779" cy="609840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28"/>
            <p:cNvSpPr txBox="1">
              <a:spLocks noChangeArrowheads="1"/>
            </p:cNvSpPr>
            <p:nvPr/>
          </p:nvSpPr>
          <p:spPr bwMode="auto">
            <a:xfrm>
              <a:off x="4048138" y="3124087"/>
              <a:ext cx="448910" cy="609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l-PL" sz="2400" i="1">
                  <a:latin typeface="Georgia" pitchFamily="18" charset="0"/>
                  <a:ea typeface="ＭＳ Ｐゴシック" pitchFamily="-111" charset="-128"/>
                </a:rPr>
                <a:t>x</a:t>
              </a:r>
            </a:p>
          </p:txBody>
        </p:sp>
        <p:sp>
          <p:nvSpPr>
            <p:cNvPr id="16" name="TextBox 29"/>
            <p:cNvSpPr txBox="1">
              <a:spLocks noChangeArrowheads="1"/>
            </p:cNvSpPr>
            <p:nvPr/>
          </p:nvSpPr>
          <p:spPr bwMode="auto">
            <a:xfrm>
              <a:off x="5638380" y="3581315"/>
              <a:ext cx="1026988" cy="609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l-PL" sz="2400" i="1">
                  <a:solidFill>
                    <a:srgbClr val="22228B"/>
                  </a:solidFill>
                  <a:latin typeface="Georgia" pitchFamily="18" charset="0"/>
                  <a:ea typeface="ＭＳ Ｐゴシック" pitchFamily="-111" charset="-128"/>
                </a:rPr>
                <a:t>w(t)</a:t>
              </a:r>
            </a:p>
          </p:txBody>
        </p:sp>
        <p:sp>
          <p:nvSpPr>
            <p:cNvPr id="17" name="TextBox 30"/>
            <p:cNvSpPr txBox="1">
              <a:spLocks noChangeArrowheads="1"/>
            </p:cNvSpPr>
            <p:nvPr/>
          </p:nvSpPr>
          <p:spPr bwMode="auto">
            <a:xfrm>
              <a:off x="4418701" y="2362039"/>
              <a:ext cx="1463191" cy="609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l-PL" sz="2400" i="1" dirty="0">
                  <a:solidFill>
                    <a:srgbClr val="22228B"/>
                  </a:solidFill>
                  <a:latin typeface="Georgia" pitchFamily="18" charset="0"/>
                  <a:ea typeface="ＭＳ Ｐゴシック" pitchFamily="-111" charset="-128"/>
                </a:rPr>
                <a:t>w(t+1)</a:t>
              </a:r>
            </a:p>
          </p:txBody>
        </p:sp>
        <p:sp>
          <p:nvSpPr>
            <p:cNvPr id="18" name="TextBox 31"/>
            <p:cNvSpPr txBox="1">
              <a:spLocks noChangeArrowheads="1"/>
            </p:cNvSpPr>
            <p:nvPr/>
          </p:nvSpPr>
          <p:spPr bwMode="auto">
            <a:xfrm>
              <a:off x="5166178" y="1214735"/>
              <a:ext cx="1931159" cy="609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l-PL" sz="2400" i="1">
                  <a:solidFill>
                    <a:srgbClr val="FF0000"/>
                  </a:solidFill>
                  <a:latin typeface="Georgia" pitchFamily="18" charset="0"/>
                  <a:ea typeface="ＭＳ Ｐゴシック" pitchFamily="-111" charset="-128"/>
                </a:rPr>
                <a:t>α(x-w(t))</a:t>
              </a:r>
            </a:p>
          </p:txBody>
        </p:sp>
        <p:sp>
          <p:nvSpPr>
            <p:cNvPr id="19" name="TextBox 32"/>
            <p:cNvSpPr txBox="1">
              <a:spLocks noChangeArrowheads="1"/>
            </p:cNvSpPr>
            <p:nvPr/>
          </p:nvSpPr>
          <p:spPr bwMode="auto">
            <a:xfrm>
              <a:off x="4149778" y="1574591"/>
              <a:ext cx="1382727" cy="609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l-PL" sz="2400" i="1">
                  <a:solidFill>
                    <a:srgbClr val="006699"/>
                  </a:solidFill>
                  <a:latin typeface="Georgia" pitchFamily="18" charset="0"/>
                  <a:ea typeface="ＭＳ Ｐゴシック" pitchFamily="-111" charset="-128"/>
                </a:rPr>
                <a:t>x-w(t)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KISIM, WIMiIP, AGH</a:t>
            </a:r>
            <a:endParaRPr lang="pl-PL"/>
          </a:p>
        </p:txBody>
      </p:sp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970713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6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3140968"/>
            <a:ext cx="4886325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KISIM, WIMiIP, AGH</a:t>
            </a:r>
            <a:endParaRPr lang="pl-PL"/>
          </a:p>
        </p:txBody>
      </p:sp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35896" cy="3269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340768"/>
            <a:ext cx="3672408" cy="3261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3597226"/>
            <a:ext cx="3626146" cy="3260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zaokrąglony 5"/>
          <p:cNvSpPr/>
          <p:nvPr/>
        </p:nvSpPr>
        <p:spPr>
          <a:xfrm>
            <a:off x="5724128" y="1556792"/>
            <a:ext cx="3132856" cy="1008112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b="1" dirty="0" smtClean="0">
                <a:solidFill>
                  <a:srgbClr val="C00000"/>
                </a:solidFill>
              </a:rPr>
              <a:t>Uwaga na czas uczenia….</a:t>
            </a:r>
            <a:endParaRPr lang="pl-PL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KISIM, WIMiIP, AGH</a:t>
            </a:r>
            <a:endParaRPr lang="pl-PL"/>
          </a:p>
        </p:txBody>
      </p:sp>
      <p:pic>
        <p:nvPicPr>
          <p:cNvPr id="1884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8559874" cy="4623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zaokrąglony 4"/>
          <p:cNvSpPr/>
          <p:nvPr/>
        </p:nvSpPr>
        <p:spPr>
          <a:xfrm>
            <a:off x="467544" y="1916832"/>
            <a:ext cx="576064" cy="288032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2800" b="1" dirty="0">
              <a:solidFill>
                <a:srgbClr val="C00000"/>
              </a:solidFill>
            </a:endParaRPr>
          </a:p>
        </p:txBody>
      </p:sp>
      <p:sp>
        <p:nvSpPr>
          <p:cNvPr id="6" name="Prostokąt zaokrąglony 5"/>
          <p:cNvSpPr/>
          <p:nvPr/>
        </p:nvSpPr>
        <p:spPr>
          <a:xfrm>
            <a:off x="3419872" y="1916832"/>
            <a:ext cx="576064" cy="288032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2800" b="1" dirty="0">
              <a:solidFill>
                <a:srgbClr val="C00000"/>
              </a:solidFill>
            </a:endParaRPr>
          </a:p>
        </p:txBody>
      </p:sp>
      <p:sp>
        <p:nvSpPr>
          <p:cNvPr id="7" name="Prostokąt zaokrąglony 6"/>
          <p:cNvSpPr/>
          <p:nvPr/>
        </p:nvSpPr>
        <p:spPr>
          <a:xfrm>
            <a:off x="2339752" y="3212976"/>
            <a:ext cx="576064" cy="288032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2800" b="1" dirty="0">
              <a:solidFill>
                <a:srgbClr val="C00000"/>
              </a:solidFill>
            </a:endParaRPr>
          </a:p>
        </p:txBody>
      </p:sp>
      <p:sp>
        <p:nvSpPr>
          <p:cNvPr id="8" name="Prostokąt zaokrąglony 7"/>
          <p:cNvSpPr/>
          <p:nvPr/>
        </p:nvSpPr>
        <p:spPr>
          <a:xfrm>
            <a:off x="3419872" y="3212976"/>
            <a:ext cx="576064" cy="288032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2800" b="1" dirty="0">
              <a:solidFill>
                <a:srgbClr val="C00000"/>
              </a:solidFill>
            </a:endParaRPr>
          </a:p>
        </p:txBody>
      </p:sp>
      <p:sp>
        <p:nvSpPr>
          <p:cNvPr id="9" name="Prostokąt zaokrąglony 8"/>
          <p:cNvSpPr/>
          <p:nvPr/>
        </p:nvSpPr>
        <p:spPr>
          <a:xfrm>
            <a:off x="4211960" y="3645024"/>
            <a:ext cx="576064" cy="288032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2800" b="1" dirty="0">
              <a:solidFill>
                <a:srgbClr val="C00000"/>
              </a:solidFill>
            </a:endParaRPr>
          </a:p>
        </p:txBody>
      </p:sp>
      <p:sp>
        <p:nvSpPr>
          <p:cNvPr id="10" name="Prostokąt zaokrąglony 9"/>
          <p:cNvSpPr/>
          <p:nvPr/>
        </p:nvSpPr>
        <p:spPr>
          <a:xfrm>
            <a:off x="7164288" y="3645024"/>
            <a:ext cx="576064" cy="288032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2800" b="1" dirty="0">
              <a:solidFill>
                <a:srgbClr val="C00000"/>
              </a:solidFill>
            </a:endParaRPr>
          </a:p>
        </p:txBody>
      </p:sp>
      <p:sp>
        <p:nvSpPr>
          <p:cNvPr id="11" name="Prostokąt zaokrąglony 10"/>
          <p:cNvSpPr/>
          <p:nvPr/>
        </p:nvSpPr>
        <p:spPr>
          <a:xfrm>
            <a:off x="6156176" y="5373216"/>
            <a:ext cx="576064" cy="288032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2800" b="1" dirty="0">
              <a:solidFill>
                <a:srgbClr val="C00000"/>
              </a:solidFill>
            </a:endParaRPr>
          </a:p>
        </p:txBody>
      </p:sp>
      <p:sp>
        <p:nvSpPr>
          <p:cNvPr id="12" name="Prostokąt zaokrąglony 11"/>
          <p:cNvSpPr/>
          <p:nvPr/>
        </p:nvSpPr>
        <p:spPr>
          <a:xfrm>
            <a:off x="7164288" y="5373216"/>
            <a:ext cx="576064" cy="288032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2800" b="1" dirty="0">
              <a:solidFill>
                <a:srgbClr val="C00000"/>
              </a:solidFill>
            </a:endParaRPr>
          </a:p>
        </p:txBody>
      </p:sp>
      <p:sp>
        <p:nvSpPr>
          <p:cNvPr id="13" name="Prostokąt zaokrąglony 12"/>
          <p:cNvSpPr/>
          <p:nvPr/>
        </p:nvSpPr>
        <p:spPr>
          <a:xfrm>
            <a:off x="5652120" y="6165304"/>
            <a:ext cx="1440160" cy="521296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solidFill>
                  <a:srgbClr val="C00000"/>
                </a:solidFill>
              </a:rPr>
              <a:t>10,7</a:t>
            </a:r>
            <a:endParaRPr lang="pl-PL" sz="2800" b="1" dirty="0">
              <a:solidFill>
                <a:srgbClr val="C00000"/>
              </a:solidFill>
            </a:endParaRPr>
          </a:p>
        </p:txBody>
      </p:sp>
      <p:sp>
        <p:nvSpPr>
          <p:cNvPr id="14" name="Prostokąt zaokrąglony 13"/>
          <p:cNvSpPr/>
          <p:nvPr/>
        </p:nvSpPr>
        <p:spPr>
          <a:xfrm>
            <a:off x="2339752" y="4005064"/>
            <a:ext cx="1440160" cy="576064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solidFill>
                  <a:srgbClr val="C00000"/>
                </a:solidFill>
              </a:rPr>
              <a:t>1,1</a:t>
            </a:r>
            <a:endParaRPr lang="pl-PL" sz="2800" b="1" dirty="0">
              <a:solidFill>
                <a:srgbClr val="C00000"/>
              </a:solidFill>
            </a:endParaRPr>
          </a:p>
        </p:txBody>
      </p:sp>
      <p:sp>
        <p:nvSpPr>
          <p:cNvPr id="15" name="Prostokąt zaokrąglony 14"/>
          <p:cNvSpPr/>
          <p:nvPr/>
        </p:nvSpPr>
        <p:spPr>
          <a:xfrm>
            <a:off x="7308304" y="6165304"/>
            <a:ext cx="1440160" cy="521296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solidFill>
                  <a:srgbClr val="C00000"/>
                </a:solidFill>
              </a:rPr>
              <a:t>10,10</a:t>
            </a:r>
            <a:endParaRPr lang="pl-PL" sz="2800" b="1" dirty="0">
              <a:solidFill>
                <a:srgbClr val="C00000"/>
              </a:solidFill>
            </a:endParaRPr>
          </a:p>
        </p:txBody>
      </p:sp>
      <p:sp>
        <p:nvSpPr>
          <p:cNvPr id="16" name="Prostokąt zaokrąglony 15"/>
          <p:cNvSpPr/>
          <p:nvPr/>
        </p:nvSpPr>
        <p:spPr>
          <a:xfrm>
            <a:off x="7020272" y="2204864"/>
            <a:ext cx="1440160" cy="576064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solidFill>
                  <a:srgbClr val="C00000"/>
                </a:solidFill>
              </a:rPr>
              <a:t>1,10</a:t>
            </a:r>
            <a:endParaRPr lang="pl-PL" sz="2800" b="1" dirty="0">
              <a:solidFill>
                <a:srgbClr val="C00000"/>
              </a:solidFill>
            </a:endParaRPr>
          </a:p>
        </p:txBody>
      </p:sp>
      <p:cxnSp>
        <p:nvCxnSpPr>
          <p:cNvPr id="17" name="Łącznik prosty ze strzałką 16"/>
          <p:cNvCxnSpPr/>
          <p:nvPr/>
        </p:nvCxnSpPr>
        <p:spPr>
          <a:xfrm flipH="1">
            <a:off x="7596336" y="2924944"/>
            <a:ext cx="475828" cy="72008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ze strzałką 18"/>
          <p:cNvCxnSpPr>
            <a:stCxn id="16" idx="1"/>
            <a:endCxn id="6" idx="3"/>
          </p:cNvCxnSpPr>
          <p:nvPr/>
        </p:nvCxnSpPr>
        <p:spPr>
          <a:xfrm flipH="1" flipV="1">
            <a:off x="3995936" y="2060848"/>
            <a:ext cx="3024336" cy="43204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ze strzałką 21"/>
          <p:cNvCxnSpPr>
            <a:stCxn id="14" idx="1"/>
            <a:endCxn id="5" idx="2"/>
          </p:cNvCxnSpPr>
          <p:nvPr/>
        </p:nvCxnSpPr>
        <p:spPr>
          <a:xfrm flipH="1" flipV="1">
            <a:off x="755576" y="2204864"/>
            <a:ext cx="1584176" cy="2088232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ze strzałką 23"/>
          <p:cNvCxnSpPr>
            <a:stCxn id="14" idx="3"/>
            <a:endCxn id="9" idx="1"/>
          </p:cNvCxnSpPr>
          <p:nvPr/>
        </p:nvCxnSpPr>
        <p:spPr>
          <a:xfrm flipV="1">
            <a:off x="3779912" y="3789040"/>
            <a:ext cx="432048" cy="50405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Łącznik prosty ze strzałką 30"/>
          <p:cNvCxnSpPr>
            <a:stCxn id="13" idx="0"/>
          </p:cNvCxnSpPr>
          <p:nvPr/>
        </p:nvCxnSpPr>
        <p:spPr>
          <a:xfrm flipV="1">
            <a:off x="6372200" y="5661248"/>
            <a:ext cx="72008" cy="50405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prosty ze strzałką 32"/>
          <p:cNvCxnSpPr>
            <a:stCxn id="15" idx="0"/>
            <a:endCxn id="12" idx="2"/>
          </p:cNvCxnSpPr>
          <p:nvPr/>
        </p:nvCxnSpPr>
        <p:spPr>
          <a:xfrm flipH="1" flipV="1">
            <a:off x="7452320" y="5661248"/>
            <a:ext cx="576064" cy="50405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KISIM, WIMiIP, AGH</a:t>
            </a:r>
            <a:endParaRPr lang="pl-PL"/>
          </a:p>
        </p:txBody>
      </p:sp>
      <p:pic>
        <p:nvPicPr>
          <p:cNvPr id="1894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989887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zaokrąglony 4"/>
          <p:cNvSpPr/>
          <p:nvPr/>
        </p:nvSpPr>
        <p:spPr>
          <a:xfrm>
            <a:off x="899592" y="1052736"/>
            <a:ext cx="576064" cy="288032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2800" b="1" dirty="0">
              <a:solidFill>
                <a:srgbClr val="C00000"/>
              </a:solidFill>
            </a:endParaRPr>
          </a:p>
        </p:txBody>
      </p:sp>
      <p:pic>
        <p:nvPicPr>
          <p:cNvPr id="1894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836712"/>
            <a:ext cx="41814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861048"/>
            <a:ext cx="49530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zaokrąglony 7"/>
          <p:cNvSpPr/>
          <p:nvPr/>
        </p:nvSpPr>
        <p:spPr>
          <a:xfrm>
            <a:off x="6660232" y="2852936"/>
            <a:ext cx="1296144" cy="216024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2800" b="1" dirty="0">
              <a:solidFill>
                <a:srgbClr val="C00000"/>
              </a:solidFill>
            </a:endParaRPr>
          </a:p>
        </p:txBody>
      </p:sp>
      <p:cxnSp>
        <p:nvCxnSpPr>
          <p:cNvPr id="10" name="Łącznik prosty ze strzałką 9"/>
          <p:cNvCxnSpPr>
            <a:stCxn id="8" idx="2"/>
            <a:endCxn id="189445" idx="0"/>
          </p:cNvCxnSpPr>
          <p:nvPr/>
        </p:nvCxnSpPr>
        <p:spPr>
          <a:xfrm flipH="1">
            <a:off x="6400428" y="3068960"/>
            <a:ext cx="907876" cy="79208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rostokąt zaokrąglony 11"/>
          <p:cNvSpPr/>
          <p:nvPr/>
        </p:nvSpPr>
        <p:spPr>
          <a:xfrm>
            <a:off x="4355976" y="4149080"/>
            <a:ext cx="1656184" cy="288032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2800" b="1" dirty="0">
              <a:solidFill>
                <a:srgbClr val="C00000"/>
              </a:solidFill>
            </a:endParaRPr>
          </a:p>
        </p:txBody>
      </p:sp>
      <p:sp>
        <p:nvSpPr>
          <p:cNvPr id="13" name="Prostokąt zaokrąglony 12"/>
          <p:cNvSpPr/>
          <p:nvPr/>
        </p:nvSpPr>
        <p:spPr>
          <a:xfrm>
            <a:off x="7703840" y="0"/>
            <a:ext cx="1440160" cy="864096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solidFill>
                  <a:srgbClr val="C00000"/>
                </a:solidFill>
              </a:rPr>
              <a:t>10,7</a:t>
            </a:r>
            <a:endParaRPr lang="pl-PL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KISIM, WIMiIP, AGH</a:t>
            </a:r>
            <a:endParaRPr lang="pl-PL"/>
          </a:p>
        </p:txBody>
      </p:sp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336704" cy="2682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upa 8"/>
          <p:cNvGrpSpPr/>
          <p:nvPr/>
        </p:nvGrpSpPr>
        <p:grpSpPr>
          <a:xfrm>
            <a:off x="539552" y="5085184"/>
            <a:ext cx="8146325" cy="1251566"/>
            <a:chOff x="179512" y="2780928"/>
            <a:chExt cx="8146325" cy="1251566"/>
          </a:xfrm>
        </p:grpSpPr>
        <p:pic>
          <p:nvPicPr>
            <p:cNvPr id="19046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2780928"/>
              <a:ext cx="3240360" cy="1242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046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19872" y="2798071"/>
              <a:ext cx="3240360" cy="1234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0469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732240" y="2852935"/>
              <a:ext cx="1593597" cy="1152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9047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43650" y="332656"/>
            <a:ext cx="28003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7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2996952"/>
            <a:ext cx="5686425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73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25" y="1340768"/>
            <a:ext cx="277177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76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34125" y="2996952"/>
            <a:ext cx="28098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Prostokąt zaokrąglony 14"/>
          <p:cNvSpPr/>
          <p:nvPr/>
        </p:nvSpPr>
        <p:spPr>
          <a:xfrm>
            <a:off x="7487816" y="332656"/>
            <a:ext cx="1656184" cy="288032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2800" b="1" dirty="0">
              <a:solidFill>
                <a:srgbClr val="C00000"/>
              </a:solidFill>
            </a:endParaRPr>
          </a:p>
        </p:txBody>
      </p:sp>
      <p:sp>
        <p:nvSpPr>
          <p:cNvPr id="16" name="Prostokąt zaokrąglony 15"/>
          <p:cNvSpPr/>
          <p:nvPr/>
        </p:nvSpPr>
        <p:spPr>
          <a:xfrm>
            <a:off x="6300192" y="764704"/>
            <a:ext cx="792088" cy="360040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2800" b="1" dirty="0">
              <a:solidFill>
                <a:srgbClr val="C00000"/>
              </a:solidFill>
            </a:endParaRPr>
          </a:p>
        </p:txBody>
      </p:sp>
      <p:sp>
        <p:nvSpPr>
          <p:cNvPr id="17" name="Prostokąt zaokrąglony 16"/>
          <p:cNvSpPr/>
          <p:nvPr/>
        </p:nvSpPr>
        <p:spPr>
          <a:xfrm>
            <a:off x="6300192" y="1772816"/>
            <a:ext cx="792088" cy="360040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2800" b="1" dirty="0">
              <a:solidFill>
                <a:srgbClr val="C00000"/>
              </a:solidFill>
            </a:endParaRPr>
          </a:p>
        </p:txBody>
      </p:sp>
      <p:sp>
        <p:nvSpPr>
          <p:cNvPr id="18" name="Prostokąt zaokrąglony 17"/>
          <p:cNvSpPr/>
          <p:nvPr/>
        </p:nvSpPr>
        <p:spPr>
          <a:xfrm>
            <a:off x="6228184" y="3356992"/>
            <a:ext cx="792088" cy="360040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2800" b="1" dirty="0">
              <a:solidFill>
                <a:srgbClr val="C00000"/>
              </a:solidFill>
            </a:endParaRPr>
          </a:p>
        </p:txBody>
      </p:sp>
      <p:sp>
        <p:nvSpPr>
          <p:cNvPr id="19" name="Prostokąt zaokrąglony 18"/>
          <p:cNvSpPr/>
          <p:nvPr/>
        </p:nvSpPr>
        <p:spPr>
          <a:xfrm>
            <a:off x="3419872" y="3429000"/>
            <a:ext cx="792088" cy="360040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2800" b="1" dirty="0">
              <a:solidFill>
                <a:srgbClr val="C00000"/>
              </a:solidFill>
            </a:endParaRPr>
          </a:p>
        </p:txBody>
      </p:sp>
      <p:sp>
        <p:nvSpPr>
          <p:cNvPr id="20" name="Prostokąt zaokrąglony 19"/>
          <p:cNvSpPr/>
          <p:nvPr/>
        </p:nvSpPr>
        <p:spPr>
          <a:xfrm>
            <a:off x="611560" y="3429000"/>
            <a:ext cx="1368152" cy="360040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KISIM, WIMiIP, AGH</a:t>
            </a:r>
            <a:endParaRPr lang="pl-PL"/>
          </a:p>
        </p:txBody>
      </p:sp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3663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zaokrąglony 3"/>
          <p:cNvSpPr/>
          <p:nvPr/>
        </p:nvSpPr>
        <p:spPr>
          <a:xfrm>
            <a:off x="827584" y="908720"/>
            <a:ext cx="720080" cy="288032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2800" b="1" dirty="0">
              <a:solidFill>
                <a:srgbClr val="C00000"/>
              </a:solidFill>
            </a:endParaRPr>
          </a:p>
        </p:txBody>
      </p:sp>
      <p:pic>
        <p:nvPicPr>
          <p:cNvPr id="1914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1556792"/>
            <a:ext cx="49720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zaokrąglony 5"/>
          <p:cNvSpPr/>
          <p:nvPr/>
        </p:nvSpPr>
        <p:spPr>
          <a:xfrm>
            <a:off x="3707904" y="1556792"/>
            <a:ext cx="4968552" cy="504056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2800" b="1" dirty="0">
              <a:solidFill>
                <a:srgbClr val="C00000"/>
              </a:solidFill>
            </a:endParaRPr>
          </a:p>
        </p:txBody>
      </p:sp>
      <p:pic>
        <p:nvPicPr>
          <p:cNvPr id="1914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68960"/>
            <a:ext cx="28384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14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3068960"/>
            <a:ext cx="27908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149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3068960"/>
            <a:ext cx="28194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149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005064"/>
            <a:ext cx="28194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149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15816" y="4293096"/>
            <a:ext cx="27813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Prostokąt zaokrąglony 11"/>
          <p:cNvSpPr/>
          <p:nvPr/>
        </p:nvSpPr>
        <p:spPr>
          <a:xfrm>
            <a:off x="5652120" y="3573016"/>
            <a:ext cx="1224136" cy="432048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2800" b="1" dirty="0">
              <a:solidFill>
                <a:srgbClr val="C00000"/>
              </a:solidFill>
            </a:endParaRPr>
          </a:p>
        </p:txBody>
      </p:sp>
      <p:sp>
        <p:nvSpPr>
          <p:cNvPr id="13" name="Prostokąt zaokrąglony 12"/>
          <p:cNvSpPr/>
          <p:nvPr/>
        </p:nvSpPr>
        <p:spPr>
          <a:xfrm>
            <a:off x="0" y="3501008"/>
            <a:ext cx="720080" cy="288032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2800" b="1" dirty="0">
              <a:solidFill>
                <a:srgbClr val="C00000"/>
              </a:solidFill>
            </a:endParaRPr>
          </a:p>
        </p:txBody>
      </p:sp>
      <p:sp>
        <p:nvSpPr>
          <p:cNvPr id="14" name="Prostokąt zaokrąglony 13"/>
          <p:cNvSpPr/>
          <p:nvPr/>
        </p:nvSpPr>
        <p:spPr>
          <a:xfrm>
            <a:off x="2843808" y="3573016"/>
            <a:ext cx="720080" cy="288032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2800" b="1" dirty="0">
              <a:solidFill>
                <a:srgbClr val="C00000"/>
              </a:solidFill>
            </a:endParaRPr>
          </a:p>
        </p:txBody>
      </p:sp>
      <p:sp>
        <p:nvSpPr>
          <p:cNvPr id="15" name="Prostokąt zaokrąglony 14"/>
          <p:cNvSpPr/>
          <p:nvPr/>
        </p:nvSpPr>
        <p:spPr>
          <a:xfrm>
            <a:off x="0" y="4797152"/>
            <a:ext cx="2267744" cy="288032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2800" b="1" dirty="0">
              <a:solidFill>
                <a:srgbClr val="C00000"/>
              </a:solidFill>
            </a:endParaRPr>
          </a:p>
        </p:txBody>
      </p:sp>
      <p:sp>
        <p:nvSpPr>
          <p:cNvPr id="16" name="Prostokąt zaokrąglony 15"/>
          <p:cNvSpPr/>
          <p:nvPr/>
        </p:nvSpPr>
        <p:spPr>
          <a:xfrm>
            <a:off x="2843808" y="4725144"/>
            <a:ext cx="2267744" cy="288032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2800" b="1" dirty="0">
              <a:solidFill>
                <a:srgbClr val="C00000"/>
              </a:solidFill>
            </a:endParaRPr>
          </a:p>
        </p:txBody>
      </p:sp>
      <p:pic>
        <p:nvPicPr>
          <p:cNvPr id="191498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76750" y="5229225"/>
            <a:ext cx="46672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Prostokąt zaokrąglony 19"/>
          <p:cNvSpPr/>
          <p:nvPr/>
        </p:nvSpPr>
        <p:spPr>
          <a:xfrm>
            <a:off x="7703840" y="0"/>
            <a:ext cx="1440160" cy="864096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solidFill>
                  <a:srgbClr val="C00000"/>
                </a:solidFill>
              </a:rPr>
              <a:t>10,10</a:t>
            </a:r>
            <a:endParaRPr lang="pl-PL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KISIM, WIMiIP, AGH</a:t>
            </a:r>
            <a:endParaRPr lang="pl-PL"/>
          </a:p>
        </p:txBody>
      </p:sp>
      <p:sp>
        <p:nvSpPr>
          <p:cNvPr id="3" name="Prostokąt zaokrąglony 2"/>
          <p:cNvSpPr/>
          <p:nvPr/>
        </p:nvSpPr>
        <p:spPr>
          <a:xfrm>
            <a:off x="7703840" y="0"/>
            <a:ext cx="1440160" cy="864096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solidFill>
                  <a:srgbClr val="C00000"/>
                </a:solidFill>
              </a:rPr>
              <a:t>1,1</a:t>
            </a:r>
            <a:endParaRPr lang="pl-PL" sz="2800" b="1" dirty="0">
              <a:solidFill>
                <a:srgbClr val="C00000"/>
              </a:solidFill>
            </a:endParaRPr>
          </a:p>
        </p:txBody>
      </p:sp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692696"/>
            <a:ext cx="5191125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2681536"/>
            <a:ext cx="57816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3761656"/>
            <a:ext cx="5762625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65676" y="4841776"/>
            <a:ext cx="280987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rostokąt zaokrąglony 8"/>
          <p:cNvSpPr/>
          <p:nvPr/>
        </p:nvSpPr>
        <p:spPr>
          <a:xfrm>
            <a:off x="3959424" y="953344"/>
            <a:ext cx="3096344" cy="216024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2800" b="1" dirty="0">
              <a:solidFill>
                <a:srgbClr val="C00000"/>
              </a:solidFill>
            </a:endParaRPr>
          </a:p>
        </p:txBody>
      </p:sp>
      <p:sp>
        <p:nvSpPr>
          <p:cNvPr id="10" name="Prostokąt zaokrąglony 9"/>
          <p:cNvSpPr/>
          <p:nvPr/>
        </p:nvSpPr>
        <p:spPr>
          <a:xfrm>
            <a:off x="4751512" y="3113584"/>
            <a:ext cx="2880320" cy="432048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2800" b="1" dirty="0">
              <a:solidFill>
                <a:srgbClr val="C00000"/>
              </a:solidFill>
            </a:endParaRPr>
          </a:p>
        </p:txBody>
      </p:sp>
      <p:sp>
        <p:nvSpPr>
          <p:cNvPr id="11" name="Prostokąt zaokrąglony 10"/>
          <p:cNvSpPr/>
          <p:nvPr/>
        </p:nvSpPr>
        <p:spPr>
          <a:xfrm>
            <a:off x="4679504" y="4265712"/>
            <a:ext cx="2880320" cy="432048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2800" b="1" dirty="0">
              <a:solidFill>
                <a:srgbClr val="C00000"/>
              </a:solidFill>
            </a:endParaRPr>
          </a:p>
        </p:txBody>
      </p:sp>
      <p:sp>
        <p:nvSpPr>
          <p:cNvPr id="12" name="Prostokąt zaokrąglony 11"/>
          <p:cNvSpPr/>
          <p:nvPr/>
        </p:nvSpPr>
        <p:spPr>
          <a:xfrm>
            <a:off x="1835696" y="5345832"/>
            <a:ext cx="2843808" cy="216024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KISIM, WIMiIP, AGH</a:t>
            </a:r>
            <a:endParaRPr lang="pl-PL"/>
          </a:p>
        </p:txBody>
      </p:sp>
      <p:sp>
        <p:nvSpPr>
          <p:cNvPr id="3" name="Prostokąt zaokrąglony 2"/>
          <p:cNvSpPr/>
          <p:nvPr/>
        </p:nvSpPr>
        <p:spPr>
          <a:xfrm>
            <a:off x="7703840" y="0"/>
            <a:ext cx="1440160" cy="864096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solidFill>
                  <a:srgbClr val="C00000"/>
                </a:solidFill>
              </a:rPr>
              <a:t>1,10</a:t>
            </a:r>
            <a:endParaRPr lang="pl-PL" sz="2800" b="1" dirty="0">
              <a:solidFill>
                <a:srgbClr val="C00000"/>
              </a:solidFill>
            </a:endParaRPr>
          </a:p>
        </p:txBody>
      </p:sp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692696"/>
            <a:ext cx="5210175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35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8584" y="2674243"/>
            <a:ext cx="563880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35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3645024"/>
            <a:ext cx="5715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35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4653136"/>
            <a:ext cx="277177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zaokrąglony 7"/>
          <p:cNvSpPr/>
          <p:nvPr/>
        </p:nvSpPr>
        <p:spPr>
          <a:xfrm>
            <a:off x="4355976" y="3212976"/>
            <a:ext cx="3096344" cy="216024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2800" b="1" dirty="0">
              <a:solidFill>
                <a:srgbClr val="C00000"/>
              </a:solidFill>
            </a:endParaRPr>
          </a:p>
        </p:txBody>
      </p:sp>
      <p:sp>
        <p:nvSpPr>
          <p:cNvPr id="9" name="Prostokąt zaokrąglony 8"/>
          <p:cNvSpPr/>
          <p:nvPr/>
        </p:nvSpPr>
        <p:spPr>
          <a:xfrm>
            <a:off x="3959424" y="953344"/>
            <a:ext cx="3096344" cy="216024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2800" b="1" dirty="0">
              <a:solidFill>
                <a:srgbClr val="C00000"/>
              </a:solidFill>
            </a:endParaRPr>
          </a:p>
        </p:txBody>
      </p:sp>
      <p:sp>
        <p:nvSpPr>
          <p:cNvPr id="10" name="Prostokąt zaokrąglony 9"/>
          <p:cNvSpPr/>
          <p:nvPr/>
        </p:nvSpPr>
        <p:spPr>
          <a:xfrm>
            <a:off x="4427984" y="4149080"/>
            <a:ext cx="3096344" cy="216024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2800" b="1" dirty="0">
              <a:solidFill>
                <a:srgbClr val="C00000"/>
              </a:solidFill>
            </a:endParaRPr>
          </a:p>
        </p:txBody>
      </p:sp>
      <p:sp>
        <p:nvSpPr>
          <p:cNvPr id="11" name="Prostokąt zaokrąglony 10"/>
          <p:cNvSpPr/>
          <p:nvPr/>
        </p:nvSpPr>
        <p:spPr>
          <a:xfrm>
            <a:off x="1619672" y="5157192"/>
            <a:ext cx="2880320" cy="216024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KISIM, WIMiIP, AGH</a:t>
            </a:r>
            <a:endParaRPr lang="pl-PL"/>
          </a:p>
        </p:txBody>
      </p:sp>
      <p:pic>
        <p:nvPicPr>
          <p:cNvPr id="210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6980237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971600" y="104930"/>
            <a:ext cx="7202487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Regresja</a:t>
            </a:r>
            <a:endParaRPr kumimoji="0" lang="pl-PL" sz="3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Prostokąt zaokrąglony 4"/>
          <p:cNvSpPr/>
          <p:nvPr/>
        </p:nvSpPr>
        <p:spPr>
          <a:xfrm>
            <a:off x="3707904" y="1916832"/>
            <a:ext cx="2520280" cy="576064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3200" b="1" dirty="0" smtClean="0">
                <a:solidFill>
                  <a:srgbClr val="C00000"/>
                </a:solidFill>
              </a:rPr>
              <a:t>1</a:t>
            </a:r>
            <a:endParaRPr lang="pl-PL" sz="3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KISIM, WIMiIP, AGH</a:t>
            </a: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smtClean="0"/>
              <a:t>Sztuczna Inteligencja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 eaLnBrk="1" hangingPunct="1">
              <a:lnSpc>
                <a:spcPct val="80000"/>
              </a:lnSpc>
              <a:buFont typeface="Georgia" pitchFamily="18" charset="0"/>
              <a:buChar char="—"/>
            </a:pPr>
            <a:r>
              <a:rPr lang="pl-PL" sz="2400" b="1" dirty="0" smtClean="0"/>
              <a:t>Sztuczna inteligencja </a:t>
            </a:r>
            <a:r>
              <a:rPr lang="pl-PL" sz="2000" i="1" dirty="0" smtClean="0"/>
              <a:t>–</a:t>
            </a:r>
            <a:r>
              <a:rPr lang="pl-PL" sz="2400" b="1" dirty="0" smtClean="0"/>
              <a:t> sprawne rozwiązywanie zadań, które według powszechnej opinii wymagają inteligencji, jeśli są wykonywane przez człowieka.</a:t>
            </a:r>
            <a:endParaRPr lang="pl-PL" sz="2400" dirty="0" smtClean="0"/>
          </a:p>
          <a:p>
            <a:pPr marL="533400" indent="-533400" eaLnBrk="1" hangingPunct="1">
              <a:lnSpc>
                <a:spcPct val="80000"/>
              </a:lnSpc>
              <a:buFont typeface="Georgia" pitchFamily="18" charset="0"/>
              <a:buChar char="—"/>
            </a:pPr>
            <a:r>
              <a:rPr lang="pl-PL" sz="2400" dirty="0" smtClean="0"/>
              <a:t>Niekiedy żartobliwie mówi się, że trudne zadania uważa się za leżące w zakresie sztucznej inteligencji tak długo, jak długo nie są znane skuteczne i efektywne algorytmy ich rozwiązywania. Po znalezieniu takich algorytmów zadania te przestają być traktowane jako zadania sztucznej inteligencji. W ten sposób sztuczna inteligencja nigdy nie ma żadnych osiągnięć, gdyż odbiera jej się wszystko, co uda jej się rozwiązać.</a:t>
            </a:r>
            <a:endParaRPr lang="pl-PL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KISIM, WIMiIP, AGH</a:t>
            </a:r>
            <a:endParaRPr lang="pl-PL"/>
          </a:p>
        </p:txBody>
      </p:sp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225" y="1152525"/>
            <a:ext cx="8589963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KISIM, WIMiIP, AGH</a:t>
            </a:r>
            <a:endParaRPr lang="pl-PL"/>
          </a:p>
        </p:txBody>
      </p:sp>
      <p:pic>
        <p:nvPicPr>
          <p:cNvPr id="212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5076056" cy="3801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9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293096"/>
            <a:ext cx="43434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9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5373216"/>
            <a:ext cx="517207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9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476672"/>
            <a:ext cx="254317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99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3429000"/>
            <a:ext cx="3724275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zaokrąglony 7"/>
          <p:cNvSpPr/>
          <p:nvPr/>
        </p:nvSpPr>
        <p:spPr>
          <a:xfrm>
            <a:off x="7236296" y="2204864"/>
            <a:ext cx="1728192" cy="576064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3200" b="1" dirty="0" smtClean="0">
                <a:solidFill>
                  <a:srgbClr val="C00000"/>
                </a:solidFill>
              </a:rPr>
              <a:t>1</a:t>
            </a:r>
            <a:endParaRPr lang="pl-PL" sz="3200" b="1" dirty="0">
              <a:solidFill>
                <a:srgbClr val="C00000"/>
              </a:solidFill>
            </a:endParaRPr>
          </a:p>
        </p:txBody>
      </p:sp>
      <p:sp>
        <p:nvSpPr>
          <p:cNvPr id="9" name="Prostokąt zaokrąglony 8"/>
          <p:cNvSpPr/>
          <p:nvPr/>
        </p:nvSpPr>
        <p:spPr>
          <a:xfrm>
            <a:off x="5076056" y="4293096"/>
            <a:ext cx="1872208" cy="576064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3200" b="1" dirty="0" smtClean="0">
                <a:solidFill>
                  <a:srgbClr val="C00000"/>
                </a:solidFill>
              </a:rPr>
              <a:t>2</a:t>
            </a:r>
            <a:endParaRPr lang="pl-PL" sz="3200" b="1" dirty="0">
              <a:solidFill>
                <a:srgbClr val="C00000"/>
              </a:solidFill>
            </a:endParaRPr>
          </a:p>
        </p:txBody>
      </p:sp>
      <p:sp>
        <p:nvSpPr>
          <p:cNvPr id="10" name="Prostokąt zaokrąglony 9"/>
          <p:cNvSpPr/>
          <p:nvPr/>
        </p:nvSpPr>
        <p:spPr>
          <a:xfrm>
            <a:off x="6732240" y="4653136"/>
            <a:ext cx="2160240" cy="576064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3200" b="1" dirty="0" smtClean="0">
                <a:solidFill>
                  <a:srgbClr val="C00000"/>
                </a:solidFill>
              </a:rPr>
              <a:t>3</a:t>
            </a:r>
            <a:endParaRPr lang="pl-PL" sz="3200" b="1" dirty="0">
              <a:solidFill>
                <a:srgbClr val="C00000"/>
              </a:solidFill>
            </a:endParaRPr>
          </a:p>
        </p:txBody>
      </p:sp>
      <p:sp>
        <p:nvSpPr>
          <p:cNvPr id="11" name="Prostokąt zaokrąglony 10"/>
          <p:cNvSpPr/>
          <p:nvPr/>
        </p:nvSpPr>
        <p:spPr>
          <a:xfrm>
            <a:off x="6804248" y="332656"/>
            <a:ext cx="576064" cy="504056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2800" b="1" dirty="0">
              <a:solidFill>
                <a:srgbClr val="C00000"/>
              </a:solidFill>
            </a:endParaRPr>
          </a:p>
        </p:txBody>
      </p:sp>
      <p:sp>
        <p:nvSpPr>
          <p:cNvPr id="12" name="Prostokąt zaokrąglony 11"/>
          <p:cNvSpPr/>
          <p:nvPr/>
        </p:nvSpPr>
        <p:spPr>
          <a:xfrm>
            <a:off x="6372200" y="3284984"/>
            <a:ext cx="576064" cy="504056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KISIM, WIMiIP, AGH</a:t>
            </a:r>
            <a:endParaRPr lang="pl-PL"/>
          </a:p>
        </p:txBody>
      </p:sp>
      <p:pic>
        <p:nvPicPr>
          <p:cNvPr id="2140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57308" cy="3246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260648"/>
            <a:ext cx="6516216" cy="3481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2564904"/>
            <a:ext cx="2179879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2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4077072"/>
            <a:ext cx="3707904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zaokrąglony 7"/>
          <p:cNvSpPr/>
          <p:nvPr/>
        </p:nvSpPr>
        <p:spPr>
          <a:xfrm>
            <a:off x="539552" y="4941168"/>
            <a:ext cx="2664296" cy="576064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3200" b="1" dirty="0" smtClean="0">
                <a:solidFill>
                  <a:srgbClr val="C00000"/>
                </a:solidFill>
              </a:rPr>
              <a:t>1</a:t>
            </a:r>
            <a:endParaRPr lang="pl-PL" sz="3200" b="1" dirty="0">
              <a:solidFill>
                <a:srgbClr val="C00000"/>
              </a:solidFill>
            </a:endParaRPr>
          </a:p>
        </p:txBody>
      </p:sp>
      <p:sp>
        <p:nvSpPr>
          <p:cNvPr id="9" name="Prostokąt zaokrąglony 8"/>
          <p:cNvSpPr/>
          <p:nvPr/>
        </p:nvSpPr>
        <p:spPr>
          <a:xfrm>
            <a:off x="2339752" y="1052736"/>
            <a:ext cx="1872208" cy="1800200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3200" b="1" dirty="0" smtClean="0">
                <a:solidFill>
                  <a:srgbClr val="C00000"/>
                </a:solidFill>
              </a:rPr>
              <a:t>2</a:t>
            </a:r>
            <a:endParaRPr lang="pl-PL" sz="3200" b="1" dirty="0">
              <a:solidFill>
                <a:srgbClr val="C00000"/>
              </a:solidFill>
            </a:endParaRPr>
          </a:p>
        </p:txBody>
      </p:sp>
      <p:sp>
        <p:nvSpPr>
          <p:cNvPr id="10" name="Prostokąt zaokrąglony 9"/>
          <p:cNvSpPr/>
          <p:nvPr/>
        </p:nvSpPr>
        <p:spPr>
          <a:xfrm>
            <a:off x="8028384" y="1340768"/>
            <a:ext cx="1115616" cy="432048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3200" b="1" dirty="0" smtClean="0">
                <a:solidFill>
                  <a:srgbClr val="C00000"/>
                </a:solidFill>
              </a:rPr>
              <a:t>3</a:t>
            </a:r>
            <a:endParaRPr lang="pl-PL" sz="3200" b="1" dirty="0">
              <a:solidFill>
                <a:srgbClr val="C00000"/>
              </a:solidFill>
            </a:endParaRPr>
          </a:p>
        </p:txBody>
      </p:sp>
      <p:pic>
        <p:nvPicPr>
          <p:cNvPr id="21402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3429000"/>
            <a:ext cx="4048125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Prostokąt zaokrąglony 11"/>
          <p:cNvSpPr/>
          <p:nvPr/>
        </p:nvSpPr>
        <p:spPr>
          <a:xfrm>
            <a:off x="6012160" y="4581128"/>
            <a:ext cx="936104" cy="216024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200" b="1" dirty="0">
              <a:solidFill>
                <a:srgbClr val="C00000"/>
              </a:solidFill>
            </a:endParaRPr>
          </a:p>
        </p:txBody>
      </p:sp>
      <p:cxnSp>
        <p:nvCxnSpPr>
          <p:cNvPr id="13" name="Łącznik prosty ze strzałką 12"/>
          <p:cNvCxnSpPr>
            <a:stCxn id="12" idx="1"/>
            <a:endCxn id="11" idx="3"/>
          </p:cNvCxnSpPr>
          <p:nvPr/>
        </p:nvCxnSpPr>
        <p:spPr>
          <a:xfrm flipH="1">
            <a:off x="5580112" y="4689140"/>
            <a:ext cx="432048" cy="576064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rostokąt zaokrąglony 10"/>
          <p:cNvSpPr/>
          <p:nvPr/>
        </p:nvSpPr>
        <p:spPr>
          <a:xfrm>
            <a:off x="3995936" y="4941168"/>
            <a:ext cx="1584176" cy="648072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 smtClean="0">
                <a:solidFill>
                  <a:srgbClr val="C00000"/>
                </a:solidFill>
              </a:rPr>
              <a:t>R</a:t>
            </a:r>
            <a:r>
              <a:rPr lang="pl-PL" sz="2400" b="1" baseline="30000" dirty="0" smtClean="0">
                <a:solidFill>
                  <a:srgbClr val="C00000"/>
                </a:solidFill>
              </a:rPr>
              <a:t>2</a:t>
            </a:r>
            <a:r>
              <a:rPr lang="pl-PL" sz="2400" b="1" dirty="0" smtClean="0">
                <a:solidFill>
                  <a:srgbClr val="C00000"/>
                </a:solidFill>
              </a:rPr>
              <a:t>=0,21</a:t>
            </a:r>
            <a:endParaRPr lang="pl-PL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no </a:t>
            </a:r>
            <a:r>
              <a:rPr lang="pl-PL" dirty="0" err="1" smtClean="0"/>
              <a:t>human</a:t>
            </a:r>
            <a:r>
              <a:rPr lang="pl-PL" dirty="0" smtClean="0"/>
              <a:t>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556792"/>
            <a:ext cx="4680520" cy="4968552"/>
          </a:xfrm>
        </p:spPr>
        <p:txBody>
          <a:bodyPr/>
          <a:lstStyle/>
          <a:p>
            <a:pPr marL="363538" indent="-363538">
              <a:buFont typeface="Arial" pitchFamily="34" charset="0"/>
              <a:buChar char="•"/>
            </a:pPr>
            <a:r>
              <a:rPr lang="pl-PL" dirty="0" smtClean="0"/>
              <a:t>auto - </a:t>
            </a:r>
            <a:r>
              <a:rPr lang="pl-PL" dirty="0" err="1" smtClean="0"/>
              <a:t>Autonomous</a:t>
            </a:r>
            <a:r>
              <a:rPr lang="pl-PL" dirty="0" smtClean="0"/>
              <a:t> car /</a:t>
            </a:r>
          </a:p>
          <a:p>
            <a:pPr marL="1189038" lvl="1" indent="-363538">
              <a:buFont typeface="Arial" pitchFamily="34" charset="0"/>
              <a:buChar char="•"/>
            </a:pPr>
            <a:r>
              <a:rPr lang="pl-PL" dirty="0" err="1" smtClean="0"/>
              <a:t>Navya</a:t>
            </a:r>
            <a:r>
              <a:rPr lang="pl-PL" dirty="0" smtClean="0"/>
              <a:t>, </a:t>
            </a:r>
            <a:r>
              <a:rPr lang="pl-PL" dirty="0" err="1" smtClean="0"/>
              <a:t>Uber</a:t>
            </a:r>
            <a:r>
              <a:rPr lang="pl-PL" dirty="0" smtClean="0"/>
              <a:t>, Tesla, </a:t>
            </a:r>
            <a:br>
              <a:rPr lang="pl-PL" dirty="0" smtClean="0"/>
            </a:br>
            <a:r>
              <a:rPr lang="pl-PL" dirty="0" smtClean="0"/>
              <a:t>Mercedes, Google…</a:t>
            </a:r>
          </a:p>
          <a:p>
            <a:pPr marL="363538" indent="-363538">
              <a:buFont typeface="Arial" pitchFamily="34" charset="0"/>
              <a:buChar char="•"/>
            </a:pPr>
            <a:r>
              <a:rPr lang="pl-PL" dirty="0" err="1" smtClean="0"/>
              <a:t>robots</a:t>
            </a:r>
            <a:r>
              <a:rPr lang="pl-PL" dirty="0" smtClean="0"/>
              <a:t> / </a:t>
            </a:r>
          </a:p>
          <a:p>
            <a:pPr marL="1189038" lvl="1" indent="-363538">
              <a:buFont typeface="Arial" pitchFamily="34" charset="0"/>
              <a:buChar char="•"/>
            </a:pPr>
            <a:r>
              <a:rPr lang="pl-PL" dirty="0" smtClean="0"/>
              <a:t>Ross, </a:t>
            </a:r>
          </a:p>
          <a:p>
            <a:pPr marL="1189038" lvl="1" indent="-363538">
              <a:buFont typeface="Arial" pitchFamily="34" charset="0"/>
              <a:buChar char="•"/>
            </a:pPr>
            <a:r>
              <a:rPr lang="pl-PL" dirty="0" smtClean="0"/>
              <a:t>IBM Watson, </a:t>
            </a:r>
            <a:r>
              <a:rPr lang="pl-PL" dirty="0" err="1" smtClean="0"/>
              <a:t>Eve</a:t>
            </a:r>
            <a:endParaRPr lang="pl-PL" dirty="0" smtClean="0"/>
          </a:p>
          <a:p>
            <a:pPr marL="1189038" lvl="1" indent="-363538">
              <a:buFont typeface="Arial" pitchFamily="34" charset="0"/>
              <a:buChar char="•"/>
            </a:pPr>
            <a:r>
              <a:rPr lang="pl-PL" dirty="0" smtClean="0"/>
              <a:t>Baxter,</a:t>
            </a:r>
          </a:p>
          <a:p>
            <a:pPr marL="1189038" lvl="1" indent="-363538">
              <a:buFont typeface="Arial" pitchFamily="34" charset="0"/>
              <a:buChar char="•"/>
            </a:pPr>
            <a:r>
              <a:rPr lang="pl-PL" dirty="0" smtClean="0"/>
              <a:t>Sophia, Fran </a:t>
            </a:r>
            <a:r>
              <a:rPr lang="pl-PL" dirty="0" err="1" smtClean="0"/>
              <a:t>Pepper</a:t>
            </a:r>
            <a:endParaRPr lang="pl-PL" dirty="0" smtClean="0"/>
          </a:p>
          <a:p>
            <a:pPr marL="1189038" lvl="1" indent="-363538">
              <a:buFont typeface="Arial" pitchFamily="34" charset="0"/>
              <a:buChar char="•"/>
            </a:pPr>
            <a:r>
              <a:rPr lang="pl-PL" dirty="0" err="1" smtClean="0"/>
              <a:t>Emily</a:t>
            </a:r>
            <a:r>
              <a:rPr lang="pl-PL" dirty="0" smtClean="0"/>
              <a:t> </a:t>
            </a:r>
            <a:r>
              <a:rPr lang="pl-PL" dirty="0" err="1" smtClean="0"/>
              <a:t>Howel</a:t>
            </a:r>
            <a:endParaRPr lang="pl-PL" dirty="0" smtClean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KISIM, WIMiIP, AGH</a:t>
            </a:r>
            <a:endParaRPr lang="pl-P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124744"/>
            <a:ext cx="3425602" cy="1983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AutoShape 4" descr="Znalezione obrazy dla zapytania robot uzyskał obywatelstw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054" name="AutoShape 6" descr="Znalezione obrazy dla zapytania robot uzyskał obywatelstw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056" name="AutoShape 8" descr="Znalezione obrazy dla zapytania robot uzyskał obywatelstw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058" name="AutoShape 10" descr="Znalezione obrazy dla zapytania robot uzyskał obywatelstw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212976"/>
            <a:ext cx="31623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4149080"/>
            <a:ext cx="2158380" cy="1891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Prostokąt zaokrąglony 13"/>
          <p:cNvSpPr/>
          <p:nvPr/>
        </p:nvSpPr>
        <p:spPr>
          <a:xfrm>
            <a:off x="4933791" y="6257282"/>
            <a:ext cx="4090289" cy="51077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pl-PL" sz="2400" dirty="0" smtClean="0">
                <a:latin typeface="Calibri Light" pitchFamily="34" charset="0"/>
              </a:rPr>
              <a:t>video: </a:t>
            </a:r>
            <a:r>
              <a:rPr lang="en-US" sz="2400" dirty="0" smtClean="0">
                <a:latin typeface="Calibri Light" pitchFamily="34" charset="0"/>
              </a:rPr>
              <a:t>Humans Need Not Apply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KISIM, WIMiIP, AGH</a:t>
            </a:r>
            <a:endParaRPr lang="pl-P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196"/>
            <a:ext cx="9144000" cy="3620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37112"/>
            <a:ext cx="3059831" cy="1356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86165"/>
            <a:ext cx="9144000" cy="1071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3356992"/>
            <a:ext cx="3096344" cy="216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404664"/>
            <a:ext cx="2592288" cy="183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https://playground.tensorflow.org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KISIM, WIMiIP, AGH</a:t>
            </a:r>
            <a:endParaRPr lang="pl-PL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870" y="1196752"/>
            <a:ext cx="8695134" cy="4663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179512" y="6155666"/>
            <a:ext cx="3366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latin typeface="Calibri Light" pitchFamily="34" charset="0"/>
              </a:rPr>
              <a:t>Michael </a:t>
            </a:r>
            <a:r>
              <a:rPr lang="pl-PL" dirty="0" err="1" smtClean="0">
                <a:latin typeface="Calibri Light" pitchFamily="34" charset="0"/>
              </a:rPr>
              <a:t>Nielsen’s</a:t>
            </a:r>
            <a:r>
              <a:rPr lang="pl-PL" dirty="0" smtClean="0">
                <a:latin typeface="Calibri Light" pitchFamily="34" charset="0"/>
              </a:rPr>
              <a:t> </a:t>
            </a:r>
            <a:r>
              <a:rPr lang="pl-PL" dirty="0" err="1" smtClean="0">
                <a:latin typeface="Calibri Light" pitchFamily="34" charset="0"/>
              </a:rPr>
              <a:t>free</a:t>
            </a:r>
            <a:r>
              <a:rPr lang="pl-PL" dirty="0" smtClean="0">
                <a:latin typeface="Calibri Light" pitchFamily="34" charset="0"/>
              </a:rPr>
              <a:t> </a:t>
            </a:r>
            <a:r>
              <a:rPr lang="pl-PL" dirty="0" err="1" smtClean="0">
                <a:latin typeface="Calibri Light" pitchFamily="34" charset="0"/>
              </a:rPr>
              <a:t>online</a:t>
            </a:r>
            <a:r>
              <a:rPr lang="pl-PL" dirty="0" smtClean="0">
                <a:latin typeface="Calibri Light" pitchFamily="34" charset="0"/>
              </a:rPr>
              <a:t> </a:t>
            </a:r>
            <a:r>
              <a:rPr lang="pl-PL" dirty="0" err="1" smtClean="0">
                <a:latin typeface="Calibri Light" pitchFamily="34" charset="0"/>
              </a:rPr>
              <a:t>book</a:t>
            </a:r>
            <a:endParaRPr lang="pl-PL" dirty="0" smtClean="0">
              <a:latin typeface="Calibri Light" pitchFamily="34" charset="0"/>
            </a:endParaRPr>
          </a:p>
        </p:txBody>
      </p:sp>
      <p:sp>
        <p:nvSpPr>
          <p:cNvPr id="10" name="Prostokąt zaokrąglony 9"/>
          <p:cNvSpPr/>
          <p:nvPr/>
        </p:nvSpPr>
        <p:spPr>
          <a:xfrm>
            <a:off x="179512" y="5733256"/>
            <a:ext cx="4685187" cy="51077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i="1" dirty="0" smtClean="0">
                <a:latin typeface="Calibri Light" pitchFamily="34" charset="0"/>
              </a:rPr>
              <a:t>Neural Networks and Deep Learning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2123728" y="692696"/>
            <a:ext cx="2620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err="1" smtClean="0">
                <a:latin typeface="Calibri Light" pitchFamily="34" charset="0"/>
              </a:rPr>
              <a:t>Neural</a:t>
            </a:r>
            <a:r>
              <a:rPr lang="pl-PL" dirty="0" smtClean="0">
                <a:latin typeface="Calibri Light" pitchFamily="34" charset="0"/>
              </a:rPr>
              <a:t> Network </a:t>
            </a:r>
            <a:r>
              <a:rPr lang="pl-PL" dirty="0" err="1" smtClean="0">
                <a:latin typeface="Calibri Light" pitchFamily="34" charset="0"/>
              </a:rPr>
              <a:t>Playgroud</a:t>
            </a:r>
            <a:endParaRPr lang="pl-PL" dirty="0">
              <a:latin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machine</a:t>
            </a:r>
            <a:r>
              <a:rPr lang="pl-PL" dirty="0" smtClean="0"/>
              <a:t> learning – systematyka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KISIM, WIMiIP, AGH</a:t>
            </a:r>
            <a:endParaRPr lang="pl-PL"/>
          </a:p>
        </p:txBody>
      </p:sp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</p:nvPr>
        </p:nvGraphicFramePr>
        <p:xfrm>
          <a:off x="179512" y="1052736"/>
          <a:ext cx="8784976" cy="5544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KISIM, WIMiIP, AGH</a:t>
            </a:r>
            <a:endParaRPr lang="pl-PL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24744"/>
            <a:ext cx="8136904" cy="526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KISIM, WIMiIP, AGH</a:t>
            </a:r>
            <a:endParaRPr lang="pl-PL"/>
          </a:p>
        </p:txBody>
      </p:sp>
      <p:pic>
        <p:nvPicPr>
          <p:cNvPr id="1577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88" y="1700808"/>
            <a:ext cx="9039966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KNIME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KISIM, WIMiIP, AGH</a:t>
            </a:r>
            <a:endParaRPr lang="pl-PL"/>
          </a:p>
        </p:txBody>
      </p:sp>
      <p:pic>
        <p:nvPicPr>
          <p:cNvPr id="21506" name="Picture 2" descr="https://files.knime.com/sites/default/files/churn_flo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930" y="1988840"/>
            <a:ext cx="8943975" cy="4229101"/>
          </a:xfrm>
          <a:prstGeom prst="rect">
            <a:avLst/>
          </a:prstGeom>
          <a:noFill/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268413"/>
            <a:ext cx="8518401" cy="5113337"/>
          </a:xfrm>
        </p:spPr>
        <p:txBody>
          <a:bodyPr/>
          <a:lstStyle/>
          <a:p>
            <a:r>
              <a:rPr lang="pl-PL" dirty="0" err="1" smtClean="0"/>
              <a:t>Churn</a:t>
            </a:r>
            <a:r>
              <a:rPr lang="pl-PL" dirty="0" smtClean="0"/>
              <a:t> / </a:t>
            </a:r>
            <a:r>
              <a:rPr lang="pl-PL" dirty="0" err="1" smtClean="0"/>
              <a:t>Cancelation</a:t>
            </a:r>
            <a:r>
              <a:rPr lang="pl-PL" dirty="0" smtClean="0"/>
              <a:t> / </a:t>
            </a:r>
            <a:r>
              <a:rPr lang="pl-PL" dirty="0" err="1" smtClean="0"/>
              <a:t>Retention</a:t>
            </a:r>
            <a:r>
              <a:rPr lang="pl-PL" dirty="0" smtClean="0"/>
              <a:t> </a:t>
            </a:r>
            <a:r>
              <a:rPr lang="pl-PL" dirty="0" err="1" smtClean="0"/>
              <a:t>Analysis</a:t>
            </a:r>
            <a:r>
              <a:rPr lang="pl-PL" dirty="0" smtClean="0"/>
              <a:t> (modele </a:t>
            </a:r>
            <a:r>
              <a:rPr lang="pl-PL" dirty="0" err="1" smtClean="0"/>
              <a:t>atrycji</a:t>
            </a:r>
            <a:r>
              <a:rPr lang="pl-PL" dirty="0" smtClean="0"/>
              <a:t>)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r>
              <a:rPr lang="pl-PL" dirty="0" err="1" smtClean="0"/>
              <a:t>clustercenter</a:t>
            </a:r>
            <a:r>
              <a:rPr lang="pl-PL" dirty="0" smtClean="0"/>
              <a:t> </a:t>
            </a:r>
            <a:r>
              <a:rPr lang="pl-PL" dirty="0" err="1" smtClean="0"/>
              <a:t>table</a:t>
            </a:r>
            <a:r>
              <a:rPr lang="pl-PL" dirty="0" smtClean="0"/>
              <a:t>?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KISIM, WIMiIP, AGH</a:t>
            </a: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smtClean="0"/>
              <a:t>Sztuczna Inteligencja 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l-PL" sz="2400" smtClean="0"/>
              <a:t>„</a:t>
            </a:r>
            <a:r>
              <a:rPr lang="pl-PL" sz="2400" b="1" smtClean="0">
                <a:solidFill>
                  <a:schemeClr val="bg2"/>
                </a:solidFill>
              </a:rPr>
              <a:t>Słaba</a:t>
            </a:r>
            <a:r>
              <a:rPr lang="pl-PL" sz="2400" smtClean="0"/>
              <a:t>” </a:t>
            </a:r>
            <a:r>
              <a:rPr lang="pl-PL" sz="2400" b="1" smtClean="0">
                <a:solidFill>
                  <a:schemeClr val="bg2"/>
                </a:solidFill>
              </a:rPr>
              <a:t>sztuczna inteligencja</a:t>
            </a:r>
            <a:r>
              <a:rPr lang="pl-PL" sz="2400" smtClean="0"/>
              <a:t> - rozwiązywanie „trudnych” zadań w sposób umożliwiający praktyczne zastosowania. </a:t>
            </a:r>
          </a:p>
          <a:p>
            <a:pPr eaLnBrk="1" hangingPunct="1"/>
            <a:r>
              <a:rPr lang="pl-PL" sz="2000" smtClean="0"/>
              <a:t>Gałąź informatyki, wyróżniająca się rodzajem rozwiązywanych zadań. Pokrewna automatycznemu sterowaniu, robotyce, itp. Inspirowana przez biologię, psychologię, lingwistykę,...</a:t>
            </a:r>
          </a:p>
          <a:p>
            <a:pPr eaLnBrk="1" hangingPunct="1"/>
            <a:r>
              <a:rPr lang="pl-PL" sz="2400" smtClean="0"/>
              <a:t>„</a:t>
            </a:r>
            <a:r>
              <a:rPr lang="pl-PL" sz="2400" b="1" smtClean="0">
                <a:solidFill>
                  <a:schemeClr val="bg2"/>
                </a:solidFill>
              </a:rPr>
              <a:t>Mocna</a:t>
            </a:r>
            <a:r>
              <a:rPr lang="pl-PL" sz="2400" smtClean="0"/>
              <a:t>” </a:t>
            </a:r>
            <a:r>
              <a:rPr lang="pl-PL" sz="2400" b="1" smtClean="0">
                <a:solidFill>
                  <a:schemeClr val="bg2"/>
                </a:solidFill>
              </a:rPr>
              <a:t>sztuczna inteligencja</a:t>
            </a:r>
            <a:r>
              <a:rPr lang="pl-PL" sz="2400" smtClean="0"/>
              <a:t> - zdolność do myślenia w sposób w pewnym stopniu dający się porównywać z myśleniem ludzkim. </a:t>
            </a:r>
          </a:p>
          <a:p>
            <a:pPr eaLnBrk="1" hangingPunct="1"/>
            <a:r>
              <a:rPr lang="pl-PL" sz="2000" smtClean="0"/>
              <a:t>Zajmuje się próbą realizacji „sztucznego mózgu”, symulacji działania mózgu, myślenia ludzkiego, problemu świadomości itp. jest to dziedzina ciągle jeszcze w powijakach i daleko jest do tego, by udało się stworzyć choćby namiastkę „symulatora człowieka”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Średnie skupień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KISIM, WIMiIP, AGH</a:t>
            </a:r>
            <a:endParaRPr lang="pl-PL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763905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5266" y="1916832"/>
            <a:ext cx="2818734" cy="3279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564904"/>
            <a:ext cx="5381625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 descr="Znalezione obrazy dla zapytania clustercenter table?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4581128"/>
            <a:ext cx="2671489" cy="19168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8313" y="4437112"/>
            <a:ext cx="3599631" cy="1944638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KISIM, WIMiIP, AGH</a:t>
            </a:r>
            <a:endParaRPr lang="pl-PL"/>
          </a:p>
        </p:txBody>
      </p:sp>
      <p:pic>
        <p:nvPicPr>
          <p:cNvPr id="1026" name="Picture 2" descr="https://files.knime.com/sites/default/files/inline-images/1_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88424" cy="4079408"/>
          </a:xfrm>
          <a:prstGeom prst="rect">
            <a:avLst/>
          </a:prstGeom>
          <a:noFill/>
        </p:spPr>
      </p:pic>
      <p:pic>
        <p:nvPicPr>
          <p:cNvPr id="1028" name="Picture 4" descr="https://files.knime.com/sites/default/files/inline-images/2_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970954"/>
            <a:ext cx="4427984" cy="28870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Data mining </a:t>
            </a:r>
            <a:r>
              <a:rPr lang="pl-PL" dirty="0" err="1" smtClean="0"/>
              <a:t>tools</a:t>
            </a:r>
            <a:r>
              <a:rPr lang="pl-PL" dirty="0" smtClean="0"/>
              <a:t> </a:t>
            </a:r>
            <a:r>
              <a:rPr lang="pl-PL" dirty="0" err="1" smtClean="0"/>
              <a:t>in</a:t>
            </a:r>
            <a:r>
              <a:rPr lang="pl-PL" dirty="0" smtClean="0"/>
              <a:t> KNIME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69875" indent="-269875">
              <a:buFont typeface="Arial" pitchFamily="34" charset="0"/>
              <a:buChar char="•"/>
            </a:pPr>
            <a:r>
              <a:rPr lang="pl-PL" dirty="0" smtClean="0"/>
              <a:t>ANN, SVM, </a:t>
            </a:r>
            <a:r>
              <a:rPr lang="pl-PL" dirty="0" err="1" smtClean="0"/>
              <a:t>decision</a:t>
            </a:r>
            <a:r>
              <a:rPr lang="pl-PL" dirty="0" smtClean="0"/>
              <a:t> </a:t>
            </a:r>
            <a:r>
              <a:rPr lang="pl-PL" dirty="0" err="1" smtClean="0"/>
              <a:t>trees</a:t>
            </a:r>
            <a:r>
              <a:rPr lang="pl-PL" dirty="0" smtClean="0"/>
              <a:t>, </a:t>
            </a:r>
          </a:p>
          <a:p>
            <a:pPr marL="269875" indent="-269875">
              <a:buFont typeface="Arial" pitchFamily="34" charset="0"/>
              <a:buChar char="•"/>
            </a:pPr>
            <a:r>
              <a:rPr lang="pl-PL" dirty="0" err="1" smtClean="0"/>
              <a:t>linear</a:t>
            </a:r>
            <a:r>
              <a:rPr lang="pl-PL" dirty="0" smtClean="0"/>
              <a:t> </a:t>
            </a:r>
            <a:r>
              <a:rPr lang="pl-PL" dirty="0" err="1" smtClean="0"/>
              <a:t>regression</a:t>
            </a:r>
            <a:r>
              <a:rPr lang="pl-PL" dirty="0" smtClean="0"/>
              <a:t>, </a:t>
            </a:r>
            <a:r>
              <a:rPr lang="pl-PL" dirty="0" err="1" smtClean="0"/>
              <a:t>polynomial</a:t>
            </a:r>
            <a:r>
              <a:rPr lang="pl-PL" dirty="0" smtClean="0"/>
              <a:t> </a:t>
            </a:r>
            <a:r>
              <a:rPr lang="pl-PL" dirty="0" err="1" smtClean="0"/>
              <a:t>regression</a:t>
            </a:r>
            <a:r>
              <a:rPr lang="pl-PL" dirty="0" smtClean="0"/>
              <a:t> </a:t>
            </a:r>
            <a:r>
              <a:rPr lang="pl-PL" dirty="0" err="1" smtClean="0"/>
              <a:t>predictor</a:t>
            </a:r>
            <a:r>
              <a:rPr lang="pl-PL" dirty="0" smtClean="0"/>
              <a:t>,</a:t>
            </a:r>
          </a:p>
          <a:p>
            <a:pPr marL="269875" indent="-269875">
              <a:buFont typeface="Arial" pitchFamily="34" charset="0"/>
              <a:buChar char="•"/>
            </a:pPr>
            <a:r>
              <a:rPr lang="pl-PL" dirty="0" err="1" smtClean="0"/>
              <a:t>k-means</a:t>
            </a:r>
            <a:r>
              <a:rPr lang="pl-PL" dirty="0" smtClean="0"/>
              <a:t>, </a:t>
            </a:r>
            <a:r>
              <a:rPr lang="pl-PL" dirty="0" err="1" smtClean="0"/>
              <a:t>neighborgrams</a:t>
            </a:r>
            <a:r>
              <a:rPr lang="pl-PL" dirty="0" smtClean="0"/>
              <a:t>, </a:t>
            </a:r>
          </a:p>
          <a:p>
            <a:pPr marL="269875" indent="-269875">
              <a:buFont typeface="Arial" pitchFamily="34" charset="0"/>
              <a:buChar char="•"/>
            </a:pPr>
            <a:r>
              <a:rPr lang="pl-PL" dirty="0" err="1" smtClean="0"/>
              <a:t>assiociation</a:t>
            </a:r>
            <a:r>
              <a:rPr lang="pl-PL" dirty="0" smtClean="0"/>
              <a:t> </a:t>
            </a:r>
            <a:r>
              <a:rPr lang="pl-PL" dirty="0" err="1" smtClean="0"/>
              <a:t>rule</a:t>
            </a:r>
            <a:r>
              <a:rPr lang="pl-PL" dirty="0" smtClean="0"/>
              <a:t> </a:t>
            </a:r>
            <a:r>
              <a:rPr lang="pl-PL" dirty="0" err="1" smtClean="0"/>
              <a:t>learner</a:t>
            </a:r>
            <a:r>
              <a:rPr lang="pl-PL" dirty="0" smtClean="0"/>
              <a:t>, </a:t>
            </a:r>
            <a:r>
              <a:rPr lang="pl-PL" dirty="0" err="1" smtClean="0"/>
              <a:t>Borgelt</a:t>
            </a:r>
            <a:r>
              <a:rPr lang="pl-PL" dirty="0" smtClean="0"/>
              <a:t> (</a:t>
            </a:r>
            <a:r>
              <a:rPr lang="pl-PL" dirty="0" err="1" smtClean="0"/>
              <a:t>Frequent</a:t>
            </a:r>
            <a:r>
              <a:rPr lang="pl-PL" dirty="0" smtClean="0"/>
              <a:t> </a:t>
            </a:r>
            <a:r>
              <a:rPr lang="pl-PL" dirty="0" err="1" smtClean="0"/>
              <a:t>Item</a:t>
            </a:r>
            <a:r>
              <a:rPr lang="pl-PL" dirty="0" smtClean="0"/>
              <a:t> Set Mining), </a:t>
            </a:r>
          </a:p>
          <a:p>
            <a:pPr marL="269875" indent="-269875">
              <a:buFont typeface="Arial" pitchFamily="34" charset="0"/>
              <a:buChar char="•"/>
            </a:pPr>
            <a:r>
              <a:rPr lang="pl-PL" dirty="0" err="1" smtClean="0"/>
              <a:t>scatter</a:t>
            </a:r>
            <a:r>
              <a:rPr lang="pl-PL" dirty="0" smtClean="0"/>
              <a:t> </a:t>
            </a:r>
            <a:r>
              <a:rPr lang="pl-PL" dirty="0" err="1" smtClean="0"/>
              <a:t>plots</a:t>
            </a:r>
            <a:r>
              <a:rPr lang="pl-PL" dirty="0" smtClean="0"/>
              <a:t>, </a:t>
            </a:r>
            <a:r>
              <a:rPr lang="pl-PL" dirty="0" err="1" smtClean="0"/>
              <a:t>histograms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KISIM, WIMiIP, AGH</a:t>
            </a:r>
            <a:endParaRPr lang="pl-PL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neighborgrams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0" y="4581128"/>
            <a:ext cx="4103687" cy="1080120"/>
          </a:xfrm>
        </p:spPr>
        <p:txBody>
          <a:bodyPr/>
          <a:lstStyle/>
          <a:p>
            <a:r>
              <a:rPr lang="pl-PL" dirty="0" err="1" smtClean="0"/>
              <a:t>Fuzzy</a:t>
            </a:r>
            <a:r>
              <a:rPr lang="pl-PL" dirty="0" smtClean="0"/>
              <a:t> </a:t>
            </a:r>
            <a:r>
              <a:rPr lang="pl-PL" dirty="0" err="1" smtClean="0"/>
              <a:t>Clusters</a:t>
            </a:r>
            <a:r>
              <a:rPr lang="pl-PL" dirty="0" smtClean="0"/>
              <a:t> </a:t>
            </a:r>
            <a:r>
              <a:rPr lang="pl-PL" dirty="0" err="1" smtClean="0"/>
              <a:t>Using</a:t>
            </a:r>
            <a:r>
              <a:rPr lang="pl-PL" dirty="0" smtClean="0"/>
              <a:t> </a:t>
            </a:r>
            <a:r>
              <a:rPr lang="pl-PL" dirty="0" err="1" smtClean="0"/>
              <a:t>Neighborgrams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KISIM, WIMiIP, AGH</a:t>
            </a:r>
            <a:endParaRPr lang="pl-PL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412776"/>
            <a:ext cx="284797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636912"/>
            <a:ext cx="296227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717032"/>
            <a:ext cx="4238625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700808"/>
            <a:ext cx="40195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Customer Intelligence from Social Media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KISIM, WIMiIP, AGH</a:t>
            </a:r>
            <a:endParaRPr lang="pl-PL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4744"/>
            <a:ext cx="86487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2699792" y="692696"/>
            <a:ext cx="3615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006699"/>
                </a:solidFill>
                <a:latin typeface="Calibri Light" pitchFamily="34" charset="0"/>
              </a:rPr>
              <a:t>Network Analytics meets Text Mining</a:t>
            </a:r>
            <a:endParaRPr lang="pl-PL" i="1" dirty="0">
              <a:solidFill>
                <a:srgbClr val="006699"/>
              </a:solidFill>
              <a:latin typeface="Calibri Light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4211960" y="6021288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600" dirty="0" smtClean="0">
                <a:latin typeface="Calibri Light" pitchFamily="34" charset="0"/>
                <a:hlinkClick r:id="rId3"/>
              </a:rPr>
              <a:t>https://www.knime.com</a:t>
            </a:r>
            <a:r>
              <a:rPr lang="pl-PL" sz="1600" dirty="0" smtClean="0">
                <a:latin typeface="Calibri Light" pitchFamily="34" charset="0"/>
              </a:rPr>
              <a:t> </a:t>
            </a:r>
            <a:r>
              <a:rPr lang="pl-PL" sz="1600" dirty="0" err="1" smtClean="0">
                <a:latin typeface="Calibri Light" pitchFamily="34" charset="0"/>
              </a:rPr>
              <a:t>white</a:t>
            </a:r>
            <a:r>
              <a:rPr lang="pl-PL" sz="1600" dirty="0" smtClean="0">
                <a:latin typeface="Calibri Light" pitchFamily="34" charset="0"/>
              </a:rPr>
              <a:t> </a:t>
            </a:r>
            <a:r>
              <a:rPr lang="pl-PL" sz="1600" dirty="0" err="1" smtClean="0">
                <a:latin typeface="Calibri Light" pitchFamily="34" charset="0"/>
              </a:rPr>
              <a:t>papers</a:t>
            </a:r>
            <a:endParaRPr lang="pl-PL" sz="1600" dirty="0">
              <a:latin typeface="Calibri Light" pitchFamily="34" charset="0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KISIM, WIMiIP, AGH</a:t>
            </a:r>
            <a:endParaRPr lang="pl-PL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052736"/>
            <a:ext cx="6200775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KISIM, WIMiIP, AGH</a:t>
            </a:r>
            <a:endParaRPr lang="pl-PL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24744"/>
            <a:ext cx="6819900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268760"/>
            <a:ext cx="1511399" cy="648419"/>
          </a:xfrm>
          <a:solidFill>
            <a:srgbClr val="BBE0E3"/>
          </a:solidFill>
        </p:spPr>
        <p:txBody>
          <a:bodyPr/>
          <a:lstStyle/>
          <a:p>
            <a:r>
              <a:rPr lang="en-US" sz="1800" dirty="0" smtClean="0"/>
              <a:t>receives a lot of comments </a:t>
            </a:r>
            <a:endParaRPr lang="pl-PL" sz="1800" dirty="0"/>
          </a:p>
        </p:txBody>
      </p:sp>
      <p:cxnSp>
        <p:nvCxnSpPr>
          <p:cNvPr id="7" name="Łącznik prosty ze strzałką 6"/>
          <p:cNvCxnSpPr/>
          <p:nvPr/>
        </p:nvCxnSpPr>
        <p:spPr>
          <a:xfrm>
            <a:off x="971600" y="1916832"/>
            <a:ext cx="288032" cy="9361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ymbol zastępczy zawartości 2"/>
          <p:cNvSpPr txBox="1">
            <a:spLocks/>
          </p:cNvSpPr>
          <p:nvPr/>
        </p:nvSpPr>
        <p:spPr bwMode="auto">
          <a:xfrm>
            <a:off x="6804248" y="5949280"/>
            <a:ext cx="2123728" cy="648072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ct val="50000"/>
              </a:spcBef>
              <a:buSzPct val="70000"/>
            </a:pPr>
            <a:r>
              <a:rPr lang="en-US" kern="0" dirty="0" smtClean="0">
                <a:latin typeface="Calibri Light" pitchFamily="34" charset="0"/>
              </a:rPr>
              <a:t>comments often on other users' articles</a:t>
            </a:r>
            <a:endParaRPr kumimoji="0" lang="pl-PL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itchFamily="34" charset="0"/>
              <a:ea typeface="+mn-ea"/>
              <a:cs typeface="+mn-cs"/>
            </a:endParaRPr>
          </a:p>
        </p:txBody>
      </p:sp>
      <p:cxnSp>
        <p:nvCxnSpPr>
          <p:cNvPr id="13" name="Łącznik prosty ze strzałką 12"/>
          <p:cNvCxnSpPr>
            <a:stCxn id="10" idx="1"/>
          </p:cNvCxnSpPr>
          <p:nvPr/>
        </p:nvCxnSpPr>
        <p:spPr>
          <a:xfrm flipH="1" flipV="1">
            <a:off x="5292080" y="6021288"/>
            <a:ext cx="1512168" cy="2520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KISIM, WIMiIP, AGH</a:t>
            </a:r>
            <a:endParaRPr lang="pl-PL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268760"/>
            <a:ext cx="5897513" cy="5049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Output</a:t>
            </a:r>
            <a:r>
              <a:rPr lang="pl-PL" dirty="0" smtClean="0"/>
              <a:t>: </a:t>
            </a:r>
            <a:r>
              <a:rPr lang="pl-PL" dirty="0" err="1" smtClean="0"/>
              <a:t>Knowledge</a:t>
            </a:r>
            <a:r>
              <a:rPr lang="pl-PL" dirty="0" smtClean="0"/>
              <a:t> </a:t>
            </a:r>
            <a:r>
              <a:rPr lang="pl-PL" dirty="0" err="1" smtClean="0"/>
              <a:t>representation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3.1 Tables</a:t>
            </a:r>
            <a:br>
              <a:rPr lang="en-US" dirty="0" smtClean="0"/>
            </a:br>
            <a:r>
              <a:rPr lang="en-US" dirty="0" smtClean="0"/>
              <a:t>3.2 Linear Models</a:t>
            </a:r>
            <a:br>
              <a:rPr lang="en-US" dirty="0" smtClean="0"/>
            </a:br>
            <a:r>
              <a:rPr lang="en-US" dirty="0" smtClean="0"/>
              <a:t>3.3 Trees</a:t>
            </a:r>
            <a:br>
              <a:rPr lang="en-US" dirty="0" smtClean="0"/>
            </a:br>
            <a:r>
              <a:rPr lang="en-US" dirty="0" smtClean="0"/>
              <a:t>3.4 Rules</a:t>
            </a:r>
            <a:br>
              <a:rPr lang="en-US" dirty="0" smtClean="0"/>
            </a:br>
            <a:r>
              <a:rPr lang="en-US" dirty="0" smtClean="0"/>
              <a:t>3.5 Instance-Based Representation</a:t>
            </a:r>
            <a:br>
              <a:rPr lang="en-US" dirty="0" smtClean="0"/>
            </a:br>
            <a:r>
              <a:rPr lang="en-US" dirty="0" smtClean="0"/>
              <a:t>3.6 Clusters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KISIM, WIMiIP, AGH</a:t>
            </a:r>
            <a:endParaRPr lang="pl-PL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5.1 Training and Testing</a:t>
            </a:r>
            <a:br>
              <a:rPr lang="en-US" dirty="0" smtClean="0"/>
            </a:br>
            <a:r>
              <a:rPr lang="en-US" dirty="0" smtClean="0"/>
              <a:t>5.2 Predicting Performance</a:t>
            </a:r>
            <a:br>
              <a:rPr lang="en-US" dirty="0" smtClean="0"/>
            </a:br>
            <a:r>
              <a:rPr lang="en-US" dirty="0" smtClean="0"/>
              <a:t>5.3 Cross-Validation</a:t>
            </a:r>
            <a:br>
              <a:rPr lang="en-US" dirty="0" smtClean="0"/>
            </a:br>
            <a:r>
              <a:rPr lang="en-US" dirty="0" smtClean="0"/>
              <a:t>5.4 Other Estimates</a:t>
            </a:r>
            <a:br>
              <a:rPr lang="en-US" dirty="0" smtClean="0"/>
            </a:br>
            <a:r>
              <a:rPr lang="en-US" dirty="0" smtClean="0"/>
              <a:t>5.5 </a:t>
            </a:r>
            <a:r>
              <a:rPr lang="en-US" dirty="0" err="1" smtClean="0"/>
              <a:t>Hyperparameter</a:t>
            </a:r>
            <a:r>
              <a:rPr lang="en-US" dirty="0" smtClean="0"/>
              <a:t> Selection</a:t>
            </a:r>
            <a:br>
              <a:rPr lang="en-US" dirty="0" smtClean="0"/>
            </a:br>
            <a:r>
              <a:rPr lang="en-US" dirty="0" smtClean="0"/>
              <a:t>5.6 Comparing Data Mining Schemes</a:t>
            </a:r>
            <a:br>
              <a:rPr lang="en-US" dirty="0" smtClean="0"/>
            </a:br>
            <a:r>
              <a:rPr lang="en-US" dirty="0" smtClean="0"/>
              <a:t>5.7 Predicting Probabilities</a:t>
            </a:r>
            <a:br>
              <a:rPr lang="en-US" dirty="0" smtClean="0"/>
            </a:br>
            <a:r>
              <a:rPr lang="en-US" dirty="0" smtClean="0"/>
              <a:t>5.8 Counting the Cost</a:t>
            </a:r>
            <a:br>
              <a:rPr lang="en-US" dirty="0" smtClean="0"/>
            </a:br>
            <a:r>
              <a:rPr lang="en-US" dirty="0" smtClean="0"/>
              <a:t>5.9 Evaluating Numeric Prediction</a:t>
            </a:r>
            <a:br>
              <a:rPr lang="en-US" dirty="0" smtClean="0"/>
            </a:br>
            <a:r>
              <a:rPr lang="en-US" dirty="0" smtClean="0"/>
              <a:t>5.10 The Minimum Description Length Principle</a:t>
            </a:r>
            <a:br>
              <a:rPr lang="en-US" dirty="0" smtClean="0"/>
            </a:br>
            <a:r>
              <a:rPr lang="en-US" dirty="0" smtClean="0"/>
              <a:t>5.11 Applying MDL to Clustering</a:t>
            </a:r>
            <a:br>
              <a:rPr lang="en-US" dirty="0" smtClean="0"/>
            </a:br>
            <a:r>
              <a:rPr lang="en-US" dirty="0" smtClean="0"/>
              <a:t>5.12 Using a Validation Set for Model Selection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KISIM, WIMiIP, AGH</a:t>
            </a:r>
            <a:endParaRPr lang="pl-PL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/>
              <a:t>KISIM, WIMiIP, AGH</a:t>
            </a: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dirty="0" smtClean="0"/>
              <a:t>Zagadnienia AI wg prof. Ducha</a:t>
            </a:r>
          </a:p>
        </p:txBody>
      </p:sp>
      <p:grpSp>
        <p:nvGrpSpPr>
          <p:cNvPr id="37892" name="Group 62"/>
          <p:cNvGrpSpPr>
            <a:grpSpLocks/>
          </p:cNvGrpSpPr>
          <p:nvPr/>
        </p:nvGrpSpPr>
        <p:grpSpPr bwMode="auto">
          <a:xfrm>
            <a:off x="899592" y="1052736"/>
            <a:ext cx="7837692" cy="5181455"/>
            <a:chOff x="113" y="0"/>
            <a:chExt cx="6086" cy="3997"/>
          </a:xfrm>
        </p:grpSpPr>
        <p:sp>
          <p:nvSpPr>
            <p:cNvPr id="37893" name="Oval 2"/>
            <p:cNvSpPr>
              <a:spLocks noChangeArrowheads="1"/>
            </p:cNvSpPr>
            <p:nvPr/>
          </p:nvSpPr>
          <p:spPr bwMode="auto">
            <a:xfrm>
              <a:off x="1536" y="1872"/>
              <a:ext cx="2736" cy="1056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l-PL" sz="1600">
                <a:latin typeface="Calibri Light" pitchFamily="34" charset="0"/>
              </a:endParaRPr>
            </a:p>
          </p:txBody>
        </p:sp>
        <p:sp>
          <p:nvSpPr>
            <p:cNvPr id="37894" name="Text Box 3"/>
            <p:cNvSpPr txBox="1">
              <a:spLocks noChangeArrowheads="1"/>
            </p:cNvSpPr>
            <p:nvPr/>
          </p:nvSpPr>
          <p:spPr bwMode="auto">
            <a:xfrm>
              <a:off x="1790" y="1944"/>
              <a:ext cx="2256" cy="10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 smtClean="0">
                  <a:solidFill>
                    <a:schemeClr val="bg1"/>
                  </a:solidFill>
                  <a:latin typeface="Calibri Light" pitchFamily="34" charset="0"/>
                </a:rPr>
                <a:t>C</a:t>
              </a:r>
              <a:r>
                <a:rPr lang="pl-PL" sz="1600" dirty="0" err="1" smtClean="0">
                  <a:solidFill>
                    <a:schemeClr val="bg1"/>
                  </a:solidFill>
                  <a:latin typeface="Calibri Light" pitchFamily="34" charset="0"/>
                </a:rPr>
                <a:t>omputational</a:t>
              </a:r>
              <a:r>
                <a:rPr lang="pl-PL" sz="1600" dirty="0" smtClean="0">
                  <a:solidFill>
                    <a:schemeClr val="bg1"/>
                  </a:solidFill>
                  <a:latin typeface="Calibri Light" pitchFamily="34" charset="0"/>
                </a:rPr>
                <a:t> </a:t>
              </a:r>
              <a:r>
                <a:rPr lang="en-US" sz="1600" dirty="0" smtClean="0">
                  <a:solidFill>
                    <a:schemeClr val="bg1"/>
                  </a:solidFill>
                  <a:latin typeface="Calibri Light" pitchFamily="34" charset="0"/>
                </a:rPr>
                <a:t>I</a:t>
              </a:r>
              <a:r>
                <a:rPr lang="pl-PL" sz="1600" dirty="0" smtClean="0">
                  <a:solidFill>
                    <a:schemeClr val="bg1"/>
                  </a:solidFill>
                  <a:latin typeface="Calibri Light" pitchFamily="34" charset="0"/>
                </a:rPr>
                <a:t> </a:t>
              </a:r>
              <a:r>
                <a:rPr lang="pl-PL" sz="1600" dirty="0" err="1" smtClean="0">
                  <a:solidFill>
                    <a:schemeClr val="bg1"/>
                  </a:solidFill>
                  <a:latin typeface="Calibri Light" pitchFamily="34" charset="0"/>
                </a:rPr>
                <a:t>ntelligence</a:t>
              </a:r>
              <a:r>
                <a:rPr lang="pl-PL" sz="1600" dirty="0" smtClean="0">
                  <a:solidFill>
                    <a:schemeClr val="bg1"/>
                  </a:solidFill>
                  <a:latin typeface="Calibri Light" pitchFamily="34" charset="0"/>
                </a:rPr>
                <a:t> - </a:t>
              </a:r>
              <a:r>
                <a:rPr lang="pl-PL" sz="1600" dirty="0">
                  <a:solidFill>
                    <a:schemeClr val="bg1"/>
                  </a:solidFill>
                  <a:latin typeface="Calibri Light" pitchFamily="34" charset="0"/>
                </a:rPr>
                <a:t>numeryczne</a:t>
              </a:r>
              <a:br>
                <a:rPr lang="pl-PL" sz="1600" dirty="0">
                  <a:solidFill>
                    <a:schemeClr val="bg1"/>
                  </a:solidFill>
                  <a:latin typeface="Calibri Light" pitchFamily="34" charset="0"/>
                </a:rPr>
              </a:br>
              <a:r>
                <a:rPr lang="pl-PL" sz="1600" dirty="0">
                  <a:solidFill>
                    <a:srgbClr val="FFFF00"/>
                  </a:solidFill>
                  <a:latin typeface="Calibri Light" pitchFamily="34" charset="0"/>
                </a:rPr>
                <a:t>Dane</a:t>
              </a:r>
              <a:r>
                <a:rPr lang="en-US" sz="1600" dirty="0">
                  <a:solidFill>
                    <a:srgbClr val="FFFF00"/>
                  </a:solidFill>
                  <a:latin typeface="Calibri Light" pitchFamily="34" charset="0"/>
                </a:rPr>
                <a:t> + </a:t>
              </a:r>
              <a:r>
                <a:rPr lang="pl-PL" sz="1600" dirty="0">
                  <a:solidFill>
                    <a:srgbClr val="FFFF00"/>
                  </a:solidFill>
                  <a:latin typeface="Calibri Light" pitchFamily="34" charset="0"/>
                </a:rPr>
                <a:t>Wiedza</a:t>
              </a:r>
              <a:r>
                <a:rPr lang="en-US" sz="1600" dirty="0">
                  <a:solidFill>
                    <a:schemeClr val="bg1"/>
                  </a:solidFill>
                  <a:latin typeface="Calibri Light" pitchFamily="34" charset="0"/>
                </a:rPr>
                <a:t/>
              </a:r>
              <a:br>
                <a:rPr lang="en-US" sz="1600" dirty="0">
                  <a:solidFill>
                    <a:schemeClr val="bg1"/>
                  </a:solidFill>
                  <a:latin typeface="Calibri Light" pitchFamily="34" charset="0"/>
                </a:rPr>
              </a:br>
              <a:r>
                <a:rPr lang="en-US" sz="1600" dirty="0" smtClean="0">
                  <a:solidFill>
                    <a:schemeClr val="bg1"/>
                  </a:solidFill>
                  <a:latin typeface="Calibri Light" pitchFamily="34" charset="0"/>
                </a:rPr>
                <a:t>A</a:t>
              </a:r>
              <a:r>
                <a:rPr lang="pl-PL" sz="1600" dirty="0" err="1" smtClean="0">
                  <a:solidFill>
                    <a:schemeClr val="bg1"/>
                  </a:solidFill>
                  <a:latin typeface="Calibri Light" pitchFamily="34" charset="0"/>
                </a:rPr>
                <a:t>rtificial</a:t>
              </a:r>
              <a:r>
                <a:rPr lang="pl-PL" sz="1600" dirty="0" smtClean="0">
                  <a:solidFill>
                    <a:schemeClr val="bg1"/>
                  </a:solidFill>
                  <a:latin typeface="Calibri Light" pitchFamily="34" charset="0"/>
                </a:rPr>
                <a:t> </a:t>
              </a:r>
              <a:r>
                <a:rPr lang="en-US" sz="1600" dirty="0" smtClean="0">
                  <a:solidFill>
                    <a:schemeClr val="bg1"/>
                  </a:solidFill>
                  <a:latin typeface="Calibri Light" pitchFamily="34" charset="0"/>
                </a:rPr>
                <a:t>I</a:t>
              </a:r>
              <a:r>
                <a:rPr lang="pl-PL" sz="1600" dirty="0" smtClean="0">
                  <a:solidFill>
                    <a:schemeClr val="bg1"/>
                  </a:solidFill>
                  <a:latin typeface="Calibri Light" pitchFamily="34" charset="0"/>
                </a:rPr>
                <a:t> </a:t>
              </a:r>
              <a:r>
                <a:rPr lang="pl-PL" sz="1600" dirty="0" err="1" smtClean="0">
                  <a:solidFill>
                    <a:schemeClr val="bg1"/>
                  </a:solidFill>
                  <a:latin typeface="Calibri Light" pitchFamily="34" charset="0"/>
                </a:rPr>
                <a:t>ntelligence</a:t>
              </a:r>
              <a:r>
                <a:rPr lang="pl-PL" sz="1600" dirty="0" smtClean="0">
                  <a:solidFill>
                    <a:schemeClr val="bg1"/>
                  </a:solidFill>
                  <a:latin typeface="Calibri Light" pitchFamily="34" charset="0"/>
                </a:rPr>
                <a:t> - </a:t>
              </a:r>
              <a:r>
                <a:rPr lang="pl-PL" sz="1600" dirty="0">
                  <a:solidFill>
                    <a:schemeClr val="bg1"/>
                  </a:solidFill>
                  <a:latin typeface="Calibri Light" pitchFamily="34" charset="0"/>
                </a:rPr>
                <a:t>symboliczne</a:t>
              </a:r>
            </a:p>
          </p:txBody>
        </p:sp>
        <p:grpSp>
          <p:nvGrpSpPr>
            <p:cNvPr id="37895" name="Group 5"/>
            <p:cNvGrpSpPr>
              <a:grpSpLocks/>
            </p:cNvGrpSpPr>
            <p:nvPr/>
          </p:nvGrpSpPr>
          <p:grpSpPr bwMode="auto">
            <a:xfrm>
              <a:off x="2014" y="0"/>
              <a:ext cx="1203" cy="688"/>
              <a:chOff x="4531" y="300"/>
              <a:chExt cx="1225" cy="720"/>
            </a:xfrm>
          </p:grpSpPr>
          <p:sp>
            <p:nvSpPr>
              <p:cNvPr id="37940" name="Oval 6"/>
              <p:cNvSpPr>
                <a:spLocks noChangeArrowheads="1"/>
              </p:cNvSpPr>
              <p:nvPr/>
            </p:nvSpPr>
            <p:spPr bwMode="auto">
              <a:xfrm>
                <a:off x="4535" y="300"/>
                <a:ext cx="1174" cy="720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 sz="1600">
                  <a:latin typeface="Calibri Light" pitchFamily="34" charset="0"/>
                </a:endParaRPr>
              </a:p>
            </p:txBody>
          </p:sp>
          <p:sp>
            <p:nvSpPr>
              <p:cNvPr id="37941" name="Text Box 7"/>
              <p:cNvSpPr txBox="1">
                <a:spLocks noChangeArrowheads="1"/>
              </p:cNvSpPr>
              <p:nvPr/>
            </p:nvSpPr>
            <p:spPr bwMode="auto">
              <a:xfrm>
                <a:off x="4531" y="416"/>
                <a:ext cx="1225" cy="4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>
                    <a:solidFill>
                      <a:schemeClr val="bg1"/>
                    </a:solidFill>
                    <a:latin typeface="Calibri Light" pitchFamily="34" charset="0"/>
                  </a:rPr>
                  <a:t>Soft </a:t>
                </a:r>
                <a:r>
                  <a:rPr lang="pl-PL" sz="1600" dirty="0" smtClean="0">
                    <a:solidFill>
                      <a:schemeClr val="bg1"/>
                    </a:solidFill>
                    <a:latin typeface="Calibri Light" pitchFamily="34" charset="0"/>
                  </a:rPr>
                  <a:t/>
                </a:r>
                <a:br>
                  <a:rPr lang="pl-PL" sz="1600" dirty="0" smtClean="0">
                    <a:solidFill>
                      <a:schemeClr val="bg1"/>
                    </a:solidFill>
                    <a:latin typeface="Calibri Light" pitchFamily="34" charset="0"/>
                  </a:rPr>
                </a:br>
                <a:r>
                  <a:rPr lang="en-US" sz="1600" dirty="0" smtClean="0">
                    <a:solidFill>
                      <a:schemeClr val="bg1"/>
                    </a:solidFill>
                    <a:latin typeface="Calibri Light" pitchFamily="34" charset="0"/>
                  </a:rPr>
                  <a:t>Computing</a:t>
                </a:r>
                <a:endParaRPr lang="pl-PL" sz="1600" dirty="0">
                  <a:solidFill>
                    <a:schemeClr val="bg1"/>
                  </a:solidFill>
                  <a:latin typeface="Calibri Light" pitchFamily="34" charset="0"/>
                </a:endParaRPr>
              </a:p>
            </p:txBody>
          </p:sp>
        </p:grpSp>
        <p:grpSp>
          <p:nvGrpSpPr>
            <p:cNvPr id="37899" name="Group 12"/>
            <p:cNvGrpSpPr>
              <a:grpSpLocks/>
            </p:cNvGrpSpPr>
            <p:nvPr/>
          </p:nvGrpSpPr>
          <p:grpSpPr bwMode="auto">
            <a:xfrm>
              <a:off x="2018" y="890"/>
              <a:ext cx="1264" cy="720"/>
              <a:chOff x="2064" y="799"/>
              <a:chExt cx="1264" cy="720"/>
            </a:xfrm>
          </p:grpSpPr>
          <p:sp>
            <p:nvSpPr>
              <p:cNvPr id="37938" name="Oval 13"/>
              <p:cNvSpPr>
                <a:spLocks noChangeArrowheads="1"/>
              </p:cNvSpPr>
              <p:nvPr/>
            </p:nvSpPr>
            <p:spPr bwMode="auto">
              <a:xfrm>
                <a:off x="2064" y="799"/>
                <a:ext cx="1264" cy="720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 sz="1600">
                  <a:latin typeface="Calibri Light" pitchFamily="34" charset="0"/>
                </a:endParaRPr>
              </a:p>
            </p:txBody>
          </p:sp>
          <p:sp>
            <p:nvSpPr>
              <p:cNvPr id="37939" name="Text Box 14"/>
              <p:cNvSpPr txBox="1">
                <a:spLocks noChangeArrowheads="1"/>
              </p:cNvSpPr>
              <p:nvPr/>
            </p:nvSpPr>
            <p:spPr bwMode="auto">
              <a:xfrm>
                <a:off x="2172" y="909"/>
                <a:ext cx="1084" cy="4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l-PL" sz="1600" dirty="0">
                    <a:solidFill>
                      <a:schemeClr val="bg1"/>
                    </a:solidFill>
                    <a:latin typeface="Calibri Light" pitchFamily="34" charset="0"/>
                  </a:rPr>
                  <a:t>Sieci neuronowe</a:t>
                </a:r>
              </a:p>
            </p:txBody>
          </p:sp>
        </p:grpSp>
        <p:sp>
          <p:nvSpPr>
            <p:cNvPr id="37900" name="Line 15"/>
            <p:cNvSpPr>
              <a:spLocks noChangeShapeType="1"/>
            </p:cNvSpPr>
            <p:nvPr/>
          </p:nvSpPr>
          <p:spPr bwMode="auto">
            <a:xfrm>
              <a:off x="2655" y="1604"/>
              <a:ext cx="0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pl-PL">
                <a:latin typeface="Calibri Light" pitchFamily="34" charset="0"/>
              </a:endParaRPr>
            </a:p>
          </p:txBody>
        </p:sp>
        <p:sp>
          <p:nvSpPr>
            <p:cNvPr id="37901" name="Oval 17"/>
            <p:cNvSpPr>
              <a:spLocks noChangeArrowheads="1"/>
            </p:cNvSpPr>
            <p:nvPr/>
          </p:nvSpPr>
          <p:spPr bwMode="auto">
            <a:xfrm>
              <a:off x="4162" y="2788"/>
              <a:ext cx="1452" cy="590"/>
            </a:xfrm>
            <a:prstGeom prst="ellipse">
              <a:avLst/>
            </a:prstGeom>
            <a:solidFill>
              <a:srgbClr val="0066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l-PL" sz="1600">
                <a:latin typeface="Calibri Light" pitchFamily="34" charset="0"/>
              </a:endParaRPr>
            </a:p>
          </p:txBody>
        </p:sp>
        <p:sp>
          <p:nvSpPr>
            <p:cNvPr id="37902" name="Text Box 18"/>
            <p:cNvSpPr txBox="1">
              <a:spLocks noChangeArrowheads="1"/>
            </p:cNvSpPr>
            <p:nvPr/>
          </p:nvSpPr>
          <p:spPr bwMode="auto">
            <a:xfrm>
              <a:off x="4251" y="2833"/>
              <a:ext cx="1334" cy="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l-PL" sz="1600" dirty="0">
                  <a:solidFill>
                    <a:schemeClr val="bg1"/>
                  </a:solidFill>
                  <a:latin typeface="Calibri Light" pitchFamily="34" charset="0"/>
                </a:rPr>
                <a:t>Rachunek </a:t>
              </a:r>
              <a:r>
                <a:rPr lang="pl-PL" sz="1600" dirty="0" err="1">
                  <a:solidFill>
                    <a:schemeClr val="bg1"/>
                  </a:solidFill>
                  <a:latin typeface="Calibri Light" pitchFamily="34" charset="0"/>
                </a:rPr>
                <a:t>prawdop</a:t>
              </a:r>
              <a:r>
                <a:rPr lang="pl-PL" sz="1600" dirty="0">
                  <a:solidFill>
                    <a:schemeClr val="bg1"/>
                  </a:solidFill>
                  <a:latin typeface="Calibri Light" pitchFamily="34" charset="0"/>
                </a:rPr>
                <a:t>.</a:t>
              </a:r>
            </a:p>
          </p:txBody>
        </p:sp>
        <p:sp>
          <p:nvSpPr>
            <p:cNvPr id="37903" name="Line 19"/>
            <p:cNvSpPr>
              <a:spLocks noChangeShapeType="1"/>
            </p:cNvSpPr>
            <p:nvPr/>
          </p:nvSpPr>
          <p:spPr bwMode="auto">
            <a:xfrm flipH="1" flipV="1">
              <a:off x="3336" y="2919"/>
              <a:ext cx="181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pl-PL">
                <a:latin typeface="Calibri Light" pitchFamily="34" charset="0"/>
              </a:endParaRPr>
            </a:p>
          </p:txBody>
        </p:sp>
        <p:grpSp>
          <p:nvGrpSpPr>
            <p:cNvPr id="37904" name="Group 21"/>
            <p:cNvGrpSpPr>
              <a:grpSpLocks/>
            </p:cNvGrpSpPr>
            <p:nvPr/>
          </p:nvGrpSpPr>
          <p:grpSpPr bwMode="auto">
            <a:xfrm>
              <a:off x="1474" y="3249"/>
              <a:ext cx="1406" cy="720"/>
              <a:chOff x="432" y="3120"/>
              <a:chExt cx="1008" cy="720"/>
            </a:xfrm>
          </p:grpSpPr>
          <p:sp>
            <p:nvSpPr>
              <p:cNvPr id="37936" name="Oval 22"/>
              <p:cNvSpPr>
                <a:spLocks noChangeArrowheads="1"/>
              </p:cNvSpPr>
              <p:nvPr/>
            </p:nvSpPr>
            <p:spPr bwMode="auto">
              <a:xfrm>
                <a:off x="432" y="3120"/>
                <a:ext cx="1008" cy="720"/>
              </a:xfrm>
              <a:prstGeom prst="ellipse">
                <a:avLst/>
              </a:prstGeom>
              <a:solidFill>
                <a:srgbClr val="0066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 sz="1600">
                  <a:latin typeface="Calibri Light" pitchFamily="34" charset="0"/>
                </a:endParaRPr>
              </a:p>
            </p:txBody>
          </p:sp>
          <p:sp>
            <p:nvSpPr>
              <p:cNvPr id="37937" name="Text Box 23"/>
              <p:cNvSpPr txBox="1">
                <a:spLocks noChangeArrowheads="1"/>
              </p:cNvSpPr>
              <p:nvPr/>
            </p:nvSpPr>
            <p:spPr bwMode="auto">
              <a:xfrm>
                <a:off x="538" y="3260"/>
                <a:ext cx="864" cy="4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l-PL" sz="1600" dirty="0">
                    <a:solidFill>
                      <a:schemeClr val="bg1"/>
                    </a:solidFill>
                    <a:latin typeface="Calibri Light" pitchFamily="34" charset="0"/>
                  </a:rPr>
                  <a:t>Uczenie maszynowe</a:t>
                </a:r>
              </a:p>
            </p:txBody>
          </p:sp>
        </p:grpSp>
        <p:sp>
          <p:nvSpPr>
            <p:cNvPr id="37905" name="Line 24"/>
            <p:cNvSpPr>
              <a:spLocks noChangeShapeType="1"/>
            </p:cNvSpPr>
            <p:nvPr/>
          </p:nvSpPr>
          <p:spPr bwMode="auto">
            <a:xfrm flipV="1">
              <a:off x="2292" y="2919"/>
              <a:ext cx="182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pl-PL">
                <a:latin typeface="Calibri Light" pitchFamily="34" charset="0"/>
              </a:endParaRPr>
            </a:p>
          </p:txBody>
        </p:sp>
        <p:grpSp>
          <p:nvGrpSpPr>
            <p:cNvPr id="37906" name="Group 26"/>
            <p:cNvGrpSpPr>
              <a:grpSpLocks/>
            </p:cNvGrpSpPr>
            <p:nvPr/>
          </p:nvGrpSpPr>
          <p:grpSpPr bwMode="auto">
            <a:xfrm>
              <a:off x="158" y="3022"/>
              <a:ext cx="1361" cy="720"/>
              <a:chOff x="432" y="3120"/>
              <a:chExt cx="1008" cy="720"/>
            </a:xfrm>
          </p:grpSpPr>
          <p:sp>
            <p:nvSpPr>
              <p:cNvPr id="37934" name="Oval 27"/>
              <p:cNvSpPr>
                <a:spLocks noChangeArrowheads="1"/>
              </p:cNvSpPr>
              <p:nvPr/>
            </p:nvSpPr>
            <p:spPr bwMode="auto">
              <a:xfrm>
                <a:off x="432" y="3120"/>
                <a:ext cx="1008" cy="720"/>
              </a:xfrm>
              <a:prstGeom prst="ellipse">
                <a:avLst/>
              </a:prstGeom>
              <a:solidFill>
                <a:srgbClr val="0066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 sz="1600">
                  <a:latin typeface="Calibri Light" pitchFamily="34" charset="0"/>
                </a:endParaRPr>
              </a:p>
            </p:txBody>
          </p:sp>
          <p:sp>
            <p:nvSpPr>
              <p:cNvPr id="37935" name="Text Box 28"/>
              <p:cNvSpPr txBox="1">
                <a:spLocks noChangeArrowheads="1"/>
              </p:cNvSpPr>
              <p:nvPr/>
            </p:nvSpPr>
            <p:spPr bwMode="auto">
              <a:xfrm>
                <a:off x="481" y="3264"/>
                <a:ext cx="864" cy="4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l-PL" sz="1600" dirty="0">
                    <a:solidFill>
                      <a:schemeClr val="bg1"/>
                    </a:solidFill>
                    <a:latin typeface="Calibri Light" pitchFamily="34" charset="0"/>
                  </a:rPr>
                  <a:t>Systemy </a:t>
                </a:r>
                <a:br>
                  <a:rPr lang="pl-PL" sz="1600" dirty="0">
                    <a:solidFill>
                      <a:schemeClr val="bg1"/>
                    </a:solidFill>
                    <a:latin typeface="Calibri Light" pitchFamily="34" charset="0"/>
                  </a:rPr>
                </a:br>
                <a:r>
                  <a:rPr lang="pl-PL" sz="1600" dirty="0">
                    <a:solidFill>
                      <a:schemeClr val="bg1"/>
                    </a:solidFill>
                    <a:latin typeface="Calibri Light" pitchFamily="34" charset="0"/>
                  </a:rPr>
                  <a:t>ekspertowe</a:t>
                </a:r>
              </a:p>
            </p:txBody>
          </p:sp>
        </p:grpSp>
        <p:sp>
          <p:nvSpPr>
            <p:cNvPr id="37907" name="Line 29"/>
            <p:cNvSpPr>
              <a:spLocks noChangeShapeType="1"/>
            </p:cNvSpPr>
            <p:nvPr/>
          </p:nvSpPr>
          <p:spPr bwMode="auto">
            <a:xfrm flipV="1">
              <a:off x="1385" y="2828"/>
              <a:ext cx="681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pl-PL">
                <a:latin typeface="Calibri Light" pitchFamily="34" charset="0"/>
              </a:endParaRPr>
            </a:p>
          </p:txBody>
        </p:sp>
        <p:sp>
          <p:nvSpPr>
            <p:cNvPr id="37908" name="Oval 31"/>
            <p:cNvSpPr>
              <a:spLocks noChangeArrowheads="1"/>
            </p:cNvSpPr>
            <p:nvPr/>
          </p:nvSpPr>
          <p:spPr bwMode="auto">
            <a:xfrm>
              <a:off x="4385" y="1794"/>
              <a:ext cx="1814" cy="706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l-PL" sz="1600">
                <a:latin typeface="Calibri Light" pitchFamily="34" charset="0"/>
              </a:endParaRPr>
            </a:p>
          </p:txBody>
        </p:sp>
        <p:sp>
          <p:nvSpPr>
            <p:cNvPr id="37909" name="Text Box 32"/>
            <p:cNvSpPr txBox="1">
              <a:spLocks noChangeArrowheads="1"/>
            </p:cNvSpPr>
            <p:nvPr/>
          </p:nvSpPr>
          <p:spPr bwMode="auto">
            <a:xfrm>
              <a:off x="4474" y="1944"/>
              <a:ext cx="1681" cy="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l-PL" sz="1600" dirty="0">
                  <a:solidFill>
                    <a:schemeClr val="bg1"/>
                  </a:solidFill>
                  <a:latin typeface="Calibri Light" pitchFamily="34" charset="0"/>
                </a:rPr>
                <a:t>Rozpoznawanie</a:t>
              </a:r>
              <a:r>
                <a:rPr lang="en-US" sz="1600" dirty="0">
                  <a:solidFill>
                    <a:schemeClr val="bg1"/>
                  </a:solidFill>
                  <a:latin typeface="Calibri Light" pitchFamily="34" charset="0"/>
                </a:rPr>
                <a:t/>
              </a:r>
              <a:br>
                <a:rPr lang="en-US" sz="1600" dirty="0">
                  <a:solidFill>
                    <a:schemeClr val="bg1"/>
                  </a:solidFill>
                  <a:latin typeface="Calibri Light" pitchFamily="34" charset="0"/>
                </a:rPr>
              </a:br>
              <a:r>
                <a:rPr lang="pl-PL" sz="1600" dirty="0">
                  <a:solidFill>
                    <a:schemeClr val="bg1"/>
                  </a:solidFill>
                  <a:latin typeface="Calibri Light" pitchFamily="34" charset="0"/>
                </a:rPr>
                <a:t>Wzorców</a:t>
              </a:r>
            </a:p>
          </p:txBody>
        </p:sp>
        <p:sp>
          <p:nvSpPr>
            <p:cNvPr id="37910" name="Line 33"/>
            <p:cNvSpPr>
              <a:spLocks noChangeShapeType="1"/>
            </p:cNvSpPr>
            <p:nvPr/>
          </p:nvSpPr>
          <p:spPr bwMode="auto">
            <a:xfrm>
              <a:off x="1521" y="2057"/>
              <a:ext cx="136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pl-PL">
                <a:latin typeface="Calibri Light" pitchFamily="34" charset="0"/>
              </a:endParaRPr>
            </a:p>
          </p:txBody>
        </p:sp>
        <p:grpSp>
          <p:nvGrpSpPr>
            <p:cNvPr id="37911" name="Group 35"/>
            <p:cNvGrpSpPr>
              <a:grpSpLocks/>
            </p:cNvGrpSpPr>
            <p:nvPr/>
          </p:nvGrpSpPr>
          <p:grpSpPr bwMode="auto">
            <a:xfrm>
              <a:off x="703" y="845"/>
              <a:ext cx="1008" cy="720"/>
              <a:chOff x="432" y="3120"/>
              <a:chExt cx="1008" cy="720"/>
            </a:xfrm>
          </p:grpSpPr>
          <p:sp>
            <p:nvSpPr>
              <p:cNvPr id="37932" name="Oval 36"/>
              <p:cNvSpPr>
                <a:spLocks noChangeArrowheads="1"/>
              </p:cNvSpPr>
              <p:nvPr/>
            </p:nvSpPr>
            <p:spPr bwMode="auto">
              <a:xfrm>
                <a:off x="432" y="3120"/>
                <a:ext cx="1008" cy="720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 sz="1600">
                  <a:latin typeface="Calibri Light" pitchFamily="34" charset="0"/>
                </a:endParaRPr>
              </a:p>
            </p:txBody>
          </p:sp>
          <p:sp>
            <p:nvSpPr>
              <p:cNvPr id="37933" name="Text Box 37"/>
              <p:cNvSpPr txBox="1">
                <a:spLocks noChangeArrowheads="1"/>
              </p:cNvSpPr>
              <p:nvPr/>
            </p:nvSpPr>
            <p:spPr bwMode="auto">
              <a:xfrm>
                <a:off x="513" y="3219"/>
                <a:ext cx="864" cy="4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l-PL" sz="1600" dirty="0">
                    <a:solidFill>
                      <a:schemeClr val="bg1"/>
                    </a:solidFill>
                    <a:latin typeface="Calibri Light" pitchFamily="34" charset="0"/>
                  </a:rPr>
                  <a:t>Logika</a:t>
                </a:r>
                <a:br>
                  <a:rPr lang="pl-PL" sz="1600" dirty="0">
                    <a:solidFill>
                      <a:schemeClr val="bg1"/>
                    </a:solidFill>
                    <a:latin typeface="Calibri Light" pitchFamily="34" charset="0"/>
                  </a:rPr>
                </a:br>
                <a:r>
                  <a:rPr lang="pl-PL" sz="1600" dirty="0">
                    <a:solidFill>
                      <a:schemeClr val="bg1"/>
                    </a:solidFill>
                    <a:latin typeface="Calibri Light" pitchFamily="34" charset="0"/>
                  </a:rPr>
                  <a:t>rozmyta</a:t>
                </a:r>
              </a:p>
            </p:txBody>
          </p:sp>
        </p:grpSp>
        <p:sp>
          <p:nvSpPr>
            <p:cNvPr id="37912" name="Line 38"/>
            <p:cNvSpPr>
              <a:spLocks noChangeShapeType="1"/>
            </p:cNvSpPr>
            <p:nvPr/>
          </p:nvSpPr>
          <p:spPr bwMode="auto">
            <a:xfrm>
              <a:off x="1567" y="1468"/>
              <a:ext cx="499" cy="4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pl-PL">
                <a:latin typeface="Calibri Light" pitchFamily="34" charset="0"/>
              </a:endParaRPr>
            </a:p>
          </p:txBody>
        </p:sp>
        <p:sp>
          <p:nvSpPr>
            <p:cNvPr id="37913" name="Oval 41"/>
            <p:cNvSpPr>
              <a:spLocks noChangeArrowheads="1"/>
            </p:cNvSpPr>
            <p:nvPr/>
          </p:nvSpPr>
          <p:spPr bwMode="auto">
            <a:xfrm>
              <a:off x="3467" y="1000"/>
              <a:ext cx="1261" cy="726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l-PL" sz="1600">
                <a:latin typeface="Calibri Light" pitchFamily="34" charset="0"/>
              </a:endParaRPr>
            </a:p>
          </p:txBody>
        </p:sp>
        <p:sp>
          <p:nvSpPr>
            <p:cNvPr id="37914" name="Text Box 42"/>
            <p:cNvSpPr txBox="1">
              <a:spLocks noChangeArrowheads="1"/>
            </p:cNvSpPr>
            <p:nvPr/>
          </p:nvSpPr>
          <p:spPr bwMode="auto">
            <a:xfrm>
              <a:off x="3467" y="1000"/>
              <a:ext cx="1317" cy="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l-PL" sz="1600" dirty="0">
                  <a:solidFill>
                    <a:schemeClr val="bg1"/>
                  </a:solidFill>
                  <a:latin typeface="Calibri Light" pitchFamily="34" charset="0"/>
                </a:rPr>
                <a:t>Algorytmy</a:t>
              </a:r>
              <a:br>
                <a:rPr lang="pl-PL" sz="1600" dirty="0">
                  <a:solidFill>
                    <a:schemeClr val="bg1"/>
                  </a:solidFill>
                  <a:latin typeface="Calibri Light" pitchFamily="34" charset="0"/>
                </a:rPr>
              </a:br>
              <a:r>
                <a:rPr lang="pl-PL" sz="1600" dirty="0" smtClean="0">
                  <a:solidFill>
                    <a:schemeClr val="bg1"/>
                  </a:solidFill>
                  <a:latin typeface="Calibri Light" pitchFamily="34" charset="0"/>
                </a:rPr>
                <a:t>ewolucyjne i genetyczne</a:t>
              </a:r>
              <a:endParaRPr lang="pl-PL" sz="1600" dirty="0">
                <a:solidFill>
                  <a:schemeClr val="bg1"/>
                </a:solidFill>
                <a:latin typeface="Calibri Light" pitchFamily="34" charset="0"/>
              </a:endParaRPr>
            </a:p>
          </p:txBody>
        </p:sp>
        <p:sp>
          <p:nvSpPr>
            <p:cNvPr id="37915" name="Line 43"/>
            <p:cNvSpPr>
              <a:spLocks noChangeShapeType="1"/>
            </p:cNvSpPr>
            <p:nvPr/>
          </p:nvSpPr>
          <p:spPr bwMode="auto">
            <a:xfrm flipH="1">
              <a:off x="3698" y="1604"/>
              <a:ext cx="182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pl-PL">
                <a:latin typeface="Calibri Light" pitchFamily="34" charset="0"/>
              </a:endParaRPr>
            </a:p>
          </p:txBody>
        </p:sp>
        <p:grpSp>
          <p:nvGrpSpPr>
            <p:cNvPr id="37916" name="Group 45"/>
            <p:cNvGrpSpPr>
              <a:grpSpLocks/>
            </p:cNvGrpSpPr>
            <p:nvPr/>
          </p:nvGrpSpPr>
          <p:grpSpPr bwMode="auto">
            <a:xfrm>
              <a:off x="113" y="1570"/>
              <a:ext cx="1519" cy="613"/>
              <a:chOff x="4241" y="1706"/>
              <a:chExt cx="1519" cy="613"/>
            </a:xfrm>
          </p:grpSpPr>
          <p:sp>
            <p:nvSpPr>
              <p:cNvPr id="37930" name="Oval 46"/>
              <p:cNvSpPr>
                <a:spLocks noChangeArrowheads="1"/>
              </p:cNvSpPr>
              <p:nvPr/>
            </p:nvSpPr>
            <p:spPr bwMode="auto">
              <a:xfrm>
                <a:off x="4241" y="1706"/>
                <a:ext cx="1519" cy="613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 sz="1600">
                  <a:latin typeface="Calibri Light" pitchFamily="34" charset="0"/>
                </a:endParaRPr>
              </a:p>
            </p:txBody>
          </p:sp>
          <p:sp>
            <p:nvSpPr>
              <p:cNvPr id="37931" name="Text Box 47"/>
              <p:cNvSpPr txBox="1">
                <a:spLocks noChangeArrowheads="1"/>
              </p:cNvSpPr>
              <p:nvPr/>
            </p:nvSpPr>
            <p:spPr bwMode="auto">
              <a:xfrm>
                <a:off x="4313" y="1850"/>
                <a:ext cx="1302" cy="2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l-PL" sz="1600">
                    <a:solidFill>
                      <a:schemeClr val="bg1"/>
                    </a:solidFill>
                    <a:latin typeface="Calibri Light" pitchFamily="34" charset="0"/>
                  </a:rPr>
                  <a:t>Wizualizacja</a:t>
                </a:r>
              </a:p>
            </p:txBody>
          </p:sp>
        </p:grpSp>
        <p:sp>
          <p:nvSpPr>
            <p:cNvPr id="37917" name="Line 48"/>
            <p:cNvSpPr>
              <a:spLocks noChangeShapeType="1"/>
            </p:cNvSpPr>
            <p:nvPr/>
          </p:nvSpPr>
          <p:spPr bwMode="auto">
            <a:xfrm flipH="1">
              <a:off x="4243" y="2193"/>
              <a:ext cx="136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pl-PL">
                <a:latin typeface="Calibri Light" pitchFamily="34" charset="0"/>
              </a:endParaRPr>
            </a:p>
          </p:txBody>
        </p:sp>
        <p:grpSp>
          <p:nvGrpSpPr>
            <p:cNvPr id="37918" name="Group 50"/>
            <p:cNvGrpSpPr>
              <a:grpSpLocks/>
            </p:cNvGrpSpPr>
            <p:nvPr/>
          </p:nvGrpSpPr>
          <p:grpSpPr bwMode="auto">
            <a:xfrm>
              <a:off x="2964" y="3277"/>
              <a:ext cx="1406" cy="720"/>
              <a:chOff x="2983" y="4355"/>
              <a:chExt cx="1288" cy="720"/>
            </a:xfrm>
          </p:grpSpPr>
          <p:sp>
            <p:nvSpPr>
              <p:cNvPr id="37928" name="Oval 51"/>
              <p:cNvSpPr>
                <a:spLocks noChangeArrowheads="1"/>
              </p:cNvSpPr>
              <p:nvPr/>
            </p:nvSpPr>
            <p:spPr bwMode="auto">
              <a:xfrm>
                <a:off x="2983" y="4355"/>
                <a:ext cx="1288" cy="720"/>
              </a:xfrm>
              <a:prstGeom prst="ellipse">
                <a:avLst/>
              </a:prstGeom>
              <a:solidFill>
                <a:srgbClr val="0066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 sz="1600">
                  <a:latin typeface="Calibri Light" pitchFamily="34" charset="0"/>
                </a:endParaRPr>
              </a:p>
            </p:txBody>
          </p:sp>
          <p:sp>
            <p:nvSpPr>
              <p:cNvPr id="37929" name="Text Box 52"/>
              <p:cNvSpPr txBox="1">
                <a:spLocks noChangeArrowheads="1"/>
              </p:cNvSpPr>
              <p:nvPr/>
            </p:nvSpPr>
            <p:spPr bwMode="auto">
              <a:xfrm>
                <a:off x="3093" y="4483"/>
                <a:ext cx="1104" cy="4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l-PL" sz="1600" dirty="0">
                    <a:solidFill>
                      <a:schemeClr val="bg1"/>
                    </a:solidFill>
                    <a:latin typeface="Calibri Light" pitchFamily="34" charset="0"/>
                  </a:rPr>
                  <a:t>Metody statystyczne</a:t>
                </a:r>
              </a:p>
            </p:txBody>
          </p:sp>
        </p:grpSp>
        <p:sp>
          <p:nvSpPr>
            <p:cNvPr id="37919" name="Line 53"/>
            <p:cNvSpPr>
              <a:spLocks noChangeShapeType="1"/>
            </p:cNvSpPr>
            <p:nvPr/>
          </p:nvSpPr>
          <p:spPr bwMode="auto">
            <a:xfrm flipH="1" flipV="1">
              <a:off x="4061" y="2692"/>
              <a:ext cx="246" cy="1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pl-PL">
                <a:latin typeface="Calibri Light" pitchFamily="34" charset="0"/>
              </a:endParaRPr>
            </a:p>
          </p:txBody>
        </p:sp>
        <p:grpSp>
          <p:nvGrpSpPr>
            <p:cNvPr id="37921" name="Group 55"/>
            <p:cNvGrpSpPr>
              <a:grpSpLocks/>
            </p:cNvGrpSpPr>
            <p:nvPr/>
          </p:nvGrpSpPr>
          <p:grpSpPr bwMode="auto">
            <a:xfrm>
              <a:off x="113" y="2296"/>
              <a:ext cx="1361" cy="720"/>
              <a:chOff x="432" y="3120"/>
              <a:chExt cx="1008" cy="720"/>
            </a:xfrm>
          </p:grpSpPr>
          <p:sp>
            <p:nvSpPr>
              <p:cNvPr id="37926" name="Oval 56"/>
              <p:cNvSpPr>
                <a:spLocks noChangeArrowheads="1"/>
              </p:cNvSpPr>
              <p:nvPr/>
            </p:nvSpPr>
            <p:spPr bwMode="auto">
              <a:xfrm>
                <a:off x="432" y="3120"/>
                <a:ext cx="1008" cy="720"/>
              </a:xfrm>
              <a:prstGeom prst="ellipse">
                <a:avLst/>
              </a:prstGeom>
              <a:solidFill>
                <a:srgbClr val="0066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 sz="1600">
                  <a:latin typeface="Calibri Light" pitchFamily="34" charset="0"/>
                </a:endParaRPr>
              </a:p>
            </p:txBody>
          </p:sp>
          <p:sp>
            <p:nvSpPr>
              <p:cNvPr id="37927" name="Text Box 57"/>
              <p:cNvSpPr txBox="1">
                <a:spLocks noChangeArrowheads="1"/>
              </p:cNvSpPr>
              <p:nvPr/>
            </p:nvSpPr>
            <p:spPr bwMode="auto">
              <a:xfrm>
                <a:off x="497" y="3245"/>
                <a:ext cx="864" cy="4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l-PL" sz="1600" dirty="0">
                    <a:solidFill>
                      <a:schemeClr val="bg1"/>
                    </a:solidFill>
                    <a:latin typeface="Calibri Light" pitchFamily="34" charset="0"/>
                  </a:rPr>
                  <a:t>Data</a:t>
                </a:r>
                <a:br>
                  <a:rPr lang="pl-PL" sz="1600" dirty="0">
                    <a:solidFill>
                      <a:schemeClr val="bg1"/>
                    </a:solidFill>
                    <a:latin typeface="Calibri Light" pitchFamily="34" charset="0"/>
                  </a:rPr>
                </a:br>
                <a:r>
                  <a:rPr lang="pl-PL" sz="1600" dirty="0">
                    <a:solidFill>
                      <a:schemeClr val="bg1"/>
                    </a:solidFill>
                    <a:latin typeface="Calibri Light" pitchFamily="34" charset="0"/>
                  </a:rPr>
                  <a:t>mining</a:t>
                </a:r>
              </a:p>
            </p:txBody>
          </p:sp>
        </p:grpSp>
        <p:sp>
          <p:nvSpPr>
            <p:cNvPr id="37922" name="Line 58"/>
            <p:cNvSpPr>
              <a:spLocks noChangeShapeType="1"/>
            </p:cNvSpPr>
            <p:nvPr/>
          </p:nvSpPr>
          <p:spPr bwMode="auto">
            <a:xfrm flipV="1">
              <a:off x="1476" y="2556"/>
              <a:ext cx="136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pl-PL">
                <a:latin typeface="Calibri Light" pitchFamily="34" charset="0"/>
              </a:endParaRPr>
            </a:p>
          </p:txBody>
        </p:sp>
        <p:sp>
          <p:nvSpPr>
            <p:cNvPr id="37923" name="Oval 59"/>
            <p:cNvSpPr>
              <a:spLocks noChangeArrowheads="1"/>
            </p:cNvSpPr>
            <p:nvPr/>
          </p:nvSpPr>
          <p:spPr bwMode="auto">
            <a:xfrm>
              <a:off x="3855" y="164"/>
              <a:ext cx="1905" cy="726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l-PL" sz="1600">
                <a:latin typeface="Calibri Light" pitchFamily="34" charset="0"/>
              </a:endParaRPr>
            </a:p>
          </p:txBody>
        </p:sp>
        <p:sp>
          <p:nvSpPr>
            <p:cNvPr id="37924" name="Text Box 60"/>
            <p:cNvSpPr txBox="1">
              <a:spLocks noChangeArrowheads="1"/>
            </p:cNvSpPr>
            <p:nvPr/>
          </p:nvSpPr>
          <p:spPr bwMode="auto">
            <a:xfrm>
              <a:off x="3859" y="278"/>
              <a:ext cx="1860" cy="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l-PL" sz="1600" dirty="0">
                  <a:solidFill>
                    <a:schemeClr val="bg1"/>
                  </a:solidFill>
                  <a:latin typeface="Calibri Light" pitchFamily="34" charset="0"/>
                </a:rPr>
                <a:t>Optymalizacja</a:t>
              </a:r>
              <a:br>
                <a:rPr lang="pl-PL" sz="1600" dirty="0">
                  <a:solidFill>
                    <a:schemeClr val="bg1"/>
                  </a:solidFill>
                  <a:latin typeface="Calibri Light" pitchFamily="34" charset="0"/>
                </a:rPr>
              </a:br>
              <a:r>
                <a:rPr lang="pl-PL" sz="1600" dirty="0">
                  <a:solidFill>
                    <a:schemeClr val="bg1"/>
                  </a:solidFill>
                  <a:latin typeface="Calibri Light" pitchFamily="34" charset="0"/>
                </a:rPr>
                <a:t>badania operacyjne</a:t>
              </a:r>
            </a:p>
          </p:txBody>
        </p:sp>
        <p:sp>
          <p:nvSpPr>
            <p:cNvPr id="37925" name="Line 61"/>
            <p:cNvSpPr>
              <a:spLocks noChangeShapeType="1"/>
            </p:cNvSpPr>
            <p:nvPr/>
          </p:nvSpPr>
          <p:spPr bwMode="auto">
            <a:xfrm flipH="1">
              <a:off x="3971" y="833"/>
              <a:ext cx="1088" cy="11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pl-PL">
                <a:latin typeface="Calibri Light" pitchFamily="34" charset="0"/>
              </a:endParaRPr>
            </a:p>
          </p:txBody>
        </p:sp>
      </p:grpSp>
      <p:sp>
        <p:nvSpPr>
          <p:cNvPr id="54" name="Line 19"/>
          <p:cNvSpPr>
            <a:spLocks noChangeShapeType="1"/>
          </p:cNvSpPr>
          <p:nvPr/>
        </p:nvSpPr>
        <p:spPr bwMode="auto">
          <a:xfrm flipV="1">
            <a:off x="2483768" y="1772817"/>
            <a:ext cx="936104" cy="36004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l-PL">
              <a:latin typeface="Calibri Light" pitchFamily="34" charset="0"/>
            </a:endParaRPr>
          </a:p>
        </p:txBody>
      </p:sp>
      <p:sp>
        <p:nvSpPr>
          <p:cNvPr id="56" name="Line 19"/>
          <p:cNvSpPr>
            <a:spLocks noChangeShapeType="1"/>
          </p:cNvSpPr>
          <p:nvPr/>
        </p:nvSpPr>
        <p:spPr bwMode="auto">
          <a:xfrm flipV="1">
            <a:off x="4067944" y="1988841"/>
            <a:ext cx="0" cy="2160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l-PL">
              <a:latin typeface="Calibri Light" pitchFamily="34" charset="0"/>
            </a:endParaRPr>
          </a:p>
        </p:txBody>
      </p:sp>
      <p:sp>
        <p:nvSpPr>
          <p:cNvPr id="57" name="Line 19"/>
          <p:cNvSpPr>
            <a:spLocks noChangeShapeType="1"/>
          </p:cNvSpPr>
          <p:nvPr/>
        </p:nvSpPr>
        <p:spPr bwMode="auto">
          <a:xfrm flipH="1" flipV="1">
            <a:off x="4716016" y="1772816"/>
            <a:ext cx="576064" cy="43204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l-PL">
              <a:latin typeface="Calibri Light" pitchFamily="34" charset="0"/>
            </a:endParaRPr>
          </a:p>
        </p:txBody>
      </p:sp>
      <p:sp>
        <p:nvSpPr>
          <p:cNvPr id="55" name="Prostokąt 54"/>
          <p:cNvSpPr/>
          <p:nvPr/>
        </p:nvSpPr>
        <p:spPr>
          <a:xfrm>
            <a:off x="0" y="6309320"/>
            <a:ext cx="73568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latin typeface="Calibri Light" pitchFamily="34" charset="0"/>
              </a:rPr>
              <a:t>Włodzisław Duch, prof. dr hab. – </a:t>
            </a:r>
            <a:r>
              <a:rPr lang="pl-PL" dirty="0" err="1" smtClean="0">
                <a:latin typeface="Calibri Light" pitchFamily="34" charset="0"/>
              </a:rPr>
              <a:t>neurokognitywista</a:t>
            </a:r>
            <a:r>
              <a:rPr lang="pl-PL" dirty="0" smtClean="0">
                <a:latin typeface="Calibri Light" pitchFamily="34" charset="0"/>
              </a:rPr>
              <a:t>, guru polskiej cybernetyki</a:t>
            </a:r>
            <a:endParaRPr lang="pl-PL" dirty="0">
              <a:latin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intelligent</a:t>
            </a:r>
            <a:r>
              <a:rPr lang="pl-PL" dirty="0" smtClean="0"/>
              <a:t> data </a:t>
            </a:r>
            <a:r>
              <a:rPr lang="pl-PL" dirty="0" err="1" smtClean="0"/>
              <a:t>analysis</a:t>
            </a:r>
            <a:r>
              <a:rPr lang="pl-PL" dirty="0" smtClean="0"/>
              <a:t> </a:t>
            </a:r>
            <a:r>
              <a:rPr lang="pl-PL" dirty="0" err="1" smtClean="0"/>
              <a:t>process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KISIM, WIMiIP, AGH</a:t>
            </a:r>
            <a:endParaRPr lang="pl-PL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964197"/>
            <a:ext cx="8229600" cy="372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intelligent</a:t>
            </a:r>
            <a:r>
              <a:rPr lang="pl-PL" dirty="0" smtClean="0"/>
              <a:t> data </a:t>
            </a:r>
            <a:r>
              <a:rPr lang="pl-PL" dirty="0" err="1" smtClean="0"/>
              <a:t>analysis</a:t>
            </a:r>
            <a:r>
              <a:rPr lang="pl-PL" dirty="0" smtClean="0"/>
              <a:t> </a:t>
            </a:r>
            <a:r>
              <a:rPr lang="pl-PL" dirty="0" err="1" smtClean="0"/>
              <a:t>process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8313" y="1268413"/>
            <a:ext cx="3959671" cy="5113337"/>
          </a:xfrm>
        </p:spPr>
        <p:txBody>
          <a:bodyPr/>
          <a:lstStyle/>
          <a:p>
            <a:pPr marL="177800" indent="-177800">
              <a:buFont typeface="Arial" pitchFamily="34" charset="0"/>
              <a:buChar char="•"/>
            </a:pPr>
            <a:r>
              <a:rPr lang="en-US" sz="2400" dirty="0" smtClean="0"/>
              <a:t>SEMMA 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en-US" sz="2400" dirty="0" smtClean="0"/>
              <a:t>(sample, explore, modify, model,</a:t>
            </a:r>
            <a:r>
              <a:rPr lang="pl-PL" sz="2400" dirty="0" smtClean="0"/>
              <a:t> </a:t>
            </a:r>
            <a:r>
              <a:rPr lang="en-US" sz="2400" dirty="0" smtClean="0"/>
              <a:t>assess) </a:t>
            </a:r>
            <a:endParaRPr lang="pl-PL" sz="2400" dirty="0" smtClean="0"/>
          </a:p>
          <a:p>
            <a:pPr marL="177800" indent="-177800">
              <a:buFont typeface="Arial" pitchFamily="34" charset="0"/>
              <a:buChar char="•"/>
            </a:pPr>
            <a:r>
              <a:rPr lang="en-US" sz="2400" dirty="0" smtClean="0"/>
              <a:t>CRISP-DM 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en-US" sz="2400" dirty="0" smtClean="0"/>
              <a:t>(</a:t>
            </a:r>
            <a:r>
              <a:rPr lang="en-US" sz="2400" dirty="0" err="1" smtClean="0"/>
              <a:t>CRoss</a:t>
            </a:r>
            <a:r>
              <a:rPr lang="en-US" sz="2400" dirty="0" smtClean="0"/>
              <a:t> Industry</a:t>
            </a:r>
            <a:r>
              <a:rPr lang="pl-PL" sz="2400" dirty="0" smtClean="0"/>
              <a:t> </a:t>
            </a:r>
            <a:r>
              <a:rPr lang="en-US" sz="2400" dirty="0" smtClean="0"/>
              <a:t>Standard Process for Data Mining)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pl-PL" sz="2400" dirty="0" err="1" smtClean="0"/>
              <a:t>KDD-process</a:t>
            </a:r>
            <a:r>
              <a:rPr lang="pl-PL" sz="2400" dirty="0" smtClean="0"/>
              <a:t> </a:t>
            </a:r>
            <a:br>
              <a:rPr lang="pl-PL" sz="2400" dirty="0" smtClean="0"/>
            </a:br>
            <a:r>
              <a:rPr lang="pl-PL" sz="2400" dirty="0" smtClean="0"/>
              <a:t>(</a:t>
            </a:r>
            <a:r>
              <a:rPr lang="pl-PL" sz="2400" dirty="0" err="1" smtClean="0"/>
              <a:t>knowledge</a:t>
            </a:r>
            <a:r>
              <a:rPr lang="pl-PL" sz="2400" dirty="0" smtClean="0"/>
              <a:t> </a:t>
            </a:r>
            <a:r>
              <a:rPr lang="pl-PL" sz="2400" dirty="0" err="1" smtClean="0"/>
              <a:t>discovery</a:t>
            </a:r>
            <a:r>
              <a:rPr lang="pl-PL" sz="2400" dirty="0" smtClean="0"/>
              <a:t> </a:t>
            </a:r>
            <a:r>
              <a:rPr lang="pl-PL" sz="2400" dirty="0" err="1" smtClean="0"/>
              <a:t>in</a:t>
            </a:r>
            <a:r>
              <a:rPr lang="pl-PL" sz="2400" dirty="0" smtClean="0"/>
              <a:t> </a:t>
            </a:r>
            <a:r>
              <a:rPr lang="pl-PL" sz="2400" dirty="0" err="1" smtClean="0"/>
              <a:t>databases</a:t>
            </a:r>
            <a:r>
              <a:rPr lang="pl-PL" sz="2400" dirty="0" smtClean="0"/>
              <a:t>)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KISIM, WIMiIP, AGH</a:t>
            </a:r>
            <a:endParaRPr lang="pl-PL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3654" y="995242"/>
            <a:ext cx="2736304" cy="5593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Regression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KISIM, WIMiIP, AGH</a:t>
            </a:r>
            <a:endParaRPr lang="pl-PL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24744"/>
            <a:ext cx="6685715" cy="414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0925" y="5301208"/>
            <a:ext cx="5553075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7" name="AutoShape 13"/>
          <p:cNvSpPr>
            <a:spLocks noChangeArrowheads="1"/>
          </p:cNvSpPr>
          <p:nvPr/>
        </p:nvSpPr>
        <p:spPr bwMode="auto">
          <a:xfrm>
            <a:off x="1043608" y="4149080"/>
            <a:ext cx="7056784" cy="223224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1483345" y="4149080"/>
            <a:ext cx="5227626" cy="965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Calibri" pitchFamily="34" charset="0"/>
                <a:cs typeface="Arial" pitchFamily="34" charset="0"/>
              </a:rPr>
              <a:t>Catalog of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Methods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Problems</a:t>
            </a:r>
            <a:r>
              <a:rPr lang="pl-PL" dirty="0" smtClean="0"/>
              <a:t>/</a:t>
            </a:r>
            <a:r>
              <a:rPr lang="pl-PL" dirty="0" err="1" smtClean="0"/>
              <a:t>Methods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KISIM, WIMiIP, AGH</a:t>
            </a:r>
            <a:endParaRPr lang="pl-PL"/>
          </a:p>
        </p:txBody>
      </p:sp>
      <p:sp>
        <p:nvSpPr>
          <p:cNvPr id="31746" name="AutoShape 2"/>
          <p:cNvSpPr>
            <a:spLocks noChangeArrowheads="1"/>
          </p:cNvSpPr>
          <p:nvPr/>
        </p:nvSpPr>
        <p:spPr bwMode="auto">
          <a:xfrm>
            <a:off x="1167234" y="1052736"/>
            <a:ext cx="7653238" cy="280831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547664" y="1052736"/>
            <a:ext cx="4150984" cy="537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Problem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Calibri" pitchFamily="34" charset="0"/>
                <a:cs typeface="Arial" pitchFamily="34" charset="0"/>
              </a:rPr>
              <a:t>Categories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1619672" y="1556792"/>
            <a:ext cx="6840760" cy="4680520"/>
            <a:chOff x="10777" y="1885"/>
            <a:chExt cx="3406" cy="3646"/>
          </a:xfrm>
        </p:grpSpPr>
        <p:sp>
          <p:nvSpPr>
            <p:cNvPr id="31749" name="Text Box 5"/>
            <p:cNvSpPr txBox="1">
              <a:spLocks noChangeArrowheads="1"/>
            </p:cNvSpPr>
            <p:nvPr/>
          </p:nvSpPr>
          <p:spPr bwMode="auto">
            <a:xfrm>
              <a:off x="10777" y="1885"/>
              <a:ext cx="2573" cy="372"/>
            </a:xfrm>
            <a:prstGeom prst="rect">
              <a:avLst/>
            </a:prstGeom>
            <a:solidFill>
              <a:srgbClr val="EAF1DD"/>
            </a:solidFill>
            <a:ln w="9525">
              <a:solidFill>
                <a:srgbClr val="C4BC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classification</a:t>
              </a:r>
              <a:endParaRPr kumimoji="0" lang="pl-PL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50" name="Text Box 6"/>
            <p:cNvSpPr txBox="1">
              <a:spLocks noChangeArrowheads="1"/>
            </p:cNvSpPr>
            <p:nvPr/>
          </p:nvSpPr>
          <p:spPr bwMode="auto">
            <a:xfrm>
              <a:off x="11017" y="2209"/>
              <a:ext cx="2627" cy="372"/>
            </a:xfrm>
            <a:prstGeom prst="rect">
              <a:avLst/>
            </a:prstGeom>
            <a:solidFill>
              <a:srgbClr val="EAF1DD"/>
            </a:solidFill>
            <a:ln w="9525">
              <a:solidFill>
                <a:srgbClr val="C4BC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regression/approximation</a:t>
              </a:r>
              <a:endParaRPr kumimoji="0" lang="pl-PL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51" name="Text Box 7"/>
            <p:cNvSpPr txBox="1">
              <a:spLocks noChangeArrowheads="1"/>
            </p:cNvSpPr>
            <p:nvPr/>
          </p:nvSpPr>
          <p:spPr bwMode="auto">
            <a:xfrm>
              <a:off x="11257" y="2527"/>
              <a:ext cx="2546" cy="355"/>
            </a:xfrm>
            <a:prstGeom prst="rect">
              <a:avLst/>
            </a:prstGeom>
            <a:solidFill>
              <a:srgbClr val="EAF1DD"/>
            </a:solidFill>
            <a:ln w="9525">
              <a:solidFill>
                <a:srgbClr val="C4BC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pl-PL" sz="17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clustering/ segmentation</a:t>
              </a:r>
              <a:endParaRPr kumimoji="0" lang="pl-PL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52" name="Text Box 8"/>
            <p:cNvSpPr txBox="1">
              <a:spLocks noChangeArrowheads="1"/>
            </p:cNvSpPr>
            <p:nvPr/>
          </p:nvSpPr>
          <p:spPr bwMode="auto">
            <a:xfrm>
              <a:off x="11497" y="2829"/>
              <a:ext cx="2478" cy="358"/>
            </a:xfrm>
            <a:prstGeom prst="rect">
              <a:avLst/>
            </a:prstGeom>
            <a:solidFill>
              <a:srgbClr val="EAF1DD"/>
            </a:solidFill>
            <a:ln w="9525">
              <a:solidFill>
                <a:srgbClr val="C4BC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association analysis</a:t>
              </a:r>
              <a:endParaRPr kumimoji="0" lang="pl-PL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53" name="Text Box 9"/>
            <p:cNvSpPr txBox="1">
              <a:spLocks noChangeArrowheads="1"/>
            </p:cNvSpPr>
            <p:nvPr/>
          </p:nvSpPr>
          <p:spPr bwMode="auto">
            <a:xfrm>
              <a:off x="11737" y="3139"/>
              <a:ext cx="2446" cy="384"/>
            </a:xfrm>
            <a:prstGeom prst="rect">
              <a:avLst/>
            </a:prstGeom>
            <a:solidFill>
              <a:srgbClr val="EAF1DD"/>
            </a:solidFill>
            <a:ln w="9525">
              <a:solidFill>
                <a:srgbClr val="C4BC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deviation analysis</a:t>
              </a:r>
              <a:endParaRPr kumimoji="0" lang="pl-PL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54" name="Text Box 10"/>
            <p:cNvSpPr txBox="1">
              <a:spLocks noChangeArrowheads="1"/>
            </p:cNvSpPr>
            <p:nvPr/>
          </p:nvSpPr>
          <p:spPr bwMode="auto">
            <a:xfrm>
              <a:off x="10777" y="4455"/>
              <a:ext cx="1867" cy="372"/>
            </a:xfrm>
            <a:prstGeom prst="rect">
              <a:avLst/>
            </a:prstGeom>
            <a:solidFill>
              <a:srgbClr val="EAF1DD"/>
            </a:solidFill>
            <a:ln w="9525">
              <a:solidFill>
                <a:srgbClr val="C4BC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finding patterns</a:t>
              </a:r>
              <a:endParaRPr kumimoji="0" lang="pl-PL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55" name="Text Box 11"/>
            <p:cNvSpPr txBox="1">
              <a:spLocks noChangeArrowheads="1"/>
            </p:cNvSpPr>
            <p:nvPr/>
          </p:nvSpPr>
          <p:spPr bwMode="auto">
            <a:xfrm>
              <a:off x="11017" y="4765"/>
              <a:ext cx="2031" cy="372"/>
            </a:xfrm>
            <a:prstGeom prst="rect">
              <a:avLst/>
            </a:prstGeom>
            <a:solidFill>
              <a:srgbClr val="EAF1DD"/>
            </a:solidFill>
            <a:ln w="9525">
              <a:solidFill>
                <a:srgbClr val="C4BC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finding explanations</a:t>
              </a:r>
              <a:endParaRPr kumimoji="0" lang="pl-PL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56" name="Text Box 12"/>
            <p:cNvSpPr txBox="1">
              <a:spLocks noChangeArrowheads="1"/>
            </p:cNvSpPr>
            <p:nvPr/>
          </p:nvSpPr>
          <p:spPr bwMode="auto">
            <a:xfrm>
              <a:off x="11257" y="5089"/>
              <a:ext cx="2107" cy="442"/>
            </a:xfrm>
            <a:prstGeom prst="rect">
              <a:avLst/>
            </a:prstGeom>
            <a:solidFill>
              <a:srgbClr val="EAF1DD"/>
            </a:solidFill>
            <a:ln w="9525">
              <a:solidFill>
                <a:srgbClr val="C4BC96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finding predictors</a:t>
              </a:r>
              <a:endParaRPr kumimoji="0" lang="pl-PL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1043608" y="0"/>
            <a:ext cx="7256462" cy="908720"/>
          </a:xfrm>
        </p:spPr>
        <p:txBody>
          <a:bodyPr wrap="square" lIns="90360" tIns="44280" rIns="90360" bIns="44280" anchorCtr="0">
            <a:normAutofit/>
          </a:bodyPr>
          <a:lstStyle/>
          <a:p>
            <a:pPr lvl="0"/>
            <a:r>
              <a:rPr lang="en-US" sz="3600" dirty="0"/>
              <a:t>Data mining and ethics </a:t>
            </a:r>
            <a:r>
              <a:rPr lang="pl-PL" sz="3600" baseline="30000" dirty="0" smtClean="0"/>
              <a:t>1</a:t>
            </a:r>
            <a:endParaRPr lang="en-US" sz="3600" baseline="30000" dirty="0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0" y="900113"/>
            <a:ext cx="8461375" cy="5162609"/>
          </a:xfrm>
        </p:spPr>
        <p:txBody>
          <a:bodyPr wrap="square" lIns="90360" tIns="44280" rIns="90360" bIns="44280" anchor="t" anchorCtr="0">
            <a:spAutoFit/>
          </a:bodyPr>
          <a:lstStyle/>
          <a:p>
            <a:pPr lvl="0">
              <a:spcBef>
                <a:spcPts val="697"/>
              </a:spcBef>
            </a:pPr>
            <a:r>
              <a:rPr lang="en-US" sz="2800" dirty="0"/>
              <a:t>Ethical issues arise in</a:t>
            </a:r>
            <a:br>
              <a:rPr lang="en-US" sz="2800" dirty="0"/>
            </a:br>
            <a:r>
              <a:rPr lang="en-US" sz="2800" dirty="0"/>
              <a:t>practical applications</a:t>
            </a:r>
          </a:p>
          <a:p>
            <a:pPr lvl="0">
              <a:spcBef>
                <a:spcPts val="697"/>
              </a:spcBef>
            </a:pPr>
            <a:r>
              <a:rPr lang="en-US" sz="2800" dirty="0"/>
              <a:t>Anonymizing data is difficult</a:t>
            </a:r>
          </a:p>
          <a:p>
            <a:pPr lvl="1"/>
            <a:r>
              <a:rPr lang="en-US" sz="2800" dirty="0"/>
              <a:t>85% of Americans can be identified from just zip code, birth date and sex</a:t>
            </a:r>
          </a:p>
          <a:p>
            <a:pPr lvl="0">
              <a:spcBef>
                <a:spcPts val="697"/>
              </a:spcBef>
            </a:pPr>
            <a:r>
              <a:rPr lang="en-US" sz="2800" dirty="0"/>
              <a:t>Data mining often used to discriminate</a:t>
            </a:r>
          </a:p>
          <a:p>
            <a:pPr lvl="1">
              <a:spcBef>
                <a:spcPts val="598"/>
              </a:spcBef>
            </a:pPr>
            <a:r>
              <a:rPr lang="en-US" sz="2400" dirty="0"/>
              <a:t>E.g</a:t>
            </a:r>
            <a:r>
              <a:rPr lang="en-US" sz="2400" dirty="0" smtClean="0"/>
              <a:t>., </a:t>
            </a:r>
            <a:r>
              <a:rPr lang="en-US" sz="2400" dirty="0"/>
              <a:t>loan applications: using some information (e.g</a:t>
            </a:r>
            <a:r>
              <a:rPr lang="en-US" sz="2400" dirty="0" smtClean="0"/>
              <a:t>., </a:t>
            </a:r>
            <a:r>
              <a:rPr lang="en-US" sz="2400" dirty="0"/>
              <a:t>sex, religion, race) is unethical</a:t>
            </a:r>
          </a:p>
          <a:p>
            <a:pPr lvl="0">
              <a:spcBef>
                <a:spcPts val="697"/>
              </a:spcBef>
            </a:pPr>
            <a:r>
              <a:rPr lang="en-US" sz="2800" dirty="0"/>
              <a:t>Ethical situation depends on application</a:t>
            </a:r>
          </a:p>
          <a:p>
            <a:pPr lvl="1">
              <a:spcBef>
                <a:spcPts val="598"/>
              </a:spcBef>
            </a:pPr>
            <a:r>
              <a:rPr lang="en-US" sz="2400" dirty="0"/>
              <a:t>E.g</a:t>
            </a:r>
            <a:r>
              <a:rPr lang="en-US" sz="2400" dirty="0" smtClean="0"/>
              <a:t>., </a:t>
            </a:r>
            <a:r>
              <a:rPr lang="en-US" sz="2400" dirty="0"/>
              <a:t>same information ok in medical application</a:t>
            </a:r>
          </a:p>
          <a:p>
            <a:pPr lvl="0">
              <a:spcBef>
                <a:spcPts val="697"/>
              </a:spcBef>
            </a:pPr>
            <a:r>
              <a:rPr lang="en-US" sz="2800" dirty="0"/>
              <a:t>Attributes may contain problematic information</a:t>
            </a:r>
          </a:p>
          <a:p>
            <a:pPr lvl="1">
              <a:spcBef>
                <a:spcPts val="598"/>
              </a:spcBef>
            </a:pPr>
            <a:r>
              <a:rPr lang="en-US" sz="2400" dirty="0"/>
              <a:t>E.g</a:t>
            </a:r>
            <a:r>
              <a:rPr lang="en-US" sz="2400" dirty="0" smtClean="0"/>
              <a:t>., </a:t>
            </a:r>
            <a:r>
              <a:rPr lang="en-US" sz="2400" dirty="0"/>
              <a:t>area code may correlate with race</a:t>
            </a:r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lum bright="-50000"/>
            <a:alphaModFix/>
          </a:blip>
          <a:srcRect/>
          <a:stretch>
            <a:fillRect/>
          </a:stretch>
        </p:blipFill>
        <p:spPr>
          <a:xfrm>
            <a:off x="7200000" y="900000"/>
            <a:ext cx="1944000" cy="12801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0" y="1079500"/>
            <a:ext cx="8461375" cy="5668963"/>
          </a:xfrm>
        </p:spPr>
        <p:txBody>
          <a:bodyPr wrap="square" lIns="90360" tIns="44280" rIns="90360" bIns="44280" anchor="t" anchorCtr="0">
            <a:spAutoFit/>
          </a:bodyPr>
          <a:lstStyle/>
          <a:p>
            <a:pPr lvl="0">
              <a:spcBef>
                <a:spcPts val="697"/>
              </a:spcBef>
            </a:pPr>
            <a:r>
              <a:rPr lang="en-US" sz="2800" dirty="0"/>
              <a:t>Important questions:</a:t>
            </a:r>
          </a:p>
          <a:p>
            <a:pPr lvl="1">
              <a:spcBef>
                <a:spcPts val="598"/>
              </a:spcBef>
            </a:pPr>
            <a:r>
              <a:rPr lang="en-US" sz="2400" dirty="0"/>
              <a:t>Who is permitted access to the data?</a:t>
            </a:r>
          </a:p>
          <a:p>
            <a:pPr lvl="1">
              <a:spcBef>
                <a:spcPts val="598"/>
              </a:spcBef>
            </a:pPr>
            <a:r>
              <a:rPr lang="en-US" sz="2400" dirty="0"/>
              <a:t>For what purpose was the data collected?</a:t>
            </a:r>
          </a:p>
          <a:p>
            <a:pPr lvl="1">
              <a:spcBef>
                <a:spcPts val="598"/>
              </a:spcBef>
            </a:pPr>
            <a:r>
              <a:rPr lang="en-US" sz="2400" dirty="0"/>
              <a:t>What kind of conclusions can be legitimately drawn from it?</a:t>
            </a:r>
          </a:p>
          <a:p>
            <a:pPr lvl="0">
              <a:spcBef>
                <a:spcPts val="697"/>
              </a:spcBef>
            </a:pPr>
            <a:r>
              <a:rPr lang="en-US" sz="2800" dirty="0"/>
              <a:t>Caveats must be attached to results</a:t>
            </a:r>
          </a:p>
          <a:p>
            <a:pPr lvl="0">
              <a:spcBef>
                <a:spcPts val="697"/>
              </a:spcBef>
            </a:pPr>
            <a:r>
              <a:rPr lang="en-US" sz="2800" dirty="0"/>
              <a:t>Purely statistical arguments are never sufficient!</a:t>
            </a:r>
          </a:p>
          <a:p>
            <a:pPr lvl="0">
              <a:spcBef>
                <a:spcPts val="697"/>
              </a:spcBef>
            </a:pPr>
            <a:r>
              <a:rPr lang="en-US" sz="2800" dirty="0"/>
              <a:t>Are resources put to good use?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043608" y="0"/>
            <a:ext cx="7256462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60" tIns="44280" rIns="90360" bIns="4428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itchFamily="34" charset="0"/>
                <a:ea typeface="+mj-ea"/>
                <a:cs typeface="+mj-cs"/>
              </a:rPr>
              <a:t>Data mining and ethics </a:t>
            </a:r>
            <a:r>
              <a:rPr kumimoji="0" lang="pl-PL" sz="36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itchFamily="34" charset="0"/>
                <a:ea typeface="+mj-ea"/>
                <a:cs typeface="+mj-cs"/>
              </a:rPr>
              <a:t>2</a:t>
            </a:r>
            <a:endParaRPr kumimoji="0" lang="en-US" sz="3600" b="0" i="0" u="none" strike="noStrike" kern="0" cap="none" spc="0" normalizeH="0" baseline="30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 Light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4095</TotalTime>
  <Words>2498</Words>
  <Application>Microsoft Office PowerPoint</Application>
  <PresentationFormat>Pokaz na ekranie (4:3)</PresentationFormat>
  <Paragraphs>513</Paragraphs>
  <Slides>95</Slides>
  <Notes>5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5</vt:i4>
      </vt:variant>
      <vt:variant>
        <vt:lpstr>Tytuły slajdów</vt:lpstr>
      </vt:variant>
      <vt:variant>
        <vt:i4>95</vt:i4>
      </vt:variant>
    </vt:vector>
  </HeadingPairs>
  <TitlesOfParts>
    <vt:vector size="101" baseType="lpstr">
      <vt:lpstr>Projekt domyślny</vt:lpstr>
      <vt:lpstr>Równanie</vt:lpstr>
      <vt:lpstr>CorelPhotoPaint.Image.9</vt:lpstr>
      <vt:lpstr>Fotografia Photo Editor</vt:lpstr>
      <vt:lpstr>Visio</vt:lpstr>
      <vt:lpstr>VISIO</vt:lpstr>
      <vt:lpstr>Podstawy Sztucznej Inteligencji Sztuczne Sieci Neuronowe   Machine Learning</vt:lpstr>
      <vt:lpstr>Inteligencja</vt:lpstr>
      <vt:lpstr>Inteligencja</vt:lpstr>
      <vt:lpstr>Czy nam to szybko grozi?</vt:lpstr>
      <vt:lpstr>Robot kolejkowy EWA-1</vt:lpstr>
      <vt:lpstr>Co to jest sztuczna inteligencja? czy istnieje?</vt:lpstr>
      <vt:lpstr>Sztuczna Inteligencja</vt:lpstr>
      <vt:lpstr>Sztuczna Inteligencja </vt:lpstr>
      <vt:lpstr>Zagadnienia AI wg prof. Ducha</vt:lpstr>
      <vt:lpstr>Przykłady zadań sztucznej inteligencji</vt:lpstr>
      <vt:lpstr>Zadania sztucznej inteligencji</vt:lpstr>
      <vt:lpstr>Slajd 12</vt:lpstr>
      <vt:lpstr>Slajd 13</vt:lpstr>
      <vt:lpstr>Slajd 14</vt:lpstr>
      <vt:lpstr>Sztuczne sieci neuronowe</vt:lpstr>
      <vt:lpstr>Sztuczny neuron, McCulloch i Pitts,1943</vt:lpstr>
      <vt:lpstr>Co potrafi pojedynczy perceptron</vt:lpstr>
      <vt:lpstr>Co potrafi pojedynczy perceptron</vt:lpstr>
      <vt:lpstr>Co potrafi pojedynczy perceptron</vt:lpstr>
      <vt:lpstr>Czy to jest problem separowalny liniowo?</vt:lpstr>
      <vt:lpstr>Czy to jest problem separowalny liniowo?</vt:lpstr>
      <vt:lpstr>Z czego składa się sztuczna sieć neuronowa?</vt:lpstr>
      <vt:lpstr>Slajd 23</vt:lpstr>
      <vt:lpstr>Po co są wagi?</vt:lpstr>
      <vt:lpstr>Po co są funkcje aktywacji?</vt:lpstr>
      <vt:lpstr>Działanie sztucznego neuronu</vt:lpstr>
      <vt:lpstr>Rozpoznawanie</vt:lpstr>
      <vt:lpstr>Rozpoznawanie</vt:lpstr>
      <vt:lpstr>Kojarzenie</vt:lpstr>
      <vt:lpstr>Przewidywanie</vt:lpstr>
      <vt:lpstr>Do czego służy sieć neuronowa?</vt:lpstr>
      <vt:lpstr>Slajd 32</vt:lpstr>
      <vt:lpstr>Slajd 33</vt:lpstr>
      <vt:lpstr>Działanie sieci wielowarstwowej</vt:lpstr>
      <vt:lpstr>ANN cases study</vt:lpstr>
      <vt:lpstr>Wybór typu sieci neuronowej; zespoły sieci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Uczenie sieci jednowarstwowej</vt:lpstr>
      <vt:lpstr>Slajd 46</vt:lpstr>
      <vt:lpstr>Ile warstw ukrytych ?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  <vt:lpstr>Slajd 59</vt:lpstr>
      <vt:lpstr>Slajd 60</vt:lpstr>
      <vt:lpstr>Slajd 61</vt:lpstr>
      <vt:lpstr>Slajd 62</vt:lpstr>
      <vt:lpstr>Slajd 63</vt:lpstr>
      <vt:lpstr>Slajd 64</vt:lpstr>
      <vt:lpstr>Slajd 65</vt:lpstr>
      <vt:lpstr>Slajd 66</vt:lpstr>
      <vt:lpstr>Slajd 67</vt:lpstr>
      <vt:lpstr>Slajd 68</vt:lpstr>
      <vt:lpstr>Slajd 69</vt:lpstr>
      <vt:lpstr>Slajd 70</vt:lpstr>
      <vt:lpstr>Slajd 71</vt:lpstr>
      <vt:lpstr>Slajd 72</vt:lpstr>
      <vt:lpstr>no human?</vt:lpstr>
      <vt:lpstr>Slajd 74</vt:lpstr>
      <vt:lpstr>https://playground.tensorflow.org</vt:lpstr>
      <vt:lpstr>machine learning – systematyka</vt:lpstr>
      <vt:lpstr>Slajd 77</vt:lpstr>
      <vt:lpstr>Slajd 78</vt:lpstr>
      <vt:lpstr>KNIME</vt:lpstr>
      <vt:lpstr>Średnie skupień</vt:lpstr>
      <vt:lpstr>Slajd 81</vt:lpstr>
      <vt:lpstr>Data mining tools in KNIME</vt:lpstr>
      <vt:lpstr>neighborgrams</vt:lpstr>
      <vt:lpstr>Customer Intelligence from Social Media</vt:lpstr>
      <vt:lpstr>Slajd 85</vt:lpstr>
      <vt:lpstr>Slajd 86</vt:lpstr>
      <vt:lpstr>Slajd 87</vt:lpstr>
      <vt:lpstr>Output: Knowledge representation</vt:lpstr>
      <vt:lpstr>Slajd 89</vt:lpstr>
      <vt:lpstr>intelligent data analysis process</vt:lpstr>
      <vt:lpstr>intelligent data analysis process</vt:lpstr>
      <vt:lpstr>Regression</vt:lpstr>
      <vt:lpstr>Problems/Methods</vt:lpstr>
      <vt:lpstr>Data mining and ethics 1</vt:lpstr>
      <vt:lpstr>Slajd 95</vt:lpstr>
    </vt:vector>
  </TitlesOfParts>
  <Company>AGH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Regulski</dc:creator>
  <cp:lastModifiedBy>regulski</cp:lastModifiedBy>
  <cp:revision>74</cp:revision>
  <dcterms:created xsi:type="dcterms:W3CDTF">2009-12-04T09:17:17Z</dcterms:created>
  <dcterms:modified xsi:type="dcterms:W3CDTF">2019-05-17T13:24:30Z</dcterms:modified>
</cp:coreProperties>
</file>