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76" r:id="rId7"/>
    <p:sldId id="265" r:id="rId8"/>
    <p:sldId id="266" r:id="rId9"/>
    <p:sldId id="267" r:id="rId10"/>
    <p:sldId id="268" r:id="rId11"/>
    <p:sldId id="257" r:id="rId12"/>
    <p:sldId id="258" r:id="rId13"/>
    <p:sldId id="259" r:id="rId14"/>
    <p:sldId id="269" r:id="rId15"/>
    <p:sldId id="270" r:id="rId16"/>
    <p:sldId id="271" r:id="rId17"/>
    <p:sldId id="278" r:id="rId18"/>
    <p:sldId id="279" r:id="rId19"/>
    <p:sldId id="283" r:id="rId20"/>
    <p:sldId id="284" r:id="rId21"/>
    <p:sldId id="280" r:id="rId22"/>
    <p:sldId id="281" r:id="rId23"/>
    <p:sldId id="282" r:id="rId24"/>
    <p:sldId id="285" r:id="rId25"/>
    <p:sldId id="286" r:id="rId26"/>
    <p:sldId id="287" r:id="rId27"/>
    <p:sldId id="288" r:id="rId28"/>
    <p:sldId id="290" r:id="rId29"/>
    <p:sldId id="289" r:id="rId30"/>
    <p:sldId id="291" r:id="rId31"/>
    <p:sldId id="292" r:id="rId32"/>
    <p:sldId id="293" r:id="rId33"/>
    <p:sldId id="294" r:id="rId34"/>
    <p:sldId id="295" r:id="rId35"/>
    <p:sldId id="260" r:id="rId36"/>
    <p:sldId id="272" r:id="rId37"/>
    <p:sldId id="273" r:id="rId38"/>
    <p:sldId id="274" r:id="rId39"/>
    <p:sldId id="275" r:id="rId40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29" autoAdjust="0"/>
  </p:normalViewPr>
  <p:slideViewPr>
    <p:cSldViewPr>
      <p:cViewPr>
        <p:scale>
          <a:sx n="66" d="100"/>
          <a:sy n="66" d="100"/>
        </p:scale>
        <p:origin x="-141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1938" indent="-261938">
              <a:buFont typeface="Calibri Light" pitchFamily="34" charset="0"/>
              <a:buChar char="°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 Light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Calibri Light" pitchFamily="34" charset="0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Calibri Light" pitchFamily="34" charset="0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r2d3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datacamp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636912"/>
            <a:ext cx="6984255" cy="606425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Calibri Light" pitchFamily="34" charset="0"/>
              </a:rPr>
              <a:t>data science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921" y="3069581"/>
            <a:ext cx="6400800" cy="5754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</a:rPr>
              <a:t>podstawowe narzędzia, problemy, zastosowania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292080" y="5517232"/>
            <a:ext cx="363748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dirty="0">
                <a:latin typeface="AntPolt" pitchFamily="2" charset="-18"/>
              </a:rPr>
              <a:t>Krzysztof Regulski, </a:t>
            </a:r>
            <a:r>
              <a:rPr lang="pl-PL" sz="1400" dirty="0" err="1">
                <a:latin typeface="AntPolt" pitchFamily="2" charset="-18"/>
              </a:rPr>
              <a:t>WIMiIP</a:t>
            </a:r>
            <a:r>
              <a:rPr lang="pl-PL" sz="1400" dirty="0">
                <a:latin typeface="AntPolt" pitchFamily="2" charset="-18"/>
              </a:rPr>
              <a:t>, </a:t>
            </a:r>
            <a:r>
              <a:rPr lang="pl-PL" sz="1400" dirty="0" err="1">
                <a:latin typeface="AntPolt" pitchFamily="2" charset="-18"/>
              </a:rPr>
              <a:t>KISiM</a:t>
            </a:r>
            <a:r>
              <a:rPr lang="pl-PL" sz="1400" dirty="0">
                <a:latin typeface="AntPolt" pitchFamily="2" charset="-18"/>
              </a:rPr>
              <a:t>, </a:t>
            </a:r>
            <a:endParaRPr lang="pl-PL" dirty="0">
              <a:latin typeface="AntPolt" pitchFamily="2" charset="-18"/>
            </a:endParaRPr>
          </a:p>
          <a:p>
            <a:r>
              <a:rPr lang="pl-PL" sz="1400" dirty="0" err="1" smtClean="0">
                <a:latin typeface="Courier New" pitchFamily="49" charset="0"/>
                <a:cs typeface="Courier New" pitchFamily="49" charset="0"/>
              </a:rPr>
              <a:t>regulski@agh.edu.pl</a:t>
            </a:r>
            <a:endParaRPr lang="pl-PL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400" dirty="0" smtClean="0">
                <a:latin typeface="AntPolt" pitchFamily="2" charset="-18"/>
              </a:rPr>
              <a:t>B5</a:t>
            </a:r>
            <a:r>
              <a:rPr lang="pl-PL" sz="1400" dirty="0">
                <a:latin typeface="AntPolt" pitchFamily="2" charset="-18"/>
              </a:rPr>
              <a:t>, pok. 408</a:t>
            </a:r>
          </a:p>
          <a:p>
            <a:endParaRPr lang="pl-PL" sz="1400" dirty="0">
              <a:latin typeface="Calibri Light" pitchFamily="34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483768" y="4869160"/>
            <a:ext cx="4320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err="1">
                <a:latin typeface="Courier New" pitchFamily="49" charset="0"/>
                <a:cs typeface="Courier New" pitchFamily="49" charset="0"/>
              </a:rPr>
              <a:t>www.metal.agh.edu.pl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/~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regulski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Przykładowe algorytmy z zakresu Data Mining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4248150" cy="53288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wizualizacja, wykresy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metody predykcji, regresji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>
                <a:latin typeface="Calibri Light" pitchFamily="34" charset="0"/>
              </a:rPr>
              <a:t>metody statystyczne, </a:t>
            </a:r>
            <a:r>
              <a:rPr lang="pl-PL" sz="1400" dirty="0" smtClean="0"/>
              <a:t>modele szeregów czasowych ARIMA, analiza ANOVA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analiza skupień, clustering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modele drzew decyzyjnych 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050" dirty="0" smtClean="0"/>
              <a:t>(klasyfikacyjne/regresyjne, CART)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sieci neuronowe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metody klasyfikacji: 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1050" dirty="0" smtClean="0"/>
              <a:t>najbliższych sąsiadów, naiwny klasyfikator </a:t>
            </a:r>
            <a:r>
              <a:rPr lang="pl-PL" sz="1050" dirty="0" err="1" smtClean="0"/>
              <a:t>Bayesa</a:t>
            </a:r>
            <a:endParaRPr lang="pl-PL" sz="1050" dirty="0" smtClean="0"/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algorytmy indukcji reguł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analiza asocjacji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analiza składowych głównych PCA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metoda wektorów nośnych SVM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komponenty wariacyjne (VEPAC)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metody uczenia maszynowego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metody ewolucyjne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logika rozmyta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zbiory przybliżone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dirty="0" smtClean="0"/>
              <a:t>…</a:t>
            </a:r>
          </a:p>
          <a:p>
            <a:pPr eaLnBrk="1" hangingPunct="1">
              <a:lnSpc>
                <a:spcPct val="80000"/>
              </a:lnSpc>
            </a:pPr>
            <a:endParaRPr lang="pl-PL" sz="1400" dirty="0" smtClean="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635896" y="764704"/>
            <a:ext cx="5184576" cy="2736304"/>
          </a:xfrm>
          <a:custGeom>
            <a:avLst/>
            <a:gdLst>
              <a:gd name="connsiteX0" fmla="*/ 0 w 2159372"/>
              <a:gd name="connsiteY0" fmla="*/ 864158 h 1728316"/>
              <a:gd name="connsiteX1" fmla="*/ 455510 w 2159372"/>
              <a:gd name="connsiteY1" fmla="*/ 657228 h 1728316"/>
              <a:gd name="connsiteX2" fmla="*/ 316233 w 2159372"/>
              <a:gd name="connsiteY2" fmla="*/ 253106 h 1728316"/>
              <a:gd name="connsiteX3" fmla="*/ 821146 w 2159372"/>
              <a:gd name="connsiteY3" fmla="*/ 364581 h 1728316"/>
              <a:gd name="connsiteX4" fmla="*/ 1079686 w 2159372"/>
              <a:gd name="connsiteY4" fmla="*/ 0 h 1728316"/>
              <a:gd name="connsiteX5" fmla="*/ 1338226 w 2159372"/>
              <a:gd name="connsiteY5" fmla="*/ 364581 h 1728316"/>
              <a:gd name="connsiteX6" fmla="*/ 1843139 w 2159372"/>
              <a:gd name="connsiteY6" fmla="*/ 253106 h 1728316"/>
              <a:gd name="connsiteX7" fmla="*/ 1703862 w 2159372"/>
              <a:gd name="connsiteY7" fmla="*/ 657228 h 1728316"/>
              <a:gd name="connsiteX8" fmla="*/ 2159372 w 2159372"/>
              <a:gd name="connsiteY8" fmla="*/ 864158 h 1728316"/>
              <a:gd name="connsiteX9" fmla="*/ 1703862 w 2159372"/>
              <a:gd name="connsiteY9" fmla="*/ 1071088 h 1728316"/>
              <a:gd name="connsiteX10" fmla="*/ 1843139 w 2159372"/>
              <a:gd name="connsiteY10" fmla="*/ 1475210 h 1728316"/>
              <a:gd name="connsiteX11" fmla="*/ 1338226 w 2159372"/>
              <a:gd name="connsiteY11" fmla="*/ 1363735 h 1728316"/>
              <a:gd name="connsiteX12" fmla="*/ 1079686 w 2159372"/>
              <a:gd name="connsiteY12" fmla="*/ 1728316 h 1728316"/>
              <a:gd name="connsiteX13" fmla="*/ 821146 w 2159372"/>
              <a:gd name="connsiteY13" fmla="*/ 1363735 h 1728316"/>
              <a:gd name="connsiteX14" fmla="*/ 316233 w 2159372"/>
              <a:gd name="connsiteY14" fmla="*/ 1475210 h 1728316"/>
              <a:gd name="connsiteX15" fmla="*/ 455510 w 2159372"/>
              <a:gd name="connsiteY15" fmla="*/ 1071088 h 1728316"/>
              <a:gd name="connsiteX16" fmla="*/ 0 w 2159372"/>
              <a:gd name="connsiteY16" fmla="*/ 864158 h 1728316"/>
              <a:gd name="connsiteX0" fmla="*/ 0 w 2159372"/>
              <a:gd name="connsiteY0" fmla="*/ 864158 h 1728316"/>
              <a:gd name="connsiteX1" fmla="*/ 455510 w 2159372"/>
              <a:gd name="connsiteY1" fmla="*/ 657228 h 1728316"/>
              <a:gd name="connsiteX2" fmla="*/ 316233 w 2159372"/>
              <a:gd name="connsiteY2" fmla="*/ 253106 h 1728316"/>
              <a:gd name="connsiteX3" fmla="*/ 720080 w 2159372"/>
              <a:gd name="connsiteY3" fmla="*/ 144016 h 1728316"/>
              <a:gd name="connsiteX4" fmla="*/ 1079686 w 2159372"/>
              <a:gd name="connsiteY4" fmla="*/ 0 h 1728316"/>
              <a:gd name="connsiteX5" fmla="*/ 1338226 w 2159372"/>
              <a:gd name="connsiteY5" fmla="*/ 364581 h 1728316"/>
              <a:gd name="connsiteX6" fmla="*/ 1843139 w 2159372"/>
              <a:gd name="connsiteY6" fmla="*/ 253106 h 1728316"/>
              <a:gd name="connsiteX7" fmla="*/ 1703862 w 2159372"/>
              <a:gd name="connsiteY7" fmla="*/ 657228 h 1728316"/>
              <a:gd name="connsiteX8" fmla="*/ 2159372 w 2159372"/>
              <a:gd name="connsiteY8" fmla="*/ 864158 h 1728316"/>
              <a:gd name="connsiteX9" fmla="*/ 1703862 w 2159372"/>
              <a:gd name="connsiteY9" fmla="*/ 1071088 h 1728316"/>
              <a:gd name="connsiteX10" fmla="*/ 1843139 w 2159372"/>
              <a:gd name="connsiteY10" fmla="*/ 1475210 h 1728316"/>
              <a:gd name="connsiteX11" fmla="*/ 1338226 w 2159372"/>
              <a:gd name="connsiteY11" fmla="*/ 1363735 h 1728316"/>
              <a:gd name="connsiteX12" fmla="*/ 1079686 w 2159372"/>
              <a:gd name="connsiteY12" fmla="*/ 1728316 h 1728316"/>
              <a:gd name="connsiteX13" fmla="*/ 821146 w 2159372"/>
              <a:gd name="connsiteY13" fmla="*/ 1363735 h 1728316"/>
              <a:gd name="connsiteX14" fmla="*/ 316233 w 2159372"/>
              <a:gd name="connsiteY14" fmla="*/ 1475210 h 1728316"/>
              <a:gd name="connsiteX15" fmla="*/ 455510 w 2159372"/>
              <a:gd name="connsiteY15" fmla="*/ 1071088 h 1728316"/>
              <a:gd name="connsiteX16" fmla="*/ 0 w 2159372"/>
              <a:gd name="connsiteY16" fmla="*/ 864158 h 1728316"/>
              <a:gd name="connsiteX0" fmla="*/ 0 w 2159372"/>
              <a:gd name="connsiteY0" fmla="*/ 864158 h 1728316"/>
              <a:gd name="connsiteX1" fmla="*/ 455510 w 2159372"/>
              <a:gd name="connsiteY1" fmla="*/ 657228 h 1728316"/>
              <a:gd name="connsiteX2" fmla="*/ 316233 w 2159372"/>
              <a:gd name="connsiteY2" fmla="*/ 253106 h 1728316"/>
              <a:gd name="connsiteX3" fmla="*/ 720080 w 2159372"/>
              <a:gd name="connsiteY3" fmla="*/ 144016 h 1728316"/>
              <a:gd name="connsiteX4" fmla="*/ 1079686 w 2159372"/>
              <a:gd name="connsiteY4" fmla="*/ 0 h 1728316"/>
              <a:gd name="connsiteX5" fmla="*/ 1872208 w 2159372"/>
              <a:gd name="connsiteY5" fmla="*/ 72008 h 1728316"/>
              <a:gd name="connsiteX6" fmla="*/ 1843139 w 2159372"/>
              <a:gd name="connsiteY6" fmla="*/ 253106 h 1728316"/>
              <a:gd name="connsiteX7" fmla="*/ 1703862 w 2159372"/>
              <a:gd name="connsiteY7" fmla="*/ 657228 h 1728316"/>
              <a:gd name="connsiteX8" fmla="*/ 2159372 w 2159372"/>
              <a:gd name="connsiteY8" fmla="*/ 864158 h 1728316"/>
              <a:gd name="connsiteX9" fmla="*/ 1703862 w 2159372"/>
              <a:gd name="connsiteY9" fmla="*/ 1071088 h 1728316"/>
              <a:gd name="connsiteX10" fmla="*/ 1843139 w 2159372"/>
              <a:gd name="connsiteY10" fmla="*/ 1475210 h 1728316"/>
              <a:gd name="connsiteX11" fmla="*/ 1338226 w 2159372"/>
              <a:gd name="connsiteY11" fmla="*/ 1363735 h 1728316"/>
              <a:gd name="connsiteX12" fmla="*/ 1079686 w 2159372"/>
              <a:gd name="connsiteY12" fmla="*/ 1728316 h 1728316"/>
              <a:gd name="connsiteX13" fmla="*/ 821146 w 2159372"/>
              <a:gd name="connsiteY13" fmla="*/ 1363735 h 1728316"/>
              <a:gd name="connsiteX14" fmla="*/ 316233 w 2159372"/>
              <a:gd name="connsiteY14" fmla="*/ 1475210 h 1728316"/>
              <a:gd name="connsiteX15" fmla="*/ 455510 w 2159372"/>
              <a:gd name="connsiteY15" fmla="*/ 1071088 h 1728316"/>
              <a:gd name="connsiteX16" fmla="*/ 0 w 2159372"/>
              <a:gd name="connsiteY16" fmla="*/ 864158 h 1728316"/>
              <a:gd name="connsiteX0" fmla="*/ 0 w 2159372"/>
              <a:gd name="connsiteY0" fmla="*/ 864158 h 1728316"/>
              <a:gd name="connsiteX1" fmla="*/ 455510 w 2159372"/>
              <a:gd name="connsiteY1" fmla="*/ 657228 h 1728316"/>
              <a:gd name="connsiteX2" fmla="*/ 316233 w 2159372"/>
              <a:gd name="connsiteY2" fmla="*/ 253106 h 1728316"/>
              <a:gd name="connsiteX3" fmla="*/ 720080 w 2159372"/>
              <a:gd name="connsiteY3" fmla="*/ 144016 h 1728316"/>
              <a:gd name="connsiteX4" fmla="*/ 1079686 w 2159372"/>
              <a:gd name="connsiteY4" fmla="*/ 0 h 1728316"/>
              <a:gd name="connsiteX5" fmla="*/ 1872208 w 2159372"/>
              <a:gd name="connsiteY5" fmla="*/ 72008 h 1728316"/>
              <a:gd name="connsiteX6" fmla="*/ 1843139 w 2159372"/>
              <a:gd name="connsiteY6" fmla="*/ 253106 h 1728316"/>
              <a:gd name="connsiteX7" fmla="*/ 2088232 w 2159372"/>
              <a:gd name="connsiteY7" fmla="*/ 576064 h 1728316"/>
              <a:gd name="connsiteX8" fmla="*/ 2159372 w 2159372"/>
              <a:gd name="connsiteY8" fmla="*/ 864158 h 1728316"/>
              <a:gd name="connsiteX9" fmla="*/ 1703862 w 2159372"/>
              <a:gd name="connsiteY9" fmla="*/ 1071088 h 1728316"/>
              <a:gd name="connsiteX10" fmla="*/ 1843139 w 2159372"/>
              <a:gd name="connsiteY10" fmla="*/ 1475210 h 1728316"/>
              <a:gd name="connsiteX11" fmla="*/ 1338226 w 2159372"/>
              <a:gd name="connsiteY11" fmla="*/ 1363735 h 1728316"/>
              <a:gd name="connsiteX12" fmla="*/ 1079686 w 2159372"/>
              <a:gd name="connsiteY12" fmla="*/ 1728316 h 1728316"/>
              <a:gd name="connsiteX13" fmla="*/ 821146 w 2159372"/>
              <a:gd name="connsiteY13" fmla="*/ 1363735 h 1728316"/>
              <a:gd name="connsiteX14" fmla="*/ 316233 w 2159372"/>
              <a:gd name="connsiteY14" fmla="*/ 1475210 h 1728316"/>
              <a:gd name="connsiteX15" fmla="*/ 455510 w 2159372"/>
              <a:gd name="connsiteY15" fmla="*/ 1071088 h 1728316"/>
              <a:gd name="connsiteX16" fmla="*/ 0 w 2159372"/>
              <a:gd name="connsiteY16" fmla="*/ 864158 h 1728316"/>
              <a:gd name="connsiteX0" fmla="*/ 0 w 2736304"/>
              <a:gd name="connsiteY0" fmla="*/ 864158 h 1872208"/>
              <a:gd name="connsiteX1" fmla="*/ 455510 w 2736304"/>
              <a:gd name="connsiteY1" fmla="*/ 657228 h 1872208"/>
              <a:gd name="connsiteX2" fmla="*/ 316233 w 2736304"/>
              <a:gd name="connsiteY2" fmla="*/ 253106 h 1872208"/>
              <a:gd name="connsiteX3" fmla="*/ 720080 w 2736304"/>
              <a:gd name="connsiteY3" fmla="*/ 144016 h 1872208"/>
              <a:gd name="connsiteX4" fmla="*/ 1079686 w 2736304"/>
              <a:gd name="connsiteY4" fmla="*/ 0 h 1872208"/>
              <a:gd name="connsiteX5" fmla="*/ 1872208 w 2736304"/>
              <a:gd name="connsiteY5" fmla="*/ 72008 h 1872208"/>
              <a:gd name="connsiteX6" fmla="*/ 1843139 w 2736304"/>
              <a:gd name="connsiteY6" fmla="*/ 253106 h 1872208"/>
              <a:gd name="connsiteX7" fmla="*/ 2088232 w 2736304"/>
              <a:gd name="connsiteY7" fmla="*/ 576064 h 1872208"/>
              <a:gd name="connsiteX8" fmla="*/ 2159372 w 2736304"/>
              <a:gd name="connsiteY8" fmla="*/ 864158 h 1872208"/>
              <a:gd name="connsiteX9" fmla="*/ 2736304 w 2736304"/>
              <a:gd name="connsiteY9" fmla="*/ 1872208 h 1872208"/>
              <a:gd name="connsiteX10" fmla="*/ 1843139 w 2736304"/>
              <a:gd name="connsiteY10" fmla="*/ 1475210 h 1872208"/>
              <a:gd name="connsiteX11" fmla="*/ 1338226 w 2736304"/>
              <a:gd name="connsiteY11" fmla="*/ 1363735 h 1872208"/>
              <a:gd name="connsiteX12" fmla="*/ 1079686 w 2736304"/>
              <a:gd name="connsiteY12" fmla="*/ 1728316 h 1872208"/>
              <a:gd name="connsiteX13" fmla="*/ 821146 w 2736304"/>
              <a:gd name="connsiteY13" fmla="*/ 1363735 h 1872208"/>
              <a:gd name="connsiteX14" fmla="*/ 316233 w 2736304"/>
              <a:gd name="connsiteY14" fmla="*/ 1475210 h 1872208"/>
              <a:gd name="connsiteX15" fmla="*/ 455510 w 2736304"/>
              <a:gd name="connsiteY15" fmla="*/ 1071088 h 1872208"/>
              <a:gd name="connsiteX16" fmla="*/ 0 w 2736304"/>
              <a:gd name="connsiteY16" fmla="*/ 864158 h 1872208"/>
              <a:gd name="connsiteX0" fmla="*/ 0 w 2736304"/>
              <a:gd name="connsiteY0" fmla="*/ 864158 h 2088232"/>
              <a:gd name="connsiteX1" fmla="*/ 455510 w 2736304"/>
              <a:gd name="connsiteY1" fmla="*/ 657228 h 2088232"/>
              <a:gd name="connsiteX2" fmla="*/ 316233 w 2736304"/>
              <a:gd name="connsiteY2" fmla="*/ 253106 h 2088232"/>
              <a:gd name="connsiteX3" fmla="*/ 720080 w 2736304"/>
              <a:gd name="connsiteY3" fmla="*/ 144016 h 2088232"/>
              <a:gd name="connsiteX4" fmla="*/ 1079686 w 2736304"/>
              <a:gd name="connsiteY4" fmla="*/ 0 h 2088232"/>
              <a:gd name="connsiteX5" fmla="*/ 1872208 w 2736304"/>
              <a:gd name="connsiteY5" fmla="*/ 72008 h 2088232"/>
              <a:gd name="connsiteX6" fmla="*/ 1843139 w 2736304"/>
              <a:gd name="connsiteY6" fmla="*/ 253106 h 2088232"/>
              <a:gd name="connsiteX7" fmla="*/ 2088232 w 2736304"/>
              <a:gd name="connsiteY7" fmla="*/ 576064 h 2088232"/>
              <a:gd name="connsiteX8" fmla="*/ 2159372 w 2736304"/>
              <a:gd name="connsiteY8" fmla="*/ 864158 h 2088232"/>
              <a:gd name="connsiteX9" fmla="*/ 2736304 w 2736304"/>
              <a:gd name="connsiteY9" fmla="*/ 1872208 h 2088232"/>
              <a:gd name="connsiteX10" fmla="*/ 1843139 w 2736304"/>
              <a:gd name="connsiteY10" fmla="*/ 1475210 h 2088232"/>
              <a:gd name="connsiteX11" fmla="*/ 1944216 w 2736304"/>
              <a:gd name="connsiteY11" fmla="*/ 2088232 h 2088232"/>
              <a:gd name="connsiteX12" fmla="*/ 1079686 w 2736304"/>
              <a:gd name="connsiteY12" fmla="*/ 1728316 h 2088232"/>
              <a:gd name="connsiteX13" fmla="*/ 821146 w 2736304"/>
              <a:gd name="connsiteY13" fmla="*/ 1363735 h 2088232"/>
              <a:gd name="connsiteX14" fmla="*/ 316233 w 2736304"/>
              <a:gd name="connsiteY14" fmla="*/ 1475210 h 2088232"/>
              <a:gd name="connsiteX15" fmla="*/ 455510 w 2736304"/>
              <a:gd name="connsiteY15" fmla="*/ 1071088 h 2088232"/>
              <a:gd name="connsiteX16" fmla="*/ 0 w 2736304"/>
              <a:gd name="connsiteY16" fmla="*/ 864158 h 2088232"/>
              <a:gd name="connsiteX0" fmla="*/ 0 w 2736304"/>
              <a:gd name="connsiteY0" fmla="*/ 864158 h 2160240"/>
              <a:gd name="connsiteX1" fmla="*/ 455510 w 2736304"/>
              <a:gd name="connsiteY1" fmla="*/ 657228 h 2160240"/>
              <a:gd name="connsiteX2" fmla="*/ 316233 w 2736304"/>
              <a:gd name="connsiteY2" fmla="*/ 253106 h 2160240"/>
              <a:gd name="connsiteX3" fmla="*/ 720080 w 2736304"/>
              <a:gd name="connsiteY3" fmla="*/ 144016 h 2160240"/>
              <a:gd name="connsiteX4" fmla="*/ 1079686 w 2736304"/>
              <a:gd name="connsiteY4" fmla="*/ 0 h 2160240"/>
              <a:gd name="connsiteX5" fmla="*/ 1872208 w 2736304"/>
              <a:gd name="connsiteY5" fmla="*/ 72008 h 2160240"/>
              <a:gd name="connsiteX6" fmla="*/ 1843139 w 2736304"/>
              <a:gd name="connsiteY6" fmla="*/ 253106 h 2160240"/>
              <a:gd name="connsiteX7" fmla="*/ 2088232 w 2736304"/>
              <a:gd name="connsiteY7" fmla="*/ 576064 h 2160240"/>
              <a:gd name="connsiteX8" fmla="*/ 2159372 w 2736304"/>
              <a:gd name="connsiteY8" fmla="*/ 864158 h 2160240"/>
              <a:gd name="connsiteX9" fmla="*/ 2736304 w 2736304"/>
              <a:gd name="connsiteY9" fmla="*/ 1872208 h 2160240"/>
              <a:gd name="connsiteX10" fmla="*/ 2520280 w 2736304"/>
              <a:gd name="connsiteY10" fmla="*/ 2160240 h 2160240"/>
              <a:gd name="connsiteX11" fmla="*/ 1944216 w 2736304"/>
              <a:gd name="connsiteY11" fmla="*/ 2088232 h 2160240"/>
              <a:gd name="connsiteX12" fmla="*/ 1079686 w 2736304"/>
              <a:gd name="connsiteY12" fmla="*/ 1728316 h 2160240"/>
              <a:gd name="connsiteX13" fmla="*/ 821146 w 2736304"/>
              <a:gd name="connsiteY13" fmla="*/ 1363735 h 2160240"/>
              <a:gd name="connsiteX14" fmla="*/ 316233 w 2736304"/>
              <a:gd name="connsiteY14" fmla="*/ 1475210 h 2160240"/>
              <a:gd name="connsiteX15" fmla="*/ 455510 w 2736304"/>
              <a:gd name="connsiteY15" fmla="*/ 1071088 h 2160240"/>
              <a:gd name="connsiteX16" fmla="*/ 0 w 2736304"/>
              <a:gd name="connsiteY16" fmla="*/ 864158 h 2160240"/>
              <a:gd name="connsiteX0" fmla="*/ 0 w 3096344"/>
              <a:gd name="connsiteY0" fmla="*/ 864158 h 2160240"/>
              <a:gd name="connsiteX1" fmla="*/ 455510 w 3096344"/>
              <a:gd name="connsiteY1" fmla="*/ 657228 h 2160240"/>
              <a:gd name="connsiteX2" fmla="*/ 316233 w 3096344"/>
              <a:gd name="connsiteY2" fmla="*/ 253106 h 2160240"/>
              <a:gd name="connsiteX3" fmla="*/ 720080 w 3096344"/>
              <a:gd name="connsiteY3" fmla="*/ 144016 h 2160240"/>
              <a:gd name="connsiteX4" fmla="*/ 1079686 w 3096344"/>
              <a:gd name="connsiteY4" fmla="*/ 0 h 2160240"/>
              <a:gd name="connsiteX5" fmla="*/ 1872208 w 3096344"/>
              <a:gd name="connsiteY5" fmla="*/ 72008 h 2160240"/>
              <a:gd name="connsiteX6" fmla="*/ 1843139 w 3096344"/>
              <a:gd name="connsiteY6" fmla="*/ 253106 h 2160240"/>
              <a:gd name="connsiteX7" fmla="*/ 3096344 w 3096344"/>
              <a:gd name="connsiteY7" fmla="*/ 144016 h 2160240"/>
              <a:gd name="connsiteX8" fmla="*/ 2159372 w 3096344"/>
              <a:gd name="connsiteY8" fmla="*/ 864158 h 2160240"/>
              <a:gd name="connsiteX9" fmla="*/ 2736304 w 3096344"/>
              <a:gd name="connsiteY9" fmla="*/ 1872208 h 2160240"/>
              <a:gd name="connsiteX10" fmla="*/ 2520280 w 3096344"/>
              <a:gd name="connsiteY10" fmla="*/ 2160240 h 2160240"/>
              <a:gd name="connsiteX11" fmla="*/ 1944216 w 3096344"/>
              <a:gd name="connsiteY11" fmla="*/ 2088232 h 2160240"/>
              <a:gd name="connsiteX12" fmla="*/ 1079686 w 3096344"/>
              <a:gd name="connsiteY12" fmla="*/ 1728316 h 2160240"/>
              <a:gd name="connsiteX13" fmla="*/ 821146 w 3096344"/>
              <a:gd name="connsiteY13" fmla="*/ 1363735 h 2160240"/>
              <a:gd name="connsiteX14" fmla="*/ 316233 w 3096344"/>
              <a:gd name="connsiteY14" fmla="*/ 1475210 h 2160240"/>
              <a:gd name="connsiteX15" fmla="*/ 455510 w 3096344"/>
              <a:gd name="connsiteY15" fmla="*/ 1071088 h 2160240"/>
              <a:gd name="connsiteX16" fmla="*/ 0 w 3096344"/>
              <a:gd name="connsiteY16" fmla="*/ 864158 h 2160240"/>
              <a:gd name="connsiteX0" fmla="*/ 0 w 3096344"/>
              <a:gd name="connsiteY0" fmla="*/ 864158 h 2160240"/>
              <a:gd name="connsiteX1" fmla="*/ 455510 w 3096344"/>
              <a:gd name="connsiteY1" fmla="*/ 657228 h 2160240"/>
              <a:gd name="connsiteX2" fmla="*/ 316233 w 3096344"/>
              <a:gd name="connsiteY2" fmla="*/ 253106 h 2160240"/>
              <a:gd name="connsiteX3" fmla="*/ 720080 w 3096344"/>
              <a:gd name="connsiteY3" fmla="*/ 144016 h 2160240"/>
              <a:gd name="connsiteX4" fmla="*/ 1079686 w 3096344"/>
              <a:gd name="connsiteY4" fmla="*/ 0 h 2160240"/>
              <a:gd name="connsiteX5" fmla="*/ 1872208 w 3096344"/>
              <a:gd name="connsiteY5" fmla="*/ 72008 h 2160240"/>
              <a:gd name="connsiteX6" fmla="*/ 2304256 w 3096344"/>
              <a:gd name="connsiteY6" fmla="*/ 72008 h 2160240"/>
              <a:gd name="connsiteX7" fmla="*/ 3096344 w 3096344"/>
              <a:gd name="connsiteY7" fmla="*/ 144016 h 2160240"/>
              <a:gd name="connsiteX8" fmla="*/ 2159372 w 3096344"/>
              <a:gd name="connsiteY8" fmla="*/ 864158 h 2160240"/>
              <a:gd name="connsiteX9" fmla="*/ 2736304 w 3096344"/>
              <a:gd name="connsiteY9" fmla="*/ 1872208 h 2160240"/>
              <a:gd name="connsiteX10" fmla="*/ 2520280 w 3096344"/>
              <a:gd name="connsiteY10" fmla="*/ 2160240 h 2160240"/>
              <a:gd name="connsiteX11" fmla="*/ 1944216 w 3096344"/>
              <a:gd name="connsiteY11" fmla="*/ 2088232 h 2160240"/>
              <a:gd name="connsiteX12" fmla="*/ 1079686 w 3096344"/>
              <a:gd name="connsiteY12" fmla="*/ 1728316 h 2160240"/>
              <a:gd name="connsiteX13" fmla="*/ 821146 w 3096344"/>
              <a:gd name="connsiteY13" fmla="*/ 1363735 h 2160240"/>
              <a:gd name="connsiteX14" fmla="*/ 316233 w 3096344"/>
              <a:gd name="connsiteY14" fmla="*/ 1475210 h 2160240"/>
              <a:gd name="connsiteX15" fmla="*/ 455510 w 3096344"/>
              <a:gd name="connsiteY15" fmla="*/ 1071088 h 2160240"/>
              <a:gd name="connsiteX16" fmla="*/ 0 w 3096344"/>
              <a:gd name="connsiteY16" fmla="*/ 864158 h 2160240"/>
              <a:gd name="connsiteX0" fmla="*/ 0 w 4824536"/>
              <a:gd name="connsiteY0" fmla="*/ 864158 h 2160240"/>
              <a:gd name="connsiteX1" fmla="*/ 455510 w 4824536"/>
              <a:gd name="connsiteY1" fmla="*/ 657228 h 2160240"/>
              <a:gd name="connsiteX2" fmla="*/ 316233 w 4824536"/>
              <a:gd name="connsiteY2" fmla="*/ 253106 h 2160240"/>
              <a:gd name="connsiteX3" fmla="*/ 720080 w 4824536"/>
              <a:gd name="connsiteY3" fmla="*/ 144016 h 2160240"/>
              <a:gd name="connsiteX4" fmla="*/ 1079686 w 4824536"/>
              <a:gd name="connsiteY4" fmla="*/ 0 h 2160240"/>
              <a:gd name="connsiteX5" fmla="*/ 1872208 w 4824536"/>
              <a:gd name="connsiteY5" fmla="*/ 72008 h 2160240"/>
              <a:gd name="connsiteX6" fmla="*/ 2304256 w 4824536"/>
              <a:gd name="connsiteY6" fmla="*/ 72008 h 2160240"/>
              <a:gd name="connsiteX7" fmla="*/ 3096344 w 4824536"/>
              <a:gd name="connsiteY7" fmla="*/ 144016 h 2160240"/>
              <a:gd name="connsiteX8" fmla="*/ 4824536 w 4824536"/>
              <a:gd name="connsiteY8" fmla="*/ 360040 h 2160240"/>
              <a:gd name="connsiteX9" fmla="*/ 2736304 w 4824536"/>
              <a:gd name="connsiteY9" fmla="*/ 1872208 h 2160240"/>
              <a:gd name="connsiteX10" fmla="*/ 2520280 w 4824536"/>
              <a:gd name="connsiteY10" fmla="*/ 2160240 h 2160240"/>
              <a:gd name="connsiteX11" fmla="*/ 1944216 w 4824536"/>
              <a:gd name="connsiteY11" fmla="*/ 2088232 h 2160240"/>
              <a:gd name="connsiteX12" fmla="*/ 1079686 w 4824536"/>
              <a:gd name="connsiteY12" fmla="*/ 1728316 h 2160240"/>
              <a:gd name="connsiteX13" fmla="*/ 821146 w 4824536"/>
              <a:gd name="connsiteY13" fmla="*/ 1363735 h 2160240"/>
              <a:gd name="connsiteX14" fmla="*/ 316233 w 4824536"/>
              <a:gd name="connsiteY14" fmla="*/ 1475210 h 2160240"/>
              <a:gd name="connsiteX15" fmla="*/ 455510 w 4824536"/>
              <a:gd name="connsiteY15" fmla="*/ 1071088 h 2160240"/>
              <a:gd name="connsiteX16" fmla="*/ 0 w 4824536"/>
              <a:gd name="connsiteY16" fmla="*/ 864158 h 2160240"/>
              <a:gd name="connsiteX0" fmla="*/ 0 w 4824536"/>
              <a:gd name="connsiteY0" fmla="*/ 864158 h 2232248"/>
              <a:gd name="connsiteX1" fmla="*/ 455510 w 4824536"/>
              <a:gd name="connsiteY1" fmla="*/ 657228 h 2232248"/>
              <a:gd name="connsiteX2" fmla="*/ 316233 w 4824536"/>
              <a:gd name="connsiteY2" fmla="*/ 253106 h 2232248"/>
              <a:gd name="connsiteX3" fmla="*/ 720080 w 4824536"/>
              <a:gd name="connsiteY3" fmla="*/ 144016 h 2232248"/>
              <a:gd name="connsiteX4" fmla="*/ 1079686 w 4824536"/>
              <a:gd name="connsiteY4" fmla="*/ 0 h 2232248"/>
              <a:gd name="connsiteX5" fmla="*/ 1872208 w 4824536"/>
              <a:gd name="connsiteY5" fmla="*/ 72008 h 2232248"/>
              <a:gd name="connsiteX6" fmla="*/ 2304256 w 4824536"/>
              <a:gd name="connsiteY6" fmla="*/ 72008 h 2232248"/>
              <a:gd name="connsiteX7" fmla="*/ 3096344 w 4824536"/>
              <a:gd name="connsiteY7" fmla="*/ 144016 h 2232248"/>
              <a:gd name="connsiteX8" fmla="*/ 4824536 w 4824536"/>
              <a:gd name="connsiteY8" fmla="*/ 360040 h 2232248"/>
              <a:gd name="connsiteX9" fmla="*/ 4104456 w 4824536"/>
              <a:gd name="connsiteY9" fmla="*/ 2232248 h 2232248"/>
              <a:gd name="connsiteX10" fmla="*/ 2520280 w 4824536"/>
              <a:gd name="connsiteY10" fmla="*/ 2160240 h 2232248"/>
              <a:gd name="connsiteX11" fmla="*/ 1944216 w 4824536"/>
              <a:gd name="connsiteY11" fmla="*/ 2088232 h 2232248"/>
              <a:gd name="connsiteX12" fmla="*/ 1079686 w 4824536"/>
              <a:gd name="connsiteY12" fmla="*/ 1728316 h 2232248"/>
              <a:gd name="connsiteX13" fmla="*/ 821146 w 4824536"/>
              <a:gd name="connsiteY13" fmla="*/ 1363735 h 2232248"/>
              <a:gd name="connsiteX14" fmla="*/ 316233 w 4824536"/>
              <a:gd name="connsiteY14" fmla="*/ 1475210 h 2232248"/>
              <a:gd name="connsiteX15" fmla="*/ 455510 w 4824536"/>
              <a:gd name="connsiteY15" fmla="*/ 1071088 h 2232248"/>
              <a:gd name="connsiteX16" fmla="*/ 0 w 4824536"/>
              <a:gd name="connsiteY16" fmla="*/ 864158 h 2232248"/>
              <a:gd name="connsiteX0" fmla="*/ 0 w 4824536"/>
              <a:gd name="connsiteY0" fmla="*/ 864158 h 2232248"/>
              <a:gd name="connsiteX1" fmla="*/ 455510 w 4824536"/>
              <a:gd name="connsiteY1" fmla="*/ 657228 h 2232248"/>
              <a:gd name="connsiteX2" fmla="*/ 316233 w 4824536"/>
              <a:gd name="connsiteY2" fmla="*/ 253106 h 2232248"/>
              <a:gd name="connsiteX3" fmla="*/ 720080 w 4824536"/>
              <a:gd name="connsiteY3" fmla="*/ 144016 h 2232248"/>
              <a:gd name="connsiteX4" fmla="*/ 1079686 w 4824536"/>
              <a:gd name="connsiteY4" fmla="*/ 0 h 2232248"/>
              <a:gd name="connsiteX5" fmla="*/ 1872208 w 4824536"/>
              <a:gd name="connsiteY5" fmla="*/ 72008 h 2232248"/>
              <a:gd name="connsiteX6" fmla="*/ 2304256 w 4824536"/>
              <a:gd name="connsiteY6" fmla="*/ 72008 h 2232248"/>
              <a:gd name="connsiteX7" fmla="*/ 3096344 w 4824536"/>
              <a:gd name="connsiteY7" fmla="*/ 144016 h 2232248"/>
              <a:gd name="connsiteX8" fmla="*/ 4824536 w 4824536"/>
              <a:gd name="connsiteY8" fmla="*/ 360040 h 2232248"/>
              <a:gd name="connsiteX9" fmla="*/ 4104456 w 4824536"/>
              <a:gd name="connsiteY9" fmla="*/ 2232248 h 2232248"/>
              <a:gd name="connsiteX10" fmla="*/ 2520280 w 4824536"/>
              <a:gd name="connsiteY10" fmla="*/ 2160240 h 2232248"/>
              <a:gd name="connsiteX11" fmla="*/ 1944216 w 4824536"/>
              <a:gd name="connsiteY11" fmla="*/ 2088232 h 2232248"/>
              <a:gd name="connsiteX12" fmla="*/ 1079686 w 4824536"/>
              <a:gd name="connsiteY12" fmla="*/ 1728316 h 2232248"/>
              <a:gd name="connsiteX13" fmla="*/ 821146 w 4824536"/>
              <a:gd name="connsiteY13" fmla="*/ 1363735 h 2232248"/>
              <a:gd name="connsiteX14" fmla="*/ 316233 w 4824536"/>
              <a:gd name="connsiteY14" fmla="*/ 1475210 h 2232248"/>
              <a:gd name="connsiteX15" fmla="*/ 455510 w 4824536"/>
              <a:gd name="connsiteY15" fmla="*/ 1071088 h 2232248"/>
              <a:gd name="connsiteX16" fmla="*/ 0 w 4824536"/>
              <a:gd name="connsiteY16" fmla="*/ 864158 h 2232248"/>
              <a:gd name="connsiteX0" fmla="*/ 0 w 4824536"/>
              <a:gd name="connsiteY0" fmla="*/ 864158 h 2232248"/>
              <a:gd name="connsiteX1" fmla="*/ 455510 w 4824536"/>
              <a:gd name="connsiteY1" fmla="*/ 657228 h 2232248"/>
              <a:gd name="connsiteX2" fmla="*/ 316233 w 4824536"/>
              <a:gd name="connsiteY2" fmla="*/ 253106 h 2232248"/>
              <a:gd name="connsiteX3" fmla="*/ 720080 w 4824536"/>
              <a:gd name="connsiteY3" fmla="*/ 144016 h 2232248"/>
              <a:gd name="connsiteX4" fmla="*/ 1079686 w 4824536"/>
              <a:gd name="connsiteY4" fmla="*/ 0 h 2232248"/>
              <a:gd name="connsiteX5" fmla="*/ 1872208 w 4824536"/>
              <a:gd name="connsiteY5" fmla="*/ 72008 h 2232248"/>
              <a:gd name="connsiteX6" fmla="*/ 2304256 w 4824536"/>
              <a:gd name="connsiteY6" fmla="*/ 72008 h 2232248"/>
              <a:gd name="connsiteX7" fmla="*/ 3096344 w 4824536"/>
              <a:gd name="connsiteY7" fmla="*/ 144016 h 2232248"/>
              <a:gd name="connsiteX8" fmla="*/ 4824536 w 4824536"/>
              <a:gd name="connsiteY8" fmla="*/ 360040 h 2232248"/>
              <a:gd name="connsiteX9" fmla="*/ 4104456 w 4824536"/>
              <a:gd name="connsiteY9" fmla="*/ 2232248 h 2232248"/>
              <a:gd name="connsiteX10" fmla="*/ 2520280 w 4824536"/>
              <a:gd name="connsiteY10" fmla="*/ 2160240 h 2232248"/>
              <a:gd name="connsiteX11" fmla="*/ 1944216 w 4824536"/>
              <a:gd name="connsiteY11" fmla="*/ 2088232 h 2232248"/>
              <a:gd name="connsiteX12" fmla="*/ 1079686 w 4824536"/>
              <a:gd name="connsiteY12" fmla="*/ 1728316 h 2232248"/>
              <a:gd name="connsiteX13" fmla="*/ 792088 w 4824536"/>
              <a:gd name="connsiteY13" fmla="*/ 1656184 h 2232248"/>
              <a:gd name="connsiteX14" fmla="*/ 316233 w 4824536"/>
              <a:gd name="connsiteY14" fmla="*/ 1475210 h 2232248"/>
              <a:gd name="connsiteX15" fmla="*/ 455510 w 4824536"/>
              <a:gd name="connsiteY15" fmla="*/ 1071088 h 2232248"/>
              <a:gd name="connsiteX16" fmla="*/ 0 w 4824536"/>
              <a:gd name="connsiteY16" fmla="*/ 864158 h 2232248"/>
              <a:gd name="connsiteX0" fmla="*/ 72008 w 4896544"/>
              <a:gd name="connsiteY0" fmla="*/ 864158 h 2232248"/>
              <a:gd name="connsiteX1" fmla="*/ 527518 w 4896544"/>
              <a:gd name="connsiteY1" fmla="*/ 657228 h 2232248"/>
              <a:gd name="connsiteX2" fmla="*/ 388241 w 4896544"/>
              <a:gd name="connsiteY2" fmla="*/ 253106 h 2232248"/>
              <a:gd name="connsiteX3" fmla="*/ 792088 w 4896544"/>
              <a:gd name="connsiteY3" fmla="*/ 144016 h 2232248"/>
              <a:gd name="connsiteX4" fmla="*/ 1151694 w 4896544"/>
              <a:gd name="connsiteY4" fmla="*/ 0 h 2232248"/>
              <a:gd name="connsiteX5" fmla="*/ 1944216 w 4896544"/>
              <a:gd name="connsiteY5" fmla="*/ 72008 h 2232248"/>
              <a:gd name="connsiteX6" fmla="*/ 2376264 w 4896544"/>
              <a:gd name="connsiteY6" fmla="*/ 72008 h 2232248"/>
              <a:gd name="connsiteX7" fmla="*/ 3168352 w 4896544"/>
              <a:gd name="connsiteY7" fmla="*/ 144016 h 2232248"/>
              <a:gd name="connsiteX8" fmla="*/ 4896544 w 4896544"/>
              <a:gd name="connsiteY8" fmla="*/ 360040 h 2232248"/>
              <a:gd name="connsiteX9" fmla="*/ 4176464 w 4896544"/>
              <a:gd name="connsiteY9" fmla="*/ 2232248 h 2232248"/>
              <a:gd name="connsiteX10" fmla="*/ 2592288 w 4896544"/>
              <a:gd name="connsiteY10" fmla="*/ 2160240 h 2232248"/>
              <a:gd name="connsiteX11" fmla="*/ 2016224 w 4896544"/>
              <a:gd name="connsiteY11" fmla="*/ 2088232 h 2232248"/>
              <a:gd name="connsiteX12" fmla="*/ 1151694 w 4896544"/>
              <a:gd name="connsiteY12" fmla="*/ 1728316 h 2232248"/>
              <a:gd name="connsiteX13" fmla="*/ 864096 w 4896544"/>
              <a:gd name="connsiteY13" fmla="*/ 1656184 h 2232248"/>
              <a:gd name="connsiteX14" fmla="*/ 388241 w 4896544"/>
              <a:gd name="connsiteY14" fmla="*/ 1475210 h 2232248"/>
              <a:gd name="connsiteX15" fmla="*/ 0 w 4896544"/>
              <a:gd name="connsiteY15" fmla="*/ 1296144 h 2232248"/>
              <a:gd name="connsiteX16" fmla="*/ 72008 w 4896544"/>
              <a:gd name="connsiteY16" fmla="*/ 864158 h 2232248"/>
              <a:gd name="connsiteX0" fmla="*/ 144016 w 4968552"/>
              <a:gd name="connsiteY0" fmla="*/ 864158 h 2232248"/>
              <a:gd name="connsiteX1" fmla="*/ 0 w 4968552"/>
              <a:gd name="connsiteY1" fmla="*/ 504056 h 2232248"/>
              <a:gd name="connsiteX2" fmla="*/ 460249 w 4968552"/>
              <a:gd name="connsiteY2" fmla="*/ 253106 h 2232248"/>
              <a:gd name="connsiteX3" fmla="*/ 864096 w 4968552"/>
              <a:gd name="connsiteY3" fmla="*/ 144016 h 2232248"/>
              <a:gd name="connsiteX4" fmla="*/ 1223702 w 4968552"/>
              <a:gd name="connsiteY4" fmla="*/ 0 h 2232248"/>
              <a:gd name="connsiteX5" fmla="*/ 2016224 w 4968552"/>
              <a:gd name="connsiteY5" fmla="*/ 72008 h 2232248"/>
              <a:gd name="connsiteX6" fmla="*/ 2448272 w 4968552"/>
              <a:gd name="connsiteY6" fmla="*/ 72008 h 2232248"/>
              <a:gd name="connsiteX7" fmla="*/ 3240360 w 4968552"/>
              <a:gd name="connsiteY7" fmla="*/ 144016 h 2232248"/>
              <a:gd name="connsiteX8" fmla="*/ 4968552 w 4968552"/>
              <a:gd name="connsiteY8" fmla="*/ 360040 h 2232248"/>
              <a:gd name="connsiteX9" fmla="*/ 4248472 w 4968552"/>
              <a:gd name="connsiteY9" fmla="*/ 2232248 h 2232248"/>
              <a:gd name="connsiteX10" fmla="*/ 2664296 w 4968552"/>
              <a:gd name="connsiteY10" fmla="*/ 2160240 h 2232248"/>
              <a:gd name="connsiteX11" fmla="*/ 2088232 w 4968552"/>
              <a:gd name="connsiteY11" fmla="*/ 2088232 h 2232248"/>
              <a:gd name="connsiteX12" fmla="*/ 1223702 w 4968552"/>
              <a:gd name="connsiteY12" fmla="*/ 1728316 h 2232248"/>
              <a:gd name="connsiteX13" fmla="*/ 936104 w 4968552"/>
              <a:gd name="connsiteY13" fmla="*/ 1656184 h 2232248"/>
              <a:gd name="connsiteX14" fmla="*/ 460249 w 4968552"/>
              <a:gd name="connsiteY14" fmla="*/ 1475210 h 2232248"/>
              <a:gd name="connsiteX15" fmla="*/ 72008 w 4968552"/>
              <a:gd name="connsiteY15" fmla="*/ 1296144 h 2232248"/>
              <a:gd name="connsiteX16" fmla="*/ 144016 w 4968552"/>
              <a:gd name="connsiteY16" fmla="*/ 864158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8552" h="2232248">
                <a:moveTo>
                  <a:pt x="144016" y="864158"/>
                </a:moveTo>
                <a:lnTo>
                  <a:pt x="0" y="504056"/>
                </a:lnTo>
                <a:lnTo>
                  <a:pt x="460249" y="253106"/>
                </a:lnTo>
                <a:lnTo>
                  <a:pt x="864096" y="144016"/>
                </a:lnTo>
                <a:lnTo>
                  <a:pt x="1223702" y="0"/>
                </a:lnTo>
                <a:lnTo>
                  <a:pt x="2016224" y="72008"/>
                </a:lnTo>
                <a:lnTo>
                  <a:pt x="2448272" y="72008"/>
                </a:lnTo>
                <a:lnTo>
                  <a:pt x="3240360" y="144016"/>
                </a:lnTo>
                <a:lnTo>
                  <a:pt x="4968552" y="360040"/>
                </a:lnTo>
                <a:cubicBezTo>
                  <a:pt x="4728525" y="984109"/>
                  <a:pt x="4835421" y="1598916"/>
                  <a:pt x="4248472" y="2232248"/>
                </a:cubicBezTo>
                <a:lnTo>
                  <a:pt x="2664296" y="2160240"/>
                </a:lnTo>
                <a:lnTo>
                  <a:pt x="2088232" y="2088232"/>
                </a:lnTo>
                <a:lnTo>
                  <a:pt x="1223702" y="1728316"/>
                </a:lnTo>
                <a:lnTo>
                  <a:pt x="936104" y="1656184"/>
                </a:lnTo>
                <a:lnTo>
                  <a:pt x="460249" y="1475210"/>
                </a:lnTo>
                <a:lnTo>
                  <a:pt x="72008" y="1296144"/>
                </a:lnTo>
                <a:lnTo>
                  <a:pt x="144016" y="864158"/>
                </a:lnTo>
                <a:close/>
              </a:path>
            </a:pathLst>
          </a:custGeom>
          <a:solidFill>
            <a:srgbClr val="006699">
              <a:alpha val="25000"/>
            </a:srgbClr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004048" y="1196752"/>
            <a:ext cx="3600400" cy="2330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2000"/>
              </a:lnSpc>
            </a:pPr>
            <a:r>
              <a:rPr lang="pl-PL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indukcja drzew </a:t>
            </a:r>
            <a:r>
              <a:rPr lang="pl-PL" sz="2000" dirty="0" smtClean="0">
                <a:latin typeface="Calibri" pitchFamily="34" charset="0"/>
                <a:cs typeface="Arial" pitchFamily="34" charset="0"/>
              </a:rPr>
              <a:t>(CART, CHAID)</a:t>
            </a:r>
          </a:p>
          <a:p>
            <a:pPr lvl="0" algn="ctr">
              <a:lnSpc>
                <a:spcPct val="72000"/>
              </a:lnSpc>
            </a:pPr>
            <a:r>
              <a:rPr lang="pl-PL" sz="2000" dirty="0" smtClean="0">
                <a:latin typeface="Calibri" pitchFamily="34" charset="0"/>
                <a:cs typeface="Arial" pitchFamily="34" charset="0"/>
              </a:rPr>
              <a:t>Grupowanie </a:t>
            </a:r>
            <a:br>
              <a:rPr lang="pl-PL" sz="2000" dirty="0" smtClean="0">
                <a:latin typeface="Calibri" pitchFamily="34" charset="0"/>
                <a:cs typeface="Arial" pitchFamily="34" charset="0"/>
              </a:rPr>
            </a:br>
            <a:r>
              <a:rPr lang="pl-PL" sz="200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pl-PL" sz="2400" dirty="0" err="1" smtClean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k-Średnich</a:t>
            </a:r>
            <a:r>
              <a:rPr lang="pl-PL" sz="2000" dirty="0" smtClean="0">
                <a:latin typeface="Calibri" pitchFamily="34" charset="0"/>
                <a:cs typeface="Arial" pitchFamily="34" charset="0"/>
              </a:rPr>
              <a:t>; EM)</a:t>
            </a:r>
          </a:p>
          <a:p>
            <a:pPr lvl="0" algn="ctr">
              <a:lnSpc>
                <a:spcPct val="72000"/>
              </a:lnSpc>
            </a:pPr>
            <a:r>
              <a:rPr lang="pl-PL" sz="20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SVM, </a:t>
            </a:r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ANN</a:t>
            </a:r>
          </a:p>
          <a:p>
            <a:pPr lvl="0" algn="ctr">
              <a:lnSpc>
                <a:spcPct val="72000"/>
              </a:lnSpc>
            </a:pPr>
            <a:r>
              <a:rPr lang="pl-PL" sz="2000" dirty="0" err="1" smtClean="0">
                <a:latin typeface="Calibri" pitchFamily="34" charset="0"/>
                <a:cs typeface="Arial" pitchFamily="34" charset="0"/>
              </a:rPr>
              <a:t>RoughSets</a:t>
            </a:r>
            <a:endParaRPr lang="pl-PL" sz="2000" dirty="0" smtClean="0">
              <a:latin typeface="Calibri" pitchFamily="34" charset="0"/>
              <a:cs typeface="Arial" pitchFamily="34" charset="0"/>
            </a:endParaRPr>
          </a:p>
          <a:p>
            <a:pPr lvl="0" algn="ctr">
              <a:lnSpc>
                <a:spcPct val="72000"/>
              </a:lnSpc>
            </a:pPr>
            <a:r>
              <a:rPr lang="pl-PL" sz="2000" dirty="0" err="1" smtClean="0">
                <a:latin typeface="Calibri" pitchFamily="34" charset="0"/>
                <a:cs typeface="Arial" pitchFamily="34" charset="0"/>
              </a:rPr>
              <a:t>NeuroFuzzy</a:t>
            </a:r>
            <a:r>
              <a:rPr lang="pl-PL" sz="2000" dirty="0" smtClean="0">
                <a:latin typeface="Calibri" pitchFamily="34" charset="0"/>
                <a:cs typeface="Arial" pitchFamily="34" charset="0"/>
              </a:rPr>
              <a:t> (ANFIS)</a:t>
            </a:r>
          </a:p>
          <a:p>
            <a:pPr lvl="0" algn="ctr">
              <a:lnSpc>
                <a:spcPct val="72000"/>
              </a:lnSpc>
            </a:pPr>
            <a:r>
              <a:rPr lang="pl-PL" sz="2000" dirty="0" err="1" smtClean="0">
                <a:latin typeface="Calibri" pitchFamily="34" charset="0"/>
                <a:cs typeface="Arial" pitchFamily="34" charset="0"/>
              </a:rPr>
              <a:t>MARSplines</a:t>
            </a:r>
            <a:r>
              <a:rPr lang="pl-PL" sz="200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ANOVA</a:t>
            </a:r>
            <a:r>
              <a:rPr lang="pl-PL" sz="2000" dirty="0" smtClean="0">
                <a:latin typeface="Calibri" pitchFamily="34" charset="0"/>
                <a:cs typeface="Arial" pitchFamily="34" charset="0"/>
              </a:rPr>
              <a:t>, VEPAC</a:t>
            </a:r>
          </a:p>
          <a:p>
            <a:pPr lvl="0"/>
            <a:endParaRPr lang="pl-PL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139952" y="1556792"/>
            <a:ext cx="1296145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2000"/>
              </a:lnSpc>
            </a:pPr>
            <a:r>
              <a:rPr lang="pl-PL" sz="2800" dirty="0" smtClean="0">
                <a:latin typeface="Calibri" pitchFamily="34" charset="0"/>
                <a:cs typeface="Arial" pitchFamily="34" charset="0"/>
              </a:rPr>
              <a:t>data mining</a:t>
            </a:r>
            <a:endParaRPr lang="pl-PL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886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 </a:t>
            </a:r>
            <a:r>
              <a:rPr lang="pl-PL" dirty="0" err="1" smtClean="0"/>
              <a:t>vs</a:t>
            </a:r>
            <a:r>
              <a:rPr lang="pl-PL" dirty="0" smtClean="0"/>
              <a:t>. </a:t>
            </a:r>
            <a:r>
              <a:rPr lang="pl-PL" dirty="0" err="1" smtClean="0"/>
              <a:t>Python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R – najbogatsze środowisko do analizy danych.</a:t>
            </a:r>
          </a:p>
          <a:p>
            <a:r>
              <a:rPr lang="pl-PL" i="1" dirty="0" err="1" smtClean="0"/>
              <a:t>open</a:t>
            </a:r>
            <a:r>
              <a:rPr lang="pl-PL" i="1" dirty="0" smtClean="0"/>
              <a:t> </a:t>
            </a:r>
            <a:r>
              <a:rPr lang="pl-PL" i="1" dirty="0" err="1" smtClean="0"/>
              <a:t>source</a:t>
            </a:r>
            <a:endParaRPr lang="pl-PL" i="1" dirty="0" smtClean="0"/>
          </a:p>
          <a:p>
            <a:r>
              <a:rPr lang="pl-PL" dirty="0" smtClean="0"/>
              <a:t>język programowania z szeroką i aktywną społecznością</a:t>
            </a:r>
          </a:p>
          <a:p>
            <a:r>
              <a:rPr lang="pl-PL" dirty="0" smtClean="0"/>
              <a:t>sukcesywnie rozwijany, wciąż nowe narzędzia</a:t>
            </a:r>
          </a:p>
          <a:p>
            <a:pPr>
              <a:buNone/>
            </a:pPr>
            <a:r>
              <a:rPr lang="pl-PL" dirty="0" smtClean="0">
                <a:latin typeface="AntPolt" pitchFamily="2" charset="-18"/>
              </a:rPr>
              <a:t>	― podobnie jak </a:t>
            </a:r>
            <a:r>
              <a:rPr lang="pl-PL" dirty="0" err="1" smtClean="0">
                <a:latin typeface="AntPolt" pitchFamily="2" charset="-18"/>
              </a:rPr>
              <a:t>Python</a:t>
            </a:r>
            <a:r>
              <a:rPr lang="pl-PL" dirty="0" smtClean="0">
                <a:latin typeface="AntPolt" pitchFamily="2" charset="-18"/>
              </a:rPr>
              <a:t>!</a:t>
            </a:r>
          </a:p>
          <a:p>
            <a:pPr>
              <a:buNone/>
            </a:pPr>
            <a:endParaRPr lang="pl-PL" dirty="0" smtClean="0"/>
          </a:p>
          <a:p>
            <a:r>
              <a:rPr lang="en-US" dirty="0" smtClean="0"/>
              <a:t>Python </a:t>
            </a:r>
            <a:r>
              <a:rPr lang="pl-PL" dirty="0" smtClean="0"/>
              <a:t>jest</a:t>
            </a:r>
            <a:r>
              <a:rPr lang="en-US" dirty="0" smtClean="0"/>
              <a:t> </a:t>
            </a:r>
            <a:r>
              <a:rPr lang="pl-PL" dirty="0" smtClean="0"/>
              <a:t>językiem ‘</a:t>
            </a:r>
            <a:r>
              <a:rPr lang="en-US" i="1" dirty="0" smtClean="0"/>
              <a:t>general-purpose</a:t>
            </a:r>
            <a:r>
              <a:rPr lang="pl-PL" dirty="0" smtClean="0"/>
              <a:t>’; o prostej składni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en-US" dirty="0" smtClean="0"/>
              <a:t>R</a:t>
            </a:r>
            <a:r>
              <a:rPr lang="pl-PL" dirty="0" smtClean="0"/>
              <a:t> ― tworzony przez statystyków, wymaga znajomości statystyki, z drugiej strony, zwykły programista zostanie w tyle na rynku pracy…</a:t>
            </a:r>
          </a:p>
          <a:p>
            <a:r>
              <a:rPr lang="pl-PL" dirty="0" smtClean="0"/>
              <a:t>w pracy analityka R to bardziej specjalistyczne narzędzie.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2050" name="AutoShape 2" descr="Znalezione obrazy dla zapytania 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6" y="43542"/>
            <a:ext cx="1152128" cy="8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4234" y="29028"/>
            <a:ext cx="880254" cy="88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 </a:t>
            </a:r>
            <a:r>
              <a:rPr lang="pl-PL" dirty="0" err="1" smtClean="0"/>
              <a:t>vs</a:t>
            </a:r>
            <a:r>
              <a:rPr lang="pl-PL" dirty="0" smtClean="0"/>
              <a:t>. </a:t>
            </a:r>
            <a:r>
              <a:rPr lang="pl-PL" dirty="0" err="1" smtClean="0"/>
              <a:t>Python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 stosowaniem R przemawia wizualizacja i tworzenie eleganckich raportów</a:t>
            </a:r>
          </a:p>
          <a:p>
            <a:r>
              <a:rPr lang="pl-PL" dirty="0" err="1" smtClean="0"/>
              <a:t>Python</a:t>
            </a:r>
            <a:r>
              <a:rPr lang="pl-PL" dirty="0" smtClean="0"/>
              <a:t> jest bezkonkurencyjny jeśli chodzi o tworzenie narzędzi </a:t>
            </a:r>
            <a:r>
              <a:rPr lang="pl-PL" i="1" dirty="0" err="1" smtClean="0"/>
              <a:t>machine</a:t>
            </a:r>
            <a:r>
              <a:rPr lang="pl-PL" i="1" dirty="0" smtClean="0"/>
              <a:t> learning</a:t>
            </a:r>
            <a:r>
              <a:rPr lang="pl-PL" dirty="0" smtClean="0"/>
              <a:t> ― zapewnia łatwy dostęp i możliwość powtarzalnych analiz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6" y="43542"/>
            <a:ext cx="1152128" cy="8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4234" y="29028"/>
            <a:ext cx="880254" cy="88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5220072" y="3861048"/>
            <a:ext cx="29158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Polt" pitchFamily="2" charset="-18"/>
              </a:rPr>
              <a:t>&lt; </a:t>
            </a: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Polt" pitchFamily="2" charset="-18"/>
              </a:rPr>
              <a:t>Python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Polt" pitchFamily="2" charset="-18"/>
              </a:rPr>
              <a:t> (1 miejsce)</a:t>
            </a:r>
          </a:p>
          <a:p>
            <a:pPr marL="261938" lvl="0" indent="-261938" eaLnBrk="0" hangingPunct="0">
              <a:spcBef>
                <a:spcPct val="50000"/>
              </a:spcBef>
              <a:buSzPct val="70000"/>
            </a:pPr>
            <a:r>
              <a:rPr lang="pl-PL" sz="2400" kern="0" dirty="0" smtClean="0">
                <a:latin typeface="AntPolt" pitchFamily="2" charset="-18"/>
              </a:rPr>
              <a:t>… </a:t>
            </a:r>
            <a:r>
              <a:rPr lang="pl-PL" sz="2400" kern="0" dirty="0" err="1" smtClean="0">
                <a:latin typeface="AntPolt" pitchFamily="2" charset="-18"/>
              </a:rPr>
              <a:t>(jav</a:t>
            </a:r>
            <a:r>
              <a:rPr lang="pl-PL" sz="2400" kern="0" dirty="0" smtClean="0">
                <a:latin typeface="AntPolt" pitchFamily="2" charset="-18"/>
              </a:rPr>
              <a:t>a, </a:t>
            </a:r>
            <a:r>
              <a:rPr lang="pl-PL" sz="2400" kern="0" dirty="0" err="1" smtClean="0">
                <a:latin typeface="AntPolt" pitchFamily="2" charset="-18"/>
              </a:rPr>
              <a:t>javascript</a:t>
            </a:r>
            <a:r>
              <a:rPr lang="pl-PL" sz="2400" kern="0" dirty="0" smtClean="0">
                <a:latin typeface="AntPolt" pitchFamily="2" charset="-18"/>
              </a:rPr>
              <a:t>, C#, PHP …)</a:t>
            </a:r>
          </a:p>
          <a:p>
            <a:pPr marL="261938" lvl="0" indent="-261938" eaLnBrk="0" hangingPunct="0">
              <a:spcBef>
                <a:spcPct val="50000"/>
              </a:spcBef>
              <a:buSzPct val="70000"/>
            </a:pPr>
            <a:endParaRPr lang="pl-PL" sz="2400" kern="0" dirty="0" smtClean="0">
              <a:latin typeface="AntPolt" pitchFamily="2" charset="-18"/>
            </a:endParaRPr>
          </a:p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lang="pl-PL" sz="2400" kern="0" dirty="0" smtClean="0">
                <a:latin typeface="AntPolt" pitchFamily="2" charset="-18"/>
              </a:rPr>
              <a:t>&lt;R (7 miejsce)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tPolt" pitchFamily="2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3" y="3356992"/>
            <a:ext cx="340723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251520" y="4149080"/>
            <a:ext cx="38164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Polt" pitchFamily="2" charset="-18"/>
              </a:rPr>
              <a:t>popularność </a:t>
            </a:r>
            <a:b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Polt" pitchFamily="2" charset="-18"/>
              </a:rPr>
            </a:b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Polt" pitchFamily="2" charset="-18"/>
              </a:rPr>
              <a:t>języków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691680" y="3933056"/>
            <a:ext cx="3600400" cy="36004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691680" y="5661248"/>
            <a:ext cx="3600400" cy="36004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 rot="16200000">
            <a:off x="-72516" y="3032956"/>
            <a:ext cx="38164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lang="pl-PL" sz="2400" kern="0" dirty="0" smtClean="0">
                <a:latin typeface="AntPolt" pitchFamily="2" charset="-18"/>
              </a:rPr>
              <a:t>łatwość uczenia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tPolt" pitchFamily="2" charset="-18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3059832" y="5373216"/>
            <a:ext cx="38164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lang="pl-PL" sz="2400" kern="0" dirty="0" smtClean="0">
                <a:latin typeface="AntPolt" pitchFamily="2" charset="-18"/>
              </a:rPr>
              <a:t>możliwości analityczne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tPolt" pitchFamily="2" charset="-18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4" y="116632"/>
            <a:ext cx="9110943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Ogólny schemat doboru algorytmów…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04448" cy="53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Calibri Light" pitchFamily="34" charset="0"/>
              </a:rPr>
              <a:t>python</a:t>
            </a:r>
            <a:r>
              <a:rPr lang="pl-PL" dirty="0" smtClean="0">
                <a:latin typeface="Calibri Light" pitchFamily="34" charset="0"/>
              </a:rPr>
              <a:t> </a:t>
            </a:r>
            <a:r>
              <a:rPr lang="pl-PL" dirty="0" err="1" smtClean="0">
                <a:latin typeface="Calibri Light" pitchFamily="34" charset="0"/>
              </a:rPr>
              <a:t>scikit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10" y="1110230"/>
            <a:ext cx="8938964" cy="502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931150" cy="936104"/>
          </a:xfrm>
        </p:spPr>
        <p:txBody>
          <a:bodyPr/>
          <a:lstStyle/>
          <a:p>
            <a:r>
              <a:rPr lang="en-US" dirty="0" err="1" smtClean="0"/>
              <a:t>multiclassifiers</a:t>
            </a:r>
            <a:r>
              <a:rPr lang="en-US" dirty="0" smtClean="0"/>
              <a:t>, hybrid models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79208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modele złożone, wieloetapowe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490BA-F189-4D76-A1F9-4E6A7C6B37B2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899592" y="4077072"/>
            <a:ext cx="74882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multiple</a:t>
            </a: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 </a:t>
            </a:r>
            <a:r>
              <a:rPr kumimoji="0" lang="pl-P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classifiers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/>
            </a:r>
            <a:b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</a:b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multistrategy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 learning </a:t>
            </a:r>
            <a:b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</a:b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combined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 </a:t>
            </a: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Gothic" pitchFamily="2"/>
                <a:cs typeface="Lucidasans" pitchFamily="2"/>
              </a:rPr>
              <a:t>approach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Dyskretyzacja poprzez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grupowanie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493" y="1596510"/>
            <a:ext cx="7695239" cy="4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Data </a:t>
            </a:r>
            <a:r>
              <a:rPr lang="pl-PL" dirty="0" err="1" smtClean="0">
                <a:latin typeface="Calibri Light" pitchFamily="34" charset="0"/>
              </a:rPr>
              <a:t>Cleaning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76056" y="1052736"/>
            <a:ext cx="3549849" cy="324070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Imputation: </a:t>
            </a:r>
          </a:p>
          <a:p>
            <a:r>
              <a:rPr lang="en-US" sz="1600" dirty="0" smtClean="0">
                <a:latin typeface="Calibri Light" pitchFamily="34" charset="0"/>
              </a:rPr>
              <a:t>– </a:t>
            </a:r>
            <a:r>
              <a:rPr lang="en-US" sz="1600" b="1" dirty="0" smtClean="0">
                <a:latin typeface="Calibri Light" pitchFamily="34" charset="0"/>
              </a:rPr>
              <a:t>Deletion</a:t>
            </a:r>
            <a:r>
              <a:rPr lang="en-US" sz="1600" dirty="0" smtClean="0">
                <a:latin typeface="Calibri Light" pitchFamily="34" charset="0"/>
              </a:rPr>
              <a:t>: excludes instances if any value is missing </a:t>
            </a:r>
          </a:p>
          <a:p>
            <a:r>
              <a:rPr lang="en-US" sz="1600" dirty="0" smtClean="0">
                <a:latin typeface="Calibri Light" pitchFamily="34" charset="0"/>
              </a:rPr>
              <a:t>– </a:t>
            </a:r>
            <a:r>
              <a:rPr lang="en-US" sz="1600" b="1" dirty="0" smtClean="0">
                <a:latin typeface="Calibri Light" pitchFamily="34" charset="0"/>
              </a:rPr>
              <a:t>Hot deck</a:t>
            </a:r>
            <a:r>
              <a:rPr lang="en-US" sz="1600" dirty="0" smtClean="0">
                <a:latin typeface="Calibri Light" pitchFamily="34" charset="0"/>
              </a:rPr>
              <a:t>: missing items are replaced by using values from the same dataset </a:t>
            </a:r>
          </a:p>
          <a:p>
            <a:r>
              <a:rPr lang="en-US" sz="1600" dirty="0" smtClean="0">
                <a:latin typeface="Calibri Light" pitchFamily="34" charset="0"/>
              </a:rPr>
              <a:t>– Imputation based on missing attribute (</a:t>
            </a:r>
            <a:r>
              <a:rPr lang="en-US" sz="1600" dirty="0" err="1" smtClean="0">
                <a:latin typeface="Calibri Light" pitchFamily="34" charset="0"/>
              </a:rPr>
              <a:t>e.g</a:t>
            </a:r>
            <a:r>
              <a:rPr lang="en-US" sz="1600" dirty="0" smtClean="0">
                <a:latin typeface="Calibri Light" pitchFamily="34" charset="0"/>
              </a:rPr>
              <a:t>, </a:t>
            </a:r>
            <a:r>
              <a:rPr lang="en-US" sz="1600" b="1" dirty="0" smtClean="0">
                <a:latin typeface="Calibri Light" pitchFamily="34" charset="0"/>
              </a:rPr>
              <a:t>mean</a:t>
            </a:r>
            <a:r>
              <a:rPr lang="en-US" sz="1600" dirty="0" smtClean="0">
                <a:latin typeface="Calibri Light" pitchFamily="34" charset="0"/>
              </a:rPr>
              <a:t>, median, mode, trimmed mean) </a:t>
            </a:r>
          </a:p>
          <a:p>
            <a:r>
              <a:rPr lang="en-US" sz="1600" dirty="0" smtClean="0">
                <a:latin typeface="Calibri Light" pitchFamily="34" charset="0"/>
              </a:rPr>
              <a:t>– Imputation based on non-missing attributes: </a:t>
            </a:r>
            <a:r>
              <a:rPr lang="en-US" sz="1600" b="1" dirty="0" smtClean="0">
                <a:latin typeface="Calibri Light" pitchFamily="34" charset="0"/>
              </a:rPr>
              <a:t>regression</a:t>
            </a:r>
            <a:r>
              <a:rPr lang="en-US" sz="1600" dirty="0" smtClean="0">
                <a:latin typeface="Calibri Light" pitchFamily="34" charset="0"/>
              </a:rPr>
              <a:t> or classification</a:t>
            </a:r>
            <a:endParaRPr lang="pl-PL" sz="1600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01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179512" y="3356992"/>
            <a:ext cx="4824536" cy="720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50000"/>
              </a:spcBef>
              <a:buSzPct val="70000"/>
            </a:pPr>
            <a:r>
              <a:rPr lang="en-US" sz="1600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Outlier detection: </a:t>
            </a:r>
            <a:r>
              <a:rPr lang="pl-PL" sz="1600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/>
            </a:r>
            <a:br>
              <a:rPr lang="pl-PL" sz="1600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Clustering or Distance (</a:t>
            </a:r>
            <a:r>
              <a:rPr lang="en-US" sz="1600" kern="0" dirty="0" err="1" smtClean="0">
                <a:solidFill>
                  <a:schemeClr val="tx1"/>
                </a:solidFill>
                <a:latin typeface="Calibri Light" pitchFamily="34" charset="0"/>
              </a:rPr>
              <a:t>e.g</a:t>
            </a: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, Local Outlier Factor - LOF)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179512" y="4365104"/>
            <a:ext cx="8424936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en-US" sz="1600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Dimensionality reduction: </a:t>
            </a:r>
          </a:p>
          <a:p>
            <a:pPr lvl="0" eaLnBrk="0" hangingPunct="0">
              <a:spcBef>
                <a:spcPct val="50000"/>
              </a:spcBef>
              <a:buSzPct val="70000"/>
            </a:pP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– </a:t>
            </a:r>
            <a:r>
              <a:rPr lang="en-US" sz="1600" b="1" kern="0" dirty="0" smtClean="0">
                <a:solidFill>
                  <a:schemeClr val="tx1"/>
                </a:solidFill>
                <a:latin typeface="Calibri Light" pitchFamily="34" charset="0"/>
              </a:rPr>
              <a:t>Filter</a:t>
            </a: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: selects features based on discriminating criteria(e.g. correlation coefficients)</a:t>
            </a:r>
          </a:p>
          <a:p>
            <a:pPr lvl="0" eaLnBrk="0" hangingPunct="0">
              <a:spcBef>
                <a:spcPct val="50000"/>
              </a:spcBef>
              <a:buSzPct val="70000"/>
            </a:pP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– </a:t>
            </a:r>
            <a:r>
              <a:rPr lang="en-US" sz="1600" b="1" kern="0" dirty="0" smtClean="0">
                <a:solidFill>
                  <a:schemeClr val="tx1"/>
                </a:solidFill>
                <a:latin typeface="Calibri Light" pitchFamily="34" charset="0"/>
              </a:rPr>
              <a:t>Wrapper</a:t>
            </a: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: based on the regression models (e.g. error measures) are maintained or discarded features in each iteration </a:t>
            </a:r>
          </a:p>
          <a:p>
            <a:pPr lvl="0" eaLnBrk="0" hangingPunct="0">
              <a:spcBef>
                <a:spcPct val="50000"/>
              </a:spcBef>
              <a:buSzPct val="70000"/>
            </a:pP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– </a:t>
            </a:r>
            <a:r>
              <a:rPr lang="en-US" sz="1600" b="1" kern="0" dirty="0" smtClean="0">
                <a:solidFill>
                  <a:schemeClr val="tx1"/>
                </a:solidFill>
                <a:latin typeface="Calibri Light" pitchFamily="34" charset="0"/>
              </a:rPr>
              <a:t>Embedded</a:t>
            </a: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: the features are selected when the regression model is trained. </a:t>
            </a:r>
          </a:p>
          <a:p>
            <a:pPr lvl="0" eaLnBrk="0" hangingPunct="0">
              <a:spcBef>
                <a:spcPct val="50000"/>
              </a:spcBef>
              <a:buSzPct val="70000"/>
            </a:pP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– </a:t>
            </a:r>
            <a:r>
              <a:rPr lang="en-US" sz="1600" b="1" kern="0" dirty="0" smtClean="0">
                <a:solidFill>
                  <a:schemeClr val="tx1"/>
                </a:solidFill>
                <a:latin typeface="Calibri Light" pitchFamily="34" charset="0"/>
              </a:rPr>
              <a:t>Projection</a:t>
            </a:r>
            <a:r>
              <a:rPr lang="en-US" sz="1600" kern="0" dirty="0" smtClean="0">
                <a:solidFill>
                  <a:schemeClr val="tx1"/>
                </a:solidFill>
                <a:latin typeface="Calibri Light" pitchFamily="34" charset="0"/>
              </a:rPr>
              <a:t>: looks for a projection of the original space to space with orthogonal dimensions </a:t>
            </a:r>
            <a:r>
              <a:rPr lang="pl-PL" sz="1600" kern="0" dirty="0" smtClean="0">
                <a:solidFill>
                  <a:schemeClr val="tx1"/>
                </a:solidFill>
                <a:latin typeface="Calibri Light" pitchFamily="34" charset="0"/>
              </a:rPr>
              <a:t>(PCA)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420888"/>
            <a:ext cx="6400800" cy="2376264"/>
          </a:xfrm>
        </p:spPr>
        <p:txBody>
          <a:bodyPr/>
          <a:lstStyle/>
          <a:p>
            <a:pPr eaLnBrk="1" hangingPunct="1"/>
            <a:r>
              <a:rPr lang="pl-PL" i="1" dirty="0" smtClean="0">
                <a:solidFill>
                  <a:srgbClr val="FF0000"/>
                </a:solidFill>
                <a:latin typeface="Calibri Light" pitchFamily="34" charset="0"/>
              </a:rPr>
              <a:t>data mining</a:t>
            </a:r>
          </a:p>
          <a:p>
            <a:pPr eaLnBrk="1" hangingPunct="1"/>
            <a:r>
              <a:rPr lang="pl-PL" i="1" dirty="0" err="1" smtClean="0">
                <a:latin typeface="Calibri Light" pitchFamily="34" charset="0"/>
              </a:rPr>
              <a:t>machine</a:t>
            </a:r>
            <a:r>
              <a:rPr lang="pl-PL" i="1" dirty="0" smtClean="0">
                <a:latin typeface="Calibri Light" pitchFamily="34" charset="0"/>
              </a:rPr>
              <a:t> learning</a:t>
            </a:r>
          </a:p>
          <a:p>
            <a:pPr eaLnBrk="1" hangingPunct="1"/>
            <a:r>
              <a:rPr lang="pl-PL" i="1" dirty="0" smtClean="0">
                <a:solidFill>
                  <a:srgbClr val="006699"/>
                </a:solidFill>
              </a:rPr>
              <a:t>data science</a:t>
            </a:r>
            <a:endParaRPr lang="pl-PL" i="1" dirty="0" smtClean="0">
              <a:solidFill>
                <a:srgbClr val="006699"/>
              </a:solidFill>
              <a:latin typeface="Calibri Light" pitchFamily="34" charset="0"/>
            </a:endParaRPr>
          </a:p>
          <a:p>
            <a:pPr eaLnBrk="1" hangingPunct="1"/>
            <a:endParaRPr lang="pl-PL" i="1" dirty="0" smtClean="0">
              <a:latin typeface="Calibri Light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3861048"/>
            <a:ext cx="7488237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classifiers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827" y="1396510"/>
            <a:ext cx="5628572" cy="4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modele złożone, wieloetapowe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490BA-F189-4D76-A1F9-4E6A7C6B37B2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36904" cy="477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852936"/>
            <a:ext cx="8229600" cy="3528814"/>
          </a:xfrm>
        </p:spPr>
        <p:txBody>
          <a:bodyPr/>
          <a:lstStyle/>
          <a:p>
            <a:r>
              <a:rPr lang="pl-PL" dirty="0" err="1" smtClean="0"/>
              <a:t>Supporting</a:t>
            </a:r>
            <a:r>
              <a:rPr lang="pl-PL" dirty="0" smtClean="0"/>
              <a:t> </a:t>
            </a:r>
            <a:r>
              <a:rPr lang="pl-PL" dirty="0" err="1" smtClean="0"/>
              <a:t>classification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: Clustering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1802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69114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4324524" cy="30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4010025"/>
            <a:ext cx="75707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129725" cy="40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7553" y="1196752"/>
            <a:ext cx="4626447" cy="19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practical</a:t>
            </a:r>
            <a:r>
              <a:rPr lang="pl-PL" dirty="0" smtClean="0"/>
              <a:t> </a:t>
            </a:r>
            <a:r>
              <a:rPr lang="pl-PL" dirty="0" err="1" smtClean="0"/>
              <a:t>advices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2000" dirty="0" smtClean="0">
                <a:solidFill>
                  <a:schemeClr val="bg2"/>
                </a:solidFill>
              </a:rPr>
              <a:t>prof. Jerzy Stefanowski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classifier is unstable (</a:t>
            </a:r>
            <a:r>
              <a:rPr lang="en-US" dirty="0" err="1" smtClean="0"/>
              <a:t>i.e</a:t>
            </a:r>
            <a:r>
              <a:rPr lang="en-US" dirty="0" smtClean="0"/>
              <a:t>, decision trees) then apply bagging </a:t>
            </a:r>
            <a:endParaRPr lang="pl-PL" dirty="0" smtClean="0"/>
          </a:p>
          <a:p>
            <a:r>
              <a:rPr lang="en-US" dirty="0" smtClean="0"/>
              <a:t>If the classifier is stable and simple (e.g. Naïve </a:t>
            </a:r>
            <a:r>
              <a:rPr lang="en-US" dirty="0" err="1" smtClean="0"/>
              <a:t>Bayes</a:t>
            </a:r>
            <a:r>
              <a:rPr lang="en-US" dirty="0" smtClean="0"/>
              <a:t>) then apply boosting</a:t>
            </a:r>
            <a:endParaRPr lang="pl-PL" dirty="0" smtClean="0"/>
          </a:p>
          <a:p>
            <a:r>
              <a:rPr lang="en-US" dirty="0" smtClean="0"/>
              <a:t>If the classifier is stable and very complex (e.g. Neural Network) then apply randomization injection</a:t>
            </a:r>
            <a:endParaRPr lang="pl-PL" dirty="0" smtClean="0"/>
          </a:p>
          <a:p>
            <a:r>
              <a:rPr lang="en-US" dirty="0" smtClean="0"/>
              <a:t>If you have many classes and a binary classifier then try </a:t>
            </a:r>
            <a:r>
              <a:rPr lang="en-US" dirty="0" err="1" smtClean="0"/>
              <a:t>errorcorrecting</a:t>
            </a:r>
            <a:r>
              <a:rPr lang="en-US" dirty="0" smtClean="0"/>
              <a:t> codes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pl-PL" dirty="0" smtClean="0"/>
          </a:p>
          <a:p>
            <a:r>
              <a:rPr lang="en-US" dirty="0" smtClean="0"/>
              <a:t>If it does not work then use a complex binary classifier!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Bagging</a:t>
            </a:r>
            <a:r>
              <a:rPr lang="pl-PL" dirty="0" smtClean="0"/>
              <a:t> (</a:t>
            </a:r>
            <a:r>
              <a:rPr lang="pl-PL" dirty="0" err="1" smtClean="0"/>
              <a:t>Bootstrap</a:t>
            </a:r>
            <a:r>
              <a:rPr lang="pl-PL" dirty="0" smtClean="0"/>
              <a:t> </a:t>
            </a:r>
            <a:r>
              <a:rPr lang="pl-PL" dirty="0" err="1" smtClean="0"/>
              <a:t>Aggregation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celem jest zmniejszenie wariancji drzew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budowane jest kilka modeli na różnych podzbiorach (losowanie </a:t>
            </a:r>
            <a:r>
              <a:rPr lang="pl-PL" dirty="0" err="1" smtClean="0"/>
              <a:t>bootstrapowe</a:t>
            </a:r>
            <a:r>
              <a:rPr lang="pl-PL" dirty="0" smtClean="0"/>
              <a:t>)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niezależne drzewa dokonują predykcji, a wynik jest uśredniany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przykład: </a:t>
            </a:r>
            <a:r>
              <a:rPr lang="pl-PL" b="1" dirty="0" smtClean="0">
                <a:solidFill>
                  <a:srgbClr val="006699"/>
                </a:solidFill>
              </a:rPr>
              <a:t>Random </a:t>
            </a:r>
            <a:r>
              <a:rPr lang="pl-PL" b="1" dirty="0" err="1" smtClean="0">
                <a:solidFill>
                  <a:srgbClr val="006699"/>
                </a:solidFill>
              </a:rPr>
              <a:t>Forest</a:t>
            </a:r>
            <a:r>
              <a:rPr lang="pl-PL" b="1" dirty="0" smtClean="0">
                <a:solidFill>
                  <a:srgbClr val="006699"/>
                </a:solidFill>
              </a:rPr>
              <a:t> </a:t>
            </a:r>
            <a:r>
              <a:rPr lang="pl-PL" dirty="0" smtClean="0"/>
              <a:t>(losowy las)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w przypadku losowego lasu losowane są nie tylko przypadki, ale również zmienne</a:t>
            </a:r>
          </a:p>
          <a:p>
            <a:pPr marL="269875" indent="-269875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Boosting</a:t>
            </a:r>
            <a:r>
              <a:rPr lang="pl-PL" b="1" dirty="0" smtClean="0"/>
              <a:t> </a:t>
            </a:r>
            <a:r>
              <a:rPr lang="pl-PL" dirty="0" smtClean="0"/>
              <a:t>(drzewa wzmacniane)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również tworzy zbiór modeli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podejście sekwencyjne: tworzone są proste drzewa, każde kolejne ma na celu zmniejszać błąd poprzednich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każdym kroku rosną wagi przypadków, które zostały błędnie sklasyfikowane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ten sposób najtrudniejsze przypadki uzyskują największe znaczenie, a kolejne drzewa zwiększają precyzję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przykłady </a:t>
            </a:r>
            <a:r>
              <a:rPr lang="pl-PL" dirty="0" smtClean="0">
                <a:solidFill>
                  <a:srgbClr val="006699"/>
                </a:solidFill>
              </a:rPr>
              <a:t>wzmacnianych drzew</a:t>
            </a:r>
            <a:r>
              <a:rPr lang="pl-PL" dirty="0" smtClean="0"/>
              <a:t>: Gradient </a:t>
            </a:r>
            <a:r>
              <a:rPr lang="pl-PL" dirty="0" err="1" smtClean="0"/>
              <a:t>Boost</a:t>
            </a:r>
            <a:r>
              <a:rPr lang="pl-PL" dirty="0" smtClean="0"/>
              <a:t>, </a:t>
            </a:r>
            <a:r>
              <a:rPr lang="pl-PL" dirty="0" err="1" smtClean="0"/>
              <a:t>XGBoost</a:t>
            </a:r>
            <a:r>
              <a:rPr lang="pl-PL" dirty="0" smtClean="0"/>
              <a:t>, </a:t>
            </a:r>
            <a:r>
              <a:rPr lang="pl-PL" dirty="0" err="1" smtClean="0"/>
              <a:t>AdaBoost</a:t>
            </a:r>
            <a:r>
              <a:rPr lang="pl-PL" dirty="0" smtClean="0"/>
              <a:t>, etc.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9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87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0"/>
            <a:ext cx="2238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4581525"/>
            <a:ext cx="2238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2492896"/>
            <a:ext cx="2238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935" y="0"/>
            <a:ext cx="2286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935" y="4600575"/>
            <a:ext cx="2286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4935" y="2492896"/>
            <a:ext cx="2286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200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81525"/>
            <a:ext cx="2200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492896"/>
            <a:ext cx="2200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556792"/>
            <a:ext cx="1733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047" y="1412776"/>
            <a:ext cx="1714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8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1196752"/>
            <a:ext cx="1724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4755095" y="5085184"/>
            <a:ext cx="190513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classification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stage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4755095" y="3645024"/>
            <a:ext cx="143866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training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stage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5796136" y="0"/>
            <a:ext cx="134023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reduces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bias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483768" y="0"/>
            <a:ext cx="121501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reduces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b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over-fitting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cxnSp>
        <p:nvCxnSpPr>
          <p:cNvPr id="31" name="Łącznik prosty ze strzałką 30"/>
          <p:cNvCxnSpPr/>
          <p:nvPr/>
        </p:nvCxnSpPr>
        <p:spPr bwMode="auto">
          <a:xfrm>
            <a:off x="3491880" y="188640"/>
            <a:ext cx="4320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 bwMode="auto">
          <a:xfrm>
            <a:off x="7020272" y="188640"/>
            <a:ext cx="4320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488237" cy="576262"/>
          </a:xfrm>
        </p:spPr>
        <p:txBody>
          <a:bodyPr/>
          <a:lstStyle/>
          <a:p>
            <a:r>
              <a:rPr lang="pl-PL" dirty="0" smtClean="0"/>
              <a:t>Ocena błędu modelu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3311847" cy="576262"/>
          </a:xfrm>
        </p:spPr>
        <p:txBody>
          <a:bodyPr/>
          <a:lstStyle/>
          <a:p>
            <a:r>
              <a:rPr lang="pl-PL" dirty="0" err="1" smtClean="0">
                <a:latin typeface="+mn-lt"/>
              </a:rPr>
              <a:t>bias-variance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48225"/>
            <a:ext cx="784701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67544" y="2708920"/>
            <a:ext cx="250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latin typeface="+mn-lt"/>
              </a:rPr>
              <a:t>towardsdatascience.com</a:t>
            </a:r>
            <a:endParaRPr lang="pl-PL" dirty="0"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4577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188640"/>
            <a:ext cx="7488237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Learning / Data mining / Data science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1520" y="1124744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000" dirty="0">
                <a:latin typeface="Cambria" pitchFamily="18" charset="0"/>
              </a:rPr>
              <a:t>Uczenie maszynowe jest konsekwencją rozwoju idei </a:t>
            </a:r>
            <a:r>
              <a:rPr lang="pl-PL" sz="2000" b="1" dirty="0">
                <a:latin typeface="Cambria" pitchFamily="18" charset="0"/>
              </a:rPr>
              <a:t>sztucznej inteligencji </a:t>
            </a:r>
            <a:r>
              <a:rPr lang="pl-PL" sz="2000" dirty="0">
                <a:latin typeface="Cambria" pitchFamily="18" charset="0"/>
              </a:rPr>
              <a:t>i </a:t>
            </a:r>
            <a:r>
              <a:rPr lang="pl-PL" sz="2000" dirty="0" smtClean="0">
                <a:latin typeface="Cambria" pitchFamily="18" charset="0"/>
              </a:rPr>
              <a:t>jej praktycznego wdrażania.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latin typeface="Cambria" pitchFamily="18" charset="0"/>
              </a:rPr>
              <a:t>Algorytmy</a:t>
            </a:r>
            <a:r>
              <a:rPr lang="pl-PL" sz="2000" dirty="0">
                <a:latin typeface="Cambria" pitchFamily="18" charset="0"/>
              </a:rPr>
              <a:t> </a:t>
            </a:r>
            <a:r>
              <a:rPr lang="pl-PL" sz="2000" dirty="0" smtClean="0">
                <a:latin typeface="Cambria" pitchFamily="18" charset="0"/>
              </a:rPr>
              <a:t>pozwalają na </a:t>
            </a:r>
            <a:r>
              <a:rPr lang="pl-PL" sz="2000" b="1" dirty="0">
                <a:latin typeface="Cambria" pitchFamily="18" charset="0"/>
              </a:rPr>
              <a:t>zautomatyzowanie procesu </a:t>
            </a:r>
            <a:r>
              <a:rPr lang="pl-PL" sz="2000" dirty="0">
                <a:latin typeface="Cambria" pitchFamily="18" charset="0"/>
              </a:rPr>
              <a:t>pozyskiwania i analizy danych do ulepszania i rozwoju własnego </a:t>
            </a:r>
            <a:r>
              <a:rPr lang="pl-PL" sz="2000" b="1" dirty="0">
                <a:latin typeface="Cambria" pitchFamily="18" charset="0"/>
              </a:rPr>
              <a:t>systemu</a:t>
            </a:r>
            <a:r>
              <a:rPr lang="pl-PL" sz="2000" dirty="0">
                <a:latin typeface="Cambria" pitchFamily="18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43053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Znalezione obrazy dla zapytania machine le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024336" cy="2332099"/>
          </a:xfrm>
          <a:prstGeom prst="rect">
            <a:avLst/>
          </a:prstGeom>
          <a:noFill/>
        </p:spPr>
      </p:pic>
      <p:pic>
        <p:nvPicPr>
          <p:cNvPr id="7" name="Picture 4" descr="Znalezione obrazy dla zapytania data mi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3975113" cy="19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997" y="3580775"/>
            <a:ext cx="5867003" cy="32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686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http://www.r2d3.us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4577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44862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r2d3.us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065" y="1606033"/>
            <a:ext cx="6638096" cy="44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r2d3.us</a:t>
            </a:r>
            <a:endParaRPr lang="pl-PL" dirty="0"/>
          </a:p>
        </p:txBody>
      </p:sp>
      <p:pic>
        <p:nvPicPr>
          <p:cNvPr id="5" name="Symbol zastępczy zawartości 4" descr="part1-tree-growt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7113" y="1448594"/>
            <a:ext cx="4572000" cy="47529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r2d3.us</a:t>
            </a:r>
            <a:endParaRPr lang="pl-PL" dirty="0"/>
          </a:p>
        </p:txBody>
      </p:sp>
      <p:pic>
        <p:nvPicPr>
          <p:cNvPr id="5" name="Symbol zastępczy zawartości 4" descr="part2-tree-shrin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7113" y="1412776"/>
            <a:ext cx="4572000" cy="46005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488237" cy="936302"/>
          </a:xfrm>
        </p:spPr>
        <p:txBody>
          <a:bodyPr/>
          <a:lstStyle/>
          <a:p>
            <a:r>
              <a:rPr lang="en-US" dirty="0" smtClean="0"/>
              <a:t>21 data science systems used by Amazon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to operate its business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7719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926453" y="6237312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datasciencecentral.com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2"/>
            <a:ext cx="7776343" cy="719807"/>
          </a:xfrm>
        </p:spPr>
        <p:txBody>
          <a:bodyPr/>
          <a:lstStyle/>
          <a:p>
            <a:r>
              <a:rPr lang="pl-PL" dirty="0" smtClean="0"/>
              <a:t>Logistyka </a:t>
            </a:r>
            <a:br>
              <a:rPr lang="pl-PL" dirty="0" smtClean="0"/>
            </a:br>
            <a:r>
              <a:rPr lang="pl-PL" dirty="0" smtClean="0"/>
              <a:t>(optymalizacja łańcuchów dostaw i gospodarka magazynowa):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zarządzanie </a:t>
            </a:r>
            <a:r>
              <a:rPr lang="pl-PL" dirty="0" err="1" smtClean="0"/>
              <a:t>nieruchmościami</a:t>
            </a:r>
            <a:r>
              <a:rPr lang="pl-PL" dirty="0" smtClean="0"/>
              <a:t> - lokacja magazynów (optymalizacja tras dostawca-odbiorca), liczba magazynów, pojemność, ceny</a:t>
            </a:r>
          </a:p>
          <a:p>
            <a:r>
              <a:rPr lang="pl-PL" dirty="0" smtClean="0"/>
              <a:t>logistyka transportów: trasy, zakupy paliwa, harmonogram dostaw, grupowanie produktów</a:t>
            </a:r>
          </a:p>
          <a:p>
            <a:r>
              <a:rPr lang="pl-PL" dirty="0" smtClean="0"/>
              <a:t>minimalizacja czasu postoju w korkach (przewidywanie korków): prędkość, zużycie paliwa etc. (czy lepiej utknąć na 20min., pojechać objazdem, czy wyjechać później?)</a:t>
            </a:r>
          </a:p>
          <a:p>
            <a:r>
              <a:rPr lang="pl-PL" dirty="0" smtClean="0"/>
              <a:t>zarządzanie zapasami</a:t>
            </a:r>
          </a:p>
          <a:p>
            <a:r>
              <a:rPr lang="pl-PL" dirty="0" smtClean="0"/>
              <a:t>przewidywanie sprzedaży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Marketing: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- </a:t>
            </a:r>
            <a:r>
              <a:rPr lang="pl-PL" dirty="0" err="1" smtClean="0"/>
              <a:t>Fake</a:t>
            </a:r>
            <a:r>
              <a:rPr lang="pl-PL" dirty="0" smtClean="0"/>
              <a:t> </a:t>
            </a:r>
            <a:r>
              <a:rPr lang="pl-PL" dirty="0" err="1" smtClean="0"/>
              <a:t>reviews</a:t>
            </a:r>
            <a:r>
              <a:rPr lang="pl-PL" dirty="0" smtClean="0"/>
              <a:t> </a:t>
            </a:r>
            <a:r>
              <a:rPr lang="pl-PL" dirty="0" err="1" smtClean="0"/>
              <a:t>detection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tworzenie taksonomii produktów (zarządzanie hierarchią kategorii)</a:t>
            </a:r>
          </a:p>
          <a:p>
            <a:pPr>
              <a:buNone/>
            </a:pPr>
            <a:r>
              <a:rPr lang="pl-PL" dirty="0" smtClean="0"/>
              <a:t>- smart </a:t>
            </a:r>
            <a:r>
              <a:rPr lang="pl-PL" dirty="0" err="1" smtClean="0"/>
              <a:t>search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r>
              <a:rPr lang="pl-PL" dirty="0" smtClean="0"/>
              <a:t> technology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err="1" smtClean="0"/>
              <a:t>Recommendation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err="1" smtClean="0"/>
              <a:t>Multivariate</a:t>
            </a:r>
            <a:r>
              <a:rPr lang="pl-PL" dirty="0" smtClean="0"/>
              <a:t> </a:t>
            </a:r>
            <a:r>
              <a:rPr lang="pl-PL" dirty="0" err="1" smtClean="0"/>
              <a:t>testing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grupowanie klientów, analiza rezygnacji</a:t>
            </a:r>
          </a:p>
          <a:p>
            <a:pPr>
              <a:buNone/>
            </a:pPr>
            <a:r>
              <a:rPr lang="pl-PL" dirty="0" smtClean="0"/>
              <a:t>- HR </a:t>
            </a:r>
            <a:r>
              <a:rPr lang="pl-PL" dirty="0" err="1" smtClean="0"/>
              <a:t>analytics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Ad </a:t>
            </a:r>
            <a:r>
              <a:rPr lang="pl-PL" dirty="0" err="1" smtClean="0"/>
              <a:t>Relevancy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Finanse / 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Finanse:</a:t>
            </a:r>
          </a:p>
          <a:p>
            <a:pPr lvl="1">
              <a:buNone/>
            </a:pPr>
            <a:r>
              <a:rPr lang="pl-PL" sz="2000" dirty="0" smtClean="0"/>
              <a:t>- optymalizacja zysków i cen (analiza wrażliwości, grupowanie produktów)</a:t>
            </a:r>
          </a:p>
          <a:p>
            <a:pPr lvl="1">
              <a:buNone/>
            </a:pPr>
            <a:r>
              <a:rPr lang="pl-PL" sz="2000" dirty="0" smtClean="0"/>
              <a:t>- wykrywanie oszustw przy użyciu kart kredytowych</a:t>
            </a:r>
          </a:p>
          <a:p>
            <a:pPr lvl="1">
              <a:buNone/>
            </a:pPr>
            <a:r>
              <a:rPr lang="pl-PL" sz="2000" dirty="0" smtClean="0"/>
              <a:t>- wykrywanie oszustw na </a:t>
            </a:r>
            <a:r>
              <a:rPr lang="pl-PL" sz="2000" dirty="0" err="1" smtClean="0"/>
              <a:t>Amazon</a:t>
            </a:r>
            <a:r>
              <a:rPr lang="pl-PL" sz="2000" dirty="0" smtClean="0"/>
              <a:t> Web Services</a:t>
            </a:r>
          </a:p>
          <a:p>
            <a:pPr lvl="1">
              <a:buNone/>
            </a:pPr>
            <a:r>
              <a:rPr lang="pl-PL" sz="2000" dirty="0" smtClean="0"/>
              <a:t>- </a:t>
            </a:r>
            <a:r>
              <a:rPr lang="pl-PL" sz="2000" dirty="0" err="1" smtClean="0"/>
              <a:t>Tax</a:t>
            </a:r>
            <a:r>
              <a:rPr lang="pl-PL" sz="2000" dirty="0" smtClean="0"/>
              <a:t> engineering</a:t>
            </a:r>
            <a:endParaRPr lang="pl-PL" dirty="0" smtClean="0"/>
          </a:p>
          <a:p>
            <a:r>
              <a:rPr lang="pl-PL" dirty="0" smtClean="0"/>
              <a:t>Software/hardware system </a:t>
            </a:r>
            <a:r>
              <a:rPr lang="pl-PL" dirty="0" err="1" smtClean="0"/>
              <a:t>analytics</a:t>
            </a:r>
            <a:r>
              <a:rPr lang="pl-PL" dirty="0" smtClean="0"/>
              <a:t>: </a:t>
            </a:r>
          </a:p>
          <a:p>
            <a:pPr lvl="1">
              <a:buNone/>
            </a:pPr>
            <a:r>
              <a:rPr lang="pl-PL" sz="2000" dirty="0" smtClean="0"/>
              <a:t>- przewidywanie, minimalizacja awarii serwerów </a:t>
            </a:r>
          </a:p>
          <a:p>
            <a:pPr lvl="1">
              <a:buNone/>
            </a:pPr>
            <a:r>
              <a:rPr lang="pl-PL" sz="2000" dirty="0" smtClean="0"/>
              <a:t>- optymalizacja bilansu obciążenia i wykorzystania przepustowości</a:t>
            </a:r>
          </a:p>
          <a:p>
            <a:pPr lvl="1">
              <a:buNone/>
            </a:pPr>
            <a:r>
              <a:rPr lang="pl-PL" sz="2000" dirty="0" smtClean="0"/>
              <a:t>- plany zakupów i wymiany serwerów  </a:t>
            </a:r>
          </a:p>
          <a:p>
            <a:pPr lvl="1">
              <a:buNone/>
            </a:pPr>
            <a:r>
              <a:rPr lang="pl-PL" sz="2000" dirty="0" smtClean="0"/>
              <a:t>- powiadomienia email (systemy: </a:t>
            </a:r>
            <a:r>
              <a:rPr lang="pl-PL" sz="2000" dirty="0" err="1" smtClean="0"/>
              <a:t>prorytetyzacja</a:t>
            </a:r>
            <a:r>
              <a:rPr lang="pl-PL" sz="2000" dirty="0" smtClean="0"/>
              <a:t>, dobór odbiorców, kampanie: terminarz, optymalizacja)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Amazon.com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wiele z tych zadań rozwiązywanych jest z zastosowaniem metod badań operacyjnych (</a:t>
            </a:r>
            <a:r>
              <a:rPr lang="pl-PL" dirty="0" err="1" smtClean="0"/>
              <a:t>simplex</a:t>
            </a:r>
            <a:r>
              <a:rPr lang="pl-PL" dirty="0" smtClean="0"/>
              <a:t>, optymalizacji dyskretnej, problem komiwojażera, plecakowy etc)</a:t>
            </a:r>
          </a:p>
          <a:p>
            <a:r>
              <a:rPr lang="pl-PL" dirty="0" smtClean="0"/>
              <a:t>do niektórych wykorzystywane są metody symulacyjne (</a:t>
            </a:r>
            <a:r>
              <a:rPr lang="pl-PL" dirty="0" err="1" smtClean="0"/>
              <a:t>MonteCarlo</a:t>
            </a:r>
            <a:r>
              <a:rPr lang="pl-PL" dirty="0" smtClean="0"/>
              <a:t>)</a:t>
            </a:r>
          </a:p>
          <a:p>
            <a:r>
              <a:rPr lang="pl-PL" dirty="0" smtClean="0"/>
              <a:t>analiza szeregów czasowych i procesów stochastycznych (Łańcuchy </a:t>
            </a:r>
            <a:r>
              <a:rPr lang="pl-PL" dirty="0" err="1" smtClean="0"/>
              <a:t>Markova</a:t>
            </a:r>
            <a:r>
              <a:rPr lang="pl-PL" dirty="0" smtClean="0"/>
              <a:t>)</a:t>
            </a:r>
          </a:p>
          <a:p>
            <a:r>
              <a:rPr lang="pl-PL" dirty="0" smtClean="0"/>
              <a:t>pozostałe wykorzystują metody data mining oraz inne narzędzia data science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260648"/>
            <a:ext cx="7488237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Learning</a:t>
            </a:r>
          </a:p>
        </p:txBody>
      </p:sp>
      <p:sp>
        <p:nvSpPr>
          <p:cNvPr id="4" name="Prostokąt 3"/>
          <p:cNvSpPr/>
          <p:nvPr/>
        </p:nvSpPr>
        <p:spPr>
          <a:xfrm>
            <a:off x="179512" y="119675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Wingdings"/>
              <a:buChar char="q"/>
            </a:pP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Data Mining </a:t>
            </a:r>
            <a:r>
              <a:rPr lang="pl-PL" sz="2000" dirty="0" smtClean="0">
                <a:latin typeface="Cambria" pitchFamily="18" charset="0"/>
              </a:rPr>
              <a:t>–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</a:rPr>
              <a:t>pozyskiwanie wiedzy przez człowieka</a:t>
            </a:r>
          </a:p>
          <a:p>
            <a:pPr marL="269875" indent="-269875">
              <a:buFont typeface="Wingdings"/>
              <a:buChar char="q"/>
            </a:pPr>
            <a:r>
              <a:rPr lang="pl-PL" sz="2000" dirty="0" smtClean="0">
                <a:solidFill>
                  <a:srgbClr val="FF0000"/>
                </a:solidFill>
                <a:latin typeface="Cambria" pitchFamily="18" charset="0"/>
              </a:rPr>
              <a:t>M</a:t>
            </a:r>
            <a:r>
              <a:rPr lang="en-US" sz="2000" dirty="0" err="1" smtClean="0">
                <a:solidFill>
                  <a:srgbClr val="FF0000"/>
                </a:solidFill>
                <a:latin typeface="Cambria" pitchFamily="18" charset="0"/>
              </a:rPr>
              <a:t>achine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Cambria" pitchFamily="18" charset="0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earning </a:t>
            </a:r>
            <a:r>
              <a:rPr lang="pl-PL" sz="2000" dirty="0" smtClean="0">
                <a:latin typeface="Cambria" pitchFamily="18" charset="0"/>
              </a:rPr>
              <a:t>– odbiorcą jest maszyna, celem – usprawnienie działania.</a:t>
            </a:r>
            <a:endParaRPr lang="pl-PL" sz="2000" dirty="0">
              <a:latin typeface="Cambri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2492896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Cambria" pitchFamily="18" charset="0"/>
              </a:rPr>
              <a:t>Metody</a:t>
            </a:r>
            <a:r>
              <a:rPr lang="pl-PL" sz="2000" dirty="0" smtClean="0">
                <a:latin typeface="Cambria" pitchFamily="18" charset="0"/>
              </a:rPr>
              <a:t> (przykładowe):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Indukcja drzew decyzyjnych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Uczenie 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Bayesowskie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(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Bayesian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Learning)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Uczenie z przykładów (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Instance-based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Learning) (np. 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kNN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  <a:latin typeface="Cambria" pitchFamily="18" charset="0"/>
              </a:rPr>
              <a:t>Sieci neuronowe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Clustering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Support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vector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machines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(SVM)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Analiza asocjacji (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Association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</a:t>
            </a:r>
            <a:r>
              <a:rPr lang="pl-PL" sz="2000" dirty="0" err="1" smtClean="0">
                <a:solidFill>
                  <a:srgbClr val="006699"/>
                </a:solidFill>
                <a:latin typeface="Cambria" pitchFamily="18" charset="0"/>
              </a:rPr>
              <a:t>rule</a:t>
            </a:r>
            <a:r>
              <a:rPr lang="pl-PL" sz="2000" dirty="0" smtClean="0">
                <a:solidFill>
                  <a:srgbClr val="006699"/>
                </a:solidFill>
                <a:latin typeface="Cambria" pitchFamily="18" charset="0"/>
              </a:rPr>
              <a:t> learning)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  <a:latin typeface="Cambria" pitchFamily="18" charset="0"/>
              </a:rPr>
              <a:t>Algorytmy genetyczne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  <a:latin typeface="Cambria" pitchFamily="18" charset="0"/>
              </a:rPr>
              <a:t>Wnioskowanie epizodyczne (CBR)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  <a:latin typeface="Cambria" pitchFamily="18" charset="0"/>
              </a:rPr>
              <a:t>Uczenie przez wzmacnianie (</a:t>
            </a:r>
            <a:r>
              <a:rPr lang="pl-PL" sz="2000" dirty="0" err="1" smtClean="0">
                <a:solidFill>
                  <a:srgbClr val="FF0000"/>
                </a:solidFill>
                <a:latin typeface="Cambria" pitchFamily="18" charset="0"/>
              </a:rPr>
              <a:t>Reinforcement</a:t>
            </a:r>
            <a:r>
              <a:rPr lang="pl-PL" sz="2000" dirty="0" smtClean="0">
                <a:solidFill>
                  <a:srgbClr val="FF0000"/>
                </a:solidFill>
                <a:latin typeface="Cambria" pitchFamily="18" charset="0"/>
              </a:rPr>
              <a:t> Learning) </a:t>
            </a:r>
            <a:endParaRPr lang="pl-PL" sz="20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Calibri Light" pitchFamily="34" charset="0"/>
              </a:rPr>
              <a:t>Knowledge</a:t>
            </a:r>
            <a:r>
              <a:rPr lang="pl-PL" dirty="0" smtClean="0">
                <a:latin typeface="Calibri Light" pitchFamily="34" charset="0"/>
              </a:rPr>
              <a:t> Discovery </a:t>
            </a:r>
            <a:r>
              <a:rPr lang="pl-PL" dirty="0" err="1" smtClean="0">
                <a:latin typeface="Calibri Light" pitchFamily="34" charset="0"/>
              </a:rPr>
              <a:t>from</a:t>
            </a:r>
            <a:r>
              <a:rPr lang="pl-PL" dirty="0" smtClean="0">
                <a:latin typeface="Calibri Light" pitchFamily="34" charset="0"/>
              </a:rPr>
              <a:t> Data(KDD) 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0801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516216" y="2132856"/>
            <a:ext cx="152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alibri Light" pitchFamily="34" charset="0"/>
              </a:rPr>
              <a:t>data </a:t>
            </a:r>
            <a:r>
              <a:rPr lang="pl-PL" b="1" dirty="0" err="1" smtClean="0">
                <a:latin typeface="Calibri Light" pitchFamily="34" charset="0"/>
              </a:rPr>
              <a:t>wrangling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20272" y="4509120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latin typeface="Calibri Light" pitchFamily="34" charset="0"/>
              </a:rPr>
              <a:t>feature</a:t>
            </a:r>
            <a:r>
              <a:rPr lang="pl-PL" b="1" dirty="0" smtClean="0">
                <a:latin typeface="Calibri Light" pitchFamily="34" charset="0"/>
              </a:rPr>
              <a:t> engineering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Data Science?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85170"/>
            <a:ext cx="4463566" cy="28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104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23528" y="479715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 Light" pitchFamily="34" charset="0"/>
              </a:rPr>
              <a:t>Data Science is the interdisciplinary process of </a:t>
            </a:r>
            <a:r>
              <a:rPr lang="en-US" sz="2800" i="1" dirty="0" smtClean="0">
                <a:solidFill>
                  <a:srgbClr val="006699"/>
                </a:solidFill>
                <a:latin typeface="Calibri Light" pitchFamily="34" charset="0"/>
              </a:rPr>
              <a:t>importing</a:t>
            </a:r>
            <a:r>
              <a:rPr lang="en-US" sz="2800" dirty="0" smtClean="0">
                <a:latin typeface="Calibri Light" pitchFamily="34" charset="0"/>
              </a:rPr>
              <a:t>,</a:t>
            </a:r>
            <a:r>
              <a:rPr lang="en-US" sz="2800" i="1" dirty="0" smtClean="0">
                <a:solidFill>
                  <a:srgbClr val="006699"/>
                </a:solidFill>
                <a:latin typeface="Calibri Light" pitchFamily="34" charset="0"/>
              </a:rPr>
              <a:t> cleaning</a:t>
            </a:r>
            <a:r>
              <a:rPr lang="en-US" sz="2800" i="1" dirty="0" smtClean="0">
                <a:latin typeface="Calibri Light" pitchFamily="34" charset="0"/>
              </a:rPr>
              <a:t>,</a:t>
            </a:r>
            <a:r>
              <a:rPr lang="en-US" sz="2800" i="1" dirty="0" smtClean="0">
                <a:solidFill>
                  <a:srgbClr val="006699"/>
                </a:solidFill>
                <a:latin typeface="Calibri Light" pitchFamily="34" charset="0"/>
              </a:rPr>
              <a:t> manipulating</a:t>
            </a:r>
            <a:r>
              <a:rPr lang="en-US" sz="2800" i="1" dirty="0" smtClean="0">
                <a:latin typeface="Calibri Light" pitchFamily="34" charset="0"/>
              </a:rPr>
              <a:t>,</a:t>
            </a:r>
            <a:r>
              <a:rPr lang="en-US" sz="2800" i="1" dirty="0" smtClean="0">
                <a:solidFill>
                  <a:srgbClr val="006699"/>
                </a:solidFill>
                <a:latin typeface="Calibri Light" pitchFamily="34" charset="0"/>
              </a:rPr>
              <a:t> modeling, </a:t>
            </a:r>
            <a:r>
              <a:rPr lang="en-US" sz="2800" dirty="0" smtClean="0">
                <a:latin typeface="Calibri Light" pitchFamily="34" charset="0"/>
              </a:rPr>
              <a:t>and</a:t>
            </a:r>
            <a:r>
              <a:rPr lang="en-US" sz="2800" i="1" dirty="0" smtClean="0">
                <a:solidFill>
                  <a:srgbClr val="006699"/>
                </a:solidFill>
                <a:latin typeface="Calibri Light" pitchFamily="34" charset="0"/>
              </a:rPr>
              <a:t> visualizing </a:t>
            </a:r>
            <a:r>
              <a:rPr lang="en-US" sz="2800" dirty="0" smtClean="0">
                <a:latin typeface="Calibri Light" pitchFamily="34" charset="0"/>
              </a:rPr>
              <a:t>data.</a:t>
            </a:r>
            <a:endParaRPr lang="en-US" sz="2800" dirty="0">
              <a:latin typeface="Calibri Light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932040" y="1181114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Did you know:</a:t>
            </a:r>
          </a:p>
          <a:p>
            <a:endParaRPr lang="en-US" dirty="0" smtClean="0">
              <a:latin typeface="Calibri Light" pitchFamily="34" charset="0"/>
            </a:endParaRPr>
          </a:p>
          <a:p>
            <a:pPr marL="174625" lvl="1" indent="-174625"/>
            <a:r>
              <a:rPr lang="en-US" dirty="0" smtClean="0">
                <a:latin typeface="Calibri Light" pitchFamily="34" charset="0"/>
              </a:rPr>
              <a:t>•	Data science is used in nearly every discipline, including business, healthcare, law, engineering, and more.</a:t>
            </a:r>
          </a:p>
          <a:p>
            <a:pPr marL="174625" lvl="1" indent="-174625"/>
            <a:r>
              <a:rPr lang="en-US" dirty="0" smtClean="0">
                <a:latin typeface="Calibri Light" pitchFamily="34" charset="0"/>
              </a:rPr>
              <a:t>•	There is currently a huge demand for qualified data scientists.</a:t>
            </a:r>
          </a:p>
          <a:p>
            <a:pPr marL="174625" lvl="1" indent="-174625"/>
            <a:r>
              <a:rPr lang="en-US" dirty="0" smtClean="0">
                <a:latin typeface="Calibri Light" pitchFamily="34" charset="0"/>
              </a:rPr>
              <a:t>•	"Data Scientist" was ranked the best job in America in 2016.</a:t>
            </a:r>
          </a:p>
          <a:p>
            <a:pPr marL="174625" lvl="1" indent="-174625"/>
            <a:r>
              <a:rPr lang="en-US" dirty="0" smtClean="0">
                <a:latin typeface="Calibri Light" pitchFamily="34" charset="0"/>
              </a:rPr>
              <a:t>•	The average salary for data science positions is over $100,000.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23528" y="623731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Courier New" pitchFamily="49" charset="0"/>
                <a:cs typeface="Courier New" pitchFamily="49" charset="0"/>
                <a:hlinkClick r:id="rId4"/>
              </a:rPr>
              <a:t>https://support.datacamp.com/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   … </a:t>
            </a: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webinars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&amp; </a:t>
            </a: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stuff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data m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61995"/>
            <a:ext cx="4644008" cy="3096005"/>
          </a:xfrm>
          <a:prstGeom prst="rect">
            <a:avLst/>
          </a:prstGeom>
          <a:noFill/>
        </p:spPr>
      </p:pic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13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data science…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>
                <a:latin typeface="Calibri Light" pitchFamily="34" charset="0"/>
              </a:rPr>
              <a:t>“…interdyscyplinarny obszar mający na celu zamienić dane w wartość. </a:t>
            </a:r>
          </a:p>
          <a:p>
            <a:r>
              <a:rPr lang="pl-PL" i="1" dirty="0" smtClean="0">
                <a:latin typeface="Calibri Light" pitchFamily="34" charset="0"/>
              </a:rPr>
              <a:t>Dane mogą posiadać strukturę lub nie, mogą być BIG lub SMALL, dynamiczne lub statyczne. Wartość może być dostarczona przez </a:t>
            </a:r>
            <a:r>
              <a:rPr lang="pl-PL" b="1" i="1" dirty="0" smtClean="0">
                <a:latin typeface="Calibri Light" pitchFamily="34" charset="0"/>
              </a:rPr>
              <a:t>predykcję, wspomaganie decyzji, uczenie maszynowe, wizualizację</a:t>
            </a:r>
            <a:r>
              <a:rPr lang="pl-PL" i="1" dirty="0" smtClean="0">
                <a:latin typeface="Calibri Light" pitchFamily="34" charset="0"/>
              </a:rPr>
              <a:t>. Data science obejmuje </a:t>
            </a:r>
            <a:r>
              <a:rPr lang="pl-PL" b="1" i="1" dirty="0" smtClean="0">
                <a:latin typeface="Calibri Light" pitchFamily="34" charset="0"/>
              </a:rPr>
              <a:t>ekstrakcję, przetwarzanie, eksplorację, transformację, przechowywanie i reużytkowanie, obliczenia, „mining and learning”, prezentację i zastosowanie wyników </a:t>
            </a:r>
            <a:r>
              <a:rPr lang="pl-PL" i="1" dirty="0" smtClean="0">
                <a:latin typeface="Calibri Light" pitchFamily="34" charset="0"/>
              </a:rPr>
              <a:t>z uwzględnieniem etycznych, społecznych, prawnych i biznesowych aspektów”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4824536" cy="576262"/>
          </a:xfrm>
        </p:spPr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„data </a:t>
            </a:r>
            <a:r>
              <a:rPr lang="pl-PL" dirty="0" err="1" smtClean="0">
                <a:latin typeface="Calibri Light" pitchFamily="34" charset="0"/>
              </a:rPr>
              <a:t>scientist</a:t>
            </a:r>
            <a:r>
              <a:rPr lang="pl-PL" dirty="0" smtClean="0">
                <a:latin typeface="Calibri Light" pitchFamily="34" charset="0"/>
              </a:rPr>
              <a:t>” </a:t>
            </a:r>
            <a:br>
              <a:rPr lang="pl-PL" dirty="0" smtClean="0">
                <a:latin typeface="Calibri Light" pitchFamily="34" charset="0"/>
              </a:rPr>
            </a:br>
            <a:r>
              <a:rPr lang="pl-PL" dirty="0" smtClean="0">
                <a:latin typeface="Calibri Light" pitchFamily="34" charset="0"/>
              </a:rPr>
              <a:t>– mistrz danych?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1213</Words>
  <Application>Microsoft Office PowerPoint</Application>
  <PresentationFormat>Pokaz na ekranie (4:3)</PresentationFormat>
  <Paragraphs>209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Projekt domyślny</vt:lpstr>
      <vt:lpstr>data science </vt:lpstr>
      <vt:lpstr>Slajd 2</vt:lpstr>
      <vt:lpstr>Slajd 3</vt:lpstr>
      <vt:lpstr>Slajd 4</vt:lpstr>
      <vt:lpstr>Knowledge Discovery from Data(KDD) </vt:lpstr>
      <vt:lpstr>What is Data Science?</vt:lpstr>
      <vt:lpstr>Slajd 7</vt:lpstr>
      <vt:lpstr>data science…</vt:lpstr>
      <vt:lpstr>„data scientist”  – mistrz danych?</vt:lpstr>
      <vt:lpstr>Przykładowe algorytmy z zakresu Data Mining</vt:lpstr>
      <vt:lpstr>R vs. Python</vt:lpstr>
      <vt:lpstr>R vs. Python</vt:lpstr>
      <vt:lpstr>Slajd 13</vt:lpstr>
      <vt:lpstr>Slajd 14</vt:lpstr>
      <vt:lpstr>Ogólny schemat doboru algorytmów…</vt:lpstr>
      <vt:lpstr>python scikit</vt:lpstr>
      <vt:lpstr>multiclassifiers, hybrid models</vt:lpstr>
      <vt:lpstr>Dyskretyzacja poprzez grupowanie</vt:lpstr>
      <vt:lpstr>Data Cleaning</vt:lpstr>
      <vt:lpstr>Multiple classifiers</vt:lpstr>
      <vt:lpstr>modele złożone, wieloetapowe</vt:lpstr>
      <vt:lpstr>Slajd 22</vt:lpstr>
      <vt:lpstr>Slajd 23</vt:lpstr>
      <vt:lpstr>some practical advices  prof. Jerzy Stefanowski</vt:lpstr>
      <vt:lpstr>Bagging (Bootstrap Aggregation)</vt:lpstr>
      <vt:lpstr>Boosting (drzewa wzmacniane)</vt:lpstr>
      <vt:lpstr>Slajd 27</vt:lpstr>
      <vt:lpstr>Ocena błędu modelu</vt:lpstr>
      <vt:lpstr>bias-variance</vt:lpstr>
      <vt:lpstr>Slajd 30</vt:lpstr>
      <vt:lpstr>http://www.r2d3.us</vt:lpstr>
      <vt:lpstr>r2d3.us</vt:lpstr>
      <vt:lpstr>r2d3.us</vt:lpstr>
      <vt:lpstr>r2d3.us</vt:lpstr>
      <vt:lpstr>21 data science systems used by Amazon  to operate its business</vt:lpstr>
      <vt:lpstr>Logistyka  (optymalizacja łańcuchów dostaw i gospodarka magazynowa):</vt:lpstr>
      <vt:lpstr>Marketing:</vt:lpstr>
      <vt:lpstr>Finanse / IT</vt:lpstr>
      <vt:lpstr>Amazon.com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95</cp:revision>
  <dcterms:created xsi:type="dcterms:W3CDTF">2009-12-04T09:17:17Z</dcterms:created>
  <dcterms:modified xsi:type="dcterms:W3CDTF">2019-05-27T12:32:46Z</dcterms:modified>
</cp:coreProperties>
</file>