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539" r:id="rId3"/>
    <p:sldId id="542" r:id="rId4"/>
    <p:sldId id="543" r:id="rId5"/>
    <p:sldId id="545" r:id="rId6"/>
    <p:sldId id="540" r:id="rId7"/>
    <p:sldId id="456" r:id="rId8"/>
    <p:sldId id="326" r:id="rId9"/>
    <p:sldId id="329" r:id="rId10"/>
    <p:sldId id="338" r:id="rId11"/>
    <p:sldId id="330" r:id="rId12"/>
    <p:sldId id="339" r:id="rId13"/>
    <p:sldId id="423" r:id="rId14"/>
    <p:sldId id="466" r:id="rId15"/>
    <p:sldId id="424" r:id="rId16"/>
    <p:sldId id="340" r:id="rId17"/>
    <p:sldId id="356" r:id="rId18"/>
    <p:sldId id="467" r:id="rId19"/>
    <p:sldId id="546" r:id="rId20"/>
    <p:sldId id="468" r:id="rId21"/>
    <p:sldId id="469" r:id="rId22"/>
    <p:sldId id="470" r:id="rId23"/>
    <p:sldId id="541" r:id="rId24"/>
    <p:sldId id="534" r:id="rId25"/>
    <p:sldId id="471" r:id="rId26"/>
    <p:sldId id="472" r:id="rId27"/>
    <p:sldId id="473" r:id="rId28"/>
    <p:sldId id="538" r:id="rId29"/>
    <p:sldId id="475" r:id="rId30"/>
    <p:sldId id="476" r:id="rId31"/>
    <p:sldId id="547" r:id="rId32"/>
    <p:sldId id="477" r:id="rId33"/>
    <p:sldId id="478" r:id="rId34"/>
    <p:sldId id="479" r:id="rId35"/>
    <p:sldId id="481" r:id="rId36"/>
    <p:sldId id="484" r:id="rId37"/>
    <p:sldId id="485" r:id="rId38"/>
    <p:sldId id="486" r:id="rId39"/>
    <p:sldId id="487" r:id="rId40"/>
    <p:sldId id="488" r:id="rId41"/>
    <p:sldId id="489" r:id="rId42"/>
    <p:sldId id="490" r:id="rId43"/>
    <p:sldId id="491" r:id="rId44"/>
    <p:sldId id="492" r:id="rId45"/>
    <p:sldId id="493" r:id="rId46"/>
    <p:sldId id="494" r:id="rId47"/>
    <p:sldId id="495" r:id="rId48"/>
    <p:sldId id="496" r:id="rId49"/>
    <p:sldId id="497" r:id="rId50"/>
    <p:sldId id="498" r:id="rId51"/>
    <p:sldId id="499" r:id="rId52"/>
    <p:sldId id="500" r:id="rId53"/>
    <p:sldId id="501" r:id="rId54"/>
    <p:sldId id="502" r:id="rId55"/>
    <p:sldId id="503" r:id="rId56"/>
    <p:sldId id="504" r:id="rId57"/>
    <p:sldId id="505" r:id="rId58"/>
    <p:sldId id="506" r:id="rId59"/>
    <p:sldId id="507" r:id="rId60"/>
    <p:sldId id="508" r:id="rId61"/>
    <p:sldId id="509" r:id="rId62"/>
    <p:sldId id="510" r:id="rId63"/>
    <p:sldId id="511" r:id="rId64"/>
    <p:sldId id="512" r:id="rId65"/>
    <p:sldId id="513" r:id="rId66"/>
    <p:sldId id="514" r:id="rId67"/>
    <p:sldId id="515" r:id="rId68"/>
    <p:sldId id="549" r:id="rId69"/>
    <p:sldId id="548" r:id="rId70"/>
    <p:sldId id="550" r:id="rId71"/>
    <p:sldId id="551" r:id="rId72"/>
    <p:sldId id="552" r:id="rId73"/>
    <p:sldId id="553" r:id="rId74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A3392-B1E5-4727-ABCA-12B9EE6E77CF}" type="datetimeFigureOut">
              <a:rPr lang="pl-PL" smtClean="0"/>
              <a:pPr/>
              <a:t>10-05-2019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D7CE2-1C79-4325-8429-62A82EE7C60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A1AD8B7-A749-4EC2-823C-7B6F2586983B}" type="slidenum">
              <a:rPr/>
              <a:pPr lvl="0"/>
              <a:t>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19074" y="767621"/>
            <a:ext cx="4659705" cy="3837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45447" y="4860447"/>
            <a:ext cx="5206259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587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A12CFC5-4132-4BDA-801C-59AB5DE6A7AE}" type="slidenum">
              <a:rPr/>
              <a:pPr lvl="0"/>
              <a:t>21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19074" y="767621"/>
            <a:ext cx="4659705" cy="3837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45447" y="4860447"/>
            <a:ext cx="5206259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765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2DA04E2-7677-4DEC-96B0-BD5ABF6E5B83}" type="slidenum">
              <a:rPr/>
              <a:pPr lvl="0"/>
              <a:t>25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19074" y="767621"/>
            <a:ext cx="4659705" cy="3837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45447" y="4860447"/>
            <a:ext cx="5206259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081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8983FDD-0E6F-409C-B308-1AC6F090A7EE}" type="slidenum">
              <a:rPr/>
              <a:pPr lvl="0"/>
              <a:t>26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19074" y="767621"/>
            <a:ext cx="4659705" cy="3837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45447" y="4860447"/>
            <a:ext cx="5206259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833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88913"/>
            <a:ext cx="7488237" cy="606425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068638"/>
            <a:ext cx="6400800" cy="122555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40513" y="188913"/>
            <a:ext cx="2057400" cy="61928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9800" cy="6192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88913"/>
            <a:ext cx="7488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1150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latin typeface="Calibri Light" pitchFamily="34" charset="0"/>
            </a:endParaRPr>
          </a:p>
        </p:txBody>
      </p:sp>
      <p:pic>
        <p:nvPicPr>
          <p:cNvPr id="5126" name="Picture 11" descr="logoAGH_bw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latin typeface="Calibri Light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EAC3F2FB-A1C2-46AA-AA91-43EC99F7B1C3}" type="slidenum">
              <a:rPr lang="pl-PL" sz="1000">
                <a:latin typeface="Calibri Light" pitchFamily="34" charset="0"/>
              </a:rPr>
              <a:pPr algn="r">
                <a:defRPr/>
              </a:pPr>
              <a:t>‹#›</a:t>
            </a:fld>
            <a:endParaRPr lang="pl-PL" sz="1000">
              <a:latin typeface="Calibri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defRPr sz="2800">
          <a:solidFill>
            <a:schemeClr val="tx1"/>
          </a:solidFill>
          <a:latin typeface="Calibri Light" pitchFamily="34" charset="0"/>
          <a:ea typeface="+mn-ea"/>
          <a:cs typeface="+mn-cs"/>
        </a:defRPr>
      </a:lvl1pPr>
      <a:lvl2pPr marL="825500" indent="-28575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400">
          <a:solidFill>
            <a:schemeClr val="tx1"/>
          </a:solidFill>
          <a:latin typeface="Calibri Light" pitchFamily="34" charset="0"/>
        </a:defRPr>
      </a:lvl2pPr>
      <a:lvl3pPr marL="1233488" indent="-22860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000">
          <a:solidFill>
            <a:schemeClr val="tx1"/>
          </a:solidFill>
          <a:latin typeface="Calibri Light" pitchFamily="34" charset="0"/>
        </a:defRPr>
      </a:lvl3pPr>
      <a:lvl4pPr marL="1641475" indent="-228600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Calibri Light" pitchFamily="34" charset="0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Calibri Light" pitchFamily="34" charset="0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3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4427538" y="5516563"/>
            <a:ext cx="424973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l-PL">
                <a:latin typeface="Calibri" pitchFamily="34" charset="0"/>
              </a:rPr>
              <a:t>Krzysztof Regulski, </a:t>
            </a:r>
            <a:r>
              <a:rPr lang="pl-PL" sz="1400">
                <a:latin typeface="Calibri" pitchFamily="34" charset="0"/>
              </a:rPr>
              <a:t>WIMiIP, KISiM, </a:t>
            </a:r>
            <a:endParaRPr lang="pl-PL">
              <a:latin typeface="Calibri" pitchFamily="34" charset="0"/>
            </a:endParaRPr>
          </a:p>
          <a:p>
            <a:r>
              <a:rPr lang="pl-PL" sz="1400">
                <a:latin typeface="Courier New" pitchFamily="49" charset="0"/>
              </a:rPr>
              <a:t>regulski@metal.agh.edu.pl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1268760"/>
            <a:ext cx="6400800" cy="863600"/>
          </a:xfrm>
          <a:noFill/>
        </p:spPr>
        <p:txBody>
          <a:bodyPr/>
          <a:lstStyle/>
          <a:p>
            <a:pPr eaLnBrk="1" hangingPunct="1"/>
            <a:r>
              <a:rPr lang="pl-PL" dirty="0" smtClean="0"/>
              <a:t>Indukcja reguł</a:t>
            </a: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1331640" y="1805337"/>
            <a:ext cx="648176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pl-PL" sz="1600" dirty="0">
                <a:latin typeface="Calibri" pitchFamily="34" charset="0"/>
              </a:rPr>
              <a:t>w wykładzie wykorzystano: </a:t>
            </a:r>
          </a:p>
          <a:p>
            <a:pPr marL="342900" indent="-342900">
              <a:buFontTx/>
              <a:buAutoNum type="arabicPeriod"/>
            </a:pPr>
            <a:r>
              <a:rPr lang="pl-PL" sz="1600" dirty="0">
                <a:latin typeface="Calibri" pitchFamily="34" charset="0"/>
              </a:rPr>
              <a:t>materiały dydaktyczne przygotowane w ramach projektu </a:t>
            </a:r>
            <a:r>
              <a:rPr lang="pl-PL" sz="1600" i="1" dirty="0">
                <a:solidFill>
                  <a:srgbClr val="006699"/>
                </a:solidFill>
                <a:latin typeface="Calibri" pitchFamily="34" charset="0"/>
              </a:rPr>
              <a:t>Opracowanie programów nauczania na odległość na kierunku studiów wyższych – Informatyka</a:t>
            </a:r>
            <a:r>
              <a:rPr lang="pl-PL" sz="1600" i="1" dirty="0">
                <a:latin typeface="Calibri" pitchFamily="34" charset="0"/>
              </a:rPr>
              <a:t/>
            </a:r>
            <a:br>
              <a:rPr lang="pl-PL" sz="1600" i="1" dirty="0">
                <a:latin typeface="Calibri" pitchFamily="34" charset="0"/>
              </a:rPr>
            </a:br>
            <a:r>
              <a:rPr lang="pl-PL" sz="1600" dirty="0">
                <a:latin typeface="Calibri" pitchFamily="34" charset="0"/>
              </a:rPr>
              <a:t>http://wazniak.mimuw.edu.pl</a:t>
            </a:r>
          </a:p>
          <a:p>
            <a:pPr marL="342900" indent="-342900">
              <a:buFontTx/>
              <a:buAutoNum type="arabicPeriod"/>
            </a:pPr>
            <a:r>
              <a:rPr lang="pl-PL" sz="1600" i="1" dirty="0">
                <a:solidFill>
                  <a:srgbClr val="006699"/>
                </a:solidFill>
                <a:latin typeface="Calibri" pitchFamily="34" charset="0"/>
              </a:rPr>
              <a:t>Internetowy Podręcznik Statystyki</a:t>
            </a:r>
            <a:r>
              <a:rPr lang="pl-PL" sz="1600" dirty="0">
                <a:latin typeface="Calibri" pitchFamily="34" charset="0"/>
              </a:rPr>
              <a:t/>
            </a:r>
            <a:br>
              <a:rPr lang="pl-PL" sz="1600" dirty="0">
                <a:latin typeface="Calibri" pitchFamily="34" charset="0"/>
              </a:rPr>
            </a:br>
            <a:r>
              <a:rPr lang="pl-PL" sz="1600" dirty="0">
                <a:latin typeface="Calibri" pitchFamily="34" charset="0"/>
              </a:rPr>
              <a:t>http://</a:t>
            </a:r>
            <a:r>
              <a:rPr lang="pl-PL" sz="1600" dirty="0" smtClean="0">
                <a:latin typeface="Calibri" pitchFamily="34" charset="0"/>
              </a:rPr>
              <a:t>www.statsoft.pl/textbook/stathome.html</a:t>
            </a:r>
          </a:p>
          <a:p>
            <a:pPr marL="342900" indent="-342900">
              <a:buFontTx/>
              <a:buAutoNum type="arabicPeriod"/>
            </a:pPr>
            <a:r>
              <a:rPr lang="pl-PL" sz="1600" dirty="0" smtClean="0">
                <a:latin typeface="Calibri" pitchFamily="34" charset="0"/>
              </a:rPr>
              <a:t>J. Stefanowski – wykłady</a:t>
            </a:r>
          </a:p>
          <a:p>
            <a:pPr marL="342900" indent="-342900">
              <a:buFontTx/>
              <a:buAutoNum type="arabicPeriod"/>
            </a:pPr>
            <a:r>
              <a:rPr lang="nb-NO" sz="1600" dirty="0" smtClean="0">
                <a:latin typeface="Calibri" pitchFamily="34" charset="0"/>
              </a:rPr>
              <a:t>Berthold</a:t>
            </a:r>
            <a:r>
              <a:rPr lang="pl-PL" sz="1600" dirty="0" smtClean="0">
                <a:latin typeface="Calibri" pitchFamily="34" charset="0"/>
              </a:rPr>
              <a:t>, </a:t>
            </a:r>
            <a:r>
              <a:rPr lang="nb-NO" sz="1600" dirty="0" smtClean="0">
                <a:latin typeface="Calibri" pitchFamily="34" charset="0"/>
              </a:rPr>
              <a:t>Borgelt</a:t>
            </a:r>
            <a:r>
              <a:rPr lang="pl-PL" sz="1600" dirty="0" smtClean="0">
                <a:latin typeface="Calibri" pitchFamily="34" charset="0"/>
              </a:rPr>
              <a:t>, H</a:t>
            </a:r>
            <a:r>
              <a:rPr lang="nb-NO" sz="1600" dirty="0" smtClean="0">
                <a:latin typeface="Calibri" pitchFamily="34" charset="0"/>
              </a:rPr>
              <a:t>öppner</a:t>
            </a:r>
            <a:r>
              <a:rPr lang="pl-PL" sz="1600" dirty="0" smtClean="0">
                <a:latin typeface="Calibri" pitchFamily="34" charset="0"/>
              </a:rPr>
              <a:t>, </a:t>
            </a:r>
            <a:r>
              <a:rPr lang="nb-NO" sz="1600" dirty="0" smtClean="0">
                <a:latin typeface="Calibri" pitchFamily="34" charset="0"/>
              </a:rPr>
              <a:t>Klawonn</a:t>
            </a:r>
            <a:r>
              <a:rPr lang="pl-PL" sz="1600" dirty="0" smtClean="0">
                <a:latin typeface="Calibri" pitchFamily="34" charset="0"/>
              </a:rPr>
              <a:t>, </a:t>
            </a:r>
            <a:r>
              <a:rPr lang="nb-NO" sz="1600" i="1" dirty="0" smtClean="0">
                <a:solidFill>
                  <a:srgbClr val="006699"/>
                </a:solidFill>
                <a:latin typeface="Calibri" pitchFamily="34" charset="0"/>
              </a:rPr>
              <a:t>Guide to Intelligent</a:t>
            </a:r>
            <a:r>
              <a:rPr lang="pl-PL" sz="1600" i="1" dirty="0" smtClean="0">
                <a:solidFill>
                  <a:srgbClr val="006699"/>
                </a:solidFill>
                <a:latin typeface="Calibri" pitchFamily="34" charset="0"/>
              </a:rPr>
              <a:t> </a:t>
            </a:r>
            <a:r>
              <a:rPr lang="nb-NO" sz="1600" i="1" dirty="0" smtClean="0">
                <a:solidFill>
                  <a:srgbClr val="006699"/>
                </a:solidFill>
                <a:latin typeface="Calibri" pitchFamily="34" charset="0"/>
              </a:rPr>
              <a:t>Data Analysis</a:t>
            </a:r>
            <a:r>
              <a:rPr lang="pl-PL" sz="1600" dirty="0" smtClean="0">
                <a:latin typeface="Calibri" pitchFamily="34" charset="0"/>
              </a:rPr>
              <a:t>, </a:t>
            </a:r>
            <a:r>
              <a:rPr lang="nb-NO" sz="1600" dirty="0" smtClean="0">
                <a:latin typeface="Calibri" pitchFamily="34" charset="0"/>
              </a:rPr>
              <a:t>Springer-Verlag London Limited 2010</a:t>
            </a:r>
            <a:endParaRPr lang="pl-PL" sz="1600" dirty="0" smtClean="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pl-PL" sz="1600" dirty="0" err="1" smtClean="0">
                <a:latin typeface="Calibri" pitchFamily="34" charset="0"/>
              </a:rPr>
              <a:t>Witten</a:t>
            </a:r>
            <a:r>
              <a:rPr lang="pl-PL" sz="1600" dirty="0" smtClean="0">
                <a:latin typeface="Calibri" pitchFamily="34" charset="0"/>
              </a:rPr>
              <a:t>, Frank, </a:t>
            </a:r>
            <a:r>
              <a:rPr lang="en-US" sz="1600" i="1" dirty="0" smtClean="0">
                <a:solidFill>
                  <a:srgbClr val="006699"/>
                </a:solidFill>
                <a:latin typeface="Calibri" pitchFamily="34" charset="0"/>
              </a:rPr>
              <a:t>Data Mining Practical Machine Learning Tools and Techniques – WEKA</a:t>
            </a:r>
            <a:r>
              <a:rPr lang="pl-PL" sz="1600" dirty="0" smtClean="0">
                <a:latin typeface="Calibri" pitchFamily="34" charset="0"/>
              </a:rPr>
              <a:t>, </a:t>
            </a:r>
            <a:r>
              <a:rPr lang="pl-PL" sz="1600" dirty="0" err="1" smtClean="0">
                <a:latin typeface="Calibri" pitchFamily="34" charset="0"/>
              </a:rPr>
              <a:t>Elsevier</a:t>
            </a:r>
            <a:r>
              <a:rPr lang="pl-PL" sz="1600" dirty="0" smtClean="0">
                <a:latin typeface="Calibri" pitchFamily="34" charset="0"/>
              </a:rPr>
              <a:t>, San Francisco, 2005</a:t>
            </a:r>
          </a:p>
          <a:p>
            <a:pPr marL="342900" indent="-342900">
              <a:buFontTx/>
              <a:buAutoNum type="arabicPeriod"/>
            </a:pPr>
            <a:r>
              <a:rPr lang="pl-PL" sz="1600" i="1" dirty="0" smtClean="0">
                <a:solidFill>
                  <a:srgbClr val="006699"/>
                </a:solidFill>
                <a:latin typeface="Calibri" pitchFamily="34" charset="0"/>
              </a:rPr>
              <a:t>Data Science Central </a:t>
            </a:r>
            <a:r>
              <a:rPr lang="pl-PL" sz="1600" dirty="0" smtClean="0">
                <a:latin typeface="Calibri" pitchFamily="34" charset="0"/>
              </a:rPr>
              <a:t>- </a:t>
            </a:r>
            <a:r>
              <a:rPr lang="en-US" sz="1600" dirty="0" smtClean="0">
                <a:latin typeface="Calibri" pitchFamily="34" charset="0"/>
              </a:rPr>
              <a:t>online resource for data practitioners</a:t>
            </a:r>
            <a:endParaRPr lang="pl-PL" sz="1600" dirty="0">
              <a:latin typeface="Calibri" pitchFamily="34" charset="0"/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60648"/>
            <a:ext cx="7056783" cy="606425"/>
          </a:xfrm>
        </p:spPr>
        <p:txBody>
          <a:bodyPr/>
          <a:lstStyle/>
          <a:p>
            <a:pPr eaLnBrk="1" hangingPunct="1"/>
            <a:r>
              <a:rPr lang="pl-PL" dirty="0" smtClean="0"/>
              <a:t>	Inżynieria wiedzy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Klasyfikacja – algorytm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1125538"/>
            <a:ext cx="3887787" cy="3671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000" dirty="0" smtClean="0"/>
              <a:t>Atrybut </a:t>
            </a:r>
            <a:r>
              <a:rPr lang="pl-PL" sz="2000" i="1" dirty="0" smtClean="0">
                <a:solidFill>
                  <a:srgbClr val="006699"/>
                </a:solidFill>
              </a:rPr>
              <a:t>Ryzyko</a:t>
            </a:r>
            <a:r>
              <a:rPr lang="pl-PL" sz="2000" dirty="0" smtClean="0"/>
              <a:t> związany z informacją, że dany kierowca spowodował wcześniej wypadki czy nie powodował wcześniej wypadku.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dirty="0" smtClean="0"/>
              <a:t>Jeżeli jest sprawcą kilku wypadków wartość atrybutu </a:t>
            </a:r>
            <a:r>
              <a:rPr lang="pl-PL" sz="2000" i="1" dirty="0" smtClean="0">
                <a:solidFill>
                  <a:schemeClr val="bg2"/>
                </a:solidFill>
              </a:rPr>
              <a:t>Ryzyko</a:t>
            </a:r>
            <a:r>
              <a:rPr lang="pl-PL" sz="2000" dirty="0" smtClean="0"/>
              <a:t> przyjmuje wartość </a:t>
            </a:r>
            <a:r>
              <a:rPr lang="pl-PL" sz="2000" dirty="0" smtClean="0">
                <a:solidFill>
                  <a:schemeClr val="bg2"/>
                </a:solidFill>
              </a:rPr>
              <a:t>High</a:t>
            </a:r>
            <a:r>
              <a:rPr lang="pl-PL" sz="2000" dirty="0" smtClean="0"/>
              <a:t>, w przypadku gdy nie spowodował żadnego wypadku atrybut Ryzyko przyjmuje wartość </a:t>
            </a:r>
            <a:r>
              <a:rPr lang="pl-PL" sz="2000" dirty="0" err="1" smtClean="0">
                <a:solidFill>
                  <a:schemeClr val="bg2"/>
                </a:solidFill>
              </a:rPr>
              <a:t>Low</a:t>
            </a:r>
            <a:r>
              <a:rPr lang="pl-PL" sz="20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dirty="0" smtClean="0"/>
              <a:t>Atrybut Ryzyko jest </a:t>
            </a:r>
            <a:r>
              <a:rPr lang="pl-PL" sz="2000" dirty="0" smtClean="0">
                <a:solidFill>
                  <a:srgbClr val="006699"/>
                </a:solidFill>
              </a:rPr>
              <a:t>atrybutem decyzyjnym</a:t>
            </a:r>
            <a:r>
              <a:rPr lang="pl-PL" sz="2000" dirty="0" smtClean="0"/>
              <a:t>. 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12875"/>
            <a:ext cx="4535488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395288" y="5221288"/>
            <a:ext cx="82089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l-PL" dirty="0">
                <a:latin typeface="Calibri" pitchFamily="34" charset="0"/>
              </a:rPr>
              <a:t>W naszym przykładzie wynikiem działania algorytmu klasyfikacji jest klasyfikator w postaci pojedynczej reguły decyzyjnej: „</a:t>
            </a:r>
            <a:r>
              <a:rPr lang="pl-PL" i="1" dirty="0">
                <a:latin typeface="Calibri" pitchFamily="34" charset="0"/>
              </a:rPr>
              <a:t>Jeżeli wiek kierowcy jest mniejszy niż 31 lub typ samochodu sportowy to Ryzyko jest wysokie</a:t>
            </a:r>
            <a:r>
              <a:rPr lang="pl-PL" dirty="0">
                <a:latin typeface="Calibri" pitchFamily="34" charset="0"/>
              </a:rPr>
              <a:t>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Klasyfikacja – wynik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464050"/>
          </a:xfrm>
        </p:spPr>
        <p:txBody>
          <a:bodyPr/>
          <a:lstStyle/>
          <a:p>
            <a:pPr marL="271463" indent="-271463" eaLnBrk="1" hangingPunct="1">
              <a:lnSpc>
                <a:spcPct val="80000"/>
              </a:lnSpc>
              <a:buFont typeface="Georgia" pitchFamily="18" charset="0"/>
              <a:buChar char="—"/>
            </a:pPr>
            <a:r>
              <a:rPr lang="pl-PL" sz="2400" dirty="0" smtClean="0"/>
              <a:t>Wynik klasyfikacji: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2000" dirty="0" smtClean="0"/>
              <a:t>Reguły klasyfikacyjne postaci </a:t>
            </a:r>
            <a:r>
              <a:rPr lang="pl-PL" sz="2000" i="1" dirty="0" smtClean="0">
                <a:solidFill>
                  <a:srgbClr val="006699"/>
                </a:solidFill>
              </a:rPr>
              <a:t>IF - THEN</a:t>
            </a:r>
          </a:p>
          <a:p>
            <a:pPr lvl="1" eaLnBrk="1" hangingPunct="1">
              <a:lnSpc>
                <a:spcPct val="80000"/>
              </a:lnSpc>
            </a:pPr>
            <a:r>
              <a:rPr lang="pl-PL" sz="2000" dirty="0" smtClean="0"/>
              <a:t>Drzewa decyzyjne</a:t>
            </a:r>
          </a:p>
          <a:p>
            <a:pPr marL="271463" indent="-271463" eaLnBrk="1" hangingPunct="1">
              <a:lnSpc>
                <a:spcPct val="80000"/>
              </a:lnSpc>
              <a:buFont typeface="Georgia" pitchFamily="18" charset="0"/>
              <a:buChar char="—"/>
            </a:pPr>
            <a:r>
              <a:rPr lang="pl-PL" sz="2400" dirty="0" smtClean="0"/>
              <a:t>Istotną sprawą z punktu widzenia poprawności i efektywności modelu jest tzw. </a:t>
            </a:r>
            <a:r>
              <a:rPr lang="pl-PL" sz="2400" dirty="0" smtClean="0">
                <a:solidFill>
                  <a:srgbClr val="006699"/>
                </a:solidFill>
              </a:rPr>
              <a:t>dokładność modelu</a:t>
            </a:r>
            <a:r>
              <a:rPr lang="pl-PL" sz="2400" dirty="0" smtClean="0"/>
              <a:t>. </a:t>
            </a:r>
          </a:p>
          <a:p>
            <a:pPr marL="271463" indent="-271463" eaLnBrk="1" hangingPunct="1">
              <a:lnSpc>
                <a:spcPct val="80000"/>
              </a:lnSpc>
              <a:buFont typeface="Georgia" pitchFamily="18" charset="0"/>
              <a:buChar char="—"/>
            </a:pPr>
            <a:r>
              <a:rPr lang="pl-PL" sz="2400" dirty="0" smtClean="0"/>
              <a:t>dla przykładów </a:t>
            </a:r>
            <a:r>
              <a:rPr lang="pl-PL" sz="2400" dirty="0" smtClean="0">
                <a:solidFill>
                  <a:srgbClr val="006699"/>
                </a:solidFill>
              </a:rPr>
              <a:t>testowych</a:t>
            </a:r>
            <a:r>
              <a:rPr lang="pl-PL" sz="2400" dirty="0" smtClean="0"/>
              <a:t>, dla których </a:t>
            </a:r>
            <a:r>
              <a:rPr lang="pl-PL" sz="2400" dirty="0" smtClean="0">
                <a:solidFill>
                  <a:srgbClr val="006699"/>
                </a:solidFill>
              </a:rPr>
              <a:t>znane</a:t>
            </a:r>
            <a:r>
              <a:rPr lang="pl-PL" sz="2400" dirty="0" smtClean="0"/>
              <a:t> są wartości atrybutu decyzyjnego, wartości te są porównywane z wartościami atrybutu decyzyjnego </a:t>
            </a:r>
            <a:r>
              <a:rPr lang="pl-PL" sz="2400" dirty="0" smtClean="0">
                <a:solidFill>
                  <a:srgbClr val="006699"/>
                </a:solidFill>
              </a:rPr>
              <a:t>generowanymi</a:t>
            </a:r>
            <a:r>
              <a:rPr lang="pl-PL" sz="2400" dirty="0" smtClean="0"/>
              <a:t> dla tych przykładów przez klasyfikator. </a:t>
            </a:r>
          </a:p>
          <a:p>
            <a:pPr marL="271463" indent="-271463" eaLnBrk="1" hangingPunct="1">
              <a:lnSpc>
                <a:spcPct val="80000"/>
              </a:lnSpc>
              <a:buFont typeface="Georgia" pitchFamily="18" charset="0"/>
              <a:buChar char="—"/>
            </a:pPr>
            <a:r>
              <a:rPr lang="pl-PL" sz="2400" dirty="0" smtClean="0"/>
              <a:t>Miarą, która weryfikuje poprawność modelu jest </a:t>
            </a:r>
            <a:r>
              <a:rPr lang="pl-PL" sz="2400" dirty="0" smtClean="0">
                <a:solidFill>
                  <a:srgbClr val="006699"/>
                </a:solidFill>
              </a:rPr>
              <a:t>współczynnik dokładności</a:t>
            </a:r>
            <a:r>
              <a:rPr lang="pl-PL" sz="2400" dirty="0" smtClean="0"/>
              <a:t>. </a:t>
            </a:r>
            <a:endParaRPr lang="pl-PL" sz="1400" dirty="0" smtClean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5516563"/>
            <a:ext cx="597058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1835150" y="5516563"/>
            <a:ext cx="5832475" cy="936625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Klasyfikacja – wynik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3213100"/>
            <a:ext cx="511175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064500" cy="20891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pl-PL" sz="2400" dirty="0" smtClean="0"/>
              <a:t>Jeżeli dokładność klasyfikatora jest </a:t>
            </a:r>
            <a:r>
              <a:rPr lang="pl-PL" sz="2400" dirty="0" smtClean="0">
                <a:solidFill>
                  <a:srgbClr val="006699"/>
                </a:solidFill>
              </a:rPr>
              <a:t>akceptowalna</a:t>
            </a:r>
            <a:r>
              <a:rPr lang="pl-PL" sz="2400" dirty="0" smtClean="0"/>
              <a:t>, wówczas możemy wykorzystać klasyfikator do klasyfikacji </a:t>
            </a:r>
            <a:r>
              <a:rPr lang="pl-PL" sz="2400" dirty="0" smtClean="0">
                <a:solidFill>
                  <a:srgbClr val="006699"/>
                </a:solidFill>
              </a:rPr>
              <a:t>nowych danych</a:t>
            </a:r>
            <a:r>
              <a:rPr lang="pl-PL" sz="2400" dirty="0" smtClean="0"/>
              <a:t>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pl-PL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pl-PL" sz="2400" dirty="0" smtClean="0"/>
              <a:t>Celem klasyfikacji, jak pamiętamy jest przyporządkowanie nowych danych dla których wartość atrybutu decyzyjnego nie jest znana do odpowiedniej klasy. </a:t>
            </a:r>
          </a:p>
        </p:txBody>
      </p:sp>
      <p:sp>
        <p:nvSpPr>
          <p:cNvPr id="8" name="Prostokąt 7"/>
          <p:cNvSpPr/>
          <p:nvPr/>
        </p:nvSpPr>
        <p:spPr bwMode="auto">
          <a:xfrm>
            <a:off x="5580112" y="5403196"/>
            <a:ext cx="720080" cy="216024"/>
          </a:xfrm>
          <a:prstGeom prst="rect">
            <a:avLst/>
          </a:prstGeom>
          <a:solidFill>
            <a:srgbClr val="006699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3593868" y="5013176"/>
            <a:ext cx="648072" cy="504056"/>
          </a:xfrm>
          <a:prstGeom prst="rect">
            <a:avLst/>
          </a:prstGeom>
          <a:solidFill>
            <a:srgbClr val="006699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Prostokąt 9"/>
          <p:cNvSpPr/>
          <p:nvPr/>
        </p:nvSpPr>
        <p:spPr bwMode="auto">
          <a:xfrm>
            <a:off x="3593868" y="5763236"/>
            <a:ext cx="648072" cy="216024"/>
          </a:xfrm>
          <a:prstGeom prst="rect">
            <a:avLst/>
          </a:prstGeom>
          <a:solidFill>
            <a:srgbClr val="006699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Testowanie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125538"/>
            <a:ext cx="37449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323850" y="1125538"/>
            <a:ext cx="36718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400">
                <a:latin typeface="Calibri" pitchFamily="34" charset="0"/>
              </a:rPr>
              <a:t>Duży zbiór danych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250825" y="2492375"/>
            <a:ext cx="45370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400" dirty="0">
                <a:latin typeface="Calibri" pitchFamily="34" charset="0"/>
              </a:rPr>
              <a:t>Mały zbiór danych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1600" dirty="0">
                <a:latin typeface="Calibri" pitchFamily="34" charset="0"/>
              </a:rPr>
              <a:t>W przypadku zbioru przykładów o małej liczności stosujemy najczęściej metodę </a:t>
            </a:r>
            <a:r>
              <a:rPr lang="pl-PL" sz="1600" dirty="0" err="1">
                <a:latin typeface="Calibri" pitchFamily="34" charset="0"/>
              </a:rPr>
              <a:t>k-krotnej</a:t>
            </a:r>
            <a:r>
              <a:rPr lang="pl-PL" sz="1600" dirty="0">
                <a:latin typeface="Calibri" pitchFamily="34" charset="0"/>
              </a:rPr>
              <a:t> walidacji krzyżowej (tzw. </a:t>
            </a:r>
            <a:r>
              <a:rPr lang="pl-PL" sz="1600" dirty="0" err="1">
                <a:latin typeface="Calibri" pitchFamily="34" charset="0"/>
              </a:rPr>
              <a:t>kroswalidacji</a:t>
            </a:r>
            <a:r>
              <a:rPr lang="pl-PL" sz="1600" dirty="0">
                <a:latin typeface="Calibri" pitchFamily="34" charset="0"/>
              </a:rPr>
              <a:t>). 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1600" dirty="0">
                <a:latin typeface="Calibri" pitchFamily="34" charset="0"/>
              </a:rPr>
              <a:t>Początkowy zbiór przykładów jest losowo dzielony na k możliwie równych, wzajemnie niezależnych części S1, S2, ... , </a:t>
            </a:r>
            <a:r>
              <a:rPr lang="pl-PL" sz="1600" dirty="0" err="1">
                <a:latin typeface="Calibri" pitchFamily="34" charset="0"/>
              </a:rPr>
              <a:t>Sk</a:t>
            </a:r>
            <a:r>
              <a:rPr lang="pl-PL" sz="1600" dirty="0">
                <a:latin typeface="Calibri" pitchFamily="34" charset="0"/>
              </a:rPr>
              <a:t>. </a:t>
            </a:r>
          </a:p>
          <a:p>
            <a:pPr>
              <a:lnSpc>
                <a:spcPct val="90000"/>
              </a:lnSpc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1600" dirty="0">
                <a:latin typeface="Calibri" pitchFamily="34" charset="0"/>
              </a:rPr>
              <a:t>Zbiór treningowy stanowi k-1 części, </a:t>
            </a:r>
            <a:r>
              <a:rPr lang="pl-PL" sz="1600" dirty="0" err="1">
                <a:latin typeface="Calibri" pitchFamily="34" charset="0"/>
              </a:rPr>
              <a:t>k-ta</a:t>
            </a:r>
            <a:r>
              <a:rPr lang="pl-PL" sz="1600" dirty="0">
                <a:latin typeface="Calibri" pitchFamily="34" charset="0"/>
              </a:rPr>
              <a:t> cześć stanowi zbiór testowy. Sam klasyfikator konstruujemy </a:t>
            </a:r>
            <a:r>
              <a:rPr lang="pl-PL" sz="1600" dirty="0" err="1">
                <a:latin typeface="Calibri" pitchFamily="34" charset="0"/>
              </a:rPr>
              <a:t>k-krotnie</a:t>
            </a:r>
            <a:r>
              <a:rPr lang="pl-PL" sz="1600" dirty="0">
                <a:latin typeface="Calibri" pitchFamily="34" charset="0"/>
              </a:rPr>
              <a:t>. W ten sposób otrzymujemy </a:t>
            </a:r>
            <a:r>
              <a:rPr lang="pl-PL" sz="1600" dirty="0" err="1">
                <a:latin typeface="Calibri" pitchFamily="34" charset="0"/>
              </a:rPr>
              <a:t>k-klasyfikatorów</a:t>
            </a:r>
            <a:endParaRPr lang="pl-PL" sz="160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1600" dirty="0">
                <a:latin typeface="Calibri" pitchFamily="34" charset="0"/>
              </a:rPr>
              <a:t>Po wybraniu klasyfikatora, klasyfikator konstruuje się raz jeszcze w oparciu o cały dostępny zbiór przykładów </a:t>
            </a:r>
          </a:p>
        </p:txBody>
      </p:sp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933825"/>
            <a:ext cx="367347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4787900" y="2276475"/>
            <a:ext cx="2232025" cy="431800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4787900" y="5300663"/>
            <a:ext cx="2159000" cy="504825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5508625" y="1844675"/>
            <a:ext cx="431800" cy="215900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508625" y="4941888"/>
            <a:ext cx="431800" cy="215900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Sprawdzian krzyżowy </a:t>
            </a:r>
            <a:br>
              <a:rPr lang="pl-PL" dirty="0" smtClean="0"/>
            </a:br>
            <a:r>
              <a:rPr lang="pl-PL" sz="2400" dirty="0" err="1" smtClean="0">
                <a:solidFill>
                  <a:schemeClr val="bg2"/>
                </a:solidFill>
              </a:rPr>
              <a:t>cross-validation</a:t>
            </a:r>
            <a:endParaRPr lang="pl-PL" dirty="0" smtClean="0">
              <a:solidFill>
                <a:schemeClr val="bg2"/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85225" cy="5113337"/>
          </a:xfrm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pl-PL" sz="2400" dirty="0" smtClean="0"/>
              <a:t>Dzieli się dane na </a:t>
            </a:r>
            <a:r>
              <a:rPr lang="pl-PL" sz="2400" i="1" dirty="0" smtClean="0">
                <a:solidFill>
                  <a:srgbClr val="006699"/>
                </a:solidFill>
              </a:rPr>
              <a:t>v</a:t>
            </a:r>
            <a:r>
              <a:rPr lang="pl-PL" sz="2400" dirty="0" smtClean="0"/>
              <a:t> rozłącznych części (wybranych losowo, losowanie 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bez zwracania</a:t>
            </a:r>
            <a:r>
              <a:rPr lang="pl-PL" sz="2400" dirty="0" smtClean="0"/>
              <a:t>). </a:t>
            </a:r>
          </a:p>
          <a:p>
            <a:pPr marL="381000" indent="-381000" eaLnBrk="1" hangingPunct="1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pl-PL" sz="2400" dirty="0" smtClean="0"/>
              <a:t>Dla ustalonego wstępnie </a:t>
            </a:r>
            <a:r>
              <a:rPr lang="pl-PL" sz="2400" i="1" dirty="0" smtClean="0"/>
              <a:t>K</a:t>
            </a:r>
            <a:r>
              <a:rPr lang="pl-PL" sz="2400" dirty="0" smtClean="0"/>
              <a:t> wykonuje się analizę, by znaleźć </a:t>
            </a:r>
            <a:r>
              <a:rPr lang="pl-PL" sz="2400" dirty="0" smtClean="0">
                <a:solidFill>
                  <a:srgbClr val="006699"/>
                </a:solidFill>
              </a:rPr>
              <a:t>predykcję dla </a:t>
            </a:r>
            <a:r>
              <a:rPr lang="pl-PL" sz="2400" i="1" dirty="0" smtClean="0">
                <a:solidFill>
                  <a:srgbClr val="006699"/>
                </a:solidFill>
              </a:rPr>
              <a:t>v-tej</a:t>
            </a:r>
            <a:r>
              <a:rPr lang="pl-PL" sz="2400" dirty="0" smtClean="0">
                <a:solidFill>
                  <a:srgbClr val="006699"/>
                </a:solidFill>
              </a:rPr>
              <a:t> grupy</a:t>
            </a:r>
            <a:r>
              <a:rPr lang="pl-PL" sz="2400" dirty="0" smtClean="0"/>
              <a:t> danych (używając pozostałych </a:t>
            </a:r>
            <a:r>
              <a:rPr lang="pl-PL" sz="2400" i="1" dirty="0" smtClean="0"/>
              <a:t>v-1</a:t>
            </a:r>
            <a:r>
              <a:rPr lang="pl-PL" sz="2400" dirty="0" smtClean="0"/>
              <a:t> części danych jako przypadków "przykładowych"). </a:t>
            </a:r>
          </a:p>
          <a:p>
            <a:pPr marL="381000" indent="-381000" eaLnBrk="1" hangingPunct="1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pl-PL" sz="2400" dirty="0" smtClean="0"/>
              <a:t>Liczymy błąd predykcji. W przypadku regresji obliczamy sumę kwadratów reszt, przy klasyfikacji obliczamy dokładność, czyli procent przypadków zaklasyfikowanych poprawnie. </a:t>
            </a:r>
          </a:p>
          <a:p>
            <a:pPr marL="381000" indent="-381000" eaLnBrk="1" hangingPunct="1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pl-PL" sz="2400" dirty="0" smtClean="0"/>
              <a:t>Na końcu </a:t>
            </a:r>
            <a:r>
              <a:rPr lang="pl-PL" sz="2400" i="1" dirty="0" smtClean="0"/>
              <a:t>v</a:t>
            </a:r>
            <a:r>
              <a:rPr lang="pl-PL" sz="2400" dirty="0" smtClean="0"/>
              <a:t> cykli </a:t>
            </a:r>
            <a:r>
              <a:rPr lang="pl-PL" sz="2400" dirty="0" smtClean="0">
                <a:solidFill>
                  <a:srgbClr val="006699"/>
                </a:solidFill>
              </a:rPr>
              <a:t>uśredniamy błędy</a:t>
            </a:r>
            <a:r>
              <a:rPr lang="pl-PL" sz="2400" dirty="0" smtClean="0"/>
              <a:t>, otrzymując miarę jakości modelu. </a:t>
            </a:r>
          </a:p>
          <a:p>
            <a:pPr marL="381000" indent="-381000" eaLnBrk="1" hangingPunct="1">
              <a:lnSpc>
                <a:spcPct val="90000"/>
              </a:lnSpc>
            </a:pPr>
            <a:r>
              <a:rPr lang="pl-PL" sz="2400" dirty="0" smtClean="0"/>
              <a:t>	Powyższe powtarzamy dla </a:t>
            </a:r>
            <a:r>
              <a:rPr lang="pl-PL" sz="2400" dirty="0" smtClean="0">
                <a:solidFill>
                  <a:srgbClr val="006699"/>
                </a:solidFill>
              </a:rPr>
              <a:t>różnych </a:t>
            </a:r>
            <a:r>
              <a:rPr lang="pl-PL" sz="2400" i="1" dirty="0" smtClean="0">
                <a:solidFill>
                  <a:srgbClr val="006699"/>
                </a:solidFill>
              </a:rPr>
              <a:t>K</a:t>
            </a:r>
            <a:r>
              <a:rPr lang="pl-PL" sz="2400" dirty="0" smtClean="0"/>
              <a:t>, wybierając jako najlepsze to </a:t>
            </a:r>
            <a:r>
              <a:rPr lang="pl-PL" sz="2400" i="1" dirty="0" smtClean="0"/>
              <a:t>K</a:t>
            </a:r>
            <a:r>
              <a:rPr lang="pl-PL" sz="2400" dirty="0" smtClean="0"/>
              <a:t>, dla którego otrzymujemy </a:t>
            </a:r>
            <a:r>
              <a:rPr lang="pl-PL" sz="2400" dirty="0" smtClean="0">
                <a:solidFill>
                  <a:srgbClr val="006699"/>
                </a:solidFill>
              </a:rPr>
              <a:t>najlepszą jakość</a:t>
            </a:r>
            <a:r>
              <a:rPr lang="pl-PL" sz="2400" dirty="0" smtClean="0"/>
              <a:t> modelu.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wielokrotne </a:t>
            </a:r>
            <a:r>
              <a:rPr lang="pl-PL" dirty="0" err="1" smtClean="0"/>
              <a:t>repróbkowanie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sz="2400" dirty="0" err="1" smtClean="0">
                <a:solidFill>
                  <a:schemeClr val="bg2"/>
                </a:solidFill>
              </a:rPr>
              <a:t>bootstrap</a:t>
            </a:r>
            <a:endParaRPr lang="pl-PL" dirty="0" smtClean="0">
              <a:solidFill>
                <a:schemeClr val="bg2"/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028573"/>
            <a:ext cx="8352159" cy="5424763"/>
          </a:xfrm>
        </p:spPr>
        <p:txBody>
          <a:bodyPr/>
          <a:lstStyle/>
          <a:p>
            <a:pPr marL="271463" indent="-271463" eaLnBrk="1" hangingPunct="1">
              <a:buFont typeface="Georgia" pitchFamily="18" charset="0"/>
              <a:buChar char="—"/>
            </a:pPr>
            <a:r>
              <a:rPr lang="pl-PL" sz="2400" dirty="0" smtClean="0"/>
              <a:t>metoda szacowania dokładności klasyfikatora dla </a:t>
            </a:r>
            <a:r>
              <a:rPr lang="pl-PL" sz="2400" dirty="0" smtClean="0">
                <a:solidFill>
                  <a:srgbClr val="006699"/>
                </a:solidFill>
              </a:rPr>
              <a:t>mało licznego zbioru</a:t>
            </a:r>
            <a:r>
              <a:rPr lang="pl-PL" sz="2400" dirty="0" smtClean="0"/>
              <a:t> przykładów </a:t>
            </a:r>
          </a:p>
          <a:p>
            <a:pPr marL="271463" indent="-271463" eaLnBrk="1" hangingPunct="1">
              <a:buFont typeface="Georgia" pitchFamily="18" charset="0"/>
              <a:buChar char="—"/>
            </a:pPr>
            <a:r>
              <a:rPr lang="pl-PL" sz="2400" dirty="0" smtClean="0"/>
              <a:t>wykorzystuje losowanie </a:t>
            </a:r>
            <a:r>
              <a:rPr lang="pl-PL" sz="2400" dirty="0" smtClean="0">
                <a:solidFill>
                  <a:schemeClr val="bg2"/>
                </a:solidFill>
              </a:rPr>
              <a:t>ze zwracaniem</a:t>
            </a:r>
          </a:p>
          <a:p>
            <a:pPr marL="271463" indent="-271463" eaLnBrk="1" hangingPunct="1">
              <a:buFont typeface="Georgia" pitchFamily="18" charset="0"/>
              <a:buChar char="—"/>
            </a:pPr>
            <a:r>
              <a:rPr lang="pl-PL" sz="2400" dirty="0" smtClean="0"/>
              <a:t>tworzymy nowy zbiór losując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pl-PL" sz="2400" dirty="0" smtClean="0"/>
              <a:t>razy (z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dirty="0" err="1" smtClean="0"/>
              <a:t>-elementowego</a:t>
            </a:r>
            <a:r>
              <a:rPr lang="pl-PL" sz="2400" dirty="0" smtClean="0"/>
              <a:t> zbioru) </a:t>
            </a:r>
          </a:p>
          <a:p>
            <a:pPr marL="271463" indent="-271463" eaLnBrk="1" hangingPunct="1">
              <a:buFont typeface="Georgia" pitchFamily="18" charset="0"/>
              <a:buChar char="—"/>
            </a:pPr>
            <a:r>
              <a:rPr lang="pl-PL" sz="2400" dirty="0" smtClean="0"/>
              <a:t>niektóre przykłady będą się powtarzać w zbiorze treningowym, </a:t>
            </a:r>
            <a:br>
              <a:rPr lang="pl-PL" sz="2400" dirty="0" smtClean="0"/>
            </a:br>
            <a:r>
              <a:rPr lang="pl-PL" sz="2400" dirty="0" smtClean="0"/>
              <a:t>a inne przykłady w tym zbiorze nie wystąpią </a:t>
            </a:r>
            <a:br>
              <a:rPr lang="pl-PL" sz="2400" dirty="0" smtClean="0"/>
            </a:br>
            <a:r>
              <a:rPr lang="pl-PL" sz="2400" dirty="0" smtClean="0"/>
              <a:t>(dokładnie </a:t>
            </a:r>
            <a:r>
              <a:rPr lang="pl-PL" sz="2400" dirty="0" smtClean="0">
                <a:solidFill>
                  <a:srgbClr val="006699"/>
                </a:solidFill>
              </a:rPr>
              <a:t>0,368%</a:t>
            </a:r>
            <a:r>
              <a:rPr lang="pl-PL" sz="2400" dirty="0" smtClean="0"/>
              <a:t> przykładów nie zostanie wylosowanych) </a:t>
            </a:r>
          </a:p>
          <a:p>
            <a:pPr marL="271463" indent="-271463" eaLnBrk="1" hangingPunct="1">
              <a:buFont typeface="Georgia" pitchFamily="18" charset="0"/>
              <a:buChar char="—"/>
            </a:pPr>
            <a:r>
              <a:rPr lang="pl-PL" sz="2400" dirty="0" smtClean="0"/>
              <a:t>nowy zbiór obejmie 63,2% przypadków (</a:t>
            </a:r>
            <a:r>
              <a:rPr lang="pl-PL" sz="2400" i="1" dirty="0" smtClean="0">
                <a:solidFill>
                  <a:schemeClr val="bg2"/>
                </a:solidFill>
              </a:rPr>
              <a:t>0.632 </a:t>
            </a:r>
            <a:r>
              <a:rPr lang="pl-PL" sz="2400" i="1" dirty="0" err="1" smtClean="0">
                <a:solidFill>
                  <a:schemeClr val="bg2"/>
                </a:solidFill>
              </a:rPr>
              <a:t>bootstrap</a:t>
            </a:r>
            <a:r>
              <a:rPr lang="pl-PL" sz="2400" dirty="0" smtClean="0"/>
              <a:t>)</a:t>
            </a:r>
          </a:p>
          <a:p>
            <a:pPr marL="271463" indent="-271463" eaLnBrk="1" hangingPunct="1">
              <a:buFont typeface="Georgia" pitchFamily="18" charset="0"/>
              <a:buChar char="—"/>
            </a:pPr>
            <a:r>
              <a:rPr lang="pl-PL" sz="2400" dirty="0" smtClean="0"/>
              <a:t>niewylosowane przykłady utworzą </a:t>
            </a:r>
            <a:r>
              <a:rPr lang="pl-PL" sz="2400" dirty="0" smtClean="0">
                <a:solidFill>
                  <a:schemeClr val="bg2"/>
                </a:solidFill>
              </a:rPr>
              <a:t>zbiór testowy</a:t>
            </a:r>
            <a:r>
              <a:rPr lang="pl-PL" sz="2400" dirty="0" smtClean="0"/>
              <a:t>, który wykorzystujemy do oceny dokładności otrzymanego klasyfikatora. </a:t>
            </a:r>
          </a:p>
        </p:txBody>
      </p:sp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805264"/>
            <a:ext cx="1856036" cy="63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Predykcja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5976" y="1556792"/>
            <a:ext cx="4270375" cy="4536504"/>
          </a:xfrm>
        </p:spPr>
        <p:txBody>
          <a:bodyPr/>
          <a:lstStyle/>
          <a:p>
            <a:pPr eaLnBrk="1" hangingPunct="1"/>
            <a:r>
              <a:rPr lang="pl-PL" sz="2400" dirty="0" smtClean="0"/>
              <a:t>Jeśli atrybut decyzyjny jest </a:t>
            </a:r>
            <a:r>
              <a:rPr lang="pl-PL" sz="2400" dirty="0" smtClean="0">
                <a:solidFill>
                  <a:srgbClr val="006699"/>
                </a:solidFill>
              </a:rPr>
              <a:t>ciągły</a:t>
            </a:r>
            <a:r>
              <a:rPr lang="pl-PL" sz="2400" dirty="0" smtClean="0"/>
              <a:t> (numeryczny), mówimy o problemie </a:t>
            </a:r>
            <a:r>
              <a:rPr lang="pl-PL" sz="2400" dirty="0" smtClean="0">
                <a:solidFill>
                  <a:srgbClr val="C00000"/>
                </a:solidFill>
              </a:rPr>
              <a:t>predykcji </a:t>
            </a:r>
            <a:r>
              <a:rPr lang="pl-PL" sz="2400" dirty="0" smtClean="0"/>
              <a:t>/</a:t>
            </a:r>
            <a:r>
              <a:rPr lang="pl-PL" sz="2400" dirty="0" smtClean="0">
                <a:solidFill>
                  <a:srgbClr val="C00000"/>
                </a:solidFill>
              </a:rPr>
              <a:t> regresji</a:t>
            </a:r>
            <a:r>
              <a:rPr lang="pl-PL" sz="2400" dirty="0" smtClean="0"/>
              <a:t>. </a:t>
            </a:r>
          </a:p>
          <a:p>
            <a:pPr eaLnBrk="1" hangingPunct="1"/>
            <a:endParaRPr lang="pl-PL" sz="2400" dirty="0" smtClean="0"/>
          </a:p>
          <a:p>
            <a:pPr eaLnBrk="1" hangingPunct="1"/>
            <a:r>
              <a:rPr lang="pl-PL" sz="2400" i="1" dirty="0" smtClean="0">
                <a:solidFill>
                  <a:srgbClr val="006699"/>
                </a:solidFill>
              </a:rPr>
              <a:t>Predykcja</a:t>
            </a:r>
            <a:r>
              <a:rPr lang="pl-PL" sz="2400" dirty="0" smtClean="0"/>
              <a:t> jest bardzo podobna do klasyfikacji. Jednakże celem predykcji jest zamodelowanie </a:t>
            </a:r>
            <a:r>
              <a:rPr lang="pl-PL" sz="2400" dirty="0" smtClean="0">
                <a:solidFill>
                  <a:srgbClr val="006699"/>
                </a:solidFill>
              </a:rPr>
              <a:t>funkcji ciągłej</a:t>
            </a:r>
            <a:r>
              <a:rPr lang="pl-PL" sz="2400" dirty="0" smtClean="0"/>
              <a:t>, która by odwzorowywała </a:t>
            </a:r>
            <a:r>
              <a:rPr lang="pl-PL" sz="2400" dirty="0" smtClean="0">
                <a:solidFill>
                  <a:srgbClr val="006699"/>
                </a:solidFill>
              </a:rPr>
              <a:t>wartości</a:t>
            </a:r>
            <a:r>
              <a:rPr lang="pl-PL" sz="2400" dirty="0" smtClean="0"/>
              <a:t> atrybutu decyzyjnego (</a:t>
            </a:r>
            <a:r>
              <a:rPr lang="pl-PL" sz="2400" dirty="0" smtClean="0">
                <a:solidFill>
                  <a:srgbClr val="C00000"/>
                </a:solidFill>
              </a:rPr>
              <a:t>regresja</a:t>
            </a:r>
            <a:r>
              <a:rPr lang="pl-PL" sz="2400" dirty="0" smtClean="0"/>
              <a:t>)</a:t>
            </a:r>
          </a:p>
        </p:txBody>
      </p:sp>
      <p:sp>
        <p:nvSpPr>
          <p:cNvPr id="6" name="Prostokąt 5"/>
          <p:cNvSpPr/>
          <p:nvPr/>
        </p:nvSpPr>
        <p:spPr>
          <a:xfrm>
            <a:off x="251520" y="2276872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180975">
              <a:buFont typeface="Arial" pitchFamily="34" charset="0"/>
              <a:buChar char="•"/>
            </a:pPr>
            <a:r>
              <a:rPr lang="pl-PL" b="1" dirty="0" smtClean="0">
                <a:solidFill>
                  <a:srgbClr val="006699"/>
                </a:solidFill>
                <a:latin typeface="Calibri Light" pitchFamily="34" charset="0"/>
              </a:rPr>
              <a:t>klasyfikacja: </a:t>
            </a:r>
            <a:r>
              <a:rPr lang="pl-PL" dirty="0" smtClean="0">
                <a:latin typeface="Calibri Light" pitchFamily="34" charset="0"/>
              </a:rPr>
              <a:t>przewidywanie wartości klasy na podstawie opisu (wartości innych zmiennych)</a:t>
            </a:r>
          </a:p>
          <a:p>
            <a:pPr marL="360363" indent="-180975">
              <a:buFont typeface="Arial" pitchFamily="34" charset="0"/>
              <a:buChar char="•"/>
            </a:pPr>
            <a:endParaRPr lang="pl-PL" dirty="0" smtClean="0">
              <a:latin typeface="Calibri Light" pitchFamily="34" charset="0"/>
            </a:endParaRPr>
          </a:p>
          <a:p>
            <a:pPr marL="360363" indent="-180975">
              <a:buFont typeface="Arial" pitchFamily="34" charset="0"/>
              <a:buChar char="•"/>
            </a:pPr>
            <a:endParaRPr lang="pl-PL" dirty="0" smtClean="0">
              <a:latin typeface="Calibri Light" pitchFamily="34" charset="0"/>
            </a:endParaRPr>
          </a:p>
          <a:p>
            <a:pPr marL="360363" indent="-180975">
              <a:buFont typeface="Arial" pitchFamily="34" charset="0"/>
              <a:buChar char="•"/>
            </a:pPr>
            <a:r>
              <a:rPr lang="pl-PL" b="1" dirty="0" smtClean="0">
                <a:solidFill>
                  <a:srgbClr val="006699"/>
                </a:solidFill>
                <a:latin typeface="Calibri Light" pitchFamily="34" charset="0"/>
              </a:rPr>
              <a:t>predykcja</a:t>
            </a:r>
            <a:r>
              <a:rPr lang="en-US" b="1" dirty="0" smtClean="0">
                <a:solidFill>
                  <a:srgbClr val="006699"/>
                </a:solidFill>
                <a:latin typeface="Calibri Light" pitchFamily="34" charset="0"/>
              </a:rPr>
              <a:t>:</a:t>
            </a:r>
            <a:r>
              <a:rPr lang="en-US" b="1" dirty="0" smtClean="0">
                <a:latin typeface="Calibri Light" pitchFamily="34" charset="0"/>
              </a:rPr>
              <a:t> </a:t>
            </a:r>
            <a:r>
              <a:rPr lang="pl-PL" dirty="0" smtClean="0">
                <a:latin typeface="Calibri Light" pitchFamily="34" charset="0"/>
              </a:rPr>
              <a:t>przewidywanie wartości ciągłej, modelowanie funkcji ciągłych</a:t>
            </a:r>
            <a:endParaRPr lang="en-US" dirty="0" smtClean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Rodzaje modeli klasyfikacyjnych: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 lvl="1" eaLnBrk="1" hangingPunct="1"/>
            <a:r>
              <a:rPr lang="pl-PL" dirty="0" err="1" smtClean="0"/>
              <a:t>k-NN</a:t>
            </a:r>
            <a:r>
              <a:rPr lang="pl-PL" dirty="0" smtClean="0"/>
              <a:t> - </a:t>
            </a:r>
            <a:r>
              <a:rPr lang="pl-PL" dirty="0" err="1" smtClean="0"/>
              <a:t>k-najbliższe</a:t>
            </a:r>
            <a:r>
              <a:rPr lang="pl-PL" dirty="0" smtClean="0"/>
              <a:t> sąsiedztwo</a:t>
            </a:r>
            <a:br>
              <a:rPr lang="pl-PL" dirty="0" smtClean="0"/>
            </a:br>
            <a:r>
              <a:rPr lang="pl-PL" sz="2200" dirty="0" smtClean="0">
                <a:solidFill>
                  <a:schemeClr val="bg2"/>
                </a:solidFill>
              </a:rPr>
              <a:t>(wartościowanie leniwe, </a:t>
            </a:r>
            <a:r>
              <a:rPr lang="pl-PL" sz="2200" dirty="0" err="1" smtClean="0">
                <a:solidFill>
                  <a:schemeClr val="bg2"/>
                </a:solidFill>
              </a:rPr>
              <a:t>lazy</a:t>
            </a:r>
            <a:r>
              <a:rPr lang="pl-PL" sz="2200" dirty="0" smtClean="0">
                <a:solidFill>
                  <a:schemeClr val="bg2"/>
                </a:solidFill>
              </a:rPr>
              <a:t> </a:t>
            </a:r>
            <a:r>
              <a:rPr lang="pl-PL" sz="2200" dirty="0" err="1" smtClean="0">
                <a:solidFill>
                  <a:schemeClr val="bg2"/>
                </a:solidFill>
              </a:rPr>
              <a:t>evaluation</a:t>
            </a:r>
            <a:r>
              <a:rPr lang="pl-PL" sz="2200" dirty="0" smtClean="0">
                <a:solidFill>
                  <a:schemeClr val="bg2"/>
                </a:solidFill>
              </a:rPr>
              <a:t>)</a:t>
            </a:r>
            <a:endParaRPr lang="pl-PL" dirty="0" smtClean="0">
              <a:solidFill>
                <a:schemeClr val="bg2"/>
              </a:solidFill>
            </a:endParaRPr>
          </a:p>
          <a:p>
            <a:pPr lvl="1" eaLnBrk="1" hangingPunct="1"/>
            <a:r>
              <a:rPr lang="pl-PL" dirty="0" smtClean="0"/>
              <a:t>Klasyfikatory </a:t>
            </a:r>
            <a:r>
              <a:rPr lang="pl-PL" dirty="0" err="1" smtClean="0"/>
              <a:t>Bayes'owskie</a:t>
            </a:r>
            <a:r>
              <a:rPr lang="pl-PL" dirty="0" smtClean="0"/>
              <a:t>  </a:t>
            </a:r>
            <a:br>
              <a:rPr lang="pl-PL" dirty="0" smtClean="0"/>
            </a:br>
            <a:r>
              <a:rPr lang="pl-PL" sz="2200" dirty="0" smtClean="0">
                <a:solidFill>
                  <a:schemeClr val="bg2"/>
                </a:solidFill>
              </a:rPr>
              <a:t>(wartościowanie zachłanne, </a:t>
            </a:r>
            <a:r>
              <a:rPr lang="pl-PL" sz="2200" dirty="0" err="1" smtClean="0">
                <a:solidFill>
                  <a:schemeClr val="bg2"/>
                </a:solidFill>
              </a:rPr>
              <a:t>eager</a:t>
            </a:r>
            <a:r>
              <a:rPr lang="pl-PL" sz="2200" dirty="0" smtClean="0">
                <a:solidFill>
                  <a:schemeClr val="bg2"/>
                </a:solidFill>
              </a:rPr>
              <a:t> </a:t>
            </a:r>
            <a:r>
              <a:rPr lang="pl-PL" sz="2200" dirty="0" err="1" smtClean="0">
                <a:solidFill>
                  <a:schemeClr val="bg2"/>
                </a:solidFill>
              </a:rPr>
              <a:t>evaluation</a:t>
            </a:r>
            <a:r>
              <a:rPr lang="pl-PL" sz="2200" dirty="0" smtClean="0">
                <a:solidFill>
                  <a:schemeClr val="bg2"/>
                </a:solidFill>
              </a:rPr>
              <a:t>) - </a:t>
            </a:r>
            <a:r>
              <a:rPr lang="pl-PL" dirty="0" err="1" smtClean="0"/>
              <a:t>generative</a:t>
            </a:r>
            <a:r>
              <a:rPr lang="pl-PL" dirty="0" smtClean="0"/>
              <a:t> model </a:t>
            </a:r>
            <a:r>
              <a:rPr lang="pl-PL" dirty="0" err="1" smtClean="0"/>
              <a:t>approaches</a:t>
            </a:r>
            <a:endParaRPr lang="pl-PL" dirty="0" smtClean="0">
              <a:solidFill>
                <a:schemeClr val="bg2"/>
              </a:solidFill>
            </a:endParaRPr>
          </a:p>
          <a:p>
            <a:pPr lvl="1" eaLnBrk="1" hangingPunct="1"/>
            <a:r>
              <a:rPr lang="pl-PL" dirty="0" smtClean="0"/>
              <a:t>Klasyfikacja poprzez indukcję drzew decyzyjnych</a:t>
            </a:r>
          </a:p>
          <a:p>
            <a:pPr lvl="1" eaLnBrk="1" hangingPunct="1"/>
            <a:r>
              <a:rPr lang="pl-PL" dirty="0" smtClean="0"/>
              <a:t>Klasyfikatory liniowe (LDA, FLA, etc.)</a:t>
            </a:r>
          </a:p>
          <a:p>
            <a:pPr lvl="1" eaLnBrk="1" hangingPunct="1"/>
            <a:r>
              <a:rPr lang="pl-PL" dirty="0" err="1" smtClean="0"/>
              <a:t>Discriminative</a:t>
            </a:r>
            <a:r>
              <a:rPr lang="pl-PL" dirty="0" smtClean="0"/>
              <a:t> Modelling </a:t>
            </a:r>
            <a:r>
              <a:rPr lang="pl-PL" dirty="0" err="1" smtClean="0"/>
              <a:t>Approaches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sz="2200" dirty="0" smtClean="0">
                <a:solidFill>
                  <a:schemeClr val="bg2"/>
                </a:solidFill>
              </a:rPr>
              <a:t>(</a:t>
            </a:r>
            <a:r>
              <a:rPr lang="pl-PL" sz="2200" dirty="0" err="1" smtClean="0">
                <a:solidFill>
                  <a:schemeClr val="bg2"/>
                </a:solidFill>
              </a:rPr>
              <a:t>Linear</a:t>
            </a:r>
            <a:r>
              <a:rPr lang="pl-PL" sz="2200" dirty="0" smtClean="0">
                <a:solidFill>
                  <a:schemeClr val="bg2"/>
                </a:solidFill>
              </a:rPr>
              <a:t> </a:t>
            </a:r>
            <a:r>
              <a:rPr lang="pl-PL" sz="2200" dirty="0" err="1" smtClean="0">
                <a:solidFill>
                  <a:schemeClr val="bg2"/>
                </a:solidFill>
              </a:rPr>
              <a:t>Classifier</a:t>
            </a:r>
            <a:r>
              <a:rPr lang="pl-PL" sz="2200" dirty="0" smtClean="0">
                <a:solidFill>
                  <a:schemeClr val="bg2"/>
                </a:solidFill>
              </a:rPr>
              <a:t>, Logistics </a:t>
            </a:r>
            <a:r>
              <a:rPr lang="pl-PL" sz="2200" dirty="0" err="1" smtClean="0">
                <a:solidFill>
                  <a:schemeClr val="bg2"/>
                </a:solidFill>
              </a:rPr>
              <a:t>Regression</a:t>
            </a:r>
            <a:r>
              <a:rPr lang="pl-PL" sz="2200" dirty="0" smtClean="0">
                <a:solidFill>
                  <a:schemeClr val="bg2"/>
                </a:solidFill>
              </a:rPr>
              <a:t>, SVM)</a:t>
            </a:r>
            <a:endParaRPr lang="pl-PL" dirty="0" smtClean="0"/>
          </a:p>
          <a:p>
            <a:pPr lvl="1" eaLnBrk="1" hangingPunct="1"/>
            <a:r>
              <a:rPr lang="pl-PL" dirty="0" smtClean="0"/>
              <a:t>SVM – (</a:t>
            </a:r>
            <a:r>
              <a:rPr lang="pl-PL" dirty="0" err="1" smtClean="0"/>
              <a:t>Support</a:t>
            </a:r>
            <a:r>
              <a:rPr lang="pl-PL" dirty="0" smtClean="0"/>
              <a:t> </a:t>
            </a:r>
            <a:r>
              <a:rPr lang="pl-PL" dirty="0" err="1" smtClean="0"/>
              <a:t>Vector</a:t>
            </a:r>
            <a:r>
              <a:rPr lang="pl-PL" dirty="0" smtClean="0"/>
              <a:t> </a:t>
            </a:r>
            <a:r>
              <a:rPr lang="pl-PL" dirty="0" err="1" smtClean="0"/>
              <a:t>Machine</a:t>
            </a:r>
            <a:r>
              <a:rPr lang="pl-PL" dirty="0" smtClean="0"/>
              <a:t>) - Metoda wektorów nośnych</a:t>
            </a:r>
          </a:p>
          <a:p>
            <a:pPr lvl="1" eaLnBrk="1" hangingPunct="1"/>
            <a:r>
              <a:rPr lang="pl-PL" dirty="0" smtClean="0"/>
              <a:t>indukcja reguł, zbiory przybliżone, reguły asocjacyjne</a:t>
            </a:r>
          </a:p>
          <a:p>
            <a:pPr lvl="1" eaLnBrk="1" hangingPunct="1"/>
            <a:r>
              <a:rPr lang="pl-PL" dirty="0" smtClean="0"/>
              <a:t>Sieci Neuronowe, </a:t>
            </a:r>
            <a:r>
              <a:rPr lang="pl-PL" dirty="0" err="1" smtClean="0"/>
              <a:t>neuro-fuzzy</a:t>
            </a:r>
            <a:endParaRPr lang="pl-PL" dirty="0" smtClean="0"/>
          </a:p>
          <a:p>
            <a:pPr lvl="1" eaLnBrk="1" hangingPunct="1"/>
            <a:r>
              <a:rPr lang="pl-PL" dirty="0" smtClean="0"/>
              <a:t>Analiza statystyczna, </a:t>
            </a:r>
            <a:r>
              <a:rPr lang="pl-PL" dirty="0" err="1" smtClean="0"/>
              <a:t>Metaheurystyki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sz="2200" dirty="0" smtClean="0">
                <a:solidFill>
                  <a:schemeClr val="bg2"/>
                </a:solidFill>
              </a:rPr>
              <a:t>(np. algorytmy genetyczne)</a:t>
            </a:r>
            <a:endParaRPr lang="pl-PL" dirty="0" smtClean="0">
              <a:solidFill>
                <a:schemeClr val="bg2"/>
              </a:solidFill>
            </a:endParaRPr>
          </a:p>
          <a:p>
            <a:pPr lvl="1" eaLnBrk="1" hangingPunct="1"/>
            <a:r>
              <a:rPr lang="pl-PL" dirty="0" smtClean="0"/>
              <a:t>i inne…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852936"/>
            <a:ext cx="7488237" cy="1008112"/>
          </a:xfrm>
        </p:spPr>
        <p:txBody>
          <a:bodyPr/>
          <a:lstStyle/>
          <a:p>
            <a:pPr eaLnBrk="1" hangingPunct="1"/>
            <a:r>
              <a:rPr lang="pl-PL" dirty="0" smtClean="0"/>
              <a:t>Indukcja drzew klasyfikacyjnych</a:t>
            </a:r>
            <a:br>
              <a:rPr lang="pl-PL" dirty="0" smtClean="0"/>
            </a:b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zmienna zależna: jakościowa</a:t>
            </a:r>
            <a:r>
              <a:rPr lang="pl-PL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006699"/>
                </a:solidFill>
              </a:rPr>
              <a:t>DTs</a:t>
            </a:r>
            <a:r>
              <a:rPr lang="pl-PL" dirty="0" smtClean="0"/>
              <a:t> (</a:t>
            </a:r>
            <a:r>
              <a:rPr lang="pl-PL" dirty="0" err="1" smtClean="0"/>
              <a:t>decision</a:t>
            </a:r>
            <a:r>
              <a:rPr lang="pl-PL" dirty="0" smtClean="0"/>
              <a:t> </a:t>
            </a:r>
            <a:r>
              <a:rPr lang="pl-PL" dirty="0" err="1" smtClean="0"/>
              <a:t>trees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2" y="1268413"/>
            <a:ext cx="8675687" cy="5113337"/>
          </a:xfrm>
        </p:spPr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rodzina algorytmów uczenia maszynowego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uczenie nadzorowane (</a:t>
            </a:r>
            <a:r>
              <a:rPr lang="pl-PL" i="1" dirty="0" err="1" smtClean="0"/>
              <a:t>supervised</a:t>
            </a:r>
            <a:r>
              <a:rPr lang="pl-PL" dirty="0" smtClean="0"/>
              <a:t>), z nauczycielem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dane są opisane kategoriami (etykietowane, </a:t>
            </a:r>
            <a:r>
              <a:rPr lang="en-US" i="1" dirty="0" err="1" smtClean="0"/>
              <a:t>labelled</a:t>
            </a:r>
            <a:r>
              <a:rPr lang="pl-PL" dirty="0" smtClean="0"/>
              <a:t>)</a:t>
            </a:r>
            <a:r>
              <a:rPr lang="en-US" dirty="0" smtClean="0"/>
              <a:t> </a:t>
            </a:r>
            <a:endParaRPr lang="pl-PL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uczenie wykorzystywane m.in.</a:t>
            </a:r>
          </a:p>
          <a:p>
            <a:pPr marL="1004888" lvl="1" indent="-179388">
              <a:buFont typeface="Arial" pitchFamily="34" charset="0"/>
              <a:buChar char="•"/>
            </a:pPr>
            <a:r>
              <a:rPr lang="pl-PL" dirty="0" smtClean="0"/>
              <a:t>w autonomicznych pojazdach do rozpoznawania obiektów, </a:t>
            </a:r>
          </a:p>
          <a:p>
            <a:pPr marL="1004888" lvl="1" indent="-179388">
              <a:buFont typeface="Arial" pitchFamily="34" charset="0"/>
              <a:buChar char="•"/>
            </a:pPr>
            <a:r>
              <a:rPr lang="pl-PL" dirty="0" smtClean="0"/>
              <a:t>w medycynie, </a:t>
            </a:r>
          </a:p>
          <a:p>
            <a:pPr marL="1004888" lvl="1" indent="-179388">
              <a:buFont typeface="Arial" pitchFamily="34" charset="0"/>
              <a:buChar char="•"/>
            </a:pPr>
            <a:r>
              <a:rPr lang="pl-PL" dirty="0" smtClean="0"/>
              <a:t>w ocenie wartości klientów, </a:t>
            </a:r>
          </a:p>
          <a:p>
            <a:pPr marL="1004888" lvl="1" indent="-179388">
              <a:buFont typeface="Arial" pitchFamily="34" charset="0"/>
              <a:buChar char="•"/>
            </a:pPr>
            <a:r>
              <a:rPr lang="pl-PL" dirty="0" err="1" smtClean="0"/>
              <a:t>chatterbotach</a:t>
            </a:r>
            <a:r>
              <a:rPr lang="pl-PL" dirty="0" smtClean="0"/>
              <a:t>, </a:t>
            </a:r>
          </a:p>
          <a:p>
            <a:pPr marL="1004888" lvl="1" indent="-179388">
              <a:buFont typeface="Arial" pitchFamily="34" charset="0"/>
              <a:buChar char="•"/>
            </a:pPr>
            <a:r>
              <a:rPr lang="pl-PL" dirty="0" smtClean="0"/>
              <a:t>itd.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KISIM, </a:t>
            </a:r>
            <a:r>
              <a:rPr lang="pl-PL" dirty="0" err="1" smtClean="0"/>
              <a:t>WIMiIP</a:t>
            </a:r>
            <a:r>
              <a:rPr lang="pl-PL" dirty="0" smtClean="0"/>
              <a:t>, AGH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 and Business Intelligence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43" y="1124744"/>
            <a:ext cx="8770937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502" y="1484784"/>
            <a:ext cx="2736304" cy="213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Klasyfikacja poprzez indukcję drzew</a:t>
            </a:r>
            <a:br>
              <a:rPr lang="pl-PL" sz="2400" smtClean="0"/>
            </a:br>
            <a:r>
              <a:rPr lang="pl-PL" sz="2400" smtClean="0"/>
              <a:t>decyzyjnych 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sz="2400" dirty="0" smtClean="0"/>
              <a:t>		Drzewo decyzyjne jest grafem o strukturze 			drzewiastej, gdzie</a:t>
            </a:r>
          </a:p>
          <a:p>
            <a:pPr marL="2960688" lvl="1" indent="-271463" eaLnBrk="1" hangingPunct="1">
              <a:lnSpc>
                <a:spcPct val="80000"/>
              </a:lnSpc>
            </a:pPr>
            <a:r>
              <a:rPr lang="pl-PL" sz="2000" dirty="0" smtClean="0"/>
              <a:t>każdy węzeł reprezentuje </a:t>
            </a:r>
            <a:r>
              <a:rPr lang="pl-PL" sz="2000" dirty="0" smtClean="0">
                <a:solidFill>
                  <a:srgbClr val="006699"/>
                </a:solidFill>
              </a:rPr>
              <a:t>test</a:t>
            </a:r>
            <a:r>
              <a:rPr lang="pl-PL" sz="2000" dirty="0" smtClean="0"/>
              <a:t> na atrybucie (podział),</a:t>
            </a:r>
          </a:p>
          <a:p>
            <a:pPr marL="2960688" lvl="1" indent="-271463" eaLnBrk="1" hangingPunct="1">
              <a:lnSpc>
                <a:spcPct val="80000"/>
              </a:lnSpc>
            </a:pPr>
            <a:r>
              <a:rPr lang="pl-PL" sz="2000" dirty="0" smtClean="0"/>
              <a:t>każdy łuk (gałąź) reprezentuje </a:t>
            </a:r>
            <a:r>
              <a:rPr lang="pl-PL" sz="2000" dirty="0" smtClean="0">
                <a:solidFill>
                  <a:srgbClr val="006699"/>
                </a:solidFill>
              </a:rPr>
              <a:t>wynik testu</a:t>
            </a:r>
            <a:r>
              <a:rPr lang="pl-PL" sz="2000" dirty="0" smtClean="0"/>
              <a:t>,</a:t>
            </a:r>
          </a:p>
          <a:p>
            <a:pPr marL="2960688" lvl="1" indent="-271463" eaLnBrk="1" hangingPunct="1">
              <a:lnSpc>
                <a:spcPct val="80000"/>
              </a:lnSpc>
            </a:pPr>
            <a:r>
              <a:rPr lang="pl-PL" sz="2000" dirty="0" smtClean="0"/>
              <a:t>każdy liść reprezentuje pojedynczą </a:t>
            </a:r>
            <a:r>
              <a:rPr lang="pl-PL" sz="2000" dirty="0" smtClean="0">
                <a:solidFill>
                  <a:srgbClr val="006699"/>
                </a:solidFill>
              </a:rPr>
              <a:t>klasę</a:t>
            </a:r>
            <a:r>
              <a:rPr lang="pl-PL" sz="2000" dirty="0" smtClean="0"/>
              <a:t> lub rozkład wartości klas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dirty="0" smtClean="0"/>
              <a:t>Drzewo decyzyjne dzieli zbiór treningowy na </a:t>
            </a:r>
            <a:r>
              <a:rPr lang="pl-PL" sz="2400" dirty="0" smtClean="0">
                <a:solidFill>
                  <a:srgbClr val="006699"/>
                </a:solidFill>
              </a:rPr>
              <a:t>partycje</a:t>
            </a:r>
            <a:r>
              <a:rPr lang="pl-PL" sz="2400" dirty="0" smtClean="0"/>
              <a:t> do momentu, w którym każda partycja zawiera dane należące do </a:t>
            </a:r>
            <a:r>
              <a:rPr lang="pl-PL" sz="2400" dirty="0" smtClean="0">
                <a:solidFill>
                  <a:srgbClr val="006699"/>
                </a:solidFill>
              </a:rPr>
              <a:t>jednej klasy</a:t>
            </a:r>
            <a:r>
              <a:rPr lang="pl-PL" sz="2400" dirty="0" smtClean="0"/>
              <a:t>, lub, gdy w ramach partycji dominują dane należące do jednej klasy</a:t>
            </a:r>
          </a:p>
          <a:p>
            <a:pPr eaLnBrk="1" hangingPunct="1">
              <a:lnSpc>
                <a:spcPct val="80000"/>
              </a:lnSpc>
            </a:pPr>
            <a:r>
              <a:rPr lang="pl-PL" sz="2400" dirty="0" smtClean="0"/>
              <a:t>Każdy wierzchołek wewnętrzny (węzeł) drzewa zawiera tzw. </a:t>
            </a:r>
            <a:r>
              <a:rPr lang="pl-PL" sz="2400" b="1" dirty="0" smtClean="0">
                <a:solidFill>
                  <a:srgbClr val="006699"/>
                </a:solidFill>
              </a:rPr>
              <a:t>punkt podziału</a:t>
            </a:r>
            <a:r>
              <a:rPr lang="pl-PL" sz="2400" b="1" dirty="0" smtClean="0"/>
              <a:t> </a:t>
            </a:r>
            <a:r>
              <a:rPr lang="pl-PL" sz="2400" i="1" dirty="0" smtClean="0"/>
              <a:t>(ang. </a:t>
            </a:r>
            <a:r>
              <a:rPr lang="pl-PL" sz="2400" i="1" dirty="0" err="1" smtClean="0"/>
              <a:t>split</a:t>
            </a:r>
            <a:r>
              <a:rPr lang="pl-PL" sz="2400" i="1" dirty="0" smtClean="0"/>
              <a:t> point), </a:t>
            </a:r>
            <a:r>
              <a:rPr lang="pl-PL" sz="2400" dirty="0" smtClean="0"/>
              <a:t>którym jest test na atrybucie (atrybutach), który dzieli zbiór danych na partycje</a:t>
            </a:r>
          </a:p>
        </p:txBody>
      </p:sp>
      <p:cxnSp>
        <p:nvCxnSpPr>
          <p:cNvPr id="10" name="Łącznik prosty ze strzałką 9"/>
          <p:cNvCxnSpPr/>
          <p:nvPr/>
        </p:nvCxnSpPr>
        <p:spPr bwMode="auto">
          <a:xfrm flipV="1">
            <a:off x="2555776" y="2204864"/>
            <a:ext cx="720080" cy="216024"/>
          </a:xfrm>
          <a:prstGeom prst="straightConnector1">
            <a:avLst/>
          </a:prstGeom>
          <a:ln>
            <a:prstDash val="dash"/>
            <a:headEnd type="none" w="med" len="med"/>
            <a:tailEnd type="arrow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 bwMode="auto">
          <a:xfrm flipV="1">
            <a:off x="2555776" y="2780928"/>
            <a:ext cx="720080" cy="72008"/>
          </a:xfrm>
          <a:prstGeom prst="straightConnector1">
            <a:avLst/>
          </a:prstGeom>
          <a:ln>
            <a:prstDash val="dash"/>
            <a:headEnd type="none" w="med" len="med"/>
            <a:tailEnd type="arrow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 bwMode="auto">
          <a:xfrm flipV="1">
            <a:off x="2915816" y="3212976"/>
            <a:ext cx="360040" cy="216024"/>
          </a:xfrm>
          <a:prstGeom prst="straightConnector1">
            <a:avLst/>
          </a:prstGeom>
          <a:ln>
            <a:prstDash val="dash"/>
            <a:headEnd type="none" w="med" len="med"/>
            <a:tailEnd type="arrow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pole tekstowe 25"/>
          <p:cNvSpPr txBox="1"/>
          <p:nvPr/>
        </p:nvSpPr>
        <p:spPr>
          <a:xfrm>
            <a:off x="971600" y="2348880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>
                <a:latin typeface="AntPolt" pitchFamily="2" charset="-18"/>
              </a:rPr>
              <a:t>poziom 1</a:t>
            </a:r>
            <a:endParaRPr lang="pl-PL" i="1" dirty="0">
              <a:latin typeface="AntPolt" pitchFamily="2" charset="-18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971600" y="2996952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>
                <a:latin typeface="AntPolt" pitchFamily="2" charset="-18"/>
              </a:rPr>
              <a:t>poziom 2</a:t>
            </a:r>
            <a:endParaRPr lang="pl-PL" i="1" dirty="0">
              <a:latin typeface="AntPolt" pitchFamily="2" charset="-18"/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179512" y="1268760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>
                <a:latin typeface="AntPolt" pitchFamily="2" charset="-18"/>
              </a:rPr>
              <a:t>poziom 0</a:t>
            </a:r>
          </a:p>
          <a:p>
            <a:pPr algn="ctr"/>
            <a:r>
              <a:rPr lang="pl-PL" i="1" dirty="0" smtClean="0">
                <a:latin typeface="AntPolt" pitchFamily="2" charset="-18"/>
              </a:rPr>
              <a:t>korzeń</a:t>
            </a:r>
            <a:endParaRPr lang="pl-PL" i="1" dirty="0">
              <a:latin typeface="AntPolt" pitchFamily="2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3568" y="0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pl-PL" dirty="0" smtClean="0"/>
              <a:t>indukcja drzew</a:t>
            </a:r>
            <a:endParaRPr lang="en-US" dirty="0">
              <a:latin typeface="Calibri Ligh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097840" cy="303997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divide-and-conquer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Calibri Light" pitchFamily="34" charset="0"/>
              <a:ea typeface="Gothic" pitchFamily="2"/>
              <a:cs typeface="Lucidasans" pitchFamily="2"/>
            </a:endParaRPr>
          </a:p>
          <a:p>
            <a:pPr marL="719138" lvl="2" indent="-261938" hangingPunct="0">
              <a:spcBef>
                <a:spcPts val="598"/>
              </a:spcBef>
              <a:buClr>
                <a:schemeClr val="tx1"/>
              </a:buClr>
              <a:buSzPct val="10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1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: </a:t>
            </a:r>
            <a:r>
              <a:rPr lang="pl-PL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wybierz atrybut podziału korzenia (pełnego zbioru)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/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</a:br>
            <a:r>
              <a:rPr lang="pl-PL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utwórz gałąź</a:t>
            </a:r>
            <a:r>
              <a:rPr lang="pl-PL" sz="20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 dla każdej wartości atrybutu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Calibri Light" pitchFamily="34" charset="0"/>
              <a:ea typeface="Gothic" pitchFamily="2"/>
              <a:cs typeface="Lucidasans" pitchFamily="2"/>
            </a:endParaRPr>
          </a:p>
          <a:p>
            <a:pPr marL="719138" lvl="2" indent="-261938" hangingPunct="0">
              <a:spcBef>
                <a:spcPts val="598"/>
              </a:spcBef>
              <a:buClr>
                <a:schemeClr val="tx1"/>
              </a:buClr>
              <a:buSzPct val="10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2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: </a:t>
            </a:r>
            <a:r>
              <a:rPr lang="pl-PL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podziel zbiór na partycje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/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</a:br>
            <a:r>
              <a:rPr lang="pl-PL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dla każdej gałęzi 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Calibri Light" pitchFamily="34" charset="0"/>
              <a:ea typeface="Gothic" pitchFamily="2"/>
              <a:cs typeface="Lucidasans" pitchFamily="2"/>
            </a:endParaRPr>
          </a:p>
          <a:p>
            <a:pPr marL="719138" lvl="2" indent="-261938" hangingPunct="0">
              <a:spcBef>
                <a:spcPts val="598"/>
              </a:spcBef>
              <a:buClr>
                <a:schemeClr val="tx1"/>
              </a:buClr>
              <a:buSzPct val="10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3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: </a:t>
            </a:r>
            <a:r>
              <a:rPr lang="pl-PL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powtarzaj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 re</a:t>
            </a:r>
            <a:r>
              <a:rPr lang="pl-PL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kursywnie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 </a:t>
            </a:r>
            <a:r>
              <a:rPr lang="pl-PL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dla każdej</a:t>
            </a:r>
            <a:r>
              <a:rPr lang="pl-PL" sz="20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 gałęzi</a:t>
            </a:r>
            <a:br>
              <a:rPr lang="pl-PL" sz="20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</a:br>
            <a:r>
              <a:rPr lang="pl-PL" sz="2000" baseline="0" dirty="0" smtClean="0"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używaj</a:t>
            </a:r>
            <a:r>
              <a:rPr lang="pl-PL" sz="2000" dirty="0" smtClean="0"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 tylko instancji należących do partycji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latin typeface="Calibri Light" pitchFamily="34" charset="0"/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przerwij, jeśli wszystkie instancje należą do jednej klasy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Calibri Light" pitchFamily="34" charset="0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85913"/>
            <a:ext cx="9144000" cy="355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82626" name="Picture 2" descr="https://cdn-images-1.medium.com/max/2000/0*cant-HQdfMju-Gx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556792"/>
            <a:ext cx="8886825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Czy dziś grać w golfa?</a:t>
            </a:r>
          </a:p>
        </p:txBody>
      </p:sp>
      <p:pic>
        <p:nvPicPr>
          <p:cNvPr id="1044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268413"/>
            <a:ext cx="715168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6730" y="1275636"/>
            <a:ext cx="5356277" cy="507481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827584" y="0"/>
            <a:ext cx="7543800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0" tIns="44280" rIns="90360" bIns="4428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j-ea"/>
                <a:cs typeface="+mj-cs"/>
              </a:rPr>
              <a:t>wybór predyktora</a:t>
            </a:r>
            <a:r>
              <a:rPr kumimoji="0" lang="pl-PL" sz="2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j-ea"/>
                <a:cs typeface="+mj-cs"/>
              </a:rPr>
              <a:t> (1)</a:t>
            </a:r>
            <a:endParaRPr kumimoji="0" lang="en-US" sz="2800" b="0" i="0" u="none" strike="noStrike" kern="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268760"/>
            <a:ext cx="5410303" cy="5126003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27584" y="0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>
              <a:defRPr/>
            </a:pPr>
            <a:r>
              <a:rPr lang="pl-PL" dirty="0" smtClean="0">
                <a:solidFill>
                  <a:srgbClr val="000000"/>
                </a:solidFill>
                <a:ea typeface="+mn-ea"/>
                <a:cs typeface="+mn-cs"/>
              </a:rPr>
              <a:t>wybór predyktora</a:t>
            </a:r>
            <a:r>
              <a:rPr lang="pl-PL" baseline="30000" dirty="0" smtClean="0">
                <a:solidFill>
                  <a:srgbClr val="000000"/>
                </a:solidFill>
                <a:ea typeface="+mn-ea"/>
                <a:cs typeface="+mn-cs"/>
              </a:rPr>
              <a:t> (2)</a:t>
            </a:r>
            <a:endParaRPr lang="en-US" baseline="300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1447560" y="1142640"/>
            <a:ext cx="6019919" cy="5181480"/>
            <a:chOff x="1447560" y="1142640"/>
            <a:chExt cx="6019919" cy="5181480"/>
          </a:xfrm>
        </p:grpSpPr>
        <p:grpSp>
          <p:nvGrpSpPr>
            <p:cNvPr id="4" name="Group 7"/>
            <p:cNvGrpSpPr/>
            <p:nvPr/>
          </p:nvGrpSpPr>
          <p:grpSpPr>
            <a:xfrm>
              <a:off x="5105160" y="1142640"/>
              <a:ext cx="2362319" cy="2438279"/>
              <a:chOff x="5105160" y="1142640"/>
              <a:chExt cx="2362319" cy="2438279"/>
            </a:xfrm>
          </p:grpSpPr>
          <p:sp>
            <p:nvSpPr>
              <p:cNvPr id="9" name="Straight Connector 8"/>
              <p:cNvSpPr/>
              <p:nvPr/>
            </p:nvSpPr>
            <p:spPr>
              <a:xfrm flipV="1">
                <a:off x="5105520" y="1142640"/>
                <a:ext cx="2361959" cy="2438279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  <p:sp>
            <p:nvSpPr>
              <p:cNvPr id="10" name="Straight Connector 9"/>
              <p:cNvSpPr/>
              <p:nvPr/>
            </p:nvSpPr>
            <p:spPr>
              <a:xfrm flipH="1" flipV="1">
                <a:off x="5105160" y="1142640"/>
                <a:ext cx="2361959" cy="2438279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</p:grpSp>
        <p:grpSp>
          <p:nvGrpSpPr>
            <p:cNvPr id="5" name="Group 10"/>
            <p:cNvGrpSpPr/>
            <p:nvPr/>
          </p:nvGrpSpPr>
          <p:grpSpPr>
            <a:xfrm>
              <a:off x="5105160" y="3885839"/>
              <a:ext cx="2362319" cy="2438281"/>
              <a:chOff x="5105160" y="3885839"/>
              <a:chExt cx="2362319" cy="2438281"/>
            </a:xfrm>
          </p:grpSpPr>
          <p:sp>
            <p:nvSpPr>
              <p:cNvPr id="12" name="Straight Connector 11"/>
              <p:cNvSpPr/>
              <p:nvPr/>
            </p:nvSpPr>
            <p:spPr>
              <a:xfrm flipV="1">
                <a:off x="5105520" y="3885839"/>
                <a:ext cx="2361959" cy="2438281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  <p:sp>
            <p:nvSpPr>
              <p:cNvPr id="13" name="Straight Connector 12"/>
              <p:cNvSpPr/>
              <p:nvPr/>
            </p:nvSpPr>
            <p:spPr>
              <a:xfrm flipH="1" flipV="1">
                <a:off x="5105160" y="3885839"/>
                <a:ext cx="2361959" cy="2438281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</p:grpSp>
        <p:grpSp>
          <p:nvGrpSpPr>
            <p:cNvPr id="6" name="Group 13"/>
            <p:cNvGrpSpPr/>
            <p:nvPr/>
          </p:nvGrpSpPr>
          <p:grpSpPr>
            <a:xfrm>
              <a:off x="1447560" y="3885839"/>
              <a:ext cx="2362320" cy="2438281"/>
              <a:chOff x="1447560" y="3885839"/>
              <a:chExt cx="2362320" cy="2438281"/>
            </a:xfrm>
          </p:grpSpPr>
          <p:sp>
            <p:nvSpPr>
              <p:cNvPr id="15" name="Straight Connector 14"/>
              <p:cNvSpPr/>
              <p:nvPr/>
            </p:nvSpPr>
            <p:spPr>
              <a:xfrm flipV="1">
                <a:off x="1447919" y="3885839"/>
                <a:ext cx="2361961" cy="2438281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  <p:sp>
            <p:nvSpPr>
              <p:cNvPr id="16" name="Straight Connector 15"/>
              <p:cNvSpPr/>
              <p:nvPr/>
            </p:nvSpPr>
            <p:spPr>
              <a:xfrm flipH="1" flipV="1">
                <a:off x="1447560" y="3885839"/>
                <a:ext cx="2361960" cy="2438281"/>
              </a:xfrm>
              <a:prstGeom prst="line">
                <a:avLst/>
              </a:prstGeom>
              <a:noFill/>
              <a:ln w="38160">
                <a:solidFill>
                  <a:srgbClr val="008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2400" b="0" i="0" u="none" strike="noStrike" baseline="0">
                  <a:ln>
                    <a:noFill/>
                  </a:ln>
                  <a:solidFill>
                    <a:srgbClr val="00DCFF"/>
                  </a:solidFill>
                  <a:latin typeface="Utopia" pitchFamily="18"/>
                  <a:ea typeface="Gothic" pitchFamily="2"/>
                  <a:cs typeface="Lucidasans" pitchFamily="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3212976"/>
            <a:ext cx="47148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8291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251520" y="2852936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pl-PL" sz="2400" dirty="0" smtClean="0">
                <a:latin typeface="Calibri Light" pitchFamily="34" charset="0"/>
              </a:rPr>
              <a:t>atrybut ma być użyteczny w klasyfikacji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sz="2400" dirty="0" smtClean="0">
                <a:latin typeface="Calibri Light" pitchFamily="34" charset="0"/>
              </a:rPr>
              <a:t>potrzebna jest miara jakości</a:t>
            </a:r>
            <a:r>
              <a:rPr lang="en-US" sz="2400" dirty="0" smtClean="0">
                <a:latin typeface="Calibri Light" pitchFamily="34" charset="0"/>
              </a:rPr>
              <a:t> </a:t>
            </a:r>
            <a:r>
              <a:rPr lang="pl-PL" sz="2400" dirty="0" smtClean="0">
                <a:latin typeface="Calibri Light" pitchFamily="34" charset="0"/>
              </a:rPr>
              <a:t/>
            </a:r>
            <a:br>
              <a:rPr lang="pl-PL" sz="2400" dirty="0" smtClean="0">
                <a:latin typeface="Calibri Light" pitchFamily="34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Calibri Light" pitchFamily="34" charset="0"/>
              </a:rPr>
              <a:t>(</a:t>
            </a:r>
            <a:r>
              <a:rPr lang="en-US" sz="2400" dirty="0" err="1" smtClean="0">
                <a:solidFill>
                  <a:srgbClr val="C00000"/>
                </a:solidFill>
                <a:latin typeface="Calibri Light" pitchFamily="34" charset="0"/>
              </a:rPr>
              <a:t>im</a:t>
            </a:r>
            <a:r>
              <a:rPr lang="en-US" sz="2400" dirty="0" smtClean="0">
                <a:solidFill>
                  <a:srgbClr val="C00000"/>
                </a:solidFill>
                <a:latin typeface="Calibri Light" pitchFamily="34" charset="0"/>
              </a:rPr>
              <a:t>)purity function</a:t>
            </a:r>
            <a:endParaRPr lang="pl-PL" sz="2400" dirty="0" smtClean="0">
              <a:solidFill>
                <a:srgbClr val="C00000"/>
              </a:solidFill>
              <a:latin typeface="Calibri Light" pitchFamily="34" charset="0"/>
            </a:endParaRPr>
          </a:p>
          <a:p>
            <a:pPr marL="269875" indent="-269875">
              <a:buFont typeface="Arial" pitchFamily="34" charset="0"/>
              <a:buChar char="•"/>
            </a:pPr>
            <a:r>
              <a:rPr lang="pl-PL" sz="2400" dirty="0" smtClean="0">
                <a:latin typeface="Calibri Light" pitchFamily="34" charset="0"/>
              </a:rPr>
              <a:t>mierzymy stopień separacji obiektów</a:t>
            </a:r>
            <a:r>
              <a:rPr lang="en-US" sz="2400" dirty="0" smtClean="0">
                <a:latin typeface="Calibri Light" pitchFamily="34" charset="0"/>
              </a:rPr>
              <a:t> </a:t>
            </a:r>
            <a:r>
              <a:rPr lang="pl-PL" sz="2400" dirty="0" smtClean="0">
                <a:latin typeface="Calibri Light" pitchFamily="34" charset="0"/>
              </a:rPr>
              <a:t>względem klas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sz="2400" dirty="0" smtClean="0">
                <a:latin typeface="Calibri Light" pitchFamily="34" charset="0"/>
              </a:rPr>
              <a:t>wybieramy atrybut dający </a:t>
            </a:r>
            <a:br>
              <a:rPr lang="pl-PL" sz="2400" dirty="0" smtClean="0">
                <a:latin typeface="Calibri Light" pitchFamily="34" charset="0"/>
              </a:rPr>
            </a:br>
            <a:r>
              <a:rPr lang="pl-PL" sz="2400" dirty="0" smtClean="0">
                <a:latin typeface="Calibri Light" pitchFamily="34" charset="0"/>
              </a:rPr>
              <a:t>„</a:t>
            </a:r>
            <a:r>
              <a:rPr lang="pl-PL" sz="2400" dirty="0" smtClean="0">
                <a:solidFill>
                  <a:srgbClr val="C00000"/>
                </a:solidFill>
                <a:latin typeface="Calibri Light" pitchFamily="34" charset="0"/>
              </a:rPr>
              <a:t>najczystszy</a:t>
            </a:r>
            <a:r>
              <a:rPr lang="pl-PL" sz="2400" dirty="0" smtClean="0">
                <a:latin typeface="Calibri Light" pitchFamily="34" charset="0"/>
              </a:rPr>
              <a:t>” klasowo podział </a:t>
            </a:r>
          </a:p>
          <a:p>
            <a:pPr marL="269875" indent="-269875"/>
            <a:r>
              <a:rPr lang="pl-PL" sz="2400" dirty="0" smtClean="0">
                <a:latin typeface="Calibri Light" pitchFamily="34" charset="0"/>
              </a:rPr>
              <a:t>	i </a:t>
            </a:r>
            <a:r>
              <a:rPr lang="pl-PL" sz="2400" dirty="0" smtClean="0">
                <a:solidFill>
                  <a:srgbClr val="C00000"/>
                </a:solidFill>
                <a:latin typeface="Calibri Light" pitchFamily="34" charset="0"/>
              </a:rPr>
              <a:t>najmniejsze drzewo</a:t>
            </a:r>
            <a:endParaRPr lang="pl-PL" sz="2400" dirty="0">
              <a:solidFill>
                <a:srgbClr val="C00000"/>
              </a:solidFill>
              <a:latin typeface="Calibri Light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27584" y="0"/>
            <a:ext cx="7543800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0" tIns="44280" rIns="90360" bIns="4428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 eaLnBrk="0" hangingPunct="0">
              <a:defRPr/>
            </a:pPr>
            <a:r>
              <a:rPr lang="pl-PL" sz="2800" kern="0" dirty="0" smtClean="0">
                <a:solidFill>
                  <a:srgbClr val="000000"/>
                </a:solidFill>
                <a:latin typeface="Calibri Light" pitchFamily="34" charset="0"/>
              </a:rPr>
              <a:t>wybór predyktora</a:t>
            </a:r>
            <a:r>
              <a:rPr lang="pl-PL" sz="2800" kern="0" baseline="30000" dirty="0" smtClean="0">
                <a:solidFill>
                  <a:srgbClr val="000000"/>
                </a:solidFill>
                <a:latin typeface="Calibri Light" pitchFamily="34" charset="0"/>
              </a:rPr>
              <a:t> (3)</a:t>
            </a:r>
            <a:endParaRPr lang="en-US" sz="2800" kern="0" baseline="30000" dirty="0">
              <a:solidFill>
                <a:srgbClr val="000000"/>
              </a:solidFill>
              <a:latin typeface="Calibri Light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5868144" y="1124744"/>
            <a:ext cx="2736304" cy="16685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 smtClean="0">
                <a:latin typeface="Calibri Light" pitchFamily="34" charset="0"/>
              </a:rPr>
              <a:t>miara </a:t>
            </a:r>
            <a:r>
              <a:rPr lang="en-US" dirty="0" smtClean="0">
                <a:latin typeface="Calibri Light" pitchFamily="34" charset="0"/>
              </a:rPr>
              <a:t>(</a:t>
            </a:r>
            <a:r>
              <a:rPr lang="pl-PL" dirty="0" smtClean="0">
                <a:latin typeface="Calibri Light" pitchFamily="34" charset="0"/>
              </a:rPr>
              <a:t>nie</a:t>
            </a:r>
            <a:r>
              <a:rPr lang="en-US" dirty="0" smtClean="0">
                <a:latin typeface="Calibri Light" pitchFamily="34" charset="0"/>
              </a:rPr>
              <a:t>)</a:t>
            </a:r>
            <a:r>
              <a:rPr lang="pl-PL" dirty="0" smtClean="0">
                <a:latin typeface="Calibri Light" pitchFamily="34" charset="0"/>
              </a:rPr>
              <a:t>czystości: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err="1" smtClean="0">
                <a:latin typeface="Calibri Light" pitchFamily="34" charset="0"/>
              </a:rPr>
              <a:t>information</a:t>
            </a:r>
            <a:r>
              <a:rPr lang="pl-PL" dirty="0" smtClean="0">
                <a:latin typeface="Calibri Light" pitchFamily="34" charset="0"/>
              </a:rPr>
              <a:t> </a:t>
            </a:r>
            <a:r>
              <a:rPr lang="pl-PL" dirty="0" err="1" smtClean="0">
                <a:latin typeface="Calibri Light" pitchFamily="34" charset="0"/>
              </a:rPr>
              <a:t>gain</a:t>
            </a:r>
            <a:r>
              <a:rPr lang="pl-PL" dirty="0" smtClean="0">
                <a:latin typeface="Calibri Light" pitchFamily="34" charset="0"/>
              </a:rPr>
              <a:t>,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err="1" smtClean="0">
                <a:latin typeface="Calibri Light" pitchFamily="34" charset="0"/>
              </a:rPr>
              <a:t>entropy</a:t>
            </a:r>
            <a:endParaRPr lang="pl-PL" dirty="0" smtClean="0">
              <a:latin typeface="Calibri Light" pitchFamily="34" charset="0"/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pl-PL" dirty="0" err="1" smtClean="0">
                <a:latin typeface="Calibri Light" pitchFamily="34" charset="0"/>
              </a:rPr>
              <a:t>Gini</a:t>
            </a:r>
            <a:r>
              <a:rPr lang="pl-PL" dirty="0" smtClean="0">
                <a:latin typeface="Calibri Light" pitchFamily="34" charset="0"/>
              </a:rPr>
              <a:t> </a:t>
            </a:r>
            <a:r>
              <a:rPr lang="pl-PL" dirty="0" err="1" smtClean="0">
                <a:latin typeface="Calibri Light" pitchFamily="34" charset="0"/>
              </a:rPr>
              <a:t>Index</a:t>
            </a:r>
            <a:endParaRPr lang="pl-PL" dirty="0" smtClean="0">
              <a:latin typeface="Calibri Light" pitchFamily="34" charset="0"/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pl-PL" sz="2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10" y="1268760"/>
            <a:ext cx="8892480" cy="427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27584" y="0"/>
            <a:ext cx="7543800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60" tIns="44280" rIns="90360" bIns="4428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 eaLnBrk="0" hangingPunct="0">
              <a:defRPr/>
            </a:pPr>
            <a:r>
              <a:rPr lang="pl-PL" sz="2800" kern="0" dirty="0" smtClean="0">
                <a:solidFill>
                  <a:srgbClr val="000000"/>
                </a:solidFill>
                <a:latin typeface="Calibri Light" pitchFamily="34" charset="0"/>
              </a:rPr>
              <a:t>wybór predyktora</a:t>
            </a:r>
            <a:r>
              <a:rPr lang="pl-PL" sz="2800" kern="0" baseline="30000" dirty="0" smtClean="0">
                <a:solidFill>
                  <a:srgbClr val="000000"/>
                </a:solidFill>
                <a:latin typeface="Calibri Light" pitchFamily="34" charset="0"/>
              </a:rPr>
              <a:t> (4)</a:t>
            </a:r>
            <a:endParaRPr lang="en-US" sz="2800" kern="0" baseline="30000" dirty="0">
              <a:solidFill>
                <a:srgbClr val="000000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Kryteria oceny podziału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860800"/>
            <a:ext cx="4032250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sz="1400" smtClean="0"/>
              <a:t>Entropia jest miarą stopnia nieuporządkowania.  Im mniejsza wartość entropii, tym większa „czystość" podziału zbioru S na partycje</a:t>
            </a:r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933825"/>
            <a:ext cx="3357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052513"/>
            <a:ext cx="56880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781300"/>
            <a:ext cx="5616575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724400"/>
            <a:ext cx="56896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1916113"/>
            <a:ext cx="424815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5219700" y="1989138"/>
            <a:ext cx="2160588" cy="287337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5292725" y="3933825"/>
            <a:ext cx="3382963" cy="503238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2700338" y="1052513"/>
            <a:ext cx="1655762" cy="215900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3419475" y="2852738"/>
            <a:ext cx="1081088" cy="288925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1979613" y="4724400"/>
            <a:ext cx="2232025" cy="288925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of Big Data, Data Science &amp; Data Mining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916832"/>
            <a:ext cx="5111799" cy="720080"/>
          </a:xfrm>
        </p:spPr>
        <p:txBody>
          <a:bodyPr/>
          <a:lstStyle/>
          <a:p>
            <a:r>
              <a:rPr lang="pl-PL" i="1" dirty="0" smtClean="0"/>
              <a:t>„</a:t>
            </a:r>
            <a:r>
              <a:rPr lang="en-US" i="1" dirty="0" smtClean="0"/>
              <a:t>data rich but information poor</a:t>
            </a:r>
            <a:r>
              <a:rPr lang="pl-PL" i="1" dirty="0" smtClean="0"/>
              <a:t>”</a:t>
            </a:r>
            <a:endParaRPr lang="pl-PL" i="1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6535594" y="620688"/>
            <a:ext cx="2547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err="1" smtClean="0">
                <a:latin typeface="Courier New" pitchFamily="49" charset="0"/>
                <a:cs typeface="Courier New" pitchFamily="49" charset="0"/>
              </a:rPr>
              <a:t>datasciencecentral.com</a:t>
            </a:r>
            <a:endParaRPr lang="pl-PL" sz="1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048000"/>
            <a:ext cx="609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7343800" y="31409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Calibri Light" pitchFamily="34" charset="0"/>
              </a:rPr>
              <a:t>ślepcy i słoń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771800" y="1052736"/>
            <a:ext cx="1366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latin typeface="Calibri Light" pitchFamily="34" charset="0"/>
              </a:rPr>
              <a:t>data science: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355976" y="10527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latin typeface="Calibri Light" pitchFamily="34" charset="0"/>
              </a:rPr>
              <a:t>“a set of fundamental principles that support and guide the principled extraction of information and knowledge from data.”</a:t>
            </a:r>
            <a:endParaRPr lang="pl-PL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Obcinanie drzewa </a:t>
            </a:r>
            <a:r>
              <a:rPr lang="pl-PL" baseline="30000" dirty="0" smtClean="0"/>
              <a:t>(1) 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400" dirty="0" smtClean="0"/>
              <a:t>Algorytmy indukcji drzew dążą do możliwie najlepszej klasyfikacji, co prowadzi do przeuczenia (szum i punkty osobliwe)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dirty="0" smtClean="0">
                <a:solidFill>
                  <a:srgbClr val="006699"/>
                </a:solidFill>
              </a:rPr>
              <a:t>Przycinanie drzew decyzyjnych</a:t>
            </a:r>
            <a:r>
              <a:rPr lang="pl-PL" sz="2400" dirty="0" smtClean="0"/>
              <a:t> - usuwanie mało wiarygodnych gałęzi</a:t>
            </a:r>
          </a:p>
          <a:p>
            <a:pPr lvl="1" eaLnBrk="1" hangingPunct="1">
              <a:lnSpc>
                <a:spcPct val="90000"/>
              </a:lnSpc>
            </a:pPr>
            <a:r>
              <a:rPr lang="pl-PL" sz="2000" dirty="0" smtClean="0"/>
              <a:t>poprawia </a:t>
            </a:r>
            <a:r>
              <a:rPr lang="pl-PL" sz="2000" dirty="0" smtClean="0">
                <a:solidFill>
                  <a:srgbClr val="006699"/>
                </a:solidFill>
              </a:rPr>
              <a:t>efektywność</a:t>
            </a:r>
            <a:r>
              <a:rPr lang="pl-PL" sz="2000" dirty="0" smtClean="0"/>
              <a:t> klasyfikacji</a:t>
            </a:r>
          </a:p>
          <a:p>
            <a:pPr lvl="1" eaLnBrk="1" hangingPunct="1">
              <a:lnSpc>
                <a:spcPct val="90000"/>
              </a:lnSpc>
            </a:pPr>
            <a:r>
              <a:rPr lang="pl-PL" sz="2000" dirty="0" smtClean="0"/>
              <a:t>poprawia zdolność klasyfikatora do klasyfikacji </a:t>
            </a:r>
            <a:r>
              <a:rPr lang="pl-PL" sz="2000" dirty="0" smtClean="0">
                <a:solidFill>
                  <a:srgbClr val="006699"/>
                </a:solidFill>
              </a:rPr>
              <a:t>nowych</a:t>
            </a:r>
            <a:r>
              <a:rPr lang="pl-PL" sz="2000" dirty="0" smtClean="0"/>
              <a:t> przypadków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dirty="0" smtClean="0"/>
              <a:t>Metody przycinania drzew decyzyjnych - bazują najczęściej na </a:t>
            </a:r>
            <a:r>
              <a:rPr lang="pl-PL" sz="2400" dirty="0" smtClean="0">
                <a:solidFill>
                  <a:srgbClr val="006699"/>
                </a:solidFill>
              </a:rPr>
              <a:t>miarach statystycznych</a:t>
            </a:r>
          </a:p>
        </p:txBody>
      </p:sp>
      <p:pic>
        <p:nvPicPr>
          <p:cNvPr id="181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820687"/>
            <a:ext cx="3504456" cy="20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672520"/>
            <a:ext cx="2391172" cy="218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414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4067944" y="6237312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 smtClean="0"/>
              <a:t>Przykład drzewa bez przycięcia (</a:t>
            </a:r>
            <a:r>
              <a:rPr lang="pl-PL" i="1" dirty="0" err="1" smtClean="0"/>
              <a:t>DataCamp</a:t>
            </a:r>
            <a:r>
              <a:rPr lang="pl-PL" i="1" dirty="0" smtClean="0"/>
              <a:t>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Obcinanie drzewa </a:t>
            </a:r>
            <a:r>
              <a:rPr lang="pl-PL" baseline="30000" dirty="0" smtClean="0"/>
              <a:t>(2)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1463" indent="-271463" eaLnBrk="1" hangingPunct="1"/>
            <a:r>
              <a:rPr lang="pl-PL" sz="2400" smtClean="0"/>
              <a:t>Dwa podejścia do problemu przycinania drzew decyzyjnych: </a:t>
            </a:r>
          </a:p>
          <a:p>
            <a:pPr marL="271463" indent="-271463" eaLnBrk="1" hangingPunct="1">
              <a:buFont typeface="Georgia" pitchFamily="18" charset="0"/>
              <a:buChar char="—"/>
            </a:pPr>
            <a:r>
              <a:rPr lang="pl-PL" sz="2400" smtClean="0"/>
              <a:t>wstępne przycinanie drzewa decyzyjnego (</a:t>
            </a:r>
            <a:r>
              <a:rPr lang="pl-PL" sz="2400" i="1" smtClean="0">
                <a:solidFill>
                  <a:srgbClr val="006699"/>
                </a:solidFill>
              </a:rPr>
              <a:t>prepruning</a:t>
            </a:r>
            <a:r>
              <a:rPr lang="pl-PL" sz="2400" smtClean="0"/>
              <a:t>)</a:t>
            </a:r>
          </a:p>
          <a:p>
            <a:pPr lvl="1" eaLnBrk="1" hangingPunct="1"/>
            <a:r>
              <a:rPr lang="pl-PL" sz="2000" smtClean="0"/>
              <a:t>polega na przycięciu drzewa przez wcześniejsze </a:t>
            </a:r>
            <a:r>
              <a:rPr lang="pl-PL" sz="2000" smtClean="0">
                <a:solidFill>
                  <a:srgbClr val="006699"/>
                </a:solidFill>
              </a:rPr>
              <a:t>zatrzymanie</a:t>
            </a:r>
            <a:r>
              <a:rPr lang="pl-PL" sz="2000" smtClean="0"/>
              <a:t> procedury konstrukcji drzewa. Wprowadzamy </a:t>
            </a:r>
            <a:r>
              <a:rPr lang="pl-PL" sz="2000" smtClean="0">
                <a:solidFill>
                  <a:srgbClr val="006699"/>
                </a:solidFill>
              </a:rPr>
              <a:t>warunek stopu</a:t>
            </a:r>
            <a:r>
              <a:rPr lang="pl-PL" sz="2000" smtClean="0"/>
              <a:t>, który wstrzymuje dalsze dzielenie zbioru treningowego na partycje. Przykładowym warunkiem stopu jest przyjęcie </a:t>
            </a:r>
            <a:r>
              <a:rPr lang="pl-PL" sz="2000" smtClean="0">
                <a:solidFill>
                  <a:srgbClr val="006699"/>
                </a:solidFill>
              </a:rPr>
              <a:t>minimalnej liczby elementów</a:t>
            </a:r>
            <a:r>
              <a:rPr lang="pl-PL" sz="2000" smtClean="0"/>
              <a:t> należących do partycji, która podlega dzieleniu.</a:t>
            </a:r>
          </a:p>
          <a:p>
            <a:pPr marL="271463" indent="-271463" eaLnBrk="1" hangingPunct="1">
              <a:buFont typeface="Georgia" pitchFamily="18" charset="0"/>
              <a:buChar char="—"/>
            </a:pPr>
            <a:r>
              <a:rPr lang="pl-PL" sz="2400" smtClean="0"/>
              <a:t>przycinanie drzewa po zakończeniu konstrukcji drzewa (</a:t>
            </a:r>
            <a:r>
              <a:rPr lang="pl-PL" sz="2400" i="1" smtClean="0">
                <a:solidFill>
                  <a:srgbClr val="006699"/>
                </a:solidFill>
              </a:rPr>
              <a:t>postpruning</a:t>
            </a:r>
            <a:r>
              <a:rPr lang="pl-PL" sz="2400" smtClean="0"/>
              <a:t>) </a:t>
            </a:r>
          </a:p>
          <a:p>
            <a:pPr lvl="1" eaLnBrk="1" hangingPunct="1"/>
            <a:r>
              <a:rPr lang="pl-PL" sz="2000" smtClean="0"/>
              <a:t>	bazuje na miarach statystycznych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dirty="0" smtClean="0"/>
              <a:t>ekstrakcja reguł </a:t>
            </a:r>
            <a:r>
              <a:rPr lang="pl-PL" sz="2400" baseline="30000" dirty="0" smtClean="0"/>
              <a:t>(1)</a:t>
            </a:r>
            <a:r>
              <a:rPr lang="pl-PL" sz="2400" dirty="0" smtClean="0"/>
              <a:t> 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29600" cy="3960787"/>
          </a:xfrm>
        </p:spPr>
        <p:txBody>
          <a:bodyPr/>
          <a:lstStyle/>
          <a:p>
            <a:pPr marL="446088" indent="-446088" eaLnBrk="1" hangingPunct="1">
              <a:buFont typeface="Georgia" pitchFamily="18" charset="0"/>
              <a:buChar char="—"/>
            </a:pPr>
            <a:r>
              <a:rPr lang="pl-PL" sz="2400" dirty="0" smtClean="0"/>
              <a:t>drzewo decyzyjne można przedstawić w postaci zbioru tzw. </a:t>
            </a:r>
            <a:r>
              <a:rPr lang="pl-PL" sz="2400" dirty="0" smtClean="0">
                <a:solidFill>
                  <a:srgbClr val="006699"/>
                </a:solidFill>
              </a:rPr>
              <a:t>reguł klasyfikacyjnych</a:t>
            </a:r>
            <a:r>
              <a:rPr lang="pl-PL" sz="2400" dirty="0" smtClean="0"/>
              <a:t> postaci </a:t>
            </a:r>
            <a:r>
              <a:rPr lang="pl-PL" sz="2000" i="1" dirty="0" err="1" smtClean="0">
                <a:latin typeface="Times New Roman" pitchFamily="18" charset="0"/>
                <a:cs typeface="Times New Roman" pitchFamily="18" charset="0"/>
              </a:rPr>
              <a:t>IF-THEN</a:t>
            </a:r>
            <a:endParaRPr lang="pl-PL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46088" indent="-446088" eaLnBrk="1" hangingPunct="1">
              <a:buFont typeface="Georgia" pitchFamily="18" charset="0"/>
              <a:buChar char="—"/>
            </a:pPr>
            <a:r>
              <a:rPr lang="pl-PL" sz="2400" dirty="0" smtClean="0"/>
              <a:t>dla każdej </a:t>
            </a:r>
            <a:r>
              <a:rPr lang="pl-PL" sz="2400" dirty="0" smtClean="0">
                <a:solidFill>
                  <a:srgbClr val="006699"/>
                </a:solidFill>
              </a:rPr>
              <a:t>ścieżki</a:t>
            </a:r>
            <a:r>
              <a:rPr lang="pl-PL" sz="2400" dirty="0" smtClean="0"/>
              <a:t> drzewa decyzyjnego, łączącej korzeń drzewa z liściem drzewa tworzymy regułę klasyfikacyjną</a:t>
            </a:r>
          </a:p>
          <a:p>
            <a:pPr marL="446088" indent="-446088" eaLnBrk="1" hangingPunct="1">
              <a:buFont typeface="Georgia" pitchFamily="18" charset="0"/>
              <a:buChar char="—"/>
            </a:pPr>
            <a:r>
              <a:rPr lang="pl-PL" sz="2400" dirty="0" smtClean="0"/>
              <a:t>każda </a:t>
            </a:r>
            <a:r>
              <a:rPr lang="pl-PL" sz="2400" dirty="0" smtClean="0">
                <a:solidFill>
                  <a:srgbClr val="C00000"/>
                </a:solidFill>
              </a:rPr>
              <a:t>gałąź</a:t>
            </a:r>
            <a:r>
              <a:rPr lang="pl-PL" sz="2400" dirty="0" smtClean="0"/>
              <a:t> tworzy </a:t>
            </a:r>
            <a:r>
              <a:rPr lang="pl-PL" sz="2400" dirty="0" smtClean="0">
                <a:solidFill>
                  <a:srgbClr val="006699"/>
                </a:solidFill>
              </a:rPr>
              <a:t>poprzednik (przesłanki) </a:t>
            </a:r>
            <a:r>
              <a:rPr lang="pl-PL" sz="2400" dirty="0" smtClean="0"/>
              <a:t>reguły klasyfikacyjnej: koniunkcja par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&lt;atrybut, wartość&gt;</a:t>
            </a:r>
            <a:endParaRPr lang="pl-PL" sz="2400" dirty="0" smtClean="0"/>
          </a:p>
          <a:p>
            <a:pPr marL="446088" indent="-446088" eaLnBrk="1" hangingPunct="1">
              <a:buFont typeface="Georgia" pitchFamily="18" charset="0"/>
              <a:buChar char="—"/>
            </a:pPr>
            <a:r>
              <a:rPr lang="pl-PL" sz="2400" dirty="0" smtClean="0"/>
              <a:t>każdy </a:t>
            </a:r>
            <a:r>
              <a:rPr lang="pl-PL" sz="2400" dirty="0" smtClean="0">
                <a:solidFill>
                  <a:srgbClr val="C00000"/>
                </a:solidFill>
              </a:rPr>
              <a:t>liść</a:t>
            </a:r>
            <a:r>
              <a:rPr lang="pl-PL" sz="2400" dirty="0" smtClean="0"/>
              <a:t> tworzy </a:t>
            </a:r>
            <a:r>
              <a:rPr lang="pl-PL" sz="2400" dirty="0" smtClean="0">
                <a:solidFill>
                  <a:srgbClr val="006699"/>
                </a:solidFill>
              </a:rPr>
              <a:t>następnik</a:t>
            </a:r>
            <a:r>
              <a:rPr lang="pl-PL" sz="2400" dirty="0" smtClean="0"/>
              <a:t> </a:t>
            </a:r>
            <a:r>
              <a:rPr lang="pl-PL" sz="2400" dirty="0" smtClean="0">
                <a:solidFill>
                  <a:srgbClr val="006699"/>
                </a:solidFill>
              </a:rPr>
              <a:t>(konkluzję)</a:t>
            </a:r>
            <a:r>
              <a:rPr lang="pl-PL" sz="2400" dirty="0" smtClean="0"/>
              <a:t> reguły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Ekstrakcja reguł klasyfikacyjnych </a:t>
            </a:r>
            <a:br>
              <a:rPr lang="pl-PL" sz="2400" smtClean="0"/>
            </a:br>
            <a:r>
              <a:rPr lang="pl-PL" sz="2400" smtClean="0"/>
              <a:t>z drzew decyzyjnych (2)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268413"/>
            <a:ext cx="51847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23850" y="4652963"/>
            <a:ext cx="302418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000">
                <a:latin typeface="Calibri" pitchFamily="34" charset="0"/>
              </a:rPr>
              <a:t>Drzewo decyzyjne można przedstawić w postaci następującego zbioru reguł klasyfikacyjnych:</a:t>
            </a:r>
            <a:endParaRPr lang="pl-PL" sz="2000" b="1">
              <a:latin typeface="Calibri" pitchFamily="34" charset="0"/>
            </a:endParaRPr>
          </a:p>
        </p:txBody>
      </p:sp>
      <p:pic>
        <p:nvPicPr>
          <p:cNvPr id="4506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437063"/>
            <a:ext cx="5400675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4067175" y="1341438"/>
            <a:ext cx="649288" cy="358775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5064" name="Oval 10"/>
          <p:cNvSpPr>
            <a:spLocks noChangeArrowheads="1"/>
          </p:cNvSpPr>
          <p:nvPr/>
        </p:nvSpPr>
        <p:spPr bwMode="auto">
          <a:xfrm>
            <a:off x="3059113" y="1989138"/>
            <a:ext cx="576262" cy="287337"/>
          </a:xfrm>
          <a:prstGeom prst="ellipse">
            <a:avLst/>
          </a:prstGeom>
          <a:solidFill>
            <a:srgbClr val="006699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5065" name="Rectangle 11"/>
          <p:cNvSpPr>
            <a:spLocks noChangeArrowheads="1"/>
          </p:cNvSpPr>
          <p:nvPr/>
        </p:nvSpPr>
        <p:spPr bwMode="auto">
          <a:xfrm>
            <a:off x="1763713" y="2420938"/>
            <a:ext cx="863600" cy="358775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5066" name="Oval 12"/>
          <p:cNvSpPr>
            <a:spLocks noChangeArrowheads="1"/>
          </p:cNvSpPr>
          <p:nvPr/>
        </p:nvSpPr>
        <p:spPr bwMode="auto">
          <a:xfrm>
            <a:off x="1979613" y="2997200"/>
            <a:ext cx="576262" cy="287338"/>
          </a:xfrm>
          <a:prstGeom prst="ellipse">
            <a:avLst/>
          </a:prstGeom>
          <a:solidFill>
            <a:srgbClr val="006699">
              <a:alpha val="2000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5067" name="Rectangle 13"/>
          <p:cNvSpPr>
            <a:spLocks noChangeArrowheads="1"/>
          </p:cNvSpPr>
          <p:nvPr/>
        </p:nvSpPr>
        <p:spPr bwMode="auto">
          <a:xfrm>
            <a:off x="1763713" y="3933825"/>
            <a:ext cx="431800" cy="358775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5068" name="Rectangle 14"/>
          <p:cNvSpPr>
            <a:spLocks noChangeArrowheads="1"/>
          </p:cNvSpPr>
          <p:nvPr/>
        </p:nvSpPr>
        <p:spPr bwMode="auto">
          <a:xfrm>
            <a:off x="3635375" y="4941888"/>
            <a:ext cx="5113338" cy="285750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cxnSp>
        <p:nvCxnSpPr>
          <p:cNvPr id="154639" name="AutoShape 15"/>
          <p:cNvCxnSpPr>
            <a:cxnSpLocks noChangeShapeType="1"/>
          </p:cNvCxnSpPr>
          <p:nvPr/>
        </p:nvCxnSpPr>
        <p:spPr bwMode="auto">
          <a:xfrm>
            <a:off x="2268538" y="4149725"/>
            <a:ext cx="1368425" cy="993775"/>
          </a:xfrm>
          <a:prstGeom prst="curvedConnector3">
            <a:avLst>
              <a:gd name="adj1" fmla="val 84917"/>
            </a:avLst>
          </a:prstGeom>
          <a:noFill/>
          <a:ln w="38100">
            <a:solidFill>
              <a:srgbClr val="006699"/>
            </a:solidFill>
            <a:round/>
            <a:headEnd/>
            <a:tailEnd type="triangle" w="med" len="med"/>
          </a:ln>
        </p:spPr>
      </p:cxnSp>
      <p:cxnSp>
        <p:nvCxnSpPr>
          <p:cNvPr id="154640" name="AutoShape 16"/>
          <p:cNvCxnSpPr>
            <a:cxnSpLocks noChangeShapeType="1"/>
            <a:stCxn id="45063" idx="1"/>
            <a:endCxn id="45067" idx="3"/>
          </p:cNvCxnSpPr>
          <p:nvPr/>
        </p:nvCxnSpPr>
        <p:spPr bwMode="auto">
          <a:xfrm rot="10800000" flipV="1">
            <a:off x="2195513" y="1520825"/>
            <a:ext cx="1871662" cy="2592388"/>
          </a:xfrm>
          <a:prstGeom prst="curvedConnector3">
            <a:avLst>
              <a:gd name="adj1" fmla="val 72093"/>
            </a:avLst>
          </a:prstGeom>
          <a:noFill/>
          <a:ln w="38100">
            <a:solidFill>
              <a:srgbClr val="006699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Klasyfikator</a:t>
            </a: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84313"/>
            <a:ext cx="68754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Drzewa – pojęcia podstawowe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1950" indent="-361950" eaLnBrk="1" hangingPunct="1">
              <a:buFont typeface="Georgia" pitchFamily="18" charset="0"/>
              <a:buChar char="—"/>
            </a:pPr>
            <a:r>
              <a:rPr lang="pl-PL" smtClean="0"/>
              <a:t>Jeśli zmienna zależna jest wyrażona na skalach słabych (</a:t>
            </a:r>
            <a:r>
              <a:rPr lang="pl-PL" smtClean="0">
                <a:solidFill>
                  <a:srgbClr val="006699"/>
                </a:solidFill>
              </a:rPr>
              <a:t>jakościowych</a:t>
            </a:r>
            <a:r>
              <a:rPr lang="pl-PL" smtClean="0"/>
              <a:t>) to mówimy o drzewach</a:t>
            </a:r>
            <a:r>
              <a:rPr lang="pl-PL" b="1" smtClean="0"/>
              <a:t> </a:t>
            </a:r>
            <a:r>
              <a:rPr lang="pl-PL" b="1" smtClean="0">
                <a:solidFill>
                  <a:srgbClr val="006699"/>
                </a:solidFill>
              </a:rPr>
              <a:t>klasyfikacyjnych</a:t>
            </a:r>
            <a:r>
              <a:rPr lang="pl-PL" smtClean="0"/>
              <a:t>, </a:t>
            </a:r>
          </a:p>
          <a:p>
            <a:pPr marL="361950" indent="-361950" eaLnBrk="1" hangingPunct="1">
              <a:buFont typeface="Georgia" pitchFamily="18" charset="0"/>
              <a:buChar char="—"/>
            </a:pPr>
            <a:r>
              <a:rPr lang="pl-PL" smtClean="0"/>
              <a:t>jeśli na mocnych (</a:t>
            </a:r>
            <a:r>
              <a:rPr lang="pl-PL" smtClean="0">
                <a:solidFill>
                  <a:srgbClr val="006699"/>
                </a:solidFill>
              </a:rPr>
              <a:t>ilościowych</a:t>
            </a:r>
            <a:r>
              <a:rPr lang="pl-PL" smtClean="0"/>
              <a:t>), to o drzewach</a:t>
            </a:r>
            <a:r>
              <a:rPr lang="pl-PL" b="1" smtClean="0"/>
              <a:t> </a:t>
            </a:r>
            <a:r>
              <a:rPr lang="pl-PL" b="1" smtClean="0">
                <a:solidFill>
                  <a:srgbClr val="006699"/>
                </a:solidFill>
              </a:rPr>
              <a:t>regresyjnych</a:t>
            </a:r>
            <a:r>
              <a:rPr lang="pl-PL" smtClean="0"/>
              <a:t>. </a:t>
            </a:r>
          </a:p>
          <a:p>
            <a:pPr marL="361950" indent="-361950" eaLnBrk="1" hangingPunct="1">
              <a:buFont typeface="Georgia" pitchFamily="18" charset="0"/>
              <a:buChar char="—"/>
            </a:pPr>
            <a:r>
              <a:rPr lang="pl-PL" smtClean="0"/>
              <a:t>Skala zmiennych objaśniających nie ma znaczenia.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Węzły i liście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4638" indent="-274638" eaLnBrk="1" hangingPunct="1">
              <a:buFont typeface="Georgia" pitchFamily="18" charset="0"/>
              <a:buChar char="—"/>
            </a:pPr>
            <a:r>
              <a:rPr lang="pl-PL" smtClean="0"/>
              <a:t>Drzewem </a:t>
            </a:r>
            <a:r>
              <a:rPr lang="pl-PL" smtClean="0">
                <a:solidFill>
                  <a:srgbClr val="006699"/>
                </a:solidFill>
              </a:rPr>
              <a:t>binarnym</a:t>
            </a:r>
            <a:r>
              <a:rPr lang="pl-PL" smtClean="0"/>
              <a:t> jest drzewo, w którym z każdego węzła wychodzą dwie krawędzie</a:t>
            </a:r>
          </a:p>
          <a:p>
            <a:pPr marL="274638" indent="-274638" eaLnBrk="1" hangingPunct="1">
              <a:buFont typeface="Georgia" pitchFamily="18" charset="0"/>
              <a:buChar char="—"/>
            </a:pPr>
            <a:r>
              <a:rPr lang="pl-PL" smtClean="0">
                <a:solidFill>
                  <a:srgbClr val="006699"/>
                </a:solidFill>
              </a:rPr>
              <a:t>Liściem</a:t>
            </a:r>
            <a:r>
              <a:rPr lang="pl-PL" smtClean="0"/>
              <a:t> (węzłem końcowym) nazywamy węzeł, z którego nie wychodzą żadne krawędzie</a:t>
            </a:r>
          </a:p>
          <a:p>
            <a:pPr marL="274638" indent="-274638" eaLnBrk="1" hangingPunct="1">
              <a:buFont typeface="Georgia" pitchFamily="18" charset="0"/>
              <a:buChar char="—"/>
            </a:pPr>
            <a:r>
              <a:rPr lang="pl-PL" smtClean="0">
                <a:solidFill>
                  <a:srgbClr val="006699"/>
                </a:solidFill>
              </a:rPr>
              <a:t>Wielkość</a:t>
            </a:r>
            <a:r>
              <a:rPr lang="pl-PL" smtClean="0"/>
              <a:t> drzewa to liczba liści, a </a:t>
            </a:r>
            <a:r>
              <a:rPr lang="pl-PL" smtClean="0">
                <a:solidFill>
                  <a:srgbClr val="006699"/>
                </a:solidFill>
              </a:rPr>
              <a:t>głębokość</a:t>
            </a:r>
            <a:r>
              <a:rPr lang="pl-PL" smtClean="0"/>
              <a:t> drzewa to długość najdłuższej drogi między korzeniem a liściem (liczba krawędzi między tymi dwoma węzłami)</a:t>
            </a:r>
          </a:p>
          <a:p>
            <a:pPr marL="274638" indent="-274638" eaLnBrk="1" hangingPunct="1"/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Zmienne w analizie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644900"/>
            <a:ext cx="3960812" cy="865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sz="2000" smtClean="0"/>
              <a:t>Zmienne niezależne </a:t>
            </a:r>
            <a:br>
              <a:rPr lang="pl-PL" sz="2000" smtClean="0"/>
            </a:br>
            <a:r>
              <a:rPr lang="pl-PL" sz="2000" smtClean="0"/>
              <a:t>(objaśniające, predykatory) </a:t>
            </a:r>
            <a:br>
              <a:rPr lang="pl-PL" sz="2000" smtClean="0"/>
            </a:br>
            <a:r>
              <a:rPr lang="pl-PL" sz="2000" smtClean="0"/>
              <a:t>– zm. wejściowe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5867400" y="3644900"/>
            <a:ext cx="2232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000">
                <a:latin typeface="Calibri" pitchFamily="34" charset="0"/>
              </a:rPr>
              <a:t>Zmienna zależna - objaśniana</a:t>
            </a:r>
          </a:p>
        </p:txBody>
      </p:sp>
      <p:pic>
        <p:nvPicPr>
          <p:cNvPr id="563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14863"/>
            <a:ext cx="6480175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268413"/>
            <a:ext cx="712787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5795963" y="1125538"/>
            <a:ext cx="2305050" cy="3455987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39750" y="1125538"/>
            <a:ext cx="4392613" cy="338296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72225" y="4581525"/>
            <a:ext cx="27717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000">
                <a:latin typeface="Calibri" pitchFamily="34" charset="0"/>
              </a:rPr>
              <a:t>KLASYFIKACYJNE</a:t>
            </a:r>
          </a:p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endParaRPr lang="pl-PL" sz="2000">
              <a:latin typeface="Calibri" pitchFamily="34" charset="0"/>
            </a:endParaRPr>
          </a:p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endParaRPr lang="pl-PL" sz="2000">
              <a:latin typeface="Calibri" pitchFamily="34" charset="0"/>
            </a:endParaRPr>
          </a:p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000">
                <a:latin typeface="Calibri" pitchFamily="34" charset="0"/>
              </a:rPr>
              <a:t>REGRESYJNE</a:t>
            </a:r>
          </a:p>
        </p:txBody>
      </p:sp>
      <p:sp>
        <p:nvSpPr>
          <p:cNvPr id="56331" name="Line 10"/>
          <p:cNvSpPr>
            <a:spLocks noChangeShapeType="1"/>
          </p:cNvSpPr>
          <p:nvPr/>
        </p:nvSpPr>
        <p:spPr bwMode="auto">
          <a:xfrm flipH="1" flipV="1">
            <a:off x="6443663" y="5734050"/>
            <a:ext cx="9350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56332" name="Line 11"/>
          <p:cNvSpPr>
            <a:spLocks noChangeShapeType="1"/>
          </p:cNvSpPr>
          <p:nvPr/>
        </p:nvSpPr>
        <p:spPr bwMode="auto">
          <a:xfrm flipH="1" flipV="1">
            <a:off x="8208963" y="4005263"/>
            <a:ext cx="39528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CART (C&amp;RT) i CHAID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3600450" cy="7207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pl-PL" sz="1800" smtClean="0"/>
              <a:t>Classification &amp; Regression Trees</a:t>
            </a:r>
          </a:p>
          <a:p>
            <a:pPr algn="ctr" eaLnBrk="1" hangingPunct="1">
              <a:lnSpc>
                <a:spcPct val="80000"/>
              </a:lnSpc>
            </a:pPr>
            <a:r>
              <a:rPr lang="pl-PL" sz="1800" smtClean="0"/>
              <a:t>C&amp;RT</a:t>
            </a:r>
          </a:p>
        </p:txBody>
      </p:sp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45529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133600"/>
            <a:ext cx="41529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Line 6"/>
          <p:cNvSpPr>
            <a:spLocks noChangeShapeType="1"/>
          </p:cNvSpPr>
          <p:nvPr/>
        </p:nvSpPr>
        <p:spPr bwMode="auto">
          <a:xfrm flipH="1">
            <a:off x="1042988" y="3429000"/>
            <a:ext cx="720725" cy="7921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7352" name="Line 7"/>
          <p:cNvSpPr>
            <a:spLocks noChangeShapeType="1"/>
          </p:cNvSpPr>
          <p:nvPr/>
        </p:nvSpPr>
        <p:spPr bwMode="auto">
          <a:xfrm>
            <a:off x="2124075" y="3429000"/>
            <a:ext cx="647700" cy="863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7353" name="Line 8"/>
          <p:cNvSpPr>
            <a:spLocks noChangeShapeType="1"/>
          </p:cNvSpPr>
          <p:nvPr/>
        </p:nvSpPr>
        <p:spPr bwMode="auto">
          <a:xfrm>
            <a:off x="3276600" y="4868863"/>
            <a:ext cx="647700" cy="863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7354" name="Line 9"/>
          <p:cNvSpPr>
            <a:spLocks noChangeShapeType="1"/>
          </p:cNvSpPr>
          <p:nvPr/>
        </p:nvSpPr>
        <p:spPr bwMode="auto">
          <a:xfrm flipH="1">
            <a:off x="2195513" y="4797425"/>
            <a:ext cx="504825" cy="9366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7355" name="Line 10"/>
          <p:cNvSpPr>
            <a:spLocks noChangeShapeType="1"/>
          </p:cNvSpPr>
          <p:nvPr/>
        </p:nvSpPr>
        <p:spPr bwMode="auto">
          <a:xfrm>
            <a:off x="7235825" y="3573463"/>
            <a:ext cx="865188" cy="10080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7356" name="Line 11"/>
          <p:cNvSpPr>
            <a:spLocks noChangeShapeType="1"/>
          </p:cNvSpPr>
          <p:nvPr/>
        </p:nvSpPr>
        <p:spPr bwMode="auto">
          <a:xfrm>
            <a:off x="6877050" y="3716338"/>
            <a:ext cx="0" cy="7921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7357" name="Line 12"/>
          <p:cNvSpPr>
            <a:spLocks noChangeShapeType="1"/>
          </p:cNvSpPr>
          <p:nvPr/>
        </p:nvSpPr>
        <p:spPr bwMode="auto">
          <a:xfrm flipH="1">
            <a:off x="5508625" y="3573463"/>
            <a:ext cx="935038" cy="100806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7358" name="Rectangle 13"/>
          <p:cNvSpPr>
            <a:spLocks noChangeArrowheads="1"/>
          </p:cNvSpPr>
          <p:nvPr/>
        </p:nvSpPr>
        <p:spPr bwMode="auto">
          <a:xfrm>
            <a:off x="5724525" y="1412875"/>
            <a:ext cx="2462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>
                <a:latin typeface="Georgia" pitchFamily="18" charset="0"/>
              </a:rPr>
              <a:t>Chi-square Automatic </a:t>
            </a:r>
            <a:br>
              <a:rPr lang="pl-PL">
                <a:latin typeface="Georgia" pitchFamily="18" charset="0"/>
              </a:rPr>
            </a:br>
            <a:r>
              <a:rPr lang="pl-PL">
                <a:latin typeface="Georgia" pitchFamily="18" charset="0"/>
              </a:rPr>
              <a:t>Interaction Detection 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251520" y="5013176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err="1" smtClean="0"/>
              <a:t>binary</a:t>
            </a:r>
            <a:r>
              <a:rPr lang="pl-PL" i="1" dirty="0" smtClean="0"/>
              <a:t> </a:t>
            </a:r>
            <a:r>
              <a:rPr lang="pl-PL" i="1" dirty="0" err="1" smtClean="0"/>
              <a:t>splitting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5868144" y="5445224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err="1" smtClean="0"/>
              <a:t>multiway</a:t>
            </a:r>
            <a:r>
              <a:rPr lang="pl-PL" i="1" dirty="0" smtClean="0"/>
              <a:t> </a:t>
            </a:r>
            <a:r>
              <a:rPr lang="pl-PL" i="1" dirty="0" err="1" smtClean="0"/>
              <a:t>splitting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124744"/>
            <a:ext cx="859856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Drzewa klasyfikacyjne</a:t>
            </a:r>
          </a:p>
        </p:txBody>
      </p:sp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25538"/>
            <a:ext cx="77533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5435600" y="1052513"/>
            <a:ext cx="2663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8038" indent="-808038">
              <a:lnSpc>
                <a:spcPct val="80000"/>
              </a:lnSpc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>
                <a:latin typeface="Calibri" pitchFamily="34" charset="0"/>
              </a:rPr>
              <a:t>Krok 1: Szukamy zmiennej, która </a:t>
            </a:r>
            <a:r>
              <a:rPr lang="pl-PL">
                <a:solidFill>
                  <a:srgbClr val="006699"/>
                </a:solidFill>
                <a:latin typeface="Calibri" pitchFamily="34" charset="0"/>
              </a:rPr>
              <a:t>najsilniej </a:t>
            </a:r>
            <a:r>
              <a:rPr lang="pl-PL">
                <a:latin typeface="Calibri" pitchFamily="34" charset="0"/>
              </a:rPr>
              <a:t>wpływa na ostateczną klasyfikację</a:t>
            </a:r>
          </a:p>
        </p:txBody>
      </p:sp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6443663" y="2852738"/>
            <a:ext cx="25923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8038" indent="-808038">
              <a:lnSpc>
                <a:spcPct val="80000"/>
              </a:lnSpc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>
                <a:latin typeface="Calibri" pitchFamily="34" charset="0"/>
              </a:rPr>
              <a:t>KRAJ POCHODZENIA</a:t>
            </a:r>
          </a:p>
        </p:txBody>
      </p:sp>
      <p:sp>
        <p:nvSpPr>
          <p:cNvPr id="59399" name="Line 6"/>
          <p:cNvSpPr>
            <a:spLocks noChangeShapeType="1"/>
          </p:cNvSpPr>
          <p:nvPr/>
        </p:nvSpPr>
        <p:spPr bwMode="auto">
          <a:xfrm>
            <a:off x="7380288" y="2492375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59400" name="Rectangle 7"/>
          <p:cNvSpPr>
            <a:spLocks noChangeArrowheads="1"/>
          </p:cNvSpPr>
          <p:nvPr/>
        </p:nvSpPr>
        <p:spPr bwMode="auto">
          <a:xfrm>
            <a:off x="1692275" y="2997200"/>
            <a:ext cx="12969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8038" indent="-808038">
              <a:lnSpc>
                <a:spcPct val="80000"/>
              </a:lnSpc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>
                <a:latin typeface="Calibri" pitchFamily="34" charset="0"/>
              </a:rPr>
              <a:t>krajowy</a:t>
            </a:r>
          </a:p>
        </p:txBody>
      </p:sp>
      <p:sp>
        <p:nvSpPr>
          <p:cNvPr id="59401" name="Rectangle 8"/>
          <p:cNvSpPr>
            <a:spLocks noChangeArrowheads="1"/>
          </p:cNvSpPr>
          <p:nvPr/>
        </p:nvSpPr>
        <p:spPr bwMode="auto">
          <a:xfrm>
            <a:off x="4500563" y="2997200"/>
            <a:ext cx="15128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8038" indent="-808038">
              <a:lnSpc>
                <a:spcPct val="80000"/>
              </a:lnSpc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>
                <a:latin typeface="Calibri" pitchFamily="34" charset="0"/>
              </a:rPr>
              <a:t>zagraniczny</a:t>
            </a:r>
          </a:p>
        </p:txBody>
      </p:sp>
      <p:sp>
        <p:nvSpPr>
          <p:cNvPr id="59402" name="Rectangle 9"/>
          <p:cNvSpPr>
            <a:spLocks noChangeArrowheads="1"/>
          </p:cNvSpPr>
          <p:nvPr/>
        </p:nvSpPr>
        <p:spPr bwMode="auto">
          <a:xfrm>
            <a:off x="8027988" y="4941888"/>
            <a:ext cx="10096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8038" indent="-808038">
              <a:lnSpc>
                <a:spcPct val="80000"/>
              </a:lnSpc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>
                <a:latin typeface="Calibri" pitchFamily="34" charset="0"/>
              </a:rPr>
              <a:t>KOLOR</a:t>
            </a:r>
          </a:p>
        </p:txBody>
      </p:sp>
      <p:sp>
        <p:nvSpPr>
          <p:cNvPr id="59403" name="Rectangle 10"/>
          <p:cNvSpPr>
            <a:spLocks noChangeArrowheads="1"/>
          </p:cNvSpPr>
          <p:nvPr/>
        </p:nvSpPr>
        <p:spPr bwMode="auto">
          <a:xfrm>
            <a:off x="4284663" y="4941888"/>
            <a:ext cx="12969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8038" indent="-808038">
              <a:lnSpc>
                <a:spcPct val="80000"/>
              </a:lnSpc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>
                <a:latin typeface="Calibri" pitchFamily="34" charset="0"/>
              </a:rPr>
              <a:t>żółty</a:t>
            </a:r>
          </a:p>
        </p:txBody>
      </p:sp>
      <p:sp>
        <p:nvSpPr>
          <p:cNvPr id="59404" name="Rectangle 11"/>
          <p:cNvSpPr>
            <a:spLocks noChangeArrowheads="1"/>
          </p:cNvSpPr>
          <p:nvPr/>
        </p:nvSpPr>
        <p:spPr bwMode="auto">
          <a:xfrm>
            <a:off x="6659563" y="4941888"/>
            <a:ext cx="12969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8038" indent="-808038">
              <a:lnSpc>
                <a:spcPct val="80000"/>
              </a:lnSpc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>
                <a:latin typeface="Calibri" pitchFamily="34" charset="0"/>
              </a:rPr>
              <a:t>fioletowy</a:t>
            </a:r>
          </a:p>
        </p:txBody>
      </p:sp>
      <p:sp>
        <p:nvSpPr>
          <p:cNvPr id="59405" name="Line 12"/>
          <p:cNvSpPr>
            <a:spLocks noChangeShapeType="1"/>
          </p:cNvSpPr>
          <p:nvPr/>
        </p:nvSpPr>
        <p:spPr bwMode="auto">
          <a:xfrm>
            <a:off x="8243888" y="3213100"/>
            <a:ext cx="144462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C&amp;RT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1950" indent="-361950" eaLnBrk="1" hangingPunct="1">
              <a:buFont typeface="Georgia" pitchFamily="18" charset="0"/>
              <a:buChar char="—"/>
            </a:pPr>
            <a:r>
              <a:rPr lang="pl-PL" smtClean="0"/>
              <a:t>Wykorzystuje </a:t>
            </a:r>
            <a:r>
              <a:rPr lang="pl-PL" smtClean="0">
                <a:solidFill>
                  <a:srgbClr val="006699"/>
                </a:solidFill>
              </a:rPr>
              <a:t>każdą kombinację</a:t>
            </a:r>
            <a:r>
              <a:rPr lang="pl-PL" smtClean="0"/>
              <a:t> zmiennych ciągłych i kategorialnych (jakościowych)</a:t>
            </a:r>
          </a:p>
          <a:p>
            <a:pPr marL="361950" indent="-361950" eaLnBrk="1" hangingPunct="1">
              <a:buFont typeface="Georgia" pitchFamily="18" charset="0"/>
              <a:buChar char="—"/>
            </a:pPr>
            <a:r>
              <a:rPr lang="pl-PL" smtClean="0"/>
              <a:t>Wybiera </a:t>
            </a:r>
            <a:r>
              <a:rPr lang="pl-PL" smtClean="0">
                <a:solidFill>
                  <a:srgbClr val="006699"/>
                </a:solidFill>
              </a:rPr>
              <a:t>najlepszy podział</a:t>
            </a:r>
          </a:p>
          <a:p>
            <a:pPr marL="361950" indent="-361950" eaLnBrk="1" hangingPunct="1">
              <a:buFont typeface="Georgia" pitchFamily="18" charset="0"/>
              <a:buChar char="—"/>
            </a:pPr>
            <a:r>
              <a:rPr lang="pl-PL" smtClean="0"/>
              <a:t>W kolejnych podziałach mogą być wykorzystywane te same zmienne</a:t>
            </a:r>
          </a:p>
          <a:p>
            <a:pPr marL="361950" indent="-361950" eaLnBrk="1" hangingPunct="1">
              <a:buFont typeface="Georgia" pitchFamily="18" charset="0"/>
              <a:buChar char="—"/>
            </a:pPr>
            <a:r>
              <a:rPr lang="pl-PL" smtClean="0"/>
              <a:t>Metoda niewrażliwa na obserwacje odstające</a:t>
            </a:r>
          </a:p>
          <a:p>
            <a:pPr marL="361950" indent="-361950" eaLnBrk="1" hangingPunct="1">
              <a:buFont typeface="Georgia" pitchFamily="18" charset="0"/>
              <a:buChar char="—"/>
            </a:pPr>
            <a:r>
              <a:rPr lang="pl-PL" smtClean="0"/>
              <a:t>Obsługuje zbiory obserwacji o złożonej strukturze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Przykład: segmentacja pod kątem dochodów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1463" indent="-271463" eaLnBrk="1" hangingPunct="1">
              <a:buFont typeface="Georgia" pitchFamily="18" charset="0"/>
              <a:buChar char="—"/>
            </a:pPr>
            <a:r>
              <a:rPr lang="pl-PL" smtClean="0"/>
              <a:t>Cel: </a:t>
            </a:r>
            <a:r>
              <a:rPr lang="pl-PL" smtClean="0">
                <a:solidFill>
                  <a:srgbClr val="006699"/>
                </a:solidFill>
              </a:rPr>
              <a:t>segmentacja ze względu na dochód</a:t>
            </a:r>
            <a:r>
              <a:rPr lang="pl-PL" smtClean="0"/>
              <a:t>, charakterystyka segmentów</a:t>
            </a:r>
          </a:p>
          <a:p>
            <a:pPr marL="271463" indent="-271463" eaLnBrk="1" hangingPunct="1">
              <a:buFont typeface="Georgia" pitchFamily="18" charset="0"/>
              <a:buChar char="—"/>
            </a:pPr>
            <a:r>
              <a:rPr lang="pl-PL" smtClean="0"/>
              <a:t>Dane zawierają 32 tys przypadków</a:t>
            </a:r>
          </a:p>
          <a:p>
            <a:pPr marL="271463" indent="-271463" eaLnBrk="1" hangingPunct="1">
              <a:buFont typeface="Georgia" pitchFamily="18" charset="0"/>
              <a:buChar char="—"/>
            </a:pPr>
            <a:r>
              <a:rPr lang="pl-PL" smtClean="0"/>
              <a:t>Każdy przypadek reprezentuje jedną osobę</a:t>
            </a:r>
          </a:p>
          <a:p>
            <a:pPr marL="271463" indent="-271463" eaLnBrk="1" hangingPunct="1">
              <a:buFont typeface="Georgia" pitchFamily="18" charset="0"/>
              <a:buChar char="—"/>
            </a:pPr>
            <a:r>
              <a:rPr lang="pl-PL" smtClean="0"/>
              <a:t>Każda osoba opisana jest przez 11 cech demograficznych oraz zmienną dochód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08400" y="5373688"/>
            <a:ext cx="3960813" cy="115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1800" smtClean="0"/>
              <a:t>Dochód skategoryzowany do 2 klas:</a:t>
            </a:r>
          </a:p>
          <a:p>
            <a:pPr eaLnBrk="1" hangingPunct="1">
              <a:lnSpc>
                <a:spcPct val="90000"/>
              </a:lnSpc>
            </a:pPr>
            <a:r>
              <a:rPr lang="pl-PL" sz="1800" smtClean="0"/>
              <a:t>&lt;=50K – poniżej 50 000</a:t>
            </a:r>
          </a:p>
          <a:p>
            <a:pPr eaLnBrk="1" hangingPunct="1">
              <a:lnSpc>
                <a:spcPct val="90000"/>
              </a:lnSpc>
            </a:pPr>
            <a:r>
              <a:rPr lang="pl-PL" sz="1800" smtClean="0"/>
              <a:t>&gt;50K – powyżej 50 000</a:t>
            </a:r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7740650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1125538"/>
            <a:ext cx="8286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Line 5"/>
          <p:cNvSpPr>
            <a:spLocks noChangeShapeType="1"/>
          </p:cNvSpPr>
          <p:nvPr/>
        </p:nvSpPr>
        <p:spPr bwMode="auto">
          <a:xfrm flipV="1">
            <a:off x="7451725" y="5516563"/>
            <a:ext cx="7921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54006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72225" y="1268413"/>
            <a:ext cx="2325688" cy="504825"/>
          </a:xfrm>
        </p:spPr>
        <p:txBody>
          <a:bodyPr/>
          <a:lstStyle/>
          <a:p>
            <a:pPr eaLnBrk="1" hangingPunct="1"/>
            <a:r>
              <a:rPr lang="pl-PL" sz="1800" smtClean="0"/>
              <a:t>Drzewa interakcyjne</a:t>
            </a:r>
          </a:p>
        </p:txBody>
      </p:sp>
      <p:sp>
        <p:nvSpPr>
          <p:cNvPr id="63493" name="Line 4"/>
          <p:cNvSpPr>
            <a:spLocks noChangeShapeType="1"/>
          </p:cNvSpPr>
          <p:nvPr/>
        </p:nvSpPr>
        <p:spPr bwMode="auto">
          <a:xfrm flipH="1">
            <a:off x="5724525" y="1412875"/>
            <a:ext cx="6477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pic>
        <p:nvPicPr>
          <p:cNvPr id="634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357563"/>
            <a:ext cx="57308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Line 6"/>
          <p:cNvSpPr>
            <a:spLocks noChangeShapeType="1"/>
          </p:cNvSpPr>
          <p:nvPr/>
        </p:nvSpPr>
        <p:spPr bwMode="auto">
          <a:xfrm flipH="1">
            <a:off x="4427538" y="2852738"/>
            <a:ext cx="1008062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63496" name="Rectangle 7"/>
          <p:cNvSpPr>
            <a:spLocks noChangeArrowheads="1"/>
          </p:cNvSpPr>
          <p:nvPr/>
        </p:nvSpPr>
        <p:spPr bwMode="auto">
          <a:xfrm>
            <a:off x="5219700" y="3716338"/>
            <a:ext cx="25923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>
                <a:latin typeface="Calibri" pitchFamily="34" charset="0"/>
              </a:rPr>
              <a:t>Zadanie klasyfikacyjne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432117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068638"/>
            <a:ext cx="7627937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1258888" y="5589588"/>
            <a:ext cx="1009650" cy="360362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2987675" y="5589588"/>
            <a:ext cx="1584325" cy="360362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4519" name="Rectangle 6"/>
          <p:cNvSpPr>
            <a:spLocks noChangeArrowheads="1"/>
          </p:cNvSpPr>
          <p:nvPr/>
        </p:nvSpPr>
        <p:spPr bwMode="auto">
          <a:xfrm>
            <a:off x="4643438" y="5589588"/>
            <a:ext cx="1584325" cy="360362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1303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0" y="476250"/>
            <a:ext cx="1296988" cy="360363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0"/>
            <a:ext cx="258603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Rectangle 5"/>
          <p:cNvSpPr>
            <a:spLocks noChangeArrowheads="1"/>
          </p:cNvSpPr>
          <p:nvPr/>
        </p:nvSpPr>
        <p:spPr bwMode="auto">
          <a:xfrm>
            <a:off x="1331913" y="1268413"/>
            <a:ext cx="1296987" cy="360362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5543" name="Line 6"/>
          <p:cNvSpPr>
            <a:spLocks noChangeShapeType="1"/>
          </p:cNvSpPr>
          <p:nvPr/>
        </p:nvSpPr>
        <p:spPr bwMode="auto">
          <a:xfrm flipV="1">
            <a:off x="2627313" y="981075"/>
            <a:ext cx="7921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65544" name="Rectangle 7"/>
          <p:cNvSpPr>
            <a:spLocks noChangeArrowheads="1"/>
          </p:cNvSpPr>
          <p:nvPr/>
        </p:nvSpPr>
        <p:spPr bwMode="auto">
          <a:xfrm>
            <a:off x="0" y="2349500"/>
            <a:ext cx="1296988" cy="360363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pic>
        <p:nvPicPr>
          <p:cNvPr id="6554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2060575"/>
            <a:ext cx="29908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6" name="Line 9"/>
          <p:cNvSpPr>
            <a:spLocks noChangeShapeType="1"/>
          </p:cNvSpPr>
          <p:nvPr/>
        </p:nvSpPr>
        <p:spPr bwMode="auto">
          <a:xfrm flipV="1">
            <a:off x="1258888" y="2492375"/>
            <a:ext cx="252095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65547" name="Rectangle 10"/>
          <p:cNvSpPr>
            <a:spLocks noChangeArrowheads="1"/>
          </p:cNvSpPr>
          <p:nvPr/>
        </p:nvSpPr>
        <p:spPr bwMode="auto">
          <a:xfrm>
            <a:off x="3492500" y="2636838"/>
            <a:ext cx="2808288" cy="288925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pic>
        <p:nvPicPr>
          <p:cNvPr id="6554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3284538"/>
            <a:ext cx="3830638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9" name="Line 12"/>
          <p:cNvSpPr>
            <a:spLocks noChangeShapeType="1"/>
          </p:cNvSpPr>
          <p:nvPr/>
        </p:nvSpPr>
        <p:spPr bwMode="auto">
          <a:xfrm>
            <a:off x="6300788" y="27813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5550" name="Line 13"/>
          <p:cNvSpPr>
            <a:spLocks noChangeShapeType="1"/>
          </p:cNvSpPr>
          <p:nvPr/>
        </p:nvSpPr>
        <p:spPr bwMode="auto">
          <a:xfrm>
            <a:off x="7092950" y="27813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pic>
        <p:nvPicPr>
          <p:cNvPr id="65551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16375"/>
            <a:ext cx="3779838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2" name="Line 15"/>
          <p:cNvSpPr>
            <a:spLocks noChangeShapeType="1"/>
          </p:cNvSpPr>
          <p:nvPr/>
        </p:nvSpPr>
        <p:spPr bwMode="auto">
          <a:xfrm flipH="1">
            <a:off x="3924300" y="4941888"/>
            <a:ext cx="93503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5"/>
            <a:ext cx="3132138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514826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STATISTICA  - przykład drzewa C&amp;RT</a:t>
            </a:r>
            <a:br>
              <a:rPr lang="pl-PL" smtClean="0"/>
            </a:br>
            <a:r>
              <a:rPr lang="pl-PL" smtClean="0"/>
              <a:t>(inny dobór zmiennych)</a:t>
            </a:r>
          </a:p>
        </p:txBody>
      </p:sp>
      <p:pic>
        <p:nvPicPr>
          <p:cNvPr id="675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700213"/>
            <a:ext cx="2962275" cy="1790700"/>
          </a:xfrm>
          <a:prstGeom prst="rect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</p:spPr>
      </p:pic>
      <p:sp>
        <p:nvSpPr>
          <p:cNvPr id="67590" name="AutoShape 5"/>
          <p:cNvSpPr>
            <a:spLocks noChangeArrowheads="1"/>
          </p:cNvSpPr>
          <p:nvPr/>
        </p:nvSpPr>
        <p:spPr bwMode="auto">
          <a:xfrm>
            <a:off x="2771775" y="1916113"/>
            <a:ext cx="360363" cy="36036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400" b="1">
                <a:solidFill>
                  <a:srgbClr val="006699"/>
                </a:solidFill>
                <a:latin typeface="Calibri" pitchFamily="34" charset="0"/>
              </a:rPr>
              <a:t>1</a:t>
            </a:r>
          </a:p>
        </p:txBody>
      </p:sp>
      <p:pic>
        <p:nvPicPr>
          <p:cNvPr id="6759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196975"/>
            <a:ext cx="4210050" cy="1866900"/>
          </a:xfrm>
          <a:prstGeom prst="rect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</p:spPr>
      </p:pic>
      <p:sp>
        <p:nvSpPr>
          <p:cNvPr id="67592" name="AutoShape 7"/>
          <p:cNvSpPr>
            <a:spLocks noChangeArrowheads="1"/>
          </p:cNvSpPr>
          <p:nvPr/>
        </p:nvSpPr>
        <p:spPr bwMode="auto">
          <a:xfrm>
            <a:off x="5724525" y="1557338"/>
            <a:ext cx="360363" cy="36036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400" b="1">
                <a:solidFill>
                  <a:srgbClr val="006699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7593" name="Line 8"/>
          <p:cNvSpPr>
            <a:spLocks noChangeShapeType="1"/>
          </p:cNvSpPr>
          <p:nvPr/>
        </p:nvSpPr>
        <p:spPr bwMode="auto">
          <a:xfrm flipV="1">
            <a:off x="3851275" y="1773238"/>
            <a:ext cx="1081088" cy="287337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l-PL"/>
          </a:p>
        </p:txBody>
      </p:sp>
      <p:pic>
        <p:nvPicPr>
          <p:cNvPr id="6759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200400"/>
            <a:ext cx="78200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5" name="AutoShape 10"/>
          <p:cNvSpPr>
            <a:spLocks noChangeArrowheads="1"/>
          </p:cNvSpPr>
          <p:nvPr/>
        </p:nvSpPr>
        <p:spPr bwMode="auto">
          <a:xfrm>
            <a:off x="250825" y="3500438"/>
            <a:ext cx="360363" cy="36036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400" b="1">
                <a:solidFill>
                  <a:srgbClr val="006699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67596" name="Line 11"/>
          <p:cNvSpPr>
            <a:spLocks noChangeShapeType="1"/>
          </p:cNvSpPr>
          <p:nvPr/>
        </p:nvSpPr>
        <p:spPr bwMode="auto">
          <a:xfrm flipH="1">
            <a:off x="1619250" y="2779713"/>
            <a:ext cx="3168650" cy="1154112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67597" name="Line 12"/>
          <p:cNvSpPr>
            <a:spLocks noChangeShapeType="1"/>
          </p:cNvSpPr>
          <p:nvPr/>
        </p:nvSpPr>
        <p:spPr bwMode="auto">
          <a:xfrm>
            <a:off x="1619250" y="4005263"/>
            <a:ext cx="792163" cy="21590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67598" name="AutoShape 13"/>
          <p:cNvSpPr>
            <a:spLocks noChangeArrowheads="1"/>
          </p:cNvSpPr>
          <p:nvPr/>
        </p:nvSpPr>
        <p:spPr bwMode="auto">
          <a:xfrm>
            <a:off x="2987675" y="4005263"/>
            <a:ext cx="360363" cy="36036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400" b="1">
                <a:solidFill>
                  <a:srgbClr val="006699"/>
                </a:solidFill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52513"/>
            <a:ext cx="42481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AutoShape 4"/>
          <p:cNvSpPr>
            <a:spLocks noChangeArrowheads="1"/>
          </p:cNvSpPr>
          <p:nvPr/>
        </p:nvSpPr>
        <p:spPr bwMode="auto">
          <a:xfrm>
            <a:off x="2987675" y="981075"/>
            <a:ext cx="360363" cy="360363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400" b="1">
                <a:solidFill>
                  <a:srgbClr val="006699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68614" name="AutoShape 5"/>
          <p:cNvSpPr>
            <a:spLocks noChangeArrowheads="1"/>
          </p:cNvSpPr>
          <p:nvPr/>
        </p:nvSpPr>
        <p:spPr bwMode="auto">
          <a:xfrm>
            <a:off x="1979613" y="1341438"/>
            <a:ext cx="576262" cy="36036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68615" name="AutoShape 6"/>
          <p:cNvSpPr>
            <a:spLocks noChangeArrowheads="1"/>
          </p:cNvSpPr>
          <p:nvPr/>
        </p:nvSpPr>
        <p:spPr bwMode="auto">
          <a:xfrm>
            <a:off x="250825" y="1628775"/>
            <a:ext cx="1728788" cy="360363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pic>
        <p:nvPicPr>
          <p:cNvPr id="6861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052513"/>
            <a:ext cx="30670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7" name="AutoShape 8"/>
          <p:cNvSpPr>
            <a:spLocks noChangeArrowheads="1"/>
          </p:cNvSpPr>
          <p:nvPr/>
        </p:nvSpPr>
        <p:spPr bwMode="auto">
          <a:xfrm>
            <a:off x="5508625" y="1268413"/>
            <a:ext cx="360363" cy="36036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400" b="1">
                <a:solidFill>
                  <a:srgbClr val="006699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68618" name="AutoShape 9"/>
          <p:cNvSpPr>
            <a:spLocks noChangeArrowheads="1"/>
          </p:cNvSpPr>
          <p:nvPr/>
        </p:nvSpPr>
        <p:spPr bwMode="auto">
          <a:xfrm>
            <a:off x="5867400" y="2781300"/>
            <a:ext cx="1584325" cy="360363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Calibri Light" pitchFamily="34" charset="0"/>
              </a:rPr>
              <a:t>Knowledge</a:t>
            </a:r>
            <a:r>
              <a:rPr lang="pl-PL" dirty="0" smtClean="0">
                <a:latin typeface="Calibri Light" pitchFamily="34" charset="0"/>
              </a:rPr>
              <a:t> Discovery </a:t>
            </a:r>
            <a:r>
              <a:rPr lang="pl-PL" dirty="0" err="1" smtClean="0">
                <a:latin typeface="Calibri Light" pitchFamily="34" charset="0"/>
              </a:rPr>
              <a:t>from</a:t>
            </a:r>
            <a:r>
              <a:rPr lang="pl-PL" dirty="0" smtClean="0">
                <a:latin typeface="Calibri Light" pitchFamily="34" charset="0"/>
              </a:rPr>
              <a:t> Data(KDD) 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0801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6516216" y="2132856"/>
            <a:ext cx="1521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latin typeface="Calibri Light" pitchFamily="34" charset="0"/>
              </a:rPr>
              <a:t>data </a:t>
            </a:r>
            <a:r>
              <a:rPr lang="pl-PL" b="1" dirty="0" err="1" smtClean="0">
                <a:latin typeface="Calibri Light" pitchFamily="34" charset="0"/>
              </a:rPr>
              <a:t>wrangling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020272" y="4509120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 smtClean="0">
                <a:latin typeface="Calibri Light" pitchFamily="34" charset="0"/>
              </a:rPr>
              <a:t>feature</a:t>
            </a:r>
            <a:r>
              <a:rPr lang="pl-PL" b="1" dirty="0" smtClean="0">
                <a:latin typeface="Calibri Light" pitchFamily="34" charset="0"/>
              </a:rPr>
              <a:t> engineering</a:t>
            </a:r>
            <a:endParaRPr lang="pl-PL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696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790575"/>
            <a:ext cx="87153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7066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109663"/>
            <a:ext cx="86391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AutoShape 5"/>
          <p:cNvSpPr>
            <a:spLocks noChangeArrowheads="1"/>
          </p:cNvSpPr>
          <p:nvPr/>
        </p:nvSpPr>
        <p:spPr bwMode="auto">
          <a:xfrm>
            <a:off x="900113" y="1268413"/>
            <a:ext cx="719137" cy="36036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70663" name="AutoShape 6"/>
          <p:cNvSpPr>
            <a:spLocks noChangeArrowheads="1"/>
          </p:cNvSpPr>
          <p:nvPr/>
        </p:nvSpPr>
        <p:spPr bwMode="auto">
          <a:xfrm>
            <a:off x="1692275" y="2997200"/>
            <a:ext cx="1511300" cy="360363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2052638"/>
            <a:ext cx="7416800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670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AutoShape 4"/>
          <p:cNvSpPr>
            <a:spLocks noChangeArrowheads="1"/>
          </p:cNvSpPr>
          <p:nvPr/>
        </p:nvSpPr>
        <p:spPr bwMode="auto">
          <a:xfrm>
            <a:off x="1403350" y="1484313"/>
            <a:ext cx="1584325" cy="36036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71686" name="AutoShape 5"/>
          <p:cNvSpPr>
            <a:spLocks noChangeArrowheads="1"/>
          </p:cNvSpPr>
          <p:nvPr/>
        </p:nvSpPr>
        <p:spPr bwMode="auto">
          <a:xfrm>
            <a:off x="2843213" y="5157788"/>
            <a:ext cx="865187" cy="719137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71687" name="AutoShape 6"/>
          <p:cNvSpPr>
            <a:spLocks noChangeArrowheads="1"/>
          </p:cNvSpPr>
          <p:nvPr/>
        </p:nvSpPr>
        <p:spPr bwMode="auto">
          <a:xfrm>
            <a:off x="3276600" y="6138863"/>
            <a:ext cx="790575" cy="603250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71688" name="AutoShape 7"/>
          <p:cNvSpPr>
            <a:spLocks noChangeArrowheads="1"/>
          </p:cNvSpPr>
          <p:nvPr/>
        </p:nvSpPr>
        <p:spPr bwMode="auto">
          <a:xfrm>
            <a:off x="6443663" y="3573463"/>
            <a:ext cx="865187" cy="719137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0"/>
            <a:ext cx="6084887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670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AutoShape 4"/>
          <p:cNvSpPr>
            <a:spLocks noChangeArrowheads="1"/>
          </p:cNvSpPr>
          <p:nvPr/>
        </p:nvSpPr>
        <p:spPr bwMode="auto">
          <a:xfrm>
            <a:off x="107950" y="1484313"/>
            <a:ext cx="1439863" cy="36036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72710" name="AutoShape 5"/>
          <p:cNvSpPr>
            <a:spLocks noChangeArrowheads="1"/>
          </p:cNvSpPr>
          <p:nvPr/>
        </p:nvSpPr>
        <p:spPr bwMode="auto">
          <a:xfrm>
            <a:off x="3708400" y="981075"/>
            <a:ext cx="1368425" cy="144463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72711" name="AutoShape 6"/>
          <p:cNvSpPr>
            <a:spLocks noChangeArrowheads="1"/>
          </p:cNvSpPr>
          <p:nvPr/>
        </p:nvSpPr>
        <p:spPr bwMode="auto">
          <a:xfrm>
            <a:off x="3995738" y="1196975"/>
            <a:ext cx="1439862" cy="215900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72712" name="AutoShape 7"/>
          <p:cNvSpPr>
            <a:spLocks noChangeArrowheads="1"/>
          </p:cNvSpPr>
          <p:nvPr/>
        </p:nvSpPr>
        <p:spPr bwMode="auto">
          <a:xfrm>
            <a:off x="3276600" y="1989138"/>
            <a:ext cx="1439863" cy="215900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Reguły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4464050" cy="5040312"/>
          </a:xfrm>
          <a:noFill/>
        </p:spPr>
        <p:txBody>
          <a:bodyPr/>
          <a:lstStyle/>
          <a:p>
            <a:pPr marL="361950" indent="-361950" eaLnBrk="1" hangingPunct="1">
              <a:lnSpc>
                <a:spcPct val="80000"/>
              </a:lnSpc>
              <a:buFont typeface="Georgia" pitchFamily="18" charset="0"/>
              <a:buChar char="—"/>
            </a:pPr>
            <a:r>
              <a:rPr lang="pl-PL" sz="1800" smtClean="0">
                <a:solidFill>
                  <a:srgbClr val="006699"/>
                </a:solidFill>
              </a:rPr>
              <a:t>Jeżeli </a:t>
            </a:r>
            <a:r>
              <a:rPr lang="pl-PL" sz="1800" smtClean="0"/>
              <a:t>osoba pozostaje w związku małżeńskim i jej liczba lat edukacji przekracza 12,5 roku, </a:t>
            </a:r>
            <a:r>
              <a:rPr lang="pl-PL" sz="1800" smtClean="0">
                <a:solidFill>
                  <a:srgbClr val="006699"/>
                </a:solidFill>
              </a:rPr>
              <a:t>wtedy</a:t>
            </a:r>
            <a:r>
              <a:rPr lang="pl-PL" sz="1800" smtClean="0"/>
              <a:t> jej dochód prawdopodobnie przekracza 50 000 $ (węzeł ID5) </a:t>
            </a:r>
            <a:br>
              <a:rPr lang="pl-PL" sz="1800" smtClean="0"/>
            </a:br>
            <a:r>
              <a:rPr lang="pl-PL" sz="1800" smtClean="0"/>
              <a:t>(z prawdopodobieństwem… 72%)</a:t>
            </a:r>
          </a:p>
          <a:p>
            <a:pPr marL="361950" indent="-361950" eaLnBrk="1" hangingPunct="1">
              <a:lnSpc>
                <a:spcPct val="80000"/>
              </a:lnSpc>
              <a:buFont typeface="Georgia" pitchFamily="18" charset="0"/>
              <a:buChar char="—"/>
            </a:pPr>
            <a:r>
              <a:rPr lang="pl-PL" sz="1800" smtClean="0">
                <a:solidFill>
                  <a:srgbClr val="006699"/>
                </a:solidFill>
              </a:rPr>
              <a:t>Jeżeli </a:t>
            </a:r>
            <a:r>
              <a:rPr lang="pl-PL" sz="1800" smtClean="0"/>
              <a:t>osoba pozostaje w związku małżeńskim, jej liczba lat edukacji nie przekracza 12,5 roku, wykonuje zawód… </a:t>
            </a:r>
            <a:br>
              <a:rPr lang="pl-PL" sz="1800" smtClean="0"/>
            </a:br>
            <a:r>
              <a:rPr lang="pl-PL" sz="1800" smtClean="0"/>
              <a:t>oraz ma ponad 33,5 lat </a:t>
            </a:r>
            <a:r>
              <a:rPr lang="pl-PL" sz="1800" smtClean="0">
                <a:solidFill>
                  <a:srgbClr val="006699"/>
                </a:solidFill>
              </a:rPr>
              <a:t>wtedy</a:t>
            </a:r>
            <a:r>
              <a:rPr lang="pl-PL" sz="1800" smtClean="0"/>
              <a:t> jej dochód prawdopodobnie przekracza 50 000 $ (węzeł ID9) </a:t>
            </a:r>
            <a:br>
              <a:rPr lang="pl-PL" sz="1800" smtClean="0"/>
            </a:br>
            <a:r>
              <a:rPr lang="pl-PL" sz="1800" smtClean="0"/>
              <a:t>(z prawdopodobieństwem… 53%)</a:t>
            </a:r>
          </a:p>
          <a:p>
            <a:pPr marL="361950" indent="-361950" eaLnBrk="1" hangingPunct="1">
              <a:lnSpc>
                <a:spcPct val="80000"/>
              </a:lnSpc>
              <a:buFont typeface="Georgia" pitchFamily="18" charset="0"/>
              <a:buChar char="—"/>
            </a:pPr>
            <a:r>
              <a:rPr lang="pl-PL" sz="1800" smtClean="0">
                <a:solidFill>
                  <a:srgbClr val="006699"/>
                </a:solidFill>
              </a:rPr>
              <a:t>Jeżeli</a:t>
            </a:r>
            <a:r>
              <a:rPr lang="pl-PL" sz="1800" smtClean="0"/>
              <a:t> osoba ma ponad 33,5 lat, pozostaje w związku małżeńskim, liczba lat jej edukacji mieści się w przedziale 9,5 do 12,5 lat, wykonuje zawód…  </a:t>
            </a:r>
            <a:r>
              <a:rPr lang="pl-PL" sz="1800" smtClean="0">
                <a:solidFill>
                  <a:srgbClr val="006699"/>
                </a:solidFill>
              </a:rPr>
              <a:t>wtedy</a:t>
            </a:r>
            <a:r>
              <a:rPr lang="pl-PL" sz="1800" smtClean="0"/>
              <a:t> jej dochód prawdopodobnie przekracza </a:t>
            </a:r>
            <a:br>
              <a:rPr lang="pl-PL" sz="1800" smtClean="0"/>
            </a:br>
            <a:r>
              <a:rPr lang="pl-PL" sz="1800" smtClean="0"/>
              <a:t>50 000 $ (węzeł ID11) </a:t>
            </a:r>
            <a:br>
              <a:rPr lang="pl-PL" sz="1800" smtClean="0"/>
            </a:br>
            <a:r>
              <a:rPr lang="pl-PL" sz="1800" smtClean="0"/>
              <a:t>(z prawdopodobieństwem… 60%)</a:t>
            </a:r>
          </a:p>
          <a:p>
            <a:pPr marL="361950" indent="-361950" eaLnBrk="1" hangingPunct="1">
              <a:lnSpc>
                <a:spcPct val="80000"/>
              </a:lnSpc>
            </a:pPr>
            <a:endParaRPr lang="pl-PL" sz="1800" smtClean="0"/>
          </a:p>
        </p:txBody>
      </p:sp>
      <p:pic>
        <p:nvPicPr>
          <p:cNvPr id="7373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196975"/>
            <a:ext cx="36290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AutoShape 5"/>
          <p:cNvSpPr>
            <a:spLocks noChangeArrowheads="1"/>
          </p:cNvSpPr>
          <p:nvPr/>
        </p:nvSpPr>
        <p:spPr bwMode="auto">
          <a:xfrm>
            <a:off x="5292725" y="2781300"/>
            <a:ext cx="1366838" cy="1152525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73735" name="Line 6"/>
          <p:cNvSpPr>
            <a:spLocks noChangeShapeType="1"/>
          </p:cNvSpPr>
          <p:nvPr/>
        </p:nvSpPr>
        <p:spPr bwMode="auto">
          <a:xfrm flipV="1">
            <a:off x="4787900" y="3068638"/>
            <a:ext cx="504825" cy="360362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73736" name="Line 7"/>
          <p:cNvSpPr>
            <a:spLocks noChangeShapeType="1"/>
          </p:cNvSpPr>
          <p:nvPr/>
        </p:nvSpPr>
        <p:spPr bwMode="auto">
          <a:xfrm>
            <a:off x="3851275" y="3429000"/>
            <a:ext cx="935038" cy="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5868144" y="429309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>
                <a:latin typeface="AntPolt" pitchFamily="2" charset="-18"/>
              </a:rPr>
              <a:t>przycisk: </a:t>
            </a:r>
            <a:br>
              <a:rPr lang="pl-PL" i="1" dirty="0" smtClean="0">
                <a:latin typeface="AntPolt" pitchFamily="2" charset="-18"/>
              </a:rPr>
            </a:br>
            <a:r>
              <a:rPr lang="pl-PL" i="1" dirty="0" smtClean="0">
                <a:latin typeface="AntPolt" pitchFamily="2" charset="-18"/>
              </a:rPr>
              <a:t>„określanie podziałów”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>
                <a:latin typeface="Calibri Light" pitchFamily="34" charset="0"/>
              </a:rPr>
              <a:t>KISIM, WIMiIP, AGH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>
                <a:latin typeface="Calibri Light" pitchFamily="34" charset="0"/>
              </a:rPr>
              <a:t>Pewność reguł (ufność reguły, dokładność)</a:t>
            </a:r>
          </a:p>
        </p:txBody>
      </p:sp>
      <p:pic>
        <p:nvPicPr>
          <p:cNvPr id="160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61245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517232"/>
            <a:ext cx="2828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547664" y="5877272"/>
            <a:ext cx="1584325" cy="360040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275856" y="3501008"/>
            <a:ext cx="2016224" cy="287337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355976" y="5229200"/>
            <a:ext cx="2016224" cy="28803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113" y="2204864"/>
            <a:ext cx="3117800" cy="1080120"/>
          </a:xfrm>
          <a:ln>
            <a:solidFill>
              <a:srgbClr val="00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pl-PL" sz="2000" dirty="0" smtClean="0">
                <a:latin typeface="Calibri Light" pitchFamily="34" charset="0"/>
              </a:rPr>
              <a:t>stopień magistra daje mężczyznom 70,38% szans na zarobki pow.50tys</a:t>
            </a:r>
          </a:p>
        </p:txBody>
      </p:sp>
      <p:cxnSp>
        <p:nvCxnSpPr>
          <p:cNvPr id="12" name="Łącznik prosty ze strzałką 11"/>
          <p:cNvCxnSpPr>
            <a:stCxn id="74756" idx="1"/>
          </p:cNvCxnSpPr>
          <p:nvPr/>
        </p:nvCxnSpPr>
        <p:spPr bwMode="auto">
          <a:xfrm flipH="1">
            <a:off x="5220073" y="2744924"/>
            <a:ext cx="360040" cy="828092"/>
          </a:xfrm>
          <a:prstGeom prst="straightConnector1">
            <a:avLst/>
          </a:prstGeom>
          <a:solidFill>
            <a:srgbClr val="006699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5292081" y="3284982"/>
            <a:ext cx="288032" cy="288033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660232" y="3933056"/>
            <a:ext cx="2304256" cy="2304256"/>
          </a:xfrm>
          <a:prstGeom prst="rect">
            <a:avLst/>
          </a:prstGeom>
          <a:ln w="25400" cap="flat" cmpd="sng" algn="ctr">
            <a:solidFill>
              <a:srgbClr val="006699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studia podyplomowe i doktorat podnosi szansę na zarobki pow.50tys o ponad 8 punktów procentowych</a:t>
            </a: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>
            <a:off x="6372200" y="5013174"/>
            <a:ext cx="288032" cy="288033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4355976" y="5517232"/>
            <a:ext cx="1430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Calibri Light" pitchFamily="34" charset="0"/>
              </a:rPr>
              <a:t>ufność reguły</a:t>
            </a:r>
            <a:endParaRPr lang="pl-PL" dirty="0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1619673" y="2924944"/>
            <a:ext cx="648072" cy="216024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1403648" y="3068960"/>
            <a:ext cx="1631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Calibri Light" pitchFamily="34" charset="0"/>
              </a:rPr>
              <a:t>wsparcie reguły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532343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 Light" pitchFamily="34" charset="0"/>
              </a:rPr>
              <a:t>Wsparcie i Ufność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latin typeface="Calibri Light" pitchFamily="34" charset="0"/>
              </a:rPr>
              <a:t>KISIM, WIMiIP, AGH</a:t>
            </a:r>
            <a:endParaRPr lang="pl-PL">
              <a:latin typeface="Calibri Light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992" y="1124744"/>
            <a:ext cx="1656184" cy="1224135"/>
          </a:xfrm>
          <a:ln>
            <a:solidFill>
              <a:srgbClr val="0066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sz="2400" dirty="0" smtClean="0">
                <a:latin typeface="Calibri Light" pitchFamily="34" charset="0"/>
              </a:rPr>
              <a:t>Wsparcie = 217/9950</a:t>
            </a:r>
            <a:br>
              <a:rPr lang="pl-PL" sz="2400" dirty="0" smtClean="0">
                <a:latin typeface="Calibri Light" pitchFamily="34" charset="0"/>
              </a:rPr>
            </a:br>
            <a:r>
              <a:rPr lang="pl-PL" sz="2400" dirty="0" smtClean="0">
                <a:latin typeface="Calibri Light" pitchFamily="34" charset="0"/>
              </a:rPr>
              <a:t>= 2,2%</a:t>
            </a:r>
            <a:endParaRPr lang="pl-PL" sz="2400" dirty="0">
              <a:latin typeface="Calibri Light" pitchFamily="34" charset="0"/>
            </a:endParaRPr>
          </a:p>
        </p:txBody>
      </p:sp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20097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a 12"/>
          <p:cNvGrpSpPr/>
          <p:nvPr/>
        </p:nvGrpSpPr>
        <p:grpSpPr>
          <a:xfrm>
            <a:off x="1403648" y="2420888"/>
            <a:ext cx="376807" cy="77008"/>
            <a:chOff x="1475656" y="2924944"/>
            <a:chExt cx="376807" cy="7700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475656" y="2924944"/>
              <a:ext cx="72007" cy="72008"/>
            </a:xfrm>
            <a:prstGeom prst="roundRect">
              <a:avLst>
                <a:gd name="adj" fmla="val 16667"/>
              </a:avLst>
            </a:prstGeom>
            <a:solidFill>
              <a:srgbClr val="006699">
                <a:alpha val="20000"/>
              </a:srgbClr>
            </a:solidFill>
            <a:ln w="25400">
              <a:solidFill>
                <a:srgbClr val="00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l-PL" sz="2400" b="1">
                <a:solidFill>
                  <a:srgbClr val="006699"/>
                </a:solidFill>
                <a:latin typeface="Calibri" pitchFamily="34" charset="0"/>
              </a:endParaRPr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1628056" y="2927444"/>
              <a:ext cx="72007" cy="72008"/>
            </a:xfrm>
            <a:prstGeom prst="roundRect">
              <a:avLst>
                <a:gd name="adj" fmla="val 16667"/>
              </a:avLst>
            </a:prstGeom>
            <a:solidFill>
              <a:srgbClr val="006699">
                <a:alpha val="20000"/>
              </a:srgbClr>
            </a:solidFill>
            <a:ln w="25400">
              <a:solidFill>
                <a:srgbClr val="00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l-PL" sz="2400" b="1">
                <a:solidFill>
                  <a:srgbClr val="006699"/>
                </a:solidFill>
                <a:latin typeface="Calibri" pitchFamily="34" charset="0"/>
              </a:endParaRPr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1780456" y="2929944"/>
              <a:ext cx="72007" cy="72008"/>
            </a:xfrm>
            <a:prstGeom prst="roundRect">
              <a:avLst>
                <a:gd name="adj" fmla="val 16667"/>
              </a:avLst>
            </a:prstGeom>
            <a:solidFill>
              <a:srgbClr val="006699">
                <a:alpha val="20000"/>
              </a:srgbClr>
            </a:solidFill>
            <a:ln w="25400">
              <a:solidFill>
                <a:srgbClr val="00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l-PL" sz="2400" b="1">
                <a:solidFill>
                  <a:srgbClr val="006699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upa 13"/>
          <p:cNvGrpSpPr/>
          <p:nvPr/>
        </p:nvGrpSpPr>
        <p:grpSpPr>
          <a:xfrm>
            <a:off x="2267744" y="2420888"/>
            <a:ext cx="376807" cy="77008"/>
            <a:chOff x="1475656" y="2924944"/>
            <a:chExt cx="376807" cy="77008"/>
          </a:xfrm>
        </p:grpSpPr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1475656" y="2924944"/>
              <a:ext cx="72007" cy="72008"/>
            </a:xfrm>
            <a:prstGeom prst="roundRect">
              <a:avLst>
                <a:gd name="adj" fmla="val 16667"/>
              </a:avLst>
            </a:prstGeom>
            <a:solidFill>
              <a:srgbClr val="006699">
                <a:alpha val="20000"/>
              </a:srgbClr>
            </a:solidFill>
            <a:ln w="25400">
              <a:solidFill>
                <a:srgbClr val="00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l-PL" sz="2400" b="1">
                <a:solidFill>
                  <a:srgbClr val="006699"/>
                </a:solidFill>
                <a:latin typeface="Calibri" pitchFamily="34" charset="0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1628056" y="2927444"/>
              <a:ext cx="72007" cy="72008"/>
            </a:xfrm>
            <a:prstGeom prst="roundRect">
              <a:avLst>
                <a:gd name="adj" fmla="val 16667"/>
              </a:avLst>
            </a:prstGeom>
            <a:solidFill>
              <a:srgbClr val="006699">
                <a:alpha val="20000"/>
              </a:srgbClr>
            </a:solidFill>
            <a:ln w="25400">
              <a:solidFill>
                <a:srgbClr val="00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l-PL" sz="2400" b="1">
                <a:solidFill>
                  <a:srgbClr val="006699"/>
                </a:solidFill>
                <a:latin typeface="Calibri" pitchFamily="34" charset="0"/>
              </a:endParaRPr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1780456" y="2929944"/>
              <a:ext cx="72007" cy="72008"/>
            </a:xfrm>
            <a:prstGeom prst="roundRect">
              <a:avLst>
                <a:gd name="adj" fmla="val 16667"/>
              </a:avLst>
            </a:prstGeom>
            <a:solidFill>
              <a:srgbClr val="006699">
                <a:alpha val="20000"/>
              </a:srgbClr>
            </a:solidFill>
            <a:ln w="25400">
              <a:solidFill>
                <a:srgbClr val="00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l-PL" sz="2400" b="1">
                <a:solidFill>
                  <a:srgbClr val="006699"/>
                </a:solidFill>
                <a:latin typeface="Calibri" pitchFamily="34" charset="0"/>
              </a:endParaRPr>
            </a:p>
          </p:txBody>
        </p:sp>
      </p:grp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2051720" y="980728"/>
            <a:ext cx="648072" cy="216024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5004048" y="4941168"/>
            <a:ext cx="648072" cy="216024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2627784" y="1196752"/>
            <a:ext cx="1872208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flipH="1" flipV="1">
            <a:off x="4932040" y="2348880"/>
            <a:ext cx="144016" cy="2592288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2" name="Symbol zastępczy zawartości 2"/>
          <p:cNvSpPr txBox="1">
            <a:spLocks/>
          </p:cNvSpPr>
          <p:nvPr/>
        </p:nvSpPr>
        <p:spPr bwMode="auto">
          <a:xfrm>
            <a:off x="6228184" y="4293096"/>
            <a:ext cx="1440160" cy="936103"/>
          </a:xfrm>
          <a:prstGeom prst="rect">
            <a:avLst/>
          </a:prstGeom>
          <a:ln w="25400" cap="flat" cmpd="sng" algn="ctr">
            <a:solidFill>
              <a:srgbClr val="006699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Ufność = 41,01%</a:t>
            </a:r>
            <a:endParaRPr kumimoji="0" lang="pl-PL" sz="2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4860032" y="5661248"/>
            <a:ext cx="864096" cy="28803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V="1">
            <a:off x="5724128" y="4437112"/>
            <a:ext cx="504056" cy="1224136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H="1">
            <a:off x="6156176" y="1196752"/>
            <a:ext cx="432048" cy="36004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516216" y="1772816"/>
            <a:ext cx="1979712" cy="2016224"/>
          </a:xfrm>
          <a:prstGeom prst="rect">
            <a:avLst/>
          </a:prstGeom>
          <a:ln w="25400" cap="flat" cmpd="sng" algn="ctr">
            <a:solidFill>
              <a:srgbClr val="006699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większość kobiet, nawet bardzo dobrze wykształconych, nie zarabia pow. 50 tys. 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012160" y="5229200"/>
            <a:ext cx="2952328" cy="1296144"/>
          </a:xfrm>
          <a:prstGeom prst="rect">
            <a:avLst/>
          </a:prstGeom>
          <a:ln w="25400" cap="flat" cmpd="sng" algn="ctr">
            <a:solidFill>
              <a:srgbClr val="006699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kobiety ze stopniem magistra (i wyżej) mają jedynie 41%</a:t>
            </a:r>
            <a:r>
              <a:rPr kumimoji="0" lang="pl-PL" sz="2000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 szans na zarobki &gt;50K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6588224" y="188640"/>
            <a:ext cx="2304256" cy="1008112"/>
          </a:xfrm>
          <a:prstGeom prst="rect">
            <a:avLst/>
          </a:prstGeom>
          <a:ln w="25400" cap="flat" cmpd="sng" algn="ctr">
            <a:solidFill>
              <a:srgbClr val="006699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jest bardzo mało kobiet wysoko wykształconych</a:t>
            </a: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3923928" y="4941168"/>
            <a:ext cx="864096" cy="28803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V="1">
            <a:off x="4788024" y="3356992"/>
            <a:ext cx="1728192" cy="1656184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>
                <a:latin typeface="Calibri Light" pitchFamily="34" charset="0"/>
              </a:rPr>
              <a:t>Wsparcie (pokrycie) reguły / ufność (dokładność)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24525" y="1268413"/>
            <a:ext cx="3240088" cy="5113337"/>
          </a:xfrm>
        </p:spPr>
        <p:txBody>
          <a:bodyPr/>
          <a:lstStyle/>
          <a:p>
            <a:pPr eaLnBrk="1" hangingPunct="1"/>
            <a:r>
              <a:rPr lang="pl-PL" sz="2400" dirty="0" smtClean="0"/>
              <a:t>ID11: 997/1633 = 0,5995</a:t>
            </a:r>
          </a:p>
        </p:txBody>
      </p:sp>
      <p:pic>
        <p:nvPicPr>
          <p:cNvPr id="7578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5256213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AutoShape 5"/>
          <p:cNvSpPr>
            <a:spLocks noChangeArrowheads="1"/>
          </p:cNvSpPr>
          <p:nvPr/>
        </p:nvSpPr>
        <p:spPr bwMode="auto">
          <a:xfrm>
            <a:off x="2339975" y="1557338"/>
            <a:ext cx="1584325" cy="287337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75783" name="Line 6"/>
          <p:cNvSpPr>
            <a:spLocks noChangeShapeType="1"/>
          </p:cNvSpPr>
          <p:nvPr/>
        </p:nvSpPr>
        <p:spPr bwMode="auto">
          <a:xfrm flipV="1">
            <a:off x="3924300" y="1700213"/>
            <a:ext cx="2087563" cy="1587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75784" name="AutoShape 7"/>
          <p:cNvSpPr>
            <a:spLocks noChangeArrowheads="1"/>
          </p:cNvSpPr>
          <p:nvPr/>
        </p:nvSpPr>
        <p:spPr bwMode="auto">
          <a:xfrm>
            <a:off x="4356100" y="2781300"/>
            <a:ext cx="503238" cy="287338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75785" name="Line 8"/>
          <p:cNvSpPr>
            <a:spLocks noChangeShapeType="1"/>
          </p:cNvSpPr>
          <p:nvPr/>
        </p:nvSpPr>
        <p:spPr bwMode="auto">
          <a:xfrm flipV="1">
            <a:off x="4859338" y="1700213"/>
            <a:ext cx="1368425" cy="1081087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l-PL"/>
          </a:p>
        </p:txBody>
      </p:sp>
      <p:pic>
        <p:nvPicPr>
          <p:cNvPr id="7578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570288"/>
            <a:ext cx="4140200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7" name="AutoShape 10"/>
          <p:cNvSpPr>
            <a:spLocks noChangeArrowheads="1"/>
          </p:cNvSpPr>
          <p:nvPr/>
        </p:nvSpPr>
        <p:spPr bwMode="auto">
          <a:xfrm>
            <a:off x="5003800" y="5445125"/>
            <a:ext cx="3168650" cy="287338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75788" name="Line 11"/>
          <p:cNvSpPr>
            <a:spLocks noChangeShapeType="1"/>
          </p:cNvSpPr>
          <p:nvPr/>
        </p:nvSpPr>
        <p:spPr bwMode="auto">
          <a:xfrm flipV="1">
            <a:off x="6300788" y="1700213"/>
            <a:ext cx="0" cy="3744912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7713993" y="1916832"/>
            <a:ext cx="1430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Calibri Light" pitchFamily="34" charset="0"/>
              </a:rPr>
              <a:t>ufność reguły</a:t>
            </a:r>
            <a:endParaRPr lang="pl-PL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7884368" y="1268760"/>
            <a:ext cx="1008112" cy="504056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67544" y="4797152"/>
            <a:ext cx="2861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 smtClean="0">
                <a:latin typeface="Calibri Light" pitchFamily="34" charset="0"/>
              </a:rPr>
              <a:t>wsparcie reguły:</a:t>
            </a:r>
            <a:endParaRPr lang="pl-PL" sz="3200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39552" y="5229200"/>
            <a:ext cx="3240088" cy="122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N</a:t>
            </a:r>
            <a:r>
              <a:rPr kumimoji="0" lang="pl-PL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węzła</a:t>
            </a: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 / </a:t>
            </a:r>
            <a:r>
              <a:rPr kumimoji="0" lang="pl-PL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N</a:t>
            </a:r>
            <a:r>
              <a:rPr kumimoji="0" lang="pl-PL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zbioru</a:t>
            </a:r>
            <a:endParaRPr kumimoji="0" lang="pl-PL" sz="24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199784" y="2204864"/>
            <a:ext cx="1944216" cy="7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50000"/>
              </a:spcBef>
              <a:buSzPct val="70000"/>
            </a:pPr>
            <a:r>
              <a:rPr lang="pl-PL" sz="2400" kern="0" dirty="0" err="1" smtClean="0">
                <a:latin typeface="Calibri Light" pitchFamily="34" charset="0"/>
              </a:rPr>
              <a:t>N</a:t>
            </a:r>
            <a:r>
              <a:rPr lang="pl-PL" sz="2400" kern="0" baseline="-25000" dirty="0" err="1" smtClean="0">
                <a:latin typeface="Calibri Light" pitchFamily="34" charset="0"/>
              </a:rPr>
              <a:t>konkluzji</a:t>
            </a:r>
            <a:r>
              <a:rPr lang="pl-PL" sz="2400" kern="0" dirty="0" smtClean="0">
                <a:latin typeface="Calibri Light" pitchFamily="34" charset="0"/>
              </a:rPr>
              <a:t> /</a:t>
            </a:r>
            <a:r>
              <a:rPr lang="pl-PL" sz="2400" kern="0" dirty="0" err="1" smtClean="0">
                <a:latin typeface="Calibri Light" pitchFamily="34" charset="0"/>
              </a:rPr>
              <a:t>N</a:t>
            </a:r>
            <a:r>
              <a:rPr lang="pl-PL" sz="2400" kern="0" baseline="-25000" dirty="0" err="1" smtClean="0">
                <a:latin typeface="Calibri Light" pitchFamily="34" charset="0"/>
              </a:rPr>
              <a:t>węzła</a:t>
            </a:r>
            <a:endParaRPr kumimoji="0" lang="pl-PL" sz="24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11560" y="5733256"/>
            <a:ext cx="2533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ID11: 1633/32561=5%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Macierz klasyfikacji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72225" y="2133600"/>
            <a:ext cx="1965325" cy="1008063"/>
          </a:xfrm>
        </p:spPr>
        <p:txBody>
          <a:bodyPr/>
          <a:lstStyle/>
          <a:p>
            <a:pPr eaLnBrk="1" hangingPunct="1"/>
            <a:r>
              <a:rPr lang="pl-PL" sz="2000" dirty="0" smtClean="0"/>
              <a:t>Ile razy model się pomylił? </a:t>
            </a:r>
            <a:br>
              <a:rPr lang="pl-PL" sz="2000" dirty="0" smtClean="0"/>
            </a:br>
            <a:r>
              <a:rPr lang="pl-PL" sz="2000" dirty="0" smtClean="0"/>
              <a:t>Pojęcie „kosztu”</a:t>
            </a:r>
          </a:p>
        </p:txBody>
      </p:sp>
      <p:pic>
        <p:nvPicPr>
          <p:cNvPr id="7680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410075"/>
            <a:ext cx="4572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052513"/>
            <a:ext cx="561657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7596336" y="5517232"/>
            <a:ext cx="360363" cy="360363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400" b="1" dirty="0" smtClean="0">
                <a:solidFill>
                  <a:srgbClr val="006699"/>
                </a:solidFill>
                <a:latin typeface="Calibri" pitchFamily="34" charset="0"/>
              </a:rPr>
              <a:t>FP</a:t>
            </a:r>
            <a:endParaRPr lang="pl-PL" sz="2400" b="1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660232" y="6165304"/>
            <a:ext cx="360363" cy="360363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400" b="1" dirty="0" smtClean="0">
                <a:solidFill>
                  <a:srgbClr val="006699"/>
                </a:solidFill>
                <a:latin typeface="Calibri" pitchFamily="34" charset="0"/>
              </a:rPr>
              <a:t>FN</a:t>
            </a:r>
            <a:endParaRPr lang="pl-PL" sz="2400" b="1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660232" y="3861048"/>
            <a:ext cx="1800200" cy="408623"/>
          </a:xfrm>
          <a:prstGeom prst="roundRect">
            <a:avLst/>
          </a:prstGeom>
          <a:ln w="31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i="1" dirty="0" err="1" smtClean="0">
                <a:solidFill>
                  <a:srgbClr val="006699"/>
                </a:solidFill>
                <a:latin typeface="AntPolt" pitchFamily="2" charset="-18"/>
              </a:rPr>
              <a:t>false</a:t>
            </a:r>
            <a:r>
              <a:rPr lang="pl-PL" i="1" dirty="0" smtClean="0">
                <a:solidFill>
                  <a:srgbClr val="006699"/>
                </a:solidFill>
                <a:latin typeface="AntPolt" pitchFamily="2" charset="-18"/>
              </a:rPr>
              <a:t> </a:t>
            </a:r>
            <a:r>
              <a:rPr lang="pl-PL" i="1" dirty="0" err="1" smtClean="0">
                <a:solidFill>
                  <a:srgbClr val="006699"/>
                </a:solidFill>
                <a:latin typeface="AntPolt" pitchFamily="2" charset="-18"/>
              </a:rPr>
              <a:t>positives</a:t>
            </a:r>
            <a:endParaRPr lang="pl-PL" i="1" dirty="0" smtClean="0">
              <a:solidFill>
                <a:srgbClr val="006699"/>
              </a:solidFill>
              <a:latin typeface="AntPolt" pitchFamily="2" charset="-18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699792" y="6165304"/>
            <a:ext cx="1763688" cy="408623"/>
          </a:xfrm>
          <a:prstGeom prst="roundRect">
            <a:avLst/>
          </a:prstGeom>
          <a:noFill/>
          <a:ln>
            <a:solidFill>
              <a:srgbClr val="00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i="1" dirty="0" err="1" smtClean="0">
                <a:solidFill>
                  <a:srgbClr val="006699"/>
                </a:solidFill>
                <a:latin typeface="AntPolt" pitchFamily="2" charset="-18"/>
              </a:rPr>
              <a:t>false</a:t>
            </a:r>
            <a:r>
              <a:rPr lang="pl-PL" i="1" dirty="0" smtClean="0">
                <a:solidFill>
                  <a:srgbClr val="006699"/>
                </a:solidFill>
                <a:latin typeface="AntPolt" pitchFamily="2" charset="-18"/>
              </a:rPr>
              <a:t> </a:t>
            </a:r>
            <a:r>
              <a:rPr lang="pl-PL" i="1" dirty="0" err="1" smtClean="0">
                <a:solidFill>
                  <a:srgbClr val="006699"/>
                </a:solidFill>
                <a:latin typeface="AntPolt" pitchFamily="2" charset="-18"/>
              </a:rPr>
              <a:t>negatives</a:t>
            </a:r>
            <a:endParaRPr lang="pl-PL" i="1" dirty="0" smtClean="0">
              <a:solidFill>
                <a:srgbClr val="006699"/>
              </a:solidFill>
              <a:latin typeface="AntPolt" pitchFamily="2" charset="-18"/>
            </a:endParaRPr>
          </a:p>
        </p:txBody>
      </p:sp>
      <p:cxnSp>
        <p:nvCxnSpPr>
          <p:cNvPr id="12" name="Łącznik prosty ze strzałką 11"/>
          <p:cNvCxnSpPr>
            <a:endCxn id="7" idx="0"/>
          </p:cNvCxnSpPr>
          <p:nvPr/>
        </p:nvCxnSpPr>
        <p:spPr bwMode="auto">
          <a:xfrm>
            <a:off x="7560332" y="4269671"/>
            <a:ext cx="216186" cy="1247561"/>
          </a:xfrm>
          <a:prstGeom prst="straightConnector1">
            <a:avLst/>
          </a:prstGeom>
          <a:ln>
            <a:solidFill>
              <a:srgbClr val="006699"/>
            </a:solidFill>
            <a:prstDash val="dash"/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>
            <a:endCxn id="8" idx="1"/>
          </p:cNvCxnSpPr>
          <p:nvPr/>
        </p:nvCxnSpPr>
        <p:spPr bwMode="auto">
          <a:xfrm flipV="1">
            <a:off x="4463480" y="6345486"/>
            <a:ext cx="2196752" cy="24130"/>
          </a:xfrm>
          <a:prstGeom prst="straightConnector1">
            <a:avLst/>
          </a:prstGeom>
          <a:ln>
            <a:solidFill>
              <a:srgbClr val="006699"/>
            </a:solidFill>
            <a:prstDash val="dash"/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 bwMode="auto">
          <a:xfrm flipH="1" flipV="1">
            <a:off x="2411760" y="3501008"/>
            <a:ext cx="4248472" cy="564352"/>
          </a:xfrm>
          <a:prstGeom prst="straightConnector1">
            <a:avLst/>
          </a:prstGeom>
          <a:ln>
            <a:solidFill>
              <a:srgbClr val="0070C0"/>
            </a:solidFill>
            <a:prstDash val="lgDash"/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 bwMode="auto">
          <a:xfrm flipV="1">
            <a:off x="3581636" y="3429000"/>
            <a:ext cx="342292" cy="2736304"/>
          </a:xfrm>
          <a:prstGeom prst="straightConnector1">
            <a:avLst/>
          </a:prstGeom>
          <a:ln>
            <a:solidFill>
              <a:srgbClr val="006699"/>
            </a:solidFill>
            <a:prstDash val="dash"/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CHAID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Georgia" pitchFamily="18" charset="0"/>
              <a:buChar char="—"/>
            </a:pPr>
            <a:r>
              <a:rPr lang="pl-PL" smtClean="0"/>
              <a:t>Algorytm drzew klasyfikacyjnych</a:t>
            </a:r>
          </a:p>
          <a:p>
            <a:pPr marL="533400" indent="-533400" eaLnBrk="1" hangingPunct="1">
              <a:buFont typeface="Georgia" pitchFamily="18" charset="0"/>
              <a:buChar char="—"/>
            </a:pPr>
            <a:r>
              <a:rPr lang="pl-PL" smtClean="0"/>
              <a:t>Zmienne ilościowe dzielone są na 10 kategorii, zmienne jakościowe obsługiwane w sposób naturalny</a:t>
            </a:r>
          </a:p>
          <a:p>
            <a:pPr marL="533400" indent="-533400" eaLnBrk="1" hangingPunct="1">
              <a:buFont typeface="Georgia" pitchFamily="18" charset="0"/>
              <a:buChar char="—"/>
            </a:pPr>
            <a:r>
              <a:rPr lang="pl-PL" smtClean="0"/>
              <a:t>Wyszukiwanie par kategorii podobnych do siebie ze względu na zmienną zależną</a:t>
            </a:r>
          </a:p>
          <a:p>
            <a:pPr marL="533400" indent="-533400" eaLnBrk="1" hangingPunct="1">
              <a:buFont typeface="Georgia" pitchFamily="18" charset="0"/>
              <a:buChar char="—"/>
            </a:pPr>
            <a:r>
              <a:rPr lang="pl-PL" smtClean="0"/>
              <a:t>Test Chi^2</a:t>
            </a:r>
          </a:p>
          <a:p>
            <a:pPr marL="533400" indent="-533400" eaLnBrk="1" hangingPunct="1">
              <a:buFont typeface="Georgia" pitchFamily="18" charset="0"/>
              <a:buChar char="—"/>
            </a:pPr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data mining - zadania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268413"/>
            <a:ext cx="8496944" cy="5113337"/>
          </a:xfrm>
        </p:spPr>
        <p:txBody>
          <a:bodyPr>
            <a:normAutofit fontScale="85000" lnSpcReduction="10000"/>
          </a:bodyPr>
          <a:lstStyle/>
          <a:p>
            <a:pPr marL="360363" indent="-180975">
              <a:buFont typeface="Arial" pitchFamily="34" charset="0"/>
              <a:buChar char="•"/>
            </a:pPr>
            <a:r>
              <a:rPr lang="pl-PL" b="1" dirty="0" smtClean="0">
                <a:solidFill>
                  <a:srgbClr val="006699"/>
                </a:solidFill>
              </a:rPr>
              <a:t>klasyfikacja: </a:t>
            </a:r>
            <a:r>
              <a:rPr lang="pl-PL" dirty="0" smtClean="0"/>
              <a:t>przewidywanie wartości klasy na podstawie opisu</a:t>
            </a:r>
          </a:p>
          <a:p>
            <a:pPr marL="360363" indent="-180975">
              <a:buFont typeface="Arial" pitchFamily="34" charset="0"/>
              <a:buChar char="•"/>
            </a:pPr>
            <a:r>
              <a:rPr lang="pl-PL" b="1" dirty="0" smtClean="0">
                <a:solidFill>
                  <a:srgbClr val="006699"/>
                </a:solidFill>
              </a:rPr>
              <a:t>predykcja</a:t>
            </a:r>
            <a:r>
              <a:rPr lang="en-US" b="1" dirty="0" smtClean="0">
                <a:solidFill>
                  <a:srgbClr val="006699"/>
                </a:solidFill>
              </a:rPr>
              <a:t>:</a:t>
            </a:r>
            <a:r>
              <a:rPr lang="en-US" b="1" dirty="0" smtClean="0"/>
              <a:t> </a:t>
            </a:r>
            <a:r>
              <a:rPr lang="pl-PL" dirty="0" smtClean="0"/>
              <a:t>przewidywanie wartości ciągłej</a:t>
            </a:r>
            <a:endParaRPr lang="en-US" dirty="0" smtClean="0"/>
          </a:p>
          <a:p>
            <a:pPr marL="360363" indent="-180975">
              <a:buFont typeface="Arial" pitchFamily="34" charset="0"/>
              <a:buChar char="•"/>
            </a:pPr>
            <a:r>
              <a:rPr lang="pl-PL" b="1" dirty="0" smtClean="0">
                <a:solidFill>
                  <a:srgbClr val="006699"/>
                </a:solidFill>
              </a:rPr>
              <a:t>analiza skupień</a:t>
            </a:r>
            <a:r>
              <a:rPr lang="en-US" b="1" dirty="0" smtClean="0">
                <a:solidFill>
                  <a:srgbClr val="006699"/>
                </a:solidFill>
              </a:rPr>
              <a:t>:</a:t>
            </a:r>
            <a:r>
              <a:rPr lang="en-US" b="1" dirty="0" smtClean="0"/>
              <a:t> </a:t>
            </a:r>
            <a:r>
              <a:rPr lang="pl-PL" dirty="0" smtClean="0"/>
              <a:t>poszukiwanie podobnych grup obiektów (skupień)</a:t>
            </a:r>
            <a:endParaRPr lang="en-US" dirty="0" smtClean="0"/>
          </a:p>
          <a:p>
            <a:pPr marL="360363" indent="-180975">
              <a:buFont typeface="Arial" pitchFamily="34" charset="0"/>
              <a:buChar char="•"/>
            </a:pPr>
            <a:r>
              <a:rPr lang="pl-PL" b="1" dirty="0" smtClean="0">
                <a:solidFill>
                  <a:srgbClr val="006699"/>
                </a:solidFill>
              </a:rPr>
              <a:t>analiza asocjacji</a:t>
            </a:r>
            <a:r>
              <a:rPr lang="en-US" b="1" dirty="0" smtClean="0">
                <a:solidFill>
                  <a:srgbClr val="006699"/>
                </a:solidFill>
              </a:rPr>
              <a:t>: </a:t>
            </a:r>
            <a:r>
              <a:rPr lang="pl-PL" dirty="0" smtClean="0"/>
              <a:t>częste współwystępowanie sygnałów</a:t>
            </a:r>
            <a:endParaRPr lang="en-US" dirty="0" smtClean="0"/>
          </a:p>
          <a:p>
            <a:pPr marL="360363" indent="-180975">
              <a:buFont typeface="Arial" pitchFamily="34" charset="0"/>
              <a:buChar char="•"/>
            </a:pPr>
            <a:r>
              <a:rPr lang="pl-PL" b="1" dirty="0" smtClean="0">
                <a:solidFill>
                  <a:srgbClr val="006699"/>
                </a:solidFill>
              </a:rPr>
              <a:t>analiza sekwencji:</a:t>
            </a:r>
            <a:r>
              <a:rPr lang="pl-PL" dirty="0" smtClean="0"/>
              <a:t> analiza sekwencji sygnałów (obiektów) – analiza szeregów czasowych zmiennej jakościowej</a:t>
            </a:r>
            <a:endParaRPr lang="pl-PL" dirty="0" smtClean="0">
              <a:solidFill>
                <a:srgbClr val="006699"/>
              </a:solidFill>
            </a:endParaRPr>
          </a:p>
          <a:p>
            <a:pPr marL="360363" indent="-180975">
              <a:buFont typeface="Arial" pitchFamily="34" charset="0"/>
              <a:buChar char="•"/>
            </a:pPr>
            <a:r>
              <a:rPr lang="pl-PL" b="1" dirty="0" smtClean="0">
                <a:solidFill>
                  <a:srgbClr val="006699"/>
                </a:solidFill>
              </a:rPr>
              <a:t>charakterystyka:</a:t>
            </a:r>
            <a:r>
              <a:rPr lang="pl-PL" b="1" dirty="0" smtClean="0"/>
              <a:t> </a:t>
            </a:r>
            <a:r>
              <a:rPr lang="pl-PL" dirty="0" smtClean="0"/>
              <a:t>tworzenie opisów grup</a:t>
            </a:r>
          </a:p>
          <a:p>
            <a:pPr marL="360363" indent="-180975">
              <a:buFont typeface="Arial" pitchFamily="34" charset="0"/>
              <a:buChar char="•"/>
            </a:pPr>
            <a:r>
              <a:rPr lang="pl-PL" b="1" dirty="0" smtClean="0">
                <a:solidFill>
                  <a:srgbClr val="006699"/>
                </a:solidFill>
              </a:rPr>
              <a:t>w</a:t>
            </a:r>
            <a:r>
              <a:rPr lang="en-US" b="1" dirty="0" err="1" smtClean="0">
                <a:solidFill>
                  <a:srgbClr val="006699"/>
                </a:solidFill>
              </a:rPr>
              <a:t>i</a:t>
            </a:r>
            <a:r>
              <a:rPr lang="pl-PL" b="1" dirty="0" smtClean="0">
                <a:solidFill>
                  <a:srgbClr val="006699"/>
                </a:solidFill>
              </a:rPr>
              <a:t>z</a:t>
            </a:r>
            <a:r>
              <a:rPr lang="en-US" b="1" dirty="0" err="1" smtClean="0">
                <a:solidFill>
                  <a:srgbClr val="006699"/>
                </a:solidFill>
              </a:rPr>
              <a:t>ualiza</a:t>
            </a:r>
            <a:r>
              <a:rPr lang="pl-PL" b="1" dirty="0" err="1" smtClean="0">
                <a:solidFill>
                  <a:srgbClr val="006699"/>
                </a:solidFill>
              </a:rPr>
              <a:t>cja</a:t>
            </a:r>
            <a:r>
              <a:rPr lang="en-US" b="1" dirty="0" smtClean="0">
                <a:solidFill>
                  <a:srgbClr val="006699"/>
                </a:solidFill>
              </a:rPr>
              <a:t>: </a:t>
            </a:r>
            <a:r>
              <a:rPr lang="pl-PL" dirty="0" smtClean="0"/>
              <a:t>metody graficzne prezentacji wzorców</a:t>
            </a:r>
          </a:p>
          <a:p>
            <a:pPr marL="360363" indent="-180975">
              <a:buFont typeface="Arial" pitchFamily="34" charset="0"/>
              <a:buChar char="•"/>
            </a:pPr>
            <a:r>
              <a:rPr lang="pl-PL" b="1" dirty="0" smtClean="0">
                <a:solidFill>
                  <a:srgbClr val="006699"/>
                </a:solidFill>
              </a:rPr>
              <a:t>odkrywanie anomalii</a:t>
            </a:r>
            <a:r>
              <a:rPr lang="en-US" b="1" dirty="0" smtClean="0">
                <a:solidFill>
                  <a:srgbClr val="006699"/>
                </a:solidFill>
              </a:rPr>
              <a:t>: </a:t>
            </a:r>
            <a:r>
              <a:rPr lang="pl-PL" dirty="0" smtClean="0"/>
              <a:t>wykrywanie istotnych zmian (np. oszustw)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400" smtClean="0"/>
              <a:t>Przykład: badanie intencji zakupowych studentów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8775" indent="-358775" eaLnBrk="1" hangingPunct="1">
              <a:buFont typeface="Georgia" pitchFamily="18" charset="0"/>
              <a:buChar char="—"/>
            </a:pPr>
            <a:r>
              <a:rPr lang="pl-PL" smtClean="0"/>
              <a:t>Co wpływa na </a:t>
            </a:r>
            <a:r>
              <a:rPr lang="pl-PL" smtClean="0">
                <a:solidFill>
                  <a:srgbClr val="006699"/>
                </a:solidFill>
              </a:rPr>
              <a:t>skłonność zakupu samochodu nowego bądź używanego</a:t>
            </a:r>
            <a:r>
              <a:rPr lang="pl-PL" smtClean="0"/>
              <a:t>?</a:t>
            </a:r>
          </a:p>
          <a:p>
            <a:pPr marL="358775" indent="-358775" eaLnBrk="1" hangingPunct="1">
              <a:buFont typeface="Georgia" pitchFamily="18" charset="0"/>
              <a:buChar char="—"/>
            </a:pPr>
            <a:r>
              <a:rPr lang="pl-PL" smtClean="0"/>
              <a:t>Wybór jednego z 12 profili aut o porównywalnej cenie (połowa z nich używane, połowa – nowe)</a:t>
            </a:r>
          </a:p>
          <a:p>
            <a:pPr marL="358775" indent="-358775" eaLnBrk="1" hangingPunct="1">
              <a:buFont typeface="Georgia" pitchFamily="18" charset="0"/>
              <a:buChar char="—"/>
            </a:pPr>
            <a:r>
              <a:rPr lang="pl-PL" smtClean="0"/>
              <a:t>1200 ankietowanych, </a:t>
            </a:r>
          </a:p>
          <a:p>
            <a:pPr marL="358775" indent="-358775" eaLnBrk="1" hangingPunct="1">
              <a:buFont typeface="Georgia" pitchFamily="18" charset="0"/>
              <a:buChar char="—"/>
            </a:pPr>
            <a:r>
              <a:rPr lang="pl-PL" smtClean="0"/>
              <a:t>dane demograficzne + wybór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798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249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420938"/>
            <a:ext cx="4211638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49800"/>
            <a:ext cx="331152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5111750"/>
            <a:ext cx="3900487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0" name="Rectangle 7"/>
          <p:cNvSpPr>
            <a:spLocks noChangeArrowheads="1"/>
          </p:cNvSpPr>
          <p:nvPr/>
        </p:nvSpPr>
        <p:spPr bwMode="auto">
          <a:xfrm>
            <a:off x="6011863" y="1412875"/>
            <a:ext cx="2736850" cy="576263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9881" name="Rectangle 8"/>
          <p:cNvSpPr>
            <a:spLocks noChangeArrowheads="1"/>
          </p:cNvSpPr>
          <p:nvPr/>
        </p:nvSpPr>
        <p:spPr bwMode="auto">
          <a:xfrm>
            <a:off x="4211638" y="2276475"/>
            <a:ext cx="4537075" cy="576263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79882" name="Line 9"/>
          <p:cNvSpPr>
            <a:spLocks noChangeShapeType="1"/>
          </p:cNvSpPr>
          <p:nvPr/>
        </p:nvSpPr>
        <p:spPr bwMode="auto">
          <a:xfrm flipH="1">
            <a:off x="3419475" y="3284538"/>
            <a:ext cx="1728788" cy="165735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79883" name="Line 10"/>
          <p:cNvSpPr>
            <a:spLocks noChangeShapeType="1"/>
          </p:cNvSpPr>
          <p:nvPr/>
        </p:nvSpPr>
        <p:spPr bwMode="auto">
          <a:xfrm>
            <a:off x="3132138" y="5805488"/>
            <a:ext cx="2087562" cy="360362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48038" y="2060575"/>
            <a:ext cx="4967287" cy="431800"/>
          </a:xfrm>
        </p:spPr>
        <p:txBody>
          <a:bodyPr/>
          <a:lstStyle/>
          <a:p>
            <a:pPr eaLnBrk="1" hangingPunct="1"/>
            <a:r>
              <a:rPr lang="pl-PL" sz="1800" smtClean="0"/>
              <a:t>Zmienną decyzyjną najsilniej różnicuje płeć</a:t>
            </a:r>
          </a:p>
        </p:txBody>
      </p:sp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892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15888"/>
            <a:ext cx="515937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492375"/>
            <a:ext cx="60452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51350"/>
            <a:ext cx="2843213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4" name="Oval 7"/>
          <p:cNvSpPr>
            <a:spLocks noChangeArrowheads="1"/>
          </p:cNvSpPr>
          <p:nvPr/>
        </p:nvSpPr>
        <p:spPr bwMode="auto">
          <a:xfrm>
            <a:off x="2916238" y="4221163"/>
            <a:ext cx="1439862" cy="15843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80905" name="Line 8"/>
          <p:cNvSpPr>
            <a:spLocks noChangeShapeType="1"/>
          </p:cNvSpPr>
          <p:nvPr/>
        </p:nvSpPr>
        <p:spPr bwMode="auto">
          <a:xfrm flipH="1">
            <a:off x="2268538" y="50133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STATISTICA  - inny przykład drzewa CHAID</a:t>
            </a:r>
          </a:p>
        </p:txBody>
      </p:sp>
      <p:pic>
        <p:nvPicPr>
          <p:cNvPr id="819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42100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862263"/>
            <a:ext cx="7240588" cy="36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AutoShape 5"/>
          <p:cNvSpPr>
            <a:spLocks noChangeArrowheads="1"/>
          </p:cNvSpPr>
          <p:nvPr/>
        </p:nvSpPr>
        <p:spPr bwMode="auto">
          <a:xfrm>
            <a:off x="1187450" y="1268413"/>
            <a:ext cx="360363" cy="36036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400" b="1" dirty="0">
                <a:solidFill>
                  <a:srgbClr val="006699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81927" name="AutoShape 6"/>
          <p:cNvSpPr>
            <a:spLocks noChangeArrowheads="1"/>
          </p:cNvSpPr>
          <p:nvPr/>
        </p:nvSpPr>
        <p:spPr bwMode="auto">
          <a:xfrm>
            <a:off x="1403350" y="3213100"/>
            <a:ext cx="360363" cy="360363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400" b="1" dirty="0">
                <a:solidFill>
                  <a:srgbClr val="006699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1928" name="Line 7"/>
          <p:cNvSpPr>
            <a:spLocks noChangeShapeType="1"/>
          </p:cNvSpPr>
          <p:nvPr/>
        </p:nvSpPr>
        <p:spPr bwMode="auto">
          <a:xfrm flipH="1">
            <a:off x="2124075" y="1412875"/>
            <a:ext cx="1871663" cy="2087563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81929" name="Line 8"/>
          <p:cNvSpPr>
            <a:spLocks noChangeShapeType="1"/>
          </p:cNvSpPr>
          <p:nvPr/>
        </p:nvSpPr>
        <p:spPr bwMode="auto">
          <a:xfrm>
            <a:off x="2771775" y="3500438"/>
            <a:ext cx="863600" cy="43180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62575" y="4022725"/>
          <a:ext cx="3781425" cy="2835275"/>
        </p:xfrm>
        <a:graphic>
          <a:graphicData uri="http://schemas.openxmlformats.org/presentationml/2006/ole">
            <p:oleObj spid="_x0000_s202754" name="Graph" r:id="rId4" imgW="5943600" imgH="4457880" progId="STATISTICA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1022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6775" y="4429125"/>
            <a:ext cx="44672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660232" y="6165304"/>
            <a:ext cx="360363" cy="36036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400" b="1" dirty="0">
                <a:solidFill>
                  <a:srgbClr val="006699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668344" y="5517232"/>
            <a:ext cx="360363" cy="360363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400" b="1" dirty="0">
                <a:solidFill>
                  <a:srgbClr val="006699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7452320" y="5229200"/>
            <a:ext cx="360363" cy="360363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400" b="1" dirty="0" smtClean="0">
                <a:solidFill>
                  <a:srgbClr val="006699"/>
                </a:solidFill>
                <a:latin typeface="Calibri" pitchFamily="34" charset="0"/>
              </a:rPr>
              <a:t>FP</a:t>
            </a:r>
            <a:endParaRPr lang="pl-PL" sz="2400" b="1" dirty="0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6516216" y="5877272"/>
            <a:ext cx="360363" cy="360363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400" b="1" dirty="0" smtClean="0">
                <a:solidFill>
                  <a:srgbClr val="006699"/>
                </a:solidFill>
                <a:latin typeface="Calibri" pitchFamily="34" charset="0"/>
              </a:rPr>
              <a:t>FN</a:t>
            </a:r>
            <a:endParaRPr lang="pl-PL" sz="2400" b="1" dirty="0">
              <a:solidFill>
                <a:srgbClr val="0066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818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AutoShape 3"/>
          <p:cNvSpPr>
            <a:spLocks noChangeArrowheads="1"/>
          </p:cNvSpPr>
          <p:nvPr/>
        </p:nvSpPr>
        <p:spPr bwMode="auto">
          <a:xfrm>
            <a:off x="395288" y="1700213"/>
            <a:ext cx="1584325" cy="215900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83973" name="AutoShape 4"/>
          <p:cNvSpPr>
            <a:spLocks noChangeArrowheads="1"/>
          </p:cNvSpPr>
          <p:nvPr/>
        </p:nvSpPr>
        <p:spPr bwMode="auto">
          <a:xfrm>
            <a:off x="755650" y="2349500"/>
            <a:ext cx="1728788" cy="503238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83974" name="AutoShape 5"/>
          <p:cNvSpPr>
            <a:spLocks noChangeArrowheads="1"/>
          </p:cNvSpPr>
          <p:nvPr/>
        </p:nvSpPr>
        <p:spPr bwMode="auto">
          <a:xfrm>
            <a:off x="250825" y="3357563"/>
            <a:ext cx="1584325" cy="215900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83975" name="AutoShape 6"/>
          <p:cNvSpPr>
            <a:spLocks noChangeArrowheads="1"/>
          </p:cNvSpPr>
          <p:nvPr/>
        </p:nvSpPr>
        <p:spPr bwMode="auto">
          <a:xfrm>
            <a:off x="468313" y="3860800"/>
            <a:ext cx="1584325" cy="215900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pic>
        <p:nvPicPr>
          <p:cNvPr id="8397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88913"/>
            <a:ext cx="838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1052513"/>
            <a:ext cx="809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1844675"/>
            <a:ext cx="838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2708275"/>
            <a:ext cx="8286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0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7625" y="3500438"/>
            <a:ext cx="8477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1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7625" y="4365625"/>
            <a:ext cx="8477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82" name="AutoShape 13"/>
          <p:cNvSpPr>
            <a:spLocks noChangeArrowheads="1"/>
          </p:cNvSpPr>
          <p:nvPr/>
        </p:nvSpPr>
        <p:spPr bwMode="auto">
          <a:xfrm>
            <a:off x="7415213" y="2636838"/>
            <a:ext cx="1260475" cy="1584325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4005263"/>
            <a:ext cx="6048375" cy="2376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1800" smtClean="0"/>
              <a:t>Jeżeli osoba pozostaje w związku małżeńskim skończyła szkołę z grupy…, ale jest profesjonalistą w swoim zawodzie, wtedy jej dochód prawdopodobnie przekracza 50 000 $ (węzeł ID17) </a:t>
            </a:r>
            <a:br>
              <a:rPr lang="pl-PL" sz="1800" smtClean="0"/>
            </a:br>
            <a:r>
              <a:rPr lang="pl-PL" sz="1800" smtClean="0"/>
              <a:t>(z prawdopodobieństwem… 73%)</a:t>
            </a:r>
          </a:p>
          <a:p>
            <a:pPr eaLnBrk="1" hangingPunct="1">
              <a:lnSpc>
                <a:spcPct val="90000"/>
              </a:lnSpc>
            </a:pPr>
            <a:r>
              <a:rPr lang="pl-PL" sz="1800" smtClean="0"/>
              <a:t>Jeżeli osoba pozostaje w związku małżeńskim i skończyła studia magisterskie, wtedy jej dochód prawdopodobnie przekracza 50 000 $ (węzeł ID14) </a:t>
            </a:r>
            <a:br>
              <a:rPr lang="pl-PL" sz="1800" smtClean="0"/>
            </a:br>
            <a:r>
              <a:rPr lang="pl-PL" sz="1800" smtClean="0"/>
              <a:t>(z prawdopodobieństwem… 77%)</a:t>
            </a:r>
          </a:p>
        </p:txBody>
      </p:sp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389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Line 4"/>
          <p:cNvSpPr>
            <a:spLocks noChangeShapeType="1"/>
          </p:cNvSpPr>
          <p:nvPr/>
        </p:nvSpPr>
        <p:spPr bwMode="auto">
          <a:xfrm flipV="1">
            <a:off x="179388" y="3789363"/>
            <a:ext cx="1584325" cy="144462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84998" name="AutoShape 5"/>
          <p:cNvSpPr>
            <a:spLocks noChangeArrowheads="1"/>
          </p:cNvSpPr>
          <p:nvPr/>
        </p:nvSpPr>
        <p:spPr bwMode="auto">
          <a:xfrm>
            <a:off x="1692275" y="2852738"/>
            <a:ext cx="935038" cy="936625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84999" name="Line 6"/>
          <p:cNvSpPr>
            <a:spLocks noChangeShapeType="1"/>
          </p:cNvSpPr>
          <p:nvPr/>
        </p:nvSpPr>
        <p:spPr bwMode="auto">
          <a:xfrm>
            <a:off x="179388" y="3932238"/>
            <a:ext cx="0" cy="287337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5000" name="Line 7"/>
          <p:cNvSpPr>
            <a:spLocks noChangeShapeType="1"/>
          </p:cNvSpPr>
          <p:nvPr/>
        </p:nvSpPr>
        <p:spPr bwMode="auto">
          <a:xfrm>
            <a:off x="179388" y="4221163"/>
            <a:ext cx="144462" cy="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8500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2924175"/>
            <a:ext cx="2466975" cy="2078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5002" name="AutoShape 9"/>
          <p:cNvSpPr>
            <a:spLocks noChangeArrowheads="1"/>
          </p:cNvSpPr>
          <p:nvPr/>
        </p:nvSpPr>
        <p:spPr bwMode="auto">
          <a:xfrm>
            <a:off x="5651500" y="1844675"/>
            <a:ext cx="935038" cy="936625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  <a:latin typeface="Calibri" pitchFamily="34" charset="0"/>
            </a:endParaRPr>
          </a:p>
        </p:txBody>
      </p:sp>
      <p:sp>
        <p:nvSpPr>
          <p:cNvPr id="85003" name="Line 10"/>
          <p:cNvSpPr>
            <a:spLocks noChangeShapeType="1"/>
          </p:cNvSpPr>
          <p:nvPr/>
        </p:nvSpPr>
        <p:spPr bwMode="auto">
          <a:xfrm flipH="1" flipV="1">
            <a:off x="6227763" y="2852738"/>
            <a:ext cx="215900" cy="252095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85004" name="Line 11"/>
          <p:cNvSpPr>
            <a:spLocks noChangeShapeType="1"/>
          </p:cNvSpPr>
          <p:nvPr/>
        </p:nvSpPr>
        <p:spPr bwMode="auto">
          <a:xfrm>
            <a:off x="5795963" y="5373688"/>
            <a:ext cx="649287" cy="0"/>
          </a:xfrm>
          <a:prstGeom prst="line">
            <a:avLst/>
          </a:prstGeom>
          <a:noFill/>
          <a:ln w="25400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zalety drzew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łatwe w </a:t>
            </a:r>
            <a:r>
              <a:rPr lang="pl-PL" dirty="0" smtClean="0">
                <a:solidFill>
                  <a:srgbClr val="006699"/>
                </a:solidFill>
              </a:rPr>
              <a:t>interpretacji, </a:t>
            </a:r>
            <a:r>
              <a:rPr lang="pl-PL" dirty="0" smtClean="0"/>
              <a:t>interpretacja w postaci </a:t>
            </a:r>
            <a:r>
              <a:rPr lang="pl-PL" dirty="0" smtClean="0">
                <a:solidFill>
                  <a:srgbClr val="006699"/>
                </a:solidFill>
              </a:rPr>
              <a:t>reguł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wyjaśniają </a:t>
            </a:r>
            <a:r>
              <a:rPr lang="pl-PL" dirty="0" smtClean="0">
                <a:solidFill>
                  <a:srgbClr val="006699"/>
                </a:solidFill>
              </a:rPr>
              <a:t>zależności</a:t>
            </a:r>
            <a:r>
              <a:rPr lang="pl-PL" dirty="0" smtClean="0"/>
              <a:t> (</a:t>
            </a:r>
            <a:r>
              <a:rPr lang="pl-PL" i="1" dirty="0" err="1" smtClean="0"/>
              <a:t>white-box</a:t>
            </a:r>
            <a:r>
              <a:rPr lang="pl-PL" dirty="0" smtClean="0"/>
              <a:t>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pozwalają klasyfikować </a:t>
            </a:r>
            <a:r>
              <a:rPr lang="pl-PL" dirty="0" smtClean="0">
                <a:solidFill>
                  <a:srgbClr val="006699"/>
                </a:solidFill>
              </a:rPr>
              <a:t>nieliniowe </a:t>
            </a:r>
            <a:r>
              <a:rPr lang="pl-PL" dirty="0" smtClean="0"/>
              <a:t>problemy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>
                <a:solidFill>
                  <a:srgbClr val="006699"/>
                </a:solidFill>
              </a:rPr>
              <a:t>szybko</a:t>
            </a:r>
            <a:r>
              <a:rPr lang="pl-PL" dirty="0" smtClean="0"/>
              <a:t> się uczą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zmienne ilościowe, jak i jakościowe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nie wymagają założeń co do rozkładu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pozwalają określić </a:t>
            </a:r>
            <a:r>
              <a:rPr lang="pl-PL" dirty="0" smtClean="0">
                <a:solidFill>
                  <a:srgbClr val="006699"/>
                </a:solidFill>
              </a:rPr>
              <a:t>ważność </a:t>
            </a:r>
            <a:r>
              <a:rPr lang="pl-PL" dirty="0" smtClean="0"/>
              <a:t>predyktorów, niewrażliwe na nieistotne zmienne i wzajemne korelacje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pełne </a:t>
            </a:r>
            <a:r>
              <a:rPr lang="pl-PL" dirty="0" smtClean="0">
                <a:solidFill>
                  <a:srgbClr val="006699"/>
                </a:solidFill>
              </a:rPr>
              <a:t>pokrycie</a:t>
            </a:r>
            <a:r>
              <a:rPr lang="pl-PL" dirty="0" smtClean="0"/>
              <a:t> przestrzeni wyników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niewrażliwość na </a:t>
            </a:r>
            <a:r>
              <a:rPr lang="pl-PL" dirty="0" smtClean="0">
                <a:solidFill>
                  <a:srgbClr val="006699"/>
                </a:solidFill>
              </a:rPr>
              <a:t>wartości odstające</a:t>
            </a:r>
            <a:r>
              <a:rPr lang="pl-PL" dirty="0" smtClean="0"/>
              <a:t> – podział w punkcie, nawet jeśli jakieś zmienne osiągają bardzo wysokie/niskie wartości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radzenie sobie z </a:t>
            </a:r>
            <a:r>
              <a:rPr lang="pl-PL" dirty="0" smtClean="0">
                <a:solidFill>
                  <a:srgbClr val="006699"/>
                </a:solidFill>
              </a:rPr>
              <a:t>brakami danych </a:t>
            </a:r>
            <a:r>
              <a:rPr lang="pl-PL" dirty="0" smtClean="0"/>
              <a:t>– podziały zastępcze</a:t>
            </a:r>
          </a:p>
          <a:p>
            <a:pPr marL="179388" indent="-179388">
              <a:buFont typeface="Arial" pitchFamily="34" charset="0"/>
              <a:buChar char="•"/>
            </a:pPr>
            <a:endParaRPr lang="pl-PL" dirty="0" smtClean="0"/>
          </a:p>
          <a:p>
            <a:pPr marL="179388" indent="-179388">
              <a:buFont typeface="Arial" pitchFamily="34" charset="0"/>
              <a:buChar char="•"/>
            </a:pPr>
            <a:endParaRPr lang="pl-PL" dirty="0" smtClean="0"/>
          </a:p>
          <a:p>
            <a:pPr marL="179388" indent="-179388"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wady drzew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duża </a:t>
            </a:r>
            <a:r>
              <a:rPr lang="pl-PL" dirty="0" smtClean="0">
                <a:solidFill>
                  <a:srgbClr val="006699"/>
                </a:solidFill>
              </a:rPr>
              <a:t>wariancja</a:t>
            </a:r>
            <a:r>
              <a:rPr lang="pl-PL" dirty="0" smtClean="0"/>
              <a:t> (</a:t>
            </a:r>
            <a:r>
              <a:rPr lang="pl-PL" sz="2400" dirty="0" smtClean="0"/>
              <a:t>mała zmiana w zbiorze danych może wywołać dużą zmianę w tworzonych podziałach</a:t>
            </a:r>
            <a:r>
              <a:rPr lang="pl-PL" dirty="0" smtClean="0"/>
              <a:t>)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skłonność do </a:t>
            </a:r>
            <a:r>
              <a:rPr lang="pl-PL" dirty="0" smtClean="0">
                <a:solidFill>
                  <a:srgbClr val="006699"/>
                </a:solidFill>
              </a:rPr>
              <a:t>przeuczania</a:t>
            </a:r>
            <a:r>
              <a:rPr lang="pl-PL" dirty="0" smtClean="0"/>
              <a:t> (</a:t>
            </a:r>
            <a:r>
              <a:rPr lang="pl-PL" sz="2400" dirty="0" smtClean="0"/>
              <a:t>bez przycinania drzewa uczą się złożonych, przypadkowych wzorców</a:t>
            </a:r>
            <a:r>
              <a:rPr lang="pl-PL" dirty="0" smtClean="0"/>
              <a:t>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wymagają wyczucia w ustalaniu </a:t>
            </a:r>
            <a:r>
              <a:rPr lang="pl-PL" dirty="0" smtClean="0">
                <a:solidFill>
                  <a:srgbClr val="006699"/>
                </a:solidFill>
              </a:rPr>
              <a:t>kosztu</a:t>
            </a:r>
            <a:r>
              <a:rPr lang="pl-PL" dirty="0" smtClean="0"/>
              <a:t> dla FN i FP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i="1" dirty="0" err="1" smtClean="0">
                <a:solidFill>
                  <a:srgbClr val="006699"/>
                </a:solidFill>
              </a:rPr>
              <a:t>bias</a:t>
            </a:r>
            <a:r>
              <a:rPr lang="pl-PL" dirty="0" smtClean="0"/>
              <a:t> w przypadku nierównej częstości klas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brak zdolności do </a:t>
            </a:r>
            <a:r>
              <a:rPr lang="pl-PL" dirty="0" smtClean="0">
                <a:solidFill>
                  <a:srgbClr val="006699"/>
                </a:solidFill>
              </a:rPr>
              <a:t>ekstrapolacji</a:t>
            </a:r>
            <a:r>
              <a:rPr lang="pl-PL" dirty="0" smtClean="0"/>
              <a:t> (regresyjne)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podejście zachłanne, brak mechanizmów szukania </a:t>
            </a:r>
            <a:r>
              <a:rPr lang="pl-PL" dirty="0" smtClean="0">
                <a:solidFill>
                  <a:srgbClr val="006699"/>
                </a:solidFill>
              </a:rPr>
              <a:t>optimów globalnych </a:t>
            </a:r>
            <a:r>
              <a:rPr lang="pl-PL" dirty="0" smtClean="0"/>
              <a:t>w szukaniu podziałów</a:t>
            </a:r>
          </a:p>
          <a:p>
            <a:pPr marL="179388" indent="-179388"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11560" y="0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pl-PL" dirty="0" smtClean="0">
                <a:latin typeface="Calibri Light" pitchFamily="34" charset="0"/>
              </a:rPr>
              <a:t>przede wszystkim prostota…</a:t>
            </a:r>
            <a:endParaRPr lang="en-US" dirty="0">
              <a:latin typeface="Calibri Ligh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980" y="1202782"/>
            <a:ext cx="7830531" cy="528206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proste algorytmy często wystarczają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Calibri Light" pitchFamily="34" charset="0"/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jest wiele przypadków prostych struktur danych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Calibri Light" pitchFamily="34" charset="0"/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Calibri" pitchFamily="34" charset="0"/>
              <a:buChar char="―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i="0" u="none" strike="noStrike" baseline="0" dirty="0" smtClean="0">
                <a:ln>
                  <a:noFill/>
                </a:ln>
                <a:solidFill>
                  <a:srgbClr val="006699"/>
                </a:solidFill>
                <a:latin typeface="Calibri Light" pitchFamily="34" charset="0"/>
                <a:ea typeface="Gothic" pitchFamily="2"/>
                <a:cs typeface="Lucidasans" pitchFamily="2"/>
              </a:rPr>
              <a:t>jeden atrybut</a:t>
            </a:r>
            <a:r>
              <a:rPr lang="pl-PL" sz="2000" b="0" i="0" u="none" strike="noStrike" dirty="0" smtClean="0">
                <a:ln>
                  <a:noFill/>
                </a:ln>
                <a:solidFill>
                  <a:srgbClr val="006699"/>
                </a:solidFill>
                <a:latin typeface="Calibri Light" pitchFamily="34" charset="0"/>
                <a:ea typeface="Gothic" pitchFamily="2"/>
                <a:cs typeface="Lucidasans" pitchFamily="2"/>
              </a:rPr>
              <a:t> załatwia sprawę</a:t>
            </a:r>
            <a:endParaRPr lang="en-US" sz="2000" b="0" i="0" u="none" strike="noStrike" baseline="0" dirty="0">
              <a:ln>
                <a:noFill/>
              </a:ln>
              <a:solidFill>
                <a:srgbClr val="006699"/>
              </a:solidFill>
              <a:latin typeface="Calibri Light" pitchFamily="34" charset="0"/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Calibri" pitchFamily="34" charset="0"/>
              <a:buChar char="―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i="0" u="none" strike="noStrike" baseline="0" dirty="0" smtClean="0">
                <a:ln>
                  <a:noFill/>
                </a:ln>
                <a:solidFill>
                  <a:srgbClr val="006699"/>
                </a:solidFill>
                <a:latin typeface="Calibri Light" pitchFamily="34" charset="0"/>
                <a:ea typeface="Gothic" pitchFamily="2"/>
                <a:cs typeface="Lucidasans" pitchFamily="2"/>
              </a:rPr>
              <a:t>wszystkie atrybuty mają podobny wpływ i są niezależne</a:t>
            </a:r>
            <a:endParaRPr lang="en-US" sz="2000" b="0" i="0" u="none" strike="noStrike" baseline="0" dirty="0" smtClean="0">
              <a:ln>
                <a:noFill/>
              </a:ln>
              <a:solidFill>
                <a:srgbClr val="006699"/>
              </a:solidFill>
              <a:latin typeface="Calibri Light" pitchFamily="34" charset="0"/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Calibri" pitchFamily="34" charset="0"/>
              <a:buChar char="―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smtClean="0">
                <a:solidFill>
                  <a:srgbClr val="006699"/>
                </a:solidFill>
                <a:latin typeface="Calibri Light" pitchFamily="34" charset="0"/>
                <a:ea typeface="Gothic" pitchFamily="2"/>
                <a:cs typeface="Lucidasans" pitchFamily="2"/>
              </a:rPr>
              <a:t>logiczna struktura i mała liczba atrybutów odpowiednich dla drzew</a:t>
            </a:r>
            <a:endParaRPr lang="en-US" sz="2000" b="0" i="0" u="none" strike="noStrike" baseline="0" dirty="0">
              <a:ln>
                <a:noFill/>
              </a:ln>
              <a:solidFill>
                <a:srgbClr val="006699"/>
              </a:solidFill>
              <a:latin typeface="Calibri Light" pitchFamily="34" charset="0"/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Calibri" pitchFamily="34" charset="0"/>
              <a:buChar char="―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smtClean="0">
                <a:solidFill>
                  <a:srgbClr val="006699"/>
                </a:solidFill>
                <a:latin typeface="Calibri Light" pitchFamily="34" charset="0"/>
                <a:ea typeface="Gothic" pitchFamily="2"/>
                <a:cs typeface="Lucidasans" pitchFamily="2"/>
              </a:rPr>
              <a:t>zbiór kilku reguł logicznych</a:t>
            </a:r>
            <a:endParaRPr lang="en-US" sz="2000" b="0" i="0" u="none" strike="noStrike" baseline="0" dirty="0" smtClean="0">
              <a:ln>
                <a:noFill/>
              </a:ln>
              <a:solidFill>
                <a:srgbClr val="006699"/>
              </a:solidFill>
              <a:latin typeface="Calibri Light" pitchFamily="34" charset="0"/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Calibri" pitchFamily="34" charset="0"/>
              <a:buChar char="―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smtClean="0">
                <a:solidFill>
                  <a:srgbClr val="006699"/>
                </a:solidFill>
                <a:latin typeface="Calibri Light" pitchFamily="34" charset="0"/>
                <a:ea typeface="Gothic" pitchFamily="2"/>
                <a:cs typeface="Lucidasans" pitchFamily="2"/>
              </a:rPr>
              <a:t>zależności pomiędzy grupami atrybutów</a:t>
            </a:r>
            <a:endParaRPr lang="en-US" sz="2000" b="0" i="0" u="none" strike="noStrike" baseline="0" dirty="0" smtClean="0">
              <a:ln>
                <a:noFill/>
              </a:ln>
              <a:solidFill>
                <a:srgbClr val="006699"/>
              </a:solidFill>
              <a:latin typeface="Calibri Light" pitchFamily="34" charset="0"/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Calibri" pitchFamily="34" charset="0"/>
              <a:buChar char="―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i="0" u="none" strike="noStrike" baseline="0" dirty="0" smtClean="0">
                <a:ln>
                  <a:noFill/>
                </a:ln>
                <a:solidFill>
                  <a:srgbClr val="006699"/>
                </a:solidFill>
                <a:latin typeface="Calibri Light" pitchFamily="34" charset="0"/>
                <a:ea typeface="Gothic" pitchFamily="2"/>
                <a:cs typeface="Lucidasans" pitchFamily="2"/>
              </a:rPr>
              <a:t>liniowa kombinacja atrybutów</a:t>
            </a:r>
            <a:endParaRPr lang="en-US" sz="2000" b="0" i="0" u="none" strike="noStrike" baseline="0" dirty="0">
              <a:ln>
                <a:noFill/>
              </a:ln>
              <a:solidFill>
                <a:srgbClr val="006699"/>
              </a:solidFill>
              <a:latin typeface="Calibri Light" pitchFamily="34" charset="0"/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Calibri" pitchFamily="34" charset="0"/>
              <a:buChar char="―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smtClean="0">
                <a:solidFill>
                  <a:srgbClr val="006699"/>
                </a:solidFill>
                <a:latin typeface="Calibri Light" pitchFamily="34" charset="0"/>
                <a:ea typeface="Gothic" pitchFamily="2"/>
                <a:cs typeface="Lucidasans" pitchFamily="2"/>
              </a:rPr>
              <a:t>wyraźne sąsiedztwo obiektów mierzone na podstawie odległości</a:t>
            </a:r>
            <a:endParaRPr lang="en-US" sz="2000" dirty="0" smtClean="0">
              <a:solidFill>
                <a:srgbClr val="006699"/>
              </a:solidFill>
              <a:latin typeface="Calibri Light" pitchFamily="34" charset="0"/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Calibri" pitchFamily="34" charset="0"/>
              <a:buChar char="―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b="0" i="0" u="none" strike="noStrike" baseline="0" dirty="0" smtClean="0">
                <a:ln>
                  <a:noFill/>
                </a:ln>
                <a:solidFill>
                  <a:srgbClr val="006699"/>
                </a:solidFill>
                <a:latin typeface="Calibri Light" pitchFamily="34" charset="0"/>
                <a:ea typeface="Gothic" pitchFamily="2"/>
                <a:cs typeface="Lucidasans" pitchFamily="2"/>
              </a:rPr>
              <a:t>wyraźne skupienia obiektów dla danych nieskategoryzowanych</a:t>
            </a:r>
            <a:endParaRPr lang="en-US" sz="2000" b="0" i="0" u="none" strike="noStrike" baseline="0" dirty="0" smtClean="0">
              <a:ln>
                <a:noFill/>
              </a:ln>
              <a:solidFill>
                <a:srgbClr val="006699"/>
              </a:solidFill>
              <a:latin typeface="Calibri Light" pitchFamily="34" charset="0"/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Calibri" pitchFamily="34" charset="0"/>
              <a:buChar char="―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 dirty="0" smtClean="0">
                <a:solidFill>
                  <a:srgbClr val="006699"/>
                </a:solidFill>
                <a:latin typeface="Calibri Light" pitchFamily="34" charset="0"/>
                <a:ea typeface="Gothic" pitchFamily="2"/>
                <a:cs typeface="Lucidasans" pitchFamily="2"/>
              </a:rPr>
              <a:t>zbiór obiektów dających się agregować</a:t>
            </a:r>
            <a:endParaRPr lang="en-US" sz="2000" b="0" i="0" u="none" strike="noStrike" baseline="0" dirty="0">
              <a:ln>
                <a:noFill/>
              </a:ln>
              <a:solidFill>
                <a:srgbClr val="006699"/>
              </a:solidFill>
              <a:latin typeface="Calibri Light" pitchFamily="34" charset="0"/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skuteczność metod zależy od dziedziny/problemu</a:t>
            </a:r>
            <a:r>
              <a:rPr lang="pl-PL" sz="2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Calibri Light" pitchFamily="34" charset="0"/>
                <a:ea typeface="Gothic" pitchFamily="2"/>
                <a:cs typeface="Lucidasans" pitchFamily="2"/>
              </a:rPr>
              <a:t> badawczego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Calibri Light" pitchFamily="34" charset="0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ensemble </a:t>
            </a:r>
            <a:r>
              <a:rPr lang="pl-PL" dirty="0" err="1" smtClean="0"/>
              <a:t>methods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uczenie zespołowe drzew: </a:t>
            </a:r>
            <a:r>
              <a:rPr lang="pl-PL" dirty="0" err="1" smtClean="0"/>
              <a:t>Multiple</a:t>
            </a:r>
            <a:r>
              <a:rPr lang="pl-PL" dirty="0" smtClean="0"/>
              <a:t> </a:t>
            </a:r>
            <a:r>
              <a:rPr lang="pl-PL" dirty="0" err="1" smtClean="0"/>
              <a:t>classifiers</a:t>
            </a:r>
            <a:endParaRPr lang="pl-PL" dirty="0" smtClean="0"/>
          </a:p>
          <a:p>
            <a:pPr>
              <a:buNone/>
            </a:pPr>
            <a:r>
              <a:rPr lang="pl-PL" dirty="0" err="1" smtClean="0">
                <a:solidFill>
                  <a:srgbClr val="C00000"/>
                </a:solidFill>
              </a:rPr>
              <a:t>Homogeneous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classifiers</a:t>
            </a:r>
            <a:r>
              <a:rPr lang="pl-PL" dirty="0" smtClean="0"/>
              <a:t> – </a:t>
            </a:r>
            <a:r>
              <a:rPr lang="pl-PL" sz="2400" dirty="0" smtClean="0"/>
              <a:t>ten sam algorytm, wiele modeli  </a:t>
            </a:r>
            <a:endParaRPr lang="pl-PL" dirty="0" smtClean="0"/>
          </a:p>
          <a:p>
            <a:pPr lvl="1">
              <a:spcBef>
                <a:spcPts val="0"/>
              </a:spcBef>
            </a:pPr>
            <a:r>
              <a:rPr lang="pl-PL" dirty="0" err="1" smtClean="0"/>
              <a:t>Bagging</a:t>
            </a:r>
            <a:r>
              <a:rPr lang="pl-PL" dirty="0" smtClean="0"/>
              <a:t> (</a:t>
            </a:r>
            <a:r>
              <a:rPr lang="pl-PL" dirty="0" err="1" smtClean="0"/>
              <a:t>Breiman</a:t>
            </a:r>
            <a:r>
              <a:rPr lang="pl-PL" dirty="0" smtClean="0"/>
              <a:t>): </a:t>
            </a:r>
            <a:r>
              <a:rPr lang="pl-PL" dirty="0" err="1" smtClean="0"/>
              <a:t>Bootstrap</a:t>
            </a:r>
            <a:r>
              <a:rPr lang="pl-PL" dirty="0" smtClean="0"/>
              <a:t> </a:t>
            </a:r>
            <a:r>
              <a:rPr lang="pl-PL" dirty="0" err="1" smtClean="0"/>
              <a:t>aggregation</a:t>
            </a:r>
            <a:r>
              <a:rPr lang="pl-PL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pl-PL" dirty="0" err="1" smtClean="0"/>
              <a:t>Boosting</a:t>
            </a:r>
            <a:r>
              <a:rPr lang="pl-PL" dirty="0" smtClean="0"/>
              <a:t> (Freund, </a:t>
            </a:r>
            <a:r>
              <a:rPr lang="pl-PL" dirty="0" err="1" smtClean="0"/>
              <a:t>Schapire</a:t>
            </a:r>
            <a:r>
              <a:rPr lang="pl-PL" dirty="0" smtClean="0"/>
              <a:t>): </a:t>
            </a:r>
            <a:r>
              <a:rPr lang="pl-PL" dirty="0" err="1" smtClean="0"/>
              <a:t>AdaBoost</a:t>
            </a:r>
            <a:r>
              <a:rPr lang="pl-PL" dirty="0" smtClean="0"/>
              <a:t>, </a:t>
            </a:r>
            <a:br>
              <a:rPr lang="pl-PL" dirty="0" smtClean="0"/>
            </a:br>
            <a:r>
              <a:rPr lang="en-US" dirty="0" smtClean="0">
                <a:solidFill>
                  <a:schemeClr val="bg2"/>
                </a:solidFill>
              </a:rPr>
              <a:t>changing the distribution of training examples</a:t>
            </a:r>
            <a:r>
              <a:rPr lang="pl-PL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pl-PL" dirty="0" err="1" smtClean="0"/>
              <a:t>Multiple</a:t>
            </a:r>
            <a:r>
              <a:rPr lang="pl-PL" dirty="0" smtClean="0"/>
              <a:t> </a:t>
            </a:r>
            <a:r>
              <a:rPr lang="pl-PL" dirty="0" err="1" smtClean="0"/>
              <a:t>partitioned</a:t>
            </a:r>
            <a:r>
              <a:rPr lang="pl-PL" dirty="0" smtClean="0"/>
              <a:t> data </a:t>
            </a:r>
          </a:p>
          <a:p>
            <a:pPr lvl="1">
              <a:spcBef>
                <a:spcPts val="0"/>
              </a:spcBef>
            </a:pPr>
            <a:r>
              <a:rPr lang="pl-PL" dirty="0" err="1" smtClean="0"/>
              <a:t>Multi-class</a:t>
            </a:r>
            <a:r>
              <a:rPr lang="pl-PL" dirty="0" smtClean="0"/>
              <a:t> </a:t>
            </a:r>
            <a:r>
              <a:rPr lang="pl-PL" dirty="0" err="1" smtClean="0"/>
              <a:t>specialized</a:t>
            </a:r>
            <a:r>
              <a:rPr lang="pl-PL" dirty="0" smtClean="0"/>
              <a:t> systems, (</a:t>
            </a:r>
            <a:r>
              <a:rPr lang="pl-PL" dirty="0" err="1" smtClean="0"/>
              <a:t>e.g</a:t>
            </a:r>
            <a:r>
              <a:rPr lang="pl-PL" dirty="0" smtClean="0"/>
              <a:t>. ECOC </a:t>
            </a:r>
            <a:r>
              <a:rPr lang="pl-PL" dirty="0" err="1" smtClean="0"/>
              <a:t>pairwise</a:t>
            </a:r>
            <a:r>
              <a:rPr lang="pl-PL" dirty="0" smtClean="0"/>
              <a:t> </a:t>
            </a:r>
            <a:r>
              <a:rPr lang="pl-PL" dirty="0" err="1" smtClean="0"/>
              <a:t>classification</a:t>
            </a:r>
            <a:r>
              <a:rPr lang="pl-PL" dirty="0" smtClean="0"/>
              <a:t>) </a:t>
            </a:r>
          </a:p>
          <a:p>
            <a:pPr marL="179388" indent="-179388">
              <a:buFont typeface="Arial" pitchFamily="34" charset="0"/>
              <a:buChar char="•"/>
            </a:pPr>
            <a:endParaRPr lang="pl-PL" dirty="0" smtClean="0"/>
          </a:p>
          <a:p>
            <a:pPr marL="179388" indent="-179388"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Bagging</a:t>
            </a:r>
            <a:r>
              <a:rPr lang="pl-PL" dirty="0" smtClean="0"/>
              <a:t> (</a:t>
            </a:r>
            <a:r>
              <a:rPr lang="pl-PL" dirty="0" err="1" smtClean="0"/>
              <a:t>Bootstrap</a:t>
            </a:r>
            <a:r>
              <a:rPr lang="pl-PL" dirty="0" smtClean="0"/>
              <a:t> </a:t>
            </a:r>
            <a:r>
              <a:rPr lang="pl-PL" dirty="0" err="1" smtClean="0"/>
              <a:t>Aggregation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pitchFamily="34" charset="0"/>
              <a:buChar char="•"/>
            </a:pPr>
            <a:r>
              <a:rPr lang="pl-PL" dirty="0" smtClean="0"/>
              <a:t>celem jest zmniejszenie wariancji drzew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/>
              <a:t>budowane jest kilka modeli na różnych podzbiorach (losowanie </a:t>
            </a:r>
            <a:r>
              <a:rPr lang="pl-PL" dirty="0" err="1" smtClean="0"/>
              <a:t>bootstrapowe</a:t>
            </a:r>
            <a:r>
              <a:rPr lang="pl-PL" dirty="0" smtClean="0"/>
              <a:t>)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/>
              <a:t>niezależne drzewa dokonują predykcji, a wynik jest uśredniany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/>
              <a:t>przykład: </a:t>
            </a:r>
            <a:r>
              <a:rPr lang="pl-PL" b="1" dirty="0" smtClean="0">
                <a:solidFill>
                  <a:srgbClr val="006699"/>
                </a:solidFill>
              </a:rPr>
              <a:t>Random </a:t>
            </a:r>
            <a:r>
              <a:rPr lang="pl-PL" b="1" dirty="0" err="1" smtClean="0">
                <a:solidFill>
                  <a:srgbClr val="006699"/>
                </a:solidFill>
              </a:rPr>
              <a:t>Forest</a:t>
            </a:r>
            <a:r>
              <a:rPr lang="pl-PL" b="1" dirty="0" smtClean="0">
                <a:solidFill>
                  <a:srgbClr val="006699"/>
                </a:solidFill>
              </a:rPr>
              <a:t> </a:t>
            </a:r>
            <a:r>
              <a:rPr lang="pl-PL" dirty="0" smtClean="0"/>
              <a:t>(losowy las) 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pl-PL" dirty="0" smtClean="0"/>
              <a:t>w przypadku losowego lasu losowane są nie tylko przypadki, ale również zmienne</a:t>
            </a:r>
          </a:p>
          <a:p>
            <a:pPr marL="269875" indent="-269875"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 smtClean="0"/>
              <a:t>Boosting</a:t>
            </a:r>
            <a:r>
              <a:rPr lang="pl-PL" b="1" dirty="0" smtClean="0"/>
              <a:t> </a:t>
            </a:r>
            <a:r>
              <a:rPr lang="pl-PL" dirty="0" smtClean="0"/>
              <a:t>(drzewa wzmacniane)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również tworzy zbiór modeli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podejście sekwencyjne: tworzone są proste drzewa, każde kolejne ma na celu zmniejszać błąd poprzednich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w każdym kroku rosną wagi przypadków, które zostały błędnie sklasyfikowane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w ten sposób najtrudniejsze przypadki uzyskują największe znaczenie, a kolejne drzewa zwiększają precyzję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przykłady </a:t>
            </a:r>
            <a:r>
              <a:rPr lang="pl-PL" dirty="0" smtClean="0">
                <a:solidFill>
                  <a:srgbClr val="006699"/>
                </a:solidFill>
              </a:rPr>
              <a:t>wzmacnianych drzew</a:t>
            </a:r>
            <a:r>
              <a:rPr lang="pl-PL" dirty="0" smtClean="0"/>
              <a:t>: Gradient </a:t>
            </a:r>
            <a:r>
              <a:rPr lang="pl-PL" dirty="0" err="1" smtClean="0"/>
              <a:t>Boost</a:t>
            </a:r>
            <a:r>
              <a:rPr lang="pl-PL" dirty="0" smtClean="0"/>
              <a:t>, </a:t>
            </a:r>
            <a:r>
              <a:rPr lang="pl-PL" dirty="0" err="1" smtClean="0"/>
              <a:t>XGBoost</a:t>
            </a:r>
            <a:r>
              <a:rPr lang="pl-PL" dirty="0" smtClean="0"/>
              <a:t>, </a:t>
            </a:r>
            <a:r>
              <a:rPr lang="pl-PL" dirty="0" err="1" smtClean="0"/>
              <a:t>AdaBoost</a:t>
            </a:r>
            <a:r>
              <a:rPr lang="pl-PL" dirty="0" smtClean="0"/>
              <a:t>, etc</a:t>
            </a:r>
            <a:r>
              <a:rPr lang="pl-PL" dirty="0" smtClean="0"/>
              <a:t>.</a:t>
            </a:r>
            <a:endParaRPr lang="pl-PL" dirty="0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90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5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887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25" y="0"/>
            <a:ext cx="22383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7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25" y="4581525"/>
            <a:ext cx="22383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7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2492896"/>
            <a:ext cx="22383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8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4935" y="0"/>
            <a:ext cx="2286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8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4935" y="4600575"/>
            <a:ext cx="22860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8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14935" y="2492896"/>
            <a:ext cx="2286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83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200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84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581525"/>
            <a:ext cx="22002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85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492896"/>
            <a:ext cx="22002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86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1556792"/>
            <a:ext cx="17335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87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047" y="1412776"/>
            <a:ext cx="1714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88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248" y="1196752"/>
            <a:ext cx="1724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4755095" y="5085184"/>
            <a:ext cx="1905137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chemeClr val="bg1"/>
                </a:solidFill>
                <a:latin typeface="Calibri Light" pitchFamily="34" charset="0"/>
              </a:rPr>
              <a:t>classification</a:t>
            </a:r>
            <a:r>
              <a:rPr lang="pl-PL" dirty="0" smtClean="0">
                <a:solidFill>
                  <a:schemeClr val="bg1"/>
                </a:solidFill>
                <a:latin typeface="Calibri Light" pitchFamily="34" charset="0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Calibri Light" pitchFamily="34" charset="0"/>
              </a:rPr>
              <a:t>stage</a:t>
            </a:r>
            <a:endParaRPr lang="pl-PL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4755095" y="3645024"/>
            <a:ext cx="1438664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chemeClr val="bg1"/>
                </a:solidFill>
                <a:latin typeface="Calibri Light" pitchFamily="34" charset="0"/>
              </a:rPr>
              <a:t>training</a:t>
            </a:r>
            <a:r>
              <a:rPr lang="pl-PL" dirty="0" smtClean="0">
                <a:solidFill>
                  <a:schemeClr val="bg1"/>
                </a:solidFill>
                <a:latin typeface="Calibri Light" pitchFamily="34" charset="0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Calibri Light" pitchFamily="34" charset="0"/>
              </a:rPr>
              <a:t>stage</a:t>
            </a:r>
            <a:endParaRPr lang="pl-PL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5796136" y="0"/>
            <a:ext cx="1340239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pl-PL" dirty="0" err="1" smtClean="0">
                <a:solidFill>
                  <a:schemeClr val="bg1"/>
                </a:solidFill>
                <a:latin typeface="Calibri Light" pitchFamily="34" charset="0"/>
              </a:rPr>
              <a:t>reduces</a:t>
            </a:r>
            <a:r>
              <a:rPr lang="pl-PL" dirty="0" smtClean="0">
                <a:solidFill>
                  <a:schemeClr val="bg1"/>
                </a:solidFill>
                <a:latin typeface="Calibri Light" pitchFamily="34" charset="0"/>
              </a:rPr>
              <a:t> </a:t>
            </a:r>
            <a:r>
              <a:rPr lang="pl-PL" dirty="0" err="1" smtClean="0">
                <a:solidFill>
                  <a:schemeClr val="bg1"/>
                </a:solidFill>
                <a:latin typeface="Calibri Light" pitchFamily="34" charset="0"/>
              </a:rPr>
              <a:t>bias</a:t>
            </a:r>
            <a:endParaRPr lang="pl-PL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2483768" y="0"/>
            <a:ext cx="1215013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l-PL" dirty="0" err="1" smtClean="0">
                <a:solidFill>
                  <a:schemeClr val="bg1"/>
                </a:solidFill>
                <a:latin typeface="Calibri Light" pitchFamily="34" charset="0"/>
              </a:rPr>
              <a:t>reduces</a:t>
            </a:r>
            <a:r>
              <a:rPr lang="pl-PL" dirty="0" smtClean="0">
                <a:solidFill>
                  <a:schemeClr val="bg1"/>
                </a:solidFill>
                <a:latin typeface="Calibri Light" pitchFamily="34" charset="0"/>
              </a:rPr>
              <a:t> </a:t>
            </a:r>
            <a:br>
              <a:rPr lang="pl-PL" dirty="0" smtClean="0">
                <a:solidFill>
                  <a:schemeClr val="bg1"/>
                </a:solidFill>
                <a:latin typeface="Calibri Light" pitchFamily="34" charset="0"/>
              </a:rPr>
            </a:br>
            <a:r>
              <a:rPr lang="pl-PL" dirty="0" err="1" smtClean="0">
                <a:solidFill>
                  <a:schemeClr val="bg1"/>
                </a:solidFill>
                <a:latin typeface="Calibri Light" pitchFamily="34" charset="0"/>
              </a:rPr>
              <a:t>over-fitting</a:t>
            </a:r>
            <a:endParaRPr lang="pl-PL" dirty="0">
              <a:solidFill>
                <a:schemeClr val="bg1"/>
              </a:solidFill>
              <a:latin typeface="Calibri Light" pitchFamily="34" charset="0"/>
            </a:endParaRPr>
          </a:p>
        </p:txBody>
      </p:sp>
      <p:cxnSp>
        <p:nvCxnSpPr>
          <p:cNvPr id="31" name="Łącznik prosty ze strzałką 30"/>
          <p:cNvCxnSpPr/>
          <p:nvPr/>
        </p:nvCxnSpPr>
        <p:spPr bwMode="auto">
          <a:xfrm>
            <a:off x="3491880" y="188640"/>
            <a:ext cx="432048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 bwMode="auto">
          <a:xfrm>
            <a:off x="7020272" y="188640"/>
            <a:ext cx="432048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Klasyfikacja</a:t>
            </a:r>
            <a:r>
              <a:rPr lang="pl-PL" baseline="30000" dirty="0" smtClean="0"/>
              <a:t> (1)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713787" cy="3097212"/>
          </a:xfrm>
        </p:spPr>
        <p:txBody>
          <a:bodyPr/>
          <a:lstStyle/>
          <a:p>
            <a:pPr marL="271463" indent="-271463" eaLnBrk="1" hangingPunct="1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400" dirty="0" smtClean="0"/>
              <a:t>Klasyfikacja jest metodą analizy danych, której celem jest </a:t>
            </a:r>
            <a:r>
              <a:rPr lang="pl-PL" sz="2400" dirty="0" smtClean="0">
                <a:solidFill>
                  <a:srgbClr val="006699"/>
                </a:solidFill>
              </a:rPr>
              <a:t>predykcja wartości</a:t>
            </a:r>
            <a:r>
              <a:rPr lang="pl-PL" sz="2400" dirty="0" smtClean="0"/>
              <a:t> określonego </a:t>
            </a:r>
            <a:r>
              <a:rPr lang="pl-PL" sz="2400" dirty="0" smtClean="0">
                <a:solidFill>
                  <a:srgbClr val="006699"/>
                </a:solidFill>
              </a:rPr>
              <a:t>atrybutu</a:t>
            </a:r>
            <a:r>
              <a:rPr lang="pl-PL" sz="2400" dirty="0" smtClean="0"/>
              <a:t> w oparciu o pewien zbiór </a:t>
            </a:r>
            <a:r>
              <a:rPr lang="pl-PL" sz="2400" dirty="0" smtClean="0">
                <a:solidFill>
                  <a:srgbClr val="006699"/>
                </a:solidFill>
              </a:rPr>
              <a:t>danych treningowych</a:t>
            </a:r>
            <a:r>
              <a:rPr lang="pl-PL" sz="2400" dirty="0" smtClean="0"/>
              <a:t>. </a:t>
            </a:r>
          </a:p>
          <a:p>
            <a:pPr marL="271463" indent="-271463" eaLnBrk="1" hangingPunct="1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400" dirty="0" smtClean="0"/>
              <a:t>Obejmuje metody odkrywania </a:t>
            </a:r>
            <a:r>
              <a:rPr lang="pl-PL" sz="2400" dirty="0" smtClean="0">
                <a:solidFill>
                  <a:srgbClr val="006699"/>
                </a:solidFill>
              </a:rPr>
              <a:t>modeli </a:t>
            </a:r>
            <a:r>
              <a:rPr lang="pl-PL" sz="2400" dirty="0" smtClean="0"/>
              <a:t>(tak zwanych </a:t>
            </a:r>
            <a:r>
              <a:rPr lang="pl-PL" sz="2400" dirty="0" smtClean="0">
                <a:solidFill>
                  <a:srgbClr val="006699"/>
                </a:solidFill>
              </a:rPr>
              <a:t>klasyfikatorów</a:t>
            </a:r>
            <a:r>
              <a:rPr lang="pl-PL" sz="2400" dirty="0" smtClean="0"/>
              <a:t>) lub </a:t>
            </a:r>
            <a:r>
              <a:rPr lang="pl-PL" sz="2400" dirty="0" smtClean="0">
                <a:solidFill>
                  <a:srgbClr val="006699"/>
                </a:solidFill>
              </a:rPr>
              <a:t>funkcji </a:t>
            </a:r>
            <a:r>
              <a:rPr lang="pl-PL" sz="2400" dirty="0" smtClean="0"/>
              <a:t>opisujących zależności pomiędzy </a:t>
            </a:r>
            <a:r>
              <a:rPr lang="pl-PL" sz="2400" dirty="0" smtClean="0">
                <a:solidFill>
                  <a:srgbClr val="006699"/>
                </a:solidFill>
              </a:rPr>
              <a:t>charakterystyką</a:t>
            </a:r>
            <a:r>
              <a:rPr lang="pl-PL" sz="2400" dirty="0" smtClean="0"/>
              <a:t> obiektów a ich zadaną klasyfikacją. </a:t>
            </a:r>
          </a:p>
          <a:p>
            <a:pPr marL="271463" indent="-271463" eaLnBrk="1" hangingPunct="1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400" dirty="0" smtClean="0"/>
              <a:t>Odkryte modele klasyfikacji są wykorzystywane do klasyfikacji nowych obiektów o nieznanej klasyfikacji.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365625"/>
            <a:ext cx="252095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364163" y="4797425"/>
            <a:ext cx="28082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4625" indent="-174625"/>
            <a:r>
              <a:rPr lang="pl-PL">
                <a:latin typeface="Calibri" pitchFamily="34" charset="0"/>
              </a:rPr>
              <a:t>Wiele technik: </a:t>
            </a:r>
          </a:p>
          <a:p>
            <a:pPr marL="174625" indent="-174625">
              <a:buFontTx/>
              <a:buChar char="•"/>
            </a:pPr>
            <a:r>
              <a:rPr lang="pl-PL">
                <a:latin typeface="Calibri" pitchFamily="34" charset="0"/>
              </a:rPr>
              <a:t>statystyka, </a:t>
            </a:r>
          </a:p>
          <a:p>
            <a:pPr marL="174625" indent="-174625">
              <a:buFontTx/>
              <a:buChar char="•"/>
            </a:pPr>
            <a:r>
              <a:rPr lang="pl-PL">
                <a:latin typeface="Calibri" pitchFamily="34" charset="0"/>
              </a:rPr>
              <a:t>drzewa decyzyjne, </a:t>
            </a:r>
          </a:p>
          <a:p>
            <a:pPr marL="174625" indent="-174625">
              <a:buFontTx/>
              <a:buChar char="•"/>
            </a:pPr>
            <a:r>
              <a:rPr lang="pl-PL">
                <a:latin typeface="Calibri" pitchFamily="34" charset="0"/>
              </a:rPr>
              <a:t>sieci neuronowe, etc.</a:t>
            </a:r>
          </a:p>
        </p:txBody>
      </p:sp>
      <p:sp>
        <p:nvSpPr>
          <p:cNvPr id="7" name="Dowolny kształt 6"/>
          <p:cNvSpPr/>
          <p:nvPr/>
        </p:nvSpPr>
        <p:spPr bwMode="auto">
          <a:xfrm>
            <a:off x="1763688" y="4941168"/>
            <a:ext cx="1224136" cy="761082"/>
          </a:xfrm>
          <a:custGeom>
            <a:avLst/>
            <a:gdLst>
              <a:gd name="connsiteX0" fmla="*/ 0 w 1296144"/>
              <a:gd name="connsiteY0" fmla="*/ 468052 h 936104"/>
              <a:gd name="connsiteX1" fmla="*/ 268633 w 1296144"/>
              <a:gd name="connsiteY1" fmla="*/ 88612 h 936104"/>
              <a:gd name="connsiteX2" fmla="*/ 648073 w 1296144"/>
              <a:gd name="connsiteY2" fmla="*/ 0 h 936104"/>
              <a:gd name="connsiteX3" fmla="*/ 1296144 w 1296144"/>
              <a:gd name="connsiteY3" fmla="*/ 0 h 936104"/>
              <a:gd name="connsiteX4" fmla="*/ 1296144 w 1296144"/>
              <a:gd name="connsiteY4" fmla="*/ 468052 h 936104"/>
              <a:gd name="connsiteX5" fmla="*/ 1027512 w 1296144"/>
              <a:gd name="connsiteY5" fmla="*/ 847492 h 936104"/>
              <a:gd name="connsiteX6" fmla="*/ 648072 w 1296144"/>
              <a:gd name="connsiteY6" fmla="*/ 936104 h 936104"/>
              <a:gd name="connsiteX7" fmla="*/ 268632 w 1296144"/>
              <a:gd name="connsiteY7" fmla="*/ 847492 h 936104"/>
              <a:gd name="connsiteX8" fmla="*/ 0 w 1296144"/>
              <a:gd name="connsiteY8" fmla="*/ 468051 h 936104"/>
              <a:gd name="connsiteX9" fmla="*/ 0 w 1296144"/>
              <a:gd name="connsiteY9" fmla="*/ 468052 h 936104"/>
              <a:gd name="connsiteX0" fmla="*/ 0 w 1368152"/>
              <a:gd name="connsiteY0" fmla="*/ 468052 h 936104"/>
              <a:gd name="connsiteX1" fmla="*/ 268633 w 1368152"/>
              <a:gd name="connsiteY1" fmla="*/ 88612 h 936104"/>
              <a:gd name="connsiteX2" fmla="*/ 648073 w 1368152"/>
              <a:gd name="connsiteY2" fmla="*/ 0 h 936104"/>
              <a:gd name="connsiteX3" fmla="*/ 1368152 w 1368152"/>
              <a:gd name="connsiteY3" fmla="*/ 144016 h 936104"/>
              <a:gd name="connsiteX4" fmla="*/ 1296144 w 1368152"/>
              <a:gd name="connsiteY4" fmla="*/ 468052 h 936104"/>
              <a:gd name="connsiteX5" fmla="*/ 1027512 w 1368152"/>
              <a:gd name="connsiteY5" fmla="*/ 847492 h 936104"/>
              <a:gd name="connsiteX6" fmla="*/ 648072 w 1368152"/>
              <a:gd name="connsiteY6" fmla="*/ 936104 h 936104"/>
              <a:gd name="connsiteX7" fmla="*/ 268632 w 1368152"/>
              <a:gd name="connsiteY7" fmla="*/ 847492 h 936104"/>
              <a:gd name="connsiteX8" fmla="*/ 0 w 1368152"/>
              <a:gd name="connsiteY8" fmla="*/ 468051 h 936104"/>
              <a:gd name="connsiteX9" fmla="*/ 0 w 1368152"/>
              <a:gd name="connsiteY9" fmla="*/ 468052 h 936104"/>
              <a:gd name="connsiteX0" fmla="*/ 0 w 1368152"/>
              <a:gd name="connsiteY0" fmla="*/ 437046 h 905098"/>
              <a:gd name="connsiteX1" fmla="*/ 268633 w 1368152"/>
              <a:gd name="connsiteY1" fmla="*/ 57606 h 905098"/>
              <a:gd name="connsiteX2" fmla="*/ 720080 w 1368152"/>
              <a:gd name="connsiteY2" fmla="*/ 113010 h 905098"/>
              <a:gd name="connsiteX3" fmla="*/ 1368152 w 1368152"/>
              <a:gd name="connsiteY3" fmla="*/ 113010 h 905098"/>
              <a:gd name="connsiteX4" fmla="*/ 1296144 w 1368152"/>
              <a:gd name="connsiteY4" fmla="*/ 437046 h 905098"/>
              <a:gd name="connsiteX5" fmla="*/ 1027512 w 1368152"/>
              <a:gd name="connsiteY5" fmla="*/ 816486 h 905098"/>
              <a:gd name="connsiteX6" fmla="*/ 648072 w 1368152"/>
              <a:gd name="connsiteY6" fmla="*/ 905098 h 905098"/>
              <a:gd name="connsiteX7" fmla="*/ 268632 w 1368152"/>
              <a:gd name="connsiteY7" fmla="*/ 816486 h 905098"/>
              <a:gd name="connsiteX8" fmla="*/ 0 w 1368152"/>
              <a:gd name="connsiteY8" fmla="*/ 437045 h 905098"/>
              <a:gd name="connsiteX9" fmla="*/ 0 w 1368152"/>
              <a:gd name="connsiteY9" fmla="*/ 437046 h 905098"/>
              <a:gd name="connsiteX0" fmla="*/ 216024 w 1368152"/>
              <a:gd name="connsiteY0" fmla="*/ 401042 h 905098"/>
              <a:gd name="connsiteX1" fmla="*/ 268633 w 1368152"/>
              <a:gd name="connsiteY1" fmla="*/ 57606 h 905098"/>
              <a:gd name="connsiteX2" fmla="*/ 720080 w 1368152"/>
              <a:gd name="connsiteY2" fmla="*/ 113010 h 905098"/>
              <a:gd name="connsiteX3" fmla="*/ 1368152 w 1368152"/>
              <a:gd name="connsiteY3" fmla="*/ 113010 h 905098"/>
              <a:gd name="connsiteX4" fmla="*/ 1296144 w 1368152"/>
              <a:gd name="connsiteY4" fmla="*/ 437046 h 905098"/>
              <a:gd name="connsiteX5" fmla="*/ 1027512 w 1368152"/>
              <a:gd name="connsiteY5" fmla="*/ 816486 h 905098"/>
              <a:gd name="connsiteX6" fmla="*/ 648072 w 1368152"/>
              <a:gd name="connsiteY6" fmla="*/ 905098 h 905098"/>
              <a:gd name="connsiteX7" fmla="*/ 268632 w 1368152"/>
              <a:gd name="connsiteY7" fmla="*/ 816486 h 905098"/>
              <a:gd name="connsiteX8" fmla="*/ 0 w 1368152"/>
              <a:gd name="connsiteY8" fmla="*/ 437045 h 905098"/>
              <a:gd name="connsiteX9" fmla="*/ 216024 w 1368152"/>
              <a:gd name="connsiteY9" fmla="*/ 401042 h 905098"/>
              <a:gd name="connsiteX0" fmla="*/ 216024 w 1368152"/>
              <a:gd name="connsiteY0" fmla="*/ 288032 h 792088"/>
              <a:gd name="connsiteX1" fmla="*/ 504056 w 1368152"/>
              <a:gd name="connsiteY1" fmla="*/ 72008 h 792088"/>
              <a:gd name="connsiteX2" fmla="*/ 720080 w 1368152"/>
              <a:gd name="connsiteY2" fmla="*/ 0 h 792088"/>
              <a:gd name="connsiteX3" fmla="*/ 1368152 w 1368152"/>
              <a:gd name="connsiteY3" fmla="*/ 0 h 792088"/>
              <a:gd name="connsiteX4" fmla="*/ 1296144 w 1368152"/>
              <a:gd name="connsiteY4" fmla="*/ 324036 h 792088"/>
              <a:gd name="connsiteX5" fmla="*/ 1027512 w 1368152"/>
              <a:gd name="connsiteY5" fmla="*/ 703476 h 792088"/>
              <a:gd name="connsiteX6" fmla="*/ 648072 w 1368152"/>
              <a:gd name="connsiteY6" fmla="*/ 792088 h 792088"/>
              <a:gd name="connsiteX7" fmla="*/ 268632 w 1368152"/>
              <a:gd name="connsiteY7" fmla="*/ 703476 h 792088"/>
              <a:gd name="connsiteX8" fmla="*/ 0 w 1368152"/>
              <a:gd name="connsiteY8" fmla="*/ 324035 h 792088"/>
              <a:gd name="connsiteX9" fmla="*/ 216024 w 1368152"/>
              <a:gd name="connsiteY9" fmla="*/ 288032 h 792088"/>
              <a:gd name="connsiteX0" fmla="*/ 116093 w 1268221"/>
              <a:gd name="connsiteY0" fmla="*/ 288032 h 792088"/>
              <a:gd name="connsiteX1" fmla="*/ 404125 w 1268221"/>
              <a:gd name="connsiteY1" fmla="*/ 72008 h 792088"/>
              <a:gd name="connsiteX2" fmla="*/ 620149 w 1268221"/>
              <a:gd name="connsiteY2" fmla="*/ 0 h 792088"/>
              <a:gd name="connsiteX3" fmla="*/ 1268221 w 1268221"/>
              <a:gd name="connsiteY3" fmla="*/ 0 h 792088"/>
              <a:gd name="connsiteX4" fmla="*/ 1196213 w 1268221"/>
              <a:gd name="connsiteY4" fmla="*/ 324036 h 792088"/>
              <a:gd name="connsiteX5" fmla="*/ 927581 w 1268221"/>
              <a:gd name="connsiteY5" fmla="*/ 703476 h 792088"/>
              <a:gd name="connsiteX6" fmla="*/ 548141 w 1268221"/>
              <a:gd name="connsiteY6" fmla="*/ 792088 h 792088"/>
              <a:gd name="connsiteX7" fmla="*/ 168701 w 1268221"/>
              <a:gd name="connsiteY7" fmla="*/ 703476 h 792088"/>
              <a:gd name="connsiteX8" fmla="*/ 188101 w 1268221"/>
              <a:gd name="connsiteY8" fmla="*/ 432048 h 792088"/>
              <a:gd name="connsiteX9" fmla="*/ 116093 w 1268221"/>
              <a:gd name="connsiteY9" fmla="*/ 288032 h 792088"/>
              <a:gd name="connsiteX0" fmla="*/ 24685 w 1176813"/>
              <a:gd name="connsiteY0" fmla="*/ 288032 h 813323"/>
              <a:gd name="connsiteX1" fmla="*/ 312717 w 1176813"/>
              <a:gd name="connsiteY1" fmla="*/ 72008 h 813323"/>
              <a:gd name="connsiteX2" fmla="*/ 528741 w 1176813"/>
              <a:gd name="connsiteY2" fmla="*/ 0 h 813323"/>
              <a:gd name="connsiteX3" fmla="*/ 1176813 w 1176813"/>
              <a:gd name="connsiteY3" fmla="*/ 0 h 813323"/>
              <a:gd name="connsiteX4" fmla="*/ 1104805 w 1176813"/>
              <a:gd name="connsiteY4" fmla="*/ 324036 h 813323"/>
              <a:gd name="connsiteX5" fmla="*/ 836173 w 1176813"/>
              <a:gd name="connsiteY5" fmla="*/ 703476 h 813323"/>
              <a:gd name="connsiteX6" fmla="*/ 456733 w 1176813"/>
              <a:gd name="connsiteY6" fmla="*/ 792088 h 813323"/>
              <a:gd name="connsiteX7" fmla="*/ 168701 w 1176813"/>
              <a:gd name="connsiteY7" fmla="*/ 576064 h 813323"/>
              <a:gd name="connsiteX8" fmla="*/ 96693 w 1176813"/>
              <a:gd name="connsiteY8" fmla="*/ 432048 h 813323"/>
              <a:gd name="connsiteX9" fmla="*/ 24685 w 1176813"/>
              <a:gd name="connsiteY9" fmla="*/ 288032 h 813323"/>
              <a:gd name="connsiteX0" fmla="*/ 24685 w 1176813"/>
              <a:gd name="connsiteY0" fmla="*/ 288032 h 761082"/>
              <a:gd name="connsiteX1" fmla="*/ 312717 w 1176813"/>
              <a:gd name="connsiteY1" fmla="*/ 72008 h 761082"/>
              <a:gd name="connsiteX2" fmla="*/ 528741 w 1176813"/>
              <a:gd name="connsiteY2" fmla="*/ 0 h 761082"/>
              <a:gd name="connsiteX3" fmla="*/ 1176813 w 1176813"/>
              <a:gd name="connsiteY3" fmla="*/ 0 h 761082"/>
              <a:gd name="connsiteX4" fmla="*/ 1104805 w 1176813"/>
              <a:gd name="connsiteY4" fmla="*/ 324036 h 761082"/>
              <a:gd name="connsiteX5" fmla="*/ 836173 w 1176813"/>
              <a:gd name="connsiteY5" fmla="*/ 703476 h 761082"/>
              <a:gd name="connsiteX6" fmla="*/ 528741 w 1176813"/>
              <a:gd name="connsiteY6" fmla="*/ 720080 h 761082"/>
              <a:gd name="connsiteX7" fmla="*/ 168701 w 1176813"/>
              <a:gd name="connsiteY7" fmla="*/ 576064 h 761082"/>
              <a:gd name="connsiteX8" fmla="*/ 96693 w 1176813"/>
              <a:gd name="connsiteY8" fmla="*/ 432048 h 761082"/>
              <a:gd name="connsiteX9" fmla="*/ 24685 w 1176813"/>
              <a:gd name="connsiteY9" fmla="*/ 288032 h 761082"/>
              <a:gd name="connsiteX0" fmla="*/ 24685 w 1176813"/>
              <a:gd name="connsiteY0" fmla="*/ 288032 h 761082"/>
              <a:gd name="connsiteX1" fmla="*/ 312717 w 1176813"/>
              <a:gd name="connsiteY1" fmla="*/ 72008 h 761082"/>
              <a:gd name="connsiteX2" fmla="*/ 528741 w 1176813"/>
              <a:gd name="connsiteY2" fmla="*/ 0 h 761082"/>
              <a:gd name="connsiteX3" fmla="*/ 1176813 w 1176813"/>
              <a:gd name="connsiteY3" fmla="*/ 0 h 761082"/>
              <a:gd name="connsiteX4" fmla="*/ 1104805 w 1176813"/>
              <a:gd name="connsiteY4" fmla="*/ 324036 h 761082"/>
              <a:gd name="connsiteX5" fmla="*/ 836173 w 1176813"/>
              <a:gd name="connsiteY5" fmla="*/ 703476 h 761082"/>
              <a:gd name="connsiteX6" fmla="*/ 528741 w 1176813"/>
              <a:gd name="connsiteY6" fmla="*/ 720080 h 761082"/>
              <a:gd name="connsiteX7" fmla="*/ 168701 w 1176813"/>
              <a:gd name="connsiteY7" fmla="*/ 648072 h 761082"/>
              <a:gd name="connsiteX8" fmla="*/ 96693 w 1176813"/>
              <a:gd name="connsiteY8" fmla="*/ 432048 h 761082"/>
              <a:gd name="connsiteX9" fmla="*/ 24685 w 1176813"/>
              <a:gd name="connsiteY9" fmla="*/ 288032 h 761082"/>
              <a:gd name="connsiteX0" fmla="*/ 72008 w 1224136"/>
              <a:gd name="connsiteY0" fmla="*/ 288032 h 761082"/>
              <a:gd name="connsiteX1" fmla="*/ 360040 w 1224136"/>
              <a:gd name="connsiteY1" fmla="*/ 72008 h 761082"/>
              <a:gd name="connsiteX2" fmla="*/ 576064 w 1224136"/>
              <a:gd name="connsiteY2" fmla="*/ 0 h 761082"/>
              <a:gd name="connsiteX3" fmla="*/ 1224136 w 1224136"/>
              <a:gd name="connsiteY3" fmla="*/ 0 h 761082"/>
              <a:gd name="connsiteX4" fmla="*/ 1152128 w 1224136"/>
              <a:gd name="connsiteY4" fmla="*/ 324036 h 761082"/>
              <a:gd name="connsiteX5" fmla="*/ 883496 w 1224136"/>
              <a:gd name="connsiteY5" fmla="*/ 703476 h 761082"/>
              <a:gd name="connsiteX6" fmla="*/ 576064 w 1224136"/>
              <a:gd name="connsiteY6" fmla="*/ 720080 h 761082"/>
              <a:gd name="connsiteX7" fmla="*/ 216024 w 1224136"/>
              <a:gd name="connsiteY7" fmla="*/ 648072 h 761082"/>
              <a:gd name="connsiteX8" fmla="*/ 0 w 1224136"/>
              <a:gd name="connsiteY8" fmla="*/ 432048 h 761082"/>
              <a:gd name="connsiteX9" fmla="*/ 72008 w 1224136"/>
              <a:gd name="connsiteY9" fmla="*/ 288032 h 76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4136" h="761082">
                <a:moveTo>
                  <a:pt x="72008" y="288032"/>
                </a:moveTo>
                <a:cubicBezTo>
                  <a:pt x="72008" y="137739"/>
                  <a:pt x="191338" y="160004"/>
                  <a:pt x="360040" y="72008"/>
                </a:cubicBezTo>
                <a:cubicBezTo>
                  <a:pt x="470481" y="14402"/>
                  <a:pt x="439832" y="0"/>
                  <a:pt x="576064" y="0"/>
                </a:cubicBezTo>
                <a:lnTo>
                  <a:pt x="1224136" y="0"/>
                </a:lnTo>
                <a:lnTo>
                  <a:pt x="1152128" y="324036"/>
                </a:lnTo>
                <a:cubicBezTo>
                  <a:pt x="1152128" y="474329"/>
                  <a:pt x="1052197" y="615481"/>
                  <a:pt x="883496" y="703476"/>
                </a:cubicBezTo>
                <a:cubicBezTo>
                  <a:pt x="773056" y="761082"/>
                  <a:pt x="687309" y="729314"/>
                  <a:pt x="576064" y="720080"/>
                </a:cubicBezTo>
                <a:cubicBezTo>
                  <a:pt x="464819" y="710846"/>
                  <a:pt x="326464" y="705678"/>
                  <a:pt x="216024" y="648072"/>
                </a:cubicBezTo>
                <a:cubicBezTo>
                  <a:pt x="47323" y="560076"/>
                  <a:pt x="0" y="582342"/>
                  <a:pt x="0" y="432048"/>
                </a:cubicBezTo>
                <a:lnTo>
                  <a:pt x="72008" y="288032"/>
                </a:lnTo>
                <a:close/>
              </a:path>
            </a:pathLst>
          </a:custGeom>
          <a:solidFill>
            <a:srgbClr val="006699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Dowolny kształt 7"/>
          <p:cNvSpPr/>
          <p:nvPr/>
        </p:nvSpPr>
        <p:spPr bwMode="auto">
          <a:xfrm>
            <a:off x="1475656" y="5661248"/>
            <a:ext cx="1556252" cy="695352"/>
          </a:xfrm>
          <a:custGeom>
            <a:avLst/>
            <a:gdLst>
              <a:gd name="connsiteX0" fmla="*/ 0 w 1296144"/>
              <a:gd name="connsiteY0" fmla="*/ 468052 h 936104"/>
              <a:gd name="connsiteX1" fmla="*/ 268633 w 1296144"/>
              <a:gd name="connsiteY1" fmla="*/ 88612 h 936104"/>
              <a:gd name="connsiteX2" fmla="*/ 648073 w 1296144"/>
              <a:gd name="connsiteY2" fmla="*/ 0 h 936104"/>
              <a:gd name="connsiteX3" fmla="*/ 1296144 w 1296144"/>
              <a:gd name="connsiteY3" fmla="*/ 0 h 936104"/>
              <a:gd name="connsiteX4" fmla="*/ 1296144 w 1296144"/>
              <a:gd name="connsiteY4" fmla="*/ 468052 h 936104"/>
              <a:gd name="connsiteX5" fmla="*/ 1027512 w 1296144"/>
              <a:gd name="connsiteY5" fmla="*/ 847492 h 936104"/>
              <a:gd name="connsiteX6" fmla="*/ 648072 w 1296144"/>
              <a:gd name="connsiteY6" fmla="*/ 936104 h 936104"/>
              <a:gd name="connsiteX7" fmla="*/ 268632 w 1296144"/>
              <a:gd name="connsiteY7" fmla="*/ 847492 h 936104"/>
              <a:gd name="connsiteX8" fmla="*/ 0 w 1296144"/>
              <a:gd name="connsiteY8" fmla="*/ 468051 h 936104"/>
              <a:gd name="connsiteX9" fmla="*/ 0 w 1296144"/>
              <a:gd name="connsiteY9" fmla="*/ 468052 h 936104"/>
              <a:gd name="connsiteX0" fmla="*/ 288032 w 1296144"/>
              <a:gd name="connsiteY0" fmla="*/ 432048 h 936104"/>
              <a:gd name="connsiteX1" fmla="*/ 268633 w 1296144"/>
              <a:gd name="connsiteY1" fmla="*/ 88612 h 936104"/>
              <a:gd name="connsiteX2" fmla="*/ 648073 w 1296144"/>
              <a:gd name="connsiteY2" fmla="*/ 0 h 936104"/>
              <a:gd name="connsiteX3" fmla="*/ 1296144 w 1296144"/>
              <a:gd name="connsiteY3" fmla="*/ 0 h 936104"/>
              <a:gd name="connsiteX4" fmla="*/ 1296144 w 1296144"/>
              <a:gd name="connsiteY4" fmla="*/ 468052 h 936104"/>
              <a:gd name="connsiteX5" fmla="*/ 1027512 w 1296144"/>
              <a:gd name="connsiteY5" fmla="*/ 847492 h 936104"/>
              <a:gd name="connsiteX6" fmla="*/ 648072 w 1296144"/>
              <a:gd name="connsiteY6" fmla="*/ 936104 h 936104"/>
              <a:gd name="connsiteX7" fmla="*/ 268632 w 1296144"/>
              <a:gd name="connsiteY7" fmla="*/ 847492 h 936104"/>
              <a:gd name="connsiteX8" fmla="*/ 0 w 1296144"/>
              <a:gd name="connsiteY8" fmla="*/ 468051 h 936104"/>
              <a:gd name="connsiteX9" fmla="*/ 288032 w 1296144"/>
              <a:gd name="connsiteY9" fmla="*/ 432048 h 936104"/>
              <a:gd name="connsiteX0" fmla="*/ 188101 w 1196213"/>
              <a:gd name="connsiteY0" fmla="*/ 432048 h 936104"/>
              <a:gd name="connsiteX1" fmla="*/ 168702 w 1196213"/>
              <a:gd name="connsiteY1" fmla="*/ 88612 h 936104"/>
              <a:gd name="connsiteX2" fmla="*/ 548142 w 1196213"/>
              <a:gd name="connsiteY2" fmla="*/ 0 h 936104"/>
              <a:gd name="connsiteX3" fmla="*/ 1196213 w 1196213"/>
              <a:gd name="connsiteY3" fmla="*/ 0 h 936104"/>
              <a:gd name="connsiteX4" fmla="*/ 1196213 w 1196213"/>
              <a:gd name="connsiteY4" fmla="*/ 468052 h 936104"/>
              <a:gd name="connsiteX5" fmla="*/ 927581 w 1196213"/>
              <a:gd name="connsiteY5" fmla="*/ 847492 h 936104"/>
              <a:gd name="connsiteX6" fmla="*/ 548141 w 1196213"/>
              <a:gd name="connsiteY6" fmla="*/ 936104 h 936104"/>
              <a:gd name="connsiteX7" fmla="*/ 168701 w 1196213"/>
              <a:gd name="connsiteY7" fmla="*/ 847492 h 936104"/>
              <a:gd name="connsiteX8" fmla="*/ 476133 w 1196213"/>
              <a:gd name="connsiteY8" fmla="*/ 576064 h 936104"/>
              <a:gd name="connsiteX9" fmla="*/ 188101 w 1196213"/>
              <a:gd name="connsiteY9" fmla="*/ 432048 h 936104"/>
              <a:gd name="connsiteX0" fmla="*/ 188101 w 1196213"/>
              <a:gd name="connsiteY0" fmla="*/ 432048 h 969341"/>
              <a:gd name="connsiteX1" fmla="*/ 168702 w 1196213"/>
              <a:gd name="connsiteY1" fmla="*/ 88612 h 969341"/>
              <a:gd name="connsiteX2" fmla="*/ 548142 w 1196213"/>
              <a:gd name="connsiteY2" fmla="*/ 0 h 969341"/>
              <a:gd name="connsiteX3" fmla="*/ 1196213 w 1196213"/>
              <a:gd name="connsiteY3" fmla="*/ 0 h 969341"/>
              <a:gd name="connsiteX4" fmla="*/ 1196213 w 1196213"/>
              <a:gd name="connsiteY4" fmla="*/ 468052 h 969341"/>
              <a:gd name="connsiteX5" fmla="*/ 927581 w 1196213"/>
              <a:gd name="connsiteY5" fmla="*/ 847492 h 969341"/>
              <a:gd name="connsiteX6" fmla="*/ 548141 w 1196213"/>
              <a:gd name="connsiteY6" fmla="*/ 936104 h 969341"/>
              <a:gd name="connsiteX7" fmla="*/ 620149 w 1196213"/>
              <a:gd name="connsiteY7" fmla="*/ 648072 h 969341"/>
              <a:gd name="connsiteX8" fmla="*/ 476133 w 1196213"/>
              <a:gd name="connsiteY8" fmla="*/ 576064 h 969341"/>
              <a:gd name="connsiteX9" fmla="*/ 188101 w 1196213"/>
              <a:gd name="connsiteY9" fmla="*/ 432048 h 969341"/>
              <a:gd name="connsiteX0" fmla="*/ 188101 w 1196213"/>
              <a:gd name="connsiteY0" fmla="*/ 432048 h 905098"/>
              <a:gd name="connsiteX1" fmla="*/ 168702 w 1196213"/>
              <a:gd name="connsiteY1" fmla="*/ 88612 h 905098"/>
              <a:gd name="connsiteX2" fmla="*/ 548142 w 1196213"/>
              <a:gd name="connsiteY2" fmla="*/ 0 h 905098"/>
              <a:gd name="connsiteX3" fmla="*/ 1196213 w 1196213"/>
              <a:gd name="connsiteY3" fmla="*/ 0 h 905098"/>
              <a:gd name="connsiteX4" fmla="*/ 1196213 w 1196213"/>
              <a:gd name="connsiteY4" fmla="*/ 468052 h 905098"/>
              <a:gd name="connsiteX5" fmla="*/ 927581 w 1196213"/>
              <a:gd name="connsiteY5" fmla="*/ 847492 h 905098"/>
              <a:gd name="connsiteX6" fmla="*/ 908181 w 1196213"/>
              <a:gd name="connsiteY6" fmla="*/ 648072 h 905098"/>
              <a:gd name="connsiteX7" fmla="*/ 620149 w 1196213"/>
              <a:gd name="connsiteY7" fmla="*/ 648072 h 905098"/>
              <a:gd name="connsiteX8" fmla="*/ 476133 w 1196213"/>
              <a:gd name="connsiteY8" fmla="*/ 576064 h 905098"/>
              <a:gd name="connsiteX9" fmla="*/ 188101 w 1196213"/>
              <a:gd name="connsiteY9" fmla="*/ 432048 h 905098"/>
              <a:gd name="connsiteX0" fmla="*/ 188101 w 1436922"/>
              <a:gd name="connsiteY0" fmla="*/ 432048 h 726358"/>
              <a:gd name="connsiteX1" fmla="*/ 168702 w 1436922"/>
              <a:gd name="connsiteY1" fmla="*/ 88612 h 726358"/>
              <a:gd name="connsiteX2" fmla="*/ 548142 w 1436922"/>
              <a:gd name="connsiteY2" fmla="*/ 0 h 726358"/>
              <a:gd name="connsiteX3" fmla="*/ 1196213 w 1436922"/>
              <a:gd name="connsiteY3" fmla="*/ 0 h 726358"/>
              <a:gd name="connsiteX4" fmla="*/ 1196213 w 1436922"/>
              <a:gd name="connsiteY4" fmla="*/ 468052 h 726358"/>
              <a:gd name="connsiteX5" fmla="*/ 1268221 w 1436922"/>
              <a:gd name="connsiteY5" fmla="*/ 648072 h 726358"/>
              <a:gd name="connsiteX6" fmla="*/ 908181 w 1436922"/>
              <a:gd name="connsiteY6" fmla="*/ 648072 h 726358"/>
              <a:gd name="connsiteX7" fmla="*/ 620149 w 1436922"/>
              <a:gd name="connsiteY7" fmla="*/ 648072 h 726358"/>
              <a:gd name="connsiteX8" fmla="*/ 476133 w 1436922"/>
              <a:gd name="connsiteY8" fmla="*/ 576064 h 726358"/>
              <a:gd name="connsiteX9" fmla="*/ 188101 w 1436922"/>
              <a:gd name="connsiteY9" fmla="*/ 432048 h 726358"/>
              <a:gd name="connsiteX0" fmla="*/ 188101 w 1556252"/>
              <a:gd name="connsiteY0" fmla="*/ 432048 h 726358"/>
              <a:gd name="connsiteX1" fmla="*/ 168702 w 1556252"/>
              <a:gd name="connsiteY1" fmla="*/ 88612 h 726358"/>
              <a:gd name="connsiteX2" fmla="*/ 548142 w 1556252"/>
              <a:gd name="connsiteY2" fmla="*/ 0 h 726358"/>
              <a:gd name="connsiteX3" fmla="*/ 1196213 w 1556252"/>
              <a:gd name="connsiteY3" fmla="*/ 0 h 726358"/>
              <a:gd name="connsiteX4" fmla="*/ 1556252 w 1556252"/>
              <a:gd name="connsiteY4" fmla="*/ 504056 h 726358"/>
              <a:gd name="connsiteX5" fmla="*/ 1268221 w 1556252"/>
              <a:gd name="connsiteY5" fmla="*/ 648072 h 726358"/>
              <a:gd name="connsiteX6" fmla="*/ 908181 w 1556252"/>
              <a:gd name="connsiteY6" fmla="*/ 648072 h 726358"/>
              <a:gd name="connsiteX7" fmla="*/ 620149 w 1556252"/>
              <a:gd name="connsiteY7" fmla="*/ 648072 h 726358"/>
              <a:gd name="connsiteX8" fmla="*/ 476133 w 1556252"/>
              <a:gd name="connsiteY8" fmla="*/ 576064 h 726358"/>
              <a:gd name="connsiteX9" fmla="*/ 188101 w 1556252"/>
              <a:gd name="connsiteY9" fmla="*/ 432048 h 726358"/>
              <a:gd name="connsiteX0" fmla="*/ 188101 w 1556252"/>
              <a:gd name="connsiteY0" fmla="*/ 432048 h 726358"/>
              <a:gd name="connsiteX1" fmla="*/ 168702 w 1556252"/>
              <a:gd name="connsiteY1" fmla="*/ 88612 h 726358"/>
              <a:gd name="connsiteX2" fmla="*/ 548142 w 1556252"/>
              <a:gd name="connsiteY2" fmla="*/ 0 h 726358"/>
              <a:gd name="connsiteX3" fmla="*/ 1340228 w 1556252"/>
              <a:gd name="connsiteY3" fmla="*/ 144016 h 726358"/>
              <a:gd name="connsiteX4" fmla="*/ 1556252 w 1556252"/>
              <a:gd name="connsiteY4" fmla="*/ 504056 h 726358"/>
              <a:gd name="connsiteX5" fmla="*/ 1268221 w 1556252"/>
              <a:gd name="connsiteY5" fmla="*/ 648072 h 726358"/>
              <a:gd name="connsiteX6" fmla="*/ 908181 w 1556252"/>
              <a:gd name="connsiteY6" fmla="*/ 648072 h 726358"/>
              <a:gd name="connsiteX7" fmla="*/ 620149 w 1556252"/>
              <a:gd name="connsiteY7" fmla="*/ 648072 h 726358"/>
              <a:gd name="connsiteX8" fmla="*/ 476133 w 1556252"/>
              <a:gd name="connsiteY8" fmla="*/ 576064 h 726358"/>
              <a:gd name="connsiteX9" fmla="*/ 188101 w 1556252"/>
              <a:gd name="connsiteY9" fmla="*/ 432048 h 726358"/>
              <a:gd name="connsiteX0" fmla="*/ 188101 w 1556252"/>
              <a:gd name="connsiteY0" fmla="*/ 401042 h 695352"/>
              <a:gd name="connsiteX1" fmla="*/ 168702 w 1556252"/>
              <a:gd name="connsiteY1" fmla="*/ 57606 h 695352"/>
              <a:gd name="connsiteX2" fmla="*/ 764164 w 1556252"/>
              <a:gd name="connsiteY2" fmla="*/ 41002 h 695352"/>
              <a:gd name="connsiteX3" fmla="*/ 1340228 w 1556252"/>
              <a:gd name="connsiteY3" fmla="*/ 113010 h 695352"/>
              <a:gd name="connsiteX4" fmla="*/ 1556252 w 1556252"/>
              <a:gd name="connsiteY4" fmla="*/ 473050 h 695352"/>
              <a:gd name="connsiteX5" fmla="*/ 1268221 w 1556252"/>
              <a:gd name="connsiteY5" fmla="*/ 617066 h 695352"/>
              <a:gd name="connsiteX6" fmla="*/ 908181 w 1556252"/>
              <a:gd name="connsiteY6" fmla="*/ 617066 h 695352"/>
              <a:gd name="connsiteX7" fmla="*/ 620149 w 1556252"/>
              <a:gd name="connsiteY7" fmla="*/ 617066 h 695352"/>
              <a:gd name="connsiteX8" fmla="*/ 476133 w 1556252"/>
              <a:gd name="connsiteY8" fmla="*/ 545058 h 695352"/>
              <a:gd name="connsiteX9" fmla="*/ 188101 w 1556252"/>
              <a:gd name="connsiteY9" fmla="*/ 401042 h 69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6252" h="695352">
                <a:moveTo>
                  <a:pt x="188101" y="401042"/>
                </a:moveTo>
                <a:cubicBezTo>
                  <a:pt x="188101" y="250749"/>
                  <a:pt x="0" y="145602"/>
                  <a:pt x="168702" y="57606"/>
                </a:cubicBezTo>
                <a:cubicBezTo>
                  <a:pt x="279143" y="0"/>
                  <a:pt x="627932" y="41002"/>
                  <a:pt x="764164" y="41002"/>
                </a:cubicBezTo>
                <a:lnTo>
                  <a:pt x="1340228" y="113010"/>
                </a:lnTo>
                <a:lnTo>
                  <a:pt x="1556252" y="473050"/>
                </a:lnTo>
                <a:cubicBezTo>
                  <a:pt x="1556252" y="623343"/>
                  <a:pt x="1436922" y="529071"/>
                  <a:pt x="1268221" y="617066"/>
                </a:cubicBezTo>
                <a:cubicBezTo>
                  <a:pt x="1157781" y="674672"/>
                  <a:pt x="1016193" y="617066"/>
                  <a:pt x="908181" y="617066"/>
                </a:cubicBezTo>
                <a:cubicBezTo>
                  <a:pt x="800169" y="617066"/>
                  <a:pt x="730589" y="674672"/>
                  <a:pt x="620149" y="617066"/>
                </a:cubicBezTo>
                <a:cubicBezTo>
                  <a:pt x="451448" y="529070"/>
                  <a:pt x="476133" y="695352"/>
                  <a:pt x="476133" y="545058"/>
                </a:cubicBezTo>
                <a:lnTo>
                  <a:pt x="188101" y="401042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Dowolny kształt 8"/>
          <p:cNvSpPr/>
          <p:nvPr/>
        </p:nvSpPr>
        <p:spPr bwMode="auto">
          <a:xfrm>
            <a:off x="2987824" y="5157193"/>
            <a:ext cx="1004874" cy="921702"/>
          </a:xfrm>
          <a:custGeom>
            <a:avLst/>
            <a:gdLst>
              <a:gd name="connsiteX0" fmla="*/ 0 w 1296144"/>
              <a:gd name="connsiteY0" fmla="*/ 468052 h 936104"/>
              <a:gd name="connsiteX1" fmla="*/ 268633 w 1296144"/>
              <a:gd name="connsiteY1" fmla="*/ 88612 h 936104"/>
              <a:gd name="connsiteX2" fmla="*/ 648073 w 1296144"/>
              <a:gd name="connsiteY2" fmla="*/ 0 h 936104"/>
              <a:gd name="connsiteX3" fmla="*/ 1296144 w 1296144"/>
              <a:gd name="connsiteY3" fmla="*/ 0 h 936104"/>
              <a:gd name="connsiteX4" fmla="*/ 1296144 w 1296144"/>
              <a:gd name="connsiteY4" fmla="*/ 468052 h 936104"/>
              <a:gd name="connsiteX5" fmla="*/ 1027512 w 1296144"/>
              <a:gd name="connsiteY5" fmla="*/ 847492 h 936104"/>
              <a:gd name="connsiteX6" fmla="*/ 648072 w 1296144"/>
              <a:gd name="connsiteY6" fmla="*/ 936104 h 936104"/>
              <a:gd name="connsiteX7" fmla="*/ 268632 w 1296144"/>
              <a:gd name="connsiteY7" fmla="*/ 847492 h 936104"/>
              <a:gd name="connsiteX8" fmla="*/ 0 w 1296144"/>
              <a:gd name="connsiteY8" fmla="*/ 468051 h 936104"/>
              <a:gd name="connsiteX9" fmla="*/ 0 w 1296144"/>
              <a:gd name="connsiteY9" fmla="*/ 468052 h 936104"/>
              <a:gd name="connsiteX0" fmla="*/ 0 w 1368152"/>
              <a:gd name="connsiteY0" fmla="*/ 468052 h 936104"/>
              <a:gd name="connsiteX1" fmla="*/ 268633 w 1368152"/>
              <a:gd name="connsiteY1" fmla="*/ 88612 h 936104"/>
              <a:gd name="connsiteX2" fmla="*/ 648073 w 1368152"/>
              <a:gd name="connsiteY2" fmla="*/ 0 h 936104"/>
              <a:gd name="connsiteX3" fmla="*/ 1368152 w 1368152"/>
              <a:gd name="connsiteY3" fmla="*/ 144016 h 936104"/>
              <a:gd name="connsiteX4" fmla="*/ 1296144 w 1368152"/>
              <a:gd name="connsiteY4" fmla="*/ 468052 h 936104"/>
              <a:gd name="connsiteX5" fmla="*/ 1027512 w 1368152"/>
              <a:gd name="connsiteY5" fmla="*/ 847492 h 936104"/>
              <a:gd name="connsiteX6" fmla="*/ 648072 w 1368152"/>
              <a:gd name="connsiteY6" fmla="*/ 936104 h 936104"/>
              <a:gd name="connsiteX7" fmla="*/ 268632 w 1368152"/>
              <a:gd name="connsiteY7" fmla="*/ 847492 h 936104"/>
              <a:gd name="connsiteX8" fmla="*/ 0 w 1368152"/>
              <a:gd name="connsiteY8" fmla="*/ 468051 h 936104"/>
              <a:gd name="connsiteX9" fmla="*/ 0 w 1368152"/>
              <a:gd name="connsiteY9" fmla="*/ 468052 h 936104"/>
              <a:gd name="connsiteX0" fmla="*/ 0 w 1368152"/>
              <a:gd name="connsiteY0" fmla="*/ 437046 h 905098"/>
              <a:gd name="connsiteX1" fmla="*/ 268633 w 1368152"/>
              <a:gd name="connsiteY1" fmla="*/ 57606 h 905098"/>
              <a:gd name="connsiteX2" fmla="*/ 720080 w 1368152"/>
              <a:gd name="connsiteY2" fmla="*/ 113010 h 905098"/>
              <a:gd name="connsiteX3" fmla="*/ 1368152 w 1368152"/>
              <a:gd name="connsiteY3" fmla="*/ 113010 h 905098"/>
              <a:gd name="connsiteX4" fmla="*/ 1296144 w 1368152"/>
              <a:gd name="connsiteY4" fmla="*/ 437046 h 905098"/>
              <a:gd name="connsiteX5" fmla="*/ 1027512 w 1368152"/>
              <a:gd name="connsiteY5" fmla="*/ 816486 h 905098"/>
              <a:gd name="connsiteX6" fmla="*/ 648072 w 1368152"/>
              <a:gd name="connsiteY6" fmla="*/ 905098 h 905098"/>
              <a:gd name="connsiteX7" fmla="*/ 268632 w 1368152"/>
              <a:gd name="connsiteY7" fmla="*/ 816486 h 905098"/>
              <a:gd name="connsiteX8" fmla="*/ 0 w 1368152"/>
              <a:gd name="connsiteY8" fmla="*/ 437045 h 905098"/>
              <a:gd name="connsiteX9" fmla="*/ 0 w 1368152"/>
              <a:gd name="connsiteY9" fmla="*/ 437046 h 905098"/>
              <a:gd name="connsiteX0" fmla="*/ 216024 w 1368152"/>
              <a:gd name="connsiteY0" fmla="*/ 401042 h 905098"/>
              <a:gd name="connsiteX1" fmla="*/ 268633 w 1368152"/>
              <a:gd name="connsiteY1" fmla="*/ 57606 h 905098"/>
              <a:gd name="connsiteX2" fmla="*/ 720080 w 1368152"/>
              <a:gd name="connsiteY2" fmla="*/ 113010 h 905098"/>
              <a:gd name="connsiteX3" fmla="*/ 1368152 w 1368152"/>
              <a:gd name="connsiteY3" fmla="*/ 113010 h 905098"/>
              <a:gd name="connsiteX4" fmla="*/ 1296144 w 1368152"/>
              <a:gd name="connsiteY4" fmla="*/ 437046 h 905098"/>
              <a:gd name="connsiteX5" fmla="*/ 1027512 w 1368152"/>
              <a:gd name="connsiteY5" fmla="*/ 816486 h 905098"/>
              <a:gd name="connsiteX6" fmla="*/ 648072 w 1368152"/>
              <a:gd name="connsiteY6" fmla="*/ 905098 h 905098"/>
              <a:gd name="connsiteX7" fmla="*/ 268632 w 1368152"/>
              <a:gd name="connsiteY7" fmla="*/ 816486 h 905098"/>
              <a:gd name="connsiteX8" fmla="*/ 0 w 1368152"/>
              <a:gd name="connsiteY8" fmla="*/ 437045 h 905098"/>
              <a:gd name="connsiteX9" fmla="*/ 216024 w 1368152"/>
              <a:gd name="connsiteY9" fmla="*/ 401042 h 905098"/>
              <a:gd name="connsiteX0" fmla="*/ 216024 w 1368152"/>
              <a:gd name="connsiteY0" fmla="*/ 288032 h 792088"/>
              <a:gd name="connsiteX1" fmla="*/ 504056 w 1368152"/>
              <a:gd name="connsiteY1" fmla="*/ 72008 h 792088"/>
              <a:gd name="connsiteX2" fmla="*/ 720080 w 1368152"/>
              <a:gd name="connsiteY2" fmla="*/ 0 h 792088"/>
              <a:gd name="connsiteX3" fmla="*/ 1368152 w 1368152"/>
              <a:gd name="connsiteY3" fmla="*/ 0 h 792088"/>
              <a:gd name="connsiteX4" fmla="*/ 1296144 w 1368152"/>
              <a:gd name="connsiteY4" fmla="*/ 324036 h 792088"/>
              <a:gd name="connsiteX5" fmla="*/ 1027512 w 1368152"/>
              <a:gd name="connsiteY5" fmla="*/ 703476 h 792088"/>
              <a:gd name="connsiteX6" fmla="*/ 648072 w 1368152"/>
              <a:gd name="connsiteY6" fmla="*/ 792088 h 792088"/>
              <a:gd name="connsiteX7" fmla="*/ 268632 w 1368152"/>
              <a:gd name="connsiteY7" fmla="*/ 703476 h 792088"/>
              <a:gd name="connsiteX8" fmla="*/ 0 w 1368152"/>
              <a:gd name="connsiteY8" fmla="*/ 324035 h 792088"/>
              <a:gd name="connsiteX9" fmla="*/ 216024 w 1368152"/>
              <a:gd name="connsiteY9" fmla="*/ 288032 h 792088"/>
              <a:gd name="connsiteX0" fmla="*/ 116093 w 1268221"/>
              <a:gd name="connsiteY0" fmla="*/ 288032 h 792088"/>
              <a:gd name="connsiteX1" fmla="*/ 404125 w 1268221"/>
              <a:gd name="connsiteY1" fmla="*/ 72008 h 792088"/>
              <a:gd name="connsiteX2" fmla="*/ 620149 w 1268221"/>
              <a:gd name="connsiteY2" fmla="*/ 0 h 792088"/>
              <a:gd name="connsiteX3" fmla="*/ 1268221 w 1268221"/>
              <a:gd name="connsiteY3" fmla="*/ 0 h 792088"/>
              <a:gd name="connsiteX4" fmla="*/ 1196213 w 1268221"/>
              <a:gd name="connsiteY4" fmla="*/ 324036 h 792088"/>
              <a:gd name="connsiteX5" fmla="*/ 927581 w 1268221"/>
              <a:gd name="connsiteY5" fmla="*/ 703476 h 792088"/>
              <a:gd name="connsiteX6" fmla="*/ 548141 w 1268221"/>
              <a:gd name="connsiteY6" fmla="*/ 792088 h 792088"/>
              <a:gd name="connsiteX7" fmla="*/ 168701 w 1268221"/>
              <a:gd name="connsiteY7" fmla="*/ 703476 h 792088"/>
              <a:gd name="connsiteX8" fmla="*/ 188101 w 1268221"/>
              <a:gd name="connsiteY8" fmla="*/ 432048 h 792088"/>
              <a:gd name="connsiteX9" fmla="*/ 116093 w 1268221"/>
              <a:gd name="connsiteY9" fmla="*/ 288032 h 792088"/>
              <a:gd name="connsiteX0" fmla="*/ 24685 w 1176813"/>
              <a:gd name="connsiteY0" fmla="*/ 288032 h 813323"/>
              <a:gd name="connsiteX1" fmla="*/ 312717 w 1176813"/>
              <a:gd name="connsiteY1" fmla="*/ 72008 h 813323"/>
              <a:gd name="connsiteX2" fmla="*/ 528741 w 1176813"/>
              <a:gd name="connsiteY2" fmla="*/ 0 h 813323"/>
              <a:gd name="connsiteX3" fmla="*/ 1176813 w 1176813"/>
              <a:gd name="connsiteY3" fmla="*/ 0 h 813323"/>
              <a:gd name="connsiteX4" fmla="*/ 1104805 w 1176813"/>
              <a:gd name="connsiteY4" fmla="*/ 324036 h 813323"/>
              <a:gd name="connsiteX5" fmla="*/ 836173 w 1176813"/>
              <a:gd name="connsiteY5" fmla="*/ 703476 h 813323"/>
              <a:gd name="connsiteX6" fmla="*/ 456733 w 1176813"/>
              <a:gd name="connsiteY6" fmla="*/ 792088 h 813323"/>
              <a:gd name="connsiteX7" fmla="*/ 168701 w 1176813"/>
              <a:gd name="connsiteY7" fmla="*/ 576064 h 813323"/>
              <a:gd name="connsiteX8" fmla="*/ 96693 w 1176813"/>
              <a:gd name="connsiteY8" fmla="*/ 432048 h 813323"/>
              <a:gd name="connsiteX9" fmla="*/ 24685 w 1176813"/>
              <a:gd name="connsiteY9" fmla="*/ 288032 h 813323"/>
              <a:gd name="connsiteX0" fmla="*/ 144016 w 1176813"/>
              <a:gd name="connsiteY0" fmla="*/ 360040 h 813323"/>
              <a:gd name="connsiteX1" fmla="*/ 312717 w 1176813"/>
              <a:gd name="connsiteY1" fmla="*/ 72008 h 813323"/>
              <a:gd name="connsiteX2" fmla="*/ 528741 w 1176813"/>
              <a:gd name="connsiteY2" fmla="*/ 0 h 813323"/>
              <a:gd name="connsiteX3" fmla="*/ 1176813 w 1176813"/>
              <a:gd name="connsiteY3" fmla="*/ 0 h 813323"/>
              <a:gd name="connsiteX4" fmla="*/ 1104805 w 1176813"/>
              <a:gd name="connsiteY4" fmla="*/ 324036 h 813323"/>
              <a:gd name="connsiteX5" fmla="*/ 836173 w 1176813"/>
              <a:gd name="connsiteY5" fmla="*/ 703476 h 813323"/>
              <a:gd name="connsiteX6" fmla="*/ 456733 w 1176813"/>
              <a:gd name="connsiteY6" fmla="*/ 792088 h 813323"/>
              <a:gd name="connsiteX7" fmla="*/ 168701 w 1176813"/>
              <a:gd name="connsiteY7" fmla="*/ 576064 h 813323"/>
              <a:gd name="connsiteX8" fmla="*/ 96693 w 1176813"/>
              <a:gd name="connsiteY8" fmla="*/ 432048 h 813323"/>
              <a:gd name="connsiteX9" fmla="*/ 144016 w 1176813"/>
              <a:gd name="connsiteY9" fmla="*/ 360040 h 813323"/>
              <a:gd name="connsiteX0" fmla="*/ 144016 w 1176813"/>
              <a:gd name="connsiteY0" fmla="*/ 360040 h 813323"/>
              <a:gd name="connsiteX1" fmla="*/ 312717 w 1176813"/>
              <a:gd name="connsiteY1" fmla="*/ 72008 h 813323"/>
              <a:gd name="connsiteX2" fmla="*/ 528741 w 1176813"/>
              <a:gd name="connsiteY2" fmla="*/ 0 h 813323"/>
              <a:gd name="connsiteX3" fmla="*/ 1176813 w 1176813"/>
              <a:gd name="connsiteY3" fmla="*/ 0 h 813323"/>
              <a:gd name="connsiteX4" fmla="*/ 1104805 w 1176813"/>
              <a:gd name="connsiteY4" fmla="*/ 324036 h 813323"/>
              <a:gd name="connsiteX5" fmla="*/ 836173 w 1176813"/>
              <a:gd name="connsiteY5" fmla="*/ 703476 h 813323"/>
              <a:gd name="connsiteX6" fmla="*/ 456733 w 1176813"/>
              <a:gd name="connsiteY6" fmla="*/ 792088 h 813323"/>
              <a:gd name="connsiteX7" fmla="*/ 168701 w 1176813"/>
              <a:gd name="connsiteY7" fmla="*/ 576064 h 813323"/>
              <a:gd name="connsiteX8" fmla="*/ 0 w 1176813"/>
              <a:gd name="connsiteY8" fmla="*/ 504056 h 813323"/>
              <a:gd name="connsiteX9" fmla="*/ 144016 w 1176813"/>
              <a:gd name="connsiteY9" fmla="*/ 360040 h 813323"/>
              <a:gd name="connsiteX0" fmla="*/ 168701 w 1201498"/>
              <a:gd name="connsiteY0" fmla="*/ 360040 h 794855"/>
              <a:gd name="connsiteX1" fmla="*/ 337402 w 1201498"/>
              <a:gd name="connsiteY1" fmla="*/ 72008 h 794855"/>
              <a:gd name="connsiteX2" fmla="*/ 553426 w 1201498"/>
              <a:gd name="connsiteY2" fmla="*/ 0 h 794855"/>
              <a:gd name="connsiteX3" fmla="*/ 1201498 w 1201498"/>
              <a:gd name="connsiteY3" fmla="*/ 0 h 794855"/>
              <a:gd name="connsiteX4" fmla="*/ 1129490 w 1201498"/>
              <a:gd name="connsiteY4" fmla="*/ 324036 h 794855"/>
              <a:gd name="connsiteX5" fmla="*/ 860858 w 1201498"/>
              <a:gd name="connsiteY5" fmla="*/ 703476 h 794855"/>
              <a:gd name="connsiteX6" fmla="*/ 481418 w 1201498"/>
              <a:gd name="connsiteY6" fmla="*/ 792088 h 794855"/>
              <a:gd name="connsiteX7" fmla="*/ 168701 w 1201498"/>
              <a:gd name="connsiteY7" fmla="*/ 720080 h 794855"/>
              <a:gd name="connsiteX8" fmla="*/ 24685 w 1201498"/>
              <a:gd name="connsiteY8" fmla="*/ 504056 h 794855"/>
              <a:gd name="connsiteX9" fmla="*/ 168701 w 1201498"/>
              <a:gd name="connsiteY9" fmla="*/ 360040 h 794855"/>
              <a:gd name="connsiteX0" fmla="*/ 168701 w 1201498"/>
              <a:gd name="connsiteY0" fmla="*/ 360040 h 1010879"/>
              <a:gd name="connsiteX1" fmla="*/ 337402 w 1201498"/>
              <a:gd name="connsiteY1" fmla="*/ 72008 h 1010879"/>
              <a:gd name="connsiteX2" fmla="*/ 553426 w 1201498"/>
              <a:gd name="connsiteY2" fmla="*/ 0 h 1010879"/>
              <a:gd name="connsiteX3" fmla="*/ 1201498 w 1201498"/>
              <a:gd name="connsiteY3" fmla="*/ 0 h 1010879"/>
              <a:gd name="connsiteX4" fmla="*/ 1129490 w 1201498"/>
              <a:gd name="connsiteY4" fmla="*/ 324036 h 1010879"/>
              <a:gd name="connsiteX5" fmla="*/ 860858 w 1201498"/>
              <a:gd name="connsiteY5" fmla="*/ 703476 h 1010879"/>
              <a:gd name="connsiteX6" fmla="*/ 384725 w 1201498"/>
              <a:gd name="connsiteY6" fmla="*/ 1008112 h 1010879"/>
              <a:gd name="connsiteX7" fmla="*/ 168701 w 1201498"/>
              <a:gd name="connsiteY7" fmla="*/ 720080 h 1010879"/>
              <a:gd name="connsiteX8" fmla="*/ 24685 w 1201498"/>
              <a:gd name="connsiteY8" fmla="*/ 504056 h 1010879"/>
              <a:gd name="connsiteX9" fmla="*/ 168701 w 1201498"/>
              <a:gd name="connsiteY9" fmla="*/ 360040 h 1010879"/>
              <a:gd name="connsiteX0" fmla="*/ 168701 w 1201498"/>
              <a:gd name="connsiteY0" fmla="*/ 360040 h 1022881"/>
              <a:gd name="connsiteX1" fmla="*/ 337402 w 1201498"/>
              <a:gd name="connsiteY1" fmla="*/ 72008 h 1022881"/>
              <a:gd name="connsiteX2" fmla="*/ 553426 w 1201498"/>
              <a:gd name="connsiteY2" fmla="*/ 0 h 1022881"/>
              <a:gd name="connsiteX3" fmla="*/ 1201498 w 1201498"/>
              <a:gd name="connsiteY3" fmla="*/ 0 h 1022881"/>
              <a:gd name="connsiteX4" fmla="*/ 1129490 w 1201498"/>
              <a:gd name="connsiteY4" fmla="*/ 324036 h 1022881"/>
              <a:gd name="connsiteX5" fmla="*/ 860858 w 1201498"/>
              <a:gd name="connsiteY5" fmla="*/ 703476 h 1022881"/>
              <a:gd name="connsiteX6" fmla="*/ 384725 w 1201498"/>
              <a:gd name="connsiteY6" fmla="*/ 1008112 h 1022881"/>
              <a:gd name="connsiteX7" fmla="*/ 168701 w 1201498"/>
              <a:gd name="connsiteY7" fmla="*/ 792088 h 1022881"/>
              <a:gd name="connsiteX8" fmla="*/ 24685 w 1201498"/>
              <a:gd name="connsiteY8" fmla="*/ 504056 h 1022881"/>
              <a:gd name="connsiteX9" fmla="*/ 168701 w 1201498"/>
              <a:gd name="connsiteY9" fmla="*/ 360040 h 1022881"/>
              <a:gd name="connsiteX0" fmla="*/ 144016 w 1176813"/>
              <a:gd name="connsiteY0" fmla="*/ 360040 h 1034882"/>
              <a:gd name="connsiteX1" fmla="*/ 312717 w 1176813"/>
              <a:gd name="connsiteY1" fmla="*/ 72008 h 1034882"/>
              <a:gd name="connsiteX2" fmla="*/ 528741 w 1176813"/>
              <a:gd name="connsiteY2" fmla="*/ 0 h 1034882"/>
              <a:gd name="connsiteX3" fmla="*/ 1176813 w 1176813"/>
              <a:gd name="connsiteY3" fmla="*/ 0 h 1034882"/>
              <a:gd name="connsiteX4" fmla="*/ 1104805 w 1176813"/>
              <a:gd name="connsiteY4" fmla="*/ 324036 h 1034882"/>
              <a:gd name="connsiteX5" fmla="*/ 836173 w 1176813"/>
              <a:gd name="connsiteY5" fmla="*/ 703476 h 1034882"/>
              <a:gd name="connsiteX6" fmla="*/ 360040 w 1176813"/>
              <a:gd name="connsiteY6" fmla="*/ 1008112 h 1034882"/>
              <a:gd name="connsiteX7" fmla="*/ 216024 w 1176813"/>
              <a:gd name="connsiteY7" fmla="*/ 864096 h 1034882"/>
              <a:gd name="connsiteX8" fmla="*/ 0 w 1176813"/>
              <a:gd name="connsiteY8" fmla="*/ 504056 h 1034882"/>
              <a:gd name="connsiteX9" fmla="*/ 144016 w 1176813"/>
              <a:gd name="connsiteY9" fmla="*/ 360040 h 1034882"/>
              <a:gd name="connsiteX0" fmla="*/ 144016 w 1176813"/>
              <a:gd name="connsiteY0" fmla="*/ 360040 h 1034882"/>
              <a:gd name="connsiteX1" fmla="*/ 312717 w 1176813"/>
              <a:gd name="connsiteY1" fmla="*/ 72008 h 1034882"/>
              <a:gd name="connsiteX2" fmla="*/ 528741 w 1176813"/>
              <a:gd name="connsiteY2" fmla="*/ 0 h 1034882"/>
              <a:gd name="connsiteX3" fmla="*/ 1176813 w 1176813"/>
              <a:gd name="connsiteY3" fmla="*/ 0 h 1034882"/>
              <a:gd name="connsiteX4" fmla="*/ 792088 w 1176813"/>
              <a:gd name="connsiteY4" fmla="*/ 432047 h 1034882"/>
              <a:gd name="connsiteX5" fmla="*/ 836173 w 1176813"/>
              <a:gd name="connsiteY5" fmla="*/ 703476 h 1034882"/>
              <a:gd name="connsiteX6" fmla="*/ 360040 w 1176813"/>
              <a:gd name="connsiteY6" fmla="*/ 1008112 h 1034882"/>
              <a:gd name="connsiteX7" fmla="*/ 216024 w 1176813"/>
              <a:gd name="connsiteY7" fmla="*/ 864096 h 1034882"/>
              <a:gd name="connsiteX8" fmla="*/ 0 w 1176813"/>
              <a:gd name="connsiteY8" fmla="*/ 504056 h 1034882"/>
              <a:gd name="connsiteX9" fmla="*/ 144016 w 1176813"/>
              <a:gd name="connsiteY9" fmla="*/ 360040 h 1034882"/>
              <a:gd name="connsiteX0" fmla="*/ 144016 w 1004874"/>
              <a:gd name="connsiteY0" fmla="*/ 360040 h 1034882"/>
              <a:gd name="connsiteX1" fmla="*/ 312717 w 1004874"/>
              <a:gd name="connsiteY1" fmla="*/ 72008 h 1034882"/>
              <a:gd name="connsiteX2" fmla="*/ 528741 w 1004874"/>
              <a:gd name="connsiteY2" fmla="*/ 0 h 1034882"/>
              <a:gd name="connsiteX3" fmla="*/ 792088 w 1004874"/>
              <a:gd name="connsiteY3" fmla="*/ 144015 h 1034882"/>
              <a:gd name="connsiteX4" fmla="*/ 792088 w 1004874"/>
              <a:gd name="connsiteY4" fmla="*/ 432047 h 1034882"/>
              <a:gd name="connsiteX5" fmla="*/ 836173 w 1004874"/>
              <a:gd name="connsiteY5" fmla="*/ 703476 h 1034882"/>
              <a:gd name="connsiteX6" fmla="*/ 360040 w 1004874"/>
              <a:gd name="connsiteY6" fmla="*/ 1008112 h 1034882"/>
              <a:gd name="connsiteX7" fmla="*/ 216024 w 1004874"/>
              <a:gd name="connsiteY7" fmla="*/ 864096 h 1034882"/>
              <a:gd name="connsiteX8" fmla="*/ 0 w 1004874"/>
              <a:gd name="connsiteY8" fmla="*/ 504056 h 1034882"/>
              <a:gd name="connsiteX9" fmla="*/ 144016 w 1004874"/>
              <a:gd name="connsiteY9" fmla="*/ 360040 h 1034882"/>
              <a:gd name="connsiteX0" fmla="*/ 144016 w 1004874"/>
              <a:gd name="connsiteY0" fmla="*/ 360040 h 921702"/>
              <a:gd name="connsiteX1" fmla="*/ 312717 w 1004874"/>
              <a:gd name="connsiteY1" fmla="*/ 72008 h 921702"/>
              <a:gd name="connsiteX2" fmla="*/ 528741 w 1004874"/>
              <a:gd name="connsiteY2" fmla="*/ 0 h 921702"/>
              <a:gd name="connsiteX3" fmla="*/ 792088 w 1004874"/>
              <a:gd name="connsiteY3" fmla="*/ 144015 h 921702"/>
              <a:gd name="connsiteX4" fmla="*/ 792088 w 1004874"/>
              <a:gd name="connsiteY4" fmla="*/ 432047 h 921702"/>
              <a:gd name="connsiteX5" fmla="*/ 836173 w 1004874"/>
              <a:gd name="connsiteY5" fmla="*/ 703476 h 921702"/>
              <a:gd name="connsiteX6" fmla="*/ 504056 w 1004874"/>
              <a:gd name="connsiteY6" fmla="*/ 864095 h 921702"/>
              <a:gd name="connsiteX7" fmla="*/ 216024 w 1004874"/>
              <a:gd name="connsiteY7" fmla="*/ 864096 h 921702"/>
              <a:gd name="connsiteX8" fmla="*/ 0 w 1004874"/>
              <a:gd name="connsiteY8" fmla="*/ 504056 h 921702"/>
              <a:gd name="connsiteX9" fmla="*/ 144016 w 1004874"/>
              <a:gd name="connsiteY9" fmla="*/ 360040 h 92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4874" h="921702">
                <a:moveTo>
                  <a:pt x="144016" y="360040"/>
                </a:moveTo>
                <a:cubicBezTo>
                  <a:pt x="144016" y="209747"/>
                  <a:pt x="144015" y="160004"/>
                  <a:pt x="312717" y="72008"/>
                </a:cubicBezTo>
                <a:cubicBezTo>
                  <a:pt x="423158" y="14402"/>
                  <a:pt x="392509" y="0"/>
                  <a:pt x="528741" y="0"/>
                </a:cubicBezTo>
                <a:lnTo>
                  <a:pt x="792088" y="144015"/>
                </a:lnTo>
                <a:lnTo>
                  <a:pt x="792088" y="432047"/>
                </a:lnTo>
                <a:cubicBezTo>
                  <a:pt x="792088" y="582340"/>
                  <a:pt x="1004874" y="615481"/>
                  <a:pt x="836173" y="703476"/>
                </a:cubicBezTo>
                <a:cubicBezTo>
                  <a:pt x="725733" y="761082"/>
                  <a:pt x="607414" y="837325"/>
                  <a:pt x="504056" y="864095"/>
                </a:cubicBezTo>
                <a:cubicBezTo>
                  <a:pt x="400698" y="890865"/>
                  <a:pt x="326464" y="921702"/>
                  <a:pt x="216024" y="864096"/>
                </a:cubicBezTo>
                <a:cubicBezTo>
                  <a:pt x="47323" y="776100"/>
                  <a:pt x="0" y="654350"/>
                  <a:pt x="0" y="504056"/>
                </a:cubicBezTo>
                <a:lnTo>
                  <a:pt x="144016" y="360040"/>
                </a:lnTo>
                <a:close/>
              </a:path>
            </a:pathLst>
          </a:custGeom>
          <a:solidFill>
            <a:srgbClr val="FFC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Klasyfikacja </a:t>
            </a:r>
            <a:r>
              <a:rPr lang="pl-PL" baseline="30000" dirty="0" smtClean="0"/>
              <a:t>(2)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374441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000" b="1" dirty="0" smtClean="0"/>
              <a:t> Dane wejściowe</a:t>
            </a:r>
            <a:endParaRPr lang="pl-PL" sz="2000" dirty="0" smtClean="0"/>
          </a:p>
          <a:p>
            <a:pPr eaLnBrk="1" hangingPunct="1">
              <a:lnSpc>
                <a:spcPct val="90000"/>
              </a:lnSpc>
            </a:pPr>
            <a:r>
              <a:rPr lang="pl-PL" sz="2000" dirty="0" smtClean="0"/>
              <a:t>treningowy zbiór obserwacji będących listą wartości atrybutów opisowych (tzw. deskryptorów) i wybranego atrybutu decyzyjnego </a:t>
            </a:r>
            <a:r>
              <a:rPr lang="pl-PL" sz="2000" i="1" dirty="0" smtClean="0"/>
              <a:t>(ang. </a:t>
            </a:r>
            <a:r>
              <a:rPr lang="pl-PL" sz="2000" i="1" dirty="0" err="1" smtClean="0"/>
              <a:t>class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label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attribute</a:t>
            </a:r>
            <a:r>
              <a:rPr lang="pl-PL" sz="2000" i="1" dirty="0" smtClean="0"/>
              <a:t>) </a:t>
            </a:r>
          </a:p>
          <a:p>
            <a:pPr eaLnBrk="1" hangingPunct="1">
              <a:lnSpc>
                <a:spcPct val="90000"/>
              </a:lnSpc>
            </a:pPr>
            <a:endParaRPr lang="pl-PL" sz="2000" i="1" dirty="0" smtClean="0"/>
          </a:p>
          <a:p>
            <a:pPr eaLnBrk="1" hangingPunct="1">
              <a:lnSpc>
                <a:spcPct val="90000"/>
              </a:lnSpc>
              <a:buFont typeface="Georgia" pitchFamily="18" charset="0"/>
              <a:buChar char="—"/>
            </a:pPr>
            <a:r>
              <a:rPr lang="pl-PL" sz="2000" b="1" dirty="0" smtClean="0"/>
              <a:t> Dane wyjściowe</a:t>
            </a:r>
          </a:p>
          <a:p>
            <a:pPr eaLnBrk="1" hangingPunct="1">
              <a:lnSpc>
                <a:spcPct val="90000"/>
              </a:lnSpc>
            </a:pPr>
            <a:r>
              <a:rPr lang="pl-PL" sz="2000" dirty="0" smtClean="0"/>
              <a:t>model (klasyfikator), </a:t>
            </a:r>
            <a:r>
              <a:rPr lang="pl-PL" sz="2000" b="1" dirty="0" smtClean="0">
                <a:solidFill>
                  <a:srgbClr val="C00000"/>
                </a:solidFill>
              </a:rPr>
              <a:t>przydziela każdej krotce wartość atrybutu decyzyjnego</a:t>
            </a:r>
            <a:r>
              <a:rPr lang="pl-PL" sz="2000" dirty="0" smtClean="0"/>
              <a:t> </a:t>
            </a:r>
            <a:br>
              <a:rPr lang="pl-PL" sz="2000" dirty="0" smtClean="0"/>
            </a:br>
            <a:r>
              <a:rPr lang="pl-PL" sz="2000" dirty="0" smtClean="0"/>
              <a:t>na podstawie wartości pozostałych atrybutów (deskryptorów, predyktorów)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99">
            <a:alpha val="20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ln>
          <a:prstDash val="dash"/>
          <a:headEnd type="none" w="med" len="med"/>
          <a:tailEnd type="arrow" w="sm" len="sm"/>
        </a:ln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rgbClr val="006699"/>
          </a:solidFill>
        </a:ln>
      </a:spPr>
      <a:bodyPr wrap="square" rtlCol="0">
        <a:spAutoFit/>
      </a:bodyPr>
      <a:lstStyle>
        <a:defPPr algn="ctr">
          <a:defRPr i="1" dirty="0" err="1" smtClean="0">
            <a:solidFill>
              <a:srgbClr val="006699"/>
            </a:solidFill>
            <a:latin typeface="AntPolt" pitchFamily="2" charset="-18"/>
          </a:defRPr>
        </a:defPPr>
      </a:lstStyle>
    </a:tx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3279</TotalTime>
  <Words>2314</Words>
  <Application>Microsoft Office PowerPoint</Application>
  <PresentationFormat>Pokaz na ekranie (4:3)</PresentationFormat>
  <Paragraphs>393</Paragraphs>
  <Slides>73</Slides>
  <Notes>4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73</vt:i4>
      </vt:variant>
    </vt:vector>
  </HeadingPairs>
  <TitlesOfParts>
    <vt:vector size="75" baseType="lpstr">
      <vt:lpstr>Projekt domyślny</vt:lpstr>
      <vt:lpstr>Graph</vt:lpstr>
      <vt:lpstr> Inżynieria wiedzy </vt:lpstr>
      <vt:lpstr>Data Mining and Business Intelligence</vt:lpstr>
      <vt:lpstr>The story of Big Data, Data Science &amp; Data Mining</vt:lpstr>
      <vt:lpstr>Slajd 4</vt:lpstr>
      <vt:lpstr>Knowledge Discovery from Data(KDD) </vt:lpstr>
      <vt:lpstr>data mining - zadania</vt:lpstr>
      <vt:lpstr>przede wszystkim prostota…</vt:lpstr>
      <vt:lpstr>Klasyfikacja (1)</vt:lpstr>
      <vt:lpstr>Klasyfikacja (2)</vt:lpstr>
      <vt:lpstr>Klasyfikacja – algorytm</vt:lpstr>
      <vt:lpstr>Klasyfikacja – wynik</vt:lpstr>
      <vt:lpstr>Klasyfikacja – wynik</vt:lpstr>
      <vt:lpstr>Testowanie</vt:lpstr>
      <vt:lpstr>Sprawdzian krzyżowy  cross-validation</vt:lpstr>
      <vt:lpstr>wielokrotne repróbkowanie  bootstrap</vt:lpstr>
      <vt:lpstr>Predykcja</vt:lpstr>
      <vt:lpstr>Rodzaje modeli klasyfikacyjnych:</vt:lpstr>
      <vt:lpstr>Indukcja drzew klasyfikacyjnych zmienna zależna: jakościowa </vt:lpstr>
      <vt:lpstr>DTs (decision trees)</vt:lpstr>
      <vt:lpstr>Klasyfikacja poprzez indukcję drzew decyzyjnych </vt:lpstr>
      <vt:lpstr>indukcja drzew</vt:lpstr>
      <vt:lpstr>Slajd 22</vt:lpstr>
      <vt:lpstr>Slajd 23</vt:lpstr>
      <vt:lpstr>Czy dziś grać w golfa?</vt:lpstr>
      <vt:lpstr>Slajd 25</vt:lpstr>
      <vt:lpstr>wybór predyktora (2)</vt:lpstr>
      <vt:lpstr>Slajd 27</vt:lpstr>
      <vt:lpstr>Slajd 28</vt:lpstr>
      <vt:lpstr>Kryteria oceny podziału</vt:lpstr>
      <vt:lpstr>Obcinanie drzewa (1) </vt:lpstr>
      <vt:lpstr>Slajd 31</vt:lpstr>
      <vt:lpstr>Obcinanie drzewa (2)</vt:lpstr>
      <vt:lpstr>ekstrakcja reguł (1) </vt:lpstr>
      <vt:lpstr>Ekstrakcja reguł klasyfikacyjnych  z drzew decyzyjnych (2)</vt:lpstr>
      <vt:lpstr>Klasyfikator</vt:lpstr>
      <vt:lpstr>Drzewa – pojęcia podstawowe</vt:lpstr>
      <vt:lpstr>Węzły i liście</vt:lpstr>
      <vt:lpstr>Zmienne w analizie</vt:lpstr>
      <vt:lpstr>CART (C&amp;RT) i CHAID</vt:lpstr>
      <vt:lpstr>Drzewa klasyfikacyjne</vt:lpstr>
      <vt:lpstr>C&amp;RT</vt:lpstr>
      <vt:lpstr>Przykład: segmentacja pod kątem dochodów</vt:lpstr>
      <vt:lpstr>Slajd 43</vt:lpstr>
      <vt:lpstr>Slajd 44</vt:lpstr>
      <vt:lpstr>Slajd 45</vt:lpstr>
      <vt:lpstr>Slajd 46</vt:lpstr>
      <vt:lpstr>Slajd 47</vt:lpstr>
      <vt:lpstr>STATISTICA  - przykład drzewa C&amp;RT (inny dobór zmiennych)</vt:lpstr>
      <vt:lpstr>Slajd 49</vt:lpstr>
      <vt:lpstr>Slajd 50</vt:lpstr>
      <vt:lpstr>Slajd 51</vt:lpstr>
      <vt:lpstr>Slajd 52</vt:lpstr>
      <vt:lpstr>Slajd 53</vt:lpstr>
      <vt:lpstr>Reguły</vt:lpstr>
      <vt:lpstr>Pewność reguł (ufność reguły, dokładność)</vt:lpstr>
      <vt:lpstr>Wsparcie i Ufność</vt:lpstr>
      <vt:lpstr>Wsparcie (pokrycie) reguły / ufność (dokładność)</vt:lpstr>
      <vt:lpstr>Macierz klasyfikacji</vt:lpstr>
      <vt:lpstr>CHAID</vt:lpstr>
      <vt:lpstr>Przykład: badanie intencji zakupowych studentów</vt:lpstr>
      <vt:lpstr>Slajd 61</vt:lpstr>
      <vt:lpstr>Slajd 62</vt:lpstr>
      <vt:lpstr>STATISTICA  - inny przykład drzewa CHAID</vt:lpstr>
      <vt:lpstr>Slajd 64</vt:lpstr>
      <vt:lpstr>Slajd 65</vt:lpstr>
      <vt:lpstr>Slajd 66</vt:lpstr>
      <vt:lpstr>Slajd 67</vt:lpstr>
      <vt:lpstr>zalety drzew</vt:lpstr>
      <vt:lpstr>wady drzew</vt:lpstr>
      <vt:lpstr>ensemble methods</vt:lpstr>
      <vt:lpstr>Bagging (Bootstrap Aggregation)</vt:lpstr>
      <vt:lpstr>Boosting (drzewa wzmacniane)</vt:lpstr>
      <vt:lpstr>Slajd 73</vt:lpstr>
    </vt:vector>
  </TitlesOfParts>
  <Company>AGH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Regulski</dc:creator>
  <cp:lastModifiedBy>regulski</cp:lastModifiedBy>
  <cp:revision>77</cp:revision>
  <dcterms:created xsi:type="dcterms:W3CDTF">2009-12-04T09:17:17Z</dcterms:created>
  <dcterms:modified xsi:type="dcterms:W3CDTF">2019-05-10T13:37:47Z</dcterms:modified>
</cp:coreProperties>
</file>