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578" r:id="rId3"/>
    <p:sldId id="580" r:id="rId4"/>
    <p:sldId id="581" r:id="rId5"/>
    <p:sldId id="582" r:id="rId6"/>
    <p:sldId id="583" r:id="rId7"/>
    <p:sldId id="584" r:id="rId8"/>
    <p:sldId id="585" r:id="rId9"/>
    <p:sldId id="586" r:id="rId10"/>
    <p:sldId id="587" r:id="rId11"/>
    <p:sldId id="588" r:id="rId12"/>
    <p:sldId id="589" r:id="rId13"/>
    <p:sldId id="590" r:id="rId14"/>
    <p:sldId id="591" r:id="rId15"/>
    <p:sldId id="592" r:id="rId16"/>
    <p:sldId id="593" r:id="rId17"/>
    <p:sldId id="594" r:id="rId18"/>
    <p:sldId id="595" r:id="rId19"/>
    <p:sldId id="596" r:id="rId20"/>
    <p:sldId id="597" r:id="rId21"/>
    <p:sldId id="598" r:id="rId22"/>
    <p:sldId id="599" r:id="rId23"/>
    <p:sldId id="600"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35" r:id="rId38"/>
    <p:sldId id="536" r:id="rId39"/>
    <p:sldId id="537" r:id="rId40"/>
    <p:sldId id="571" r:id="rId41"/>
    <p:sldId id="572" r:id="rId42"/>
    <p:sldId id="573" r:id="rId43"/>
    <p:sldId id="574" r:id="rId44"/>
    <p:sldId id="575" r:id="rId45"/>
    <p:sldId id="576" r:id="rId46"/>
    <p:sldId id="559" r:id="rId47"/>
    <p:sldId id="570" r:id="rId48"/>
    <p:sldId id="560" r:id="rId49"/>
    <p:sldId id="561" r:id="rId50"/>
    <p:sldId id="562" r:id="rId51"/>
    <p:sldId id="563" r:id="rId52"/>
    <p:sldId id="538" r:id="rId53"/>
    <p:sldId id="539" r:id="rId54"/>
    <p:sldId id="540" r:id="rId55"/>
    <p:sldId id="541" r:id="rId56"/>
    <p:sldId id="546" r:id="rId57"/>
    <p:sldId id="547" r:id="rId58"/>
    <p:sldId id="548" r:id="rId59"/>
    <p:sldId id="549" r:id="rId60"/>
    <p:sldId id="550" r:id="rId61"/>
    <p:sldId id="551" r:id="rId62"/>
    <p:sldId id="552" r:id="rId63"/>
    <p:sldId id="553" r:id="rId64"/>
    <p:sldId id="554" r:id="rId65"/>
    <p:sldId id="577" r:id="rId66"/>
    <p:sldId id="557" r:id="rId67"/>
    <p:sldId id="555" r:id="rId68"/>
    <p:sldId id="556" r:id="rId69"/>
    <p:sldId id="492" r:id="rId70"/>
    <p:sldId id="470" r:id="rId71"/>
    <p:sldId id="478" r:id="rId72"/>
    <p:sldId id="471" r:id="rId73"/>
    <p:sldId id="472" r:id="rId74"/>
    <p:sldId id="474" r:id="rId75"/>
    <p:sldId id="475" r:id="rId76"/>
    <p:sldId id="477" r:id="rId77"/>
    <p:sldId id="479" r:id="rId78"/>
    <p:sldId id="480" r:id="rId79"/>
    <p:sldId id="481" r:id="rId80"/>
    <p:sldId id="482" r:id="rId81"/>
    <p:sldId id="483" r:id="rId82"/>
    <p:sldId id="485" r:id="rId83"/>
    <p:sldId id="484" r:id="rId84"/>
    <p:sldId id="503" r:id="rId85"/>
    <p:sldId id="487" r:id="rId86"/>
    <p:sldId id="488" r:id="rId87"/>
    <p:sldId id="509" r:id="rId88"/>
    <p:sldId id="510" r:id="rId89"/>
    <p:sldId id="511" r:id="rId90"/>
    <p:sldId id="512" r:id="rId91"/>
    <p:sldId id="513" r:id="rId92"/>
    <p:sldId id="514" r:id="rId93"/>
    <p:sldId id="515" r:id="rId94"/>
    <p:sldId id="516" r:id="rId95"/>
    <p:sldId id="517" r:id="rId96"/>
    <p:sldId id="518" r:id="rId97"/>
    <p:sldId id="519" r:id="rId98"/>
    <p:sldId id="520" r:id="rId99"/>
    <p:sldId id="438" r:id="rId100"/>
    <p:sldId id="408" r:id="rId101"/>
    <p:sldId id="409" r:id="rId102"/>
    <p:sldId id="387" r:id="rId103"/>
    <p:sldId id="410" r:id="rId104"/>
    <p:sldId id="388" r:id="rId105"/>
    <p:sldId id="363" r:id="rId106"/>
    <p:sldId id="366" r:id="rId107"/>
    <p:sldId id="365" r:id="rId108"/>
    <p:sldId id="369" r:id="rId109"/>
    <p:sldId id="370" r:id="rId110"/>
    <p:sldId id="371" r:id="rId111"/>
    <p:sldId id="372" r:id="rId112"/>
    <p:sldId id="374" r:id="rId113"/>
    <p:sldId id="375" r:id="rId114"/>
    <p:sldId id="376" r:id="rId115"/>
    <p:sldId id="357" r:id="rId116"/>
    <p:sldId id="358" r:id="rId117"/>
    <p:sldId id="359" r:id="rId118"/>
    <p:sldId id="362" r:id="rId119"/>
    <p:sldId id="390" r:id="rId120"/>
    <p:sldId id="391" r:id="rId121"/>
    <p:sldId id="368" r:id="rId122"/>
    <p:sldId id="392" r:id="rId123"/>
    <p:sldId id="393" r:id="rId124"/>
    <p:sldId id="394" r:id="rId125"/>
    <p:sldId id="396" r:id="rId126"/>
    <p:sldId id="397" r:id="rId127"/>
    <p:sldId id="398" r:id="rId128"/>
    <p:sldId id="399" r:id="rId129"/>
    <p:sldId id="400" r:id="rId130"/>
    <p:sldId id="401" r:id="rId131"/>
    <p:sldId id="402" r:id="rId132"/>
    <p:sldId id="403" r:id="rId133"/>
    <p:sldId id="404" r:id="rId134"/>
    <p:sldId id="405" r:id="rId135"/>
    <p:sldId id="406" r:id="rId136"/>
    <p:sldId id="407" r:id="rId137"/>
    <p:sldId id="442" r:id="rId138"/>
    <p:sldId id="435" r:id="rId139"/>
    <p:sldId id="451" r:id="rId140"/>
    <p:sldId id="452" r:id="rId141"/>
    <p:sldId id="448" r:id="rId142"/>
    <p:sldId id="450" r:id="rId143"/>
    <p:sldId id="449" r:id="rId144"/>
    <p:sldId id="453" r:id="rId145"/>
    <p:sldId id="447" r:id="rId146"/>
    <p:sldId id="456" r:id="rId147"/>
    <p:sldId id="457" r:id="rId148"/>
    <p:sldId id="458" r:id="rId149"/>
    <p:sldId id="459" r:id="rId150"/>
    <p:sldId id="460" r:id="rId151"/>
    <p:sldId id="461" r:id="rId152"/>
    <p:sldId id="462" r:id="rId153"/>
    <p:sldId id="463" r:id="rId154"/>
    <p:sldId id="464" r:id="rId155"/>
    <p:sldId id="465" r:id="rId156"/>
    <p:sldId id="521" r:id="rId157"/>
    <p:sldId id="500" r:id="rId158"/>
    <p:sldId id="501" r:id="rId159"/>
    <p:sldId id="502" r:id="rId160"/>
    <p:sldId id="504" r:id="rId161"/>
    <p:sldId id="506" r:id="rId162"/>
    <p:sldId id="505" r:id="rId16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4" autoAdjust="0"/>
    <p:restoredTop sz="94660"/>
  </p:normalViewPr>
  <p:slideViewPr>
    <p:cSldViewPr>
      <p:cViewPr varScale="1">
        <p:scale>
          <a:sx n="58" d="100"/>
          <a:sy n="58" d="100"/>
        </p:scale>
        <p:origin x="-16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5.wmf"/><Relationship Id="rId1" Type="http://schemas.openxmlformats.org/officeDocument/2006/relationships/image" Target="../media/image17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4" Type="http://schemas.openxmlformats.org/officeDocument/2006/relationships/image" Target="../media/image19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74A29-6717-4142-BE06-7BA7B341AA54}" type="datetimeFigureOut">
              <a:rPr lang="pl-PL" smtClean="0"/>
              <a:pPr/>
              <a:t>30-05-2019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A4A73-CA3A-431C-AB84-0206944BBC8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3884362" y="1"/>
            <a:ext cx="2972148" cy="458638"/>
          </a:xfrm>
          <a:prstGeom prst="rect">
            <a:avLst/>
          </a:prstGeom>
          <a:noFill/>
        </p:spPr>
        <p:txBody>
          <a:bodyPr vert="horz" lIns="86603" tIns="43301" rIns="86603" bIns="43301" rtlCol="0"/>
          <a:lstStyle/>
          <a:p>
            <a:pPr algn="r" defTabSz="866028" fontAlgn="auto">
              <a:spcBef>
                <a:spcPts val="0"/>
              </a:spcBef>
              <a:spcAft>
                <a:spcPts val="0"/>
              </a:spcAft>
              <a:defRPr/>
            </a:pPr>
            <a:fld id="{25ED9991-505F-4D7F-8E36-061EC94C824A}" type="datetimeFigureOut">
              <a:rPr lang="en-US" sz="1100" smtClean="0">
                <a:latin typeface="+mn-lt"/>
              </a:rPr>
              <a:pPr algn="r" defTabSz="866028" fontAlgn="auto">
                <a:spcBef>
                  <a:spcPts val="0"/>
                </a:spcBef>
                <a:spcAft>
                  <a:spcPts val="0"/>
                </a:spcAft>
                <a:defRPr/>
              </a:pPr>
              <a:t>5/30/2019</a:t>
            </a:fld>
            <a:endParaRPr lang="en-US" sz="1100" dirty="0">
              <a:latin typeface="+mn-lt"/>
            </a:endParaRPr>
          </a:p>
        </p:txBody>
      </p:sp>
      <p:sp>
        <p:nvSpPr>
          <p:cNvPr id="9" name="Slide Number Placeholder 12"/>
          <p:cNvSpPr txBox="1">
            <a:spLocks noGrp="1"/>
          </p:cNvSpPr>
          <p:nvPr/>
        </p:nvSpPr>
        <p:spPr>
          <a:xfrm>
            <a:off x="3882085" y="8687082"/>
            <a:ext cx="2975870" cy="456872"/>
          </a:xfrm>
          <a:prstGeom prst="rect">
            <a:avLst/>
          </a:prstGeom>
          <a:noFill/>
          <a:ln/>
        </p:spPr>
        <p:txBody>
          <a:bodyPr lIns="0" tIns="0" rIns="0" bIns="0" anchor="b">
            <a:noAutofit/>
          </a:bodyPr>
          <a:lstStyle/>
          <a:p>
            <a:pPr algn="r" defTabSz="866028" fontAlgn="auto" hangingPunct="0">
              <a:spcBef>
                <a:spcPts val="0"/>
              </a:spcBef>
              <a:spcAft>
                <a:spcPts val="0"/>
              </a:spcAft>
              <a:tabLst>
                <a:tab pos="0" algn="l"/>
                <a:tab pos="866028" algn="l"/>
                <a:tab pos="1732056" algn="l"/>
                <a:tab pos="2598084" algn="l"/>
                <a:tab pos="3464113" algn="l"/>
                <a:tab pos="4330141" algn="l"/>
                <a:tab pos="5196168" algn="l"/>
                <a:tab pos="6062197" algn="l"/>
                <a:tab pos="6928226" algn="l"/>
                <a:tab pos="7794254" algn="l"/>
                <a:tab pos="8660282" algn="l"/>
                <a:tab pos="9526311" algn="l"/>
              </a:tabLst>
              <a:defRPr/>
            </a:pPr>
            <a:fld id="{9EB14C08-2F77-4F83-A13D-65B8C6989AE6}" type="slidenum">
              <a:rPr lang="en-US" sz="1300" smtClean="0">
                <a:solidFill>
                  <a:srgbClr val="000000"/>
                </a:solidFill>
                <a:latin typeface="Times New Roman" pitchFamily="18"/>
                <a:ea typeface="Bitstream Vera Sans" pitchFamily="2"/>
                <a:cs typeface="Lucidasans" pitchFamily="2"/>
              </a:rPr>
              <a:pPr algn="r" defTabSz="866028" fontAlgn="auto" hangingPunct="0">
                <a:spcBef>
                  <a:spcPts val="0"/>
                </a:spcBef>
                <a:spcAft>
                  <a:spcPts val="0"/>
                </a:spcAft>
                <a:tabLst>
                  <a:tab pos="0" algn="l"/>
                  <a:tab pos="866028" algn="l"/>
                  <a:tab pos="1732056" algn="l"/>
                  <a:tab pos="2598084" algn="l"/>
                  <a:tab pos="3464113" algn="l"/>
                  <a:tab pos="4330141" algn="l"/>
                  <a:tab pos="5196168" algn="l"/>
                  <a:tab pos="6062197" algn="l"/>
                  <a:tab pos="6928226" algn="l"/>
                  <a:tab pos="7794254" algn="l"/>
                  <a:tab pos="8660282" algn="l"/>
                  <a:tab pos="9526311" algn="l"/>
                </a:tabLst>
                <a:defRPr/>
              </a:pPr>
              <a:t>45</a:t>
            </a:fld>
            <a:endParaRPr lang="en-US" sz="1300" dirty="0">
              <a:solidFill>
                <a:srgbClr val="000000"/>
              </a:solidFill>
              <a:latin typeface="Times New Roman" pitchFamily="18"/>
              <a:ea typeface="Bitstream Vera Sans" pitchFamily="2"/>
              <a:cs typeface="Lucidasans" pitchFamily="2"/>
            </a:endParaRPr>
          </a:p>
        </p:txBody>
      </p:sp>
      <p:sp>
        <p:nvSpPr>
          <p:cNvPr id="11" name="Slide Number Placeholder 6"/>
          <p:cNvSpPr txBox="1">
            <a:spLocks noGrp="1"/>
          </p:cNvSpPr>
          <p:nvPr/>
        </p:nvSpPr>
        <p:spPr>
          <a:xfrm>
            <a:off x="3882085" y="8687082"/>
            <a:ext cx="2975870" cy="456872"/>
          </a:xfrm>
          <a:prstGeom prst="rect">
            <a:avLst/>
          </a:prstGeom>
          <a:noFill/>
          <a:ln/>
        </p:spPr>
        <p:txBody>
          <a:bodyPr vert="horz" lIns="86603" tIns="43301" rIns="86603" bIns="43301" rtlCol="0" anchor="b">
            <a:noAutofit/>
          </a:bodyPr>
          <a:lstStyle/>
          <a:p>
            <a:pPr algn="r" defTabSz="866028" fontAlgn="auto" hangingPunct="0">
              <a:spcBef>
                <a:spcPts val="0"/>
              </a:spcBef>
              <a:spcAft>
                <a:spcPts val="0"/>
              </a:spcAft>
              <a:tabLst>
                <a:tab pos="0" algn="l"/>
                <a:tab pos="866028" algn="l"/>
                <a:tab pos="1732056" algn="l"/>
                <a:tab pos="2598084" algn="l"/>
                <a:tab pos="3464113" algn="l"/>
                <a:tab pos="4330141" algn="l"/>
                <a:tab pos="5196168" algn="l"/>
                <a:tab pos="6062197" algn="l"/>
                <a:tab pos="6928226" algn="l"/>
                <a:tab pos="7794254" algn="l"/>
                <a:tab pos="8660282" algn="l"/>
                <a:tab pos="9526311" algn="l"/>
              </a:tabLst>
              <a:defRPr/>
            </a:pPr>
            <a:fld id="{83E55408-2A8A-49DA-A580-B45D6756E22E}" type="slidenum">
              <a:rPr lang="en-US" sz="1300" smtClean="0">
                <a:solidFill>
                  <a:srgbClr val="000000"/>
                </a:solidFill>
                <a:latin typeface="Times New Roman" pitchFamily="18"/>
                <a:ea typeface="Bitstream Vera Sans" pitchFamily="2"/>
                <a:cs typeface="Lucidasans" pitchFamily="2"/>
              </a:rPr>
              <a:pPr algn="r" defTabSz="866028" fontAlgn="auto" hangingPunct="0">
                <a:spcBef>
                  <a:spcPts val="0"/>
                </a:spcBef>
                <a:spcAft>
                  <a:spcPts val="0"/>
                </a:spcAft>
                <a:tabLst>
                  <a:tab pos="0" algn="l"/>
                  <a:tab pos="866028" algn="l"/>
                  <a:tab pos="1732056" algn="l"/>
                  <a:tab pos="2598084" algn="l"/>
                  <a:tab pos="3464113" algn="l"/>
                  <a:tab pos="4330141" algn="l"/>
                  <a:tab pos="5196168" algn="l"/>
                  <a:tab pos="6062197" algn="l"/>
                  <a:tab pos="6928226" algn="l"/>
                  <a:tab pos="7794254" algn="l"/>
                  <a:tab pos="8660282" algn="l"/>
                  <a:tab pos="9526311" algn="l"/>
                </a:tabLst>
                <a:defRPr/>
              </a:pPr>
              <a:t>45</a:t>
            </a:fld>
            <a:endParaRPr lang="en-US" sz="1300" dirty="0">
              <a:solidFill>
                <a:srgbClr val="000000"/>
              </a:solidFill>
              <a:latin typeface="Times New Roman" pitchFamily="18"/>
              <a:ea typeface="Bitstream Vera Sans" pitchFamily="2"/>
              <a:cs typeface="Lucidasans" pitchFamily="2"/>
            </a:endParaRPr>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829" y="4343541"/>
            <a:ext cx="5486296" cy="184666"/>
          </a:xfrm>
          <a:noFill/>
          <a:ln>
            <a:noFill/>
          </a:ln>
        </p:spPr>
        <p:txBody>
          <a:bodyPr lIns="0" tIns="0" rIns="0" bIns="0">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15B3220-1B9A-4C42-A848-19614F7EC906}" type="slidenum">
              <a:rPr/>
              <a:pPr lvl="0"/>
              <a:t>76</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146375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80CD17D-97C1-4925-8113-EA66F5CE6EEE}" type="slidenum">
              <a:rPr/>
              <a:pPr lvl="0"/>
              <a:t>85</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287907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EB4811C-0F66-4A75-83DB-744DBC0DB9D0}" type="slidenum">
              <a:rPr/>
              <a:pPr lvl="0"/>
              <a:t>86</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288474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3B866B1-533D-45A0-9F05-672E77EE812F}" type="slidenum">
              <a:rPr/>
              <a:pPr lvl="0"/>
              <a:t>47</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206729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59628332-675C-4251-943E-6E3184D27624}" type="slidenum">
              <a:rPr/>
              <a:pPr lvl="0"/>
              <a:t>63</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2"/>
            <a:ext cx="5029302" cy="276999"/>
          </a:xfrm>
        </p:spPr>
        <p:txBody>
          <a:bodyPr>
            <a:spAutoFit/>
          </a:bodyPr>
          <a:lstStyle/>
          <a:p>
            <a:endParaRPr lang="en-US"/>
          </a:p>
        </p:txBody>
      </p:sp>
    </p:spTree>
    <p:extLst>
      <p:ext uri="{BB962C8B-B14F-4D97-AF65-F5344CB8AC3E}">
        <p14:creationId xmlns:p14="http://schemas.microsoft.com/office/powerpoint/2010/main" xmlns="" val="237537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2862E437-FF5A-440C-AA1B-0CB8605760B8}" type="slidenum">
              <a:rPr/>
              <a:pPr lvl="0"/>
              <a:t>64</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2"/>
            <a:ext cx="5029302" cy="276999"/>
          </a:xfrm>
        </p:spPr>
        <p:txBody>
          <a:bodyPr>
            <a:spAutoFit/>
          </a:bodyPr>
          <a:lstStyle/>
          <a:p>
            <a:endParaRPr lang="en-US"/>
          </a:p>
        </p:txBody>
      </p:sp>
    </p:spTree>
    <p:extLst>
      <p:ext uri="{BB962C8B-B14F-4D97-AF65-F5344CB8AC3E}">
        <p14:creationId xmlns:p14="http://schemas.microsoft.com/office/powerpoint/2010/main" xmlns="" val="371348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944B3005-009D-4B3A-8586-02A24EB2D9B6}" type="slidenum">
              <a:rPr/>
              <a:pPr lvl="0"/>
              <a:t>66</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2"/>
            <a:ext cx="5029302" cy="276999"/>
          </a:xfrm>
        </p:spPr>
        <p:txBody>
          <a:bodyPr>
            <a:spAutoFit/>
          </a:bodyPr>
          <a:lstStyle/>
          <a:p>
            <a:endParaRPr lang="en-US"/>
          </a:p>
        </p:txBody>
      </p:sp>
    </p:spTree>
    <p:extLst>
      <p:ext uri="{BB962C8B-B14F-4D97-AF65-F5344CB8AC3E}">
        <p14:creationId xmlns:p14="http://schemas.microsoft.com/office/powerpoint/2010/main" xmlns="" val="205507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1096762D-DDA9-4E98-85AE-648C6FEA0133}" type="slidenum">
              <a:rPr/>
              <a:pPr lvl="0"/>
              <a:t>72</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411081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3B866B1-533D-45A0-9F05-672E77EE812F}" type="slidenum">
              <a:rPr/>
              <a:pPr lvl="0"/>
              <a:t>73</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206729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3B866B1-533D-45A0-9F05-672E77EE812F}" type="slidenum">
              <a:rPr/>
              <a:pPr lvl="0"/>
              <a:t>74</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206729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15B3220-1B9A-4C42-A848-19614F7EC906}" type="slidenum">
              <a:rPr/>
              <a:pPr lvl="0"/>
              <a:t>75</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3312" y="4342511"/>
            <a:ext cx="5029302" cy="276999"/>
          </a:xfrm>
        </p:spPr>
        <p:txBody>
          <a:bodyPr>
            <a:spAutoFit/>
          </a:bodyPr>
          <a:lstStyle/>
          <a:p>
            <a:endParaRPr lang="en-US"/>
          </a:p>
        </p:txBody>
      </p:sp>
    </p:spTree>
    <p:extLst>
      <p:ext uri="{BB962C8B-B14F-4D97-AF65-F5344CB8AC3E}">
        <p14:creationId xmlns="" xmlns:p14="http://schemas.microsoft.com/office/powerpoint/2010/main" val="1463753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atin typeface="Calibri Light" pitchFamily="34" charset="0"/>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2800">
                <a:latin typeface="Calibri Light" pitchFamily="34" charset="0"/>
              </a:defRPr>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40513" y="188913"/>
            <a:ext cx="2057400" cy="61928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68313" y="188913"/>
            <a:ext cx="6019800" cy="61928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Light" pitchFamily="34" charset="0"/>
              </a:defRPr>
            </a:lvl1pPr>
          </a:lstStyle>
          <a:p>
            <a:r>
              <a:rPr lang="pl-PL" smtClean="0"/>
              <a:t>Kliknij, aby edytować styl</a:t>
            </a:r>
            <a:endParaRPr lang="pl-PL"/>
          </a:p>
        </p:txBody>
      </p:sp>
      <p:sp>
        <p:nvSpPr>
          <p:cNvPr id="3" name="Symbol zastępczy zawartości 2"/>
          <p:cNvSpPr>
            <a:spLocks noGrp="1"/>
          </p:cNvSpPr>
          <p:nvPr>
            <p:ph idx="1"/>
          </p:nvPr>
        </p:nvSpPr>
        <p:spPr/>
        <p:txBody>
          <a:bodyPr/>
          <a:lstStyle>
            <a:lvl1pPr>
              <a:defRPr>
                <a:latin typeface="Calibri Light" pitchFamily="34" charset="0"/>
              </a:defRPr>
            </a:lvl1pPr>
            <a:lvl2pPr>
              <a:defRPr>
                <a:latin typeface="Calibri Light" pitchFamily="34" charset="0"/>
              </a:defRPr>
            </a:lvl2pPr>
            <a:lvl3pPr>
              <a:defRPr>
                <a:latin typeface="Calibri Light" pitchFamily="34" charset="0"/>
              </a:defRPr>
            </a:lvl3pPr>
            <a:lvl4pPr>
              <a:defRPr>
                <a:latin typeface="Calibri Light" pitchFamily="34" charset="0"/>
              </a:defRPr>
            </a:lvl4pPr>
            <a:lvl5pPr>
              <a:defRPr>
                <a:latin typeface="Calibri Light" pitchFamily="34" charset="0"/>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stopki 3"/>
          <p:cNvSpPr>
            <a:spLocks noGrp="1"/>
          </p:cNvSpPr>
          <p:nvPr>
            <p:ph type="ftr" sz="quarter" idx="10"/>
          </p:nvPr>
        </p:nvSpPr>
        <p:spPr/>
        <p:txBody>
          <a:bodyPr/>
          <a:lstStyle>
            <a:lvl1pPr>
              <a:defRPr smtClean="0">
                <a:latin typeface="Calibri Light" pitchFamily="34" charset="0"/>
              </a:defRPr>
            </a:lvl1pPr>
          </a:lstStyle>
          <a:p>
            <a:pPr>
              <a:defRPr/>
            </a:pPr>
            <a:r>
              <a:rPr lang="pl-PL" smtClean="0"/>
              <a:t>KISIM, WIMiIP, AGH</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atin typeface="Calibri Light" pitchFamily="34" charset="0"/>
              </a:defRPr>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atin typeface="Calibri Light"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ftr" sz="quarter" idx="10"/>
          </p:nvPr>
        </p:nvSpPr>
        <p:spPr>
          <a:ln/>
        </p:spPr>
        <p:txBody>
          <a:bodyPr/>
          <a:lstStyle>
            <a:lvl1pPr>
              <a:defRPr>
                <a:latin typeface="Calibri Light" pitchFamily="34" charset="0"/>
              </a:defRPr>
            </a:lvl1pPr>
          </a:lstStyle>
          <a:p>
            <a:pPr>
              <a:defRPr/>
            </a:pPr>
            <a:r>
              <a:rPr lang="pl-PL" smtClean="0"/>
              <a:t>KISIM, WIMiIP, AGH</a:t>
            </a: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8435"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Calibri Light" pitchFamily="34" charset="0"/>
              </a:defRPr>
            </a:lvl1pPr>
          </a:lstStyle>
          <a:p>
            <a:pPr>
              <a:defRPr/>
            </a:pPr>
            <a:r>
              <a:rPr lang="pl-PL" smtClean="0"/>
              <a:t>KISIM, WIMiIP, AGH</a:t>
            </a:r>
            <a:endParaRPr lang="pl-PL"/>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pic>
        <p:nvPicPr>
          <p:cNvPr id="18438" name="Picture 11" descr="logoAGH_bw"/>
          <p:cNvPicPr>
            <a:picLocks noChangeAspect="1" noChangeArrowheads="1"/>
          </p:cNvPicPr>
          <p:nvPr userDrawn="1"/>
        </p:nvPicPr>
        <p:blipFill>
          <a:blip r:embed="rId14" cstate="print"/>
          <a:srcRect/>
          <a:stretch>
            <a:fillRect/>
          </a:stretch>
        </p:blipFill>
        <p:spPr bwMode="auto">
          <a:xfrm>
            <a:off x="107950" y="115888"/>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C05B8E44-98A0-4CDB-B93D-87BC8DE815A1}" type="slidenum">
              <a:rPr lang="pl-PL" sz="1000">
                <a:latin typeface="Calibri Light" pitchFamily="34" charset="0"/>
              </a:rPr>
              <a:pPr algn="r">
                <a:defRPr/>
              </a:pPr>
              <a:t>‹#›</a:t>
            </a:fld>
            <a:endParaRPr lang="pl-PL" sz="1000">
              <a:latin typeface="Calibri Light"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2800">
          <a:solidFill>
            <a:schemeClr val="tx1"/>
          </a:solidFill>
          <a:latin typeface="Calibri Light" pitchFamily="34" charset="0"/>
          <a:ea typeface="+mj-ea"/>
          <a:cs typeface="+mj-cs"/>
        </a:defRPr>
      </a:lvl1pPr>
      <a:lvl2pPr algn="ctr" rtl="0" eaLnBrk="0" fontAlgn="base" hangingPunct="0">
        <a:spcBef>
          <a:spcPct val="0"/>
        </a:spcBef>
        <a:spcAft>
          <a:spcPct val="0"/>
        </a:spcAft>
        <a:defRPr sz="2800">
          <a:solidFill>
            <a:schemeClr val="tx1"/>
          </a:solidFill>
          <a:latin typeface="Georgia" pitchFamily="18" charset="0"/>
        </a:defRPr>
      </a:lvl2pPr>
      <a:lvl3pPr algn="ctr" rtl="0" eaLnBrk="0" fontAlgn="base" hangingPunct="0">
        <a:spcBef>
          <a:spcPct val="0"/>
        </a:spcBef>
        <a:spcAft>
          <a:spcPct val="0"/>
        </a:spcAft>
        <a:defRPr sz="2800">
          <a:solidFill>
            <a:schemeClr val="tx1"/>
          </a:solidFill>
          <a:latin typeface="Georgia" pitchFamily="18" charset="0"/>
        </a:defRPr>
      </a:lvl3pPr>
      <a:lvl4pPr algn="ctr" rtl="0" eaLnBrk="0" fontAlgn="base" hangingPunct="0">
        <a:spcBef>
          <a:spcPct val="0"/>
        </a:spcBef>
        <a:spcAft>
          <a:spcPct val="0"/>
        </a:spcAft>
        <a:defRPr sz="2800">
          <a:solidFill>
            <a:schemeClr val="tx1"/>
          </a:solidFill>
          <a:latin typeface="Georgia" pitchFamily="18" charset="0"/>
        </a:defRPr>
      </a:lvl4pPr>
      <a:lvl5pPr algn="ctr" rtl="0" eaLnBrk="0" fontAlgn="base" hangingPunct="0">
        <a:spcBef>
          <a:spcPct val="0"/>
        </a:spcBef>
        <a:spcAft>
          <a:spcPct val="0"/>
        </a:spcAft>
        <a:defRPr sz="2800">
          <a:solidFill>
            <a:schemeClr val="tx1"/>
          </a:solidFill>
          <a:latin typeface="Georgia" pitchFamily="18" charset="0"/>
        </a:defRPr>
      </a:lvl5pPr>
      <a:lvl6pPr marL="457200" algn="ctr" rtl="0" fontAlgn="base">
        <a:spcBef>
          <a:spcPct val="0"/>
        </a:spcBef>
        <a:spcAft>
          <a:spcPct val="0"/>
        </a:spcAft>
        <a:defRPr sz="2800">
          <a:solidFill>
            <a:schemeClr val="tx1"/>
          </a:solidFill>
          <a:latin typeface="Georgia" pitchFamily="18" charset="0"/>
        </a:defRPr>
      </a:lvl6pPr>
      <a:lvl7pPr marL="914400" algn="ctr" rtl="0" fontAlgn="base">
        <a:spcBef>
          <a:spcPct val="0"/>
        </a:spcBef>
        <a:spcAft>
          <a:spcPct val="0"/>
        </a:spcAft>
        <a:defRPr sz="2800">
          <a:solidFill>
            <a:schemeClr val="tx1"/>
          </a:solidFill>
          <a:latin typeface="Georgia" pitchFamily="18" charset="0"/>
        </a:defRPr>
      </a:lvl7pPr>
      <a:lvl8pPr marL="1371600" algn="ctr" rtl="0" fontAlgn="base">
        <a:spcBef>
          <a:spcPct val="0"/>
        </a:spcBef>
        <a:spcAft>
          <a:spcPct val="0"/>
        </a:spcAft>
        <a:defRPr sz="2800">
          <a:solidFill>
            <a:schemeClr val="tx1"/>
          </a:solidFill>
          <a:latin typeface="Georgia" pitchFamily="18" charset="0"/>
        </a:defRPr>
      </a:lvl8pPr>
      <a:lvl9pPr marL="1828800" algn="ctr" rtl="0" fontAlgn="base">
        <a:spcBef>
          <a:spcPct val="0"/>
        </a:spcBef>
        <a:spcAft>
          <a:spcPct val="0"/>
        </a:spcAft>
        <a:defRPr sz="2800">
          <a:solidFill>
            <a:schemeClr val="tx1"/>
          </a:solidFill>
          <a:latin typeface="Georgia" pitchFamily="18" charset="0"/>
        </a:defRPr>
      </a:lvl9pPr>
    </p:titleStyle>
    <p:bodyStyle>
      <a:lvl1pPr marL="266700" indent="-266700" algn="l" rtl="0" eaLnBrk="0" fontAlgn="base" hangingPunct="0">
        <a:spcBef>
          <a:spcPct val="50000"/>
        </a:spcBef>
        <a:spcAft>
          <a:spcPct val="0"/>
        </a:spcAft>
        <a:buSzPct val="70000"/>
        <a:buFont typeface="Georgia" pitchFamily="18" charset="0"/>
        <a:buChar char="—"/>
        <a:defRPr sz="2400">
          <a:solidFill>
            <a:schemeClr val="tx1"/>
          </a:solidFill>
          <a:latin typeface="Calibri Light" pitchFamily="34" charset="0"/>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Calibri Light" pitchFamily="34" charset="0"/>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Calibri Light" pitchFamily="34" charset="0"/>
        </a:defRPr>
      </a:lvl3pPr>
      <a:lvl4pPr marL="1641475" indent="-228600" algn="l" rtl="0" eaLnBrk="0" fontAlgn="base" hangingPunct="0">
        <a:spcBef>
          <a:spcPct val="50000"/>
        </a:spcBef>
        <a:spcAft>
          <a:spcPct val="0"/>
        </a:spcAft>
        <a:buChar char="–"/>
        <a:defRPr>
          <a:solidFill>
            <a:schemeClr val="tx1"/>
          </a:solidFill>
          <a:latin typeface="Calibri Light" pitchFamily="34" charset="0"/>
        </a:defRPr>
      </a:lvl4pPr>
      <a:lvl5pPr marL="2057400" indent="-228600" algn="l" rtl="0" eaLnBrk="0" fontAlgn="base" hangingPunct="0">
        <a:spcBef>
          <a:spcPct val="50000"/>
        </a:spcBef>
        <a:spcAft>
          <a:spcPct val="0"/>
        </a:spcAft>
        <a:buChar char="»"/>
        <a:defRPr>
          <a:solidFill>
            <a:schemeClr val="tx1"/>
          </a:solidFill>
          <a:latin typeface="Calibri Light" pitchFamily="34" charset="0"/>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1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15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155.jpeg"/></Relationships>
</file>

<file path=ppt/slides/_rels/slide131.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 Id="rId6" Type="http://schemas.openxmlformats.org/officeDocument/2006/relationships/image" Target="../media/image157.jpeg"/><Relationship Id="rId5" Type="http://schemas.openxmlformats.org/officeDocument/2006/relationships/image" Target="../media/image156.jpeg"/><Relationship Id="rId4" Type="http://schemas.openxmlformats.org/officeDocument/2006/relationships/image" Target="../media/image155.jpeg"/></Relationships>
</file>

<file path=ppt/slides/_rels/slide132.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3.jpeg"/><Relationship Id="rId1" Type="http://schemas.openxmlformats.org/officeDocument/2006/relationships/slideLayout" Target="../slideLayouts/slideLayout2.xml"/><Relationship Id="rId5" Type="http://schemas.openxmlformats.org/officeDocument/2006/relationships/image" Target="../media/image159.jpeg"/><Relationship Id="rId4" Type="http://schemas.openxmlformats.org/officeDocument/2006/relationships/image" Target="../media/image158.jpeg"/></Relationships>
</file>

<file path=ppt/slides/_rels/slide13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3.jpeg"/><Relationship Id="rId1" Type="http://schemas.openxmlformats.org/officeDocument/2006/relationships/slideLayout" Target="../slideLayouts/slideLayout2.xml"/><Relationship Id="rId5" Type="http://schemas.openxmlformats.org/officeDocument/2006/relationships/image" Target="../media/image159.jpeg"/><Relationship Id="rId4" Type="http://schemas.openxmlformats.org/officeDocument/2006/relationships/image" Target="../media/image158.jpeg"/></Relationships>
</file>

<file path=ppt/slides/_rels/slide13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2.xml"/><Relationship Id="rId4" Type="http://schemas.openxmlformats.org/officeDocument/2006/relationships/image" Target="../media/image162.jpeg"/></Relationships>
</file>

<file path=ppt/slides/_rels/slide13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5.jpeg"/><Relationship Id="rId7" Type="http://schemas.openxmlformats.org/officeDocument/2006/relationships/image" Target="../media/image168.jpeg"/><Relationship Id="rId2" Type="http://schemas.openxmlformats.org/officeDocument/2006/relationships/image" Target="../media/image164.jpeg"/><Relationship Id="rId1" Type="http://schemas.openxmlformats.org/officeDocument/2006/relationships/slideLayout" Target="../slideLayouts/slideLayout2.xml"/><Relationship Id="rId6" Type="http://schemas.openxmlformats.org/officeDocument/2006/relationships/image" Target="../media/image167.jpeg"/><Relationship Id="rId5" Type="http://schemas.openxmlformats.org/officeDocument/2006/relationships/image" Target="../media/image166.jpeg"/><Relationship Id="rId4" Type="http://schemas.openxmlformats.org/officeDocument/2006/relationships/image" Target="../media/image130.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77.png"/><Relationship Id="rId7" Type="http://schemas.openxmlformats.org/officeDocument/2006/relationships/image" Target="file:///E:\!NAUKOWE\!PUBLIKACJE\SZymonek\ALGORYTMY%20GRUPOWANIA%20OPARTE%20NA%20ZBIORACH%20PRZYBLI&#379;ONYCH%20I%20ROZMYTYCH_pliki\przybl05.jpg"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0.jpeg"/><Relationship Id="rId5" Type="http://schemas.openxmlformats.org/officeDocument/2006/relationships/image" Target="../media/image179.jpeg"/><Relationship Id="rId4" Type="http://schemas.openxmlformats.org/officeDocument/2006/relationships/image" Target="../media/image178.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6.png"/></Relationships>
</file>

<file path=ppt/slides/_rels/slide15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4.png"/><Relationship Id="rId1" Type="http://schemas.openxmlformats.org/officeDocument/2006/relationships/slideLayout" Target="../slideLayouts/slideLayout2.xml"/><Relationship Id="rId4" Type="http://schemas.openxmlformats.org/officeDocument/2006/relationships/image" Target="../media/image188.png"/></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2.xml"/><Relationship Id="rId4" Type="http://schemas.openxmlformats.org/officeDocument/2006/relationships/image" Target="../media/image83.wmf"/></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wmf"/><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9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4427538" y="5661248"/>
            <a:ext cx="4249737" cy="647477"/>
          </a:xfrm>
          <a:prstGeom prst="rect">
            <a:avLst/>
          </a:prstGeom>
          <a:noFill/>
          <a:ln w="9525">
            <a:noFill/>
            <a:miter lim="800000"/>
            <a:headEnd/>
            <a:tailEnd/>
          </a:ln>
        </p:spPr>
        <p:txBody>
          <a:bodyPr/>
          <a:lstStyle/>
          <a:p>
            <a:r>
              <a:rPr lang="pl-PL" dirty="0">
                <a:latin typeface="Calibri Light" pitchFamily="34" charset="0"/>
              </a:rPr>
              <a:t>Krzysztof Regulski, </a:t>
            </a:r>
            <a:r>
              <a:rPr lang="pl-PL" sz="1400" dirty="0" err="1">
                <a:latin typeface="Calibri Light" pitchFamily="34" charset="0"/>
              </a:rPr>
              <a:t>WIMiIP</a:t>
            </a:r>
            <a:r>
              <a:rPr lang="pl-PL" sz="1400" dirty="0">
                <a:latin typeface="Calibri Light" pitchFamily="34" charset="0"/>
              </a:rPr>
              <a:t>, </a:t>
            </a:r>
            <a:r>
              <a:rPr lang="pl-PL" sz="1400" dirty="0" err="1">
                <a:latin typeface="Calibri Light" pitchFamily="34" charset="0"/>
              </a:rPr>
              <a:t>KISiM</a:t>
            </a:r>
            <a:r>
              <a:rPr lang="pl-PL" sz="1400" dirty="0">
                <a:latin typeface="Calibri Light" pitchFamily="34" charset="0"/>
              </a:rPr>
              <a:t>, </a:t>
            </a:r>
            <a:endParaRPr lang="pl-PL" dirty="0">
              <a:latin typeface="Calibri Light" pitchFamily="34" charset="0"/>
            </a:endParaRPr>
          </a:p>
          <a:p>
            <a:r>
              <a:rPr lang="pl-PL" sz="1400" dirty="0" err="1">
                <a:latin typeface="Calibri Light" pitchFamily="34" charset="0"/>
              </a:rPr>
              <a:t>regulski@metal.agh.edu.pl</a:t>
            </a:r>
            <a:endParaRPr lang="pl-PL" sz="1400" dirty="0">
              <a:latin typeface="Calibri Light" pitchFamily="34" charset="0"/>
            </a:endParaRPr>
          </a:p>
          <a:p>
            <a:endParaRPr lang="pl-PL" sz="1400" dirty="0">
              <a:latin typeface="Calibri Light" pitchFamily="34" charset="0"/>
            </a:endParaRPr>
          </a:p>
        </p:txBody>
      </p:sp>
      <p:sp>
        <p:nvSpPr>
          <p:cNvPr id="21507" name="Rectangle 7"/>
          <p:cNvSpPr>
            <a:spLocks noGrp="1" noChangeArrowheads="1"/>
          </p:cNvSpPr>
          <p:nvPr>
            <p:ph type="subTitle" idx="1"/>
          </p:nvPr>
        </p:nvSpPr>
        <p:spPr>
          <a:xfrm>
            <a:off x="1187624" y="1772816"/>
            <a:ext cx="6400800" cy="648072"/>
          </a:xfrm>
          <a:noFill/>
        </p:spPr>
        <p:txBody>
          <a:bodyPr/>
          <a:lstStyle/>
          <a:p>
            <a:pPr eaLnBrk="1" hangingPunct="1">
              <a:buNone/>
            </a:pPr>
            <a:r>
              <a:rPr lang="pl-PL" dirty="0" smtClean="0"/>
              <a:t>Indukcja reguł</a:t>
            </a:r>
            <a:r>
              <a:rPr lang="pl-PL" dirty="0" smtClean="0">
                <a:solidFill>
                  <a:srgbClr val="006699"/>
                </a:solidFill>
                <a:effectLst>
                  <a:outerShdw blurRad="38100" dist="38100" dir="2700000" algn="tl">
                    <a:srgbClr val="000000">
                      <a:alpha val="43137"/>
                    </a:srgbClr>
                  </a:outerShdw>
                </a:effectLst>
                <a:latin typeface="Calibri Light" pitchFamily="34" charset="0"/>
              </a:rPr>
              <a:t> </a:t>
            </a:r>
            <a:r>
              <a:rPr lang="pl-PL" i="1" dirty="0" smtClean="0"/>
              <a:t>cz. II</a:t>
            </a:r>
            <a:endParaRPr lang="pl-PL" i="1" dirty="0" smtClean="0">
              <a:latin typeface="Calibri Light" pitchFamily="34" charset="0"/>
            </a:endParaRPr>
          </a:p>
        </p:txBody>
      </p:sp>
      <p:sp>
        <p:nvSpPr>
          <p:cNvPr id="21508" name="Rectangle 2"/>
          <p:cNvSpPr>
            <a:spLocks noGrp="1" noChangeArrowheads="1"/>
          </p:cNvSpPr>
          <p:nvPr>
            <p:ph type="ctrTitle"/>
          </p:nvPr>
        </p:nvSpPr>
        <p:spPr/>
        <p:txBody>
          <a:bodyPr/>
          <a:lstStyle/>
          <a:p>
            <a:pPr eaLnBrk="1" hangingPunct="1"/>
            <a:r>
              <a:rPr lang="pl-PL" dirty="0" smtClean="0"/>
              <a:t>Inżynieria wiedzy </a:t>
            </a:r>
            <a:r>
              <a:rPr lang="pl-PL" baseline="30000" dirty="0" smtClean="0"/>
              <a:t>(2)</a:t>
            </a:r>
            <a:endParaRPr lang="pl-PL" baseline="30000" dirty="0" smtClean="0">
              <a:latin typeface="Calibri Light" pitchFamily="34" charset="0"/>
            </a:endParaRPr>
          </a:p>
        </p:txBody>
      </p:sp>
      <p:sp>
        <p:nvSpPr>
          <p:cNvPr id="6" name="Rectangle 8"/>
          <p:cNvSpPr>
            <a:spLocks noChangeArrowheads="1"/>
          </p:cNvSpPr>
          <p:nvPr/>
        </p:nvSpPr>
        <p:spPr bwMode="auto">
          <a:xfrm>
            <a:off x="1187624" y="2636912"/>
            <a:ext cx="6481763" cy="2554545"/>
          </a:xfrm>
          <a:prstGeom prst="rect">
            <a:avLst/>
          </a:prstGeom>
          <a:noFill/>
          <a:ln w="9525">
            <a:noFill/>
            <a:miter lim="800000"/>
            <a:headEnd/>
            <a:tailEnd/>
          </a:ln>
        </p:spPr>
        <p:txBody>
          <a:bodyPr anchor="ctr">
            <a:spAutoFit/>
          </a:bodyPr>
          <a:lstStyle/>
          <a:p>
            <a:pPr marL="342900" indent="-342900"/>
            <a:r>
              <a:rPr lang="pl-PL" sz="1600" dirty="0">
                <a:latin typeface="Calibri" pitchFamily="34" charset="0"/>
              </a:rPr>
              <a:t>w wykładzie wykorzystano: </a:t>
            </a:r>
          </a:p>
          <a:p>
            <a:pPr marL="342900" indent="-342900">
              <a:buFontTx/>
              <a:buAutoNum type="arabicPeriod"/>
            </a:pPr>
            <a:r>
              <a:rPr lang="pl-PL" sz="1600" dirty="0">
                <a:latin typeface="Calibri" pitchFamily="34" charset="0"/>
              </a:rPr>
              <a:t>materiały dydaktyczne przygotowane w ramach projektu </a:t>
            </a:r>
            <a:r>
              <a:rPr lang="pl-PL" sz="1600" i="1" dirty="0">
                <a:solidFill>
                  <a:srgbClr val="006699"/>
                </a:solidFill>
                <a:latin typeface="Calibri" pitchFamily="34" charset="0"/>
              </a:rPr>
              <a:t>Opracowanie programów nauczania na odległość na kierunku studiów wyższych – Informatyka</a:t>
            </a:r>
            <a:r>
              <a:rPr lang="pl-PL" sz="1600" i="1" dirty="0">
                <a:latin typeface="Calibri" pitchFamily="34" charset="0"/>
              </a:rPr>
              <a:t/>
            </a:r>
            <a:br>
              <a:rPr lang="pl-PL" sz="1600" i="1" dirty="0">
                <a:latin typeface="Calibri" pitchFamily="34" charset="0"/>
              </a:rPr>
            </a:br>
            <a:r>
              <a:rPr lang="pl-PL" sz="1600" dirty="0">
                <a:latin typeface="Calibri" pitchFamily="34" charset="0"/>
              </a:rPr>
              <a:t>http://wazniak.mimuw.edu.pl</a:t>
            </a:r>
          </a:p>
          <a:p>
            <a:pPr marL="342900" indent="-342900">
              <a:buFontTx/>
              <a:buAutoNum type="arabicPeriod"/>
            </a:pPr>
            <a:r>
              <a:rPr lang="pl-PL" sz="1600" i="1" dirty="0">
                <a:solidFill>
                  <a:srgbClr val="006699"/>
                </a:solidFill>
                <a:latin typeface="Calibri" pitchFamily="34" charset="0"/>
              </a:rPr>
              <a:t>Internetowy Podręcznik Statystyki</a:t>
            </a:r>
            <a:r>
              <a:rPr lang="pl-PL" sz="1600" dirty="0">
                <a:latin typeface="Calibri" pitchFamily="34" charset="0"/>
              </a:rPr>
              <a:t/>
            </a:r>
            <a:br>
              <a:rPr lang="pl-PL" sz="1600" dirty="0">
                <a:latin typeface="Calibri" pitchFamily="34" charset="0"/>
              </a:rPr>
            </a:br>
            <a:r>
              <a:rPr lang="pl-PL" sz="1600" dirty="0">
                <a:latin typeface="Calibri" pitchFamily="34" charset="0"/>
              </a:rPr>
              <a:t>http://</a:t>
            </a:r>
            <a:r>
              <a:rPr lang="pl-PL" sz="1600" dirty="0" smtClean="0">
                <a:latin typeface="Calibri" pitchFamily="34" charset="0"/>
              </a:rPr>
              <a:t>www.statsoft.pl/textbook/stathome.html</a:t>
            </a:r>
          </a:p>
          <a:p>
            <a:pPr marL="342900" indent="-342900">
              <a:buFontTx/>
              <a:buAutoNum type="arabicPeriod"/>
            </a:pPr>
            <a:r>
              <a:rPr lang="en-US" sz="1600" dirty="0" smtClean="0">
                <a:latin typeface="Calibri" pitchFamily="34" charset="0"/>
              </a:rPr>
              <a:t>Witten I., Frank E., Hall M., Pal C., </a:t>
            </a:r>
            <a:r>
              <a:rPr lang="en-US" sz="1600" i="1" dirty="0" smtClean="0">
                <a:solidFill>
                  <a:srgbClr val="006699"/>
                </a:solidFill>
                <a:latin typeface="Calibri" pitchFamily="34" charset="0"/>
              </a:rPr>
              <a:t>Data Mining: Practical Machine Learning Tools and Techniques</a:t>
            </a:r>
            <a:r>
              <a:rPr lang="en-US" sz="1600" dirty="0" smtClean="0">
                <a:latin typeface="Calibri" pitchFamily="34" charset="0"/>
              </a:rPr>
              <a:t>, Morgan Kaufmann, New York (2016).</a:t>
            </a:r>
            <a:endParaRPr lang="pl-PL" sz="1600" dirty="0" smtClean="0">
              <a:latin typeface="Calibri" pitchFamily="34" charset="0"/>
            </a:endParaRPr>
          </a:p>
          <a:p>
            <a:pPr marL="342900" indent="-342900">
              <a:buFontTx/>
              <a:buAutoNum type="arabicPeriod"/>
            </a:pPr>
            <a:endParaRPr lang="pl-PL" sz="16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pPr>
              <a:defRPr/>
            </a:pPr>
            <a:r>
              <a:rPr lang="pl-PL"/>
              <a:t>KISIM, WIMiIP, AGH</a:t>
            </a:r>
          </a:p>
        </p:txBody>
      </p:sp>
      <p:sp>
        <p:nvSpPr>
          <p:cNvPr id="68611" name="Rectangle 2"/>
          <p:cNvSpPr>
            <a:spLocks noGrp="1" noChangeArrowheads="1"/>
          </p:cNvSpPr>
          <p:nvPr>
            <p:ph type="title"/>
          </p:nvPr>
        </p:nvSpPr>
        <p:spPr/>
        <p:txBody>
          <a:bodyPr/>
          <a:lstStyle/>
          <a:p>
            <a:pPr eaLnBrk="1" hangingPunct="1"/>
            <a:endParaRPr lang="pl-PL" smtClean="0"/>
          </a:p>
        </p:txBody>
      </p:sp>
      <p:pic>
        <p:nvPicPr>
          <p:cNvPr id="68612" name="Picture 3"/>
          <p:cNvPicPr>
            <a:picLocks noChangeAspect="1" noChangeArrowheads="1"/>
          </p:cNvPicPr>
          <p:nvPr/>
        </p:nvPicPr>
        <p:blipFill>
          <a:blip r:embed="rId2" cstate="print"/>
          <a:srcRect/>
          <a:stretch>
            <a:fillRect/>
          </a:stretch>
        </p:blipFill>
        <p:spPr bwMode="auto">
          <a:xfrm>
            <a:off x="179388" y="1052513"/>
            <a:ext cx="4248150" cy="2781300"/>
          </a:xfrm>
          <a:prstGeom prst="rect">
            <a:avLst/>
          </a:prstGeom>
          <a:noFill/>
          <a:ln w="9525">
            <a:noFill/>
            <a:miter lim="800000"/>
            <a:headEnd/>
            <a:tailEnd/>
          </a:ln>
        </p:spPr>
      </p:pic>
      <p:sp>
        <p:nvSpPr>
          <p:cNvPr id="68613" name="AutoShape 4"/>
          <p:cNvSpPr>
            <a:spLocks noChangeArrowheads="1"/>
          </p:cNvSpPr>
          <p:nvPr/>
        </p:nvSpPr>
        <p:spPr bwMode="auto">
          <a:xfrm>
            <a:off x="2987675" y="981075"/>
            <a:ext cx="360363"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4</a:t>
            </a:r>
          </a:p>
        </p:txBody>
      </p:sp>
      <p:sp>
        <p:nvSpPr>
          <p:cNvPr id="68614" name="AutoShape 5"/>
          <p:cNvSpPr>
            <a:spLocks noChangeArrowheads="1"/>
          </p:cNvSpPr>
          <p:nvPr/>
        </p:nvSpPr>
        <p:spPr bwMode="auto">
          <a:xfrm>
            <a:off x="1979613" y="1341438"/>
            <a:ext cx="576262"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68615" name="AutoShape 6"/>
          <p:cNvSpPr>
            <a:spLocks noChangeArrowheads="1"/>
          </p:cNvSpPr>
          <p:nvPr/>
        </p:nvSpPr>
        <p:spPr bwMode="auto">
          <a:xfrm>
            <a:off x="250825" y="1628775"/>
            <a:ext cx="1728788"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pic>
        <p:nvPicPr>
          <p:cNvPr id="68616" name="Picture 7"/>
          <p:cNvPicPr>
            <a:picLocks noChangeAspect="1" noChangeArrowheads="1"/>
          </p:cNvPicPr>
          <p:nvPr/>
        </p:nvPicPr>
        <p:blipFill>
          <a:blip r:embed="rId3" cstate="print"/>
          <a:srcRect/>
          <a:stretch>
            <a:fillRect/>
          </a:stretch>
        </p:blipFill>
        <p:spPr bwMode="auto">
          <a:xfrm>
            <a:off x="5867400" y="1052513"/>
            <a:ext cx="3067050" cy="4457700"/>
          </a:xfrm>
          <a:prstGeom prst="rect">
            <a:avLst/>
          </a:prstGeom>
          <a:noFill/>
          <a:ln w="9525">
            <a:noFill/>
            <a:miter lim="800000"/>
            <a:headEnd/>
            <a:tailEnd/>
          </a:ln>
        </p:spPr>
      </p:pic>
      <p:sp>
        <p:nvSpPr>
          <p:cNvPr id="68617" name="AutoShape 8"/>
          <p:cNvSpPr>
            <a:spLocks noChangeArrowheads="1"/>
          </p:cNvSpPr>
          <p:nvPr/>
        </p:nvSpPr>
        <p:spPr bwMode="auto">
          <a:xfrm>
            <a:off x="5508625" y="1268413"/>
            <a:ext cx="3603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5</a:t>
            </a:r>
          </a:p>
        </p:txBody>
      </p:sp>
      <p:sp>
        <p:nvSpPr>
          <p:cNvPr id="68618" name="AutoShape 9"/>
          <p:cNvSpPr>
            <a:spLocks noChangeArrowheads="1"/>
          </p:cNvSpPr>
          <p:nvPr/>
        </p:nvSpPr>
        <p:spPr bwMode="auto">
          <a:xfrm>
            <a:off x="5867400" y="2781300"/>
            <a:ext cx="1584325"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stopki 3"/>
          <p:cNvSpPr>
            <a:spLocks noGrp="1"/>
          </p:cNvSpPr>
          <p:nvPr>
            <p:ph type="ftr" sz="quarter" idx="10"/>
          </p:nvPr>
        </p:nvSpPr>
        <p:spPr>
          <a:noFill/>
        </p:spPr>
        <p:txBody>
          <a:bodyPr/>
          <a:lstStyle/>
          <a:p>
            <a:r>
              <a:rPr lang="pl-PL"/>
              <a:t>KISIM, WIMiIP, AGH</a:t>
            </a:r>
          </a:p>
        </p:txBody>
      </p:sp>
      <p:sp>
        <p:nvSpPr>
          <p:cNvPr id="24579" name="Rectangle 2"/>
          <p:cNvSpPr>
            <a:spLocks noGrp="1" noChangeArrowheads="1"/>
          </p:cNvSpPr>
          <p:nvPr>
            <p:ph type="title"/>
          </p:nvPr>
        </p:nvSpPr>
        <p:spPr/>
        <p:txBody>
          <a:bodyPr/>
          <a:lstStyle/>
          <a:p>
            <a:pPr eaLnBrk="1" hangingPunct="1"/>
            <a:r>
              <a:rPr lang="pl-PL" smtClean="0"/>
              <a:t>Struktura rzeczywista a klasyfikacja</a:t>
            </a:r>
          </a:p>
        </p:txBody>
      </p:sp>
      <p:sp>
        <p:nvSpPr>
          <p:cNvPr id="24580" name="Rectangle 3"/>
          <p:cNvSpPr>
            <a:spLocks noGrp="1" noChangeArrowheads="1"/>
          </p:cNvSpPr>
          <p:nvPr>
            <p:ph type="body" idx="1"/>
          </p:nvPr>
        </p:nvSpPr>
        <p:spPr>
          <a:xfrm>
            <a:off x="468313" y="4221163"/>
            <a:ext cx="8229600" cy="2160587"/>
          </a:xfrm>
        </p:spPr>
        <p:txBody>
          <a:bodyPr/>
          <a:lstStyle/>
          <a:p>
            <a:pPr eaLnBrk="1" hangingPunct="1"/>
            <a:r>
              <a:rPr lang="pl-PL" smtClean="0"/>
              <a:t>B</a:t>
            </a:r>
            <a:r>
              <a:rPr lang="pl-PL" baseline="-25000" smtClean="0"/>
              <a:t>1</a:t>
            </a:r>
            <a:r>
              <a:rPr lang="pl-PL" smtClean="0"/>
              <a:t> i B</a:t>
            </a:r>
            <a:r>
              <a:rPr lang="pl-PL" baseline="-25000" smtClean="0"/>
              <a:t>2</a:t>
            </a:r>
            <a:r>
              <a:rPr lang="pl-PL" smtClean="0"/>
              <a:t> to podzbiory błędnych decyzji</a:t>
            </a:r>
          </a:p>
          <a:p>
            <a:pPr eaLnBrk="1" hangingPunct="1"/>
            <a:r>
              <a:rPr lang="pl-PL" smtClean="0"/>
              <a:t>miara obszaru błędnych decyzji charakteryzuje procedurę klasyfikacyjną</a:t>
            </a:r>
          </a:p>
          <a:p>
            <a:pPr eaLnBrk="1" hangingPunct="1"/>
            <a:r>
              <a:rPr lang="pl-PL" smtClean="0"/>
              <a:t>reguły klasyfikacyjne różnią się metodą mierzenia błędu</a:t>
            </a:r>
          </a:p>
        </p:txBody>
      </p:sp>
      <p:pic>
        <p:nvPicPr>
          <p:cNvPr id="24581" name="Picture 4"/>
          <p:cNvPicPr>
            <a:picLocks noChangeAspect="1" noChangeArrowheads="1"/>
          </p:cNvPicPr>
          <p:nvPr/>
        </p:nvPicPr>
        <p:blipFill>
          <a:blip r:embed="rId2" cstate="print"/>
          <a:srcRect/>
          <a:stretch>
            <a:fillRect/>
          </a:stretch>
        </p:blipFill>
        <p:spPr bwMode="auto">
          <a:xfrm>
            <a:off x="2700338" y="1052513"/>
            <a:ext cx="3857625"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stopki 3"/>
          <p:cNvSpPr>
            <a:spLocks noGrp="1"/>
          </p:cNvSpPr>
          <p:nvPr>
            <p:ph type="ftr" sz="quarter" idx="10"/>
          </p:nvPr>
        </p:nvSpPr>
        <p:spPr>
          <a:noFill/>
        </p:spPr>
        <p:txBody>
          <a:bodyPr/>
          <a:lstStyle/>
          <a:p>
            <a:r>
              <a:rPr lang="pl-PL"/>
              <a:t>KISIM, WIMiIP, AGH</a:t>
            </a:r>
          </a:p>
        </p:txBody>
      </p:sp>
      <p:pic>
        <p:nvPicPr>
          <p:cNvPr id="25603" name="Picture 2"/>
          <p:cNvPicPr>
            <a:picLocks noChangeAspect="1" noChangeArrowheads="1"/>
          </p:cNvPicPr>
          <p:nvPr/>
        </p:nvPicPr>
        <p:blipFill>
          <a:blip r:embed="rId2" cstate="print"/>
          <a:srcRect/>
          <a:stretch>
            <a:fillRect/>
          </a:stretch>
        </p:blipFill>
        <p:spPr bwMode="auto">
          <a:xfrm>
            <a:off x="323850" y="1052513"/>
            <a:ext cx="8424863" cy="4425950"/>
          </a:xfrm>
          <a:prstGeom prst="rect">
            <a:avLst/>
          </a:prstGeom>
          <a:noFill/>
          <a:ln w="9525">
            <a:noFill/>
            <a:miter lim="800000"/>
            <a:headEnd/>
            <a:tailEnd/>
          </a:ln>
        </p:spPr>
      </p:pic>
      <p:sp>
        <p:nvSpPr>
          <p:cNvPr id="25604" name="Rectangle 3"/>
          <p:cNvSpPr>
            <a:spLocks noGrp="1" noChangeArrowheads="1"/>
          </p:cNvSpPr>
          <p:nvPr>
            <p:ph type="title"/>
          </p:nvPr>
        </p:nvSpPr>
        <p:spPr/>
        <p:txBody>
          <a:bodyPr/>
          <a:lstStyle/>
          <a:p>
            <a:pPr eaLnBrk="1" hangingPunct="1"/>
            <a:r>
              <a:rPr lang="pl-PL" smtClean="0"/>
              <a:t>Klasyfikacja metod klasyfikacji</a:t>
            </a:r>
          </a:p>
        </p:txBody>
      </p:sp>
      <p:sp>
        <p:nvSpPr>
          <p:cNvPr id="25605" name="Rectangle 4"/>
          <p:cNvSpPr>
            <a:spLocks noGrp="1" noChangeArrowheads="1"/>
          </p:cNvSpPr>
          <p:nvPr>
            <p:ph type="body" idx="1"/>
          </p:nvPr>
        </p:nvSpPr>
        <p:spPr>
          <a:xfrm>
            <a:off x="395288" y="3213100"/>
            <a:ext cx="1873250" cy="431800"/>
          </a:xfrm>
        </p:spPr>
        <p:txBody>
          <a:bodyPr/>
          <a:lstStyle/>
          <a:p>
            <a:pPr marL="0" indent="0" eaLnBrk="1" hangingPunct="1">
              <a:lnSpc>
                <a:spcPct val="90000"/>
              </a:lnSpc>
              <a:buFont typeface="Georgia" pitchFamily="18" charset="0"/>
              <a:buNone/>
            </a:pPr>
            <a:r>
              <a:rPr lang="pl-PL" sz="1600" smtClean="0"/>
              <a:t>jedna zmienna</a:t>
            </a:r>
          </a:p>
        </p:txBody>
      </p:sp>
      <p:sp>
        <p:nvSpPr>
          <p:cNvPr id="25606" name="Rectangle 5"/>
          <p:cNvSpPr>
            <a:spLocks noChangeArrowheads="1"/>
          </p:cNvSpPr>
          <p:nvPr/>
        </p:nvSpPr>
        <p:spPr bwMode="auto">
          <a:xfrm>
            <a:off x="6732588" y="2708275"/>
            <a:ext cx="2232025" cy="719138"/>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sz="1600">
                <a:latin typeface="Calibri" pitchFamily="34" charset="0"/>
              </a:rPr>
              <a:t>wiele zmiennych diagnostycznych</a:t>
            </a:r>
          </a:p>
        </p:txBody>
      </p:sp>
      <p:sp>
        <p:nvSpPr>
          <p:cNvPr id="25607" name="Rectangle 6"/>
          <p:cNvSpPr>
            <a:spLocks noChangeArrowheads="1"/>
          </p:cNvSpPr>
          <p:nvPr/>
        </p:nvSpPr>
        <p:spPr bwMode="auto">
          <a:xfrm>
            <a:off x="323850" y="4076700"/>
            <a:ext cx="2232025" cy="1008063"/>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sz="1600">
                <a:latin typeface="Calibri" pitchFamily="34" charset="0"/>
              </a:rPr>
              <a:t>znamy rozkłady prawdopodobieństw warunkowych – klasyfikatory Bayesa</a:t>
            </a:r>
          </a:p>
        </p:txBody>
      </p:sp>
      <p:sp>
        <p:nvSpPr>
          <p:cNvPr id="25608" name="Rectangle 7"/>
          <p:cNvSpPr>
            <a:spLocks noChangeArrowheads="1"/>
          </p:cNvSpPr>
          <p:nvPr/>
        </p:nvSpPr>
        <p:spPr bwMode="auto">
          <a:xfrm>
            <a:off x="4643438" y="3644900"/>
            <a:ext cx="2305050" cy="1008063"/>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sz="1600">
                <a:latin typeface="Calibri" pitchFamily="34" charset="0"/>
              </a:rPr>
              <a:t>nie znamy parametrów rozkładów – model na podstawie próby</a:t>
            </a:r>
          </a:p>
        </p:txBody>
      </p:sp>
      <p:sp>
        <p:nvSpPr>
          <p:cNvPr id="25609" name="Rectangle 8"/>
          <p:cNvSpPr>
            <a:spLocks noChangeArrowheads="1"/>
          </p:cNvSpPr>
          <p:nvPr/>
        </p:nvSpPr>
        <p:spPr bwMode="auto">
          <a:xfrm>
            <a:off x="2916238" y="1125538"/>
            <a:ext cx="2519362" cy="503237"/>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0" name="Rectangle 9"/>
          <p:cNvSpPr>
            <a:spLocks noChangeArrowheads="1"/>
          </p:cNvSpPr>
          <p:nvPr/>
        </p:nvSpPr>
        <p:spPr bwMode="auto">
          <a:xfrm>
            <a:off x="395288" y="2708275"/>
            <a:ext cx="1873250" cy="431800"/>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1" name="Rectangle 10"/>
          <p:cNvSpPr>
            <a:spLocks noChangeArrowheads="1"/>
          </p:cNvSpPr>
          <p:nvPr/>
        </p:nvSpPr>
        <p:spPr bwMode="auto">
          <a:xfrm>
            <a:off x="5076825" y="2708275"/>
            <a:ext cx="1727200" cy="431800"/>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2" name="Rectangle 11"/>
          <p:cNvSpPr>
            <a:spLocks noChangeArrowheads="1"/>
          </p:cNvSpPr>
          <p:nvPr/>
        </p:nvSpPr>
        <p:spPr bwMode="auto">
          <a:xfrm>
            <a:off x="2051050" y="3860800"/>
            <a:ext cx="1584325" cy="431800"/>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3" name="Rectangle 12"/>
          <p:cNvSpPr>
            <a:spLocks noChangeArrowheads="1"/>
          </p:cNvSpPr>
          <p:nvPr/>
        </p:nvSpPr>
        <p:spPr bwMode="auto">
          <a:xfrm>
            <a:off x="6948488" y="3860800"/>
            <a:ext cx="1727200" cy="431800"/>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4" name="Rectangle 13"/>
          <p:cNvSpPr>
            <a:spLocks noChangeArrowheads="1"/>
          </p:cNvSpPr>
          <p:nvPr/>
        </p:nvSpPr>
        <p:spPr bwMode="auto">
          <a:xfrm>
            <a:off x="3708400" y="4868863"/>
            <a:ext cx="1584325" cy="504825"/>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5" name="Rectangle 14"/>
          <p:cNvSpPr>
            <a:spLocks noChangeArrowheads="1"/>
          </p:cNvSpPr>
          <p:nvPr/>
        </p:nvSpPr>
        <p:spPr bwMode="auto">
          <a:xfrm>
            <a:off x="5508625" y="4941888"/>
            <a:ext cx="1584325" cy="431800"/>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
        <p:nvSpPr>
          <p:cNvPr id="25616" name="Rectangle 15"/>
          <p:cNvSpPr>
            <a:spLocks noChangeArrowheads="1"/>
          </p:cNvSpPr>
          <p:nvPr/>
        </p:nvSpPr>
        <p:spPr bwMode="auto">
          <a:xfrm>
            <a:off x="7559675" y="4941888"/>
            <a:ext cx="1044575" cy="431800"/>
          </a:xfrm>
          <a:prstGeom prst="rect">
            <a:avLst/>
          </a:prstGeom>
          <a:solidFill>
            <a:srgbClr val="006699">
              <a:alpha val="20000"/>
            </a:srgbClr>
          </a:solidFill>
          <a:ln w="9525">
            <a:noFill/>
            <a:miter lim="800000"/>
            <a:headEnd/>
            <a:tailEnd/>
          </a:ln>
        </p:spPr>
        <p:txBody>
          <a:bodyPr wrap="none" anchor="ctr"/>
          <a:lstStyle/>
          <a:p>
            <a:endParaRPr lang="pl-PL">
              <a:latin typeface="Calibri"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stopki 3"/>
          <p:cNvSpPr>
            <a:spLocks noGrp="1"/>
          </p:cNvSpPr>
          <p:nvPr>
            <p:ph type="ftr" sz="quarter" idx="10"/>
          </p:nvPr>
        </p:nvSpPr>
        <p:spPr>
          <a:noFill/>
        </p:spPr>
        <p:txBody>
          <a:bodyPr/>
          <a:lstStyle/>
          <a:p>
            <a:r>
              <a:rPr lang="pl-PL"/>
              <a:t>KISIM, WIMiIP, AGH</a:t>
            </a:r>
          </a:p>
        </p:txBody>
      </p:sp>
      <p:sp>
        <p:nvSpPr>
          <p:cNvPr id="26627" name="Rectangle 2"/>
          <p:cNvSpPr>
            <a:spLocks noGrp="1" noChangeArrowheads="1"/>
          </p:cNvSpPr>
          <p:nvPr>
            <p:ph type="title"/>
          </p:nvPr>
        </p:nvSpPr>
        <p:spPr/>
        <p:txBody>
          <a:bodyPr/>
          <a:lstStyle/>
          <a:p>
            <a:pPr eaLnBrk="1" hangingPunct="1"/>
            <a:r>
              <a:rPr lang="pl-PL" smtClean="0"/>
              <a:t>Liniowa funkcja separująca (graniczna)</a:t>
            </a:r>
          </a:p>
        </p:txBody>
      </p:sp>
      <p:sp>
        <p:nvSpPr>
          <p:cNvPr id="26628" name="Rectangle 3"/>
          <p:cNvSpPr>
            <a:spLocks noGrp="1" noChangeArrowheads="1"/>
          </p:cNvSpPr>
          <p:nvPr>
            <p:ph type="body" idx="1"/>
          </p:nvPr>
        </p:nvSpPr>
        <p:spPr>
          <a:xfrm>
            <a:off x="468313" y="1268413"/>
            <a:ext cx="6696075" cy="5113337"/>
          </a:xfrm>
        </p:spPr>
        <p:txBody>
          <a:bodyPr/>
          <a:lstStyle/>
          <a:p>
            <a:pPr eaLnBrk="1" hangingPunct="1"/>
            <a:r>
              <a:rPr lang="pl-PL" dirty="0" smtClean="0"/>
              <a:t>Szukamy </a:t>
            </a:r>
            <a:r>
              <a:rPr lang="pl-PL" dirty="0" smtClean="0">
                <a:solidFill>
                  <a:srgbClr val="006699"/>
                </a:solidFill>
              </a:rPr>
              <a:t>klasyfikatora</a:t>
            </a:r>
            <a:r>
              <a:rPr lang="pl-PL" dirty="0" smtClean="0"/>
              <a:t> pozwalającego na podział całej przestrzeni na obszary odpowiadające klasom (dwóm lub więcej) oraz pozwalającego jak najlepiej klasyfikować nowe obiekty </a:t>
            </a:r>
            <a:r>
              <a:rPr lang="pl-PL" i="1" dirty="0" smtClean="0">
                <a:solidFill>
                  <a:srgbClr val="006699"/>
                </a:solidFill>
                <a:latin typeface="Times New Roman" pitchFamily="18" charset="0"/>
                <a:cs typeface="Times New Roman" pitchFamily="18" charset="0"/>
              </a:rPr>
              <a:t>x</a:t>
            </a:r>
            <a:r>
              <a:rPr lang="pl-PL" dirty="0" smtClean="0"/>
              <a:t> do klas</a:t>
            </a:r>
          </a:p>
          <a:p>
            <a:pPr eaLnBrk="1" hangingPunct="1"/>
            <a:r>
              <a:rPr lang="pl-PL" dirty="0" smtClean="0"/>
              <a:t>Podejście opiera się na znalezieniu </a:t>
            </a:r>
            <a:br>
              <a:rPr lang="pl-PL" dirty="0" smtClean="0"/>
            </a:br>
            <a:r>
              <a:rPr lang="pl-PL" dirty="0" smtClean="0"/>
              <a:t>tzw. </a:t>
            </a:r>
            <a:r>
              <a:rPr lang="pl-PL" dirty="0" smtClean="0">
                <a:solidFill>
                  <a:srgbClr val="006699"/>
                </a:solidFill>
              </a:rPr>
              <a:t>granicy decyzyjnej </a:t>
            </a:r>
            <a:r>
              <a:rPr lang="pl-PL" dirty="0" smtClean="0"/>
              <a:t>między klasami </a:t>
            </a:r>
            <a:br>
              <a:rPr lang="pl-PL" dirty="0" smtClean="0"/>
            </a:br>
            <a:r>
              <a:rPr lang="pl-PL" dirty="0" smtClean="0"/>
              <a:t> </a:t>
            </a:r>
            <a:r>
              <a:rPr lang="pl-PL" i="1" dirty="0" smtClean="0">
                <a:solidFill>
                  <a:srgbClr val="006699"/>
                </a:solidFill>
              </a:rPr>
              <a:t>f(x)=</a:t>
            </a:r>
            <a:r>
              <a:rPr lang="pl-PL" i="1" dirty="0" err="1" smtClean="0">
                <a:solidFill>
                  <a:srgbClr val="006699"/>
                </a:solidFill>
              </a:rPr>
              <a:t>wT⋅x</a:t>
            </a:r>
            <a:endParaRPr lang="pl-PL" i="1" dirty="0" smtClean="0">
              <a:solidFill>
                <a:srgbClr val="006699"/>
              </a:solidFill>
            </a:endParaRPr>
          </a:p>
        </p:txBody>
      </p:sp>
      <p:pic>
        <p:nvPicPr>
          <p:cNvPr id="26629" name="Picture 4"/>
          <p:cNvPicPr>
            <a:picLocks noChangeAspect="1" noChangeArrowheads="1"/>
          </p:cNvPicPr>
          <p:nvPr/>
        </p:nvPicPr>
        <p:blipFill>
          <a:blip r:embed="rId2" cstate="print"/>
          <a:srcRect/>
          <a:stretch>
            <a:fillRect/>
          </a:stretch>
        </p:blipFill>
        <p:spPr bwMode="auto">
          <a:xfrm>
            <a:off x="7164388" y="1341438"/>
            <a:ext cx="172720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stopki 3"/>
          <p:cNvSpPr>
            <a:spLocks noGrp="1"/>
          </p:cNvSpPr>
          <p:nvPr>
            <p:ph type="ftr" sz="quarter" idx="10"/>
          </p:nvPr>
        </p:nvSpPr>
        <p:spPr>
          <a:noFill/>
        </p:spPr>
        <p:txBody>
          <a:bodyPr/>
          <a:lstStyle/>
          <a:p>
            <a:r>
              <a:rPr lang="pl-PL"/>
              <a:t>KISIM, WIMiIP, AGH</a:t>
            </a:r>
          </a:p>
        </p:txBody>
      </p:sp>
      <p:sp>
        <p:nvSpPr>
          <p:cNvPr id="27651" name="Rectangle 2"/>
          <p:cNvSpPr>
            <a:spLocks noGrp="1" noChangeArrowheads="1"/>
          </p:cNvSpPr>
          <p:nvPr>
            <p:ph type="title"/>
          </p:nvPr>
        </p:nvSpPr>
        <p:spPr/>
        <p:txBody>
          <a:bodyPr/>
          <a:lstStyle/>
          <a:p>
            <a:pPr eaLnBrk="1" hangingPunct="1"/>
            <a:r>
              <a:rPr lang="pl-PL" smtClean="0"/>
              <a:t>LDA</a:t>
            </a:r>
          </a:p>
        </p:txBody>
      </p:sp>
      <p:pic>
        <p:nvPicPr>
          <p:cNvPr id="27652" name="Picture 3"/>
          <p:cNvPicPr>
            <a:picLocks noChangeAspect="1" noChangeArrowheads="1"/>
          </p:cNvPicPr>
          <p:nvPr/>
        </p:nvPicPr>
        <p:blipFill>
          <a:blip r:embed="rId2" cstate="print"/>
          <a:srcRect/>
          <a:stretch>
            <a:fillRect/>
          </a:stretch>
        </p:blipFill>
        <p:spPr bwMode="auto">
          <a:xfrm>
            <a:off x="1908175" y="1125538"/>
            <a:ext cx="5097463" cy="539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stopki 3"/>
          <p:cNvSpPr>
            <a:spLocks noGrp="1"/>
          </p:cNvSpPr>
          <p:nvPr>
            <p:ph type="ftr" sz="quarter" idx="10"/>
          </p:nvPr>
        </p:nvSpPr>
        <p:spPr>
          <a:noFill/>
        </p:spPr>
        <p:txBody>
          <a:bodyPr/>
          <a:lstStyle/>
          <a:p>
            <a:r>
              <a:rPr lang="pl-PL"/>
              <a:t>KISIM, WIMiIP, AGH</a:t>
            </a:r>
          </a:p>
        </p:txBody>
      </p:sp>
      <p:sp>
        <p:nvSpPr>
          <p:cNvPr id="28675" name="Rectangle 2"/>
          <p:cNvSpPr>
            <a:spLocks noGrp="1" noChangeArrowheads="1"/>
          </p:cNvSpPr>
          <p:nvPr>
            <p:ph type="title"/>
          </p:nvPr>
        </p:nvSpPr>
        <p:spPr/>
        <p:txBody>
          <a:bodyPr/>
          <a:lstStyle/>
          <a:p>
            <a:pPr eaLnBrk="1" hangingPunct="1"/>
            <a:r>
              <a:rPr lang="pl-PL" sz="2400" smtClean="0"/>
              <a:t>Różne podejścia do budowy klasyfikatorów liniowych</a:t>
            </a:r>
          </a:p>
        </p:txBody>
      </p:sp>
      <p:sp>
        <p:nvSpPr>
          <p:cNvPr id="28676" name="Rectangle 3"/>
          <p:cNvSpPr>
            <a:spLocks noGrp="1" noChangeArrowheads="1"/>
          </p:cNvSpPr>
          <p:nvPr>
            <p:ph type="body" idx="1"/>
          </p:nvPr>
        </p:nvSpPr>
        <p:spPr/>
        <p:txBody>
          <a:bodyPr/>
          <a:lstStyle/>
          <a:p>
            <a:pPr eaLnBrk="1" hangingPunct="1">
              <a:lnSpc>
                <a:spcPct val="90000"/>
              </a:lnSpc>
            </a:pPr>
            <a:r>
              <a:rPr lang="pl-PL" dirty="0" smtClean="0"/>
              <a:t>Podejścia generatywne (probabilistyczne)</a:t>
            </a:r>
          </a:p>
          <a:p>
            <a:pPr lvl="1" eaLnBrk="1" hangingPunct="1">
              <a:lnSpc>
                <a:spcPct val="90000"/>
              </a:lnSpc>
            </a:pPr>
            <a:r>
              <a:rPr lang="pl-PL" dirty="0" smtClean="0"/>
              <a:t>Analiza dyskryminacyjna </a:t>
            </a:r>
            <a:br>
              <a:rPr lang="pl-PL" dirty="0" smtClean="0"/>
            </a:br>
            <a:r>
              <a:rPr lang="pl-PL" dirty="0" smtClean="0"/>
              <a:t>(związana z rozkładem normalnym)</a:t>
            </a:r>
          </a:p>
          <a:p>
            <a:pPr lvl="1" eaLnBrk="1" hangingPunct="1">
              <a:lnSpc>
                <a:spcPct val="90000"/>
              </a:lnSpc>
            </a:pPr>
            <a:r>
              <a:rPr lang="pl-PL" dirty="0" smtClean="0"/>
              <a:t>Wersja klasyfikacji </a:t>
            </a:r>
            <a:r>
              <a:rPr lang="pl-PL" dirty="0" err="1" smtClean="0"/>
              <a:t>Bayesowskiej</a:t>
            </a:r>
            <a:r>
              <a:rPr lang="pl-PL" dirty="0" smtClean="0"/>
              <a:t> (dwumianowy rozkład)</a:t>
            </a:r>
          </a:p>
          <a:p>
            <a:pPr eaLnBrk="1" hangingPunct="1">
              <a:lnSpc>
                <a:spcPct val="90000"/>
              </a:lnSpc>
            </a:pPr>
            <a:r>
              <a:rPr lang="pl-PL" dirty="0" smtClean="0"/>
              <a:t>Podejścia wykorzystujące własności zbioru uczącego</a:t>
            </a:r>
          </a:p>
          <a:p>
            <a:pPr lvl="1" eaLnBrk="1" hangingPunct="1">
              <a:lnSpc>
                <a:spcPct val="90000"/>
              </a:lnSpc>
            </a:pPr>
            <a:r>
              <a:rPr lang="pl-PL" dirty="0" smtClean="0"/>
              <a:t>Perceptron liniowy </a:t>
            </a:r>
            <a:r>
              <a:rPr lang="pl-PL" dirty="0" err="1" smtClean="0"/>
              <a:t>Rosenblata</a:t>
            </a:r>
            <a:r>
              <a:rPr lang="pl-PL" dirty="0" smtClean="0"/>
              <a:t> (iteracyjne poprawki wag)</a:t>
            </a:r>
          </a:p>
          <a:p>
            <a:pPr lvl="1" eaLnBrk="1" hangingPunct="1">
              <a:lnSpc>
                <a:spcPct val="90000"/>
              </a:lnSpc>
            </a:pPr>
            <a:r>
              <a:rPr lang="pl-PL" dirty="0" smtClean="0"/>
              <a:t>Metoda wektorów nośnych </a:t>
            </a:r>
            <a:br>
              <a:rPr lang="pl-PL" dirty="0" smtClean="0"/>
            </a:br>
            <a:r>
              <a:rPr lang="pl-PL" dirty="0" smtClean="0"/>
              <a:t>(</a:t>
            </a:r>
            <a:r>
              <a:rPr lang="pl-PL" dirty="0" err="1" smtClean="0"/>
              <a:t>max</a:t>
            </a:r>
            <a:r>
              <a:rPr lang="pl-PL" dirty="0" smtClean="0"/>
              <a:t>. marginesu klasyfikatora)</a:t>
            </a:r>
          </a:p>
          <a:p>
            <a:pPr lvl="1" eaLnBrk="1" hangingPunct="1">
              <a:lnSpc>
                <a:spcPct val="90000"/>
              </a:lnSpc>
            </a:pPr>
            <a:r>
              <a:rPr lang="pl-PL" dirty="0" smtClean="0"/>
              <a:t>Regresja logistyczna (EM estymacja)</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stopki 3"/>
          <p:cNvSpPr>
            <a:spLocks noGrp="1"/>
          </p:cNvSpPr>
          <p:nvPr>
            <p:ph type="ftr" sz="quarter" idx="10"/>
          </p:nvPr>
        </p:nvSpPr>
        <p:spPr>
          <a:noFill/>
        </p:spPr>
        <p:txBody>
          <a:bodyPr/>
          <a:lstStyle/>
          <a:p>
            <a:r>
              <a:rPr lang="pl-PL"/>
              <a:t>KISIM, WIMiIP, AGH</a:t>
            </a:r>
          </a:p>
        </p:txBody>
      </p:sp>
      <p:sp>
        <p:nvSpPr>
          <p:cNvPr id="29699" name="Rectangle 2"/>
          <p:cNvSpPr>
            <a:spLocks noGrp="1" noChangeArrowheads="1"/>
          </p:cNvSpPr>
          <p:nvPr>
            <p:ph type="title"/>
          </p:nvPr>
        </p:nvSpPr>
        <p:spPr/>
        <p:txBody>
          <a:bodyPr/>
          <a:lstStyle/>
          <a:p>
            <a:pPr eaLnBrk="1" hangingPunct="1"/>
            <a:r>
              <a:rPr lang="pl-PL" smtClean="0"/>
              <a:t>Funkcje klasyfikacyjne</a:t>
            </a:r>
          </a:p>
        </p:txBody>
      </p:sp>
      <p:sp>
        <p:nvSpPr>
          <p:cNvPr id="29700" name="Rectangle 3"/>
          <p:cNvSpPr>
            <a:spLocks noGrp="1" noChangeArrowheads="1"/>
          </p:cNvSpPr>
          <p:nvPr>
            <p:ph type="body" idx="1"/>
          </p:nvPr>
        </p:nvSpPr>
        <p:spPr/>
        <p:txBody>
          <a:bodyPr/>
          <a:lstStyle/>
          <a:p>
            <a:pPr eaLnBrk="1" hangingPunct="1"/>
            <a:r>
              <a:rPr lang="pl-PL" dirty="0" smtClean="0"/>
              <a:t>Funkcje klasyfikacyjne mogą być wykorzystane do rozstrzygania, </a:t>
            </a:r>
            <a:r>
              <a:rPr lang="pl-PL" dirty="0" smtClean="0">
                <a:solidFill>
                  <a:srgbClr val="006699"/>
                </a:solidFill>
              </a:rPr>
              <a:t>do której grupy</a:t>
            </a:r>
            <a:r>
              <a:rPr lang="pl-PL" dirty="0" smtClean="0"/>
              <a:t> najprawdopodobniej należą poszczególne przypadki. </a:t>
            </a:r>
          </a:p>
          <a:p>
            <a:pPr eaLnBrk="1" hangingPunct="1"/>
            <a:r>
              <a:rPr lang="pl-PL" dirty="0" smtClean="0"/>
              <a:t>Jest tyle funkcji klasyfikacyjnych ile grup. Każda funkcja pozwala nam obliczyć </a:t>
            </a:r>
            <a:r>
              <a:rPr lang="pl-PL" i="1" dirty="0" smtClean="0">
                <a:solidFill>
                  <a:srgbClr val="006699"/>
                </a:solidFill>
              </a:rPr>
              <a:t>wartości klasyfikacyjne</a:t>
            </a:r>
            <a:r>
              <a:rPr lang="pl-PL" dirty="0" smtClean="0"/>
              <a:t> dla każdego przypadku w każdej grupie, przy pomocy wzoru: </a:t>
            </a:r>
          </a:p>
          <a:p>
            <a:pPr algn="ctr" eaLnBrk="1" hangingPunct="1">
              <a:buFont typeface="Georgia" pitchFamily="18" charset="0"/>
              <a:buNone/>
            </a:pPr>
            <a:r>
              <a:rPr lang="pl-PL" i="1" dirty="0" smtClean="0">
                <a:solidFill>
                  <a:srgbClr val="006699"/>
                </a:solidFill>
              </a:rPr>
              <a:t>S</a:t>
            </a:r>
            <a:r>
              <a:rPr lang="pl-PL" i="1" baseline="-25000" dirty="0" smtClean="0">
                <a:solidFill>
                  <a:srgbClr val="006699"/>
                </a:solidFill>
              </a:rPr>
              <a:t>i </a:t>
            </a:r>
            <a:r>
              <a:rPr lang="pl-PL" i="1" dirty="0" smtClean="0">
                <a:solidFill>
                  <a:srgbClr val="006699"/>
                </a:solidFill>
              </a:rPr>
              <a:t>= c</a:t>
            </a:r>
            <a:r>
              <a:rPr lang="pl-PL" i="1" baseline="-25000" dirty="0" smtClean="0">
                <a:solidFill>
                  <a:srgbClr val="006699"/>
                </a:solidFill>
              </a:rPr>
              <a:t>i</a:t>
            </a:r>
            <a:r>
              <a:rPr lang="pl-PL" i="1" dirty="0" smtClean="0">
                <a:solidFill>
                  <a:srgbClr val="006699"/>
                </a:solidFill>
              </a:rPr>
              <a:t> + w</a:t>
            </a:r>
            <a:r>
              <a:rPr lang="pl-PL" i="1" baseline="-25000" dirty="0" smtClean="0">
                <a:solidFill>
                  <a:srgbClr val="006699"/>
                </a:solidFill>
              </a:rPr>
              <a:t>i1</a:t>
            </a:r>
            <a:r>
              <a:rPr lang="pl-PL" i="1" dirty="0" smtClean="0">
                <a:solidFill>
                  <a:srgbClr val="006699"/>
                </a:solidFill>
              </a:rPr>
              <a:t>*x</a:t>
            </a:r>
            <a:r>
              <a:rPr lang="pl-PL" i="1" baseline="-25000" dirty="0" smtClean="0">
                <a:solidFill>
                  <a:srgbClr val="006699"/>
                </a:solidFill>
              </a:rPr>
              <a:t>1</a:t>
            </a:r>
            <a:r>
              <a:rPr lang="pl-PL" i="1" dirty="0" smtClean="0">
                <a:solidFill>
                  <a:srgbClr val="006699"/>
                </a:solidFill>
              </a:rPr>
              <a:t> + w</a:t>
            </a:r>
            <a:r>
              <a:rPr lang="pl-PL" i="1" baseline="-25000" dirty="0" smtClean="0">
                <a:solidFill>
                  <a:srgbClr val="006699"/>
                </a:solidFill>
              </a:rPr>
              <a:t>i2</a:t>
            </a:r>
            <a:r>
              <a:rPr lang="pl-PL" i="1" dirty="0" smtClean="0">
                <a:solidFill>
                  <a:srgbClr val="006699"/>
                </a:solidFill>
              </a:rPr>
              <a:t>*x</a:t>
            </a:r>
            <a:r>
              <a:rPr lang="pl-PL" i="1" baseline="-25000" dirty="0" smtClean="0">
                <a:solidFill>
                  <a:srgbClr val="006699"/>
                </a:solidFill>
              </a:rPr>
              <a:t>2</a:t>
            </a:r>
            <a:r>
              <a:rPr lang="pl-PL" i="1" dirty="0" smtClean="0">
                <a:solidFill>
                  <a:srgbClr val="006699"/>
                </a:solidFill>
              </a:rPr>
              <a:t> + ... + </a:t>
            </a:r>
            <a:r>
              <a:rPr lang="pl-PL" i="1" dirty="0" err="1" smtClean="0">
                <a:solidFill>
                  <a:srgbClr val="006699"/>
                </a:solidFill>
              </a:rPr>
              <a:t>w</a:t>
            </a:r>
            <a:r>
              <a:rPr lang="pl-PL" i="1" baseline="-25000" dirty="0" err="1" smtClean="0">
                <a:solidFill>
                  <a:srgbClr val="006699"/>
                </a:solidFill>
              </a:rPr>
              <a:t>im</a:t>
            </a:r>
            <a:r>
              <a:rPr lang="pl-PL" i="1" dirty="0" err="1" smtClean="0">
                <a:solidFill>
                  <a:srgbClr val="006699"/>
                </a:solidFill>
              </a:rPr>
              <a:t>*x</a:t>
            </a:r>
            <a:r>
              <a:rPr lang="pl-PL" i="1" baseline="-25000" dirty="0" err="1" smtClean="0">
                <a:solidFill>
                  <a:srgbClr val="006699"/>
                </a:solidFill>
              </a:rPr>
              <a:t>m</a:t>
            </a:r>
            <a:r>
              <a:rPr lang="pl-PL" dirty="0" smtClean="0"/>
              <a:t> </a:t>
            </a:r>
          </a:p>
          <a:p>
            <a:pPr marL="0" indent="0" eaLnBrk="1" hangingPunct="1">
              <a:buNone/>
            </a:pPr>
            <a:endParaRPr lang="pl-PL" sz="1800" dirty="0" smtClean="0"/>
          </a:p>
          <a:p>
            <a:pPr marL="0" indent="0" eaLnBrk="1" hangingPunct="1">
              <a:buNone/>
            </a:pPr>
            <a:r>
              <a:rPr lang="pl-PL" sz="1800" dirty="0" smtClean="0"/>
              <a:t>gdzie, </a:t>
            </a:r>
            <a:br>
              <a:rPr lang="pl-PL" sz="1800" dirty="0" smtClean="0"/>
            </a:br>
            <a:r>
              <a:rPr lang="pl-PL" sz="1800" dirty="0" smtClean="0"/>
              <a:t>indeks </a:t>
            </a:r>
            <a:r>
              <a:rPr lang="pl-PL" sz="1800" i="1" dirty="0" smtClean="0">
                <a:solidFill>
                  <a:srgbClr val="006699"/>
                </a:solidFill>
              </a:rPr>
              <a:t>i</a:t>
            </a:r>
            <a:r>
              <a:rPr lang="pl-PL" sz="1800" dirty="0" smtClean="0"/>
              <a:t> określa daną grupę; indeksy </a:t>
            </a:r>
            <a:r>
              <a:rPr lang="pl-PL" sz="1800" i="1" dirty="0" smtClean="0">
                <a:solidFill>
                  <a:srgbClr val="006699"/>
                </a:solidFill>
              </a:rPr>
              <a:t>1, 2, ..., m</a:t>
            </a:r>
            <a:r>
              <a:rPr lang="pl-PL" sz="1800" dirty="0" smtClean="0"/>
              <a:t> określają </a:t>
            </a:r>
            <a:r>
              <a:rPr lang="pl-PL" sz="1800" i="1" dirty="0" smtClean="0">
                <a:solidFill>
                  <a:srgbClr val="006699"/>
                </a:solidFill>
              </a:rPr>
              <a:t>m</a:t>
            </a:r>
            <a:r>
              <a:rPr lang="pl-PL" sz="1800" dirty="0" smtClean="0">
                <a:solidFill>
                  <a:srgbClr val="006699"/>
                </a:solidFill>
              </a:rPr>
              <a:t> </a:t>
            </a:r>
            <a:r>
              <a:rPr lang="pl-PL" sz="1800" dirty="0" smtClean="0"/>
              <a:t>zmiennych; </a:t>
            </a:r>
            <a:br>
              <a:rPr lang="pl-PL" sz="1800" dirty="0" smtClean="0"/>
            </a:br>
            <a:r>
              <a:rPr lang="pl-PL" sz="1800" i="1" dirty="0" smtClean="0">
                <a:solidFill>
                  <a:srgbClr val="006699"/>
                </a:solidFill>
              </a:rPr>
              <a:t>c</a:t>
            </a:r>
            <a:r>
              <a:rPr lang="pl-PL" sz="1800" i="1" baseline="-25000" dirty="0" smtClean="0">
                <a:solidFill>
                  <a:srgbClr val="006699"/>
                </a:solidFill>
              </a:rPr>
              <a:t>i</a:t>
            </a:r>
            <a:r>
              <a:rPr lang="pl-PL" sz="1800" dirty="0" smtClean="0"/>
              <a:t> jest stałą dla </a:t>
            </a:r>
            <a:r>
              <a:rPr lang="pl-PL" sz="1800" i="1" dirty="0" smtClean="0">
                <a:solidFill>
                  <a:srgbClr val="006699"/>
                </a:solidFill>
              </a:rPr>
              <a:t>i</a:t>
            </a:r>
            <a:r>
              <a:rPr lang="pl-PL" sz="1800" dirty="0" smtClean="0"/>
              <a:t>-tej grupy, </a:t>
            </a:r>
            <a:br>
              <a:rPr lang="pl-PL" sz="1800" dirty="0" smtClean="0"/>
            </a:br>
            <a:r>
              <a:rPr lang="pl-PL" sz="1800" i="1" dirty="0" smtClean="0">
                <a:solidFill>
                  <a:srgbClr val="006699"/>
                </a:solidFill>
              </a:rPr>
              <a:t>w</a:t>
            </a:r>
            <a:r>
              <a:rPr lang="pl-PL" sz="1800" i="1" baseline="-25000" dirty="0" smtClean="0">
                <a:solidFill>
                  <a:srgbClr val="006699"/>
                </a:solidFill>
              </a:rPr>
              <a:t>ij</a:t>
            </a:r>
            <a:r>
              <a:rPr lang="pl-PL" sz="1800" dirty="0" smtClean="0"/>
              <a:t> jest wagą dla </a:t>
            </a:r>
            <a:r>
              <a:rPr lang="pl-PL" sz="1800" i="1" dirty="0" err="1" smtClean="0">
                <a:solidFill>
                  <a:srgbClr val="006699"/>
                </a:solidFill>
              </a:rPr>
              <a:t>j</a:t>
            </a:r>
            <a:r>
              <a:rPr lang="pl-PL" sz="1800" dirty="0" err="1" smtClean="0"/>
              <a:t>-tej</a:t>
            </a:r>
            <a:r>
              <a:rPr lang="pl-PL" sz="1800" dirty="0" smtClean="0"/>
              <a:t> zmiennej przy obliczaniu wartości klasyfikacyjnej dla </a:t>
            </a:r>
            <a:r>
              <a:rPr lang="pl-PL" sz="1800" i="1" dirty="0" smtClean="0">
                <a:solidFill>
                  <a:srgbClr val="006699"/>
                </a:solidFill>
              </a:rPr>
              <a:t>i</a:t>
            </a:r>
            <a:r>
              <a:rPr lang="pl-PL" sz="1800" dirty="0" smtClean="0"/>
              <a:t>-tej grupy; </a:t>
            </a:r>
            <a:br>
              <a:rPr lang="pl-PL" sz="1800" dirty="0" smtClean="0"/>
            </a:br>
            <a:r>
              <a:rPr lang="pl-PL" sz="1800" i="1" dirty="0" err="1" smtClean="0">
                <a:solidFill>
                  <a:srgbClr val="006699"/>
                </a:solidFill>
              </a:rPr>
              <a:t>x</a:t>
            </a:r>
            <a:r>
              <a:rPr lang="pl-PL" sz="1800" i="1" baseline="-25000" dirty="0" err="1" smtClean="0">
                <a:solidFill>
                  <a:srgbClr val="006699"/>
                </a:solidFill>
              </a:rPr>
              <a:t>j</a:t>
            </a:r>
            <a:r>
              <a:rPr lang="pl-PL" sz="1800" dirty="0" smtClean="0"/>
              <a:t> jest wartością obserwowaną dla danego przypadku dla </a:t>
            </a:r>
            <a:r>
              <a:rPr lang="pl-PL" sz="1800" i="1" dirty="0" err="1" smtClean="0">
                <a:solidFill>
                  <a:srgbClr val="006699"/>
                </a:solidFill>
              </a:rPr>
              <a:t>j</a:t>
            </a:r>
            <a:r>
              <a:rPr lang="pl-PL" sz="1800" dirty="0" err="1" smtClean="0"/>
              <a:t>-tej</a:t>
            </a:r>
            <a:r>
              <a:rPr lang="pl-PL" sz="1800" dirty="0" smtClean="0"/>
              <a:t> zmiennej. </a:t>
            </a:r>
            <a:br>
              <a:rPr lang="pl-PL" sz="1800" dirty="0" smtClean="0"/>
            </a:br>
            <a:r>
              <a:rPr lang="pl-PL" sz="1800" i="1" dirty="0" smtClean="0">
                <a:solidFill>
                  <a:srgbClr val="006699"/>
                </a:solidFill>
              </a:rPr>
              <a:t>S</a:t>
            </a:r>
            <a:r>
              <a:rPr lang="pl-PL" sz="1800" i="1" baseline="-25000" dirty="0" smtClean="0">
                <a:solidFill>
                  <a:srgbClr val="006699"/>
                </a:solidFill>
              </a:rPr>
              <a:t>i</a:t>
            </a:r>
            <a:r>
              <a:rPr lang="pl-PL" sz="1800" baseline="-25000" dirty="0" smtClean="0"/>
              <a:t> </a:t>
            </a:r>
            <a:r>
              <a:rPr lang="pl-PL" sz="1800" dirty="0" smtClean="0"/>
              <a:t>oznacza wynikową wartość klasyfikacyjną.</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stopki 3"/>
          <p:cNvSpPr>
            <a:spLocks noGrp="1"/>
          </p:cNvSpPr>
          <p:nvPr>
            <p:ph type="ftr" sz="quarter" idx="10"/>
          </p:nvPr>
        </p:nvSpPr>
        <p:spPr>
          <a:noFill/>
        </p:spPr>
        <p:txBody>
          <a:bodyPr/>
          <a:lstStyle/>
          <a:p>
            <a:r>
              <a:rPr lang="pl-PL"/>
              <a:t>KISIM, WIMiIP, AGH</a:t>
            </a:r>
          </a:p>
        </p:txBody>
      </p:sp>
      <p:sp>
        <p:nvSpPr>
          <p:cNvPr id="30723" name="Rectangle 2"/>
          <p:cNvSpPr>
            <a:spLocks noGrp="1" noChangeArrowheads="1"/>
          </p:cNvSpPr>
          <p:nvPr>
            <p:ph type="title"/>
          </p:nvPr>
        </p:nvSpPr>
        <p:spPr/>
        <p:txBody>
          <a:bodyPr/>
          <a:lstStyle/>
          <a:p>
            <a:pPr eaLnBrk="1" hangingPunct="1"/>
            <a:r>
              <a:rPr lang="pl-PL" dirty="0" smtClean="0"/>
              <a:t>Prawdopodobieństwa klasyfikacyjne </a:t>
            </a:r>
            <a:r>
              <a:rPr lang="pl-PL" i="1" dirty="0" smtClean="0">
                <a:solidFill>
                  <a:srgbClr val="006699"/>
                </a:solidFill>
              </a:rPr>
              <a:t>a priori</a:t>
            </a:r>
          </a:p>
        </p:txBody>
      </p:sp>
      <p:sp>
        <p:nvSpPr>
          <p:cNvPr id="30724" name="Rectangle 3"/>
          <p:cNvSpPr>
            <a:spLocks noGrp="1" noChangeArrowheads="1"/>
          </p:cNvSpPr>
          <p:nvPr>
            <p:ph type="body" idx="1"/>
          </p:nvPr>
        </p:nvSpPr>
        <p:spPr>
          <a:xfrm>
            <a:off x="250825" y="1052513"/>
            <a:ext cx="8713788" cy="5472112"/>
          </a:xfrm>
        </p:spPr>
        <p:txBody>
          <a:bodyPr/>
          <a:lstStyle/>
          <a:p>
            <a:pPr eaLnBrk="1" hangingPunct="1"/>
            <a:r>
              <a:rPr lang="pl-PL" sz="2000" dirty="0" smtClean="0"/>
              <a:t>Czasami wiemy, że w </a:t>
            </a:r>
            <a:r>
              <a:rPr lang="pl-PL" sz="2000" dirty="0" smtClean="0">
                <a:solidFill>
                  <a:srgbClr val="006699"/>
                </a:solidFill>
              </a:rPr>
              <a:t>jednej z grup jest więcej</a:t>
            </a:r>
            <a:r>
              <a:rPr lang="pl-PL" sz="2000" dirty="0" smtClean="0"/>
              <a:t> obserwacji niż w jakiejś innej; zatem prawdopodobieństwo </a:t>
            </a:r>
            <a:r>
              <a:rPr lang="pl-PL" sz="2000" i="1" dirty="0" smtClean="0"/>
              <a:t>a priori</a:t>
            </a:r>
            <a:r>
              <a:rPr lang="pl-PL" sz="2000" dirty="0" smtClean="0"/>
              <a:t>, że przypadek należy do tej grupy, jest większe. </a:t>
            </a:r>
          </a:p>
          <a:p>
            <a:pPr eaLnBrk="1" hangingPunct="1"/>
            <a:r>
              <a:rPr lang="pl-PL" sz="2000" dirty="0" smtClean="0"/>
              <a:t>Należy zadać sobie pytanie, czy nierówna liczba przypadków w różnych grupach w próbie jest odzwierciedleniem rzeczywistego </a:t>
            </a:r>
            <a:r>
              <a:rPr lang="pl-PL" sz="2000" dirty="0" smtClean="0">
                <a:solidFill>
                  <a:srgbClr val="006699"/>
                </a:solidFill>
              </a:rPr>
              <a:t>rozkładu w populacji</a:t>
            </a:r>
            <a:r>
              <a:rPr lang="pl-PL" sz="2000" dirty="0" smtClean="0"/>
              <a:t>, czy jest to tylko efekt losowania.</a:t>
            </a:r>
          </a:p>
          <a:p>
            <a:pPr eaLnBrk="1" hangingPunct="1"/>
            <a:r>
              <a:rPr lang="pl-PL" sz="2000" dirty="0" smtClean="0"/>
              <a:t>Na przykład, jeśli wiemy, że 60% absolwentów szkoły średniej zwykle wstępuje na studia (20% idzie do szkoły pomaturalnej, a pozostałe 20% do pracy), to nasze przewidywanie: </a:t>
            </a:r>
            <a:r>
              <a:rPr lang="pl-PL" sz="2000" i="1" dirty="0" smtClean="0">
                <a:solidFill>
                  <a:srgbClr val="006699"/>
                </a:solidFill>
              </a:rPr>
              <a:t>a priori</a:t>
            </a:r>
            <a:r>
              <a:rPr lang="pl-PL" sz="2000" dirty="0" smtClean="0"/>
              <a:t>  przy takich samych pozostałych warunkach, </a:t>
            </a:r>
            <a:r>
              <a:rPr lang="pl-PL" sz="2000" dirty="0" smtClean="0">
                <a:solidFill>
                  <a:srgbClr val="006699"/>
                </a:solidFill>
              </a:rPr>
              <a:t>jest bardziej prawdopodobne</a:t>
            </a:r>
            <a:r>
              <a:rPr lang="pl-PL" sz="2000" dirty="0" smtClean="0"/>
              <a:t>, że uczeń pójdzie na studia, niż że wybierze którąś z pozostałych możliwości. </a:t>
            </a:r>
          </a:p>
          <a:p>
            <a:pPr eaLnBrk="1" hangingPunct="1"/>
            <a:r>
              <a:rPr lang="pl-PL" sz="2000" dirty="0" smtClean="0"/>
              <a:t>Analiza dyskryminacyjna umożliwia określenie różnych prawdopodobieństw </a:t>
            </a:r>
            <a:r>
              <a:rPr lang="pl-PL" sz="2000" i="1" dirty="0" smtClean="0"/>
              <a:t>a priori</a:t>
            </a:r>
            <a:r>
              <a:rPr lang="pl-PL" sz="2000" dirty="0" smtClean="0"/>
              <a:t>, które zostaną następnie wykorzystanie do </a:t>
            </a:r>
            <a:r>
              <a:rPr lang="pl-PL" sz="2000" dirty="0" smtClean="0">
                <a:solidFill>
                  <a:srgbClr val="006699"/>
                </a:solidFill>
              </a:rPr>
              <a:t>skorygowania klasyfikacji przypadków</a:t>
            </a:r>
            <a:r>
              <a:rPr lang="pl-PL" sz="2000" dirty="0" smtClean="0"/>
              <a:t> (i obliczenia prawdopodobieństw </a:t>
            </a:r>
            <a:r>
              <a:rPr lang="pl-PL" sz="2000" i="1" dirty="0" smtClean="0">
                <a:solidFill>
                  <a:srgbClr val="006699"/>
                </a:solidFill>
              </a:rPr>
              <a:t>a posteriori</a:t>
            </a:r>
            <a:r>
              <a:rPr lang="pl-PL" sz="2000" dirty="0" smtClean="0"/>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stopki 3"/>
          <p:cNvSpPr>
            <a:spLocks noGrp="1"/>
          </p:cNvSpPr>
          <p:nvPr>
            <p:ph type="ftr" sz="quarter" idx="10"/>
          </p:nvPr>
        </p:nvSpPr>
        <p:spPr>
          <a:noFill/>
        </p:spPr>
        <p:txBody>
          <a:bodyPr/>
          <a:lstStyle/>
          <a:p>
            <a:r>
              <a:rPr lang="pl-PL"/>
              <a:t>KISIM, WIMiIP, AGH</a:t>
            </a:r>
          </a:p>
        </p:txBody>
      </p:sp>
      <p:sp>
        <p:nvSpPr>
          <p:cNvPr id="32771" name="Rectangle 2"/>
          <p:cNvSpPr>
            <a:spLocks noGrp="1" noChangeArrowheads="1"/>
          </p:cNvSpPr>
          <p:nvPr>
            <p:ph type="title"/>
          </p:nvPr>
        </p:nvSpPr>
        <p:spPr/>
        <p:txBody>
          <a:bodyPr/>
          <a:lstStyle/>
          <a:p>
            <a:pPr eaLnBrk="1" hangingPunct="1"/>
            <a:r>
              <a:rPr lang="pl-PL" smtClean="0"/>
              <a:t>Macierz klasyfikacji </a:t>
            </a:r>
          </a:p>
        </p:txBody>
      </p:sp>
      <p:sp>
        <p:nvSpPr>
          <p:cNvPr id="32772" name="Rectangle 3"/>
          <p:cNvSpPr>
            <a:spLocks noGrp="1" noChangeArrowheads="1"/>
          </p:cNvSpPr>
          <p:nvPr>
            <p:ph type="body" idx="1"/>
          </p:nvPr>
        </p:nvSpPr>
        <p:spPr/>
        <p:txBody>
          <a:bodyPr/>
          <a:lstStyle/>
          <a:p>
            <a:pPr eaLnBrk="1" hangingPunct="1"/>
            <a:r>
              <a:rPr lang="pl-PL" smtClean="0"/>
              <a:t>W celu rozstrzygnięcia, na ile dobrze bieżące funkcje klasyfikacyjne pozwalają przewidzieć przynależność przypadków do grupy oglądamy </a:t>
            </a:r>
            <a:r>
              <a:rPr lang="pl-PL" i="1" smtClean="0">
                <a:solidFill>
                  <a:srgbClr val="006699"/>
                </a:solidFill>
              </a:rPr>
              <a:t>macierz klasyfikacji</a:t>
            </a:r>
            <a:r>
              <a:rPr lang="pl-PL" smtClean="0"/>
              <a:t>. </a:t>
            </a:r>
          </a:p>
          <a:p>
            <a:pPr eaLnBrk="1" hangingPunct="1"/>
            <a:r>
              <a:rPr lang="pl-PL" smtClean="0"/>
              <a:t>Macierz klasyfikacji pokazuje liczbę przypadków, które zostały poprawnie sklasyfikowane (na przekątnej macierzy) oraz tych, które zostały błędnie zaklasyfikowane. </a:t>
            </a:r>
          </a:p>
        </p:txBody>
      </p:sp>
      <p:pic>
        <p:nvPicPr>
          <p:cNvPr id="5" name="Picture 17" descr="rys_9_30"/>
          <p:cNvPicPr>
            <a:picLocks noChangeAspect="1" noChangeArrowheads="1"/>
          </p:cNvPicPr>
          <p:nvPr/>
        </p:nvPicPr>
        <p:blipFill>
          <a:blip r:embed="rId2" cstate="print"/>
          <a:srcRect/>
          <a:stretch>
            <a:fillRect/>
          </a:stretch>
        </p:blipFill>
        <p:spPr bwMode="auto">
          <a:xfrm>
            <a:off x="1835696" y="4005064"/>
            <a:ext cx="4742308" cy="2304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stopki 3"/>
          <p:cNvSpPr>
            <a:spLocks noGrp="1"/>
          </p:cNvSpPr>
          <p:nvPr>
            <p:ph type="ftr" sz="quarter" idx="10"/>
          </p:nvPr>
        </p:nvSpPr>
        <p:spPr>
          <a:noFill/>
        </p:spPr>
        <p:txBody>
          <a:bodyPr/>
          <a:lstStyle/>
          <a:p>
            <a:r>
              <a:rPr lang="pl-PL"/>
              <a:t>KISIM, WIMiIP, AGH</a:t>
            </a:r>
          </a:p>
        </p:txBody>
      </p:sp>
      <p:sp>
        <p:nvSpPr>
          <p:cNvPr id="33795" name="Rectangle 2"/>
          <p:cNvSpPr>
            <a:spLocks noGrp="1" noChangeArrowheads="1"/>
          </p:cNvSpPr>
          <p:nvPr>
            <p:ph type="title"/>
          </p:nvPr>
        </p:nvSpPr>
        <p:spPr/>
        <p:txBody>
          <a:bodyPr/>
          <a:lstStyle/>
          <a:p>
            <a:pPr eaLnBrk="1" hangingPunct="1"/>
            <a:r>
              <a:rPr lang="pl-PL" smtClean="0"/>
              <a:t>Analiza dyskryminacyjna</a:t>
            </a:r>
          </a:p>
        </p:txBody>
      </p:sp>
      <p:sp>
        <p:nvSpPr>
          <p:cNvPr id="33796" name="Rectangle 3"/>
          <p:cNvSpPr>
            <a:spLocks noGrp="1" noChangeArrowheads="1"/>
          </p:cNvSpPr>
          <p:nvPr>
            <p:ph type="body" idx="1"/>
          </p:nvPr>
        </p:nvSpPr>
        <p:spPr/>
        <p:txBody>
          <a:bodyPr/>
          <a:lstStyle/>
          <a:p>
            <a:pPr eaLnBrk="1" hangingPunct="1">
              <a:lnSpc>
                <a:spcPct val="90000"/>
              </a:lnSpc>
            </a:pPr>
            <a:r>
              <a:rPr lang="pl-PL" smtClean="0"/>
              <a:t>jest stosowana do rozstrzygania, </a:t>
            </a:r>
            <a:r>
              <a:rPr lang="pl-PL" smtClean="0">
                <a:solidFill>
                  <a:srgbClr val="006699"/>
                </a:solidFill>
              </a:rPr>
              <a:t>które zmienne</a:t>
            </a:r>
            <a:r>
              <a:rPr lang="pl-PL" smtClean="0"/>
              <a:t> pozwalają w najlepszy sposób dzielić dany zbiór przypadków na klasy.</a:t>
            </a:r>
          </a:p>
          <a:p>
            <a:pPr eaLnBrk="1" hangingPunct="1">
              <a:lnSpc>
                <a:spcPct val="90000"/>
              </a:lnSpc>
            </a:pPr>
            <a:r>
              <a:rPr lang="pl-PL" smtClean="0"/>
              <a:t>główna idea analizy funkcji dyskryminacyjnej to rozstrzyganie, czy grupy różnią się ze względu na </a:t>
            </a:r>
            <a:r>
              <a:rPr lang="pl-PL" smtClean="0">
                <a:solidFill>
                  <a:srgbClr val="006699"/>
                </a:solidFill>
              </a:rPr>
              <a:t>średnią</a:t>
            </a:r>
            <a:r>
              <a:rPr lang="pl-PL" smtClean="0"/>
              <a:t> pewnej zmiennej, a następnie wykorzystanie tej zmiennej do </a:t>
            </a:r>
            <a:r>
              <a:rPr lang="pl-PL" smtClean="0">
                <a:solidFill>
                  <a:srgbClr val="006699"/>
                </a:solidFill>
              </a:rPr>
              <a:t>przewidywania </a:t>
            </a:r>
            <a:r>
              <a:rPr lang="pl-PL" smtClean="0"/>
              <a:t>przynależności do grupy (np. nowych przypadków). </a:t>
            </a:r>
          </a:p>
          <a:p>
            <a:pPr eaLnBrk="1" hangingPunct="1">
              <a:lnSpc>
                <a:spcPct val="90000"/>
              </a:lnSpc>
            </a:pPr>
            <a:r>
              <a:rPr lang="pl-PL" smtClean="0"/>
              <a:t>np. w badaniach </a:t>
            </a:r>
            <a:r>
              <a:rPr lang="pl-PL" smtClean="0">
                <a:solidFill>
                  <a:srgbClr val="006699"/>
                </a:solidFill>
              </a:rPr>
              <a:t>medycznych</a:t>
            </a:r>
            <a:r>
              <a:rPr lang="pl-PL" smtClean="0"/>
              <a:t> można rejestrować różne zmienne związane ze stanem zdrowia pacjentów, aby sprawdzić, które zmienne </a:t>
            </a:r>
            <a:r>
              <a:rPr lang="pl-PL" smtClean="0">
                <a:solidFill>
                  <a:srgbClr val="006699"/>
                </a:solidFill>
              </a:rPr>
              <a:t>najlepiej prorokują</a:t>
            </a:r>
            <a:r>
              <a:rPr lang="pl-PL" smtClean="0"/>
              <a:t>, czy pacjent </a:t>
            </a:r>
            <a:r>
              <a:rPr lang="pl-PL" smtClean="0">
                <a:solidFill>
                  <a:srgbClr val="006699"/>
                </a:solidFill>
              </a:rPr>
              <a:t>ma szansę</a:t>
            </a:r>
            <a:r>
              <a:rPr lang="pl-PL" smtClean="0"/>
              <a:t> na zupełne wyleczenie (grupa 1), częściowe wyleczenie (grupa 2), czy nie ma szans (grupa 3) na wyleczenie.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stopki 3"/>
          <p:cNvSpPr>
            <a:spLocks noGrp="1"/>
          </p:cNvSpPr>
          <p:nvPr>
            <p:ph type="ftr" sz="quarter" idx="10"/>
          </p:nvPr>
        </p:nvSpPr>
        <p:spPr>
          <a:noFill/>
        </p:spPr>
        <p:txBody>
          <a:bodyPr/>
          <a:lstStyle/>
          <a:p>
            <a:r>
              <a:rPr lang="pl-PL"/>
              <a:t>KISIM, WIMiIP, AGH</a:t>
            </a:r>
          </a:p>
        </p:txBody>
      </p:sp>
      <p:sp>
        <p:nvSpPr>
          <p:cNvPr id="34819" name="Rectangle 2"/>
          <p:cNvSpPr>
            <a:spLocks noGrp="1" noChangeArrowheads="1"/>
          </p:cNvSpPr>
          <p:nvPr>
            <p:ph type="title"/>
          </p:nvPr>
        </p:nvSpPr>
        <p:spPr/>
        <p:txBody>
          <a:bodyPr/>
          <a:lstStyle/>
          <a:p>
            <a:pPr eaLnBrk="1" hangingPunct="1"/>
            <a:r>
              <a:rPr lang="pl-PL" smtClean="0"/>
              <a:t>Podejście obliczeniowe </a:t>
            </a:r>
          </a:p>
        </p:txBody>
      </p:sp>
      <p:sp>
        <p:nvSpPr>
          <p:cNvPr id="34820" name="Rectangle 3"/>
          <p:cNvSpPr>
            <a:spLocks noGrp="1" noChangeArrowheads="1"/>
          </p:cNvSpPr>
          <p:nvPr>
            <p:ph type="body" idx="1"/>
          </p:nvPr>
        </p:nvSpPr>
        <p:spPr/>
        <p:txBody>
          <a:bodyPr/>
          <a:lstStyle/>
          <a:p>
            <a:pPr eaLnBrk="1" hangingPunct="1"/>
            <a:r>
              <a:rPr lang="pl-PL" smtClean="0"/>
              <a:t>Z rachunkowego punktu widzenia, analiza funkcji dyskryminacyjnej jest bardzo podobna do </a:t>
            </a:r>
            <a:r>
              <a:rPr lang="pl-PL" smtClean="0">
                <a:solidFill>
                  <a:srgbClr val="006699"/>
                </a:solidFill>
              </a:rPr>
              <a:t>analizy wariancji</a:t>
            </a:r>
            <a:r>
              <a:rPr lang="pl-PL" smtClean="0"/>
              <a:t> (ANOVA). </a:t>
            </a:r>
          </a:p>
          <a:p>
            <a:pPr eaLnBrk="1" hangingPunct="1"/>
            <a:r>
              <a:rPr lang="pl-PL" smtClean="0"/>
              <a:t>np. mierzymy </a:t>
            </a:r>
            <a:r>
              <a:rPr lang="pl-PL" smtClean="0">
                <a:solidFill>
                  <a:srgbClr val="006699"/>
                </a:solidFill>
              </a:rPr>
              <a:t>wzrost</a:t>
            </a:r>
            <a:r>
              <a:rPr lang="pl-PL" smtClean="0"/>
              <a:t> w losowej próbie 50 mężczyzn i 50 kobiet. Kobiety nie są, przeciętnie, tak wysokie jak mężczyźni, a różnica ta znajdzie odbicie w różnicy średnich (dla zmiennej </a:t>
            </a:r>
            <a:r>
              <a:rPr lang="pl-PL" i="1" smtClean="0"/>
              <a:t>Wzrost</a:t>
            </a:r>
            <a:r>
              <a:rPr lang="pl-PL" smtClean="0"/>
              <a:t>). Dlatego zmienna wzrost pozwala nam </a:t>
            </a:r>
            <a:r>
              <a:rPr lang="pl-PL" smtClean="0">
                <a:solidFill>
                  <a:srgbClr val="006699"/>
                </a:solidFill>
              </a:rPr>
              <a:t>zróżnicować mężczyzn i kobiety</a:t>
            </a:r>
            <a:r>
              <a:rPr lang="pl-PL" smtClean="0"/>
              <a:t> </a:t>
            </a:r>
            <a:r>
              <a:rPr lang="pl-PL" smtClean="0">
                <a:solidFill>
                  <a:srgbClr val="006699"/>
                </a:solidFill>
              </a:rPr>
              <a:t>z </a:t>
            </a:r>
            <a:r>
              <a:rPr lang="pl-PL" i="1" smtClean="0">
                <a:solidFill>
                  <a:srgbClr val="006699"/>
                </a:solidFill>
              </a:rPr>
              <a:t>większym niż przypadkowe</a:t>
            </a:r>
            <a:r>
              <a:rPr lang="pl-PL" smtClean="0"/>
              <a:t> prawdopodobieństwem: </a:t>
            </a:r>
          </a:p>
          <a:p>
            <a:pPr eaLnBrk="1" hangingPunct="1"/>
            <a:r>
              <a:rPr lang="pl-PL" i="1" smtClean="0"/>
              <a:t>jeśli osoba jest wysoka, to prawdopodobnie jest mężczyzną, jeśli osoba jest niska, to prawdopodobnie jest kobietą.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9635" name="Rectangle 2"/>
          <p:cNvSpPr>
            <a:spLocks noGrp="1" noChangeArrowheads="1"/>
          </p:cNvSpPr>
          <p:nvPr>
            <p:ph type="title"/>
          </p:nvPr>
        </p:nvSpPr>
        <p:spPr/>
        <p:txBody>
          <a:bodyPr/>
          <a:lstStyle/>
          <a:p>
            <a:pPr eaLnBrk="1" hangingPunct="1"/>
            <a:endParaRPr lang="pl-PL" smtClean="0"/>
          </a:p>
        </p:txBody>
      </p:sp>
      <p:sp>
        <p:nvSpPr>
          <p:cNvPr id="69636" name="Rectangle 3"/>
          <p:cNvSpPr>
            <a:spLocks noGrp="1" noChangeArrowheads="1"/>
          </p:cNvSpPr>
          <p:nvPr>
            <p:ph type="body" idx="1"/>
          </p:nvPr>
        </p:nvSpPr>
        <p:spPr/>
        <p:txBody>
          <a:bodyPr/>
          <a:lstStyle/>
          <a:p>
            <a:pPr eaLnBrk="1" hangingPunct="1"/>
            <a:endParaRPr lang="pl-PL" smtClean="0"/>
          </a:p>
        </p:txBody>
      </p:sp>
      <p:pic>
        <p:nvPicPr>
          <p:cNvPr id="69637" name="Picture 4"/>
          <p:cNvPicPr>
            <a:picLocks noChangeAspect="1" noChangeArrowheads="1"/>
          </p:cNvPicPr>
          <p:nvPr/>
        </p:nvPicPr>
        <p:blipFill>
          <a:blip r:embed="rId2" cstate="print"/>
          <a:srcRect/>
          <a:stretch>
            <a:fillRect/>
          </a:stretch>
        </p:blipFill>
        <p:spPr bwMode="auto">
          <a:xfrm>
            <a:off x="214313" y="790575"/>
            <a:ext cx="871537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stopki 3"/>
          <p:cNvSpPr>
            <a:spLocks noGrp="1"/>
          </p:cNvSpPr>
          <p:nvPr>
            <p:ph type="ftr" sz="quarter" idx="10"/>
          </p:nvPr>
        </p:nvSpPr>
        <p:spPr>
          <a:noFill/>
        </p:spPr>
        <p:txBody>
          <a:bodyPr/>
          <a:lstStyle/>
          <a:p>
            <a:r>
              <a:rPr lang="pl-PL"/>
              <a:t>KISIM, WIMiIP, AGH</a:t>
            </a:r>
          </a:p>
        </p:txBody>
      </p:sp>
      <p:sp>
        <p:nvSpPr>
          <p:cNvPr id="35843" name="Rectangle 2"/>
          <p:cNvSpPr>
            <a:spLocks noGrp="1" noChangeArrowheads="1"/>
          </p:cNvSpPr>
          <p:nvPr>
            <p:ph type="title"/>
          </p:nvPr>
        </p:nvSpPr>
        <p:spPr/>
        <p:txBody>
          <a:bodyPr/>
          <a:lstStyle/>
          <a:p>
            <a:pPr eaLnBrk="1" hangingPunct="1"/>
            <a:r>
              <a:rPr lang="pl-PL" i="1" smtClean="0"/>
              <a:t>ANOVA</a:t>
            </a:r>
          </a:p>
        </p:txBody>
      </p:sp>
      <p:sp>
        <p:nvSpPr>
          <p:cNvPr id="35844" name="Rectangle 3"/>
          <p:cNvSpPr>
            <a:spLocks noGrp="1" noChangeArrowheads="1"/>
          </p:cNvSpPr>
          <p:nvPr>
            <p:ph type="body" idx="1"/>
          </p:nvPr>
        </p:nvSpPr>
        <p:spPr/>
        <p:txBody>
          <a:bodyPr/>
          <a:lstStyle/>
          <a:p>
            <a:pPr eaLnBrk="1" hangingPunct="1"/>
            <a:r>
              <a:rPr lang="pl-PL" dirty="0" smtClean="0"/>
              <a:t>zagadnienie funkcji dyskryminacyjnej może być przeformułowane na problem jednoczynnikowej analizy wariancji (</a:t>
            </a:r>
            <a:r>
              <a:rPr lang="pl-PL" i="1" dirty="0" smtClean="0">
                <a:solidFill>
                  <a:srgbClr val="006699"/>
                </a:solidFill>
              </a:rPr>
              <a:t>ANOVA</a:t>
            </a:r>
            <a:r>
              <a:rPr lang="pl-PL" dirty="0" smtClean="0"/>
              <a:t>). </a:t>
            </a:r>
          </a:p>
          <a:p>
            <a:pPr eaLnBrk="1" hangingPunct="1"/>
            <a:r>
              <a:rPr lang="pl-PL" dirty="0" smtClean="0"/>
              <a:t>można zapytać, czy dwie (lub więcej) grupy różnią się istotnie od siebie ze względu na średnią pewnej zmiennej.</a:t>
            </a:r>
          </a:p>
          <a:p>
            <a:pPr eaLnBrk="1" hangingPunct="1"/>
            <a:r>
              <a:rPr lang="pl-PL" dirty="0" smtClean="0"/>
              <a:t>jeśli średnie pewnej zmiennej są istotnie różne w różnych grupach, to możemy powiedzieć, że ta zmienna dyskryminuje te grupy. </a:t>
            </a:r>
          </a:p>
          <a:p>
            <a:pPr eaLnBrk="1" hangingPunct="1"/>
            <a:r>
              <a:rPr lang="pl-PL" dirty="0" smtClean="0"/>
              <a:t>aby rozstrzygnąć, czy są jakieś istotne różnice (odnośnie wszystkich zmiennych) między grupami, możemy porównać </a:t>
            </a:r>
            <a:r>
              <a:rPr lang="pl-PL" dirty="0" smtClean="0">
                <a:solidFill>
                  <a:srgbClr val="006699"/>
                </a:solidFill>
              </a:rPr>
              <a:t>macierze całkowitych wariancji i kowariancji</a:t>
            </a:r>
            <a:r>
              <a:rPr lang="pl-PL" dirty="0" smtClean="0"/>
              <a:t> przy pomocy wielowymiarowych </a:t>
            </a:r>
            <a:r>
              <a:rPr lang="pl-PL" dirty="0" smtClean="0">
                <a:solidFill>
                  <a:srgbClr val="006699"/>
                </a:solidFill>
              </a:rPr>
              <a:t>testów F</a:t>
            </a:r>
            <a:r>
              <a:rPr lang="pl-PL" dirty="0" smtClean="0"/>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stopki 3"/>
          <p:cNvSpPr>
            <a:spLocks noGrp="1"/>
          </p:cNvSpPr>
          <p:nvPr>
            <p:ph type="ftr" sz="quarter" idx="10"/>
          </p:nvPr>
        </p:nvSpPr>
        <p:spPr>
          <a:noFill/>
        </p:spPr>
        <p:txBody>
          <a:bodyPr/>
          <a:lstStyle/>
          <a:p>
            <a:r>
              <a:rPr lang="pl-PL"/>
              <a:t>KISIM, WIMiIP, AGH</a:t>
            </a:r>
          </a:p>
        </p:txBody>
      </p:sp>
      <p:sp>
        <p:nvSpPr>
          <p:cNvPr id="36867" name="Rectangle 2"/>
          <p:cNvSpPr>
            <a:spLocks noGrp="1" noChangeArrowheads="1"/>
          </p:cNvSpPr>
          <p:nvPr>
            <p:ph type="title"/>
          </p:nvPr>
        </p:nvSpPr>
        <p:spPr/>
        <p:txBody>
          <a:bodyPr/>
          <a:lstStyle/>
          <a:p>
            <a:pPr eaLnBrk="1" hangingPunct="1"/>
            <a:r>
              <a:rPr lang="pl-PL" smtClean="0"/>
              <a:t>Założenia analizy dyskryminacyjnej</a:t>
            </a:r>
          </a:p>
        </p:txBody>
      </p:sp>
      <p:sp>
        <p:nvSpPr>
          <p:cNvPr id="36868" name="Rectangle 3"/>
          <p:cNvSpPr>
            <a:spLocks noGrp="1" noChangeArrowheads="1"/>
          </p:cNvSpPr>
          <p:nvPr>
            <p:ph type="body" idx="1"/>
          </p:nvPr>
        </p:nvSpPr>
        <p:spPr/>
        <p:txBody>
          <a:bodyPr/>
          <a:lstStyle/>
          <a:p>
            <a:pPr eaLnBrk="1" hangingPunct="1">
              <a:lnSpc>
                <a:spcPct val="90000"/>
              </a:lnSpc>
            </a:pPr>
            <a:r>
              <a:rPr lang="pl-PL" dirty="0" smtClean="0"/>
              <a:t>Zmienne wyrażone na skalach liczbowych</a:t>
            </a:r>
          </a:p>
          <a:p>
            <a:pPr lvl="1" eaLnBrk="1" hangingPunct="1">
              <a:lnSpc>
                <a:spcPct val="90000"/>
              </a:lnSpc>
            </a:pPr>
            <a:r>
              <a:rPr lang="pl-PL" dirty="0" smtClean="0"/>
              <a:t>Specjalne podejścia dla zmiennych jakościowych (binaryzacja, model lokacyjny,…)</a:t>
            </a:r>
            <a:endParaRPr lang="pl-PL" dirty="0" smtClean="0">
              <a:solidFill>
                <a:srgbClr val="006699"/>
              </a:solidFill>
            </a:endParaRPr>
          </a:p>
          <a:p>
            <a:pPr eaLnBrk="1" hangingPunct="1">
              <a:lnSpc>
                <a:spcPct val="90000"/>
              </a:lnSpc>
            </a:pPr>
            <a:r>
              <a:rPr lang="pl-PL" b="1" dirty="0" smtClean="0">
                <a:solidFill>
                  <a:srgbClr val="006699"/>
                </a:solidFill>
              </a:rPr>
              <a:t>Rozkład normalny</a:t>
            </a:r>
            <a:r>
              <a:rPr lang="pl-PL" dirty="0" smtClean="0"/>
              <a:t>. Zakłada się, że zmienne reprezentują próbę z wielowymiarowego rozkładu normalnego. </a:t>
            </a:r>
          </a:p>
          <a:p>
            <a:pPr eaLnBrk="1" hangingPunct="1">
              <a:lnSpc>
                <a:spcPct val="90000"/>
              </a:lnSpc>
            </a:pPr>
            <a:r>
              <a:rPr lang="pl-PL" dirty="0" smtClean="0"/>
              <a:t>przy pomocy analizy dyskryminacyjnej bardzo łatwo można tworzyć histogramy rozkładów liczebności. </a:t>
            </a:r>
          </a:p>
          <a:p>
            <a:pPr eaLnBrk="1" hangingPunct="1">
              <a:lnSpc>
                <a:spcPct val="90000"/>
              </a:lnSpc>
            </a:pPr>
            <a:r>
              <a:rPr lang="pl-PL" dirty="0" smtClean="0"/>
              <a:t>naruszanie założenia o normalności zazwyczaj nie jest "zgubne" w tym sensie, że wypadkowe testy istotności itd. pozostają odporne. W module ANOVA/MANOVA znajdują się specjalne testy na normalność rozkładu.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stopki 3"/>
          <p:cNvSpPr>
            <a:spLocks noGrp="1"/>
          </p:cNvSpPr>
          <p:nvPr>
            <p:ph type="ftr" sz="quarter" idx="10"/>
          </p:nvPr>
        </p:nvSpPr>
        <p:spPr>
          <a:noFill/>
        </p:spPr>
        <p:txBody>
          <a:bodyPr/>
          <a:lstStyle/>
          <a:p>
            <a:r>
              <a:rPr lang="pl-PL"/>
              <a:t>KISIM, WIMiIP, AGH</a:t>
            </a:r>
          </a:p>
        </p:txBody>
      </p:sp>
      <p:sp>
        <p:nvSpPr>
          <p:cNvPr id="38915" name="Rectangle 2"/>
          <p:cNvSpPr>
            <a:spLocks noGrp="1" noChangeArrowheads="1"/>
          </p:cNvSpPr>
          <p:nvPr>
            <p:ph type="title"/>
          </p:nvPr>
        </p:nvSpPr>
        <p:spPr/>
        <p:txBody>
          <a:bodyPr/>
          <a:lstStyle/>
          <a:p>
            <a:pPr eaLnBrk="1" hangingPunct="1"/>
            <a:r>
              <a:rPr lang="pl-PL" smtClean="0"/>
              <a:t>Założenia analizy dyskryminacyjnej</a:t>
            </a:r>
          </a:p>
        </p:txBody>
      </p:sp>
      <p:sp>
        <p:nvSpPr>
          <p:cNvPr id="38916" name="Rectangle 3"/>
          <p:cNvSpPr>
            <a:spLocks noGrp="1" noChangeArrowheads="1"/>
          </p:cNvSpPr>
          <p:nvPr>
            <p:ph type="body" idx="1"/>
          </p:nvPr>
        </p:nvSpPr>
        <p:spPr>
          <a:xfrm>
            <a:off x="250825" y="1268413"/>
            <a:ext cx="8713788" cy="5329237"/>
          </a:xfrm>
        </p:spPr>
        <p:txBody>
          <a:bodyPr/>
          <a:lstStyle/>
          <a:p>
            <a:pPr eaLnBrk="1" hangingPunct="1">
              <a:lnSpc>
                <a:spcPct val="90000"/>
              </a:lnSpc>
            </a:pPr>
            <a:r>
              <a:rPr lang="pl-PL" b="1" smtClean="0">
                <a:solidFill>
                  <a:srgbClr val="006699"/>
                </a:solidFill>
              </a:rPr>
              <a:t>Korelacje między średnimi i wariancjami</a:t>
            </a:r>
            <a:r>
              <a:rPr lang="pl-PL" smtClean="0"/>
              <a:t>. </a:t>
            </a:r>
            <a:br>
              <a:rPr lang="pl-PL" smtClean="0"/>
            </a:br>
            <a:r>
              <a:rPr lang="pl-PL" smtClean="0"/>
              <a:t>Podstawowe "rzeczywiste" zagrożenie dla trafności testów istotności pojawia się wówczas, gdy </a:t>
            </a:r>
            <a:r>
              <a:rPr lang="pl-PL" smtClean="0">
                <a:solidFill>
                  <a:srgbClr val="006699"/>
                </a:solidFill>
              </a:rPr>
              <a:t>średnie</a:t>
            </a:r>
            <a:r>
              <a:rPr lang="pl-PL" smtClean="0"/>
              <a:t> zmiennych w grupach są </a:t>
            </a:r>
            <a:r>
              <a:rPr lang="pl-PL" smtClean="0">
                <a:solidFill>
                  <a:srgbClr val="006699"/>
                </a:solidFill>
              </a:rPr>
              <a:t>skorelowane z wariancjami</a:t>
            </a:r>
            <a:r>
              <a:rPr lang="pl-PL" smtClean="0"/>
              <a:t> (lub odchyleniami standardowymi). </a:t>
            </a:r>
          </a:p>
          <a:p>
            <a:pPr eaLnBrk="1" hangingPunct="1">
              <a:lnSpc>
                <a:spcPct val="90000"/>
              </a:lnSpc>
            </a:pPr>
            <a:r>
              <a:rPr lang="pl-PL" smtClean="0"/>
              <a:t>Ogólne testy istotności są oparte na </a:t>
            </a:r>
            <a:r>
              <a:rPr lang="pl-PL" smtClean="0">
                <a:solidFill>
                  <a:srgbClr val="006699"/>
                </a:solidFill>
              </a:rPr>
              <a:t>zgrupowanych wariancjach</a:t>
            </a:r>
            <a:r>
              <a:rPr lang="pl-PL" smtClean="0"/>
              <a:t>, to znaczy na przeciętnej wariancji z wszystkich grup, odbijając się na istotności statystycznej. </a:t>
            </a:r>
          </a:p>
          <a:p>
            <a:pPr eaLnBrk="1" hangingPunct="1">
              <a:lnSpc>
                <a:spcPct val="90000"/>
              </a:lnSpc>
            </a:pPr>
            <a:r>
              <a:rPr lang="pl-PL" smtClean="0"/>
              <a:t>W praktyce, model taki może się pojawić wtedy, gdy jedna z badanych grup zawiera kilka przypadków odstających, które mają duży wpływ na średnie a także zwiększają zmienność. </a:t>
            </a:r>
          </a:p>
          <a:p>
            <a:pPr eaLnBrk="1" hangingPunct="1">
              <a:lnSpc>
                <a:spcPct val="90000"/>
              </a:lnSpc>
            </a:pPr>
            <a:r>
              <a:rPr lang="pl-PL" smtClean="0"/>
              <a:t>Aby ustrzec się przed tym problemem, skontrolujmy statystyki opisowe, to znaczy </a:t>
            </a:r>
            <a:r>
              <a:rPr lang="pl-PL" smtClean="0">
                <a:solidFill>
                  <a:srgbClr val="006699"/>
                </a:solidFill>
              </a:rPr>
              <a:t>średnie i odchylenia standardowe</a:t>
            </a:r>
            <a:r>
              <a:rPr lang="pl-PL" smtClean="0"/>
              <a:t> lub wariancje na okoliczność takich korelacji.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stopki 3"/>
          <p:cNvSpPr>
            <a:spLocks noGrp="1"/>
          </p:cNvSpPr>
          <p:nvPr>
            <p:ph type="ftr" sz="quarter" idx="10"/>
          </p:nvPr>
        </p:nvSpPr>
        <p:spPr>
          <a:noFill/>
        </p:spPr>
        <p:txBody>
          <a:bodyPr/>
          <a:lstStyle/>
          <a:p>
            <a:r>
              <a:rPr lang="pl-PL"/>
              <a:t>KISIM, WIMiIP, AGH</a:t>
            </a:r>
          </a:p>
        </p:txBody>
      </p:sp>
      <p:sp>
        <p:nvSpPr>
          <p:cNvPr id="39939" name="Rectangle 2"/>
          <p:cNvSpPr>
            <a:spLocks noGrp="1" noChangeArrowheads="1"/>
          </p:cNvSpPr>
          <p:nvPr>
            <p:ph type="title"/>
          </p:nvPr>
        </p:nvSpPr>
        <p:spPr/>
        <p:txBody>
          <a:bodyPr/>
          <a:lstStyle/>
          <a:p>
            <a:pPr eaLnBrk="1" hangingPunct="1"/>
            <a:r>
              <a:rPr lang="pl-PL" smtClean="0"/>
              <a:t>Założenia analizy dyskryminacyjnej</a:t>
            </a:r>
          </a:p>
        </p:txBody>
      </p:sp>
      <p:sp>
        <p:nvSpPr>
          <p:cNvPr id="39940" name="Rectangle 3"/>
          <p:cNvSpPr>
            <a:spLocks noGrp="1" noChangeArrowheads="1"/>
          </p:cNvSpPr>
          <p:nvPr>
            <p:ph type="body" idx="1"/>
          </p:nvPr>
        </p:nvSpPr>
        <p:spPr/>
        <p:txBody>
          <a:bodyPr/>
          <a:lstStyle/>
          <a:p>
            <a:pPr eaLnBrk="1" hangingPunct="1"/>
            <a:r>
              <a:rPr lang="pl-PL" b="1" smtClean="0">
                <a:solidFill>
                  <a:srgbClr val="006699"/>
                </a:solidFill>
              </a:rPr>
              <a:t>Problem złego uwarunkowania macierzy</a:t>
            </a:r>
            <a:r>
              <a:rPr lang="pl-PL" b="1" smtClean="0"/>
              <a:t> </a:t>
            </a:r>
            <a:r>
              <a:rPr lang="pl-PL" smtClean="0"/>
              <a:t>wymaga, by zmienne wykorzystywane do dyskryminacji grup nie były w pełni </a:t>
            </a:r>
            <a:r>
              <a:rPr lang="pl-PL" smtClean="0">
                <a:solidFill>
                  <a:srgbClr val="006699"/>
                </a:solidFill>
              </a:rPr>
              <a:t>redundantne</a:t>
            </a:r>
            <a:r>
              <a:rPr lang="pl-PL" smtClean="0"/>
              <a:t>. </a:t>
            </a:r>
          </a:p>
          <a:p>
            <a:pPr eaLnBrk="1" hangingPunct="1"/>
            <a:r>
              <a:rPr lang="pl-PL" smtClean="0"/>
              <a:t>Częścią obliczeń analizy dyskryminacyjnej jest odwrócenie macierzy wariancji/kowariancji zmiennych w modelu. </a:t>
            </a:r>
          </a:p>
          <a:p>
            <a:pPr eaLnBrk="1" hangingPunct="1"/>
            <a:r>
              <a:rPr lang="pl-PL" smtClean="0"/>
              <a:t>Jeśli któraś ze zmiennych jest redundantna wobec innych zmiennych, to o macierzy mówi się, że jest </a:t>
            </a:r>
            <a:r>
              <a:rPr lang="pl-PL" smtClean="0">
                <a:solidFill>
                  <a:srgbClr val="006699"/>
                </a:solidFill>
              </a:rPr>
              <a:t>źle uwarunkowana i nie może być odwrócona</a:t>
            </a:r>
            <a:r>
              <a:rPr lang="pl-PL" smtClean="0"/>
              <a:t>. </a:t>
            </a:r>
          </a:p>
          <a:p>
            <a:pPr eaLnBrk="1" hangingPunct="1"/>
            <a:r>
              <a:rPr lang="pl-PL" smtClean="0"/>
              <a:t>Na przykład, jeśli zmienna jest sumą trzech innych zmiennych, które także znajdują się w modelu, to macierz jest źle uwarunkowana.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stopki 3"/>
          <p:cNvSpPr>
            <a:spLocks noGrp="1"/>
          </p:cNvSpPr>
          <p:nvPr>
            <p:ph type="ftr" sz="quarter" idx="10"/>
          </p:nvPr>
        </p:nvSpPr>
        <p:spPr>
          <a:noFill/>
        </p:spPr>
        <p:txBody>
          <a:bodyPr/>
          <a:lstStyle/>
          <a:p>
            <a:r>
              <a:rPr lang="pl-PL"/>
              <a:t>KISIM, WIMiIP, AGH</a:t>
            </a:r>
          </a:p>
        </p:txBody>
      </p:sp>
      <p:sp>
        <p:nvSpPr>
          <p:cNvPr id="40963" name="Rectangle 2"/>
          <p:cNvSpPr>
            <a:spLocks noGrp="1" noChangeArrowheads="1"/>
          </p:cNvSpPr>
          <p:nvPr>
            <p:ph type="title"/>
          </p:nvPr>
        </p:nvSpPr>
        <p:spPr/>
        <p:txBody>
          <a:bodyPr/>
          <a:lstStyle/>
          <a:p>
            <a:pPr eaLnBrk="1" hangingPunct="1"/>
            <a:r>
              <a:rPr lang="pl-PL" smtClean="0"/>
              <a:t>Założenia analizy dyskryminacyjnej</a:t>
            </a:r>
          </a:p>
        </p:txBody>
      </p:sp>
      <p:sp>
        <p:nvSpPr>
          <p:cNvPr id="40964" name="Rectangle 3"/>
          <p:cNvSpPr>
            <a:spLocks noGrp="1" noChangeArrowheads="1"/>
          </p:cNvSpPr>
          <p:nvPr>
            <p:ph type="body" idx="1"/>
          </p:nvPr>
        </p:nvSpPr>
        <p:spPr>
          <a:xfrm>
            <a:off x="179388" y="981075"/>
            <a:ext cx="8785225" cy="5616575"/>
          </a:xfrm>
        </p:spPr>
        <p:txBody>
          <a:bodyPr/>
          <a:lstStyle/>
          <a:p>
            <a:pPr eaLnBrk="1" hangingPunct="1"/>
            <a:r>
              <a:rPr lang="pl-PL" b="1" dirty="0" smtClean="0">
                <a:solidFill>
                  <a:srgbClr val="006699"/>
                </a:solidFill>
              </a:rPr>
              <a:t>Wartości tolerancji</a:t>
            </a:r>
            <a:r>
              <a:rPr lang="pl-PL" dirty="0" smtClean="0"/>
              <a:t>. Aby ustrzec się złego uwarunkowania macierzy </a:t>
            </a:r>
            <a:r>
              <a:rPr lang="pl-PL" i="1" dirty="0" smtClean="0"/>
              <a:t>można</a:t>
            </a:r>
            <a:r>
              <a:rPr lang="pl-PL" dirty="0" smtClean="0"/>
              <a:t> sprawdzać dla każdej zmiennej tak zwaną </a:t>
            </a:r>
            <a:r>
              <a:rPr lang="pl-PL" dirty="0" smtClean="0">
                <a:solidFill>
                  <a:srgbClr val="006699"/>
                </a:solidFill>
              </a:rPr>
              <a:t>wartość tolerancji</a:t>
            </a:r>
            <a:r>
              <a:rPr lang="pl-PL" dirty="0" smtClean="0"/>
              <a:t>. </a:t>
            </a:r>
          </a:p>
          <a:p>
            <a:pPr eaLnBrk="1" hangingPunct="1"/>
            <a:r>
              <a:rPr lang="pl-PL" dirty="0" smtClean="0"/>
              <a:t>Wartość tolerancji jest obliczana jako </a:t>
            </a:r>
            <a:r>
              <a:rPr lang="pl-PL" i="1" dirty="0" smtClean="0">
                <a:solidFill>
                  <a:srgbClr val="006699"/>
                </a:solidFill>
              </a:rPr>
              <a:t>1 - R</a:t>
            </a:r>
            <a:r>
              <a:rPr lang="pl-PL" i="1" baseline="30000" dirty="0" smtClean="0">
                <a:solidFill>
                  <a:srgbClr val="006699"/>
                </a:solidFill>
              </a:rPr>
              <a:t>2</a:t>
            </a:r>
            <a:r>
              <a:rPr lang="pl-PL" dirty="0" smtClean="0"/>
              <a:t> danej zmiennej przy włączeniu do bieżącego modelu wszystkich innych zmiennych. Jest to </a:t>
            </a:r>
            <a:r>
              <a:rPr lang="pl-PL" i="1" dirty="0" smtClean="0">
                <a:solidFill>
                  <a:srgbClr val="006699"/>
                </a:solidFill>
              </a:rPr>
              <a:t>część wariancji wyjaśniana przez zmienną</a:t>
            </a:r>
            <a:r>
              <a:rPr lang="pl-PL" dirty="0" smtClean="0"/>
              <a:t>. </a:t>
            </a:r>
          </a:p>
          <a:p>
            <a:pPr eaLnBrk="1" hangingPunct="1"/>
            <a:r>
              <a:rPr lang="pl-PL" dirty="0" smtClean="0"/>
              <a:t>gdy zmienna jest prawie zupełnie redundantna (a zatem może pojawić się problem złego uwarunkowania macierzy), wartość tolerancji dla tej zmiennej zbliży się do 0. </a:t>
            </a:r>
          </a:p>
          <a:p>
            <a:pPr eaLnBrk="1" hangingPunct="1"/>
            <a:r>
              <a:rPr lang="pl-PL" dirty="0" smtClean="0"/>
              <a:t>Domyślna wartość w analizie dyskryminacyjnej dla minimalnej akceptowalnej tolerancji wynosi 0.01. Gdy tolerancja dla dowolnej zmiennej wypadnie poniżej tej wartości, to znaczy, że zmienna będzie redundantna w więcej niż 99%</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stopki 3"/>
          <p:cNvSpPr>
            <a:spLocks noGrp="1"/>
          </p:cNvSpPr>
          <p:nvPr>
            <p:ph type="ftr" sz="quarter" idx="10"/>
          </p:nvPr>
        </p:nvSpPr>
        <p:spPr>
          <a:noFill/>
        </p:spPr>
        <p:txBody>
          <a:bodyPr/>
          <a:lstStyle/>
          <a:p>
            <a:r>
              <a:rPr lang="pl-PL"/>
              <a:t>KISIM, WIMiIP, AGH</a:t>
            </a:r>
          </a:p>
        </p:txBody>
      </p:sp>
      <p:sp>
        <p:nvSpPr>
          <p:cNvPr id="41987" name="Rectangle 2"/>
          <p:cNvSpPr>
            <a:spLocks noGrp="1" noChangeArrowheads="1"/>
          </p:cNvSpPr>
          <p:nvPr>
            <p:ph type="title"/>
          </p:nvPr>
        </p:nvSpPr>
        <p:spPr/>
        <p:txBody>
          <a:bodyPr/>
          <a:lstStyle/>
          <a:p>
            <a:pPr eaLnBrk="1" hangingPunct="1"/>
            <a:r>
              <a:rPr lang="pl-PL" smtClean="0"/>
              <a:t>Liniowa analiza dyskryminacyjna</a:t>
            </a:r>
          </a:p>
        </p:txBody>
      </p:sp>
      <p:sp>
        <p:nvSpPr>
          <p:cNvPr id="41988" name="Rectangle 3"/>
          <p:cNvSpPr>
            <a:spLocks noGrp="1" noChangeArrowheads="1"/>
          </p:cNvSpPr>
          <p:nvPr>
            <p:ph type="body" idx="1"/>
          </p:nvPr>
        </p:nvSpPr>
        <p:spPr/>
        <p:txBody>
          <a:bodyPr/>
          <a:lstStyle/>
          <a:p>
            <a:pPr eaLnBrk="1" hangingPunct="1"/>
            <a:r>
              <a:rPr lang="pl-PL" smtClean="0"/>
              <a:t>Problem wprowadzony przez R.A. Fishera w 1936 dla wielowymiarowej przestrzeni atrybutów (zmiennych liczbowych) – dyskryminacja </a:t>
            </a:r>
            <a:r>
              <a:rPr lang="pl-PL" smtClean="0">
                <a:solidFill>
                  <a:srgbClr val="006699"/>
                </a:solidFill>
              </a:rPr>
              <a:t>2 klas</a:t>
            </a:r>
          </a:p>
          <a:p>
            <a:pPr eaLnBrk="1" hangingPunct="1"/>
            <a:r>
              <a:rPr lang="pl-PL" smtClean="0"/>
              <a:t>Fisher oryginalnie zaproponował poszukiwanie </a:t>
            </a:r>
            <a:r>
              <a:rPr lang="pl-PL" smtClean="0">
                <a:solidFill>
                  <a:srgbClr val="006699"/>
                </a:solidFill>
              </a:rPr>
              <a:t>kierunku projekcji</a:t>
            </a:r>
            <a:r>
              <a:rPr lang="pl-PL" smtClean="0"/>
              <a:t>, na którym można dobrze rozdzielić zrzutowane obie klasy</a:t>
            </a:r>
          </a:p>
          <a:p>
            <a:pPr lvl="1" eaLnBrk="1" hangingPunct="1"/>
            <a:r>
              <a:rPr lang="pl-PL" smtClean="0"/>
              <a:t>Średnie w klasach są dostatecznie oddalone od siebie</a:t>
            </a:r>
          </a:p>
          <a:p>
            <a:pPr lvl="1" eaLnBrk="1" hangingPunct="1"/>
            <a:r>
              <a:rPr lang="pl-PL" smtClean="0"/>
              <a:t>Obszary rozrzutu (rozproszenia, zmienności) obu klas nie nakładają się zbyt mocno.</a:t>
            </a:r>
          </a:p>
          <a:p>
            <a:pPr eaLnBrk="1" hangingPunct="1"/>
            <a:r>
              <a:rPr lang="pl-PL" i="1" smtClean="0"/>
              <a:t>LDF – Linear Discriminant Function</a:t>
            </a:r>
          </a:p>
          <a:p>
            <a:pPr eaLnBrk="1" hangingPunct="1"/>
            <a:r>
              <a:rPr lang="pl-PL" i="1" smtClean="0"/>
              <a:t>FLD – Fisher Linear Discriminant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stopki 3"/>
          <p:cNvSpPr>
            <a:spLocks noGrp="1"/>
          </p:cNvSpPr>
          <p:nvPr>
            <p:ph type="ftr" sz="quarter" idx="10"/>
          </p:nvPr>
        </p:nvSpPr>
        <p:spPr>
          <a:noFill/>
        </p:spPr>
        <p:txBody>
          <a:bodyPr/>
          <a:lstStyle/>
          <a:p>
            <a:r>
              <a:rPr lang="pl-PL"/>
              <a:t>KISIM, WIMiIP, AGH</a:t>
            </a:r>
          </a:p>
        </p:txBody>
      </p:sp>
      <p:sp>
        <p:nvSpPr>
          <p:cNvPr id="43011" name="Rectangle 2"/>
          <p:cNvSpPr>
            <a:spLocks noGrp="1" noChangeArrowheads="1"/>
          </p:cNvSpPr>
          <p:nvPr>
            <p:ph type="title"/>
          </p:nvPr>
        </p:nvSpPr>
        <p:spPr/>
        <p:txBody>
          <a:bodyPr/>
          <a:lstStyle/>
          <a:p>
            <a:pPr eaLnBrk="1" hangingPunct="1"/>
            <a:r>
              <a:rPr lang="pl-PL" smtClean="0"/>
              <a:t>Liniowa analiza dyskryminacyjna</a:t>
            </a:r>
          </a:p>
        </p:txBody>
      </p:sp>
      <p:sp>
        <p:nvSpPr>
          <p:cNvPr id="43012" name="Rectangle 3"/>
          <p:cNvSpPr>
            <a:spLocks noGrp="1" noChangeArrowheads="1"/>
          </p:cNvSpPr>
          <p:nvPr>
            <p:ph type="body" idx="1"/>
          </p:nvPr>
        </p:nvSpPr>
        <p:spPr>
          <a:xfrm>
            <a:off x="468313" y="4005263"/>
            <a:ext cx="8229600" cy="2376487"/>
          </a:xfrm>
        </p:spPr>
        <p:txBody>
          <a:bodyPr/>
          <a:lstStyle/>
          <a:p>
            <a:pPr eaLnBrk="1" hangingPunct="1">
              <a:lnSpc>
                <a:spcPct val="80000"/>
              </a:lnSpc>
            </a:pPr>
            <a:r>
              <a:rPr lang="pl-PL" sz="2000" smtClean="0"/>
              <a:t>Rzutowanie na linię łączącą środki gęstości dałoby największy rozrzut środków gęstości, ale wartości nachodzą na siebie ze względu na kowariancję.</a:t>
            </a:r>
          </a:p>
          <a:p>
            <a:pPr eaLnBrk="1" hangingPunct="1">
              <a:lnSpc>
                <a:spcPct val="80000"/>
              </a:lnSpc>
            </a:pPr>
            <a:r>
              <a:rPr lang="pl-PL" sz="2000" smtClean="0"/>
              <a:t>dyskryminujący </a:t>
            </a:r>
            <a:r>
              <a:rPr lang="pl-PL" sz="2000" smtClean="0">
                <a:solidFill>
                  <a:srgbClr val="006699"/>
                </a:solidFill>
              </a:rPr>
              <a:t>kierunek projekcji </a:t>
            </a:r>
            <a:r>
              <a:rPr lang="pl-PL" sz="2000" smtClean="0"/>
              <a:t>pozwala zmniejszyć to nakładanie dla zmiennych o rozkładzie normalnym</a:t>
            </a:r>
          </a:p>
          <a:p>
            <a:pPr eaLnBrk="1" hangingPunct="1">
              <a:lnSpc>
                <a:spcPct val="80000"/>
              </a:lnSpc>
            </a:pPr>
            <a:r>
              <a:rPr lang="pl-PL" sz="2000" smtClean="0"/>
              <a:t>na podstawie zbioru uczącego szukamy takiego kierunku, dla którego seperacja danych na klasy jest najwieksza, a „zachodzenie” najmniejsze</a:t>
            </a:r>
          </a:p>
        </p:txBody>
      </p:sp>
      <p:pic>
        <p:nvPicPr>
          <p:cNvPr id="43013" name="Picture 4"/>
          <p:cNvPicPr>
            <a:picLocks noChangeAspect="1" noChangeArrowheads="1"/>
          </p:cNvPicPr>
          <p:nvPr/>
        </p:nvPicPr>
        <p:blipFill>
          <a:blip r:embed="rId2" cstate="print"/>
          <a:srcRect/>
          <a:stretch>
            <a:fillRect/>
          </a:stretch>
        </p:blipFill>
        <p:spPr bwMode="auto">
          <a:xfrm>
            <a:off x="1763713" y="1052513"/>
            <a:ext cx="572452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stopki 3"/>
          <p:cNvSpPr>
            <a:spLocks noGrp="1"/>
          </p:cNvSpPr>
          <p:nvPr>
            <p:ph type="ftr" sz="quarter" idx="10"/>
          </p:nvPr>
        </p:nvSpPr>
        <p:spPr>
          <a:noFill/>
        </p:spPr>
        <p:txBody>
          <a:bodyPr/>
          <a:lstStyle/>
          <a:p>
            <a:r>
              <a:rPr lang="pl-PL"/>
              <a:t>KISIM, WIMiIP, AGH</a:t>
            </a:r>
          </a:p>
        </p:txBody>
      </p:sp>
      <p:sp>
        <p:nvSpPr>
          <p:cNvPr id="44035" name="Rectangle 2"/>
          <p:cNvSpPr>
            <a:spLocks noGrp="1" noChangeArrowheads="1"/>
          </p:cNvSpPr>
          <p:nvPr>
            <p:ph type="title"/>
          </p:nvPr>
        </p:nvSpPr>
        <p:spPr/>
        <p:txBody>
          <a:bodyPr/>
          <a:lstStyle/>
          <a:p>
            <a:pPr eaLnBrk="1" hangingPunct="1"/>
            <a:r>
              <a:rPr lang="pl-PL" smtClean="0"/>
              <a:t>Projekcja</a:t>
            </a:r>
          </a:p>
        </p:txBody>
      </p:sp>
      <p:sp>
        <p:nvSpPr>
          <p:cNvPr id="44036" name="Rectangle 3"/>
          <p:cNvSpPr>
            <a:spLocks noGrp="1" noChangeArrowheads="1"/>
          </p:cNvSpPr>
          <p:nvPr>
            <p:ph type="body" idx="1"/>
          </p:nvPr>
        </p:nvSpPr>
        <p:spPr>
          <a:xfrm>
            <a:off x="468313" y="1268413"/>
            <a:ext cx="8424862" cy="3024187"/>
          </a:xfrm>
        </p:spPr>
        <p:txBody>
          <a:bodyPr/>
          <a:lstStyle/>
          <a:p>
            <a:pPr eaLnBrk="1" hangingPunct="1"/>
            <a:r>
              <a:rPr lang="pl-PL" smtClean="0"/>
              <a:t>Dysponujemy przykładami uczącymi opisanymi </a:t>
            </a:r>
            <a:br>
              <a:rPr lang="pl-PL" smtClean="0"/>
            </a:br>
            <a:r>
              <a:rPr lang="pl-PL" i="1" smtClean="0"/>
              <a:t>p</a:t>
            </a:r>
            <a:r>
              <a:rPr lang="pl-PL" smtClean="0"/>
              <a:t>-cechami </a:t>
            </a:r>
            <a:r>
              <a:rPr lang="pl-PL" i="1" smtClean="0"/>
              <a:t>x=[x</a:t>
            </a:r>
            <a:r>
              <a:rPr lang="pl-PL" i="1" baseline="-25000" smtClean="0"/>
              <a:t>1</a:t>
            </a:r>
            <a:r>
              <a:rPr lang="pl-PL" i="1" smtClean="0"/>
              <a:t>,x</a:t>
            </a:r>
            <a:r>
              <a:rPr lang="pl-PL" i="1" baseline="-25000" smtClean="0"/>
              <a:t>2</a:t>
            </a:r>
            <a:r>
              <a:rPr lang="pl-PL" i="1" smtClean="0"/>
              <a:t>,…,x</a:t>
            </a:r>
            <a:r>
              <a:rPr lang="pl-PL" i="1" baseline="-25000" smtClean="0"/>
              <a:t>p</a:t>
            </a:r>
            <a:r>
              <a:rPr lang="pl-PL" i="1" smtClean="0"/>
              <a:t>]</a:t>
            </a:r>
            <a:r>
              <a:rPr lang="pl-PL" i="1" baseline="30000" smtClean="0"/>
              <a:t>T</a:t>
            </a:r>
            <a:r>
              <a:rPr lang="pl-PL" smtClean="0"/>
              <a:t> należącymi do dwóch klas </a:t>
            </a:r>
            <a:r>
              <a:rPr lang="pl-PL" i="1" smtClean="0"/>
              <a:t>C</a:t>
            </a:r>
            <a:r>
              <a:rPr lang="pl-PL" i="1" baseline="-25000" smtClean="0"/>
              <a:t>1</a:t>
            </a:r>
            <a:r>
              <a:rPr lang="pl-PL" i="1" smtClean="0"/>
              <a:t> i C</a:t>
            </a:r>
            <a:r>
              <a:rPr lang="pl-PL" i="1" baseline="-25000" smtClean="0"/>
              <a:t>2</a:t>
            </a:r>
          </a:p>
          <a:p>
            <a:pPr eaLnBrk="1" hangingPunct="1"/>
            <a:r>
              <a:rPr lang="pl-PL" smtClean="0"/>
              <a:t>Wektory </a:t>
            </a:r>
            <a:r>
              <a:rPr lang="pl-PL" i="1" smtClean="0"/>
              <a:t>p</a:t>
            </a:r>
            <a:r>
              <a:rPr lang="pl-PL" smtClean="0"/>
              <a:t>-wymiarowe </a:t>
            </a:r>
            <a:r>
              <a:rPr lang="pl-PL" i="1" smtClean="0"/>
              <a:t>x</a:t>
            </a:r>
            <a:r>
              <a:rPr lang="pl-PL" smtClean="0"/>
              <a:t> są zrzutowane na prostą (kierunek związany z parametrami </a:t>
            </a:r>
            <a:r>
              <a:rPr lang="pl-PL" i="1" smtClean="0"/>
              <a:t>w</a:t>
            </a:r>
            <a:r>
              <a:rPr lang="pl-PL" smtClean="0"/>
              <a:t>). Algebraicznie odpowiada to zastąpieniu ich skalarem </a:t>
            </a:r>
            <a:r>
              <a:rPr lang="pl-PL" i="1" smtClean="0"/>
              <a:t>z = w</a:t>
            </a:r>
            <a:r>
              <a:rPr lang="pl-PL" i="1" baseline="30000" smtClean="0"/>
              <a:t>T</a:t>
            </a:r>
            <a:r>
              <a:rPr lang="pl-PL" i="1" smtClean="0"/>
              <a:t>⋅x</a:t>
            </a:r>
            <a:r>
              <a:rPr lang="pl-PL" smtClean="0"/>
              <a:t> . Celem jest taki dobór </a:t>
            </a:r>
            <a:r>
              <a:rPr lang="pl-PL" i="1" smtClean="0"/>
              <a:t>w</a:t>
            </a:r>
            <a:r>
              <a:rPr lang="pl-PL" smtClean="0"/>
              <a:t> aby na podstawie nowej zmiennej </a:t>
            </a:r>
            <a:r>
              <a:rPr lang="pl-PL" i="1" smtClean="0"/>
              <a:t>z </a:t>
            </a:r>
            <a:r>
              <a:rPr lang="pl-PL" smtClean="0"/>
              <a:t>przykłady z obu klas były jak najlepiej rozdzielone.</a:t>
            </a:r>
          </a:p>
        </p:txBody>
      </p:sp>
      <p:pic>
        <p:nvPicPr>
          <p:cNvPr id="44037" name="Picture 6"/>
          <p:cNvPicPr>
            <a:picLocks noChangeAspect="1" noChangeArrowheads="1"/>
          </p:cNvPicPr>
          <p:nvPr/>
        </p:nvPicPr>
        <p:blipFill>
          <a:blip r:embed="rId2" cstate="print"/>
          <a:srcRect/>
          <a:stretch>
            <a:fillRect/>
          </a:stretch>
        </p:blipFill>
        <p:spPr bwMode="auto">
          <a:xfrm>
            <a:off x="827088" y="4292600"/>
            <a:ext cx="7494587" cy="223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stopki 3"/>
          <p:cNvSpPr>
            <a:spLocks noGrp="1"/>
          </p:cNvSpPr>
          <p:nvPr>
            <p:ph type="ftr" sz="quarter" idx="10"/>
          </p:nvPr>
        </p:nvSpPr>
        <p:spPr>
          <a:noFill/>
        </p:spPr>
        <p:txBody>
          <a:bodyPr/>
          <a:lstStyle/>
          <a:p>
            <a:r>
              <a:rPr lang="pl-PL"/>
              <a:t>KISIM, WIMiIP, AGH</a:t>
            </a:r>
          </a:p>
        </p:txBody>
      </p:sp>
      <p:sp>
        <p:nvSpPr>
          <p:cNvPr id="45059" name="Rectangle 2"/>
          <p:cNvSpPr>
            <a:spLocks noGrp="1" noChangeArrowheads="1"/>
          </p:cNvSpPr>
          <p:nvPr>
            <p:ph type="title"/>
          </p:nvPr>
        </p:nvSpPr>
        <p:spPr/>
        <p:txBody>
          <a:bodyPr/>
          <a:lstStyle/>
          <a:p>
            <a:pPr eaLnBrk="1" hangingPunct="1"/>
            <a:r>
              <a:rPr lang="pl-PL" smtClean="0"/>
              <a:t>Fisher LDA</a:t>
            </a:r>
          </a:p>
        </p:txBody>
      </p:sp>
      <p:sp>
        <p:nvSpPr>
          <p:cNvPr id="45060" name="Rectangle 3"/>
          <p:cNvSpPr>
            <a:spLocks noGrp="1" noChangeArrowheads="1"/>
          </p:cNvSpPr>
          <p:nvPr>
            <p:ph type="body" idx="1"/>
          </p:nvPr>
        </p:nvSpPr>
        <p:spPr/>
        <p:txBody>
          <a:bodyPr/>
          <a:lstStyle/>
          <a:p>
            <a:pPr eaLnBrk="1" hangingPunct="1"/>
            <a:r>
              <a:rPr lang="pl-PL" smtClean="0"/>
              <a:t>Cel</a:t>
            </a:r>
          </a:p>
          <a:p>
            <a:pPr lvl="1" eaLnBrk="1" hangingPunct="1"/>
            <a:r>
              <a:rPr lang="pl-PL" smtClean="0"/>
              <a:t>Maksymalizuj odległość zrzutowanych średnich klas</a:t>
            </a:r>
          </a:p>
          <a:p>
            <a:pPr lvl="1" eaLnBrk="1" hangingPunct="1"/>
            <a:r>
              <a:rPr lang="pl-PL" smtClean="0"/>
              <a:t>Minimalizuj wariancje wewnątrz klasową</a:t>
            </a:r>
          </a:p>
          <a:p>
            <a:pPr eaLnBrk="1" hangingPunct="1"/>
            <a:r>
              <a:rPr lang="pl-PL" smtClean="0"/>
              <a:t>Odległość między rzutami średnich</a:t>
            </a:r>
          </a:p>
          <a:p>
            <a:pPr eaLnBrk="1" hangingPunct="1"/>
            <a:endParaRPr lang="pl-PL" smtClean="0"/>
          </a:p>
          <a:p>
            <a:pPr eaLnBrk="1" hangingPunct="1"/>
            <a:r>
              <a:rPr lang="pl-PL" smtClean="0"/>
              <a:t>W celu maksymalizacji odległości rzutów średnich klas i minimalizacji wariancji wewnątrzklasowej należy poszukiwać wektora w który maksymalizuje następujące wyrażenie:</a:t>
            </a:r>
          </a:p>
        </p:txBody>
      </p:sp>
      <p:pic>
        <p:nvPicPr>
          <p:cNvPr id="45061" name="Picture 4"/>
          <p:cNvPicPr>
            <a:picLocks noChangeAspect="1" noChangeArrowheads="1"/>
          </p:cNvPicPr>
          <p:nvPr/>
        </p:nvPicPr>
        <p:blipFill>
          <a:blip r:embed="rId2" cstate="print"/>
          <a:srcRect/>
          <a:stretch>
            <a:fillRect/>
          </a:stretch>
        </p:blipFill>
        <p:spPr bwMode="auto">
          <a:xfrm>
            <a:off x="3276600" y="3429000"/>
            <a:ext cx="2381250" cy="552450"/>
          </a:xfrm>
          <a:prstGeom prst="rect">
            <a:avLst/>
          </a:prstGeom>
          <a:noFill/>
          <a:ln w="9525">
            <a:noFill/>
            <a:miter lim="800000"/>
            <a:headEnd/>
            <a:tailEnd/>
          </a:ln>
        </p:spPr>
      </p:pic>
      <p:pic>
        <p:nvPicPr>
          <p:cNvPr id="45062" name="Picture 6"/>
          <p:cNvPicPr>
            <a:picLocks noChangeAspect="1" noChangeArrowheads="1"/>
          </p:cNvPicPr>
          <p:nvPr/>
        </p:nvPicPr>
        <p:blipFill>
          <a:blip r:embed="rId3" cstate="print"/>
          <a:srcRect/>
          <a:stretch>
            <a:fillRect/>
          </a:stretch>
        </p:blipFill>
        <p:spPr bwMode="auto">
          <a:xfrm>
            <a:off x="827088" y="5445125"/>
            <a:ext cx="3114675" cy="1123950"/>
          </a:xfrm>
          <a:prstGeom prst="rect">
            <a:avLst/>
          </a:prstGeom>
          <a:noFill/>
          <a:ln w="9525">
            <a:noFill/>
            <a:miter lim="800000"/>
            <a:headEnd/>
            <a:tailEnd/>
          </a:ln>
        </p:spPr>
      </p:pic>
      <p:sp>
        <p:nvSpPr>
          <p:cNvPr id="45063" name="Rectangle 7"/>
          <p:cNvSpPr>
            <a:spLocks noChangeArrowheads="1"/>
          </p:cNvSpPr>
          <p:nvPr/>
        </p:nvSpPr>
        <p:spPr bwMode="auto">
          <a:xfrm>
            <a:off x="4572000" y="5300663"/>
            <a:ext cx="2305050" cy="650875"/>
          </a:xfrm>
          <a:prstGeom prst="rect">
            <a:avLst/>
          </a:prstGeom>
          <a:noFill/>
          <a:ln w="9525">
            <a:solidFill>
              <a:srgbClr val="006699"/>
            </a:solidFill>
            <a:miter lim="800000"/>
            <a:headEnd/>
            <a:tailEnd/>
          </a:ln>
        </p:spPr>
        <p:txBody>
          <a:bodyPr>
            <a:spAutoFit/>
          </a:bodyPr>
          <a:lstStyle/>
          <a:p>
            <a:r>
              <a:rPr lang="pl-PL">
                <a:latin typeface="Calibri" pitchFamily="34" charset="0"/>
              </a:rPr>
              <a:t>wskaźnik zmienności </a:t>
            </a:r>
          </a:p>
          <a:p>
            <a:r>
              <a:rPr lang="pl-PL">
                <a:latin typeface="Calibri" pitchFamily="34" charset="0"/>
              </a:rPr>
              <a:t>wewnątrzgrupowej</a:t>
            </a:r>
          </a:p>
        </p:txBody>
      </p:sp>
      <p:sp>
        <p:nvSpPr>
          <p:cNvPr id="45064" name="Line 8"/>
          <p:cNvSpPr>
            <a:spLocks noChangeShapeType="1"/>
          </p:cNvSpPr>
          <p:nvPr/>
        </p:nvSpPr>
        <p:spPr bwMode="auto">
          <a:xfrm flipH="1">
            <a:off x="2916238" y="5949950"/>
            <a:ext cx="1655762" cy="576263"/>
          </a:xfrm>
          <a:prstGeom prst="line">
            <a:avLst/>
          </a:prstGeom>
          <a:noFill/>
          <a:ln w="9525">
            <a:solidFill>
              <a:srgbClr val="006699"/>
            </a:solidFill>
            <a:round/>
            <a:headEnd/>
            <a:tailEnd type="triangle" w="med" len="med"/>
          </a:ln>
        </p:spPr>
        <p:txBody>
          <a:bodyPr/>
          <a:lstStyle/>
          <a:p>
            <a:endParaRPr lang="pl-PL"/>
          </a:p>
        </p:txBody>
      </p:sp>
      <p:pic>
        <p:nvPicPr>
          <p:cNvPr id="45065" name="Picture 9"/>
          <p:cNvPicPr>
            <a:picLocks noChangeAspect="1" noChangeArrowheads="1"/>
          </p:cNvPicPr>
          <p:nvPr/>
        </p:nvPicPr>
        <p:blipFill>
          <a:blip r:embed="rId4" cstate="print"/>
          <a:srcRect/>
          <a:stretch>
            <a:fillRect/>
          </a:stretch>
        </p:blipFill>
        <p:spPr bwMode="auto">
          <a:xfrm>
            <a:off x="4572000" y="5876925"/>
            <a:ext cx="2762250" cy="685800"/>
          </a:xfrm>
          <a:prstGeom prst="rect">
            <a:avLst/>
          </a:prstGeom>
          <a:noFill/>
          <a:ln w="9525">
            <a:solidFill>
              <a:srgbClr val="006699"/>
            </a:solid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stopki 3"/>
          <p:cNvSpPr>
            <a:spLocks noGrp="1"/>
          </p:cNvSpPr>
          <p:nvPr>
            <p:ph type="ftr" sz="quarter" idx="10"/>
          </p:nvPr>
        </p:nvSpPr>
        <p:spPr>
          <a:noFill/>
        </p:spPr>
        <p:txBody>
          <a:bodyPr/>
          <a:lstStyle/>
          <a:p>
            <a:r>
              <a:rPr lang="pl-PL"/>
              <a:t>KISIM, WIMiIP, AGH</a:t>
            </a:r>
          </a:p>
        </p:txBody>
      </p:sp>
      <p:sp>
        <p:nvSpPr>
          <p:cNvPr id="47107" name="Rectangle 2"/>
          <p:cNvSpPr>
            <a:spLocks noGrp="1" noChangeArrowheads="1"/>
          </p:cNvSpPr>
          <p:nvPr>
            <p:ph type="title"/>
          </p:nvPr>
        </p:nvSpPr>
        <p:spPr/>
        <p:txBody>
          <a:bodyPr/>
          <a:lstStyle/>
          <a:p>
            <a:pPr eaLnBrk="1" hangingPunct="1"/>
            <a:r>
              <a:rPr lang="pl-PL" smtClean="0"/>
              <a:t>K=3</a:t>
            </a:r>
          </a:p>
        </p:txBody>
      </p:sp>
      <p:pic>
        <p:nvPicPr>
          <p:cNvPr id="47108" name="Picture 4"/>
          <p:cNvPicPr>
            <a:picLocks noChangeAspect="1" noChangeArrowheads="1"/>
          </p:cNvPicPr>
          <p:nvPr/>
        </p:nvPicPr>
        <p:blipFill>
          <a:blip r:embed="rId2" cstate="print"/>
          <a:srcRect/>
          <a:stretch>
            <a:fillRect/>
          </a:stretch>
        </p:blipFill>
        <p:spPr bwMode="auto">
          <a:xfrm>
            <a:off x="179388" y="1125538"/>
            <a:ext cx="6467475" cy="4686300"/>
          </a:xfrm>
          <a:prstGeom prst="rect">
            <a:avLst/>
          </a:prstGeom>
          <a:noFill/>
          <a:ln w="9525">
            <a:noFill/>
            <a:miter lim="800000"/>
            <a:headEnd/>
            <a:tailEnd/>
          </a:ln>
        </p:spPr>
      </p:pic>
      <p:pic>
        <p:nvPicPr>
          <p:cNvPr id="47109" name="Picture 5"/>
          <p:cNvPicPr>
            <a:picLocks noChangeAspect="1" noChangeArrowheads="1"/>
          </p:cNvPicPr>
          <p:nvPr/>
        </p:nvPicPr>
        <p:blipFill>
          <a:blip r:embed="rId3" cstate="print"/>
          <a:srcRect/>
          <a:stretch>
            <a:fillRect/>
          </a:stretch>
        </p:blipFill>
        <p:spPr bwMode="auto">
          <a:xfrm>
            <a:off x="5292725" y="3644900"/>
            <a:ext cx="36957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70659" name="Rectangle 2"/>
          <p:cNvSpPr>
            <a:spLocks noGrp="1" noChangeArrowheads="1"/>
          </p:cNvSpPr>
          <p:nvPr>
            <p:ph type="title"/>
          </p:nvPr>
        </p:nvSpPr>
        <p:spPr/>
        <p:txBody>
          <a:bodyPr/>
          <a:lstStyle/>
          <a:p>
            <a:pPr eaLnBrk="1" hangingPunct="1"/>
            <a:endParaRPr lang="pl-PL" smtClean="0"/>
          </a:p>
        </p:txBody>
      </p:sp>
      <p:sp>
        <p:nvSpPr>
          <p:cNvPr id="70660" name="Rectangle 3"/>
          <p:cNvSpPr>
            <a:spLocks noGrp="1" noChangeArrowheads="1"/>
          </p:cNvSpPr>
          <p:nvPr>
            <p:ph type="body" idx="1"/>
          </p:nvPr>
        </p:nvSpPr>
        <p:spPr/>
        <p:txBody>
          <a:bodyPr/>
          <a:lstStyle/>
          <a:p>
            <a:pPr eaLnBrk="1" hangingPunct="1"/>
            <a:endParaRPr lang="pl-PL" smtClean="0"/>
          </a:p>
        </p:txBody>
      </p:sp>
      <p:pic>
        <p:nvPicPr>
          <p:cNvPr id="70661" name="Picture 4"/>
          <p:cNvPicPr>
            <a:picLocks noChangeAspect="1" noChangeArrowheads="1"/>
          </p:cNvPicPr>
          <p:nvPr/>
        </p:nvPicPr>
        <p:blipFill>
          <a:blip r:embed="rId2" cstate="print"/>
          <a:srcRect/>
          <a:stretch>
            <a:fillRect/>
          </a:stretch>
        </p:blipFill>
        <p:spPr bwMode="auto">
          <a:xfrm>
            <a:off x="252413" y="1109663"/>
            <a:ext cx="8639175" cy="4638675"/>
          </a:xfrm>
          <a:prstGeom prst="rect">
            <a:avLst/>
          </a:prstGeom>
          <a:noFill/>
          <a:ln w="9525">
            <a:noFill/>
            <a:miter lim="800000"/>
            <a:headEnd/>
            <a:tailEnd/>
          </a:ln>
        </p:spPr>
      </p:pic>
      <p:sp>
        <p:nvSpPr>
          <p:cNvPr id="70662" name="AutoShape 5"/>
          <p:cNvSpPr>
            <a:spLocks noChangeArrowheads="1"/>
          </p:cNvSpPr>
          <p:nvPr/>
        </p:nvSpPr>
        <p:spPr bwMode="auto">
          <a:xfrm>
            <a:off x="900113" y="1268413"/>
            <a:ext cx="719137"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0663" name="AutoShape 6"/>
          <p:cNvSpPr>
            <a:spLocks noChangeArrowheads="1"/>
          </p:cNvSpPr>
          <p:nvPr/>
        </p:nvSpPr>
        <p:spPr bwMode="auto">
          <a:xfrm>
            <a:off x="1692275" y="2997200"/>
            <a:ext cx="1511300"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stopki 3"/>
          <p:cNvSpPr>
            <a:spLocks noGrp="1"/>
          </p:cNvSpPr>
          <p:nvPr>
            <p:ph type="ftr" sz="quarter" idx="10"/>
          </p:nvPr>
        </p:nvSpPr>
        <p:spPr>
          <a:noFill/>
        </p:spPr>
        <p:txBody>
          <a:bodyPr/>
          <a:lstStyle/>
          <a:p>
            <a:r>
              <a:rPr lang="pl-PL"/>
              <a:t>KISIM, WIMiIP, AGH</a:t>
            </a:r>
          </a:p>
        </p:txBody>
      </p:sp>
      <p:sp>
        <p:nvSpPr>
          <p:cNvPr id="48131" name="Rectangle 2"/>
          <p:cNvSpPr>
            <a:spLocks noGrp="1" noChangeArrowheads="1"/>
          </p:cNvSpPr>
          <p:nvPr>
            <p:ph type="title"/>
          </p:nvPr>
        </p:nvSpPr>
        <p:spPr/>
        <p:txBody>
          <a:bodyPr/>
          <a:lstStyle/>
          <a:p>
            <a:pPr eaLnBrk="1" hangingPunct="1"/>
            <a:r>
              <a:rPr lang="pl-PL" smtClean="0"/>
              <a:t>QDA </a:t>
            </a:r>
            <a:r>
              <a:rPr lang="pl-PL" i="1" smtClean="0"/>
              <a:t>- Quadratic Discriminant Analisys</a:t>
            </a:r>
          </a:p>
        </p:txBody>
      </p:sp>
      <p:pic>
        <p:nvPicPr>
          <p:cNvPr id="48132" name="Picture 4"/>
          <p:cNvPicPr>
            <a:picLocks noChangeAspect="1" noChangeArrowheads="1"/>
          </p:cNvPicPr>
          <p:nvPr/>
        </p:nvPicPr>
        <p:blipFill>
          <a:blip r:embed="rId2" cstate="print"/>
          <a:srcRect/>
          <a:stretch>
            <a:fillRect/>
          </a:stretch>
        </p:blipFill>
        <p:spPr bwMode="auto">
          <a:xfrm>
            <a:off x="1042988" y="1196975"/>
            <a:ext cx="64674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stopki 3"/>
          <p:cNvSpPr>
            <a:spLocks noGrp="1"/>
          </p:cNvSpPr>
          <p:nvPr>
            <p:ph type="ftr" sz="quarter" idx="10"/>
          </p:nvPr>
        </p:nvSpPr>
        <p:spPr>
          <a:noFill/>
        </p:spPr>
        <p:txBody>
          <a:bodyPr/>
          <a:lstStyle/>
          <a:p>
            <a:r>
              <a:rPr lang="pl-PL"/>
              <a:t>KISIM, WIMiIP, AGH</a:t>
            </a:r>
          </a:p>
        </p:txBody>
      </p:sp>
      <p:sp>
        <p:nvSpPr>
          <p:cNvPr id="49155" name="Rectangle 2"/>
          <p:cNvSpPr>
            <a:spLocks noGrp="1" noChangeArrowheads="1"/>
          </p:cNvSpPr>
          <p:nvPr>
            <p:ph type="title"/>
          </p:nvPr>
        </p:nvSpPr>
        <p:spPr/>
        <p:txBody>
          <a:bodyPr/>
          <a:lstStyle/>
          <a:p>
            <a:pPr eaLnBrk="1" hangingPunct="1"/>
            <a:r>
              <a:rPr lang="pl-PL" smtClean="0"/>
              <a:t>FLD a PCA</a:t>
            </a:r>
          </a:p>
        </p:txBody>
      </p:sp>
      <p:pic>
        <p:nvPicPr>
          <p:cNvPr id="49156" name="Picture 4"/>
          <p:cNvPicPr>
            <a:picLocks noChangeAspect="1" noChangeArrowheads="1"/>
          </p:cNvPicPr>
          <p:nvPr/>
        </p:nvPicPr>
        <p:blipFill>
          <a:blip r:embed="rId2" cstate="print"/>
          <a:srcRect/>
          <a:stretch>
            <a:fillRect/>
          </a:stretch>
        </p:blipFill>
        <p:spPr bwMode="auto">
          <a:xfrm>
            <a:off x="1331913" y="1412875"/>
            <a:ext cx="617220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stopki 3"/>
          <p:cNvSpPr>
            <a:spLocks noGrp="1"/>
          </p:cNvSpPr>
          <p:nvPr>
            <p:ph type="ftr" sz="quarter" idx="10"/>
          </p:nvPr>
        </p:nvSpPr>
        <p:spPr>
          <a:noFill/>
        </p:spPr>
        <p:txBody>
          <a:bodyPr/>
          <a:lstStyle/>
          <a:p>
            <a:r>
              <a:rPr lang="pl-PL"/>
              <a:t>KISIM, WIMiIP, AGH</a:t>
            </a:r>
          </a:p>
        </p:txBody>
      </p:sp>
      <p:sp>
        <p:nvSpPr>
          <p:cNvPr id="50179" name="Rectangle 2"/>
          <p:cNvSpPr>
            <a:spLocks noGrp="1" noChangeArrowheads="1"/>
          </p:cNvSpPr>
          <p:nvPr>
            <p:ph type="title"/>
          </p:nvPr>
        </p:nvSpPr>
        <p:spPr/>
        <p:txBody>
          <a:bodyPr/>
          <a:lstStyle/>
          <a:p>
            <a:pPr eaLnBrk="1" hangingPunct="1"/>
            <a:r>
              <a:rPr lang="pl-PL" i="1" smtClean="0"/>
              <a:t>STATISTICA</a:t>
            </a:r>
            <a:r>
              <a:rPr lang="pl-PL" smtClean="0"/>
              <a:t> - przykład</a:t>
            </a:r>
          </a:p>
        </p:txBody>
      </p:sp>
      <p:sp>
        <p:nvSpPr>
          <p:cNvPr id="50180" name="Rectangle 3"/>
          <p:cNvSpPr>
            <a:spLocks noGrp="1" noChangeArrowheads="1"/>
          </p:cNvSpPr>
          <p:nvPr>
            <p:ph type="body" idx="1"/>
          </p:nvPr>
        </p:nvSpPr>
        <p:spPr>
          <a:xfrm>
            <a:off x="179388" y="981075"/>
            <a:ext cx="8640762" cy="5616575"/>
          </a:xfrm>
        </p:spPr>
        <p:txBody>
          <a:bodyPr/>
          <a:lstStyle/>
          <a:p>
            <a:pPr eaLnBrk="1" hangingPunct="1">
              <a:lnSpc>
                <a:spcPct val="80000"/>
              </a:lnSpc>
            </a:pPr>
            <a:r>
              <a:rPr lang="pl-PL" sz="1800" smtClean="0"/>
              <a:t>dane: </a:t>
            </a:r>
            <a:r>
              <a:rPr lang="pl-PL" sz="1800" smtClean="0">
                <a:solidFill>
                  <a:srgbClr val="006699"/>
                </a:solidFill>
              </a:rPr>
              <a:t>poziom rozwoju</a:t>
            </a:r>
            <a:r>
              <a:rPr lang="pl-PL" sz="1800" smtClean="0"/>
              <a:t> wybranych losowo 728 </a:t>
            </a:r>
            <a:r>
              <a:rPr lang="pl-PL" sz="1800" smtClean="0">
                <a:solidFill>
                  <a:srgbClr val="006699"/>
                </a:solidFill>
              </a:rPr>
              <a:t>gmin</a:t>
            </a:r>
            <a:r>
              <a:rPr lang="pl-PL" sz="1800" smtClean="0"/>
              <a:t> w Polsce w 2005 </a:t>
            </a:r>
          </a:p>
          <a:p>
            <a:pPr eaLnBrk="1" hangingPunct="1">
              <a:lnSpc>
                <a:spcPct val="80000"/>
              </a:lnSpc>
            </a:pPr>
            <a:r>
              <a:rPr lang="pl-PL" sz="1800" smtClean="0"/>
              <a:t>cel: </a:t>
            </a:r>
            <a:r>
              <a:rPr lang="pl-PL" sz="1800" smtClean="0">
                <a:solidFill>
                  <a:srgbClr val="006699"/>
                </a:solidFill>
              </a:rPr>
              <a:t>klasyfikacja gmin</a:t>
            </a:r>
            <a:r>
              <a:rPr lang="pl-PL" sz="1800" smtClean="0"/>
              <a:t> do grup: </a:t>
            </a:r>
            <a:r>
              <a:rPr lang="pl-PL" sz="1800" smtClean="0">
                <a:solidFill>
                  <a:srgbClr val="006699"/>
                </a:solidFill>
              </a:rPr>
              <a:t>miejskich, wiejskich i miejsko-wiejskich</a:t>
            </a:r>
            <a:r>
              <a:rPr lang="pl-PL" sz="1800" smtClean="0"/>
              <a:t> na podstawie zmiennych o istotnej zdolności dyskryminacyjnej </a:t>
            </a:r>
          </a:p>
          <a:p>
            <a:pPr eaLnBrk="1" hangingPunct="1">
              <a:lnSpc>
                <a:spcPct val="80000"/>
              </a:lnSpc>
            </a:pPr>
            <a:r>
              <a:rPr lang="pl-PL" sz="1800" smtClean="0"/>
              <a:t>wyjściowy zbiór zmiennych, które zostały następnie poddane ocenie zdolności dyskryminacyjnej, zawierał następujące zmienne:</a:t>
            </a:r>
          </a:p>
          <a:p>
            <a:pPr lvl="1" eaLnBrk="1" hangingPunct="1">
              <a:lnSpc>
                <a:spcPct val="80000"/>
              </a:lnSpc>
            </a:pPr>
            <a:r>
              <a:rPr lang="pl-PL" sz="1800" smtClean="0"/>
              <a:t>C11.1 – liczba mieszkań ogółem na 1 mieszkańca,</a:t>
            </a:r>
          </a:p>
          <a:p>
            <a:pPr lvl="1" eaLnBrk="1" hangingPunct="1">
              <a:lnSpc>
                <a:spcPct val="80000"/>
              </a:lnSpc>
            </a:pPr>
            <a:r>
              <a:rPr lang="pl-PL" sz="1800" smtClean="0"/>
              <a:t>D1.1 – liczba aptek ogółem na 1 mieszkańca,</a:t>
            </a:r>
          </a:p>
          <a:p>
            <a:pPr lvl="1" eaLnBrk="1" hangingPunct="1">
              <a:lnSpc>
                <a:spcPct val="80000"/>
              </a:lnSpc>
            </a:pPr>
            <a:r>
              <a:rPr lang="pl-PL" sz="1800" smtClean="0"/>
              <a:t>E13.1 – liczba gimnazjów dla dzieci i młodzieży na 100 osób w wieku 13-15 lat,</a:t>
            </a:r>
          </a:p>
          <a:p>
            <a:pPr lvl="1" eaLnBrk="1" hangingPunct="1">
              <a:lnSpc>
                <a:spcPct val="80000"/>
              </a:lnSpc>
            </a:pPr>
            <a:r>
              <a:rPr lang="pl-PL" sz="1800" smtClean="0"/>
              <a:t>K1.1 – udział powierzchni użytków rolnych w powierzchni gminy ogółem,</a:t>
            </a:r>
          </a:p>
          <a:p>
            <a:pPr lvl="1" eaLnBrk="1" hangingPunct="1">
              <a:lnSpc>
                <a:spcPct val="80000"/>
              </a:lnSpc>
            </a:pPr>
            <a:r>
              <a:rPr lang="pl-PL" sz="1800" smtClean="0"/>
              <a:t>N1.1 – liczba jednostek (firm) zarejestrowanych w systemie REGON,</a:t>
            </a:r>
          </a:p>
          <a:p>
            <a:pPr lvl="1" eaLnBrk="1" hangingPunct="1">
              <a:lnSpc>
                <a:spcPct val="80000"/>
              </a:lnSpc>
            </a:pPr>
            <a:r>
              <a:rPr lang="pl-PL" sz="1800" smtClean="0"/>
              <a:t>O1.1 – dochody gminy ogółem w tys. zł na osobę,</a:t>
            </a:r>
          </a:p>
          <a:p>
            <a:pPr lvl="1" eaLnBrk="1" hangingPunct="1">
              <a:lnSpc>
                <a:spcPct val="80000"/>
              </a:lnSpc>
            </a:pPr>
            <a:r>
              <a:rPr lang="pl-PL" sz="1800" smtClean="0"/>
              <a:t>O1.1A – dochody własne gminy w tys. zł na osobę,</a:t>
            </a:r>
          </a:p>
          <a:p>
            <a:pPr lvl="1" eaLnBrk="1" hangingPunct="1">
              <a:lnSpc>
                <a:spcPct val="80000"/>
              </a:lnSpc>
            </a:pPr>
            <a:r>
              <a:rPr lang="pl-PL" sz="1800" smtClean="0"/>
              <a:t>O1.10 – subwencje ogólne w tys. zł na osobę,</a:t>
            </a:r>
          </a:p>
          <a:p>
            <a:pPr lvl="1" eaLnBrk="1" hangingPunct="1">
              <a:lnSpc>
                <a:spcPct val="80000"/>
              </a:lnSpc>
            </a:pPr>
            <a:r>
              <a:rPr lang="pl-PL" sz="1800" smtClean="0"/>
              <a:t>O1.12 – dotacje celowe z budżetu państwa w tys. zł na osobę,</a:t>
            </a:r>
          </a:p>
          <a:p>
            <a:pPr lvl="1" eaLnBrk="1" hangingPunct="1">
              <a:lnSpc>
                <a:spcPct val="80000"/>
              </a:lnSpc>
            </a:pPr>
            <a:r>
              <a:rPr lang="pl-PL" sz="1800" smtClean="0"/>
              <a:t>O1.16 – dotacje otrzymane z funduszy celowych w tys. zł na osobę.</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stopki 3"/>
          <p:cNvSpPr>
            <a:spLocks noGrp="1"/>
          </p:cNvSpPr>
          <p:nvPr>
            <p:ph type="ftr" sz="quarter" idx="10"/>
          </p:nvPr>
        </p:nvSpPr>
        <p:spPr>
          <a:noFill/>
        </p:spPr>
        <p:txBody>
          <a:bodyPr/>
          <a:lstStyle/>
          <a:p>
            <a:r>
              <a:rPr lang="pl-PL"/>
              <a:t>KISIM, WIMiIP, AGH</a:t>
            </a:r>
          </a:p>
        </p:txBody>
      </p:sp>
      <p:sp>
        <p:nvSpPr>
          <p:cNvPr id="51203" name="Rectangle 3"/>
          <p:cNvSpPr>
            <a:spLocks noGrp="1" noChangeArrowheads="1"/>
          </p:cNvSpPr>
          <p:nvPr>
            <p:ph type="body" idx="1"/>
          </p:nvPr>
        </p:nvSpPr>
        <p:spPr>
          <a:xfrm>
            <a:off x="468313" y="3716338"/>
            <a:ext cx="8229600" cy="2665412"/>
          </a:xfrm>
        </p:spPr>
        <p:txBody>
          <a:bodyPr/>
          <a:lstStyle/>
          <a:p>
            <a:pPr eaLnBrk="1" hangingPunct="1"/>
            <a:r>
              <a:rPr lang="pl-PL" smtClean="0"/>
              <a:t>Fragment tablicy z danymi </a:t>
            </a:r>
          </a:p>
        </p:txBody>
      </p:sp>
      <p:pic>
        <p:nvPicPr>
          <p:cNvPr id="51204" name="Picture 4" descr="rys_9_01"/>
          <p:cNvPicPr>
            <a:picLocks noChangeAspect="1" noChangeArrowheads="1"/>
          </p:cNvPicPr>
          <p:nvPr/>
        </p:nvPicPr>
        <p:blipFill>
          <a:blip r:embed="rId2" cstate="print"/>
          <a:srcRect/>
          <a:stretch>
            <a:fillRect/>
          </a:stretch>
        </p:blipFill>
        <p:spPr bwMode="auto">
          <a:xfrm>
            <a:off x="395288" y="1268413"/>
            <a:ext cx="57531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stopki 3"/>
          <p:cNvSpPr>
            <a:spLocks noGrp="1"/>
          </p:cNvSpPr>
          <p:nvPr>
            <p:ph type="ftr" sz="quarter" idx="10"/>
          </p:nvPr>
        </p:nvSpPr>
        <p:spPr>
          <a:noFill/>
        </p:spPr>
        <p:txBody>
          <a:bodyPr/>
          <a:lstStyle/>
          <a:p>
            <a:r>
              <a:rPr lang="pl-PL"/>
              <a:t>KISIM, WIMiIP, AGH</a:t>
            </a:r>
          </a:p>
        </p:txBody>
      </p:sp>
      <p:sp>
        <p:nvSpPr>
          <p:cNvPr id="52227" name="Rectangle 2"/>
          <p:cNvSpPr>
            <a:spLocks noGrp="1" noChangeArrowheads="1"/>
          </p:cNvSpPr>
          <p:nvPr>
            <p:ph type="title"/>
          </p:nvPr>
        </p:nvSpPr>
        <p:spPr/>
        <p:txBody>
          <a:bodyPr/>
          <a:lstStyle/>
          <a:p>
            <a:pPr eaLnBrk="1" hangingPunct="1"/>
            <a:r>
              <a:rPr lang="pl-PL" sz="2400" smtClean="0"/>
              <a:t>moduł: Wielowymiarowe techniki eksploracyjne</a:t>
            </a:r>
          </a:p>
        </p:txBody>
      </p:sp>
      <p:pic>
        <p:nvPicPr>
          <p:cNvPr id="52228" name="Picture 4"/>
          <p:cNvPicPr>
            <a:picLocks noChangeAspect="1" noChangeArrowheads="1"/>
          </p:cNvPicPr>
          <p:nvPr/>
        </p:nvPicPr>
        <p:blipFill>
          <a:blip r:embed="rId2" cstate="print"/>
          <a:srcRect/>
          <a:stretch>
            <a:fillRect/>
          </a:stretch>
        </p:blipFill>
        <p:spPr bwMode="auto">
          <a:xfrm>
            <a:off x="107950" y="1052513"/>
            <a:ext cx="7620000" cy="4371975"/>
          </a:xfrm>
          <a:prstGeom prst="rect">
            <a:avLst/>
          </a:prstGeom>
          <a:noFill/>
          <a:ln w="9525">
            <a:noFill/>
            <a:miter lim="800000"/>
            <a:headEnd/>
            <a:tailEnd/>
          </a:ln>
        </p:spPr>
      </p:pic>
      <p:pic>
        <p:nvPicPr>
          <p:cNvPr id="321542" name="Picture 6" descr="rys_9_06"/>
          <p:cNvPicPr>
            <a:picLocks noChangeAspect="1" noChangeArrowheads="1"/>
          </p:cNvPicPr>
          <p:nvPr/>
        </p:nvPicPr>
        <p:blipFill>
          <a:blip r:embed="rId3" cstate="print"/>
          <a:srcRect/>
          <a:stretch>
            <a:fillRect/>
          </a:stretch>
        </p:blipFill>
        <p:spPr bwMode="auto">
          <a:xfrm>
            <a:off x="5003800" y="3933825"/>
            <a:ext cx="3943350" cy="2609850"/>
          </a:xfrm>
          <a:prstGeom prst="rect">
            <a:avLst/>
          </a:prstGeom>
          <a:noFill/>
          <a:ln w="9525">
            <a:noFill/>
            <a:miter lim="800000"/>
            <a:headEnd/>
            <a:tailEnd/>
          </a:ln>
        </p:spPr>
      </p:pic>
      <p:sp>
        <p:nvSpPr>
          <p:cNvPr id="321543" name="Rectangle 7"/>
          <p:cNvSpPr>
            <a:spLocks noChangeArrowheads="1"/>
          </p:cNvSpPr>
          <p:nvPr/>
        </p:nvSpPr>
        <p:spPr bwMode="auto">
          <a:xfrm>
            <a:off x="4933950" y="5443538"/>
            <a:ext cx="2087563" cy="36036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1542"/>
                                        </p:tgtEl>
                                        <p:attrNameLst>
                                          <p:attrName>style.visibility</p:attrName>
                                        </p:attrNameLst>
                                      </p:cBhvr>
                                      <p:to>
                                        <p:strVal val="visible"/>
                                      </p:to>
                                    </p:set>
                                    <p:animEffect transition="in" filter="wipe(down)">
                                      <p:cBhvr>
                                        <p:cTn id="7" dur="500"/>
                                        <p:tgtEl>
                                          <p:spTgt spid="3215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1543"/>
                                        </p:tgtEl>
                                        <p:attrNameLst>
                                          <p:attrName>style.visibility</p:attrName>
                                        </p:attrNameLst>
                                      </p:cBhvr>
                                      <p:to>
                                        <p:strVal val="visible"/>
                                      </p:to>
                                    </p:set>
                                    <p:animEffect transition="in" filter="wipe(down)">
                                      <p:cBhvr>
                                        <p:cTn id="12" dur="500"/>
                                        <p:tgtEl>
                                          <p:spTgt spid="32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stopki 3"/>
          <p:cNvSpPr>
            <a:spLocks noGrp="1"/>
          </p:cNvSpPr>
          <p:nvPr>
            <p:ph type="ftr" sz="quarter" idx="10"/>
          </p:nvPr>
        </p:nvSpPr>
        <p:spPr>
          <a:xfrm>
            <a:off x="0" y="6616180"/>
            <a:ext cx="2895600" cy="196850"/>
          </a:xfrm>
          <a:noFill/>
        </p:spPr>
        <p:txBody>
          <a:bodyPr/>
          <a:lstStyle/>
          <a:p>
            <a:r>
              <a:rPr lang="pl-PL"/>
              <a:t>KISIM, WIMiIP, AGH</a:t>
            </a:r>
          </a:p>
        </p:txBody>
      </p:sp>
      <p:sp>
        <p:nvSpPr>
          <p:cNvPr id="53251" name="Rectangle 3"/>
          <p:cNvSpPr>
            <a:spLocks noGrp="1" noChangeArrowheads="1"/>
          </p:cNvSpPr>
          <p:nvPr>
            <p:ph type="body" idx="1"/>
          </p:nvPr>
        </p:nvSpPr>
        <p:spPr>
          <a:xfrm>
            <a:off x="323850" y="1052513"/>
            <a:ext cx="2879725" cy="576262"/>
          </a:xfrm>
        </p:spPr>
        <p:txBody>
          <a:bodyPr/>
          <a:lstStyle/>
          <a:p>
            <a:pPr eaLnBrk="1" hangingPunct="1">
              <a:buFont typeface="Georgia" pitchFamily="18" charset="0"/>
              <a:buNone/>
            </a:pPr>
            <a:r>
              <a:rPr lang="pl-PL" smtClean="0"/>
              <a:t>zmienna grupująca</a:t>
            </a:r>
          </a:p>
          <a:p>
            <a:pPr eaLnBrk="1" hangingPunct="1"/>
            <a:endParaRPr lang="pl-PL" smtClean="0"/>
          </a:p>
        </p:txBody>
      </p:sp>
      <p:pic>
        <p:nvPicPr>
          <p:cNvPr id="53252" name="Picture 4" descr="rys_9_04"/>
          <p:cNvPicPr>
            <a:picLocks noChangeAspect="1" noChangeArrowheads="1"/>
          </p:cNvPicPr>
          <p:nvPr/>
        </p:nvPicPr>
        <p:blipFill>
          <a:blip r:embed="rId2" cstate="print"/>
          <a:srcRect/>
          <a:stretch>
            <a:fillRect/>
          </a:stretch>
        </p:blipFill>
        <p:spPr bwMode="auto">
          <a:xfrm>
            <a:off x="2484438" y="1557338"/>
            <a:ext cx="4838700" cy="2857500"/>
          </a:xfrm>
          <a:prstGeom prst="rect">
            <a:avLst/>
          </a:prstGeom>
          <a:noFill/>
          <a:ln w="9525">
            <a:noFill/>
            <a:miter lim="800000"/>
            <a:headEnd/>
            <a:tailEnd/>
          </a:ln>
        </p:spPr>
      </p:pic>
      <p:sp>
        <p:nvSpPr>
          <p:cNvPr id="53253" name="Line 5"/>
          <p:cNvSpPr>
            <a:spLocks noChangeShapeType="1"/>
          </p:cNvSpPr>
          <p:nvPr/>
        </p:nvSpPr>
        <p:spPr bwMode="auto">
          <a:xfrm>
            <a:off x="1619250" y="1484313"/>
            <a:ext cx="936625" cy="576262"/>
          </a:xfrm>
          <a:prstGeom prst="line">
            <a:avLst/>
          </a:prstGeom>
          <a:noFill/>
          <a:ln w="9525">
            <a:solidFill>
              <a:srgbClr val="006699"/>
            </a:solidFill>
            <a:round/>
            <a:headEnd/>
            <a:tailEnd type="triangle" w="med" len="med"/>
          </a:ln>
        </p:spPr>
        <p:txBody>
          <a:bodyPr/>
          <a:lstStyle/>
          <a:p>
            <a:endParaRPr lang="pl-PL"/>
          </a:p>
        </p:txBody>
      </p:sp>
      <p:pic>
        <p:nvPicPr>
          <p:cNvPr id="53254" name="Picture 6" descr="rys_9_05"/>
          <p:cNvPicPr>
            <a:picLocks noChangeAspect="1" noChangeArrowheads="1"/>
          </p:cNvPicPr>
          <p:nvPr/>
        </p:nvPicPr>
        <p:blipFill>
          <a:blip r:embed="rId3" cstate="print"/>
          <a:srcRect/>
          <a:stretch>
            <a:fillRect/>
          </a:stretch>
        </p:blipFill>
        <p:spPr bwMode="auto">
          <a:xfrm>
            <a:off x="611188" y="5157788"/>
            <a:ext cx="3276600" cy="952500"/>
          </a:xfrm>
          <a:prstGeom prst="rect">
            <a:avLst/>
          </a:prstGeom>
          <a:noFill/>
          <a:ln w="9525">
            <a:noFill/>
            <a:miter lim="800000"/>
            <a:headEnd/>
            <a:tailEnd/>
          </a:ln>
        </p:spPr>
      </p:pic>
      <p:sp>
        <p:nvSpPr>
          <p:cNvPr id="53255" name="Rectangle 7"/>
          <p:cNvSpPr>
            <a:spLocks noChangeArrowheads="1"/>
          </p:cNvSpPr>
          <p:nvPr/>
        </p:nvSpPr>
        <p:spPr bwMode="auto">
          <a:xfrm>
            <a:off x="4140200" y="4652963"/>
            <a:ext cx="4464050" cy="1800225"/>
          </a:xfrm>
          <a:prstGeom prst="rect">
            <a:avLst/>
          </a:prstGeom>
          <a:noFill/>
          <a:ln w="9525">
            <a:noFill/>
            <a:miter lim="800000"/>
            <a:headEnd/>
            <a:tailEnd/>
          </a:ln>
        </p:spPr>
        <p:txBody>
          <a:bodyPr/>
          <a:lstStyle/>
          <a:p>
            <a:pPr marL="266700" indent="-266700">
              <a:spcBef>
                <a:spcPct val="50000"/>
              </a:spcBef>
              <a:buSzPct val="70000"/>
              <a:buFont typeface="Georgia" pitchFamily="18" charset="0"/>
              <a:buNone/>
            </a:pPr>
            <a:r>
              <a:rPr lang="pl-PL" sz="2000" dirty="0">
                <a:latin typeface="Calibri" pitchFamily="34" charset="0"/>
              </a:rPr>
              <a:t>kody zmiennej grupującej: Wszystkie </a:t>
            </a:r>
          </a:p>
          <a:p>
            <a:pPr marL="825500" lvl="1" indent="-285750">
              <a:spcBef>
                <a:spcPct val="50000"/>
              </a:spcBef>
              <a:buFont typeface="Georgia" pitchFamily="18" charset="0"/>
              <a:buNone/>
            </a:pPr>
            <a:r>
              <a:rPr lang="pl-PL" sz="2000" dirty="0">
                <a:latin typeface="Calibri" pitchFamily="34" charset="0"/>
              </a:rPr>
              <a:t>1	- gmina miejska,</a:t>
            </a:r>
          </a:p>
          <a:p>
            <a:pPr marL="825500" lvl="1" indent="-285750">
              <a:spcBef>
                <a:spcPct val="50000"/>
              </a:spcBef>
              <a:buFont typeface="Georgia" pitchFamily="18" charset="0"/>
              <a:buNone/>
            </a:pPr>
            <a:r>
              <a:rPr lang="pl-PL" sz="2000" dirty="0">
                <a:latin typeface="Calibri" pitchFamily="34" charset="0"/>
              </a:rPr>
              <a:t>2	- gmina wiejska,</a:t>
            </a:r>
          </a:p>
          <a:p>
            <a:pPr marL="825500" lvl="1" indent="-285750">
              <a:spcBef>
                <a:spcPct val="50000"/>
              </a:spcBef>
              <a:buFont typeface="Georgia" pitchFamily="18" charset="0"/>
              <a:buNone/>
            </a:pPr>
            <a:r>
              <a:rPr lang="pl-PL" sz="2000" dirty="0">
                <a:latin typeface="Calibri" pitchFamily="34" charset="0"/>
              </a:rPr>
              <a:t>3	- gmina miejsko-wiejska</a:t>
            </a:r>
            <a:r>
              <a:rPr lang="pl-PL" sz="2000" dirty="0" smtClean="0">
                <a:latin typeface="Calibri" pitchFamily="34" charset="0"/>
              </a:rPr>
              <a:t>.</a:t>
            </a:r>
            <a:endParaRPr lang="pl-PL" sz="2000" dirty="0">
              <a:latin typeface="Calibri" pitchFamily="34" charset="0"/>
            </a:endParaRPr>
          </a:p>
        </p:txBody>
      </p:sp>
      <p:sp>
        <p:nvSpPr>
          <p:cNvPr id="53256" name="Line 8"/>
          <p:cNvSpPr>
            <a:spLocks noChangeShapeType="1"/>
          </p:cNvSpPr>
          <p:nvPr/>
        </p:nvSpPr>
        <p:spPr bwMode="auto">
          <a:xfrm flipH="1">
            <a:off x="2555875" y="4868863"/>
            <a:ext cx="1655763" cy="1008062"/>
          </a:xfrm>
          <a:prstGeom prst="line">
            <a:avLst/>
          </a:prstGeom>
          <a:noFill/>
          <a:ln w="9525">
            <a:solidFill>
              <a:srgbClr val="006699"/>
            </a:solidFill>
            <a:round/>
            <a:headEnd/>
            <a:tailEnd type="triangle" w="med" len="med"/>
          </a:ln>
        </p:spPr>
        <p:txBody>
          <a:bodyPr/>
          <a:lstStyle/>
          <a:p>
            <a:endParaRPr lang="pl-PL"/>
          </a:p>
        </p:txBody>
      </p:sp>
      <p:sp>
        <p:nvSpPr>
          <p:cNvPr id="53257" name="Rectangle 9"/>
          <p:cNvSpPr>
            <a:spLocks noGrp="1" noChangeArrowheads="1"/>
          </p:cNvSpPr>
          <p:nvPr>
            <p:ph type="title"/>
          </p:nvPr>
        </p:nvSpPr>
        <p:spPr>
          <a:noFill/>
        </p:spPr>
        <p:txBody>
          <a:bodyPr/>
          <a:lstStyle/>
          <a:p>
            <a:pPr eaLnBrk="1" hangingPunct="1"/>
            <a:r>
              <a:rPr lang="pl-PL" smtClean="0"/>
              <a:t>zmienne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stopki 3"/>
          <p:cNvSpPr>
            <a:spLocks noGrp="1"/>
          </p:cNvSpPr>
          <p:nvPr>
            <p:ph type="ftr" sz="quarter" idx="10"/>
          </p:nvPr>
        </p:nvSpPr>
        <p:spPr>
          <a:noFill/>
        </p:spPr>
        <p:txBody>
          <a:bodyPr/>
          <a:lstStyle/>
          <a:p>
            <a:r>
              <a:rPr lang="pl-PL"/>
              <a:t>KISIM, WIMiIP, AGH</a:t>
            </a:r>
          </a:p>
        </p:txBody>
      </p:sp>
      <p:sp>
        <p:nvSpPr>
          <p:cNvPr id="54275" name="Rectangle 2"/>
          <p:cNvSpPr>
            <a:spLocks noGrp="1" noChangeArrowheads="1"/>
          </p:cNvSpPr>
          <p:nvPr>
            <p:ph type="title"/>
          </p:nvPr>
        </p:nvSpPr>
        <p:spPr/>
        <p:txBody>
          <a:bodyPr/>
          <a:lstStyle/>
          <a:p>
            <a:pPr eaLnBrk="1" hangingPunct="1"/>
            <a:r>
              <a:rPr lang="pl-PL" smtClean="0"/>
              <a:t>okno: Definicja modelu</a:t>
            </a:r>
          </a:p>
        </p:txBody>
      </p:sp>
      <p:sp>
        <p:nvSpPr>
          <p:cNvPr id="54276" name="Rectangle 3"/>
          <p:cNvSpPr>
            <a:spLocks noGrp="1" noChangeArrowheads="1"/>
          </p:cNvSpPr>
          <p:nvPr>
            <p:ph type="body" idx="1"/>
          </p:nvPr>
        </p:nvSpPr>
        <p:spPr>
          <a:xfrm>
            <a:off x="3708400" y="1268413"/>
            <a:ext cx="4989513" cy="5113337"/>
          </a:xfrm>
        </p:spPr>
        <p:txBody>
          <a:bodyPr/>
          <a:lstStyle/>
          <a:p>
            <a:pPr eaLnBrk="1" hangingPunct="1">
              <a:lnSpc>
                <a:spcPct val="90000"/>
              </a:lnSpc>
            </a:pPr>
            <a:r>
              <a:rPr lang="pl-PL" sz="2000" smtClean="0"/>
              <a:t>Metoda:</a:t>
            </a:r>
          </a:p>
          <a:p>
            <a:pPr lvl="1" eaLnBrk="1" hangingPunct="1">
              <a:lnSpc>
                <a:spcPct val="90000"/>
              </a:lnSpc>
            </a:pPr>
            <a:r>
              <a:rPr lang="pl-PL" sz="2000" b="1" smtClean="0">
                <a:solidFill>
                  <a:srgbClr val="006699"/>
                </a:solidFill>
              </a:rPr>
              <a:t>Standardowa</a:t>
            </a:r>
            <a:r>
              <a:rPr lang="pl-PL" sz="2000" smtClean="0"/>
              <a:t> - wprowadzenie do modelu (równania funkcji dyskryminacyjnej) wszystkich wybranych zmiennych. </a:t>
            </a:r>
          </a:p>
          <a:p>
            <a:pPr lvl="1" eaLnBrk="1" hangingPunct="1">
              <a:lnSpc>
                <a:spcPct val="90000"/>
              </a:lnSpc>
            </a:pPr>
            <a:r>
              <a:rPr lang="pl-PL" sz="2000" b="1" smtClean="0">
                <a:solidFill>
                  <a:srgbClr val="006699"/>
                </a:solidFill>
              </a:rPr>
              <a:t>Krokowa postępująca</a:t>
            </a:r>
            <a:r>
              <a:rPr lang="pl-PL" sz="2000" smtClean="0"/>
              <a:t> prowadzi do wprowadzania do modelu kolejnych zmiennych o najwyższej mocy dyskryminacyjnej. </a:t>
            </a:r>
          </a:p>
          <a:p>
            <a:pPr lvl="1" eaLnBrk="1" hangingPunct="1">
              <a:lnSpc>
                <a:spcPct val="90000"/>
              </a:lnSpc>
            </a:pPr>
            <a:r>
              <a:rPr lang="pl-PL" sz="2000" b="1" smtClean="0">
                <a:solidFill>
                  <a:srgbClr val="006699"/>
                </a:solidFill>
              </a:rPr>
              <a:t>Krokowa wsteczna</a:t>
            </a:r>
            <a:r>
              <a:rPr lang="pl-PL" sz="2000" smtClean="0"/>
              <a:t> powoduje wprowadzenie na początku do modelu wszystkich zmiennych, a następnie usuwanie z niego w kolejnych krokach zmiennych o najmniejszej mocy dyskryminacyjnej. </a:t>
            </a:r>
          </a:p>
        </p:txBody>
      </p:sp>
      <p:pic>
        <p:nvPicPr>
          <p:cNvPr id="54277" name="Picture 4" descr="rys_9_07"/>
          <p:cNvPicPr>
            <a:picLocks noChangeAspect="1" noChangeArrowheads="1"/>
          </p:cNvPicPr>
          <p:nvPr/>
        </p:nvPicPr>
        <p:blipFill>
          <a:blip r:embed="rId2" cstate="print"/>
          <a:srcRect/>
          <a:stretch>
            <a:fillRect/>
          </a:stretch>
        </p:blipFill>
        <p:spPr bwMode="auto">
          <a:xfrm>
            <a:off x="250825" y="1125538"/>
            <a:ext cx="3219450" cy="3067050"/>
          </a:xfrm>
          <a:prstGeom prst="rect">
            <a:avLst/>
          </a:prstGeom>
          <a:noFill/>
          <a:ln w="9525">
            <a:noFill/>
            <a:miter lim="800000"/>
            <a:headEnd/>
            <a:tailEnd/>
          </a:ln>
        </p:spPr>
      </p:pic>
      <p:sp>
        <p:nvSpPr>
          <p:cNvPr id="54278" name="Rectangle 5"/>
          <p:cNvSpPr>
            <a:spLocks noChangeArrowheads="1"/>
          </p:cNvSpPr>
          <p:nvPr/>
        </p:nvSpPr>
        <p:spPr bwMode="auto">
          <a:xfrm>
            <a:off x="539750" y="4437063"/>
            <a:ext cx="2952750" cy="2160587"/>
          </a:xfrm>
          <a:prstGeom prst="rect">
            <a:avLst/>
          </a:prstGeom>
          <a:noFill/>
          <a:ln w="9525">
            <a:noFill/>
            <a:miter lim="800000"/>
            <a:headEnd/>
            <a:tailEnd/>
          </a:ln>
        </p:spPr>
        <p:txBody>
          <a:bodyPr/>
          <a:lstStyle/>
          <a:p>
            <a:pPr marL="266700" indent="-266700">
              <a:lnSpc>
                <a:spcPct val="80000"/>
              </a:lnSpc>
              <a:spcBef>
                <a:spcPct val="50000"/>
              </a:spcBef>
              <a:buSzPct val="70000"/>
              <a:buFont typeface="Georgia" pitchFamily="18" charset="0"/>
              <a:buChar char="—"/>
            </a:pPr>
            <a:r>
              <a:rPr lang="pl-PL" sz="1600">
                <a:latin typeface="Calibri" pitchFamily="34" charset="0"/>
              </a:rPr>
              <a:t>procedura włączania do modelu/usuwania z modelu zmiennych zostaje zakończona gdy są spełnione pewne założenia zatrzymania procedury przez użytkownika. </a:t>
            </a:r>
          </a:p>
        </p:txBody>
      </p:sp>
      <p:sp>
        <p:nvSpPr>
          <p:cNvPr id="54279" name="Line 6"/>
          <p:cNvSpPr>
            <a:spLocks noChangeShapeType="1"/>
          </p:cNvSpPr>
          <p:nvPr/>
        </p:nvSpPr>
        <p:spPr bwMode="auto">
          <a:xfrm flipV="1">
            <a:off x="3203575" y="3644900"/>
            <a:ext cx="1223963" cy="936625"/>
          </a:xfrm>
          <a:prstGeom prst="line">
            <a:avLst/>
          </a:prstGeom>
          <a:noFill/>
          <a:ln w="9525">
            <a:solidFill>
              <a:srgbClr val="006699"/>
            </a:solidFill>
            <a:round/>
            <a:headEnd/>
            <a:tailEnd type="triangle" w="med" len="med"/>
          </a:ln>
        </p:spPr>
        <p:txBody>
          <a:bodyPr/>
          <a:lstStyle/>
          <a:p>
            <a:endParaRPr lang="pl-PL"/>
          </a:p>
        </p:txBody>
      </p:sp>
      <p:sp>
        <p:nvSpPr>
          <p:cNvPr id="54280" name="Line 7"/>
          <p:cNvSpPr>
            <a:spLocks noChangeShapeType="1"/>
          </p:cNvSpPr>
          <p:nvPr/>
        </p:nvSpPr>
        <p:spPr bwMode="auto">
          <a:xfrm>
            <a:off x="3203575" y="4581525"/>
            <a:ext cx="1152525" cy="287338"/>
          </a:xfrm>
          <a:prstGeom prst="line">
            <a:avLst/>
          </a:prstGeom>
          <a:noFill/>
          <a:ln w="9525">
            <a:solidFill>
              <a:srgbClr val="006699"/>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stopki 3"/>
          <p:cNvSpPr>
            <a:spLocks noGrp="1"/>
          </p:cNvSpPr>
          <p:nvPr>
            <p:ph type="ftr" sz="quarter" idx="10"/>
          </p:nvPr>
        </p:nvSpPr>
        <p:spPr>
          <a:noFill/>
        </p:spPr>
        <p:txBody>
          <a:bodyPr/>
          <a:lstStyle/>
          <a:p>
            <a:r>
              <a:rPr lang="pl-PL"/>
              <a:t>KISIM, WIMiIP, AGH</a:t>
            </a:r>
          </a:p>
        </p:txBody>
      </p:sp>
      <p:sp>
        <p:nvSpPr>
          <p:cNvPr id="55299" name="Rectangle 2"/>
          <p:cNvSpPr>
            <a:spLocks noGrp="1" noChangeArrowheads="1"/>
          </p:cNvSpPr>
          <p:nvPr>
            <p:ph type="title"/>
          </p:nvPr>
        </p:nvSpPr>
        <p:spPr/>
        <p:txBody>
          <a:bodyPr/>
          <a:lstStyle/>
          <a:p>
            <a:pPr eaLnBrk="1" hangingPunct="1"/>
            <a:r>
              <a:rPr lang="pl-PL" smtClean="0"/>
              <a:t>metoda krokowa postępująca</a:t>
            </a:r>
          </a:p>
        </p:txBody>
      </p:sp>
      <p:sp>
        <p:nvSpPr>
          <p:cNvPr id="325635" name="Rectangle 3"/>
          <p:cNvSpPr>
            <a:spLocks noGrp="1" noChangeArrowheads="1"/>
          </p:cNvSpPr>
          <p:nvPr>
            <p:ph type="body" idx="1"/>
          </p:nvPr>
        </p:nvSpPr>
        <p:spPr>
          <a:xfrm>
            <a:off x="4067175" y="1268413"/>
            <a:ext cx="4630738" cy="3097212"/>
          </a:xfrm>
        </p:spPr>
        <p:txBody>
          <a:bodyPr/>
          <a:lstStyle/>
          <a:p>
            <a:pPr marL="0" indent="0" eaLnBrk="1" hangingPunct="1">
              <a:lnSpc>
                <a:spcPct val="80000"/>
              </a:lnSpc>
              <a:buFont typeface="Georgia" pitchFamily="18" charset="0"/>
              <a:buNone/>
            </a:pPr>
            <a:r>
              <a:rPr lang="pl-PL" sz="2000" b="1" smtClean="0">
                <a:solidFill>
                  <a:srgbClr val="006699"/>
                </a:solidFill>
              </a:rPr>
              <a:t>Tolerancja</a:t>
            </a:r>
            <a:r>
              <a:rPr lang="pl-PL" sz="2000" smtClean="0"/>
              <a:t> - jaki odsetek nowych informacji o gminach, nie powielanych ze zmiennymi już wprowadzonymi do modelu, musi wnosić dana zmienna aby została wprowadzona do modelu. Wartość 0,01 oznacza że nowa zmienna, aby zostać wprowadzona do modelu, musi wnosić do niego przynajmniej 1% nowych, nie wniesionych już do modelu przez znajdujące się w nim zmienne, informacji o badanych gminach </a:t>
            </a:r>
          </a:p>
        </p:txBody>
      </p:sp>
      <p:pic>
        <p:nvPicPr>
          <p:cNvPr id="55301" name="Picture 4" descr="rys_9_08"/>
          <p:cNvPicPr>
            <a:picLocks noChangeAspect="1" noChangeArrowheads="1"/>
          </p:cNvPicPr>
          <p:nvPr/>
        </p:nvPicPr>
        <p:blipFill>
          <a:blip r:embed="rId2" cstate="print"/>
          <a:srcRect/>
          <a:stretch>
            <a:fillRect/>
          </a:stretch>
        </p:blipFill>
        <p:spPr bwMode="auto">
          <a:xfrm>
            <a:off x="250825" y="1125538"/>
            <a:ext cx="3219450" cy="3067050"/>
          </a:xfrm>
          <a:prstGeom prst="rect">
            <a:avLst/>
          </a:prstGeom>
          <a:noFill/>
          <a:ln w="9525">
            <a:noFill/>
            <a:miter lim="800000"/>
            <a:headEnd/>
            <a:tailEnd/>
          </a:ln>
        </p:spPr>
      </p:pic>
      <p:grpSp>
        <p:nvGrpSpPr>
          <p:cNvPr id="2" name="Group 18"/>
          <p:cNvGrpSpPr>
            <a:grpSpLocks/>
          </p:cNvGrpSpPr>
          <p:nvPr/>
        </p:nvGrpSpPr>
        <p:grpSpPr bwMode="auto">
          <a:xfrm>
            <a:off x="179388" y="1484313"/>
            <a:ext cx="3816350" cy="1296987"/>
            <a:chOff x="113" y="935"/>
            <a:chExt cx="2404" cy="817"/>
          </a:xfrm>
        </p:grpSpPr>
        <p:sp>
          <p:nvSpPr>
            <p:cNvPr id="55311" name="Line 5"/>
            <p:cNvSpPr>
              <a:spLocks noChangeShapeType="1"/>
            </p:cNvSpPr>
            <p:nvPr/>
          </p:nvSpPr>
          <p:spPr bwMode="auto">
            <a:xfrm flipH="1">
              <a:off x="1156" y="935"/>
              <a:ext cx="1361" cy="726"/>
            </a:xfrm>
            <a:prstGeom prst="line">
              <a:avLst/>
            </a:prstGeom>
            <a:noFill/>
            <a:ln w="9525">
              <a:solidFill>
                <a:srgbClr val="006699"/>
              </a:solidFill>
              <a:round/>
              <a:headEnd/>
              <a:tailEnd type="triangle" w="med" len="med"/>
            </a:ln>
          </p:spPr>
          <p:txBody>
            <a:bodyPr/>
            <a:lstStyle/>
            <a:p>
              <a:endParaRPr lang="pl-PL"/>
            </a:p>
          </p:txBody>
        </p:sp>
        <p:sp>
          <p:nvSpPr>
            <p:cNvPr id="55312" name="Rectangle 6"/>
            <p:cNvSpPr>
              <a:spLocks noChangeArrowheads="1"/>
            </p:cNvSpPr>
            <p:nvPr/>
          </p:nvSpPr>
          <p:spPr bwMode="auto">
            <a:xfrm>
              <a:off x="113" y="1570"/>
              <a:ext cx="1043" cy="18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grpSp>
        <p:nvGrpSpPr>
          <p:cNvPr id="3" name="Group 11"/>
          <p:cNvGrpSpPr>
            <a:grpSpLocks/>
          </p:cNvGrpSpPr>
          <p:nvPr/>
        </p:nvGrpSpPr>
        <p:grpSpPr bwMode="auto">
          <a:xfrm>
            <a:off x="250825" y="2997200"/>
            <a:ext cx="3816350" cy="1584325"/>
            <a:chOff x="158" y="1888"/>
            <a:chExt cx="2404" cy="998"/>
          </a:xfrm>
        </p:grpSpPr>
        <p:sp>
          <p:nvSpPr>
            <p:cNvPr id="55309" name="Rectangle 9"/>
            <p:cNvSpPr>
              <a:spLocks noChangeArrowheads="1"/>
            </p:cNvSpPr>
            <p:nvPr/>
          </p:nvSpPr>
          <p:spPr bwMode="auto">
            <a:xfrm>
              <a:off x="158" y="1888"/>
              <a:ext cx="998" cy="31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55310" name="Line 10"/>
            <p:cNvSpPr>
              <a:spLocks noChangeShapeType="1"/>
            </p:cNvSpPr>
            <p:nvPr/>
          </p:nvSpPr>
          <p:spPr bwMode="auto">
            <a:xfrm flipH="1" flipV="1">
              <a:off x="1156" y="2115"/>
              <a:ext cx="1406" cy="771"/>
            </a:xfrm>
            <a:prstGeom prst="line">
              <a:avLst/>
            </a:prstGeom>
            <a:noFill/>
            <a:ln w="9525">
              <a:solidFill>
                <a:srgbClr val="006699"/>
              </a:solidFill>
              <a:round/>
              <a:headEnd/>
              <a:tailEnd type="triangle" w="med" len="med"/>
            </a:ln>
          </p:spPr>
          <p:txBody>
            <a:bodyPr/>
            <a:lstStyle/>
            <a:p>
              <a:endParaRPr lang="pl-PL"/>
            </a:p>
          </p:txBody>
        </p:sp>
      </p:grpSp>
      <p:grpSp>
        <p:nvGrpSpPr>
          <p:cNvPr id="4" name="Group 15"/>
          <p:cNvGrpSpPr>
            <a:grpSpLocks/>
          </p:cNvGrpSpPr>
          <p:nvPr/>
        </p:nvGrpSpPr>
        <p:grpSpPr bwMode="auto">
          <a:xfrm>
            <a:off x="250825" y="3716338"/>
            <a:ext cx="3219450" cy="995362"/>
            <a:chOff x="158" y="2341"/>
            <a:chExt cx="2028" cy="627"/>
          </a:xfrm>
        </p:grpSpPr>
        <p:pic>
          <p:nvPicPr>
            <p:cNvPr id="55306" name="Picture 12"/>
            <p:cNvPicPr>
              <a:picLocks noChangeAspect="1" noChangeArrowheads="1"/>
            </p:cNvPicPr>
            <p:nvPr/>
          </p:nvPicPr>
          <p:blipFill>
            <a:blip r:embed="rId3" cstate="print"/>
            <a:srcRect/>
            <a:stretch>
              <a:fillRect/>
            </a:stretch>
          </p:blipFill>
          <p:spPr bwMode="auto">
            <a:xfrm>
              <a:off x="158" y="2704"/>
              <a:ext cx="2028" cy="264"/>
            </a:xfrm>
            <a:prstGeom prst="rect">
              <a:avLst/>
            </a:prstGeom>
            <a:noFill/>
            <a:ln w="9525">
              <a:noFill/>
              <a:miter lim="800000"/>
              <a:headEnd/>
              <a:tailEnd/>
            </a:ln>
          </p:spPr>
        </p:pic>
        <p:cxnSp>
          <p:nvCxnSpPr>
            <p:cNvPr id="55307" name="AutoShape 13"/>
            <p:cNvCxnSpPr>
              <a:cxnSpLocks noChangeShapeType="1"/>
              <a:stCxn id="55308" idx="1"/>
            </p:cNvCxnSpPr>
            <p:nvPr/>
          </p:nvCxnSpPr>
          <p:spPr bwMode="auto">
            <a:xfrm rot="10800000" flipH="1" flipV="1">
              <a:off x="158" y="2455"/>
              <a:ext cx="1" cy="381"/>
            </a:xfrm>
            <a:prstGeom prst="curvedConnector3">
              <a:avLst>
                <a:gd name="adj1" fmla="val -14400005"/>
              </a:avLst>
            </a:prstGeom>
            <a:noFill/>
            <a:ln w="9525">
              <a:solidFill>
                <a:srgbClr val="006699"/>
              </a:solidFill>
              <a:round/>
              <a:headEnd/>
              <a:tailEnd type="triangle" w="med" len="med"/>
            </a:ln>
          </p:spPr>
        </p:cxnSp>
        <p:sp>
          <p:nvSpPr>
            <p:cNvPr id="55308" name="Rectangle 14"/>
            <p:cNvSpPr>
              <a:spLocks noChangeArrowheads="1"/>
            </p:cNvSpPr>
            <p:nvPr/>
          </p:nvSpPr>
          <p:spPr bwMode="auto">
            <a:xfrm>
              <a:off x="158" y="2341"/>
              <a:ext cx="1452" cy="22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sp>
        <p:nvSpPr>
          <p:cNvPr id="325649" name="Rectangle 17"/>
          <p:cNvSpPr>
            <a:spLocks noChangeArrowheads="1"/>
          </p:cNvSpPr>
          <p:nvPr/>
        </p:nvSpPr>
        <p:spPr bwMode="auto">
          <a:xfrm>
            <a:off x="4067175" y="4365625"/>
            <a:ext cx="4630738" cy="2232025"/>
          </a:xfrm>
          <a:prstGeom prst="rect">
            <a:avLst/>
          </a:prstGeom>
          <a:noFill/>
          <a:ln w="9525">
            <a:noFill/>
            <a:miter lim="800000"/>
            <a:headEnd/>
            <a:tailEnd/>
          </a:ln>
        </p:spPr>
        <p:txBody>
          <a:bodyPr/>
          <a:lstStyle/>
          <a:p>
            <a:pPr>
              <a:lnSpc>
                <a:spcPct val="80000"/>
              </a:lnSpc>
              <a:spcBef>
                <a:spcPct val="50000"/>
              </a:spcBef>
              <a:buSzPct val="70000"/>
              <a:buFont typeface="Georgia" pitchFamily="18" charset="0"/>
              <a:buNone/>
            </a:pPr>
            <a:r>
              <a:rPr lang="pl-PL" sz="2000" b="1">
                <a:solidFill>
                  <a:srgbClr val="006699"/>
                </a:solidFill>
                <a:latin typeface="Georgia" pitchFamily="18" charset="0"/>
              </a:rPr>
              <a:t>F wprowadzenia</a:t>
            </a:r>
            <a:r>
              <a:rPr lang="pl-PL" sz="2000">
                <a:latin typeface="Georgia" pitchFamily="18" charset="0"/>
              </a:rPr>
              <a:t>. Czym wyższa wartość tego parametru dla danej zmiennej, tym wyższa jej moc dyskryminacyjna. Jeżeli wartość parametru F dla danej zmiennej będzie większa, zmienna ta zostanie wprowadzona do modelu.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wipe(up)">
                                      <p:cBhvr>
                                        <p:cTn id="7" dur="500"/>
                                        <p:tgtEl>
                                          <p:spTgt spid="32563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25649"/>
                                        </p:tgtEl>
                                        <p:attrNameLst>
                                          <p:attrName>style.visibility</p:attrName>
                                        </p:attrNameLst>
                                      </p:cBhvr>
                                      <p:to>
                                        <p:strVal val="visible"/>
                                      </p:to>
                                    </p:set>
                                    <p:animEffect transition="in" filter="wipe(up)">
                                      <p:cBhvr>
                                        <p:cTn id="16" dur="500"/>
                                        <p:tgtEl>
                                          <p:spTgt spid="32564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P spid="32564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stopki 3"/>
          <p:cNvSpPr>
            <a:spLocks noGrp="1"/>
          </p:cNvSpPr>
          <p:nvPr>
            <p:ph type="ftr" sz="quarter" idx="10"/>
          </p:nvPr>
        </p:nvSpPr>
        <p:spPr>
          <a:noFill/>
        </p:spPr>
        <p:txBody>
          <a:bodyPr/>
          <a:lstStyle/>
          <a:p>
            <a:r>
              <a:rPr lang="pl-PL"/>
              <a:t>KISIM, WIMiIP, AGH</a:t>
            </a:r>
          </a:p>
        </p:txBody>
      </p:sp>
      <p:pic>
        <p:nvPicPr>
          <p:cNvPr id="326660" name="Picture 4" descr="rys_9_10"/>
          <p:cNvPicPr>
            <a:picLocks noChangeAspect="1" noChangeArrowheads="1"/>
          </p:cNvPicPr>
          <p:nvPr/>
        </p:nvPicPr>
        <p:blipFill>
          <a:blip r:embed="rId2" cstate="print"/>
          <a:srcRect/>
          <a:stretch>
            <a:fillRect/>
          </a:stretch>
        </p:blipFill>
        <p:spPr bwMode="auto">
          <a:xfrm>
            <a:off x="323850" y="836613"/>
            <a:ext cx="5048250" cy="3752850"/>
          </a:xfrm>
          <a:prstGeom prst="rect">
            <a:avLst/>
          </a:prstGeom>
          <a:noFill/>
          <a:ln w="9525">
            <a:noFill/>
            <a:miter lim="800000"/>
            <a:headEnd/>
            <a:tailEnd/>
          </a:ln>
        </p:spPr>
      </p:pic>
      <p:pic>
        <p:nvPicPr>
          <p:cNvPr id="326661" name="Picture 5" descr="rys_9_11"/>
          <p:cNvPicPr>
            <a:picLocks noChangeAspect="1" noChangeArrowheads="1"/>
          </p:cNvPicPr>
          <p:nvPr/>
        </p:nvPicPr>
        <p:blipFill>
          <a:blip r:embed="rId3" cstate="print"/>
          <a:srcRect/>
          <a:stretch>
            <a:fillRect/>
          </a:stretch>
        </p:blipFill>
        <p:spPr bwMode="auto">
          <a:xfrm>
            <a:off x="4859338" y="1125538"/>
            <a:ext cx="4105275" cy="2305050"/>
          </a:xfrm>
          <a:prstGeom prst="rect">
            <a:avLst/>
          </a:prstGeom>
          <a:noFill/>
          <a:ln w="9525">
            <a:noFill/>
            <a:miter lim="800000"/>
            <a:headEnd/>
            <a:tailEnd/>
          </a:ln>
        </p:spPr>
      </p:pic>
      <p:sp>
        <p:nvSpPr>
          <p:cNvPr id="326662" name="Rectangle 6"/>
          <p:cNvSpPr>
            <a:spLocks noChangeArrowheads="1"/>
          </p:cNvSpPr>
          <p:nvPr/>
        </p:nvSpPr>
        <p:spPr bwMode="auto">
          <a:xfrm>
            <a:off x="3779838" y="3500438"/>
            <a:ext cx="5184775" cy="3122612"/>
          </a:xfrm>
          <a:prstGeom prst="rect">
            <a:avLst/>
          </a:prstGeom>
          <a:solidFill>
            <a:schemeClr val="bg1">
              <a:alpha val="85881"/>
            </a:schemeClr>
          </a:solidFill>
          <a:ln w="9525">
            <a:solidFill>
              <a:srgbClr val="006699"/>
            </a:solidFill>
            <a:miter lim="800000"/>
            <a:headEnd/>
            <a:tailEnd/>
          </a:ln>
        </p:spPr>
        <p:txBody>
          <a:bodyPr anchor="ctr">
            <a:spAutoFit/>
          </a:bodyPr>
          <a:lstStyle/>
          <a:p>
            <a:r>
              <a:rPr lang="pl-PL" b="1">
                <a:solidFill>
                  <a:srgbClr val="006699"/>
                </a:solidFill>
                <a:latin typeface="Calibri" pitchFamily="34" charset="0"/>
              </a:rPr>
              <a:t>Lambda Wilksa</a:t>
            </a:r>
            <a:r>
              <a:rPr lang="pl-PL">
                <a:latin typeface="Calibri" pitchFamily="34" charset="0"/>
              </a:rPr>
              <a:t> - statystyka stosowana do wyznaczenia istotności statystycznej mocy dyskryminacyjnej aktualnego modelu. Jej wartość mieści się w zakresie od 1 (brak mocy dyskryminacyjnej) do 0 (maksymalna moc dyskryminacyjna). Uważajmy więc z interprertacją, bo mamy do czynienia z sytuacją odwrotną niż w przypadku większości poznanych już współczynników. Każda wartość podana w pierwszej kolumnie oznacza Lambdę Wilksa po wprowadzeniu tej zmiennej do modelu. </a:t>
            </a:r>
          </a:p>
        </p:txBody>
      </p:sp>
      <p:sp>
        <p:nvSpPr>
          <p:cNvPr id="326664" name="Rectangle 8"/>
          <p:cNvSpPr>
            <a:spLocks noChangeArrowheads="1"/>
          </p:cNvSpPr>
          <p:nvPr/>
        </p:nvSpPr>
        <p:spPr bwMode="auto">
          <a:xfrm>
            <a:off x="6588125" y="1484313"/>
            <a:ext cx="576263"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326665" name="Rectangle 9"/>
          <p:cNvSpPr>
            <a:spLocks noChangeArrowheads="1"/>
          </p:cNvSpPr>
          <p:nvPr/>
        </p:nvSpPr>
        <p:spPr bwMode="auto">
          <a:xfrm>
            <a:off x="4859338" y="2924175"/>
            <a:ext cx="2305050" cy="144463"/>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grpSp>
        <p:nvGrpSpPr>
          <p:cNvPr id="2" name="Group 12"/>
          <p:cNvGrpSpPr>
            <a:grpSpLocks/>
          </p:cNvGrpSpPr>
          <p:nvPr/>
        </p:nvGrpSpPr>
        <p:grpSpPr bwMode="auto">
          <a:xfrm>
            <a:off x="4932363" y="2636838"/>
            <a:ext cx="431800" cy="71437"/>
            <a:chOff x="431" y="3339"/>
            <a:chExt cx="272" cy="91"/>
          </a:xfrm>
        </p:grpSpPr>
        <p:sp>
          <p:nvSpPr>
            <p:cNvPr id="56332" name="Line 10"/>
            <p:cNvSpPr>
              <a:spLocks noChangeShapeType="1"/>
            </p:cNvSpPr>
            <p:nvPr/>
          </p:nvSpPr>
          <p:spPr bwMode="auto">
            <a:xfrm>
              <a:off x="431" y="3339"/>
              <a:ext cx="272" cy="91"/>
            </a:xfrm>
            <a:prstGeom prst="line">
              <a:avLst/>
            </a:prstGeom>
            <a:noFill/>
            <a:ln w="28575">
              <a:solidFill>
                <a:srgbClr val="CC3300"/>
              </a:solidFill>
              <a:round/>
              <a:headEnd/>
              <a:tailEnd/>
            </a:ln>
          </p:spPr>
          <p:txBody>
            <a:bodyPr/>
            <a:lstStyle/>
            <a:p>
              <a:endParaRPr lang="pl-PL"/>
            </a:p>
          </p:txBody>
        </p:sp>
        <p:sp>
          <p:nvSpPr>
            <p:cNvPr id="56333" name="Line 11"/>
            <p:cNvSpPr>
              <a:spLocks noChangeShapeType="1"/>
            </p:cNvSpPr>
            <p:nvPr/>
          </p:nvSpPr>
          <p:spPr bwMode="auto">
            <a:xfrm flipV="1">
              <a:off x="431" y="3339"/>
              <a:ext cx="272" cy="91"/>
            </a:xfrm>
            <a:prstGeom prst="line">
              <a:avLst/>
            </a:prstGeom>
            <a:noFill/>
            <a:ln w="28575">
              <a:solidFill>
                <a:srgbClr val="CC3300"/>
              </a:solidFill>
              <a:round/>
              <a:headEnd/>
              <a:tailEnd/>
            </a:ln>
          </p:spPr>
          <p:txBody>
            <a:bodyPr/>
            <a:lstStyle/>
            <a:p>
              <a:endParaRPr lang="pl-PL"/>
            </a:p>
          </p:txBody>
        </p:sp>
      </p:grpSp>
      <p:grpSp>
        <p:nvGrpSpPr>
          <p:cNvPr id="3" name="Group 13"/>
          <p:cNvGrpSpPr>
            <a:grpSpLocks/>
          </p:cNvGrpSpPr>
          <p:nvPr/>
        </p:nvGrpSpPr>
        <p:grpSpPr bwMode="auto">
          <a:xfrm>
            <a:off x="4932363" y="3284538"/>
            <a:ext cx="431800" cy="71437"/>
            <a:chOff x="431" y="3339"/>
            <a:chExt cx="272" cy="91"/>
          </a:xfrm>
        </p:grpSpPr>
        <p:sp>
          <p:nvSpPr>
            <p:cNvPr id="56330" name="Line 14"/>
            <p:cNvSpPr>
              <a:spLocks noChangeShapeType="1"/>
            </p:cNvSpPr>
            <p:nvPr/>
          </p:nvSpPr>
          <p:spPr bwMode="auto">
            <a:xfrm>
              <a:off x="431" y="3339"/>
              <a:ext cx="272" cy="91"/>
            </a:xfrm>
            <a:prstGeom prst="line">
              <a:avLst/>
            </a:prstGeom>
            <a:noFill/>
            <a:ln w="28575">
              <a:solidFill>
                <a:srgbClr val="CC3300"/>
              </a:solidFill>
              <a:round/>
              <a:headEnd/>
              <a:tailEnd/>
            </a:ln>
          </p:spPr>
          <p:txBody>
            <a:bodyPr/>
            <a:lstStyle/>
            <a:p>
              <a:endParaRPr lang="pl-PL"/>
            </a:p>
          </p:txBody>
        </p:sp>
        <p:sp>
          <p:nvSpPr>
            <p:cNvPr id="56331" name="Line 15"/>
            <p:cNvSpPr>
              <a:spLocks noChangeShapeType="1"/>
            </p:cNvSpPr>
            <p:nvPr/>
          </p:nvSpPr>
          <p:spPr bwMode="auto">
            <a:xfrm flipV="1">
              <a:off x="431" y="3339"/>
              <a:ext cx="272" cy="91"/>
            </a:xfrm>
            <a:prstGeom prst="line">
              <a:avLst/>
            </a:prstGeom>
            <a:noFill/>
            <a:ln w="28575">
              <a:solidFill>
                <a:srgbClr val="CC3300"/>
              </a:solidFill>
              <a:round/>
              <a:headEnd/>
              <a:tailEnd/>
            </a:ln>
          </p:spPr>
          <p:txBody>
            <a:bodyPr/>
            <a:lstStyle/>
            <a:p>
              <a:endParaRPr lang="pl-P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wipe(up)">
                                      <p:cBhvr>
                                        <p:cTn id="7" dur="500"/>
                                        <p:tgtEl>
                                          <p:spTgt spid="3266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6661"/>
                                        </p:tgtEl>
                                        <p:attrNameLst>
                                          <p:attrName>style.visibility</p:attrName>
                                        </p:attrNameLst>
                                      </p:cBhvr>
                                      <p:to>
                                        <p:strVal val="visible"/>
                                      </p:to>
                                    </p:set>
                                    <p:animEffect transition="in" filter="wipe(up)">
                                      <p:cBhvr>
                                        <p:cTn id="12" dur="500"/>
                                        <p:tgtEl>
                                          <p:spTgt spid="3266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6662"/>
                                        </p:tgtEl>
                                        <p:attrNameLst>
                                          <p:attrName>style.visibility</p:attrName>
                                        </p:attrNameLst>
                                      </p:cBhvr>
                                      <p:to>
                                        <p:strVal val="visible"/>
                                      </p:to>
                                    </p:set>
                                    <p:animEffect transition="in" filter="wipe(down)">
                                      <p:cBhvr>
                                        <p:cTn id="17" dur="500"/>
                                        <p:tgtEl>
                                          <p:spTgt spid="3266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6664"/>
                                        </p:tgtEl>
                                        <p:attrNameLst>
                                          <p:attrName>style.visibility</p:attrName>
                                        </p:attrNameLst>
                                      </p:cBhvr>
                                      <p:to>
                                        <p:strVal val="visible"/>
                                      </p:to>
                                    </p:set>
                                    <p:animEffect transition="in" filter="wipe(down)">
                                      <p:cBhvr>
                                        <p:cTn id="22" dur="500"/>
                                        <p:tgtEl>
                                          <p:spTgt spid="32666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26665"/>
                                        </p:tgtEl>
                                        <p:attrNameLst>
                                          <p:attrName>style.visibility</p:attrName>
                                        </p:attrNameLst>
                                      </p:cBhvr>
                                      <p:to>
                                        <p:strVal val="visible"/>
                                      </p:to>
                                    </p:set>
                                    <p:animEffect transition="in" filter="wipe(down)">
                                      <p:cBhvr>
                                        <p:cTn id="26" dur="500"/>
                                        <p:tgtEl>
                                          <p:spTgt spid="32666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animBg="1"/>
      <p:bldP spid="326664" grpId="0" animBg="1"/>
      <p:bldP spid="32666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stopki 3"/>
          <p:cNvSpPr>
            <a:spLocks noGrp="1"/>
          </p:cNvSpPr>
          <p:nvPr>
            <p:ph type="ftr" sz="quarter" idx="10"/>
          </p:nvPr>
        </p:nvSpPr>
        <p:spPr>
          <a:noFill/>
        </p:spPr>
        <p:txBody>
          <a:bodyPr/>
          <a:lstStyle/>
          <a:p>
            <a:r>
              <a:rPr lang="pl-PL"/>
              <a:t>KISIM, WIMiIP, AGH</a:t>
            </a:r>
          </a:p>
        </p:txBody>
      </p:sp>
      <p:pic>
        <p:nvPicPr>
          <p:cNvPr id="57347" name="Picture 4" descr="rys_9_12"/>
          <p:cNvPicPr>
            <a:picLocks noChangeAspect="1" noChangeArrowheads="1"/>
          </p:cNvPicPr>
          <p:nvPr/>
        </p:nvPicPr>
        <p:blipFill>
          <a:blip r:embed="rId2" cstate="print"/>
          <a:srcRect/>
          <a:stretch>
            <a:fillRect/>
          </a:stretch>
        </p:blipFill>
        <p:spPr bwMode="auto">
          <a:xfrm>
            <a:off x="250825" y="1125538"/>
            <a:ext cx="5048250" cy="3752850"/>
          </a:xfrm>
          <a:prstGeom prst="rect">
            <a:avLst/>
          </a:prstGeom>
          <a:noFill/>
          <a:ln w="9525">
            <a:noFill/>
            <a:miter lim="800000"/>
            <a:headEnd/>
            <a:tailEnd/>
          </a:ln>
        </p:spPr>
      </p:pic>
      <p:sp>
        <p:nvSpPr>
          <p:cNvPr id="327685" name="Rectangle 5"/>
          <p:cNvSpPr>
            <a:spLocks noChangeArrowheads="1"/>
          </p:cNvSpPr>
          <p:nvPr/>
        </p:nvSpPr>
        <p:spPr bwMode="auto">
          <a:xfrm>
            <a:off x="1547813" y="1484313"/>
            <a:ext cx="576262"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327686" name="Rectangle 6"/>
          <p:cNvSpPr>
            <a:spLocks noChangeArrowheads="1"/>
          </p:cNvSpPr>
          <p:nvPr/>
        </p:nvSpPr>
        <p:spPr bwMode="auto">
          <a:xfrm>
            <a:off x="323850" y="1916113"/>
            <a:ext cx="1944688" cy="144462"/>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327687" name="Rectangle 7"/>
          <p:cNvSpPr>
            <a:spLocks noChangeArrowheads="1"/>
          </p:cNvSpPr>
          <p:nvPr/>
        </p:nvSpPr>
        <p:spPr bwMode="auto">
          <a:xfrm>
            <a:off x="323850" y="2781300"/>
            <a:ext cx="2376488"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grpSp>
        <p:nvGrpSpPr>
          <p:cNvPr id="2" name="Group 11"/>
          <p:cNvGrpSpPr>
            <a:grpSpLocks/>
          </p:cNvGrpSpPr>
          <p:nvPr/>
        </p:nvGrpSpPr>
        <p:grpSpPr bwMode="auto">
          <a:xfrm>
            <a:off x="2627313" y="2997200"/>
            <a:ext cx="6140450" cy="3302000"/>
            <a:chOff x="1655" y="1888"/>
            <a:chExt cx="3868" cy="2080"/>
          </a:xfrm>
        </p:grpSpPr>
        <p:pic>
          <p:nvPicPr>
            <p:cNvPr id="57360" name="Picture 8" descr="rys_9_13"/>
            <p:cNvPicPr>
              <a:picLocks noChangeAspect="1" noChangeArrowheads="1"/>
            </p:cNvPicPr>
            <p:nvPr/>
          </p:nvPicPr>
          <p:blipFill>
            <a:blip r:embed="rId3" cstate="print"/>
            <a:srcRect/>
            <a:stretch>
              <a:fillRect/>
            </a:stretch>
          </p:blipFill>
          <p:spPr bwMode="auto">
            <a:xfrm>
              <a:off x="2925" y="3158"/>
              <a:ext cx="2598" cy="810"/>
            </a:xfrm>
            <a:prstGeom prst="rect">
              <a:avLst/>
            </a:prstGeom>
            <a:noFill/>
            <a:ln w="9525">
              <a:noFill/>
              <a:miter lim="800000"/>
              <a:headEnd/>
              <a:tailEnd/>
            </a:ln>
          </p:spPr>
        </p:pic>
        <p:sp>
          <p:nvSpPr>
            <p:cNvPr id="57361" name="Line 9"/>
            <p:cNvSpPr>
              <a:spLocks noChangeShapeType="1"/>
            </p:cNvSpPr>
            <p:nvPr/>
          </p:nvSpPr>
          <p:spPr bwMode="auto">
            <a:xfrm>
              <a:off x="1655" y="1888"/>
              <a:ext cx="1270" cy="1542"/>
            </a:xfrm>
            <a:prstGeom prst="line">
              <a:avLst/>
            </a:prstGeom>
            <a:noFill/>
            <a:ln w="9525">
              <a:solidFill>
                <a:srgbClr val="006699"/>
              </a:solidFill>
              <a:round/>
              <a:headEnd/>
              <a:tailEnd type="triangle" w="med" len="med"/>
            </a:ln>
          </p:spPr>
          <p:txBody>
            <a:bodyPr/>
            <a:lstStyle/>
            <a:p>
              <a:endParaRPr lang="pl-PL"/>
            </a:p>
          </p:txBody>
        </p:sp>
      </p:grpSp>
      <p:sp>
        <p:nvSpPr>
          <p:cNvPr id="327692" name="Rectangle 12"/>
          <p:cNvSpPr>
            <a:spLocks noChangeArrowheads="1"/>
          </p:cNvSpPr>
          <p:nvPr/>
        </p:nvSpPr>
        <p:spPr bwMode="auto">
          <a:xfrm>
            <a:off x="7596188" y="6092825"/>
            <a:ext cx="576262"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327693" name="Rectangle 13"/>
          <p:cNvSpPr>
            <a:spLocks noChangeArrowheads="1"/>
          </p:cNvSpPr>
          <p:nvPr/>
        </p:nvSpPr>
        <p:spPr bwMode="auto">
          <a:xfrm>
            <a:off x="5435600" y="3500438"/>
            <a:ext cx="3455988" cy="1465262"/>
          </a:xfrm>
          <a:prstGeom prst="rect">
            <a:avLst/>
          </a:prstGeom>
          <a:noFill/>
          <a:ln w="9525">
            <a:noFill/>
            <a:miter lim="800000"/>
            <a:headEnd/>
            <a:tailEnd/>
          </a:ln>
        </p:spPr>
        <p:txBody>
          <a:bodyPr anchor="ctr">
            <a:spAutoFit/>
          </a:bodyPr>
          <a:lstStyle/>
          <a:p>
            <a:r>
              <a:rPr lang="pl-PL">
                <a:latin typeface="Calibri" pitchFamily="34" charset="0"/>
              </a:rPr>
              <a:t>82,6% informacji wnoszonych przez tą zmienną nie jest powielanych przez dwie pozostałe zmienne już znajdujące się w modelu </a:t>
            </a:r>
          </a:p>
        </p:txBody>
      </p:sp>
      <p:sp>
        <p:nvSpPr>
          <p:cNvPr id="327694" name="Line 14"/>
          <p:cNvSpPr>
            <a:spLocks noChangeShapeType="1"/>
          </p:cNvSpPr>
          <p:nvPr/>
        </p:nvSpPr>
        <p:spPr bwMode="auto">
          <a:xfrm flipH="1" flipV="1">
            <a:off x="7596188" y="5013325"/>
            <a:ext cx="144462" cy="1079500"/>
          </a:xfrm>
          <a:prstGeom prst="line">
            <a:avLst/>
          </a:prstGeom>
          <a:noFill/>
          <a:ln w="9525">
            <a:solidFill>
              <a:srgbClr val="006699"/>
            </a:solidFill>
            <a:round/>
            <a:headEnd/>
            <a:tailEnd type="triangle" w="med" len="med"/>
          </a:ln>
        </p:spPr>
        <p:txBody>
          <a:bodyPr/>
          <a:lstStyle/>
          <a:p>
            <a:endParaRPr lang="pl-PL"/>
          </a:p>
        </p:txBody>
      </p:sp>
      <p:pic>
        <p:nvPicPr>
          <p:cNvPr id="327695" name="Picture 15" descr="rys_9_14"/>
          <p:cNvPicPr>
            <a:picLocks noChangeAspect="1" noChangeArrowheads="1"/>
          </p:cNvPicPr>
          <p:nvPr/>
        </p:nvPicPr>
        <p:blipFill>
          <a:blip r:embed="rId4" cstate="print"/>
          <a:srcRect/>
          <a:stretch>
            <a:fillRect/>
          </a:stretch>
        </p:blipFill>
        <p:spPr bwMode="auto">
          <a:xfrm>
            <a:off x="4643438" y="1196975"/>
            <a:ext cx="4143375" cy="1819275"/>
          </a:xfrm>
          <a:prstGeom prst="rect">
            <a:avLst/>
          </a:prstGeom>
          <a:noFill/>
          <a:ln w="9525">
            <a:noFill/>
            <a:miter lim="800000"/>
            <a:headEnd/>
            <a:tailEnd/>
          </a:ln>
        </p:spPr>
      </p:pic>
      <p:grpSp>
        <p:nvGrpSpPr>
          <p:cNvPr id="3" name="Group 18"/>
          <p:cNvGrpSpPr>
            <a:grpSpLocks/>
          </p:cNvGrpSpPr>
          <p:nvPr/>
        </p:nvGrpSpPr>
        <p:grpSpPr bwMode="auto">
          <a:xfrm>
            <a:off x="323850" y="2205038"/>
            <a:ext cx="4319588" cy="1152525"/>
            <a:chOff x="204" y="1389"/>
            <a:chExt cx="2721" cy="726"/>
          </a:xfrm>
        </p:grpSpPr>
        <p:sp>
          <p:nvSpPr>
            <p:cNvPr id="57358" name="Rectangle 16"/>
            <p:cNvSpPr>
              <a:spLocks noChangeArrowheads="1"/>
            </p:cNvSpPr>
            <p:nvPr/>
          </p:nvSpPr>
          <p:spPr bwMode="auto">
            <a:xfrm>
              <a:off x="204" y="1933"/>
              <a:ext cx="1497" cy="182"/>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57359" name="Line 17"/>
            <p:cNvSpPr>
              <a:spLocks noChangeShapeType="1"/>
            </p:cNvSpPr>
            <p:nvPr/>
          </p:nvSpPr>
          <p:spPr bwMode="auto">
            <a:xfrm flipV="1">
              <a:off x="1701" y="1389"/>
              <a:ext cx="1224" cy="635"/>
            </a:xfrm>
            <a:prstGeom prst="line">
              <a:avLst/>
            </a:prstGeom>
            <a:noFill/>
            <a:ln w="9525">
              <a:solidFill>
                <a:srgbClr val="006699"/>
              </a:solidFill>
              <a:round/>
              <a:headEnd/>
              <a:tailEnd type="triangle" w="med" len="med"/>
            </a:ln>
          </p:spPr>
          <p:txBody>
            <a:bodyPr/>
            <a:lstStyle/>
            <a:p>
              <a:endParaRPr lang="pl-PL"/>
            </a:p>
          </p:txBody>
        </p:sp>
      </p:grpSp>
      <p:sp>
        <p:nvSpPr>
          <p:cNvPr id="327699" name="Rectangle 19"/>
          <p:cNvSpPr>
            <a:spLocks noChangeArrowheads="1"/>
          </p:cNvSpPr>
          <p:nvPr/>
        </p:nvSpPr>
        <p:spPr bwMode="auto">
          <a:xfrm>
            <a:off x="4643438" y="2205038"/>
            <a:ext cx="2305050" cy="144462"/>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685"/>
                                        </p:tgtEl>
                                        <p:attrNameLst>
                                          <p:attrName>style.visibility</p:attrName>
                                        </p:attrNameLst>
                                      </p:cBhvr>
                                      <p:to>
                                        <p:strVal val="visible"/>
                                      </p:to>
                                    </p:set>
                                    <p:animEffect transition="in" filter="wipe(down)">
                                      <p:cBhvr>
                                        <p:cTn id="7" dur="500"/>
                                        <p:tgtEl>
                                          <p:spTgt spid="3276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686"/>
                                        </p:tgtEl>
                                        <p:attrNameLst>
                                          <p:attrName>style.visibility</p:attrName>
                                        </p:attrNameLst>
                                      </p:cBhvr>
                                      <p:to>
                                        <p:strVal val="visible"/>
                                      </p:to>
                                    </p:set>
                                    <p:animEffect transition="in" filter="wipe(down)">
                                      <p:cBhvr>
                                        <p:cTn id="12" dur="500"/>
                                        <p:tgtEl>
                                          <p:spTgt spid="3276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687"/>
                                        </p:tgtEl>
                                        <p:attrNameLst>
                                          <p:attrName>style.visibility</p:attrName>
                                        </p:attrNameLst>
                                      </p:cBhvr>
                                      <p:to>
                                        <p:strVal val="visible"/>
                                      </p:to>
                                    </p:set>
                                    <p:animEffect transition="in" filter="wipe(down)">
                                      <p:cBhvr>
                                        <p:cTn id="17" dur="500"/>
                                        <p:tgtEl>
                                          <p:spTgt spid="3276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7692"/>
                                        </p:tgtEl>
                                        <p:attrNameLst>
                                          <p:attrName>style.visibility</p:attrName>
                                        </p:attrNameLst>
                                      </p:cBhvr>
                                      <p:to>
                                        <p:strVal val="visible"/>
                                      </p:to>
                                    </p:set>
                                    <p:animEffect transition="in" filter="wipe(down)">
                                      <p:cBhvr>
                                        <p:cTn id="27" dur="500"/>
                                        <p:tgtEl>
                                          <p:spTgt spid="327692"/>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327694"/>
                                        </p:tgtEl>
                                        <p:attrNameLst>
                                          <p:attrName>style.visibility</p:attrName>
                                        </p:attrNameLst>
                                      </p:cBhvr>
                                      <p:to>
                                        <p:strVal val="visible"/>
                                      </p:to>
                                    </p:set>
                                    <p:animEffect transition="in" filter="wipe(down)">
                                      <p:cBhvr>
                                        <p:cTn id="31" dur="500"/>
                                        <p:tgtEl>
                                          <p:spTgt spid="327694"/>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27693"/>
                                        </p:tgtEl>
                                        <p:attrNameLst>
                                          <p:attrName>style.visibility</p:attrName>
                                        </p:attrNameLst>
                                      </p:cBhvr>
                                      <p:to>
                                        <p:strVal val="visible"/>
                                      </p:to>
                                    </p:set>
                                    <p:animEffect transition="in" filter="wipe(down)">
                                      <p:cBhvr>
                                        <p:cTn id="35" dur="500"/>
                                        <p:tgtEl>
                                          <p:spTgt spid="32769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327695"/>
                                        </p:tgtEl>
                                        <p:attrNameLst>
                                          <p:attrName>style.visibility</p:attrName>
                                        </p:attrNameLst>
                                      </p:cBhvr>
                                      <p:to>
                                        <p:strVal val="visible"/>
                                      </p:to>
                                    </p:set>
                                    <p:animEffect transition="in" filter="wipe(down)">
                                      <p:cBhvr>
                                        <p:cTn id="44" dur="500"/>
                                        <p:tgtEl>
                                          <p:spTgt spid="32769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7699"/>
                                        </p:tgtEl>
                                        <p:attrNameLst>
                                          <p:attrName>style.visibility</p:attrName>
                                        </p:attrNameLst>
                                      </p:cBhvr>
                                      <p:to>
                                        <p:strVal val="visible"/>
                                      </p:to>
                                    </p:set>
                                    <p:animEffect transition="in" filter="wipe(down)">
                                      <p:cBhvr>
                                        <p:cTn id="49" dur="500"/>
                                        <p:tgtEl>
                                          <p:spTgt spid="32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animBg="1"/>
      <p:bldP spid="327686" grpId="0" animBg="1"/>
      <p:bldP spid="327687" grpId="0" animBg="1"/>
      <p:bldP spid="327692" grpId="0" animBg="1"/>
      <p:bldP spid="327693" grpId="0"/>
      <p:bldP spid="327694" grpId="0" animBg="1"/>
      <p:bldP spid="3276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pic>
        <p:nvPicPr>
          <p:cNvPr id="71683" name="Picture 2"/>
          <p:cNvPicPr>
            <a:picLocks noChangeAspect="1" noChangeArrowheads="1"/>
          </p:cNvPicPr>
          <p:nvPr/>
        </p:nvPicPr>
        <p:blipFill>
          <a:blip r:embed="rId2" cstate="print"/>
          <a:srcRect/>
          <a:stretch>
            <a:fillRect/>
          </a:stretch>
        </p:blipFill>
        <p:spPr bwMode="auto">
          <a:xfrm>
            <a:off x="1727200" y="2052638"/>
            <a:ext cx="7416800" cy="4805362"/>
          </a:xfrm>
          <a:prstGeom prst="rect">
            <a:avLst/>
          </a:prstGeom>
          <a:noFill/>
          <a:ln w="9525">
            <a:noFill/>
            <a:miter lim="800000"/>
            <a:headEnd/>
            <a:tailEnd/>
          </a:ln>
        </p:spPr>
      </p:pic>
      <p:pic>
        <p:nvPicPr>
          <p:cNvPr id="71684" name="Picture 3"/>
          <p:cNvPicPr>
            <a:picLocks noChangeAspect="1" noChangeArrowheads="1"/>
          </p:cNvPicPr>
          <p:nvPr/>
        </p:nvPicPr>
        <p:blipFill>
          <a:blip r:embed="rId3" cstate="print"/>
          <a:srcRect/>
          <a:stretch>
            <a:fillRect/>
          </a:stretch>
        </p:blipFill>
        <p:spPr bwMode="auto">
          <a:xfrm>
            <a:off x="0" y="0"/>
            <a:ext cx="3067050" cy="4457700"/>
          </a:xfrm>
          <a:prstGeom prst="rect">
            <a:avLst/>
          </a:prstGeom>
          <a:noFill/>
          <a:ln w="9525">
            <a:noFill/>
            <a:miter lim="800000"/>
            <a:headEnd/>
            <a:tailEnd/>
          </a:ln>
        </p:spPr>
      </p:pic>
      <p:sp>
        <p:nvSpPr>
          <p:cNvPr id="71685" name="AutoShape 4"/>
          <p:cNvSpPr>
            <a:spLocks noChangeArrowheads="1"/>
          </p:cNvSpPr>
          <p:nvPr/>
        </p:nvSpPr>
        <p:spPr bwMode="auto">
          <a:xfrm>
            <a:off x="1403350" y="1484313"/>
            <a:ext cx="1584325"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1686" name="AutoShape 5"/>
          <p:cNvSpPr>
            <a:spLocks noChangeArrowheads="1"/>
          </p:cNvSpPr>
          <p:nvPr/>
        </p:nvSpPr>
        <p:spPr bwMode="auto">
          <a:xfrm>
            <a:off x="2843213" y="5157788"/>
            <a:ext cx="865187" cy="71913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1687" name="AutoShape 6"/>
          <p:cNvSpPr>
            <a:spLocks noChangeArrowheads="1"/>
          </p:cNvSpPr>
          <p:nvPr/>
        </p:nvSpPr>
        <p:spPr bwMode="auto">
          <a:xfrm>
            <a:off x="3276600" y="6138863"/>
            <a:ext cx="790575" cy="60325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1688" name="AutoShape 7"/>
          <p:cNvSpPr>
            <a:spLocks noChangeArrowheads="1"/>
          </p:cNvSpPr>
          <p:nvPr/>
        </p:nvSpPr>
        <p:spPr bwMode="auto">
          <a:xfrm>
            <a:off x="6443663" y="3573463"/>
            <a:ext cx="865187" cy="71913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stopki 3"/>
          <p:cNvSpPr>
            <a:spLocks noGrp="1"/>
          </p:cNvSpPr>
          <p:nvPr>
            <p:ph type="ftr" sz="quarter" idx="10"/>
          </p:nvPr>
        </p:nvSpPr>
        <p:spPr>
          <a:noFill/>
        </p:spPr>
        <p:txBody>
          <a:bodyPr/>
          <a:lstStyle/>
          <a:p>
            <a:r>
              <a:rPr lang="pl-PL"/>
              <a:t>KISIM, WIMiIP, AGH</a:t>
            </a:r>
          </a:p>
        </p:txBody>
      </p:sp>
      <p:sp>
        <p:nvSpPr>
          <p:cNvPr id="58371" name="Rectangle 2"/>
          <p:cNvSpPr>
            <a:spLocks noGrp="1" noChangeArrowheads="1"/>
          </p:cNvSpPr>
          <p:nvPr>
            <p:ph type="title"/>
          </p:nvPr>
        </p:nvSpPr>
        <p:spPr/>
        <p:txBody>
          <a:bodyPr/>
          <a:lstStyle/>
          <a:p>
            <a:pPr eaLnBrk="1" hangingPunct="1"/>
            <a:r>
              <a:rPr lang="pl-PL" sz="2400" smtClean="0"/>
              <a:t>Wyniki analizy funkcji dyskryminacyjnej </a:t>
            </a:r>
            <a:br>
              <a:rPr lang="pl-PL" sz="2400" smtClean="0"/>
            </a:br>
            <a:r>
              <a:rPr lang="pl-PL" sz="2400" smtClean="0"/>
              <a:t>w kroku 10 końcowym</a:t>
            </a:r>
          </a:p>
        </p:txBody>
      </p:sp>
      <p:pic>
        <p:nvPicPr>
          <p:cNvPr id="58372" name="Picture 4" descr="rys_9_15"/>
          <p:cNvPicPr>
            <a:picLocks noChangeAspect="1" noChangeArrowheads="1"/>
          </p:cNvPicPr>
          <p:nvPr/>
        </p:nvPicPr>
        <p:blipFill>
          <a:blip r:embed="rId2" cstate="print"/>
          <a:srcRect/>
          <a:stretch>
            <a:fillRect/>
          </a:stretch>
        </p:blipFill>
        <p:spPr bwMode="auto">
          <a:xfrm>
            <a:off x="250825" y="1125538"/>
            <a:ext cx="5048250" cy="3752850"/>
          </a:xfrm>
          <a:prstGeom prst="rect">
            <a:avLst/>
          </a:prstGeom>
          <a:noFill/>
          <a:ln w="9525">
            <a:noFill/>
            <a:miter lim="800000"/>
            <a:headEnd/>
            <a:tailEnd/>
          </a:ln>
        </p:spPr>
      </p:pic>
      <p:sp>
        <p:nvSpPr>
          <p:cNvPr id="328709" name="Line 5"/>
          <p:cNvSpPr>
            <a:spLocks noChangeShapeType="1"/>
          </p:cNvSpPr>
          <p:nvPr/>
        </p:nvSpPr>
        <p:spPr bwMode="auto">
          <a:xfrm flipH="1">
            <a:off x="2484438" y="3213100"/>
            <a:ext cx="647700" cy="0"/>
          </a:xfrm>
          <a:prstGeom prst="line">
            <a:avLst/>
          </a:prstGeom>
          <a:noFill/>
          <a:ln w="38100">
            <a:solidFill>
              <a:srgbClr val="006699"/>
            </a:solidFill>
            <a:round/>
            <a:headEnd/>
            <a:tailEnd type="triangle" w="med" len="med"/>
          </a:ln>
        </p:spPr>
        <p:txBody>
          <a:bodyPr/>
          <a:lstStyle/>
          <a:p>
            <a:endParaRPr lang="pl-PL"/>
          </a:p>
        </p:txBody>
      </p:sp>
      <p:sp>
        <p:nvSpPr>
          <p:cNvPr id="328710" name="Rectangle 6"/>
          <p:cNvSpPr>
            <a:spLocks noChangeArrowheads="1"/>
          </p:cNvSpPr>
          <p:nvPr/>
        </p:nvSpPr>
        <p:spPr bwMode="auto">
          <a:xfrm>
            <a:off x="323850" y="2781300"/>
            <a:ext cx="2303463"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28711" name="Picture 7" descr="rys_9_16"/>
          <p:cNvPicPr>
            <a:picLocks noChangeAspect="1" noChangeArrowheads="1"/>
          </p:cNvPicPr>
          <p:nvPr/>
        </p:nvPicPr>
        <p:blipFill>
          <a:blip r:embed="rId3" cstate="print"/>
          <a:srcRect/>
          <a:stretch>
            <a:fillRect/>
          </a:stretch>
        </p:blipFill>
        <p:spPr bwMode="auto">
          <a:xfrm>
            <a:off x="4643438" y="1052513"/>
            <a:ext cx="4124325" cy="2438400"/>
          </a:xfrm>
          <a:prstGeom prst="rect">
            <a:avLst/>
          </a:prstGeom>
          <a:noFill/>
          <a:ln w="9525">
            <a:noFill/>
            <a:miter lim="800000"/>
            <a:headEnd/>
            <a:tailEnd/>
          </a:ln>
        </p:spPr>
      </p:pic>
      <p:grpSp>
        <p:nvGrpSpPr>
          <p:cNvPr id="2" name="Group 8"/>
          <p:cNvGrpSpPr>
            <a:grpSpLocks/>
          </p:cNvGrpSpPr>
          <p:nvPr/>
        </p:nvGrpSpPr>
        <p:grpSpPr bwMode="auto">
          <a:xfrm>
            <a:off x="4716463" y="3357563"/>
            <a:ext cx="431800" cy="71437"/>
            <a:chOff x="431" y="3339"/>
            <a:chExt cx="272" cy="91"/>
          </a:xfrm>
        </p:grpSpPr>
        <p:sp>
          <p:nvSpPr>
            <p:cNvPr id="58381" name="Line 9"/>
            <p:cNvSpPr>
              <a:spLocks noChangeShapeType="1"/>
            </p:cNvSpPr>
            <p:nvPr/>
          </p:nvSpPr>
          <p:spPr bwMode="auto">
            <a:xfrm>
              <a:off x="431" y="3339"/>
              <a:ext cx="272" cy="91"/>
            </a:xfrm>
            <a:prstGeom prst="line">
              <a:avLst/>
            </a:prstGeom>
            <a:noFill/>
            <a:ln w="28575">
              <a:solidFill>
                <a:srgbClr val="CC3300"/>
              </a:solidFill>
              <a:round/>
              <a:headEnd/>
              <a:tailEnd/>
            </a:ln>
          </p:spPr>
          <p:txBody>
            <a:bodyPr/>
            <a:lstStyle/>
            <a:p>
              <a:endParaRPr lang="pl-PL"/>
            </a:p>
          </p:txBody>
        </p:sp>
        <p:sp>
          <p:nvSpPr>
            <p:cNvPr id="58382" name="Line 10"/>
            <p:cNvSpPr>
              <a:spLocks noChangeShapeType="1"/>
            </p:cNvSpPr>
            <p:nvPr/>
          </p:nvSpPr>
          <p:spPr bwMode="auto">
            <a:xfrm flipV="1">
              <a:off x="431" y="3339"/>
              <a:ext cx="272" cy="91"/>
            </a:xfrm>
            <a:prstGeom prst="line">
              <a:avLst/>
            </a:prstGeom>
            <a:noFill/>
            <a:ln w="28575">
              <a:solidFill>
                <a:srgbClr val="CC3300"/>
              </a:solidFill>
              <a:round/>
              <a:headEnd/>
              <a:tailEnd/>
            </a:ln>
          </p:spPr>
          <p:txBody>
            <a:bodyPr/>
            <a:lstStyle/>
            <a:p>
              <a:endParaRPr lang="pl-PL"/>
            </a:p>
          </p:txBody>
        </p:sp>
      </p:grpSp>
      <p:sp>
        <p:nvSpPr>
          <p:cNvPr id="328715" name="Rectangle 11"/>
          <p:cNvSpPr>
            <a:spLocks noChangeArrowheads="1"/>
          </p:cNvSpPr>
          <p:nvPr/>
        </p:nvSpPr>
        <p:spPr bwMode="auto">
          <a:xfrm>
            <a:off x="4643438" y="1989138"/>
            <a:ext cx="2305050" cy="36036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28717" name="Rectangle 13"/>
          <p:cNvSpPr>
            <a:spLocks noChangeArrowheads="1"/>
          </p:cNvSpPr>
          <p:nvPr/>
        </p:nvSpPr>
        <p:spPr bwMode="auto">
          <a:xfrm>
            <a:off x="323850" y="3644900"/>
            <a:ext cx="2303463"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28718" name="Picture 14" descr="rys_9_18"/>
          <p:cNvPicPr>
            <a:picLocks noChangeAspect="1" noChangeArrowheads="1"/>
          </p:cNvPicPr>
          <p:nvPr/>
        </p:nvPicPr>
        <p:blipFill>
          <a:blip r:embed="rId4" cstate="print"/>
          <a:srcRect/>
          <a:stretch>
            <a:fillRect/>
          </a:stretch>
        </p:blipFill>
        <p:spPr bwMode="auto">
          <a:xfrm>
            <a:off x="179388" y="3933825"/>
            <a:ext cx="3848100" cy="2733675"/>
          </a:xfrm>
          <a:prstGeom prst="rect">
            <a:avLst/>
          </a:prstGeom>
          <a:noFill/>
          <a:ln w="9525">
            <a:noFill/>
            <a:miter lim="800000"/>
            <a:headEnd/>
            <a:tailEnd/>
          </a:ln>
        </p:spPr>
      </p:pic>
      <p:sp>
        <p:nvSpPr>
          <p:cNvPr id="328719" name="Rectangle 15"/>
          <p:cNvSpPr>
            <a:spLocks noChangeArrowheads="1"/>
          </p:cNvSpPr>
          <p:nvPr/>
        </p:nvSpPr>
        <p:spPr bwMode="auto">
          <a:xfrm>
            <a:off x="179388" y="4797425"/>
            <a:ext cx="2879725"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8709"/>
                                        </p:tgtEl>
                                        <p:attrNameLst>
                                          <p:attrName>style.visibility</p:attrName>
                                        </p:attrNameLst>
                                      </p:cBhvr>
                                      <p:to>
                                        <p:strVal val="visible"/>
                                      </p:to>
                                    </p:set>
                                    <p:animEffect transition="in" filter="wipe(down)">
                                      <p:cBhvr>
                                        <p:cTn id="7" dur="500"/>
                                        <p:tgtEl>
                                          <p:spTgt spid="3287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8710"/>
                                        </p:tgtEl>
                                        <p:attrNameLst>
                                          <p:attrName>style.visibility</p:attrName>
                                        </p:attrNameLst>
                                      </p:cBhvr>
                                      <p:to>
                                        <p:strVal val="visible"/>
                                      </p:to>
                                    </p:set>
                                    <p:animEffect transition="in" filter="wipe(down)">
                                      <p:cBhvr>
                                        <p:cTn id="11" dur="500"/>
                                        <p:tgtEl>
                                          <p:spTgt spid="3287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28711"/>
                                        </p:tgtEl>
                                        <p:attrNameLst>
                                          <p:attrName>style.visibility</p:attrName>
                                        </p:attrNameLst>
                                      </p:cBhvr>
                                      <p:to>
                                        <p:strVal val="visible"/>
                                      </p:to>
                                    </p:set>
                                    <p:animEffect transition="in" filter="wipe(down)">
                                      <p:cBhvr>
                                        <p:cTn id="15" dur="500"/>
                                        <p:tgtEl>
                                          <p:spTgt spid="3287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8715"/>
                                        </p:tgtEl>
                                        <p:attrNameLst>
                                          <p:attrName>style.visibility</p:attrName>
                                        </p:attrNameLst>
                                      </p:cBhvr>
                                      <p:to>
                                        <p:strVal val="visible"/>
                                      </p:to>
                                    </p:set>
                                    <p:animEffect transition="in" filter="wipe(down)">
                                      <p:cBhvr>
                                        <p:cTn id="24" dur="500"/>
                                        <p:tgtEl>
                                          <p:spTgt spid="3287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8717"/>
                                        </p:tgtEl>
                                        <p:attrNameLst>
                                          <p:attrName>style.visibility</p:attrName>
                                        </p:attrNameLst>
                                      </p:cBhvr>
                                      <p:to>
                                        <p:strVal val="visible"/>
                                      </p:to>
                                    </p:set>
                                    <p:animEffect transition="in" filter="wipe(down)">
                                      <p:cBhvr>
                                        <p:cTn id="29" dur="500"/>
                                        <p:tgtEl>
                                          <p:spTgt spid="328717"/>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328718"/>
                                        </p:tgtEl>
                                        <p:attrNameLst>
                                          <p:attrName>style.visibility</p:attrName>
                                        </p:attrNameLst>
                                      </p:cBhvr>
                                      <p:to>
                                        <p:strVal val="visible"/>
                                      </p:to>
                                    </p:set>
                                    <p:animEffect transition="in" filter="wipe(down)">
                                      <p:cBhvr>
                                        <p:cTn id="33" dur="500"/>
                                        <p:tgtEl>
                                          <p:spTgt spid="3287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28719"/>
                                        </p:tgtEl>
                                        <p:attrNameLst>
                                          <p:attrName>style.visibility</p:attrName>
                                        </p:attrNameLst>
                                      </p:cBhvr>
                                      <p:to>
                                        <p:strVal val="visible"/>
                                      </p:to>
                                    </p:set>
                                    <p:animEffect transition="in" filter="wipe(down)">
                                      <p:cBhvr>
                                        <p:cTn id="38" dur="500"/>
                                        <p:tgtEl>
                                          <p:spTgt spid="328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animBg="1"/>
      <p:bldP spid="328710" grpId="0" animBg="1"/>
      <p:bldP spid="328715" grpId="0" animBg="1"/>
      <p:bldP spid="328717" grpId="0" animBg="1"/>
      <p:bldP spid="32871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stopki 3"/>
          <p:cNvSpPr>
            <a:spLocks noGrp="1"/>
          </p:cNvSpPr>
          <p:nvPr>
            <p:ph type="ftr" sz="quarter" idx="10"/>
          </p:nvPr>
        </p:nvSpPr>
        <p:spPr>
          <a:noFill/>
        </p:spPr>
        <p:txBody>
          <a:bodyPr/>
          <a:lstStyle/>
          <a:p>
            <a:r>
              <a:rPr lang="pl-PL"/>
              <a:t>KISIM, WIMiIP, AGH</a:t>
            </a:r>
          </a:p>
        </p:txBody>
      </p:sp>
      <p:sp>
        <p:nvSpPr>
          <p:cNvPr id="59395" name="Rectangle 2"/>
          <p:cNvSpPr>
            <a:spLocks noGrp="1" noChangeArrowheads="1"/>
          </p:cNvSpPr>
          <p:nvPr>
            <p:ph type="title"/>
          </p:nvPr>
        </p:nvSpPr>
        <p:spPr/>
        <p:txBody>
          <a:bodyPr/>
          <a:lstStyle/>
          <a:p>
            <a:pPr eaLnBrk="1" hangingPunct="1"/>
            <a:r>
              <a:rPr lang="pl-PL" sz="2400" smtClean="0"/>
              <a:t>Wyniki analizy funkcji dyskryminacyjnej </a:t>
            </a:r>
            <a:br>
              <a:rPr lang="pl-PL" sz="2400" smtClean="0"/>
            </a:br>
            <a:r>
              <a:rPr lang="pl-PL" sz="2400" smtClean="0"/>
              <a:t>w kroku 10 końcowym</a:t>
            </a:r>
          </a:p>
        </p:txBody>
      </p:sp>
      <p:pic>
        <p:nvPicPr>
          <p:cNvPr id="59396" name="Picture 3" descr="rys_9_15"/>
          <p:cNvPicPr>
            <a:picLocks noChangeAspect="1" noChangeArrowheads="1"/>
          </p:cNvPicPr>
          <p:nvPr/>
        </p:nvPicPr>
        <p:blipFill>
          <a:blip r:embed="rId2" cstate="print"/>
          <a:srcRect/>
          <a:stretch>
            <a:fillRect/>
          </a:stretch>
        </p:blipFill>
        <p:spPr bwMode="auto">
          <a:xfrm>
            <a:off x="250825" y="1125538"/>
            <a:ext cx="5048250" cy="3752850"/>
          </a:xfrm>
          <a:prstGeom prst="rect">
            <a:avLst/>
          </a:prstGeom>
          <a:noFill/>
          <a:ln w="9525">
            <a:noFill/>
            <a:miter lim="800000"/>
            <a:headEnd/>
            <a:tailEnd/>
          </a:ln>
        </p:spPr>
      </p:pic>
      <p:sp>
        <p:nvSpPr>
          <p:cNvPr id="59397" name="Line 4"/>
          <p:cNvSpPr>
            <a:spLocks noChangeShapeType="1"/>
          </p:cNvSpPr>
          <p:nvPr/>
        </p:nvSpPr>
        <p:spPr bwMode="auto">
          <a:xfrm flipH="1">
            <a:off x="2484438" y="3213100"/>
            <a:ext cx="647700" cy="0"/>
          </a:xfrm>
          <a:prstGeom prst="line">
            <a:avLst/>
          </a:prstGeom>
          <a:noFill/>
          <a:ln w="38100">
            <a:solidFill>
              <a:srgbClr val="006699"/>
            </a:solidFill>
            <a:round/>
            <a:headEnd/>
            <a:tailEnd type="triangle" w="med" len="med"/>
          </a:ln>
        </p:spPr>
        <p:txBody>
          <a:bodyPr/>
          <a:lstStyle/>
          <a:p>
            <a:endParaRPr lang="pl-PL"/>
          </a:p>
        </p:txBody>
      </p:sp>
      <p:sp>
        <p:nvSpPr>
          <p:cNvPr id="59398" name="Rectangle 5"/>
          <p:cNvSpPr>
            <a:spLocks noChangeArrowheads="1"/>
          </p:cNvSpPr>
          <p:nvPr/>
        </p:nvSpPr>
        <p:spPr bwMode="auto">
          <a:xfrm>
            <a:off x="323850" y="2781300"/>
            <a:ext cx="2303463"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59399" name="Picture 6" descr="rys_9_16"/>
          <p:cNvPicPr>
            <a:picLocks noChangeAspect="1" noChangeArrowheads="1"/>
          </p:cNvPicPr>
          <p:nvPr/>
        </p:nvPicPr>
        <p:blipFill>
          <a:blip r:embed="rId3" cstate="print"/>
          <a:srcRect/>
          <a:stretch>
            <a:fillRect/>
          </a:stretch>
        </p:blipFill>
        <p:spPr bwMode="auto">
          <a:xfrm>
            <a:off x="4643438" y="1052513"/>
            <a:ext cx="4124325" cy="2438400"/>
          </a:xfrm>
          <a:prstGeom prst="rect">
            <a:avLst/>
          </a:prstGeom>
          <a:noFill/>
          <a:ln w="9525">
            <a:noFill/>
            <a:miter lim="800000"/>
            <a:headEnd/>
            <a:tailEnd/>
          </a:ln>
        </p:spPr>
      </p:pic>
      <p:grpSp>
        <p:nvGrpSpPr>
          <p:cNvPr id="2" name="Group 7"/>
          <p:cNvGrpSpPr>
            <a:grpSpLocks/>
          </p:cNvGrpSpPr>
          <p:nvPr/>
        </p:nvGrpSpPr>
        <p:grpSpPr bwMode="auto">
          <a:xfrm>
            <a:off x="4716463" y="3357563"/>
            <a:ext cx="431800" cy="71437"/>
            <a:chOff x="431" y="3339"/>
            <a:chExt cx="272" cy="91"/>
          </a:xfrm>
        </p:grpSpPr>
        <p:sp>
          <p:nvSpPr>
            <p:cNvPr id="59416" name="Line 8"/>
            <p:cNvSpPr>
              <a:spLocks noChangeShapeType="1"/>
            </p:cNvSpPr>
            <p:nvPr/>
          </p:nvSpPr>
          <p:spPr bwMode="auto">
            <a:xfrm>
              <a:off x="431" y="3339"/>
              <a:ext cx="272" cy="91"/>
            </a:xfrm>
            <a:prstGeom prst="line">
              <a:avLst/>
            </a:prstGeom>
            <a:noFill/>
            <a:ln w="28575">
              <a:solidFill>
                <a:srgbClr val="CC3300"/>
              </a:solidFill>
              <a:round/>
              <a:headEnd/>
              <a:tailEnd/>
            </a:ln>
          </p:spPr>
          <p:txBody>
            <a:bodyPr/>
            <a:lstStyle/>
            <a:p>
              <a:endParaRPr lang="pl-PL"/>
            </a:p>
          </p:txBody>
        </p:sp>
        <p:sp>
          <p:nvSpPr>
            <p:cNvPr id="59417" name="Line 9"/>
            <p:cNvSpPr>
              <a:spLocks noChangeShapeType="1"/>
            </p:cNvSpPr>
            <p:nvPr/>
          </p:nvSpPr>
          <p:spPr bwMode="auto">
            <a:xfrm flipV="1">
              <a:off x="431" y="3339"/>
              <a:ext cx="272" cy="91"/>
            </a:xfrm>
            <a:prstGeom prst="line">
              <a:avLst/>
            </a:prstGeom>
            <a:noFill/>
            <a:ln w="28575">
              <a:solidFill>
                <a:srgbClr val="CC3300"/>
              </a:solidFill>
              <a:round/>
              <a:headEnd/>
              <a:tailEnd/>
            </a:ln>
          </p:spPr>
          <p:txBody>
            <a:bodyPr/>
            <a:lstStyle/>
            <a:p>
              <a:endParaRPr lang="pl-PL"/>
            </a:p>
          </p:txBody>
        </p:sp>
      </p:grpSp>
      <p:sp>
        <p:nvSpPr>
          <p:cNvPr id="59401" name="Rectangle 10"/>
          <p:cNvSpPr>
            <a:spLocks noChangeArrowheads="1"/>
          </p:cNvSpPr>
          <p:nvPr/>
        </p:nvSpPr>
        <p:spPr bwMode="auto">
          <a:xfrm>
            <a:off x="4643438" y="1989138"/>
            <a:ext cx="2305050" cy="36036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59402" name="Rectangle 11"/>
          <p:cNvSpPr>
            <a:spLocks noChangeArrowheads="1"/>
          </p:cNvSpPr>
          <p:nvPr/>
        </p:nvSpPr>
        <p:spPr bwMode="auto">
          <a:xfrm>
            <a:off x="323850" y="3644900"/>
            <a:ext cx="2303463"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59403" name="Picture 12" descr="rys_9_18"/>
          <p:cNvPicPr>
            <a:picLocks noChangeAspect="1" noChangeArrowheads="1"/>
          </p:cNvPicPr>
          <p:nvPr/>
        </p:nvPicPr>
        <p:blipFill>
          <a:blip r:embed="rId4" cstate="print"/>
          <a:srcRect/>
          <a:stretch>
            <a:fillRect/>
          </a:stretch>
        </p:blipFill>
        <p:spPr bwMode="auto">
          <a:xfrm>
            <a:off x="179388" y="3933825"/>
            <a:ext cx="3848100" cy="2733675"/>
          </a:xfrm>
          <a:prstGeom prst="rect">
            <a:avLst/>
          </a:prstGeom>
          <a:noFill/>
          <a:ln w="9525">
            <a:noFill/>
            <a:miter lim="800000"/>
            <a:headEnd/>
            <a:tailEnd/>
          </a:ln>
        </p:spPr>
      </p:pic>
      <p:sp>
        <p:nvSpPr>
          <p:cNvPr id="59404" name="Rectangle 13"/>
          <p:cNvSpPr>
            <a:spLocks noChangeArrowheads="1"/>
          </p:cNvSpPr>
          <p:nvPr/>
        </p:nvSpPr>
        <p:spPr bwMode="auto">
          <a:xfrm>
            <a:off x="179388" y="4797425"/>
            <a:ext cx="2879725"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29742" name="Picture 14" descr="rys_9_19a"/>
          <p:cNvPicPr>
            <a:picLocks noChangeAspect="1" noChangeArrowheads="1"/>
          </p:cNvPicPr>
          <p:nvPr/>
        </p:nvPicPr>
        <p:blipFill>
          <a:blip r:embed="rId5" cstate="print"/>
          <a:srcRect/>
          <a:stretch>
            <a:fillRect/>
          </a:stretch>
        </p:blipFill>
        <p:spPr bwMode="auto">
          <a:xfrm>
            <a:off x="3492500" y="3644900"/>
            <a:ext cx="2266950" cy="2305050"/>
          </a:xfrm>
          <a:prstGeom prst="rect">
            <a:avLst/>
          </a:prstGeom>
          <a:noFill/>
          <a:ln w="9525">
            <a:noFill/>
            <a:miter lim="800000"/>
            <a:headEnd/>
            <a:tailEnd/>
          </a:ln>
        </p:spPr>
      </p:pic>
      <p:pic>
        <p:nvPicPr>
          <p:cNvPr id="329743" name="Picture 15" descr="rys_9_19b"/>
          <p:cNvPicPr>
            <a:picLocks noChangeAspect="1" noChangeArrowheads="1"/>
          </p:cNvPicPr>
          <p:nvPr/>
        </p:nvPicPr>
        <p:blipFill>
          <a:blip r:embed="rId6" cstate="print"/>
          <a:srcRect/>
          <a:stretch>
            <a:fillRect/>
          </a:stretch>
        </p:blipFill>
        <p:spPr bwMode="auto">
          <a:xfrm>
            <a:off x="5867400" y="3644900"/>
            <a:ext cx="2162175" cy="2476500"/>
          </a:xfrm>
          <a:prstGeom prst="rect">
            <a:avLst/>
          </a:prstGeom>
          <a:noFill/>
          <a:ln w="9525">
            <a:noFill/>
            <a:miter lim="800000"/>
            <a:headEnd/>
            <a:tailEnd/>
          </a:ln>
        </p:spPr>
      </p:pic>
      <p:grpSp>
        <p:nvGrpSpPr>
          <p:cNvPr id="3" name="Group 16"/>
          <p:cNvGrpSpPr>
            <a:grpSpLocks/>
          </p:cNvGrpSpPr>
          <p:nvPr/>
        </p:nvGrpSpPr>
        <p:grpSpPr bwMode="auto">
          <a:xfrm>
            <a:off x="5867400" y="4149725"/>
            <a:ext cx="1368425" cy="1295400"/>
            <a:chOff x="3696" y="2614"/>
            <a:chExt cx="862" cy="816"/>
          </a:xfrm>
        </p:grpSpPr>
        <p:sp>
          <p:nvSpPr>
            <p:cNvPr id="59413" name="Rectangle 17"/>
            <p:cNvSpPr>
              <a:spLocks noChangeArrowheads="1"/>
            </p:cNvSpPr>
            <p:nvPr/>
          </p:nvSpPr>
          <p:spPr bwMode="auto">
            <a:xfrm>
              <a:off x="3696" y="2614"/>
              <a:ext cx="862"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59414" name="Rectangle 18"/>
            <p:cNvSpPr>
              <a:spLocks noChangeArrowheads="1"/>
            </p:cNvSpPr>
            <p:nvPr/>
          </p:nvSpPr>
          <p:spPr bwMode="auto">
            <a:xfrm>
              <a:off x="3696" y="2750"/>
              <a:ext cx="862" cy="9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59415" name="Rectangle 19"/>
            <p:cNvSpPr>
              <a:spLocks noChangeArrowheads="1"/>
            </p:cNvSpPr>
            <p:nvPr/>
          </p:nvSpPr>
          <p:spPr bwMode="auto">
            <a:xfrm>
              <a:off x="3696" y="3339"/>
              <a:ext cx="817" cy="91"/>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grpSp>
        <p:nvGrpSpPr>
          <p:cNvPr id="4" name="Group 20"/>
          <p:cNvGrpSpPr>
            <a:grpSpLocks/>
          </p:cNvGrpSpPr>
          <p:nvPr/>
        </p:nvGrpSpPr>
        <p:grpSpPr bwMode="auto">
          <a:xfrm>
            <a:off x="7164388" y="5300663"/>
            <a:ext cx="647700" cy="360362"/>
            <a:chOff x="4513" y="3339"/>
            <a:chExt cx="408" cy="227"/>
          </a:xfrm>
        </p:grpSpPr>
        <p:sp>
          <p:nvSpPr>
            <p:cNvPr id="59411" name="Rectangle 21"/>
            <p:cNvSpPr>
              <a:spLocks noChangeArrowheads="1"/>
            </p:cNvSpPr>
            <p:nvPr/>
          </p:nvSpPr>
          <p:spPr bwMode="auto">
            <a:xfrm>
              <a:off x="4513" y="3339"/>
              <a:ext cx="408" cy="91"/>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59412" name="Rectangle 22"/>
            <p:cNvSpPr>
              <a:spLocks noChangeArrowheads="1"/>
            </p:cNvSpPr>
            <p:nvPr/>
          </p:nvSpPr>
          <p:spPr bwMode="auto">
            <a:xfrm>
              <a:off x="4513" y="3430"/>
              <a:ext cx="408"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sp>
        <p:nvSpPr>
          <p:cNvPr id="329751" name="Rectangle 23"/>
          <p:cNvSpPr>
            <a:spLocks noGrp="1" noChangeArrowheads="1"/>
          </p:cNvSpPr>
          <p:nvPr>
            <p:ph type="body" idx="1"/>
          </p:nvPr>
        </p:nvSpPr>
        <p:spPr>
          <a:xfrm>
            <a:off x="1619250" y="3429000"/>
            <a:ext cx="3910013" cy="3097213"/>
          </a:xfrm>
          <a:solidFill>
            <a:schemeClr val="bg1">
              <a:alpha val="89803"/>
            </a:schemeClr>
          </a:solidFill>
          <a:ln>
            <a:solidFill>
              <a:srgbClr val="006699"/>
            </a:solidFill>
          </a:ln>
        </p:spPr>
        <p:txBody>
          <a:bodyPr/>
          <a:lstStyle/>
          <a:p>
            <a:pPr marL="0" indent="0" eaLnBrk="1" hangingPunct="1">
              <a:lnSpc>
                <a:spcPct val="80000"/>
              </a:lnSpc>
              <a:buFont typeface="Georgia" pitchFamily="18" charset="0"/>
              <a:buNone/>
            </a:pPr>
            <a:r>
              <a:rPr lang="pl-PL" sz="2000" b="1" smtClean="0">
                <a:solidFill>
                  <a:srgbClr val="006699"/>
                </a:solidFill>
              </a:rPr>
              <a:t>Wartości własne</a:t>
            </a:r>
            <a:r>
              <a:rPr lang="pl-PL" sz="2000" smtClean="0"/>
              <a:t> dla każdej z funkcji oraz </a:t>
            </a:r>
            <a:r>
              <a:rPr lang="pl-PL" sz="2000" b="1" smtClean="0">
                <a:solidFill>
                  <a:srgbClr val="006699"/>
                </a:solidFill>
              </a:rPr>
              <a:t>Skumulowana proporcja</a:t>
            </a:r>
            <a:r>
              <a:rPr lang="pl-PL" sz="2000" smtClean="0"/>
              <a:t>, która określa jaki procent wariancji międzygrupowej wyjaśniają kolejne funkcje dyskryminacyjne. Pierwsza z funkcji  dyskryminacyjnych wyjaśnia aż ponad 97% tej wariancji, a tym samym powinna stanowić podstawę dalszych analiz </a:t>
            </a:r>
          </a:p>
        </p:txBody>
      </p:sp>
      <p:sp>
        <p:nvSpPr>
          <p:cNvPr id="329752" name="Line 24"/>
          <p:cNvSpPr>
            <a:spLocks noChangeShapeType="1"/>
          </p:cNvSpPr>
          <p:nvPr/>
        </p:nvSpPr>
        <p:spPr bwMode="auto">
          <a:xfrm>
            <a:off x="5508625" y="6021388"/>
            <a:ext cx="358775" cy="0"/>
          </a:xfrm>
          <a:prstGeom prst="line">
            <a:avLst/>
          </a:prstGeom>
          <a:noFill/>
          <a:ln w="28575">
            <a:solidFill>
              <a:srgbClr val="006699"/>
            </a:solidFill>
            <a:round/>
            <a:headEnd/>
            <a:tailEnd type="triangle" w="med" len="med"/>
          </a:ln>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9742"/>
                                        </p:tgtEl>
                                        <p:attrNameLst>
                                          <p:attrName>style.visibility</p:attrName>
                                        </p:attrNameLst>
                                      </p:cBhvr>
                                      <p:to>
                                        <p:strVal val="visible"/>
                                      </p:to>
                                    </p:set>
                                    <p:animEffect transition="in" filter="wipe(down)">
                                      <p:cBhvr>
                                        <p:cTn id="12" dur="500"/>
                                        <p:tgtEl>
                                          <p:spTgt spid="329742"/>
                                        </p:tgtEl>
                                      </p:cBhvr>
                                    </p:animEffect>
                                  </p:childTnLst>
                                </p:cTn>
                              </p:par>
                              <p:par>
                                <p:cTn id="13" presetID="22" presetClass="entr" presetSubtype="4" fill="hold" nodeType="withEffect">
                                  <p:stCondLst>
                                    <p:cond delay="0"/>
                                  </p:stCondLst>
                                  <p:childTnLst>
                                    <p:set>
                                      <p:cBhvr>
                                        <p:cTn id="14" dur="1" fill="hold">
                                          <p:stCondLst>
                                            <p:cond delay="0"/>
                                          </p:stCondLst>
                                        </p:cTn>
                                        <p:tgtEl>
                                          <p:spTgt spid="329743"/>
                                        </p:tgtEl>
                                        <p:attrNameLst>
                                          <p:attrName>style.visibility</p:attrName>
                                        </p:attrNameLst>
                                      </p:cBhvr>
                                      <p:to>
                                        <p:strVal val="visible"/>
                                      </p:to>
                                    </p:set>
                                    <p:animEffect transition="in" filter="wipe(down)">
                                      <p:cBhvr>
                                        <p:cTn id="15" dur="500"/>
                                        <p:tgtEl>
                                          <p:spTgt spid="3297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9751">
                                            <p:bg/>
                                          </p:spTgt>
                                        </p:tgtEl>
                                        <p:attrNameLst>
                                          <p:attrName>style.visibility</p:attrName>
                                        </p:attrNameLst>
                                      </p:cBhvr>
                                      <p:to>
                                        <p:strVal val="visible"/>
                                      </p:to>
                                    </p:set>
                                    <p:animEffect transition="in" filter="wipe(down)">
                                      <p:cBhvr>
                                        <p:cTn id="30" dur="500"/>
                                        <p:tgtEl>
                                          <p:spTgt spid="329751">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9751">
                                            <p:txEl>
                                              <p:pRg st="0" end="0"/>
                                            </p:txEl>
                                          </p:spTgt>
                                        </p:tgtEl>
                                        <p:attrNameLst>
                                          <p:attrName>style.visibility</p:attrName>
                                        </p:attrNameLst>
                                      </p:cBhvr>
                                      <p:to>
                                        <p:strVal val="visible"/>
                                      </p:to>
                                    </p:set>
                                    <p:animEffect transition="in" filter="wipe(down)">
                                      <p:cBhvr>
                                        <p:cTn id="35" dur="500"/>
                                        <p:tgtEl>
                                          <p:spTgt spid="329751">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29752"/>
                                        </p:tgtEl>
                                        <p:attrNameLst>
                                          <p:attrName>style.visibility</p:attrName>
                                        </p:attrNameLst>
                                      </p:cBhvr>
                                      <p:to>
                                        <p:strVal val="visible"/>
                                      </p:to>
                                    </p:set>
                                    <p:animEffect transition="in" filter="wipe(down)">
                                      <p:cBhvr>
                                        <p:cTn id="38" dur="500"/>
                                        <p:tgtEl>
                                          <p:spTgt spid="32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1" grpId="0" build="p" animBg="1"/>
      <p:bldP spid="32975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stopki 3"/>
          <p:cNvSpPr>
            <a:spLocks noGrp="1"/>
          </p:cNvSpPr>
          <p:nvPr>
            <p:ph type="ftr" sz="quarter" idx="10"/>
          </p:nvPr>
        </p:nvSpPr>
        <p:spPr>
          <a:noFill/>
        </p:spPr>
        <p:txBody>
          <a:bodyPr/>
          <a:lstStyle/>
          <a:p>
            <a:r>
              <a:rPr lang="pl-PL"/>
              <a:t>KISIM, WIMiIP, AGH</a:t>
            </a:r>
          </a:p>
        </p:txBody>
      </p:sp>
      <p:sp>
        <p:nvSpPr>
          <p:cNvPr id="60419" name="Rectangle 2"/>
          <p:cNvSpPr>
            <a:spLocks noGrp="1" noChangeArrowheads="1"/>
          </p:cNvSpPr>
          <p:nvPr>
            <p:ph type="title"/>
          </p:nvPr>
        </p:nvSpPr>
        <p:spPr/>
        <p:txBody>
          <a:bodyPr/>
          <a:lstStyle/>
          <a:p>
            <a:pPr eaLnBrk="1" hangingPunct="1"/>
            <a:r>
              <a:rPr lang="pl-PL" sz="2400" smtClean="0"/>
              <a:t>Wyniki analizy funkcji dyskryminacyjnej </a:t>
            </a:r>
            <a:br>
              <a:rPr lang="pl-PL" sz="2400" smtClean="0"/>
            </a:br>
            <a:r>
              <a:rPr lang="pl-PL" sz="2400" smtClean="0"/>
              <a:t>w kroku 10 końcowym</a:t>
            </a:r>
          </a:p>
        </p:txBody>
      </p:sp>
      <p:pic>
        <p:nvPicPr>
          <p:cNvPr id="60420" name="Picture 3" descr="rys_9_15"/>
          <p:cNvPicPr>
            <a:picLocks noChangeAspect="1" noChangeArrowheads="1"/>
          </p:cNvPicPr>
          <p:nvPr/>
        </p:nvPicPr>
        <p:blipFill>
          <a:blip r:embed="rId2" cstate="print"/>
          <a:srcRect/>
          <a:stretch>
            <a:fillRect/>
          </a:stretch>
        </p:blipFill>
        <p:spPr bwMode="auto">
          <a:xfrm>
            <a:off x="250825" y="1125538"/>
            <a:ext cx="5048250" cy="3752850"/>
          </a:xfrm>
          <a:prstGeom prst="rect">
            <a:avLst/>
          </a:prstGeom>
          <a:noFill/>
          <a:ln w="9525">
            <a:noFill/>
            <a:miter lim="800000"/>
            <a:headEnd/>
            <a:tailEnd/>
          </a:ln>
        </p:spPr>
      </p:pic>
      <p:pic>
        <p:nvPicPr>
          <p:cNvPr id="60421" name="Picture 12" descr="rys_9_18"/>
          <p:cNvPicPr>
            <a:picLocks noChangeAspect="1" noChangeArrowheads="1"/>
          </p:cNvPicPr>
          <p:nvPr/>
        </p:nvPicPr>
        <p:blipFill>
          <a:blip r:embed="rId3" cstate="print"/>
          <a:srcRect/>
          <a:stretch>
            <a:fillRect/>
          </a:stretch>
        </p:blipFill>
        <p:spPr bwMode="auto">
          <a:xfrm>
            <a:off x="179388" y="3933825"/>
            <a:ext cx="3848100" cy="2733675"/>
          </a:xfrm>
          <a:prstGeom prst="rect">
            <a:avLst/>
          </a:prstGeom>
          <a:noFill/>
          <a:ln w="9525">
            <a:noFill/>
            <a:miter lim="800000"/>
            <a:headEnd/>
            <a:tailEnd/>
          </a:ln>
        </p:spPr>
      </p:pic>
      <p:sp>
        <p:nvSpPr>
          <p:cNvPr id="330765" name="Rectangle 13"/>
          <p:cNvSpPr>
            <a:spLocks noChangeArrowheads="1"/>
          </p:cNvSpPr>
          <p:nvPr/>
        </p:nvSpPr>
        <p:spPr bwMode="auto">
          <a:xfrm>
            <a:off x="179388" y="4508500"/>
            <a:ext cx="2879725"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pic>
        <p:nvPicPr>
          <p:cNvPr id="330766" name="Picture 14" descr="rys_9_20"/>
          <p:cNvPicPr>
            <a:picLocks noChangeAspect="1" noChangeArrowheads="1"/>
          </p:cNvPicPr>
          <p:nvPr/>
        </p:nvPicPr>
        <p:blipFill>
          <a:blip r:embed="rId4" cstate="print"/>
          <a:srcRect/>
          <a:stretch>
            <a:fillRect/>
          </a:stretch>
        </p:blipFill>
        <p:spPr bwMode="auto">
          <a:xfrm>
            <a:off x="4140200" y="5084763"/>
            <a:ext cx="3867150" cy="847725"/>
          </a:xfrm>
          <a:prstGeom prst="rect">
            <a:avLst/>
          </a:prstGeom>
          <a:noFill/>
          <a:ln w="9525">
            <a:noFill/>
            <a:miter lim="800000"/>
            <a:headEnd/>
            <a:tailEnd/>
          </a:ln>
        </p:spPr>
      </p:pic>
      <p:sp>
        <p:nvSpPr>
          <p:cNvPr id="330767" name="Rectangle 15"/>
          <p:cNvSpPr>
            <a:spLocks noChangeArrowheads="1"/>
          </p:cNvSpPr>
          <p:nvPr/>
        </p:nvSpPr>
        <p:spPr bwMode="auto">
          <a:xfrm>
            <a:off x="7308850" y="5229225"/>
            <a:ext cx="719138" cy="792163"/>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330768" name="Rectangle 16"/>
          <p:cNvSpPr>
            <a:spLocks noChangeArrowheads="1"/>
          </p:cNvSpPr>
          <p:nvPr/>
        </p:nvSpPr>
        <p:spPr bwMode="auto">
          <a:xfrm>
            <a:off x="179388" y="5373688"/>
            <a:ext cx="2879725" cy="287337"/>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pic>
        <p:nvPicPr>
          <p:cNvPr id="330769" name="Picture 17" descr="rys_9_21"/>
          <p:cNvPicPr>
            <a:picLocks noChangeAspect="1" noChangeArrowheads="1"/>
          </p:cNvPicPr>
          <p:nvPr/>
        </p:nvPicPr>
        <p:blipFill>
          <a:blip r:embed="rId5" cstate="print"/>
          <a:srcRect/>
          <a:stretch>
            <a:fillRect/>
          </a:stretch>
        </p:blipFill>
        <p:spPr bwMode="auto">
          <a:xfrm>
            <a:off x="4427538" y="3933825"/>
            <a:ext cx="2105025" cy="838200"/>
          </a:xfrm>
          <a:prstGeom prst="rect">
            <a:avLst/>
          </a:prstGeom>
          <a:noFill/>
          <a:ln w="9525">
            <a:noFill/>
            <a:miter lim="800000"/>
            <a:headEnd/>
            <a:tailEnd/>
          </a:ln>
        </p:spPr>
      </p:pic>
      <p:sp>
        <p:nvSpPr>
          <p:cNvPr id="330770" name="Rectangle 18"/>
          <p:cNvSpPr>
            <a:spLocks noChangeArrowheads="1"/>
          </p:cNvSpPr>
          <p:nvPr/>
        </p:nvSpPr>
        <p:spPr bwMode="auto">
          <a:xfrm>
            <a:off x="4427538" y="1541463"/>
            <a:ext cx="4321175" cy="2032000"/>
          </a:xfrm>
          <a:prstGeom prst="rect">
            <a:avLst/>
          </a:prstGeom>
          <a:solidFill>
            <a:schemeClr val="bg1">
              <a:alpha val="89018"/>
            </a:schemeClr>
          </a:solidFill>
          <a:ln w="9525">
            <a:solidFill>
              <a:srgbClr val="006699"/>
            </a:solidFill>
            <a:miter lim="800000"/>
            <a:headEnd/>
            <a:tailEnd/>
          </a:ln>
        </p:spPr>
        <p:txBody>
          <a:bodyPr anchor="ctr">
            <a:spAutoFit/>
          </a:bodyPr>
          <a:lstStyle/>
          <a:p>
            <a:r>
              <a:rPr lang="pl-PL">
                <a:latin typeface="Calibri" pitchFamily="34" charset="0"/>
              </a:rPr>
              <a:t>Różnice pomiędzy średnimi wartościami zmiennych dyskryminacyjnych dla gmin są znacząco większe dla pierwszej ze zmiennych dyskryminacyjnych niż dla drugiej z nich. </a:t>
            </a:r>
            <a:r>
              <a:rPr lang="pl-PL">
                <a:solidFill>
                  <a:srgbClr val="006699"/>
                </a:solidFill>
                <a:latin typeface="Calibri" pitchFamily="34" charset="0"/>
              </a:rPr>
              <a:t>Pierwsza funkcja dyskryminacyjna odróżnia przede wszystkim gminy miejskie od gmin wiejskich. </a:t>
            </a:r>
          </a:p>
        </p:txBody>
      </p:sp>
      <p:sp>
        <p:nvSpPr>
          <p:cNvPr id="330771" name="Line 19"/>
          <p:cNvSpPr>
            <a:spLocks noChangeShapeType="1"/>
          </p:cNvSpPr>
          <p:nvPr/>
        </p:nvSpPr>
        <p:spPr bwMode="auto">
          <a:xfrm>
            <a:off x="5219700" y="3716338"/>
            <a:ext cx="0" cy="649287"/>
          </a:xfrm>
          <a:prstGeom prst="line">
            <a:avLst/>
          </a:prstGeom>
          <a:noFill/>
          <a:ln w="38100">
            <a:solidFill>
              <a:srgbClr val="006699"/>
            </a:solidFill>
            <a:round/>
            <a:headEnd/>
            <a:tailEnd type="triangle" w="med" len="med"/>
          </a:ln>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0765"/>
                                        </p:tgtEl>
                                        <p:attrNameLst>
                                          <p:attrName>style.visibility</p:attrName>
                                        </p:attrNameLst>
                                      </p:cBhvr>
                                      <p:to>
                                        <p:strVal val="visible"/>
                                      </p:to>
                                    </p:set>
                                    <p:animEffect transition="in" filter="wipe(down)">
                                      <p:cBhvr>
                                        <p:cTn id="7" dur="500"/>
                                        <p:tgtEl>
                                          <p:spTgt spid="33076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0766"/>
                                        </p:tgtEl>
                                        <p:attrNameLst>
                                          <p:attrName>style.visibility</p:attrName>
                                        </p:attrNameLst>
                                      </p:cBhvr>
                                      <p:to>
                                        <p:strVal val="visible"/>
                                      </p:to>
                                    </p:set>
                                    <p:animEffect transition="in" filter="wipe(down)">
                                      <p:cBhvr>
                                        <p:cTn id="11" dur="500"/>
                                        <p:tgtEl>
                                          <p:spTgt spid="3307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0767"/>
                                        </p:tgtEl>
                                        <p:attrNameLst>
                                          <p:attrName>style.visibility</p:attrName>
                                        </p:attrNameLst>
                                      </p:cBhvr>
                                      <p:to>
                                        <p:strVal val="visible"/>
                                      </p:to>
                                    </p:set>
                                    <p:animEffect transition="in" filter="wipe(down)">
                                      <p:cBhvr>
                                        <p:cTn id="16" dur="500"/>
                                        <p:tgtEl>
                                          <p:spTgt spid="3307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0768"/>
                                        </p:tgtEl>
                                        <p:attrNameLst>
                                          <p:attrName>style.visibility</p:attrName>
                                        </p:attrNameLst>
                                      </p:cBhvr>
                                      <p:to>
                                        <p:strVal val="visible"/>
                                      </p:to>
                                    </p:set>
                                    <p:animEffect transition="in" filter="wipe(down)">
                                      <p:cBhvr>
                                        <p:cTn id="21" dur="500"/>
                                        <p:tgtEl>
                                          <p:spTgt spid="330768"/>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330769"/>
                                        </p:tgtEl>
                                        <p:attrNameLst>
                                          <p:attrName>style.visibility</p:attrName>
                                        </p:attrNameLst>
                                      </p:cBhvr>
                                      <p:to>
                                        <p:strVal val="visible"/>
                                      </p:to>
                                    </p:set>
                                    <p:animEffect transition="in" filter="wipe(down)">
                                      <p:cBhvr>
                                        <p:cTn id="25" dur="500"/>
                                        <p:tgtEl>
                                          <p:spTgt spid="3307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0770"/>
                                        </p:tgtEl>
                                        <p:attrNameLst>
                                          <p:attrName>style.visibility</p:attrName>
                                        </p:attrNameLst>
                                      </p:cBhvr>
                                      <p:to>
                                        <p:strVal val="visible"/>
                                      </p:to>
                                    </p:set>
                                    <p:animEffect transition="in" filter="wipe(down)">
                                      <p:cBhvr>
                                        <p:cTn id="30" dur="500"/>
                                        <p:tgtEl>
                                          <p:spTgt spid="33077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0771"/>
                                        </p:tgtEl>
                                        <p:attrNameLst>
                                          <p:attrName>style.visibility</p:attrName>
                                        </p:attrNameLst>
                                      </p:cBhvr>
                                      <p:to>
                                        <p:strVal val="visible"/>
                                      </p:to>
                                    </p:set>
                                    <p:animEffect transition="in" filter="wipe(down)">
                                      <p:cBhvr>
                                        <p:cTn id="33" dur="500"/>
                                        <p:tgtEl>
                                          <p:spTgt spid="33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5" grpId="0" animBg="1"/>
      <p:bldP spid="330767" grpId="0" animBg="1"/>
      <p:bldP spid="330768" grpId="0" animBg="1"/>
      <p:bldP spid="330770" grpId="0" animBg="1"/>
      <p:bldP spid="330771"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stopki 3"/>
          <p:cNvSpPr>
            <a:spLocks noGrp="1"/>
          </p:cNvSpPr>
          <p:nvPr>
            <p:ph type="ftr" sz="quarter" idx="10"/>
          </p:nvPr>
        </p:nvSpPr>
        <p:spPr>
          <a:noFill/>
        </p:spPr>
        <p:txBody>
          <a:bodyPr/>
          <a:lstStyle/>
          <a:p>
            <a:r>
              <a:rPr lang="pl-PL"/>
              <a:t>KISIM, WIMiIP, AGH</a:t>
            </a:r>
          </a:p>
        </p:txBody>
      </p:sp>
      <p:sp>
        <p:nvSpPr>
          <p:cNvPr id="61443" name="Rectangle 2"/>
          <p:cNvSpPr>
            <a:spLocks noGrp="1" noChangeArrowheads="1"/>
          </p:cNvSpPr>
          <p:nvPr>
            <p:ph type="title"/>
          </p:nvPr>
        </p:nvSpPr>
        <p:spPr/>
        <p:txBody>
          <a:bodyPr/>
          <a:lstStyle/>
          <a:p>
            <a:pPr eaLnBrk="1" hangingPunct="1"/>
            <a:r>
              <a:rPr lang="pl-PL" sz="2400" smtClean="0"/>
              <a:t>Wyniki analizy funkcji dyskryminacyjnej </a:t>
            </a:r>
            <a:br>
              <a:rPr lang="pl-PL" sz="2400" smtClean="0"/>
            </a:br>
            <a:r>
              <a:rPr lang="pl-PL" sz="2400" smtClean="0"/>
              <a:t>w kroku 10 końcowym</a:t>
            </a:r>
          </a:p>
        </p:txBody>
      </p:sp>
      <p:pic>
        <p:nvPicPr>
          <p:cNvPr id="61444" name="Picture 3" descr="rys_9_15"/>
          <p:cNvPicPr>
            <a:picLocks noChangeAspect="1" noChangeArrowheads="1"/>
          </p:cNvPicPr>
          <p:nvPr/>
        </p:nvPicPr>
        <p:blipFill>
          <a:blip r:embed="rId2" cstate="print"/>
          <a:srcRect/>
          <a:stretch>
            <a:fillRect/>
          </a:stretch>
        </p:blipFill>
        <p:spPr bwMode="auto">
          <a:xfrm>
            <a:off x="250825" y="1125538"/>
            <a:ext cx="5048250" cy="3752850"/>
          </a:xfrm>
          <a:prstGeom prst="rect">
            <a:avLst/>
          </a:prstGeom>
          <a:noFill/>
          <a:ln w="9525">
            <a:noFill/>
            <a:miter lim="800000"/>
            <a:headEnd/>
            <a:tailEnd/>
          </a:ln>
        </p:spPr>
      </p:pic>
      <p:pic>
        <p:nvPicPr>
          <p:cNvPr id="61445" name="Picture 4" descr="rys_9_18"/>
          <p:cNvPicPr>
            <a:picLocks noChangeAspect="1" noChangeArrowheads="1"/>
          </p:cNvPicPr>
          <p:nvPr/>
        </p:nvPicPr>
        <p:blipFill>
          <a:blip r:embed="rId3" cstate="print"/>
          <a:srcRect/>
          <a:stretch>
            <a:fillRect/>
          </a:stretch>
        </p:blipFill>
        <p:spPr bwMode="auto">
          <a:xfrm>
            <a:off x="179388" y="3933825"/>
            <a:ext cx="3848100" cy="2733675"/>
          </a:xfrm>
          <a:prstGeom prst="rect">
            <a:avLst/>
          </a:prstGeom>
          <a:noFill/>
          <a:ln w="9525">
            <a:noFill/>
            <a:miter lim="800000"/>
            <a:headEnd/>
            <a:tailEnd/>
          </a:ln>
        </p:spPr>
      </p:pic>
      <p:sp>
        <p:nvSpPr>
          <p:cNvPr id="61446" name="Rectangle 5"/>
          <p:cNvSpPr>
            <a:spLocks noChangeArrowheads="1"/>
          </p:cNvSpPr>
          <p:nvPr/>
        </p:nvSpPr>
        <p:spPr bwMode="auto">
          <a:xfrm>
            <a:off x="179388" y="4508500"/>
            <a:ext cx="2879725"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pic>
        <p:nvPicPr>
          <p:cNvPr id="61447" name="Picture 6" descr="rys_9_20"/>
          <p:cNvPicPr>
            <a:picLocks noChangeAspect="1" noChangeArrowheads="1"/>
          </p:cNvPicPr>
          <p:nvPr/>
        </p:nvPicPr>
        <p:blipFill>
          <a:blip r:embed="rId4" cstate="print"/>
          <a:srcRect/>
          <a:stretch>
            <a:fillRect/>
          </a:stretch>
        </p:blipFill>
        <p:spPr bwMode="auto">
          <a:xfrm>
            <a:off x="4140200" y="5084763"/>
            <a:ext cx="3867150" cy="847725"/>
          </a:xfrm>
          <a:prstGeom prst="rect">
            <a:avLst/>
          </a:prstGeom>
          <a:noFill/>
          <a:ln w="9525">
            <a:noFill/>
            <a:miter lim="800000"/>
            <a:headEnd/>
            <a:tailEnd/>
          </a:ln>
        </p:spPr>
      </p:pic>
      <p:sp>
        <p:nvSpPr>
          <p:cNvPr id="61448" name="Rectangle 7"/>
          <p:cNvSpPr>
            <a:spLocks noChangeArrowheads="1"/>
          </p:cNvSpPr>
          <p:nvPr/>
        </p:nvSpPr>
        <p:spPr bwMode="auto">
          <a:xfrm>
            <a:off x="7308850" y="5229225"/>
            <a:ext cx="719138" cy="792163"/>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sp>
        <p:nvSpPr>
          <p:cNvPr id="61449" name="Rectangle 8"/>
          <p:cNvSpPr>
            <a:spLocks noChangeArrowheads="1"/>
          </p:cNvSpPr>
          <p:nvPr/>
        </p:nvSpPr>
        <p:spPr bwMode="auto">
          <a:xfrm>
            <a:off x="179388" y="5373688"/>
            <a:ext cx="2879725" cy="287337"/>
          </a:xfrm>
          <a:prstGeom prst="rect">
            <a:avLst/>
          </a:prstGeom>
          <a:solidFill>
            <a:srgbClr val="006699">
              <a:alpha val="20000"/>
            </a:srgbClr>
          </a:solidFill>
          <a:ln w="9525">
            <a:solidFill>
              <a:srgbClr val="006699"/>
            </a:solidFill>
            <a:miter lim="800000"/>
            <a:headEnd/>
            <a:tailEnd/>
          </a:ln>
        </p:spPr>
        <p:txBody>
          <a:bodyPr wrap="none" anchor="ctr"/>
          <a:lstStyle/>
          <a:p>
            <a:endParaRPr lang="pl-PL">
              <a:latin typeface="Calibri" pitchFamily="34" charset="0"/>
            </a:endParaRPr>
          </a:p>
        </p:txBody>
      </p:sp>
      <p:pic>
        <p:nvPicPr>
          <p:cNvPr id="61450" name="Picture 9" descr="rys_9_21"/>
          <p:cNvPicPr>
            <a:picLocks noChangeAspect="1" noChangeArrowheads="1"/>
          </p:cNvPicPr>
          <p:nvPr/>
        </p:nvPicPr>
        <p:blipFill>
          <a:blip r:embed="rId5" cstate="print"/>
          <a:srcRect/>
          <a:stretch>
            <a:fillRect/>
          </a:stretch>
        </p:blipFill>
        <p:spPr bwMode="auto">
          <a:xfrm>
            <a:off x="4427538" y="3933825"/>
            <a:ext cx="2105025" cy="838200"/>
          </a:xfrm>
          <a:prstGeom prst="rect">
            <a:avLst/>
          </a:prstGeom>
          <a:noFill/>
          <a:ln w="9525">
            <a:noFill/>
            <a:miter lim="800000"/>
            <a:headEnd/>
            <a:tailEnd/>
          </a:ln>
        </p:spPr>
      </p:pic>
      <p:sp>
        <p:nvSpPr>
          <p:cNvPr id="61451" name="Rectangle 10"/>
          <p:cNvSpPr>
            <a:spLocks noChangeArrowheads="1"/>
          </p:cNvSpPr>
          <p:nvPr/>
        </p:nvSpPr>
        <p:spPr bwMode="auto">
          <a:xfrm>
            <a:off x="4427538" y="1541463"/>
            <a:ext cx="4321175" cy="2032000"/>
          </a:xfrm>
          <a:prstGeom prst="rect">
            <a:avLst/>
          </a:prstGeom>
          <a:solidFill>
            <a:schemeClr val="bg1">
              <a:alpha val="89018"/>
            </a:schemeClr>
          </a:solidFill>
          <a:ln w="9525">
            <a:solidFill>
              <a:srgbClr val="006699"/>
            </a:solidFill>
            <a:miter lim="800000"/>
            <a:headEnd/>
            <a:tailEnd/>
          </a:ln>
        </p:spPr>
        <p:txBody>
          <a:bodyPr anchor="ctr">
            <a:spAutoFit/>
          </a:bodyPr>
          <a:lstStyle/>
          <a:p>
            <a:r>
              <a:rPr lang="pl-PL">
                <a:latin typeface="Calibri" pitchFamily="34" charset="0"/>
              </a:rPr>
              <a:t>Różnice pomiędzy średnimi wartościami zmiennych dyskryminacyjnych dla gmin są znacząco większe dla pierwszej ze zmiennych dyskryminacyjnych niż dla drugiej z nich. </a:t>
            </a:r>
            <a:r>
              <a:rPr lang="pl-PL">
                <a:solidFill>
                  <a:srgbClr val="006699"/>
                </a:solidFill>
                <a:latin typeface="Calibri" pitchFamily="34" charset="0"/>
              </a:rPr>
              <a:t>Pierwsza funkcja dyskryminacyjna odróżnia przede wszystkim gminy miejskie od gmin wiejskich. </a:t>
            </a:r>
          </a:p>
        </p:txBody>
      </p:sp>
      <p:sp>
        <p:nvSpPr>
          <p:cNvPr id="61452" name="Line 11"/>
          <p:cNvSpPr>
            <a:spLocks noChangeShapeType="1"/>
          </p:cNvSpPr>
          <p:nvPr/>
        </p:nvSpPr>
        <p:spPr bwMode="auto">
          <a:xfrm>
            <a:off x="5219700" y="3716338"/>
            <a:ext cx="0" cy="649287"/>
          </a:xfrm>
          <a:prstGeom prst="line">
            <a:avLst/>
          </a:prstGeom>
          <a:noFill/>
          <a:ln w="38100">
            <a:solidFill>
              <a:srgbClr val="006699"/>
            </a:solidFill>
            <a:round/>
            <a:headEnd/>
            <a:tailEnd type="triangle" w="med" len="med"/>
          </a:ln>
        </p:spPr>
        <p:txBody>
          <a:bodyPr/>
          <a:lstStyle/>
          <a:p>
            <a:endParaRPr lang="pl-PL"/>
          </a:p>
        </p:txBody>
      </p:sp>
      <p:sp>
        <p:nvSpPr>
          <p:cNvPr id="61453" name="Rectangle 12"/>
          <p:cNvSpPr>
            <a:spLocks noChangeArrowheads="1"/>
          </p:cNvSpPr>
          <p:nvPr/>
        </p:nvSpPr>
        <p:spPr bwMode="auto">
          <a:xfrm>
            <a:off x="4572000" y="5080000"/>
            <a:ext cx="4321175" cy="923925"/>
          </a:xfrm>
          <a:prstGeom prst="rect">
            <a:avLst/>
          </a:prstGeom>
          <a:solidFill>
            <a:schemeClr val="bg1">
              <a:alpha val="89018"/>
            </a:schemeClr>
          </a:solidFill>
          <a:ln w="9525">
            <a:solidFill>
              <a:srgbClr val="006699"/>
            </a:solidFill>
            <a:miter lim="800000"/>
            <a:headEnd/>
            <a:tailEnd/>
          </a:ln>
        </p:spPr>
        <p:txBody>
          <a:bodyPr anchor="ctr">
            <a:spAutoFit/>
          </a:bodyPr>
          <a:lstStyle/>
          <a:p>
            <a:r>
              <a:rPr lang="pl-PL">
                <a:latin typeface="Calibri" pitchFamily="34" charset="0"/>
              </a:rPr>
              <a:t>Natomiast druga funkcja dyskryminacyjna rozróżnia przede wszystkim</a:t>
            </a:r>
            <a:r>
              <a:rPr lang="pl-PL">
                <a:solidFill>
                  <a:srgbClr val="006699"/>
                </a:solidFill>
                <a:latin typeface="Calibri" pitchFamily="34" charset="0"/>
              </a:rPr>
              <a:t> gminy miejsko-wiejskie od pozostałych typów gmin.</a:t>
            </a:r>
          </a:p>
        </p:txBody>
      </p:sp>
      <p:sp>
        <p:nvSpPr>
          <p:cNvPr id="61454" name="Line 13"/>
          <p:cNvSpPr>
            <a:spLocks noChangeShapeType="1"/>
          </p:cNvSpPr>
          <p:nvPr/>
        </p:nvSpPr>
        <p:spPr bwMode="auto">
          <a:xfrm flipH="1" flipV="1">
            <a:off x="5940425" y="4724400"/>
            <a:ext cx="0" cy="217488"/>
          </a:xfrm>
          <a:prstGeom prst="line">
            <a:avLst/>
          </a:prstGeom>
          <a:noFill/>
          <a:ln w="38100">
            <a:solidFill>
              <a:srgbClr val="006699"/>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stopki 3"/>
          <p:cNvSpPr>
            <a:spLocks noGrp="1"/>
          </p:cNvSpPr>
          <p:nvPr>
            <p:ph type="ftr" sz="quarter" idx="10"/>
          </p:nvPr>
        </p:nvSpPr>
        <p:spPr>
          <a:noFill/>
        </p:spPr>
        <p:txBody>
          <a:bodyPr/>
          <a:lstStyle/>
          <a:p>
            <a:r>
              <a:rPr lang="pl-PL"/>
              <a:t>KISIM, WIMiIP, AGH</a:t>
            </a:r>
          </a:p>
        </p:txBody>
      </p:sp>
      <p:pic>
        <p:nvPicPr>
          <p:cNvPr id="62467" name="Picture 4" descr="rys_9_22"/>
          <p:cNvPicPr>
            <a:picLocks noChangeAspect="1" noChangeArrowheads="1"/>
          </p:cNvPicPr>
          <p:nvPr/>
        </p:nvPicPr>
        <p:blipFill>
          <a:blip r:embed="rId2" cstate="print"/>
          <a:srcRect/>
          <a:stretch>
            <a:fillRect/>
          </a:stretch>
        </p:blipFill>
        <p:spPr bwMode="auto">
          <a:xfrm>
            <a:off x="179388" y="333375"/>
            <a:ext cx="3848100" cy="2733675"/>
          </a:xfrm>
          <a:prstGeom prst="rect">
            <a:avLst/>
          </a:prstGeom>
          <a:noFill/>
          <a:ln w="9525">
            <a:noFill/>
            <a:miter lim="800000"/>
            <a:headEnd/>
            <a:tailEnd/>
          </a:ln>
        </p:spPr>
      </p:pic>
      <p:sp>
        <p:nvSpPr>
          <p:cNvPr id="332805" name="Rectangle 5"/>
          <p:cNvSpPr>
            <a:spLocks noChangeArrowheads="1"/>
          </p:cNvSpPr>
          <p:nvPr/>
        </p:nvSpPr>
        <p:spPr bwMode="auto">
          <a:xfrm>
            <a:off x="179388" y="2276475"/>
            <a:ext cx="3024187"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2806" name="Picture 6" descr="rys_9_23"/>
          <p:cNvPicPr>
            <a:picLocks noChangeAspect="1" noChangeArrowheads="1"/>
          </p:cNvPicPr>
          <p:nvPr/>
        </p:nvPicPr>
        <p:blipFill>
          <a:blip r:embed="rId3" cstate="print"/>
          <a:srcRect/>
          <a:stretch>
            <a:fillRect/>
          </a:stretch>
        </p:blipFill>
        <p:spPr bwMode="auto">
          <a:xfrm>
            <a:off x="4284663" y="981075"/>
            <a:ext cx="4733925" cy="3600450"/>
          </a:xfrm>
          <a:prstGeom prst="rect">
            <a:avLst/>
          </a:prstGeom>
          <a:noFill/>
          <a:ln w="9525">
            <a:noFill/>
            <a:miter lim="800000"/>
            <a:headEnd/>
            <a:tailEnd/>
          </a:ln>
        </p:spPr>
      </p:pic>
      <p:pic>
        <p:nvPicPr>
          <p:cNvPr id="332807" name="Picture 7" descr="rys_9_24"/>
          <p:cNvPicPr>
            <a:picLocks noChangeAspect="1" noChangeArrowheads="1"/>
          </p:cNvPicPr>
          <p:nvPr/>
        </p:nvPicPr>
        <p:blipFill>
          <a:blip r:embed="rId4" cstate="print"/>
          <a:srcRect/>
          <a:stretch>
            <a:fillRect/>
          </a:stretch>
        </p:blipFill>
        <p:spPr bwMode="auto">
          <a:xfrm>
            <a:off x="179388" y="3141663"/>
            <a:ext cx="2105025" cy="3381375"/>
          </a:xfrm>
          <a:prstGeom prst="rect">
            <a:avLst/>
          </a:prstGeom>
          <a:noFill/>
          <a:ln w="9525">
            <a:noFill/>
            <a:miter lim="800000"/>
            <a:headEnd/>
            <a:tailEnd/>
          </a:ln>
        </p:spPr>
      </p:pic>
      <p:sp>
        <p:nvSpPr>
          <p:cNvPr id="332808" name="Rectangle 8"/>
          <p:cNvSpPr>
            <a:spLocks noChangeArrowheads="1"/>
          </p:cNvSpPr>
          <p:nvPr/>
        </p:nvSpPr>
        <p:spPr bwMode="auto">
          <a:xfrm>
            <a:off x="179388" y="908050"/>
            <a:ext cx="2879725"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2809" name="Line 9"/>
          <p:cNvSpPr>
            <a:spLocks noChangeShapeType="1"/>
          </p:cNvSpPr>
          <p:nvPr/>
        </p:nvSpPr>
        <p:spPr bwMode="auto">
          <a:xfrm>
            <a:off x="468313" y="1196975"/>
            <a:ext cx="719137" cy="2232025"/>
          </a:xfrm>
          <a:prstGeom prst="line">
            <a:avLst/>
          </a:prstGeom>
          <a:noFill/>
          <a:ln w="9525">
            <a:solidFill>
              <a:srgbClr val="006699"/>
            </a:solidFill>
            <a:round/>
            <a:headEnd/>
            <a:tailEnd type="triangle" w="med" len="med"/>
          </a:ln>
        </p:spPr>
        <p:txBody>
          <a:bodyPr/>
          <a:lstStyle/>
          <a:p>
            <a:endParaRPr lang="pl-PL"/>
          </a:p>
        </p:txBody>
      </p:sp>
      <p:grpSp>
        <p:nvGrpSpPr>
          <p:cNvPr id="2" name="Group 25"/>
          <p:cNvGrpSpPr>
            <a:grpSpLocks/>
          </p:cNvGrpSpPr>
          <p:nvPr/>
        </p:nvGrpSpPr>
        <p:grpSpPr bwMode="auto">
          <a:xfrm>
            <a:off x="5292725" y="1909763"/>
            <a:ext cx="1008063" cy="2239962"/>
            <a:chOff x="3334" y="1203"/>
            <a:chExt cx="635" cy="1411"/>
          </a:xfrm>
        </p:grpSpPr>
        <p:sp>
          <p:nvSpPr>
            <p:cNvPr id="62482" name="Oval 10"/>
            <p:cNvSpPr>
              <a:spLocks noChangeArrowheads="1"/>
            </p:cNvSpPr>
            <p:nvPr/>
          </p:nvSpPr>
          <p:spPr bwMode="auto">
            <a:xfrm rot="2603640">
              <a:off x="3389" y="1203"/>
              <a:ext cx="545" cy="772"/>
            </a:xfrm>
            <a:prstGeom prst="ellipse">
              <a:avLst/>
            </a:prstGeom>
            <a:solidFill>
              <a:srgbClr val="006699">
                <a:alpha val="20000"/>
              </a:srgbClr>
            </a:solidFill>
            <a:ln w="9525">
              <a:solidFill>
                <a:srgbClr val="006699"/>
              </a:solidFill>
              <a:round/>
              <a:headEnd/>
              <a:tailEnd/>
            </a:ln>
          </p:spPr>
          <p:txBody>
            <a:bodyPr wrap="none" anchor="ctr"/>
            <a:lstStyle/>
            <a:p>
              <a:endParaRPr lang="pl-PL"/>
            </a:p>
          </p:txBody>
        </p:sp>
        <p:sp>
          <p:nvSpPr>
            <p:cNvPr id="62483" name="Line 11"/>
            <p:cNvSpPr>
              <a:spLocks noChangeShapeType="1"/>
            </p:cNvSpPr>
            <p:nvPr/>
          </p:nvSpPr>
          <p:spPr bwMode="auto">
            <a:xfrm>
              <a:off x="3334" y="1706"/>
              <a:ext cx="0" cy="908"/>
            </a:xfrm>
            <a:prstGeom prst="line">
              <a:avLst/>
            </a:prstGeom>
            <a:noFill/>
            <a:ln w="9525">
              <a:solidFill>
                <a:srgbClr val="006699"/>
              </a:solidFill>
              <a:prstDash val="dash"/>
              <a:round/>
              <a:headEnd/>
              <a:tailEnd/>
            </a:ln>
          </p:spPr>
          <p:txBody>
            <a:bodyPr/>
            <a:lstStyle/>
            <a:p>
              <a:endParaRPr lang="pl-PL"/>
            </a:p>
          </p:txBody>
        </p:sp>
        <p:sp>
          <p:nvSpPr>
            <p:cNvPr id="62484" name="Line 12"/>
            <p:cNvSpPr>
              <a:spLocks noChangeShapeType="1"/>
            </p:cNvSpPr>
            <p:nvPr/>
          </p:nvSpPr>
          <p:spPr bwMode="auto">
            <a:xfrm>
              <a:off x="3969" y="1480"/>
              <a:ext cx="0" cy="1134"/>
            </a:xfrm>
            <a:prstGeom prst="line">
              <a:avLst/>
            </a:prstGeom>
            <a:noFill/>
            <a:ln w="9525">
              <a:solidFill>
                <a:srgbClr val="006699"/>
              </a:solidFill>
              <a:prstDash val="dash"/>
              <a:round/>
              <a:headEnd/>
              <a:tailEnd/>
            </a:ln>
          </p:spPr>
          <p:txBody>
            <a:bodyPr/>
            <a:lstStyle/>
            <a:p>
              <a:endParaRPr lang="pl-PL"/>
            </a:p>
          </p:txBody>
        </p:sp>
      </p:grpSp>
      <p:grpSp>
        <p:nvGrpSpPr>
          <p:cNvPr id="3" name="Group 23"/>
          <p:cNvGrpSpPr>
            <a:grpSpLocks/>
          </p:cNvGrpSpPr>
          <p:nvPr/>
        </p:nvGrpSpPr>
        <p:grpSpPr bwMode="auto">
          <a:xfrm>
            <a:off x="4643438" y="1916113"/>
            <a:ext cx="2376487" cy="720725"/>
            <a:chOff x="2925" y="1207"/>
            <a:chExt cx="1497" cy="454"/>
          </a:xfrm>
        </p:grpSpPr>
        <p:sp>
          <p:nvSpPr>
            <p:cNvPr id="62479" name="Oval 13"/>
            <p:cNvSpPr>
              <a:spLocks noChangeArrowheads="1"/>
            </p:cNvSpPr>
            <p:nvPr/>
          </p:nvSpPr>
          <p:spPr bwMode="auto">
            <a:xfrm>
              <a:off x="3696" y="1207"/>
              <a:ext cx="726" cy="454"/>
            </a:xfrm>
            <a:prstGeom prst="ellipse">
              <a:avLst/>
            </a:prstGeom>
            <a:solidFill>
              <a:srgbClr val="006699">
                <a:alpha val="20000"/>
              </a:srgbClr>
            </a:solidFill>
            <a:ln w="9525">
              <a:solidFill>
                <a:srgbClr val="006699"/>
              </a:solidFill>
              <a:round/>
              <a:headEnd/>
              <a:tailEnd/>
            </a:ln>
          </p:spPr>
          <p:txBody>
            <a:bodyPr wrap="none" anchor="ctr"/>
            <a:lstStyle/>
            <a:p>
              <a:endParaRPr lang="pl-PL"/>
            </a:p>
          </p:txBody>
        </p:sp>
        <p:sp>
          <p:nvSpPr>
            <p:cNvPr id="62480" name="Line 14"/>
            <p:cNvSpPr>
              <a:spLocks noChangeShapeType="1"/>
            </p:cNvSpPr>
            <p:nvPr/>
          </p:nvSpPr>
          <p:spPr bwMode="auto">
            <a:xfrm flipH="1">
              <a:off x="2925" y="1207"/>
              <a:ext cx="1134" cy="0"/>
            </a:xfrm>
            <a:prstGeom prst="line">
              <a:avLst/>
            </a:prstGeom>
            <a:noFill/>
            <a:ln w="9525">
              <a:solidFill>
                <a:srgbClr val="006699"/>
              </a:solidFill>
              <a:prstDash val="dash"/>
              <a:round/>
              <a:headEnd/>
              <a:tailEnd/>
            </a:ln>
          </p:spPr>
          <p:txBody>
            <a:bodyPr/>
            <a:lstStyle/>
            <a:p>
              <a:endParaRPr lang="pl-PL"/>
            </a:p>
          </p:txBody>
        </p:sp>
        <p:sp>
          <p:nvSpPr>
            <p:cNvPr id="62481" name="Line 15"/>
            <p:cNvSpPr>
              <a:spLocks noChangeShapeType="1"/>
            </p:cNvSpPr>
            <p:nvPr/>
          </p:nvSpPr>
          <p:spPr bwMode="auto">
            <a:xfrm flipH="1">
              <a:off x="2925" y="1661"/>
              <a:ext cx="1134" cy="0"/>
            </a:xfrm>
            <a:prstGeom prst="line">
              <a:avLst/>
            </a:prstGeom>
            <a:noFill/>
            <a:ln w="9525">
              <a:solidFill>
                <a:srgbClr val="006699"/>
              </a:solidFill>
              <a:prstDash val="dash"/>
              <a:round/>
              <a:headEnd/>
              <a:tailEnd/>
            </a:ln>
          </p:spPr>
          <p:txBody>
            <a:bodyPr/>
            <a:lstStyle/>
            <a:p>
              <a:endParaRPr lang="pl-PL"/>
            </a:p>
          </p:txBody>
        </p:sp>
      </p:grpSp>
      <p:grpSp>
        <p:nvGrpSpPr>
          <p:cNvPr id="4" name="Group 22"/>
          <p:cNvGrpSpPr>
            <a:grpSpLocks/>
          </p:cNvGrpSpPr>
          <p:nvPr/>
        </p:nvGrpSpPr>
        <p:grpSpPr bwMode="auto">
          <a:xfrm>
            <a:off x="6516688" y="1916113"/>
            <a:ext cx="1441450" cy="2233612"/>
            <a:chOff x="4105" y="1207"/>
            <a:chExt cx="908" cy="1407"/>
          </a:xfrm>
        </p:grpSpPr>
        <p:sp>
          <p:nvSpPr>
            <p:cNvPr id="62476" name="Oval 19"/>
            <p:cNvSpPr>
              <a:spLocks noChangeArrowheads="1"/>
            </p:cNvSpPr>
            <p:nvPr/>
          </p:nvSpPr>
          <p:spPr bwMode="auto">
            <a:xfrm rot="7601561">
              <a:off x="4332" y="1026"/>
              <a:ext cx="453" cy="908"/>
            </a:xfrm>
            <a:prstGeom prst="ellipse">
              <a:avLst/>
            </a:prstGeom>
            <a:solidFill>
              <a:srgbClr val="006699">
                <a:alpha val="20000"/>
              </a:srgbClr>
            </a:solidFill>
            <a:ln w="9525">
              <a:solidFill>
                <a:srgbClr val="006699"/>
              </a:solidFill>
              <a:round/>
              <a:headEnd/>
              <a:tailEnd/>
            </a:ln>
          </p:spPr>
          <p:txBody>
            <a:bodyPr wrap="none" anchor="ctr"/>
            <a:lstStyle/>
            <a:p>
              <a:endParaRPr lang="pl-PL"/>
            </a:p>
          </p:txBody>
        </p:sp>
        <p:sp>
          <p:nvSpPr>
            <p:cNvPr id="62477" name="Line 20"/>
            <p:cNvSpPr>
              <a:spLocks noChangeShapeType="1"/>
            </p:cNvSpPr>
            <p:nvPr/>
          </p:nvSpPr>
          <p:spPr bwMode="auto">
            <a:xfrm>
              <a:off x="4195" y="1207"/>
              <a:ext cx="0" cy="1407"/>
            </a:xfrm>
            <a:prstGeom prst="line">
              <a:avLst/>
            </a:prstGeom>
            <a:noFill/>
            <a:ln w="9525">
              <a:solidFill>
                <a:srgbClr val="006699"/>
              </a:solidFill>
              <a:prstDash val="dash"/>
              <a:round/>
              <a:headEnd/>
              <a:tailEnd/>
            </a:ln>
          </p:spPr>
          <p:txBody>
            <a:bodyPr/>
            <a:lstStyle/>
            <a:p>
              <a:endParaRPr lang="pl-PL"/>
            </a:p>
          </p:txBody>
        </p:sp>
        <p:sp>
          <p:nvSpPr>
            <p:cNvPr id="62478" name="Line 21"/>
            <p:cNvSpPr>
              <a:spLocks noChangeShapeType="1"/>
            </p:cNvSpPr>
            <p:nvPr/>
          </p:nvSpPr>
          <p:spPr bwMode="auto">
            <a:xfrm>
              <a:off x="4921" y="1661"/>
              <a:ext cx="0" cy="953"/>
            </a:xfrm>
            <a:prstGeom prst="line">
              <a:avLst/>
            </a:prstGeom>
            <a:noFill/>
            <a:ln w="9525">
              <a:solidFill>
                <a:srgbClr val="006699"/>
              </a:solidFill>
              <a:prstDash val="dash"/>
              <a:round/>
              <a:headEnd/>
              <a:tailEnd/>
            </a:ln>
          </p:spPr>
          <p:txBody>
            <a:bodyPr/>
            <a:lstStyle/>
            <a:p>
              <a:endParaRPr lang="pl-P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wipe(down)">
                                      <p:cBhvr>
                                        <p:cTn id="7" dur="500"/>
                                        <p:tgtEl>
                                          <p:spTgt spid="3328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2806"/>
                                        </p:tgtEl>
                                        <p:attrNameLst>
                                          <p:attrName>style.visibility</p:attrName>
                                        </p:attrNameLst>
                                      </p:cBhvr>
                                      <p:to>
                                        <p:strVal val="visible"/>
                                      </p:to>
                                    </p:set>
                                    <p:animEffect transition="in" filter="wipe(down)">
                                      <p:cBhvr>
                                        <p:cTn id="12" dur="500"/>
                                        <p:tgtEl>
                                          <p:spTgt spid="3328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2808"/>
                                        </p:tgtEl>
                                        <p:attrNameLst>
                                          <p:attrName>style.visibility</p:attrName>
                                        </p:attrNameLst>
                                      </p:cBhvr>
                                      <p:to>
                                        <p:strVal val="visible"/>
                                      </p:to>
                                    </p:set>
                                    <p:animEffect transition="in" filter="wipe(down)">
                                      <p:cBhvr>
                                        <p:cTn id="31" dur="500"/>
                                        <p:tgtEl>
                                          <p:spTgt spid="33280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2809"/>
                                        </p:tgtEl>
                                        <p:attrNameLst>
                                          <p:attrName>style.visibility</p:attrName>
                                        </p:attrNameLst>
                                      </p:cBhvr>
                                      <p:to>
                                        <p:strVal val="visible"/>
                                      </p:to>
                                    </p:set>
                                    <p:animEffect transition="in" filter="wipe(down)">
                                      <p:cBhvr>
                                        <p:cTn id="36" dur="500"/>
                                        <p:tgtEl>
                                          <p:spTgt spid="332809"/>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332807"/>
                                        </p:tgtEl>
                                        <p:attrNameLst>
                                          <p:attrName>style.visibility</p:attrName>
                                        </p:attrNameLst>
                                      </p:cBhvr>
                                      <p:to>
                                        <p:strVal val="visible"/>
                                      </p:to>
                                    </p:set>
                                    <p:animEffect transition="in" filter="wipe(down)">
                                      <p:cBhvr>
                                        <p:cTn id="40" dur="500"/>
                                        <p:tgtEl>
                                          <p:spTgt spid="332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animBg="1"/>
      <p:bldP spid="332808" grpId="0" animBg="1"/>
      <p:bldP spid="33280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stopki 3"/>
          <p:cNvSpPr>
            <a:spLocks noGrp="1"/>
          </p:cNvSpPr>
          <p:nvPr>
            <p:ph type="ftr" sz="quarter" idx="10"/>
          </p:nvPr>
        </p:nvSpPr>
        <p:spPr>
          <a:noFill/>
        </p:spPr>
        <p:txBody>
          <a:bodyPr/>
          <a:lstStyle/>
          <a:p>
            <a:r>
              <a:rPr lang="pl-PL"/>
              <a:t>KISIM, WIMiIP, AGH</a:t>
            </a:r>
          </a:p>
        </p:txBody>
      </p:sp>
      <p:sp>
        <p:nvSpPr>
          <p:cNvPr id="63491" name="Rectangle 2"/>
          <p:cNvSpPr>
            <a:spLocks noGrp="1" noChangeArrowheads="1"/>
          </p:cNvSpPr>
          <p:nvPr>
            <p:ph type="title"/>
          </p:nvPr>
        </p:nvSpPr>
        <p:spPr/>
        <p:txBody>
          <a:bodyPr/>
          <a:lstStyle/>
          <a:p>
            <a:pPr eaLnBrk="1" hangingPunct="1"/>
            <a:r>
              <a:rPr lang="pl-PL" smtClean="0"/>
              <a:t>Struktura czynnikowa</a:t>
            </a:r>
          </a:p>
        </p:txBody>
      </p:sp>
      <p:sp>
        <p:nvSpPr>
          <p:cNvPr id="333827" name="Rectangle 3"/>
          <p:cNvSpPr>
            <a:spLocks noGrp="1" noChangeArrowheads="1"/>
          </p:cNvSpPr>
          <p:nvPr>
            <p:ph type="body" idx="1"/>
          </p:nvPr>
        </p:nvSpPr>
        <p:spPr>
          <a:xfrm>
            <a:off x="4859338" y="3357563"/>
            <a:ext cx="2376487" cy="503237"/>
          </a:xfrm>
        </p:spPr>
        <p:txBody>
          <a:bodyPr/>
          <a:lstStyle/>
          <a:p>
            <a:pPr marL="0" indent="0" eaLnBrk="1" hangingPunct="1">
              <a:lnSpc>
                <a:spcPct val="80000"/>
              </a:lnSpc>
              <a:buFont typeface="Georgia" pitchFamily="18" charset="0"/>
              <a:buNone/>
            </a:pPr>
            <a:r>
              <a:rPr lang="pl-PL" sz="1600" smtClean="0"/>
              <a:t>współczynniki korelacji </a:t>
            </a:r>
            <a:br>
              <a:rPr lang="pl-PL" sz="1600" smtClean="0"/>
            </a:br>
            <a:r>
              <a:rPr lang="pl-PL" sz="1600" smtClean="0"/>
              <a:t>– ładunki czynnikowe</a:t>
            </a:r>
          </a:p>
        </p:txBody>
      </p:sp>
      <p:pic>
        <p:nvPicPr>
          <p:cNvPr id="63493" name="Picture 4" descr="rys_9_18"/>
          <p:cNvPicPr>
            <a:picLocks noChangeAspect="1" noChangeArrowheads="1"/>
          </p:cNvPicPr>
          <p:nvPr/>
        </p:nvPicPr>
        <p:blipFill>
          <a:blip r:embed="rId2" cstate="print"/>
          <a:srcRect/>
          <a:stretch>
            <a:fillRect/>
          </a:stretch>
        </p:blipFill>
        <p:spPr bwMode="auto">
          <a:xfrm>
            <a:off x="250825" y="1125538"/>
            <a:ext cx="3848100" cy="2733675"/>
          </a:xfrm>
          <a:prstGeom prst="rect">
            <a:avLst/>
          </a:prstGeom>
          <a:noFill/>
          <a:ln w="9525">
            <a:noFill/>
            <a:miter lim="800000"/>
            <a:headEnd/>
            <a:tailEnd/>
          </a:ln>
        </p:spPr>
      </p:pic>
      <p:sp>
        <p:nvSpPr>
          <p:cNvPr id="333829" name="Rectangle 5"/>
          <p:cNvSpPr>
            <a:spLocks noChangeArrowheads="1"/>
          </p:cNvSpPr>
          <p:nvPr/>
        </p:nvSpPr>
        <p:spPr bwMode="auto">
          <a:xfrm>
            <a:off x="323850" y="2276475"/>
            <a:ext cx="2879725"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3830" name="Picture 6" descr="rys_9_25"/>
          <p:cNvPicPr>
            <a:picLocks noChangeAspect="1" noChangeArrowheads="1"/>
          </p:cNvPicPr>
          <p:nvPr/>
        </p:nvPicPr>
        <p:blipFill>
          <a:blip r:embed="rId3" cstate="print"/>
          <a:srcRect/>
          <a:stretch>
            <a:fillRect/>
          </a:stretch>
        </p:blipFill>
        <p:spPr bwMode="auto">
          <a:xfrm>
            <a:off x="4859338" y="1125538"/>
            <a:ext cx="2619375" cy="2076450"/>
          </a:xfrm>
          <a:prstGeom prst="rect">
            <a:avLst/>
          </a:prstGeom>
          <a:noFill/>
          <a:ln w="9525">
            <a:noFill/>
            <a:miter lim="800000"/>
            <a:headEnd/>
            <a:tailEnd/>
          </a:ln>
        </p:spPr>
      </p:pic>
      <p:sp>
        <p:nvSpPr>
          <p:cNvPr id="333831" name="Rectangle 7"/>
          <p:cNvSpPr>
            <a:spLocks noChangeArrowheads="1"/>
          </p:cNvSpPr>
          <p:nvPr/>
        </p:nvSpPr>
        <p:spPr bwMode="auto">
          <a:xfrm>
            <a:off x="5364163" y="1628775"/>
            <a:ext cx="647700" cy="6477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3832" name="Rectangle 8"/>
          <p:cNvSpPr>
            <a:spLocks noChangeArrowheads="1"/>
          </p:cNvSpPr>
          <p:nvPr/>
        </p:nvSpPr>
        <p:spPr bwMode="auto">
          <a:xfrm>
            <a:off x="5364163" y="2636838"/>
            <a:ext cx="647700" cy="14446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3833" name="Rectangle 9"/>
          <p:cNvSpPr>
            <a:spLocks noChangeArrowheads="1"/>
          </p:cNvSpPr>
          <p:nvPr/>
        </p:nvSpPr>
        <p:spPr bwMode="auto">
          <a:xfrm>
            <a:off x="6084888" y="2420938"/>
            <a:ext cx="647700"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3834" name="Rectangle 10"/>
          <p:cNvSpPr>
            <a:spLocks noChangeArrowheads="1"/>
          </p:cNvSpPr>
          <p:nvPr/>
        </p:nvSpPr>
        <p:spPr bwMode="auto">
          <a:xfrm>
            <a:off x="6084888" y="1628775"/>
            <a:ext cx="647700"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3835" name="Line 11"/>
          <p:cNvSpPr>
            <a:spLocks noChangeShapeType="1"/>
          </p:cNvSpPr>
          <p:nvPr/>
        </p:nvSpPr>
        <p:spPr bwMode="auto">
          <a:xfrm flipV="1">
            <a:off x="5651500" y="3141663"/>
            <a:ext cx="0" cy="215900"/>
          </a:xfrm>
          <a:prstGeom prst="line">
            <a:avLst/>
          </a:prstGeom>
          <a:noFill/>
          <a:ln w="28575">
            <a:solidFill>
              <a:srgbClr val="006699"/>
            </a:solidFill>
            <a:round/>
            <a:headEnd/>
            <a:tailEnd type="triangle" w="med" len="med"/>
          </a:ln>
        </p:spPr>
        <p:txBody>
          <a:bodyPr/>
          <a:lstStyle/>
          <a:p>
            <a:endParaRPr lang="pl-PL"/>
          </a:p>
        </p:txBody>
      </p:sp>
      <p:sp>
        <p:nvSpPr>
          <p:cNvPr id="333836" name="Line 12"/>
          <p:cNvSpPr>
            <a:spLocks noChangeShapeType="1"/>
          </p:cNvSpPr>
          <p:nvPr/>
        </p:nvSpPr>
        <p:spPr bwMode="auto">
          <a:xfrm flipV="1">
            <a:off x="6300788" y="3141663"/>
            <a:ext cx="0" cy="215900"/>
          </a:xfrm>
          <a:prstGeom prst="line">
            <a:avLst/>
          </a:prstGeom>
          <a:noFill/>
          <a:ln w="28575">
            <a:solidFill>
              <a:srgbClr val="006699"/>
            </a:solidFill>
            <a:round/>
            <a:headEnd/>
            <a:tailEnd type="triangle" w="med" len="med"/>
          </a:ln>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3829"/>
                                        </p:tgtEl>
                                        <p:attrNameLst>
                                          <p:attrName>style.visibility</p:attrName>
                                        </p:attrNameLst>
                                      </p:cBhvr>
                                      <p:to>
                                        <p:strVal val="visible"/>
                                      </p:to>
                                    </p:set>
                                    <p:animEffect transition="in" filter="wipe(down)">
                                      <p:cBhvr>
                                        <p:cTn id="7" dur="500"/>
                                        <p:tgtEl>
                                          <p:spTgt spid="3338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3830"/>
                                        </p:tgtEl>
                                        <p:attrNameLst>
                                          <p:attrName>style.visibility</p:attrName>
                                        </p:attrNameLst>
                                      </p:cBhvr>
                                      <p:to>
                                        <p:strVal val="visible"/>
                                      </p:to>
                                    </p:set>
                                    <p:animEffect transition="in" filter="wipe(down)">
                                      <p:cBhvr>
                                        <p:cTn id="12" dur="500"/>
                                        <p:tgtEl>
                                          <p:spTgt spid="3338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3831"/>
                                        </p:tgtEl>
                                        <p:attrNameLst>
                                          <p:attrName>style.visibility</p:attrName>
                                        </p:attrNameLst>
                                      </p:cBhvr>
                                      <p:to>
                                        <p:strVal val="visible"/>
                                      </p:to>
                                    </p:set>
                                    <p:animEffect transition="in" filter="wipe(down)">
                                      <p:cBhvr>
                                        <p:cTn id="17" dur="500"/>
                                        <p:tgtEl>
                                          <p:spTgt spid="3338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3832"/>
                                        </p:tgtEl>
                                        <p:attrNameLst>
                                          <p:attrName>style.visibility</p:attrName>
                                        </p:attrNameLst>
                                      </p:cBhvr>
                                      <p:to>
                                        <p:strVal val="visible"/>
                                      </p:to>
                                    </p:set>
                                    <p:animEffect transition="in" filter="wipe(down)">
                                      <p:cBhvr>
                                        <p:cTn id="20" dur="500"/>
                                        <p:tgtEl>
                                          <p:spTgt spid="3338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3834"/>
                                        </p:tgtEl>
                                        <p:attrNameLst>
                                          <p:attrName>style.visibility</p:attrName>
                                        </p:attrNameLst>
                                      </p:cBhvr>
                                      <p:to>
                                        <p:strVal val="visible"/>
                                      </p:to>
                                    </p:set>
                                    <p:animEffect transition="in" filter="wipe(down)">
                                      <p:cBhvr>
                                        <p:cTn id="25" dur="500"/>
                                        <p:tgtEl>
                                          <p:spTgt spid="33383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3833"/>
                                        </p:tgtEl>
                                        <p:attrNameLst>
                                          <p:attrName>style.visibility</p:attrName>
                                        </p:attrNameLst>
                                      </p:cBhvr>
                                      <p:to>
                                        <p:strVal val="visible"/>
                                      </p:to>
                                    </p:set>
                                    <p:animEffect transition="in" filter="wipe(down)">
                                      <p:cBhvr>
                                        <p:cTn id="28" dur="500"/>
                                        <p:tgtEl>
                                          <p:spTgt spid="3338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3835"/>
                                        </p:tgtEl>
                                        <p:attrNameLst>
                                          <p:attrName>style.visibility</p:attrName>
                                        </p:attrNameLst>
                                      </p:cBhvr>
                                      <p:to>
                                        <p:strVal val="visible"/>
                                      </p:to>
                                    </p:set>
                                    <p:animEffect transition="in" filter="wipe(down)">
                                      <p:cBhvr>
                                        <p:cTn id="33" dur="500"/>
                                        <p:tgtEl>
                                          <p:spTgt spid="33383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33836"/>
                                        </p:tgtEl>
                                        <p:attrNameLst>
                                          <p:attrName>style.visibility</p:attrName>
                                        </p:attrNameLst>
                                      </p:cBhvr>
                                      <p:to>
                                        <p:strVal val="visible"/>
                                      </p:to>
                                    </p:set>
                                    <p:animEffect transition="in" filter="wipe(down)">
                                      <p:cBhvr>
                                        <p:cTn id="36" dur="500"/>
                                        <p:tgtEl>
                                          <p:spTgt spid="33383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3827">
                                            <p:txEl>
                                              <p:pRg st="0" end="0"/>
                                            </p:txEl>
                                          </p:spTgt>
                                        </p:tgtEl>
                                        <p:attrNameLst>
                                          <p:attrName>style.visibility</p:attrName>
                                        </p:attrNameLst>
                                      </p:cBhvr>
                                      <p:to>
                                        <p:strVal val="visible"/>
                                      </p:to>
                                    </p:set>
                                    <p:animEffect transition="in" filter="wipe(down)">
                                      <p:cBhvr>
                                        <p:cTn id="39" dur="500"/>
                                        <p:tgtEl>
                                          <p:spTgt spid="333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P spid="333829" grpId="0" animBg="1"/>
      <p:bldP spid="333831" grpId="0" animBg="1"/>
      <p:bldP spid="333832" grpId="0" animBg="1"/>
      <p:bldP spid="333833" grpId="0" animBg="1"/>
      <p:bldP spid="333834" grpId="0" animBg="1"/>
      <p:bldP spid="333835" grpId="0" animBg="1"/>
      <p:bldP spid="33383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stopki 3"/>
          <p:cNvSpPr>
            <a:spLocks noGrp="1"/>
          </p:cNvSpPr>
          <p:nvPr>
            <p:ph type="ftr" sz="quarter" idx="10"/>
          </p:nvPr>
        </p:nvSpPr>
        <p:spPr>
          <a:noFill/>
        </p:spPr>
        <p:txBody>
          <a:bodyPr/>
          <a:lstStyle/>
          <a:p>
            <a:r>
              <a:rPr lang="pl-PL"/>
              <a:t>KISIM, WIMiIP, AGH</a:t>
            </a:r>
          </a:p>
        </p:txBody>
      </p:sp>
      <p:sp>
        <p:nvSpPr>
          <p:cNvPr id="64515" name="Rectangle 2"/>
          <p:cNvSpPr>
            <a:spLocks noGrp="1" noChangeArrowheads="1"/>
          </p:cNvSpPr>
          <p:nvPr>
            <p:ph type="title"/>
          </p:nvPr>
        </p:nvSpPr>
        <p:spPr/>
        <p:txBody>
          <a:bodyPr/>
          <a:lstStyle/>
          <a:p>
            <a:pPr eaLnBrk="1" hangingPunct="1"/>
            <a:r>
              <a:rPr lang="pl-PL" smtClean="0"/>
              <a:t>Klasyfikacja</a:t>
            </a:r>
          </a:p>
        </p:txBody>
      </p:sp>
      <p:pic>
        <p:nvPicPr>
          <p:cNvPr id="64516" name="Picture 5" descr="rys_9_27"/>
          <p:cNvPicPr>
            <a:picLocks noChangeAspect="1" noChangeArrowheads="1"/>
          </p:cNvPicPr>
          <p:nvPr/>
        </p:nvPicPr>
        <p:blipFill>
          <a:blip r:embed="rId2" cstate="print"/>
          <a:srcRect/>
          <a:stretch>
            <a:fillRect/>
          </a:stretch>
        </p:blipFill>
        <p:spPr bwMode="auto">
          <a:xfrm>
            <a:off x="250825" y="1125538"/>
            <a:ext cx="5048250" cy="3752850"/>
          </a:xfrm>
          <a:prstGeom prst="rect">
            <a:avLst/>
          </a:prstGeom>
          <a:noFill/>
          <a:ln w="9525">
            <a:noFill/>
            <a:miter lim="800000"/>
            <a:headEnd/>
            <a:tailEnd/>
          </a:ln>
        </p:spPr>
      </p:pic>
      <p:sp>
        <p:nvSpPr>
          <p:cNvPr id="334855" name="Rectangle 7"/>
          <p:cNvSpPr>
            <a:spLocks noChangeArrowheads="1"/>
          </p:cNvSpPr>
          <p:nvPr/>
        </p:nvSpPr>
        <p:spPr bwMode="auto">
          <a:xfrm>
            <a:off x="2339975" y="2708275"/>
            <a:ext cx="194468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4856" name="Rectangle 8"/>
          <p:cNvSpPr>
            <a:spLocks noChangeArrowheads="1"/>
          </p:cNvSpPr>
          <p:nvPr/>
        </p:nvSpPr>
        <p:spPr bwMode="auto">
          <a:xfrm>
            <a:off x="323850" y="2781300"/>
            <a:ext cx="194468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4857" name="Picture 9" descr="rys_9_28"/>
          <p:cNvPicPr>
            <a:picLocks noChangeAspect="1" noChangeArrowheads="1"/>
          </p:cNvPicPr>
          <p:nvPr/>
        </p:nvPicPr>
        <p:blipFill>
          <a:blip r:embed="rId3" cstate="print"/>
          <a:srcRect/>
          <a:stretch>
            <a:fillRect/>
          </a:stretch>
        </p:blipFill>
        <p:spPr bwMode="auto">
          <a:xfrm>
            <a:off x="5724525" y="1196975"/>
            <a:ext cx="2371725" cy="2133600"/>
          </a:xfrm>
          <a:prstGeom prst="rect">
            <a:avLst/>
          </a:prstGeom>
          <a:noFill/>
          <a:ln w="9525">
            <a:noFill/>
            <a:miter lim="800000"/>
            <a:headEnd/>
            <a:tailEnd/>
          </a:ln>
        </p:spPr>
      </p:pic>
      <p:sp>
        <p:nvSpPr>
          <p:cNvPr id="334860" name="Rectangle 12"/>
          <p:cNvSpPr>
            <a:spLocks noChangeArrowheads="1"/>
          </p:cNvSpPr>
          <p:nvPr/>
        </p:nvSpPr>
        <p:spPr bwMode="auto">
          <a:xfrm>
            <a:off x="4848225" y="3357563"/>
            <a:ext cx="4295775" cy="396875"/>
          </a:xfrm>
          <a:prstGeom prst="rect">
            <a:avLst/>
          </a:prstGeom>
          <a:solidFill>
            <a:schemeClr val="bg1">
              <a:alpha val="79999"/>
            </a:schemeClr>
          </a:solidFill>
          <a:ln w="9525">
            <a:noFill/>
            <a:miter lim="800000"/>
            <a:headEnd/>
            <a:tailEnd/>
          </a:ln>
        </p:spPr>
        <p:txBody>
          <a:bodyPr wrap="none">
            <a:spAutoFit/>
          </a:bodyPr>
          <a:lstStyle/>
          <a:p>
            <a:r>
              <a:rPr lang="pl-PL" sz="2000" i="1">
                <a:solidFill>
                  <a:srgbClr val="006699"/>
                </a:solidFill>
                <a:latin typeface="Georgia" pitchFamily="18" charset="0"/>
              </a:rPr>
              <a:t>S</a:t>
            </a:r>
            <a:r>
              <a:rPr lang="pl-PL" sz="2000" i="1" baseline="-25000">
                <a:solidFill>
                  <a:srgbClr val="006699"/>
                </a:solidFill>
                <a:latin typeface="Georgia" pitchFamily="18" charset="0"/>
              </a:rPr>
              <a:t>i </a:t>
            </a:r>
            <a:r>
              <a:rPr lang="pl-PL" sz="2000" i="1">
                <a:solidFill>
                  <a:srgbClr val="006699"/>
                </a:solidFill>
                <a:latin typeface="Georgia" pitchFamily="18" charset="0"/>
              </a:rPr>
              <a:t>= c</a:t>
            </a:r>
            <a:r>
              <a:rPr lang="pl-PL" sz="2000" i="1" baseline="-25000">
                <a:solidFill>
                  <a:srgbClr val="006699"/>
                </a:solidFill>
                <a:latin typeface="Georgia" pitchFamily="18" charset="0"/>
              </a:rPr>
              <a:t>i</a:t>
            </a:r>
            <a:r>
              <a:rPr lang="pl-PL" sz="2000" i="1">
                <a:solidFill>
                  <a:srgbClr val="006699"/>
                </a:solidFill>
                <a:latin typeface="Georgia" pitchFamily="18" charset="0"/>
              </a:rPr>
              <a:t> + w</a:t>
            </a:r>
            <a:r>
              <a:rPr lang="pl-PL" sz="2000" i="1" baseline="-25000">
                <a:solidFill>
                  <a:srgbClr val="006699"/>
                </a:solidFill>
                <a:latin typeface="Georgia" pitchFamily="18" charset="0"/>
              </a:rPr>
              <a:t>i1</a:t>
            </a:r>
            <a:r>
              <a:rPr lang="pl-PL" sz="2000" i="1">
                <a:solidFill>
                  <a:srgbClr val="006699"/>
                </a:solidFill>
                <a:latin typeface="Georgia" pitchFamily="18" charset="0"/>
              </a:rPr>
              <a:t>*x</a:t>
            </a:r>
            <a:r>
              <a:rPr lang="pl-PL" sz="2000" i="1" baseline="-25000">
                <a:solidFill>
                  <a:srgbClr val="006699"/>
                </a:solidFill>
                <a:latin typeface="Georgia" pitchFamily="18" charset="0"/>
              </a:rPr>
              <a:t>1</a:t>
            </a:r>
            <a:r>
              <a:rPr lang="pl-PL" sz="2000" i="1">
                <a:solidFill>
                  <a:srgbClr val="006699"/>
                </a:solidFill>
                <a:latin typeface="Georgia" pitchFamily="18" charset="0"/>
              </a:rPr>
              <a:t> + w</a:t>
            </a:r>
            <a:r>
              <a:rPr lang="pl-PL" sz="2000" i="1" baseline="-25000">
                <a:solidFill>
                  <a:srgbClr val="006699"/>
                </a:solidFill>
                <a:latin typeface="Georgia" pitchFamily="18" charset="0"/>
              </a:rPr>
              <a:t>i2</a:t>
            </a:r>
            <a:r>
              <a:rPr lang="pl-PL" sz="2000" i="1">
                <a:solidFill>
                  <a:srgbClr val="006699"/>
                </a:solidFill>
                <a:latin typeface="Georgia" pitchFamily="18" charset="0"/>
              </a:rPr>
              <a:t>*x</a:t>
            </a:r>
            <a:r>
              <a:rPr lang="pl-PL" sz="2000" i="1" baseline="-25000">
                <a:solidFill>
                  <a:srgbClr val="006699"/>
                </a:solidFill>
                <a:latin typeface="Georgia" pitchFamily="18" charset="0"/>
              </a:rPr>
              <a:t>2</a:t>
            </a:r>
            <a:r>
              <a:rPr lang="pl-PL" sz="2000" i="1">
                <a:solidFill>
                  <a:srgbClr val="006699"/>
                </a:solidFill>
                <a:latin typeface="Georgia" pitchFamily="18" charset="0"/>
              </a:rPr>
              <a:t> + ... + w</a:t>
            </a:r>
            <a:r>
              <a:rPr lang="pl-PL" sz="2000" i="1" baseline="-25000">
                <a:solidFill>
                  <a:srgbClr val="006699"/>
                </a:solidFill>
                <a:latin typeface="Georgia" pitchFamily="18" charset="0"/>
              </a:rPr>
              <a:t>im</a:t>
            </a:r>
            <a:r>
              <a:rPr lang="pl-PL" sz="2000" i="1">
                <a:solidFill>
                  <a:srgbClr val="006699"/>
                </a:solidFill>
                <a:latin typeface="Georgia" pitchFamily="18" charset="0"/>
              </a:rPr>
              <a:t>*x</a:t>
            </a:r>
            <a:r>
              <a:rPr lang="pl-PL" sz="2000" i="1" baseline="-25000">
                <a:solidFill>
                  <a:srgbClr val="006699"/>
                </a:solidFill>
                <a:latin typeface="Georgia" pitchFamily="18" charset="0"/>
              </a:rPr>
              <a:t>m</a:t>
            </a:r>
          </a:p>
        </p:txBody>
      </p:sp>
      <p:sp>
        <p:nvSpPr>
          <p:cNvPr id="334861" name="Line 13"/>
          <p:cNvSpPr>
            <a:spLocks noChangeShapeType="1"/>
          </p:cNvSpPr>
          <p:nvPr/>
        </p:nvSpPr>
        <p:spPr bwMode="auto">
          <a:xfrm>
            <a:off x="6877050" y="1844675"/>
            <a:ext cx="1439863" cy="0"/>
          </a:xfrm>
          <a:prstGeom prst="line">
            <a:avLst/>
          </a:prstGeom>
          <a:noFill/>
          <a:ln w="9525">
            <a:solidFill>
              <a:srgbClr val="006699"/>
            </a:solidFill>
            <a:round/>
            <a:headEnd/>
            <a:tailEnd type="triangle" w="med" len="med"/>
          </a:ln>
        </p:spPr>
        <p:txBody>
          <a:bodyPr/>
          <a:lstStyle/>
          <a:p>
            <a:endParaRPr lang="pl-PL"/>
          </a:p>
        </p:txBody>
      </p:sp>
      <p:sp>
        <p:nvSpPr>
          <p:cNvPr id="334863" name="Rectangle 15"/>
          <p:cNvSpPr>
            <a:spLocks noChangeArrowheads="1"/>
          </p:cNvSpPr>
          <p:nvPr/>
        </p:nvSpPr>
        <p:spPr bwMode="auto">
          <a:xfrm>
            <a:off x="8316913" y="1628775"/>
            <a:ext cx="514350" cy="396875"/>
          </a:xfrm>
          <a:prstGeom prst="rect">
            <a:avLst/>
          </a:prstGeom>
          <a:noFill/>
          <a:ln w="9525">
            <a:noFill/>
            <a:miter lim="800000"/>
            <a:headEnd/>
            <a:tailEnd/>
          </a:ln>
        </p:spPr>
        <p:txBody>
          <a:bodyPr wrap="none">
            <a:spAutoFit/>
          </a:bodyPr>
          <a:lstStyle/>
          <a:p>
            <a:r>
              <a:rPr lang="pl-PL" sz="2000" i="1">
                <a:solidFill>
                  <a:srgbClr val="006699"/>
                </a:solidFill>
                <a:latin typeface="Georgia" pitchFamily="18" charset="0"/>
              </a:rPr>
              <a:t>w</a:t>
            </a:r>
            <a:r>
              <a:rPr lang="pl-PL" sz="2000" i="1" baseline="-25000">
                <a:solidFill>
                  <a:srgbClr val="006699"/>
                </a:solidFill>
                <a:latin typeface="Georgia" pitchFamily="18" charset="0"/>
              </a:rPr>
              <a:t>i1</a:t>
            </a:r>
          </a:p>
        </p:txBody>
      </p:sp>
      <p:sp>
        <p:nvSpPr>
          <p:cNvPr id="334864" name="Rectangle 16"/>
          <p:cNvSpPr>
            <a:spLocks noChangeArrowheads="1"/>
          </p:cNvSpPr>
          <p:nvPr/>
        </p:nvSpPr>
        <p:spPr bwMode="auto">
          <a:xfrm>
            <a:off x="323850" y="3357563"/>
            <a:ext cx="194468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4865" name="Picture 17" descr="rys_9_30"/>
          <p:cNvPicPr>
            <a:picLocks noChangeAspect="1" noChangeArrowheads="1"/>
          </p:cNvPicPr>
          <p:nvPr/>
        </p:nvPicPr>
        <p:blipFill>
          <a:blip r:embed="rId4" cstate="print"/>
          <a:srcRect/>
          <a:stretch>
            <a:fillRect/>
          </a:stretch>
        </p:blipFill>
        <p:spPr bwMode="auto">
          <a:xfrm>
            <a:off x="250825" y="5013325"/>
            <a:ext cx="3038475" cy="1476375"/>
          </a:xfrm>
          <a:prstGeom prst="rect">
            <a:avLst/>
          </a:prstGeom>
          <a:noFill/>
          <a:ln w="9525">
            <a:noFill/>
            <a:miter lim="800000"/>
            <a:headEnd/>
            <a:tailEnd/>
          </a:ln>
        </p:spPr>
      </p:pic>
      <p:sp>
        <p:nvSpPr>
          <p:cNvPr id="334867" name="Rectangle 19"/>
          <p:cNvSpPr>
            <a:spLocks noChangeArrowheads="1"/>
          </p:cNvSpPr>
          <p:nvPr/>
        </p:nvSpPr>
        <p:spPr bwMode="auto">
          <a:xfrm>
            <a:off x="755650" y="6308725"/>
            <a:ext cx="720725" cy="144463"/>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4868" name="Rectangle 20"/>
          <p:cNvSpPr>
            <a:spLocks noChangeArrowheads="1"/>
          </p:cNvSpPr>
          <p:nvPr/>
        </p:nvSpPr>
        <p:spPr bwMode="auto">
          <a:xfrm>
            <a:off x="755650" y="5805488"/>
            <a:ext cx="720725" cy="14446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4869" name="Rectangle 21"/>
          <p:cNvSpPr>
            <a:spLocks noChangeArrowheads="1"/>
          </p:cNvSpPr>
          <p:nvPr/>
        </p:nvSpPr>
        <p:spPr bwMode="auto">
          <a:xfrm>
            <a:off x="755650" y="6165850"/>
            <a:ext cx="720725" cy="144463"/>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4870" name="Rectangle 22"/>
          <p:cNvSpPr>
            <a:spLocks noChangeArrowheads="1"/>
          </p:cNvSpPr>
          <p:nvPr/>
        </p:nvSpPr>
        <p:spPr bwMode="auto">
          <a:xfrm>
            <a:off x="323850" y="3644900"/>
            <a:ext cx="194468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4871" name="Picture 23" descr="rys_9_31"/>
          <p:cNvPicPr>
            <a:picLocks noChangeAspect="1" noChangeArrowheads="1"/>
          </p:cNvPicPr>
          <p:nvPr/>
        </p:nvPicPr>
        <p:blipFill>
          <a:blip r:embed="rId5" cstate="print"/>
          <a:srcRect/>
          <a:stretch>
            <a:fillRect/>
          </a:stretch>
        </p:blipFill>
        <p:spPr bwMode="auto">
          <a:xfrm>
            <a:off x="3540125" y="3789363"/>
            <a:ext cx="2279650" cy="2741612"/>
          </a:xfrm>
          <a:prstGeom prst="rect">
            <a:avLst/>
          </a:prstGeom>
          <a:noFill/>
          <a:ln w="9525">
            <a:noFill/>
            <a:miter lim="800000"/>
            <a:headEnd/>
            <a:tailEnd/>
          </a:ln>
        </p:spPr>
      </p:pic>
      <p:sp>
        <p:nvSpPr>
          <p:cNvPr id="334872" name="Rectangle 24"/>
          <p:cNvSpPr>
            <a:spLocks noChangeArrowheads="1"/>
          </p:cNvSpPr>
          <p:nvPr/>
        </p:nvSpPr>
        <p:spPr bwMode="auto">
          <a:xfrm>
            <a:off x="3492500" y="4724400"/>
            <a:ext cx="28733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4873" name="Picture 25" descr="rys_9_32"/>
          <p:cNvPicPr>
            <a:picLocks noChangeAspect="1" noChangeArrowheads="1"/>
          </p:cNvPicPr>
          <p:nvPr/>
        </p:nvPicPr>
        <p:blipFill>
          <a:blip r:embed="rId6" cstate="print"/>
          <a:srcRect/>
          <a:stretch>
            <a:fillRect/>
          </a:stretch>
        </p:blipFill>
        <p:spPr bwMode="auto">
          <a:xfrm>
            <a:off x="5940425" y="3789363"/>
            <a:ext cx="2276475" cy="2762250"/>
          </a:xfrm>
          <a:prstGeom prst="rect">
            <a:avLst/>
          </a:prstGeom>
          <a:noFill/>
          <a:ln w="9525">
            <a:noFill/>
            <a:miter lim="800000"/>
            <a:headEnd/>
            <a:tailEnd/>
          </a:ln>
        </p:spPr>
      </p:pic>
      <p:sp>
        <p:nvSpPr>
          <p:cNvPr id="334874" name="Rectangle 26"/>
          <p:cNvSpPr>
            <a:spLocks noChangeArrowheads="1"/>
          </p:cNvSpPr>
          <p:nvPr/>
        </p:nvSpPr>
        <p:spPr bwMode="auto">
          <a:xfrm>
            <a:off x="323850" y="3933825"/>
            <a:ext cx="194468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4875" name="Rectangle 27"/>
          <p:cNvSpPr>
            <a:spLocks noChangeArrowheads="1"/>
          </p:cNvSpPr>
          <p:nvPr/>
        </p:nvSpPr>
        <p:spPr bwMode="auto">
          <a:xfrm>
            <a:off x="5940425" y="4724400"/>
            <a:ext cx="28733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pic>
        <p:nvPicPr>
          <p:cNvPr id="334876" name="Picture 28" descr="rys_9_33"/>
          <p:cNvPicPr>
            <a:picLocks noChangeAspect="1" noChangeArrowheads="1"/>
          </p:cNvPicPr>
          <p:nvPr/>
        </p:nvPicPr>
        <p:blipFill>
          <a:blip r:embed="rId7" cstate="print"/>
          <a:srcRect/>
          <a:stretch>
            <a:fillRect/>
          </a:stretch>
        </p:blipFill>
        <p:spPr bwMode="auto">
          <a:xfrm>
            <a:off x="4572000" y="4076700"/>
            <a:ext cx="2112963" cy="2517775"/>
          </a:xfrm>
          <a:prstGeom prst="rect">
            <a:avLst/>
          </a:prstGeom>
          <a:noFill/>
          <a:ln w="9525">
            <a:noFill/>
            <a:miter lim="800000"/>
            <a:headEnd/>
            <a:tailEnd/>
          </a:ln>
        </p:spPr>
      </p:pic>
      <p:sp>
        <p:nvSpPr>
          <p:cNvPr id="334877" name="Rectangle 29"/>
          <p:cNvSpPr>
            <a:spLocks noChangeArrowheads="1"/>
          </p:cNvSpPr>
          <p:nvPr/>
        </p:nvSpPr>
        <p:spPr bwMode="auto">
          <a:xfrm>
            <a:off x="323850" y="4221163"/>
            <a:ext cx="1944688" cy="21748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34878" name="Rectangle 30"/>
          <p:cNvSpPr>
            <a:spLocks noChangeArrowheads="1"/>
          </p:cNvSpPr>
          <p:nvPr/>
        </p:nvSpPr>
        <p:spPr bwMode="auto">
          <a:xfrm>
            <a:off x="4572000" y="4868863"/>
            <a:ext cx="287338"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55"/>
                                        </p:tgtEl>
                                        <p:attrNameLst>
                                          <p:attrName>style.visibility</p:attrName>
                                        </p:attrNameLst>
                                      </p:cBhvr>
                                      <p:to>
                                        <p:strVal val="visible"/>
                                      </p:to>
                                    </p:set>
                                    <p:animEffect transition="in" filter="wipe(down)">
                                      <p:cBhvr>
                                        <p:cTn id="7" dur="500"/>
                                        <p:tgtEl>
                                          <p:spTgt spid="3348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4856"/>
                                        </p:tgtEl>
                                        <p:attrNameLst>
                                          <p:attrName>style.visibility</p:attrName>
                                        </p:attrNameLst>
                                      </p:cBhvr>
                                      <p:to>
                                        <p:strVal val="visible"/>
                                      </p:to>
                                    </p:set>
                                    <p:animEffect transition="in" filter="wipe(down)">
                                      <p:cBhvr>
                                        <p:cTn id="12" dur="500"/>
                                        <p:tgtEl>
                                          <p:spTgt spid="3348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4857"/>
                                        </p:tgtEl>
                                        <p:attrNameLst>
                                          <p:attrName>style.visibility</p:attrName>
                                        </p:attrNameLst>
                                      </p:cBhvr>
                                      <p:to>
                                        <p:strVal val="visible"/>
                                      </p:to>
                                    </p:set>
                                    <p:animEffect transition="in" filter="wipe(down)">
                                      <p:cBhvr>
                                        <p:cTn id="17" dur="500"/>
                                        <p:tgtEl>
                                          <p:spTgt spid="3348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4863"/>
                                        </p:tgtEl>
                                        <p:attrNameLst>
                                          <p:attrName>style.visibility</p:attrName>
                                        </p:attrNameLst>
                                      </p:cBhvr>
                                      <p:to>
                                        <p:strVal val="visible"/>
                                      </p:to>
                                    </p:set>
                                    <p:animEffect transition="in" filter="wipe(down)">
                                      <p:cBhvr>
                                        <p:cTn id="22" dur="500"/>
                                        <p:tgtEl>
                                          <p:spTgt spid="33486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34861"/>
                                        </p:tgtEl>
                                        <p:attrNameLst>
                                          <p:attrName>style.visibility</p:attrName>
                                        </p:attrNameLst>
                                      </p:cBhvr>
                                      <p:to>
                                        <p:strVal val="visible"/>
                                      </p:to>
                                    </p:set>
                                    <p:animEffect transition="in" filter="wipe(down)">
                                      <p:cBhvr>
                                        <p:cTn id="25" dur="500"/>
                                        <p:tgtEl>
                                          <p:spTgt spid="33486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4860"/>
                                        </p:tgtEl>
                                        <p:attrNameLst>
                                          <p:attrName>style.visibility</p:attrName>
                                        </p:attrNameLst>
                                      </p:cBhvr>
                                      <p:to>
                                        <p:strVal val="visible"/>
                                      </p:to>
                                    </p:set>
                                    <p:animEffect transition="in" filter="wipe(down)">
                                      <p:cBhvr>
                                        <p:cTn id="28" dur="500"/>
                                        <p:tgtEl>
                                          <p:spTgt spid="3348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4864"/>
                                        </p:tgtEl>
                                        <p:attrNameLst>
                                          <p:attrName>style.visibility</p:attrName>
                                        </p:attrNameLst>
                                      </p:cBhvr>
                                      <p:to>
                                        <p:strVal val="visible"/>
                                      </p:to>
                                    </p:set>
                                    <p:animEffect transition="in" filter="wipe(down)">
                                      <p:cBhvr>
                                        <p:cTn id="33" dur="500"/>
                                        <p:tgtEl>
                                          <p:spTgt spid="3348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34865"/>
                                        </p:tgtEl>
                                        <p:attrNameLst>
                                          <p:attrName>style.visibility</p:attrName>
                                        </p:attrNameLst>
                                      </p:cBhvr>
                                      <p:to>
                                        <p:strVal val="visible"/>
                                      </p:to>
                                    </p:set>
                                    <p:animEffect transition="in" filter="wipe(down)">
                                      <p:cBhvr>
                                        <p:cTn id="38" dur="500"/>
                                        <p:tgtEl>
                                          <p:spTgt spid="33486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4867"/>
                                        </p:tgtEl>
                                        <p:attrNameLst>
                                          <p:attrName>style.visibility</p:attrName>
                                        </p:attrNameLst>
                                      </p:cBhvr>
                                      <p:to>
                                        <p:strVal val="visible"/>
                                      </p:to>
                                    </p:set>
                                    <p:animEffect transition="in" filter="wipe(down)">
                                      <p:cBhvr>
                                        <p:cTn id="43" dur="500"/>
                                        <p:tgtEl>
                                          <p:spTgt spid="33486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34868"/>
                                        </p:tgtEl>
                                        <p:attrNameLst>
                                          <p:attrName>style.visibility</p:attrName>
                                        </p:attrNameLst>
                                      </p:cBhvr>
                                      <p:to>
                                        <p:strVal val="visible"/>
                                      </p:to>
                                    </p:set>
                                    <p:animEffect transition="in" filter="wipe(down)">
                                      <p:cBhvr>
                                        <p:cTn id="48" dur="500"/>
                                        <p:tgtEl>
                                          <p:spTgt spid="33486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34869"/>
                                        </p:tgtEl>
                                        <p:attrNameLst>
                                          <p:attrName>style.visibility</p:attrName>
                                        </p:attrNameLst>
                                      </p:cBhvr>
                                      <p:to>
                                        <p:strVal val="visible"/>
                                      </p:to>
                                    </p:set>
                                    <p:animEffect transition="in" filter="wipe(down)">
                                      <p:cBhvr>
                                        <p:cTn id="53" dur="500"/>
                                        <p:tgtEl>
                                          <p:spTgt spid="33486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34870"/>
                                        </p:tgtEl>
                                        <p:attrNameLst>
                                          <p:attrName>style.visibility</p:attrName>
                                        </p:attrNameLst>
                                      </p:cBhvr>
                                      <p:to>
                                        <p:strVal val="visible"/>
                                      </p:to>
                                    </p:set>
                                    <p:animEffect transition="in" filter="wipe(down)">
                                      <p:cBhvr>
                                        <p:cTn id="58" dur="500"/>
                                        <p:tgtEl>
                                          <p:spTgt spid="33487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34871"/>
                                        </p:tgtEl>
                                        <p:attrNameLst>
                                          <p:attrName>style.visibility</p:attrName>
                                        </p:attrNameLst>
                                      </p:cBhvr>
                                      <p:to>
                                        <p:strVal val="visible"/>
                                      </p:to>
                                    </p:set>
                                    <p:animEffect transition="in" filter="wipe(down)">
                                      <p:cBhvr>
                                        <p:cTn id="63" dur="500"/>
                                        <p:tgtEl>
                                          <p:spTgt spid="3348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34872"/>
                                        </p:tgtEl>
                                        <p:attrNameLst>
                                          <p:attrName>style.visibility</p:attrName>
                                        </p:attrNameLst>
                                      </p:cBhvr>
                                      <p:to>
                                        <p:strVal val="visible"/>
                                      </p:to>
                                    </p:set>
                                    <p:animEffect transition="in" filter="wipe(down)">
                                      <p:cBhvr>
                                        <p:cTn id="68" dur="500"/>
                                        <p:tgtEl>
                                          <p:spTgt spid="3348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34874"/>
                                        </p:tgtEl>
                                        <p:attrNameLst>
                                          <p:attrName>style.visibility</p:attrName>
                                        </p:attrNameLst>
                                      </p:cBhvr>
                                      <p:to>
                                        <p:strVal val="visible"/>
                                      </p:to>
                                    </p:set>
                                    <p:animEffect transition="in" filter="wipe(down)">
                                      <p:cBhvr>
                                        <p:cTn id="73" dur="500"/>
                                        <p:tgtEl>
                                          <p:spTgt spid="33487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34873"/>
                                        </p:tgtEl>
                                        <p:attrNameLst>
                                          <p:attrName>style.visibility</p:attrName>
                                        </p:attrNameLst>
                                      </p:cBhvr>
                                      <p:to>
                                        <p:strVal val="visible"/>
                                      </p:to>
                                    </p:set>
                                    <p:animEffect transition="in" filter="wipe(down)">
                                      <p:cBhvr>
                                        <p:cTn id="78" dur="500"/>
                                        <p:tgtEl>
                                          <p:spTgt spid="33487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34875"/>
                                        </p:tgtEl>
                                        <p:attrNameLst>
                                          <p:attrName>style.visibility</p:attrName>
                                        </p:attrNameLst>
                                      </p:cBhvr>
                                      <p:to>
                                        <p:strVal val="visible"/>
                                      </p:to>
                                    </p:set>
                                    <p:animEffect transition="in" filter="wipe(down)">
                                      <p:cBhvr>
                                        <p:cTn id="83" dur="500"/>
                                        <p:tgtEl>
                                          <p:spTgt spid="33487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34877"/>
                                        </p:tgtEl>
                                        <p:attrNameLst>
                                          <p:attrName>style.visibility</p:attrName>
                                        </p:attrNameLst>
                                      </p:cBhvr>
                                      <p:to>
                                        <p:strVal val="visible"/>
                                      </p:to>
                                    </p:set>
                                    <p:animEffect transition="in" filter="wipe(down)">
                                      <p:cBhvr>
                                        <p:cTn id="88" dur="500"/>
                                        <p:tgtEl>
                                          <p:spTgt spid="33487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334876"/>
                                        </p:tgtEl>
                                        <p:attrNameLst>
                                          <p:attrName>style.visibility</p:attrName>
                                        </p:attrNameLst>
                                      </p:cBhvr>
                                      <p:to>
                                        <p:strVal val="visible"/>
                                      </p:to>
                                    </p:set>
                                    <p:animEffect transition="in" filter="wipe(down)">
                                      <p:cBhvr>
                                        <p:cTn id="93" dur="500"/>
                                        <p:tgtEl>
                                          <p:spTgt spid="3348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34878"/>
                                        </p:tgtEl>
                                        <p:attrNameLst>
                                          <p:attrName>style.visibility</p:attrName>
                                        </p:attrNameLst>
                                      </p:cBhvr>
                                      <p:to>
                                        <p:strVal val="visible"/>
                                      </p:to>
                                    </p:set>
                                    <p:animEffect transition="in" filter="wipe(down)">
                                      <p:cBhvr>
                                        <p:cTn id="98" dur="500"/>
                                        <p:tgtEl>
                                          <p:spTgt spid="33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5" grpId="0" animBg="1"/>
      <p:bldP spid="334856" grpId="0" animBg="1"/>
      <p:bldP spid="334860" grpId="0" animBg="1"/>
      <p:bldP spid="334861" grpId="0" animBg="1"/>
      <p:bldP spid="334863" grpId="0"/>
      <p:bldP spid="334864" grpId="0" animBg="1"/>
      <p:bldP spid="334867" grpId="0" animBg="1"/>
      <p:bldP spid="334868" grpId="0" animBg="1"/>
      <p:bldP spid="334869" grpId="0" animBg="1"/>
      <p:bldP spid="334870" grpId="0" animBg="1"/>
      <p:bldP spid="334872" grpId="0" animBg="1"/>
      <p:bldP spid="334874" grpId="0" animBg="1"/>
      <p:bldP spid="334875" grpId="0" animBg="1"/>
      <p:bldP spid="334877" grpId="0" animBg="1"/>
      <p:bldP spid="33487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stopki 3"/>
          <p:cNvSpPr>
            <a:spLocks noGrp="1"/>
          </p:cNvSpPr>
          <p:nvPr>
            <p:ph type="ftr" sz="quarter" idx="10"/>
          </p:nvPr>
        </p:nvSpPr>
        <p:spPr>
          <a:noFill/>
        </p:spPr>
        <p:txBody>
          <a:bodyPr/>
          <a:lstStyle/>
          <a:p>
            <a:r>
              <a:rPr lang="pl-PL"/>
              <a:t>KISIM, WIMiIP, AGH</a:t>
            </a:r>
          </a:p>
        </p:txBody>
      </p:sp>
      <p:sp>
        <p:nvSpPr>
          <p:cNvPr id="95235" name="Rectangle 2"/>
          <p:cNvSpPr>
            <a:spLocks noGrp="1" noChangeArrowheads="1"/>
          </p:cNvSpPr>
          <p:nvPr>
            <p:ph type="title"/>
          </p:nvPr>
        </p:nvSpPr>
        <p:spPr>
          <a:xfrm>
            <a:off x="971550" y="2997200"/>
            <a:ext cx="7488238" cy="576263"/>
          </a:xfrm>
        </p:spPr>
        <p:txBody>
          <a:bodyPr/>
          <a:lstStyle/>
          <a:p>
            <a:pPr eaLnBrk="1" hangingPunct="1"/>
            <a:r>
              <a:rPr lang="pl-PL" smtClean="0"/>
              <a:t>Zbiory przybliżone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stopki 3"/>
          <p:cNvSpPr>
            <a:spLocks noGrp="1"/>
          </p:cNvSpPr>
          <p:nvPr>
            <p:ph type="ftr" sz="quarter" idx="10"/>
          </p:nvPr>
        </p:nvSpPr>
        <p:spPr>
          <a:noFill/>
        </p:spPr>
        <p:txBody>
          <a:bodyPr/>
          <a:lstStyle/>
          <a:p>
            <a:r>
              <a:rPr lang="pl-PL"/>
              <a:t>KISIM, WIMiIP, AGH</a:t>
            </a:r>
          </a:p>
        </p:txBody>
      </p:sp>
      <p:sp>
        <p:nvSpPr>
          <p:cNvPr id="96259" name="Rectangle 2"/>
          <p:cNvSpPr>
            <a:spLocks noGrp="1" noChangeArrowheads="1"/>
          </p:cNvSpPr>
          <p:nvPr>
            <p:ph type="title"/>
          </p:nvPr>
        </p:nvSpPr>
        <p:spPr/>
        <p:txBody>
          <a:bodyPr/>
          <a:lstStyle/>
          <a:p>
            <a:pPr eaLnBrk="1" hangingPunct="1"/>
            <a:r>
              <a:rPr lang="pl-PL" smtClean="0"/>
              <a:t>Zbiory przybliżone</a:t>
            </a:r>
          </a:p>
        </p:txBody>
      </p:sp>
      <p:sp>
        <p:nvSpPr>
          <p:cNvPr id="96260" name="Rectangle 3"/>
          <p:cNvSpPr>
            <a:spLocks noGrp="1" noChangeArrowheads="1"/>
          </p:cNvSpPr>
          <p:nvPr>
            <p:ph type="body" idx="1"/>
          </p:nvPr>
        </p:nvSpPr>
        <p:spPr/>
        <p:txBody>
          <a:bodyPr/>
          <a:lstStyle/>
          <a:p>
            <a:pPr eaLnBrk="1" hangingPunct="1"/>
            <a:r>
              <a:rPr lang="pl-PL" smtClean="0"/>
              <a:t>Podobnie jak logika rozmyta, logika przybliżona zajmuje się </a:t>
            </a:r>
            <a:r>
              <a:rPr lang="pl-PL" smtClean="0">
                <a:solidFill>
                  <a:srgbClr val="006699"/>
                </a:solidFill>
              </a:rPr>
              <a:t>modelowaniem niepewności</a:t>
            </a:r>
            <a:r>
              <a:rPr lang="pl-PL" smtClean="0"/>
              <a:t>. </a:t>
            </a:r>
          </a:p>
          <a:p>
            <a:pPr eaLnBrk="1" hangingPunct="1"/>
            <a:r>
              <a:rPr lang="pl-PL" smtClean="0"/>
              <a:t>Niepewność wynika z </a:t>
            </a:r>
            <a:r>
              <a:rPr lang="pl-PL" smtClean="0">
                <a:solidFill>
                  <a:srgbClr val="006699"/>
                </a:solidFill>
              </a:rPr>
              <a:t>granularności informacji</a:t>
            </a:r>
            <a:r>
              <a:rPr lang="pl-PL" smtClean="0"/>
              <a:t> </a:t>
            </a:r>
          </a:p>
          <a:p>
            <a:pPr eaLnBrk="1" hangingPunct="1"/>
            <a:r>
              <a:rPr lang="pl-PL" smtClean="0"/>
              <a:t>Podstawowym zastosowaniem logiki przybliżonej jest klasyfikacja, logika ta pozwala na budowanie modeli </a:t>
            </a:r>
            <a:r>
              <a:rPr lang="pl-PL" smtClean="0">
                <a:solidFill>
                  <a:srgbClr val="006699"/>
                </a:solidFill>
              </a:rPr>
              <a:t>aproksymacji </a:t>
            </a:r>
            <a:r>
              <a:rPr lang="pl-PL" smtClean="0"/>
              <a:t>zbiorów, do których przynależność jest określana na podstawie </a:t>
            </a:r>
            <a:r>
              <a:rPr lang="pl-PL" smtClean="0">
                <a:solidFill>
                  <a:srgbClr val="006699"/>
                </a:solidFill>
              </a:rPr>
              <a:t>atrybutów</a:t>
            </a:r>
            <a:r>
              <a:rPr lang="pl-PL" smtClean="0"/>
              <a:t>. </a:t>
            </a:r>
          </a:p>
          <a:p>
            <a:pPr eaLnBrk="1" hangingPunct="1"/>
            <a:r>
              <a:rPr lang="pl-PL" smtClean="0"/>
              <a:t>Zbiory definiowane są atrybutami, nie jak w klasycznej teorii mnogości poprzez ich elementy.</a:t>
            </a:r>
          </a:p>
          <a:p>
            <a:pPr eaLnBrk="1" hangingPunct="1"/>
            <a:r>
              <a:rPr lang="pl-PL" smtClean="0"/>
              <a:t>Logika przybliżona rozwijana była jako jedna z metod eksploracji wiedzy (</a:t>
            </a:r>
            <a:r>
              <a:rPr lang="pl-PL" i="1" smtClean="0"/>
              <a:t>data mining</a:t>
            </a:r>
            <a:r>
              <a:rPr lang="pl-PL" smtClean="0"/>
              <a:t>) .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ymbol zastępczy stopki 3"/>
          <p:cNvSpPr>
            <a:spLocks noGrp="1"/>
          </p:cNvSpPr>
          <p:nvPr>
            <p:ph type="ftr" sz="quarter" idx="10"/>
          </p:nvPr>
        </p:nvSpPr>
        <p:spPr>
          <a:noFill/>
        </p:spPr>
        <p:txBody>
          <a:bodyPr/>
          <a:lstStyle/>
          <a:p>
            <a:r>
              <a:rPr lang="pl-PL"/>
              <a:t>KISIM, WIMiIP, AGH</a:t>
            </a:r>
          </a:p>
        </p:txBody>
      </p:sp>
      <p:sp>
        <p:nvSpPr>
          <p:cNvPr id="14342" name="Rectangle 2"/>
          <p:cNvSpPr>
            <a:spLocks noGrp="1" noChangeArrowheads="1"/>
          </p:cNvSpPr>
          <p:nvPr>
            <p:ph type="title"/>
          </p:nvPr>
        </p:nvSpPr>
        <p:spPr/>
        <p:txBody>
          <a:bodyPr/>
          <a:lstStyle/>
          <a:p>
            <a:pPr eaLnBrk="1" hangingPunct="1"/>
            <a:r>
              <a:rPr lang="pl-PL" smtClean="0"/>
              <a:t>System Informacyjny</a:t>
            </a:r>
          </a:p>
        </p:txBody>
      </p:sp>
      <p:sp>
        <p:nvSpPr>
          <p:cNvPr id="14343" name="Rectangle 3"/>
          <p:cNvSpPr>
            <a:spLocks noGrp="1" noChangeArrowheads="1"/>
          </p:cNvSpPr>
          <p:nvPr>
            <p:ph type="body" idx="1"/>
          </p:nvPr>
        </p:nvSpPr>
        <p:spPr/>
        <p:txBody>
          <a:bodyPr/>
          <a:lstStyle/>
          <a:p>
            <a:pPr eaLnBrk="1" hangingPunct="1"/>
            <a:r>
              <a:rPr lang="pl-PL" smtClean="0"/>
              <a:t>definicja systemu informacyjnego w oparciu o agregat:</a:t>
            </a:r>
          </a:p>
          <a:p>
            <a:pPr eaLnBrk="1" hangingPunct="1"/>
            <a:endParaRPr lang="pl-PL" smtClean="0"/>
          </a:p>
          <a:p>
            <a:pPr eaLnBrk="1" hangingPunct="1"/>
            <a:r>
              <a:rPr lang="pl-PL" smtClean="0"/>
              <a:t>gdzie: </a:t>
            </a:r>
            <a:endParaRPr lang="pl-PL" i="1" smtClean="0"/>
          </a:p>
          <a:p>
            <a:pPr eaLnBrk="1" hangingPunct="1"/>
            <a:r>
              <a:rPr lang="pl-PL" i="1" smtClean="0"/>
              <a:t>U</a:t>
            </a:r>
            <a:r>
              <a:rPr lang="pl-PL" smtClean="0"/>
              <a:t> – jest niepustym i skończonym zbiorem obiektów zwanym </a:t>
            </a:r>
            <a:r>
              <a:rPr lang="pl-PL" smtClean="0">
                <a:solidFill>
                  <a:srgbClr val="006699"/>
                </a:solidFill>
              </a:rPr>
              <a:t>uniwersum</a:t>
            </a:r>
            <a:r>
              <a:rPr lang="pl-PL" smtClean="0"/>
              <a:t>;</a:t>
            </a:r>
            <a:endParaRPr lang="pl-PL" i="1" smtClean="0"/>
          </a:p>
          <a:p>
            <a:pPr eaLnBrk="1" hangingPunct="1"/>
            <a:r>
              <a:rPr lang="pl-PL" i="1" smtClean="0">
                <a:solidFill>
                  <a:srgbClr val="006699"/>
                </a:solidFill>
              </a:rPr>
              <a:t>A</a:t>
            </a:r>
            <a:r>
              <a:rPr lang="pl-PL" smtClean="0">
                <a:solidFill>
                  <a:srgbClr val="006699"/>
                </a:solidFill>
              </a:rPr>
              <a:t> </a:t>
            </a:r>
            <a:r>
              <a:rPr lang="pl-PL" smtClean="0"/>
              <a:t>– jest zbiorem </a:t>
            </a:r>
            <a:r>
              <a:rPr lang="pl-PL" smtClean="0">
                <a:solidFill>
                  <a:srgbClr val="006699"/>
                </a:solidFill>
              </a:rPr>
              <a:t>atrybutów</a:t>
            </a:r>
            <a:r>
              <a:rPr lang="pl-PL" smtClean="0"/>
              <a:t>;</a:t>
            </a:r>
            <a:endParaRPr lang="pl-PL" i="1" smtClean="0"/>
          </a:p>
          <a:p>
            <a:pPr eaLnBrk="1" hangingPunct="1"/>
            <a:r>
              <a:rPr lang="pl-PL" i="1" smtClean="0">
                <a:solidFill>
                  <a:srgbClr val="006699"/>
                </a:solidFill>
              </a:rPr>
              <a:t>V </a:t>
            </a:r>
            <a:r>
              <a:rPr lang="pl-PL" smtClean="0"/>
              <a:t>– jest </a:t>
            </a:r>
            <a:r>
              <a:rPr lang="pl-PL" smtClean="0">
                <a:solidFill>
                  <a:srgbClr val="006699"/>
                </a:solidFill>
              </a:rPr>
              <a:t>dziedziną</a:t>
            </a:r>
            <a:r>
              <a:rPr lang="pl-PL" smtClean="0"/>
              <a:t> atrybutu a</a:t>
            </a:r>
            <a:r>
              <a:rPr lang="pl-PL" smtClean="0">
                <a:sym typeface="Symbol" pitchFamily="18" charset="2"/>
              </a:rPr>
              <a:t></a:t>
            </a:r>
            <a:r>
              <a:rPr lang="pl-PL" smtClean="0"/>
              <a:t>A; </a:t>
            </a:r>
          </a:p>
          <a:p>
            <a:pPr eaLnBrk="1" hangingPunct="1"/>
            <a:r>
              <a:rPr lang="pl-PL" smtClean="0"/>
              <a:t> 			jest </a:t>
            </a:r>
            <a:r>
              <a:rPr lang="pl-PL" smtClean="0">
                <a:solidFill>
                  <a:srgbClr val="006699"/>
                </a:solidFill>
              </a:rPr>
              <a:t>funkcją informacyjną</a:t>
            </a:r>
            <a:r>
              <a:rPr lang="pl-PL" smtClean="0"/>
              <a:t>, taką że   </a:t>
            </a:r>
          </a:p>
        </p:txBody>
      </p:sp>
      <p:sp>
        <p:nvSpPr>
          <p:cNvPr id="14344"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pl-PL"/>
          </a:p>
        </p:txBody>
      </p:sp>
      <p:graphicFrame>
        <p:nvGraphicFramePr>
          <p:cNvPr id="14338" name="Object 4"/>
          <p:cNvGraphicFramePr>
            <a:graphicFrameLocks noChangeAspect="1"/>
          </p:cNvGraphicFramePr>
          <p:nvPr/>
        </p:nvGraphicFramePr>
        <p:xfrm>
          <a:off x="2124075" y="1773238"/>
          <a:ext cx="5040313" cy="735012"/>
        </p:xfrm>
        <a:graphic>
          <a:graphicData uri="http://schemas.openxmlformats.org/presentationml/2006/ole">
            <p:oleObj spid="_x0000_s14338" name="Równanie" r:id="rId3" imgW="1765300" imgH="254000" progId="">
              <p:embed/>
            </p:oleObj>
          </a:graphicData>
        </a:graphic>
      </p:graphicFrame>
      <p:sp>
        <p:nvSpPr>
          <p:cNvPr id="14345"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pl-PL"/>
          </a:p>
        </p:txBody>
      </p:sp>
      <p:graphicFrame>
        <p:nvGraphicFramePr>
          <p:cNvPr id="14339" name="Object 6"/>
          <p:cNvGraphicFramePr>
            <a:graphicFrameLocks noChangeAspect="1"/>
          </p:cNvGraphicFramePr>
          <p:nvPr/>
        </p:nvGraphicFramePr>
        <p:xfrm>
          <a:off x="971550" y="4941888"/>
          <a:ext cx="2089150" cy="454025"/>
        </p:xfrm>
        <a:graphic>
          <a:graphicData uri="http://schemas.openxmlformats.org/presentationml/2006/ole">
            <p:oleObj spid="_x0000_s14339" name="Równanie" r:id="rId4" imgW="926698" imgH="203112" progId="">
              <p:embed/>
            </p:oleObj>
          </a:graphicData>
        </a:graphic>
      </p:graphicFrame>
      <p:sp>
        <p:nvSpPr>
          <p:cNvPr id="14346"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pl-PL"/>
          </a:p>
        </p:txBody>
      </p:sp>
      <p:graphicFrame>
        <p:nvGraphicFramePr>
          <p:cNvPr id="14340" name="Object 8"/>
          <p:cNvGraphicFramePr>
            <a:graphicFrameLocks noChangeAspect="1"/>
          </p:cNvGraphicFramePr>
          <p:nvPr/>
        </p:nvGraphicFramePr>
        <p:xfrm>
          <a:off x="5435600" y="5373688"/>
          <a:ext cx="3563938" cy="477837"/>
        </p:xfrm>
        <a:graphic>
          <a:graphicData uri="http://schemas.openxmlformats.org/presentationml/2006/ole">
            <p:oleObj spid="_x0000_s14340" name="Równanie" r:id="rId5" imgW="1701800" imgH="22860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pic>
        <p:nvPicPr>
          <p:cNvPr id="72707" name="Picture 2"/>
          <p:cNvPicPr>
            <a:picLocks noChangeAspect="1" noChangeArrowheads="1"/>
          </p:cNvPicPr>
          <p:nvPr/>
        </p:nvPicPr>
        <p:blipFill>
          <a:blip r:embed="rId2" cstate="print"/>
          <a:srcRect/>
          <a:stretch>
            <a:fillRect/>
          </a:stretch>
        </p:blipFill>
        <p:spPr bwMode="auto">
          <a:xfrm>
            <a:off x="3059113" y="0"/>
            <a:ext cx="6084887" cy="5588000"/>
          </a:xfrm>
          <a:prstGeom prst="rect">
            <a:avLst/>
          </a:prstGeom>
          <a:noFill/>
          <a:ln w="9525">
            <a:noFill/>
            <a:miter lim="800000"/>
            <a:headEnd/>
            <a:tailEnd/>
          </a:ln>
        </p:spPr>
      </p:pic>
      <p:pic>
        <p:nvPicPr>
          <p:cNvPr id="72708" name="Picture 3"/>
          <p:cNvPicPr>
            <a:picLocks noChangeAspect="1" noChangeArrowheads="1"/>
          </p:cNvPicPr>
          <p:nvPr/>
        </p:nvPicPr>
        <p:blipFill>
          <a:blip r:embed="rId3" cstate="print"/>
          <a:srcRect/>
          <a:stretch>
            <a:fillRect/>
          </a:stretch>
        </p:blipFill>
        <p:spPr bwMode="auto">
          <a:xfrm>
            <a:off x="0" y="0"/>
            <a:ext cx="3067050" cy="4457700"/>
          </a:xfrm>
          <a:prstGeom prst="rect">
            <a:avLst/>
          </a:prstGeom>
          <a:noFill/>
          <a:ln w="9525">
            <a:noFill/>
            <a:miter lim="800000"/>
            <a:headEnd/>
            <a:tailEnd/>
          </a:ln>
        </p:spPr>
      </p:pic>
      <p:sp>
        <p:nvSpPr>
          <p:cNvPr id="72709" name="AutoShape 4"/>
          <p:cNvSpPr>
            <a:spLocks noChangeArrowheads="1"/>
          </p:cNvSpPr>
          <p:nvPr/>
        </p:nvSpPr>
        <p:spPr bwMode="auto">
          <a:xfrm>
            <a:off x="107950" y="1484313"/>
            <a:ext cx="14398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2710" name="AutoShape 5"/>
          <p:cNvSpPr>
            <a:spLocks noChangeArrowheads="1"/>
          </p:cNvSpPr>
          <p:nvPr/>
        </p:nvSpPr>
        <p:spPr bwMode="auto">
          <a:xfrm>
            <a:off x="3708400" y="981075"/>
            <a:ext cx="1368425" cy="1444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2711" name="AutoShape 6"/>
          <p:cNvSpPr>
            <a:spLocks noChangeArrowheads="1"/>
          </p:cNvSpPr>
          <p:nvPr/>
        </p:nvSpPr>
        <p:spPr bwMode="auto">
          <a:xfrm>
            <a:off x="3995738" y="1196975"/>
            <a:ext cx="1439862" cy="21590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2712" name="AutoShape 7"/>
          <p:cNvSpPr>
            <a:spLocks noChangeArrowheads="1"/>
          </p:cNvSpPr>
          <p:nvPr/>
        </p:nvSpPr>
        <p:spPr bwMode="auto">
          <a:xfrm>
            <a:off x="3276600" y="1989138"/>
            <a:ext cx="1439863" cy="21590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ymbol zastępczy stopki 3"/>
          <p:cNvSpPr>
            <a:spLocks noGrp="1"/>
          </p:cNvSpPr>
          <p:nvPr>
            <p:ph type="ftr" sz="quarter" idx="10"/>
          </p:nvPr>
        </p:nvSpPr>
        <p:spPr>
          <a:noFill/>
        </p:spPr>
        <p:txBody>
          <a:bodyPr/>
          <a:lstStyle/>
          <a:p>
            <a:r>
              <a:rPr lang="pl-PL"/>
              <a:t>KISIM, WIMiIP, AGH</a:t>
            </a:r>
          </a:p>
        </p:txBody>
      </p:sp>
      <p:sp>
        <p:nvSpPr>
          <p:cNvPr id="15364" name="Rectangle 2"/>
          <p:cNvSpPr>
            <a:spLocks noGrp="1" noChangeArrowheads="1"/>
          </p:cNvSpPr>
          <p:nvPr>
            <p:ph type="title"/>
          </p:nvPr>
        </p:nvSpPr>
        <p:spPr/>
        <p:txBody>
          <a:bodyPr/>
          <a:lstStyle/>
          <a:p>
            <a:pPr eaLnBrk="1" hangingPunct="1"/>
            <a:r>
              <a:rPr lang="pl-PL" smtClean="0"/>
              <a:t>Tablica decyzyjna</a:t>
            </a:r>
          </a:p>
        </p:txBody>
      </p:sp>
      <p:sp>
        <p:nvSpPr>
          <p:cNvPr id="15365" name="Rectangle 3"/>
          <p:cNvSpPr>
            <a:spLocks noGrp="1" noChangeArrowheads="1"/>
          </p:cNvSpPr>
          <p:nvPr>
            <p:ph type="body" idx="1"/>
          </p:nvPr>
        </p:nvSpPr>
        <p:spPr>
          <a:xfrm>
            <a:off x="468313" y="1052513"/>
            <a:ext cx="8229600" cy="1728787"/>
          </a:xfrm>
        </p:spPr>
        <p:txBody>
          <a:bodyPr/>
          <a:lstStyle/>
          <a:p>
            <a:pPr eaLnBrk="1" hangingPunct="1"/>
            <a:r>
              <a:rPr lang="pl-PL" smtClean="0"/>
              <a:t>Jeżeli w systemie informacyjnym wyróżniamy rozłączne zbiory atrybutów </a:t>
            </a:r>
            <a:r>
              <a:rPr lang="pl-PL" smtClean="0">
                <a:solidFill>
                  <a:srgbClr val="006699"/>
                </a:solidFill>
              </a:rPr>
              <a:t>warunkowych C</a:t>
            </a:r>
            <a:r>
              <a:rPr lang="pl-PL" smtClean="0"/>
              <a:t> i atrybutów </a:t>
            </a:r>
            <a:r>
              <a:rPr lang="pl-PL" smtClean="0">
                <a:solidFill>
                  <a:srgbClr val="006699"/>
                </a:solidFill>
              </a:rPr>
              <a:t>decyzyjnych D</a:t>
            </a:r>
            <a:r>
              <a:rPr lang="pl-PL" smtClean="0"/>
              <a:t> gdzie 		, to system taki nazywany jest </a:t>
            </a:r>
            <a:r>
              <a:rPr lang="pl-PL" smtClean="0">
                <a:solidFill>
                  <a:srgbClr val="006699"/>
                </a:solidFill>
              </a:rPr>
              <a:t>tablicą decyzyjną</a:t>
            </a:r>
            <a:r>
              <a:rPr lang="pl-PL" smtClean="0"/>
              <a:t>.</a:t>
            </a:r>
          </a:p>
        </p:txBody>
      </p:sp>
      <p:sp>
        <p:nvSpPr>
          <p:cNvPr id="15366" name="Rectangle 5"/>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pl-PL"/>
          </a:p>
        </p:txBody>
      </p:sp>
      <p:graphicFrame>
        <p:nvGraphicFramePr>
          <p:cNvPr id="15362" name="Object 4"/>
          <p:cNvGraphicFramePr>
            <a:graphicFrameLocks noChangeAspect="1"/>
          </p:cNvGraphicFramePr>
          <p:nvPr/>
        </p:nvGraphicFramePr>
        <p:xfrm>
          <a:off x="827088" y="1844675"/>
          <a:ext cx="1368425" cy="346075"/>
        </p:xfrm>
        <a:graphic>
          <a:graphicData uri="http://schemas.openxmlformats.org/presentationml/2006/ole">
            <p:oleObj spid="_x0000_s15362" name="Równanie" r:id="rId3" imgW="710891" imgH="177723" progId="">
              <p:embed/>
            </p:oleObj>
          </a:graphicData>
        </a:graphic>
      </p:graphicFrame>
      <p:pic>
        <p:nvPicPr>
          <p:cNvPr id="15367" name="Picture 6"/>
          <p:cNvPicPr>
            <a:picLocks noChangeAspect="1" noChangeArrowheads="1"/>
          </p:cNvPicPr>
          <p:nvPr/>
        </p:nvPicPr>
        <p:blipFill>
          <a:blip r:embed="rId4" cstate="print"/>
          <a:srcRect/>
          <a:stretch>
            <a:fillRect/>
          </a:stretch>
        </p:blipFill>
        <p:spPr bwMode="auto">
          <a:xfrm>
            <a:off x="0" y="2781300"/>
            <a:ext cx="9144000" cy="343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ymbol zastępczy stopki 3"/>
          <p:cNvSpPr>
            <a:spLocks noGrp="1"/>
          </p:cNvSpPr>
          <p:nvPr>
            <p:ph type="ftr" sz="quarter" idx="10"/>
          </p:nvPr>
        </p:nvSpPr>
        <p:spPr>
          <a:noFill/>
        </p:spPr>
        <p:txBody>
          <a:bodyPr/>
          <a:lstStyle/>
          <a:p>
            <a:r>
              <a:rPr lang="pl-PL"/>
              <a:t>KISIM, WIMiIP, AGH</a:t>
            </a:r>
          </a:p>
        </p:txBody>
      </p:sp>
      <p:sp>
        <p:nvSpPr>
          <p:cNvPr id="97283" name="Rectangle 2"/>
          <p:cNvSpPr>
            <a:spLocks noGrp="1" noChangeArrowheads="1"/>
          </p:cNvSpPr>
          <p:nvPr>
            <p:ph type="title"/>
          </p:nvPr>
        </p:nvSpPr>
        <p:spPr/>
        <p:txBody>
          <a:bodyPr/>
          <a:lstStyle/>
          <a:p>
            <a:pPr eaLnBrk="1" hangingPunct="1"/>
            <a:r>
              <a:rPr lang="pl-PL" smtClean="0"/>
              <a:t>Zbiory przybliżone</a:t>
            </a:r>
          </a:p>
        </p:txBody>
      </p:sp>
      <p:sp>
        <p:nvSpPr>
          <p:cNvPr id="97284" name="Rectangle 3"/>
          <p:cNvSpPr>
            <a:spLocks noGrp="1" noChangeArrowheads="1"/>
          </p:cNvSpPr>
          <p:nvPr>
            <p:ph type="body" idx="1"/>
          </p:nvPr>
        </p:nvSpPr>
        <p:spPr/>
        <p:txBody>
          <a:bodyPr/>
          <a:lstStyle/>
          <a:p>
            <a:pPr eaLnBrk="1" hangingPunct="1"/>
            <a:r>
              <a:rPr lang="pl-PL" smtClean="0"/>
              <a:t>Elementy, o których mamy identyczną informację są nierozróżnialne i tworzą tzw. </a:t>
            </a:r>
            <a:r>
              <a:rPr lang="pl-PL" smtClean="0">
                <a:solidFill>
                  <a:srgbClr val="006699"/>
                </a:solidFill>
              </a:rPr>
              <a:t>zbiory elementarne</a:t>
            </a:r>
            <a:r>
              <a:rPr lang="pl-PL" smtClean="0"/>
              <a:t> (granule). </a:t>
            </a:r>
          </a:p>
          <a:p>
            <a:pPr eaLnBrk="1" hangingPunct="1"/>
            <a:r>
              <a:rPr lang="pl-PL" smtClean="0"/>
              <a:t>O elementach znajdujących się w obszarze zbioru elementarnego możemy powiedzieć jedynie, że </a:t>
            </a:r>
            <a:r>
              <a:rPr lang="pl-PL" smtClean="0">
                <a:solidFill>
                  <a:srgbClr val="006699"/>
                </a:solidFill>
              </a:rPr>
              <a:t>wszystkie wartości ich atrybutów</a:t>
            </a:r>
            <a:r>
              <a:rPr lang="pl-PL" smtClean="0"/>
              <a:t> są takie jak całego zbioru elementarnego. </a:t>
            </a:r>
          </a:p>
          <a:p>
            <a:pPr eaLnBrk="1" hangingPunct="1"/>
            <a:r>
              <a:rPr lang="pl-PL" smtClean="0"/>
              <a:t>Suma dowolnych zbiorów elementarnych jest nazywana </a:t>
            </a:r>
            <a:r>
              <a:rPr lang="pl-PL" smtClean="0">
                <a:solidFill>
                  <a:srgbClr val="006699"/>
                </a:solidFill>
              </a:rPr>
              <a:t>zbiorem definiowalnym</a:t>
            </a:r>
            <a:r>
              <a:rPr lang="pl-PL" smtClean="0"/>
              <a:t>. </a:t>
            </a:r>
          </a:p>
          <a:p>
            <a:pPr eaLnBrk="1" hangingPunct="1"/>
            <a:r>
              <a:rPr lang="pl-PL" smtClean="0"/>
              <a:t>Zbiory, które nie są zbiorami definiowalnymi nazywane są </a:t>
            </a:r>
            <a:r>
              <a:rPr lang="pl-PL" smtClean="0">
                <a:solidFill>
                  <a:srgbClr val="006699"/>
                </a:solidFill>
              </a:rPr>
              <a:t>zbiorami przybliżonymi</a:t>
            </a:r>
            <a:r>
              <a:rPr lang="pl-PL" smtClean="0"/>
              <a:t>.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ymbol zastępczy stopki 3"/>
          <p:cNvSpPr>
            <a:spLocks noGrp="1"/>
          </p:cNvSpPr>
          <p:nvPr>
            <p:ph type="ftr" sz="quarter" idx="10"/>
          </p:nvPr>
        </p:nvSpPr>
        <p:spPr>
          <a:noFill/>
        </p:spPr>
        <p:txBody>
          <a:bodyPr/>
          <a:lstStyle/>
          <a:p>
            <a:r>
              <a:rPr lang="pl-PL"/>
              <a:t>KISIM, WIMiIP, AGH</a:t>
            </a:r>
          </a:p>
        </p:txBody>
      </p:sp>
      <p:sp>
        <p:nvSpPr>
          <p:cNvPr id="16389" name="Rectangle 2"/>
          <p:cNvSpPr>
            <a:spLocks noGrp="1" noChangeArrowheads="1"/>
          </p:cNvSpPr>
          <p:nvPr>
            <p:ph type="title"/>
          </p:nvPr>
        </p:nvSpPr>
        <p:spPr/>
        <p:txBody>
          <a:bodyPr/>
          <a:lstStyle/>
          <a:p>
            <a:pPr eaLnBrk="1" hangingPunct="1"/>
            <a:r>
              <a:rPr lang="pl-PL" smtClean="0"/>
              <a:t>Zbiory przybliżone</a:t>
            </a:r>
          </a:p>
        </p:txBody>
      </p:sp>
      <p:sp>
        <p:nvSpPr>
          <p:cNvPr id="16390" name="Rectangle 3"/>
          <p:cNvSpPr>
            <a:spLocks noGrp="1" noChangeArrowheads="1"/>
          </p:cNvSpPr>
          <p:nvPr>
            <p:ph type="body" idx="1"/>
          </p:nvPr>
        </p:nvSpPr>
        <p:spPr/>
        <p:txBody>
          <a:bodyPr/>
          <a:lstStyle/>
          <a:p>
            <a:pPr eaLnBrk="1" hangingPunct="1"/>
            <a:r>
              <a:rPr lang="pl-PL" smtClean="0">
                <a:solidFill>
                  <a:srgbClr val="006699"/>
                </a:solidFill>
              </a:rPr>
              <a:t>Zbiór przybliżony</a:t>
            </a:r>
            <a:r>
              <a:rPr lang="pl-PL" smtClean="0"/>
              <a:t> to para klasycznych zbiorów: </a:t>
            </a:r>
            <a:r>
              <a:rPr lang="pl-PL" smtClean="0">
                <a:solidFill>
                  <a:srgbClr val="006699"/>
                </a:solidFill>
              </a:rPr>
              <a:t>przybliżenie dolne i przybliżenie górne</a:t>
            </a:r>
            <a:r>
              <a:rPr lang="pl-PL" smtClean="0"/>
              <a:t> </a:t>
            </a:r>
          </a:p>
          <a:p>
            <a:pPr eaLnBrk="1" hangingPunct="1"/>
            <a:r>
              <a:rPr lang="pl-PL" smtClean="0"/>
              <a:t>na zbiorach przybliżonych podstawowe </a:t>
            </a:r>
            <a:r>
              <a:rPr lang="pl-PL" smtClean="0">
                <a:solidFill>
                  <a:srgbClr val="006699"/>
                </a:solidFill>
              </a:rPr>
              <a:t>działania</a:t>
            </a:r>
            <a:r>
              <a:rPr lang="pl-PL" smtClean="0"/>
              <a:t> są takie same, jak działania na zbiorach klasycznych. Dodatkowo wprowadza się kilka nowych pojęć, które nie są używane w przypadku zbiorów klasycznych.</a:t>
            </a:r>
          </a:p>
          <a:p>
            <a:pPr eaLnBrk="1" hangingPunct="1"/>
            <a:r>
              <a:rPr lang="pl-PL" smtClean="0"/>
              <a:t>dla każdego podzbioru cech	          pary obiektów pozostają w </a:t>
            </a:r>
            <a:r>
              <a:rPr lang="pl-PL" smtClean="0">
                <a:solidFill>
                  <a:srgbClr val="006699"/>
                </a:solidFill>
              </a:rPr>
              <a:t>relacji nierozróżnialności</a:t>
            </a:r>
            <a:r>
              <a:rPr lang="pl-PL" smtClean="0"/>
              <a:t> jeśli posiadają </a:t>
            </a:r>
            <a:r>
              <a:rPr lang="pl-PL" smtClean="0">
                <a:solidFill>
                  <a:srgbClr val="006699"/>
                </a:solidFill>
              </a:rPr>
              <a:t>takie same wartości dla wszystkich atrybutów</a:t>
            </a:r>
            <a:r>
              <a:rPr lang="pl-PL" smtClean="0"/>
              <a:t> ze zbioru </a:t>
            </a:r>
            <a:r>
              <a:rPr lang="pl-PL" i="1" smtClean="0"/>
              <a:t>B</a:t>
            </a:r>
            <a:r>
              <a:rPr lang="pl-PL" smtClean="0"/>
              <a:t>, co można zapisać:</a:t>
            </a:r>
          </a:p>
        </p:txBody>
      </p:sp>
      <p:sp>
        <p:nvSpPr>
          <p:cNvPr id="16391" name="Rectangle 5"/>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pl-PL"/>
          </a:p>
        </p:txBody>
      </p:sp>
      <p:graphicFrame>
        <p:nvGraphicFramePr>
          <p:cNvPr id="16386" name="Object 4"/>
          <p:cNvGraphicFramePr>
            <a:graphicFrameLocks noChangeAspect="1"/>
          </p:cNvGraphicFramePr>
          <p:nvPr/>
        </p:nvGraphicFramePr>
        <p:xfrm>
          <a:off x="4787900" y="3795713"/>
          <a:ext cx="936625" cy="419100"/>
        </p:xfrm>
        <a:graphic>
          <a:graphicData uri="http://schemas.openxmlformats.org/presentationml/2006/ole">
            <p:oleObj spid="_x0000_s16386" name="Równanie" r:id="rId3" imgW="431613" imgH="190417" progId="">
              <p:embed/>
            </p:oleObj>
          </a:graphicData>
        </a:graphic>
      </p:graphicFrame>
      <p:sp>
        <p:nvSpPr>
          <p:cNvPr id="16392"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pl-PL"/>
          </a:p>
        </p:txBody>
      </p:sp>
      <p:graphicFrame>
        <p:nvGraphicFramePr>
          <p:cNvPr id="16387" name="Object 6"/>
          <p:cNvGraphicFramePr>
            <a:graphicFrameLocks noChangeAspect="1"/>
          </p:cNvGraphicFramePr>
          <p:nvPr/>
        </p:nvGraphicFramePr>
        <p:xfrm>
          <a:off x="1403350" y="5516563"/>
          <a:ext cx="6265863" cy="476250"/>
        </p:xfrm>
        <a:graphic>
          <a:graphicData uri="http://schemas.openxmlformats.org/presentationml/2006/ole">
            <p:oleObj spid="_x0000_s16387" name="Równanie" r:id="rId4" imgW="3136900" imgH="241300" progId="">
              <p:embed/>
            </p:oleObj>
          </a:graphicData>
        </a:graphic>
      </p:graphicFrame>
      <p:sp>
        <p:nvSpPr>
          <p:cNvPr id="16393" name="Rectangle 8"/>
          <p:cNvSpPr>
            <a:spLocks noChangeArrowheads="1"/>
          </p:cNvSpPr>
          <p:nvPr/>
        </p:nvSpPr>
        <p:spPr bwMode="auto">
          <a:xfrm>
            <a:off x="755650" y="5949950"/>
            <a:ext cx="2836863" cy="366713"/>
          </a:xfrm>
          <a:prstGeom prst="rect">
            <a:avLst/>
          </a:prstGeom>
          <a:noFill/>
          <a:ln w="9525">
            <a:noFill/>
            <a:miter lim="800000"/>
            <a:headEnd/>
            <a:tailEnd/>
          </a:ln>
        </p:spPr>
        <p:txBody>
          <a:bodyPr wrap="none" anchor="ctr">
            <a:spAutoFit/>
          </a:bodyPr>
          <a:lstStyle/>
          <a:p>
            <a:r>
              <a:rPr lang="pl-PL">
                <a:latin typeface="Georgia" pitchFamily="18" charset="0"/>
              </a:rPr>
              <a:t>(</a:t>
            </a:r>
            <a:r>
              <a:rPr lang="pl-PL" i="1">
                <a:latin typeface="Georgia" pitchFamily="18" charset="0"/>
              </a:rPr>
              <a:t>indiscernibility relation</a:t>
            </a:r>
            <a:r>
              <a:rPr lang="pl-PL">
                <a:latin typeface="Georgia" pitchFamily="18" charset="0"/>
              </a:rPr>
              <a:t>)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ymbol zastępczy stopki 3"/>
          <p:cNvSpPr>
            <a:spLocks noGrp="1"/>
          </p:cNvSpPr>
          <p:nvPr>
            <p:ph type="ftr" sz="quarter" idx="10"/>
          </p:nvPr>
        </p:nvSpPr>
        <p:spPr>
          <a:noFill/>
        </p:spPr>
        <p:txBody>
          <a:bodyPr/>
          <a:lstStyle/>
          <a:p>
            <a:r>
              <a:rPr lang="pl-PL"/>
              <a:t>KISIM, WIMiIP, AGH</a:t>
            </a:r>
          </a:p>
        </p:txBody>
      </p:sp>
      <p:sp>
        <p:nvSpPr>
          <p:cNvPr id="98307" name="Rectangle 2"/>
          <p:cNvSpPr>
            <a:spLocks noGrp="1" noChangeArrowheads="1"/>
          </p:cNvSpPr>
          <p:nvPr>
            <p:ph type="title"/>
          </p:nvPr>
        </p:nvSpPr>
        <p:spPr/>
        <p:txBody>
          <a:bodyPr/>
          <a:lstStyle/>
          <a:p>
            <a:pPr eaLnBrk="1" hangingPunct="1"/>
            <a:r>
              <a:rPr lang="pl-PL" smtClean="0"/>
              <a:t>Relacja nierozróżnialności </a:t>
            </a:r>
          </a:p>
        </p:txBody>
      </p:sp>
      <p:sp>
        <p:nvSpPr>
          <p:cNvPr id="98308" name="Rectangle 3"/>
          <p:cNvSpPr>
            <a:spLocks noGrp="1" noChangeArrowheads="1"/>
          </p:cNvSpPr>
          <p:nvPr>
            <p:ph type="body" idx="1"/>
          </p:nvPr>
        </p:nvSpPr>
        <p:spPr/>
        <p:txBody>
          <a:bodyPr/>
          <a:lstStyle/>
          <a:p>
            <a:pPr eaLnBrk="1" hangingPunct="1"/>
            <a:r>
              <a:rPr lang="pl-PL" smtClean="0"/>
              <a:t>Każda relacja nierozróżnialności dzieli zbiór na rodzinę rozłącznych podzbiorów zwanych </a:t>
            </a:r>
            <a:r>
              <a:rPr lang="pl-PL" smtClean="0">
                <a:solidFill>
                  <a:srgbClr val="006699"/>
                </a:solidFill>
              </a:rPr>
              <a:t>klasami abstrakcji</a:t>
            </a:r>
            <a:r>
              <a:rPr lang="pl-PL" smtClean="0"/>
              <a:t> (równoważności) lub </a:t>
            </a:r>
            <a:r>
              <a:rPr lang="pl-PL" smtClean="0">
                <a:solidFill>
                  <a:srgbClr val="006699"/>
                </a:solidFill>
              </a:rPr>
              <a:t>zbiorami elementarnymi</a:t>
            </a:r>
            <a:r>
              <a:rPr lang="pl-PL" smtClean="0"/>
              <a:t>. </a:t>
            </a:r>
          </a:p>
          <a:p>
            <a:pPr eaLnBrk="1" hangingPunct="1"/>
            <a:r>
              <a:rPr lang="pl-PL" smtClean="0"/>
              <a:t>zbiór </a:t>
            </a:r>
            <a:r>
              <a:rPr lang="pl-PL" i="1" smtClean="0">
                <a:solidFill>
                  <a:srgbClr val="006699"/>
                </a:solidFill>
              </a:rPr>
              <a:t>[x</a:t>
            </a:r>
            <a:r>
              <a:rPr lang="pl-PL" i="1" baseline="-25000" smtClean="0">
                <a:solidFill>
                  <a:srgbClr val="006699"/>
                </a:solidFill>
              </a:rPr>
              <a:t>i</a:t>
            </a:r>
            <a:r>
              <a:rPr lang="pl-PL" i="1" smtClean="0">
                <a:solidFill>
                  <a:srgbClr val="006699"/>
                </a:solidFill>
              </a:rPr>
              <a:t>]</a:t>
            </a:r>
            <a:r>
              <a:rPr lang="pl-PL" i="1" baseline="-25000" smtClean="0">
                <a:solidFill>
                  <a:srgbClr val="006699"/>
                </a:solidFill>
              </a:rPr>
              <a:t>IND(B)</a:t>
            </a:r>
            <a:r>
              <a:rPr lang="pl-PL" smtClean="0"/>
              <a:t> zawiera wszystkie obiekty systemu, które są nierozróżnialne z obiektem </a:t>
            </a:r>
            <a:r>
              <a:rPr lang="pl-PL" i="1" smtClean="0"/>
              <a:t>x</a:t>
            </a:r>
            <a:r>
              <a:rPr lang="pl-PL" i="1" baseline="-25000" smtClean="0"/>
              <a:t>i</a:t>
            </a:r>
            <a:r>
              <a:rPr lang="pl-PL" smtClean="0"/>
              <a:t> po atrybutach </a:t>
            </a:r>
            <a:r>
              <a:rPr lang="pl-PL" i="1" smtClean="0"/>
              <a:t>B</a:t>
            </a:r>
            <a:r>
              <a:rPr lang="pl-PL" smtClean="0"/>
              <a:t>. </a:t>
            </a:r>
          </a:p>
          <a:p>
            <a:pPr eaLnBrk="1" hangingPunct="1"/>
            <a:r>
              <a:rPr lang="pl-PL" smtClean="0"/>
              <a:t>relacja nierozróżnialności opisuje zjawisko, że system informacyjny nie jest w stanie wskazać jako indywiduum obiektu spełniającego wartości podanych atrybutów w warunkach niepewności (nieokreśloności niektórych atrybutów nieuwzględnionych w systemie). </a:t>
            </a:r>
          </a:p>
          <a:p>
            <a:pPr eaLnBrk="1" hangingPunct="1"/>
            <a:r>
              <a:rPr lang="pl-PL" smtClean="0"/>
              <a:t>System zwraca zbiór wartości atrybutów pasujących do wskazanego obiektu  będący pewną </a:t>
            </a:r>
            <a:r>
              <a:rPr lang="pl-PL" smtClean="0">
                <a:solidFill>
                  <a:srgbClr val="006699"/>
                </a:solidFill>
              </a:rPr>
              <a:t>aproksymacją</a:t>
            </a:r>
            <a:r>
              <a:rPr lang="pl-PL" smtClean="0"/>
              <a: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ymbol zastępczy stopki 3"/>
          <p:cNvSpPr>
            <a:spLocks noGrp="1"/>
          </p:cNvSpPr>
          <p:nvPr>
            <p:ph type="ftr" sz="quarter" idx="10"/>
          </p:nvPr>
        </p:nvSpPr>
        <p:spPr>
          <a:noFill/>
        </p:spPr>
        <p:txBody>
          <a:bodyPr/>
          <a:lstStyle/>
          <a:p>
            <a:r>
              <a:rPr lang="pl-PL"/>
              <a:t>KISIM, WIMiIP, AGH</a:t>
            </a:r>
          </a:p>
        </p:txBody>
      </p:sp>
      <p:sp>
        <p:nvSpPr>
          <p:cNvPr id="17412" name="Rectangle 2"/>
          <p:cNvSpPr>
            <a:spLocks noGrp="1" noChangeArrowheads="1"/>
          </p:cNvSpPr>
          <p:nvPr>
            <p:ph type="title"/>
          </p:nvPr>
        </p:nvSpPr>
        <p:spPr/>
        <p:txBody>
          <a:bodyPr/>
          <a:lstStyle/>
          <a:p>
            <a:pPr eaLnBrk="1" hangingPunct="1"/>
            <a:r>
              <a:rPr lang="pl-PL" smtClean="0"/>
              <a:t>Aproksymacja</a:t>
            </a:r>
          </a:p>
        </p:txBody>
      </p:sp>
      <p:pic>
        <p:nvPicPr>
          <p:cNvPr id="17413" name="Picture 4"/>
          <p:cNvPicPr>
            <a:picLocks noChangeAspect="1" noChangeArrowheads="1"/>
          </p:cNvPicPr>
          <p:nvPr/>
        </p:nvPicPr>
        <p:blipFill>
          <a:blip r:embed="rId3" cstate="print"/>
          <a:srcRect/>
          <a:stretch>
            <a:fillRect/>
          </a:stretch>
        </p:blipFill>
        <p:spPr bwMode="auto">
          <a:xfrm>
            <a:off x="611188" y="1052513"/>
            <a:ext cx="7850187" cy="3162300"/>
          </a:xfrm>
          <a:prstGeom prst="rect">
            <a:avLst/>
          </a:prstGeom>
          <a:noFill/>
          <a:ln w="9525">
            <a:noFill/>
            <a:miter lim="800000"/>
            <a:headEnd/>
            <a:tailEnd/>
          </a:ln>
        </p:spPr>
      </p:pic>
      <p:sp>
        <p:nvSpPr>
          <p:cNvPr id="17414" name="Rectangle 5"/>
          <p:cNvSpPr>
            <a:spLocks noChangeArrowheads="1"/>
          </p:cNvSpPr>
          <p:nvPr/>
        </p:nvSpPr>
        <p:spPr bwMode="auto">
          <a:xfrm>
            <a:off x="468313" y="4221163"/>
            <a:ext cx="2657475" cy="646112"/>
          </a:xfrm>
          <a:prstGeom prst="rect">
            <a:avLst/>
          </a:prstGeom>
          <a:noFill/>
          <a:ln w="9525">
            <a:noFill/>
            <a:miter lim="800000"/>
            <a:headEnd/>
            <a:tailEnd/>
          </a:ln>
        </p:spPr>
        <p:txBody>
          <a:bodyPr wrap="none">
            <a:spAutoFit/>
          </a:bodyPr>
          <a:lstStyle/>
          <a:p>
            <a:r>
              <a:rPr lang="pl-PL">
                <a:latin typeface="Calibri" pitchFamily="34" charset="0"/>
              </a:rPr>
              <a:t>elementy bez wątpliwości </a:t>
            </a:r>
            <a:br>
              <a:rPr lang="pl-PL">
                <a:latin typeface="Calibri" pitchFamily="34" charset="0"/>
              </a:rPr>
            </a:br>
            <a:r>
              <a:rPr lang="pl-PL">
                <a:latin typeface="Calibri" pitchFamily="34" charset="0"/>
              </a:rPr>
              <a:t>należą do zbioru</a:t>
            </a:r>
          </a:p>
        </p:txBody>
      </p:sp>
      <p:sp>
        <p:nvSpPr>
          <p:cNvPr id="17415" name="Line 6"/>
          <p:cNvSpPr>
            <a:spLocks noChangeShapeType="1"/>
          </p:cNvSpPr>
          <p:nvPr/>
        </p:nvSpPr>
        <p:spPr bwMode="auto">
          <a:xfrm flipV="1">
            <a:off x="1692275" y="2997200"/>
            <a:ext cx="1079500" cy="1295400"/>
          </a:xfrm>
          <a:prstGeom prst="line">
            <a:avLst/>
          </a:prstGeom>
          <a:noFill/>
          <a:ln w="28575">
            <a:solidFill>
              <a:srgbClr val="CC3300"/>
            </a:solidFill>
            <a:prstDash val="sysDot"/>
            <a:round/>
            <a:headEnd/>
            <a:tailEnd type="triangle" w="med" len="med"/>
          </a:ln>
        </p:spPr>
        <p:txBody>
          <a:bodyPr/>
          <a:lstStyle/>
          <a:p>
            <a:endParaRPr lang="pl-PL"/>
          </a:p>
        </p:txBody>
      </p:sp>
      <p:sp>
        <p:nvSpPr>
          <p:cNvPr id="17416" name="Rectangle 7"/>
          <p:cNvSpPr>
            <a:spLocks noChangeArrowheads="1"/>
          </p:cNvSpPr>
          <p:nvPr/>
        </p:nvSpPr>
        <p:spPr bwMode="auto">
          <a:xfrm>
            <a:off x="3851275" y="4292600"/>
            <a:ext cx="3260725" cy="369888"/>
          </a:xfrm>
          <a:prstGeom prst="rect">
            <a:avLst/>
          </a:prstGeom>
          <a:noFill/>
          <a:ln w="9525">
            <a:noFill/>
            <a:miter lim="800000"/>
            <a:headEnd/>
            <a:tailEnd/>
          </a:ln>
        </p:spPr>
        <p:txBody>
          <a:bodyPr wrap="none">
            <a:spAutoFit/>
          </a:bodyPr>
          <a:lstStyle/>
          <a:p>
            <a:r>
              <a:rPr lang="pl-PL">
                <a:latin typeface="Calibri" pitchFamily="34" charset="0"/>
              </a:rPr>
              <a:t>elementów nie można wykluczyć</a:t>
            </a:r>
          </a:p>
        </p:txBody>
      </p:sp>
      <p:sp>
        <p:nvSpPr>
          <p:cNvPr id="17417" name="Line 8"/>
          <p:cNvSpPr>
            <a:spLocks noChangeShapeType="1"/>
          </p:cNvSpPr>
          <p:nvPr/>
        </p:nvSpPr>
        <p:spPr bwMode="auto">
          <a:xfrm flipH="1" flipV="1">
            <a:off x="3995738" y="3284538"/>
            <a:ext cx="792162" cy="1008062"/>
          </a:xfrm>
          <a:prstGeom prst="line">
            <a:avLst/>
          </a:prstGeom>
          <a:noFill/>
          <a:ln w="28575">
            <a:solidFill>
              <a:srgbClr val="CC3300"/>
            </a:solidFill>
            <a:prstDash val="sysDot"/>
            <a:round/>
            <a:headEnd/>
            <a:tailEnd type="triangle" w="med" len="med"/>
          </a:ln>
        </p:spPr>
        <p:txBody>
          <a:bodyPr/>
          <a:lstStyle/>
          <a:p>
            <a:endParaRPr lang="pl-PL"/>
          </a:p>
        </p:txBody>
      </p:sp>
      <p:pic>
        <p:nvPicPr>
          <p:cNvPr id="17418" name="Picture 9" descr="(7kB)"/>
          <p:cNvPicPr>
            <a:picLocks noChangeAspect="1" noChangeArrowheads="1"/>
          </p:cNvPicPr>
          <p:nvPr/>
        </p:nvPicPr>
        <p:blipFill>
          <a:blip r:embed="rId4" cstate="print"/>
          <a:srcRect/>
          <a:stretch>
            <a:fillRect/>
          </a:stretch>
        </p:blipFill>
        <p:spPr bwMode="auto">
          <a:xfrm>
            <a:off x="468313" y="4868863"/>
            <a:ext cx="2951162" cy="392112"/>
          </a:xfrm>
          <a:prstGeom prst="rect">
            <a:avLst/>
          </a:prstGeom>
          <a:noFill/>
          <a:ln w="9525">
            <a:noFill/>
            <a:miter lim="800000"/>
            <a:headEnd/>
            <a:tailEnd/>
          </a:ln>
        </p:spPr>
      </p:pic>
      <p:pic>
        <p:nvPicPr>
          <p:cNvPr id="17419" name="Picture 10" descr="(7kB)"/>
          <p:cNvPicPr>
            <a:picLocks noChangeAspect="1" noChangeArrowheads="1"/>
          </p:cNvPicPr>
          <p:nvPr/>
        </p:nvPicPr>
        <p:blipFill>
          <a:blip r:embed="rId5" cstate="print"/>
          <a:srcRect/>
          <a:stretch>
            <a:fillRect/>
          </a:stretch>
        </p:blipFill>
        <p:spPr bwMode="auto">
          <a:xfrm>
            <a:off x="3924300" y="4652963"/>
            <a:ext cx="3600450" cy="493712"/>
          </a:xfrm>
          <a:prstGeom prst="rect">
            <a:avLst/>
          </a:prstGeom>
          <a:noFill/>
          <a:ln w="9525">
            <a:noFill/>
            <a:miter lim="800000"/>
            <a:headEnd/>
            <a:tailEnd/>
          </a:ln>
        </p:spPr>
      </p:pic>
      <p:pic>
        <p:nvPicPr>
          <p:cNvPr id="17420" name="Picture 11" descr="(5kB)"/>
          <p:cNvPicPr>
            <a:picLocks noChangeAspect="1" noChangeArrowheads="1"/>
          </p:cNvPicPr>
          <p:nvPr/>
        </p:nvPicPr>
        <p:blipFill>
          <a:blip r:embed="rId6" r:link="rId7" cstate="print"/>
          <a:srcRect/>
          <a:stretch>
            <a:fillRect/>
          </a:stretch>
        </p:blipFill>
        <p:spPr bwMode="auto">
          <a:xfrm>
            <a:off x="5940425" y="3284538"/>
            <a:ext cx="2447925" cy="404812"/>
          </a:xfrm>
          <a:prstGeom prst="rect">
            <a:avLst/>
          </a:prstGeom>
          <a:noFill/>
          <a:ln w="9525">
            <a:noFill/>
            <a:miter lim="800000"/>
            <a:headEnd/>
            <a:tailEnd/>
          </a:ln>
        </p:spPr>
      </p:pic>
      <p:sp>
        <p:nvSpPr>
          <p:cNvPr id="17421" name="Rectangle 14"/>
          <p:cNvSpPr>
            <a:spLocks noChangeArrowheads="1"/>
          </p:cNvSpPr>
          <p:nvPr/>
        </p:nvSpPr>
        <p:spPr bwMode="auto">
          <a:xfrm>
            <a:off x="0" y="5876925"/>
            <a:ext cx="5292725" cy="366713"/>
          </a:xfrm>
          <a:prstGeom prst="rect">
            <a:avLst/>
          </a:prstGeom>
          <a:noFill/>
          <a:ln w="9525">
            <a:noFill/>
            <a:miter lim="800000"/>
            <a:headEnd/>
            <a:tailEnd/>
          </a:ln>
        </p:spPr>
        <p:txBody>
          <a:bodyPr anchor="ctr">
            <a:spAutoFit/>
          </a:bodyPr>
          <a:lstStyle/>
          <a:p>
            <a:r>
              <a:rPr lang="pl-PL">
                <a:latin typeface="Calibri" pitchFamily="34" charset="0"/>
                <a:cs typeface="Times New Roman" pitchFamily="18" charset="0"/>
              </a:rPr>
              <a:t>Dokładność aproksymacji określa wyrażenie:</a:t>
            </a:r>
            <a:endParaRPr lang="pl-PL">
              <a:latin typeface="Calibri" pitchFamily="34" charset="0"/>
            </a:endParaRPr>
          </a:p>
        </p:txBody>
      </p:sp>
      <p:graphicFrame>
        <p:nvGraphicFramePr>
          <p:cNvPr id="17410" name="Object 13"/>
          <p:cNvGraphicFramePr>
            <a:graphicFrameLocks noChangeAspect="1"/>
          </p:cNvGraphicFramePr>
          <p:nvPr/>
        </p:nvGraphicFramePr>
        <p:xfrm>
          <a:off x="5148263" y="5641975"/>
          <a:ext cx="1655762" cy="630238"/>
        </p:xfrm>
        <a:graphic>
          <a:graphicData uri="http://schemas.openxmlformats.org/presentationml/2006/ole">
            <p:oleObj spid="_x0000_s17410" name="Równanie" r:id="rId8" imgW="1079032" imgH="406224" progId="">
              <p:embed/>
            </p:oleObj>
          </a:graphicData>
        </a:graphic>
      </p:graphicFrame>
      <p:sp>
        <p:nvSpPr>
          <p:cNvPr id="17422" name="Rectangle 15"/>
          <p:cNvSpPr>
            <a:spLocks noChangeArrowheads="1"/>
          </p:cNvSpPr>
          <p:nvPr/>
        </p:nvSpPr>
        <p:spPr bwMode="auto">
          <a:xfrm>
            <a:off x="539750" y="6216650"/>
            <a:ext cx="6988175" cy="369888"/>
          </a:xfrm>
          <a:prstGeom prst="rect">
            <a:avLst/>
          </a:prstGeom>
          <a:noFill/>
          <a:ln w="9525">
            <a:noFill/>
            <a:miter lim="800000"/>
            <a:headEnd/>
            <a:tailEnd/>
          </a:ln>
        </p:spPr>
        <p:txBody>
          <a:bodyPr wrap="none" anchor="ctr">
            <a:spAutoFit/>
          </a:bodyPr>
          <a:lstStyle/>
          <a:p>
            <a:r>
              <a:rPr lang="pl-PL">
                <a:latin typeface="Calibri" pitchFamily="34" charset="0"/>
              </a:rPr>
              <a:t>gdzie: </a:t>
            </a:r>
            <a:r>
              <a:rPr lang="pl-PL" i="1">
                <a:latin typeface="Calibri" pitchFamily="34" charset="0"/>
              </a:rPr>
              <a:t>card</a:t>
            </a:r>
            <a:r>
              <a:rPr lang="pl-PL">
                <a:latin typeface="Calibri" pitchFamily="34" charset="0"/>
              </a:rPr>
              <a:t> – symbol określający moc (liczbę elementów) danego zbioru.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stopki 3"/>
          <p:cNvSpPr>
            <a:spLocks noGrp="1"/>
          </p:cNvSpPr>
          <p:nvPr>
            <p:ph type="ftr" sz="quarter" idx="10"/>
          </p:nvPr>
        </p:nvSpPr>
        <p:spPr>
          <a:noFill/>
        </p:spPr>
        <p:txBody>
          <a:bodyPr/>
          <a:lstStyle/>
          <a:p>
            <a:r>
              <a:rPr lang="pl-PL"/>
              <a:t>KISIM, WIMiIP, AGH</a:t>
            </a:r>
          </a:p>
        </p:txBody>
      </p:sp>
      <p:sp>
        <p:nvSpPr>
          <p:cNvPr id="99331" name="Rectangle 2"/>
          <p:cNvSpPr>
            <a:spLocks noGrp="1" noChangeArrowheads="1"/>
          </p:cNvSpPr>
          <p:nvPr>
            <p:ph type="title"/>
          </p:nvPr>
        </p:nvSpPr>
        <p:spPr/>
        <p:txBody>
          <a:bodyPr/>
          <a:lstStyle/>
          <a:p>
            <a:pPr eaLnBrk="1" hangingPunct="1"/>
            <a:r>
              <a:rPr lang="pl-PL" smtClean="0"/>
              <a:t>Aproksymacja</a:t>
            </a:r>
          </a:p>
        </p:txBody>
      </p:sp>
      <p:sp>
        <p:nvSpPr>
          <p:cNvPr id="99332" name="Rectangle 3"/>
          <p:cNvSpPr>
            <a:spLocks noGrp="1" noChangeArrowheads="1"/>
          </p:cNvSpPr>
          <p:nvPr>
            <p:ph type="body" idx="1"/>
          </p:nvPr>
        </p:nvSpPr>
        <p:spPr/>
        <p:txBody>
          <a:bodyPr/>
          <a:lstStyle/>
          <a:p>
            <a:pPr eaLnBrk="1" hangingPunct="1"/>
            <a:r>
              <a:rPr lang="pl-PL" smtClean="0"/>
              <a:t>Za pomocą </a:t>
            </a:r>
            <a:r>
              <a:rPr lang="pl-PL" smtClean="0">
                <a:solidFill>
                  <a:srgbClr val="006699"/>
                </a:solidFill>
              </a:rPr>
              <a:t>dolnej i górnej aproksymacji</a:t>
            </a:r>
            <a:r>
              <a:rPr lang="pl-PL" smtClean="0"/>
              <a:t> jesteśmy w stanie określić nieostre pojęcie w ścisły sposób. </a:t>
            </a:r>
          </a:p>
          <a:p>
            <a:pPr eaLnBrk="1" hangingPunct="1"/>
            <a:r>
              <a:rPr lang="pl-PL" smtClean="0">
                <a:solidFill>
                  <a:srgbClr val="006699"/>
                </a:solidFill>
              </a:rPr>
              <a:t>Aproksymacja dolna</a:t>
            </a:r>
            <a:r>
              <a:rPr lang="pl-PL" smtClean="0"/>
              <a:t> oznacza, że elementy bez wątpliwości należą do zbioru (w świetle posiadanej wiedzy mogą być zaklasyfikowane jednoznacznie do rozważanego zbioru) .</a:t>
            </a:r>
          </a:p>
          <a:p>
            <a:pPr eaLnBrk="1" hangingPunct="1"/>
            <a:r>
              <a:rPr lang="pl-PL" smtClean="0"/>
              <a:t>Brzeg  zawiera tylko te obiekty z  </a:t>
            </a:r>
            <a:r>
              <a:rPr lang="pl-PL" smtClean="0">
                <a:solidFill>
                  <a:srgbClr val="006699"/>
                </a:solidFill>
              </a:rPr>
              <a:t>górnego przybliżenia</a:t>
            </a:r>
            <a:r>
              <a:rPr lang="pl-PL" smtClean="0"/>
              <a:t>, które mogą być tylko uznane za możliwie należące do X, na podstawie atrybutów (</a:t>
            </a:r>
            <a:r>
              <a:rPr lang="pl-PL" smtClean="0">
                <a:solidFill>
                  <a:srgbClr val="006699"/>
                </a:solidFill>
              </a:rPr>
              <a:t>nie można ich wykluczyć</a:t>
            </a:r>
            <a:r>
              <a:rPr lang="pl-PL" smtClean="0"/>
              <a:t>, w świetle posiadanej wiedzy, z danego zbioru), których nie można jednoznacznie przydzielić do X z uwagi na </a:t>
            </a:r>
            <a:r>
              <a:rPr lang="pl-PL" smtClean="0">
                <a:solidFill>
                  <a:srgbClr val="006699"/>
                </a:solidFill>
              </a:rPr>
              <a:t>niepełny opis atrybutów</a:t>
            </a:r>
            <a:r>
              <a:rPr lang="pl-PL" smtClean="0"/>
              <a:t>.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ymbol zastępczy stopki 3"/>
          <p:cNvSpPr>
            <a:spLocks noGrp="1"/>
          </p:cNvSpPr>
          <p:nvPr>
            <p:ph type="ftr" sz="quarter" idx="10"/>
          </p:nvPr>
        </p:nvSpPr>
        <p:spPr>
          <a:noFill/>
        </p:spPr>
        <p:txBody>
          <a:bodyPr/>
          <a:lstStyle/>
          <a:p>
            <a:r>
              <a:rPr lang="pl-PL"/>
              <a:t>KISIM, WIMiIP, AGH</a:t>
            </a:r>
          </a:p>
        </p:txBody>
      </p:sp>
      <p:sp>
        <p:nvSpPr>
          <p:cNvPr id="102403" name="Rectangle 2"/>
          <p:cNvSpPr>
            <a:spLocks noGrp="1" noChangeArrowheads="1"/>
          </p:cNvSpPr>
          <p:nvPr>
            <p:ph type="title"/>
          </p:nvPr>
        </p:nvSpPr>
        <p:spPr/>
        <p:txBody>
          <a:bodyPr/>
          <a:lstStyle/>
          <a:p>
            <a:pPr eaLnBrk="1" hangingPunct="1"/>
            <a:r>
              <a:rPr lang="pl-PL" smtClean="0"/>
              <a:t>Przykład klasyfikacji</a:t>
            </a:r>
          </a:p>
        </p:txBody>
      </p:sp>
      <p:pic>
        <p:nvPicPr>
          <p:cNvPr id="102404" name="Picture 4"/>
          <p:cNvPicPr>
            <a:picLocks noChangeAspect="1" noChangeArrowheads="1"/>
          </p:cNvPicPr>
          <p:nvPr/>
        </p:nvPicPr>
        <p:blipFill>
          <a:blip r:embed="rId2" cstate="print"/>
          <a:srcRect/>
          <a:stretch>
            <a:fillRect/>
          </a:stretch>
        </p:blipFill>
        <p:spPr bwMode="auto">
          <a:xfrm>
            <a:off x="228600" y="1419225"/>
            <a:ext cx="86868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stopki 3"/>
          <p:cNvSpPr>
            <a:spLocks noGrp="1"/>
          </p:cNvSpPr>
          <p:nvPr>
            <p:ph type="ftr" sz="quarter" idx="10"/>
          </p:nvPr>
        </p:nvSpPr>
        <p:spPr>
          <a:noFill/>
        </p:spPr>
        <p:txBody>
          <a:bodyPr/>
          <a:lstStyle/>
          <a:p>
            <a:r>
              <a:rPr lang="pl-PL"/>
              <a:t>KISIM, WIMiIP, AGH</a:t>
            </a:r>
          </a:p>
        </p:txBody>
      </p:sp>
      <p:pic>
        <p:nvPicPr>
          <p:cNvPr id="103427" name="Picture 4"/>
          <p:cNvPicPr>
            <a:picLocks noChangeAspect="1" noChangeArrowheads="1"/>
          </p:cNvPicPr>
          <p:nvPr/>
        </p:nvPicPr>
        <p:blipFill>
          <a:blip r:embed="rId2" cstate="print"/>
          <a:srcRect/>
          <a:stretch>
            <a:fillRect/>
          </a:stretch>
        </p:blipFill>
        <p:spPr bwMode="auto">
          <a:xfrm>
            <a:off x="0" y="692150"/>
            <a:ext cx="9144000" cy="581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ymbol zastępczy stopki 3"/>
          <p:cNvSpPr>
            <a:spLocks noGrp="1"/>
          </p:cNvSpPr>
          <p:nvPr>
            <p:ph type="ftr" sz="quarter" idx="10"/>
          </p:nvPr>
        </p:nvSpPr>
        <p:spPr>
          <a:noFill/>
        </p:spPr>
        <p:txBody>
          <a:bodyPr/>
          <a:lstStyle/>
          <a:p>
            <a:r>
              <a:rPr lang="pl-PL"/>
              <a:t>KISIM, WIMiIP, AGH</a:t>
            </a:r>
          </a:p>
        </p:txBody>
      </p:sp>
      <p:sp>
        <p:nvSpPr>
          <p:cNvPr id="104451" name="Rectangle 3"/>
          <p:cNvSpPr>
            <a:spLocks noGrp="1" noChangeArrowheads="1"/>
          </p:cNvSpPr>
          <p:nvPr>
            <p:ph type="body" idx="1"/>
          </p:nvPr>
        </p:nvSpPr>
        <p:spPr/>
        <p:txBody>
          <a:bodyPr/>
          <a:lstStyle/>
          <a:p>
            <a:pPr eaLnBrk="1" hangingPunct="1"/>
            <a:endParaRPr lang="pl-PL" smtClean="0"/>
          </a:p>
        </p:txBody>
      </p:sp>
      <p:pic>
        <p:nvPicPr>
          <p:cNvPr id="104452" name="Picture 4"/>
          <p:cNvPicPr>
            <a:picLocks noChangeAspect="1" noChangeArrowheads="1"/>
          </p:cNvPicPr>
          <p:nvPr/>
        </p:nvPicPr>
        <p:blipFill>
          <a:blip r:embed="rId2" cstate="print"/>
          <a:srcRect/>
          <a:stretch>
            <a:fillRect/>
          </a:stretch>
        </p:blipFill>
        <p:spPr bwMode="auto">
          <a:xfrm>
            <a:off x="0" y="908050"/>
            <a:ext cx="9144000" cy="567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stopki 3"/>
          <p:cNvSpPr>
            <a:spLocks noGrp="1"/>
          </p:cNvSpPr>
          <p:nvPr>
            <p:ph type="ftr" sz="quarter" idx="10"/>
          </p:nvPr>
        </p:nvSpPr>
        <p:spPr>
          <a:noFill/>
        </p:spPr>
        <p:txBody>
          <a:bodyPr/>
          <a:lstStyle/>
          <a:p>
            <a:r>
              <a:rPr lang="pl-PL"/>
              <a:t>KISIM, WIMiIP, AGH</a:t>
            </a:r>
          </a:p>
        </p:txBody>
      </p:sp>
      <p:sp>
        <p:nvSpPr>
          <p:cNvPr id="70659" name="Rectangle 2"/>
          <p:cNvSpPr>
            <a:spLocks noGrp="1" noChangeArrowheads="1"/>
          </p:cNvSpPr>
          <p:nvPr>
            <p:ph type="title"/>
          </p:nvPr>
        </p:nvSpPr>
        <p:spPr>
          <a:xfrm>
            <a:off x="971550" y="2997200"/>
            <a:ext cx="7488238" cy="576263"/>
          </a:xfrm>
        </p:spPr>
        <p:txBody>
          <a:bodyPr/>
          <a:lstStyle/>
          <a:p>
            <a:pPr eaLnBrk="1" hangingPunct="1"/>
            <a:r>
              <a:rPr lang="pl-PL" dirty="0" smtClean="0"/>
              <a:t>Logistyczne Funkcje Dyskryminacyjne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73731" name="Rectangle 2"/>
          <p:cNvSpPr>
            <a:spLocks noGrp="1" noChangeArrowheads="1"/>
          </p:cNvSpPr>
          <p:nvPr>
            <p:ph type="title"/>
          </p:nvPr>
        </p:nvSpPr>
        <p:spPr/>
        <p:txBody>
          <a:bodyPr/>
          <a:lstStyle/>
          <a:p>
            <a:pPr eaLnBrk="1" hangingPunct="1"/>
            <a:r>
              <a:rPr lang="pl-PL" smtClean="0"/>
              <a:t>Reguły</a:t>
            </a:r>
          </a:p>
        </p:txBody>
      </p:sp>
      <p:sp>
        <p:nvSpPr>
          <p:cNvPr id="73732" name="Rectangle 3"/>
          <p:cNvSpPr>
            <a:spLocks noGrp="1" noChangeArrowheads="1"/>
          </p:cNvSpPr>
          <p:nvPr>
            <p:ph type="body" idx="1"/>
          </p:nvPr>
        </p:nvSpPr>
        <p:spPr>
          <a:xfrm>
            <a:off x="468313" y="1268413"/>
            <a:ext cx="4464050" cy="5040312"/>
          </a:xfrm>
          <a:noFill/>
        </p:spPr>
        <p:txBody>
          <a:bodyPr/>
          <a:lstStyle/>
          <a:p>
            <a:pPr marL="361950" indent="-361950" eaLnBrk="1" hangingPunct="1">
              <a:lnSpc>
                <a:spcPct val="80000"/>
              </a:lnSpc>
              <a:buFont typeface="Georgia" pitchFamily="18" charset="0"/>
              <a:buChar char="—"/>
            </a:pPr>
            <a:r>
              <a:rPr lang="pl-PL" sz="1800" smtClean="0">
                <a:solidFill>
                  <a:srgbClr val="006699"/>
                </a:solidFill>
              </a:rPr>
              <a:t>Jeżeli </a:t>
            </a:r>
            <a:r>
              <a:rPr lang="pl-PL" sz="1800" smtClean="0"/>
              <a:t>osoba pozostaje w związku małżeńskim i jej liczba lat edukacji przekracza 12,5 roku, </a:t>
            </a:r>
            <a:r>
              <a:rPr lang="pl-PL" sz="1800" smtClean="0">
                <a:solidFill>
                  <a:srgbClr val="006699"/>
                </a:solidFill>
              </a:rPr>
              <a:t>wtedy</a:t>
            </a:r>
            <a:r>
              <a:rPr lang="pl-PL" sz="1800" smtClean="0"/>
              <a:t> jej dochód prawdopodobnie przekracza 50 000 $ (węzeł ID5) </a:t>
            </a:r>
            <a:br>
              <a:rPr lang="pl-PL" sz="1800" smtClean="0"/>
            </a:br>
            <a:r>
              <a:rPr lang="pl-PL" sz="1800" smtClean="0"/>
              <a:t>(z prawdopodobieństwem… 72%)</a:t>
            </a:r>
          </a:p>
          <a:p>
            <a:pPr marL="361950" indent="-361950" eaLnBrk="1" hangingPunct="1">
              <a:lnSpc>
                <a:spcPct val="80000"/>
              </a:lnSpc>
              <a:buFont typeface="Georgia" pitchFamily="18" charset="0"/>
              <a:buChar char="—"/>
            </a:pPr>
            <a:r>
              <a:rPr lang="pl-PL" sz="1800" smtClean="0">
                <a:solidFill>
                  <a:srgbClr val="006699"/>
                </a:solidFill>
              </a:rPr>
              <a:t>Jeżeli </a:t>
            </a:r>
            <a:r>
              <a:rPr lang="pl-PL" sz="1800" smtClean="0"/>
              <a:t>osoba pozostaje w związku małżeńskim, jej liczba lat edukacji nie przekracza 12,5 roku, wykonuje zawód… </a:t>
            </a:r>
            <a:br>
              <a:rPr lang="pl-PL" sz="1800" smtClean="0"/>
            </a:br>
            <a:r>
              <a:rPr lang="pl-PL" sz="1800" smtClean="0"/>
              <a:t>oraz ma ponad 33,5 lat </a:t>
            </a:r>
            <a:r>
              <a:rPr lang="pl-PL" sz="1800" smtClean="0">
                <a:solidFill>
                  <a:srgbClr val="006699"/>
                </a:solidFill>
              </a:rPr>
              <a:t>wtedy</a:t>
            </a:r>
            <a:r>
              <a:rPr lang="pl-PL" sz="1800" smtClean="0"/>
              <a:t> jej dochód prawdopodobnie przekracza 50 000 $ (węzeł ID9) </a:t>
            </a:r>
            <a:br>
              <a:rPr lang="pl-PL" sz="1800" smtClean="0"/>
            </a:br>
            <a:r>
              <a:rPr lang="pl-PL" sz="1800" smtClean="0"/>
              <a:t>(z prawdopodobieństwem… 53%)</a:t>
            </a:r>
          </a:p>
          <a:p>
            <a:pPr marL="361950" indent="-361950" eaLnBrk="1" hangingPunct="1">
              <a:lnSpc>
                <a:spcPct val="80000"/>
              </a:lnSpc>
              <a:buFont typeface="Georgia" pitchFamily="18" charset="0"/>
              <a:buChar char="—"/>
            </a:pPr>
            <a:r>
              <a:rPr lang="pl-PL" sz="1800" smtClean="0">
                <a:solidFill>
                  <a:srgbClr val="006699"/>
                </a:solidFill>
              </a:rPr>
              <a:t>Jeżeli</a:t>
            </a:r>
            <a:r>
              <a:rPr lang="pl-PL" sz="1800" smtClean="0"/>
              <a:t> osoba ma ponad 33,5 lat, pozostaje w związku małżeńskim, liczba lat jej edukacji mieści się w przedziale 9,5 do 12,5 lat, wykonuje zawód…  </a:t>
            </a:r>
            <a:r>
              <a:rPr lang="pl-PL" sz="1800" smtClean="0">
                <a:solidFill>
                  <a:srgbClr val="006699"/>
                </a:solidFill>
              </a:rPr>
              <a:t>wtedy</a:t>
            </a:r>
            <a:r>
              <a:rPr lang="pl-PL" sz="1800" smtClean="0"/>
              <a:t> jej dochód prawdopodobnie przekracza </a:t>
            </a:r>
            <a:br>
              <a:rPr lang="pl-PL" sz="1800" smtClean="0"/>
            </a:br>
            <a:r>
              <a:rPr lang="pl-PL" sz="1800" smtClean="0"/>
              <a:t>50 000 $ (węzeł ID11) </a:t>
            </a:r>
            <a:br>
              <a:rPr lang="pl-PL" sz="1800" smtClean="0"/>
            </a:br>
            <a:r>
              <a:rPr lang="pl-PL" sz="1800" smtClean="0"/>
              <a:t>(z prawdopodobieństwem… 60%)</a:t>
            </a:r>
          </a:p>
          <a:p>
            <a:pPr marL="361950" indent="-361950" eaLnBrk="1" hangingPunct="1">
              <a:lnSpc>
                <a:spcPct val="80000"/>
              </a:lnSpc>
            </a:pPr>
            <a:endParaRPr lang="pl-PL" sz="1800" smtClean="0"/>
          </a:p>
        </p:txBody>
      </p:sp>
      <p:pic>
        <p:nvPicPr>
          <p:cNvPr id="73733" name="Picture 4"/>
          <p:cNvPicPr>
            <a:picLocks noChangeAspect="1" noChangeArrowheads="1"/>
          </p:cNvPicPr>
          <p:nvPr/>
        </p:nvPicPr>
        <p:blipFill>
          <a:blip r:embed="rId2" cstate="print"/>
          <a:srcRect/>
          <a:stretch>
            <a:fillRect/>
          </a:stretch>
        </p:blipFill>
        <p:spPr bwMode="auto">
          <a:xfrm>
            <a:off x="5148263" y="1196975"/>
            <a:ext cx="3629025" cy="3057525"/>
          </a:xfrm>
          <a:prstGeom prst="rect">
            <a:avLst/>
          </a:prstGeom>
          <a:noFill/>
          <a:ln w="9525">
            <a:noFill/>
            <a:miter lim="800000"/>
            <a:headEnd/>
            <a:tailEnd/>
          </a:ln>
        </p:spPr>
      </p:pic>
      <p:sp>
        <p:nvSpPr>
          <p:cNvPr id="73734" name="AutoShape 5"/>
          <p:cNvSpPr>
            <a:spLocks noChangeArrowheads="1"/>
          </p:cNvSpPr>
          <p:nvPr/>
        </p:nvSpPr>
        <p:spPr bwMode="auto">
          <a:xfrm>
            <a:off x="5292725" y="2781300"/>
            <a:ext cx="1366838" cy="1152525"/>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3735" name="Line 6"/>
          <p:cNvSpPr>
            <a:spLocks noChangeShapeType="1"/>
          </p:cNvSpPr>
          <p:nvPr/>
        </p:nvSpPr>
        <p:spPr bwMode="auto">
          <a:xfrm flipV="1">
            <a:off x="4787900" y="3068638"/>
            <a:ext cx="504825" cy="360362"/>
          </a:xfrm>
          <a:prstGeom prst="line">
            <a:avLst/>
          </a:prstGeom>
          <a:noFill/>
          <a:ln w="28575">
            <a:solidFill>
              <a:srgbClr val="006699"/>
            </a:solidFill>
            <a:round/>
            <a:headEnd/>
            <a:tailEnd type="arrow" w="med" len="med"/>
          </a:ln>
        </p:spPr>
        <p:txBody>
          <a:bodyPr/>
          <a:lstStyle/>
          <a:p>
            <a:endParaRPr lang="pl-PL"/>
          </a:p>
        </p:txBody>
      </p:sp>
      <p:sp>
        <p:nvSpPr>
          <p:cNvPr id="73736" name="Line 7"/>
          <p:cNvSpPr>
            <a:spLocks noChangeShapeType="1"/>
          </p:cNvSpPr>
          <p:nvPr/>
        </p:nvSpPr>
        <p:spPr bwMode="auto">
          <a:xfrm>
            <a:off x="3851275" y="3429000"/>
            <a:ext cx="935038" cy="0"/>
          </a:xfrm>
          <a:prstGeom prst="line">
            <a:avLst/>
          </a:prstGeom>
          <a:noFill/>
          <a:ln w="25400">
            <a:solidFill>
              <a:srgbClr val="006699"/>
            </a:solidFill>
            <a:round/>
            <a:headEnd/>
            <a:tailEnd/>
          </a:ln>
        </p:spPr>
        <p:txBody>
          <a:bodyPr/>
          <a:lstStyle/>
          <a:p>
            <a:endParaRPr lang="pl-PL"/>
          </a:p>
        </p:txBody>
      </p:sp>
      <p:sp>
        <p:nvSpPr>
          <p:cNvPr id="9" name="pole tekstowe 8"/>
          <p:cNvSpPr txBox="1"/>
          <p:nvPr/>
        </p:nvSpPr>
        <p:spPr>
          <a:xfrm>
            <a:off x="5868144" y="4293096"/>
            <a:ext cx="3096344" cy="646331"/>
          </a:xfrm>
          <a:prstGeom prst="rect">
            <a:avLst/>
          </a:prstGeom>
          <a:noFill/>
        </p:spPr>
        <p:txBody>
          <a:bodyPr wrap="square" rtlCol="0">
            <a:spAutoFit/>
          </a:bodyPr>
          <a:lstStyle/>
          <a:p>
            <a:pPr algn="ctr"/>
            <a:r>
              <a:rPr lang="pl-PL" i="1" dirty="0" smtClean="0">
                <a:latin typeface="AntPolt" pitchFamily="2" charset="-18"/>
              </a:rPr>
              <a:t>przycisk: </a:t>
            </a:r>
            <a:br>
              <a:rPr lang="pl-PL" i="1" dirty="0" smtClean="0">
                <a:latin typeface="AntPolt" pitchFamily="2" charset="-18"/>
              </a:rPr>
            </a:br>
            <a:r>
              <a:rPr lang="pl-PL" i="1" dirty="0" smtClean="0">
                <a:latin typeface="AntPolt" pitchFamily="2" charset="-18"/>
              </a:rPr>
              <a:t>„określanie podziałów”</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stopki 3"/>
          <p:cNvSpPr>
            <a:spLocks noGrp="1"/>
          </p:cNvSpPr>
          <p:nvPr>
            <p:ph type="ftr" sz="quarter" idx="10"/>
          </p:nvPr>
        </p:nvSpPr>
        <p:spPr>
          <a:noFill/>
        </p:spPr>
        <p:txBody>
          <a:bodyPr/>
          <a:lstStyle/>
          <a:p>
            <a:r>
              <a:rPr lang="pl-PL"/>
              <a:t>KISIM, WIMiIP, AGH</a:t>
            </a:r>
          </a:p>
        </p:txBody>
      </p:sp>
      <p:sp>
        <p:nvSpPr>
          <p:cNvPr id="71683" name="Rectangle 2"/>
          <p:cNvSpPr>
            <a:spLocks noGrp="1" noChangeArrowheads="1"/>
          </p:cNvSpPr>
          <p:nvPr>
            <p:ph type="title"/>
          </p:nvPr>
        </p:nvSpPr>
        <p:spPr/>
        <p:txBody>
          <a:bodyPr/>
          <a:lstStyle/>
          <a:p>
            <a:pPr eaLnBrk="1" hangingPunct="1"/>
            <a:r>
              <a:rPr lang="pl-PL" smtClean="0"/>
              <a:t>Regresja logistyczna</a:t>
            </a:r>
          </a:p>
        </p:txBody>
      </p:sp>
      <p:sp>
        <p:nvSpPr>
          <p:cNvPr id="71684" name="Rectangle 3"/>
          <p:cNvSpPr>
            <a:spLocks noGrp="1" noChangeArrowheads="1"/>
          </p:cNvSpPr>
          <p:nvPr>
            <p:ph type="body" idx="1"/>
          </p:nvPr>
        </p:nvSpPr>
        <p:spPr>
          <a:xfrm>
            <a:off x="323850" y="4508500"/>
            <a:ext cx="8374063" cy="1873250"/>
          </a:xfrm>
        </p:spPr>
        <p:txBody>
          <a:bodyPr/>
          <a:lstStyle/>
          <a:p>
            <a:pPr lvl="1" eaLnBrk="1" hangingPunct="1"/>
            <a:r>
              <a:rPr lang="pl-PL" smtClean="0"/>
              <a:t>estymacja modelu, który opisuje zależność między jedną lub kilkoma ciągłymi zmiennymi niezależnymi a </a:t>
            </a:r>
            <a:r>
              <a:rPr lang="pl-PL" smtClean="0">
                <a:solidFill>
                  <a:srgbClr val="006699"/>
                </a:solidFill>
              </a:rPr>
              <a:t>binarną zmienną zależną</a:t>
            </a:r>
            <a:r>
              <a:rPr lang="pl-PL" smtClean="0"/>
              <a:t>.</a:t>
            </a:r>
          </a:p>
          <a:p>
            <a:pPr eaLnBrk="1" hangingPunct="1"/>
            <a:endParaRPr lang="pl-PL" smtClean="0"/>
          </a:p>
        </p:txBody>
      </p:sp>
      <p:pic>
        <p:nvPicPr>
          <p:cNvPr id="71685" name="Picture 4" descr="_RYSUNEK1"/>
          <p:cNvPicPr>
            <a:picLocks noChangeAspect="1" noChangeArrowheads="1"/>
          </p:cNvPicPr>
          <p:nvPr/>
        </p:nvPicPr>
        <p:blipFill>
          <a:blip r:embed="rId2" cstate="print"/>
          <a:srcRect/>
          <a:stretch>
            <a:fillRect/>
          </a:stretch>
        </p:blipFill>
        <p:spPr bwMode="auto">
          <a:xfrm>
            <a:off x="2051050" y="1557338"/>
            <a:ext cx="4608513" cy="289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stopki 3"/>
          <p:cNvSpPr>
            <a:spLocks noGrp="1"/>
          </p:cNvSpPr>
          <p:nvPr>
            <p:ph type="ftr" sz="quarter" idx="10"/>
          </p:nvPr>
        </p:nvSpPr>
        <p:spPr>
          <a:noFill/>
        </p:spPr>
        <p:txBody>
          <a:bodyPr/>
          <a:lstStyle/>
          <a:p>
            <a:r>
              <a:rPr lang="pl-PL"/>
              <a:t>KISIM, WIMiIP, AGH</a:t>
            </a:r>
          </a:p>
        </p:txBody>
      </p:sp>
      <p:sp>
        <p:nvSpPr>
          <p:cNvPr id="72707" name="Rectangle 2"/>
          <p:cNvSpPr>
            <a:spLocks noGrp="1" noChangeArrowheads="1"/>
          </p:cNvSpPr>
          <p:nvPr>
            <p:ph type="title"/>
          </p:nvPr>
        </p:nvSpPr>
        <p:spPr/>
        <p:txBody>
          <a:bodyPr/>
          <a:lstStyle/>
          <a:p>
            <a:pPr eaLnBrk="1" hangingPunct="1"/>
            <a:r>
              <a:rPr lang="pl-PL" smtClean="0"/>
              <a:t>Regresja logistyczna</a:t>
            </a:r>
          </a:p>
        </p:txBody>
      </p:sp>
      <p:sp>
        <p:nvSpPr>
          <p:cNvPr id="72708" name="Rectangle 3"/>
          <p:cNvSpPr>
            <a:spLocks noGrp="1" noChangeArrowheads="1"/>
          </p:cNvSpPr>
          <p:nvPr>
            <p:ph type="body" idx="1"/>
          </p:nvPr>
        </p:nvSpPr>
        <p:spPr>
          <a:xfrm>
            <a:off x="323850" y="981075"/>
            <a:ext cx="8640763" cy="5616575"/>
          </a:xfrm>
        </p:spPr>
        <p:txBody>
          <a:bodyPr/>
          <a:lstStyle/>
          <a:p>
            <a:pPr eaLnBrk="1" hangingPunct="1">
              <a:lnSpc>
                <a:spcPct val="90000"/>
              </a:lnSpc>
            </a:pPr>
            <a:r>
              <a:rPr lang="pl-PL" dirty="0" smtClean="0"/>
              <a:t>Modele dla </a:t>
            </a:r>
            <a:r>
              <a:rPr lang="pl-PL" dirty="0" smtClean="0">
                <a:solidFill>
                  <a:srgbClr val="006699"/>
                </a:solidFill>
              </a:rPr>
              <a:t>odpowiedzi binarnych</a:t>
            </a:r>
            <a:r>
              <a:rPr lang="pl-PL" dirty="0" smtClean="0"/>
              <a:t>: </a:t>
            </a:r>
          </a:p>
          <a:p>
            <a:pPr lvl="1" eaLnBrk="1" hangingPunct="1">
              <a:lnSpc>
                <a:spcPct val="90000"/>
              </a:lnSpc>
            </a:pPr>
            <a:r>
              <a:rPr lang="pl-PL" dirty="0" smtClean="0"/>
              <a:t>Na przykład pacjenci powrócą do zdrowia po urazie albo nie; kandydaci do pracy przejdą albo nie przejdą testu kwalifikacyjnego, kupony mogą zostać lub nie zostać zwrócone itd. </a:t>
            </a:r>
          </a:p>
          <a:p>
            <a:pPr lvl="1" eaLnBrk="1" hangingPunct="1">
              <a:lnSpc>
                <a:spcPct val="90000"/>
              </a:lnSpc>
            </a:pPr>
            <a:r>
              <a:rPr lang="pl-PL" dirty="0" smtClean="0"/>
              <a:t>można zastosować procedury standardowej regresji wielorakiej i obliczyć standardowe współczynniki regresji. </a:t>
            </a:r>
          </a:p>
          <a:p>
            <a:pPr lvl="1" eaLnBrk="1" hangingPunct="1">
              <a:lnSpc>
                <a:spcPct val="90000"/>
              </a:lnSpc>
            </a:pPr>
            <a:r>
              <a:rPr lang="pl-PL" dirty="0" smtClean="0"/>
              <a:t>model prowadzi do przewidywanych wartości większych niż 1 lub mniejszych niż 0. Jednakże przewidywane wartości, które są </a:t>
            </a:r>
            <a:r>
              <a:rPr lang="pl-PL" dirty="0" smtClean="0">
                <a:solidFill>
                  <a:srgbClr val="006699"/>
                </a:solidFill>
              </a:rPr>
              <a:t>większe niż 1 lub mniejsze niż 0 nie są prawidłowe</a:t>
            </a:r>
            <a:r>
              <a:rPr lang="pl-PL" dirty="0" smtClean="0"/>
              <a:t>; tak więc, gdy stosuje się standardową procedurę regresji wielorakiej, ograniczenie zakresu zmiennej binarnej (np. między 0 a 1) jest ignorowane.</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ymbol zastępczy stopki 3"/>
          <p:cNvSpPr>
            <a:spLocks noGrp="1"/>
          </p:cNvSpPr>
          <p:nvPr>
            <p:ph type="ftr" sz="quarter" idx="10"/>
          </p:nvPr>
        </p:nvSpPr>
        <p:spPr>
          <a:noFill/>
        </p:spPr>
        <p:txBody>
          <a:bodyPr/>
          <a:lstStyle/>
          <a:p>
            <a:r>
              <a:rPr lang="pl-PL"/>
              <a:t>KISIM, WIMiIP, AGH</a:t>
            </a:r>
          </a:p>
        </p:txBody>
      </p:sp>
      <p:sp>
        <p:nvSpPr>
          <p:cNvPr id="3076" name="Rectangle 2"/>
          <p:cNvSpPr>
            <a:spLocks noGrp="1" noChangeArrowheads="1"/>
          </p:cNvSpPr>
          <p:nvPr>
            <p:ph type="title"/>
          </p:nvPr>
        </p:nvSpPr>
        <p:spPr/>
        <p:txBody>
          <a:bodyPr/>
          <a:lstStyle/>
          <a:p>
            <a:pPr eaLnBrk="1" hangingPunct="1"/>
            <a:r>
              <a:rPr lang="pl-PL" smtClean="0"/>
              <a:t>Regresja logistyczna (logit)</a:t>
            </a:r>
          </a:p>
        </p:txBody>
      </p:sp>
      <p:sp>
        <p:nvSpPr>
          <p:cNvPr id="3077" name="Rectangle 3"/>
          <p:cNvSpPr>
            <a:spLocks noGrp="1" noChangeArrowheads="1"/>
          </p:cNvSpPr>
          <p:nvPr>
            <p:ph type="body" idx="1"/>
          </p:nvPr>
        </p:nvSpPr>
        <p:spPr/>
        <p:txBody>
          <a:bodyPr/>
          <a:lstStyle/>
          <a:p>
            <a:pPr eaLnBrk="1" hangingPunct="1"/>
            <a:r>
              <a:rPr lang="pl-PL" sz="2000" dirty="0" smtClean="0"/>
              <a:t>W modelu </a:t>
            </a:r>
            <a:r>
              <a:rPr lang="pl-PL" sz="2000" i="1" dirty="0" smtClean="0">
                <a:solidFill>
                  <a:srgbClr val="006699"/>
                </a:solidFill>
              </a:rPr>
              <a:t>regresji logistycznej</a:t>
            </a:r>
            <a:r>
              <a:rPr lang="pl-PL" sz="2000" dirty="0" smtClean="0"/>
              <a:t> (</a:t>
            </a:r>
            <a:r>
              <a:rPr lang="pl-PL" sz="2000" dirty="0" err="1" smtClean="0"/>
              <a:t>logit</a:t>
            </a:r>
            <a:r>
              <a:rPr lang="pl-PL" sz="2000" dirty="0" smtClean="0"/>
              <a:t>), przewidywane wartości zmiennej zależnej nigdy nie będą mniejsze (lub równe) od </a:t>
            </a:r>
            <a:r>
              <a:rPr lang="pl-PL" sz="2000" i="1" dirty="0" smtClean="0">
                <a:solidFill>
                  <a:srgbClr val="006699"/>
                </a:solidFill>
              </a:rPr>
              <a:t>0</a:t>
            </a:r>
            <a:r>
              <a:rPr lang="pl-PL" sz="2000" dirty="0" smtClean="0"/>
              <a:t> ani większe (lub równe) od </a:t>
            </a:r>
            <a:r>
              <a:rPr lang="pl-PL" sz="2000" i="1" dirty="0" smtClean="0">
                <a:solidFill>
                  <a:srgbClr val="006699"/>
                </a:solidFill>
              </a:rPr>
              <a:t>1</a:t>
            </a:r>
            <a:r>
              <a:rPr lang="pl-PL" sz="2000" dirty="0" smtClean="0"/>
              <a:t>, bez względu na wartości zmiennych niezależnych. </a:t>
            </a:r>
          </a:p>
          <a:p>
            <a:pPr eaLnBrk="1" hangingPunct="1">
              <a:buFont typeface="Georgia" pitchFamily="18" charset="0"/>
              <a:buNone/>
            </a:pPr>
            <a:r>
              <a:rPr lang="pl-PL" sz="2000" dirty="0" smtClean="0"/>
              <a:t> </a:t>
            </a:r>
          </a:p>
          <a:p>
            <a:pPr eaLnBrk="1" hangingPunct="1"/>
            <a:endParaRPr lang="pl-PL" sz="1600" dirty="0" smtClean="0"/>
          </a:p>
          <a:p>
            <a:pPr eaLnBrk="1" hangingPunct="1"/>
            <a:endParaRPr lang="pl-PL" sz="2000" dirty="0" smtClean="0"/>
          </a:p>
          <a:p>
            <a:pPr eaLnBrk="1" hangingPunct="1"/>
            <a:endParaRPr lang="pl-PL" sz="2000" dirty="0" smtClean="0"/>
          </a:p>
          <a:p>
            <a:pPr eaLnBrk="1" hangingPunct="1"/>
            <a:r>
              <a:rPr lang="pl-PL" sz="2000" dirty="0" smtClean="0"/>
              <a:t>Parametry równania szacuje się </a:t>
            </a:r>
            <a:r>
              <a:rPr lang="pl-PL" sz="2000" dirty="0" smtClean="0">
                <a:solidFill>
                  <a:srgbClr val="006699"/>
                </a:solidFill>
              </a:rPr>
              <a:t>metodą największej wiarygodności</a:t>
            </a:r>
            <a:r>
              <a:rPr lang="pl-PL" sz="2000" dirty="0" smtClean="0"/>
              <a:t>, poszukując wartości parametrów        maksymalizujących wiarygodność próby, na podstawie której estymuje się model</a:t>
            </a:r>
          </a:p>
          <a:p>
            <a:pPr eaLnBrk="1" hangingPunct="1"/>
            <a:r>
              <a:rPr lang="pl-PL" sz="2000" dirty="0" smtClean="0"/>
              <a:t>Miarą wiarygodności jest wyrażenie	</a:t>
            </a:r>
            <a:br>
              <a:rPr lang="pl-PL" sz="2000" dirty="0" smtClean="0"/>
            </a:br>
            <a:r>
              <a:rPr lang="pl-PL" sz="2000" i="1" dirty="0" smtClean="0"/>
              <a:t>-2 </a:t>
            </a:r>
            <a:r>
              <a:rPr lang="pl-PL" sz="2000" i="1" dirty="0" err="1" smtClean="0"/>
              <a:t>lnL</a:t>
            </a:r>
            <a:r>
              <a:rPr lang="pl-PL" sz="2000" dirty="0" smtClean="0"/>
              <a:t> (L - funkcja wiarygodności).</a:t>
            </a:r>
          </a:p>
          <a:p>
            <a:pPr eaLnBrk="1" hangingPunct="1"/>
            <a:endParaRPr lang="pl-PL" sz="1600" dirty="0" smtClean="0"/>
          </a:p>
        </p:txBody>
      </p:sp>
      <p:graphicFrame>
        <p:nvGraphicFramePr>
          <p:cNvPr id="3074" name="Object 6"/>
          <p:cNvGraphicFramePr>
            <a:graphicFrameLocks noChangeAspect="1"/>
          </p:cNvGraphicFramePr>
          <p:nvPr/>
        </p:nvGraphicFramePr>
        <p:xfrm>
          <a:off x="4211960" y="4365104"/>
          <a:ext cx="420688" cy="503238"/>
        </p:xfrm>
        <a:graphic>
          <a:graphicData uri="http://schemas.openxmlformats.org/presentationml/2006/ole">
            <p:oleObj spid="_x0000_s109570" name="Równanie" r:id="rId3" imgW="203112" imgH="241195" progId="">
              <p:embed/>
            </p:oleObj>
          </a:graphicData>
        </a:graphic>
      </p:graphicFrame>
      <p:pic>
        <p:nvPicPr>
          <p:cNvPr id="3078" name="Picture 7"/>
          <p:cNvPicPr>
            <a:picLocks noChangeAspect="1" noChangeArrowheads="1"/>
          </p:cNvPicPr>
          <p:nvPr/>
        </p:nvPicPr>
        <p:blipFill>
          <a:blip r:embed="rId4" cstate="print"/>
          <a:srcRect/>
          <a:stretch>
            <a:fillRect/>
          </a:stretch>
        </p:blipFill>
        <p:spPr bwMode="auto">
          <a:xfrm>
            <a:off x="1763713" y="2781300"/>
            <a:ext cx="595312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stopki 3"/>
          <p:cNvSpPr>
            <a:spLocks noGrp="1"/>
          </p:cNvSpPr>
          <p:nvPr>
            <p:ph type="ftr" sz="quarter" idx="10"/>
          </p:nvPr>
        </p:nvSpPr>
        <p:spPr>
          <a:noFill/>
        </p:spPr>
        <p:txBody>
          <a:bodyPr/>
          <a:lstStyle/>
          <a:p>
            <a:r>
              <a:rPr lang="pl-PL"/>
              <a:t>KISIM, WIMiIP, AGH</a:t>
            </a:r>
          </a:p>
        </p:txBody>
      </p:sp>
      <p:sp>
        <p:nvSpPr>
          <p:cNvPr id="73731" name="Rectangle 3"/>
          <p:cNvSpPr>
            <a:spLocks noGrp="1" noChangeArrowheads="1"/>
          </p:cNvSpPr>
          <p:nvPr>
            <p:ph type="body" idx="1"/>
          </p:nvPr>
        </p:nvSpPr>
        <p:spPr>
          <a:xfrm>
            <a:off x="4643438" y="1341438"/>
            <a:ext cx="4249737" cy="2592387"/>
          </a:xfrm>
        </p:spPr>
        <p:txBody>
          <a:bodyPr/>
          <a:lstStyle/>
          <a:p>
            <a:pPr eaLnBrk="1" hangingPunct="1"/>
            <a:r>
              <a:rPr lang="pl-PL" sz="2000" smtClean="0"/>
              <a:t>Funkcja logistyczna przyjmuje wartości </a:t>
            </a:r>
            <a:r>
              <a:rPr lang="pl-PL" sz="2000" smtClean="0">
                <a:solidFill>
                  <a:srgbClr val="006699"/>
                </a:solidFill>
              </a:rPr>
              <a:t>od 0 do 1</a:t>
            </a:r>
            <a:r>
              <a:rPr lang="pl-PL" sz="2000" smtClean="0"/>
              <a:t>. </a:t>
            </a:r>
          </a:p>
          <a:p>
            <a:pPr eaLnBrk="1" hangingPunct="1"/>
            <a:r>
              <a:rPr lang="pl-PL" sz="2000" smtClean="0"/>
              <a:t>Model może opisywać </a:t>
            </a:r>
            <a:r>
              <a:rPr lang="pl-PL" sz="2000" smtClean="0">
                <a:solidFill>
                  <a:srgbClr val="006699"/>
                </a:solidFill>
              </a:rPr>
              <a:t>prawdopodobieństwo</a:t>
            </a:r>
            <a:r>
              <a:rPr lang="pl-PL" sz="2000" smtClean="0"/>
              <a:t> zachorowania lub </a:t>
            </a:r>
            <a:r>
              <a:rPr lang="pl-PL" sz="2000" smtClean="0">
                <a:solidFill>
                  <a:srgbClr val="006699"/>
                </a:solidFill>
              </a:rPr>
              <a:t>szansę</a:t>
            </a:r>
            <a:r>
              <a:rPr lang="pl-PL" sz="2000" smtClean="0"/>
              <a:t> wyzdrowienia</a:t>
            </a:r>
          </a:p>
        </p:txBody>
      </p:sp>
      <p:pic>
        <p:nvPicPr>
          <p:cNvPr id="73732" name="Picture 4" descr="_RYSUNEK1"/>
          <p:cNvPicPr>
            <a:picLocks noChangeAspect="1" noChangeArrowheads="1"/>
          </p:cNvPicPr>
          <p:nvPr/>
        </p:nvPicPr>
        <p:blipFill>
          <a:blip r:embed="rId2" cstate="print"/>
          <a:srcRect/>
          <a:stretch>
            <a:fillRect/>
          </a:stretch>
        </p:blipFill>
        <p:spPr bwMode="auto">
          <a:xfrm>
            <a:off x="468313" y="1268413"/>
            <a:ext cx="3887787" cy="2441575"/>
          </a:xfrm>
          <a:prstGeom prst="rect">
            <a:avLst/>
          </a:prstGeom>
          <a:noFill/>
          <a:ln w="9525">
            <a:noFill/>
            <a:miter lim="800000"/>
            <a:headEnd/>
            <a:tailEnd/>
          </a:ln>
        </p:spPr>
      </p:pic>
      <p:sp>
        <p:nvSpPr>
          <p:cNvPr id="73733" name="Rectangle 5"/>
          <p:cNvSpPr>
            <a:spLocks noChangeArrowheads="1"/>
          </p:cNvSpPr>
          <p:nvPr/>
        </p:nvSpPr>
        <p:spPr bwMode="auto">
          <a:xfrm>
            <a:off x="468313" y="3933825"/>
            <a:ext cx="7920037" cy="2519363"/>
          </a:xfrm>
          <a:prstGeom prst="rect">
            <a:avLst/>
          </a:prstGeom>
          <a:noFill/>
          <a:ln w="9525">
            <a:noFill/>
            <a:miter lim="800000"/>
            <a:headEnd/>
            <a:tailEnd/>
          </a:ln>
        </p:spPr>
        <p:txBody>
          <a:bodyPr/>
          <a:lstStyle/>
          <a:p>
            <a:pPr marL="266700" indent="-266700">
              <a:spcBef>
                <a:spcPct val="50000"/>
              </a:spcBef>
              <a:buSzPct val="70000"/>
              <a:buFont typeface="Georgia" pitchFamily="18" charset="0"/>
              <a:buChar char="—"/>
            </a:pPr>
            <a:r>
              <a:rPr lang="pl-PL" sz="2000">
                <a:latin typeface="Calibri" pitchFamily="34" charset="0"/>
              </a:rPr>
              <a:t>Model wprowadza pewną </a:t>
            </a:r>
            <a:r>
              <a:rPr lang="pl-PL" sz="2000">
                <a:solidFill>
                  <a:srgbClr val="006699"/>
                </a:solidFill>
                <a:latin typeface="Calibri" pitchFamily="34" charset="0"/>
              </a:rPr>
              <a:t>wartość progową</a:t>
            </a:r>
            <a:r>
              <a:rPr lang="pl-PL" sz="2000">
                <a:latin typeface="Calibri" pitchFamily="34" charset="0"/>
              </a:rPr>
              <a:t>, po przekroczeniu której gwałtownie wzrasta prawdopodobieństwo.</a:t>
            </a:r>
          </a:p>
          <a:p>
            <a:pPr marL="266700" indent="-266700">
              <a:spcBef>
                <a:spcPct val="50000"/>
              </a:spcBef>
              <a:buSzPct val="70000"/>
              <a:buFont typeface="Georgia" pitchFamily="18" charset="0"/>
              <a:buChar char="—"/>
            </a:pPr>
            <a:r>
              <a:rPr lang="pl-PL" sz="2000">
                <a:latin typeface="Calibri" pitchFamily="34" charset="0"/>
              </a:rPr>
              <a:t>Model często wykorzystywany w badaniach medycznych</a:t>
            </a:r>
          </a:p>
          <a:p>
            <a:pPr marL="266700" indent="-266700">
              <a:spcBef>
                <a:spcPct val="50000"/>
              </a:spcBef>
              <a:buSzPct val="70000"/>
              <a:buFont typeface="Georgia" pitchFamily="18" charset="0"/>
              <a:buChar char="—"/>
            </a:pPr>
            <a:r>
              <a:rPr lang="pl-PL" sz="2000">
                <a:latin typeface="Calibri" pitchFamily="34" charset="0"/>
              </a:rPr>
              <a:t>Szansa 				Iloraz szans (poziom szans)</a:t>
            </a:r>
          </a:p>
          <a:p>
            <a:pPr marL="266700" indent="-266700">
              <a:spcBef>
                <a:spcPct val="50000"/>
              </a:spcBef>
              <a:buSzPct val="70000"/>
              <a:buFont typeface="Georgia" pitchFamily="18" charset="0"/>
              <a:buChar char="—"/>
            </a:pPr>
            <a:endParaRPr lang="pl-PL" sz="2000">
              <a:latin typeface="Calibri" pitchFamily="34" charset="0"/>
            </a:endParaRPr>
          </a:p>
        </p:txBody>
      </p:sp>
      <p:pic>
        <p:nvPicPr>
          <p:cNvPr id="73734" name="Picture 6" descr="Untitled-5"/>
          <p:cNvPicPr>
            <a:picLocks noChangeAspect="1" noChangeArrowheads="1"/>
          </p:cNvPicPr>
          <p:nvPr/>
        </p:nvPicPr>
        <p:blipFill>
          <a:blip r:embed="rId3" cstate="print">
            <a:grayscl/>
          </a:blip>
          <a:srcRect/>
          <a:stretch>
            <a:fillRect/>
          </a:stretch>
        </p:blipFill>
        <p:spPr bwMode="auto">
          <a:xfrm>
            <a:off x="611188" y="5589588"/>
            <a:ext cx="3324225" cy="504825"/>
          </a:xfrm>
          <a:prstGeom prst="rect">
            <a:avLst/>
          </a:prstGeom>
          <a:noFill/>
          <a:ln w="9525">
            <a:noFill/>
            <a:miter lim="800000"/>
            <a:headEnd/>
            <a:tailEnd/>
          </a:ln>
        </p:spPr>
      </p:pic>
      <p:pic>
        <p:nvPicPr>
          <p:cNvPr id="73735" name="Picture 7" descr="Untitled-6"/>
          <p:cNvPicPr>
            <a:picLocks noChangeAspect="1" noChangeArrowheads="1"/>
          </p:cNvPicPr>
          <p:nvPr/>
        </p:nvPicPr>
        <p:blipFill>
          <a:blip r:embed="rId4" cstate="print">
            <a:grayscl/>
          </a:blip>
          <a:srcRect/>
          <a:stretch>
            <a:fillRect/>
          </a:stretch>
        </p:blipFill>
        <p:spPr bwMode="auto">
          <a:xfrm>
            <a:off x="5076825" y="5589588"/>
            <a:ext cx="3181350" cy="514350"/>
          </a:xfrm>
          <a:prstGeom prst="rect">
            <a:avLst/>
          </a:prstGeom>
          <a:noFill/>
          <a:ln w="9525">
            <a:noFill/>
            <a:miter lim="800000"/>
            <a:headEnd/>
            <a:tailEnd/>
          </a:ln>
        </p:spPr>
      </p:pic>
      <p:sp>
        <p:nvSpPr>
          <p:cNvPr id="73736" name="Rectangle 9"/>
          <p:cNvSpPr>
            <a:spLocks noGrp="1" noChangeArrowheads="1"/>
          </p:cNvSpPr>
          <p:nvPr>
            <p:ph type="title"/>
          </p:nvPr>
        </p:nvSpPr>
        <p:spPr>
          <a:noFill/>
        </p:spPr>
        <p:txBody>
          <a:bodyPr/>
          <a:lstStyle/>
          <a:p>
            <a:pPr eaLnBrk="1" hangingPunct="1"/>
            <a:r>
              <a:rPr lang="pl-PL" smtClean="0"/>
              <a:t>Funkcja logistyczna</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Symbol zastępczy stopki 3"/>
          <p:cNvSpPr>
            <a:spLocks noGrp="1"/>
          </p:cNvSpPr>
          <p:nvPr>
            <p:ph type="ftr" sz="quarter" idx="10"/>
          </p:nvPr>
        </p:nvSpPr>
        <p:spPr>
          <a:noFill/>
        </p:spPr>
        <p:txBody>
          <a:bodyPr/>
          <a:lstStyle/>
          <a:p>
            <a:r>
              <a:rPr lang="pl-PL"/>
              <a:t>KISIM, WIMiIP, AGH</a:t>
            </a:r>
          </a:p>
        </p:txBody>
      </p:sp>
      <p:sp>
        <p:nvSpPr>
          <p:cNvPr id="4104" name="Rectangle 2"/>
          <p:cNvSpPr>
            <a:spLocks noGrp="1" noChangeArrowheads="1"/>
          </p:cNvSpPr>
          <p:nvPr>
            <p:ph type="title"/>
          </p:nvPr>
        </p:nvSpPr>
        <p:spPr/>
        <p:txBody>
          <a:bodyPr/>
          <a:lstStyle/>
          <a:p>
            <a:pPr eaLnBrk="1" hangingPunct="1"/>
            <a:r>
              <a:rPr lang="pl-PL" smtClean="0"/>
              <a:t>Interpretacja</a:t>
            </a:r>
          </a:p>
        </p:txBody>
      </p:sp>
      <p:sp>
        <p:nvSpPr>
          <p:cNvPr id="4105" name="Rectangle 3"/>
          <p:cNvSpPr>
            <a:spLocks noGrp="1" noChangeArrowheads="1"/>
          </p:cNvSpPr>
          <p:nvPr>
            <p:ph type="body" idx="1"/>
          </p:nvPr>
        </p:nvSpPr>
        <p:spPr/>
        <p:txBody>
          <a:bodyPr/>
          <a:lstStyle/>
          <a:p>
            <a:pPr eaLnBrk="1" hangingPunct="1"/>
            <a:r>
              <a:rPr lang="pl-PL" smtClean="0"/>
              <a:t>Wartości oszacowanych współczynników nie podlegają interpretacji.</a:t>
            </a:r>
          </a:p>
          <a:p>
            <a:pPr eaLnBrk="1" hangingPunct="1"/>
            <a:r>
              <a:rPr lang="pl-PL" smtClean="0"/>
              <a:t>Interpretacji podlega natomiast wyrażenie zwane ilorazem szans:</a:t>
            </a:r>
          </a:p>
          <a:p>
            <a:pPr eaLnBrk="1" hangingPunct="1"/>
            <a:endParaRPr lang="pl-PL" smtClean="0"/>
          </a:p>
          <a:p>
            <a:pPr eaLnBrk="1" hangingPunct="1"/>
            <a:endParaRPr lang="pl-PL" smtClean="0"/>
          </a:p>
          <a:p>
            <a:pPr eaLnBrk="1" hangingPunct="1"/>
            <a:r>
              <a:rPr lang="pl-PL" smtClean="0"/>
              <a:t>Wyrażenie        to relatywna zmiana możliwości wystąpienia zdarzenia pod wpływem czynnika opisanego przez zmienną        Stąd, jeśli        &lt;0, to czynnik jest ograniczający, w przeciwnym wypadku – stymulujący </a:t>
            </a:r>
          </a:p>
          <a:p>
            <a:pPr eaLnBrk="1" hangingPunct="1"/>
            <a:endParaRPr lang="pl-PL" smtClean="0"/>
          </a:p>
        </p:txBody>
      </p:sp>
      <p:graphicFrame>
        <p:nvGraphicFramePr>
          <p:cNvPr id="4098" name="Object 4"/>
          <p:cNvGraphicFramePr>
            <a:graphicFrameLocks noChangeAspect="1"/>
          </p:cNvGraphicFramePr>
          <p:nvPr/>
        </p:nvGraphicFramePr>
        <p:xfrm>
          <a:off x="1331913" y="2997200"/>
          <a:ext cx="1766887" cy="1185863"/>
        </p:xfrm>
        <a:graphic>
          <a:graphicData uri="http://schemas.openxmlformats.org/presentationml/2006/ole">
            <p:oleObj spid="_x0000_s110594" name="Równanie" r:id="rId3" imgW="647640" imgH="431640" progId="">
              <p:embed/>
            </p:oleObj>
          </a:graphicData>
        </a:graphic>
      </p:graphicFrame>
      <p:graphicFrame>
        <p:nvGraphicFramePr>
          <p:cNvPr id="4099" name="Object 5"/>
          <p:cNvGraphicFramePr>
            <a:graphicFrameLocks noChangeAspect="1"/>
          </p:cNvGraphicFramePr>
          <p:nvPr/>
        </p:nvGraphicFramePr>
        <p:xfrm>
          <a:off x="3941763" y="3213100"/>
          <a:ext cx="3276600" cy="574675"/>
        </p:xfrm>
        <a:graphic>
          <a:graphicData uri="http://schemas.openxmlformats.org/presentationml/2006/ole">
            <p:oleObj spid="_x0000_s110595" name="Równanie" r:id="rId4" imgW="1143000" imgH="203040" progId="">
              <p:embed/>
            </p:oleObj>
          </a:graphicData>
        </a:graphic>
      </p:graphicFrame>
      <p:graphicFrame>
        <p:nvGraphicFramePr>
          <p:cNvPr id="4100" name="Object 7"/>
          <p:cNvGraphicFramePr>
            <a:graphicFrameLocks noChangeAspect="1"/>
          </p:cNvGraphicFramePr>
          <p:nvPr/>
        </p:nvGraphicFramePr>
        <p:xfrm>
          <a:off x="2268538" y="4149725"/>
          <a:ext cx="504825" cy="484188"/>
        </p:xfrm>
        <a:graphic>
          <a:graphicData uri="http://schemas.openxmlformats.org/presentationml/2006/ole">
            <p:oleObj spid="_x0000_s110596" name="Równanie" r:id="rId5" imgW="228501" imgH="215806" progId="">
              <p:embed/>
            </p:oleObj>
          </a:graphicData>
        </a:graphic>
      </p:graphicFrame>
      <p:graphicFrame>
        <p:nvGraphicFramePr>
          <p:cNvPr id="4101" name="Object 8"/>
          <p:cNvGraphicFramePr>
            <a:graphicFrameLocks noChangeAspect="1"/>
          </p:cNvGraphicFramePr>
          <p:nvPr/>
        </p:nvGraphicFramePr>
        <p:xfrm>
          <a:off x="8172450" y="4508500"/>
          <a:ext cx="552450" cy="576263"/>
        </p:xfrm>
        <a:graphic>
          <a:graphicData uri="http://schemas.openxmlformats.org/presentationml/2006/ole">
            <p:oleObj spid="_x0000_s110597" name="Równanie" r:id="rId6" imgW="228600" imgH="241300" progId="">
              <p:embed/>
            </p:oleObj>
          </a:graphicData>
        </a:graphic>
      </p:graphicFrame>
      <p:graphicFrame>
        <p:nvGraphicFramePr>
          <p:cNvPr id="4102" name="Object 9"/>
          <p:cNvGraphicFramePr>
            <a:graphicFrameLocks noChangeAspect="1"/>
          </p:cNvGraphicFramePr>
          <p:nvPr/>
        </p:nvGraphicFramePr>
        <p:xfrm>
          <a:off x="2051050" y="4941888"/>
          <a:ext cx="504825" cy="484187"/>
        </p:xfrm>
        <a:graphic>
          <a:graphicData uri="http://schemas.openxmlformats.org/presentationml/2006/ole">
            <p:oleObj spid="_x0000_s110598" name="Równanie" r:id="rId7" imgW="228501" imgH="215806" progId="">
              <p:embed/>
            </p:oleObj>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ymbol zastępczy stopki 3"/>
          <p:cNvSpPr>
            <a:spLocks noGrp="1"/>
          </p:cNvSpPr>
          <p:nvPr>
            <p:ph type="ftr" sz="quarter" idx="10"/>
          </p:nvPr>
        </p:nvSpPr>
        <p:spPr>
          <a:noFill/>
        </p:spPr>
        <p:txBody>
          <a:bodyPr/>
          <a:lstStyle/>
          <a:p>
            <a:r>
              <a:rPr lang="pl-PL"/>
              <a:t>KISIM, WIMiIP, AGH</a:t>
            </a:r>
          </a:p>
        </p:txBody>
      </p:sp>
      <p:sp>
        <p:nvSpPr>
          <p:cNvPr id="5124" name="Rectangle 2"/>
          <p:cNvSpPr>
            <a:spLocks noGrp="1" noChangeArrowheads="1"/>
          </p:cNvSpPr>
          <p:nvPr>
            <p:ph type="title"/>
          </p:nvPr>
        </p:nvSpPr>
        <p:spPr/>
        <p:txBody>
          <a:bodyPr/>
          <a:lstStyle/>
          <a:p>
            <a:pPr eaLnBrk="1" hangingPunct="1"/>
            <a:r>
              <a:rPr lang="pl-PL" smtClean="0"/>
              <a:t>Ocena współczynników regresji</a:t>
            </a:r>
          </a:p>
        </p:txBody>
      </p:sp>
      <p:sp>
        <p:nvSpPr>
          <p:cNvPr id="5125" name="Rectangle 3"/>
          <p:cNvSpPr>
            <a:spLocks noGrp="1" noChangeArrowheads="1"/>
          </p:cNvSpPr>
          <p:nvPr>
            <p:ph type="body" idx="1"/>
          </p:nvPr>
        </p:nvSpPr>
        <p:spPr/>
        <p:txBody>
          <a:bodyPr/>
          <a:lstStyle/>
          <a:p>
            <a:pPr eaLnBrk="1" hangingPunct="1"/>
            <a:r>
              <a:rPr lang="pl-PL" dirty="0" smtClean="0"/>
              <a:t>Ocenie podlega także istotność poszczególnych współczynników regresji za pomocą statystyki </a:t>
            </a:r>
            <a:r>
              <a:rPr lang="pl-PL" dirty="0" err="1" smtClean="0"/>
              <a:t>Walda</a:t>
            </a:r>
            <a:r>
              <a:rPr lang="pl-PL" dirty="0" smtClean="0"/>
              <a:t>:</a:t>
            </a:r>
          </a:p>
          <a:p>
            <a:pPr eaLnBrk="1" hangingPunct="1"/>
            <a:endParaRPr lang="pl-PL" dirty="0" smtClean="0"/>
          </a:p>
          <a:p>
            <a:pPr eaLnBrk="1" hangingPunct="1"/>
            <a:endParaRPr lang="pl-PL" dirty="0" smtClean="0"/>
          </a:p>
          <a:p>
            <a:pPr eaLnBrk="1" hangingPunct="1"/>
            <a:endParaRPr lang="pl-PL" dirty="0" smtClean="0"/>
          </a:p>
          <a:p>
            <a:pPr eaLnBrk="1" hangingPunct="1"/>
            <a:r>
              <a:rPr lang="pl-PL" dirty="0" smtClean="0"/>
              <a:t>Im wyższa wartość statystyki, tym mocniejsze są podstawy do uznania istotności oszacowanego współczynnika.</a:t>
            </a:r>
          </a:p>
        </p:txBody>
      </p:sp>
      <p:sp>
        <p:nvSpPr>
          <p:cNvPr id="5126" name="Rectangle 4"/>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pl-PL"/>
          </a:p>
        </p:txBody>
      </p:sp>
      <p:graphicFrame>
        <p:nvGraphicFramePr>
          <p:cNvPr id="5122" name="Object 5"/>
          <p:cNvGraphicFramePr>
            <a:graphicFrameLocks noChangeAspect="1"/>
          </p:cNvGraphicFramePr>
          <p:nvPr/>
        </p:nvGraphicFramePr>
        <p:xfrm>
          <a:off x="2700338" y="2276475"/>
          <a:ext cx="2233612" cy="1273175"/>
        </p:xfrm>
        <a:graphic>
          <a:graphicData uri="http://schemas.openxmlformats.org/presentationml/2006/ole">
            <p:oleObj spid="_x0000_s111618" name="Równanie" r:id="rId3" imgW="927100" imgH="660400" progId="">
              <p:embed/>
            </p:oleObj>
          </a:graphicData>
        </a:graphic>
      </p:graphicFrame>
      <p:sp>
        <p:nvSpPr>
          <p:cNvPr id="512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2492896"/>
            <a:ext cx="7488237" cy="1656184"/>
          </a:xfrm>
        </p:spPr>
        <p:txBody>
          <a:bodyPr/>
          <a:lstStyle/>
          <a:p>
            <a:r>
              <a:rPr lang="pl-PL" sz="3200" dirty="0" err="1" smtClean="0">
                <a:solidFill>
                  <a:schemeClr val="bg2"/>
                </a:solidFill>
                <a:ea typeface="Gothic" pitchFamily="2"/>
                <a:cs typeface="Lucidasans" pitchFamily="2"/>
              </a:rPr>
              <a:t>multiple</a:t>
            </a:r>
            <a:r>
              <a:rPr lang="pl-PL" sz="3200" dirty="0" smtClean="0">
                <a:solidFill>
                  <a:schemeClr val="bg2"/>
                </a:solidFill>
                <a:ea typeface="Gothic" pitchFamily="2"/>
                <a:cs typeface="Lucidasans" pitchFamily="2"/>
              </a:rPr>
              <a:t> </a:t>
            </a:r>
            <a:r>
              <a:rPr lang="pl-PL" sz="3200" dirty="0" err="1" smtClean="0">
                <a:solidFill>
                  <a:srgbClr val="000000"/>
                </a:solidFill>
                <a:ea typeface="Gothic" pitchFamily="2"/>
                <a:cs typeface="Lucidasans" pitchFamily="2"/>
              </a:rPr>
              <a:t>classifiers</a:t>
            </a:r>
            <a:r>
              <a:rPr lang="pl-PL" dirty="0" smtClean="0">
                <a:solidFill>
                  <a:srgbClr val="000000"/>
                </a:solidFill>
                <a:ea typeface="Gothic" pitchFamily="2"/>
                <a:cs typeface="Lucidasans" pitchFamily="2"/>
              </a:rPr>
              <a:t/>
            </a:r>
            <a:br>
              <a:rPr lang="pl-PL" dirty="0" smtClean="0">
                <a:solidFill>
                  <a:srgbClr val="000000"/>
                </a:solidFill>
                <a:ea typeface="Gothic" pitchFamily="2"/>
                <a:cs typeface="Lucidasans" pitchFamily="2"/>
              </a:rPr>
            </a:br>
            <a:r>
              <a:rPr lang="pl-PL" dirty="0" err="1" smtClean="0">
                <a:solidFill>
                  <a:schemeClr val="bg2"/>
                </a:solidFill>
                <a:ea typeface="Gothic" pitchFamily="2"/>
                <a:cs typeface="Lucidasans" pitchFamily="2"/>
              </a:rPr>
              <a:t>multistrategy</a:t>
            </a:r>
            <a:r>
              <a:rPr lang="pl-PL" dirty="0" smtClean="0">
                <a:solidFill>
                  <a:srgbClr val="000000"/>
                </a:solidFill>
                <a:ea typeface="Gothic" pitchFamily="2"/>
                <a:cs typeface="Lucidasans" pitchFamily="2"/>
              </a:rPr>
              <a:t> learning </a:t>
            </a:r>
            <a:br>
              <a:rPr lang="pl-PL" dirty="0" smtClean="0">
                <a:solidFill>
                  <a:srgbClr val="000000"/>
                </a:solidFill>
                <a:ea typeface="Gothic" pitchFamily="2"/>
                <a:cs typeface="Lucidasans" pitchFamily="2"/>
              </a:rPr>
            </a:br>
            <a:r>
              <a:rPr lang="pl-PL" sz="2400" dirty="0" err="1" smtClean="0">
                <a:solidFill>
                  <a:schemeClr val="bg2"/>
                </a:solidFill>
                <a:ea typeface="Gothic" pitchFamily="2"/>
                <a:cs typeface="Lucidasans" pitchFamily="2"/>
              </a:rPr>
              <a:t>combined</a:t>
            </a:r>
            <a:r>
              <a:rPr lang="pl-PL" sz="2400" dirty="0" smtClean="0">
                <a:solidFill>
                  <a:srgbClr val="000000"/>
                </a:solidFill>
                <a:ea typeface="Gothic" pitchFamily="2"/>
                <a:cs typeface="Lucidasans" pitchFamily="2"/>
              </a:rPr>
              <a:t> </a:t>
            </a:r>
            <a:r>
              <a:rPr lang="pl-PL" sz="2400" dirty="0" err="1" smtClean="0">
                <a:solidFill>
                  <a:srgbClr val="000000"/>
                </a:solidFill>
                <a:ea typeface="Gothic" pitchFamily="2"/>
                <a:cs typeface="Lucidasans" pitchFamily="2"/>
              </a:rPr>
              <a:t>approach</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Multiple</a:t>
            </a:r>
            <a:r>
              <a:rPr lang="pl-PL" dirty="0" smtClean="0"/>
              <a:t> </a:t>
            </a:r>
            <a:r>
              <a:rPr lang="pl-PL" dirty="0" err="1" smtClean="0"/>
              <a:t>classifiers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1074" name="Picture 2"/>
          <p:cNvPicPr>
            <a:picLocks noGrp="1" noChangeAspect="1" noChangeArrowheads="1"/>
          </p:cNvPicPr>
          <p:nvPr>
            <p:ph idx="1"/>
          </p:nvPr>
        </p:nvPicPr>
        <p:blipFill>
          <a:blip r:embed="rId2" cstate="print"/>
          <a:srcRect/>
          <a:stretch>
            <a:fillRect/>
          </a:stretch>
        </p:blipFill>
        <p:spPr bwMode="auto">
          <a:xfrm>
            <a:off x="1768827" y="1396510"/>
            <a:ext cx="5628572" cy="4857143"/>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Different approaches to create multiple systems </a:t>
            </a:r>
            <a:endParaRPr lang="pl-PL" dirty="0"/>
          </a:p>
        </p:txBody>
      </p:sp>
      <p:sp>
        <p:nvSpPr>
          <p:cNvPr id="3" name="Symbol zastępczy zawartości 2"/>
          <p:cNvSpPr>
            <a:spLocks noGrp="1"/>
          </p:cNvSpPr>
          <p:nvPr>
            <p:ph idx="1"/>
          </p:nvPr>
        </p:nvSpPr>
        <p:spPr/>
        <p:txBody>
          <a:bodyPr>
            <a:normAutofit lnSpcReduction="10000"/>
          </a:bodyPr>
          <a:lstStyle/>
          <a:p>
            <a:pPr>
              <a:buNone/>
            </a:pPr>
            <a:r>
              <a:rPr lang="pl-PL" dirty="0" err="1" smtClean="0">
                <a:solidFill>
                  <a:srgbClr val="C00000"/>
                </a:solidFill>
              </a:rPr>
              <a:t>Homogeneous</a:t>
            </a:r>
            <a:r>
              <a:rPr lang="pl-PL" dirty="0" smtClean="0">
                <a:solidFill>
                  <a:srgbClr val="C00000"/>
                </a:solidFill>
              </a:rPr>
              <a:t> </a:t>
            </a:r>
            <a:r>
              <a:rPr lang="pl-PL" dirty="0" err="1" smtClean="0">
                <a:solidFill>
                  <a:srgbClr val="C00000"/>
                </a:solidFill>
              </a:rPr>
              <a:t>classifiers</a:t>
            </a:r>
            <a:r>
              <a:rPr lang="pl-PL" dirty="0" smtClean="0"/>
              <a:t> – </a:t>
            </a:r>
            <a:r>
              <a:rPr lang="pl-PL" dirty="0" err="1" smtClean="0"/>
              <a:t>use</a:t>
            </a:r>
            <a:r>
              <a:rPr lang="pl-PL" dirty="0" smtClean="0"/>
              <a:t> of </a:t>
            </a:r>
            <a:r>
              <a:rPr lang="pl-PL" dirty="0" err="1" smtClean="0"/>
              <a:t>the</a:t>
            </a:r>
            <a:r>
              <a:rPr lang="pl-PL" dirty="0" smtClean="0"/>
              <a:t> same </a:t>
            </a:r>
            <a:r>
              <a:rPr lang="pl-PL" dirty="0" err="1" smtClean="0"/>
              <a:t>algorithm</a:t>
            </a:r>
            <a:r>
              <a:rPr lang="pl-PL" dirty="0" smtClean="0"/>
              <a:t> </a:t>
            </a:r>
            <a:r>
              <a:rPr lang="pl-PL" dirty="0" err="1" smtClean="0"/>
              <a:t>over</a:t>
            </a:r>
            <a:r>
              <a:rPr lang="pl-PL" dirty="0" smtClean="0"/>
              <a:t> </a:t>
            </a:r>
            <a:r>
              <a:rPr lang="pl-PL" dirty="0" err="1" smtClean="0"/>
              <a:t>diversified</a:t>
            </a:r>
            <a:r>
              <a:rPr lang="pl-PL" dirty="0" smtClean="0"/>
              <a:t> data </a:t>
            </a:r>
            <a:r>
              <a:rPr lang="pl-PL" dirty="0" err="1" smtClean="0"/>
              <a:t>sets</a:t>
            </a:r>
            <a:r>
              <a:rPr lang="pl-PL" dirty="0" smtClean="0"/>
              <a:t> </a:t>
            </a:r>
          </a:p>
          <a:p>
            <a:pPr lvl="1">
              <a:spcBef>
                <a:spcPts val="0"/>
              </a:spcBef>
            </a:pPr>
            <a:r>
              <a:rPr lang="pl-PL" dirty="0" err="1" smtClean="0"/>
              <a:t>Bagging</a:t>
            </a:r>
            <a:r>
              <a:rPr lang="pl-PL" dirty="0" smtClean="0"/>
              <a:t> (</a:t>
            </a:r>
            <a:r>
              <a:rPr lang="pl-PL" dirty="0" err="1" smtClean="0"/>
              <a:t>Breiman</a:t>
            </a:r>
            <a:r>
              <a:rPr lang="pl-PL" dirty="0" smtClean="0"/>
              <a:t>): </a:t>
            </a:r>
            <a:r>
              <a:rPr lang="pl-PL" dirty="0" err="1" smtClean="0"/>
              <a:t>Bootstrap</a:t>
            </a:r>
            <a:r>
              <a:rPr lang="pl-PL" dirty="0" smtClean="0"/>
              <a:t> </a:t>
            </a:r>
            <a:r>
              <a:rPr lang="pl-PL" dirty="0" err="1" smtClean="0"/>
              <a:t>aggregation</a:t>
            </a:r>
            <a:r>
              <a:rPr lang="pl-PL" dirty="0" smtClean="0"/>
              <a:t> </a:t>
            </a:r>
          </a:p>
          <a:p>
            <a:pPr lvl="1">
              <a:spcBef>
                <a:spcPts val="0"/>
              </a:spcBef>
            </a:pPr>
            <a:r>
              <a:rPr lang="pl-PL" dirty="0" err="1" smtClean="0"/>
              <a:t>Boosting</a:t>
            </a:r>
            <a:r>
              <a:rPr lang="pl-PL" dirty="0" smtClean="0"/>
              <a:t> (Freund, </a:t>
            </a:r>
            <a:r>
              <a:rPr lang="pl-PL" dirty="0" err="1" smtClean="0"/>
              <a:t>Schapire</a:t>
            </a:r>
            <a:r>
              <a:rPr lang="pl-PL" dirty="0" smtClean="0"/>
              <a:t>): </a:t>
            </a:r>
            <a:r>
              <a:rPr lang="pl-PL" dirty="0" err="1" smtClean="0"/>
              <a:t>AdaBoost</a:t>
            </a:r>
            <a:r>
              <a:rPr lang="pl-PL" dirty="0" smtClean="0"/>
              <a:t>, </a:t>
            </a:r>
            <a:br>
              <a:rPr lang="pl-PL" dirty="0" smtClean="0"/>
            </a:br>
            <a:r>
              <a:rPr lang="en-US" dirty="0" smtClean="0">
                <a:solidFill>
                  <a:schemeClr val="bg2"/>
                </a:solidFill>
              </a:rPr>
              <a:t>changing the distribution of training examples</a:t>
            </a:r>
            <a:r>
              <a:rPr lang="pl-PL" dirty="0" smtClean="0"/>
              <a:t> </a:t>
            </a:r>
          </a:p>
          <a:p>
            <a:pPr lvl="1">
              <a:spcBef>
                <a:spcPts val="0"/>
              </a:spcBef>
            </a:pPr>
            <a:r>
              <a:rPr lang="pl-PL" dirty="0" err="1" smtClean="0"/>
              <a:t>Multiple</a:t>
            </a:r>
            <a:r>
              <a:rPr lang="pl-PL" dirty="0" smtClean="0"/>
              <a:t> </a:t>
            </a:r>
            <a:r>
              <a:rPr lang="pl-PL" dirty="0" err="1" smtClean="0"/>
              <a:t>partitioned</a:t>
            </a:r>
            <a:r>
              <a:rPr lang="pl-PL" dirty="0" smtClean="0"/>
              <a:t> data </a:t>
            </a:r>
          </a:p>
          <a:p>
            <a:pPr lvl="1">
              <a:spcBef>
                <a:spcPts val="0"/>
              </a:spcBef>
            </a:pPr>
            <a:r>
              <a:rPr lang="pl-PL" dirty="0" err="1" smtClean="0"/>
              <a:t>Multi-class</a:t>
            </a:r>
            <a:r>
              <a:rPr lang="pl-PL" dirty="0" smtClean="0"/>
              <a:t> </a:t>
            </a:r>
            <a:r>
              <a:rPr lang="pl-PL" dirty="0" err="1" smtClean="0"/>
              <a:t>specialized</a:t>
            </a:r>
            <a:r>
              <a:rPr lang="pl-PL" dirty="0" smtClean="0"/>
              <a:t> systems, (</a:t>
            </a:r>
            <a:r>
              <a:rPr lang="pl-PL" dirty="0" err="1" smtClean="0"/>
              <a:t>e.g</a:t>
            </a:r>
            <a:r>
              <a:rPr lang="pl-PL" dirty="0" smtClean="0"/>
              <a:t>. ECOC </a:t>
            </a:r>
            <a:r>
              <a:rPr lang="pl-PL" dirty="0" err="1" smtClean="0"/>
              <a:t>pairwise</a:t>
            </a:r>
            <a:r>
              <a:rPr lang="pl-PL" dirty="0" smtClean="0"/>
              <a:t> </a:t>
            </a:r>
            <a:r>
              <a:rPr lang="pl-PL" dirty="0" err="1" smtClean="0"/>
              <a:t>classification</a:t>
            </a:r>
            <a:r>
              <a:rPr lang="pl-PL" dirty="0" smtClean="0"/>
              <a:t>) </a:t>
            </a:r>
          </a:p>
          <a:p>
            <a:pPr>
              <a:buNone/>
            </a:pPr>
            <a:r>
              <a:rPr lang="pl-PL" dirty="0" err="1" smtClean="0">
                <a:solidFill>
                  <a:srgbClr val="C00000"/>
                </a:solidFill>
              </a:rPr>
              <a:t>Heterogeneous</a:t>
            </a:r>
            <a:r>
              <a:rPr lang="pl-PL" dirty="0" smtClean="0">
                <a:solidFill>
                  <a:srgbClr val="C00000"/>
                </a:solidFill>
              </a:rPr>
              <a:t> </a:t>
            </a:r>
            <a:r>
              <a:rPr lang="pl-PL" dirty="0" err="1" smtClean="0">
                <a:solidFill>
                  <a:srgbClr val="C00000"/>
                </a:solidFill>
              </a:rPr>
              <a:t>classifiers</a:t>
            </a:r>
            <a:r>
              <a:rPr lang="pl-PL" dirty="0" smtClean="0"/>
              <a:t> – </a:t>
            </a:r>
            <a:r>
              <a:rPr lang="pl-PL" dirty="0" err="1" smtClean="0"/>
              <a:t>different</a:t>
            </a:r>
            <a:r>
              <a:rPr lang="pl-PL" dirty="0" smtClean="0"/>
              <a:t> learning </a:t>
            </a:r>
            <a:r>
              <a:rPr lang="pl-PL" dirty="0" err="1" smtClean="0"/>
              <a:t>algorithms</a:t>
            </a:r>
            <a:r>
              <a:rPr lang="pl-PL" dirty="0" smtClean="0"/>
              <a:t> </a:t>
            </a:r>
            <a:r>
              <a:rPr lang="pl-PL" dirty="0" err="1" smtClean="0"/>
              <a:t>over</a:t>
            </a:r>
            <a:r>
              <a:rPr lang="pl-PL" dirty="0" smtClean="0"/>
              <a:t> </a:t>
            </a:r>
            <a:r>
              <a:rPr lang="pl-PL" dirty="0" err="1" smtClean="0"/>
              <a:t>the</a:t>
            </a:r>
            <a:r>
              <a:rPr lang="pl-PL" dirty="0" smtClean="0"/>
              <a:t> same data </a:t>
            </a:r>
          </a:p>
          <a:p>
            <a:pPr lvl="1">
              <a:spcBef>
                <a:spcPts val="0"/>
              </a:spcBef>
            </a:pPr>
            <a:r>
              <a:rPr lang="pl-PL" dirty="0" err="1" smtClean="0"/>
              <a:t>Voting</a:t>
            </a:r>
            <a:r>
              <a:rPr lang="pl-PL" dirty="0" smtClean="0"/>
              <a:t> </a:t>
            </a:r>
            <a:r>
              <a:rPr lang="pl-PL" dirty="0" err="1" smtClean="0"/>
              <a:t>or</a:t>
            </a:r>
            <a:r>
              <a:rPr lang="pl-PL" dirty="0" smtClean="0"/>
              <a:t> </a:t>
            </a:r>
            <a:r>
              <a:rPr lang="pl-PL" dirty="0" err="1" smtClean="0"/>
              <a:t>rule-fixed</a:t>
            </a:r>
            <a:r>
              <a:rPr lang="pl-PL" dirty="0" smtClean="0"/>
              <a:t> </a:t>
            </a:r>
            <a:r>
              <a:rPr lang="pl-PL" dirty="0" err="1" smtClean="0"/>
              <a:t>aggregation</a:t>
            </a:r>
            <a:r>
              <a:rPr lang="pl-PL" dirty="0" smtClean="0"/>
              <a:t> </a:t>
            </a:r>
          </a:p>
          <a:p>
            <a:pPr lvl="1">
              <a:spcBef>
                <a:spcPts val="0"/>
              </a:spcBef>
            </a:pPr>
            <a:r>
              <a:rPr lang="pl-PL" dirty="0" err="1" smtClean="0"/>
              <a:t>Stacked</a:t>
            </a:r>
            <a:r>
              <a:rPr lang="pl-PL" dirty="0" smtClean="0"/>
              <a:t> </a:t>
            </a:r>
            <a:r>
              <a:rPr lang="pl-PL" dirty="0" err="1" smtClean="0"/>
              <a:t>generalization</a:t>
            </a:r>
            <a:r>
              <a:rPr lang="pl-PL" dirty="0" smtClean="0"/>
              <a:t> </a:t>
            </a:r>
            <a:r>
              <a:rPr lang="pl-PL" dirty="0" err="1" smtClean="0"/>
              <a:t>or</a:t>
            </a:r>
            <a:r>
              <a:rPr lang="pl-PL" dirty="0" smtClean="0"/>
              <a:t> meta-learning</a:t>
            </a:r>
            <a:r>
              <a:rPr lang="pl-PL" sz="2000" dirty="0" smtClean="0">
                <a:solidFill>
                  <a:schemeClr val="bg2"/>
                </a:solidFill>
              </a:rPr>
              <a:t>: </a:t>
            </a:r>
            <a:br>
              <a:rPr lang="pl-PL" sz="2000" dirty="0" smtClean="0">
                <a:solidFill>
                  <a:schemeClr val="bg2"/>
                </a:solidFill>
              </a:rPr>
            </a:br>
            <a:r>
              <a:rPr lang="en-US" sz="2000" dirty="0" smtClean="0">
                <a:solidFill>
                  <a:schemeClr val="bg2"/>
                </a:solidFill>
              </a:rPr>
              <a:t>Predictions of base learners (level-0 models) are used as input for meta learner (level-1 model)</a:t>
            </a:r>
            <a:endParaRPr lang="pl-PL" dirty="0">
              <a:solidFill>
                <a:schemeClr val="bg2"/>
              </a:solidFill>
            </a:endParaRP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2"/>
            <a:ext cx="7488237" cy="719807"/>
          </a:xfrm>
        </p:spPr>
        <p:txBody>
          <a:bodyPr/>
          <a:lstStyle/>
          <a:p>
            <a:r>
              <a:rPr lang="pl-PL" dirty="0" err="1" smtClean="0"/>
              <a:t>some</a:t>
            </a:r>
            <a:r>
              <a:rPr lang="pl-PL" dirty="0" smtClean="0"/>
              <a:t> </a:t>
            </a:r>
            <a:r>
              <a:rPr lang="pl-PL" dirty="0" err="1" smtClean="0"/>
              <a:t>practical</a:t>
            </a:r>
            <a:r>
              <a:rPr lang="pl-PL" dirty="0" smtClean="0"/>
              <a:t> </a:t>
            </a:r>
            <a:r>
              <a:rPr lang="pl-PL" dirty="0" err="1" smtClean="0"/>
              <a:t>advices</a:t>
            </a:r>
            <a:r>
              <a:rPr lang="pl-PL" dirty="0" smtClean="0"/>
              <a:t> </a:t>
            </a:r>
            <a:br>
              <a:rPr lang="pl-PL" dirty="0" smtClean="0"/>
            </a:br>
            <a:r>
              <a:rPr lang="pl-PL" sz="2000" dirty="0" smtClean="0">
                <a:solidFill>
                  <a:schemeClr val="bg2"/>
                </a:solidFill>
              </a:rPr>
              <a:t>prof. Jerzy Stefanowski</a:t>
            </a:r>
            <a:endParaRPr lang="pl-PL" dirty="0">
              <a:solidFill>
                <a:schemeClr val="bg2"/>
              </a:solidFill>
            </a:endParaRPr>
          </a:p>
        </p:txBody>
      </p:sp>
      <p:sp>
        <p:nvSpPr>
          <p:cNvPr id="3" name="Symbol zastępczy zawartości 2"/>
          <p:cNvSpPr>
            <a:spLocks noGrp="1"/>
          </p:cNvSpPr>
          <p:nvPr>
            <p:ph idx="1"/>
          </p:nvPr>
        </p:nvSpPr>
        <p:spPr/>
        <p:txBody>
          <a:bodyPr/>
          <a:lstStyle/>
          <a:p>
            <a:r>
              <a:rPr lang="en-US" dirty="0" smtClean="0"/>
              <a:t>If the classifier is unstable (</a:t>
            </a:r>
            <a:r>
              <a:rPr lang="en-US" dirty="0" err="1" smtClean="0"/>
              <a:t>i.e</a:t>
            </a:r>
            <a:r>
              <a:rPr lang="en-US" dirty="0" smtClean="0"/>
              <a:t>, decision trees) then apply bagging </a:t>
            </a:r>
            <a:endParaRPr lang="pl-PL" dirty="0" smtClean="0"/>
          </a:p>
          <a:p>
            <a:r>
              <a:rPr lang="en-US" dirty="0" smtClean="0"/>
              <a:t>If the classifier is stable and simple (e.g. Naïve </a:t>
            </a:r>
            <a:r>
              <a:rPr lang="en-US" dirty="0" err="1" smtClean="0"/>
              <a:t>Bayes</a:t>
            </a:r>
            <a:r>
              <a:rPr lang="en-US" dirty="0" smtClean="0"/>
              <a:t>) then apply boosting</a:t>
            </a:r>
            <a:endParaRPr lang="pl-PL" dirty="0" smtClean="0"/>
          </a:p>
          <a:p>
            <a:r>
              <a:rPr lang="en-US" dirty="0" smtClean="0"/>
              <a:t>If the classifier is stable and very complex (e.g. Neural Network) then apply randomization injection</a:t>
            </a:r>
            <a:endParaRPr lang="pl-PL" dirty="0" smtClean="0"/>
          </a:p>
          <a:p>
            <a:r>
              <a:rPr lang="en-US" dirty="0" smtClean="0"/>
              <a:t>If you have many classes and a binary classifier then try </a:t>
            </a:r>
            <a:r>
              <a:rPr lang="en-US" dirty="0" err="1" smtClean="0"/>
              <a:t>errorcorrecting</a:t>
            </a:r>
            <a:r>
              <a:rPr lang="en-US" dirty="0" smtClean="0"/>
              <a:t> codes</a:t>
            </a:r>
            <a:r>
              <a:rPr lang="pl-PL" dirty="0" smtClean="0"/>
              <a:t>.</a:t>
            </a:r>
            <a:r>
              <a:rPr lang="en-US" dirty="0" smtClean="0"/>
              <a:t> </a:t>
            </a:r>
            <a:endParaRPr lang="pl-PL" dirty="0" smtClean="0"/>
          </a:p>
          <a:p>
            <a:r>
              <a:rPr lang="en-US" dirty="0" smtClean="0"/>
              <a:t>If it does not work then use a complex binary classifier!</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latin typeface="Calibri Light" pitchFamily="34" charset="0"/>
              </a:rPr>
              <a:t>KISIM, WIMiIP, AGH</a:t>
            </a:r>
          </a:p>
        </p:txBody>
      </p:sp>
      <p:sp>
        <p:nvSpPr>
          <p:cNvPr id="74755" name="Rectangle 2"/>
          <p:cNvSpPr>
            <a:spLocks noGrp="1" noChangeArrowheads="1"/>
          </p:cNvSpPr>
          <p:nvPr>
            <p:ph type="title"/>
          </p:nvPr>
        </p:nvSpPr>
        <p:spPr/>
        <p:txBody>
          <a:bodyPr/>
          <a:lstStyle/>
          <a:p>
            <a:pPr eaLnBrk="1" hangingPunct="1"/>
            <a:r>
              <a:rPr lang="pl-PL" dirty="0" smtClean="0">
                <a:latin typeface="Calibri Light" pitchFamily="34" charset="0"/>
              </a:rPr>
              <a:t>Pewność reguł (ufność reguły, dokładność)</a:t>
            </a:r>
          </a:p>
        </p:txBody>
      </p:sp>
      <p:pic>
        <p:nvPicPr>
          <p:cNvPr id="160769" name="Picture 1"/>
          <p:cNvPicPr>
            <a:picLocks noChangeAspect="1" noChangeArrowheads="1"/>
          </p:cNvPicPr>
          <p:nvPr/>
        </p:nvPicPr>
        <p:blipFill>
          <a:blip r:embed="rId2" cstate="print"/>
          <a:srcRect/>
          <a:stretch>
            <a:fillRect/>
          </a:stretch>
        </p:blipFill>
        <p:spPr bwMode="auto">
          <a:xfrm>
            <a:off x="179512" y="1052736"/>
            <a:ext cx="6124575" cy="4953000"/>
          </a:xfrm>
          <a:prstGeom prst="rect">
            <a:avLst/>
          </a:prstGeom>
          <a:noFill/>
          <a:ln w="9525">
            <a:noFill/>
            <a:miter lim="800000"/>
            <a:headEnd/>
            <a:tailEnd/>
          </a:ln>
        </p:spPr>
      </p:pic>
      <p:pic>
        <p:nvPicPr>
          <p:cNvPr id="160770" name="Picture 2"/>
          <p:cNvPicPr>
            <a:picLocks noChangeAspect="1" noChangeArrowheads="1"/>
          </p:cNvPicPr>
          <p:nvPr/>
        </p:nvPicPr>
        <p:blipFill>
          <a:blip r:embed="rId3" cstate="print"/>
          <a:srcRect/>
          <a:stretch>
            <a:fillRect/>
          </a:stretch>
        </p:blipFill>
        <p:spPr bwMode="auto">
          <a:xfrm>
            <a:off x="251520" y="5517232"/>
            <a:ext cx="2828925" cy="923925"/>
          </a:xfrm>
          <a:prstGeom prst="rect">
            <a:avLst/>
          </a:prstGeom>
          <a:noFill/>
          <a:ln w="9525">
            <a:noFill/>
            <a:miter lim="800000"/>
            <a:headEnd/>
            <a:tailEnd/>
          </a:ln>
        </p:spPr>
      </p:pic>
      <p:sp>
        <p:nvSpPr>
          <p:cNvPr id="8" name="AutoShape 5"/>
          <p:cNvSpPr>
            <a:spLocks noChangeArrowheads="1"/>
          </p:cNvSpPr>
          <p:nvPr/>
        </p:nvSpPr>
        <p:spPr bwMode="auto">
          <a:xfrm>
            <a:off x="1547664" y="5877272"/>
            <a:ext cx="1584325" cy="36004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9" name="AutoShape 5"/>
          <p:cNvSpPr>
            <a:spLocks noChangeArrowheads="1"/>
          </p:cNvSpPr>
          <p:nvPr/>
        </p:nvSpPr>
        <p:spPr bwMode="auto">
          <a:xfrm>
            <a:off x="3275856" y="3501008"/>
            <a:ext cx="2016224" cy="28733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0" name="AutoShape 5"/>
          <p:cNvSpPr>
            <a:spLocks noChangeArrowheads="1"/>
          </p:cNvSpPr>
          <p:nvPr/>
        </p:nvSpPr>
        <p:spPr bwMode="auto">
          <a:xfrm>
            <a:off x="4355976" y="5229200"/>
            <a:ext cx="2016224" cy="28803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4756" name="Rectangle 3"/>
          <p:cNvSpPr>
            <a:spLocks noGrp="1" noChangeArrowheads="1"/>
          </p:cNvSpPr>
          <p:nvPr>
            <p:ph type="body" idx="1"/>
          </p:nvPr>
        </p:nvSpPr>
        <p:spPr>
          <a:xfrm>
            <a:off x="5580113" y="2204864"/>
            <a:ext cx="3117800" cy="1080120"/>
          </a:xfrm>
          <a:ln>
            <a:solidFill>
              <a:srgbClr val="006699"/>
            </a:solidFill>
          </a:ln>
        </p:spPr>
        <p:style>
          <a:lnRef idx="2">
            <a:schemeClr val="accent2"/>
          </a:lnRef>
          <a:fillRef idx="1">
            <a:schemeClr val="lt1"/>
          </a:fillRef>
          <a:effectRef idx="0">
            <a:schemeClr val="accent2"/>
          </a:effectRef>
          <a:fontRef idx="minor">
            <a:schemeClr val="dk1"/>
          </a:fontRef>
        </p:style>
        <p:txBody>
          <a:bodyPr/>
          <a:lstStyle/>
          <a:p>
            <a:pPr eaLnBrk="1" hangingPunct="1"/>
            <a:r>
              <a:rPr lang="pl-PL" sz="2000" dirty="0" smtClean="0">
                <a:latin typeface="Calibri Light" pitchFamily="34" charset="0"/>
              </a:rPr>
              <a:t>stopień magistra daje mężczyznom 70,38% szans na zarobki pow.50tys</a:t>
            </a:r>
          </a:p>
        </p:txBody>
      </p:sp>
      <p:cxnSp>
        <p:nvCxnSpPr>
          <p:cNvPr id="12" name="Łącznik prosty ze strzałką 11"/>
          <p:cNvCxnSpPr>
            <a:stCxn id="74756" idx="1"/>
          </p:cNvCxnSpPr>
          <p:nvPr/>
        </p:nvCxnSpPr>
        <p:spPr bwMode="auto">
          <a:xfrm flipH="1">
            <a:off x="5220073" y="2744924"/>
            <a:ext cx="360040" cy="828092"/>
          </a:xfrm>
          <a:prstGeom prst="straightConnector1">
            <a:avLst/>
          </a:prstGeom>
          <a:solidFill>
            <a:srgbClr val="006699">
              <a:alpha val="20000"/>
            </a:srgbClr>
          </a:solidFill>
          <a:ln w="9525" cap="flat" cmpd="sng" algn="ctr">
            <a:noFill/>
            <a:prstDash val="solid"/>
            <a:round/>
            <a:headEnd type="none" w="med" len="med"/>
            <a:tailEnd type="arrow"/>
          </a:ln>
          <a:effectLst/>
        </p:spPr>
      </p:cxnSp>
      <p:sp>
        <p:nvSpPr>
          <p:cNvPr id="13" name="Line 6"/>
          <p:cNvSpPr>
            <a:spLocks noChangeShapeType="1"/>
          </p:cNvSpPr>
          <p:nvPr/>
        </p:nvSpPr>
        <p:spPr bwMode="auto">
          <a:xfrm flipH="1">
            <a:off x="5292081" y="3284982"/>
            <a:ext cx="288032" cy="288033"/>
          </a:xfrm>
          <a:prstGeom prst="line">
            <a:avLst/>
          </a:prstGeom>
          <a:noFill/>
          <a:ln w="28575">
            <a:solidFill>
              <a:srgbClr val="006699"/>
            </a:solidFill>
            <a:round/>
            <a:headEnd/>
            <a:tailEnd type="arrow" w="med" len="med"/>
          </a:ln>
        </p:spPr>
        <p:txBody>
          <a:bodyPr/>
          <a:lstStyle/>
          <a:p>
            <a:endParaRPr lang="pl-PL"/>
          </a:p>
        </p:txBody>
      </p:sp>
      <p:sp>
        <p:nvSpPr>
          <p:cNvPr id="16" name="Rectangle 3"/>
          <p:cNvSpPr txBox="1">
            <a:spLocks noChangeArrowheads="1"/>
          </p:cNvSpPr>
          <p:nvPr/>
        </p:nvSpPr>
        <p:spPr bwMode="auto">
          <a:xfrm>
            <a:off x="6660232" y="3933056"/>
            <a:ext cx="2304256" cy="2304256"/>
          </a:xfrm>
          <a:prstGeom prst="rect">
            <a:avLst/>
          </a:prstGeom>
          <a:ln w="25400" cap="flat" cmpd="sng" algn="ctr">
            <a:solidFill>
              <a:srgbClr val="006699"/>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Pct val="70000"/>
              <a:buFont typeface="Georgia" pitchFamily="18" charset="0"/>
              <a:buNone/>
              <a:tabLst/>
              <a:defRPr/>
            </a:pPr>
            <a:r>
              <a:rPr kumimoji="0" lang="pl-PL" sz="2000" b="0" i="0" u="none" strike="noStrike" kern="0" cap="none" spc="0" normalizeH="0" baseline="0" noProof="0" dirty="0" smtClean="0">
                <a:ln>
                  <a:noFill/>
                </a:ln>
                <a:solidFill>
                  <a:schemeClr val="dk1"/>
                </a:solidFill>
                <a:effectLst/>
                <a:uLnTx/>
                <a:uFillTx/>
                <a:latin typeface="Calibri Light" pitchFamily="34" charset="0"/>
                <a:ea typeface="+mn-ea"/>
                <a:cs typeface="+mn-cs"/>
              </a:rPr>
              <a:t>studia podyplomowe i doktorat podnosi szansę na zarobki pow.50tys o ponad 8 punktów procentowych</a:t>
            </a:r>
          </a:p>
        </p:txBody>
      </p:sp>
      <p:sp>
        <p:nvSpPr>
          <p:cNvPr id="17" name="Line 6"/>
          <p:cNvSpPr>
            <a:spLocks noChangeShapeType="1"/>
          </p:cNvSpPr>
          <p:nvPr/>
        </p:nvSpPr>
        <p:spPr bwMode="auto">
          <a:xfrm flipH="1">
            <a:off x="6372200" y="5013174"/>
            <a:ext cx="288032" cy="288033"/>
          </a:xfrm>
          <a:prstGeom prst="line">
            <a:avLst/>
          </a:prstGeom>
          <a:noFill/>
          <a:ln w="28575">
            <a:solidFill>
              <a:srgbClr val="006699"/>
            </a:solidFill>
            <a:round/>
            <a:headEnd/>
            <a:tailEnd type="arrow" w="med" len="med"/>
          </a:ln>
        </p:spPr>
        <p:txBody>
          <a:bodyPr/>
          <a:lstStyle/>
          <a:p>
            <a:endParaRPr lang="pl-PL"/>
          </a:p>
        </p:txBody>
      </p:sp>
      <p:sp>
        <p:nvSpPr>
          <p:cNvPr id="18" name="Prostokąt 17"/>
          <p:cNvSpPr/>
          <p:nvPr/>
        </p:nvSpPr>
        <p:spPr>
          <a:xfrm>
            <a:off x="4355976" y="5517232"/>
            <a:ext cx="1430007" cy="369332"/>
          </a:xfrm>
          <a:prstGeom prst="rect">
            <a:avLst/>
          </a:prstGeom>
        </p:spPr>
        <p:txBody>
          <a:bodyPr wrap="none">
            <a:spAutoFit/>
          </a:bodyPr>
          <a:lstStyle/>
          <a:p>
            <a:r>
              <a:rPr lang="pl-PL" dirty="0" smtClean="0">
                <a:latin typeface="Calibri Light" pitchFamily="34" charset="0"/>
              </a:rPr>
              <a:t>ufność reguły</a:t>
            </a:r>
            <a:endParaRPr lang="pl-PL" dirty="0"/>
          </a:p>
        </p:txBody>
      </p:sp>
      <p:sp>
        <p:nvSpPr>
          <p:cNvPr id="19" name="AutoShape 5"/>
          <p:cNvSpPr>
            <a:spLocks noChangeArrowheads="1"/>
          </p:cNvSpPr>
          <p:nvPr/>
        </p:nvSpPr>
        <p:spPr bwMode="auto">
          <a:xfrm>
            <a:off x="1619673" y="2924944"/>
            <a:ext cx="648072" cy="216024"/>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20" name="Prostokąt 19"/>
          <p:cNvSpPr/>
          <p:nvPr/>
        </p:nvSpPr>
        <p:spPr>
          <a:xfrm>
            <a:off x="1403648" y="3068960"/>
            <a:ext cx="1631152" cy="369332"/>
          </a:xfrm>
          <a:prstGeom prst="rect">
            <a:avLst/>
          </a:prstGeom>
        </p:spPr>
        <p:txBody>
          <a:bodyPr wrap="none">
            <a:spAutoFit/>
          </a:bodyPr>
          <a:lstStyle/>
          <a:p>
            <a:r>
              <a:rPr lang="pl-PL" dirty="0" smtClean="0">
                <a:latin typeface="Calibri Light" pitchFamily="34" charset="0"/>
              </a:rPr>
              <a:t>wsparcie reguły</a:t>
            </a:r>
            <a:endParaRPr lang="pl-PL"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SMOTE</a:t>
            </a:r>
            <a:r>
              <a:rPr lang="pl-PL" dirty="0" smtClean="0"/>
              <a:t/>
            </a:r>
            <a:br>
              <a:rPr lang="pl-PL" dirty="0" smtClean="0"/>
            </a:br>
            <a:r>
              <a:rPr lang="en-US" sz="2400" dirty="0" smtClean="0">
                <a:solidFill>
                  <a:schemeClr val="bg2"/>
                </a:solidFill>
              </a:rPr>
              <a:t>Synthetic Minority Oversampling Technique</a:t>
            </a:r>
            <a:endParaRPr lang="pl-PL" dirty="0">
              <a:solidFill>
                <a:schemeClr val="bg2"/>
              </a:solidFill>
            </a:endParaRP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3123" name="Picture 3"/>
          <p:cNvPicPr>
            <a:picLocks noGrp="1" noChangeAspect="1" noChangeArrowheads="1"/>
          </p:cNvPicPr>
          <p:nvPr>
            <p:ph idx="1"/>
          </p:nvPr>
        </p:nvPicPr>
        <p:blipFill>
          <a:blip r:embed="rId2" cstate="print"/>
          <a:srcRect/>
          <a:stretch>
            <a:fillRect/>
          </a:stretch>
        </p:blipFill>
        <p:spPr bwMode="auto">
          <a:xfrm>
            <a:off x="468313" y="1459881"/>
            <a:ext cx="8229600" cy="4730400"/>
          </a:xfrm>
          <a:prstGeom prst="rect">
            <a:avLst/>
          </a:prstGeom>
          <a:noFill/>
          <a:ln w="9525">
            <a:noFill/>
            <a:miter lim="800000"/>
            <a:headEnd/>
            <a:tailEnd/>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SMOTE - performance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5170" name="Picture 2"/>
          <p:cNvPicPr>
            <a:picLocks noGrp="1" noChangeAspect="1" noChangeArrowheads="1"/>
          </p:cNvPicPr>
          <p:nvPr>
            <p:ph idx="1"/>
          </p:nvPr>
        </p:nvPicPr>
        <p:blipFill>
          <a:blip r:embed="rId2" cstate="print"/>
          <a:srcRect/>
          <a:stretch>
            <a:fillRect/>
          </a:stretch>
        </p:blipFill>
        <p:spPr bwMode="auto">
          <a:xfrm>
            <a:off x="2287874" y="1791748"/>
            <a:ext cx="4590477" cy="4066667"/>
          </a:xfrm>
          <a:prstGeom prst="rect">
            <a:avLst/>
          </a:prstGeom>
          <a:noFill/>
          <a:ln w="9525">
            <a:noFill/>
            <a:miter lim="800000"/>
            <a:headEnd/>
            <a:tailEnd/>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Changing set of rules for the minority class </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4146" name="Picture 2"/>
          <p:cNvPicPr>
            <a:picLocks noGrp="1" noChangeAspect="1" noChangeArrowheads="1"/>
          </p:cNvPicPr>
          <p:nvPr>
            <p:ph idx="1"/>
          </p:nvPr>
        </p:nvPicPr>
        <p:blipFill>
          <a:blip r:embed="rId2" cstate="print"/>
          <a:srcRect/>
          <a:stretch>
            <a:fillRect/>
          </a:stretch>
        </p:blipFill>
        <p:spPr bwMode="auto">
          <a:xfrm>
            <a:off x="897398" y="1648891"/>
            <a:ext cx="7371429" cy="435238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2" cstate="print"/>
          <a:srcRect/>
          <a:stretch>
            <a:fillRect/>
          </a:stretch>
        </p:blipFill>
        <p:spPr bwMode="auto">
          <a:xfrm>
            <a:off x="395536" y="2420888"/>
            <a:ext cx="5323433" cy="4176464"/>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smtClean="0">
                <a:latin typeface="Calibri Light" pitchFamily="34" charset="0"/>
              </a:rPr>
              <a:t>Wsparcie i Ufność</a:t>
            </a:r>
            <a:endParaRPr lang="pl-PL"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latin typeface="Calibri Light" pitchFamily="34" charset="0"/>
              </a:rPr>
              <a:t>KISIM, WIMiIP, AGH</a:t>
            </a:r>
            <a:endParaRPr lang="pl-PL">
              <a:latin typeface="Calibri Light" pitchFamily="34" charset="0"/>
            </a:endParaRPr>
          </a:p>
        </p:txBody>
      </p:sp>
      <p:sp>
        <p:nvSpPr>
          <p:cNvPr id="3" name="Symbol zastępczy zawartości 2"/>
          <p:cNvSpPr>
            <a:spLocks noGrp="1"/>
          </p:cNvSpPr>
          <p:nvPr>
            <p:ph idx="1"/>
          </p:nvPr>
        </p:nvSpPr>
        <p:spPr>
          <a:xfrm>
            <a:off x="4499992" y="1124744"/>
            <a:ext cx="1656184" cy="1224135"/>
          </a:xfrm>
          <a:ln>
            <a:solidFill>
              <a:srgbClr val="006699"/>
            </a:solidFill>
          </a:ln>
        </p:spPr>
        <p:style>
          <a:lnRef idx="2">
            <a:schemeClr val="accent2"/>
          </a:lnRef>
          <a:fillRef idx="1">
            <a:schemeClr val="lt1"/>
          </a:fillRef>
          <a:effectRef idx="0">
            <a:schemeClr val="accent2"/>
          </a:effectRef>
          <a:fontRef idx="minor">
            <a:schemeClr val="dk1"/>
          </a:fontRef>
        </p:style>
        <p:txBody>
          <a:bodyPr/>
          <a:lstStyle/>
          <a:p>
            <a:pPr algn="ctr"/>
            <a:r>
              <a:rPr lang="pl-PL" sz="2400" dirty="0" smtClean="0">
                <a:latin typeface="Calibri Light" pitchFamily="34" charset="0"/>
              </a:rPr>
              <a:t>Wsparcie = 217/9950</a:t>
            </a:r>
            <a:br>
              <a:rPr lang="pl-PL" sz="2400" dirty="0" smtClean="0">
                <a:latin typeface="Calibri Light" pitchFamily="34" charset="0"/>
              </a:rPr>
            </a:br>
            <a:r>
              <a:rPr lang="pl-PL" sz="2400" dirty="0" smtClean="0">
                <a:latin typeface="Calibri Light" pitchFamily="34" charset="0"/>
              </a:rPr>
              <a:t>= 2,2%</a:t>
            </a:r>
            <a:endParaRPr lang="pl-PL" sz="2400" dirty="0">
              <a:latin typeface="Calibri Light" pitchFamily="34" charset="0"/>
            </a:endParaRPr>
          </a:p>
        </p:txBody>
      </p:sp>
      <p:pic>
        <p:nvPicPr>
          <p:cNvPr id="204803" name="Picture 3"/>
          <p:cNvPicPr>
            <a:picLocks noChangeAspect="1" noChangeArrowheads="1"/>
          </p:cNvPicPr>
          <p:nvPr/>
        </p:nvPicPr>
        <p:blipFill>
          <a:blip r:embed="rId3" cstate="print"/>
          <a:srcRect/>
          <a:stretch>
            <a:fillRect/>
          </a:stretch>
        </p:blipFill>
        <p:spPr bwMode="auto">
          <a:xfrm>
            <a:off x="539552" y="980728"/>
            <a:ext cx="2009775" cy="1352550"/>
          </a:xfrm>
          <a:prstGeom prst="rect">
            <a:avLst/>
          </a:prstGeom>
          <a:noFill/>
          <a:ln w="9525">
            <a:noFill/>
            <a:miter lim="800000"/>
            <a:headEnd/>
            <a:tailEnd/>
          </a:ln>
        </p:spPr>
      </p:pic>
      <p:grpSp>
        <p:nvGrpSpPr>
          <p:cNvPr id="5" name="Grupa 12"/>
          <p:cNvGrpSpPr/>
          <p:nvPr/>
        </p:nvGrpSpPr>
        <p:grpSpPr>
          <a:xfrm>
            <a:off x="1403648" y="2420888"/>
            <a:ext cx="376807" cy="77008"/>
            <a:chOff x="1475656" y="2924944"/>
            <a:chExt cx="376807" cy="77008"/>
          </a:xfrm>
        </p:grpSpPr>
        <p:sp>
          <p:nvSpPr>
            <p:cNvPr id="7" name="AutoShape 5"/>
            <p:cNvSpPr>
              <a:spLocks noChangeArrowheads="1"/>
            </p:cNvSpPr>
            <p:nvPr/>
          </p:nvSpPr>
          <p:spPr bwMode="auto">
            <a:xfrm>
              <a:off x="1475656" y="2924944"/>
              <a:ext cx="72007" cy="7200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0" name="AutoShape 5"/>
            <p:cNvSpPr>
              <a:spLocks noChangeArrowheads="1"/>
            </p:cNvSpPr>
            <p:nvPr/>
          </p:nvSpPr>
          <p:spPr bwMode="auto">
            <a:xfrm>
              <a:off x="1628056" y="2927444"/>
              <a:ext cx="72007" cy="7200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1" name="AutoShape 5"/>
            <p:cNvSpPr>
              <a:spLocks noChangeArrowheads="1"/>
            </p:cNvSpPr>
            <p:nvPr/>
          </p:nvSpPr>
          <p:spPr bwMode="auto">
            <a:xfrm>
              <a:off x="1780456" y="2929944"/>
              <a:ext cx="72007" cy="7200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grpSp>
      <p:grpSp>
        <p:nvGrpSpPr>
          <p:cNvPr id="6" name="Grupa 13"/>
          <p:cNvGrpSpPr/>
          <p:nvPr/>
        </p:nvGrpSpPr>
        <p:grpSpPr>
          <a:xfrm>
            <a:off x="2267744" y="2420888"/>
            <a:ext cx="376807" cy="77008"/>
            <a:chOff x="1475656" y="2924944"/>
            <a:chExt cx="376807" cy="77008"/>
          </a:xfrm>
        </p:grpSpPr>
        <p:sp>
          <p:nvSpPr>
            <p:cNvPr id="15" name="AutoShape 5"/>
            <p:cNvSpPr>
              <a:spLocks noChangeArrowheads="1"/>
            </p:cNvSpPr>
            <p:nvPr/>
          </p:nvSpPr>
          <p:spPr bwMode="auto">
            <a:xfrm>
              <a:off x="1475656" y="2924944"/>
              <a:ext cx="72007" cy="7200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6" name="AutoShape 5"/>
            <p:cNvSpPr>
              <a:spLocks noChangeArrowheads="1"/>
            </p:cNvSpPr>
            <p:nvPr/>
          </p:nvSpPr>
          <p:spPr bwMode="auto">
            <a:xfrm>
              <a:off x="1628056" y="2927444"/>
              <a:ext cx="72007" cy="7200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7" name="AutoShape 5"/>
            <p:cNvSpPr>
              <a:spLocks noChangeArrowheads="1"/>
            </p:cNvSpPr>
            <p:nvPr/>
          </p:nvSpPr>
          <p:spPr bwMode="auto">
            <a:xfrm>
              <a:off x="1780456" y="2929944"/>
              <a:ext cx="72007" cy="7200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grpSp>
      <p:sp>
        <p:nvSpPr>
          <p:cNvPr id="18" name="AutoShape 5"/>
          <p:cNvSpPr>
            <a:spLocks noChangeArrowheads="1"/>
          </p:cNvSpPr>
          <p:nvPr/>
        </p:nvSpPr>
        <p:spPr bwMode="auto">
          <a:xfrm>
            <a:off x="2051720" y="980728"/>
            <a:ext cx="648072" cy="216024"/>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9" name="AutoShape 5"/>
          <p:cNvSpPr>
            <a:spLocks noChangeArrowheads="1"/>
          </p:cNvSpPr>
          <p:nvPr/>
        </p:nvSpPr>
        <p:spPr bwMode="auto">
          <a:xfrm>
            <a:off x="5004048" y="4941168"/>
            <a:ext cx="648072" cy="216024"/>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20" name="Line 6"/>
          <p:cNvSpPr>
            <a:spLocks noChangeShapeType="1"/>
          </p:cNvSpPr>
          <p:nvPr/>
        </p:nvSpPr>
        <p:spPr bwMode="auto">
          <a:xfrm>
            <a:off x="2627784" y="1196752"/>
            <a:ext cx="1872208" cy="0"/>
          </a:xfrm>
          <a:prstGeom prst="line">
            <a:avLst/>
          </a:prstGeom>
          <a:noFill/>
          <a:ln w="28575">
            <a:solidFill>
              <a:srgbClr val="006699"/>
            </a:solidFill>
            <a:round/>
            <a:headEnd/>
            <a:tailEnd type="arrow" w="med" len="med"/>
          </a:ln>
        </p:spPr>
        <p:txBody>
          <a:bodyPr/>
          <a:lstStyle/>
          <a:p>
            <a:endParaRPr lang="pl-PL"/>
          </a:p>
        </p:txBody>
      </p:sp>
      <p:sp>
        <p:nvSpPr>
          <p:cNvPr id="21" name="Line 6"/>
          <p:cNvSpPr>
            <a:spLocks noChangeShapeType="1"/>
          </p:cNvSpPr>
          <p:nvPr/>
        </p:nvSpPr>
        <p:spPr bwMode="auto">
          <a:xfrm flipH="1" flipV="1">
            <a:off x="4932040" y="2348880"/>
            <a:ext cx="144016" cy="2592288"/>
          </a:xfrm>
          <a:prstGeom prst="line">
            <a:avLst/>
          </a:prstGeom>
          <a:noFill/>
          <a:ln w="28575">
            <a:solidFill>
              <a:srgbClr val="006699"/>
            </a:solidFill>
            <a:round/>
            <a:headEnd/>
            <a:tailEnd type="arrow" w="med" len="med"/>
          </a:ln>
        </p:spPr>
        <p:txBody>
          <a:bodyPr/>
          <a:lstStyle/>
          <a:p>
            <a:endParaRPr lang="pl-PL"/>
          </a:p>
        </p:txBody>
      </p:sp>
      <p:sp>
        <p:nvSpPr>
          <p:cNvPr id="22" name="Symbol zastępczy zawartości 2"/>
          <p:cNvSpPr txBox="1">
            <a:spLocks/>
          </p:cNvSpPr>
          <p:nvPr/>
        </p:nvSpPr>
        <p:spPr bwMode="auto">
          <a:xfrm>
            <a:off x="6228184" y="4293096"/>
            <a:ext cx="1440160" cy="936103"/>
          </a:xfrm>
          <a:prstGeom prst="rect">
            <a:avLst/>
          </a:prstGeom>
          <a:ln w="25400" cap="flat" cmpd="sng" algn="ctr">
            <a:solidFill>
              <a:srgbClr val="006699"/>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400" b="0" i="0" u="none" strike="noStrike" kern="0" cap="none" spc="0" normalizeH="0" baseline="0" noProof="0" dirty="0" smtClean="0">
                <a:ln>
                  <a:noFill/>
                </a:ln>
                <a:solidFill>
                  <a:schemeClr val="dk1"/>
                </a:solidFill>
                <a:effectLst/>
                <a:uLnTx/>
                <a:uFillTx/>
                <a:latin typeface="Calibri Light" pitchFamily="34" charset="0"/>
                <a:ea typeface="+mn-ea"/>
                <a:cs typeface="+mn-cs"/>
              </a:rPr>
              <a:t>Ufność = 41,01%</a:t>
            </a:r>
            <a:endParaRPr kumimoji="0" lang="pl-PL" sz="2400" b="0" i="0" u="none" strike="noStrike" kern="0" cap="none" spc="0" normalizeH="0" baseline="0" noProof="0" dirty="0">
              <a:ln>
                <a:noFill/>
              </a:ln>
              <a:solidFill>
                <a:schemeClr val="dk1"/>
              </a:solidFill>
              <a:effectLst/>
              <a:uLnTx/>
              <a:uFillTx/>
              <a:latin typeface="Calibri Light" pitchFamily="34" charset="0"/>
              <a:ea typeface="+mn-ea"/>
              <a:cs typeface="+mn-cs"/>
            </a:endParaRPr>
          </a:p>
        </p:txBody>
      </p:sp>
      <p:sp>
        <p:nvSpPr>
          <p:cNvPr id="23" name="AutoShape 5"/>
          <p:cNvSpPr>
            <a:spLocks noChangeArrowheads="1"/>
          </p:cNvSpPr>
          <p:nvPr/>
        </p:nvSpPr>
        <p:spPr bwMode="auto">
          <a:xfrm>
            <a:off x="4860032" y="5661248"/>
            <a:ext cx="864096" cy="28803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24" name="Line 6"/>
          <p:cNvSpPr>
            <a:spLocks noChangeShapeType="1"/>
          </p:cNvSpPr>
          <p:nvPr/>
        </p:nvSpPr>
        <p:spPr bwMode="auto">
          <a:xfrm flipV="1">
            <a:off x="5724128" y="4437112"/>
            <a:ext cx="504056" cy="1224136"/>
          </a:xfrm>
          <a:prstGeom prst="line">
            <a:avLst/>
          </a:prstGeom>
          <a:noFill/>
          <a:ln w="28575">
            <a:solidFill>
              <a:srgbClr val="006699"/>
            </a:solidFill>
            <a:round/>
            <a:headEnd/>
            <a:tailEnd type="arrow" w="med" len="med"/>
          </a:ln>
        </p:spPr>
        <p:txBody>
          <a:bodyPr/>
          <a:lstStyle/>
          <a:p>
            <a:endParaRPr lang="pl-PL"/>
          </a:p>
        </p:txBody>
      </p:sp>
      <p:sp>
        <p:nvSpPr>
          <p:cNvPr id="25" name="Line 6"/>
          <p:cNvSpPr>
            <a:spLocks noChangeShapeType="1"/>
          </p:cNvSpPr>
          <p:nvPr/>
        </p:nvSpPr>
        <p:spPr bwMode="auto">
          <a:xfrm flipH="1">
            <a:off x="6156176" y="1196752"/>
            <a:ext cx="432048" cy="360040"/>
          </a:xfrm>
          <a:prstGeom prst="line">
            <a:avLst/>
          </a:prstGeom>
          <a:noFill/>
          <a:ln w="28575">
            <a:solidFill>
              <a:srgbClr val="006699"/>
            </a:solidFill>
            <a:round/>
            <a:headEnd/>
            <a:tailEnd type="arrow" w="med" len="med"/>
          </a:ln>
        </p:spPr>
        <p:txBody>
          <a:bodyPr/>
          <a:lstStyle/>
          <a:p>
            <a:endParaRPr lang="pl-PL"/>
          </a:p>
        </p:txBody>
      </p:sp>
      <p:sp>
        <p:nvSpPr>
          <p:cNvPr id="26" name="Rectangle 3"/>
          <p:cNvSpPr txBox="1">
            <a:spLocks noChangeArrowheads="1"/>
          </p:cNvSpPr>
          <p:nvPr/>
        </p:nvSpPr>
        <p:spPr bwMode="auto">
          <a:xfrm>
            <a:off x="6516216" y="1772816"/>
            <a:ext cx="1979712" cy="2016224"/>
          </a:xfrm>
          <a:prstGeom prst="rect">
            <a:avLst/>
          </a:prstGeom>
          <a:ln w="25400" cap="flat" cmpd="sng" algn="ctr">
            <a:solidFill>
              <a:srgbClr val="006699"/>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Pct val="70000"/>
              <a:buFont typeface="Georgia" pitchFamily="18" charset="0"/>
              <a:buNone/>
              <a:tabLst/>
              <a:defRPr/>
            </a:pPr>
            <a:r>
              <a:rPr kumimoji="0" lang="pl-PL" sz="2000" b="0" i="0" u="none" strike="noStrike" kern="0" cap="none" spc="0" normalizeH="0" baseline="0" noProof="0" dirty="0" smtClean="0">
                <a:ln>
                  <a:noFill/>
                </a:ln>
                <a:solidFill>
                  <a:schemeClr val="dk1"/>
                </a:solidFill>
                <a:effectLst/>
                <a:uLnTx/>
                <a:uFillTx/>
                <a:latin typeface="Calibri Light" pitchFamily="34" charset="0"/>
                <a:ea typeface="+mn-ea"/>
                <a:cs typeface="+mn-cs"/>
              </a:rPr>
              <a:t>większość kobiet, nawet bardzo dobrze wykształconych, nie zarabia pow. 50 tys. </a:t>
            </a:r>
          </a:p>
        </p:txBody>
      </p:sp>
      <p:sp>
        <p:nvSpPr>
          <p:cNvPr id="27" name="Rectangle 3"/>
          <p:cNvSpPr txBox="1">
            <a:spLocks noChangeArrowheads="1"/>
          </p:cNvSpPr>
          <p:nvPr/>
        </p:nvSpPr>
        <p:spPr bwMode="auto">
          <a:xfrm>
            <a:off x="6012160" y="5229200"/>
            <a:ext cx="2952328" cy="1296144"/>
          </a:xfrm>
          <a:prstGeom prst="rect">
            <a:avLst/>
          </a:prstGeom>
          <a:ln w="25400" cap="flat" cmpd="sng" algn="ctr">
            <a:solidFill>
              <a:srgbClr val="006699"/>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Pct val="70000"/>
              <a:buFont typeface="Georgia" pitchFamily="18" charset="0"/>
              <a:buNone/>
              <a:tabLst/>
              <a:defRPr/>
            </a:pPr>
            <a:r>
              <a:rPr kumimoji="0" lang="pl-PL" sz="2000" b="0" i="0" u="none" strike="noStrike" kern="0" cap="none" spc="0" normalizeH="0" baseline="0" noProof="0" dirty="0" smtClean="0">
                <a:ln>
                  <a:noFill/>
                </a:ln>
                <a:solidFill>
                  <a:schemeClr val="dk1"/>
                </a:solidFill>
                <a:effectLst/>
                <a:uLnTx/>
                <a:uFillTx/>
                <a:latin typeface="Calibri Light" pitchFamily="34" charset="0"/>
                <a:ea typeface="+mn-ea"/>
                <a:cs typeface="+mn-cs"/>
              </a:rPr>
              <a:t>kobiety ze stopniem magistra (i wyżej) mają jedynie 41%</a:t>
            </a:r>
            <a:r>
              <a:rPr kumimoji="0" lang="pl-PL" sz="2000" b="0" i="0" u="none" strike="noStrike" kern="0" cap="none" spc="0" normalizeH="0" noProof="0" dirty="0" smtClean="0">
                <a:ln>
                  <a:noFill/>
                </a:ln>
                <a:solidFill>
                  <a:schemeClr val="dk1"/>
                </a:solidFill>
                <a:effectLst/>
                <a:uLnTx/>
                <a:uFillTx/>
                <a:latin typeface="Calibri Light" pitchFamily="34" charset="0"/>
                <a:ea typeface="+mn-ea"/>
                <a:cs typeface="+mn-cs"/>
              </a:rPr>
              <a:t> szans na zarobki &gt;50K</a:t>
            </a:r>
            <a:endParaRPr kumimoji="0" lang="pl-PL" sz="2000" b="0" i="0" u="none" strike="noStrike" kern="0" cap="none" spc="0" normalizeH="0" baseline="0" noProof="0" dirty="0" smtClean="0">
              <a:ln>
                <a:noFill/>
              </a:ln>
              <a:solidFill>
                <a:schemeClr val="dk1"/>
              </a:solidFill>
              <a:effectLst/>
              <a:uLnTx/>
              <a:uFillTx/>
              <a:latin typeface="Calibri Light" pitchFamily="34" charset="0"/>
              <a:ea typeface="+mn-ea"/>
              <a:cs typeface="+mn-cs"/>
            </a:endParaRPr>
          </a:p>
        </p:txBody>
      </p:sp>
      <p:sp>
        <p:nvSpPr>
          <p:cNvPr id="28" name="Rectangle 3"/>
          <p:cNvSpPr txBox="1">
            <a:spLocks noChangeArrowheads="1"/>
          </p:cNvSpPr>
          <p:nvPr/>
        </p:nvSpPr>
        <p:spPr bwMode="auto">
          <a:xfrm>
            <a:off x="6588224" y="188640"/>
            <a:ext cx="2304256" cy="1008112"/>
          </a:xfrm>
          <a:prstGeom prst="rect">
            <a:avLst/>
          </a:prstGeom>
          <a:ln w="25400" cap="flat" cmpd="sng" algn="ctr">
            <a:solidFill>
              <a:srgbClr val="006699"/>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Pct val="70000"/>
              <a:buFont typeface="Georgia" pitchFamily="18" charset="0"/>
              <a:buNone/>
              <a:tabLst/>
              <a:defRPr/>
            </a:pPr>
            <a:r>
              <a:rPr kumimoji="0" lang="pl-PL" sz="2000" b="0" i="0" u="none" strike="noStrike" kern="0" cap="none" spc="0" normalizeH="0" baseline="0" noProof="0" dirty="0" smtClean="0">
                <a:ln>
                  <a:noFill/>
                </a:ln>
                <a:solidFill>
                  <a:schemeClr val="dk1"/>
                </a:solidFill>
                <a:effectLst/>
                <a:uLnTx/>
                <a:uFillTx/>
                <a:latin typeface="Calibri Light" pitchFamily="34" charset="0"/>
                <a:ea typeface="+mn-ea"/>
                <a:cs typeface="+mn-cs"/>
              </a:rPr>
              <a:t>jest bardzo mało kobiet wysoko wykształconych</a:t>
            </a:r>
          </a:p>
        </p:txBody>
      </p:sp>
      <p:sp>
        <p:nvSpPr>
          <p:cNvPr id="29" name="AutoShape 5"/>
          <p:cNvSpPr>
            <a:spLocks noChangeArrowheads="1"/>
          </p:cNvSpPr>
          <p:nvPr/>
        </p:nvSpPr>
        <p:spPr bwMode="auto">
          <a:xfrm>
            <a:off x="3923928" y="4941168"/>
            <a:ext cx="864096" cy="28803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30" name="Line 6"/>
          <p:cNvSpPr>
            <a:spLocks noChangeShapeType="1"/>
          </p:cNvSpPr>
          <p:nvPr/>
        </p:nvSpPr>
        <p:spPr bwMode="auto">
          <a:xfrm flipV="1">
            <a:off x="4788024" y="3356992"/>
            <a:ext cx="1728192" cy="1656184"/>
          </a:xfrm>
          <a:prstGeom prst="line">
            <a:avLst/>
          </a:prstGeom>
          <a:noFill/>
          <a:ln w="28575">
            <a:solidFill>
              <a:srgbClr val="006699"/>
            </a:solidFill>
            <a:round/>
            <a:headEnd/>
            <a:tailEnd type="arrow" w="med" len="med"/>
          </a:ln>
        </p:spPr>
        <p:txBody>
          <a:bodyPr/>
          <a:lstStyle/>
          <a:p>
            <a:endParaRPr lang="pl-P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stopki 3"/>
          <p:cNvSpPr>
            <a:spLocks noGrp="1"/>
          </p:cNvSpPr>
          <p:nvPr>
            <p:ph type="ftr" sz="quarter" idx="10"/>
          </p:nvPr>
        </p:nvSpPr>
        <p:spPr/>
        <p:txBody>
          <a:bodyPr/>
          <a:lstStyle/>
          <a:p>
            <a:pPr>
              <a:defRPr/>
            </a:pPr>
            <a:r>
              <a:rPr lang="pl-PL"/>
              <a:t>KISIM, WIMiIP, AGH</a:t>
            </a:r>
          </a:p>
        </p:txBody>
      </p:sp>
      <p:sp>
        <p:nvSpPr>
          <p:cNvPr id="75779" name="Rectangle 2"/>
          <p:cNvSpPr>
            <a:spLocks noGrp="1" noChangeArrowheads="1"/>
          </p:cNvSpPr>
          <p:nvPr>
            <p:ph type="title"/>
          </p:nvPr>
        </p:nvSpPr>
        <p:spPr/>
        <p:txBody>
          <a:bodyPr/>
          <a:lstStyle/>
          <a:p>
            <a:pPr eaLnBrk="1" hangingPunct="1"/>
            <a:r>
              <a:rPr lang="pl-PL" dirty="0" smtClean="0">
                <a:latin typeface="Calibri Light" pitchFamily="34" charset="0"/>
              </a:rPr>
              <a:t>Wsparcie (pokrycie) reguły / ufność (dokładność)</a:t>
            </a:r>
          </a:p>
        </p:txBody>
      </p:sp>
      <p:sp>
        <p:nvSpPr>
          <p:cNvPr id="75780" name="Rectangle 3"/>
          <p:cNvSpPr>
            <a:spLocks noGrp="1" noChangeArrowheads="1"/>
          </p:cNvSpPr>
          <p:nvPr>
            <p:ph type="body" idx="1"/>
          </p:nvPr>
        </p:nvSpPr>
        <p:spPr>
          <a:xfrm>
            <a:off x="5724525" y="1268413"/>
            <a:ext cx="3240088" cy="5113337"/>
          </a:xfrm>
        </p:spPr>
        <p:txBody>
          <a:bodyPr/>
          <a:lstStyle/>
          <a:p>
            <a:pPr eaLnBrk="1" hangingPunct="1"/>
            <a:r>
              <a:rPr lang="pl-PL" sz="2400" dirty="0" smtClean="0"/>
              <a:t>ID11: 997/1633 = 0,5995</a:t>
            </a:r>
          </a:p>
        </p:txBody>
      </p:sp>
      <p:pic>
        <p:nvPicPr>
          <p:cNvPr id="75781" name="Picture 4"/>
          <p:cNvPicPr>
            <a:picLocks noChangeAspect="1" noChangeArrowheads="1"/>
          </p:cNvPicPr>
          <p:nvPr/>
        </p:nvPicPr>
        <p:blipFill>
          <a:blip r:embed="rId2" cstate="print"/>
          <a:srcRect/>
          <a:stretch>
            <a:fillRect/>
          </a:stretch>
        </p:blipFill>
        <p:spPr bwMode="auto">
          <a:xfrm>
            <a:off x="323850" y="1125538"/>
            <a:ext cx="5256213" cy="3503612"/>
          </a:xfrm>
          <a:prstGeom prst="rect">
            <a:avLst/>
          </a:prstGeom>
          <a:noFill/>
          <a:ln w="9525">
            <a:noFill/>
            <a:miter lim="800000"/>
            <a:headEnd/>
            <a:tailEnd/>
          </a:ln>
        </p:spPr>
      </p:pic>
      <p:sp>
        <p:nvSpPr>
          <p:cNvPr id="75782" name="AutoShape 5"/>
          <p:cNvSpPr>
            <a:spLocks noChangeArrowheads="1"/>
          </p:cNvSpPr>
          <p:nvPr/>
        </p:nvSpPr>
        <p:spPr bwMode="auto">
          <a:xfrm>
            <a:off x="2339975" y="1557338"/>
            <a:ext cx="1584325" cy="28733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5783" name="Line 6"/>
          <p:cNvSpPr>
            <a:spLocks noChangeShapeType="1"/>
          </p:cNvSpPr>
          <p:nvPr/>
        </p:nvSpPr>
        <p:spPr bwMode="auto">
          <a:xfrm flipV="1">
            <a:off x="3924300" y="1700213"/>
            <a:ext cx="2087563" cy="1587"/>
          </a:xfrm>
          <a:prstGeom prst="line">
            <a:avLst/>
          </a:prstGeom>
          <a:noFill/>
          <a:ln w="28575">
            <a:solidFill>
              <a:srgbClr val="006699"/>
            </a:solidFill>
            <a:round/>
            <a:headEnd/>
            <a:tailEnd type="arrow" w="med" len="med"/>
          </a:ln>
        </p:spPr>
        <p:txBody>
          <a:bodyPr/>
          <a:lstStyle/>
          <a:p>
            <a:endParaRPr lang="pl-PL"/>
          </a:p>
        </p:txBody>
      </p:sp>
      <p:sp>
        <p:nvSpPr>
          <p:cNvPr id="75784" name="AutoShape 7"/>
          <p:cNvSpPr>
            <a:spLocks noChangeArrowheads="1"/>
          </p:cNvSpPr>
          <p:nvPr/>
        </p:nvSpPr>
        <p:spPr bwMode="auto">
          <a:xfrm>
            <a:off x="4356100" y="2781300"/>
            <a:ext cx="503238" cy="28733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5785" name="Line 8"/>
          <p:cNvSpPr>
            <a:spLocks noChangeShapeType="1"/>
          </p:cNvSpPr>
          <p:nvPr/>
        </p:nvSpPr>
        <p:spPr bwMode="auto">
          <a:xfrm flipV="1">
            <a:off x="4859338" y="1700213"/>
            <a:ext cx="1368425" cy="1081087"/>
          </a:xfrm>
          <a:prstGeom prst="line">
            <a:avLst/>
          </a:prstGeom>
          <a:noFill/>
          <a:ln w="28575">
            <a:solidFill>
              <a:srgbClr val="006699"/>
            </a:solidFill>
            <a:round/>
            <a:headEnd/>
            <a:tailEnd type="arrow" w="med" len="med"/>
          </a:ln>
        </p:spPr>
        <p:txBody>
          <a:bodyPr/>
          <a:lstStyle/>
          <a:p>
            <a:endParaRPr lang="pl-PL"/>
          </a:p>
        </p:txBody>
      </p:sp>
      <p:pic>
        <p:nvPicPr>
          <p:cNvPr id="75786" name="Picture 9"/>
          <p:cNvPicPr>
            <a:picLocks noChangeAspect="1" noChangeArrowheads="1"/>
          </p:cNvPicPr>
          <p:nvPr/>
        </p:nvPicPr>
        <p:blipFill>
          <a:blip r:embed="rId3" cstate="print"/>
          <a:srcRect/>
          <a:stretch>
            <a:fillRect/>
          </a:stretch>
        </p:blipFill>
        <p:spPr bwMode="auto">
          <a:xfrm>
            <a:off x="5003800" y="3570288"/>
            <a:ext cx="4140200" cy="3287712"/>
          </a:xfrm>
          <a:prstGeom prst="rect">
            <a:avLst/>
          </a:prstGeom>
          <a:noFill/>
          <a:ln w="9525">
            <a:noFill/>
            <a:miter lim="800000"/>
            <a:headEnd/>
            <a:tailEnd/>
          </a:ln>
        </p:spPr>
      </p:pic>
      <p:sp>
        <p:nvSpPr>
          <p:cNvPr id="75787" name="AutoShape 10"/>
          <p:cNvSpPr>
            <a:spLocks noChangeArrowheads="1"/>
          </p:cNvSpPr>
          <p:nvPr/>
        </p:nvSpPr>
        <p:spPr bwMode="auto">
          <a:xfrm>
            <a:off x="5003800" y="5445125"/>
            <a:ext cx="3168650" cy="287338"/>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75788" name="Line 11"/>
          <p:cNvSpPr>
            <a:spLocks noChangeShapeType="1"/>
          </p:cNvSpPr>
          <p:nvPr/>
        </p:nvSpPr>
        <p:spPr bwMode="auto">
          <a:xfrm flipV="1">
            <a:off x="6300788" y="1700213"/>
            <a:ext cx="0" cy="3744912"/>
          </a:xfrm>
          <a:prstGeom prst="line">
            <a:avLst/>
          </a:prstGeom>
          <a:noFill/>
          <a:ln w="28575">
            <a:solidFill>
              <a:srgbClr val="006699"/>
            </a:solidFill>
            <a:round/>
            <a:headEnd/>
            <a:tailEnd type="arrow" w="med" len="med"/>
          </a:ln>
        </p:spPr>
        <p:txBody>
          <a:bodyPr/>
          <a:lstStyle/>
          <a:p>
            <a:endParaRPr lang="pl-PL"/>
          </a:p>
        </p:txBody>
      </p:sp>
      <p:sp>
        <p:nvSpPr>
          <p:cNvPr id="13" name="Prostokąt 12"/>
          <p:cNvSpPr/>
          <p:nvPr/>
        </p:nvSpPr>
        <p:spPr>
          <a:xfrm>
            <a:off x="7713993" y="1916832"/>
            <a:ext cx="1430007" cy="369332"/>
          </a:xfrm>
          <a:prstGeom prst="rect">
            <a:avLst/>
          </a:prstGeom>
        </p:spPr>
        <p:txBody>
          <a:bodyPr wrap="none">
            <a:spAutoFit/>
          </a:bodyPr>
          <a:lstStyle/>
          <a:p>
            <a:r>
              <a:rPr lang="pl-PL" dirty="0" smtClean="0">
                <a:latin typeface="Calibri Light" pitchFamily="34" charset="0"/>
              </a:rPr>
              <a:t>ufność reguły</a:t>
            </a:r>
            <a:endParaRPr lang="pl-PL" dirty="0"/>
          </a:p>
        </p:txBody>
      </p:sp>
      <p:sp>
        <p:nvSpPr>
          <p:cNvPr id="14" name="AutoShape 5"/>
          <p:cNvSpPr>
            <a:spLocks noChangeArrowheads="1"/>
          </p:cNvSpPr>
          <p:nvPr/>
        </p:nvSpPr>
        <p:spPr bwMode="auto">
          <a:xfrm>
            <a:off x="7884368" y="1268760"/>
            <a:ext cx="1008112" cy="504056"/>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5" name="Prostokąt 14"/>
          <p:cNvSpPr/>
          <p:nvPr/>
        </p:nvSpPr>
        <p:spPr>
          <a:xfrm>
            <a:off x="467544" y="4797152"/>
            <a:ext cx="2861617" cy="584775"/>
          </a:xfrm>
          <a:prstGeom prst="rect">
            <a:avLst/>
          </a:prstGeom>
        </p:spPr>
        <p:txBody>
          <a:bodyPr wrap="none">
            <a:spAutoFit/>
          </a:bodyPr>
          <a:lstStyle/>
          <a:p>
            <a:r>
              <a:rPr lang="pl-PL" sz="3200" dirty="0" smtClean="0">
                <a:latin typeface="Calibri Light" pitchFamily="34" charset="0"/>
              </a:rPr>
              <a:t>wsparcie reguły:</a:t>
            </a:r>
            <a:endParaRPr lang="pl-PL" sz="3200" dirty="0"/>
          </a:p>
        </p:txBody>
      </p:sp>
      <p:sp>
        <p:nvSpPr>
          <p:cNvPr id="16" name="Rectangle 3"/>
          <p:cNvSpPr txBox="1">
            <a:spLocks noChangeArrowheads="1"/>
          </p:cNvSpPr>
          <p:nvPr/>
        </p:nvSpPr>
        <p:spPr bwMode="auto">
          <a:xfrm>
            <a:off x="539552" y="5229200"/>
            <a:ext cx="3240088" cy="1224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Pct val="70000"/>
              <a:buFont typeface="Georgia" pitchFamily="18" charset="0"/>
              <a:buNone/>
              <a:tabLst/>
              <a:defRPr/>
            </a:pPr>
            <a:r>
              <a:rPr kumimoji="0" lang="pl-PL" sz="2400" b="0" i="0" u="none" strike="noStrike" kern="0" cap="none" spc="0" normalizeH="0" baseline="0" noProof="0" dirty="0" err="1" smtClean="0">
                <a:ln>
                  <a:noFill/>
                </a:ln>
                <a:solidFill>
                  <a:schemeClr val="tx1"/>
                </a:solidFill>
                <a:effectLst/>
                <a:uLnTx/>
                <a:uFillTx/>
                <a:latin typeface="Calibri Light" pitchFamily="34" charset="0"/>
                <a:ea typeface="+mn-ea"/>
                <a:cs typeface="+mn-cs"/>
              </a:rPr>
              <a:t>N</a:t>
            </a:r>
            <a:r>
              <a:rPr kumimoji="0" lang="pl-PL" sz="2400" b="0" i="0" u="none" strike="noStrike" kern="0" cap="none" spc="0" normalizeH="0" baseline="-25000" noProof="0" dirty="0" err="1" smtClean="0">
                <a:ln>
                  <a:noFill/>
                </a:ln>
                <a:solidFill>
                  <a:schemeClr val="tx1"/>
                </a:solidFill>
                <a:effectLst/>
                <a:uLnTx/>
                <a:uFillTx/>
                <a:latin typeface="Calibri Light" pitchFamily="34" charset="0"/>
                <a:ea typeface="+mn-ea"/>
                <a:cs typeface="+mn-cs"/>
              </a:rPr>
              <a:t>węzła</a:t>
            </a:r>
            <a:r>
              <a:rPr kumimoji="0" lang="pl-PL" sz="2400" b="0" i="0" u="none" strike="noStrike" kern="0" cap="none" spc="0" normalizeH="0" baseline="0" noProof="0" dirty="0" smtClean="0">
                <a:ln>
                  <a:noFill/>
                </a:ln>
                <a:solidFill>
                  <a:schemeClr val="tx1"/>
                </a:solidFill>
                <a:effectLst/>
                <a:uLnTx/>
                <a:uFillTx/>
                <a:latin typeface="Calibri Light" pitchFamily="34" charset="0"/>
                <a:ea typeface="+mn-ea"/>
                <a:cs typeface="+mn-cs"/>
              </a:rPr>
              <a:t> / </a:t>
            </a:r>
            <a:r>
              <a:rPr kumimoji="0" lang="pl-PL" sz="2400" b="0" i="0" u="none" strike="noStrike" kern="0" cap="none" spc="0" normalizeH="0" baseline="0" noProof="0" dirty="0" err="1" smtClean="0">
                <a:ln>
                  <a:noFill/>
                </a:ln>
                <a:solidFill>
                  <a:schemeClr val="tx1"/>
                </a:solidFill>
                <a:effectLst/>
                <a:uLnTx/>
                <a:uFillTx/>
                <a:latin typeface="Calibri Light" pitchFamily="34" charset="0"/>
                <a:ea typeface="+mn-ea"/>
                <a:cs typeface="+mn-cs"/>
              </a:rPr>
              <a:t>N</a:t>
            </a:r>
            <a:r>
              <a:rPr kumimoji="0" lang="pl-PL" sz="2400" b="0" i="0" u="none" strike="noStrike" kern="0" cap="none" spc="0" normalizeH="0" baseline="-25000" noProof="0" dirty="0" err="1" smtClean="0">
                <a:ln>
                  <a:noFill/>
                </a:ln>
                <a:solidFill>
                  <a:schemeClr val="tx1"/>
                </a:solidFill>
                <a:effectLst/>
                <a:uLnTx/>
                <a:uFillTx/>
                <a:latin typeface="Calibri Light" pitchFamily="34" charset="0"/>
                <a:ea typeface="+mn-ea"/>
                <a:cs typeface="+mn-cs"/>
              </a:rPr>
              <a:t>zbioru</a:t>
            </a:r>
            <a:endParaRPr kumimoji="0" lang="pl-PL" sz="2400" b="0" i="0" u="none" strike="noStrike" kern="0" cap="none" spc="0" normalizeH="0" baseline="-25000" noProof="0" dirty="0" smtClean="0">
              <a:ln>
                <a:noFill/>
              </a:ln>
              <a:solidFill>
                <a:schemeClr val="tx1"/>
              </a:solidFill>
              <a:effectLst/>
              <a:uLnTx/>
              <a:uFillTx/>
              <a:latin typeface="Calibri Light" pitchFamily="34" charset="0"/>
              <a:ea typeface="+mn-ea"/>
              <a:cs typeface="+mn-cs"/>
            </a:endParaRPr>
          </a:p>
        </p:txBody>
      </p:sp>
      <p:sp>
        <p:nvSpPr>
          <p:cNvPr id="17" name="Rectangle 3"/>
          <p:cNvSpPr txBox="1">
            <a:spLocks noChangeArrowheads="1"/>
          </p:cNvSpPr>
          <p:nvPr/>
        </p:nvSpPr>
        <p:spPr bwMode="auto">
          <a:xfrm>
            <a:off x="7199784" y="2204864"/>
            <a:ext cx="1944216" cy="720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50000"/>
              </a:spcBef>
              <a:buSzPct val="70000"/>
            </a:pPr>
            <a:r>
              <a:rPr lang="pl-PL" sz="2400" kern="0" dirty="0" err="1" smtClean="0">
                <a:latin typeface="Calibri Light" pitchFamily="34" charset="0"/>
              </a:rPr>
              <a:t>N</a:t>
            </a:r>
            <a:r>
              <a:rPr lang="pl-PL" sz="2400" kern="0" baseline="-25000" dirty="0" err="1" smtClean="0">
                <a:latin typeface="Calibri Light" pitchFamily="34" charset="0"/>
              </a:rPr>
              <a:t>konkluzji</a:t>
            </a:r>
            <a:r>
              <a:rPr lang="pl-PL" sz="2400" kern="0" dirty="0" smtClean="0">
                <a:latin typeface="Calibri Light" pitchFamily="34" charset="0"/>
              </a:rPr>
              <a:t> /</a:t>
            </a:r>
            <a:r>
              <a:rPr lang="pl-PL" sz="2400" kern="0" dirty="0" err="1" smtClean="0">
                <a:latin typeface="Calibri Light" pitchFamily="34" charset="0"/>
              </a:rPr>
              <a:t>N</a:t>
            </a:r>
            <a:r>
              <a:rPr lang="pl-PL" sz="2400" kern="0" baseline="-25000" dirty="0" err="1" smtClean="0">
                <a:latin typeface="Calibri Light" pitchFamily="34" charset="0"/>
              </a:rPr>
              <a:t>węzła</a:t>
            </a:r>
            <a:endParaRPr kumimoji="0" lang="pl-PL" sz="2400" b="0" i="0" u="none" strike="noStrike" kern="0" cap="none" spc="0" normalizeH="0" baseline="-25000" noProof="0" dirty="0" smtClean="0">
              <a:ln>
                <a:noFill/>
              </a:ln>
              <a:solidFill>
                <a:schemeClr val="tx1"/>
              </a:solidFill>
              <a:effectLst/>
              <a:uLnTx/>
              <a:uFillTx/>
              <a:latin typeface="Calibri Light" pitchFamily="34" charset="0"/>
              <a:ea typeface="+mn-ea"/>
              <a:cs typeface="+mn-cs"/>
            </a:endParaRPr>
          </a:p>
        </p:txBody>
      </p:sp>
      <p:sp>
        <p:nvSpPr>
          <p:cNvPr id="18" name="Prostokąt 17"/>
          <p:cNvSpPr/>
          <p:nvPr/>
        </p:nvSpPr>
        <p:spPr>
          <a:xfrm>
            <a:off x="611560" y="5733256"/>
            <a:ext cx="2533579" cy="369332"/>
          </a:xfrm>
          <a:prstGeom prst="rect">
            <a:avLst/>
          </a:prstGeom>
        </p:spPr>
        <p:txBody>
          <a:bodyPr wrap="none">
            <a:spAutoFit/>
          </a:bodyPr>
          <a:lstStyle/>
          <a:p>
            <a:r>
              <a:rPr lang="pl-PL" dirty="0" smtClean="0"/>
              <a:t>ID11: 1633/32561=5% </a:t>
            </a:r>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76803" name="Rectangle 2"/>
          <p:cNvSpPr>
            <a:spLocks noGrp="1" noChangeArrowheads="1"/>
          </p:cNvSpPr>
          <p:nvPr>
            <p:ph type="title"/>
          </p:nvPr>
        </p:nvSpPr>
        <p:spPr/>
        <p:txBody>
          <a:bodyPr/>
          <a:lstStyle/>
          <a:p>
            <a:pPr eaLnBrk="1" hangingPunct="1"/>
            <a:r>
              <a:rPr lang="pl-PL" smtClean="0"/>
              <a:t>Macierz klasyfikacji</a:t>
            </a:r>
          </a:p>
        </p:txBody>
      </p:sp>
      <p:sp>
        <p:nvSpPr>
          <p:cNvPr id="76804" name="Rectangle 3"/>
          <p:cNvSpPr>
            <a:spLocks noGrp="1" noChangeArrowheads="1"/>
          </p:cNvSpPr>
          <p:nvPr>
            <p:ph type="body" idx="1"/>
          </p:nvPr>
        </p:nvSpPr>
        <p:spPr>
          <a:xfrm>
            <a:off x="6372225" y="2133600"/>
            <a:ext cx="1965325" cy="1008063"/>
          </a:xfrm>
        </p:spPr>
        <p:txBody>
          <a:bodyPr/>
          <a:lstStyle/>
          <a:p>
            <a:pPr eaLnBrk="1" hangingPunct="1"/>
            <a:r>
              <a:rPr lang="pl-PL" sz="2000" dirty="0" smtClean="0"/>
              <a:t>Ile razy model się pomylił? </a:t>
            </a:r>
            <a:br>
              <a:rPr lang="pl-PL" sz="2000" dirty="0" smtClean="0"/>
            </a:br>
            <a:r>
              <a:rPr lang="pl-PL" sz="2000" dirty="0" smtClean="0"/>
              <a:t>Pojęcie „kosztu”</a:t>
            </a:r>
          </a:p>
        </p:txBody>
      </p:sp>
      <p:pic>
        <p:nvPicPr>
          <p:cNvPr id="76805" name="Picture 4"/>
          <p:cNvPicPr>
            <a:picLocks noChangeAspect="1" noChangeArrowheads="1"/>
          </p:cNvPicPr>
          <p:nvPr/>
        </p:nvPicPr>
        <p:blipFill>
          <a:blip r:embed="rId2" cstate="print"/>
          <a:srcRect/>
          <a:stretch>
            <a:fillRect/>
          </a:stretch>
        </p:blipFill>
        <p:spPr bwMode="auto">
          <a:xfrm>
            <a:off x="4572000" y="4410075"/>
            <a:ext cx="4572000" cy="2447925"/>
          </a:xfrm>
          <a:prstGeom prst="rect">
            <a:avLst/>
          </a:prstGeom>
          <a:noFill/>
          <a:ln w="9525">
            <a:noFill/>
            <a:miter lim="800000"/>
            <a:headEnd/>
            <a:tailEnd/>
          </a:ln>
        </p:spPr>
      </p:pic>
      <p:pic>
        <p:nvPicPr>
          <p:cNvPr id="76806" name="Picture 5"/>
          <p:cNvPicPr>
            <a:picLocks noChangeAspect="1" noChangeArrowheads="1"/>
          </p:cNvPicPr>
          <p:nvPr/>
        </p:nvPicPr>
        <p:blipFill>
          <a:blip r:embed="rId3" cstate="print"/>
          <a:srcRect/>
          <a:stretch>
            <a:fillRect/>
          </a:stretch>
        </p:blipFill>
        <p:spPr bwMode="auto">
          <a:xfrm>
            <a:off x="179388" y="1052513"/>
            <a:ext cx="5616575" cy="4156075"/>
          </a:xfrm>
          <a:prstGeom prst="rect">
            <a:avLst/>
          </a:prstGeom>
          <a:noFill/>
          <a:ln w="9525">
            <a:noFill/>
            <a:miter lim="800000"/>
            <a:headEnd/>
            <a:tailEnd/>
          </a:ln>
        </p:spPr>
      </p:pic>
      <p:sp>
        <p:nvSpPr>
          <p:cNvPr id="7" name="AutoShape 6"/>
          <p:cNvSpPr>
            <a:spLocks noChangeArrowheads="1"/>
          </p:cNvSpPr>
          <p:nvPr/>
        </p:nvSpPr>
        <p:spPr bwMode="auto">
          <a:xfrm>
            <a:off x="7596336" y="5517232"/>
            <a:ext cx="360363"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dirty="0" smtClean="0">
                <a:solidFill>
                  <a:srgbClr val="006699"/>
                </a:solidFill>
                <a:latin typeface="Calibri" pitchFamily="34" charset="0"/>
              </a:rPr>
              <a:t>FP</a:t>
            </a:r>
            <a:endParaRPr lang="pl-PL" sz="2400" b="1" dirty="0">
              <a:solidFill>
                <a:srgbClr val="006699"/>
              </a:solidFill>
              <a:latin typeface="Calibri" pitchFamily="34" charset="0"/>
            </a:endParaRPr>
          </a:p>
        </p:txBody>
      </p:sp>
      <p:sp>
        <p:nvSpPr>
          <p:cNvPr id="8" name="AutoShape 6"/>
          <p:cNvSpPr>
            <a:spLocks noChangeArrowheads="1"/>
          </p:cNvSpPr>
          <p:nvPr/>
        </p:nvSpPr>
        <p:spPr bwMode="auto">
          <a:xfrm>
            <a:off x="6660232" y="6165304"/>
            <a:ext cx="360363"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dirty="0" smtClean="0">
                <a:solidFill>
                  <a:srgbClr val="006699"/>
                </a:solidFill>
                <a:latin typeface="Calibri" pitchFamily="34" charset="0"/>
              </a:rPr>
              <a:t>FN</a:t>
            </a:r>
            <a:endParaRPr lang="pl-PL" sz="2400" b="1" dirty="0">
              <a:solidFill>
                <a:srgbClr val="006699"/>
              </a:solidFill>
              <a:latin typeface="Calibri" pitchFamily="34" charset="0"/>
            </a:endParaRPr>
          </a:p>
        </p:txBody>
      </p:sp>
      <p:sp>
        <p:nvSpPr>
          <p:cNvPr id="9" name="pole tekstowe 8"/>
          <p:cNvSpPr txBox="1"/>
          <p:nvPr/>
        </p:nvSpPr>
        <p:spPr>
          <a:xfrm>
            <a:off x="6660232" y="3861048"/>
            <a:ext cx="1800200" cy="408623"/>
          </a:xfrm>
          <a:prstGeom prst="roundRect">
            <a:avLst/>
          </a:prstGeom>
          <a:ln w="31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i="1" dirty="0" err="1" smtClean="0">
                <a:solidFill>
                  <a:srgbClr val="006699"/>
                </a:solidFill>
                <a:latin typeface="AntPolt" pitchFamily="2" charset="-18"/>
              </a:rPr>
              <a:t>false</a:t>
            </a:r>
            <a:r>
              <a:rPr lang="pl-PL" i="1" dirty="0" smtClean="0">
                <a:solidFill>
                  <a:srgbClr val="006699"/>
                </a:solidFill>
                <a:latin typeface="AntPolt" pitchFamily="2" charset="-18"/>
              </a:rPr>
              <a:t> </a:t>
            </a:r>
            <a:r>
              <a:rPr lang="pl-PL" i="1" dirty="0" err="1" smtClean="0">
                <a:solidFill>
                  <a:srgbClr val="006699"/>
                </a:solidFill>
                <a:latin typeface="AntPolt" pitchFamily="2" charset="-18"/>
              </a:rPr>
              <a:t>positives</a:t>
            </a:r>
            <a:endParaRPr lang="pl-PL" i="1" dirty="0" smtClean="0">
              <a:solidFill>
                <a:srgbClr val="006699"/>
              </a:solidFill>
              <a:latin typeface="AntPolt" pitchFamily="2" charset="-18"/>
            </a:endParaRPr>
          </a:p>
        </p:txBody>
      </p:sp>
      <p:sp>
        <p:nvSpPr>
          <p:cNvPr id="10" name="pole tekstowe 9"/>
          <p:cNvSpPr txBox="1"/>
          <p:nvPr/>
        </p:nvSpPr>
        <p:spPr>
          <a:xfrm>
            <a:off x="2699792" y="6165304"/>
            <a:ext cx="1763688" cy="408623"/>
          </a:xfrm>
          <a:prstGeom prst="roundRect">
            <a:avLst/>
          </a:prstGeom>
          <a:noFill/>
          <a:ln>
            <a:solidFill>
              <a:srgbClr val="006699"/>
            </a:solidFill>
          </a:ln>
        </p:spPr>
        <p:txBody>
          <a:bodyPr wrap="square" rtlCol="0">
            <a:spAutoFit/>
          </a:bodyPr>
          <a:lstStyle/>
          <a:p>
            <a:pPr algn="ctr"/>
            <a:r>
              <a:rPr lang="pl-PL" i="1" dirty="0" err="1" smtClean="0">
                <a:solidFill>
                  <a:srgbClr val="006699"/>
                </a:solidFill>
                <a:latin typeface="AntPolt" pitchFamily="2" charset="-18"/>
              </a:rPr>
              <a:t>false</a:t>
            </a:r>
            <a:r>
              <a:rPr lang="pl-PL" i="1" dirty="0" smtClean="0">
                <a:solidFill>
                  <a:srgbClr val="006699"/>
                </a:solidFill>
                <a:latin typeface="AntPolt" pitchFamily="2" charset="-18"/>
              </a:rPr>
              <a:t> </a:t>
            </a:r>
            <a:r>
              <a:rPr lang="pl-PL" i="1" dirty="0" err="1" smtClean="0">
                <a:solidFill>
                  <a:srgbClr val="006699"/>
                </a:solidFill>
                <a:latin typeface="AntPolt" pitchFamily="2" charset="-18"/>
              </a:rPr>
              <a:t>negatives</a:t>
            </a:r>
            <a:endParaRPr lang="pl-PL" i="1" dirty="0" smtClean="0">
              <a:solidFill>
                <a:srgbClr val="006699"/>
              </a:solidFill>
              <a:latin typeface="AntPolt" pitchFamily="2" charset="-18"/>
            </a:endParaRPr>
          </a:p>
        </p:txBody>
      </p:sp>
      <p:cxnSp>
        <p:nvCxnSpPr>
          <p:cNvPr id="12" name="Łącznik prosty ze strzałką 11"/>
          <p:cNvCxnSpPr>
            <a:endCxn id="7" idx="0"/>
          </p:cNvCxnSpPr>
          <p:nvPr/>
        </p:nvCxnSpPr>
        <p:spPr bwMode="auto">
          <a:xfrm>
            <a:off x="7560332" y="4269671"/>
            <a:ext cx="216186" cy="1247561"/>
          </a:xfrm>
          <a:prstGeom prst="straightConnector1">
            <a:avLst/>
          </a:prstGeom>
          <a:ln>
            <a:solidFill>
              <a:srgbClr val="006699"/>
            </a:solidFill>
            <a:prstDash val="dash"/>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 name="Łącznik prosty ze strzałką 13"/>
          <p:cNvCxnSpPr>
            <a:endCxn id="8" idx="1"/>
          </p:cNvCxnSpPr>
          <p:nvPr/>
        </p:nvCxnSpPr>
        <p:spPr bwMode="auto">
          <a:xfrm flipV="1">
            <a:off x="4463480" y="6345486"/>
            <a:ext cx="2196752" cy="24130"/>
          </a:xfrm>
          <a:prstGeom prst="straightConnector1">
            <a:avLst/>
          </a:prstGeom>
          <a:ln>
            <a:solidFill>
              <a:srgbClr val="006699"/>
            </a:solidFill>
            <a:prstDash val="dash"/>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0" name="Łącznik prosty ze strzałką 19"/>
          <p:cNvCxnSpPr/>
          <p:nvPr/>
        </p:nvCxnSpPr>
        <p:spPr bwMode="auto">
          <a:xfrm flipH="1" flipV="1">
            <a:off x="2411760" y="3501008"/>
            <a:ext cx="4248472" cy="564352"/>
          </a:xfrm>
          <a:prstGeom prst="straightConnector1">
            <a:avLst/>
          </a:prstGeom>
          <a:ln>
            <a:solidFill>
              <a:srgbClr val="0070C0"/>
            </a:solidFill>
            <a:prstDash val="lgDash"/>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6" name="Łącznik prosty ze strzałką 25"/>
          <p:cNvCxnSpPr/>
          <p:nvPr/>
        </p:nvCxnSpPr>
        <p:spPr bwMode="auto">
          <a:xfrm flipV="1">
            <a:off x="3581636" y="3429000"/>
            <a:ext cx="342292" cy="2736304"/>
          </a:xfrm>
          <a:prstGeom prst="straightConnector1">
            <a:avLst/>
          </a:prstGeom>
          <a:ln>
            <a:solidFill>
              <a:srgbClr val="006699"/>
            </a:solidFill>
            <a:prstDash val="dash"/>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0"/>
          </p:nvPr>
        </p:nvSpPr>
        <p:spPr/>
        <p:txBody>
          <a:bodyPr/>
          <a:lstStyle/>
          <a:p>
            <a:pPr>
              <a:defRPr/>
            </a:pPr>
            <a:r>
              <a:rPr lang="pl-PL" smtClean="0"/>
              <a:t>KISIM, WIMiIP, AGH</a:t>
            </a:r>
            <a:endParaRPr lang="pl-PL"/>
          </a:p>
        </p:txBody>
      </p:sp>
      <p:sp>
        <p:nvSpPr>
          <p:cNvPr id="3" name="pole tekstowe 2"/>
          <p:cNvSpPr txBox="1"/>
          <p:nvPr/>
        </p:nvSpPr>
        <p:spPr>
          <a:xfrm>
            <a:off x="539552" y="2420888"/>
            <a:ext cx="7992888" cy="2554545"/>
          </a:xfrm>
          <a:prstGeom prst="rect">
            <a:avLst/>
          </a:prstGeom>
          <a:noFill/>
        </p:spPr>
        <p:txBody>
          <a:bodyPr wrap="square" rtlCol="0">
            <a:spAutoFit/>
          </a:bodyPr>
          <a:lstStyle/>
          <a:p>
            <a:pPr algn="ctr"/>
            <a:r>
              <a:rPr lang="pl-PL" sz="3200" dirty="0" smtClean="0">
                <a:latin typeface="+mn-lt"/>
              </a:rPr>
              <a:t>przykład</a:t>
            </a:r>
            <a:endParaRPr lang="pl-PL" sz="3200" dirty="0" smtClean="0">
              <a:latin typeface="+mn-lt"/>
            </a:endParaRPr>
          </a:p>
          <a:p>
            <a:pPr algn="ctr"/>
            <a:r>
              <a:rPr lang="pl-PL" sz="3200" dirty="0" smtClean="0">
                <a:latin typeface="+mn-lt"/>
              </a:rPr>
              <a:t>STATISTICA</a:t>
            </a:r>
          </a:p>
          <a:p>
            <a:pPr algn="ctr"/>
            <a:endParaRPr lang="pl-PL" sz="3200" dirty="0" smtClean="0">
              <a:latin typeface="+mn-lt"/>
            </a:endParaRPr>
          </a:p>
          <a:p>
            <a:pPr algn="ctr"/>
            <a:endParaRPr lang="pl-PL" sz="3200" dirty="0" smtClean="0">
              <a:latin typeface="+mn-lt"/>
            </a:endParaRPr>
          </a:p>
          <a:p>
            <a:pPr algn="ctr"/>
            <a:r>
              <a:rPr lang="pl-PL" sz="3200" dirty="0" err="1" smtClean="0">
                <a:latin typeface="+mn-lt"/>
              </a:rPr>
              <a:t>Adult.sta</a:t>
            </a:r>
            <a:endParaRPr lang="pl-PL" sz="3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 poprawić dokładność modelu?</a:t>
            </a:r>
            <a:endParaRPr lang="pl-PL" dirty="0"/>
          </a:p>
        </p:txBody>
      </p:sp>
      <p:sp>
        <p:nvSpPr>
          <p:cNvPr id="3" name="Symbol zastępczy zawartości 2"/>
          <p:cNvSpPr>
            <a:spLocks noGrp="1"/>
          </p:cNvSpPr>
          <p:nvPr>
            <p:ph idx="1"/>
          </p:nvPr>
        </p:nvSpPr>
        <p:spPr>
          <a:xfrm>
            <a:off x="1475656" y="2204864"/>
            <a:ext cx="5904656" cy="2952328"/>
          </a:xfrm>
        </p:spPr>
        <p:txBody>
          <a:bodyPr/>
          <a:lstStyle/>
          <a:p>
            <a:r>
              <a:rPr lang="pl-PL" dirty="0" smtClean="0"/>
              <a:t>wyrównanie prawdopodobieństw a-priori dla klas uczących (liczności klas) </a:t>
            </a:r>
            <a:br>
              <a:rPr lang="pl-PL" dirty="0" smtClean="0"/>
            </a:br>
            <a:r>
              <a:rPr lang="pl-PL" dirty="0" smtClean="0"/>
              <a:t>– losowanie warstwowe</a:t>
            </a:r>
          </a:p>
          <a:p>
            <a:r>
              <a:rPr lang="pl-PL" dirty="0" smtClean="0"/>
              <a:t>dobór predyktorów</a:t>
            </a:r>
          </a:p>
          <a:p>
            <a:endParaRPr lang="pl-PL" dirty="0" smtClean="0"/>
          </a:p>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stopki 3"/>
          <p:cNvSpPr>
            <a:spLocks noGrp="1"/>
          </p:cNvSpPr>
          <p:nvPr>
            <p:ph type="ftr" sz="quarter" idx="10"/>
          </p:nvPr>
        </p:nvSpPr>
        <p:spPr/>
        <p:txBody>
          <a:bodyPr/>
          <a:lstStyle/>
          <a:p>
            <a:r>
              <a:rPr lang="pl-PL"/>
              <a:t>KISIM, WIMiIP, AGH</a:t>
            </a:r>
          </a:p>
        </p:txBody>
      </p:sp>
      <p:pic>
        <p:nvPicPr>
          <p:cNvPr id="477186" name="Picture 2"/>
          <p:cNvPicPr>
            <a:picLocks noChangeAspect="1" noChangeArrowheads="1"/>
          </p:cNvPicPr>
          <p:nvPr/>
        </p:nvPicPr>
        <p:blipFill>
          <a:blip r:embed="rId2" cstate="print"/>
          <a:srcRect/>
          <a:stretch>
            <a:fillRect/>
          </a:stretch>
        </p:blipFill>
        <p:spPr bwMode="auto">
          <a:xfrm>
            <a:off x="5819775" y="1268413"/>
            <a:ext cx="3324225" cy="2019300"/>
          </a:xfrm>
          <a:prstGeom prst="rect">
            <a:avLst/>
          </a:prstGeom>
          <a:noFill/>
          <a:ln w="9525">
            <a:noFill/>
            <a:miter lim="800000"/>
            <a:headEnd/>
            <a:tailEnd/>
          </a:ln>
          <a:effectLst/>
        </p:spPr>
      </p:pic>
      <p:sp>
        <p:nvSpPr>
          <p:cNvPr id="477187" name="Rectangle 3"/>
          <p:cNvSpPr>
            <a:spLocks noGrp="1" noChangeArrowheads="1"/>
          </p:cNvSpPr>
          <p:nvPr>
            <p:ph type="title"/>
          </p:nvPr>
        </p:nvSpPr>
        <p:spPr/>
        <p:txBody>
          <a:bodyPr/>
          <a:lstStyle/>
          <a:p>
            <a:r>
              <a:rPr lang="pl-PL" dirty="0" smtClean="0"/>
              <a:t>Próba losowa (losowanie)</a:t>
            </a:r>
            <a:endParaRPr lang="pl-PL" dirty="0"/>
          </a:p>
        </p:txBody>
      </p:sp>
      <p:pic>
        <p:nvPicPr>
          <p:cNvPr id="477188" name="Picture 4"/>
          <p:cNvPicPr>
            <a:picLocks noChangeAspect="1" noChangeArrowheads="1"/>
          </p:cNvPicPr>
          <p:nvPr/>
        </p:nvPicPr>
        <p:blipFill>
          <a:blip r:embed="rId3" cstate="print"/>
          <a:srcRect/>
          <a:stretch>
            <a:fillRect/>
          </a:stretch>
        </p:blipFill>
        <p:spPr bwMode="auto">
          <a:xfrm>
            <a:off x="0" y="1052513"/>
            <a:ext cx="2247900" cy="1657350"/>
          </a:xfrm>
          <a:prstGeom prst="rect">
            <a:avLst/>
          </a:prstGeom>
          <a:noFill/>
          <a:ln w="25400">
            <a:solidFill>
              <a:srgbClr val="006699"/>
            </a:solidFill>
            <a:miter lim="800000"/>
            <a:headEnd/>
            <a:tailEnd/>
          </a:ln>
          <a:effectLst/>
        </p:spPr>
      </p:pic>
      <p:pic>
        <p:nvPicPr>
          <p:cNvPr id="477189" name="Picture 5"/>
          <p:cNvPicPr>
            <a:picLocks noChangeAspect="1" noChangeArrowheads="1"/>
          </p:cNvPicPr>
          <p:nvPr/>
        </p:nvPicPr>
        <p:blipFill>
          <a:blip r:embed="rId4" cstate="print"/>
          <a:srcRect/>
          <a:stretch>
            <a:fillRect/>
          </a:stretch>
        </p:blipFill>
        <p:spPr bwMode="auto">
          <a:xfrm>
            <a:off x="2339975" y="1052513"/>
            <a:ext cx="3581400" cy="3752850"/>
          </a:xfrm>
          <a:prstGeom prst="rect">
            <a:avLst/>
          </a:prstGeom>
          <a:noFill/>
          <a:ln w="9525">
            <a:noFill/>
            <a:miter lim="800000"/>
            <a:headEnd/>
            <a:tailEnd/>
          </a:ln>
          <a:effectLst/>
        </p:spPr>
      </p:pic>
      <p:sp>
        <p:nvSpPr>
          <p:cNvPr id="477190" name="AutoShape 6"/>
          <p:cNvSpPr>
            <a:spLocks noChangeArrowheads="1"/>
          </p:cNvSpPr>
          <p:nvPr/>
        </p:nvSpPr>
        <p:spPr bwMode="auto">
          <a:xfrm>
            <a:off x="1619250" y="1268413"/>
            <a:ext cx="360363" cy="360362"/>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r>
              <a:rPr lang="pl-PL" sz="2400" b="1">
                <a:solidFill>
                  <a:srgbClr val="006699"/>
                </a:solidFill>
              </a:rPr>
              <a:t>1</a:t>
            </a:r>
          </a:p>
        </p:txBody>
      </p:sp>
      <p:sp>
        <p:nvSpPr>
          <p:cNvPr id="477191" name="AutoShape 7"/>
          <p:cNvSpPr>
            <a:spLocks noChangeArrowheads="1"/>
          </p:cNvSpPr>
          <p:nvPr/>
        </p:nvSpPr>
        <p:spPr bwMode="auto">
          <a:xfrm>
            <a:off x="4427538" y="1412875"/>
            <a:ext cx="360362" cy="360363"/>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r>
              <a:rPr lang="pl-PL" sz="2400" b="1">
                <a:solidFill>
                  <a:srgbClr val="006699"/>
                </a:solidFill>
              </a:rPr>
              <a:t>2</a:t>
            </a:r>
          </a:p>
        </p:txBody>
      </p:sp>
      <p:sp>
        <p:nvSpPr>
          <p:cNvPr id="477192" name="AutoShape 8"/>
          <p:cNvSpPr>
            <a:spLocks noChangeArrowheads="1"/>
          </p:cNvSpPr>
          <p:nvPr/>
        </p:nvSpPr>
        <p:spPr bwMode="auto">
          <a:xfrm>
            <a:off x="2484438" y="3429000"/>
            <a:ext cx="3168650"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sp>
        <p:nvSpPr>
          <p:cNvPr id="477193" name="AutoShape 9"/>
          <p:cNvSpPr>
            <a:spLocks noChangeArrowheads="1"/>
          </p:cNvSpPr>
          <p:nvPr/>
        </p:nvSpPr>
        <p:spPr bwMode="auto">
          <a:xfrm>
            <a:off x="6443663" y="981075"/>
            <a:ext cx="360362" cy="360363"/>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r>
              <a:rPr lang="pl-PL" sz="2400" b="1">
                <a:solidFill>
                  <a:srgbClr val="006699"/>
                </a:solidFill>
              </a:rPr>
              <a:t>3</a:t>
            </a:r>
          </a:p>
        </p:txBody>
      </p:sp>
      <p:sp>
        <p:nvSpPr>
          <p:cNvPr id="477194" name="AutoShape 10"/>
          <p:cNvSpPr>
            <a:spLocks noChangeArrowheads="1"/>
          </p:cNvSpPr>
          <p:nvPr/>
        </p:nvSpPr>
        <p:spPr bwMode="auto">
          <a:xfrm>
            <a:off x="7451725" y="1341438"/>
            <a:ext cx="792163" cy="287337"/>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323528" y="3772362"/>
            <a:ext cx="2736304" cy="2863054"/>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5819775" y="1268413"/>
            <a:ext cx="3324225" cy="2019300"/>
          </a:xfrm>
          <a:prstGeom prst="rect">
            <a:avLst/>
          </a:prstGeom>
          <a:noFill/>
          <a:ln w="9525">
            <a:noFill/>
            <a:miter lim="800000"/>
            <a:headEnd/>
            <a:tailEnd/>
          </a:ln>
        </p:spPr>
      </p:pic>
      <p:sp>
        <p:nvSpPr>
          <p:cNvPr id="16387" name="Rectangle 3"/>
          <p:cNvSpPr>
            <a:spLocks noGrp="1" noChangeArrowheads="1"/>
          </p:cNvSpPr>
          <p:nvPr>
            <p:ph type="title"/>
          </p:nvPr>
        </p:nvSpPr>
        <p:spPr/>
        <p:txBody>
          <a:bodyPr/>
          <a:lstStyle/>
          <a:p>
            <a:r>
              <a:rPr lang="pl-PL" dirty="0" smtClean="0"/>
              <a:t>Losowanie warstwowe</a:t>
            </a:r>
            <a:endParaRPr lang="pl-PL" dirty="0" smtClean="0"/>
          </a:p>
        </p:txBody>
      </p:sp>
      <p:pic>
        <p:nvPicPr>
          <p:cNvPr id="16388" name="Picture 4"/>
          <p:cNvPicPr>
            <a:picLocks noChangeAspect="1" noChangeArrowheads="1"/>
          </p:cNvPicPr>
          <p:nvPr/>
        </p:nvPicPr>
        <p:blipFill>
          <a:blip r:embed="rId4" cstate="print"/>
          <a:srcRect/>
          <a:stretch>
            <a:fillRect/>
          </a:stretch>
        </p:blipFill>
        <p:spPr bwMode="auto">
          <a:xfrm>
            <a:off x="0" y="1052513"/>
            <a:ext cx="2247900" cy="1657350"/>
          </a:xfrm>
          <a:prstGeom prst="rect">
            <a:avLst/>
          </a:prstGeom>
          <a:noFill/>
          <a:ln w="25400">
            <a:solidFill>
              <a:srgbClr val="006699"/>
            </a:solid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2339975" y="1052513"/>
            <a:ext cx="3581400" cy="3752850"/>
          </a:xfrm>
          <a:prstGeom prst="rect">
            <a:avLst/>
          </a:prstGeom>
          <a:noFill/>
          <a:ln w="9525">
            <a:noFill/>
            <a:miter lim="800000"/>
            <a:headEnd/>
            <a:tailEnd/>
          </a:ln>
        </p:spPr>
      </p:pic>
      <p:sp>
        <p:nvSpPr>
          <p:cNvPr id="16390" name="AutoShape 6"/>
          <p:cNvSpPr>
            <a:spLocks noChangeArrowheads="1"/>
          </p:cNvSpPr>
          <p:nvPr/>
        </p:nvSpPr>
        <p:spPr bwMode="auto">
          <a:xfrm>
            <a:off x="1619250" y="1268413"/>
            <a:ext cx="3603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rPr>
              <a:t>1</a:t>
            </a:r>
          </a:p>
        </p:txBody>
      </p:sp>
      <p:sp>
        <p:nvSpPr>
          <p:cNvPr id="16391" name="AutoShape 7"/>
          <p:cNvSpPr>
            <a:spLocks noChangeArrowheads="1"/>
          </p:cNvSpPr>
          <p:nvPr/>
        </p:nvSpPr>
        <p:spPr bwMode="auto">
          <a:xfrm>
            <a:off x="4427538" y="1412875"/>
            <a:ext cx="360362"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rPr>
              <a:t>2</a:t>
            </a:r>
          </a:p>
        </p:txBody>
      </p:sp>
      <p:sp>
        <p:nvSpPr>
          <p:cNvPr id="16393" name="AutoShape 9"/>
          <p:cNvSpPr>
            <a:spLocks noChangeArrowheads="1"/>
          </p:cNvSpPr>
          <p:nvPr/>
        </p:nvSpPr>
        <p:spPr bwMode="auto">
          <a:xfrm>
            <a:off x="6443663" y="981075"/>
            <a:ext cx="360362"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rPr>
              <a:t>3</a:t>
            </a:r>
          </a:p>
        </p:txBody>
      </p:sp>
      <p:sp>
        <p:nvSpPr>
          <p:cNvPr id="16394" name="AutoShape 10"/>
          <p:cNvSpPr>
            <a:spLocks noChangeArrowheads="1"/>
          </p:cNvSpPr>
          <p:nvPr/>
        </p:nvSpPr>
        <p:spPr bwMode="auto">
          <a:xfrm>
            <a:off x="7451725" y="1341438"/>
            <a:ext cx="792163" cy="28733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endParaRPr>
          </a:p>
        </p:txBody>
      </p:sp>
      <p:cxnSp>
        <p:nvCxnSpPr>
          <p:cNvPr id="13" name="Łącznik prosty ze strzałką 12"/>
          <p:cNvCxnSpPr>
            <a:stCxn id="14" idx="2"/>
            <a:endCxn id="19457" idx="0"/>
          </p:cNvCxnSpPr>
          <p:nvPr/>
        </p:nvCxnSpPr>
        <p:spPr bwMode="auto">
          <a:xfrm flipH="1">
            <a:off x="1691680" y="2348881"/>
            <a:ext cx="2232248" cy="1423481"/>
          </a:xfrm>
          <a:prstGeom prst="straightConnector1">
            <a:avLst/>
          </a:prstGeom>
          <a:ln>
            <a:solidFill>
              <a:srgbClr val="006699"/>
            </a:solidFill>
            <a:tailEnd type="arrow"/>
          </a:ln>
          <a:extLst>
            <a:ext uri="{91240B29-F687-4F45-9708-019B960494DF}">
              <a14:hiddenLine xmlns=""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4" name="AutoShape 8"/>
          <p:cNvSpPr>
            <a:spLocks noChangeArrowheads="1"/>
          </p:cNvSpPr>
          <p:nvPr/>
        </p:nvSpPr>
        <p:spPr bwMode="auto">
          <a:xfrm>
            <a:off x="3347864" y="1988841"/>
            <a:ext cx="1152128" cy="36004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endParaRPr>
          </a:p>
        </p:txBody>
      </p:sp>
      <p:sp>
        <p:nvSpPr>
          <p:cNvPr id="16" name="AutoShape 8"/>
          <p:cNvSpPr>
            <a:spLocks noChangeArrowheads="1"/>
          </p:cNvSpPr>
          <p:nvPr/>
        </p:nvSpPr>
        <p:spPr bwMode="auto">
          <a:xfrm>
            <a:off x="323528" y="4941168"/>
            <a:ext cx="2880320" cy="504825"/>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67544" y="4941168"/>
            <a:ext cx="2376264" cy="1782198"/>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6275883" y="3284984"/>
            <a:ext cx="2868117" cy="218447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139952" y="1124744"/>
            <a:ext cx="2085975" cy="3009900"/>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smtClean="0"/>
              <a:t>Losowanie warstwowe</a:t>
            </a:r>
            <a:endParaRPr lang="pl-PL" dirty="0"/>
          </a:p>
        </p:txBody>
      </p:sp>
      <p:sp>
        <p:nvSpPr>
          <p:cNvPr id="4" name="Symbol zastępczy stopki 3"/>
          <p:cNvSpPr>
            <a:spLocks noGrp="1"/>
          </p:cNvSpPr>
          <p:nvPr>
            <p:ph type="ftr" sz="quarter" idx="10"/>
          </p:nvPr>
        </p:nvSpPr>
        <p:spPr/>
        <p:txBody>
          <a:bodyPr/>
          <a:lstStyle/>
          <a:p>
            <a:r>
              <a:rPr lang="pl-PL" smtClean="0"/>
              <a:t>KISIM, WIMiIP, AGH</a:t>
            </a:r>
            <a:endParaRPr lang="pl-PL"/>
          </a:p>
        </p:txBody>
      </p:sp>
      <p:pic>
        <p:nvPicPr>
          <p:cNvPr id="1027" name="Picture 3"/>
          <p:cNvPicPr>
            <a:picLocks noChangeAspect="1" noChangeArrowheads="1"/>
          </p:cNvPicPr>
          <p:nvPr/>
        </p:nvPicPr>
        <p:blipFill>
          <a:blip r:embed="rId5" cstate="print"/>
          <a:srcRect/>
          <a:stretch>
            <a:fillRect/>
          </a:stretch>
        </p:blipFill>
        <p:spPr bwMode="auto">
          <a:xfrm>
            <a:off x="323528" y="1124744"/>
            <a:ext cx="3676650" cy="3943350"/>
          </a:xfrm>
          <a:prstGeom prst="rect">
            <a:avLst/>
          </a:prstGeom>
          <a:noFill/>
          <a:ln w="9525">
            <a:noFill/>
            <a:miter lim="800000"/>
            <a:headEnd/>
            <a:tailEnd/>
          </a:ln>
        </p:spPr>
      </p:pic>
      <p:sp>
        <p:nvSpPr>
          <p:cNvPr id="7" name="AutoShape 8"/>
          <p:cNvSpPr>
            <a:spLocks noChangeArrowheads="1"/>
          </p:cNvSpPr>
          <p:nvPr/>
        </p:nvSpPr>
        <p:spPr bwMode="auto">
          <a:xfrm>
            <a:off x="1331640" y="2204864"/>
            <a:ext cx="1152128"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sp>
        <p:nvSpPr>
          <p:cNvPr id="8" name="AutoShape 8"/>
          <p:cNvSpPr>
            <a:spLocks noChangeArrowheads="1"/>
          </p:cNvSpPr>
          <p:nvPr/>
        </p:nvSpPr>
        <p:spPr bwMode="auto">
          <a:xfrm>
            <a:off x="323528" y="4077072"/>
            <a:ext cx="1152128"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pic>
        <p:nvPicPr>
          <p:cNvPr id="1028" name="Picture 4"/>
          <p:cNvPicPr>
            <a:picLocks noChangeAspect="1" noChangeArrowheads="1"/>
          </p:cNvPicPr>
          <p:nvPr/>
        </p:nvPicPr>
        <p:blipFill>
          <a:blip r:embed="rId6" cstate="print"/>
          <a:srcRect/>
          <a:stretch>
            <a:fillRect/>
          </a:stretch>
        </p:blipFill>
        <p:spPr bwMode="auto">
          <a:xfrm>
            <a:off x="2267744" y="3212976"/>
            <a:ext cx="2257425" cy="523875"/>
          </a:xfrm>
          <a:prstGeom prst="rect">
            <a:avLst/>
          </a:prstGeom>
          <a:ln>
            <a:noFill/>
          </a:ln>
          <a:effectLst>
            <a:outerShdw blurRad="292100" dist="139700" dir="2700000" algn="tl" rotWithShape="0">
              <a:srgbClr val="333333">
                <a:alpha val="65000"/>
              </a:srgbClr>
            </a:outerShdw>
          </a:effectLst>
        </p:spPr>
      </p:pic>
      <p:sp>
        <p:nvSpPr>
          <p:cNvPr id="10" name="AutoShape 8"/>
          <p:cNvSpPr>
            <a:spLocks noChangeArrowheads="1"/>
          </p:cNvSpPr>
          <p:nvPr/>
        </p:nvSpPr>
        <p:spPr bwMode="auto">
          <a:xfrm>
            <a:off x="2339752" y="3212976"/>
            <a:ext cx="2160240"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cxnSp>
        <p:nvCxnSpPr>
          <p:cNvPr id="12" name="Łącznik prosty ze strzałką 11"/>
          <p:cNvCxnSpPr/>
          <p:nvPr/>
        </p:nvCxnSpPr>
        <p:spPr bwMode="auto">
          <a:xfrm flipV="1">
            <a:off x="1475656" y="3645024"/>
            <a:ext cx="936104" cy="432048"/>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cxnSp>
        <p:nvCxnSpPr>
          <p:cNvPr id="14" name="Łącznik prosty ze strzałką 13"/>
          <p:cNvCxnSpPr>
            <a:stCxn id="7" idx="2"/>
            <a:endCxn id="8" idx="0"/>
          </p:cNvCxnSpPr>
          <p:nvPr/>
        </p:nvCxnSpPr>
        <p:spPr bwMode="auto">
          <a:xfrm flipH="1">
            <a:off x="899592" y="2709689"/>
            <a:ext cx="1008112" cy="1367383"/>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pic>
        <p:nvPicPr>
          <p:cNvPr id="1030" name="Picture 6"/>
          <p:cNvPicPr>
            <a:picLocks noChangeAspect="1" noChangeArrowheads="1"/>
          </p:cNvPicPr>
          <p:nvPr/>
        </p:nvPicPr>
        <p:blipFill>
          <a:blip r:embed="rId7" cstate="print"/>
          <a:srcRect/>
          <a:stretch>
            <a:fillRect/>
          </a:stretch>
        </p:blipFill>
        <p:spPr bwMode="auto">
          <a:xfrm>
            <a:off x="4067944" y="4221088"/>
            <a:ext cx="2314575" cy="419100"/>
          </a:xfrm>
          <a:prstGeom prst="rect">
            <a:avLst/>
          </a:prstGeom>
          <a:ln>
            <a:noFill/>
          </a:ln>
          <a:effectLst>
            <a:outerShdw blurRad="292100" dist="139700" dir="2700000" algn="tl" rotWithShape="0">
              <a:srgbClr val="333333">
                <a:alpha val="65000"/>
              </a:srgbClr>
            </a:outerShdw>
          </a:effectLst>
        </p:spPr>
      </p:pic>
      <p:sp>
        <p:nvSpPr>
          <p:cNvPr id="19" name="AutoShape 8"/>
          <p:cNvSpPr>
            <a:spLocks noChangeArrowheads="1"/>
          </p:cNvSpPr>
          <p:nvPr/>
        </p:nvSpPr>
        <p:spPr bwMode="auto">
          <a:xfrm>
            <a:off x="4572000" y="1700808"/>
            <a:ext cx="2160240"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sp>
        <p:nvSpPr>
          <p:cNvPr id="20" name="AutoShape 8"/>
          <p:cNvSpPr>
            <a:spLocks noChangeArrowheads="1"/>
          </p:cNvSpPr>
          <p:nvPr/>
        </p:nvSpPr>
        <p:spPr bwMode="auto">
          <a:xfrm>
            <a:off x="4067944" y="4149080"/>
            <a:ext cx="2160240"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cxnSp>
        <p:nvCxnSpPr>
          <p:cNvPr id="21" name="Łącznik prosty ze strzałką 20"/>
          <p:cNvCxnSpPr/>
          <p:nvPr/>
        </p:nvCxnSpPr>
        <p:spPr bwMode="auto">
          <a:xfrm flipH="1">
            <a:off x="6228184" y="2204864"/>
            <a:ext cx="288032" cy="2016224"/>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cxnSp>
        <p:nvCxnSpPr>
          <p:cNvPr id="23" name="Łącznik prosty ze strzałką 22"/>
          <p:cNvCxnSpPr/>
          <p:nvPr/>
        </p:nvCxnSpPr>
        <p:spPr bwMode="auto">
          <a:xfrm flipV="1">
            <a:off x="4139952" y="2204864"/>
            <a:ext cx="720080" cy="1008112"/>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pic>
        <p:nvPicPr>
          <p:cNvPr id="1031" name="Picture 7"/>
          <p:cNvPicPr>
            <a:picLocks noChangeAspect="1" noChangeArrowheads="1"/>
          </p:cNvPicPr>
          <p:nvPr/>
        </p:nvPicPr>
        <p:blipFill>
          <a:blip r:embed="rId8" cstate="print"/>
          <a:srcRect/>
          <a:stretch>
            <a:fillRect/>
          </a:stretch>
        </p:blipFill>
        <p:spPr bwMode="auto">
          <a:xfrm>
            <a:off x="3275856" y="4941168"/>
            <a:ext cx="3667125" cy="1333500"/>
          </a:xfrm>
          <a:prstGeom prst="rect">
            <a:avLst/>
          </a:prstGeom>
          <a:noFill/>
          <a:ln w="9525">
            <a:noFill/>
            <a:miter lim="800000"/>
            <a:headEnd/>
            <a:tailEnd/>
          </a:ln>
        </p:spPr>
      </p:pic>
      <p:sp>
        <p:nvSpPr>
          <p:cNvPr id="26" name="AutoShape 8"/>
          <p:cNvSpPr>
            <a:spLocks noChangeArrowheads="1"/>
          </p:cNvSpPr>
          <p:nvPr/>
        </p:nvSpPr>
        <p:spPr bwMode="auto">
          <a:xfrm>
            <a:off x="5724128" y="5013176"/>
            <a:ext cx="1008112"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sp>
        <p:nvSpPr>
          <p:cNvPr id="27" name="AutoShape 8"/>
          <p:cNvSpPr>
            <a:spLocks noChangeArrowheads="1"/>
          </p:cNvSpPr>
          <p:nvPr/>
        </p:nvSpPr>
        <p:spPr bwMode="auto">
          <a:xfrm>
            <a:off x="5148064" y="5589240"/>
            <a:ext cx="1008112" cy="504825"/>
          </a:xfrm>
          <a:prstGeom prst="roundRect">
            <a:avLst>
              <a:gd name="adj" fmla="val 16667"/>
            </a:avLst>
          </a:prstGeom>
          <a:solidFill>
            <a:srgbClr val="006699">
              <a:alpha val="20000"/>
            </a:srgbClr>
          </a:solidFill>
          <a:ln w="25400">
            <a:solidFill>
              <a:srgbClr val="006699"/>
            </a:solidFill>
            <a:round/>
            <a:headEnd/>
            <a:tailEnd/>
          </a:ln>
          <a:effectLst/>
        </p:spPr>
        <p:txBody>
          <a:bodyPr wrap="none" anchor="ctr"/>
          <a:lstStyle/>
          <a:p>
            <a:pPr algn="ctr"/>
            <a:endParaRPr lang="pl-PL" sz="2400" b="1">
              <a:solidFill>
                <a:srgbClr val="006699"/>
              </a:solidFill>
            </a:endParaRPr>
          </a:p>
        </p:txBody>
      </p:sp>
      <p:cxnSp>
        <p:nvCxnSpPr>
          <p:cNvPr id="28" name="Łącznik prosty ze strzałką 27"/>
          <p:cNvCxnSpPr/>
          <p:nvPr/>
        </p:nvCxnSpPr>
        <p:spPr bwMode="auto">
          <a:xfrm flipH="1">
            <a:off x="6228184" y="5517232"/>
            <a:ext cx="432048" cy="432048"/>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cxnSp>
        <p:nvCxnSpPr>
          <p:cNvPr id="32" name="Łącznik prosty ze strzałką 31"/>
          <p:cNvCxnSpPr/>
          <p:nvPr/>
        </p:nvCxnSpPr>
        <p:spPr bwMode="auto">
          <a:xfrm flipV="1">
            <a:off x="6228184" y="5589240"/>
            <a:ext cx="1584176" cy="432048"/>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cxnSp>
        <p:nvCxnSpPr>
          <p:cNvPr id="24" name="Łącznik prosty ze strzałką 23"/>
          <p:cNvCxnSpPr/>
          <p:nvPr/>
        </p:nvCxnSpPr>
        <p:spPr bwMode="auto">
          <a:xfrm flipH="1">
            <a:off x="2195736" y="3717032"/>
            <a:ext cx="432048" cy="1872208"/>
          </a:xfrm>
          <a:prstGeom prst="straightConnector1">
            <a:avLst/>
          </a:prstGeom>
          <a:solidFill>
            <a:srgbClr val="006699">
              <a:alpha val="20000"/>
            </a:srgbClr>
          </a:solidFill>
          <a:ln w="28575" cap="flat" cmpd="sng" algn="ctr">
            <a:solidFill>
              <a:srgbClr val="006699"/>
            </a:solidFill>
            <a:prstDash val="solid"/>
            <a:round/>
            <a:headEnd type="none" w="med" len="med"/>
            <a:tailEnd type="arrow"/>
          </a:ln>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2708920"/>
            <a:ext cx="7488237" cy="1080318"/>
          </a:xfrm>
        </p:spPr>
        <p:txBody>
          <a:bodyPr/>
          <a:lstStyle/>
          <a:p>
            <a:r>
              <a:rPr lang="pl-PL" dirty="0" smtClean="0">
                <a:solidFill>
                  <a:srgbClr val="000000"/>
                </a:solidFill>
              </a:rPr>
              <a:t>Indukcja drzew regresyjnych</a:t>
            </a:r>
            <a:r>
              <a:rPr lang="pl-PL" sz="2000" dirty="0" smtClean="0">
                <a:solidFill>
                  <a:srgbClr val="FFFFFF">
                    <a:lumMod val="50000"/>
                  </a:srgbClr>
                </a:solidFill>
              </a:rPr>
              <a:t/>
            </a:r>
            <a:br>
              <a:rPr lang="pl-PL" sz="2000" dirty="0" smtClean="0">
                <a:solidFill>
                  <a:srgbClr val="FFFFFF">
                    <a:lumMod val="50000"/>
                  </a:srgbClr>
                </a:solidFill>
              </a:rPr>
            </a:br>
            <a:r>
              <a:rPr lang="pl-PL" sz="2000" dirty="0" smtClean="0">
                <a:solidFill>
                  <a:srgbClr val="FFFFFF">
                    <a:lumMod val="50000"/>
                  </a:srgbClr>
                </a:solidFill>
              </a:rPr>
              <a:t>zmienna zależna: ilościowa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86019" name="Rectangle 2"/>
          <p:cNvSpPr>
            <a:spLocks noGrp="1" noChangeArrowheads="1"/>
          </p:cNvSpPr>
          <p:nvPr>
            <p:ph type="title"/>
          </p:nvPr>
        </p:nvSpPr>
        <p:spPr/>
        <p:txBody>
          <a:bodyPr/>
          <a:lstStyle/>
          <a:p>
            <a:pPr eaLnBrk="1" hangingPunct="1"/>
            <a:r>
              <a:rPr lang="pl-PL" dirty="0" smtClean="0"/>
              <a:t>Drzewa regresyjne</a:t>
            </a:r>
          </a:p>
        </p:txBody>
      </p:sp>
      <p:sp>
        <p:nvSpPr>
          <p:cNvPr id="86020" name="Rectangle 3"/>
          <p:cNvSpPr>
            <a:spLocks noGrp="1" noChangeArrowheads="1"/>
          </p:cNvSpPr>
          <p:nvPr>
            <p:ph type="body" idx="1"/>
          </p:nvPr>
        </p:nvSpPr>
        <p:spPr/>
        <p:txBody>
          <a:bodyPr/>
          <a:lstStyle/>
          <a:p>
            <a:pPr eaLnBrk="1" hangingPunct="1">
              <a:lnSpc>
                <a:spcPct val="80000"/>
              </a:lnSpc>
            </a:pPr>
            <a:r>
              <a:rPr lang="pl-PL" sz="1600" smtClean="0"/>
              <a:t>Dla drzew klasyfikacyjnych stosuje się różne miary niejednorodności: </a:t>
            </a:r>
            <a:r>
              <a:rPr lang="pl-PL" sz="1600" smtClean="0">
                <a:solidFill>
                  <a:schemeClr val="bg2"/>
                </a:solidFill>
              </a:rPr>
              <a:t>Indeks Giniego, Chi-kwadrat lub G-kwadrat</a:t>
            </a:r>
            <a:r>
              <a:rPr lang="pl-PL" sz="1600" smtClean="0"/>
              <a:t>. </a:t>
            </a:r>
          </a:p>
          <a:p>
            <a:pPr eaLnBrk="1" hangingPunct="1">
              <a:lnSpc>
                <a:spcPct val="80000"/>
              </a:lnSpc>
            </a:pPr>
            <a:r>
              <a:rPr lang="pl-PL" sz="1600" smtClean="0"/>
              <a:t>Podział węzłów w drzewach regresyjnych, następuje na podstawie </a:t>
            </a:r>
            <a:r>
              <a:rPr lang="pl-PL" sz="1600" smtClean="0">
                <a:solidFill>
                  <a:schemeClr val="bg2"/>
                </a:solidFill>
              </a:rPr>
              <a:t>odchylenia najmniejszych kwadratów</a:t>
            </a:r>
            <a:r>
              <a:rPr lang="pl-PL" sz="1600" smtClean="0"/>
              <a:t> (LSD - </a:t>
            </a:r>
            <a:r>
              <a:rPr lang="pl-PL" sz="1600" i="1" smtClean="0"/>
              <a:t>Least Significant Difference</a:t>
            </a:r>
            <a:r>
              <a:rPr lang="pl-PL" sz="1600" smtClean="0"/>
              <a:t>). </a:t>
            </a:r>
          </a:p>
          <a:p>
            <a:pPr eaLnBrk="1" hangingPunct="1">
              <a:lnSpc>
                <a:spcPct val="80000"/>
              </a:lnSpc>
            </a:pPr>
            <a:endParaRPr lang="pl-PL" sz="1600" smtClean="0"/>
          </a:p>
          <a:p>
            <a:pPr eaLnBrk="1" hangingPunct="1">
              <a:lnSpc>
                <a:spcPct val="80000"/>
              </a:lnSpc>
            </a:pPr>
            <a:endParaRPr lang="pl-PL" sz="1600" smtClean="0"/>
          </a:p>
          <a:p>
            <a:pPr eaLnBrk="1" hangingPunct="1">
              <a:lnSpc>
                <a:spcPct val="80000"/>
              </a:lnSpc>
            </a:pPr>
            <a:r>
              <a:rPr lang="pl-PL" sz="1600" smtClean="0"/>
              <a:t>gdzie </a:t>
            </a:r>
          </a:p>
          <a:p>
            <a:pPr eaLnBrk="1" hangingPunct="1">
              <a:lnSpc>
                <a:spcPct val="80000"/>
              </a:lnSpc>
            </a:pPr>
            <a:r>
              <a:rPr lang="pl-PL" sz="1600" smtClean="0"/>
              <a:t>N</a:t>
            </a:r>
            <a:r>
              <a:rPr lang="pl-PL" sz="1600" baseline="-25000" smtClean="0"/>
              <a:t>w</a:t>
            </a:r>
            <a:r>
              <a:rPr lang="pl-PL" sz="1600" smtClean="0"/>
              <a:t>(t) - ważona liczba przypadków w węźle t, </a:t>
            </a:r>
          </a:p>
          <a:p>
            <a:pPr eaLnBrk="1" hangingPunct="1">
              <a:lnSpc>
                <a:spcPct val="80000"/>
              </a:lnSpc>
            </a:pPr>
            <a:r>
              <a:rPr lang="pl-PL" sz="1600" smtClean="0"/>
              <a:t>w</a:t>
            </a:r>
            <a:r>
              <a:rPr lang="pl-PL" sz="1600" baseline="-25000" smtClean="0"/>
              <a:t>i</a:t>
            </a:r>
            <a:r>
              <a:rPr lang="pl-PL" sz="1600" smtClean="0"/>
              <a:t> - wartość zmiennej ważącej dla przypadku i,  </a:t>
            </a:r>
          </a:p>
          <a:p>
            <a:pPr eaLnBrk="1" hangingPunct="1">
              <a:lnSpc>
                <a:spcPct val="80000"/>
              </a:lnSpc>
            </a:pPr>
            <a:r>
              <a:rPr lang="pl-PL" sz="1600" smtClean="0"/>
              <a:t>f</a:t>
            </a:r>
            <a:r>
              <a:rPr lang="pl-PL" sz="1600" baseline="-25000" smtClean="0"/>
              <a:t>i </a:t>
            </a:r>
            <a:r>
              <a:rPr lang="pl-PL" sz="1600" smtClean="0"/>
              <a:t>- wartość zmiennej częstotliwości,  </a:t>
            </a:r>
          </a:p>
          <a:p>
            <a:pPr eaLnBrk="1" hangingPunct="1">
              <a:lnSpc>
                <a:spcPct val="80000"/>
              </a:lnSpc>
            </a:pPr>
            <a:r>
              <a:rPr lang="pl-PL" sz="1600" smtClean="0"/>
              <a:t>y</a:t>
            </a:r>
            <a:r>
              <a:rPr lang="pl-PL" sz="1600" baseline="-25000" smtClean="0"/>
              <a:t>i</a:t>
            </a:r>
            <a:r>
              <a:rPr lang="pl-PL" sz="1600" smtClean="0"/>
              <a:t> - wartość zmiennej odpowiedzi, </a:t>
            </a:r>
          </a:p>
          <a:p>
            <a:pPr eaLnBrk="1" hangingPunct="1">
              <a:lnSpc>
                <a:spcPct val="80000"/>
              </a:lnSpc>
            </a:pPr>
            <a:r>
              <a:rPr lang="pl-PL" sz="1600" smtClean="0"/>
              <a:t>y(t)  jest średnią ważoną w węźle t.</a:t>
            </a:r>
          </a:p>
          <a:p>
            <a:pPr eaLnBrk="1" hangingPunct="1">
              <a:lnSpc>
                <a:spcPct val="80000"/>
              </a:lnSpc>
            </a:pPr>
            <a:endParaRPr lang="pl-PL" sz="1600" smtClean="0"/>
          </a:p>
          <a:p>
            <a:pPr eaLnBrk="1" hangingPunct="1">
              <a:lnSpc>
                <a:spcPct val="80000"/>
              </a:lnSpc>
            </a:pPr>
            <a:r>
              <a:rPr lang="pl-PL" sz="1600" smtClean="0"/>
              <a:t>Źródło: dla wzorów wykorzystywanych przez model </a:t>
            </a:r>
            <a:r>
              <a:rPr lang="pl-PL" sz="1600" i="1" smtClean="0"/>
              <a:t>C&amp;RT</a:t>
            </a:r>
            <a:r>
              <a:rPr lang="pl-PL" sz="1600" smtClean="0"/>
              <a:t> zaimplementowany w </a:t>
            </a:r>
            <a:r>
              <a:rPr lang="pl-PL" sz="1600" i="1" smtClean="0"/>
              <a:t>STATISTICA</a:t>
            </a:r>
            <a:r>
              <a:rPr lang="pl-PL" sz="1600" smtClean="0"/>
              <a:t> wykorzystano fragmenty z  Internetowego Podręcznika Statystyki, StatSoft, Inc., 1984-2005, jest to oficjalny podręcznik wydany przez dystrybutora oprogramowania.</a:t>
            </a:r>
          </a:p>
        </p:txBody>
      </p:sp>
      <p:pic>
        <p:nvPicPr>
          <p:cNvPr id="86021" name="Picture 4"/>
          <p:cNvPicPr>
            <a:picLocks noChangeAspect="1" noChangeArrowheads="1"/>
          </p:cNvPicPr>
          <p:nvPr/>
        </p:nvPicPr>
        <p:blipFill>
          <a:blip r:embed="rId2" cstate="print"/>
          <a:srcRect/>
          <a:stretch>
            <a:fillRect/>
          </a:stretch>
        </p:blipFill>
        <p:spPr bwMode="auto">
          <a:xfrm>
            <a:off x="3059113" y="2349500"/>
            <a:ext cx="3168650" cy="56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7043" name="Rectangle 2"/>
          <p:cNvSpPr>
            <a:spLocks noGrp="1" noChangeArrowheads="1"/>
          </p:cNvSpPr>
          <p:nvPr>
            <p:ph type="title"/>
          </p:nvPr>
        </p:nvSpPr>
        <p:spPr/>
        <p:txBody>
          <a:bodyPr/>
          <a:lstStyle/>
          <a:p>
            <a:pPr eaLnBrk="1" hangingPunct="1"/>
            <a:r>
              <a:rPr lang="pl-PL" smtClean="0"/>
              <a:t>Ocena drzewa</a:t>
            </a:r>
          </a:p>
        </p:txBody>
      </p:sp>
      <p:sp>
        <p:nvSpPr>
          <p:cNvPr id="87044" name="Rectangle 3"/>
          <p:cNvSpPr>
            <a:spLocks noGrp="1" noChangeArrowheads="1"/>
          </p:cNvSpPr>
          <p:nvPr>
            <p:ph type="body" idx="1"/>
          </p:nvPr>
        </p:nvSpPr>
        <p:spPr/>
        <p:txBody>
          <a:bodyPr/>
          <a:lstStyle/>
          <a:p>
            <a:pPr marL="271463" indent="-271463" eaLnBrk="1" hangingPunct="1">
              <a:buFont typeface="Georgia" pitchFamily="18" charset="0"/>
              <a:buChar char="—"/>
            </a:pPr>
            <a:r>
              <a:rPr lang="pl-PL" dirty="0" smtClean="0"/>
              <a:t>Dla potrzeb oceny modeli wprowadzono pojecie kosztu. </a:t>
            </a:r>
          </a:p>
          <a:p>
            <a:pPr marL="271463" indent="-271463" eaLnBrk="1" hangingPunct="1">
              <a:buFont typeface="Georgia" pitchFamily="18" charset="0"/>
              <a:buChar char="—"/>
            </a:pPr>
            <a:r>
              <a:rPr lang="pl-PL" dirty="0" smtClean="0">
                <a:solidFill>
                  <a:srgbClr val="006699"/>
                </a:solidFill>
              </a:rPr>
              <a:t>Koszt</a:t>
            </a:r>
            <a:r>
              <a:rPr lang="pl-PL" dirty="0" smtClean="0"/>
              <a:t> określony jest poprzez wariancję. </a:t>
            </a:r>
          </a:p>
          <a:p>
            <a:pPr marL="271463" indent="-271463" eaLnBrk="1" hangingPunct="1">
              <a:buFont typeface="Georgia" pitchFamily="18" charset="0"/>
              <a:buChar char="—"/>
            </a:pPr>
            <a:r>
              <a:rPr lang="pl-PL" dirty="0" smtClean="0"/>
              <a:t>Konieczność </a:t>
            </a:r>
            <a:r>
              <a:rPr lang="pl-PL" dirty="0" smtClean="0">
                <a:solidFill>
                  <a:srgbClr val="006699"/>
                </a:solidFill>
              </a:rPr>
              <a:t>minimalizacji kosztów</a:t>
            </a:r>
            <a:r>
              <a:rPr lang="pl-PL" dirty="0" smtClean="0"/>
              <a:t> wynika z tego, że niektóre błędy mogą mieć bardziej katastrofalne skutki niż inne.</a:t>
            </a:r>
          </a:p>
          <a:p>
            <a:pPr marL="271463" indent="-271463" eaLnBrk="1" hangingPunct="1">
              <a:buFont typeface="Georgia" pitchFamily="18" charset="0"/>
              <a:buChar char="—"/>
            </a:pPr>
            <a:r>
              <a:rPr lang="pl-PL" dirty="0" smtClean="0"/>
              <a:t>Jakość modelu regresyjnego oceniamy również poprzez </a:t>
            </a:r>
            <a:r>
              <a:rPr lang="pl-PL" dirty="0" smtClean="0">
                <a:solidFill>
                  <a:srgbClr val="006699"/>
                </a:solidFill>
              </a:rPr>
              <a:t>współczynnik determinacji</a:t>
            </a:r>
            <a:r>
              <a:rPr lang="pl-PL"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r>
              <a:rPr lang="pl-PL"/>
              <a:t>KISIM, WIMiIP, AGH</a:t>
            </a:r>
          </a:p>
        </p:txBody>
      </p:sp>
      <p:sp>
        <p:nvSpPr>
          <p:cNvPr id="294914" name="Rectangle 2"/>
          <p:cNvSpPr>
            <a:spLocks noGrp="1" noChangeArrowheads="1"/>
          </p:cNvSpPr>
          <p:nvPr>
            <p:ph type="title"/>
          </p:nvPr>
        </p:nvSpPr>
        <p:spPr/>
        <p:txBody>
          <a:bodyPr/>
          <a:lstStyle/>
          <a:p>
            <a:r>
              <a:rPr lang="pl-PL"/>
              <a:t>Współczynnik determinacji</a:t>
            </a:r>
          </a:p>
        </p:txBody>
      </p:sp>
      <p:sp>
        <p:nvSpPr>
          <p:cNvPr id="294915" name="Rectangle 3"/>
          <p:cNvSpPr>
            <a:spLocks noGrp="1" noChangeArrowheads="1"/>
          </p:cNvSpPr>
          <p:nvPr>
            <p:ph type="body" idx="1"/>
          </p:nvPr>
        </p:nvSpPr>
        <p:spPr>
          <a:xfrm>
            <a:off x="250825" y="1052513"/>
            <a:ext cx="6985471" cy="1577035"/>
          </a:xfrm>
        </p:spPr>
        <p:txBody>
          <a:bodyPr wrap="square">
            <a:spAutoFit/>
          </a:bodyPr>
          <a:lstStyle/>
          <a:p>
            <a:pPr>
              <a:lnSpc>
                <a:spcPct val="80000"/>
              </a:lnSpc>
              <a:spcBef>
                <a:spcPct val="0"/>
              </a:spcBef>
            </a:pPr>
            <a:r>
              <a:rPr lang="pl-PL" sz="2400" i="1" kern="1200" dirty="0" smtClean="0">
                <a:solidFill>
                  <a:srgbClr val="006699"/>
                </a:solidFill>
                <a:latin typeface="Times New Roman" pitchFamily="18" charset="0"/>
                <a:cs typeface="Times New Roman" pitchFamily="18" charset="0"/>
              </a:rPr>
              <a:t>r</a:t>
            </a:r>
            <a:r>
              <a:rPr lang="pl-PL" sz="2400" i="1" kern="1200" baseline="30000" dirty="0" smtClean="0">
                <a:solidFill>
                  <a:srgbClr val="006699"/>
                </a:solidFill>
                <a:latin typeface="Times New Roman" pitchFamily="18" charset="0"/>
                <a:cs typeface="Times New Roman" pitchFamily="18" charset="0"/>
              </a:rPr>
              <a:t>2</a:t>
            </a:r>
            <a:r>
              <a:rPr lang="pl-PL" sz="2400" i="1" kern="1200" dirty="0" smtClean="0">
                <a:solidFill>
                  <a:srgbClr val="800000"/>
                </a:solidFill>
                <a:latin typeface="Times New Roman" pitchFamily="18" charset="0"/>
                <a:cs typeface="Times New Roman" pitchFamily="18" charset="0"/>
              </a:rPr>
              <a:t> (</a:t>
            </a:r>
            <a:r>
              <a:rPr lang="pl-PL" sz="2400" i="1" kern="1200" dirty="0" err="1" smtClean="0">
                <a:solidFill>
                  <a:srgbClr val="800000"/>
                </a:solidFill>
                <a:latin typeface="Times New Roman" pitchFamily="18" charset="0"/>
                <a:cs typeface="Times New Roman" pitchFamily="18" charset="0"/>
              </a:rPr>
              <a:t>R</a:t>
            </a:r>
            <a:r>
              <a:rPr lang="pl-PL" sz="2400" i="1" kern="1200" baseline="30000" dirty="0" err="1" smtClean="0">
                <a:solidFill>
                  <a:srgbClr val="800000"/>
                </a:solidFill>
                <a:latin typeface="Times New Roman" pitchFamily="18" charset="0"/>
                <a:cs typeface="Times New Roman" pitchFamily="18" charset="0"/>
              </a:rPr>
              <a:t>2</a:t>
            </a:r>
            <a:r>
              <a:rPr lang="pl-PL" sz="2400" i="1" kern="1200" dirty="0" smtClean="0">
                <a:solidFill>
                  <a:srgbClr val="800000"/>
                </a:solidFill>
                <a:latin typeface="Times New Roman" pitchFamily="18" charset="0"/>
                <a:cs typeface="Times New Roman" pitchFamily="18" charset="0"/>
              </a:rPr>
              <a:t>) </a:t>
            </a:r>
            <a:r>
              <a:rPr lang="pl-PL" sz="2400" kern="1200" dirty="0" smtClean="0"/>
              <a:t>– współczynnik determinacji </a:t>
            </a:r>
            <a:br>
              <a:rPr lang="pl-PL" sz="2400" kern="1200" dirty="0" smtClean="0"/>
            </a:br>
            <a:r>
              <a:rPr lang="pl-PL" sz="2400" kern="1200" dirty="0" smtClean="0"/>
              <a:t>(wielkość ta oznacza kwadrat współczynnika korelacji)</a:t>
            </a:r>
            <a:br>
              <a:rPr lang="pl-PL" sz="2400" kern="1200" dirty="0" smtClean="0"/>
            </a:br>
            <a:r>
              <a:rPr lang="pl-PL" sz="2400" kern="1200" dirty="0" smtClean="0"/>
              <a:t>przyjmuje wartości z przedziału </a:t>
            </a:r>
            <a:r>
              <a:rPr lang="pl-PL" sz="2400" i="1" kern="1200" dirty="0" smtClean="0">
                <a:solidFill>
                  <a:srgbClr val="800000"/>
                </a:solidFill>
                <a:latin typeface="Times New Roman" pitchFamily="18" charset="0"/>
                <a:cs typeface="Times New Roman" pitchFamily="18" charset="0"/>
              </a:rPr>
              <a:t>[0,1] </a:t>
            </a:r>
          </a:p>
          <a:p>
            <a:pPr>
              <a:lnSpc>
                <a:spcPct val="80000"/>
              </a:lnSpc>
              <a:spcBef>
                <a:spcPct val="0"/>
              </a:spcBef>
            </a:pPr>
            <a:r>
              <a:rPr lang="pl-PL" sz="2400" kern="1200" dirty="0" smtClean="0"/>
              <a:t>jest miarą stopnia w jakim model wyjaśnia kształtowanie się zmiennej </a:t>
            </a:r>
            <a:r>
              <a:rPr lang="pl-PL" sz="2400" i="1" kern="1200" dirty="0" smtClean="0">
                <a:solidFill>
                  <a:srgbClr val="800000"/>
                </a:solidFill>
                <a:latin typeface="Times New Roman" pitchFamily="18" charset="0"/>
                <a:cs typeface="Times New Roman" pitchFamily="18" charset="0"/>
              </a:rPr>
              <a:t>Y</a:t>
            </a:r>
            <a:r>
              <a:rPr lang="pl-PL" sz="2400" kern="1200" dirty="0" smtClean="0"/>
              <a:t>. </a:t>
            </a:r>
          </a:p>
        </p:txBody>
      </p:sp>
      <p:sp>
        <p:nvSpPr>
          <p:cNvPr id="294918" name="Rectangle 6"/>
          <p:cNvSpPr>
            <a:spLocks noChangeArrowheads="1"/>
          </p:cNvSpPr>
          <p:nvPr/>
        </p:nvSpPr>
        <p:spPr bwMode="auto">
          <a:xfrm>
            <a:off x="323528" y="4581128"/>
            <a:ext cx="3888432" cy="1511573"/>
          </a:xfrm>
          <a:prstGeom prst="rect">
            <a:avLst/>
          </a:prstGeom>
          <a:noFill/>
          <a:ln w="9525">
            <a:noFill/>
            <a:miter lim="800000"/>
            <a:headEnd/>
            <a:tailEnd/>
          </a:ln>
          <a:effectLst/>
        </p:spPr>
        <p:txBody>
          <a:bodyPr/>
          <a:lstStyle/>
          <a:p>
            <a:pPr>
              <a:lnSpc>
                <a:spcPct val="80000"/>
              </a:lnSpc>
              <a:buSzPct val="70000"/>
              <a:buFont typeface="Georgia" pitchFamily="18" charset="0"/>
              <a:buNone/>
            </a:pPr>
            <a:r>
              <a:rPr lang="pl-PL" sz="2400" dirty="0" smtClean="0">
                <a:latin typeface="+mn-lt"/>
              </a:rPr>
              <a:t>Im jego wartość jest bliższa 1, tym </a:t>
            </a:r>
            <a:r>
              <a:rPr lang="pl-PL" sz="2400" dirty="0" smtClean="0">
                <a:solidFill>
                  <a:srgbClr val="006699"/>
                </a:solidFill>
                <a:latin typeface="+mn-lt"/>
              </a:rPr>
              <a:t>lepsze dopasowanie </a:t>
            </a:r>
            <a:r>
              <a:rPr lang="pl-PL" sz="2400" dirty="0" smtClean="0">
                <a:latin typeface="+mn-lt"/>
              </a:rPr>
              <a:t>modelu do danych empirycznych</a:t>
            </a:r>
          </a:p>
          <a:p>
            <a:pPr>
              <a:spcBef>
                <a:spcPct val="50000"/>
              </a:spcBef>
              <a:buSzPct val="70000"/>
              <a:buFont typeface="Georgia" pitchFamily="18" charset="0"/>
              <a:buNone/>
            </a:pPr>
            <a:endParaRPr lang="pl-PL" sz="2800" dirty="0">
              <a:latin typeface="+mn-lt"/>
            </a:endParaRPr>
          </a:p>
        </p:txBody>
      </p:sp>
      <p:sp>
        <p:nvSpPr>
          <p:cNvPr id="7" name="Prostokąt 6"/>
          <p:cNvSpPr/>
          <p:nvPr/>
        </p:nvSpPr>
        <p:spPr>
          <a:xfrm>
            <a:off x="323528" y="2780928"/>
            <a:ext cx="7776864" cy="1569660"/>
          </a:xfrm>
          <a:prstGeom prst="rect">
            <a:avLst/>
          </a:prstGeom>
        </p:spPr>
        <p:txBody>
          <a:bodyPr wrap="square">
            <a:spAutoFit/>
          </a:bodyPr>
          <a:lstStyle/>
          <a:p>
            <a:pPr>
              <a:lnSpc>
                <a:spcPct val="80000"/>
              </a:lnSpc>
            </a:pPr>
            <a:r>
              <a:rPr lang="pl-PL" sz="2400" dirty="0" smtClean="0">
                <a:latin typeface="+mn-lt"/>
              </a:rPr>
              <a:t>Jeśli wartość </a:t>
            </a:r>
            <a:r>
              <a:rPr lang="pl-PL" sz="2400" i="1" dirty="0" smtClean="0">
                <a:solidFill>
                  <a:srgbClr val="800000"/>
                </a:solidFill>
                <a:latin typeface="Times New Roman" pitchFamily="18" charset="0"/>
                <a:cs typeface="Times New Roman" pitchFamily="18" charset="0"/>
              </a:rPr>
              <a:t>R</a:t>
            </a:r>
            <a:r>
              <a:rPr lang="pl-PL" sz="2400" i="1" baseline="30000" dirty="0" smtClean="0">
                <a:solidFill>
                  <a:srgbClr val="800000"/>
                </a:solidFill>
                <a:latin typeface="Times New Roman" pitchFamily="18" charset="0"/>
                <a:cs typeface="Times New Roman" pitchFamily="18" charset="0"/>
              </a:rPr>
              <a:t>2</a:t>
            </a:r>
            <a:r>
              <a:rPr lang="pl-PL" sz="2400" i="1" dirty="0" smtClean="0">
                <a:latin typeface="+mn-lt"/>
              </a:rPr>
              <a:t> </a:t>
            </a:r>
            <a:r>
              <a:rPr lang="pl-PL" sz="2400" dirty="0" smtClean="0">
                <a:latin typeface="+mn-lt"/>
              </a:rPr>
              <a:t>jest duża, to oznacza to, że </a:t>
            </a:r>
            <a:r>
              <a:rPr lang="pl-PL" sz="2400" dirty="0" smtClean="0">
                <a:solidFill>
                  <a:srgbClr val="006699"/>
                </a:solidFill>
                <a:latin typeface="+mn-lt"/>
              </a:rPr>
              <a:t>błędy</a:t>
            </a:r>
            <a:r>
              <a:rPr lang="pl-PL" sz="2400" dirty="0" smtClean="0">
                <a:latin typeface="+mn-lt"/>
              </a:rPr>
              <a:t> dla tego modelu są stosunkowo małe </a:t>
            </a:r>
            <a:br>
              <a:rPr lang="pl-PL" sz="2400" dirty="0" smtClean="0">
                <a:latin typeface="+mn-lt"/>
              </a:rPr>
            </a:br>
            <a:r>
              <a:rPr lang="pl-PL" sz="2400" dirty="0" smtClean="0">
                <a:latin typeface="+mn-lt"/>
              </a:rPr>
              <a:t>i w związku z tym model jest </a:t>
            </a:r>
            <a:br>
              <a:rPr lang="pl-PL" sz="2400" dirty="0" smtClean="0">
                <a:latin typeface="+mn-lt"/>
              </a:rPr>
            </a:br>
            <a:r>
              <a:rPr lang="pl-PL" sz="2400" dirty="0" smtClean="0">
                <a:solidFill>
                  <a:srgbClr val="006699"/>
                </a:solidFill>
                <a:latin typeface="+mn-lt"/>
              </a:rPr>
              <a:t>dobrze dopasowany </a:t>
            </a:r>
            <a:r>
              <a:rPr lang="pl-PL" sz="2400" dirty="0" smtClean="0">
                <a:latin typeface="+mn-lt"/>
              </a:rPr>
              <a:t>do </a:t>
            </a:r>
            <a:br>
              <a:rPr lang="pl-PL" sz="2400" dirty="0" smtClean="0">
                <a:latin typeface="+mn-lt"/>
              </a:rPr>
            </a:br>
            <a:r>
              <a:rPr lang="pl-PL" sz="2400" dirty="0" smtClean="0">
                <a:latin typeface="+mn-lt"/>
              </a:rPr>
              <a:t>rzeczywistych danych.</a:t>
            </a:r>
            <a:endParaRPr lang="pl-PL" sz="2400" dirty="0">
              <a:latin typeface="+mn-lt"/>
            </a:endParaRPr>
          </a:p>
        </p:txBody>
      </p:sp>
      <p:pic>
        <p:nvPicPr>
          <p:cNvPr id="363523" name="Picture 3"/>
          <p:cNvPicPr>
            <a:picLocks noChangeAspect="1" noChangeArrowheads="1"/>
          </p:cNvPicPr>
          <p:nvPr/>
        </p:nvPicPr>
        <p:blipFill>
          <a:blip r:embed="rId2" cstate="print"/>
          <a:srcRect/>
          <a:stretch>
            <a:fillRect/>
          </a:stretch>
        </p:blipFill>
        <p:spPr bwMode="auto">
          <a:xfrm>
            <a:off x="7236296" y="1340768"/>
            <a:ext cx="1552575" cy="962025"/>
          </a:xfrm>
          <a:prstGeom prst="rect">
            <a:avLst/>
          </a:prstGeom>
          <a:noFill/>
          <a:ln w="9525">
            <a:noFill/>
            <a:miter lim="800000"/>
            <a:headEnd/>
            <a:tailEnd/>
          </a:ln>
        </p:spPr>
      </p:pic>
      <p:pic>
        <p:nvPicPr>
          <p:cNvPr id="208898" name="Picture 2"/>
          <p:cNvPicPr>
            <a:picLocks noChangeAspect="1" noChangeArrowheads="1"/>
          </p:cNvPicPr>
          <p:nvPr/>
        </p:nvPicPr>
        <p:blipFill>
          <a:blip r:embed="rId3" cstate="print"/>
          <a:srcRect/>
          <a:stretch>
            <a:fillRect/>
          </a:stretch>
        </p:blipFill>
        <p:spPr bwMode="auto">
          <a:xfrm>
            <a:off x="4283968" y="3356992"/>
            <a:ext cx="4680520" cy="3016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Dobroć dopasowania</a:t>
            </a:r>
            <a:r>
              <a:rPr lang="pl-PL" baseline="30000" dirty="0" smtClean="0"/>
              <a:t> (1)</a:t>
            </a:r>
            <a:endParaRPr lang="pl-PL" baseline="30000"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207874" name="Picture 2"/>
          <p:cNvPicPr>
            <a:picLocks noChangeAspect="1" noChangeArrowheads="1"/>
          </p:cNvPicPr>
          <p:nvPr/>
        </p:nvPicPr>
        <p:blipFill>
          <a:blip r:embed="rId2" cstate="print"/>
          <a:srcRect/>
          <a:stretch>
            <a:fillRect/>
          </a:stretch>
        </p:blipFill>
        <p:spPr bwMode="auto">
          <a:xfrm>
            <a:off x="323528" y="1196752"/>
            <a:ext cx="2409825" cy="4657725"/>
          </a:xfrm>
          <a:prstGeom prst="rect">
            <a:avLst/>
          </a:prstGeom>
          <a:noFill/>
          <a:ln w="9525">
            <a:noFill/>
            <a:miter lim="800000"/>
            <a:headEnd/>
            <a:tailEnd/>
          </a:ln>
        </p:spPr>
      </p:pic>
      <p:sp>
        <p:nvSpPr>
          <p:cNvPr id="6" name="AutoShape 5"/>
          <p:cNvSpPr>
            <a:spLocks noChangeArrowheads="1"/>
          </p:cNvSpPr>
          <p:nvPr/>
        </p:nvSpPr>
        <p:spPr bwMode="auto">
          <a:xfrm>
            <a:off x="827584" y="2924944"/>
            <a:ext cx="1584176" cy="28803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pic>
        <p:nvPicPr>
          <p:cNvPr id="207876" name="Picture 4"/>
          <p:cNvPicPr>
            <a:picLocks noChangeAspect="1" noChangeArrowheads="1"/>
          </p:cNvPicPr>
          <p:nvPr/>
        </p:nvPicPr>
        <p:blipFill>
          <a:blip r:embed="rId3" cstate="print"/>
          <a:srcRect/>
          <a:stretch>
            <a:fillRect/>
          </a:stretch>
        </p:blipFill>
        <p:spPr bwMode="auto">
          <a:xfrm>
            <a:off x="2843808" y="1196752"/>
            <a:ext cx="24574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Dobroć dopasowania</a:t>
            </a:r>
            <a:r>
              <a:rPr lang="pl-PL" baseline="30000" dirty="0" smtClean="0"/>
              <a:t> (2)</a:t>
            </a:r>
            <a:endParaRPr lang="pl-PL"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391170" name="Picture 2"/>
          <p:cNvPicPr>
            <a:picLocks noChangeAspect="1" noChangeArrowheads="1"/>
          </p:cNvPicPr>
          <p:nvPr/>
        </p:nvPicPr>
        <p:blipFill>
          <a:blip r:embed="rId2" cstate="print"/>
          <a:srcRect/>
          <a:stretch>
            <a:fillRect/>
          </a:stretch>
        </p:blipFill>
        <p:spPr bwMode="auto">
          <a:xfrm>
            <a:off x="179512" y="1124744"/>
            <a:ext cx="3171825" cy="5114925"/>
          </a:xfrm>
          <a:prstGeom prst="rect">
            <a:avLst/>
          </a:prstGeom>
          <a:noFill/>
          <a:ln w="9525">
            <a:noFill/>
            <a:miter lim="800000"/>
            <a:headEnd/>
            <a:tailEnd/>
          </a:ln>
        </p:spPr>
      </p:pic>
      <p:sp>
        <p:nvSpPr>
          <p:cNvPr id="5" name="AutoShape 5"/>
          <p:cNvSpPr>
            <a:spLocks noChangeArrowheads="1"/>
          </p:cNvSpPr>
          <p:nvPr/>
        </p:nvSpPr>
        <p:spPr bwMode="auto">
          <a:xfrm>
            <a:off x="104930" y="1085659"/>
            <a:ext cx="866670" cy="327117"/>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pic>
        <p:nvPicPr>
          <p:cNvPr id="206850" name="Picture 2"/>
          <p:cNvPicPr>
            <a:picLocks noChangeAspect="1" noChangeArrowheads="1"/>
          </p:cNvPicPr>
          <p:nvPr/>
        </p:nvPicPr>
        <p:blipFill>
          <a:blip r:embed="rId3" cstate="print"/>
          <a:srcRect/>
          <a:stretch>
            <a:fillRect/>
          </a:stretch>
        </p:blipFill>
        <p:spPr bwMode="auto">
          <a:xfrm>
            <a:off x="3563888" y="1124744"/>
            <a:ext cx="4124325" cy="3190875"/>
          </a:xfrm>
          <a:prstGeom prst="rect">
            <a:avLst/>
          </a:prstGeom>
          <a:noFill/>
          <a:ln w="9525">
            <a:noFill/>
            <a:miter lim="800000"/>
            <a:headEnd/>
            <a:tailEnd/>
          </a:ln>
        </p:spPr>
      </p:pic>
      <p:sp>
        <p:nvSpPr>
          <p:cNvPr id="7" name="Line 10"/>
          <p:cNvSpPr>
            <a:spLocks noChangeShapeType="1"/>
          </p:cNvSpPr>
          <p:nvPr/>
        </p:nvSpPr>
        <p:spPr bwMode="auto">
          <a:xfrm flipV="1">
            <a:off x="3131841" y="1772816"/>
            <a:ext cx="936104" cy="3240360"/>
          </a:xfrm>
          <a:prstGeom prst="line">
            <a:avLst/>
          </a:prstGeom>
          <a:noFill/>
          <a:ln w="28575">
            <a:solidFill>
              <a:srgbClr val="006699"/>
            </a:solidFill>
            <a:round/>
            <a:headEnd/>
            <a:tailEnd type="arrow" w="med" len="med"/>
          </a:ln>
        </p:spPr>
        <p:txBody>
          <a:bodyPr/>
          <a:lstStyle/>
          <a:p>
            <a:endParaRPr lang="pl-PL"/>
          </a:p>
        </p:txBody>
      </p:sp>
      <p:sp>
        <p:nvSpPr>
          <p:cNvPr id="8" name="AutoShape 5"/>
          <p:cNvSpPr>
            <a:spLocks noChangeArrowheads="1"/>
          </p:cNvSpPr>
          <p:nvPr/>
        </p:nvSpPr>
        <p:spPr bwMode="auto">
          <a:xfrm>
            <a:off x="3707904" y="3717033"/>
            <a:ext cx="1584176" cy="28803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9" name="Prostokąt 8"/>
          <p:cNvSpPr/>
          <p:nvPr/>
        </p:nvSpPr>
        <p:spPr>
          <a:xfrm>
            <a:off x="3707904" y="4725144"/>
            <a:ext cx="3431773" cy="646331"/>
          </a:xfrm>
          <a:prstGeom prst="rect">
            <a:avLst/>
          </a:prstGeom>
        </p:spPr>
        <p:txBody>
          <a:bodyPr wrap="none">
            <a:spAutoFit/>
          </a:bodyPr>
          <a:lstStyle/>
          <a:p>
            <a:r>
              <a:rPr lang="pl-PL" dirty="0" smtClean="0">
                <a:latin typeface="Calibri Light" pitchFamily="34" charset="0"/>
              </a:rPr>
              <a:t>współczynnik determinacji </a:t>
            </a:r>
            <a:br>
              <a:rPr lang="pl-PL" dirty="0" smtClean="0">
                <a:latin typeface="Calibri Light" pitchFamily="34" charset="0"/>
              </a:rPr>
            </a:br>
            <a:r>
              <a:rPr lang="pl-PL" dirty="0" smtClean="0">
                <a:latin typeface="Calibri Light" pitchFamily="34" charset="0"/>
              </a:rPr>
              <a:t>to kwadrat współczynnika korelacji </a:t>
            </a:r>
            <a:endParaRPr lang="pl-PL" dirty="0">
              <a:latin typeface="Calibri Ligh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61443" name="Rectangle 2"/>
          <p:cNvSpPr>
            <a:spLocks noGrp="1" noChangeArrowheads="1"/>
          </p:cNvSpPr>
          <p:nvPr>
            <p:ph type="title"/>
          </p:nvPr>
        </p:nvSpPr>
        <p:spPr/>
        <p:txBody>
          <a:bodyPr/>
          <a:lstStyle/>
          <a:p>
            <a:pPr eaLnBrk="1" hangingPunct="1"/>
            <a:r>
              <a:rPr lang="pl-PL" smtClean="0"/>
              <a:t>Przykład: segmentacja pod kątem dochodów</a:t>
            </a:r>
          </a:p>
        </p:txBody>
      </p:sp>
      <p:sp>
        <p:nvSpPr>
          <p:cNvPr id="61444" name="Rectangle 3"/>
          <p:cNvSpPr>
            <a:spLocks noGrp="1" noChangeArrowheads="1"/>
          </p:cNvSpPr>
          <p:nvPr>
            <p:ph type="body" idx="1"/>
          </p:nvPr>
        </p:nvSpPr>
        <p:spPr/>
        <p:txBody>
          <a:bodyPr/>
          <a:lstStyle/>
          <a:p>
            <a:pPr marL="271463" indent="-271463" eaLnBrk="1" hangingPunct="1">
              <a:buFont typeface="Georgia" pitchFamily="18" charset="0"/>
              <a:buChar char="—"/>
            </a:pPr>
            <a:r>
              <a:rPr lang="pl-PL" smtClean="0"/>
              <a:t>Cel: </a:t>
            </a:r>
            <a:r>
              <a:rPr lang="pl-PL" smtClean="0">
                <a:solidFill>
                  <a:srgbClr val="006699"/>
                </a:solidFill>
              </a:rPr>
              <a:t>segmentacja ze względu na dochód</a:t>
            </a:r>
            <a:r>
              <a:rPr lang="pl-PL" smtClean="0"/>
              <a:t>, charakterystyka segmentów</a:t>
            </a:r>
          </a:p>
          <a:p>
            <a:pPr marL="271463" indent="-271463" eaLnBrk="1" hangingPunct="1">
              <a:buFont typeface="Georgia" pitchFamily="18" charset="0"/>
              <a:buChar char="—"/>
            </a:pPr>
            <a:r>
              <a:rPr lang="pl-PL" smtClean="0"/>
              <a:t>Dane zawierają 32 tys przypadków</a:t>
            </a:r>
          </a:p>
          <a:p>
            <a:pPr marL="271463" indent="-271463" eaLnBrk="1" hangingPunct="1">
              <a:buFont typeface="Georgia" pitchFamily="18" charset="0"/>
              <a:buChar char="—"/>
            </a:pPr>
            <a:r>
              <a:rPr lang="pl-PL" smtClean="0"/>
              <a:t>Każdy przypadek reprezentuje jedną osobę</a:t>
            </a:r>
          </a:p>
          <a:p>
            <a:pPr marL="271463" indent="-271463" eaLnBrk="1" hangingPunct="1">
              <a:buFont typeface="Georgia" pitchFamily="18" charset="0"/>
              <a:buChar char="—"/>
            </a:pPr>
            <a:r>
              <a:rPr lang="pl-PL" smtClean="0"/>
              <a:t>Każda osoba opisana jest przez 11 cech demograficznych oraz zmienną dochód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8067" name="Rectangle 2"/>
          <p:cNvSpPr>
            <a:spLocks noGrp="1" noChangeArrowheads="1"/>
          </p:cNvSpPr>
          <p:nvPr>
            <p:ph type="title"/>
          </p:nvPr>
        </p:nvSpPr>
        <p:spPr/>
        <p:txBody>
          <a:bodyPr/>
          <a:lstStyle/>
          <a:p>
            <a:pPr eaLnBrk="1" hangingPunct="1"/>
            <a:r>
              <a:rPr lang="pl-PL" smtClean="0"/>
              <a:t>Koszt</a:t>
            </a:r>
          </a:p>
        </p:txBody>
      </p:sp>
      <p:sp>
        <p:nvSpPr>
          <p:cNvPr id="88068" name="Rectangle 3"/>
          <p:cNvSpPr>
            <a:spLocks noGrp="1" noChangeArrowheads="1"/>
          </p:cNvSpPr>
          <p:nvPr>
            <p:ph type="body" idx="1"/>
          </p:nvPr>
        </p:nvSpPr>
        <p:spPr/>
        <p:txBody>
          <a:bodyPr/>
          <a:lstStyle/>
          <a:p>
            <a:pPr eaLnBrk="1" hangingPunct="1"/>
            <a:r>
              <a:rPr lang="pl-PL" dirty="0" smtClean="0"/>
              <a:t>Korzystamy z dwóch rodzajów kosztów: </a:t>
            </a:r>
            <a:r>
              <a:rPr lang="pl-PL" dirty="0" smtClean="0">
                <a:solidFill>
                  <a:schemeClr val="bg2"/>
                </a:solidFill>
              </a:rPr>
              <a:t>kosztu sprawdzianu krzyżowego</a:t>
            </a:r>
            <a:r>
              <a:rPr lang="pl-PL" dirty="0" smtClean="0"/>
              <a:t> (SK) oraz </a:t>
            </a:r>
            <a:r>
              <a:rPr lang="pl-PL" dirty="0" smtClean="0">
                <a:solidFill>
                  <a:schemeClr val="bg2"/>
                </a:solidFill>
              </a:rPr>
              <a:t>kosztu </a:t>
            </a:r>
            <a:r>
              <a:rPr lang="pl-PL" dirty="0" err="1" smtClean="0">
                <a:solidFill>
                  <a:schemeClr val="bg2"/>
                </a:solidFill>
              </a:rPr>
              <a:t>resubstytucji</a:t>
            </a:r>
            <a:r>
              <a:rPr lang="pl-PL" dirty="0" smtClean="0"/>
              <a:t>. </a:t>
            </a:r>
          </a:p>
        </p:txBody>
      </p:sp>
      <p:pic>
        <p:nvPicPr>
          <p:cNvPr id="5" name="Picture 5"/>
          <p:cNvPicPr>
            <a:picLocks noChangeAspect="1" noChangeArrowheads="1"/>
          </p:cNvPicPr>
          <p:nvPr/>
        </p:nvPicPr>
        <p:blipFill>
          <a:blip r:embed="rId2" cstate="print"/>
          <a:srcRect/>
          <a:stretch>
            <a:fillRect/>
          </a:stretch>
        </p:blipFill>
        <p:spPr bwMode="auto">
          <a:xfrm>
            <a:off x="4140200" y="3429000"/>
            <a:ext cx="4752975" cy="3063875"/>
          </a:xfrm>
          <a:prstGeom prst="rect">
            <a:avLst/>
          </a:prstGeom>
          <a:noFill/>
          <a:ln w="9525">
            <a:noFill/>
            <a:miter lim="800000"/>
            <a:headEnd/>
            <a:tailEnd/>
          </a:ln>
        </p:spPr>
      </p:pic>
      <p:sp>
        <p:nvSpPr>
          <p:cNvPr id="6" name="Prostokąt 5"/>
          <p:cNvSpPr/>
          <p:nvPr/>
        </p:nvSpPr>
        <p:spPr>
          <a:xfrm>
            <a:off x="467544" y="4365104"/>
            <a:ext cx="3600400" cy="1200329"/>
          </a:xfrm>
          <a:prstGeom prst="rect">
            <a:avLst/>
          </a:prstGeom>
        </p:spPr>
        <p:txBody>
          <a:bodyPr wrap="square">
            <a:spAutoFit/>
          </a:bodyPr>
          <a:lstStyle/>
          <a:p>
            <a:r>
              <a:rPr lang="pl-PL" dirty="0" smtClean="0">
                <a:latin typeface="Calibri" pitchFamily="34" charset="0"/>
              </a:rPr>
              <a:t>Wybiera się drzewo o minimalnym koszcie SK, lub drzewo najmniej złożone, którego koszty SK nie różnią się „znacznie” od minimalnych</a:t>
            </a:r>
            <a:endParaRPr lang="pl-PL" dirty="0"/>
          </a:p>
        </p:txBody>
      </p:sp>
      <p:sp>
        <p:nvSpPr>
          <p:cNvPr id="7" name="AutoShape 5"/>
          <p:cNvSpPr>
            <a:spLocks noChangeArrowheads="1"/>
          </p:cNvSpPr>
          <p:nvPr/>
        </p:nvSpPr>
        <p:spPr bwMode="auto">
          <a:xfrm>
            <a:off x="4283968" y="4149080"/>
            <a:ext cx="2088232" cy="28803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90115" name="Rectangle 2"/>
          <p:cNvSpPr>
            <a:spLocks noGrp="1" noChangeArrowheads="1"/>
          </p:cNvSpPr>
          <p:nvPr>
            <p:ph type="title"/>
          </p:nvPr>
        </p:nvSpPr>
        <p:spPr/>
        <p:txBody>
          <a:bodyPr/>
          <a:lstStyle/>
          <a:p>
            <a:pPr eaLnBrk="1" hangingPunct="1"/>
            <a:r>
              <a:rPr lang="pl-PL" smtClean="0"/>
              <a:t>Koszt resubstytucji</a:t>
            </a:r>
          </a:p>
        </p:txBody>
      </p:sp>
      <p:sp>
        <p:nvSpPr>
          <p:cNvPr id="90116" name="Rectangle 3"/>
          <p:cNvSpPr>
            <a:spLocks noGrp="1" noChangeArrowheads="1"/>
          </p:cNvSpPr>
          <p:nvPr>
            <p:ph type="body" idx="1"/>
          </p:nvPr>
        </p:nvSpPr>
        <p:spPr/>
        <p:txBody>
          <a:bodyPr/>
          <a:lstStyle/>
          <a:p>
            <a:pPr eaLnBrk="1" hangingPunct="1"/>
            <a:r>
              <a:rPr lang="pl-PL" sz="2400" dirty="0" smtClean="0"/>
              <a:t>Narzędziem pomocniczym jest </a:t>
            </a:r>
            <a:r>
              <a:rPr lang="pl-PL" sz="2400" b="1" dirty="0" smtClean="0"/>
              <a:t>koszt </a:t>
            </a:r>
            <a:r>
              <a:rPr lang="pl-PL" sz="2400" b="1" dirty="0" err="1" smtClean="0"/>
              <a:t>resubstytucji</a:t>
            </a:r>
            <a:r>
              <a:rPr lang="pl-PL" sz="2400" dirty="0" smtClean="0"/>
              <a:t>. </a:t>
            </a:r>
          </a:p>
          <a:p>
            <a:pPr eaLnBrk="1" hangingPunct="1"/>
            <a:r>
              <a:rPr lang="pl-PL" sz="2400" dirty="0" smtClean="0"/>
              <a:t>Oblicza się tu </a:t>
            </a:r>
            <a:r>
              <a:rPr lang="pl-PL" sz="2400" dirty="0" smtClean="0">
                <a:solidFill>
                  <a:srgbClr val="006699"/>
                </a:solidFill>
              </a:rPr>
              <a:t>oczekiwany błąd kwadratowy</a:t>
            </a:r>
            <a:r>
              <a:rPr lang="pl-PL" sz="2400" dirty="0" smtClean="0"/>
              <a:t> dla próby uczącej. </a:t>
            </a:r>
          </a:p>
          <a:p>
            <a:pPr eaLnBrk="1" hangingPunct="1"/>
            <a:endParaRPr lang="pl-PL" sz="2400" dirty="0" smtClean="0"/>
          </a:p>
          <a:p>
            <a:pPr eaLnBrk="1" hangingPunct="1"/>
            <a:endParaRPr lang="pl-PL" sz="2000" dirty="0" smtClean="0"/>
          </a:p>
          <a:p>
            <a:pPr eaLnBrk="1" hangingPunct="1"/>
            <a:r>
              <a:rPr lang="pl-PL" sz="2000" dirty="0" smtClean="0"/>
              <a:t>gdzie próba ucząca </a:t>
            </a:r>
            <a:r>
              <a:rPr lang="pl-PL" sz="2000" i="1" dirty="0" smtClean="0"/>
              <a:t>Z</a:t>
            </a:r>
            <a:r>
              <a:rPr lang="pl-PL" sz="2000" dirty="0" smtClean="0"/>
              <a:t> składa się z punktów (</a:t>
            </a:r>
            <a:r>
              <a:rPr lang="pl-PL" sz="2000" dirty="0" err="1" smtClean="0"/>
              <a:t>x</a:t>
            </a:r>
            <a:r>
              <a:rPr lang="pl-PL" sz="2000" baseline="-25000" dirty="0" err="1" smtClean="0"/>
              <a:t>i</a:t>
            </a:r>
            <a:r>
              <a:rPr lang="pl-PL" sz="2000" dirty="0" err="1" smtClean="0"/>
              <a:t>,y</a:t>
            </a:r>
            <a:r>
              <a:rPr lang="pl-PL" sz="2000" baseline="-25000" dirty="0" err="1" smtClean="0"/>
              <a:t>i</a:t>
            </a:r>
            <a:r>
              <a:rPr lang="pl-PL" sz="2000" dirty="0" smtClean="0"/>
              <a:t>), i = 1,2,...,N. </a:t>
            </a:r>
          </a:p>
          <a:p>
            <a:pPr eaLnBrk="1" hangingPunct="1"/>
            <a:r>
              <a:rPr lang="pl-PL" sz="2000" dirty="0" smtClean="0"/>
              <a:t>Miara ta obliczana jest dla tego samego zbioru danych, na bazie którego zbudowano model (partycję) d.</a:t>
            </a:r>
          </a:p>
        </p:txBody>
      </p:sp>
      <p:pic>
        <p:nvPicPr>
          <p:cNvPr id="90117" name="Picture 4"/>
          <p:cNvPicPr>
            <a:picLocks noChangeAspect="1" noChangeArrowheads="1"/>
          </p:cNvPicPr>
          <p:nvPr/>
        </p:nvPicPr>
        <p:blipFill>
          <a:blip r:embed="rId2" cstate="print"/>
          <a:srcRect/>
          <a:stretch>
            <a:fillRect/>
          </a:stretch>
        </p:blipFill>
        <p:spPr bwMode="auto">
          <a:xfrm>
            <a:off x="3059832" y="2564904"/>
            <a:ext cx="2592387" cy="644525"/>
          </a:xfrm>
          <a:prstGeom prst="rect">
            <a:avLst/>
          </a:prstGeom>
          <a:noFill/>
          <a:ln w="9525">
            <a:noFill/>
            <a:miter lim="800000"/>
            <a:headEnd/>
            <a:tailEnd/>
          </a:ln>
        </p:spPr>
      </p:pic>
      <p:sp>
        <p:nvSpPr>
          <p:cNvPr id="6" name="Prostokąt 5"/>
          <p:cNvSpPr/>
          <p:nvPr/>
        </p:nvSpPr>
        <p:spPr>
          <a:xfrm>
            <a:off x="539552" y="4725144"/>
            <a:ext cx="7813677" cy="369332"/>
          </a:xfrm>
          <a:prstGeom prst="rect">
            <a:avLst/>
          </a:prstGeom>
          <a:ln>
            <a:solidFill>
              <a:schemeClr val="accent1"/>
            </a:solidFill>
          </a:ln>
        </p:spPr>
        <p:txBody>
          <a:bodyPr wrap="none">
            <a:spAutoFit/>
          </a:bodyPr>
          <a:lstStyle/>
          <a:p>
            <a:r>
              <a:rPr lang="pl-PL" i="1" dirty="0" smtClean="0">
                <a:latin typeface="Calibri Light" pitchFamily="34" charset="0"/>
              </a:rPr>
              <a:t>niski koszt </a:t>
            </a:r>
            <a:r>
              <a:rPr lang="pl-PL" i="1" dirty="0" err="1" smtClean="0">
                <a:latin typeface="Calibri Light" pitchFamily="34" charset="0"/>
              </a:rPr>
              <a:t>resubstytucji</a:t>
            </a:r>
            <a:r>
              <a:rPr lang="pl-PL" i="1" dirty="0" smtClean="0">
                <a:latin typeface="Calibri Light" pitchFamily="34" charset="0"/>
              </a:rPr>
              <a:t> = wartości zmiennej zależnej bliskie średniej w danym liściu</a:t>
            </a:r>
            <a:endParaRPr lang="pl-PL" dirty="0">
              <a:latin typeface="Calibri Ligh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2052" name="Rectangle 2"/>
          <p:cNvSpPr>
            <a:spLocks noGrp="1" noChangeArrowheads="1"/>
          </p:cNvSpPr>
          <p:nvPr>
            <p:ph type="title"/>
          </p:nvPr>
        </p:nvSpPr>
        <p:spPr/>
        <p:txBody>
          <a:bodyPr/>
          <a:lstStyle/>
          <a:p>
            <a:pPr eaLnBrk="1" hangingPunct="1"/>
            <a:r>
              <a:rPr lang="pl-PL" dirty="0" smtClean="0"/>
              <a:t>Wybór drzewa – przycinanie drzewa</a:t>
            </a:r>
            <a:r>
              <a:rPr lang="pl-PL" baseline="30000" dirty="0" smtClean="0"/>
              <a:t> (1)</a:t>
            </a:r>
          </a:p>
        </p:txBody>
      </p:sp>
      <p:sp>
        <p:nvSpPr>
          <p:cNvPr id="2053" name="Rectangle 3"/>
          <p:cNvSpPr>
            <a:spLocks noGrp="1" noChangeArrowheads="1"/>
          </p:cNvSpPr>
          <p:nvPr>
            <p:ph type="body" idx="1"/>
          </p:nvPr>
        </p:nvSpPr>
        <p:spPr>
          <a:xfrm>
            <a:off x="5435600" y="1268413"/>
            <a:ext cx="3529013" cy="1944687"/>
          </a:xfrm>
        </p:spPr>
        <p:txBody>
          <a:bodyPr/>
          <a:lstStyle/>
          <a:p>
            <a:pPr eaLnBrk="1" hangingPunct="1">
              <a:lnSpc>
                <a:spcPct val="90000"/>
              </a:lnSpc>
            </a:pPr>
            <a:r>
              <a:rPr lang="pl-PL" sz="1800" smtClean="0"/>
              <a:t>Jedną z metod doboru drzewa jest wybranie takiego, dla którego koszty resubstytucji i koszt sprawdzianu krzyżowego (SK) się przecinają. </a:t>
            </a:r>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pic>
        <p:nvPicPr>
          <p:cNvPr id="2055" name="Picture 5"/>
          <p:cNvPicPr>
            <a:picLocks noChangeAspect="1" noChangeArrowheads="1"/>
          </p:cNvPicPr>
          <p:nvPr/>
        </p:nvPicPr>
        <p:blipFill>
          <a:blip r:embed="rId3" cstate="print"/>
          <a:srcRect/>
          <a:stretch>
            <a:fillRect/>
          </a:stretch>
        </p:blipFill>
        <p:spPr bwMode="auto">
          <a:xfrm>
            <a:off x="0" y="908050"/>
            <a:ext cx="4140200" cy="2835275"/>
          </a:xfrm>
          <a:prstGeom prst="rect">
            <a:avLst/>
          </a:prstGeom>
          <a:noFill/>
          <a:ln w="9525">
            <a:noFill/>
            <a:miter lim="800000"/>
            <a:headEnd/>
            <a:tailEnd/>
          </a:ln>
        </p:spPr>
      </p:pic>
      <p:pic>
        <p:nvPicPr>
          <p:cNvPr id="2056" name="Picture 6"/>
          <p:cNvPicPr>
            <a:picLocks noChangeAspect="1" noChangeArrowheads="1"/>
          </p:cNvPicPr>
          <p:nvPr/>
        </p:nvPicPr>
        <p:blipFill>
          <a:blip r:embed="rId4" cstate="print"/>
          <a:srcRect/>
          <a:stretch>
            <a:fillRect/>
          </a:stretch>
        </p:blipFill>
        <p:spPr bwMode="auto">
          <a:xfrm>
            <a:off x="0" y="3925888"/>
            <a:ext cx="4537075" cy="2932112"/>
          </a:xfrm>
          <a:prstGeom prst="rect">
            <a:avLst/>
          </a:prstGeom>
          <a:noFill/>
          <a:ln w="9525">
            <a:noFill/>
            <a:miter lim="800000"/>
            <a:headEnd/>
            <a:tailEnd/>
          </a:ln>
        </p:spPr>
      </p:pic>
      <p:graphicFrame>
        <p:nvGraphicFramePr>
          <p:cNvPr id="2050" name="Object 7"/>
          <p:cNvGraphicFramePr>
            <a:graphicFrameLocks noChangeAspect="1"/>
          </p:cNvGraphicFramePr>
          <p:nvPr/>
        </p:nvGraphicFramePr>
        <p:xfrm>
          <a:off x="4103688" y="3076575"/>
          <a:ext cx="5040312" cy="3781425"/>
        </p:xfrm>
        <a:graphic>
          <a:graphicData uri="http://schemas.openxmlformats.org/presentationml/2006/ole">
            <p:oleObj spid="_x0000_s141314" name="Graph" r:id="rId5" imgW="5262120" imgH="3946680" progId="STATISTICA.Graph">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6" name="Rectangle 2"/>
          <p:cNvSpPr>
            <a:spLocks noGrp="1" noChangeArrowheads="1"/>
          </p:cNvSpPr>
          <p:nvPr>
            <p:ph type="title"/>
          </p:nvPr>
        </p:nvSpPr>
        <p:spPr/>
        <p:txBody>
          <a:bodyPr/>
          <a:lstStyle/>
          <a:p>
            <a:pPr eaLnBrk="1" hangingPunct="1"/>
            <a:r>
              <a:rPr lang="pl-PL" dirty="0" smtClean="0"/>
              <a:t>Wybór drzewa – przycinanie drzewa</a:t>
            </a:r>
            <a:r>
              <a:rPr lang="pl-PL" baseline="30000" dirty="0" smtClean="0"/>
              <a:t> (2)</a:t>
            </a:r>
            <a:endParaRPr lang="pl-PL" dirty="0" smtClean="0"/>
          </a:p>
        </p:txBody>
      </p:sp>
      <p:pic>
        <p:nvPicPr>
          <p:cNvPr id="209922" name="Picture 2"/>
          <p:cNvPicPr>
            <a:picLocks noChangeAspect="1" noChangeArrowheads="1"/>
          </p:cNvPicPr>
          <p:nvPr/>
        </p:nvPicPr>
        <p:blipFill>
          <a:blip r:embed="rId2" cstate="print"/>
          <a:srcRect/>
          <a:stretch>
            <a:fillRect/>
          </a:stretch>
        </p:blipFill>
        <p:spPr bwMode="auto">
          <a:xfrm>
            <a:off x="251521" y="1124744"/>
            <a:ext cx="4608512" cy="3022421"/>
          </a:xfrm>
          <a:prstGeom prst="rect">
            <a:avLst/>
          </a:prstGeom>
          <a:noFill/>
          <a:ln w="9525">
            <a:noFill/>
            <a:miter lim="800000"/>
            <a:headEnd/>
            <a:tailEnd/>
          </a:ln>
        </p:spPr>
      </p:pic>
      <p:pic>
        <p:nvPicPr>
          <p:cNvPr id="209923" name="Picture 3"/>
          <p:cNvPicPr>
            <a:picLocks noChangeAspect="1" noChangeArrowheads="1"/>
          </p:cNvPicPr>
          <p:nvPr/>
        </p:nvPicPr>
        <p:blipFill>
          <a:blip r:embed="rId3" cstate="print"/>
          <a:srcRect/>
          <a:stretch>
            <a:fillRect/>
          </a:stretch>
        </p:blipFill>
        <p:spPr bwMode="auto">
          <a:xfrm>
            <a:off x="5508104" y="1052736"/>
            <a:ext cx="3122315" cy="3044094"/>
          </a:xfrm>
          <a:prstGeom prst="rect">
            <a:avLst/>
          </a:prstGeom>
          <a:noFill/>
          <a:ln w="9525">
            <a:noFill/>
            <a:miter lim="800000"/>
            <a:headEnd/>
            <a:tailEnd/>
          </a:ln>
        </p:spPr>
      </p:pic>
      <p:pic>
        <p:nvPicPr>
          <p:cNvPr id="209924" name="Picture 4"/>
          <p:cNvPicPr>
            <a:picLocks noChangeAspect="1" noChangeArrowheads="1"/>
          </p:cNvPicPr>
          <p:nvPr/>
        </p:nvPicPr>
        <p:blipFill>
          <a:blip r:embed="rId4" cstate="print"/>
          <a:srcRect/>
          <a:stretch>
            <a:fillRect/>
          </a:stretch>
        </p:blipFill>
        <p:spPr bwMode="auto">
          <a:xfrm>
            <a:off x="4139952" y="4365104"/>
            <a:ext cx="3862759" cy="2100715"/>
          </a:xfrm>
          <a:prstGeom prst="rect">
            <a:avLst/>
          </a:prstGeom>
          <a:noFill/>
          <a:ln w="9525">
            <a:noFill/>
            <a:miter lim="800000"/>
            <a:headEnd/>
            <a:tailEnd/>
          </a:ln>
        </p:spPr>
      </p:pic>
      <p:sp>
        <p:nvSpPr>
          <p:cNvPr id="10" name="Line 10"/>
          <p:cNvSpPr>
            <a:spLocks noChangeShapeType="1"/>
          </p:cNvSpPr>
          <p:nvPr/>
        </p:nvSpPr>
        <p:spPr bwMode="auto">
          <a:xfrm flipH="1" flipV="1">
            <a:off x="3203848" y="2276872"/>
            <a:ext cx="2232248" cy="576064"/>
          </a:xfrm>
          <a:prstGeom prst="line">
            <a:avLst/>
          </a:prstGeom>
          <a:noFill/>
          <a:ln w="28575">
            <a:solidFill>
              <a:srgbClr val="006699"/>
            </a:solidFill>
            <a:round/>
            <a:headEnd/>
            <a:tailEnd type="arrow" w="med" len="med"/>
          </a:ln>
        </p:spPr>
        <p:txBody>
          <a:bodyPr/>
          <a:lstStyle/>
          <a:p>
            <a:endParaRPr lang="pl-PL"/>
          </a:p>
        </p:txBody>
      </p:sp>
      <p:sp>
        <p:nvSpPr>
          <p:cNvPr id="11" name="AutoShape 5"/>
          <p:cNvSpPr>
            <a:spLocks noChangeArrowheads="1"/>
          </p:cNvSpPr>
          <p:nvPr/>
        </p:nvSpPr>
        <p:spPr bwMode="auto">
          <a:xfrm>
            <a:off x="5436096" y="2852936"/>
            <a:ext cx="360040" cy="108012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2" name="AutoShape 5"/>
          <p:cNvSpPr>
            <a:spLocks noChangeArrowheads="1"/>
          </p:cNvSpPr>
          <p:nvPr/>
        </p:nvSpPr>
        <p:spPr bwMode="auto">
          <a:xfrm>
            <a:off x="6516216" y="2852936"/>
            <a:ext cx="360040" cy="108012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3" name="AutoShape 5"/>
          <p:cNvSpPr>
            <a:spLocks noChangeArrowheads="1"/>
          </p:cNvSpPr>
          <p:nvPr/>
        </p:nvSpPr>
        <p:spPr bwMode="auto">
          <a:xfrm>
            <a:off x="8316416" y="1052736"/>
            <a:ext cx="432048" cy="2880320"/>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14" name="Line 10"/>
          <p:cNvSpPr>
            <a:spLocks noChangeShapeType="1"/>
          </p:cNvSpPr>
          <p:nvPr/>
        </p:nvSpPr>
        <p:spPr bwMode="auto">
          <a:xfrm flipH="1">
            <a:off x="6228184" y="3861048"/>
            <a:ext cx="2088232" cy="1512168"/>
          </a:xfrm>
          <a:prstGeom prst="line">
            <a:avLst/>
          </a:prstGeom>
          <a:noFill/>
          <a:ln w="28575">
            <a:solidFill>
              <a:srgbClr val="006699"/>
            </a:solidFill>
            <a:round/>
            <a:headEnd/>
            <a:tailEnd type="arrow" w="med" len="med"/>
          </a:ln>
        </p:spPr>
        <p:txBody>
          <a:bodyPr/>
          <a:lstStyle/>
          <a:p>
            <a:endParaRPr lang="pl-PL"/>
          </a:p>
        </p:txBody>
      </p:sp>
      <p:pic>
        <p:nvPicPr>
          <p:cNvPr id="209925" name="Picture 5"/>
          <p:cNvPicPr>
            <a:picLocks noChangeAspect="1" noChangeArrowheads="1"/>
          </p:cNvPicPr>
          <p:nvPr/>
        </p:nvPicPr>
        <p:blipFill>
          <a:blip r:embed="rId5" cstate="print"/>
          <a:srcRect/>
          <a:stretch>
            <a:fillRect/>
          </a:stretch>
        </p:blipFill>
        <p:spPr bwMode="auto">
          <a:xfrm>
            <a:off x="323528" y="3933056"/>
            <a:ext cx="3483868" cy="2331867"/>
          </a:xfrm>
          <a:prstGeom prst="rect">
            <a:avLst/>
          </a:prstGeom>
          <a:noFill/>
          <a:ln w="9525">
            <a:noFill/>
            <a:miter lim="800000"/>
            <a:headEnd/>
            <a:tailEnd/>
          </a:ln>
        </p:spPr>
      </p:pic>
      <p:sp>
        <p:nvSpPr>
          <p:cNvPr id="16" name="Line 10"/>
          <p:cNvSpPr>
            <a:spLocks noChangeShapeType="1"/>
          </p:cNvSpPr>
          <p:nvPr/>
        </p:nvSpPr>
        <p:spPr bwMode="auto">
          <a:xfrm flipH="1">
            <a:off x="3635896" y="3933056"/>
            <a:ext cx="2952328" cy="360040"/>
          </a:xfrm>
          <a:prstGeom prst="line">
            <a:avLst/>
          </a:prstGeom>
          <a:noFill/>
          <a:ln w="28575">
            <a:solidFill>
              <a:srgbClr val="006699"/>
            </a:solidFill>
            <a:round/>
            <a:headEnd/>
            <a:tailEnd type="arrow" w="med" len="med"/>
          </a:ln>
        </p:spPr>
        <p:txBody>
          <a:bodyPr/>
          <a:lstStyle/>
          <a:p>
            <a:endParaRPr lang="pl-P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3076" name="Rectangle 2"/>
          <p:cNvSpPr>
            <a:spLocks noGrp="1" noChangeArrowheads="1"/>
          </p:cNvSpPr>
          <p:nvPr>
            <p:ph type="body" idx="1"/>
          </p:nvPr>
        </p:nvSpPr>
        <p:spPr/>
        <p:txBody>
          <a:bodyPr/>
          <a:lstStyle/>
          <a:p>
            <a:pPr eaLnBrk="1" hangingPunct="1"/>
            <a:endParaRPr lang="pl-PL" smtClean="0"/>
          </a:p>
        </p:txBody>
      </p:sp>
      <p:graphicFrame>
        <p:nvGraphicFramePr>
          <p:cNvPr id="3074" name="Object 3"/>
          <p:cNvGraphicFramePr>
            <a:graphicFrameLocks noChangeAspect="1"/>
          </p:cNvGraphicFramePr>
          <p:nvPr/>
        </p:nvGraphicFramePr>
        <p:xfrm>
          <a:off x="179388" y="908050"/>
          <a:ext cx="8640762" cy="5256213"/>
        </p:xfrm>
        <a:graphic>
          <a:graphicData uri="http://schemas.openxmlformats.org/presentationml/2006/ole">
            <p:oleObj spid="_x0000_s142338" name="Graph" r:id="rId3" imgW="5710680" imgH="3477960" progId="STATISTICA.Graph">
              <p:embed/>
            </p:oleObj>
          </a:graphicData>
        </a:graphic>
      </p:graphicFrame>
      <p:sp>
        <p:nvSpPr>
          <p:cNvPr id="3077" name="Rectangle 4"/>
          <p:cNvSpPr>
            <a:spLocks noChangeArrowheads="1"/>
          </p:cNvSpPr>
          <p:nvPr/>
        </p:nvSpPr>
        <p:spPr bwMode="auto">
          <a:xfrm>
            <a:off x="0" y="5013325"/>
            <a:ext cx="4897438" cy="1584325"/>
          </a:xfrm>
          <a:prstGeom prst="rect">
            <a:avLst/>
          </a:prstGeom>
          <a:solidFill>
            <a:schemeClr val="bg1"/>
          </a:solidFill>
          <a:ln w="9525">
            <a:noFill/>
            <a:miter lim="800000"/>
            <a:headEnd/>
            <a:tailEnd/>
          </a:ln>
        </p:spPr>
        <p:txBody>
          <a:bodyPr/>
          <a:lstStyle/>
          <a:p>
            <a:pPr indent="15875">
              <a:lnSpc>
                <a:spcPct val="80000"/>
              </a:lnSpc>
              <a:spcBef>
                <a:spcPct val="50000"/>
              </a:spcBef>
              <a:buSzPct val="70000"/>
              <a:buFont typeface="Georgia" pitchFamily="18" charset="0"/>
              <a:buNone/>
            </a:pPr>
            <a:r>
              <a:rPr lang="pl-PL" sz="1400">
                <a:latin typeface="Calibri" pitchFamily="34" charset="0"/>
              </a:rPr>
              <a:t>Klasy dla poszczególnych parametrów R</a:t>
            </a:r>
            <a:r>
              <a:rPr lang="pl-PL" sz="1400" baseline="-25000">
                <a:latin typeface="Calibri" pitchFamily="34" charset="0"/>
              </a:rPr>
              <a:t>m</a:t>
            </a:r>
            <a:r>
              <a:rPr lang="pl-PL" sz="1400">
                <a:latin typeface="Calibri" pitchFamily="34" charset="0"/>
              </a:rPr>
              <a:t>, R</a:t>
            </a:r>
            <a:r>
              <a:rPr lang="pl-PL" sz="1400" baseline="-25000">
                <a:latin typeface="Calibri" pitchFamily="34" charset="0"/>
              </a:rPr>
              <a:t>0,2</a:t>
            </a:r>
            <a:r>
              <a:rPr lang="pl-PL" sz="1400">
                <a:latin typeface="Calibri" pitchFamily="34" charset="0"/>
              </a:rPr>
              <a:t>, A zostały wyznaczone za pomocą modeli drzew regresyjnych w oparciu o zmienne predykcyjne jakimi były:</a:t>
            </a:r>
            <a:endParaRPr lang="pl-PL" altLang="zh-CN" sz="1400">
              <a:latin typeface="Calibri" pitchFamily="34" charset="0"/>
            </a:endParaRPr>
          </a:p>
          <a:p>
            <a:pPr marL="481013" lvl="1" indent="-285750">
              <a:lnSpc>
                <a:spcPct val="80000"/>
              </a:lnSpc>
              <a:spcBef>
                <a:spcPct val="50000"/>
              </a:spcBef>
              <a:buFont typeface="Georgia" pitchFamily="18" charset="0"/>
              <a:buChar char="»"/>
            </a:pPr>
            <a:r>
              <a:rPr lang="pl-PL" altLang="zh-CN" sz="1200">
                <a:latin typeface="Calibri" pitchFamily="34" charset="0"/>
              </a:rPr>
              <a:t>Rodzaj modyfikatora </a:t>
            </a:r>
          </a:p>
          <a:p>
            <a:pPr marL="481013" lvl="1" indent="-285750">
              <a:lnSpc>
                <a:spcPct val="80000"/>
              </a:lnSpc>
              <a:spcBef>
                <a:spcPct val="50000"/>
              </a:spcBef>
              <a:buFont typeface="Georgia" pitchFamily="18" charset="0"/>
              <a:buChar char="»"/>
            </a:pPr>
            <a:r>
              <a:rPr lang="pl-PL" altLang="zh-CN" sz="1200">
                <a:latin typeface="Calibri" pitchFamily="34" charset="0"/>
              </a:rPr>
              <a:t>Przesycanie – prędkość chłodzenia</a:t>
            </a:r>
          </a:p>
          <a:p>
            <a:pPr marL="481013" lvl="1" indent="-285750">
              <a:lnSpc>
                <a:spcPct val="80000"/>
              </a:lnSpc>
              <a:spcBef>
                <a:spcPct val="50000"/>
              </a:spcBef>
              <a:buFont typeface="Georgia" pitchFamily="18" charset="0"/>
              <a:buChar char="»"/>
            </a:pPr>
            <a:r>
              <a:rPr lang="pl-PL" altLang="zh-CN" sz="1200">
                <a:latin typeface="Calibri" pitchFamily="34" charset="0"/>
              </a:rPr>
              <a:t>Temperatura starzenia</a:t>
            </a:r>
          </a:p>
          <a:p>
            <a:pPr marL="481013" lvl="1" indent="-285750">
              <a:lnSpc>
                <a:spcPct val="80000"/>
              </a:lnSpc>
              <a:spcBef>
                <a:spcPct val="50000"/>
              </a:spcBef>
              <a:buFont typeface="Georgia" pitchFamily="18" charset="0"/>
              <a:buChar char="»"/>
            </a:pPr>
            <a:r>
              <a:rPr lang="pl-PL" altLang="zh-CN" sz="1200">
                <a:latin typeface="Calibri" pitchFamily="34" charset="0"/>
              </a:rPr>
              <a:t>Starzenie – prędkość studzenia</a:t>
            </a:r>
            <a:endParaRPr lang="pl-PL" sz="1200">
              <a:latin typeface="Calibri" pitchFamily="34" charset="0"/>
            </a:endParaRPr>
          </a:p>
        </p:txBody>
      </p:sp>
      <p:sp>
        <p:nvSpPr>
          <p:cNvPr id="3078" name="Rectangle 5"/>
          <p:cNvSpPr>
            <a:spLocks noChangeArrowheads="1"/>
          </p:cNvSpPr>
          <p:nvPr/>
        </p:nvSpPr>
        <p:spPr bwMode="auto">
          <a:xfrm>
            <a:off x="2268538" y="188913"/>
            <a:ext cx="4464050" cy="792162"/>
          </a:xfrm>
          <a:prstGeom prst="rect">
            <a:avLst/>
          </a:prstGeom>
          <a:solidFill>
            <a:schemeClr val="bg1"/>
          </a:solidFill>
          <a:ln w="9525">
            <a:noFill/>
            <a:miter lim="800000"/>
            <a:headEnd/>
            <a:tailEnd/>
          </a:ln>
        </p:spPr>
        <p:txBody>
          <a:bodyPr/>
          <a:lstStyle/>
          <a:p>
            <a:pPr indent="15875">
              <a:lnSpc>
                <a:spcPct val="80000"/>
              </a:lnSpc>
              <a:spcBef>
                <a:spcPct val="50000"/>
              </a:spcBef>
              <a:buSzPct val="70000"/>
              <a:buFont typeface="Georgia" pitchFamily="18" charset="0"/>
              <a:buNone/>
            </a:pPr>
            <a:r>
              <a:rPr lang="pl-PL" altLang="zh-CN" sz="2000">
                <a:latin typeface="Calibri" pitchFamily="34" charset="0"/>
              </a:rPr>
              <a:t>Drzewo dla parametru: </a:t>
            </a:r>
            <a:br>
              <a:rPr lang="pl-PL" altLang="zh-CN" sz="2000">
                <a:latin typeface="Calibri" pitchFamily="34" charset="0"/>
              </a:rPr>
            </a:br>
            <a:r>
              <a:rPr lang="pl-PL" altLang="zh-CN" sz="2000">
                <a:latin typeface="Calibri" pitchFamily="34" charset="0"/>
              </a:rPr>
              <a:t>umowna granica plastyczności R</a:t>
            </a:r>
            <a:r>
              <a:rPr lang="pl-PL" altLang="zh-CN" sz="2000" baseline="-25000">
                <a:latin typeface="Calibri" pitchFamily="34" charset="0"/>
              </a:rPr>
              <a:t>0,2</a:t>
            </a:r>
            <a:r>
              <a:rPr lang="pl-PL" altLang="zh-CN" sz="2000">
                <a:latin typeface="Calibri" pitchFamily="34" charset="0"/>
              </a:rPr>
              <a:t> </a:t>
            </a:r>
            <a:endParaRPr lang="pl-PL" sz="2000">
              <a:latin typeface="Calibri" pitchFamily="34" charset="0"/>
            </a:endParaRPr>
          </a:p>
        </p:txBody>
      </p:sp>
      <p:sp>
        <p:nvSpPr>
          <p:cNvPr id="3079" name="AutoShape 4"/>
          <p:cNvSpPr>
            <a:spLocks noChangeArrowheads="1"/>
          </p:cNvSpPr>
          <p:nvPr/>
        </p:nvSpPr>
        <p:spPr bwMode="auto">
          <a:xfrm>
            <a:off x="6300788" y="5229225"/>
            <a:ext cx="1150937" cy="720725"/>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endParaRPr lang="pl-PL" sz="2400" b="1">
              <a:solidFill>
                <a:srgbClr val="006699"/>
              </a:solidFill>
              <a:latin typeface="Calibri" pitchFamily="34" charset="0"/>
            </a:endParaRPr>
          </a:p>
        </p:txBody>
      </p:sp>
      <p:sp>
        <p:nvSpPr>
          <p:cNvPr id="3080" name="AutoShape 5"/>
          <p:cNvSpPr>
            <a:spLocks noChangeArrowheads="1"/>
          </p:cNvSpPr>
          <p:nvPr/>
        </p:nvSpPr>
        <p:spPr bwMode="auto">
          <a:xfrm>
            <a:off x="7885113" y="5084763"/>
            <a:ext cx="360362"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Śr</a:t>
            </a:r>
          </a:p>
        </p:txBody>
      </p:sp>
      <p:sp>
        <p:nvSpPr>
          <p:cNvPr id="3081" name="AutoShape 5"/>
          <p:cNvSpPr>
            <a:spLocks noChangeArrowheads="1"/>
          </p:cNvSpPr>
          <p:nvPr/>
        </p:nvSpPr>
        <p:spPr bwMode="auto">
          <a:xfrm>
            <a:off x="7885113" y="5661025"/>
            <a:ext cx="574675" cy="360363"/>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Var</a:t>
            </a:r>
          </a:p>
        </p:txBody>
      </p:sp>
      <p:cxnSp>
        <p:nvCxnSpPr>
          <p:cNvPr id="12" name="Łącznik prosty ze strzałką 11"/>
          <p:cNvCxnSpPr>
            <a:stCxn id="3080" idx="1"/>
          </p:cNvCxnSpPr>
          <p:nvPr/>
        </p:nvCxnSpPr>
        <p:spPr bwMode="auto">
          <a:xfrm flipH="1">
            <a:off x="7451725" y="5265738"/>
            <a:ext cx="433388" cy="17938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 name="Łącznik prosty ze strzałką 12"/>
          <p:cNvCxnSpPr>
            <a:stCxn id="3081" idx="1"/>
          </p:cNvCxnSpPr>
          <p:nvPr/>
        </p:nvCxnSpPr>
        <p:spPr bwMode="auto">
          <a:xfrm flipH="1" flipV="1">
            <a:off x="7451725" y="5732463"/>
            <a:ext cx="433388" cy="10953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1139" name="Rectangle 2"/>
          <p:cNvSpPr>
            <a:spLocks noGrp="1" noChangeArrowheads="1"/>
          </p:cNvSpPr>
          <p:nvPr>
            <p:ph type="title"/>
          </p:nvPr>
        </p:nvSpPr>
        <p:spPr/>
        <p:txBody>
          <a:bodyPr/>
          <a:lstStyle/>
          <a:p>
            <a:pPr eaLnBrk="1" hangingPunct="1"/>
            <a:r>
              <a:rPr lang="pl-PL" smtClean="0"/>
              <a:t>Co jeszcze? – Ważność predyktorów</a:t>
            </a:r>
          </a:p>
        </p:txBody>
      </p:sp>
      <p:sp>
        <p:nvSpPr>
          <p:cNvPr id="91140" name="Rectangle 3"/>
          <p:cNvSpPr>
            <a:spLocks noGrp="1" noChangeArrowheads="1"/>
          </p:cNvSpPr>
          <p:nvPr>
            <p:ph type="body" idx="1"/>
          </p:nvPr>
        </p:nvSpPr>
        <p:spPr/>
        <p:txBody>
          <a:bodyPr/>
          <a:lstStyle/>
          <a:p>
            <a:pPr marL="271463" indent="-271463" eaLnBrk="1" hangingPunct="1">
              <a:lnSpc>
                <a:spcPct val="80000"/>
              </a:lnSpc>
              <a:buFont typeface="Georgia" pitchFamily="18" charset="0"/>
              <a:buChar char="—"/>
            </a:pPr>
            <a:r>
              <a:rPr lang="pl-PL" sz="2400" smtClean="0"/>
              <a:t>Algorytm drzewa C&amp;RT pozwala określić </a:t>
            </a:r>
            <a:r>
              <a:rPr lang="pl-PL" sz="2400" smtClean="0">
                <a:solidFill>
                  <a:srgbClr val="006699"/>
                </a:solidFill>
              </a:rPr>
              <a:t>ważność</a:t>
            </a:r>
            <a:r>
              <a:rPr lang="pl-PL" sz="2400" smtClean="0"/>
              <a:t> poszczególnych zmiennych predykcyjnych. </a:t>
            </a:r>
          </a:p>
          <a:p>
            <a:pPr marL="271463" indent="-271463" eaLnBrk="1" hangingPunct="1">
              <a:lnSpc>
                <a:spcPct val="80000"/>
              </a:lnSpc>
              <a:buFont typeface="Georgia" pitchFamily="18" charset="0"/>
              <a:buChar char="—"/>
            </a:pPr>
            <a:r>
              <a:rPr lang="pl-PL" sz="2400" smtClean="0"/>
              <a:t>Daną zmienną uznajemy za ważną w procesie klasyfikacji, czyli za niosącą informację o klasie, jeśli zmienna ta </a:t>
            </a:r>
            <a:r>
              <a:rPr lang="pl-PL" sz="2400" smtClean="0">
                <a:solidFill>
                  <a:srgbClr val="006699"/>
                </a:solidFill>
              </a:rPr>
              <a:t>często</a:t>
            </a:r>
            <a:r>
              <a:rPr lang="pl-PL" sz="2400" smtClean="0"/>
              <a:t> bierze udział w procesie klasyfikowania obiektów ze zbioru uczącego. </a:t>
            </a:r>
          </a:p>
          <a:p>
            <a:pPr marL="271463" indent="-271463" eaLnBrk="1" hangingPunct="1">
              <a:lnSpc>
                <a:spcPct val="80000"/>
              </a:lnSpc>
              <a:buFont typeface="Georgia" pitchFamily="18" charset="0"/>
              <a:buChar char="—"/>
            </a:pPr>
            <a:r>
              <a:rPr lang="pl-PL" sz="2400" smtClean="0"/>
              <a:t>„Gotowość” atrybutu do brania udziału w procesie klasyfikacji mierzona jest w trakcie budowy drzew klasyfikacyjnych. </a:t>
            </a:r>
          </a:p>
          <a:p>
            <a:pPr marL="271463" indent="-271463" eaLnBrk="1" hangingPunct="1">
              <a:lnSpc>
                <a:spcPct val="80000"/>
              </a:lnSpc>
              <a:buFont typeface="Georgia" pitchFamily="18" charset="0"/>
              <a:buChar char="—"/>
            </a:pPr>
            <a:r>
              <a:rPr lang="pl-PL" sz="2400" smtClean="0"/>
              <a:t>Ważność oznacza wysoki stopień współzmienności (wyrażonej kowariancją lub korelacją) danego czynnika ze zmienną zależną, do ustalenia tego parametru służą takie techniki jak </a:t>
            </a:r>
            <a:r>
              <a:rPr lang="pl-PL" sz="2400" smtClean="0">
                <a:solidFill>
                  <a:srgbClr val="006699"/>
                </a:solidFill>
              </a:rPr>
              <a:t>metody regresji</a:t>
            </a:r>
            <a:r>
              <a:rPr lang="pl-PL" sz="2400" smtClean="0"/>
              <a:t> wielorakiej czy algorytm względnej ważności </a:t>
            </a:r>
            <a:r>
              <a:rPr lang="pl-PL" sz="2400" smtClean="0">
                <a:solidFill>
                  <a:srgbClr val="006699"/>
                </a:solidFill>
              </a:rPr>
              <a:t>Kruskala</a:t>
            </a:r>
            <a:r>
              <a:rPr lang="pl-PL" sz="2400" smtClean="0"/>
              <a:t> lub analiza </a:t>
            </a:r>
            <a:r>
              <a:rPr lang="pl-PL" sz="2400" smtClean="0">
                <a:solidFill>
                  <a:srgbClr val="006699"/>
                </a:solidFill>
              </a:rPr>
              <a:t>dominacji</a:t>
            </a:r>
            <a:r>
              <a:rPr lang="pl-PL" sz="240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4100" name="Rectangle 2"/>
          <p:cNvSpPr>
            <a:spLocks noChangeArrowheads="1"/>
          </p:cNvSpPr>
          <p:nvPr/>
        </p:nvSpPr>
        <p:spPr bwMode="auto">
          <a:xfrm>
            <a:off x="0" y="1347788"/>
            <a:ext cx="9144000" cy="0"/>
          </a:xfrm>
          <a:prstGeom prst="rect">
            <a:avLst/>
          </a:prstGeom>
          <a:noFill/>
          <a:ln w="9525">
            <a:noFill/>
            <a:miter lim="800000"/>
            <a:headEnd/>
            <a:tailEnd/>
          </a:ln>
        </p:spPr>
        <p:txBody>
          <a:bodyPr wrap="none" anchor="ctr">
            <a:spAutoFit/>
          </a:bodyPr>
          <a:lstStyle/>
          <a:p>
            <a:endParaRPr lang="pl-PL"/>
          </a:p>
        </p:txBody>
      </p:sp>
      <p:graphicFrame>
        <p:nvGraphicFramePr>
          <p:cNvPr id="4098" name="Object 3"/>
          <p:cNvGraphicFramePr>
            <a:graphicFrameLocks noChangeAspect="1"/>
          </p:cNvGraphicFramePr>
          <p:nvPr/>
        </p:nvGraphicFramePr>
        <p:xfrm>
          <a:off x="1187450" y="1125538"/>
          <a:ext cx="7056438" cy="5307012"/>
        </p:xfrm>
        <a:graphic>
          <a:graphicData uri="http://schemas.openxmlformats.org/presentationml/2006/ole">
            <p:oleObj spid="_x0000_s143362" name="Graph" r:id="rId3" imgW="5754240" imgH="4315320" progId="STATISTICA.Graph">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2163" name="Rectangle 2"/>
          <p:cNvSpPr>
            <a:spLocks noGrp="1" noChangeArrowheads="1"/>
          </p:cNvSpPr>
          <p:nvPr>
            <p:ph type="title"/>
          </p:nvPr>
        </p:nvSpPr>
        <p:spPr/>
        <p:txBody>
          <a:bodyPr/>
          <a:lstStyle/>
          <a:p>
            <a:pPr eaLnBrk="1" hangingPunct="1"/>
            <a:r>
              <a:rPr lang="pl-PL" smtClean="0"/>
              <a:t>Efekt?</a:t>
            </a:r>
          </a:p>
        </p:txBody>
      </p:sp>
      <p:sp>
        <p:nvSpPr>
          <p:cNvPr id="92164" name="Rectangle 3"/>
          <p:cNvSpPr>
            <a:spLocks noGrp="1" noChangeArrowheads="1"/>
          </p:cNvSpPr>
          <p:nvPr>
            <p:ph type="body" idx="1"/>
          </p:nvPr>
        </p:nvSpPr>
        <p:spPr/>
        <p:txBody>
          <a:bodyPr/>
          <a:lstStyle/>
          <a:p>
            <a:pPr marL="271463" indent="-271463" eaLnBrk="1" hangingPunct="1">
              <a:lnSpc>
                <a:spcPct val="80000"/>
              </a:lnSpc>
            </a:pPr>
            <a:r>
              <a:rPr lang="pl-PL" sz="2000" smtClean="0"/>
              <a:t>na podstawie drzewa nr 9 dla R</a:t>
            </a:r>
            <a:r>
              <a:rPr lang="pl-PL" sz="2000" baseline="-25000" smtClean="0"/>
              <a:t>m</a:t>
            </a:r>
            <a:r>
              <a:rPr lang="pl-PL" sz="2000" smtClean="0"/>
              <a:t> można określić reguły:</a:t>
            </a:r>
          </a:p>
          <a:p>
            <a:pPr marL="271463" indent="-271463" eaLnBrk="1" hangingPunct="1">
              <a:lnSpc>
                <a:spcPct val="80000"/>
              </a:lnSpc>
              <a:buFont typeface="Georgia" pitchFamily="18" charset="0"/>
              <a:buChar char="—"/>
            </a:pPr>
            <a:r>
              <a:rPr lang="pl-PL" sz="2000" smtClean="0"/>
              <a:t>Jeśli próbka poddana została przesycaniu H3 i starzeniu w 500</a:t>
            </a:r>
            <a:r>
              <a:rPr lang="pl-PL" sz="2000" smtClean="0">
                <a:sym typeface="Symbol" pitchFamily="18" charset="2"/>
              </a:rPr>
              <a:t></a:t>
            </a:r>
            <a:r>
              <a:rPr lang="pl-PL" sz="2000" smtClean="0"/>
              <a:t>C, wtedy wytrzymałość będzie miała rozkład o średniej </a:t>
            </a:r>
            <a:r>
              <a:rPr lang="pl-PL" sz="2000" i="1" smtClean="0"/>
              <a:t>E(X)=</a:t>
            </a:r>
            <a:r>
              <a:rPr lang="pl-PL" sz="2000" smtClean="0"/>
              <a:t>476[Mpa] i wariancji </a:t>
            </a:r>
            <a:r>
              <a:rPr lang="pl-PL" sz="2000" i="1" smtClean="0"/>
              <a:t>D</a:t>
            </a:r>
            <a:r>
              <a:rPr lang="pl-PL" sz="2000" i="1" baseline="30000" smtClean="0"/>
              <a:t>2</a:t>
            </a:r>
            <a:r>
              <a:rPr lang="pl-PL" sz="2000" i="1" smtClean="0"/>
              <a:t>(X)</a:t>
            </a:r>
            <a:r>
              <a:rPr lang="pl-PL" sz="2000" smtClean="0"/>
              <a:t>=793</a:t>
            </a:r>
          </a:p>
          <a:p>
            <a:pPr marL="271463" indent="-271463" eaLnBrk="1" hangingPunct="1">
              <a:lnSpc>
                <a:spcPct val="80000"/>
              </a:lnSpc>
              <a:buFont typeface="Georgia" pitchFamily="18" charset="0"/>
              <a:buChar char="—"/>
            </a:pPr>
            <a:r>
              <a:rPr lang="pl-PL" sz="2000" smtClean="0"/>
              <a:t>Jeśli próbka poddana została przesycaniu H3 i starzeniu w 700</a:t>
            </a:r>
            <a:r>
              <a:rPr lang="pl-PL" sz="2000" smtClean="0">
                <a:sym typeface="Symbol" pitchFamily="18" charset="2"/>
              </a:rPr>
              <a:t></a:t>
            </a:r>
            <a:r>
              <a:rPr lang="pl-PL" sz="2000" smtClean="0"/>
              <a:t>C lub bez starzenia, wtedy wytrzymałość będzie miała rozkład o średniej </a:t>
            </a:r>
            <a:r>
              <a:rPr lang="pl-PL" sz="2000" i="1" smtClean="0"/>
              <a:t>E(X)=</a:t>
            </a:r>
            <a:r>
              <a:rPr lang="pl-PL" sz="2000" smtClean="0"/>
              <a:t>530[Mpa] i wariancji </a:t>
            </a:r>
            <a:r>
              <a:rPr lang="pl-PL" sz="2000" i="1" smtClean="0"/>
              <a:t>D</a:t>
            </a:r>
            <a:r>
              <a:rPr lang="pl-PL" sz="2000" i="1" baseline="30000" smtClean="0"/>
              <a:t>2</a:t>
            </a:r>
            <a:r>
              <a:rPr lang="pl-PL" sz="2000" i="1" smtClean="0"/>
              <a:t>(X)</a:t>
            </a:r>
            <a:r>
              <a:rPr lang="pl-PL" sz="2000" smtClean="0"/>
              <a:t>=33</a:t>
            </a:r>
          </a:p>
          <a:p>
            <a:pPr marL="271463" indent="-271463" eaLnBrk="1" hangingPunct="1">
              <a:lnSpc>
                <a:spcPct val="80000"/>
              </a:lnSpc>
              <a:buFont typeface="Georgia" pitchFamily="18" charset="0"/>
              <a:buChar char="—"/>
            </a:pPr>
            <a:r>
              <a:rPr lang="pl-PL" sz="2000" smtClean="0"/>
              <a:t>Jeśli próbka modyfikowana borem (K) poddana została przesycaniu (H2) wtedy wytrzymałość będzie miała rozkład o średniej </a:t>
            </a:r>
            <a:r>
              <a:rPr lang="pl-PL" sz="2000" i="1" smtClean="0"/>
              <a:t>E(X)=</a:t>
            </a:r>
            <a:r>
              <a:rPr lang="pl-PL" sz="2000" smtClean="0"/>
              <a:t>577[Mpa] i wariancji </a:t>
            </a:r>
            <a:r>
              <a:rPr lang="pl-PL" sz="2000" i="1" smtClean="0"/>
              <a:t>D</a:t>
            </a:r>
            <a:r>
              <a:rPr lang="pl-PL" sz="2000" i="1" baseline="30000" smtClean="0"/>
              <a:t>2</a:t>
            </a:r>
            <a:r>
              <a:rPr lang="pl-PL" sz="2000" i="1" smtClean="0"/>
              <a:t>(X)</a:t>
            </a:r>
            <a:r>
              <a:rPr lang="pl-PL" sz="2000" smtClean="0"/>
              <a:t>=43</a:t>
            </a:r>
          </a:p>
          <a:p>
            <a:pPr marL="271463" indent="-271463" eaLnBrk="1" hangingPunct="1">
              <a:lnSpc>
                <a:spcPct val="80000"/>
              </a:lnSpc>
              <a:buFont typeface="Georgia" pitchFamily="18" charset="0"/>
              <a:buChar char="—"/>
            </a:pPr>
            <a:r>
              <a:rPr lang="pl-PL" sz="2000" smtClean="0"/>
              <a:t>Jeśli próbka modyfikowana borem (K) poddana została przesycaniu (H1) wtedy wytrzymałość będzie miała rozkład o średniej </a:t>
            </a:r>
            <a:r>
              <a:rPr lang="pl-PL" sz="2000" i="1" smtClean="0"/>
              <a:t>E(X)=</a:t>
            </a:r>
            <a:r>
              <a:rPr lang="pl-PL" sz="2000" smtClean="0"/>
              <a:t>546[Mpa] i wariancji </a:t>
            </a:r>
            <a:r>
              <a:rPr lang="pl-PL" sz="2000" i="1" smtClean="0"/>
              <a:t>D</a:t>
            </a:r>
            <a:r>
              <a:rPr lang="pl-PL" sz="2000" i="1" baseline="30000" smtClean="0"/>
              <a:t>2</a:t>
            </a:r>
            <a:r>
              <a:rPr lang="pl-PL" sz="2000" i="1" smtClean="0"/>
              <a:t>(X)</a:t>
            </a:r>
            <a:r>
              <a:rPr lang="pl-PL" sz="2000" smtClean="0"/>
              <a:t>=2187</a:t>
            </a:r>
          </a:p>
          <a:p>
            <a:pPr marL="271463" indent="-271463" eaLnBrk="1" hangingPunct="1">
              <a:lnSpc>
                <a:spcPct val="80000"/>
              </a:lnSpc>
              <a:buFont typeface="Georgia" pitchFamily="18" charset="0"/>
              <a:buChar char="—"/>
            </a:pPr>
            <a:r>
              <a:rPr lang="pl-PL" sz="2000" smtClean="0"/>
              <a:t>Jeśli próbka pochodząca z innego wytopu niż K poddana została przesycaniu (H2 lub H1) wtedy wytrzymałość będzie miała rozkład o średniej </a:t>
            </a:r>
            <a:r>
              <a:rPr lang="pl-PL" sz="2000" i="1" smtClean="0"/>
              <a:t>E(X)=</a:t>
            </a:r>
            <a:r>
              <a:rPr lang="pl-PL" sz="2000" smtClean="0"/>
              <a:t>600 [Mpa] i wariancji </a:t>
            </a:r>
            <a:r>
              <a:rPr lang="pl-PL" sz="2000" i="1" smtClean="0"/>
              <a:t>D</a:t>
            </a:r>
            <a:r>
              <a:rPr lang="pl-PL" sz="2000" i="1" baseline="30000" smtClean="0"/>
              <a:t>2</a:t>
            </a:r>
            <a:r>
              <a:rPr lang="pl-PL" sz="2000" i="1" smtClean="0"/>
              <a:t>(X)</a:t>
            </a:r>
            <a:r>
              <a:rPr lang="pl-PL" sz="2000" smtClean="0"/>
              <a:t>=325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3187" name="Rectangle 2"/>
          <p:cNvSpPr>
            <a:spLocks noGrp="1" noChangeArrowheads="1"/>
          </p:cNvSpPr>
          <p:nvPr>
            <p:ph type="title"/>
          </p:nvPr>
        </p:nvSpPr>
        <p:spPr/>
        <p:txBody>
          <a:bodyPr/>
          <a:lstStyle/>
          <a:p>
            <a:pPr eaLnBrk="1" hangingPunct="1"/>
            <a:r>
              <a:rPr lang="pl-PL" smtClean="0"/>
              <a:t>Własności drzew</a:t>
            </a:r>
          </a:p>
        </p:txBody>
      </p:sp>
      <p:sp>
        <p:nvSpPr>
          <p:cNvPr id="93188" name="Rectangle 3"/>
          <p:cNvSpPr>
            <a:spLocks noGrp="1" noChangeArrowheads="1"/>
          </p:cNvSpPr>
          <p:nvPr>
            <p:ph type="body" idx="1"/>
          </p:nvPr>
        </p:nvSpPr>
        <p:spPr/>
        <p:txBody>
          <a:bodyPr/>
          <a:lstStyle/>
          <a:p>
            <a:pPr marL="271463" indent="-271463" eaLnBrk="1" hangingPunct="1">
              <a:buFont typeface="Georgia" pitchFamily="18" charset="0"/>
              <a:buChar char="—"/>
            </a:pPr>
            <a:r>
              <a:rPr lang="pl-PL" smtClean="0"/>
              <a:t>Naturalna obsługa zmiennych mierzonych na </a:t>
            </a:r>
            <a:r>
              <a:rPr lang="pl-PL" smtClean="0">
                <a:solidFill>
                  <a:srgbClr val="006699"/>
                </a:solidFill>
              </a:rPr>
              <a:t>różnych skalach</a:t>
            </a:r>
            <a:r>
              <a:rPr lang="pl-PL" smtClean="0"/>
              <a:t> pomiarowych</a:t>
            </a:r>
          </a:p>
          <a:p>
            <a:pPr marL="271463" indent="-271463" eaLnBrk="1" hangingPunct="1">
              <a:buFont typeface="Georgia" pitchFamily="18" charset="0"/>
              <a:buChar char="—"/>
            </a:pPr>
            <a:r>
              <a:rPr lang="pl-PL" smtClean="0"/>
              <a:t>Związki pomiędzy zmiennymi nie muszą być </a:t>
            </a:r>
            <a:r>
              <a:rPr lang="pl-PL" smtClean="0">
                <a:solidFill>
                  <a:srgbClr val="006699"/>
                </a:solidFill>
              </a:rPr>
              <a:t>liniowe</a:t>
            </a:r>
          </a:p>
          <a:p>
            <a:pPr marL="271463" indent="-271463" eaLnBrk="1" hangingPunct="1">
              <a:buFont typeface="Georgia" pitchFamily="18" charset="0"/>
              <a:buChar char="—"/>
            </a:pPr>
            <a:r>
              <a:rPr lang="pl-PL" smtClean="0"/>
              <a:t>Rozkłady zmiennych nie muszą być </a:t>
            </a:r>
            <a:r>
              <a:rPr lang="pl-PL" smtClean="0">
                <a:solidFill>
                  <a:srgbClr val="006699"/>
                </a:solidFill>
              </a:rPr>
              <a:t>normalne</a:t>
            </a:r>
          </a:p>
          <a:p>
            <a:pPr marL="271463" indent="-271463" eaLnBrk="1" hangingPunct="1">
              <a:buFont typeface="Georgia" pitchFamily="18" charset="0"/>
              <a:buChar char="—"/>
            </a:pPr>
            <a:r>
              <a:rPr lang="pl-PL" smtClean="0"/>
              <a:t>Jeśli spełnione są wymogi regresji wielorakiej to lepszy model daje regresja</a:t>
            </a:r>
          </a:p>
          <a:p>
            <a:pPr marL="271463" indent="-271463" eaLnBrk="1" hangingPunct="1">
              <a:buFont typeface="Georgia" pitchFamily="18" charset="0"/>
              <a:buChar char="—"/>
            </a:pPr>
            <a:r>
              <a:rPr lang="pl-PL" smtClean="0"/>
              <a:t>Drzewa nazywane – </a:t>
            </a:r>
            <a:r>
              <a:rPr lang="pl-PL" smtClean="0">
                <a:solidFill>
                  <a:srgbClr val="006699"/>
                </a:solidFill>
              </a:rPr>
              <a:t>białą skrzynką</a:t>
            </a:r>
            <a:r>
              <a:rPr lang="pl-PL" smtClean="0"/>
              <a:t> – dobrze rozpoznany model i interpretacja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4211" name="Rectangle 2"/>
          <p:cNvSpPr>
            <a:spLocks noGrp="1" noChangeArrowheads="1"/>
          </p:cNvSpPr>
          <p:nvPr>
            <p:ph type="title"/>
          </p:nvPr>
        </p:nvSpPr>
        <p:spPr/>
        <p:txBody>
          <a:bodyPr/>
          <a:lstStyle/>
          <a:p>
            <a:pPr eaLnBrk="1" hangingPunct="1"/>
            <a:r>
              <a:rPr lang="pl-PL" smtClean="0"/>
              <a:t>Własności drzew</a:t>
            </a:r>
          </a:p>
        </p:txBody>
      </p:sp>
      <p:sp>
        <p:nvSpPr>
          <p:cNvPr id="94212" name="Rectangle 3"/>
          <p:cNvSpPr>
            <a:spLocks noGrp="1" noChangeArrowheads="1"/>
          </p:cNvSpPr>
          <p:nvPr>
            <p:ph type="body" idx="1"/>
          </p:nvPr>
        </p:nvSpPr>
        <p:spPr/>
        <p:txBody>
          <a:bodyPr/>
          <a:lstStyle/>
          <a:p>
            <a:pPr marL="271463" indent="-271463" eaLnBrk="1" hangingPunct="1">
              <a:lnSpc>
                <a:spcPct val="90000"/>
              </a:lnSpc>
              <a:buFont typeface="Georgia" pitchFamily="18" charset="0"/>
              <a:buChar char="—"/>
            </a:pPr>
            <a:r>
              <a:rPr lang="pl-PL" sz="2400" smtClean="0"/>
              <a:t>Niewrażliwość na zmienne </a:t>
            </a:r>
            <a:r>
              <a:rPr lang="pl-PL" sz="2400" smtClean="0">
                <a:solidFill>
                  <a:srgbClr val="006699"/>
                </a:solidFill>
              </a:rPr>
              <a:t>bez znaczenia</a:t>
            </a:r>
            <a:r>
              <a:rPr lang="pl-PL" sz="2400" smtClean="0"/>
              <a:t> – mają niską ocenę ważności predyktorów</a:t>
            </a:r>
          </a:p>
          <a:p>
            <a:pPr marL="271463" indent="-271463" eaLnBrk="1" hangingPunct="1">
              <a:lnSpc>
                <a:spcPct val="90000"/>
              </a:lnSpc>
              <a:buFont typeface="Georgia" pitchFamily="18" charset="0"/>
              <a:buChar char="—"/>
            </a:pPr>
            <a:r>
              <a:rPr lang="pl-PL" sz="2400" smtClean="0"/>
              <a:t>Niewrażliwość na nadmierną </a:t>
            </a:r>
            <a:r>
              <a:rPr lang="pl-PL" sz="2400" smtClean="0">
                <a:solidFill>
                  <a:srgbClr val="006699"/>
                </a:solidFill>
              </a:rPr>
              <a:t>korelację</a:t>
            </a:r>
            <a:r>
              <a:rPr lang="pl-PL" sz="2400" smtClean="0"/>
              <a:t> – jeśli dwie zmienne ze sobą skorelowane, jeden z predykatów nie wchodzi do drzewa</a:t>
            </a:r>
          </a:p>
          <a:p>
            <a:pPr marL="271463" indent="-271463" eaLnBrk="1" hangingPunct="1">
              <a:lnSpc>
                <a:spcPct val="90000"/>
              </a:lnSpc>
              <a:buFont typeface="Georgia" pitchFamily="18" charset="0"/>
              <a:buChar char="—"/>
            </a:pPr>
            <a:r>
              <a:rPr lang="pl-PL" sz="2400" smtClean="0"/>
              <a:t>Niewrażliwość na </a:t>
            </a:r>
            <a:r>
              <a:rPr lang="pl-PL" sz="2400" smtClean="0">
                <a:solidFill>
                  <a:srgbClr val="006699"/>
                </a:solidFill>
              </a:rPr>
              <a:t>wartości odstające</a:t>
            </a:r>
            <a:r>
              <a:rPr lang="pl-PL" sz="2400" smtClean="0"/>
              <a:t> – podział w punkcie, nawet jeśli jakieś zmienne osiągają bardzo wysokie/niskie wartości</a:t>
            </a:r>
          </a:p>
          <a:p>
            <a:pPr marL="271463" indent="-271463" eaLnBrk="1" hangingPunct="1">
              <a:lnSpc>
                <a:spcPct val="90000"/>
              </a:lnSpc>
              <a:buFont typeface="Georgia" pitchFamily="18" charset="0"/>
              <a:buChar char="—"/>
            </a:pPr>
            <a:r>
              <a:rPr lang="pl-PL" sz="2400" smtClean="0"/>
              <a:t>Radzenie sobie z </a:t>
            </a:r>
            <a:r>
              <a:rPr lang="pl-PL" sz="2400" smtClean="0">
                <a:solidFill>
                  <a:srgbClr val="006699"/>
                </a:solidFill>
              </a:rPr>
              <a:t>brakami danych</a:t>
            </a:r>
            <a:r>
              <a:rPr lang="pl-PL" sz="2400" smtClean="0"/>
              <a:t> – podziały zastępcze</a:t>
            </a:r>
          </a:p>
          <a:p>
            <a:pPr marL="271463" indent="-271463" eaLnBrk="1" hangingPunct="1">
              <a:lnSpc>
                <a:spcPct val="90000"/>
              </a:lnSpc>
              <a:buFont typeface="Georgia" pitchFamily="18" charset="0"/>
              <a:buChar char="—"/>
            </a:pPr>
            <a:r>
              <a:rPr lang="pl-PL" sz="2400" smtClean="0"/>
              <a:t>Naturalna interpretacja w postaci </a:t>
            </a:r>
            <a:r>
              <a:rPr lang="pl-PL" sz="2400" smtClean="0">
                <a:solidFill>
                  <a:srgbClr val="006699"/>
                </a:solidFill>
              </a:rPr>
              <a:t>reguł</a:t>
            </a:r>
          </a:p>
          <a:p>
            <a:pPr marL="271463" indent="-271463" eaLnBrk="1" hangingPunct="1">
              <a:lnSpc>
                <a:spcPct val="90000"/>
              </a:lnSpc>
              <a:buFont typeface="Georgia" pitchFamily="18" charset="0"/>
              <a:buChar char="—"/>
            </a:pPr>
            <a:r>
              <a:rPr lang="pl-PL" sz="2400" smtClean="0"/>
              <a:t>Zastosowania: predykcja, budowa reguł, segmentacja rynku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62467" name="Rectangle 2"/>
          <p:cNvSpPr>
            <a:spLocks noGrp="1" noChangeArrowheads="1"/>
          </p:cNvSpPr>
          <p:nvPr>
            <p:ph type="body" idx="1"/>
          </p:nvPr>
        </p:nvSpPr>
        <p:spPr>
          <a:xfrm>
            <a:off x="3708400" y="5373688"/>
            <a:ext cx="3960813" cy="1152525"/>
          </a:xfrm>
        </p:spPr>
        <p:txBody>
          <a:bodyPr/>
          <a:lstStyle/>
          <a:p>
            <a:pPr eaLnBrk="1" hangingPunct="1">
              <a:lnSpc>
                <a:spcPct val="90000"/>
              </a:lnSpc>
            </a:pPr>
            <a:r>
              <a:rPr lang="pl-PL" sz="1800" smtClean="0"/>
              <a:t>Dochód skategoryzowany do 2 klas:</a:t>
            </a:r>
          </a:p>
          <a:p>
            <a:pPr eaLnBrk="1" hangingPunct="1">
              <a:lnSpc>
                <a:spcPct val="90000"/>
              </a:lnSpc>
            </a:pPr>
            <a:r>
              <a:rPr lang="pl-PL" sz="1800" smtClean="0"/>
              <a:t>&lt;=50K – poniżej 50 000</a:t>
            </a:r>
          </a:p>
          <a:p>
            <a:pPr eaLnBrk="1" hangingPunct="1">
              <a:lnSpc>
                <a:spcPct val="90000"/>
              </a:lnSpc>
            </a:pPr>
            <a:r>
              <a:rPr lang="pl-PL" sz="1800" smtClean="0"/>
              <a:t>&gt;50K – powyżej 50 000</a:t>
            </a:r>
          </a:p>
        </p:txBody>
      </p:sp>
      <p:pic>
        <p:nvPicPr>
          <p:cNvPr id="62468" name="Picture 3"/>
          <p:cNvPicPr>
            <a:picLocks noChangeAspect="1" noChangeArrowheads="1"/>
          </p:cNvPicPr>
          <p:nvPr/>
        </p:nvPicPr>
        <p:blipFill>
          <a:blip r:embed="rId2" cstate="print"/>
          <a:srcRect/>
          <a:stretch>
            <a:fillRect/>
          </a:stretch>
        </p:blipFill>
        <p:spPr bwMode="auto">
          <a:xfrm>
            <a:off x="0" y="1125538"/>
            <a:ext cx="7740650" cy="3973512"/>
          </a:xfrm>
          <a:prstGeom prst="rect">
            <a:avLst/>
          </a:prstGeom>
          <a:noFill/>
          <a:ln w="9525">
            <a:noFill/>
            <a:miter lim="800000"/>
            <a:headEnd/>
            <a:tailEnd/>
          </a:ln>
        </p:spPr>
      </p:pic>
      <p:pic>
        <p:nvPicPr>
          <p:cNvPr id="62469" name="Picture 4"/>
          <p:cNvPicPr>
            <a:picLocks noChangeAspect="1" noChangeArrowheads="1"/>
          </p:cNvPicPr>
          <p:nvPr/>
        </p:nvPicPr>
        <p:blipFill>
          <a:blip r:embed="rId3" cstate="print"/>
          <a:srcRect/>
          <a:stretch>
            <a:fillRect/>
          </a:stretch>
        </p:blipFill>
        <p:spPr bwMode="auto">
          <a:xfrm>
            <a:off x="7956550" y="1125538"/>
            <a:ext cx="828675" cy="4295775"/>
          </a:xfrm>
          <a:prstGeom prst="rect">
            <a:avLst/>
          </a:prstGeom>
          <a:noFill/>
          <a:ln w="9525">
            <a:noFill/>
            <a:miter lim="800000"/>
            <a:headEnd/>
            <a:tailEnd/>
          </a:ln>
        </p:spPr>
      </p:pic>
      <p:sp>
        <p:nvSpPr>
          <p:cNvPr id="62470" name="Line 5"/>
          <p:cNvSpPr>
            <a:spLocks noChangeShapeType="1"/>
          </p:cNvSpPr>
          <p:nvPr/>
        </p:nvSpPr>
        <p:spPr bwMode="auto">
          <a:xfrm flipV="1">
            <a:off x="7451725" y="5516563"/>
            <a:ext cx="792163" cy="576262"/>
          </a:xfrm>
          <a:prstGeom prst="line">
            <a:avLst/>
          </a:prstGeom>
          <a:noFill/>
          <a:ln w="9525">
            <a:solidFill>
              <a:schemeClr val="tx1"/>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univariate</a:t>
            </a:r>
            <a:r>
              <a:rPr lang="pl-PL" dirty="0" smtClean="0"/>
              <a:t>/</a:t>
            </a:r>
            <a:r>
              <a:rPr lang="pl-PL" dirty="0" err="1" smtClean="0"/>
              <a:t>multivariate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5410" name="Picture 2"/>
          <p:cNvPicPr>
            <a:picLocks noGrp="1" noChangeAspect="1" noChangeArrowheads="1"/>
          </p:cNvPicPr>
          <p:nvPr>
            <p:ph idx="1"/>
          </p:nvPr>
        </p:nvPicPr>
        <p:blipFill>
          <a:blip r:embed="rId2" cstate="print"/>
          <a:srcRect/>
          <a:stretch>
            <a:fillRect/>
          </a:stretch>
        </p:blipFill>
        <p:spPr bwMode="auto">
          <a:xfrm>
            <a:off x="611561" y="1124744"/>
            <a:ext cx="5904656" cy="2589247"/>
          </a:xfrm>
          <a:prstGeom prst="rect">
            <a:avLst/>
          </a:prstGeom>
          <a:noFill/>
          <a:ln w="9525">
            <a:noFill/>
            <a:miter lim="800000"/>
            <a:headEnd/>
            <a:tailEnd/>
          </a:ln>
        </p:spPr>
      </p:pic>
      <p:sp>
        <p:nvSpPr>
          <p:cNvPr id="6" name="Prostokąt 5"/>
          <p:cNvSpPr/>
          <p:nvPr/>
        </p:nvSpPr>
        <p:spPr>
          <a:xfrm>
            <a:off x="467544" y="4005064"/>
            <a:ext cx="2376264" cy="2031325"/>
          </a:xfrm>
          <a:prstGeom prst="rect">
            <a:avLst/>
          </a:prstGeom>
        </p:spPr>
        <p:txBody>
          <a:bodyPr wrap="square">
            <a:spAutoFit/>
          </a:bodyPr>
          <a:lstStyle/>
          <a:p>
            <a:r>
              <a:rPr lang="en-US" dirty="0" smtClean="0">
                <a:latin typeface="Calibri Light" pitchFamily="34" charset="0"/>
              </a:rPr>
              <a:t>The multivariate decision tree-constructing algorithm selects not the best attribute but the best linear combination of the attributes. </a:t>
            </a:r>
            <a:endParaRPr lang="pl-PL" dirty="0">
              <a:latin typeface="Calibri Light" pitchFamily="34" charset="0"/>
            </a:endParaRPr>
          </a:p>
        </p:txBody>
      </p:sp>
      <p:pic>
        <p:nvPicPr>
          <p:cNvPr id="145411" name="Picture 3"/>
          <p:cNvPicPr>
            <a:picLocks noChangeAspect="1" noChangeArrowheads="1"/>
          </p:cNvPicPr>
          <p:nvPr/>
        </p:nvPicPr>
        <p:blipFill>
          <a:blip r:embed="rId3" cstate="print"/>
          <a:srcRect/>
          <a:stretch>
            <a:fillRect/>
          </a:stretch>
        </p:blipFill>
        <p:spPr bwMode="auto">
          <a:xfrm>
            <a:off x="3275856" y="3717032"/>
            <a:ext cx="5449019" cy="2743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48987"/>
            <a:ext cx="7488237" cy="576262"/>
          </a:xfrm>
        </p:spPr>
        <p:txBody>
          <a:bodyPr/>
          <a:lstStyle/>
          <a:p>
            <a:r>
              <a:rPr lang="pl-PL" dirty="0" smtClean="0"/>
              <a:t>M5P </a:t>
            </a:r>
            <a:r>
              <a:rPr lang="pl-PL" dirty="0" err="1" smtClean="0"/>
              <a:t>Decision</a:t>
            </a:r>
            <a:r>
              <a:rPr lang="pl-PL" dirty="0" smtClean="0"/>
              <a:t> </a:t>
            </a:r>
            <a:r>
              <a:rPr lang="pl-PL" dirty="0" err="1" smtClean="0"/>
              <a:t>Tree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23906" name="Picture 2" descr="https://qph.ec.quoracdn.net/main-qimg-970200ba381e165c187de16f0a477535"/>
          <p:cNvPicPr>
            <a:picLocks noChangeAspect="1" noChangeArrowheads="1"/>
          </p:cNvPicPr>
          <p:nvPr/>
        </p:nvPicPr>
        <p:blipFill>
          <a:blip r:embed="rId2" cstate="print"/>
          <a:srcRect/>
          <a:stretch>
            <a:fillRect/>
          </a:stretch>
        </p:blipFill>
        <p:spPr bwMode="auto">
          <a:xfrm>
            <a:off x="395536" y="1268760"/>
            <a:ext cx="8096250" cy="3267075"/>
          </a:xfrm>
          <a:prstGeom prst="rect">
            <a:avLst/>
          </a:prstGeom>
          <a:noFill/>
        </p:spPr>
      </p:pic>
      <p:sp>
        <p:nvSpPr>
          <p:cNvPr id="7" name="Prostokąt 6"/>
          <p:cNvSpPr/>
          <p:nvPr/>
        </p:nvSpPr>
        <p:spPr>
          <a:xfrm>
            <a:off x="3278280" y="552770"/>
            <a:ext cx="2908745" cy="369332"/>
          </a:xfrm>
          <a:prstGeom prst="rect">
            <a:avLst/>
          </a:prstGeom>
        </p:spPr>
        <p:txBody>
          <a:bodyPr wrap="none">
            <a:spAutoFit/>
          </a:bodyPr>
          <a:lstStyle/>
          <a:p>
            <a:r>
              <a:rPr lang="pl-PL" dirty="0" err="1" smtClean="0">
                <a:solidFill>
                  <a:srgbClr val="006699"/>
                </a:solidFill>
                <a:effectLst>
                  <a:outerShdw blurRad="38100" dist="38100" dir="2700000" algn="tl">
                    <a:srgbClr val="000000">
                      <a:alpha val="43137"/>
                    </a:srgbClr>
                  </a:outerShdw>
                </a:effectLst>
                <a:latin typeface="Calibri Light" pitchFamily="34" charset="0"/>
              </a:rPr>
              <a:t>binary</a:t>
            </a:r>
            <a:r>
              <a:rPr lang="pl-PL" dirty="0" smtClean="0">
                <a:solidFill>
                  <a:srgbClr val="006699"/>
                </a:solidFill>
                <a:effectLst>
                  <a:outerShdw blurRad="38100" dist="38100" dir="2700000" algn="tl">
                    <a:srgbClr val="000000">
                      <a:alpha val="43137"/>
                    </a:srgbClr>
                  </a:outerShdw>
                </a:effectLst>
                <a:latin typeface="Calibri Light" pitchFamily="34" charset="0"/>
              </a:rPr>
              <a:t> </a:t>
            </a:r>
            <a:r>
              <a:rPr lang="pl-PL" dirty="0" err="1" smtClean="0">
                <a:solidFill>
                  <a:srgbClr val="006699"/>
                </a:solidFill>
                <a:effectLst>
                  <a:outerShdw blurRad="38100" dist="38100" dir="2700000" algn="tl">
                    <a:srgbClr val="000000">
                      <a:alpha val="43137"/>
                    </a:srgbClr>
                  </a:outerShdw>
                </a:effectLst>
                <a:latin typeface="Calibri Light" pitchFamily="34" charset="0"/>
              </a:rPr>
              <a:t>regression</a:t>
            </a:r>
            <a:r>
              <a:rPr lang="pl-PL" dirty="0" smtClean="0">
                <a:solidFill>
                  <a:srgbClr val="006699"/>
                </a:solidFill>
                <a:effectLst>
                  <a:outerShdw blurRad="38100" dist="38100" dir="2700000" algn="tl">
                    <a:srgbClr val="000000">
                      <a:alpha val="43137"/>
                    </a:srgbClr>
                  </a:outerShdw>
                </a:effectLst>
                <a:latin typeface="Calibri Light" pitchFamily="34" charset="0"/>
              </a:rPr>
              <a:t> </a:t>
            </a:r>
            <a:r>
              <a:rPr lang="pl-PL" dirty="0" err="1" smtClean="0">
                <a:solidFill>
                  <a:srgbClr val="006699"/>
                </a:solidFill>
                <a:effectLst>
                  <a:outerShdw blurRad="38100" dist="38100" dir="2700000" algn="tl">
                    <a:srgbClr val="000000">
                      <a:alpha val="43137"/>
                    </a:srgbClr>
                  </a:outerShdw>
                </a:effectLst>
                <a:latin typeface="Calibri Light" pitchFamily="34" charset="0"/>
              </a:rPr>
              <a:t>tree</a:t>
            </a:r>
            <a:r>
              <a:rPr lang="pl-PL" dirty="0" smtClean="0">
                <a:solidFill>
                  <a:srgbClr val="006699"/>
                </a:solidFill>
                <a:effectLst>
                  <a:outerShdw blurRad="38100" dist="38100" dir="2700000" algn="tl">
                    <a:srgbClr val="000000">
                      <a:alpha val="43137"/>
                    </a:srgbClr>
                  </a:outerShdw>
                </a:effectLst>
                <a:latin typeface="Calibri Light" pitchFamily="34" charset="0"/>
              </a:rPr>
              <a:t> model </a:t>
            </a:r>
            <a:endParaRPr lang="pl-PL" dirty="0">
              <a:solidFill>
                <a:srgbClr val="006699"/>
              </a:solidFill>
              <a:effectLst>
                <a:outerShdw blurRad="38100" dist="38100" dir="2700000" algn="tl">
                  <a:srgbClr val="000000">
                    <a:alpha val="43137"/>
                  </a:srgbClr>
                </a:outerShdw>
              </a:effectLst>
              <a:latin typeface="Calibri Light" pitchFamily="34" charset="0"/>
            </a:endParaRPr>
          </a:p>
        </p:txBody>
      </p:sp>
      <p:pic>
        <p:nvPicPr>
          <p:cNvPr id="123908" name="Picture 4" descr="https://qph.ec.quoracdn.net/main-qimg-1d3e6396096bf36465b3c2b2c9634dff"/>
          <p:cNvPicPr>
            <a:picLocks noChangeAspect="1" noChangeArrowheads="1"/>
          </p:cNvPicPr>
          <p:nvPr/>
        </p:nvPicPr>
        <p:blipFill>
          <a:blip r:embed="rId3" cstate="print"/>
          <a:srcRect/>
          <a:stretch>
            <a:fillRect/>
          </a:stretch>
        </p:blipFill>
        <p:spPr bwMode="auto">
          <a:xfrm>
            <a:off x="323528" y="5229200"/>
            <a:ext cx="4524375" cy="1371601"/>
          </a:xfrm>
          <a:prstGeom prst="rect">
            <a:avLst/>
          </a:prstGeom>
          <a:noFill/>
        </p:spPr>
      </p:pic>
      <p:pic>
        <p:nvPicPr>
          <p:cNvPr id="123910" name="Picture 6" descr="https://qph.ec.quoracdn.net/main-qimg-2e3773f144f900b22293f7d59258aa53"/>
          <p:cNvPicPr>
            <a:picLocks noChangeAspect="1" noChangeArrowheads="1"/>
          </p:cNvPicPr>
          <p:nvPr/>
        </p:nvPicPr>
        <p:blipFill>
          <a:blip r:embed="rId4" cstate="print"/>
          <a:srcRect/>
          <a:stretch>
            <a:fillRect/>
          </a:stretch>
        </p:blipFill>
        <p:spPr bwMode="auto">
          <a:xfrm>
            <a:off x="5508104" y="4221088"/>
            <a:ext cx="3232594" cy="2276872"/>
          </a:xfrm>
          <a:prstGeom prst="rect">
            <a:avLst/>
          </a:prstGeom>
          <a:noFill/>
        </p:spPr>
      </p:pic>
      <p:sp>
        <p:nvSpPr>
          <p:cNvPr id="3" name="Symbol zastępczy zawartości 2"/>
          <p:cNvSpPr>
            <a:spLocks noGrp="1"/>
          </p:cNvSpPr>
          <p:nvPr>
            <p:ph idx="1"/>
          </p:nvPr>
        </p:nvSpPr>
        <p:spPr>
          <a:xfrm>
            <a:off x="0" y="4581128"/>
            <a:ext cx="5220072" cy="1656606"/>
          </a:xfrm>
        </p:spPr>
        <p:txBody>
          <a:bodyPr/>
          <a:lstStyle/>
          <a:p>
            <a:pPr>
              <a:buNone/>
            </a:pPr>
            <a:r>
              <a:rPr lang="en-US" dirty="0" smtClean="0"/>
              <a:t>divergence metric</a:t>
            </a:r>
            <a:r>
              <a:rPr lang="pl-PL" dirty="0" smtClean="0"/>
              <a:t>: </a:t>
            </a:r>
            <a:br>
              <a:rPr lang="pl-PL" dirty="0" smtClean="0"/>
            </a:br>
            <a:r>
              <a:rPr lang="en-US" dirty="0" smtClean="0"/>
              <a:t>Standard Deviation Reduction (SDR)</a:t>
            </a:r>
            <a:endParaRPr lang="pl-P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Oblique</a:t>
            </a:r>
            <a:r>
              <a:rPr lang="pl-PL" dirty="0" smtClean="0"/>
              <a:t> </a:t>
            </a:r>
            <a:r>
              <a:rPr lang="pl-PL" dirty="0" err="1" smtClean="0"/>
              <a:t>trees</a:t>
            </a:r>
            <a:r>
              <a:rPr lang="pl-PL" dirty="0" smtClean="0"/>
              <a:t> (skośne)</a:t>
            </a:r>
            <a:endParaRPr lang="pl-PL" dirty="0"/>
          </a:p>
        </p:txBody>
      </p:sp>
      <p:sp>
        <p:nvSpPr>
          <p:cNvPr id="3" name="Symbol zastępczy zawartości 2"/>
          <p:cNvSpPr>
            <a:spLocks noGrp="1"/>
          </p:cNvSpPr>
          <p:nvPr>
            <p:ph idx="1"/>
          </p:nvPr>
        </p:nvSpPr>
        <p:spPr>
          <a:xfrm>
            <a:off x="468313" y="1268413"/>
            <a:ext cx="3095575" cy="5113337"/>
          </a:xfrm>
        </p:spPr>
        <p:txBody>
          <a:bodyPr/>
          <a:lstStyle/>
          <a:p>
            <a:pPr>
              <a:buNone/>
            </a:pPr>
            <a:r>
              <a:rPr lang="pl-PL" dirty="0" err="1" smtClean="0">
                <a:solidFill>
                  <a:srgbClr val="006699"/>
                </a:solidFill>
              </a:rPr>
              <a:t>axis-parallel</a:t>
            </a:r>
            <a:r>
              <a:rPr lang="pl-PL" dirty="0" smtClean="0"/>
              <a:t> </a:t>
            </a:r>
            <a:r>
              <a:rPr lang="pl-PL" dirty="0" err="1" smtClean="0"/>
              <a:t>trees</a:t>
            </a:r>
            <a:r>
              <a:rPr lang="pl-PL" dirty="0" smtClean="0"/>
              <a:t>:</a:t>
            </a:r>
          </a:p>
          <a:p>
            <a:r>
              <a:rPr lang="pl-PL" dirty="0" smtClean="0"/>
              <a:t>test na jednym atrybucie na raz</a:t>
            </a:r>
          </a:p>
          <a:p>
            <a:endParaRPr lang="pl-PL" dirty="0" smtClean="0"/>
          </a:p>
          <a:p>
            <a:endParaRPr lang="pl-PL" dirty="0" smtClean="0"/>
          </a:p>
          <a:p>
            <a:pPr>
              <a:buNone/>
            </a:pPr>
            <a:r>
              <a:rPr lang="pl-PL" dirty="0" err="1" smtClean="0">
                <a:solidFill>
                  <a:srgbClr val="006699"/>
                </a:solidFill>
              </a:rPr>
              <a:t>oblique</a:t>
            </a:r>
            <a:r>
              <a:rPr lang="pl-PL" dirty="0" smtClean="0"/>
              <a:t> </a:t>
            </a:r>
            <a:r>
              <a:rPr lang="pl-PL" dirty="0" err="1" smtClean="0"/>
              <a:t>trees</a:t>
            </a:r>
            <a:r>
              <a:rPr lang="pl-PL" dirty="0" smtClean="0"/>
              <a:t>:</a:t>
            </a:r>
          </a:p>
          <a:p>
            <a:r>
              <a:rPr lang="pl-PL" dirty="0" smtClean="0"/>
              <a:t>test jest funkcją (</a:t>
            </a:r>
            <a:r>
              <a:rPr lang="pl-PL" dirty="0" err="1" smtClean="0"/>
              <a:t>multivariate</a:t>
            </a:r>
            <a:r>
              <a:rPr lang="pl-PL" dirty="0" smtClean="0"/>
              <a:t> </a:t>
            </a:r>
            <a:r>
              <a:rPr lang="pl-PL" dirty="0" err="1" smtClean="0"/>
              <a:t>tests</a:t>
            </a:r>
            <a:r>
              <a:rPr lang="pl-PL" dirty="0" smtClean="0"/>
              <a:t>)</a:t>
            </a:r>
          </a:p>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0050" name="Picture 2"/>
          <p:cNvPicPr>
            <a:picLocks noChangeAspect="1" noChangeArrowheads="1"/>
          </p:cNvPicPr>
          <p:nvPr/>
        </p:nvPicPr>
        <p:blipFill>
          <a:blip r:embed="rId2" cstate="print"/>
          <a:srcRect/>
          <a:stretch>
            <a:fillRect/>
          </a:stretch>
        </p:blipFill>
        <p:spPr bwMode="auto">
          <a:xfrm>
            <a:off x="3734150" y="1124745"/>
            <a:ext cx="5158330" cy="525658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0290" name="Picture 2"/>
          <p:cNvPicPr>
            <a:picLocks noChangeAspect="1" noChangeArrowheads="1"/>
          </p:cNvPicPr>
          <p:nvPr/>
        </p:nvPicPr>
        <p:blipFill>
          <a:blip r:embed="rId2" cstate="print"/>
          <a:srcRect/>
          <a:stretch>
            <a:fillRect/>
          </a:stretch>
        </p:blipFill>
        <p:spPr bwMode="auto">
          <a:xfrm>
            <a:off x="485775" y="1352550"/>
            <a:ext cx="8170863" cy="41529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1314" name="Picture 2"/>
          <p:cNvPicPr>
            <a:picLocks noGrp="1" noChangeAspect="1" noChangeArrowheads="1"/>
          </p:cNvPicPr>
          <p:nvPr>
            <p:ph idx="1"/>
          </p:nvPr>
        </p:nvPicPr>
        <p:blipFill>
          <a:blip r:embed="rId2" cstate="print"/>
          <a:srcRect/>
          <a:stretch>
            <a:fillRect/>
          </a:stretch>
        </p:blipFill>
        <p:spPr bwMode="auto">
          <a:xfrm>
            <a:off x="323528" y="1196752"/>
            <a:ext cx="6333214" cy="2376264"/>
          </a:xfrm>
          <a:prstGeom prst="rect">
            <a:avLst/>
          </a:prstGeom>
          <a:noFill/>
          <a:ln w="9525">
            <a:noFill/>
            <a:miter lim="800000"/>
            <a:headEnd/>
            <a:tailEnd/>
          </a:ln>
        </p:spPr>
      </p:pic>
      <p:pic>
        <p:nvPicPr>
          <p:cNvPr id="141315" name="Picture 3"/>
          <p:cNvPicPr>
            <a:picLocks noChangeAspect="1" noChangeArrowheads="1"/>
          </p:cNvPicPr>
          <p:nvPr/>
        </p:nvPicPr>
        <p:blipFill>
          <a:blip r:embed="rId3" cstate="print"/>
          <a:srcRect/>
          <a:stretch>
            <a:fillRect/>
          </a:stretch>
        </p:blipFill>
        <p:spPr bwMode="auto">
          <a:xfrm>
            <a:off x="395536" y="3717032"/>
            <a:ext cx="5884285" cy="2228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3568" y="0"/>
            <a:ext cx="7543800" cy="977901"/>
          </a:xfrm>
        </p:spPr>
        <p:txBody>
          <a:bodyPr wrap="square" lIns="90360" tIns="44280" rIns="90360" bIns="44280" anchorCtr="0">
            <a:normAutofit/>
          </a:bodyPr>
          <a:lstStyle/>
          <a:p>
            <a:pPr lvl="0"/>
            <a:r>
              <a:rPr lang="en-US" sz="3600" dirty="0"/>
              <a:t>Discussion</a:t>
            </a:r>
          </a:p>
        </p:txBody>
      </p:sp>
      <p:sp>
        <p:nvSpPr>
          <p:cNvPr id="3" name="Text Placeholder 2"/>
          <p:cNvSpPr txBox="1">
            <a:spLocks noGrp="1"/>
          </p:cNvSpPr>
          <p:nvPr>
            <p:ph type="body" idx="4294967295"/>
          </p:nvPr>
        </p:nvSpPr>
        <p:spPr>
          <a:xfrm>
            <a:off x="702981" y="1770063"/>
            <a:ext cx="7543800" cy="4141816"/>
          </a:xfrm>
        </p:spPr>
        <p:txBody>
          <a:bodyPr wrap="square" lIns="90360" tIns="44280" rIns="90360" bIns="44280" anchor="t" anchorCtr="0">
            <a:spAutoFit/>
          </a:bodyPr>
          <a:lstStyle/>
          <a:p>
            <a:pPr lvl="0">
              <a:spcBef>
                <a:spcPts val="697"/>
              </a:spcBef>
            </a:pPr>
            <a:r>
              <a:rPr lang="en-US" sz="2400" dirty="0"/>
              <a:t>The most extensively studied method of machine learning used in data mining</a:t>
            </a:r>
          </a:p>
          <a:p>
            <a:pPr lvl="0">
              <a:spcBef>
                <a:spcPts val="697"/>
              </a:spcBef>
            </a:pPr>
            <a:r>
              <a:rPr lang="en-US" sz="2400" dirty="0"/>
              <a:t>Different criteria for attribute/test selection rarely make a large difference</a:t>
            </a:r>
          </a:p>
          <a:p>
            <a:pPr lvl="0">
              <a:spcBef>
                <a:spcPts val="697"/>
              </a:spcBef>
            </a:pPr>
            <a:r>
              <a:rPr lang="en-US" sz="2400" dirty="0"/>
              <a:t>Different pruning methods mainly change the size of the resulting pruned tree</a:t>
            </a:r>
          </a:p>
          <a:p>
            <a:pPr lvl="0">
              <a:spcBef>
                <a:spcPts val="697"/>
              </a:spcBef>
            </a:pPr>
            <a:r>
              <a:rPr lang="en-US" sz="2400" dirty="0"/>
              <a:t>C4.5 </a:t>
            </a:r>
            <a:r>
              <a:rPr lang="pl-PL" sz="2400" dirty="0" smtClean="0"/>
              <a:t>(C5.0) </a:t>
            </a:r>
            <a:r>
              <a:rPr lang="en-US" sz="2400" dirty="0" smtClean="0"/>
              <a:t>builds </a:t>
            </a:r>
            <a:r>
              <a:rPr lang="en-US" sz="2400" i="1" dirty="0" err="1"/>
              <a:t>univariate</a:t>
            </a:r>
            <a:r>
              <a:rPr lang="en-US" sz="2400" i="1" dirty="0"/>
              <a:t> </a:t>
            </a:r>
            <a:r>
              <a:rPr lang="en-US" sz="2400" dirty="0"/>
              <a:t>decision </a:t>
            </a:r>
            <a:r>
              <a:rPr lang="en-US" sz="2400" dirty="0" smtClean="0"/>
              <a:t>trees: each node tests a single attribute</a:t>
            </a:r>
            <a:endParaRPr lang="en-US" sz="2400" dirty="0"/>
          </a:p>
          <a:p>
            <a:pPr lvl="0">
              <a:spcBef>
                <a:spcPts val="697"/>
              </a:spcBef>
            </a:pPr>
            <a:r>
              <a:rPr lang="en-US" sz="2400" dirty="0"/>
              <a:t>Some TDITDT </a:t>
            </a:r>
            <a:r>
              <a:rPr lang="en-US" sz="2400" dirty="0" smtClean="0"/>
              <a:t>systems </a:t>
            </a:r>
            <a:r>
              <a:rPr lang="en-US" sz="2400" dirty="0"/>
              <a:t>can build </a:t>
            </a:r>
            <a:r>
              <a:rPr lang="en-US" sz="2400" i="1" dirty="0"/>
              <a:t>multivariate</a:t>
            </a:r>
            <a:r>
              <a:rPr lang="en-US" sz="2400" dirty="0"/>
              <a:t> trees </a:t>
            </a:r>
            <a:r>
              <a:rPr lang="pl-PL" sz="2400" dirty="0" smtClean="0"/>
              <a:t/>
            </a:r>
            <a:br>
              <a:rPr lang="pl-PL" sz="2400" dirty="0" smtClean="0"/>
            </a:br>
            <a:r>
              <a:rPr lang="en-US" sz="2400" dirty="0" smtClean="0"/>
              <a:t>(</a:t>
            </a:r>
            <a:r>
              <a:rPr lang="en-US" sz="2400" dirty="0"/>
              <a:t>e.g</a:t>
            </a:r>
            <a:r>
              <a:rPr lang="en-US" sz="2400" dirty="0" smtClean="0"/>
              <a:t>., the famous CART tree learner</a:t>
            </a:r>
            <a:r>
              <a:rPr lang="pl-PL" sz="2400" dirty="0" smtClean="0"/>
              <a:t>, </a:t>
            </a:r>
            <a:r>
              <a:rPr lang="pl-PL" dirty="0" err="1" smtClean="0"/>
              <a:t>Oblique</a:t>
            </a:r>
            <a:r>
              <a:rPr lang="pl-PL" dirty="0" smtClean="0"/>
              <a:t> </a:t>
            </a:r>
            <a:r>
              <a:rPr lang="pl-PL" dirty="0" err="1" smtClean="0"/>
              <a:t>trees</a:t>
            </a:r>
            <a:r>
              <a:rPr lang="en-US" sz="2400" dirty="0" smtClean="0"/>
              <a:t>)</a:t>
            </a:r>
            <a:endParaRPr lang="en-US" sz="2400" dirty="0"/>
          </a:p>
        </p:txBody>
      </p:sp>
      <p:sp>
        <p:nvSpPr>
          <p:cNvPr id="4" name="Freeform: Shape 3"/>
          <p:cNvSpPr/>
          <p:nvPr/>
        </p:nvSpPr>
        <p:spPr>
          <a:xfrm>
            <a:off x="620955" y="977621"/>
            <a:ext cx="7898699" cy="6787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360" tIns="44280" rIns="90360" bIns="44280" anchor="t" anchorCtr="0" compatLnSpc="0">
            <a:noAutofit/>
          </a:bodyPr>
          <a:lstStyle/>
          <a:p>
            <a:pPr marL="457200" marR="0" lvl="0" indent="-457200" algn="l" rtl="0" hangingPunct="0">
              <a:lnSpc>
                <a:spcPct val="100000"/>
              </a:lnSpc>
              <a:spcBef>
                <a:spcPts val="697"/>
              </a:spcBef>
              <a:spcAft>
                <a:spcPts val="0"/>
              </a:spcAft>
              <a:buNone/>
              <a:tabLst>
                <a:tab pos="457200" algn="l"/>
                <a:tab pos="1371600" algn="l"/>
                <a:tab pos="2286000" algn="l"/>
                <a:tab pos="3200399" algn="l"/>
                <a:tab pos="4114800" algn="l"/>
                <a:tab pos="5029200" algn="l"/>
                <a:tab pos="5943599" algn="l"/>
                <a:tab pos="6857999" algn="l"/>
                <a:tab pos="7772400" algn="l"/>
                <a:tab pos="8686800" algn="l"/>
                <a:tab pos="9601200" algn="l"/>
                <a:tab pos="10515600" algn="l"/>
              </a:tabLst>
            </a:pPr>
            <a:r>
              <a:rPr lang="en-US" sz="2400" i="1" u="none" strike="noStrike" baseline="0" dirty="0">
                <a:ln>
                  <a:noFill/>
                </a:ln>
                <a:solidFill>
                  <a:srgbClr val="000000"/>
                </a:solidFill>
                <a:latin typeface="Calibri Light" pitchFamily="34" charset="0"/>
                <a:ea typeface="Gothic" pitchFamily="2"/>
                <a:cs typeface="Lucidasans" pitchFamily="2"/>
              </a:rPr>
              <a:t>TDIDT: Top-Down Induction of Decision Trees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Central Quest</a:t>
            </a:r>
            <a:endParaRPr lang="pl-PL" dirty="0"/>
          </a:p>
        </p:txBody>
      </p:sp>
      <p:sp>
        <p:nvSpPr>
          <p:cNvPr id="3" name="Symbol zastępczy zawartości 2"/>
          <p:cNvSpPr>
            <a:spLocks noGrp="1"/>
          </p:cNvSpPr>
          <p:nvPr>
            <p:ph idx="1"/>
          </p:nvPr>
        </p:nvSpPr>
        <p:spPr>
          <a:xfrm>
            <a:off x="395536" y="2564904"/>
            <a:ext cx="8229600" cy="1800200"/>
          </a:xfrm>
        </p:spPr>
        <p:txBody>
          <a:bodyPr/>
          <a:lstStyle/>
          <a:p>
            <a:pPr indent="3175" algn="ctr">
              <a:spcBef>
                <a:spcPts val="0"/>
              </a:spcBef>
              <a:buNone/>
            </a:pPr>
            <a:r>
              <a:rPr lang="en-US" sz="2800" i="1" dirty="0" smtClean="0"/>
              <a:t>Find </a:t>
            </a:r>
            <a:r>
              <a:rPr lang="en-US" sz="2800" i="1" dirty="0" smtClean="0">
                <a:solidFill>
                  <a:srgbClr val="C00000"/>
                </a:solidFill>
              </a:rPr>
              <a:t>true patterns </a:t>
            </a:r>
            <a:endParaRPr lang="pl-PL" sz="2800" i="1" dirty="0" smtClean="0">
              <a:solidFill>
                <a:srgbClr val="C00000"/>
              </a:solidFill>
            </a:endParaRPr>
          </a:p>
          <a:p>
            <a:pPr indent="3175" algn="ctr">
              <a:spcBef>
                <a:spcPts val="0"/>
              </a:spcBef>
              <a:buNone/>
            </a:pPr>
            <a:r>
              <a:rPr lang="en-US" sz="2800" i="1" dirty="0" smtClean="0"/>
              <a:t>and </a:t>
            </a:r>
            <a:endParaRPr lang="pl-PL" sz="2800" i="1" dirty="0" smtClean="0"/>
          </a:p>
          <a:p>
            <a:pPr indent="3175" algn="ctr">
              <a:spcBef>
                <a:spcPts val="0"/>
              </a:spcBef>
              <a:buNone/>
            </a:pPr>
            <a:r>
              <a:rPr lang="en-US" sz="2800" i="1" dirty="0" smtClean="0"/>
              <a:t>avoid </a:t>
            </a:r>
            <a:r>
              <a:rPr lang="en-US" sz="2800" i="1" dirty="0" smtClean="0">
                <a:solidFill>
                  <a:srgbClr val="C00000"/>
                </a:solidFill>
              </a:rPr>
              <a:t>overfitting</a:t>
            </a:r>
            <a:r>
              <a:rPr lang="en-US" sz="2800" i="1" dirty="0" smtClean="0"/>
              <a:t> </a:t>
            </a:r>
            <a:endParaRPr lang="pl-PL" sz="2800" i="1" dirty="0" smtClean="0"/>
          </a:p>
          <a:p>
            <a:pPr indent="3175" algn="ctr">
              <a:spcBef>
                <a:spcPts val="0"/>
              </a:spcBef>
              <a:buNone/>
            </a:pPr>
            <a:r>
              <a:rPr lang="en-US" sz="2800" i="1" dirty="0" smtClean="0"/>
              <a:t>(false patterns due to randomness)</a:t>
            </a:r>
            <a:endParaRPr lang="pl-PL" sz="2800" i="1"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99592" y="0"/>
            <a:ext cx="7543800" cy="977901"/>
          </a:xfrm>
        </p:spPr>
        <p:txBody>
          <a:bodyPr wrap="square" lIns="90360" tIns="44280" rIns="90360" bIns="44280" anchorCtr="0">
            <a:normAutofit/>
          </a:bodyPr>
          <a:lstStyle/>
          <a:p>
            <a:pPr lvl="0"/>
            <a:r>
              <a:rPr lang="pl-PL" sz="3200" dirty="0" smtClean="0">
                <a:solidFill>
                  <a:srgbClr val="006699"/>
                </a:solidFill>
              </a:rPr>
              <a:t>Algorytmy indukcji reguł</a:t>
            </a:r>
            <a:endParaRPr lang="en-US" sz="3200" dirty="0"/>
          </a:p>
        </p:txBody>
      </p:sp>
      <p:sp>
        <p:nvSpPr>
          <p:cNvPr id="3" name="TextBox 2"/>
          <p:cNvSpPr txBox="1"/>
          <p:nvPr/>
        </p:nvSpPr>
        <p:spPr>
          <a:xfrm>
            <a:off x="180000" y="1017980"/>
            <a:ext cx="8460000" cy="5412100"/>
          </a:xfrm>
          <a:prstGeom prst="rect">
            <a:avLst/>
          </a:prstGeom>
          <a:noFill/>
          <a:ln>
            <a:noFill/>
          </a:ln>
        </p:spPr>
        <p:txBody>
          <a:bodyPr vert="horz" wrap="square" lIns="90360" tIns="44280" rIns="90360" bIns="44280" anchor="t" anchorCtr="0" compatLnSpc="0">
            <a:spAutoFit/>
          </a:bodyPr>
          <a:lstStyle/>
          <a:p>
            <a:pPr marL="457200" marR="0" lvl="0" indent="-457200" algn="l" rtl="0" hangingPunct="0">
              <a:lnSpc>
                <a:spcPct val="100000"/>
              </a:lnSpc>
              <a:spcBef>
                <a:spcPts val="0"/>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b="1" i="0" u="none" strike="noStrike" baseline="0" dirty="0" err="1" smtClean="0">
                <a:ln>
                  <a:noFill/>
                </a:ln>
                <a:solidFill>
                  <a:srgbClr val="C00000"/>
                </a:solidFill>
                <a:latin typeface="Calibri Light" pitchFamily="34" charset="0"/>
                <a:ea typeface="Gothic" pitchFamily="2"/>
                <a:cs typeface="Lucidasans" pitchFamily="2"/>
              </a:rPr>
              <a:t>rule</a:t>
            </a:r>
            <a:r>
              <a:rPr lang="pl-PL" sz="2000" b="1" i="0" u="none" strike="noStrike" baseline="0" dirty="0" smtClean="0">
                <a:ln>
                  <a:noFill/>
                </a:ln>
                <a:solidFill>
                  <a:srgbClr val="C00000"/>
                </a:solidFill>
                <a:latin typeface="Calibri Light" pitchFamily="34" charset="0"/>
                <a:ea typeface="Gothic" pitchFamily="2"/>
                <a:cs typeface="Lucidasans" pitchFamily="2"/>
              </a:rPr>
              <a:t> </a:t>
            </a:r>
            <a:r>
              <a:rPr lang="pl-PL" sz="2000" b="1" i="0" u="none" strike="noStrike" baseline="0" dirty="0" err="1" smtClean="0">
                <a:ln>
                  <a:noFill/>
                </a:ln>
                <a:solidFill>
                  <a:srgbClr val="C00000"/>
                </a:solidFill>
                <a:latin typeface="Calibri Light" pitchFamily="34" charset="0"/>
                <a:ea typeface="Gothic" pitchFamily="2"/>
                <a:cs typeface="Lucidasans" pitchFamily="2"/>
              </a:rPr>
              <a:t>induction</a:t>
            </a:r>
            <a:r>
              <a:rPr lang="pl-PL" sz="2000" b="0" i="0" u="none" strike="noStrike" baseline="0" dirty="0" smtClean="0">
                <a:ln>
                  <a:noFill/>
                </a:ln>
                <a:solidFill>
                  <a:srgbClr val="000000"/>
                </a:solidFill>
                <a:latin typeface="Calibri Light" pitchFamily="34" charset="0"/>
                <a:ea typeface="Gothic" pitchFamily="2"/>
                <a:cs typeface="Lucidasans" pitchFamily="2"/>
              </a:rPr>
              <a:t>:</a:t>
            </a:r>
            <a:r>
              <a:rPr lang="pl-PL" sz="2000" b="0" i="0" u="none" strike="noStrike" dirty="0" smtClean="0">
                <a:ln>
                  <a:noFill/>
                </a:ln>
                <a:solidFill>
                  <a:srgbClr val="000000"/>
                </a:solidFill>
                <a:latin typeface="Calibri Light" pitchFamily="34" charset="0"/>
                <a:ea typeface="Gothic" pitchFamily="2"/>
                <a:cs typeface="Lucidasans" pitchFamily="2"/>
              </a:rPr>
              <a:t> </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b="0" i="0" u="none" strike="noStrike" baseline="0" dirty="0" smtClean="0">
                <a:ln>
                  <a:noFill/>
                </a:ln>
                <a:solidFill>
                  <a:srgbClr val="000000"/>
                </a:solidFill>
                <a:latin typeface="Calibri Light" pitchFamily="34" charset="0"/>
                <a:ea typeface="Gothic" pitchFamily="2"/>
                <a:cs typeface="Lucidasans" pitchFamily="2"/>
              </a:rPr>
              <a:t>AQ – R.</a:t>
            </a:r>
            <a:r>
              <a:rPr lang="pl-PL" sz="2000" b="0" i="0" u="none" strike="noStrike" dirty="0" smtClean="0">
                <a:ln>
                  <a:noFill/>
                </a:ln>
                <a:solidFill>
                  <a:srgbClr val="000000"/>
                </a:solidFill>
                <a:latin typeface="Calibri Light" pitchFamily="34" charset="0"/>
                <a:ea typeface="Gothic" pitchFamily="2"/>
                <a:cs typeface="Lucidasans" pitchFamily="2"/>
              </a:rPr>
              <a:t> </a:t>
            </a:r>
            <a:r>
              <a:rPr lang="pl-PL" sz="2000" b="0" i="0" u="none" strike="noStrike" baseline="0" dirty="0" smtClean="0">
                <a:ln>
                  <a:noFill/>
                </a:ln>
                <a:solidFill>
                  <a:srgbClr val="000000"/>
                </a:solidFill>
                <a:latin typeface="Calibri Light" pitchFamily="34" charset="0"/>
                <a:ea typeface="Gothic" pitchFamily="2"/>
                <a:cs typeface="Lucidasans" pitchFamily="2"/>
              </a:rPr>
              <a:t>Michalski (1969)</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smtClean="0">
                <a:solidFill>
                  <a:srgbClr val="000000"/>
                </a:solidFill>
                <a:latin typeface="Calibri Light" pitchFamily="34" charset="0"/>
                <a:ea typeface="Gothic" pitchFamily="2"/>
                <a:cs typeface="Lucidasans" pitchFamily="2"/>
              </a:rPr>
              <a:t>CN2 ― Clark, </a:t>
            </a:r>
            <a:r>
              <a:rPr lang="pl-PL" sz="2000" dirty="0" err="1" smtClean="0">
                <a:solidFill>
                  <a:srgbClr val="000000"/>
                </a:solidFill>
                <a:latin typeface="Calibri Light" pitchFamily="34" charset="0"/>
                <a:ea typeface="Gothic" pitchFamily="2"/>
                <a:cs typeface="Lucidasans" pitchFamily="2"/>
              </a:rPr>
              <a:t>Niblett</a:t>
            </a:r>
            <a:r>
              <a:rPr lang="pl-PL" sz="2000" dirty="0" smtClean="0">
                <a:solidFill>
                  <a:srgbClr val="000000"/>
                </a:solidFill>
                <a:latin typeface="Calibri Light" pitchFamily="34" charset="0"/>
                <a:ea typeface="Gothic" pitchFamily="2"/>
                <a:cs typeface="Lucidasans" pitchFamily="2"/>
              </a:rPr>
              <a:t> (1989)</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smtClean="0">
                <a:solidFill>
                  <a:srgbClr val="000000"/>
                </a:solidFill>
                <a:latin typeface="Calibri Light" pitchFamily="34" charset="0"/>
                <a:ea typeface="Gothic" pitchFamily="2"/>
                <a:cs typeface="Lucidasans" pitchFamily="2"/>
              </a:rPr>
              <a:t>RIPPER</a:t>
            </a:r>
            <a:r>
              <a:rPr lang="pl-PL" sz="2000" dirty="0" smtClean="0">
                <a:solidFill>
                  <a:srgbClr val="000000"/>
                </a:solidFill>
                <a:latin typeface="Calibri Light" pitchFamily="34" charset="0"/>
                <a:ea typeface="Gothic" pitchFamily="2"/>
                <a:cs typeface="Lucidasans" pitchFamily="2"/>
              </a:rPr>
              <a:t> (IREP), RULE </a:t>
            </a:r>
            <a:r>
              <a:rPr lang="pl-PL" sz="2000" dirty="0" err="1" smtClean="0">
                <a:solidFill>
                  <a:srgbClr val="000000"/>
                </a:solidFill>
                <a:latin typeface="Calibri Light" pitchFamily="34" charset="0"/>
                <a:ea typeface="Gothic" pitchFamily="2"/>
                <a:cs typeface="Lucidasans" pitchFamily="2"/>
              </a:rPr>
              <a:t>Extraction</a:t>
            </a:r>
            <a:r>
              <a:rPr lang="pl-PL" sz="2000" dirty="0" smtClean="0">
                <a:solidFill>
                  <a:srgbClr val="000000"/>
                </a:solidFill>
                <a:latin typeface="Calibri Light" pitchFamily="34" charset="0"/>
                <a:ea typeface="Gothic" pitchFamily="2"/>
                <a:cs typeface="Lucidasans" pitchFamily="2"/>
              </a:rPr>
              <a:t> System, </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smtClean="0">
                <a:solidFill>
                  <a:srgbClr val="000000"/>
                </a:solidFill>
                <a:latin typeface="Calibri Light" pitchFamily="34" charset="0"/>
                <a:ea typeface="Gothic" pitchFamily="2"/>
                <a:cs typeface="Lucidasans" pitchFamily="2"/>
              </a:rPr>
              <a:t>PRISM (ID3), ACO (</a:t>
            </a:r>
            <a:r>
              <a:rPr lang="pl-PL" sz="2000" dirty="0" err="1" smtClean="0">
                <a:solidFill>
                  <a:srgbClr val="000000"/>
                </a:solidFill>
                <a:latin typeface="Calibri Light" pitchFamily="34" charset="0"/>
                <a:ea typeface="Gothic" pitchFamily="2"/>
                <a:cs typeface="Lucidasans" pitchFamily="2"/>
              </a:rPr>
              <a:t>ants</a:t>
            </a:r>
            <a:r>
              <a:rPr lang="pl-PL" sz="2000" dirty="0" smtClean="0">
                <a:solidFill>
                  <a:srgbClr val="000000"/>
                </a:solidFill>
                <a:latin typeface="Calibri Light" pitchFamily="34" charset="0"/>
                <a:ea typeface="Gothic" pitchFamily="2"/>
                <a:cs typeface="Lucidasans" pitchFamily="2"/>
              </a:rPr>
              <a:t>), </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smtClean="0">
                <a:solidFill>
                  <a:srgbClr val="000000"/>
                </a:solidFill>
                <a:latin typeface="Calibri Light" pitchFamily="34" charset="0"/>
                <a:ea typeface="Gothic" pitchFamily="2"/>
                <a:cs typeface="Lucidasans" pitchFamily="2"/>
              </a:rPr>
              <a:t>RISE, </a:t>
            </a:r>
            <a:r>
              <a:rPr lang="pl-PL" sz="2000" dirty="0" err="1" smtClean="0">
                <a:solidFill>
                  <a:srgbClr val="000000"/>
                </a:solidFill>
                <a:latin typeface="Calibri Light" pitchFamily="34" charset="0"/>
                <a:ea typeface="Gothic" pitchFamily="2"/>
                <a:cs typeface="Lucidasans" pitchFamily="2"/>
              </a:rPr>
              <a:t>DeEPs</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DeEPsNN</a:t>
            </a:r>
            <a:r>
              <a:rPr lang="pl-PL" sz="2000" dirty="0" smtClean="0">
                <a:solidFill>
                  <a:srgbClr val="000000"/>
                </a:solidFill>
                <a:latin typeface="Calibri Light" pitchFamily="34" charset="0"/>
                <a:ea typeface="Gothic" pitchFamily="2"/>
                <a:cs typeface="Lucidasans" pitchFamily="2"/>
              </a:rPr>
              <a:t>, RIONA – </a:t>
            </a:r>
            <a:r>
              <a:rPr lang="pl-PL" sz="2000" dirty="0" err="1" smtClean="0">
                <a:solidFill>
                  <a:srgbClr val="000000"/>
                </a:solidFill>
                <a:latin typeface="Calibri Light" pitchFamily="34" charset="0"/>
                <a:ea typeface="Gothic" pitchFamily="2"/>
                <a:cs typeface="Lucidasans" pitchFamily="2"/>
              </a:rPr>
              <a:t>unified</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approach</a:t>
            </a:r>
            <a:endParaRPr lang="pl-PL" sz="2000" dirty="0" smtClean="0">
              <a:solidFill>
                <a:srgbClr val="000000"/>
              </a:solidFill>
              <a:latin typeface="Calibri Light" pitchFamily="34" charset="0"/>
              <a:ea typeface="Gothic" pitchFamily="2"/>
              <a:cs typeface="Lucidasans" pitchFamily="2"/>
            </a:endParaRP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err="1" smtClean="0">
                <a:solidFill>
                  <a:srgbClr val="000000"/>
                </a:solidFill>
                <a:latin typeface="Calibri Light" pitchFamily="34" charset="0"/>
                <a:ea typeface="Gothic" pitchFamily="2"/>
                <a:cs typeface="Lucidasans" pitchFamily="2"/>
              </a:rPr>
              <a:t>rough</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sets</a:t>
            </a:r>
            <a:r>
              <a:rPr lang="pl-PL" sz="2000" dirty="0" smtClean="0">
                <a:solidFill>
                  <a:srgbClr val="000000"/>
                </a:solidFill>
                <a:latin typeface="Calibri Light" pitchFamily="34" charset="0"/>
                <a:ea typeface="Gothic" pitchFamily="2"/>
                <a:cs typeface="Lucidasans" pitchFamily="2"/>
              </a:rPr>
              <a:t> – Z. Pawlak (1982) (LEM, MODLEM, RSES, ROSETTA, etc.)</a:t>
            </a:r>
          </a:p>
          <a:p>
            <a:pPr marL="457200" indent="-457200" hangingPunct="0">
              <a:spcBef>
                <a:spcPts val="0"/>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b="1" dirty="0" err="1" smtClean="0">
                <a:solidFill>
                  <a:srgbClr val="C00000"/>
                </a:solidFill>
                <a:latin typeface="Calibri Light" pitchFamily="34" charset="0"/>
                <a:ea typeface="Gothic" pitchFamily="2"/>
                <a:cs typeface="Lucidasans" pitchFamily="2"/>
              </a:rPr>
              <a:t>instance</a:t>
            </a:r>
            <a:r>
              <a:rPr lang="pl-PL" sz="2000" b="1" dirty="0" smtClean="0">
                <a:solidFill>
                  <a:srgbClr val="C00000"/>
                </a:solidFill>
                <a:latin typeface="Calibri Light" pitchFamily="34" charset="0"/>
                <a:ea typeface="Gothic" pitchFamily="2"/>
                <a:cs typeface="Lucidasans" pitchFamily="2"/>
              </a:rPr>
              <a:t> </a:t>
            </a:r>
            <a:r>
              <a:rPr lang="pl-PL" sz="2000" b="1" dirty="0" err="1" smtClean="0">
                <a:solidFill>
                  <a:srgbClr val="C00000"/>
                </a:solidFill>
                <a:latin typeface="Calibri Light" pitchFamily="34" charset="0"/>
                <a:ea typeface="Gothic" pitchFamily="2"/>
                <a:cs typeface="Lucidasans" pitchFamily="2"/>
              </a:rPr>
              <a:t>based</a:t>
            </a:r>
            <a:r>
              <a:rPr lang="pl-PL" sz="2000" b="1" dirty="0" smtClean="0">
                <a:solidFill>
                  <a:srgbClr val="C00000"/>
                </a:solidFill>
                <a:latin typeface="Calibri Light" pitchFamily="34" charset="0"/>
                <a:ea typeface="Gothic" pitchFamily="2"/>
                <a:cs typeface="Lucidasans" pitchFamily="2"/>
              </a:rPr>
              <a:t> learning (IBL)</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kNN</a:t>
            </a:r>
            <a:r>
              <a:rPr lang="pl-PL" sz="2000" dirty="0" smtClean="0">
                <a:solidFill>
                  <a:srgbClr val="000000"/>
                </a:solidFill>
                <a:latin typeface="Calibri Light" pitchFamily="34" charset="0"/>
                <a:ea typeface="Gothic" pitchFamily="2"/>
                <a:cs typeface="Lucidasans" pitchFamily="2"/>
              </a:rPr>
              <a:t>, IB3, PEBLS, </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err="1" smtClean="0">
                <a:solidFill>
                  <a:srgbClr val="000000"/>
                </a:solidFill>
                <a:latin typeface="Calibri Light" pitchFamily="34" charset="0"/>
                <a:ea typeface="Gothic" pitchFamily="2"/>
                <a:cs typeface="Lucidasans" pitchFamily="2"/>
              </a:rPr>
              <a:t>lazy</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rule</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induction</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approach</a:t>
            </a:r>
            <a:endParaRPr lang="pl-PL" sz="2000" dirty="0" smtClean="0">
              <a:solidFill>
                <a:srgbClr val="000000"/>
              </a:solidFill>
              <a:latin typeface="Calibri Light" pitchFamily="34" charset="0"/>
              <a:ea typeface="Gothic" pitchFamily="2"/>
              <a:cs typeface="Lucidasans" pitchFamily="2"/>
            </a:endParaRP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err="1" smtClean="0">
                <a:solidFill>
                  <a:srgbClr val="000000"/>
                </a:solidFill>
                <a:latin typeface="Calibri Light" pitchFamily="34" charset="0"/>
                <a:ea typeface="Gothic" pitchFamily="2"/>
                <a:cs typeface="Lucidasans" pitchFamily="2"/>
              </a:rPr>
              <a:t>Bayesian</a:t>
            </a:r>
            <a:r>
              <a:rPr lang="pl-PL" sz="2000" dirty="0" smtClean="0">
                <a:solidFill>
                  <a:srgbClr val="000000"/>
                </a:solidFill>
                <a:latin typeface="Calibri Light" pitchFamily="34" charset="0"/>
                <a:ea typeface="Gothic" pitchFamily="2"/>
                <a:cs typeface="Lucidasans" pitchFamily="2"/>
              </a:rPr>
              <a:t> learning</a:t>
            </a:r>
          </a:p>
          <a:p>
            <a:pPr marL="457200" indent="-457200" hangingPunct="0">
              <a:spcBef>
                <a:spcPts val="0"/>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b="1" dirty="0" smtClean="0">
                <a:solidFill>
                  <a:srgbClr val="C00000"/>
                </a:solidFill>
                <a:latin typeface="Calibri Light" pitchFamily="34" charset="0"/>
                <a:ea typeface="Gothic" pitchFamily="2"/>
                <a:cs typeface="Lucidasans" pitchFamily="2"/>
              </a:rPr>
              <a:t>indukcja drzew</a:t>
            </a:r>
            <a:r>
              <a:rPr lang="pl-PL" sz="2000" dirty="0" smtClean="0">
                <a:solidFill>
                  <a:srgbClr val="000000"/>
                </a:solidFill>
                <a:latin typeface="Calibri Light" pitchFamily="34" charset="0"/>
                <a:ea typeface="Gothic" pitchFamily="2"/>
                <a:cs typeface="Lucidasans" pitchFamily="2"/>
              </a:rPr>
              <a:t>: CART, CHAID, C5.0, SLIQ, ID3, SPRINT, </a:t>
            </a:r>
            <a:r>
              <a:rPr lang="pl-PL" sz="2000" dirty="0" err="1" smtClean="0">
                <a:solidFill>
                  <a:srgbClr val="000000"/>
                </a:solidFill>
                <a:latin typeface="Calibri Light" pitchFamily="34" charset="0"/>
                <a:ea typeface="Gothic" pitchFamily="2"/>
                <a:cs typeface="Lucidasans" pitchFamily="2"/>
              </a:rPr>
              <a:t>Oblique</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trees</a:t>
            </a:r>
            <a:r>
              <a:rPr lang="pl-PL" sz="2000" dirty="0" smtClean="0">
                <a:solidFill>
                  <a:srgbClr val="000000"/>
                </a:solidFill>
                <a:latin typeface="Calibri Light" pitchFamily="34" charset="0"/>
                <a:ea typeface="Gothic" pitchFamily="2"/>
                <a:cs typeface="Lucidasans" pitchFamily="2"/>
              </a:rPr>
              <a:t>, Random </a:t>
            </a:r>
            <a:r>
              <a:rPr lang="pl-PL" sz="2000" dirty="0" err="1" smtClean="0">
                <a:solidFill>
                  <a:srgbClr val="000000"/>
                </a:solidFill>
                <a:latin typeface="Calibri Light" pitchFamily="34" charset="0"/>
                <a:ea typeface="Gothic" pitchFamily="2"/>
                <a:cs typeface="Lucidasans" pitchFamily="2"/>
              </a:rPr>
              <a:t>Forest</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Boosted</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Trees</a:t>
            </a:r>
            <a:r>
              <a:rPr lang="pl-PL" sz="2000" dirty="0" smtClean="0">
                <a:solidFill>
                  <a:srgbClr val="000000"/>
                </a:solidFill>
                <a:latin typeface="Calibri Light" pitchFamily="34" charset="0"/>
                <a:ea typeface="Gothic" pitchFamily="2"/>
                <a:cs typeface="Lucidasans" pitchFamily="2"/>
              </a:rPr>
              <a:t> etc.</a:t>
            </a:r>
          </a:p>
          <a:p>
            <a:pPr marL="457200" indent="-457200" hangingPunct="0">
              <a:spcBef>
                <a:spcPts val="0"/>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err="1" smtClean="0">
                <a:solidFill>
                  <a:schemeClr val="bg2"/>
                </a:solidFill>
                <a:latin typeface="Calibri Light" pitchFamily="34" charset="0"/>
                <a:ea typeface="Gothic" pitchFamily="2"/>
                <a:cs typeface="Lucidasans" pitchFamily="2"/>
              </a:rPr>
              <a:t>multiple</a:t>
            </a:r>
            <a:r>
              <a:rPr lang="pl-PL" sz="2000" dirty="0" smtClean="0">
                <a:solidFill>
                  <a:schemeClr val="bg2"/>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classifiers</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chemeClr val="bg2"/>
                </a:solidFill>
                <a:latin typeface="Calibri Light" pitchFamily="34" charset="0"/>
                <a:ea typeface="Gothic" pitchFamily="2"/>
                <a:cs typeface="Lucidasans" pitchFamily="2"/>
              </a:rPr>
              <a:t>multistrategy</a:t>
            </a:r>
            <a:r>
              <a:rPr lang="pl-PL" sz="2000" dirty="0" smtClean="0">
                <a:solidFill>
                  <a:srgbClr val="000000"/>
                </a:solidFill>
                <a:latin typeface="Calibri Light" pitchFamily="34" charset="0"/>
                <a:ea typeface="Gothic" pitchFamily="2"/>
                <a:cs typeface="Lucidasans" pitchFamily="2"/>
              </a:rPr>
              <a:t> learning (</a:t>
            </a:r>
            <a:r>
              <a:rPr lang="pl-PL" sz="2000" dirty="0" err="1" smtClean="0">
                <a:solidFill>
                  <a:srgbClr val="000000"/>
                </a:solidFill>
                <a:latin typeface="Calibri Light" pitchFamily="34" charset="0"/>
                <a:ea typeface="Gothic" pitchFamily="2"/>
                <a:cs typeface="Lucidasans" pitchFamily="2"/>
              </a:rPr>
              <a:t>combine</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approach</a:t>
            </a:r>
            <a:r>
              <a:rPr lang="pl-PL" sz="2000" dirty="0" smtClean="0">
                <a:solidFill>
                  <a:srgbClr val="000000"/>
                </a:solidFill>
                <a:latin typeface="Calibri Light" pitchFamily="34" charset="0"/>
                <a:ea typeface="Gothic" pitchFamily="2"/>
                <a:cs typeface="Lucidasans" pitchFamily="2"/>
              </a:rPr>
              <a:t>): </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smtClean="0">
                <a:solidFill>
                  <a:srgbClr val="000000"/>
                </a:solidFill>
                <a:latin typeface="Calibri Light" pitchFamily="34" charset="0"/>
                <a:ea typeface="Gothic" pitchFamily="2"/>
                <a:cs typeface="Lucidasans" pitchFamily="2"/>
              </a:rPr>
              <a:t>ANFIS: </a:t>
            </a:r>
            <a:r>
              <a:rPr lang="pl-PL" sz="2000" dirty="0" err="1" smtClean="0">
                <a:solidFill>
                  <a:srgbClr val="000000"/>
                </a:solidFill>
                <a:latin typeface="Calibri Light" pitchFamily="34" charset="0"/>
                <a:ea typeface="Gothic" pitchFamily="2"/>
                <a:cs typeface="Lucidasans" pitchFamily="2"/>
              </a:rPr>
              <a:t>adaptive</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neuro-fuzzy</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inference</a:t>
            </a:r>
            <a:r>
              <a:rPr lang="pl-PL" sz="2000" dirty="0" smtClean="0">
                <a:solidFill>
                  <a:srgbClr val="000000"/>
                </a:solidFill>
                <a:latin typeface="Calibri Light" pitchFamily="34" charset="0"/>
                <a:ea typeface="Gothic" pitchFamily="2"/>
                <a:cs typeface="Lucidasans" pitchFamily="2"/>
              </a:rPr>
              <a:t> system, </a:t>
            </a:r>
          </a:p>
          <a:p>
            <a:pPr marL="914400" lvl="1" indent="-457200" hangingPunct="0">
              <a:spcBef>
                <a:spcPts val="0"/>
              </a:spcBef>
              <a:spcAft>
                <a:spcPts val="0"/>
              </a:spcAft>
              <a:buClr>
                <a:schemeClr val="tx1"/>
              </a:buClr>
              <a:buSzPct val="100000"/>
              <a:buFont typeface="Calibri"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err="1" smtClean="0">
                <a:solidFill>
                  <a:srgbClr val="000000"/>
                </a:solidFill>
                <a:latin typeface="Calibri Light" pitchFamily="34" charset="0"/>
                <a:ea typeface="Gothic" pitchFamily="2"/>
                <a:cs typeface="Lucidasans" pitchFamily="2"/>
              </a:rPr>
              <a:t>ProbRough</a:t>
            </a:r>
            <a:r>
              <a:rPr lang="pl-PL" sz="2000" dirty="0" smtClean="0">
                <a:solidFill>
                  <a:srgbClr val="000000"/>
                </a:solidFill>
                <a:latin typeface="Calibri Light" pitchFamily="34" charset="0"/>
                <a:ea typeface="Gothic" pitchFamily="2"/>
                <a:cs typeface="Lucidasans" pitchFamily="2"/>
              </a:rPr>
              <a:t>, MCS, ITRULE, KBNGE – </a:t>
            </a:r>
            <a:r>
              <a:rPr lang="pl-PL" sz="2000" dirty="0" err="1" smtClean="0">
                <a:solidFill>
                  <a:srgbClr val="000000"/>
                </a:solidFill>
                <a:latin typeface="Calibri Light" pitchFamily="34" charset="0"/>
                <a:ea typeface="Gothic" pitchFamily="2"/>
                <a:cs typeface="Lucidasans" pitchFamily="2"/>
              </a:rPr>
              <a:t>empirical</a:t>
            </a:r>
            <a:r>
              <a:rPr lang="pl-PL" sz="2000" dirty="0" smtClean="0">
                <a:solidFill>
                  <a:srgbClr val="000000"/>
                </a:solidFill>
                <a:latin typeface="Calibri Light" pitchFamily="34" charset="0"/>
                <a:ea typeface="Gothic" pitchFamily="2"/>
                <a:cs typeface="Lucidasans" pitchFamily="2"/>
              </a:rPr>
              <a:t> </a:t>
            </a:r>
            <a:r>
              <a:rPr lang="pl-PL" sz="2000" dirty="0" err="1" smtClean="0">
                <a:solidFill>
                  <a:srgbClr val="000000"/>
                </a:solidFill>
                <a:latin typeface="Calibri Light" pitchFamily="34" charset="0"/>
                <a:ea typeface="Gothic" pitchFamily="2"/>
                <a:cs typeface="Lucidasans" pitchFamily="2"/>
              </a:rPr>
              <a:t>verification</a:t>
            </a:r>
            <a:endParaRPr lang="pl-PL" sz="2000" dirty="0" smtClean="0">
              <a:solidFill>
                <a:srgbClr val="000000"/>
              </a:solidFill>
              <a:latin typeface="Calibri Light" pitchFamily="34" charset="0"/>
              <a:ea typeface="Gothic" pitchFamily="2"/>
              <a:cs typeface="Lucidasans" pitchFamily="2"/>
            </a:endParaRPr>
          </a:p>
          <a:p>
            <a:pPr marL="457200" indent="-457200" hangingPunct="0">
              <a:spcBef>
                <a:spcPts val="0"/>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smtClean="0">
                <a:solidFill>
                  <a:srgbClr val="000000"/>
                </a:solidFill>
                <a:latin typeface="Calibri Light" pitchFamily="34" charset="0"/>
                <a:ea typeface="Gothic" pitchFamily="2"/>
                <a:cs typeface="Lucidasans" pitchFamily="2"/>
              </a:rPr>
              <a:t>SNN (odzyskiwanie)</a:t>
            </a:r>
          </a:p>
          <a:p>
            <a:pPr marL="457200" indent="-457200" hangingPunct="0">
              <a:spcBef>
                <a:spcPts val="0"/>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000" dirty="0" smtClean="0">
                <a:solidFill>
                  <a:srgbClr val="000000"/>
                </a:solidFill>
                <a:latin typeface="Calibri Light" pitchFamily="34" charset="0"/>
                <a:ea typeface="Gothic" pitchFamily="2"/>
                <a:cs typeface="Lucidasans" pitchFamily="2"/>
              </a:rPr>
              <a:t>regresja…</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Uczenie</a:t>
            </a:r>
            <a:endParaRPr lang="pl-PL" dirty="0"/>
          </a:p>
        </p:txBody>
      </p:sp>
      <p:sp>
        <p:nvSpPr>
          <p:cNvPr id="3" name="Symbol zastępczy zawartości 2"/>
          <p:cNvSpPr>
            <a:spLocks noGrp="1"/>
          </p:cNvSpPr>
          <p:nvPr>
            <p:ph idx="1"/>
          </p:nvPr>
        </p:nvSpPr>
        <p:spPr/>
        <p:txBody>
          <a:bodyPr/>
          <a:lstStyle/>
          <a:p>
            <a:pPr>
              <a:buNone/>
            </a:pPr>
            <a:r>
              <a:rPr lang="pl-PL" dirty="0" smtClean="0"/>
              <a:t>zagadnienia: </a:t>
            </a:r>
            <a:r>
              <a:rPr lang="pl-PL" dirty="0" smtClean="0">
                <a:solidFill>
                  <a:schemeClr val="bg2"/>
                </a:solidFill>
              </a:rPr>
              <a:t>reprezentacja, przeszukiwanie, walidacja</a:t>
            </a:r>
          </a:p>
          <a:p>
            <a:endParaRPr lang="pl-PL" dirty="0" smtClean="0">
              <a:solidFill>
                <a:schemeClr val="bg2"/>
              </a:solidFill>
            </a:endParaRPr>
          </a:p>
          <a:p>
            <a:r>
              <a:rPr lang="pl-PL" dirty="0" smtClean="0">
                <a:solidFill>
                  <a:srgbClr val="006699"/>
                </a:solidFill>
              </a:rPr>
              <a:t>reprezentacja</a:t>
            </a:r>
            <a:r>
              <a:rPr lang="pl-PL" dirty="0" smtClean="0"/>
              <a:t>: </a:t>
            </a:r>
            <a:r>
              <a:rPr lang="en-US" dirty="0" smtClean="0"/>
              <a:t>decision trees, sets of rules, instances, neural networks</a:t>
            </a:r>
            <a:endParaRPr lang="pl-PL" dirty="0" smtClean="0"/>
          </a:p>
          <a:p>
            <a:r>
              <a:rPr lang="pl-PL" dirty="0" smtClean="0">
                <a:solidFill>
                  <a:srgbClr val="006699"/>
                </a:solidFill>
              </a:rPr>
              <a:t>przeszukiwanie</a:t>
            </a:r>
            <a:r>
              <a:rPr lang="pl-PL" dirty="0" smtClean="0"/>
              <a:t>: </a:t>
            </a:r>
            <a:r>
              <a:rPr lang="en-US" dirty="0" smtClean="0"/>
              <a:t>learning algorithm finds the concept description in a space of possible descriptions defined by the representation language</a:t>
            </a:r>
            <a:endParaRPr lang="pl-PL" dirty="0" smtClean="0"/>
          </a:p>
          <a:p>
            <a:r>
              <a:rPr lang="pl-PL" dirty="0" smtClean="0">
                <a:solidFill>
                  <a:srgbClr val="006699"/>
                </a:solidFill>
              </a:rPr>
              <a:t>walidacja</a:t>
            </a:r>
            <a:r>
              <a:rPr lang="pl-PL" dirty="0" smtClean="0"/>
              <a:t>: miary jakości kandydatów</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Indukcja reguł</a:t>
            </a:r>
            <a:endParaRPr lang="pl-PL" dirty="0"/>
          </a:p>
        </p:txBody>
      </p:sp>
      <p:sp>
        <p:nvSpPr>
          <p:cNvPr id="3" name="Symbol zastępczy zawartości 2"/>
          <p:cNvSpPr>
            <a:spLocks noGrp="1"/>
          </p:cNvSpPr>
          <p:nvPr>
            <p:ph idx="1"/>
          </p:nvPr>
        </p:nvSpPr>
        <p:spPr/>
        <p:txBody>
          <a:bodyPr/>
          <a:lstStyle/>
          <a:p>
            <a:r>
              <a:rPr lang="pl-PL" dirty="0" smtClean="0">
                <a:solidFill>
                  <a:srgbClr val="000000"/>
                </a:solidFill>
                <a:ea typeface="Gothic" pitchFamily="2"/>
                <a:cs typeface="Lucidasans" pitchFamily="2"/>
              </a:rPr>
              <a:t>indukcja reguł – małe zbiory silnych predyktorów</a:t>
            </a:r>
          </a:p>
          <a:p>
            <a:r>
              <a:rPr lang="pl-PL" dirty="0" smtClean="0">
                <a:solidFill>
                  <a:srgbClr val="000000"/>
                </a:solidFill>
                <a:ea typeface="Gothic" pitchFamily="2"/>
                <a:cs typeface="Lucidasans" pitchFamily="2"/>
              </a:rPr>
              <a:t>podziały równoległe do osi (np. x</a:t>
            </a:r>
            <a:r>
              <a:rPr lang="pl-PL" baseline="-25000" dirty="0" smtClean="0">
                <a:solidFill>
                  <a:srgbClr val="000000"/>
                </a:solidFill>
                <a:ea typeface="Gothic" pitchFamily="2"/>
                <a:cs typeface="Lucidasans" pitchFamily="2"/>
              </a:rPr>
              <a:t>n</a:t>
            </a:r>
            <a:r>
              <a:rPr lang="pl-PL" dirty="0" smtClean="0">
                <a:solidFill>
                  <a:srgbClr val="000000"/>
                </a:solidFill>
                <a:ea typeface="Gothic" pitchFamily="2"/>
                <a:cs typeface="Lucidasans" pitchFamily="2"/>
              </a:rPr>
              <a:t>&gt;5) </a:t>
            </a:r>
          </a:p>
          <a:p>
            <a:r>
              <a:rPr lang="pl-PL" dirty="0" smtClean="0">
                <a:solidFill>
                  <a:srgbClr val="000000"/>
                </a:solidFill>
              </a:rPr>
              <a:t>problem z obserwacjami odstającymi i mało licznymi sekcjami</a:t>
            </a:r>
          </a:p>
          <a:p>
            <a:r>
              <a:rPr lang="pl-PL" dirty="0" smtClean="0">
                <a:solidFill>
                  <a:srgbClr val="000000"/>
                </a:solidFill>
              </a:rPr>
              <a:t>odporne na szum</a:t>
            </a:r>
          </a:p>
          <a:p>
            <a:r>
              <a:rPr lang="pl-PL" dirty="0" smtClean="0">
                <a:solidFill>
                  <a:srgbClr val="000000"/>
                </a:solidFill>
              </a:rPr>
              <a:t>liczba podziałów rośnie szybkim tempie</a:t>
            </a:r>
          </a:p>
          <a:p>
            <a:endParaRPr lang="pl-PL" dirty="0" smtClean="0">
              <a:solidFill>
                <a:srgbClr val="000000"/>
              </a:solidFill>
            </a:endParaRPr>
          </a:p>
          <a:p>
            <a:r>
              <a:rPr lang="pl-PL" dirty="0" smtClean="0">
                <a:solidFill>
                  <a:srgbClr val="000000"/>
                </a:solidFill>
              </a:rPr>
              <a:t>właściwe podejście dla danych jakościowych (</a:t>
            </a:r>
            <a:r>
              <a:rPr lang="pl-PL" dirty="0" err="1" smtClean="0">
                <a:solidFill>
                  <a:srgbClr val="000000"/>
                </a:solidFill>
              </a:rPr>
              <a:t>symbolic</a:t>
            </a:r>
            <a:r>
              <a:rPr lang="pl-PL" dirty="0" smtClean="0">
                <a:solidFill>
                  <a:srgbClr val="000000"/>
                </a:solidFill>
              </a:rPr>
              <a:t>) </a:t>
            </a:r>
          </a:p>
          <a:p>
            <a:r>
              <a:rPr lang="pl-PL" dirty="0" smtClean="0">
                <a:solidFill>
                  <a:srgbClr val="000000"/>
                </a:solidFill>
              </a:rPr>
              <a:t>i zmiennych o małej istotności</a:t>
            </a:r>
          </a:p>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pic>
        <p:nvPicPr>
          <p:cNvPr id="63491" name="Picture 2"/>
          <p:cNvPicPr>
            <a:picLocks noChangeAspect="1" noChangeArrowheads="1"/>
          </p:cNvPicPr>
          <p:nvPr/>
        </p:nvPicPr>
        <p:blipFill>
          <a:blip r:embed="rId2" cstate="print"/>
          <a:srcRect/>
          <a:stretch>
            <a:fillRect/>
          </a:stretch>
        </p:blipFill>
        <p:spPr bwMode="auto">
          <a:xfrm>
            <a:off x="250825" y="1052513"/>
            <a:ext cx="5400675" cy="3438525"/>
          </a:xfrm>
          <a:prstGeom prst="rect">
            <a:avLst/>
          </a:prstGeom>
          <a:noFill/>
          <a:ln w="9525">
            <a:noFill/>
            <a:miter lim="800000"/>
            <a:headEnd/>
            <a:tailEnd/>
          </a:ln>
        </p:spPr>
      </p:pic>
      <p:sp>
        <p:nvSpPr>
          <p:cNvPr id="63492" name="Rectangle 3"/>
          <p:cNvSpPr>
            <a:spLocks noGrp="1" noChangeArrowheads="1"/>
          </p:cNvSpPr>
          <p:nvPr>
            <p:ph type="body" idx="1"/>
          </p:nvPr>
        </p:nvSpPr>
        <p:spPr>
          <a:xfrm>
            <a:off x="6372225" y="1268413"/>
            <a:ext cx="2325688" cy="504825"/>
          </a:xfrm>
        </p:spPr>
        <p:txBody>
          <a:bodyPr/>
          <a:lstStyle/>
          <a:p>
            <a:pPr eaLnBrk="1" hangingPunct="1"/>
            <a:r>
              <a:rPr lang="pl-PL" sz="1800" smtClean="0"/>
              <a:t>Drzewa interakcyjne</a:t>
            </a:r>
          </a:p>
        </p:txBody>
      </p:sp>
      <p:sp>
        <p:nvSpPr>
          <p:cNvPr id="63493" name="Line 4"/>
          <p:cNvSpPr>
            <a:spLocks noChangeShapeType="1"/>
          </p:cNvSpPr>
          <p:nvPr/>
        </p:nvSpPr>
        <p:spPr bwMode="auto">
          <a:xfrm flipH="1">
            <a:off x="5724525" y="1412875"/>
            <a:ext cx="647700" cy="1368425"/>
          </a:xfrm>
          <a:prstGeom prst="line">
            <a:avLst/>
          </a:prstGeom>
          <a:noFill/>
          <a:ln w="9525">
            <a:solidFill>
              <a:schemeClr val="tx1"/>
            </a:solidFill>
            <a:round/>
            <a:headEnd/>
            <a:tailEnd type="triangle" w="med" len="med"/>
          </a:ln>
        </p:spPr>
        <p:txBody>
          <a:bodyPr/>
          <a:lstStyle/>
          <a:p>
            <a:endParaRPr lang="pl-PL"/>
          </a:p>
        </p:txBody>
      </p:sp>
      <p:pic>
        <p:nvPicPr>
          <p:cNvPr id="63494" name="Picture 5"/>
          <p:cNvPicPr>
            <a:picLocks noChangeAspect="1" noChangeArrowheads="1"/>
          </p:cNvPicPr>
          <p:nvPr/>
        </p:nvPicPr>
        <p:blipFill>
          <a:blip r:embed="rId3" cstate="print"/>
          <a:srcRect/>
          <a:stretch>
            <a:fillRect/>
          </a:stretch>
        </p:blipFill>
        <p:spPr bwMode="auto">
          <a:xfrm>
            <a:off x="3276600" y="3357563"/>
            <a:ext cx="5730875" cy="2554287"/>
          </a:xfrm>
          <a:prstGeom prst="rect">
            <a:avLst/>
          </a:prstGeom>
          <a:noFill/>
          <a:ln w="9525">
            <a:noFill/>
            <a:miter lim="800000"/>
            <a:headEnd/>
            <a:tailEnd/>
          </a:ln>
        </p:spPr>
      </p:pic>
      <p:sp>
        <p:nvSpPr>
          <p:cNvPr id="63495" name="Line 6"/>
          <p:cNvSpPr>
            <a:spLocks noChangeShapeType="1"/>
          </p:cNvSpPr>
          <p:nvPr/>
        </p:nvSpPr>
        <p:spPr bwMode="auto">
          <a:xfrm flipH="1">
            <a:off x="4427538" y="2852738"/>
            <a:ext cx="1008062" cy="1439862"/>
          </a:xfrm>
          <a:prstGeom prst="line">
            <a:avLst/>
          </a:prstGeom>
          <a:noFill/>
          <a:ln w="9525">
            <a:solidFill>
              <a:schemeClr val="tx1"/>
            </a:solidFill>
            <a:round/>
            <a:headEnd/>
            <a:tailEnd type="triangle" w="med" len="med"/>
          </a:ln>
        </p:spPr>
        <p:txBody>
          <a:bodyPr/>
          <a:lstStyle/>
          <a:p>
            <a:endParaRPr lang="pl-PL"/>
          </a:p>
        </p:txBody>
      </p:sp>
      <p:sp>
        <p:nvSpPr>
          <p:cNvPr id="63496" name="Rectangle 7"/>
          <p:cNvSpPr>
            <a:spLocks noChangeArrowheads="1"/>
          </p:cNvSpPr>
          <p:nvPr/>
        </p:nvSpPr>
        <p:spPr bwMode="auto">
          <a:xfrm>
            <a:off x="5219700" y="3716338"/>
            <a:ext cx="2592388" cy="360362"/>
          </a:xfrm>
          <a:prstGeom prst="rect">
            <a:avLst/>
          </a:prstGeom>
          <a:solidFill>
            <a:schemeClr val="bg1"/>
          </a:solidFill>
          <a:ln w="9525">
            <a:noFill/>
            <a:miter lim="800000"/>
            <a:headEnd/>
            <a:tailEnd/>
          </a:ln>
        </p:spPr>
        <p:txBody>
          <a:bodyPr/>
          <a:lstStyle/>
          <a:p>
            <a:pPr>
              <a:spcBef>
                <a:spcPct val="50000"/>
              </a:spcBef>
              <a:buSzPct val="70000"/>
              <a:buFont typeface="Georgia" pitchFamily="18" charset="0"/>
              <a:buNone/>
            </a:pPr>
            <a:r>
              <a:rPr lang="pl-PL">
                <a:latin typeface="Calibri" pitchFamily="34" charset="0"/>
              </a:rPr>
              <a:t>Zadanie klasyfikacyjne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IBL – </a:t>
            </a:r>
            <a:r>
              <a:rPr lang="pl-PL" dirty="0" err="1" smtClean="0"/>
              <a:t>instance</a:t>
            </a:r>
            <a:r>
              <a:rPr lang="pl-PL" dirty="0" smtClean="0"/>
              <a:t> </a:t>
            </a:r>
            <a:r>
              <a:rPr lang="pl-PL" dirty="0" err="1" smtClean="0"/>
              <a:t>based</a:t>
            </a:r>
            <a:r>
              <a:rPr lang="pl-PL" dirty="0" smtClean="0"/>
              <a:t> learning</a:t>
            </a:r>
            <a:endParaRPr lang="pl-PL" dirty="0"/>
          </a:p>
        </p:txBody>
      </p:sp>
      <p:sp>
        <p:nvSpPr>
          <p:cNvPr id="3" name="Symbol zastępczy zawartości 2"/>
          <p:cNvSpPr>
            <a:spLocks noGrp="1"/>
          </p:cNvSpPr>
          <p:nvPr>
            <p:ph idx="1"/>
          </p:nvPr>
        </p:nvSpPr>
        <p:spPr/>
        <p:txBody>
          <a:bodyPr/>
          <a:lstStyle/>
          <a:p>
            <a:r>
              <a:rPr lang="pl-PL" dirty="0" smtClean="0"/>
              <a:t>klasyfikatory </a:t>
            </a:r>
            <a:r>
              <a:rPr lang="pl-PL" dirty="0" err="1" smtClean="0"/>
              <a:t>minimalnoodległościowe</a:t>
            </a:r>
            <a:r>
              <a:rPr lang="pl-PL" dirty="0" smtClean="0"/>
              <a:t> (np. </a:t>
            </a:r>
            <a:r>
              <a:rPr lang="pl-PL" dirty="0" err="1" smtClean="0"/>
              <a:t>kNN</a:t>
            </a:r>
            <a:r>
              <a:rPr lang="pl-PL" dirty="0" smtClean="0"/>
              <a:t>)</a:t>
            </a:r>
          </a:p>
          <a:p>
            <a:r>
              <a:rPr lang="pl-PL" dirty="0" smtClean="0"/>
              <a:t>dobrze radzą sobie z nieliniowością i „</a:t>
            </a:r>
            <a:r>
              <a:rPr lang="pl-PL" dirty="0" err="1" smtClean="0"/>
              <a:t>outliners</a:t>
            </a:r>
            <a:r>
              <a:rPr lang="pl-PL" dirty="0" smtClean="0"/>
              <a:t>”</a:t>
            </a:r>
          </a:p>
          <a:p>
            <a:r>
              <a:rPr lang="pl-PL" dirty="0" smtClean="0"/>
              <a:t>wrażliwe na szum</a:t>
            </a:r>
          </a:p>
          <a:p>
            <a:r>
              <a:rPr lang="pl-PL" dirty="0" smtClean="0"/>
              <a:t>wrażliwe na zmienne nieistotne</a:t>
            </a:r>
          </a:p>
          <a:p>
            <a:endParaRPr lang="pl-PL" dirty="0" smtClean="0"/>
          </a:p>
          <a:p>
            <a:r>
              <a:rPr lang="pl-PL" dirty="0" smtClean="0"/>
              <a:t>dobre dla danych numeryczny</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2400" dirty="0" smtClean="0"/>
              <a:t>complete set of </a:t>
            </a:r>
            <a:r>
              <a:rPr lang="pl-PL" dirty="0" smtClean="0"/>
              <a:t/>
            </a:r>
            <a:br>
              <a:rPr lang="pl-PL" dirty="0" smtClean="0"/>
            </a:br>
            <a:r>
              <a:rPr lang="en-US" dirty="0" smtClean="0">
                <a:solidFill>
                  <a:srgbClr val="006699"/>
                </a:solidFill>
              </a:rPr>
              <a:t>consistent</a:t>
            </a:r>
            <a:r>
              <a:rPr lang="en-US" dirty="0" smtClean="0"/>
              <a:t> and </a:t>
            </a:r>
            <a:r>
              <a:rPr lang="en-US" dirty="0" smtClean="0">
                <a:solidFill>
                  <a:srgbClr val="006699"/>
                </a:solidFill>
              </a:rPr>
              <a:t>minimal</a:t>
            </a:r>
            <a:r>
              <a:rPr lang="en-US" dirty="0" smtClean="0"/>
              <a:t> decision rule</a:t>
            </a:r>
            <a:endParaRPr lang="pl-PL" dirty="0"/>
          </a:p>
        </p:txBody>
      </p:sp>
      <p:sp>
        <p:nvSpPr>
          <p:cNvPr id="3" name="Symbol zastępczy zawartości 2"/>
          <p:cNvSpPr>
            <a:spLocks noGrp="1"/>
          </p:cNvSpPr>
          <p:nvPr>
            <p:ph idx="1"/>
          </p:nvPr>
        </p:nvSpPr>
        <p:spPr/>
        <p:txBody>
          <a:bodyPr/>
          <a:lstStyle/>
          <a:p>
            <a:r>
              <a:rPr lang="en-US" dirty="0" smtClean="0"/>
              <a:t>size of the </a:t>
            </a:r>
            <a:r>
              <a:rPr lang="pl-PL" dirty="0" err="1" smtClean="0">
                <a:solidFill>
                  <a:schemeClr val="bg2"/>
                </a:solidFill>
              </a:rPr>
              <a:t>minimal</a:t>
            </a:r>
            <a:r>
              <a:rPr lang="pl-PL" dirty="0" smtClean="0">
                <a:solidFill>
                  <a:schemeClr val="bg2"/>
                </a:solidFill>
              </a:rPr>
              <a:t> </a:t>
            </a:r>
            <a:r>
              <a:rPr lang="pl-PL" dirty="0" err="1" smtClean="0">
                <a:solidFill>
                  <a:schemeClr val="bg2"/>
                </a:solidFill>
              </a:rPr>
              <a:t>rules</a:t>
            </a:r>
            <a:r>
              <a:rPr lang="pl-PL" dirty="0" smtClean="0">
                <a:solidFill>
                  <a:schemeClr val="bg2"/>
                </a:solidFill>
              </a:rPr>
              <a:t> </a:t>
            </a:r>
            <a:r>
              <a:rPr lang="en-US" dirty="0" smtClean="0"/>
              <a:t>set can be exponential with respect to the size of the training set</a:t>
            </a:r>
            <a:r>
              <a:rPr lang="pl-PL" dirty="0" smtClean="0"/>
              <a:t> - </a:t>
            </a:r>
            <a:r>
              <a:rPr lang="en-US" dirty="0" smtClean="0"/>
              <a:t>rule set that is not necessarily complete</a:t>
            </a:r>
            <a:endParaRPr lang="pl-PL" dirty="0" smtClean="0"/>
          </a:p>
          <a:p>
            <a:r>
              <a:rPr lang="en-US" dirty="0" smtClean="0">
                <a:solidFill>
                  <a:srgbClr val="006699"/>
                </a:solidFill>
              </a:rPr>
              <a:t>memory based </a:t>
            </a:r>
            <a:r>
              <a:rPr lang="en-US" dirty="0" smtClean="0"/>
              <a:t>(</a:t>
            </a:r>
            <a:r>
              <a:rPr lang="en-US" dirty="0" smtClean="0">
                <a:solidFill>
                  <a:schemeClr val="bg2"/>
                </a:solidFill>
              </a:rPr>
              <a:t>lazy</a:t>
            </a:r>
            <a:r>
              <a:rPr lang="en-US" dirty="0" smtClean="0"/>
              <a:t> concept induction)</a:t>
            </a:r>
            <a:r>
              <a:rPr lang="pl-PL" dirty="0" smtClean="0"/>
              <a:t> - </a:t>
            </a:r>
            <a:r>
              <a:rPr lang="en-US" dirty="0" smtClean="0"/>
              <a:t>do not require calculation of the decision rule set before classification of new objects</a:t>
            </a:r>
            <a:endParaRPr lang="pl-PL" dirty="0" smtClean="0"/>
          </a:p>
          <a:p>
            <a:r>
              <a:rPr lang="en-US" dirty="0" smtClean="0"/>
              <a:t>generates only decision </a:t>
            </a:r>
            <a:r>
              <a:rPr lang="en-US" dirty="0" smtClean="0">
                <a:solidFill>
                  <a:schemeClr val="bg2"/>
                </a:solidFill>
              </a:rPr>
              <a:t>rules relevant for a new test object </a:t>
            </a:r>
            <a:r>
              <a:rPr lang="en-US" dirty="0" smtClean="0"/>
              <a:t>and then classifies it like algorithms generating rules in advance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2780928"/>
            <a:ext cx="7488237" cy="1584176"/>
          </a:xfrm>
        </p:spPr>
        <p:txBody>
          <a:bodyPr/>
          <a:lstStyle/>
          <a:p>
            <a:pPr lvl="1">
              <a:spcBef>
                <a:spcPts val="0"/>
              </a:spcBef>
              <a:spcAft>
                <a:spcPts val="0"/>
              </a:spcAft>
              <a:tabLst>
                <a:tab pos="0" algn="l"/>
                <a:tab pos="1828800" algn="l"/>
                <a:tab pos="2741613" algn="l"/>
                <a:tab pos="3657600" algn="l"/>
                <a:tab pos="4572000" algn="l"/>
                <a:tab pos="5484813" algn="l"/>
                <a:tab pos="6399213" algn="l"/>
                <a:tab pos="7315200" algn="l"/>
                <a:tab pos="8229600" algn="l"/>
                <a:tab pos="9144000" algn="l"/>
                <a:tab pos="10058400" algn="l"/>
              </a:tabLst>
            </a:pPr>
            <a:r>
              <a:rPr lang="pl-PL" dirty="0" err="1" smtClean="0">
                <a:latin typeface="Calibri Light" pitchFamily="34" charset="0"/>
              </a:rPr>
              <a:t>Instance</a:t>
            </a:r>
            <a:r>
              <a:rPr lang="pl-PL" dirty="0" smtClean="0">
                <a:latin typeface="Calibri Light" pitchFamily="34" charset="0"/>
              </a:rPr>
              <a:t> </a:t>
            </a:r>
            <a:r>
              <a:rPr lang="pl-PL" dirty="0" err="1" smtClean="0">
                <a:latin typeface="Calibri Light" pitchFamily="34" charset="0"/>
              </a:rPr>
              <a:t>Based</a:t>
            </a:r>
            <a:r>
              <a:rPr lang="pl-PL" dirty="0" smtClean="0">
                <a:latin typeface="Calibri Light" pitchFamily="34" charset="0"/>
              </a:rPr>
              <a:t> Learning (IBL):</a:t>
            </a:r>
            <a:br>
              <a:rPr lang="pl-PL" dirty="0" smtClean="0">
                <a:latin typeface="Calibri Light" pitchFamily="34" charset="0"/>
              </a:rPr>
            </a:br>
            <a:r>
              <a:rPr lang="pl-PL" sz="2000" dirty="0" err="1" smtClean="0">
                <a:solidFill>
                  <a:srgbClr val="006699"/>
                </a:solidFill>
                <a:latin typeface="Calibri Light" pitchFamily="34" charset="0"/>
                <a:ea typeface="Gothic" pitchFamily="2"/>
                <a:cs typeface="Lucidasans" pitchFamily="2"/>
              </a:rPr>
              <a:t>lazy</a:t>
            </a:r>
            <a:r>
              <a:rPr lang="pl-PL" sz="2000" dirty="0" smtClean="0">
                <a:solidFill>
                  <a:srgbClr val="006699"/>
                </a:solidFill>
                <a:latin typeface="Calibri Light" pitchFamily="34" charset="0"/>
                <a:ea typeface="Gothic" pitchFamily="2"/>
                <a:cs typeface="Lucidasans" pitchFamily="2"/>
              </a:rPr>
              <a:t> </a:t>
            </a:r>
            <a:r>
              <a:rPr lang="pl-PL" sz="2000" dirty="0" err="1" smtClean="0">
                <a:solidFill>
                  <a:srgbClr val="006699"/>
                </a:solidFill>
                <a:latin typeface="Calibri Light" pitchFamily="34" charset="0"/>
                <a:ea typeface="Gothic" pitchFamily="2"/>
                <a:cs typeface="Lucidasans" pitchFamily="2"/>
              </a:rPr>
              <a:t>rule</a:t>
            </a:r>
            <a:r>
              <a:rPr lang="pl-PL" sz="2000" dirty="0" smtClean="0">
                <a:solidFill>
                  <a:srgbClr val="006699"/>
                </a:solidFill>
                <a:latin typeface="Calibri Light" pitchFamily="34" charset="0"/>
                <a:ea typeface="Gothic" pitchFamily="2"/>
                <a:cs typeface="Lucidasans" pitchFamily="2"/>
              </a:rPr>
              <a:t> </a:t>
            </a:r>
            <a:r>
              <a:rPr lang="pl-PL" sz="2000" dirty="0" err="1" smtClean="0">
                <a:solidFill>
                  <a:srgbClr val="006699"/>
                </a:solidFill>
                <a:latin typeface="Calibri Light" pitchFamily="34" charset="0"/>
                <a:ea typeface="Gothic" pitchFamily="2"/>
                <a:cs typeface="Lucidasans" pitchFamily="2"/>
              </a:rPr>
              <a:t>induction</a:t>
            </a:r>
            <a:r>
              <a:rPr lang="pl-PL" sz="2000" dirty="0" smtClean="0">
                <a:solidFill>
                  <a:srgbClr val="006699"/>
                </a:solidFill>
                <a:latin typeface="Calibri Light" pitchFamily="34" charset="0"/>
                <a:ea typeface="Gothic" pitchFamily="2"/>
                <a:cs typeface="Lucidasans" pitchFamily="2"/>
              </a:rPr>
              <a:t> </a:t>
            </a:r>
            <a:r>
              <a:rPr lang="pl-PL" sz="2000" dirty="0" err="1" smtClean="0">
                <a:solidFill>
                  <a:srgbClr val="006699"/>
                </a:solidFill>
                <a:latin typeface="Calibri Light" pitchFamily="34" charset="0"/>
                <a:ea typeface="Gothic" pitchFamily="2"/>
                <a:cs typeface="Lucidasans" pitchFamily="2"/>
              </a:rPr>
              <a:t>approach</a:t>
            </a:r>
            <a:r>
              <a:rPr lang="pl-PL" sz="2000" dirty="0" smtClean="0">
                <a:solidFill>
                  <a:srgbClr val="006699"/>
                </a:solidFill>
                <a:latin typeface="Calibri Light" pitchFamily="34" charset="0"/>
                <a:ea typeface="Gothic" pitchFamily="2"/>
                <a:cs typeface="Lucidasans" pitchFamily="2"/>
              </a:rPr>
              <a:t> (</a:t>
            </a:r>
            <a:r>
              <a:rPr lang="pl-PL" sz="2000" dirty="0" err="1" smtClean="0">
                <a:solidFill>
                  <a:srgbClr val="006699"/>
                </a:solidFill>
                <a:latin typeface="Calibri Light" pitchFamily="34" charset="0"/>
                <a:ea typeface="Gothic" pitchFamily="2"/>
                <a:cs typeface="Lucidasans" pitchFamily="2"/>
              </a:rPr>
              <a:t>kNN</a:t>
            </a:r>
            <a:r>
              <a:rPr lang="pl-PL" sz="2000" dirty="0" smtClean="0">
                <a:solidFill>
                  <a:srgbClr val="006699"/>
                </a:solidFill>
                <a:latin typeface="Calibri Light" pitchFamily="34" charset="0"/>
                <a:ea typeface="Gothic" pitchFamily="2"/>
                <a:cs typeface="Lucidasans" pitchFamily="2"/>
              </a:rPr>
              <a:t>)</a:t>
            </a:r>
            <a:br>
              <a:rPr lang="pl-PL" sz="2000" dirty="0" smtClean="0">
                <a:solidFill>
                  <a:srgbClr val="006699"/>
                </a:solidFill>
                <a:latin typeface="Calibri Light" pitchFamily="34" charset="0"/>
                <a:ea typeface="Gothic" pitchFamily="2"/>
                <a:cs typeface="Lucidasans" pitchFamily="2"/>
              </a:rPr>
            </a:br>
            <a:r>
              <a:rPr lang="pl-PL" sz="2000" dirty="0" err="1" smtClean="0">
                <a:solidFill>
                  <a:srgbClr val="006699"/>
                </a:solidFill>
                <a:latin typeface="Calibri Light" pitchFamily="34" charset="0"/>
                <a:ea typeface="Gothic" pitchFamily="2"/>
                <a:cs typeface="Lucidasans" pitchFamily="2"/>
              </a:rPr>
              <a:t>Bayesian</a:t>
            </a:r>
            <a:r>
              <a:rPr lang="pl-PL" sz="2000" dirty="0" smtClean="0">
                <a:solidFill>
                  <a:srgbClr val="006699"/>
                </a:solidFill>
                <a:latin typeface="Calibri Light" pitchFamily="34" charset="0"/>
                <a:ea typeface="Gothic" pitchFamily="2"/>
                <a:cs typeface="Lucidasans" pitchFamily="2"/>
              </a:rPr>
              <a:t> learning</a:t>
            </a:r>
            <a:r>
              <a:rPr lang="pl-PL" sz="2000" dirty="0" smtClean="0">
                <a:solidFill>
                  <a:srgbClr val="000000"/>
                </a:solidFill>
                <a:latin typeface="Calibri Light" pitchFamily="34" charset="0"/>
                <a:ea typeface="Gothic" pitchFamily="2"/>
                <a:cs typeface="Lucidasans" pitchFamily="2"/>
              </a:rPr>
              <a:t/>
            </a:r>
            <a:br>
              <a:rPr lang="pl-PL" sz="2000" dirty="0" smtClean="0">
                <a:solidFill>
                  <a:srgbClr val="000000"/>
                </a:solidFill>
                <a:latin typeface="Calibri Light" pitchFamily="34" charset="0"/>
                <a:ea typeface="Gothic" pitchFamily="2"/>
                <a:cs typeface="Lucidasans" pitchFamily="2"/>
              </a:rPr>
            </a:br>
            <a:endParaRPr lang="pl-PL"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20483" name="Rectangle 2"/>
          <p:cNvSpPr>
            <a:spLocks noGrp="1" noChangeArrowheads="1"/>
          </p:cNvSpPr>
          <p:nvPr>
            <p:ph type="title"/>
          </p:nvPr>
        </p:nvSpPr>
        <p:spPr/>
        <p:txBody>
          <a:bodyPr/>
          <a:lstStyle/>
          <a:p>
            <a:pPr eaLnBrk="1" hangingPunct="1"/>
            <a:r>
              <a:rPr lang="pl-PL" smtClean="0"/>
              <a:t>Klasyfikatory kNN </a:t>
            </a:r>
          </a:p>
        </p:txBody>
      </p:sp>
      <p:sp>
        <p:nvSpPr>
          <p:cNvPr id="20484" name="Rectangle 3"/>
          <p:cNvSpPr>
            <a:spLocks noGrp="1" noChangeArrowheads="1"/>
          </p:cNvSpPr>
          <p:nvPr>
            <p:ph type="body" idx="1"/>
          </p:nvPr>
        </p:nvSpPr>
        <p:spPr/>
        <p:txBody>
          <a:bodyPr/>
          <a:lstStyle/>
          <a:p>
            <a:pPr marL="457200" indent="-457200" eaLnBrk="1" hangingPunct="1">
              <a:buFont typeface="Georgia" pitchFamily="18" charset="0"/>
              <a:buAutoNum type="arabicPeriod"/>
            </a:pPr>
            <a:r>
              <a:rPr lang="pl-PL" sz="2400" smtClean="0"/>
              <a:t>Klasyfikator </a:t>
            </a:r>
            <a:r>
              <a:rPr lang="pl-PL" sz="2400" i="1" smtClean="0">
                <a:solidFill>
                  <a:srgbClr val="006699"/>
                </a:solidFill>
              </a:rPr>
              <a:t>kNN - klasyfikator k-najbliższych sąsiadów</a:t>
            </a:r>
            <a:r>
              <a:rPr lang="pl-PL" sz="2400" b="1" smtClean="0"/>
              <a:t> </a:t>
            </a:r>
            <a:r>
              <a:rPr lang="pl-PL" sz="2400" smtClean="0"/>
              <a:t>(ang. </a:t>
            </a:r>
            <a:r>
              <a:rPr lang="pl-PL" sz="2400" i="1" smtClean="0"/>
              <a:t>k-nearest neighbor classifier)</a:t>
            </a:r>
            <a:endParaRPr lang="pl-PL" sz="2400" smtClean="0"/>
          </a:p>
          <a:p>
            <a:pPr marL="457200" indent="-457200" eaLnBrk="1" hangingPunct="1">
              <a:buFont typeface="Georgia" pitchFamily="18" charset="0"/>
              <a:buAutoNum type="arabicPeriod"/>
            </a:pPr>
            <a:r>
              <a:rPr lang="pl-PL" sz="2400" smtClean="0"/>
              <a:t>Klasyfikacja nowych przypadków jest realizowana </a:t>
            </a:r>
            <a:br>
              <a:rPr lang="pl-PL" sz="2400" smtClean="0"/>
            </a:br>
            <a:r>
              <a:rPr lang="pl-PL" sz="2400" smtClean="0"/>
              <a:t>„</a:t>
            </a:r>
            <a:r>
              <a:rPr lang="pl-PL" sz="2400" smtClean="0">
                <a:solidFill>
                  <a:srgbClr val="006699"/>
                </a:solidFill>
              </a:rPr>
              <a:t>na bieżąco</a:t>
            </a:r>
            <a:r>
              <a:rPr lang="pl-PL" sz="2400" smtClean="0"/>
              <a:t>", tj. wtedy, gdy pojawia się potrzeba klasyfikacji nowego przypadku.</a:t>
            </a:r>
          </a:p>
          <a:p>
            <a:pPr marL="457200" indent="-457200" eaLnBrk="1" hangingPunct="1">
              <a:buFont typeface="Georgia" pitchFamily="18" charset="0"/>
              <a:buAutoNum type="arabicPeriod"/>
            </a:pPr>
            <a:r>
              <a:rPr lang="pl-PL" sz="2400" smtClean="0"/>
              <a:t>należy do grupy algorytmów opartych o </a:t>
            </a:r>
            <a:r>
              <a:rPr lang="pl-PL" sz="2400" smtClean="0">
                <a:solidFill>
                  <a:srgbClr val="006699"/>
                </a:solidFill>
              </a:rPr>
              <a:t>analizę przypadku</a:t>
            </a:r>
            <a:r>
              <a:rPr lang="pl-PL" sz="2400" smtClean="0"/>
              <a:t>. Algorytmy te prezentują swoją wiedzę o świecie w postaci </a:t>
            </a:r>
            <a:r>
              <a:rPr lang="pl-PL" sz="2400" smtClean="0">
                <a:solidFill>
                  <a:srgbClr val="006699"/>
                </a:solidFill>
              </a:rPr>
              <a:t>zbioru przypadków</a:t>
            </a:r>
            <a:r>
              <a:rPr lang="pl-PL" sz="2400" smtClean="0"/>
              <a:t> lub doświadczeń. </a:t>
            </a:r>
          </a:p>
          <a:p>
            <a:pPr marL="457200" indent="-457200" eaLnBrk="1" hangingPunct="1">
              <a:buFont typeface="Georgia" pitchFamily="18" charset="0"/>
              <a:buAutoNum type="arabicPeriod"/>
            </a:pPr>
            <a:r>
              <a:rPr lang="pl-PL" sz="2400" smtClean="0"/>
              <a:t>Idea klasyfikacji polega na metodach </a:t>
            </a:r>
            <a:r>
              <a:rPr lang="pl-PL" sz="2400" smtClean="0">
                <a:solidFill>
                  <a:srgbClr val="006699"/>
                </a:solidFill>
              </a:rPr>
              <a:t>wyszukiwania</a:t>
            </a:r>
            <a:r>
              <a:rPr lang="pl-PL" sz="2400" smtClean="0"/>
              <a:t> tych </a:t>
            </a:r>
            <a:r>
              <a:rPr lang="pl-PL" sz="2400" smtClean="0">
                <a:solidFill>
                  <a:srgbClr val="006699"/>
                </a:solidFill>
              </a:rPr>
              <a:t>zgromadzonych przypadków</a:t>
            </a:r>
            <a:r>
              <a:rPr lang="pl-PL" sz="2400" smtClean="0"/>
              <a:t>, które mogą być zastosowane do klasyfikacji nowych sytuacji.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21507" name="Rectangle 2"/>
          <p:cNvSpPr>
            <a:spLocks noGrp="1" noChangeArrowheads="1"/>
          </p:cNvSpPr>
          <p:nvPr>
            <p:ph type="title"/>
          </p:nvPr>
        </p:nvSpPr>
        <p:spPr/>
        <p:txBody>
          <a:bodyPr/>
          <a:lstStyle/>
          <a:p>
            <a:pPr eaLnBrk="1" hangingPunct="1"/>
            <a:r>
              <a:rPr lang="pl-PL" smtClean="0"/>
              <a:t>kNN - przykład</a:t>
            </a:r>
          </a:p>
        </p:txBody>
      </p:sp>
      <p:sp>
        <p:nvSpPr>
          <p:cNvPr id="21508" name="Rectangle 3"/>
          <p:cNvSpPr>
            <a:spLocks noGrp="1" noChangeArrowheads="1"/>
          </p:cNvSpPr>
          <p:nvPr>
            <p:ph type="body" idx="1"/>
          </p:nvPr>
        </p:nvSpPr>
        <p:spPr>
          <a:xfrm>
            <a:off x="250825" y="1125538"/>
            <a:ext cx="8713788" cy="1079500"/>
          </a:xfrm>
        </p:spPr>
        <p:txBody>
          <a:bodyPr/>
          <a:lstStyle/>
          <a:p>
            <a:pPr eaLnBrk="1" hangingPunct="1"/>
            <a:r>
              <a:rPr lang="pl-PL" sz="2000" smtClean="0"/>
              <a:t>Mamy przypadki dodatnie i ujemne oraz nowy punkt, oznaczony na czerwono. Zadanie polega na zaklasyfikowaniu nowego obiektu do plusów lub minusów, na bazie tego, z kim sąsiaduje. </a:t>
            </a:r>
          </a:p>
        </p:txBody>
      </p:sp>
      <p:pic>
        <p:nvPicPr>
          <p:cNvPr id="21509" name="Picture 4"/>
          <p:cNvPicPr>
            <a:picLocks noChangeAspect="1" noChangeArrowheads="1"/>
          </p:cNvPicPr>
          <p:nvPr/>
        </p:nvPicPr>
        <p:blipFill>
          <a:blip r:embed="rId2" cstate="print"/>
          <a:srcRect/>
          <a:stretch>
            <a:fillRect/>
          </a:stretch>
        </p:blipFill>
        <p:spPr bwMode="auto">
          <a:xfrm>
            <a:off x="0" y="2322513"/>
            <a:ext cx="4427538" cy="3167062"/>
          </a:xfrm>
          <a:prstGeom prst="rect">
            <a:avLst/>
          </a:prstGeom>
          <a:noFill/>
          <a:ln w="9525">
            <a:noFill/>
            <a:miter lim="800000"/>
            <a:headEnd/>
            <a:tailEnd/>
          </a:ln>
        </p:spPr>
      </p:pic>
      <p:sp>
        <p:nvSpPr>
          <p:cNvPr id="21510" name="Rectangle 5"/>
          <p:cNvSpPr>
            <a:spLocks noChangeArrowheads="1"/>
          </p:cNvSpPr>
          <p:nvPr/>
        </p:nvSpPr>
        <p:spPr bwMode="auto">
          <a:xfrm>
            <a:off x="179388" y="5589588"/>
            <a:ext cx="8713787" cy="1006475"/>
          </a:xfrm>
          <a:prstGeom prst="rect">
            <a:avLst/>
          </a:prstGeom>
          <a:noFill/>
          <a:ln w="9525">
            <a:noFill/>
            <a:miter lim="800000"/>
            <a:headEnd/>
            <a:tailEnd/>
          </a:ln>
        </p:spPr>
        <p:txBody>
          <a:bodyPr anchor="ctr">
            <a:spAutoFit/>
          </a:bodyPr>
          <a:lstStyle/>
          <a:p>
            <a:pPr marL="342900" indent="-342900">
              <a:buFontTx/>
              <a:buAutoNum type="arabicPeriod" startAt="3"/>
            </a:pPr>
            <a:r>
              <a:rPr lang="pl-PL" sz="2000">
                <a:latin typeface="Calibri" pitchFamily="34" charset="0"/>
              </a:rPr>
              <a:t>Zwiększmy dalej </a:t>
            </a:r>
            <a:r>
              <a:rPr lang="pl-PL" sz="2000">
                <a:solidFill>
                  <a:srgbClr val="006699"/>
                </a:solidFill>
                <a:latin typeface="Calibri" pitchFamily="34" charset="0"/>
              </a:rPr>
              <a:t>liczbę najbliższych sąsiadów, do pięciu</a:t>
            </a:r>
            <a:r>
              <a:rPr lang="pl-PL" sz="2000">
                <a:latin typeface="Calibri" pitchFamily="34" charset="0"/>
              </a:rPr>
              <a:t>. Są to przypadki znajdujące się wewnątrz kółka na rysunku. Jest tam przewaga minusów, więc nowy przypadek oceniamy jako minus. </a:t>
            </a:r>
          </a:p>
        </p:txBody>
      </p:sp>
      <p:sp>
        <p:nvSpPr>
          <p:cNvPr id="21511" name="Rectangle 7"/>
          <p:cNvSpPr>
            <a:spLocks noChangeArrowheads="1"/>
          </p:cNvSpPr>
          <p:nvPr/>
        </p:nvSpPr>
        <p:spPr bwMode="auto">
          <a:xfrm>
            <a:off x="4356100" y="2286000"/>
            <a:ext cx="4679950" cy="1616075"/>
          </a:xfrm>
          <a:prstGeom prst="rect">
            <a:avLst/>
          </a:prstGeom>
          <a:noFill/>
          <a:ln w="9525">
            <a:noFill/>
            <a:miter lim="800000"/>
            <a:headEnd/>
            <a:tailEnd/>
          </a:ln>
        </p:spPr>
        <p:txBody>
          <a:bodyPr anchor="ctr">
            <a:spAutoFit/>
          </a:bodyPr>
          <a:lstStyle/>
          <a:p>
            <a:pPr marL="342900" indent="-342900">
              <a:buFontTx/>
              <a:buAutoNum type="arabicPeriod"/>
            </a:pPr>
            <a:r>
              <a:rPr lang="pl-PL" sz="2000">
                <a:latin typeface="Calibri" pitchFamily="34" charset="0"/>
              </a:rPr>
              <a:t>Zacznijmy od rozpatrzenia przypadku </a:t>
            </a:r>
            <a:r>
              <a:rPr lang="pl-PL" sz="2000">
                <a:solidFill>
                  <a:srgbClr val="006699"/>
                </a:solidFill>
                <a:latin typeface="Calibri" pitchFamily="34" charset="0"/>
              </a:rPr>
              <a:t>jednego, najbliższego sąsiada</a:t>
            </a:r>
            <a:r>
              <a:rPr lang="pl-PL" sz="2000">
                <a:latin typeface="Calibri" pitchFamily="34" charset="0"/>
              </a:rPr>
              <a:t>. Widać, że najbliżej czerwonego punktu jest plus, tak więc nowy przypadek zostanie zaklasyfikowany do plusów. </a:t>
            </a:r>
          </a:p>
        </p:txBody>
      </p:sp>
      <p:sp>
        <p:nvSpPr>
          <p:cNvPr id="21512" name="Rectangle 8"/>
          <p:cNvSpPr>
            <a:spLocks noChangeArrowheads="1"/>
          </p:cNvSpPr>
          <p:nvPr/>
        </p:nvSpPr>
        <p:spPr bwMode="auto">
          <a:xfrm>
            <a:off x="4318000" y="4005263"/>
            <a:ext cx="4826000" cy="1616075"/>
          </a:xfrm>
          <a:prstGeom prst="rect">
            <a:avLst/>
          </a:prstGeom>
          <a:noFill/>
          <a:ln w="9525">
            <a:noFill/>
            <a:miter lim="800000"/>
            <a:headEnd/>
            <a:tailEnd/>
          </a:ln>
        </p:spPr>
        <p:txBody>
          <a:bodyPr anchor="ctr">
            <a:spAutoFit/>
          </a:bodyPr>
          <a:lstStyle/>
          <a:p>
            <a:pPr marL="342900" indent="-342900">
              <a:buFontTx/>
              <a:buAutoNum type="arabicPeriod" startAt="2"/>
            </a:pPr>
            <a:r>
              <a:rPr lang="pl-PL" sz="2000">
                <a:latin typeface="Calibri" pitchFamily="34" charset="0"/>
              </a:rPr>
              <a:t>Zwiększmy teraz liczbę </a:t>
            </a:r>
            <a:r>
              <a:rPr lang="pl-PL" sz="2000">
                <a:solidFill>
                  <a:srgbClr val="006699"/>
                </a:solidFill>
                <a:latin typeface="Calibri" pitchFamily="34" charset="0"/>
              </a:rPr>
              <a:t>najbliższych sąsiadów do dwóch</a:t>
            </a:r>
            <a:r>
              <a:rPr lang="pl-PL" sz="2000">
                <a:latin typeface="Calibri" pitchFamily="34" charset="0"/>
              </a:rPr>
              <a:t>. Niestety, jest kłopot, drugi sąsiad to minus, więc plusy i minusy występują w tej samej ilości, nikt nie ma przewagi.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22531" name="Rectangle 2"/>
          <p:cNvSpPr>
            <a:spLocks noGrp="1" noChangeArrowheads="1"/>
          </p:cNvSpPr>
          <p:nvPr>
            <p:ph type="title"/>
          </p:nvPr>
        </p:nvSpPr>
        <p:spPr/>
        <p:txBody>
          <a:bodyPr/>
          <a:lstStyle/>
          <a:p>
            <a:pPr eaLnBrk="1" hangingPunct="1"/>
            <a:r>
              <a:rPr lang="pl-PL" smtClean="0"/>
              <a:t>Regresja i kNN</a:t>
            </a:r>
          </a:p>
        </p:txBody>
      </p:sp>
      <p:sp>
        <p:nvSpPr>
          <p:cNvPr id="22532" name="Rectangle 3"/>
          <p:cNvSpPr>
            <a:spLocks noGrp="1" noChangeArrowheads="1"/>
          </p:cNvSpPr>
          <p:nvPr>
            <p:ph type="body" idx="1"/>
          </p:nvPr>
        </p:nvSpPr>
        <p:spPr>
          <a:xfrm>
            <a:off x="4643438" y="1268413"/>
            <a:ext cx="4321175" cy="3240087"/>
          </a:xfrm>
        </p:spPr>
        <p:txBody>
          <a:bodyPr/>
          <a:lstStyle/>
          <a:p>
            <a:pPr eaLnBrk="1" hangingPunct="1">
              <a:lnSpc>
                <a:spcPct val="80000"/>
              </a:lnSpc>
            </a:pPr>
            <a:r>
              <a:rPr lang="pl-PL" sz="1800" smtClean="0"/>
              <a:t>Mamy danych kilka "przykładowych" punktów, a podać musimy wartość </a:t>
            </a:r>
            <a:r>
              <a:rPr lang="pl-PL" sz="1800" i="1" smtClean="0"/>
              <a:t>y</a:t>
            </a:r>
            <a:r>
              <a:rPr lang="pl-PL" sz="1800" smtClean="0"/>
              <a:t> dla dowolnego </a:t>
            </a:r>
            <a:r>
              <a:rPr lang="pl-PL" sz="1800" i="1" smtClean="0"/>
              <a:t>x</a:t>
            </a:r>
            <a:r>
              <a:rPr lang="pl-PL" sz="1800" smtClean="0"/>
              <a:t>. </a:t>
            </a:r>
          </a:p>
          <a:p>
            <a:pPr eaLnBrk="1" hangingPunct="1">
              <a:lnSpc>
                <a:spcPct val="80000"/>
              </a:lnSpc>
            </a:pPr>
            <a:r>
              <a:rPr lang="pl-PL" sz="1800" smtClean="0">
                <a:solidFill>
                  <a:srgbClr val="006699"/>
                </a:solidFill>
              </a:rPr>
              <a:t>dla pojedynczego najbliższego sąsiada</a:t>
            </a:r>
            <a:r>
              <a:rPr lang="pl-PL" sz="1800" smtClean="0"/>
              <a:t>: Najbliżej nowego </a:t>
            </a:r>
            <a:r>
              <a:rPr lang="pl-PL" sz="1800" i="1" smtClean="0"/>
              <a:t>X</a:t>
            </a:r>
            <a:r>
              <a:rPr lang="pl-PL" sz="1800" smtClean="0"/>
              <a:t> znajduje się punkt o odciętej </a:t>
            </a:r>
            <a:r>
              <a:rPr lang="pl-PL" sz="1800" i="1" smtClean="0"/>
              <a:t>x</a:t>
            </a:r>
            <a:r>
              <a:rPr lang="pl-PL" sz="1800" i="1" baseline="-25000" smtClean="0"/>
              <a:t>4</a:t>
            </a:r>
            <a:r>
              <a:rPr lang="pl-PL" sz="1800" smtClean="0"/>
              <a:t>. Tak więc, jako wartość dla nowego </a:t>
            </a:r>
            <a:r>
              <a:rPr lang="pl-PL" sz="1800" i="1" smtClean="0"/>
              <a:t>X</a:t>
            </a:r>
            <a:r>
              <a:rPr lang="pl-PL" sz="1800" smtClean="0"/>
              <a:t> przyjęta będzie wartość (rzędna) odpowiadająca </a:t>
            </a:r>
            <a:r>
              <a:rPr lang="pl-PL" sz="1800" i="1" smtClean="0"/>
              <a:t>x</a:t>
            </a:r>
            <a:r>
              <a:rPr lang="pl-PL" sz="1800" i="1" baseline="-25000" smtClean="0"/>
              <a:t>4</a:t>
            </a:r>
            <a:r>
              <a:rPr lang="pl-PL" sz="1800" smtClean="0"/>
              <a:t>, czyli </a:t>
            </a:r>
            <a:r>
              <a:rPr lang="pl-PL" sz="1800" i="1" smtClean="0"/>
              <a:t>y</a:t>
            </a:r>
            <a:r>
              <a:rPr lang="pl-PL" sz="1800" i="1" baseline="-25000" smtClean="0"/>
              <a:t>4</a:t>
            </a:r>
            <a:r>
              <a:rPr lang="pl-PL" sz="1800" smtClean="0"/>
              <a:t>. Oznacza to, że dla jednego najbliższego sąsiada wynikiem jest</a:t>
            </a:r>
            <a:endParaRPr lang="pl-PL" sz="1800" i="1" smtClean="0"/>
          </a:p>
          <a:p>
            <a:pPr eaLnBrk="1" hangingPunct="1">
              <a:lnSpc>
                <a:spcPct val="80000"/>
              </a:lnSpc>
            </a:pPr>
            <a:r>
              <a:rPr lang="pl-PL" sz="1800" i="1" smtClean="0">
                <a:solidFill>
                  <a:srgbClr val="006699"/>
                </a:solidFill>
              </a:rPr>
              <a:t>Y = y</a:t>
            </a:r>
            <a:r>
              <a:rPr lang="pl-PL" sz="1800" i="1" baseline="-25000" smtClean="0">
                <a:solidFill>
                  <a:srgbClr val="006699"/>
                </a:solidFill>
              </a:rPr>
              <a:t>4</a:t>
            </a:r>
            <a:endParaRPr lang="pl-PL" sz="1800" baseline="-25000" smtClean="0">
              <a:solidFill>
                <a:srgbClr val="006699"/>
              </a:solidFill>
            </a:endParaRPr>
          </a:p>
        </p:txBody>
      </p:sp>
      <p:pic>
        <p:nvPicPr>
          <p:cNvPr id="22533" name="Picture 4"/>
          <p:cNvPicPr>
            <a:picLocks noChangeAspect="1" noChangeArrowheads="1"/>
          </p:cNvPicPr>
          <p:nvPr/>
        </p:nvPicPr>
        <p:blipFill>
          <a:blip r:embed="rId2" cstate="print"/>
          <a:srcRect/>
          <a:stretch>
            <a:fillRect/>
          </a:stretch>
        </p:blipFill>
        <p:spPr bwMode="auto">
          <a:xfrm>
            <a:off x="250825" y="1125538"/>
            <a:ext cx="4257675" cy="3190875"/>
          </a:xfrm>
          <a:prstGeom prst="rect">
            <a:avLst/>
          </a:prstGeom>
          <a:noFill/>
          <a:ln w="9525">
            <a:noFill/>
            <a:miter lim="800000"/>
            <a:headEnd/>
            <a:tailEnd/>
          </a:ln>
        </p:spPr>
      </p:pic>
      <p:sp>
        <p:nvSpPr>
          <p:cNvPr id="22534" name="Rectangle 5"/>
          <p:cNvSpPr>
            <a:spLocks noChangeArrowheads="1"/>
          </p:cNvSpPr>
          <p:nvPr/>
        </p:nvSpPr>
        <p:spPr bwMode="auto">
          <a:xfrm>
            <a:off x="179388" y="4365625"/>
            <a:ext cx="8748712" cy="2232025"/>
          </a:xfrm>
          <a:prstGeom prst="rect">
            <a:avLst/>
          </a:prstGeom>
          <a:noFill/>
          <a:ln w="9525">
            <a:noFill/>
            <a:miter lim="800000"/>
            <a:headEnd/>
            <a:tailEnd/>
          </a:ln>
        </p:spPr>
        <p:txBody>
          <a:bodyPr/>
          <a:lstStyle/>
          <a:p>
            <a:pPr>
              <a:lnSpc>
                <a:spcPct val="80000"/>
              </a:lnSpc>
              <a:spcBef>
                <a:spcPct val="50000"/>
              </a:spcBef>
              <a:buSzPct val="70000"/>
              <a:buFont typeface="Georgia" pitchFamily="18" charset="0"/>
              <a:buNone/>
            </a:pPr>
            <a:r>
              <a:rPr lang="pl-PL">
                <a:latin typeface="Calibri" pitchFamily="34" charset="0"/>
              </a:rPr>
              <a:t>dwóch najbliższych sąsiadów: szukamy dwóch punktów mających najbliżej do </a:t>
            </a:r>
            <a:r>
              <a:rPr lang="pl-PL" i="1">
                <a:latin typeface="Calibri" pitchFamily="34" charset="0"/>
              </a:rPr>
              <a:t>X</a:t>
            </a:r>
            <a:r>
              <a:rPr lang="pl-PL">
                <a:latin typeface="Calibri" pitchFamily="34" charset="0"/>
              </a:rPr>
              <a:t>. </a:t>
            </a:r>
            <a:br>
              <a:rPr lang="pl-PL">
                <a:latin typeface="Calibri" pitchFamily="34" charset="0"/>
              </a:rPr>
            </a:br>
            <a:r>
              <a:rPr lang="pl-PL">
                <a:latin typeface="Calibri" pitchFamily="34" charset="0"/>
              </a:rPr>
              <a:t>Są to punkty o wartościach rzędnych </a:t>
            </a:r>
            <a:r>
              <a:rPr lang="pl-PL" i="1">
                <a:latin typeface="Calibri" pitchFamily="34" charset="0"/>
              </a:rPr>
              <a:t>y</a:t>
            </a:r>
            <a:r>
              <a:rPr lang="pl-PL" i="1" baseline="-25000">
                <a:solidFill>
                  <a:srgbClr val="006699"/>
                </a:solidFill>
                <a:latin typeface="Calibri" pitchFamily="34" charset="0"/>
              </a:rPr>
              <a:t>3</a:t>
            </a:r>
            <a:r>
              <a:rPr lang="pl-PL">
                <a:latin typeface="Calibri" pitchFamily="34" charset="0"/>
              </a:rPr>
              <a:t> i </a:t>
            </a:r>
            <a:r>
              <a:rPr lang="pl-PL" i="1">
                <a:latin typeface="Calibri" pitchFamily="34" charset="0"/>
              </a:rPr>
              <a:t>y</a:t>
            </a:r>
            <a:r>
              <a:rPr lang="pl-PL" i="1" baseline="-25000">
                <a:solidFill>
                  <a:srgbClr val="006699"/>
                </a:solidFill>
                <a:latin typeface="Calibri" pitchFamily="34" charset="0"/>
              </a:rPr>
              <a:t>4</a:t>
            </a:r>
            <a:r>
              <a:rPr lang="pl-PL">
                <a:latin typeface="Calibri" pitchFamily="34" charset="0"/>
              </a:rPr>
              <a:t>. Biorąc </a:t>
            </a:r>
            <a:r>
              <a:rPr lang="pl-PL">
                <a:solidFill>
                  <a:srgbClr val="006699"/>
                </a:solidFill>
                <a:latin typeface="Calibri" pitchFamily="34" charset="0"/>
              </a:rPr>
              <a:t>średnią z dwóch wartości</a:t>
            </a:r>
            <a:r>
              <a:rPr lang="pl-PL">
                <a:latin typeface="Calibri" pitchFamily="34" charset="0"/>
              </a:rPr>
              <a:t>, otrzymujemy:</a:t>
            </a:r>
          </a:p>
          <a:p>
            <a:pPr>
              <a:lnSpc>
                <a:spcPct val="80000"/>
              </a:lnSpc>
              <a:spcBef>
                <a:spcPct val="50000"/>
              </a:spcBef>
              <a:buSzPct val="70000"/>
              <a:buFont typeface="Georgia" pitchFamily="18" charset="0"/>
              <a:buNone/>
            </a:pPr>
            <a:r>
              <a:rPr lang="pl-PL">
                <a:latin typeface="Calibri" pitchFamily="34" charset="0"/>
              </a:rPr>
              <a:t> </a:t>
            </a:r>
          </a:p>
          <a:p>
            <a:pPr>
              <a:lnSpc>
                <a:spcPct val="80000"/>
              </a:lnSpc>
              <a:spcBef>
                <a:spcPct val="50000"/>
              </a:spcBef>
              <a:buSzPct val="70000"/>
              <a:buFont typeface="Georgia" pitchFamily="18" charset="0"/>
              <a:buNone/>
            </a:pPr>
            <a:endParaRPr lang="pl-PL">
              <a:latin typeface="Calibri" pitchFamily="34" charset="0"/>
            </a:endParaRPr>
          </a:p>
          <a:p>
            <a:pPr>
              <a:lnSpc>
                <a:spcPct val="80000"/>
              </a:lnSpc>
              <a:spcBef>
                <a:spcPct val="50000"/>
              </a:spcBef>
              <a:buSzPct val="70000"/>
              <a:buFont typeface="Georgia" pitchFamily="18" charset="0"/>
              <a:buNone/>
            </a:pPr>
            <a:r>
              <a:rPr lang="pl-PL">
                <a:latin typeface="Calibri" pitchFamily="34" charset="0"/>
              </a:rPr>
              <a:t>W podobny sposób postępujemy przy dowolnej liczbie </a:t>
            </a:r>
            <a:r>
              <a:rPr lang="pl-PL" i="1">
                <a:latin typeface="Calibri" pitchFamily="34" charset="0"/>
              </a:rPr>
              <a:t>K</a:t>
            </a:r>
            <a:r>
              <a:rPr lang="pl-PL">
                <a:latin typeface="Calibri" pitchFamily="34" charset="0"/>
              </a:rPr>
              <a:t> najbliższych sąsiadów. Wartość Y zmiennej zależnej otrzymujemy jako </a:t>
            </a:r>
            <a:r>
              <a:rPr lang="pl-PL">
                <a:solidFill>
                  <a:srgbClr val="006699"/>
                </a:solidFill>
                <a:latin typeface="Calibri" pitchFamily="34" charset="0"/>
              </a:rPr>
              <a:t>średnią</a:t>
            </a:r>
            <a:r>
              <a:rPr lang="pl-PL">
                <a:latin typeface="Calibri" pitchFamily="34" charset="0"/>
              </a:rPr>
              <a:t> z wartości zmiennej zależnej dla </a:t>
            </a:r>
            <a:r>
              <a:rPr lang="pl-PL" i="1">
                <a:latin typeface="Calibri" pitchFamily="34" charset="0"/>
              </a:rPr>
              <a:t>K</a:t>
            </a:r>
            <a:r>
              <a:rPr lang="pl-PL">
                <a:latin typeface="Calibri" pitchFamily="34" charset="0"/>
              </a:rPr>
              <a:t> punktów o wartościach zmiennych niezależnych X najbliższych </a:t>
            </a:r>
            <a:r>
              <a:rPr lang="pl-PL" i="1">
                <a:latin typeface="Calibri" pitchFamily="34" charset="0"/>
              </a:rPr>
              <a:t>nowemu</a:t>
            </a:r>
            <a:r>
              <a:rPr lang="pl-PL">
                <a:latin typeface="Calibri" pitchFamily="34" charset="0"/>
              </a:rPr>
              <a:t> X-owi.</a:t>
            </a:r>
          </a:p>
        </p:txBody>
      </p:sp>
      <p:pic>
        <p:nvPicPr>
          <p:cNvPr id="22535" name="Picture 7"/>
          <p:cNvPicPr>
            <a:picLocks noChangeAspect="1" noChangeArrowheads="1"/>
          </p:cNvPicPr>
          <p:nvPr/>
        </p:nvPicPr>
        <p:blipFill>
          <a:blip r:embed="rId3" cstate="print"/>
          <a:srcRect/>
          <a:stretch>
            <a:fillRect/>
          </a:stretch>
        </p:blipFill>
        <p:spPr bwMode="auto">
          <a:xfrm>
            <a:off x="3708400" y="4941888"/>
            <a:ext cx="1219200"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28675" name="Rectangle 2"/>
          <p:cNvSpPr>
            <a:spLocks noGrp="1" noChangeArrowheads="1"/>
          </p:cNvSpPr>
          <p:nvPr>
            <p:ph type="title"/>
          </p:nvPr>
        </p:nvSpPr>
        <p:spPr/>
        <p:txBody>
          <a:bodyPr/>
          <a:lstStyle/>
          <a:p>
            <a:pPr eaLnBrk="1" hangingPunct="1"/>
            <a:r>
              <a:rPr lang="pl-PL" sz="2400" smtClean="0"/>
              <a:t>Problemy związane z klasyfikatorem kNN:</a:t>
            </a:r>
          </a:p>
        </p:txBody>
      </p:sp>
      <p:sp>
        <p:nvSpPr>
          <p:cNvPr id="28676" name="Rectangle 9"/>
          <p:cNvSpPr>
            <a:spLocks noChangeArrowheads="1"/>
          </p:cNvSpPr>
          <p:nvPr/>
        </p:nvSpPr>
        <p:spPr bwMode="auto">
          <a:xfrm>
            <a:off x="250825" y="1196975"/>
            <a:ext cx="8713788" cy="4656138"/>
          </a:xfrm>
          <a:prstGeom prst="rect">
            <a:avLst/>
          </a:prstGeom>
          <a:noFill/>
          <a:ln w="9525">
            <a:noFill/>
            <a:miter lim="800000"/>
            <a:headEnd/>
            <a:tailEnd/>
          </a:ln>
        </p:spPr>
        <p:txBody>
          <a:bodyPr>
            <a:spAutoFit/>
          </a:bodyPr>
          <a:lstStyle/>
          <a:p>
            <a:pPr marL="719138" lvl="1" indent="-261938">
              <a:spcBef>
                <a:spcPct val="50000"/>
              </a:spcBef>
              <a:buFont typeface="Georgia" pitchFamily="18" charset="0"/>
              <a:buChar char="»"/>
            </a:pPr>
            <a:r>
              <a:rPr lang="pl-PL" sz="2400">
                <a:latin typeface="Calibri" pitchFamily="34" charset="0"/>
              </a:rPr>
              <a:t>jak zdefiniować punkt „</a:t>
            </a:r>
            <a:r>
              <a:rPr lang="pl-PL" sz="2400">
                <a:solidFill>
                  <a:srgbClr val="006699"/>
                </a:solidFill>
                <a:latin typeface="Calibri" pitchFamily="34" charset="0"/>
              </a:rPr>
              <a:t>najbliższy</a:t>
            </a:r>
            <a:r>
              <a:rPr lang="pl-PL" sz="2400">
                <a:latin typeface="Calibri" pitchFamily="34" charset="0"/>
              </a:rPr>
              <a:t>" nowemu przykładowi X? </a:t>
            </a:r>
          </a:p>
          <a:p>
            <a:pPr marL="719138" lvl="1" indent="-261938">
              <a:spcBef>
                <a:spcPct val="50000"/>
              </a:spcBef>
              <a:buFont typeface="Georgia" pitchFamily="18" charset="0"/>
              <a:buChar char="»"/>
            </a:pPr>
            <a:r>
              <a:rPr lang="pl-PL" sz="2400">
                <a:latin typeface="Calibri" pitchFamily="34" charset="0"/>
              </a:rPr>
              <a:t>problemem </a:t>
            </a:r>
            <a:r>
              <a:rPr lang="pl-PL" sz="2400">
                <a:solidFill>
                  <a:srgbClr val="006699"/>
                </a:solidFill>
                <a:latin typeface="Calibri" pitchFamily="34" charset="0"/>
              </a:rPr>
              <a:t>transformacji</a:t>
            </a:r>
            <a:r>
              <a:rPr lang="pl-PL" sz="2400">
                <a:latin typeface="Calibri" pitchFamily="34" charset="0"/>
              </a:rPr>
              <a:t>:  Jak przetransformować przykład do punktu w przestrzeni wzorców?</a:t>
            </a:r>
          </a:p>
          <a:p>
            <a:pPr marL="271463" indent="-271463">
              <a:spcBef>
                <a:spcPct val="50000"/>
              </a:spcBef>
              <a:buSzPct val="70000"/>
              <a:buFont typeface="Georgia" pitchFamily="18" charset="0"/>
              <a:buNone/>
            </a:pPr>
            <a:r>
              <a:rPr lang="pl-PL" sz="2400">
                <a:solidFill>
                  <a:srgbClr val="006699"/>
                </a:solidFill>
                <a:latin typeface="Calibri" pitchFamily="34" charset="0"/>
              </a:rPr>
              <a:t>definicja funkcji odległości</a:t>
            </a:r>
            <a:r>
              <a:rPr lang="pl-PL" sz="2400">
                <a:latin typeface="Calibri" pitchFamily="34" charset="0"/>
              </a:rPr>
              <a:t>: </a:t>
            </a:r>
          </a:p>
          <a:p>
            <a:pPr marL="271463" indent="-271463">
              <a:spcBef>
                <a:spcPct val="50000"/>
              </a:spcBef>
              <a:buSzPct val="70000"/>
              <a:buFont typeface="Georgia" pitchFamily="18" charset="0"/>
              <a:buChar char="—"/>
            </a:pPr>
            <a:r>
              <a:rPr lang="pl-PL" sz="2400">
                <a:latin typeface="Calibri" pitchFamily="34" charset="0"/>
              </a:rPr>
              <a:t>klasyfikatory kNN stosują najczęściej </a:t>
            </a:r>
            <a:r>
              <a:rPr lang="pl-PL" sz="2400">
                <a:solidFill>
                  <a:srgbClr val="006699"/>
                </a:solidFill>
                <a:latin typeface="Calibri" pitchFamily="34" charset="0"/>
              </a:rPr>
              <a:t>euklidesową</a:t>
            </a:r>
            <a:r>
              <a:rPr lang="pl-PL" sz="2400">
                <a:latin typeface="Calibri" pitchFamily="34" charset="0"/>
              </a:rPr>
              <a:t> miarę odległości, czyli po prostu odległość geometryczna w przestrzeni wielowymiarowej. </a:t>
            </a:r>
          </a:p>
          <a:p>
            <a:pPr marL="271463" indent="-271463">
              <a:spcBef>
                <a:spcPct val="50000"/>
              </a:spcBef>
              <a:buSzPct val="70000"/>
              <a:buFont typeface="Georgia" pitchFamily="18" charset="0"/>
              <a:buNone/>
            </a:pPr>
            <a:r>
              <a:rPr lang="pl-PL" sz="2400">
                <a:latin typeface="Calibri" pitchFamily="34" charset="0"/>
              </a:rPr>
              <a:t>				</a:t>
            </a:r>
            <a:r>
              <a:rPr lang="pl-PL" sz="2400" i="1">
                <a:solidFill>
                  <a:srgbClr val="006699"/>
                </a:solidFill>
                <a:latin typeface="Calibri" pitchFamily="34" charset="0"/>
              </a:rPr>
              <a:t>odległość(x,y) = {</a:t>
            </a:r>
            <a:r>
              <a:rPr lang="el-GR" sz="2400" i="1">
                <a:solidFill>
                  <a:srgbClr val="006699"/>
                </a:solidFill>
                <a:latin typeface="Calibri" pitchFamily="34" charset="0"/>
              </a:rPr>
              <a:t>Σ</a:t>
            </a:r>
            <a:r>
              <a:rPr lang="pl-PL" sz="2400" i="1" baseline="-25000">
                <a:solidFill>
                  <a:srgbClr val="006699"/>
                </a:solidFill>
                <a:latin typeface="Calibri" pitchFamily="34" charset="0"/>
              </a:rPr>
              <a:t>i</a:t>
            </a:r>
            <a:r>
              <a:rPr lang="pl-PL" sz="2400" i="1">
                <a:solidFill>
                  <a:srgbClr val="006699"/>
                </a:solidFill>
                <a:latin typeface="Calibri" pitchFamily="34" charset="0"/>
              </a:rPr>
              <a:t> (x</a:t>
            </a:r>
            <a:r>
              <a:rPr lang="pl-PL" sz="2400" i="1" baseline="-25000">
                <a:solidFill>
                  <a:srgbClr val="006699"/>
                </a:solidFill>
                <a:latin typeface="Calibri" pitchFamily="34" charset="0"/>
              </a:rPr>
              <a:t>i</a:t>
            </a:r>
            <a:r>
              <a:rPr lang="pl-PL" sz="2400" i="1">
                <a:solidFill>
                  <a:srgbClr val="006699"/>
                </a:solidFill>
                <a:latin typeface="Calibri" pitchFamily="34" charset="0"/>
              </a:rPr>
              <a:t> - y</a:t>
            </a:r>
            <a:r>
              <a:rPr lang="pl-PL" sz="2400" i="1" baseline="-25000">
                <a:solidFill>
                  <a:srgbClr val="006699"/>
                </a:solidFill>
                <a:latin typeface="Calibri" pitchFamily="34" charset="0"/>
              </a:rPr>
              <a:t>i</a:t>
            </a:r>
            <a:r>
              <a:rPr lang="pl-PL" sz="2400" i="1">
                <a:solidFill>
                  <a:srgbClr val="006699"/>
                </a:solidFill>
                <a:latin typeface="Calibri" pitchFamily="34" charset="0"/>
              </a:rPr>
              <a:t>)</a:t>
            </a:r>
            <a:r>
              <a:rPr lang="pl-PL" sz="2400" i="1" baseline="30000">
                <a:solidFill>
                  <a:srgbClr val="006699"/>
                </a:solidFill>
                <a:latin typeface="Calibri" pitchFamily="34" charset="0"/>
              </a:rPr>
              <a:t>2</a:t>
            </a:r>
            <a:r>
              <a:rPr lang="pl-PL" sz="2400" i="1">
                <a:solidFill>
                  <a:srgbClr val="006699"/>
                </a:solidFill>
                <a:latin typeface="Calibri" pitchFamily="34" charset="0"/>
              </a:rPr>
              <a:t>}</a:t>
            </a:r>
            <a:r>
              <a:rPr lang="pl-PL" sz="2400" i="1" baseline="30000">
                <a:solidFill>
                  <a:srgbClr val="006699"/>
                </a:solidFill>
                <a:latin typeface="Calibri" pitchFamily="34" charset="0"/>
              </a:rPr>
              <a:t>½</a:t>
            </a:r>
          </a:p>
          <a:p>
            <a:pPr marL="271463" indent="-271463">
              <a:spcBef>
                <a:spcPct val="50000"/>
              </a:spcBef>
              <a:buSzPct val="70000"/>
              <a:buFont typeface="Georgia" pitchFamily="18" charset="0"/>
              <a:buChar char="—"/>
            </a:pPr>
            <a:r>
              <a:rPr lang="pl-PL" sz="2400">
                <a:latin typeface="Calibri" pitchFamily="34" charset="0"/>
              </a:rPr>
              <a:t>Odległość euklidesową podnosi się do kwadratu, aby przypisać większą </a:t>
            </a:r>
            <a:r>
              <a:rPr lang="pl-PL" sz="2400">
                <a:solidFill>
                  <a:srgbClr val="006699"/>
                </a:solidFill>
                <a:latin typeface="Calibri" pitchFamily="34" charset="0"/>
              </a:rPr>
              <a:t>wagę</a:t>
            </a:r>
            <a:r>
              <a:rPr lang="pl-PL" sz="2400">
                <a:latin typeface="Calibri" pitchFamily="34" charset="0"/>
              </a:rPr>
              <a:t> obiektom, które są bardziej </a:t>
            </a:r>
            <a:r>
              <a:rPr lang="pl-PL" sz="2400">
                <a:solidFill>
                  <a:srgbClr val="006699"/>
                </a:solidFill>
                <a:latin typeface="Calibri" pitchFamily="34" charset="0"/>
              </a:rPr>
              <a:t>oddalone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Miary odległości - Przestrzenie metryczne </a:t>
            </a:r>
            <a:endParaRPr lang="pl-PL" dirty="0"/>
          </a:p>
        </p:txBody>
      </p:sp>
      <p:sp>
        <p:nvSpPr>
          <p:cNvPr id="3" name="Symbol zastępczy zawartości 2"/>
          <p:cNvSpPr>
            <a:spLocks noGrp="1"/>
          </p:cNvSpPr>
          <p:nvPr>
            <p:ph idx="1"/>
          </p:nvPr>
        </p:nvSpPr>
        <p:spPr>
          <a:xfrm>
            <a:off x="468313" y="1052736"/>
            <a:ext cx="8229600" cy="5544615"/>
          </a:xfrm>
        </p:spPr>
        <p:txBody>
          <a:bodyPr>
            <a:normAutofit fontScale="62500" lnSpcReduction="20000"/>
          </a:bodyPr>
          <a:lstStyle/>
          <a:p>
            <a:pPr marL="360363" indent="-360363">
              <a:buFont typeface="Arial" pitchFamily="34" charset="0"/>
              <a:buChar char="•"/>
            </a:pPr>
            <a:r>
              <a:rPr lang="pl-PL" dirty="0" smtClean="0"/>
              <a:t>Odległość elementów przestrzeni </a:t>
            </a:r>
            <a:r>
              <a:rPr lang="pl-PL" dirty="0" smtClean="0">
                <a:solidFill>
                  <a:srgbClr val="006699"/>
                </a:solidFill>
              </a:rPr>
              <a:t>cech ilościowych</a:t>
            </a:r>
          </a:p>
          <a:p>
            <a:pPr marL="989013" lvl="1" indent="-360363"/>
            <a:r>
              <a:rPr lang="pl-PL" sz="2000" dirty="0" smtClean="0"/>
              <a:t>odległość euklidesowa</a:t>
            </a:r>
          </a:p>
          <a:p>
            <a:pPr marL="989013" lvl="1" indent="-360363"/>
            <a:r>
              <a:rPr lang="pl-PL" sz="2000" dirty="0" smtClean="0"/>
              <a:t>odległości </a:t>
            </a:r>
            <a:r>
              <a:rPr lang="pl-PL" sz="2000" dirty="0" err="1" smtClean="0"/>
              <a:t>Sebestyena</a:t>
            </a:r>
            <a:endParaRPr lang="pl-PL" sz="2000" dirty="0" smtClean="0"/>
          </a:p>
          <a:p>
            <a:pPr marL="989013" lvl="1" indent="-360363"/>
            <a:r>
              <a:rPr lang="pl-PL" sz="2000" dirty="0" smtClean="0"/>
              <a:t>odległość uogólnioną (</a:t>
            </a:r>
            <a:r>
              <a:rPr lang="pl-PL" sz="2000" dirty="0" err="1" smtClean="0"/>
              <a:t>Mahalanobisa</a:t>
            </a:r>
            <a:r>
              <a:rPr lang="pl-PL" sz="2000" dirty="0" smtClean="0"/>
              <a:t>)</a:t>
            </a:r>
          </a:p>
          <a:p>
            <a:pPr marL="989013" lvl="1" indent="-360363"/>
            <a:r>
              <a:rPr lang="pl-PL" sz="2000" dirty="0" smtClean="0"/>
              <a:t>odległość Manhattan</a:t>
            </a:r>
          </a:p>
          <a:p>
            <a:pPr marL="989013" lvl="1" indent="-360363"/>
            <a:r>
              <a:rPr lang="pl-PL" sz="2000" dirty="0" smtClean="0"/>
              <a:t>odległość </a:t>
            </a:r>
            <a:r>
              <a:rPr lang="pl-PL" sz="2000" dirty="0" err="1" smtClean="0"/>
              <a:t>Canbera</a:t>
            </a:r>
            <a:endParaRPr lang="pl-PL" sz="2000" dirty="0" smtClean="0"/>
          </a:p>
          <a:p>
            <a:pPr marL="989013" lvl="1" indent="-360363"/>
            <a:r>
              <a:rPr lang="pl-PL" sz="2000" dirty="0" smtClean="0"/>
              <a:t>Odległość </a:t>
            </a:r>
            <a:r>
              <a:rPr lang="pl-PL" sz="2000" dirty="0" err="1" smtClean="0"/>
              <a:t>Chernoffa</a:t>
            </a:r>
            <a:endParaRPr lang="pl-PL" sz="2000" dirty="0" smtClean="0"/>
          </a:p>
          <a:p>
            <a:pPr marL="989013" lvl="1" indent="-360363"/>
            <a:r>
              <a:rPr lang="pl-PL" sz="2000" dirty="0" smtClean="0"/>
              <a:t>Odległość </a:t>
            </a:r>
            <a:r>
              <a:rPr lang="pl-PL" sz="2000" dirty="0" err="1" smtClean="0"/>
              <a:t>Bhattacharyya</a:t>
            </a:r>
            <a:endParaRPr lang="pl-PL" sz="2000" dirty="0" smtClean="0"/>
          </a:p>
          <a:p>
            <a:pPr marL="989013" lvl="1" indent="-360363"/>
            <a:r>
              <a:rPr lang="pl-PL" sz="2000" dirty="0" smtClean="0"/>
              <a:t>Dywergencja </a:t>
            </a:r>
            <a:r>
              <a:rPr lang="pl-PL" sz="2000" dirty="0" err="1" smtClean="0"/>
              <a:t>Kullbacka-Leiblera</a:t>
            </a:r>
            <a:r>
              <a:rPr lang="pl-PL" sz="2000" dirty="0" smtClean="0"/>
              <a:t> (zwana też entropią względną lub relatywną entropią)</a:t>
            </a:r>
          </a:p>
          <a:p>
            <a:pPr marL="989013" lvl="1" indent="-360363"/>
            <a:endParaRPr lang="pl-PL" sz="2000" dirty="0" smtClean="0"/>
          </a:p>
          <a:p>
            <a:pPr marL="163513" indent="-360363">
              <a:buFont typeface="Arial" pitchFamily="34" charset="0"/>
              <a:buChar char="•"/>
            </a:pPr>
            <a:r>
              <a:rPr lang="pl-PL" dirty="0" smtClean="0"/>
              <a:t>Odległość elementów przestrzeni </a:t>
            </a:r>
            <a:r>
              <a:rPr lang="pl-PL" dirty="0" smtClean="0">
                <a:solidFill>
                  <a:srgbClr val="006699"/>
                </a:solidFill>
              </a:rPr>
              <a:t>cech jakościowych</a:t>
            </a:r>
          </a:p>
          <a:p>
            <a:pPr marL="989013" lvl="1" indent="-360363"/>
            <a:r>
              <a:rPr lang="pl-PL" sz="2000" dirty="0" smtClean="0"/>
              <a:t>odległości </a:t>
            </a:r>
            <a:r>
              <a:rPr lang="pl-PL" sz="2000" dirty="0" err="1" smtClean="0"/>
              <a:t>Hamminga</a:t>
            </a:r>
            <a:endParaRPr lang="pl-PL" sz="2000" dirty="0" smtClean="0"/>
          </a:p>
          <a:p>
            <a:pPr marL="989013" lvl="1" indent="-360363"/>
            <a:r>
              <a:rPr lang="pl-PL" sz="2000" dirty="0" smtClean="0"/>
              <a:t>SVDM </a:t>
            </a:r>
            <a:r>
              <a:rPr lang="pl-PL" sz="2000" dirty="0" err="1" smtClean="0"/>
              <a:t>metric</a:t>
            </a:r>
            <a:endParaRPr lang="pl-PL" sz="2000" dirty="0" smtClean="0"/>
          </a:p>
          <a:p>
            <a:pPr marL="989013" lvl="1" indent="-360363"/>
            <a:r>
              <a:rPr lang="pl-PL" sz="2000" dirty="0" smtClean="0"/>
              <a:t>Odległość cosinusowa</a:t>
            </a:r>
          </a:p>
          <a:p>
            <a:pPr marL="989013" lvl="1" indent="-360363"/>
            <a:r>
              <a:rPr lang="pl-PL" sz="2000" dirty="0" smtClean="0"/>
              <a:t>Odległość </a:t>
            </a:r>
            <a:r>
              <a:rPr lang="pl-PL" sz="2000" dirty="0" err="1" smtClean="0"/>
              <a:t>Levenshteina</a:t>
            </a:r>
            <a:r>
              <a:rPr lang="pl-PL" sz="2000" dirty="0" smtClean="0"/>
              <a:t> (edycyjna) – miara odmienności napisów (skończonych ciągów znaków)odległości </a:t>
            </a:r>
            <a:r>
              <a:rPr lang="pl-PL" sz="2000" dirty="0" err="1" smtClean="0"/>
              <a:t>Sebestyena</a:t>
            </a:r>
            <a:endParaRPr lang="pl-PL" sz="2000" dirty="0" smtClean="0"/>
          </a:p>
          <a:p>
            <a:pPr marL="989013" lvl="1" indent="-360363"/>
            <a:r>
              <a:rPr lang="pl-PL" sz="2000" dirty="0" smtClean="0"/>
              <a:t>Odległość </a:t>
            </a:r>
            <a:r>
              <a:rPr lang="pl-PL" sz="2000" dirty="0" err="1" smtClean="0"/>
              <a:t>Damerau-Levenshteina</a:t>
            </a:r>
            <a:endParaRPr lang="pl-PL" sz="2000" dirty="0" smtClean="0"/>
          </a:p>
          <a:p>
            <a:pPr marL="989013" lvl="1" indent="-360363"/>
            <a:r>
              <a:rPr lang="pl-PL" sz="2000" dirty="0" smtClean="0"/>
              <a:t>Niezgodność procentowa</a:t>
            </a:r>
          </a:p>
          <a:p>
            <a:pPr marL="989013" lvl="1" indent="-360363"/>
            <a:r>
              <a:rPr lang="pl-PL" sz="2000" dirty="0" smtClean="0"/>
              <a:t>Chi^2</a:t>
            </a:r>
          </a:p>
          <a:p>
            <a:pPr marL="989013" lvl="1" indent="-360363"/>
            <a:r>
              <a:rPr lang="pl-PL" sz="2000" dirty="0" smtClean="0"/>
              <a:t>miara VDM (</a:t>
            </a:r>
            <a:r>
              <a:rPr lang="pl-PL" sz="2000" dirty="0" err="1" smtClean="0"/>
              <a:t>Value</a:t>
            </a:r>
            <a:r>
              <a:rPr lang="pl-PL" sz="2000" dirty="0" smtClean="0"/>
              <a:t> </a:t>
            </a:r>
            <a:r>
              <a:rPr lang="pl-PL" sz="2000" dirty="0" err="1" smtClean="0"/>
              <a:t>Difference</a:t>
            </a:r>
            <a:r>
              <a:rPr lang="pl-PL" sz="2000" dirty="0" smtClean="0"/>
              <a:t> </a:t>
            </a:r>
            <a:r>
              <a:rPr lang="pl-PL" sz="2000" dirty="0" err="1" smtClean="0"/>
              <a:t>Metric</a:t>
            </a:r>
            <a:r>
              <a:rPr lang="pl-PL" sz="2000" dirty="0" smtClean="0"/>
              <a:t>).</a:t>
            </a:r>
          </a:p>
          <a:p>
            <a:pPr marL="989013" lvl="1" indent="-360363"/>
            <a:r>
              <a:rPr lang="pl-PL" sz="2000" dirty="0" smtClean="0"/>
              <a:t>Miara </a:t>
            </a:r>
            <a:r>
              <a:rPr lang="pl-PL" sz="2000" dirty="0" err="1" smtClean="0"/>
              <a:t>Lance'a</a:t>
            </a:r>
            <a:r>
              <a:rPr lang="pl-PL" sz="2000" dirty="0" smtClean="0"/>
              <a:t> i Williamsa</a:t>
            </a: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pic>
        <p:nvPicPr>
          <p:cNvPr id="29699" name="Picture 4"/>
          <p:cNvPicPr>
            <a:picLocks noChangeAspect="1" noChangeArrowheads="1"/>
          </p:cNvPicPr>
          <p:nvPr/>
        </p:nvPicPr>
        <p:blipFill>
          <a:blip r:embed="rId2" cstate="print"/>
          <a:srcRect/>
          <a:stretch>
            <a:fillRect/>
          </a:stretch>
        </p:blipFill>
        <p:spPr bwMode="auto">
          <a:xfrm>
            <a:off x="5580063" y="3357563"/>
            <a:ext cx="3352800" cy="3171825"/>
          </a:xfrm>
          <a:prstGeom prst="rect">
            <a:avLst/>
          </a:prstGeom>
          <a:noFill/>
          <a:ln w="9525">
            <a:noFill/>
            <a:miter lim="800000"/>
            <a:headEnd/>
            <a:tailEnd/>
          </a:ln>
        </p:spPr>
      </p:pic>
      <p:sp>
        <p:nvSpPr>
          <p:cNvPr id="29700" name="Rectangle 2"/>
          <p:cNvSpPr>
            <a:spLocks noGrp="1" noChangeArrowheads="1"/>
          </p:cNvSpPr>
          <p:nvPr>
            <p:ph type="title"/>
          </p:nvPr>
        </p:nvSpPr>
        <p:spPr/>
        <p:txBody>
          <a:bodyPr/>
          <a:lstStyle/>
          <a:p>
            <a:pPr eaLnBrk="1" hangingPunct="1"/>
            <a:r>
              <a:rPr lang="pl-PL" dirty="0" smtClean="0"/>
              <a:t>Miary odległości - Przestrzenie metryczne </a:t>
            </a:r>
          </a:p>
        </p:txBody>
      </p:sp>
      <p:sp>
        <p:nvSpPr>
          <p:cNvPr id="29701" name="Rectangle 3"/>
          <p:cNvSpPr>
            <a:spLocks noGrp="1" noChangeArrowheads="1"/>
          </p:cNvSpPr>
          <p:nvPr>
            <p:ph type="body" idx="1"/>
          </p:nvPr>
        </p:nvSpPr>
        <p:spPr>
          <a:xfrm>
            <a:off x="250825" y="1268413"/>
            <a:ext cx="8642350" cy="2520950"/>
          </a:xfrm>
        </p:spPr>
        <p:txBody>
          <a:bodyPr/>
          <a:lstStyle/>
          <a:p>
            <a:pPr eaLnBrk="1" hangingPunct="1">
              <a:lnSpc>
                <a:spcPct val="80000"/>
              </a:lnSpc>
            </a:pPr>
            <a:r>
              <a:rPr lang="pl-PL" sz="2400" b="1" smtClean="0"/>
              <a:t>Odległość miejska (Manhattan, City block)</a:t>
            </a:r>
            <a:r>
              <a:rPr lang="pl-PL" sz="2400" smtClean="0"/>
              <a:t>. Ta odległość jest </a:t>
            </a:r>
            <a:r>
              <a:rPr lang="pl-PL" sz="2400" smtClean="0">
                <a:solidFill>
                  <a:srgbClr val="006699"/>
                </a:solidFill>
              </a:rPr>
              <a:t>sumą różnic</a:t>
            </a:r>
            <a:r>
              <a:rPr lang="pl-PL" sz="2400" smtClean="0"/>
              <a:t> mierzonych wzdłuż wymiarów. </a:t>
            </a:r>
          </a:p>
          <a:p>
            <a:pPr eaLnBrk="1" hangingPunct="1">
              <a:lnSpc>
                <a:spcPct val="80000"/>
              </a:lnSpc>
            </a:pPr>
            <a:r>
              <a:rPr lang="pl-PL" sz="2400" smtClean="0"/>
              <a:t>W większości przypadków ta miara odległości daje podobne wyniki, jak zwykła odległość euklidesowa. </a:t>
            </a:r>
          </a:p>
          <a:p>
            <a:pPr eaLnBrk="1" hangingPunct="1">
              <a:lnSpc>
                <a:spcPct val="80000"/>
              </a:lnSpc>
            </a:pPr>
            <a:r>
              <a:rPr lang="pl-PL" sz="2400" smtClean="0"/>
              <a:t>w przypadku tej miary, wpływ pojedynczych dużych różnic (</a:t>
            </a:r>
            <a:r>
              <a:rPr lang="pl-PL" sz="2400" smtClean="0">
                <a:solidFill>
                  <a:srgbClr val="006699"/>
                </a:solidFill>
              </a:rPr>
              <a:t>przypadków odstających</a:t>
            </a:r>
            <a:r>
              <a:rPr lang="pl-PL" sz="2400" smtClean="0"/>
              <a:t>) jest stłumiony (ponieważ nie podnosi się ich do kwadratu). </a:t>
            </a:r>
            <a:endParaRPr lang="pl-PL" sz="2400" i="1" smtClean="0">
              <a:solidFill>
                <a:srgbClr val="006699"/>
              </a:solidFill>
            </a:endParaRPr>
          </a:p>
        </p:txBody>
      </p:sp>
      <p:sp>
        <p:nvSpPr>
          <p:cNvPr id="29702" name="Rectangle 5"/>
          <p:cNvSpPr>
            <a:spLocks noChangeArrowheads="1"/>
          </p:cNvSpPr>
          <p:nvPr/>
        </p:nvSpPr>
        <p:spPr bwMode="auto">
          <a:xfrm>
            <a:off x="323850" y="4149725"/>
            <a:ext cx="4752975" cy="1727200"/>
          </a:xfrm>
          <a:prstGeom prst="rect">
            <a:avLst/>
          </a:prstGeom>
          <a:noFill/>
          <a:ln w="9525">
            <a:noFill/>
            <a:miter lim="800000"/>
            <a:headEnd/>
            <a:tailEnd/>
          </a:ln>
        </p:spPr>
        <p:txBody>
          <a:bodyPr/>
          <a:lstStyle/>
          <a:p>
            <a:pPr>
              <a:spcBef>
                <a:spcPct val="50000"/>
              </a:spcBef>
              <a:buSzPct val="70000"/>
              <a:buFont typeface="Georgia" pitchFamily="18" charset="0"/>
              <a:buNone/>
            </a:pPr>
            <a:r>
              <a:rPr lang="pl-PL" sz="2800" i="1">
                <a:solidFill>
                  <a:srgbClr val="006699"/>
                </a:solidFill>
                <a:latin typeface="Calibri" pitchFamily="34" charset="0"/>
              </a:rPr>
              <a:t>odległość(x,y) = </a:t>
            </a:r>
            <a:r>
              <a:rPr lang="el-GR" sz="2800" i="1">
                <a:solidFill>
                  <a:srgbClr val="006699"/>
                </a:solidFill>
                <a:latin typeface="Calibri" pitchFamily="34" charset="0"/>
              </a:rPr>
              <a:t>Σ</a:t>
            </a:r>
            <a:r>
              <a:rPr lang="pl-PL" sz="2800" i="1" baseline="-25000">
                <a:solidFill>
                  <a:srgbClr val="006699"/>
                </a:solidFill>
                <a:latin typeface="Calibri" pitchFamily="34" charset="0"/>
              </a:rPr>
              <a:t>i</a:t>
            </a:r>
            <a:r>
              <a:rPr lang="pl-PL" sz="2800" i="1">
                <a:solidFill>
                  <a:srgbClr val="006699"/>
                </a:solidFill>
                <a:latin typeface="Calibri" pitchFamily="34" charset="0"/>
              </a:rPr>
              <a:t> |x</a:t>
            </a:r>
            <a:r>
              <a:rPr lang="pl-PL" sz="2800" i="1" baseline="-25000">
                <a:solidFill>
                  <a:srgbClr val="006699"/>
                </a:solidFill>
                <a:latin typeface="Calibri" pitchFamily="34" charset="0"/>
              </a:rPr>
              <a:t>i</a:t>
            </a:r>
            <a:r>
              <a:rPr lang="pl-PL" sz="2800" i="1">
                <a:solidFill>
                  <a:srgbClr val="006699"/>
                </a:solidFill>
                <a:latin typeface="Calibri" pitchFamily="34" charset="0"/>
              </a:rPr>
              <a:t> – y</a:t>
            </a:r>
            <a:r>
              <a:rPr lang="pl-PL" sz="2800" i="1" baseline="-25000">
                <a:solidFill>
                  <a:srgbClr val="006699"/>
                </a:solidFill>
                <a:latin typeface="Calibri" pitchFamily="34" charset="0"/>
              </a:rPr>
              <a:t>i</a:t>
            </a:r>
            <a:r>
              <a:rPr lang="pl-PL" sz="2800" i="1">
                <a:solidFill>
                  <a:srgbClr val="006699"/>
                </a:solidFill>
                <a:latin typeface="Calibri" pitchFamily="34"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2" cstate="print"/>
          <a:srcRect/>
          <a:stretch>
            <a:fillRect/>
          </a:stretch>
        </p:blipFill>
        <p:spPr bwMode="auto">
          <a:xfrm>
            <a:off x="6084168" y="2276872"/>
            <a:ext cx="1512168" cy="1382335"/>
          </a:xfrm>
          <a:prstGeom prst="rect">
            <a:avLst/>
          </a:prstGeom>
          <a:noFill/>
          <a:ln w="9525">
            <a:noFill/>
            <a:miter lim="800000"/>
            <a:headEnd/>
            <a:tailEnd/>
          </a:ln>
        </p:spPr>
      </p:pic>
      <p:pic>
        <p:nvPicPr>
          <p:cNvPr id="11" name="Picture 5"/>
          <p:cNvPicPr>
            <a:picLocks noChangeAspect="1" noChangeArrowheads="1"/>
          </p:cNvPicPr>
          <p:nvPr/>
        </p:nvPicPr>
        <p:blipFill>
          <a:blip r:embed="rId3" cstate="print"/>
          <a:srcRect/>
          <a:stretch>
            <a:fillRect/>
          </a:stretch>
        </p:blipFill>
        <p:spPr bwMode="auto">
          <a:xfrm>
            <a:off x="682799" y="2564507"/>
            <a:ext cx="2160240" cy="964393"/>
          </a:xfrm>
          <a:prstGeom prst="rect">
            <a:avLst/>
          </a:prstGeom>
          <a:noFill/>
          <a:ln w="9525">
            <a:noFill/>
            <a:miter lim="800000"/>
            <a:headEnd/>
            <a:tailEnd/>
          </a:ln>
        </p:spPr>
      </p:pic>
      <p:sp>
        <p:nvSpPr>
          <p:cNvPr id="4" name="Symbol zastępczy stopki 3"/>
          <p:cNvSpPr>
            <a:spLocks noGrp="1"/>
          </p:cNvSpPr>
          <p:nvPr>
            <p:ph type="ftr" sz="quarter" idx="10"/>
          </p:nvPr>
        </p:nvSpPr>
        <p:spPr/>
        <p:txBody>
          <a:bodyPr/>
          <a:lstStyle/>
          <a:p>
            <a:pPr>
              <a:defRPr/>
            </a:pPr>
            <a:r>
              <a:rPr lang="pl-PL"/>
              <a:t>KISIM, WIMiIP, AGH</a:t>
            </a:r>
          </a:p>
        </p:txBody>
      </p:sp>
      <p:sp>
        <p:nvSpPr>
          <p:cNvPr id="33795" name="Rectangle 2"/>
          <p:cNvSpPr>
            <a:spLocks noGrp="1" noChangeArrowheads="1"/>
          </p:cNvSpPr>
          <p:nvPr>
            <p:ph type="title"/>
          </p:nvPr>
        </p:nvSpPr>
        <p:spPr/>
        <p:txBody>
          <a:bodyPr/>
          <a:lstStyle/>
          <a:p>
            <a:pPr eaLnBrk="1" hangingPunct="1"/>
            <a:r>
              <a:rPr lang="pl-PL" dirty="0" smtClean="0"/>
              <a:t>Standaryzacja / Normalizacja</a:t>
            </a:r>
          </a:p>
        </p:txBody>
      </p:sp>
      <p:sp>
        <p:nvSpPr>
          <p:cNvPr id="5" name="Prostokąt 4"/>
          <p:cNvSpPr/>
          <p:nvPr/>
        </p:nvSpPr>
        <p:spPr>
          <a:xfrm>
            <a:off x="755576" y="1124744"/>
            <a:ext cx="7704856" cy="1200329"/>
          </a:xfrm>
          <a:prstGeom prst="rect">
            <a:avLst/>
          </a:prstGeom>
        </p:spPr>
        <p:txBody>
          <a:bodyPr wrap="square">
            <a:spAutoFit/>
          </a:bodyPr>
          <a:lstStyle/>
          <a:p>
            <a:r>
              <a:rPr lang="pl-PL" sz="2400" dirty="0" smtClean="0">
                <a:latin typeface="+mn-lt"/>
              </a:rPr>
              <a:t>W wyniku </a:t>
            </a:r>
            <a:r>
              <a:rPr lang="pl-PL" sz="2400" dirty="0" smtClean="0">
                <a:solidFill>
                  <a:srgbClr val="006699"/>
                </a:solidFill>
                <a:effectLst>
                  <a:outerShdw blurRad="38100" dist="38100" dir="2700000" algn="tl">
                    <a:srgbClr val="000000">
                      <a:alpha val="43137"/>
                    </a:srgbClr>
                  </a:outerShdw>
                </a:effectLst>
                <a:latin typeface="+mn-lt"/>
              </a:rPr>
              <a:t>normalizacji </a:t>
            </a:r>
            <a:r>
              <a:rPr lang="pl-PL" sz="2400" dirty="0" smtClean="0">
                <a:latin typeface="+mn-lt"/>
              </a:rPr>
              <a:t>danych otrzymujemy wektory, których wartości cech są zawarte w </a:t>
            </a:r>
            <a:r>
              <a:rPr lang="pl-PL" sz="2400" dirty="0" smtClean="0">
                <a:solidFill>
                  <a:srgbClr val="006699"/>
                </a:solidFill>
                <a:effectLst>
                  <a:outerShdw blurRad="38100" dist="38100" dir="2700000" algn="tl">
                    <a:srgbClr val="000000">
                      <a:alpha val="43137"/>
                    </a:srgbClr>
                  </a:outerShdw>
                </a:effectLst>
                <a:latin typeface="+mn-lt"/>
              </a:rPr>
              <a:t>przedziale &lt;0,1&gt;</a:t>
            </a:r>
            <a:r>
              <a:rPr lang="pl-PL" sz="2400" dirty="0" smtClean="0">
                <a:latin typeface="+mn-lt"/>
              </a:rPr>
              <a:t>. Normalizacja nie uwzględnia rozkładu wartości danej cechy. </a:t>
            </a:r>
            <a:endParaRPr lang="pl-PL" sz="2400" dirty="0">
              <a:latin typeface="+mn-lt"/>
            </a:endParaRPr>
          </a:p>
        </p:txBody>
      </p:sp>
      <p:sp>
        <p:nvSpPr>
          <p:cNvPr id="6" name="Prostokąt 5"/>
          <p:cNvSpPr/>
          <p:nvPr/>
        </p:nvSpPr>
        <p:spPr>
          <a:xfrm>
            <a:off x="323528" y="4437112"/>
            <a:ext cx="6696744" cy="1569660"/>
          </a:xfrm>
          <a:prstGeom prst="rect">
            <a:avLst/>
          </a:prstGeom>
        </p:spPr>
        <p:txBody>
          <a:bodyPr wrap="square">
            <a:spAutoFit/>
          </a:bodyPr>
          <a:lstStyle/>
          <a:p>
            <a:r>
              <a:rPr lang="pl-PL" sz="2400" dirty="0" smtClean="0">
                <a:latin typeface="+mn-lt"/>
              </a:rPr>
              <a:t>Wynikiem </a:t>
            </a:r>
            <a:r>
              <a:rPr lang="pl-PL" sz="2400" dirty="0" smtClean="0">
                <a:solidFill>
                  <a:srgbClr val="006699"/>
                </a:solidFill>
                <a:effectLst>
                  <a:outerShdw blurRad="38100" dist="38100" dir="2700000" algn="tl">
                    <a:srgbClr val="000000">
                      <a:alpha val="43137"/>
                    </a:srgbClr>
                  </a:outerShdw>
                </a:effectLst>
                <a:latin typeface="+mn-lt"/>
              </a:rPr>
              <a:t>standaryzacji </a:t>
            </a:r>
            <a:r>
              <a:rPr lang="pl-PL" sz="2400" dirty="0" smtClean="0">
                <a:latin typeface="+mn-lt"/>
              </a:rPr>
              <a:t>jest wektor cech , których wartość średnia </a:t>
            </a:r>
            <a:r>
              <a:rPr lang="pl-PL" sz="2400" i="1" dirty="0" smtClean="0">
                <a:solidFill>
                  <a:srgbClr val="006699"/>
                </a:solidFill>
                <a:effectLst>
                  <a:outerShdw blurRad="38100" dist="38100" dir="2700000" algn="tl">
                    <a:srgbClr val="000000">
                      <a:alpha val="43137"/>
                    </a:srgbClr>
                  </a:outerShdw>
                </a:effectLst>
                <a:latin typeface="+mn-lt"/>
              </a:rPr>
              <a:t>m = 0 </a:t>
            </a:r>
            <a:r>
              <a:rPr lang="pl-PL" sz="2400" dirty="0" smtClean="0">
                <a:latin typeface="+mn-lt"/>
              </a:rPr>
              <a:t>, natomiast odchylenie standardowe </a:t>
            </a:r>
            <a:r>
              <a:rPr lang="pl-PL" sz="2400" i="1" dirty="0" smtClean="0">
                <a:solidFill>
                  <a:srgbClr val="006699"/>
                </a:solidFill>
                <a:effectLst>
                  <a:outerShdw blurRad="38100" dist="38100" dir="2700000" algn="tl">
                    <a:srgbClr val="000000">
                      <a:alpha val="43137"/>
                    </a:srgbClr>
                  </a:outerShdw>
                </a:effectLst>
                <a:latin typeface="+mn-lt"/>
              </a:rPr>
              <a:t>s = 1</a:t>
            </a:r>
            <a:r>
              <a:rPr lang="pl-PL" sz="2400" dirty="0" smtClean="0">
                <a:latin typeface="+mn-lt"/>
              </a:rPr>
              <a:t>, dzięki czemu wszystkie cechy mają jednakowy wkład do wartości odległości</a:t>
            </a:r>
            <a:endParaRPr lang="pl-PL" sz="2400" dirty="0">
              <a:latin typeface="+mn-lt"/>
            </a:endParaRPr>
          </a:p>
        </p:txBody>
      </p:sp>
      <p:sp>
        <p:nvSpPr>
          <p:cNvPr id="8" name="Rectangle 8"/>
          <p:cNvSpPr>
            <a:spLocks noChangeArrowheads="1"/>
          </p:cNvSpPr>
          <p:nvPr/>
        </p:nvSpPr>
        <p:spPr bwMode="auto">
          <a:xfrm>
            <a:off x="611560" y="2564904"/>
            <a:ext cx="2375495" cy="1007715"/>
          </a:xfrm>
          <a:prstGeom prst="rect">
            <a:avLst/>
          </a:prstGeom>
          <a:solidFill>
            <a:srgbClr val="006699">
              <a:alpha val="20000"/>
            </a:srgbClr>
          </a:solidFill>
          <a:ln w="9525">
            <a:noFill/>
            <a:miter lim="800000"/>
            <a:headEnd/>
            <a:tailEnd/>
          </a:ln>
        </p:spPr>
        <p:txBody>
          <a:bodyPr wrap="none" anchor="ctr"/>
          <a:lstStyle/>
          <a:p>
            <a:endParaRPr lang="pl-PL"/>
          </a:p>
        </p:txBody>
      </p:sp>
      <p:sp>
        <p:nvSpPr>
          <p:cNvPr id="9" name="Rectangle 9"/>
          <p:cNvSpPr>
            <a:spLocks noChangeArrowheads="1"/>
          </p:cNvSpPr>
          <p:nvPr/>
        </p:nvSpPr>
        <p:spPr bwMode="auto">
          <a:xfrm>
            <a:off x="6012160" y="2276872"/>
            <a:ext cx="1728192" cy="1368152"/>
          </a:xfrm>
          <a:prstGeom prst="rect">
            <a:avLst/>
          </a:prstGeom>
          <a:solidFill>
            <a:srgbClr val="006699">
              <a:alpha val="20000"/>
            </a:srgbClr>
          </a:solidFill>
          <a:ln w="9525">
            <a:noFill/>
            <a:miter lim="800000"/>
            <a:headEnd/>
            <a:tailEnd/>
          </a:ln>
        </p:spPr>
        <p:txBody>
          <a:bodyPr wrap="none" anchor="ctr"/>
          <a:lstStyle/>
          <a:p>
            <a:endParaRPr lang="pl-PL"/>
          </a:p>
        </p:txBody>
      </p:sp>
      <p:pic>
        <p:nvPicPr>
          <p:cNvPr id="10" name="Picture 1"/>
          <p:cNvPicPr>
            <a:picLocks noChangeAspect="1" noChangeArrowheads="1"/>
          </p:cNvPicPr>
          <p:nvPr/>
        </p:nvPicPr>
        <p:blipFill>
          <a:blip r:embed="rId4" cstate="print"/>
          <a:srcRect/>
          <a:stretch>
            <a:fillRect/>
          </a:stretch>
        </p:blipFill>
        <p:spPr bwMode="auto">
          <a:xfrm>
            <a:off x="3059832" y="2564904"/>
            <a:ext cx="2894680" cy="1030982"/>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876256" y="4725144"/>
            <a:ext cx="1876425" cy="1162050"/>
          </a:xfrm>
          <a:prstGeom prst="rect">
            <a:avLst/>
          </a:prstGeom>
          <a:noFill/>
          <a:ln w="9525">
            <a:noFill/>
            <a:miter lim="800000"/>
            <a:headEnd/>
            <a:tailEnd/>
          </a:ln>
        </p:spPr>
      </p:pic>
      <p:sp>
        <p:nvSpPr>
          <p:cNvPr id="14" name="Rectangle 7"/>
          <p:cNvSpPr>
            <a:spLocks noChangeArrowheads="1"/>
          </p:cNvSpPr>
          <p:nvPr/>
        </p:nvSpPr>
        <p:spPr bwMode="auto">
          <a:xfrm>
            <a:off x="6876256" y="4725144"/>
            <a:ext cx="1871662" cy="1152525"/>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pic>
        <p:nvPicPr>
          <p:cNvPr id="64515" name="Picture 2"/>
          <p:cNvPicPr>
            <a:picLocks noChangeAspect="1" noChangeArrowheads="1"/>
          </p:cNvPicPr>
          <p:nvPr/>
        </p:nvPicPr>
        <p:blipFill>
          <a:blip r:embed="rId2" cstate="print"/>
          <a:srcRect/>
          <a:stretch>
            <a:fillRect/>
          </a:stretch>
        </p:blipFill>
        <p:spPr bwMode="auto">
          <a:xfrm>
            <a:off x="0" y="1052513"/>
            <a:ext cx="4321175" cy="2825750"/>
          </a:xfrm>
          <a:prstGeom prst="rect">
            <a:avLst/>
          </a:prstGeom>
          <a:noFill/>
          <a:ln w="9525">
            <a:noFill/>
            <a:miter lim="800000"/>
            <a:headEnd/>
            <a:tailEnd/>
          </a:ln>
        </p:spPr>
      </p:pic>
      <p:pic>
        <p:nvPicPr>
          <p:cNvPr id="64516" name="Picture 3"/>
          <p:cNvPicPr>
            <a:picLocks noChangeAspect="1" noChangeArrowheads="1"/>
          </p:cNvPicPr>
          <p:nvPr/>
        </p:nvPicPr>
        <p:blipFill>
          <a:blip r:embed="rId3" cstate="print"/>
          <a:srcRect/>
          <a:stretch>
            <a:fillRect/>
          </a:stretch>
        </p:blipFill>
        <p:spPr bwMode="auto">
          <a:xfrm>
            <a:off x="1331913" y="3068638"/>
            <a:ext cx="7627937" cy="3541712"/>
          </a:xfrm>
          <a:prstGeom prst="rect">
            <a:avLst/>
          </a:prstGeom>
          <a:noFill/>
          <a:ln w="9525">
            <a:noFill/>
            <a:miter lim="800000"/>
            <a:headEnd/>
            <a:tailEnd/>
          </a:ln>
        </p:spPr>
      </p:pic>
      <p:sp>
        <p:nvSpPr>
          <p:cNvPr id="64517" name="Rectangle 4"/>
          <p:cNvSpPr>
            <a:spLocks noChangeArrowheads="1"/>
          </p:cNvSpPr>
          <p:nvPr/>
        </p:nvSpPr>
        <p:spPr bwMode="auto">
          <a:xfrm>
            <a:off x="1258888" y="5589588"/>
            <a:ext cx="1009650" cy="360362"/>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sp>
        <p:nvSpPr>
          <p:cNvPr id="64518" name="Rectangle 5"/>
          <p:cNvSpPr>
            <a:spLocks noChangeArrowheads="1"/>
          </p:cNvSpPr>
          <p:nvPr/>
        </p:nvSpPr>
        <p:spPr bwMode="auto">
          <a:xfrm>
            <a:off x="2987675" y="5589588"/>
            <a:ext cx="1584325" cy="360362"/>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sp>
        <p:nvSpPr>
          <p:cNvPr id="64519" name="Rectangle 6"/>
          <p:cNvSpPr>
            <a:spLocks noChangeArrowheads="1"/>
          </p:cNvSpPr>
          <p:nvPr/>
        </p:nvSpPr>
        <p:spPr bwMode="auto">
          <a:xfrm>
            <a:off x="4643438" y="5589588"/>
            <a:ext cx="1584325" cy="360362"/>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35843" name="Rectangle 2"/>
          <p:cNvSpPr>
            <a:spLocks noGrp="1" noChangeArrowheads="1"/>
          </p:cNvSpPr>
          <p:nvPr>
            <p:ph type="title"/>
          </p:nvPr>
        </p:nvSpPr>
        <p:spPr/>
        <p:txBody>
          <a:bodyPr/>
          <a:lstStyle/>
          <a:p>
            <a:pPr eaLnBrk="1" hangingPunct="1"/>
            <a:r>
              <a:rPr lang="pl-PL" sz="2400" smtClean="0"/>
              <a:t>Klasyfikacja w oparciu o</a:t>
            </a:r>
            <a:br>
              <a:rPr lang="pl-PL" sz="2400" smtClean="0"/>
            </a:br>
            <a:r>
              <a:rPr lang="pl-PL" sz="2400" smtClean="0"/>
              <a:t>Naiwny klasyfikator Bayesa </a:t>
            </a:r>
          </a:p>
        </p:txBody>
      </p:sp>
      <p:sp>
        <p:nvSpPr>
          <p:cNvPr id="35844" name="Rectangle 3"/>
          <p:cNvSpPr>
            <a:spLocks noGrp="1" noChangeArrowheads="1"/>
          </p:cNvSpPr>
          <p:nvPr>
            <p:ph type="body" idx="1"/>
          </p:nvPr>
        </p:nvSpPr>
        <p:spPr>
          <a:xfrm>
            <a:off x="468313" y="1268413"/>
            <a:ext cx="8229600" cy="3960812"/>
          </a:xfrm>
        </p:spPr>
        <p:txBody>
          <a:bodyPr/>
          <a:lstStyle/>
          <a:p>
            <a:pPr eaLnBrk="1" hangingPunct="1">
              <a:lnSpc>
                <a:spcPct val="80000"/>
              </a:lnSpc>
            </a:pPr>
            <a:r>
              <a:rPr lang="pl-PL" sz="2400" smtClean="0"/>
              <a:t>Zadaniem klasyfikatora Bayes'a jest przyporządkowanie nowego przypadku do jednej z klas decyzyjnych, przy czym zbiór klas decyzyjnych musi być </a:t>
            </a:r>
            <a:r>
              <a:rPr lang="pl-PL" sz="2400" smtClean="0">
                <a:solidFill>
                  <a:srgbClr val="006699"/>
                </a:solidFill>
              </a:rPr>
              <a:t>skończony</a:t>
            </a:r>
            <a:r>
              <a:rPr lang="pl-PL" sz="2400" smtClean="0"/>
              <a:t> i zdefiniowany </a:t>
            </a:r>
            <a:br>
              <a:rPr lang="pl-PL" sz="2400" smtClean="0"/>
            </a:br>
            <a:r>
              <a:rPr lang="pl-PL" sz="2400" i="1" smtClean="0">
                <a:solidFill>
                  <a:srgbClr val="006699"/>
                </a:solidFill>
              </a:rPr>
              <a:t>a priori</a:t>
            </a:r>
            <a:r>
              <a:rPr lang="pl-PL" sz="2400" smtClean="0"/>
              <a:t>. </a:t>
            </a:r>
          </a:p>
          <a:p>
            <a:pPr eaLnBrk="1" hangingPunct="1">
              <a:lnSpc>
                <a:spcPct val="80000"/>
              </a:lnSpc>
            </a:pPr>
            <a:r>
              <a:rPr lang="pl-PL" sz="2400" smtClean="0"/>
              <a:t>Naiwny klasyfikator Bayes'a jest </a:t>
            </a:r>
            <a:r>
              <a:rPr lang="pl-PL" sz="2400" smtClean="0">
                <a:solidFill>
                  <a:srgbClr val="006699"/>
                </a:solidFill>
              </a:rPr>
              <a:t>statystycznym klasyfikatorem</a:t>
            </a:r>
            <a:r>
              <a:rPr lang="pl-PL" sz="2400" smtClean="0"/>
              <a:t>, opartym na </a:t>
            </a:r>
            <a:r>
              <a:rPr lang="pl-PL" sz="2400" smtClean="0">
                <a:solidFill>
                  <a:srgbClr val="006699"/>
                </a:solidFill>
              </a:rPr>
              <a:t>twierdzeniu Bayesa</a:t>
            </a:r>
            <a:r>
              <a:rPr lang="pl-PL" sz="2400" smtClean="0"/>
              <a:t>.</a:t>
            </a:r>
          </a:p>
          <a:p>
            <a:pPr eaLnBrk="1" hangingPunct="1">
              <a:lnSpc>
                <a:spcPct val="80000"/>
              </a:lnSpc>
            </a:pPr>
            <a:r>
              <a:rPr lang="pl-PL" sz="2400" i="1" smtClean="0">
                <a:solidFill>
                  <a:srgbClr val="006699"/>
                </a:solidFill>
              </a:rPr>
              <a:t>P(C|X)</a:t>
            </a:r>
            <a:r>
              <a:rPr lang="pl-PL" sz="2400" smtClean="0"/>
              <a:t> prawdopodobieństwo </a:t>
            </a:r>
            <a:r>
              <a:rPr lang="pl-PL" sz="2400" i="1" smtClean="0"/>
              <a:t>a posteriori</a:t>
            </a:r>
            <a:r>
              <a:rPr lang="pl-PL" sz="2400" smtClean="0"/>
              <a:t>, że przykład </a:t>
            </a:r>
            <a:r>
              <a:rPr lang="pl-PL" sz="2400" i="1" smtClean="0"/>
              <a:t>X</a:t>
            </a:r>
            <a:r>
              <a:rPr lang="pl-PL" sz="2400" smtClean="0"/>
              <a:t> należy do klasy </a:t>
            </a:r>
            <a:r>
              <a:rPr lang="pl-PL" sz="2400" i="1" smtClean="0"/>
              <a:t>C</a:t>
            </a:r>
          </a:p>
          <a:p>
            <a:pPr eaLnBrk="1" hangingPunct="1">
              <a:lnSpc>
                <a:spcPct val="80000"/>
              </a:lnSpc>
            </a:pPr>
            <a:r>
              <a:rPr lang="pl-PL" sz="2400" smtClean="0"/>
              <a:t>Naiwny klasyfikator Bayes'a różni się od zwykłego klasyfikatora tym, że konstruując go zakładamy wzajemną </a:t>
            </a:r>
            <a:r>
              <a:rPr lang="pl-PL" sz="2400" smtClean="0">
                <a:solidFill>
                  <a:srgbClr val="006699"/>
                </a:solidFill>
              </a:rPr>
              <a:t>niezależność atrybutów</a:t>
            </a:r>
            <a:r>
              <a:rPr lang="pl-PL" sz="2400" smtClean="0"/>
              <a:t> opisujących każdy przykład. </a:t>
            </a:r>
          </a:p>
        </p:txBody>
      </p:sp>
      <p:pic>
        <p:nvPicPr>
          <p:cNvPr id="35845" name="Picture 4"/>
          <p:cNvPicPr>
            <a:picLocks noChangeAspect="1" noChangeArrowheads="1"/>
          </p:cNvPicPr>
          <p:nvPr/>
        </p:nvPicPr>
        <p:blipFill>
          <a:blip r:embed="rId2" cstate="print"/>
          <a:srcRect/>
          <a:stretch>
            <a:fillRect/>
          </a:stretch>
        </p:blipFill>
        <p:spPr bwMode="auto">
          <a:xfrm>
            <a:off x="1692275" y="5300663"/>
            <a:ext cx="5811838" cy="1008062"/>
          </a:xfrm>
          <a:prstGeom prst="rect">
            <a:avLst/>
          </a:prstGeom>
          <a:noFill/>
          <a:ln w="9525">
            <a:noFill/>
            <a:miter lim="800000"/>
            <a:headEnd/>
            <a:tailEnd/>
          </a:ln>
        </p:spPr>
      </p:pic>
      <p:sp>
        <p:nvSpPr>
          <p:cNvPr id="35846" name="Rectangle 5"/>
          <p:cNvSpPr>
            <a:spLocks noChangeArrowheads="1"/>
          </p:cNvSpPr>
          <p:nvPr/>
        </p:nvSpPr>
        <p:spPr bwMode="auto">
          <a:xfrm>
            <a:off x="1692275" y="5300663"/>
            <a:ext cx="5759450" cy="1008062"/>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36867" name="Rectangle 2"/>
          <p:cNvSpPr>
            <a:spLocks noGrp="1" noChangeArrowheads="1"/>
          </p:cNvSpPr>
          <p:nvPr>
            <p:ph type="title"/>
          </p:nvPr>
        </p:nvSpPr>
        <p:spPr/>
        <p:txBody>
          <a:bodyPr/>
          <a:lstStyle/>
          <a:p>
            <a:pPr eaLnBrk="1" hangingPunct="1"/>
            <a:r>
              <a:rPr lang="pl-PL" smtClean="0"/>
              <a:t>Naiwny klasyfikator Bayesa</a:t>
            </a:r>
          </a:p>
        </p:txBody>
      </p:sp>
      <p:pic>
        <p:nvPicPr>
          <p:cNvPr id="36869" name="Picture 4"/>
          <p:cNvPicPr>
            <a:picLocks noChangeAspect="1" noChangeArrowheads="1"/>
          </p:cNvPicPr>
          <p:nvPr/>
        </p:nvPicPr>
        <p:blipFill>
          <a:blip r:embed="rId2" cstate="print"/>
          <a:srcRect/>
          <a:stretch>
            <a:fillRect/>
          </a:stretch>
        </p:blipFill>
        <p:spPr bwMode="auto">
          <a:xfrm>
            <a:off x="323850" y="1052513"/>
            <a:ext cx="5256213" cy="1201737"/>
          </a:xfrm>
          <a:prstGeom prst="rect">
            <a:avLst/>
          </a:prstGeom>
          <a:noFill/>
          <a:ln w="9525">
            <a:noFill/>
            <a:miter lim="800000"/>
            <a:headEnd/>
            <a:tailEnd/>
          </a:ln>
        </p:spPr>
      </p:pic>
      <p:pic>
        <p:nvPicPr>
          <p:cNvPr id="36870" name="Picture 5"/>
          <p:cNvPicPr>
            <a:picLocks noChangeAspect="1" noChangeArrowheads="1"/>
          </p:cNvPicPr>
          <p:nvPr/>
        </p:nvPicPr>
        <p:blipFill>
          <a:blip r:embed="rId3" cstate="print"/>
          <a:srcRect/>
          <a:stretch>
            <a:fillRect/>
          </a:stretch>
        </p:blipFill>
        <p:spPr bwMode="auto">
          <a:xfrm>
            <a:off x="395288" y="2276475"/>
            <a:ext cx="6048375" cy="1493838"/>
          </a:xfrm>
          <a:prstGeom prst="rect">
            <a:avLst/>
          </a:prstGeom>
          <a:noFill/>
          <a:ln w="9525">
            <a:noFill/>
            <a:miter lim="800000"/>
            <a:headEnd/>
            <a:tailEnd/>
          </a:ln>
        </p:spPr>
      </p:pic>
      <p:sp>
        <p:nvSpPr>
          <p:cNvPr id="36872" name="Rectangle 7"/>
          <p:cNvSpPr>
            <a:spLocks noChangeArrowheads="1"/>
          </p:cNvSpPr>
          <p:nvPr/>
        </p:nvSpPr>
        <p:spPr bwMode="auto">
          <a:xfrm>
            <a:off x="323850" y="1557338"/>
            <a:ext cx="2303463" cy="288925"/>
          </a:xfrm>
          <a:prstGeom prst="rect">
            <a:avLst/>
          </a:prstGeom>
          <a:solidFill>
            <a:srgbClr val="006699">
              <a:alpha val="20000"/>
            </a:srgbClr>
          </a:solidFill>
          <a:ln w="9525">
            <a:noFill/>
            <a:miter lim="800000"/>
            <a:headEnd/>
            <a:tailEnd/>
          </a:ln>
        </p:spPr>
        <p:txBody>
          <a:bodyPr wrap="none" anchor="ctr"/>
          <a:lstStyle/>
          <a:p>
            <a:endParaRPr lang="pl-PL"/>
          </a:p>
        </p:txBody>
      </p:sp>
      <p:sp>
        <p:nvSpPr>
          <p:cNvPr id="9" name="Rectangle 6"/>
          <p:cNvSpPr>
            <a:spLocks noChangeArrowheads="1"/>
          </p:cNvSpPr>
          <p:nvPr/>
        </p:nvSpPr>
        <p:spPr bwMode="auto">
          <a:xfrm>
            <a:off x="4499992" y="3933056"/>
            <a:ext cx="4117975" cy="2563813"/>
          </a:xfrm>
          <a:prstGeom prst="rect">
            <a:avLst/>
          </a:prstGeom>
          <a:noFill/>
          <a:ln w="9525">
            <a:noFill/>
            <a:miter lim="800000"/>
            <a:headEnd/>
            <a:tailEnd/>
          </a:ln>
        </p:spPr>
        <p:txBody>
          <a:bodyPr anchor="ctr">
            <a:spAutoFit/>
          </a:bodyPr>
          <a:lstStyle/>
          <a:p>
            <a:pPr>
              <a:tabLst>
                <a:tab pos="666750" algn="l"/>
              </a:tabLst>
            </a:pPr>
            <a:r>
              <a:rPr lang="pl-PL" dirty="0">
                <a:latin typeface="Calibri" pitchFamily="34" charset="0"/>
              </a:rPr>
              <a:t>Chcemy dokonać predykcji klasy, do której należy nowy przypadek</a:t>
            </a:r>
          </a:p>
          <a:p>
            <a:pPr>
              <a:tabLst>
                <a:tab pos="666750" algn="l"/>
              </a:tabLst>
            </a:pPr>
            <a:r>
              <a:rPr lang="pl-PL" i="1" dirty="0">
                <a:solidFill>
                  <a:srgbClr val="006699"/>
                </a:solidFill>
                <a:latin typeface="Calibri" pitchFamily="34" charset="0"/>
              </a:rPr>
              <a:t>C</a:t>
            </a:r>
            <a:r>
              <a:rPr lang="pl-PL" i="1" baseline="-25000" dirty="0">
                <a:solidFill>
                  <a:srgbClr val="006699"/>
                </a:solidFill>
                <a:latin typeface="Calibri" pitchFamily="34" charset="0"/>
              </a:rPr>
              <a:t>1</a:t>
            </a:r>
            <a:r>
              <a:rPr lang="pl-PL" dirty="0">
                <a:latin typeface="Calibri" pitchFamily="34" charset="0"/>
              </a:rPr>
              <a:t> (</a:t>
            </a:r>
            <a:r>
              <a:rPr lang="pl-PL" dirty="0" err="1">
                <a:latin typeface="Calibri" pitchFamily="34" charset="0"/>
              </a:rPr>
              <a:t>kupi_komputer</a:t>
            </a:r>
            <a:r>
              <a:rPr lang="pl-PL" dirty="0">
                <a:latin typeface="Calibri" pitchFamily="34" charset="0"/>
              </a:rPr>
              <a:t> ='tak')</a:t>
            </a:r>
          </a:p>
          <a:p>
            <a:pPr>
              <a:tabLst>
                <a:tab pos="666750" algn="l"/>
              </a:tabLst>
            </a:pPr>
            <a:r>
              <a:rPr lang="pl-PL" i="1" dirty="0">
                <a:solidFill>
                  <a:srgbClr val="006699"/>
                </a:solidFill>
                <a:latin typeface="Calibri" pitchFamily="34" charset="0"/>
              </a:rPr>
              <a:t>C</a:t>
            </a:r>
            <a:r>
              <a:rPr lang="pl-PL" i="1" baseline="-25000" dirty="0">
                <a:solidFill>
                  <a:srgbClr val="006699"/>
                </a:solidFill>
                <a:latin typeface="Calibri" pitchFamily="34" charset="0"/>
              </a:rPr>
              <a:t>2</a:t>
            </a:r>
            <a:r>
              <a:rPr lang="pl-PL" dirty="0">
                <a:latin typeface="Calibri" pitchFamily="34" charset="0"/>
              </a:rPr>
              <a:t> (</a:t>
            </a:r>
            <a:r>
              <a:rPr lang="pl-PL" dirty="0" err="1">
                <a:latin typeface="Calibri" pitchFamily="34" charset="0"/>
              </a:rPr>
              <a:t>kupi_komputer</a:t>
            </a:r>
            <a:r>
              <a:rPr lang="pl-PL" dirty="0">
                <a:latin typeface="Calibri" pitchFamily="34" charset="0"/>
              </a:rPr>
              <a:t> ='nie')</a:t>
            </a:r>
          </a:p>
          <a:p>
            <a:pPr>
              <a:tabLst>
                <a:tab pos="666750" algn="l"/>
              </a:tabLst>
            </a:pPr>
            <a:r>
              <a:rPr lang="pl-PL" dirty="0">
                <a:latin typeface="Calibri" pitchFamily="34" charset="0"/>
              </a:rPr>
              <a:t>Nowy przypadek:</a:t>
            </a:r>
          </a:p>
          <a:p>
            <a:pPr>
              <a:tabLst>
                <a:tab pos="666750" algn="l"/>
              </a:tabLst>
            </a:pPr>
            <a:r>
              <a:rPr lang="pl-PL" i="1" dirty="0">
                <a:solidFill>
                  <a:srgbClr val="006699"/>
                </a:solidFill>
                <a:latin typeface="Calibri" pitchFamily="34" charset="0"/>
              </a:rPr>
              <a:t>X</a:t>
            </a:r>
            <a:r>
              <a:rPr lang="pl-PL" dirty="0">
                <a:solidFill>
                  <a:srgbClr val="006699"/>
                </a:solidFill>
                <a:latin typeface="Calibri" pitchFamily="34" charset="0"/>
              </a:rPr>
              <a:t> = (wiek='&lt;=30', </a:t>
            </a:r>
            <a:r>
              <a:rPr lang="pl-PL" dirty="0" err="1">
                <a:solidFill>
                  <a:srgbClr val="006699"/>
                </a:solidFill>
                <a:latin typeface="Calibri" pitchFamily="34" charset="0"/>
              </a:rPr>
              <a:t>dochód='średni</a:t>
            </a:r>
            <a:r>
              <a:rPr lang="pl-PL" dirty="0">
                <a:solidFill>
                  <a:srgbClr val="006699"/>
                </a:solidFill>
                <a:latin typeface="Calibri" pitchFamily="34" charset="0"/>
              </a:rPr>
              <a:t>', student = 'tak', </a:t>
            </a:r>
            <a:r>
              <a:rPr lang="pl-PL" dirty="0" err="1">
                <a:solidFill>
                  <a:srgbClr val="006699"/>
                </a:solidFill>
                <a:latin typeface="Calibri" pitchFamily="34" charset="0"/>
              </a:rPr>
              <a:t>status='kawaler</a:t>
            </a:r>
            <a:r>
              <a:rPr lang="pl-PL" dirty="0">
                <a:solidFill>
                  <a:srgbClr val="006699"/>
                </a:solidFill>
                <a:latin typeface="Calibri" pitchFamily="34" charset="0"/>
              </a:rPr>
              <a:t>')</a:t>
            </a:r>
          </a:p>
          <a:p>
            <a:pPr>
              <a:tabLst>
                <a:tab pos="666750" algn="l"/>
              </a:tabLst>
            </a:pPr>
            <a:r>
              <a:rPr lang="pl-PL" dirty="0">
                <a:latin typeface="Calibri" pitchFamily="34" charset="0"/>
              </a:rPr>
              <a:t>Maksymalizujemy wartość </a:t>
            </a:r>
            <a:r>
              <a:rPr lang="pl-PL" i="1" dirty="0">
                <a:solidFill>
                  <a:srgbClr val="006699"/>
                </a:solidFill>
                <a:latin typeface="Calibri" pitchFamily="34" charset="0"/>
              </a:rPr>
              <a:t>P(X/C</a:t>
            </a:r>
            <a:r>
              <a:rPr lang="pl-PL" i="1" baseline="-25000" dirty="0">
                <a:solidFill>
                  <a:srgbClr val="006699"/>
                </a:solidFill>
                <a:latin typeface="Calibri" pitchFamily="34" charset="0"/>
              </a:rPr>
              <a:t>i</a:t>
            </a:r>
            <a:r>
              <a:rPr lang="pl-PL" i="1" dirty="0">
                <a:solidFill>
                  <a:srgbClr val="006699"/>
                </a:solidFill>
                <a:latin typeface="Calibri" pitchFamily="34" charset="0"/>
              </a:rPr>
              <a:t>)*P(C</a:t>
            </a:r>
            <a:r>
              <a:rPr lang="pl-PL" i="1" baseline="-25000" dirty="0">
                <a:solidFill>
                  <a:srgbClr val="006699"/>
                </a:solidFill>
                <a:latin typeface="Calibri" pitchFamily="34" charset="0"/>
              </a:rPr>
              <a:t>i</a:t>
            </a:r>
            <a:r>
              <a:rPr lang="pl-PL" i="1" dirty="0">
                <a:solidFill>
                  <a:srgbClr val="006699"/>
                </a:solidFill>
                <a:latin typeface="Calibri" pitchFamily="34" charset="0"/>
              </a:rPr>
              <a:t>)</a:t>
            </a:r>
            <a:r>
              <a:rPr lang="pl-PL" i="1" dirty="0">
                <a:latin typeface="Calibri" pitchFamily="34" charset="0"/>
              </a:rPr>
              <a:t>,</a:t>
            </a:r>
            <a:r>
              <a:rPr lang="pl-PL" dirty="0">
                <a:latin typeface="Calibri" pitchFamily="34" charset="0"/>
              </a:rPr>
              <a:t> dla </a:t>
            </a:r>
            <a:r>
              <a:rPr lang="pl-PL" i="1" dirty="0">
                <a:latin typeface="Calibri" pitchFamily="34" charset="0"/>
              </a:rPr>
              <a:t>i=1,2</a:t>
            </a:r>
          </a:p>
        </p:txBody>
      </p:sp>
      <p:pic>
        <p:nvPicPr>
          <p:cNvPr id="10" name="Picture 3"/>
          <p:cNvPicPr>
            <a:picLocks noChangeAspect="1" noChangeArrowheads="1"/>
          </p:cNvPicPr>
          <p:nvPr/>
        </p:nvPicPr>
        <p:blipFill>
          <a:blip r:embed="rId4" cstate="print"/>
          <a:srcRect/>
          <a:stretch>
            <a:fillRect/>
          </a:stretch>
        </p:blipFill>
        <p:spPr bwMode="auto">
          <a:xfrm>
            <a:off x="323850" y="4221163"/>
            <a:ext cx="316865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stopki 3"/>
          <p:cNvSpPr>
            <a:spLocks noGrp="1"/>
          </p:cNvSpPr>
          <p:nvPr>
            <p:ph type="ftr" sz="quarter" idx="10"/>
          </p:nvPr>
        </p:nvSpPr>
        <p:spPr/>
        <p:txBody>
          <a:bodyPr/>
          <a:lstStyle/>
          <a:p>
            <a:pPr>
              <a:defRPr/>
            </a:pPr>
            <a:r>
              <a:rPr lang="pl-PL"/>
              <a:t>KISIM, WIMiIP, AGH</a:t>
            </a:r>
          </a:p>
        </p:txBody>
      </p:sp>
      <p:sp>
        <p:nvSpPr>
          <p:cNvPr id="37891" name="Rectangle 2"/>
          <p:cNvSpPr>
            <a:spLocks noGrp="1" noChangeArrowheads="1"/>
          </p:cNvSpPr>
          <p:nvPr>
            <p:ph type="title"/>
          </p:nvPr>
        </p:nvSpPr>
        <p:spPr/>
        <p:txBody>
          <a:bodyPr/>
          <a:lstStyle/>
          <a:p>
            <a:pPr eaLnBrk="1" hangingPunct="1"/>
            <a:r>
              <a:rPr lang="pl-PL" smtClean="0"/>
              <a:t>Przykład</a:t>
            </a:r>
          </a:p>
        </p:txBody>
      </p:sp>
      <p:pic>
        <p:nvPicPr>
          <p:cNvPr id="37893" name="Picture 4"/>
          <p:cNvPicPr>
            <a:picLocks noChangeAspect="1" noChangeArrowheads="1"/>
          </p:cNvPicPr>
          <p:nvPr/>
        </p:nvPicPr>
        <p:blipFill>
          <a:blip r:embed="rId2" cstate="print"/>
          <a:srcRect/>
          <a:stretch>
            <a:fillRect/>
          </a:stretch>
        </p:blipFill>
        <p:spPr bwMode="auto">
          <a:xfrm>
            <a:off x="4211638" y="1341438"/>
            <a:ext cx="4811712" cy="2297112"/>
          </a:xfrm>
          <a:prstGeom prst="rect">
            <a:avLst/>
          </a:prstGeom>
          <a:noFill/>
          <a:ln w="9525">
            <a:noFill/>
            <a:miter lim="800000"/>
            <a:headEnd/>
            <a:tailEnd/>
          </a:ln>
        </p:spPr>
      </p:pic>
      <p:pic>
        <p:nvPicPr>
          <p:cNvPr id="37894" name="Picture 5"/>
          <p:cNvPicPr>
            <a:picLocks noChangeAspect="1" noChangeArrowheads="1"/>
          </p:cNvPicPr>
          <p:nvPr/>
        </p:nvPicPr>
        <p:blipFill>
          <a:blip r:embed="rId3" cstate="print"/>
          <a:srcRect/>
          <a:stretch>
            <a:fillRect/>
          </a:stretch>
        </p:blipFill>
        <p:spPr bwMode="auto">
          <a:xfrm>
            <a:off x="4211638" y="3716338"/>
            <a:ext cx="4457700" cy="2463800"/>
          </a:xfrm>
          <a:prstGeom prst="rect">
            <a:avLst/>
          </a:prstGeom>
          <a:noFill/>
          <a:ln w="9525">
            <a:noFill/>
            <a:miter lim="800000"/>
            <a:headEnd/>
            <a:tailEnd/>
          </a:ln>
        </p:spPr>
      </p:pic>
      <p:sp>
        <p:nvSpPr>
          <p:cNvPr id="37896" name="Line 7"/>
          <p:cNvSpPr>
            <a:spLocks noChangeShapeType="1"/>
          </p:cNvSpPr>
          <p:nvPr/>
        </p:nvSpPr>
        <p:spPr bwMode="auto">
          <a:xfrm>
            <a:off x="4067175" y="1700213"/>
            <a:ext cx="0" cy="4033837"/>
          </a:xfrm>
          <a:prstGeom prst="line">
            <a:avLst/>
          </a:prstGeom>
          <a:noFill/>
          <a:ln w="3175">
            <a:solidFill>
              <a:schemeClr val="bg2"/>
            </a:solidFill>
            <a:round/>
            <a:headEnd/>
            <a:tailEnd/>
          </a:ln>
        </p:spPr>
        <p:txBody>
          <a:bodyPr/>
          <a:lstStyle/>
          <a:p>
            <a:endParaRPr lang="pl-PL"/>
          </a:p>
        </p:txBody>
      </p:sp>
      <p:sp>
        <p:nvSpPr>
          <p:cNvPr id="37897" name="Rectangle 8"/>
          <p:cNvSpPr>
            <a:spLocks noChangeArrowheads="1"/>
          </p:cNvSpPr>
          <p:nvPr/>
        </p:nvSpPr>
        <p:spPr bwMode="auto">
          <a:xfrm>
            <a:off x="6300788" y="1341438"/>
            <a:ext cx="503237" cy="431800"/>
          </a:xfrm>
          <a:prstGeom prst="rect">
            <a:avLst/>
          </a:prstGeom>
          <a:solidFill>
            <a:srgbClr val="006699">
              <a:alpha val="20000"/>
            </a:srgbClr>
          </a:solidFill>
          <a:ln w="9525">
            <a:noFill/>
            <a:miter lim="800000"/>
            <a:headEnd/>
            <a:tailEnd/>
          </a:ln>
        </p:spPr>
        <p:txBody>
          <a:bodyPr wrap="none" anchor="ctr"/>
          <a:lstStyle/>
          <a:p>
            <a:endParaRPr lang="pl-PL"/>
          </a:p>
        </p:txBody>
      </p:sp>
      <p:sp>
        <p:nvSpPr>
          <p:cNvPr id="37898" name="Oval 9"/>
          <p:cNvSpPr>
            <a:spLocks noChangeArrowheads="1"/>
          </p:cNvSpPr>
          <p:nvPr/>
        </p:nvSpPr>
        <p:spPr bwMode="auto">
          <a:xfrm>
            <a:off x="7092950" y="1341438"/>
            <a:ext cx="215900" cy="215900"/>
          </a:xfrm>
          <a:prstGeom prst="ellipse">
            <a:avLst/>
          </a:prstGeom>
          <a:solidFill>
            <a:srgbClr val="006699">
              <a:alpha val="20000"/>
            </a:srgbClr>
          </a:solidFill>
          <a:ln w="9525">
            <a:noFill/>
            <a:round/>
            <a:headEnd/>
            <a:tailEnd/>
          </a:ln>
        </p:spPr>
        <p:txBody>
          <a:bodyPr wrap="none" anchor="ctr"/>
          <a:lstStyle/>
          <a:p>
            <a:endParaRPr lang="pl-PL"/>
          </a:p>
        </p:txBody>
      </p:sp>
      <p:sp>
        <p:nvSpPr>
          <p:cNvPr id="37899" name="Rectangle 10"/>
          <p:cNvSpPr>
            <a:spLocks noChangeArrowheads="1"/>
          </p:cNvSpPr>
          <p:nvPr/>
        </p:nvSpPr>
        <p:spPr bwMode="auto">
          <a:xfrm>
            <a:off x="4211638" y="4581525"/>
            <a:ext cx="3384550" cy="287338"/>
          </a:xfrm>
          <a:prstGeom prst="rect">
            <a:avLst/>
          </a:prstGeom>
          <a:solidFill>
            <a:srgbClr val="006699">
              <a:alpha val="20000"/>
            </a:srgbClr>
          </a:solidFill>
          <a:ln w="9525">
            <a:noFill/>
            <a:miter lim="800000"/>
            <a:headEnd/>
            <a:tailEnd/>
          </a:ln>
        </p:spPr>
        <p:txBody>
          <a:bodyPr wrap="none" anchor="ctr"/>
          <a:lstStyle/>
          <a:p>
            <a:endParaRPr lang="pl-PL"/>
          </a:p>
        </p:txBody>
      </p:sp>
      <p:sp>
        <p:nvSpPr>
          <p:cNvPr id="37900" name="Rectangle 11"/>
          <p:cNvSpPr>
            <a:spLocks noChangeArrowheads="1"/>
          </p:cNvSpPr>
          <p:nvPr/>
        </p:nvSpPr>
        <p:spPr bwMode="auto">
          <a:xfrm>
            <a:off x="4211638" y="4941888"/>
            <a:ext cx="3384550" cy="287337"/>
          </a:xfrm>
          <a:prstGeom prst="rect">
            <a:avLst/>
          </a:prstGeom>
          <a:solidFill>
            <a:srgbClr val="006699">
              <a:alpha val="20000"/>
            </a:srgbClr>
          </a:solidFill>
          <a:ln w="9525">
            <a:noFill/>
            <a:miter lim="800000"/>
            <a:headEnd/>
            <a:tailEnd/>
          </a:ln>
        </p:spPr>
        <p:txBody>
          <a:bodyPr wrap="none" anchor="ctr"/>
          <a:lstStyle/>
          <a:p>
            <a:endParaRPr lang="pl-PL"/>
          </a:p>
        </p:txBody>
      </p:sp>
      <p:sp>
        <p:nvSpPr>
          <p:cNvPr id="37901" name="Oval 13"/>
          <p:cNvSpPr>
            <a:spLocks noChangeArrowheads="1"/>
          </p:cNvSpPr>
          <p:nvPr/>
        </p:nvSpPr>
        <p:spPr bwMode="auto">
          <a:xfrm>
            <a:off x="4356100" y="1916113"/>
            <a:ext cx="431800" cy="288925"/>
          </a:xfrm>
          <a:prstGeom prst="ellipse">
            <a:avLst/>
          </a:prstGeom>
          <a:solidFill>
            <a:srgbClr val="006699">
              <a:alpha val="20000"/>
            </a:srgbClr>
          </a:solidFill>
          <a:ln w="9525">
            <a:noFill/>
            <a:round/>
            <a:headEnd/>
            <a:tailEnd/>
          </a:ln>
        </p:spPr>
        <p:txBody>
          <a:bodyPr wrap="none" anchor="ctr"/>
          <a:lstStyle/>
          <a:p>
            <a:endParaRPr lang="pl-PL"/>
          </a:p>
        </p:txBody>
      </p:sp>
      <p:sp>
        <p:nvSpPr>
          <p:cNvPr id="37902" name="Oval 14"/>
          <p:cNvSpPr>
            <a:spLocks noChangeArrowheads="1"/>
          </p:cNvSpPr>
          <p:nvPr/>
        </p:nvSpPr>
        <p:spPr bwMode="auto">
          <a:xfrm>
            <a:off x="4356100" y="2349500"/>
            <a:ext cx="720725" cy="288925"/>
          </a:xfrm>
          <a:prstGeom prst="ellipse">
            <a:avLst/>
          </a:prstGeom>
          <a:solidFill>
            <a:srgbClr val="006699">
              <a:alpha val="20000"/>
            </a:srgbClr>
          </a:solidFill>
          <a:ln w="9525">
            <a:noFill/>
            <a:round/>
            <a:headEnd/>
            <a:tailEnd/>
          </a:ln>
        </p:spPr>
        <p:txBody>
          <a:bodyPr wrap="none" anchor="ctr"/>
          <a:lstStyle/>
          <a:p>
            <a:endParaRPr lang="pl-PL"/>
          </a:p>
        </p:txBody>
      </p:sp>
      <p:sp>
        <p:nvSpPr>
          <p:cNvPr id="37903" name="Oval 15"/>
          <p:cNvSpPr>
            <a:spLocks noChangeArrowheads="1"/>
          </p:cNvSpPr>
          <p:nvPr/>
        </p:nvSpPr>
        <p:spPr bwMode="auto">
          <a:xfrm>
            <a:off x="4356100" y="2708275"/>
            <a:ext cx="647700" cy="288925"/>
          </a:xfrm>
          <a:prstGeom prst="ellipse">
            <a:avLst/>
          </a:prstGeom>
          <a:solidFill>
            <a:srgbClr val="006699">
              <a:alpha val="20000"/>
            </a:srgbClr>
          </a:solidFill>
          <a:ln w="9525">
            <a:noFill/>
            <a:round/>
            <a:headEnd/>
            <a:tailEnd/>
          </a:ln>
        </p:spPr>
        <p:txBody>
          <a:bodyPr wrap="none" anchor="ctr"/>
          <a:lstStyle/>
          <a:p>
            <a:endParaRPr lang="pl-PL"/>
          </a:p>
        </p:txBody>
      </p:sp>
      <p:sp>
        <p:nvSpPr>
          <p:cNvPr id="37904" name="Oval 16"/>
          <p:cNvSpPr>
            <a:spLocks noChangeArrowheads="1"/>
          </p:cNvSpPr>
          <p:nvPr/>
        </p:nvSpPr>
        <p:spPr bwMode="auto">
          <a:xfrm>
            <a:off x="4427538" y="3141663"/>
            <a:ext cx="431800" cy="288925"/>
          </a:xfrm>
          <a:prstGeom prst="ellipse">
            <a:avLst/>
          </a:prstGeom>
          <a:solidFill>
            <a:srgbClr val="006699">
              <a:alpha val="20000"/>
            </a:srgbClr>
          </a:solidFill>
          <a:ln w="9525">
            <a:noFill/>
            <a:round/>
            <a:headEnd/>
            <a:tailEnd/>
          </a:ln>
        </p:spPr>
        <p:txBody>
          <a:bodyPr wrap="none" anchor="ctr"/>
          <a:lstStyle/>
          <a:p>
            <a:endParaRPr lang="pl-PL"/>
          </a:p>
        </p:txBody>
      </p:sp>
      <p:pic>
        <p:nvPicPr>
          <p:cNvPr id="46082" name="Picture 2"/>
          <p:cNvPicPr>
            <a:picLocks noChangeAspect="1" noChangeArrowheads="1"/>
          </p:cNvPicPr>
          <p:nvPr/>
        </p:nvPicPr>
        <p:blipFill>
          <a:blip r:embed="rId4" cstate="print"/>
          <a:srcRect/>
          <a:stretch>
            <a:fillRect/>
          </a:stretch>
        </p:blipFill>
        <p:spPr bwMode="auto">
          <a:xfrm>
            <a:off x="251520" y="1988840"/>
            <a:ext cx="348615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lide Number Placeholder 1"/>
          <p:cNvSpPr>
            <a:spLocks noGrp="1"/>
          </p:cNvSpPr>
          <p:nvPr>
            <p:ph type="sldNum" sz="quarter" idx="4294967295"/>
          </p:nvPr>
        </p:nvSpPr>
        <p:spPr>
          <a:xfrm>
            <a:off x="6457950" y="6356351"/>
            <a:ext cx="2057400" cy="365125"/>
          </a:xfrm>
          <a:prstGeom prst="rect">
            <a:avLst/>
          </a:prstGeom>
        </p:spPr>
        <p:txBody>
          <a:bodyPr/>
          <a:lstStyle/>
          <a:p>
            <a:pPr lvl="0"/>
            <a:fld id="{2FB74E24-4AC2-4613-BE56-9CFA9DC944CA}" type="slidenum">
              <a:rPr lang="en-US" smtClean="0"/>
              <a:pPr lvl="0"/>
              <a:t>63</a:t>
            </a:fld>
            <a:endParaRPr lang="en-US"/>
          </a:p>
        </p:txBody>
      </p:sp>
      <p:sp>
        <p:nvSpPr>
          <p:cNvPr id="2" name="Title 1"/>
          <p:cNvSpPr txBox="1">
            <a:spLocks noGrp="1"/>
          </p:cNvSpPr>
          <p:nvPr>
            <p:ph type="title" idx="4294967295"/>
          </p:nvPr>
        </p:nvSpPr>
        <p:spPr>
          <a:xfrm>
            <a:off x="1043608" y="0"/>
            <a:ext cx="7543800" cy="977901"/>
          </a:xfrm>
        </p:spPr>
        <p:txBody>
          <a:bodyPr wrap="square" lIns="90360" tIns="44280" rIns="90360" bIns="44280" anchorCtr="0">
            <a:normAutofit/>
          </a:bodyPr>
          <a:lstStyle/>
          <a:p>
            <a:r>
              <a:rPr lang="en-US" dirty="0" smtClean="0">
                <a:solidFill>
                  <a:srgbClr val="000000"/>
                </a:solidFill>
              </a:rPr>
              <a:t>Probabilities for weather data</a:t>
            </a:r>
            <a:endParaRPr lang="en-US" sz="3600" dirty="0"/>
          </a:p>
        </p:txBody>
      </p:sp>
      <p:sp>
        <p:nvSpPr>
          <p:cNvPr id="3" name="Freeform 2"/>
          <p:cNvSpPr/>
          <p:nvPr/>
        </p:nvSpPr>
        <p:spPr>
          <a:xfrm>
            <a:off x="8579880"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4" name="Freeform 3"/>
          <p:cNvSpPr/>
          <p:nvPr/>
        </p:nvSpPr>
        <p:spPr>
          <a:xfrm>
            <a:off x="8579880"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5" name="Freeform 4"/>
          <p:cNvSpPr/>
          <p:nvPr/>
        </p:nvSpPr>
        <p:spPr>
          <a:xfrm>
            <a:off x="8460000" y="2358720"/>
            <a:ext cx="70164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  5/</a:t>
            </a:r>
          </a:p>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14</a:t>
            </a:r>
          </a:p>
        </p:txBody>
      </p:sp>
      <p:sp>
        <p:nvSpPr>
          <p:cNvPr id="6" name="Freeform 5"/>
          <p:cNvSpPr/>
          <p:nvPr/>
        </p:nvSpPr>
        <p:spPr>
          <a:xfrm>
            <a:off x="8579880"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7" name="Freeform 6"/>
          <p:cNvSpPr/>
          <p:nvPr/>
        </p:nvSpPr>
        <p:spPr>
          <a:xfrm>
            <a:off x="8579880"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8" name="Freeform 7"/>
          <p:cNvSpPr/>
          <p:nvPr/>
        </p:nvSpPr>
        <p:spPr>
          <a:xfrm>
            <a:off x="8579880"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5</a:t>
            </a:r>
          </a:p>
        </p:txBody>
      </p:sp>
      <p:sp>
        <p:nvSpPr>
          <p:cNvPr id="9" name="Freeform 8"/>
          <p:cNvSpPr/>
          <p:nvPr/>
        </p:nvSpPr>
        <p:spPr>
          <a:xfrm>
            <a:off x="8579880"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No</a:t>
            </a:r>
          </a:p>
        </p:txBody>
      </p:sp>
      <p:sp>
        <p:nvSpPr>
          <p:cNvPr id="10" name="Freeform 9"/>
          <p:cNvSpPr/>
          <p:nvPr/>
        </p:nvSpPr>
        <p:spPr>
          <a:xfrm>
            <a:off x="7998480" y="2968199"/>
            <a:ext cx="58140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 name="Freeform 10"/>
          <p:cNvSpPr/>
          <p:nvPr/>
        </p:nvSpPr>
        <p:spPr>
          <a:xfrm>
            <a:off x="7998480" y="26636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2" name="Freeform 11"/>
          <p:cNvSpPr/>
          <p:nvPr/>
        </p:nvSpPr>
        <p:spPr>
          <a:xfrm>
            <a:off x="7998480" y="2358720"/>
            <a:ext cx="68004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9/</a:t>
            </a:r>
          </a:p>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14</a:t>
            </a:r>
          </a:p>
        </p:txBody>
      </p:sp>
      <p:sp>
        <p:nvSpPr>
          <p:cNvPr id="13" name="Freeform 12"/>
          <p:cNvSpPr/>
          <p:nvPr/>
        </p:nvSpPr>
        <p:spPr>
          <a:xfrm>
            <a:off x="7998480" y="20538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4" name="Freeform 13"/>
          <p:cNvSpPr/>
          <p:nvPr/>
        </p:nvSpPr>
        <p:spPr>
          <a:xfrm>
            <a:off x="7998480" y="17492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5" name="Freeform 14"/>
          <p:cNvSpPr/>
          <p:nvPr/>
        </p:nvSpPr>
        <p:spPr>
          <a:xfrm>
            <a:off x="7998480" y="1444319"/>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9</a:t>
            </a:r>
          </a:p>
        </p:txBody>
      </p:sp>
      <p:sp>
        <p:nvSpPr>
          <p:cNvPr id="16" name="Freeform 15"/>
          <p:cNvSpPr/>
          <p:nvPr/>
        </p:nvSpPr>
        <p:spPr>
          <a:xfrm>
            <a:off x="7998480" y="11394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Yes</a:t>
            </a:r>
          </a:p>
        </p:txBody>
      </p:sp>
      <p:sp>
        <p:nvSpPr>
          <p:cNvPr id="17" name="Freeform 16"/>
          <p:cNvSpPr/>
          <p:nvPr/>
        </p:nvSpPr>
        <p:spPr>
          <a:xfrm>
            <a:off x="7998480" y="834839"/>
            <a:ext cx="11631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Play</a:t>
            </a:r>
          </a:p>
        </p:txBody>
      </p:sp>
      <p:sp>
        <p:nvSpPr>
          <p:cNvPr id="18" name="Freeform 17"/>
          <p:cNvSpPr/>
          <p:nvPr/>
        </p:nvSpPr>
        <p:spPr>
          <a:xfrm>
            <a:off x="7498800" y="2968199"/>
            <a:ext cx="4996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9" name="Freeform 18"/>
          <p:cNvSpPr/>
          <p:nvPr/>
        </p:nvSpPr>
        <p:spPr>
          <a:xfrm>
            <a:off x="7498800" y="26636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3/5</a:t>
            </a:r>
          </a:p>
        </p:txBody>
      </p:sp>
      <p:sp>
        <p:nvSpPr>
          <p:cNvPr id="20" name="Freeform 19"/>
          <p:cNvSpPr/>
          <p:nvPr/>
        </p:nvSpPr>
        <p:spPr>
          <a:xfrm>
            <a:off x="7498800" y="235872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2/5</a:t>
            </a:r>
          </a:p>
        </p:txBody>
      </p:sp>
      <p:sp>
        <p:nvSpPr>
          <p:cNvPr id="21" name="Freeform 20"/>
          <p:cNvSpPr/>
          <p:nvPr/>
        </p:nvSpPr>
        <p:spPr>
          <a:xfrm>
            <a:off x="7498800" y="20538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22" name="Freeform 21"/>
          <p:cNvSpPr/>
          <p:nvPr/>
        </p:nvSpPr>
        <p:spPr>
          <a:xfrm>
            <a:off x="7498800" y="17492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a:t>
            </a:r>
          </a:p>
        </p:txBody>
      </p:sp>
      <p:sp>
        <p:nvSpPr>
          <p:cNvPr id="23" name="Freeform 22"/>
          <p:cNvSpPr/>
          <p:nvPr/>
        </p:nvSpPr>
        <p:spPr>
          <a:xfrm>
            <a:off x="7498800" y="1444319"/>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a:t>
            </a:r>
          </a:p>
        </p:txBody>
      </p:sp>
      <p:sp>
        <p:nvSpPr>
          <p:cNvPr id="24" name="Freeform 23"/>
          <p:cNvSpPr/>
          <p:nvPr/>
        </p:nvSpPr>
        <p:spPr>
          <a:xfrm>
            <a:off x="7498800" y="11394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No</a:t>
            </a:r>
          </a:p>
        </p:txBody>
      </p:sp>
      <p:sp>
        <p:nvSpPr>
          <p:cNvPr id="25" name="Freeform 24"/>
          <p:cNvSpPr/>
          <p:nvPr/>
        </p:nvSpPr>
        <p:spPr>
          <a:xfrm>
            <a:off x="6917040"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26" name="Freeform 25"/>
          <p:cNvSpPr/>
          <p:nvPr/>
        </p:nvSpPr>
        <p:spPr>
          <a:xfrm>
            <a:off x="6917040"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3/9</a:t>
            </a:r>
          </a:p>
        </p:txBody>
      </p:sp>
      <p:sp>
        <p:nvSpPr>
          <p:cNvPr id="27" name="Freeform 26"/>
          <p:cNvSpPr/>
          <p:nvPr/>
        </p:nvSpPr>
        <p:spPr>
          <a:xfrm>
            <a:off x="6917040" y="235872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6/9</a:t>
            </a:r>
          </a:p>
        </p:txBody>
      </p:sp>
      <p:sp>
        <p:nvSpPr>
          <p:cNvPr id="28" name="Freeform 27"/>
          <p:cNvSpPr/>
          <p:nvPr/>
        </p:nvSpPr>
        <p:spPr>
          <a:xfrm>
            <a:off x="6917040"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29" name="Freeform 28"/>
          <p:cNvSpPr/>
          <p:nvPr/>
        </p:nvSpPr>
        <p:spPr>
          <a:xfrm>
            <a:off x="6917040"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a:t>
            </a:r>
          </a:p>
        </p:txBody>
      </p:sp>
      <p:sp>
        <p:nvSpPr>
          <p:cNvPr id="30" name="Freeform 29"/>
          <p:cNvSpPr/>
          <p:nvPr/>
        </p:nvSpPr>
        <p:spPr>
          <a:xfrm>
            <a:off x="6917040"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6</a:t>
            </a:r>
          </a:p>
        </p:txBody>
      </p:sp>
      <p:sp>
        <p:nvSpPr>
          <p:cNvPr id="31" name="Freeform 30"/>
          <p:cNvSpPr/>
          <p:nvPr/>
        </p:nvSpPr>
        <p:spPr>
          <a:xfrm>
            <a:off x="6917040"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Yes</a:t>
            </a:r>
          </a:p>
        </p:txBody>
      </p:sp>
      <p:sp>
        <p:nvSpPr>
          <p:cNvPr id="32" name="Freeform 31"/>
          <p:cNvSpPr/>
          <p:nvPr/>
        </p:nvSpPr>
        <p:spPr>
          <a:xfrm>
            <a:off x="6085079" y="2968199"/>
            <a:ext cx="831959"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33" name="Freeform 32"/>
          <p:cNvSpPr/>
          <p:nvPr/>
        </p:nvSpPr>
        <p:spPr>
          <a:xfrm>
            <a:off x="6085079" y="2663640"/>
            <a:ext cx="83195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True</a:t>
            </a:r>
          </a:p>
        </p:txBody>
      </p:sp>
      <p:sp>
        <p:nvSpPr>
          <p:cNvPr id="34" name="Freeform 33"/>
          <p:cNvSpPr/>
          <p:nvPr/>
        </p:nvSpPr>
        <p:spPr>
          <a:xfrm>
            <a:off x="6085079" y="2358720"/>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False</a:t>
            </a:r>
          </a:p>
        </p:txBody>
      </p:sp>
      <p:sp>
        <p:nvSpPr>
          <p:cNvPr id="35" name="Freeform 34"/>
          <p:cNvSpPr/>
          <p:nvPr/>
        </p:nvSpPr>
        <p:spPr>
          <a:xfrm>
            <a:off x="6085079" y="2053800"/>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36" name="Freeform 35"/>
          <p:cNvSpPr/>
          <p:nvPr/>
        </p:nvSpPr>
        <p:spPr>
          <a:xfrm>
            <a:off x="6085079" y="1749240"/>
            <a:ext cx="83195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True</a:t>
            </a:r>
          </a:p>
        </p:txBody>
      </p:sp>
      <p:sp>
        <p:nvSpPr>
          <p:cNvPr id="37" name="Freeform 36"/>
          <p:cNvSpPr/>
          <p:nvPr/>
        </p:nvSpPr>
        <p:spPr>
          <a:xfrm>
            <a:off x="6085079" y="1444319"/>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False</a:t>
            </a:r>
          </a:p>
        </p:txBody>
      </p:sp>
      <p:sp>
        <p:nvSpPr>
          <p:cNvPr id="38" name="Freeform 37"/>
          <p:cNvSpPr/>
          <p:nvPr/>
        </p:nvSpPr>
        <p:spPr>
          <a:xfrm>
            <a:off x="6085079" y="1139400"/>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39" name="Freeform 38"/>
          <p:cNvSpPr/>
          <p:nvPr/>
        </p:nvSpPr>
        <p:spPr>
          <a:xfrm>
            <a:off x="6085079" y="834839"/>
            <a:ext cx="191339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Windy</a:t>
            </a:r>
          </a:p>
        </p:txBody>
      </p:sp>
      <p:sp>
        <p:nvSpPr>
          <p:cNvPr id="40" name="Freeform 39"/>
          <p:cNvSpPr/>
          <p:nvPr/>
        </p:nvSpPr>
        <p:spPr>
          <a:xfrm>
            <a:off x="5587200" y="2968199"/>
            <a:ext cx="4978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41" name="Freeform 40"/>
          <p:cNvSpPr/>
          <p:nvPr/>
        </p:nvSpPr>
        <p:spPr>
          <a:xfrm>
            <a:off x="5587200" y="2663640"/>
            <a:ext cx="4978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1/5</a:t>
            </a:r>
          </a:p>
        </p:txBody>
      </p:sp>
      <p:sp>
        <p:nvSpPr>
          <p:cNvPr id="42" name="Freeform 41"/>
          <p:cNvSpPr/>
          <p:nvPr/>
        </p:nvSpPr>
        <p:spPr>
          <a:xfrm>
            <a:off x="5587200" y="2358720"/>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4/5</a:t>
            </a:r>
          </a:p>
        </p:txBody>
      </p:sp>
      <p:sp>
        <p:nvSpPr>
          <p:cNvPr id="43" name="Freeform 42"/>
          <p:cNvSpPr/>
          <p:nvPr/>
        </p:nvSpPr>
        <p:spPr>
          <a:xfrm>
            <a:off x="5587200" y="2053800"/>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44" name="Freeform 43"/>
          <p:cNvSpPr/>
          <p:nvPr/>
        </p:nvSpPr>
        <p:spPr>
          <a:xfrm>
            <a:off x="5587200" y="1749240"/>
            <a:ext cx="4978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1</a:t>
            </a:r>
          </a:p>
        </p:txBody>
      </p:sp>
      <p:sp>
        <p:nvSpPr>
          <p:cNvPr id="45" name="Freeform 44"/>
          <p:cNvSpPr/>
          <p:nvPr/>
        </p:nvSpPr>
        <p:spPr>
          <a:xfrm>
            <a:off x="5587200" y="1444319"/>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4</a:t>
            </a:r>
          </a:p>
        </p:txBody>
      </p:sp>
      <p:sp>
        <p:nvSpPr>
          <p:cNvPr id="46" name="Freeform 45"/>
          <p:cNvSpPr/>
          <p:nvPr/>
        </p:nvSpPr>
        <p:spPr>
          <a:xfrm>
            <a:off x="5587200" y="1139400"/>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No</a:t>
            </a:r>
          </a:p>
        </p:txBody>
      </p:sp>
      <p:sp>
        <p:nvSpPr>
          <p:cNvPr id="47" name="Freeform 46"/>
          <p:cNvSpPr/>
          <p:nvPr/>
        </p:nvSpPr>
        <p:spPr>
          <a:xfrm>
            <a:off x="5005800" y="11394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Yes</a:t>
            </a:r>
          </a:p>
        </p:txBody>
      </p:sp>
      <p:sp>
        <p:nvSpPr>
          <p:cNvPr id="48" name="Freeform 47"/>
          <p:cNvSpPr/>
          <p:nvPr/>
        </p:nvSpPr>
        <p:spPr>
          <a:xfrm>
            <a:off x="4007879" y="1139400"/>
            <a:ext cx="99791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49" name="Freeform 48"/>
          <p:cNvSpPr/>
          <p:nvPr/>
        </p:nvSpPr>
        <p:spPr>
          <a:xfrm>
            <a:off x="3342960" y="113940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No</a:t>
            </a:r>
          </a:p>
        </p:txBody>
      </p:sp>
      <p:sp>
        <p:nvSpPr>
          <p:cNvPr id="50" name="Freeform 49"/>
          <p:cNvSpPr/>
          <p:nvPr/>
        </p:nvSpPr>
        <p:spPr>
          <a:xfrm>
            <a:off x="2761200"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Yes</a:t>
            </a:r>
          </a:p>
        </p:txBody>
      </p:sp>
      <p:sp>
        <p:nvSpPr>
          <p:cNvPr id="51" name="Freeform 50"/>
          <p:cNvSpPr/>
          <p:nvPr/>
        </p:nvSpPr>
        <p:spPr>
          <a:xfrm>
            <a:off x="2096279" y="113940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52" name="Freeform 51"/>
          <p:cNvSpPr/>
          <p:nvPr/>
        </p:nvSpPr>
        <p:spPr>
          <a:xfrm>
            <a:off x="1596600" y="11394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No</a:t>
            </a:r>
          </a:p>
        </p:txBody>
      </p:sp>
      <p:sp>
        <p:nvSpPr>
          <p:cNvPr id="53" name="Freeform 52"/>
          <p:cNvSpPr/>
          <p:nvPr/>
        </p:nvSpPr>
        <p:spPr>
          <a:xfrm>
            <a:off x="1015200" y="11394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Tahoma" pitchFamily="18"/>
                <a:ea typeface="Gothic" pitchFamily="2"/>
                <a:cs typeface="Lucidasans" pitchFamily="2"/>
              </a:rPr>
              <a:t>Yes</a:t>
            </a:r>
          </a:p>
        </p:txBody>
      </p:sp>
      <p:sp>
        <p:nvSpPr>
          <p:cNvPr id="54" name="Freeform 53"/>
          <p:cNvSpPr/>
          <p:nvPr/>
        </p:nvSpPr>
        <p:spPr>
          <a:xfrm>
            <a:off x="17640" y="1139400"/>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55" name="Freeform 54"/>
          <p:cNvSpPr/>
          <p:nvPr/>
        </p:nvSpPr>
        <p:spPr>
          <a:xfrm>
            <a:off x="5005800" y="2968199"/>
            <a:ext cx="58140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56" name="Freeform 55"/>
          <p:cNvSpPr/>
          <p:nvPr/>
        </p:nvSpPr>
        <p:spPr>
          <a:xfrm>
            <a:off x="5005800" y="26636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6/9</a:t>
            </a:r>
          </a:p>
        </p:txBody>
      </p:sp>
      <p:sp>
        <p:nvSpPr>
          <p:cNvPr id="57" name="Freeform 56"/>
          <p:cNvSpPr/>
          <p:nvPr/>
        </p:nvSpPr>
        <p:spPr>
          <a:xfrm>
            <a:off x="5005800" y="235872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3/9</a:t>
            </a:r>
          </a:p>
        </p:txBody>
      </p:sp>
      <p:sp>
        <p:nvSpPr>
          <p:cNvPr id="58" name="Freeform 57"/>
          <p:cNvSpPr/>
          <p:nvPr/>
        </p:nvSpPr>
        <p:spPr>
          <a:xfrm>
            <a:off x="5005800" y="20538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59" name="Freeform 58"/>
          <p:cNvSpPr/>
          <p:nvPr/>
        </p:nvSpPr>
        <p:spPr>
          <a:xfrm>
            <a:off x="5005800" y="17492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6</a:t>
            </a:r>
          </a:p>
        </p:txBody>
      </p:sp>
      <p:sp>
        <p:nvSpPr>
          <p:cNvPr id="60" name="Freeform 59"/>
          <p:cNvSpPr/>
          <p:nvPr/>
        </p:nvSpPr>
        <p:spPr>
          <a:xfrm>
            <a:off x="5005800" y="1444319"/>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a:t>
            </a:r>
          </a:p>
        </p:txBody>
      </p:sp>
      <p:sp>
        <p:nvSpPr>
          <p:cNvPr id="61" name="Freeform 60"/>
          <p:cNvSpPr/>
          <p:nvPr/>
        </p:nvSpPr>
        <p:spPr>
          <a:xfrm>
            <a:off x="4007879" y="2968199"/>
            <a:ext cx="997919"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62" name="Freeform 61"/>
          <p:cNvSpPr/>
          <p:nvPr/>
        </p:nvSpPr>
        <p:spPr>
          <a:xfrm>
            <a:off x="4007879" y="2663640"/>
            <a:ext cx="99791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Normal</a:t>
            </a:r>
          </a:p>
        </p:txBody>
      </p:sp>
      <p:sp>
        <p:nvSpPr>
          <p:cNvPr id="63" name="Freeform 62"/>
          <p:cNvSpPr/>
          <p:nvPr/>
        </p:nvSpPr>
        <p:spPr>
          <a:xfrm>
            <a:off x="4007879" y="2358720"/>
            <a:ext cx="99791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High</a:t>
            </a:r>
          </a:p>
        </p:txBody>
      </p:sp>
      <p:sp>
        <p:nvSpPr>
          <p:cNvPr id="64" name="Freeform 63"/>
          <p:cNvSpPr/>
          <p:nvPr/>
        </p:nvSpPr>
        <p:spPr>
          <a:xfrm>
            <a:off x="4007879" y="2053800"/>
            <a:ext cx="99791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65" name="Freeform 64"/>
          <p:cNvSpPr/>
          <p:nvPr/>
        </p:nvSpPr>
        <p:spPr>
          <a:xfrm>
            <a:off x="4007879" y="1749240"/>
            <a:ext cx="99791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Normal</a:t>
            </a:r>
          </a:p>
        </p:txBody>
      </p:sp>
      <p:sp>
        <p:nvSpPr>
          <p:cNvPr id="66" name="Freeform 65"/>
          <p:cNvSpPr/>
          <p:nvPr/>
        </p:nvSpPr>
        <p:spPr>
          <a:xfrm>
            <a:off x="4007879" y="1444319"/>
            <a:ext cx="99791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High</a:t>
            </a:r>
          </a:p>
        </p:txBody>
      </p:sp>
      <p:sp>
        <p:nvSpPr>
          <p:cNvPr id="67" name="Freeform 66"/>
          <p:cNvSpPr/>
          <p:nvPr/>
        </p:nvSpPr>
        <p:spPr>
          <a:xfrm>
            <a:off x="4007879" y="834839"/>
            <a:ext cx="20772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Humidity</a:t>
            </a:r>
          </a:p>
        </p:txBody>
      </p:sp>
      <p:sp>
        <p:nvSpPr>
          <p:cNvPr id="68" name="Freeform 67"/>
          <p:cNvSpPr/>
          <p:nvPr/>
        </p:nvSpPr>
        <p:spPr>
          <a:xfrm>
            <a:off x="3342960" y="2968199"/>
            <a:ext cx="66492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1/5</a:t>
            </a:r>
          </a:p>
        </p:txBody>
      </p:sp>
      <p:sp>
        <p:nvSpPr>
          <p:cNvPr id="69" name="Freeform 68"/>
          <p:cNvSpPr/>
          <p:nvPr/>
        </p:nvSpPr>
        <p:spPr>
          <a:xfrm>
            <a:off x="3342960" y="2663640"/>
            <a:ext cx="664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2/5</a:t>
            </a:r>
          </a:p>
        </p:txBody>
      </p:sp>
      <p:sp>
        <p:nvSpPr>
          <p:cNvPr id="70" name="Freeform 69"/>
          <p:cNvSpPr/>
          <p:nvPr/>
        </p:nvSpPr>
        <p:spPr>
          <a:xfrm>
            <a:off x="3342960" y="235872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2/5</a:t>
            </a:r>
          </a:p>
        </p:txBody>
      </p:sp>
      <p:sp>
        <p:nvSpPr>
          <p:cNvPr id="71" name="Freeform 70"/>
          <p:cNvSpPr/>
          <p:nvPr/>
        </p:nvSpPr>
        <p:spPr>
          <a:xfrm>
            <a:off x="3342960" y="205380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1</a:t>
            </a:r>
          </a:p>
        </p:txBody>
      </p:sp>
      <p:sp>
        <p:nvSpPr>
          <p:cNvPr id="72" name="Freeform 71"/>
          <p:cNvSpPr/>
          <p:nvPr/>
        </p:nvSpPr>
        <p:spPr>
          <a:xfrm>
            <a:off x="3342960" y="1749240"/>
            <a:ext cx="664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a:t>
            </a:r>
          </a:p>
        </p:txBody>
      </p:sp>
      <p:sp>
        <p:nvSpPr>
          <p:cNvPr id="73" name="Freeform 72"/>
          <p:cNvSpPr/>
          <p:nvPr/>
        </p:nvSpPr>
        <p:spPr>
          <a:xfrm>
            <a:off x="3342960" y="1444319"/>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a:t>
            </a:r>
          </a:p>
        </p:txBody>
      </p:sp>
      <p:sp>
        <p:nvSpPr>
          <p:cNvPr id="74" name="Freeform 73"/>
          <p:cNvSpPr/>
          <p:nvPr/>
        </p:nvSpPr>
        <p:spPr>
          <a:xfrm>
            <a:off x="2761200"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3/9</a:t>
            </a:r>
          </a:p>
        </p:txBody>
      </p:sp>
      <p:sp>
        <p:nvSpPr>
          <p:cNvPr id="75" name="Freeform 74"/>
          <p:cNvSpPr/>
          <p:nvPr/>
        </p:nvSpPr>
        <p:spPr>
          <a:xfrm>
            <a:off x="2761200"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4/9</a:t>
            </a:r>
          </a:p>
        </p:txBody>
      </p:sp>
      <p:sp>
        <p:nvSpPr>
          <p:cNvPr id="76" name="Freeform 75"/>
          <p:cNvSpPr/>
          <p:nvPr/>
        </p:nvSpPr>
        <p:spPr>
          <a:xfrm>
            <a:off x="2761200" y="235872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2/9</a:t>
            </a:r>
          </a:p>
        </p:txBody>
      </p:sp>
      <p:sp>
        <p:nvSpPr>
          <p:cNvPr id="77" name="Freeform 76"/>
          <p:cNvSpPr/>
          <p:nvPr/>
        </p:nvSpPr>
        <p:spPr>
          <a:xfrm>
            <a:off x="2761200"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a:t>
            </a:r>
          </a:p>
        </p:txBody>
      </p:sp>
      <p:sp>
        <p:nvSpPr>
          <p:cNvPr id="78" name="Freeform 77"/>
          <p:cNvSpPr/>
          <p:nvPr/>
        </p:nvSpPr>
        <p:spPr>
          <a:xfrm>
            <a:off x="2761200"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4</a:t>
            </a:r>
          </a:p>
        </p:txBody>
      </p:sp>
      <p:sp>
        <p:nvSpPr>
          <p:cNvPr id="79" name="Freeform 78"/>
          <p:cNvSpPr/>
          <p:nvPr/>
        </p:nvSpPr>
        <p:spPr>
          <a:xfrm>
            <a:off x="2761200"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a:t>
            </a:r>
          </a:p>
        </p:txBody>
      </p:sp>
      <p:sp>
        <p:nvSpPr>
          <p:cNvPr id="80" name="Freeform 79"/>
          <p:cNvSpPr/>
          <p:nvPr/>
        </p:nvSpPr>
        <p:spPr>
          <a:xfrm>
            <a:off x="2096279" y="2968199"/>
            <a:ext cx="66492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Cool</a:t>
            </a:r>
          </a:p>
        </p:txBody>
      </p:sp>
      <p:sp>
        <p:nvSpPr>
          <p:cNvPr id="81" name="Freeform 80"/>
          <p:cNvSpPr/>
          <p:nvPr/>
        </p:nvSpPr>
        <p:spPr>
          <a:xfrm>
            <a:off x="1596600" y="2968199"/>
            <a:ext cx="4996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2/5</a:t>
            </a:r>
          </a:p>
        </p:txBody>
      </p:sp>
      <p:sp>
        <p:nvSpPr>
          <p:cNvPr id="82" name="Freeform 81"/>
          <p:cNvSpPr/>
          <p:nvPr/>
        </p:nvSpPr>
        <p:spPr>
          <a:xfrm>
            <a:off x="1015200" y="2968199"/>
            <a:ext cx="58140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3/9</a:t>
            </a:r>
          </a:p>
        </p:txBody>
      </p:sp>
      <p:sp>
        <p:nvSpPr>
          <p:cNvPr id="83" name="Freeform 82"/>
          <p:cNvSpPr/>
          <p:nvPr/>
        </p:nvSpPr>
        <p:spPr>
          <a:xfrm>
            <a:off x="17640" y="2968199"/>
            <a:ext cx="9975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Rainy</a:t>
            </a:r>
          </a:p>
        </p:txBody>
      </p:sp>
      <p:sp>
        <p:nvSpPr>
          <p:cNvPr id="84" name="Freeform 83"/>
          <p:cNvSpPr/>
          <p:nvPr/>
        </p:nvSpPr>
        <p:spPr>
          <a:xfrm>
            <a:off x="2096279" y="2663640"/>
            <a:ext cx="664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Mild</a:t>
            </a:r>
          </a:p>
        </p:txBody>
      </p:sp>
      <p:sp>
        <p:nvSpPr>
          <p:cNvPr id="85" name="Freeform 84"/>
          <p:cNvSpPr/>
          <p:nvPr/>
        </p:nvSpPr>
        <p:spPr>
          <a:xfrm>
            <a:off x="2096279" y="235872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Hot</a:t>
            </a:r>
          </a:p>
        </p:txBody>
      </p:sp>
      <p:sp>
        <p:nvSpPr>
          <p:cNvPr id="86" name="Freeform 85"/>
          <p:cNvSpPr/>
          <p:nvPr/>
        </p:nvSpPr>
        <p:spPr>
          <a:xfrm>
            <a:off x="2096279" y="205380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Cool</a:t>
            </a:r>
          </a:p>
        </p:txBody>
      </p:sp>
      <p:sp>
        <p:nvSpPr>
          <p:cNvPr id="87" name="Freeform 86"/>
          <p:cNvSpPr/>
          <p:nvPr/>
        </p:nvSpPr>
        <p:spPr>
          <a:xfrm>
            <a:off x="2096279" y="1749240"/>
            <a:ext cx="664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Mild</a:t>
            </a:r>
          </a:p>
        </p:txBody>
      </p:sp>
      <p:sp>
        <p:nvSpPr>
          <p:cNvPr id="88" name="Freeform 87"/>
          <p:cNvSpPr/>
          <p:nvPr/>
        </p:nvSpPr>
        <p:spPr>
          <a:xfrm>
            <a:off x="2096279" y="1444319"/>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Hot</a:t>
            </a:r>
          </a:p>
        </p:txBody>
      </p:sp>
      <p:sp>
        <p:nvSpPr>
          <p:cNvPr id="89" name="Freeform 88"/>
          <p:cNvSpPr/>
          <p:nvPr/>
        </p:nvSpPr>
        <p:spPr>
          <a:xfrm>
            <a:off x="2096279" y="834839"/>
            <a:ext cx="191159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Temperature</a:t>
            </a:r>
          </a:p>
        </p:txBody>
      </p:sp>
      <p:sp>
        <p:nvSpPr>
          <p:cNvPr id="90" name="Freeform 89"/>
          <p:cNvSpPr/>
          <p:nvPr/>
        </p:nvSpPr>
        <p:spPr>
          <a:xfrm>
            <a:off x="1596600" y="26636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0/5</a:t>
            </a:r>
          </a:p>
        </p:txBody>
      </p:sp>
      <p:sp>
        <p:nvSpPr>
          <p:cNvPr id="91" name="Freeform 90"/>
          <p:cNvSpPr/>
          <p:nvPr/>
        </p:nvSpPr>
        <p:spPr>
          <a:xfrm>
            <a:off x="1015200" y="26636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4/9</a:t>
            </a:r>
          </a:p>
        </p:txBody>
      </p:sp>
      <p:sp>
        <p:nvSpPr>
          <p:cNvPr id="92" name="Freeform 91"/>
          <p:cNvSpPr/>
          <p:nvPr/>
        </p:nvSpPr>
        <p:spPr>
          <a:xfrm>
            <a:off x="17640" y="2663640"/>
            <a:ext cx="997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Overcast</a:t>
            </a:r>
          </a:p>
        </p:txBody>
      </p:sp>
      <p:sp>
        <p:nvSpPr>
          <p:cNvPr id="93" name="Freeform 92"/>
          <p:cNvSpPr/>
          <p:nvPr/>
        </p:nvSpPr>
        <p:spPr>
          <a:xfrm>
            <a:off x="1596600" y="235872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3/5</a:t>
            </a:r>
          </a:p>
        </p:txBody>
      </p:sp>
      <p:sp>
        <p:nvSpPr>
          <p:cNvPr id="94" name="Freeform 93"/>
          <p:cNvSpPr/>
          <p:nvPr/>
        </p:nvSpPr>
        <p:spPr>
          <a:xfrm>
            <a:off x="1015200" y="235872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2/9</a:t>
            </a:r>
          </a:p>
        </p:txBody>
      </p:sp>
      <p:sp>
        <p:nvSpPr>
          <p:cNvPr id="95" name="Freeform 94"/>
          <p:cNvSpPr/>
          <p:nvPr/>
        </p:nvSpPr>
        <p:spPr>
          <a:xfrm>
            <a:off x="17640" y="2358720"/>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Sunny</a:t>
            </a:r>
          </a:p>
        </p:txBody>
      </p:sp>
      <p:sp>
        <p:nvSpPr>
          <p:cNvPr id="96" name="Freeform 95"/>
          <p:cNvSpPr/>
          <p:nvPr/>
        </p:nvSpPr>
        <p:spPr>
          <a:xfrm>
            <a:off x="1596600" y="20538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a:t>
            </a:r>
          </a:p>
        </p:txBody>
      </p:sp>
      <p:sp>
        <p:nvSpPr>
          <p:cNvPr id="97" name="Freeform 96"/>
          <p:cNvSpPr/>
          <p:nvPr/>
        </p:nvSpPr>
        <p:spPr>
          <a:xfrm>
            <a:off x="1015200" y="20538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a:t>
            </a:r>
          </a:p>
        </p:txBody>
      </p:sp>
      <p:sp>
        <p:nvSpPr>
          <p:cNvPr id="98" name="Freeform 97"/>
          <p:cNvSpPr/>
          <p:nvPr/>
        </p:nvSpPr>
        <p:spPr>
          <a:xfrm>
            <a:off x="17640" y="2053800"/>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Rainy</a:t>
            </a:r>
          </a:p>
        </p:txBody>
      </p:sp>
      <p:sp>
        <p:nvSpPr>
          <p:cNvPr id="99" name="Freeform 98"/>
          <p:cNvSpPr/>
          <p:nvPr/>
        </p:nvSpPr>
        <p:spPr>
          <a:xfrm>
            <a:off x="1596600" y="17492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0</a:t>
            </a:r>
          </a:p>
        </p:txBody>
      </p:sp>
      <p:sp>
        <p:nvSpPr>
          <p:cNvPr id="100" name="Freeform 99"/>
          <p:cNvSpPr/>
          <p:nvPr/>
        </p:nvSpPr>
        <p:spPr>
          <a:xfrm>
            <a:off x="1015200" y="17492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4</a:t>
            </a:r>
          </a:p>
        </p:txBody>
      </p:sp>
      <p:sp>
        <p:nvSpPr>
          <p:cNvPr id="101" name="Freeform 100"/>
          <p:cNvSpPr/>
          <p:nvPr/>
        </p:nvSpPr>
        <p:spPr>
          <a:xfrm>
            <a:off x="17640" y="1749240"/>
            <a:ext cx="997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Overcast</a:t>
            </a:r>
          </a:p>
        </p:txBody>
      </p:sp>
      <p:sp>
        <p:nvSpPr>
          <p:cNvPr id="102" name="Freeform 101"/>
          <p:cNvSpPr/>
          <p:nvPr/>
        </p:nvSpPr>
        <p:spPr>
          <a:xfrm>
            <a:off x="1596600" y="1444319"/>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3</a:t>
            </a:r>
          </a:p>
        </p:txBody>
      </p:sp>
      <p:sp>
        <p:nvSpPr>
          <p:cNvPr id="103" name="Freeform 102"/>
          <p:cNvSpPr/>
          <p:nvPr/>
        </p:nvSpPr>
        <p:spPr>
          <a:xfrm>
            <a:off x="1015200" y="1444319"/>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2</a:t>
            </a:r>
          </a:p>
        </p:txBody>
      </p:sp>
      <p:sp>
        <p:nvSpPr>
          <p:cNvPr id="104" name="Freeform 103"/>
          <p:cNvSpPr/>
          <p:nvPr/>
        </p:nvSpPr>
        <p:spPr>
          <a:xfrm>
            <a:off x="17640" y="1444319"/>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Tahoma" pitchFamily="18"/>
                <a:ea typeface="Gothic" pitchFamily="2"/>
                <a:cs typeface="Lucidasans" pitchFamily="2"/>
              </a:rPr>
              <a:t>Sunny</a:t>
            </a:r>
          </a:p>
        </p:txBody>
      </p:sp>
      <p:sp>
        <p:nvSpPr>
          <p:cNvPr id="105" name="Freeform 104"/>
          <p:cNvSpPr/>
          <p:nvPr/>
        </p:nvSpPr>
        <p:spPr>
          <a:xfrm>
            <a:off x="17640" y="834839"/>
            <a:ext cx="207864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dirty="0">
                <a:ln>
                  <a:noFill/>
                </a:ln>
                <a:solidFill>
                  <a:srgbClr val="008000"/>
                </a:solidFill>
                <a:latin typeface="Tahoma" pitchFamily="18"/>
                <a:ea typeface="Gothic" pitchFamily="2"/>
                <a:cs typeface="Lucidasans" pitchFamily="2"/>
              </a:rPr>
              <a:t>Outlook</a:t>
            </a:r>
          </a:p>
        </p:txBody>
      </p:sp>
      <p:sp>
        <p:nvSpPr>
          <p:cNvPr id="106" name="Straight Connector 105"/>
          <p:cNvSpPr/>
          <p:nvPr/>
        </p:nvSpPr>
        <p:spPr>
          <a:xfrm>
            <a:off x="17640" y="3349440"/>
            <a:ext cx="914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07" name="Straight Connector 106"/>
          <p:cNvSpPr/>
          <p:nvPr/>
        </p:nvSpPr>
        <p:spPr>
          <a:xfrm>
            <a:off x="17640" y="1444319"/>
            <a:ext cx="914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08" name="Straight Connector 107"/>
          <p:cNvSpPr/>
          <p:nvPr/>
        </p:nvSpPr>
        <p:spPr>
          <a:xfrm>
            <a:off x="17640" y="834839"/>
            <a:ext cx="914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09" name="Straight Connector 108"/>
          <p:cNvSpPr/>
          <p:nvPr/>
        </p:nvSpPr>
        <p:spPr>
          <a:xfrm>
            <a:off x="17640" y="1139400"/>
            <a:ext cx="9144000" cy="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0" name="Straight Connector 109"/>
          <p:cNvSpPr/>
          <p:nvPr/>
        </p:nvSpPr>
        <p:spPr>
          <a:xfrm>
            <a:off x="17640" y="2053800"/>
            <a:ext cx="0" cy="3049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1" name="Straight Connector 110"/>
          <p:cNvSpPr/>
          <p:nvPr/>
        </p:nvSpPr>
        <p:spPr>
          <a:xfrm>
            <a:off x="17640" y="834839"/>
            <a:ext cx="0" cy="121896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2" name="Straight Connector 111"/>
          <p:cNvSpPr/>
          <p:nvPr/>
        </p:nvSpPr>
        <p:spPr>
          <a:xfrm>
            <a:off x="17640" y="2358720"/>
            <a:ext cx="0" cy="9907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3" name="Straight Connector 112"/>
          <p:cNvSpPr/>
          <p:nvPr/>
        </p:nvSpPr>
        <p:spPr>
          <a:xfrm>
            <a:off x="9161640" y="2053800"/>
            <a:ext cx="0" cy="3049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4" name="Straight Connector 113"/>
          <p:cNvSpPr/>
          <p:nvPr/>
        </p:nvSpPr>
        <p:spPr>
          <a:xfrm>
            <a:off x="9161640" y="834839"/>
            <a:ext cx="0" cy="121896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5" name="Straight Connector 114"/>
          <p:cNvSpPr/>
          <p:nvPr/>
        </p:nvSpPr>
        <p:spPr>
          <a:xfrm>
            <a:off x="9161640" y="2358720"/>
            <a:ext cx="0" cy="9907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6" name="Straight Connector 115"/>
          <p:cNvSpPr/>
          <p:nvPr/>
        </p:nvSpPr>
        <p:spPr>
          <a:xfrm>
            <a:off x="17640" y="2358720"/>
            <a:ext cx="9144000" cy="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7" name="Straight Connector 116"/>
          <p:cNvSpPr/>
          <p:nvPr/>
        </p:nvSpPr>
        <p:spPr>
          <a:xfrm>
            <a:off x="2096279" y="834839"/>
            <a:ext cx="0" cy="251460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8" name="Straight Connector 117"/>
          <p:cNvSpPr/>
          <p:nvPr/>
        </p:nvSpPr>
        <p:spPr>
          <a:xfrm>
            <a:off x="4007879" y="834839"/>
            <a:ext cx="0" cy="251460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19" name="Straight Connector 118"/>
          <p:cNvSpPr/>
          <p:nvPr/>
        </p:nvSpPr>
        <p:spPr>
          <a:xfrm>
            <a:off x="7998480" y="834839"/>
            <a:ext cx="0" cy="251460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20" name="Straight Connector 119"/>
          <p:cNvSpPr/>
          <p:nvPr/>
        </p:nvSpPr>
        <p:spPr>
          <a:xfrm>
            <a:off x="6085079" y="1139400"/>
            <a:ext cx="0" cy="221004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grpSp>
        <p:nvGrpSpPr>
          <p:cNvPr id="121" name="Group 120"/>
          <p:cNvGrpSpPr/>
          <p:nvPr/>
        </p:nvGrpSpPr>
        <p:grpSpPr>
          <a:xfrm>
            <a:off x="5580000" y="3167279"/>
            <a:ext cx="3564000" cy="3690721"/>
            <a:chOff x="5580000" y="3167279"/>
            <a:chExt cx="3564000" cy="3690721"/>
          </a:xfrm>
        </p:grpSpPr>
        <p:sp>
          <p:nvSpPr>
            <p:cNvPr id="122" name="Freeform 121"/>
            <p:cNvSpPr/>
            <p:nvPr/>
          </p:nvSpPr>
          <p:spPr>
            <a:xfrm>
              <a:off x="8647200" y="661212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a:t>
              </a:r>
            </a:p>
          </p:txBody>
        </p:sp>
        <p:sp>
          <p:nvSpPr>
            <p:cNvPr id="123" name="Freeform 122"/>
            <p:cNvSpPr/>
            <p:nvPr/>
          </p:nvSpPr>
          <p:spPr>
            <a:xfrm>
              <a:off x="8003880" y="661212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True</a:t>
              </a:r>
            </a:p>
          </p:txBody>
        </p:sp>
        <p:sp>
          <p:nvSpPr>
            <p:cNvPr id="124" name="Freeform 123"/>
            <p:cNvSpPr/>
            <p:nvPr/>
          </p:nvSpPr>
          <p:spPr>
            <a:xfrm>
              <a:off x="7145640" y="661212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25" name="Freeform 124"/>
            <p:cNvSpPr/>
            <p:nvPr/>
          </p:nvSpPr>
          <p:spPr>
            <a:xfrm>
              <a:off x="6436080" y="661212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Mild</a:t>
              </a:r>
            </a:p>
          </p:txBody>
        </p:sp>
        <p:sp>
          <p:nvSpPr>
            <p:cNvPr id="126" name="Freeform 125"/>
            <p:cNvSpPr/>
            <p:nvPr/>
          </p:nvSpPr>
          <p:spPr>
            <a:xfrm>
              <a:off x="5580000" y="661212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Rainy</a:t>
              </a:r>
            </a:p>
          </p:txBody>
        </p:sp>
        <p:sp>
          <p:nvSpPr>
            <p:cNvPr id="127" name="Freeform 126"/>
            <p:cNvSpPr/>
            <p:nvPr/>
          </p:nvSpPr>
          <p:spPr>
            <a:xfrm>
              <a:off x="8647200" y="6365880"/>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28" name="Freeform 127"/>
            <p:cNvSpPr/>
            <p:nvPr/>
          </p:nvSpPr>
          <p:spPr>
            <a:xfrm>
              <a:off x="8003880" y="6365880"/>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29" name="Freeform 128"/>
            <p:cNvSpPr/>
            <p:nvPr/>
          </p:nvSpPr>
          <p:spPr>
            <a:xfrm>
              <a:off x="7145640" y="6365880"/>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30" name="Freeform 129"/>
            <p:cNvSpPr/>
            <p:nvPr/>
          </p:nvSpPr>
          <p:spPr>
            <a:xfrm>
              <a:off x="6436080" y="6365880"/>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Hot</a:t>
              </a:r>
            </a:p>
          </p:txBody>
        </p:sp>
        <p:sp>
          <p:nvSpPr>
            <p:cNvPr id="131" name="Freeform 130"/>
            <p:cNvSpPr/>
            <p:nvPr/>
          </p:nvSpPr>
          <p:spPr>
            <a:xfrm>
              <a:off x="5580000" y="6365880"/>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Overcast</a:t>
              </a:r>
            </a:p>
          </p:txBody>
        </p:sp>
        <p:sp>
          <p:nvSpPr>
            <p:cNvPr id="132" name="Freeform 131"/>
            <p:cNvSpPr/>
            <p:nvPr/>
          </p:nvSpPr>
          <p:spPr>
            <a:xfrm>
              <a:off x="8647200" y="612000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33" name="Freeform 132"/>
            <p:cNvSpPr/>
            <p:nvPr/>
          </p:nvSpPr>
          <p:spPr>
            <a:xfrm>
              <a:off x="8003880" y="612000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True</a:t>
              </a:r>
            </a:p>
          </p:txBody>
        </p:sp>
        <p:sp>
          <p:nvSpPr>
            <p:cNvPr id="134" name="Freeform 133"/>
            <p:cNvSpPr/>
            <p:nvPr/>
          </p:nvSpPr>
          <p:spPr>
            <a:xfrm>
              <a:off x="7145640" y="612000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35" name="Freeform 134"/>
            <p:cNvSpPr/>
            <p:nvPr/>
          </p:nvSpPr>
          <p:spPr>
            <a:xfrm>
              <a:off x="6436080" y="612000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Mild</a:t>
              </a:r>
            </a:p>
          </p:txBody>
        </p:sp>
        <p:sp>
          <p:nvSpPr>
            <p:cNvPr id="136" name="Freeform 135"/>
            <p:cNvSpPr/>
            <p:nvPr/>
          </p:nvSpPr>
          <p:spPr>
            <a:xfrm>
              <a:off x="5580000" y="612000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Overcast</a:t>
              </a:r>
            </a:p>
          </p:txBody>
        </p:sp>
        <p:sp>
          <p:nvSpPr>
            <p:cNvPr id="137" name="Freeform 136"/>
            <p:cNvSpPr/>
            <p:nvPr/>
          </p:nvSpPr>
          <p:spPr>
            <a:xfrm>
              <a:off x="8647200" y="5873760"/>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38" name="Freeform 137"/>
            <p:cNvSpPr/>
            <p:nvPr/>
          </p:nvSpPr>
          <p:spPr>
            <a:xfrm>
              <a:off x="8003880" y="5873760"/>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True</a:t>
              </a:r>
            </a:p>
          </p:txBody>
        </p:sp>
        <p:sp>
          <p:nvSpPr>
            <p:cNvPr id="139" name="Freeform 138"/>
            <p:cNvSpPr/>
            <p:nvPr/>
          </p:nvSpPr>
          <p:spPr>
            <a:xfrm>
              <a:off x="7145640" y="5873760"/>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40" name="Freeform 139"/>
            <p:cNvSpPr/>
            <p:nvPr/>
          </p:nvSpPr>
          <p:spPr>
            <a:xfrm>
              <a:off x="6436080" y="5873760"/>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Mild</a:t>
              </a:r>
            </a:p>
          </p:txBody>
        </p:sp>
        <p:sp>
          <p:nvSpPr>
            <p:cNvPr id="141" name="Freeform 140"/>
            <p:cNvSpPr/>
            <p:nvPr/>
          </p:nvSpPr>
          <p:spPr>
            <a:xfrm>
              <a:off x="5580000" y="5873760"/>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Sunny</a:t>
              </a:r>
            </a:p>
          </p:txBody>
        </p:sp>
        <p:sp>
          <p:nvSpPr>
            <p:cNvPr id="142" name="Freeform 141"/>
            <p:cNvSpPr/>
            <p:nvPr/>
          </p:nvSpPr>
          <p:spPr>
            <a:xfrm>
              <a:off x="8647200" y="562788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43" name="Freeform 142"/>
            <p:cNvSpPr/>
            <p:nvPr/>
          </p:nvSpPr>
          <p:spPr>
            <a:xfrm>
              <a:off x="8003880" y="562788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44" name="Freeform 143"/>
            <p:cNvSpPr/>
            <p:nvPr/>
          </p:nvSpPr>
          <p:spPr>
            <a:xfrm>
              <a:off x="7145640" y="562788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45" name="Freeform 144"/>
            <p:cNvSpPr/>
            <p:nvPr/>
          </p:nvSpPr>
          <p:spPr>
            <a:xfrm>
              <a:off x="6436080" y="562788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Mild</a:t>
              </a:r>
            </a:p>
          </p:txBody>
        </p:sp>
        <p:sp>
          <p:nvSpPr>
            <p:cNvPr id="146" name="Freeform 145"/>
            <p:cNvSpPr/>
            <p:nvPr/>
          </p:nvSpPr>
          <p:spPr>
            <a:xfrm>
              <a:off x="5580000" y="562788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Rainy</a:t>
              </a:r>
            </a:p>
          </p:txBody>
        </p:sp>
        <p:sp>
          <p:nvSpPr>
            <p:cNvPr id="147" name="Freeform 146"/>
            <p:cNvSpPr/>
            <p:nvPr/>
          </p:nvSpPr>
          <p:spPr>
            <a:xfrm>
              <a:off x="8647200" y="5381640"/>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48" name="Freeform 147"/>
            <p:cNvSpPr/>
            <p:nvPr/>
          </p:nvSpPr>
          <p:spPr>
            <a:xfrm>
              <a:off x="8003880" y="5381640"/>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49" name="Freeform 148"/>
            <p:cNvSpPr/>
            <p:nvPr/>
          </p:nvSpPr>
          <p:spPr>
            <a:xfrm>
              <a:off x="7145640" y="5381640"/>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50" name="Freeform 149"/>
            <p:cNvSpPr/>
            <p:nvPr/>
          </p:nvSpPr>
          <p:spPr>
            <a:xfrm>
              <a:off x="6436080" y="5381640"/>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Cool</a:t>
              </a:r>
            </a:p>
          </p:txBody>
        </p:sp>
        <p:sp>
          <p:nvSpPr>
            <p:cNvPr id="151" name="Freeform 150"/>
            <p:cNvSpPr/>
            <p:nvPr/>
          </p:nvSpPr>
          <p:spPr>
            <a:xfrm>
              <a:off x="5580000" y="5381640"/>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Sunny</a:t>
              </a:r>
            </a:p>
          </p:txBody>
        </p:sp>
        <p:sp>
          <p:nvSpPr>
            <p:cNvPr id="152" name="Freeform 151"/>
            <p:cNvSpPr/>
            <p:nvPr/>
          </p:nvSpPr>
          <p:spPr>
            <a:xfrm>
              <a:off x="8647200" y="513576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a:t>
              </a:r>
            </a:p>
          </p:txBody>
        </p:sp>
        <p:sp>
          <p:nvSpPr>
            <p:cNvPr id="153" name="Freeform 152"/>
            <p:cNvSpPr/>
            <p:nvPr/>
          </p:nvSpPr>
          <p:spPr>
            <a:xfrm>
              <a:off x="8003880" y="513576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54" name="Freeform 153"/>
            <p:cNvSpPr/>
            <p:nvPr/>
          </p:nvSpPr>
          <p:spPr>
            <a:xfrm>
              <a:off x="7145640" y="513576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55" name="Freeform 154"/>
            <p:cNvSpPr/>
            <p:nvPr/>
          </p:nvSpPr>
          <p:spPr>
            <a:xfrm>
              <a:off x="6436080" y="513576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Mild</a:t>
              </a:r>
            </a:p>
          </p:txBody>
        </p:sp>
        <p:sp>
          <p:nvSpPr>
            <p:cNvPr id="156" name="Freeform 155"/>
            <p:cNvSpPr/>
            <p:nvPr/>
          </p:nvSpPr>
          <p:spPr>
            <a:xfrm>
              <a:off x="5580000" y="513576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Sunny</a:t>
              </a:r>
            </a:p>
          </p:txBody>
        </p:sp>
        <p:sp>
          <p:nvSpPr>
            <p:cNvPr id="157" name="Freeform 156"/>
            <p:cNvSpPr/>
            <p:nvPr/>
          </p:nvSpPr>
          <p:spPr>
            <a:xfrm>
              <a:off x="8647200" y="4889520"/>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58" name="Freeform 157"/>
            <p:cNvSpPr/>
            <p:nvPr/>
          </p:nvSpPr>
          <p:spPr>
            <a:xfrm>
              <a:off x="8003880" y="4889520"/>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True</a:t>
              </a:r>
            </a:p>
          </p:txBody>
        </p:sp>
        <p:sp>
          <p:nvSpPr>
            <p:cNvPr id="159" name="Freeform 158"/>
            <p:cNvSpPr/>
            <p:nvPr/>
          </p:nvSpPr>
          <p:spPr>
            <a:xfrm>
              <a:off x="7145640" y="4889520"/>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60" name="Freeform 159"/>
            <p:cNvSpPr/>
            <p:nvPr/>
          </p:nvSpPr>
          <p:spPr>
            <a:xfrm>
              <a:off x="6436080" y="4889520"/>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Cool</a:t>
              </a:r>
            </a:p>
          </p:txBody>
        </p:sp>
        <p:sp>
          <p:nvSpPr>
            <p:cNvPr id="161" name="Freeform 160"/>
            <p:cNvSpPr/>
            <p:nvPr/>
          </p:nvSpPr>
          <p:spPr>
            <a:xfrm>
              <a:off x="5580000" y="4889520"/>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dirty="0">
                  <a:ln>
                    <a:noFill/>
                  </a:ln>
                  <a:solidFill>
                    <a:srgbClr val="008000"/>
                  </a:solidFill>
                  <a:latin typeface="Tahoma" pitchFamily="18"/>
                  <a:ea typeface="Gothic" pitchFamily="2"/>
                  <a:cs typeface="Lucidasans" pitchFamily="2"/>
                </a:rPr>
                <a:t>Overcast</a:t>
              </a:r>
            </a:p>
          </p:txBody>
        </p:sp>
        <p:sp>
          <p:nvSpPr>
            <p:cNvPr id="162" name="Freeform 161"/>
            <p:cNvSpPr/>
            <p:nvPr/>
          </p:nvSpPr>
          <p:spPr>
            <a:xfrm>
              <a:off x="8647200" y="464364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a:t>
              </a:r>
            </a:p>
          </p:txBody>
        </p:sp>
        <p:sp>
          <p:nvSpPr>
            <p:cNvPr id="163" name="Freeform 162"/>
            <p:cNvSpPr/>
            <p:nvPr/>
          </p:nvSpPr>
          <p:spPr>
            <a:xfrm>
              <a:off x="8003880" y="464364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True</a:t>
              </a:r>
            </a:p>
          </p:txBody>
        </p:sp>
        <p:sp>
          <p:nvSpPr>
            <p:cNvPr id="164" name="Freeform 163"/>
            <p:cNvSpPr/>
            <p:nvPr/>
          </p:nvSpPr>
          <p:spPr>
            <a:xfrm>
              <a:off x="7145640" y="464364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65" name="Freeform 164"/>
            <p:cNvSpPr/>
            <p:nvPr/>
          </p:nvSpPr>
          <p:spPr>
            <a:xfrm>
              <a:off x="6436080" y="464364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Cool</a:t>
              </a:r>
            </a:p>
          </p:txBody>
        </p:sp>
        <p:sp>
          <p:nvSpPr>
            <p:cNvPr id="166" name="Freeform 165"/>
            <p:cNvSpPr/>
            <p:nvPr/>
          </p:nvSpPr>
          <p:spPr>
            <a:xfrm>
              <a:off x="5580000" y="464364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Rainy</a:t>
              </a:r>
            </a:p>
          </p:txBody>
        </p:sp>
        <p:sp>
          <p:nvSpPr>
            <p:cNvPr id="167" name="Freeform 166"/>
            <p:cNvSpPr/>
            <p:nvPr/>
          </p:nvSpPr>
          <p:spPr>
            <a:xfrm>
              <a:off x="8647200" y="4397400"/>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68" name="Freeform 167"/>
            <p:cNvSpPr/>
            <p:nvPr/>
          </p:nvSpPr>
          <p:spPr>
            <a:xfrm>
              <a:off x="8003880" y="4397400"/>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69" name="Freeform 168"/>
            <p:cNvSpPr/>
            <p:nvPr/>
          </p:nvSpPr>
          <p:spPr>
            <a:xfrm>
              <a:off x="7145640" y="4397400"/>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Normal</a:t>
              </a:r>
            </a:p>
          </p:txBody>
        </p:sp>
        <p:sp>
          <p:nvSpPr>
            <p:cNvPr id="170" name="Freeform 169"/>
            <p:cNvSpPr/>
            <p:nvPr/>
          </p:nvSpPr>
          <p:spPr>
            <a:xfrm>
              <a:off x="6436080" y="4397400"/>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Cool</a:t>
              </a:r>
            </a:p>
          </p:txBody>
        </p:sp>
        <p:sp>
          <p:nvSpPr>
            <p:cNvPr id="171" name="Freeform 170"/>
            <p:cNvSpPr/>
            <p:nvPr/>
          </p:nvSpPr>
          <p:spPr>
            <a:xfrm>
              <a:off x="5580000" y="4397400"/>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Rainy</a:t>
              </a:r>
            </a:p>
          </p:txBody>
        </p:sp>
        <p:sp>
          <p:nvSpPr>
            <p:cNvPr id="172" name="Freeform 171"/>
            <p:cNvSpPr/>
            <p:nvPr/>
          </p:nvSpPr>
          <p:spPr>
            <a:xfrm>
              <a:off x="8647200" y="415152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73" name="Freeform 172"/>
            <p:cNvSpPr/>
            <p:nvPr/>
          </p:nvSpPr>
          <p:spPr>
            <a:xfrm>
              <a:off x="8003880" y="415152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74" name="Freeform 173"/>
            <p:cNvSpPr/>
            <p:nvPr/>
          </p:nvSpPr>
          <p:spPr>
            <a:xfrm>
              <a:off x="7145640" y="415152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75" name="Freeform 174"/>
            <p:cNvSpPr/>
            <p:nvPr/>
          </p:nvSpPr>
          <p:spPr>
            <a:xfrm>
              <a:off x="6436080" y="415152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Mild</a:t>
              </a:r>
            </a:p>
          </p:txBody>
        </p:sp>
        <p:sp>
          <p:nvSpPr>
            <p:cNvPr id="176" name="Freeform 175"/>
            <p:cNvSpPr/>
            <p:nvPr/>
          </p:nvSpPr>
          <p:spPr>
            <a:xfrm>
              <a:off x="5580000" y="415152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Rainy</a:t>
              </a:r>
            </a:p>
          </p:txBody>
        </p:sp>
        <p:sp>
          <p:nvSpPr>
            <p:cNvPr id="177" name="Freeform 176"/>
            <p:cNvSpPr/>
            <p:nvPr/>
          </p:nvSpPr>
          <p:spPr>
            <a:xfrm>
              <a:off x="8647200" y="3905279"/>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Yes</a:t>
              </a:r>
            </a:p>
          </p:txBody>
        </p:sp>
        <p:sp>
          <p:nvSpPr>
            <p:cNvPr id="178" name="Freeform 177"/>
            <p:cNvSpPr/>
            <p:nvPr/>
          </p:nvSpPr>
          <p:spPr>
            <a:xfrm>
              <a:off x="8003880" y="3905279"/>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79" name="Freeform 178"/>
            <p:cNvSpPr/>
            <p:nvPr/>
          </p:nvSpPr>
          <p:spPr>
            <a:xfrm>
              <a:off x="7145640" y="3905279"/>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80" name="Freeform 179"/>
            <p:cNvSpPr/>
            <p:nvPr/>
          </p:nvSpPr>
          <p:spPr>
            <a:xfrm>
              <a:off x="6436080" y="3905279"/>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Hot  </a:t>
              </a:r>
            </a:p>
          </p:txBody>
        </p:sp>
        <p:sp>
          <p:nvSpPr>
            <p:cNvPr id="181" name="Freeform 180"/>
            <p:cNvSpPr/>
            <p:nvPr/>
          </p:nvSpPr>
          <p:spPr>
            <a:xfrm>
              <a:off x="5580000" y="3905279"/>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Overcast</a:t>
              </a:r>
            </a:p>
          </p:txBody>
        </p:sp>
        <p:sp>
          <p:nvSpPr>
            <p:cNvPr id="182" name="Freeform 181"/>
            <p:cNvSpPr/>
            <p:nvPr/>
          </p:nvSpPr>
          <p:spPr>
            <a:xfrm>
              <a:off x="8647200" y="3659400"/>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a:t>
              </a:r>
            </a:p>
          </p:txBody>
        </p:sp>
        <p:sp>
          <p:nvSpPr>
            <p:cNvPr id="183" name="Freeform 182"/>
            <p:cNvSpPr/>
            <p:nvPr/>
          </p:nvSpPr>
          <p:spPr>
            <a:xfrm>
              <a:off x="8003880" y="3659400"/>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True</a:t>
              </a:r>
            </a:p>
          </p:txBody>
        </p:sp>
        <p:sp>
          <p:nvSpPr>
            <p:cNvPr id="184" name="Freeform 183"/>
            <p:cNvSpPr/>
            <p:nvPr/>
          </p:nvSpPr>
          <p:spPr>
            <a:xfrm>
              <a:off x="7145640" y="3659400"/>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85" name="Freeform 184"/>
            <p:cNvSpPr/>
            <p:nvPr/>
          </p:nvSpPr>
          <p:spPr>
            <a:xfrm>
              <a:off x="6436080" y="3659400"/>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Hot</a:t>
              </a:r>
            </a:p>
          </p:txBody>
        </p:sp>
        <p:sp>
          <p:nvSpPr>
            <p:cNvPr id="186" name="Freeform 185"/>
            <p:cNvSpPr/>
            <p:nvPr/>
          </p:nvSpPr>
          <p:spPr>
            <a:xfrm>
              <a:off x="5580000" y="3659400"/>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Sunny</a:t>
              </a:r>
            </a:p>
          </p:txBody>
        </p:sp>
        <p:sp>
          <p:nvSpPr>
            <p:cNvPr id="187" name="Freeform 186"/>
            <p:cNvSpPr/>
            <p:nvPr/>
          </p:nvSpPr>
          <p:spPr>
            <a:xfrm>
              <a:off x="8647200" y="3413160"/>
              <a:ext cx="4968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No</a:t>
              </a:r>
            </a:p>
          </p:txBody>
        </p:sp>
        <p:sp>
          <p:nvSpPr>
            <p:cNvPr id="188" name="Freeform 187"/>
            <p:cNvSpPr/>
            <p:nvPr/>
          </p:nvSpPr>
          <p:spPr>
            <a:xfrm>
              <a:off x="8003880" y="3413160"/>
              <a:ext cx="64332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False</a:t>
              </a:r>
            </a:p>
          </p:txBody>
        </p:sp>
        <p:sp>
          <p:nvSpPr>
            <p:cNvPr id="189" name="Freeform 188"/>
            <p:cNvSpPr/>
            <p:nvPr/>
          </p:nvSpPr>
          <p:spPr>
            <a:xfrm>
              <a:off x="7145640" y="3413160"/>
              <a:ext cx="85824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High</a:t>
              </a:r>
            </a:p>
          </p:txBody>
        </p:sp>
        <p:sp>
          <p:nvSpPr>
            <p:cNvPr id="190" name="Freeform 189"/>
            <p:cNvSpPr/>
            <p:nvPr/>
          </p:nvSpPr>
          <p:spPr>
            <a:xfrm>
              <a:off x="6436080" y="3413160"/>
              <a:ext cx="70956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Hot</a:t>
              </a:r>
            </a:p>
          </p:txBody>
        </p:sp>
        <p:sp>
          <p:nvSpPr>
            <p:cNvPr id="191" name="Freeform 190"/>
            <p:cNvSpPr/>
            <p:nvPr/>
          </p:nvSpPr>
          <p:spPr>
            <a:xfrm>
              <a:off x="5580000" y="3413160"/>
              <a:ext cx="856079"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Sunny</a:t>
              </a:r>
            </a:p>
          </p:txBody>
        </p:sp>
        <p:sp>
          <p:nvSpPr>
            <p:cNvPr id="192" name="Freeform 191"/>
            <p:cNvSpPr/>
            <p:nvPr/>
          </p:nvSpPr>
          <p:spPr>
            <a:xfrm>
              <a:off x="8647200" y="3167279"/>
              <a:ext cx="49680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Play</a:t>
              </a:r>
            </a:p>
          </p:txBody>
        </p:sp>
        <p:sp>
          <p:nvSpPr>
            <p:cNvPr id="193" name="Freeform 192"/>
            <p:cNvSpPr/>
            <p:nvPr/>
          </p:nvSpPr>
          <p:spPr>
            <a:xfrm>
              <a:off x="8003880" y="3167279"/>
              <a:ext cx="64332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Windy</a:t>
              </a:r>
            </a:p>
          </p:txBody>
        </p:sp>
        <p:sp>
          <p:nvSpPr>
            <p:cNvPr id="194" name="Freeform 193"/>
            <p:cNvSpPr/>
            <p:nvPr/>
          </p:nvSpPr>
          <p:spPr>
            <a:xfrm>
              <a:off x="7145640" y="3167279"/>
              <a:ext cx="8582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Humidity</a:t>
              </a:r>
            </a:p>
          </p:txBody>
        </p:sp>
        <p:sp>
          <p:nvSpPr>
            <p:cNvPr id="195" name="Freeform 194"/>
            <p:cNvSpPr/>
            <p:nvPr/>
          </p:nvSpPr>
          <p:spPr>
            <a:xfrm>
              <a:off x="6436080" y="3167279"/>
              <a:ext cx="70956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Temp</a:t>
              </a:r>
            </a:p>
          </p:txBody>
        </p:sp>
        <p:sp>
          <p:nvSpPr>
            <p:cNvPr id="196" name="Freeform 195"/>
            <p:cNvSpPr/>
            <p:nvPr/>
          </p:nvSpPr>
          <p:spPr>
            <a:xfrm>
              <a:off x="5580000" y="3167279"/>
              <a:ext cx="856079"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2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1" i="0" u="none" strike="noStrike" baseline="0">
                  <a:ln>
                    <a:noFill/>
                  </a:ln>
                  <a:solidFill>
                    <a:srgbClr val="008000"/>
                  </a:solidFill>
                  <a:latin typeface="Tahoma" pitchFamily="18"/>
                  <a:ea typeface="Gothic" pitchFamily="2"/>
                  <a:cs typeface="Lucidasans" pitchFamily="2"/>
                </a:rPr>
                <a:t>Outlook</a:t>
              </a:r>
            </a:p>
          </p:txBody>
        </p:sp>
        <p:sp>
          <p:nvSpPr>
            <p:cNvPr id="197" name="Straight Connector 196"/>
            <p:cNvSpPr/>
            <p:nvPr/>
          </p:nvSpPr>
          <p:spPr>
            <a:xfrm>
              <a:off x="5580000" y="6858000"/>
              <a:ext cx="356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98" name="Straight Connector 197"/>
            <p:cNvSpPr/>
            <p:nvPr/>
          </p:nvSpPr>
          <p:spPr>
            <a:xfrm>
              <a:off x="5580000" y="3167279"/>
              <a:ext cx="0" cy="369072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199" name="Straight Connector 198"/>
            <p:cNvSpPr/>
            <p:nvPr/>
          </p:nvSpPr>
          <p:spPr>
            <a:xfrm>
              <a:off x="9144000" y="3167279"/>
              <a:ext cx="0" cy="369072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200" name="Straight Connector 199"/>
            <p:cNvSpPr/>
            <p:nvPr/>
          </p:nvSpPr>
          <p:spPr>
            <a:xfrm>
              <a:off x="5580000" y="3413160"/>
              <a:ext cx="356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sp>
          <p:nvSpPr>
            <p:cNvPr id="201" name="Straight Connector 200"/>
            <p:cNvSpPr/>
            <p:nvPr/>
          </p:nvSpPr>
          <p:spPr>
            <a:xfrm>
              <a:off x="5580000" y="3167279"/>
              <a:ext cx="356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Utopia" pitchFamily="18"/>
                <a:ea typeface="Gothic" pitchFamily="2"/>
                <a:cs typeface="Lucidasans" pitchFamily="2"/>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lide Number Placeholder 1"/>
          <p:cNvSpPr>
            <a:spLocks noGrp="1"/>
          </p:cNvSpPr>
          <p:nvPr>
            <p:ph type="sldNum" sz="quarter" idx="4294967295"/>
          </p:nvPr>
        </p:nvSpPr>
        <p:spPr>
          <a:xfrm>
            <a:off x="6457950" y="6356351"/>
            <a:ext cx="2057400" cy="365125"/>
          </a:xfrm>
          <a:prstGeom prst="rect">
            <a:avLst/>
          </a:prstGeom>
        </p:spPr>
        <p:txBody>
          <a:bodyPr/>
          <a:lstStyle/>
          <a:p>
            <a:pPr lvl="0"/>
            <a:fld id="{F021524E-C1FC-4C73-9605-85F7F98F68BB}" type="slidenum">
              <a:rPr lang="en-US" smtClean="0">
                <a:latin typeface="Calibri Light" pitchFamily="34" charset="0"/>
              </a:rPr>
              <a:pPr lvl="0"/>
              <a:t>64</a:t>
            </a:fld>
            <a:endParaRPr lang="en-US">
              <a:latin typeface="Calibri Light" pitchFamily="34" charset="0"/>
            </a:endParaRPr>
          </a:p>
        </p:txBody>
      </p:sp>
      <p:sp>
        <p:nvSpPr>
          <p:cNvPr id="144" name="Title 143"/>
          <p:cNvSpPr txBox="1">
            <a:spLocks noGrp="1"/>
          </p:cNvSpPr>
          <p:nvPr>
            <p:ph type="title" idx="4294967295"/>
          </p:nvPr>
        </p:nvSpPr>
        <p:spPr>
          <a:xfrm>
            <a:off x="971600" y="0"/>
            <a:ext cx="7543800" cy="977901"/>
          </a:xfrm>
        </p:spPr>
        <p:txBody>
          <a:bodyPr wrap="square" lIns="90360" tIns="44280" rIns="90360" bIns="44280" anchorCtr="0"/>
          <a:lstStyle/>
          <a:p>
            <a:pPr lvl="0"/>
            <a:r>
              <a:rPr lang="en-US" dirty="0">
                <a:latin typeface="Calibri Light" pitchFamily="34" charset="0"/>
              </a:rPr>
              <a:t>Probabilities for weather data</a:t>
            </a:r>
          </a:p>
        </p:txBody>
      </p:sp>
      <p:grpSp>
        <p:nvGrpSpPr>
          <p:cNvPr id="2" name="Group 1"/>
          <p:cNvGrpSpPr/>
          <p:nvPr/>
        </p:nvGrpSpPr>
        <p:grpSpPr>
          <a:xfrm>
            <a:off x="17640" y="834839"/>
            <a:ext cx="9144000" cy="2514601"/>
            <a:chOff x="17640" y="834839"/>
            <a:chExt cx="9144000" cy="2514601"/>
          </a:xfrm>
        </p:grpSpPr>
        <p:sp>
          <p:nvSpPr>
            <p:cNvPr id="3" name="Freeform 2"/>
            <p:cNvSpPr/>
            <p:nvPr/>
          </p:nvSpPr>
          <p:spPr>
            <a:xfrm>
              <a:off x="8579880"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4" name="Freeform 3"/>
            <p:cNvSpPr/>
            <p:nvPr/>
          </p:nvSpPr>
          <p:spPr>
            <a:xfrm>
              <a:off x="8579880"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5" name="Freeform 4"/>
            <p:cNvSpPr/>
            <p:nvPr/>
          </p:nvSpPr>
          <p:spPr>
            <a:xfrm>
              <a:off x="8579880" y="235872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5/</a:t>
              </a:r>
            </a:p>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14</a:t>
              </a:r>
            </a:p>
          </p:txBody>
        </p:sp>
        <p:sp>
          <p:nvSpPr>
            <p:cNvPr id="6" name="Freeform 5"/>
            <p:cNvSpPr/>
            <p:nvPr/>
          </p:nvSpPr>
          <p:spPr>
            <a:xfrm>
              <a:off x="8579880"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7" name="Freeform 6"/>
            <p:cNvSpPr/>
            <p:nvPr/>
          </p:nvSpPr>
          <p:spPr>
            <a:xfrm>
              <a:off x="8579880"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8" name="Freeform 7"/>
            <p:cNvSpPr/>
            <p:nvPr/>
          </p:nvSpPr>
          <p:spPr>
            <a:xfrm>
              <a:off x="8579880"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5</a:t>
              </a:r>
            </a:p>
          </p:txBody>
        </p:sp>
        <p:sp>
          <p:nvSpPr>
            <p:cNvPr id="9" name="Freeform 8"/>
            <p:cNvSpPr/>
            <p:nvPr/>
          </p:nvSpPr>
          <p:spPr>
            <a:xfrm>
              <a:off x="8579880"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No</a:t>
              </a:r>
            </a:p>
          </p:txBody>
        </p:sp>
        <p:sp>
          <p:nvSpPr>
            <p:cNvPr id="10" name="Freeform 9"/>
            <p:cNvSpPr/>
            <p:nvPr/>
          </p:nvSpPr>
          <p:spPr>
            <a:xfrm>
              <a:off x="7998480" y="2968199"/>
              <a:ext cx="58140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 name="Freeform 10"/>
            <p:cNvSpPr/>
            <p:nvPr/>
          </p:nvSpPr>
          <p:spPr>
            <a:xfrm>
              <a:off x="7998480" y="26636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2" name="Freeform 11"/>
            <p:cNvSpPr/>
            <p:nvPr/>
          </p:nvSpPr>
          <p:spPr>
            <a:xfrm>
              <a:off x="7998480" y="235872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9/</a:t>
              </a:r>
            </a:p>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14</a:t>
              </a:r>
            </a:p>
          </p:txBody>
        </p:sp>
        <p:sp>
          <p:nvSpPr>
            <p:cNvPr id="13" name="Freeform 12"/>
            <p:cNvSpPr/>
            <p:nvPr/>
          </p:nvSpPr>
          <p:spPr>
            <a:xfrm>
              <a:off x="7998480" y="20538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4" name="Freeform 13"/>
            <p:cNvSpPr/>
            <p:nvPr/>
          </p:nvSpPr>
          <p:spPr>
            <a:xfrm>
              <a:off x="7998480" y="17492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5" name="Freeform 14"/>
            <p:cNvSpPr/>
            <p:nvPr/>
          </p:nvSpPr>
          <p:spPr>
            <a:xfrm>
              <a:off x="7998480" y="1444319"/>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9</a:t>
              </a:r>
            </a:p>
          </p:txBody>
        </p:sp>
        <p:sp>
          <p:nvSpPr>
            <p:cNvPr id="16" name="Freeform 15"/>
            <p:cNvSpPr/>
            <p:nvPr/>
          </p:nvSpPr>
          <p:spPr>
            <a:xfrm>
              <a:off x="7998480" y="11394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Yes</a:t>
              </a:r>
            </a:p>
          </p:txBody>
        </p:sp>
        <p:sp>
          <p:nvSpPr>
            <p:cNvPr id="17" name="Freeform 16"/>
            <p:cNvSpPr/>
            <p:nvPr/>
          </p:nvSpPr>
          <p:spPr>
            <a:xfrm>
              <a:off x="7998480" y="834839"/>
              <a:ext cx="11631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Play</a:t>
              </a:r>
            </a:p>
          </p:txBody>
        </p:sp>
        <p:sp>
          <p:nvSpPr>
            <p:cNvPr id="18" name="Freeform 17"/>
            <p:cNvSpPr/>
            <p:nvPr/>
          </p:nvSpPr>
          <p:spPr>
            <a:xfrm>
              <a:off x="7498800" y="2968199"/>
              <a:ext cx="4996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9" name="Freeform 18"/>
            <p:cNvSpPr/>
            <p:nvPr/>
          </p:nvSpPr>
          <p:spPr>
            <a:xfrm>
              <a:off x="7498800" y="26636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3/5</a:t>
              </a:r>
            </a:p>
          </p:txBody>
        </p:sp>
        <p:sp>
          <p:nvSpPr>
            <p:cNvPr id="20" name="Freeform 19"/>
            <p:cNvSpPr/>
            <p:nvPr/>
          </p:nvSpPr>
          <p:spPr>
            <a:xfrm>
              <a:off x="7498800" y="235872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2/5</a:t>
              </a:r>
            </a:p>
          </p:txBody>
        </p:sp>
        <p:sp>
          <p:nvSpPr>
            <p:cNvPr id="21" name="Freeform 20"/>
            <p:cNvSpPr/>
            <p:nvPr/>
          </p:nvSpPr>
          <p:spPr>
            <a:xfrm>
              <a:off x="7498800" y="20538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22" name="Freeform 21"/>
            <p:cNvSpPr/>
            <p:nvPr/>
          </p:nvSpPr>
          <p:spPr>
            <a:xfrm>
              <a:off x="7498800" y="17492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a:t>
              </a:r>
            </a:p>
          </p:txBody>
        </p:sp>
        <p:sp>
          <p:nvSpPr>
            <p:cNvPr id="23" name="Freeform 22"/>
            <p:cNvSpPr/>
            <p:nvPr/>
          </p:nvSpPr>
          <p:spPr>
            <a:xfrm>
              <a:off x="7498800" y="1444319"/>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a:t>
              </a:r>
            </a:p>
          </p:txBody>
        </p:sp>
        <p:sp>
          <p:nvSpPr>
            <p:cNvPr id="24" name="Freeform 23"/>
            <p:cNvSpPr/>
            <p:nvPr/>
          </p:nvSpPr>
          <p:spPr>
            <a:xfrm>
              <a:off x="7498800" y="11394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No</a:t>
              </a:r>
            </a:p>
          </p:txBody>
        </p:sp>
        <p:sp>
          <p:nvSpPr>
            <p:cNvPr id="25" name="Freeform 24"/>
            <p:cNvSpPr/>
            <p:nvPr/>
          </p:nvSpPr>
          <p:spPr>
            <a:xfrm>
              <a:off x="6917040"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26" name="Freeform 25"/>
            <p:cNvSpPr/>
            <p:nvPr/>
          </p:nvSpPr>
          <p:spPr>
            <a:xfrm>
              <a:off x="6917040"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3/9</a:t>
              </a:r>
            </a:p>
          </p:txBody>
        </p:sp>
        <p:sp>
          <p:nvSpPr>
            <p:cNvPr id="27" name="Freeform 26"/>
            <p:cNvSpPr/>
            <p:nvPr/>
          </p:nvSpPr>
          <p:spPr>
            <a:xfrm>
              <a:off x="6917040" y="235872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6/9</a:t>
              </a:r>
            </a:p>
          </p:txBody>
        </p:sp>
        <p:sp>
          <p:nvSpPr>
            <p:cNvPr id="28" name="Freeform 27"/>
            <p:cNvSpPr/>
            <p:nvPr/>
          </p:nvSpPr>
          <p:spPr>
            <a:xfrm>
              <a:off x="6917040"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29" name="Freeform 28"/>
            <p:cNvSpPr/>
            <p:nvPr/>
          </p:nvSpPr>
          <p:spPr>
            <a:xfrm>
              <a:off x="6917040"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a:t>
              </a:r>
            </a:p>
          </p:txBody>
        </p:sp>
        <p:sp>
          <p:nvSpPr>
            <p:cNvPr id="30" name="Freeform 29"/>
            <p:cNvSpPr/>
            <p:nvPr/>
          </p:nvSpPr>
          <p:spPr>
            <a:xfrm>
              <a:off x="6917040"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6</a:t>
              </a:r>
            </a:p>
          </p:txBody>
        </p:sp>
        <p:sp>
          <p:nvSpPr>
            <p:cNvPr id="31" name="Freeform 30"/>
            <p:cNvSpPr/>
            <p:nvPr/>
          </p:nvSpPr>
          <p:spPr>
            <a:xfrm>
              <a:off x="6917040"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Yes</a:t>
              </a:r>
            </a:p>
          </p:txBody>
        </p:sp>
        <p:sp>
          <p:nvSpPr>
            <p:cNvPr id="32" name="Freeform 31"/>
            <p:cNvSpPr/>
            <p:nvPr/>
          </p:nvSpPr>
          <p:spPr>
            <a:xfrm>
              <a:off x="6085079" y="2968199"/>
              <a:ext cx="831959"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33" name="Freeform 32"/>
            <p:cNvSpPr/>
            <p:nvPr/>
          </p:nvSpPr>
          <p:spPr>
            <a:xfrm>
              <a:off x="6085079" y="2663640"/>
              <a:ext cx="83195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True</a:t>
              </a:r>
            </a:p>
          </p:txBody>
        </p:sp>
        <p:sp>
          <p:nvSpPr>
            <p:cNvPr id="34" name="Freeform 33"/>
            <p:cNvSpPr/>
            <p:nvPr/>
          </p:nvSpPr>
          <p:spPr>
            <a:xfrm>
              <a:off x="6085079" y="2358720"/>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False</a:t>
              </a:r>
            </a:p>
          </p:txBody>
        </p:sp>
        <p:sp>
          <p:nvSpPr>
            <p:cNvPr id="35" name="Freeform 34"/>
            <p:cNvSpPr/>
            <p:nvPr/>
          </p:nvSpPr>
          <p:spPr>
            <a:xfrm>
              <a:off x="6085079" y="2053800"/>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36" name="Freeform 35"/>
            <p:cNvSpPr/>
            <p:nvPr/>
          </p:nvSpPr>
          <p:spPr>
            <a:xfrm>
              <a:off x="6085079" y="1749240"/>
              <a:ext cx="83195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True</a:t>
              </a:r>
            </a:p>
          </p:txBody>
        </p:sp>
        <p:sp>
          <p:nvSpPr>
            <p:cNvPr id="37" name="Freeform 36"/>
            <p:cNvSpPr/>
            <p:nvPr/>
          </p:nvSpPr>
          <p:spPr>
            <a:xfrm>
              <a:off x="6085079" y="1444319"/>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False</a:t>
              </a:r>
            </a:p>
          </p:txBody>
        </p:sp>
        <p:sp>
          <p:nvSpPr>
            <p:cNvPr id="38" name="Freeform 37"/>
            <p:cNvSpPr/>
            <p:nvPr/>
          </p:nvSpPr>
          <p:spPr>
            <a:xfrm>
              <a:off x="6085079" y="1139400"/>
              <a:ext cx="83195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39" name="Freeform 38"/>
            <p:cNvSpPr/>
            <p:nvPr/>
          </p:nvSpPr>
          <p:spPr>
            <a:xfrm>
              <a:off x="6085079" y="834839"/>
              <a:ext cx="191339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Windy</a:t>
              </a:r>
            </a:p>
          </p:txBody>
        </p:sp>
        <p:sp>
          <p:nvSpPr>
            <p:cNvPr id="40" name="Freeform 39"/>
            <p:cNvSpPr/>
            <p:nvPr/>
          </p:nvSpPr>
          <p:spPr>
            <a:xfrm>
              <a:off x="5587200" y="2968199"/>
              <a:ext cx="4978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41" name="Freeform 40"/>
            <p:cNvSpPr/>
            <p:nvPr/>
          </p:nvSpPr>
          <p:spPr>
            <a:xfrm>
              <a:off x="5587200" y="2663640"/>
              <a:ext cx="4978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1/5</a:t>
              </a:r>
            </a:p>
          </p:txBody>
        </p:sp>
        <p:sp>
          <p:nvSpPr>
            <p:cNvPr id="42" name="Freeform 41"/>
            <p:cNvSpPr/>
            <p:nvPr/>
          </p:nvSpPr>
          <p:spPr>
            <a:xfrm>
              <a:off x="5587200" y="2358720"/>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4/5</a:t>
              </a:r>
            </a:p>
          </p:txBody>
        </p:sp>
        <p:sp>
          <p:nvSpPr>
            <p:cNvPr id="43" name="Freeform 42"/>
            <p:cNvSpPr/>
            <p:nvPr/>
          </p:nvSpPr>
          <p:spPr>
            <a:xfrm>
              <a:off x="5587200" y="2053800"/>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44" name="Freeform 43"/>
            <p:cNvSpPr/>
            <p:nvPr/>
          </p:nvSpPr>
          <p:spPr>
            <a:xfrm>
              <a:off x="5587200" y="1749240"/>
              <a:ext cx="4978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1</a:t>
              </a:r>
            </a:p>
          </p:txBody>
        </p:sp>
        <p:sp>
          <p:nvSpPr>
            <p:cNvPr id="45" name="Freeform 44"/>
            <p:cNvSpPr/>
            <p:nvPr/>
          </p:nvSpPr>
          <p:spPr>
            <a:xfrm>
              <a:off x="5587200" y="1444319"/>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4</a:t>
              </a:r>
            </a:p>
          </p:txBody>
        </p:sp>
        <p:sp>
          <p:nvSpPr>
            <p:cNvPr id="46" name="Freeform 45"/>
            <p:cNvSpPr/>
            <p:nvPr/>
          </p:nvSpPr>
          <p:spPr>
            <a:xfrm>
              <a:off x="5587200" y="1139400"/>
              <a:ext cx="4978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No</a:t>
              </a:r>
            </a:p>
          </p:txBody>
        </p:sp>
        <p:sp>
          <p:nvSpPr>
            <p:cNvPr id="47" name="Freeform 46"/>
            <p:cNvSpPr/>
            <p:nvPr/>
          </p:nvSpPr>
          <p:spPr>
            <a:xfrm>
              <a:off x="5005800" y="11394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Yes</a:t>
              </a:r>
            </a:p>
          </p:txBody>
        </p:sp>
        <p:sp>
          <p:nvSpPr>
            <p:cNvPr id="48" name="Freeform 47"/>
            <p:cNvSpPr/>
            <p:nvPr/>
          </p:nvSpPr>
          <p:spPr>
            <a:xfrm>
              <a:off x="4008239" y="1139400"/>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49" name="Freeform 48"/>
            <p:cNvSpPr/>
            <p:nvPr/>
          </p:nvSpPr>
          <p:spPr>
            <a:xfrm>
              <a:off x="3342960" y="1139400"/>
              <a:ext cx="6652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No</a:t>
              </a:r>
            </a:p>
          </p:txBody>
        </p:sp>
        <p:sp>
          <p:nvSpPr>
            <p:cNvPr id="50" name="Freeform 49"/>
            <p:cNvSpPr/>
            <p:nvPr/>
          </p:nvSpPr>
          <p:spPr>
            <a:xfrm>
              <a:off x="2761200"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Yes</a:t>
              </a:r>
            </a:p>
          </p:txBody>
        </p:sp>
        <p:sp>
          <p:nvSpPr>
            <p:cNvPr id="51" name="Freeform 50"/>
            <p:cNvSpPr/>
            <p:nvPr/>
          </p:nvSpPr>
          <p:spPr>
            <a:xfrm>
              <a:off x="2096279" y="113940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52" name="Freeform 51"/>
            <p:cNvSpPr/>
            <p:nvPr/>
          </p:nvSpPr>
          <p:spPr>
            <a:xfrm>
              <a:off x="1596600" y="11394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No</a:t>
              </a:r>
            </a:p>
          </p:txBody>
        </p:sp>
        <p:sp>
          <p:nvSpPr>
            <p:cNvPr id="53" name="Freeform 52"/>
            <p:cNvSpPr/>
            <p:nvPr/>
          </p:nvSpPr>
          <p:spPr>
            <a:xfrm>
              <a:off x="1014839" y="11394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1" u="none" strike="noStrike" baseline="0">
                  <a:ln>
                    <a:noFill/>
                  </a:ln>
                  <a:solidFill>
                    <a:srgbClr val="008000"/>
                  </a:solidFill>
                  <a:latin typeface="Calibri Light" pitchFamily="34" charset="0"/>
                  <a:ea typeface="Gothic" pitchFamily="2"/>
                  <a:cs typeface="Lucidasans" pitchFamily="2"/>
                </a:rPr>
                <a:t>Yes</a:t>
              </a:r>
            </a:p>
          </p:txBody>
        </p:sp>
        <p:sp>
          <p:nvSpPr>
            <p:cNvPr id="54" name="Freeform 53"/>
            <p:cNvSpPr/>
            <p:nvPr/>
          </p:nvSpPr>
          <p:spPr>
            <a:xfrm>
              <a:off x="17640" y="1139400"/>
              <a:ext cx="9972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55" name="Freeform 54"/>
            <p:cNvSpPr/>
            <p:nvPr/>
          </p:nvSpPr>
          <p:spPr>
            <a:xfrm>
              <a:off x="5005800" y="2968199"/>
              <a:ext cx="58140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56" name="Freeform 55"/>
            <p:cNvSpPr/>
            <p:nvPr/>
          </p:nvSpPr>
          <p:spPr>
            <a:xfrm>
              <a:off x="5005800" y="26636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6/9</a:t>
              </a:r>
            </a:p>
          </p:txBody>
        </p:sp>
        <p:sp>
          <p:nvSpPr>
            <p:cNvPr id="57" name="Freeform 56"/>
            <p:cNvSpPr/>
            <p:nvPr/>
          </p:nvSpPr>
          <p:spPr>
            <a:xfrm>
              <a:off x="5005800" y="235872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3/9</a:t>
              </a:r>
            </a:p>
          </p:txBody>
        </p:sp>
        <p:sp>
          <p:nvSpPr>
            <p:cNvPr id="58" name="Freeform 57"/>
            <p:cNvSpPr/>
            <p:nvPr/>
          </p:nvSpPr>
          <p:spPr>
            <a:xfrm>
              <a:off x="5005800" y="2053800"/>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59" name="Freeform 58"/>
            <p:cNvSpPr/>
            <p:nvPr/>
          </p:nvSpPr>
          <p:spPr>
            <a:xfrm>
              <a:off x="5005800" y="1749240"/>
              <a:ext cx="5814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6</a:t>
              </a:r>
            </a:p>
          </p:txBody>
        </p:sp>
        <p:sp>
          <p:nvSpPr>
            <p:cNvPr id="60" name="Freeform 59"/>
            <p:cNvSpPr/>
            <p:nvPr/>
          </p:nvSpPr>
          <p:spPr>
            <a:xfrm>
              <a:off x="5005800" y="1444319"/>
              <a:ext cx="5814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a:t>
              </a:r>
            </a:p>
          </p:txBody>
        </p:sp>
        <p:sp>
          <p:nvSpPr>
            <p:cNvPr id="61" name="Freeform 60"/>
            <p:cNvSpPr/>
            <p:nvPr/>
          </p:nvSpPr>
          <p:spPr>
            <a:xfrm>
              <a:off x="4008239" y="2968199"/>
              <a:ext cx="9975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62" name="Freeform 61"/>
            <p:cNvSpPr/>
            <p:nvPr/>
          </p:nvSpPr>
          <p:spPr>
            <a:xfrm>
              <a:off x="4008239" y="2663640"/>
              <a:ext cx="997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Normal</a:t>
              </a:r>
            </a:p>
          </p:txBody>
        </p:sp>
        <p:sp>
          <p:nvSpPr>
            <p:cNvPr id="63" name="Freeform 62"/>
            <p:cNvSpPr/>
            <p:nvPr/>
          </p:nvSpPr>
          <p:spPr>
            <a:xfrm>
              <a:off x="4008239" y="2358720"/>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High</a:t>
              </a:r>
            </a:p>
          </p:txBody>
        </p:sp>
        <p:sp>
          <p:nvSpPr>
            <p:cNvPr id="64" name="Freeform 63"/>
            <p:cNvSpPr/>
            <p:nvPr/>
          </p:nvSpPr>
          <p:spPr>
            <a:xfrm>
              <a:off x="4008239" y="2053800"/>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65" name="Freeform 64"/>
            <p:cNvSpPr/>
            <p:nvPr/>
          </p:nvSpPr>
          <p:spPr>
            <a:xfrm>
              <a:off x="4008239" y="1749240"/>
              <a:ext cx="997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Normal</a:t>
              </a:r>
            </a:p>
          </p:txBody>
        </p:sp>
        <p:sp>
          <p:nvSpPr>
            <p:cNvPr id="66" name="Freeform 65"/>
            <p:cNvSpPr/>
            <p:nvPr/>
          </p:nvSpPr>
          <p:spPr>
            <a:xfrm>
              <a:off x="4008239" y="1444319"/>
              <a:ext cx="9975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High</a:t>
              </a:r>
            </a:p>
          </p:txBody>
        </p:sp>
        <p:sp>
          <p:nvSpPr>
            <p:cNvPr id="67" name="Freeform 66"/>
            <p:cNvSpPr/>
            <p:nvPr/>
          </p:nvSpPr>
          <p:spPr>
            <a:xfrm>
              <a:off x="4008239" y="834839"/>
              <a:ext cx="207684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Humidity</a:t>
              </a:r>
            </a:p>
          </p:txBody>
        </p:sp>
        <p:sp>
          <p:nvSpPr>
            <p:cNvPr id="68" name="Freeform 67"/>
            <p:cNvSpPr/>
            <p:nvPr/>
          </p:nvSpPr>
          <p:spPr>
            <a:xfrm>
              <a:off x="3342960" y="2968199"/>
              <a:ext cx="6652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1/5</a:t>
              </a:r>
            </a:p>
          </p:txBody>
        </p:sp>
        <p:sp>
          <p:nvSpPr>
            <p:cNvPr id="69" name="Freeform 68"/>
            <p:cNvSpPr/>
            <p:nvPr/>
          </p:nvSpPr>
          <p:spPr>
            <a:xfrm>
              <a:off x="3342960" y="2663640"/>
              <a:ext cx="6652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2/5</a:t>
              </a:r>
            </a:p>
          </p:txBody>
        </p:sp>
        <p:sp>
          <p:nvSpPr>
            <p:cNvPr id="70" name="Freeform 69"/>
            <p:cNvSpPr/>
            <p:nvPr/>
          </p:nvSpPr>
          <p:spPr>
            <a:xfrm>
              <a:off x="3342960" y="2358720"/>
              <a:ext cx="6652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2/5</a:t>
              </a:r>
            </a:p>
          </p:txBody>
        </p:sp>
        <p:sp>
          <p:nvSpPr>
            <p:cNvPr id="71" name="Freeform 70"/>
            <p:cNvSpPr/>
            <p:nvPr/>
          </p:nvSpPr>
          <p:spPr>
            <a:xfrm>
              <a:off x="3342960" y="2053800"/>
              <a:ext cx="6652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1</a:t>
              </a:r>
            </a:p>
          </p:txBody>
        </p:sp>
        <p:sp>
          <p:nvSpPr>
            <p:cNvPr id="72" name="Freeform 71"/>
            <p:cNvSpPr/>
            <p:nvPr/>
          </p:nvSpPr>
          <p:spPr>
            <a:xfrm>
              <a:off x="3342960" y="1749240"/>
              <a:ext cx="6652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a:t>
              </a:r>
            </a:p>
          </p:txBody>
        </p:sp>
        <p:sp>
          <p:nvSpPr>
            <p:cNvPr id="73" name="Freeform 72"/>
            <p:cNvSpPr/>
            <p:nvPr/>
          </p:nvSpPr>
          <p:spPr>
            <a:xfrm>
              <a:off x="3342960" y="1444319"/>
              <a:ext cx="6652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a:t>
              </a:r>
            </a:p>
          </p:txBody>
        </p:sp>
        <p:sp>
          <p:nvSpPr>
            <p:cNvPr id="74" name="Freeform 73"/>
            <p:cNvSpPr/>
            <p:nvPr/>
          </p:nvSpPr>
          <p:spPr>
            <a:xfrm>
              <a:off x="2761200"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3/9</a:t>
              </a:r>
            </a:p>
          </p:txBody>
        </p:sp>
        <p:sp>
          <p:nvSpPr>
            <p:cNvPr id="75" name="Freeform 74"/>
            <p:cNvSpPr/>
            <p:nvPr/>
          </p:nvSpPr>
          <p:spPr>
            <a:xfrm>
              <a:off x="2761200"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4/9</a:t>
              </a:r>
            </a:p>
          </p:txBody>
        </p:sp>
        <p:sp>
          <p:nvSpPr>
            <p:cNvPr id="76" name="Freeform 75"/>
            <p:cNvSpPr/>
            <p:nvPr/>
          </p:nvSpPr>
          <p:spPr>
            <a:xfrm>
              <a:off x="2761200" y="235872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2/9</a:t>
              </a:r>
            </a:p>
          </p:txBody>
        </p:sp>
        <p:sp>
          <p:nvSpPr>
            <p:cNvPr id="77" name="Freeform 76"/>
            <p:cNvSpPr/>
            <p:nvPr/>
          </p:nvSpPr>
          <p:spPr>
            <a:xfrm>
              <a:off x="2761200"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a:t>
              </a:r>
            </a:p>
          </p:txBody>
        </p:sp>
        <p:sp>
          <p:nvSpPr>
            <p:cNvPr id="78" name="Freeform 77"/>
            <p:cNvSpPr/>
            <p:nvPr/>
          </p:nvSpPr>
          <p:spPr>
            <a:xfrm>
              <a:off x="2761200"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4</a:t>
              </a:r>
            </a:p>
          </p:txBody>
        </p:sp>
        <p:sp>
          <p:nvSpPr>
            <p:cNvPr id="79" name="Freeform 78"/>
            <p:cNvSpPr/>
            <p:nvPr/>
          </p:nvSpPr>
          <p:spPr>
            <a:xfrm>
              <a:off x="2761200"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a:t>
              </a:r>
            </a:p>
          </p:txBody>
        </p:sp>
        <p:sp>
          <p:nvSpPr>
            <p:cNvPr id="80" name="Freeform 79"/>
            <p:cNvSpPr/>
            <p:nvPr/>
          </p:nvSpPr>
          <p:spPr>
            <a:xfrm>
              <a:off x="2096279" y="2968199"/>
              <a:ext cx="66492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Cool</a:t>
              </a:r>
            </a:p>
          </p:txBody>
        </p:sp>
        <p:sp>
          <p:nvSpPr>
            <p:cNvPr id="81" name="Freeform 80"/>
            <p:cNvSpPr/>
            <p:nvPr/>
          </p:nvSpPr>
          <p:spPr>
            <a:xfrm>
              <a:off x="1596600" y="2968199"/>
              <a:ext cx="49968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2/5</a:t>
              </a:r>
            </a:p>
          </p:txBody>
        </p:sp>
        <p:sp>
          <p:nvSpPr>
            <p:cNvPr id="82" name="Freeform 81"/>
            <p:cNvSpPr/>
            <p:nvPr/>
          </p:nvSpPr>
          <p:spPr>
            <a:xfrm>
              <a:off x="1014839" y="2968199"/>
              <a:ext cx="58176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3/9</a:t>
              </a:r>
            </a:p>
          </p:txBody>
        </p:sp>
        <p:sp>
          <p:nvSpPr>
            <p:cNvPr id="83" name="Freeform 82"/>
            <p:cNvSpPr/>
            <p:nvPr/>
          </p:nvSpPr>
          <p:spPr>
            <a:xfrm>
              <a:off x="17640" y="2968199"/>
              <a:ext cx="997200" cy="38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Rainy</a:t>
              </a:r>
            </a:p>
          </p:txBody>
        </p:sp>
        <p:sp>
          <p:nvSpPr>
            <p:cNvPr id="84" name="Freeform 83"/>
            <p:cNvSpPr/>
            <p:nvPr/>
          </p:nvSpPr>
          <p:spPr>
            <a:xfrm>
              <a:off x="2096279" y="2663640"/>
              <a:ext cx="664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Mild</a:t>
              </a:r>
            </a:p>
          </p:txBody>
        </p:sp>
        <p:sp>
          <p:nvSpPr>
            <p:cNvPr id="85" name="Freeform 84"/>
            <p:cNvSpPr/>
            <p:nvPr/>
          </p:nvSpPr>
          <p:spPr>
            <a:xfrm>
              <a:off x="2096279" y="235872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Hot</a:t>
              </a:r>
            </a:p>
          </p:txBody>
        </p:sp>
        <p:sp>
          <p:nvSpPr>
            <p:cNvPr id="86" name="Freeform 85"/>
            <p:cNvSpPr/>
            <p:nvPr/>
          </p:nvSpPr>
          <p:spPr>
            <a:xfrm>
              <a:off x="2096279" y="2053800"/>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Cool</a:t>
              </a:r>
            </a:p>
          </p:txBody>
        </p:sp>
        <p:sp>
          <p:nvSpPr>
            <p:cNvPr id="87" name="Freeform 86"/>
            <p:cNvSpPr/>
            <p:nvPr/>
          </p:nvSpPr>
          <p:spPr>
            <a:xfrm>
              <a:off x="2096279" y="1749240"/>
              <a:ext cx="664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Mild</a:t>
              </a:r>
            </a:p>
          </p:txBody>
        </p:sp>
        <p:sp>
          <p:nvSpPr>
            <p:cNvPr id="88" name="Freeform 87"/>
            <p:cNvSpPr/>
            <p:nvPr/>
          </p:nvSpPr>
          <p:spPr>
            <a:xfrm>
              <a:off x="2096279" y="1444319"/>
              <a:ext cx="664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Hot</a:t>
              </a:r>
            </a:p>
          </p:txBody>
        </p:sp>
        <p:sp>
          <p:nvSpPr>
            <p:cNvPr id="89" name="Freeform 88"/>
            <p:cNvSpPr/>
            <p:nvPr/>
          </p:nvSpPr>
          <p:spPr>
            <a:xfrm>
              <a:off x="2096279" y="834839"/>
              <a:ext cx="19119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Temperature</a:t>
              </a:r>
            </a:p>
          </p:txBody>
        </p:sp>
        <p:sp>
          <p:nvSpPr>
            <p:cNvPr id="90" name="Freeform 89"/>
            <p:cNvSpPr/>
            <p:nvPr/>
          </p:nvSpPr>
          <p:spPr>
            <a:xfrm>
              <a:off x="1596600" y="26636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0/5</a:t>
              </a:r>
            </a:p>
          </p:txBody>
        </p:sp>
        <p:sp>
          <p:nvSpPr>
            <p:cNvPr id="91" name="Freeform 90"/>
            <p:cNvSpPr/>
            <p:nvPr/>
          </p:nvSpPr>
          <p:spPr>
            <a:xfrm>
              <a:off x="1014839" y="26636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4/9</a:t>
              </a:r>
            </a:p>
          </p:txBody>
        </p:sp>
        <p:sp>
          <p:nvSpPr>
            <p:cNvPr id="92" name="Freeform 91"/>
            <p:cNvSpPr/>
            <p:nvPr/>
          </p:nvSpPr>
          <p:spPr>
            <a:xfrm>
              <a:off x="17640" y="2663640"/>
              <a:ext cx="9972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Overcast</a:t>
              </a:r>
            </a:p>
          </p:txBody>
        </p:sp>
        <p:sp>
          <p:nvSpPr>
            <p:cNvPr id="93" name="Freeform 92"/>
            <p:cNvSpPr/>
            <p:nvPr/>
          </p:nvSpPr>
          <p:spPr>
            <a:xfrm>
              <a:off x="1596600" y="235872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3/5</a:t>
              </a:r>
            </a:p>
          </p:txBody>
        </p:sp>
        <p:sp>
          <p:nvSpPr>
            <p:cNvPr id="94" name="Freeform 93"/>
            <p:cNvSpPr/>
            <p:nvPr/>
          </p:nvSpPr>
          <p:spPr>
            <a:xfrm>
              <a:off x="1014839" y="235872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2/9</a:t>
              </a:r>
            </a:p>
          </p:txBody>
        </p:sp>
        <p:sp>
          <p:nvSpPr>
            <p:cNvPr id="95" name="Freeform 94"/>
            <p:cNvSpPr/>
            <p:nvPr/>
          </p:nvSpPr>
          <p:spPr>
            <a:xfrm>
              <a:off x="17640" y="2358720"/>
              <a:ext cx="9972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Sunny</a:t>
              </a:r>
            </a:p>
          </p:txBody>
        </p:sp>
        <p:sp>
          <p:nvSpPr>
            <p:cNvPr id="96" name="Freeform 95"/>
            <p:cNvSpPr/>
            <p:nvPr/>
          </p:nvSpPr>
          <p:spPr>
            <a:xfrm>
              <a:off x="1596600" y="2053800"/>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a:t>
              </a:r>
            </a:p>
          </p:txBody>
        </p:sp>
        <p:sp>
          <p:nvSpPr>
            <p:cNvPr id="97" name="Freeform 96"/>
            <p:cNvSpPr/>
            <p:nvPr/>
          </p:nvSpPr>
          <p:spPr>
            <a:xfrm>
              <a:off x="1014839" y="2053800"/>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a:t>
              </a:r>
            </a:p>
          </p:txBody>
        </p:sp>
        <p:sp>
          <p:nvSpPr>
            <p:cNvPr id="98" name="Freeform 97"/>
            <p:cNvSpPr/>
            <p:nvPr/>
          </p:nvSpPr>
          <p:spPr>
            <a:xfrm>
              <a:off x="17640" y="2053800"/>
              <a:ext cx="9972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Rainy</a:t>
              </a:r>
            </a:p>
          </p:txBody>
        </p:sp>
        <p:sp>
          <p:nvSpPr>
            <p:cNvPr id="99" name="Freeform 98"/>
            <p:cNvSpPr/>
            <p:nvPr/>
          </p:nvSpPr>
          <p:spPr>
            <a:xfrm>
              <a:off x="1596600" y="1749240"/>
              <a:ext cx="4996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dirty="0">
                  <a:ln>
                    <a:noFill/>
                  </a:ln>
                  <a:solidFill>
                    <a:srgbClr val="C00000"/>
                  </a:solidFill>
                  <a:latin typeface="Calibri Light" pitchFamily="34" charset="0"/>
                  <a:ea typeface="Gothic" pitchFamily="2"/>
                  <a:cs typeface="Lucidasans" pitchFamily="2"/>
                </a:rPr>
                <a:t>0</a:t>
              </a:r>
            </a:p>
          </p:txBody>
        </p:sp>
        <p:sp>
          <p:nvSpPr>
            <p:cNvPr id="100" name="Freeform 99"/>
            <p:cNvSpPr/>
            <p:nvPr/>
          </p:nvSpPr>
          <p:spPr>
            <a:xfrm>
              <a:off x="1014839" y="1749240"/>
              <a:ext cx="5817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4</a:t>
              </a:r>
            </a:p>
          </p:txBody>
        </p:sp>
        <p:sp>
          <p:nvSpPr>
            <p:cNvPr id="101" name="Freeform 100"/>
            <p:cNvSpPr/>
            <p:nvPr/>
          </p:nvSpPr>
          <p:spPr>
            <a:xfrm>
              <a:off x="17640" y="1749240"/>
              <a:ext cx="99720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dirty="0">
                  <a:ln>
                    <a:noFill/>
                  </a:ln>
                  <a:solidFill>
                    <a:srgbClr val="008000"/>
                  </a:solidFill>
                  <a:latin typeface="Calibri Light" pitchFamily="34" charset="0"/>
                  <a:ea typeface="Gothic" pitchFamily="2"/>
                  <a:cs typeface="Lucidasans" pitchFamily="2"/>
                </a:rPr>
                <a:t>Overcast</a:t>
              </a:r>
            </a:p>
          </p:txBody>
        </p:sp>
        <p:sp>
          <p:nvSpPr>
            <p:cNvPr id="102" name="Freeform 101"/>
            <p:cNvSpPr/>
            <p:nvPr/>
          </p:nvSpPr>
          <p:spPr>
            <a:xfrm>
              <a:off x="1596600" y="1444319"/>
              <a:ext cx="4996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3</a:t>
              </a:r>
            </a:p>
          </p:txBody>
        </p:sp>
        <p:sp>
          <p:nvSpPr>
            <p:cNvPr id="103" name="Freeform 102"/>
            <p:cNvSpPr/>
            <p:nvPr/>
          </p:nvSpPr>
          <p:spPr>
            <a:xfrm>
              <a:off x="1014839" y="1444319"/>
              <a:ext cx="5817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2</a:t>
              </a:r>
            </a:p>
          </p:txBody>
        </p:sp>
        <p:sp>
          <p:nvSpPr>
            <p:cNvPr id="104" name="Freeform 103"/>
            <p:cNvSpPr/>
            <p:nvPr/>
          </p:nvSpPr>
          <p:spPr>
            <a:xfrm>
              <a:off x="17640" y="1444319"/>
              <a:ext cx="99720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Sunny</a:t>
              </a:r>
            </a:p>
          </p:txBody>
        </p:sp>
        <p:sp>
          <p:nvSpPr>
            <p:cNvPr id="105" name="Freeform 104"/>
            <p:cNvSpPr/>
            <p:nvPr/>
          </p:nvSpPr>
          <p:spPr>
            <a:xfrm>
              <a:off x="17640" y="834839"/>
              <a:ext cx="207864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dirty="0">
                  <a:ln>
                    <a:noFill/>
                  </a:ln>
                  <a:solidFill>
                    <a:srgbClr val="008000"/>
                  </a:solidFill>
                  <a:latin typeface="Calibri Light" pitchFamily="34" charset="0"/>
                  <a:ea typeface="Gothic" pitchFamily="2"/>
                  <a:cs typeface="Lucidasans" pitchFamily="2"/>
                </a:rPr>
                <a:t>Outlook</a:t>
              </a:r>
            </a:p>
          </p:txBody>
        </p:sp>
        <p:sp>
          <p:nvSpPr>
            <p:cNvPr id="106" name="Straight Connector 105"/>
            <p:cNvSpPr/>
            <p:nvPr/>
          </p:nvSpPr>
          <p:spPr>
            <a:xfrm>
              <a:off x="17640" y="3349440"/>
              <a:ext cx="914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07" name="Straight Connector 106"/>
            <p:cNvSpPr/>
            <p:nvPr/>
          </p:nvSpPr>
          <p:spPr>
            <a:xfrm>
              <a:off x="17640" y="1444319"/>
              <a:ext cx="914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08" name="Straight Connector 107"/>
            <p:cNvSpPr/>
            <p:nvPr/>
          </p:nvSpPr>
          <p:spPr>
            <a:xfrm>
              <a:off x="17640" y="834839"/>
              <a:ext cx="91440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09" name="Straight Connector 108"/>
            <p:cNvSpPr/>
            <p:nvPr/>
          </p:nvSpPr>
          <p:spPr>
            <a:xfrm>
              <a:off x="17640" y="1139400"/>
              <a:ext cx="9144000" cy="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0" name="Straight Connector 109"/>
            <p:cNvSpPr/>
            <p:nvPr/>
          </p:nvSpPr>
          <p:spPr>
            <a:xfrm>
              <a:off x="17640" y="2053800"/>
              <a:ext cx="0" cy="3049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1" name="Straight Connector 110"/>
            <p:cNvSpPr/>
            <p:nvPr/>
          </p:nvSpPr>
          <p:spPr>
            <a:xfrm>
              <a:off x="17640" y="834839"/>
              <a:ext cx="0" cy="121896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2" name="Straight Connector 111"/>
            <p:cNvSpPr/>
            <p:nvPr/>
          </p:nvSpPr>
          <p:spPr>
            <a:xfrm>
              <a:off x="17640" y="2358720"/>
              <a:ext cx="0" cy="9907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3" name="Straight Connector 112"/>
            <p:cNvSpPr/>
            <p:nvPr/>
          </p:nvSpPr>
          <p:spPr>
            <a:xfrm>
              <a:off x="9161640" y="2053800"/>
              <a:ext cx="0" cy="3049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4" name="Straight Connector 113"/>
            <p:cNvSpPr/>
            <p:nvPr/>
          </p:nvSpPr>
          <p:spPr>
            <a:xfrm>
              <a:off x="9161640" y="834839"/>
              <a:ext cx="0" cy="121896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5" name="Straight Connector 114"/>
            <p:cNvSpPr/>
            <p:nvPr/>
          </p:nvSpPr>
          <p:spPr>
            <a:xfrm>
              <a:off x="9161640" y="2358720"/>
              <a:ext cx="0" cy="99072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6" name="Straight Connector 115"/>
            <p:cNvSpPr/>
            <p:nvPr/>
          </p:nvSpPr>
          <p:spPr>
            <a:xfrm>
              <a:off x="17640" y="2358720"/>
              <a:ext cx="9144000" cy="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7" name="Straight Connector 116"/>
            <p:cNvSpPr/>
            <p:nvPr/>
          </p:nvSpPr>
          <p:spPr>
            <a:xfrm>
              <a:off x="2096279" y="834839"/>
              <a:ext cx="0" cy="251460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8" name="Straight Connector 117"/>
            <p:cNvSpPr/>
            <p:nvPr/>
          </p:nvSpPr>
          <p:spPr>
            <a:xfrm>
              <a:off x="4008239" y="834839"/>
              <a:ext cx="0" cy="251460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19" name="Straight Connector 118"/>
            <p:cNvSpPr/>
            <p:nvPr/>
          </p:nvSpPr>
          <p:spPr>
            <a:xfrm>
              <a:off x="7998480" y="834839"/>
              <a:ext cx="0" cy="2514601"/>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20" name="Straight Connector 119"/>
            <p:cNvSpPr/>
            <p:nvPr/>
          </p:nvSpPr>
          <p:spPr>
            <a:xfrm>
              <a:off x="6085079" y="1139400"/>
              <a:ext cx="0" cy="221004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grpSp>
      <p:grpSp>
        <p:nvGrpSpPr>
          <p:cNvPr id="121" name="Group 120"/>
          <p:cNvGrpSpPr/>
          <p:nvPr/>
        </p:nvGrpSpPr>
        <p:grpSpPr>
          <a:xfrm>
            <a:off x="3186360" y="3634560"/>
            <a:ext cx="4114800" cy="609480"/>
            <a:chOff x="3186360" y="3634560"/>
            <a:chExt cx="4114800" cy="609480"/>
          </a:xfrm>
        </p:grpSpPr>
        <p:sp>
          <p:nvSpPr>
            <p:cNvPr id="122" name="Freeform 121"/>
            <p:cNvSpPr/>
            <p:nvPr/>
          </p:nvSpPr>
          <p:spPr>
            <a:xfrm>
              <a:off x="6724800" y="3939480"/>
              <a:ext cx="5763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a:t>
              </a:r>
            </a:p>
          </p:txBody>
        </p:sp>
        <p:sp>
          <p:nvSpPr>
            <p:cNvPr id="123" name="Freeform 122"/>
            <p:cNvSpPr/>
            <p:nvPr/>
          </p:nvSpPr>
          <p:spPr>
            <a:xfrm>
              <a:off x="5985000" y="3939480"/>
              <a:ext cx="739799"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True</a:t>
              </a:r>
            </a:p>
          </p:txBody>
        </p:sp>
        <p:sp>
          <p:nvSpPr>
            <p:cNvPr id="124" name="Freeform 123"/>
            <p:cNvSpPr/>
            <p:nvPr/>
          </p:nvSpPr>
          <p:spPr>
            <a:xfrm>
              <a:off x="4996080" y="3939480"/>
              <a:ext cx="98892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High</a:t>
              </a:r>
            </a:p>
          </p:txBody>
        </p:sp>
        <p:sp>
          <p:nvSpPr>
            <p:cNvPr id="125" name="Freeform 124"/>
            <p:cNvSpPr/>
            <p:nvPr/>
          </p:nvSpPr>
          <p:spPr>
            <a:xfrm>
              <a:off x="4173840" y="3939480"/>
              <a:ext cx="82224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Cool</a:t>
              </a:r>
            </a:p>
          </p:txBody>
        </p:sp>
        <p:sp>
          <p:nvSpPr>
            <p:cNvPr id="126" name="Freeform 125"/>
            <p:cNvSpPr/>
            <p:nvPr/>
          </p:nvSpPr>
          <p:spPr>
            <a:xfrm>
              <a:off x="3186360" y="3939480"/>
              <a:ext cx="98748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Sunny</a:t>
              </a:r>
            </a:p>
          </p:txBody>
        </p:sp>
        <p:sp>
          <p:nvSpPr>
            <p:cNvPr id="127" name="Freeform 126"/>
            <p:cNvSpPr/>
            <p:nvPr/>
          </p:nvSpPr>
          <p:spPr>
            <a:xfrm>
              <a:off x="6724800" y="3634560"/>
              <a:ext cx="57636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Play</a:t>
              </a:r>
            </a:p>
          </p:txBody>
        </p:sp>
        <p:sp>
          <p:nvSpPr>
            <p:cNvPr id="128" name="Freeform 127"/>
            <p:cNvSpPr/>
            <p:nvPr/>
          </p:nvSpPr>
          <p:spPr>
            <a:xfrm>
              <a:off x="5985000" y="3634560"/>
              <a:ext cx="739799"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Windy</a:t>
              </a:r>
            </a:p>
          </p:txBody>
        </p:sp>
        <p:sp>
          <p:nvSpPr>
            <p:cNvPr id="129" name="Freeform 128"/>
            <p:cNvSpPr/>
            <p:nvPr/>
          </p:nvSpPr>
          <p:spPr>
            <a:xfrm>
              <a:off x="4996080" y="3634560"/>
              <a:ext cx="9889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Humidity</a:t>
              </a:r>
            </a:p>
          </p:txBody>
        </p:sp>
        <p:sp>
          <p:nvSpPr>
            <p:cNvPr id="130" name="Freeform 129"/>
            <p:cNvSpPr/>
            <p:nvPr/>
          </p:nvSpPr>
          <p:spPr>
            <a:xfrm>
              <a:off x="4173840" y="3634560"/>
              <a:ext cx="82224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Temp.</a:t>
              </a:r>
            </a:p>
          </p:txBody>
        </p:sp>
        <p:sp>
          <p:nvSpPr>
            <p:cNvPr id="131" name="Freeform 130"/>
            <p:cNvSpPr/>
            <p:nvPr/>
          </p:nvSpPr>
          <p:spPr>
            <a:xfrm>
              <a:off x="3186360" y="3634560"/>
              <a:ext cx="98748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ctr" rtl="0" hangingPunct="0">
                <a:lnSpc>
                  <a:spcPct val="100000"/>
                </a:lnSpc>
                <a:spcBef>
                  <a:spcPts val="34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a:ln>
                    <a:noFill/>
                  </a:ln>
                  <a:solidFill>
                    <a:srgbClr val="008000"/>
                  </a:solidFill>
                  <a:latin typeface="Calibri Light" pitchFamily="34" charset="0"/>
                  <a:ea typeface="Gothic" pitchFamily="2"/>
                  <a:cs typeface="Lucidasans" pitchFamily="2"/>
                </a:rPr>
                <a:t>Outlook</a:t>
              </a:r>
            </a:p>
          </p:txBody>
        </p:sp>
        <p:sp>
          <p:nvSpPr>
            <p:cNvPr id="132" name="Straight Connector 131"/>
            <p:cNvSpPr/>
            <p:nvPr/>
          </p:nvSpPr>
          <p:spPr>
            <a:xfrm>
              <a:off x="3186360" y="4244040"/>
              <a:ext cx="41148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33" name="Straight Connector 132"/>
            <p:cNvSpPr/>
            <p:nvPr/>
          </p:nvSpPr>
          <p:spPr>
            <a:xfrm>
              <a:off x="3186360" y="3634560"/>
              <a:ext cx="0" cy="60948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34" name="Straight Connector 133"/>
            <p:cNvSpPr/>
            <p:nvPr/>
          </p:nvSpPr>
          <p:spPr>
            <a:xfrm>
              <a:off x="7301160" y="3634560"/>
              <a:ext cx="0" cy="60948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35" name="Straight Connector 134"/>
            <p:cNvSpPr/>
            <p:nvPr/>
          </p:nvSpPr>
          <p:spPr>
            <a:xfrm>
              <a:off x="3186360" y="3939480"/>
              <a:ext cx="41148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36" name="Straight Connector 135"/>
            <p:cNvSpPr/>
            <p:nvPr/>
          </p:nvSpPr>
          <p:spPr>
            <a:xfrm>
              <a:off x="3186360" y="3634560"/>
              <a:ext cx="4114800" cy="0"/>
            </a:xfrm>
            <a:prstGeom prst="line">
              <a:avLst/>
            </a:prstGeom>
            <a:noFill/>
            <a:ln w="12600">
              <a:solidFill>
                <a:srgbClr val="008000"/>
              </a:solidFill>
              <a:prstDash val="solid"/>
              <a:miter/>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grpSp>
      <p:sp>
        <p:nvSpPr>
          <p:cNvPr id="137" name="TextBox 136"/>
          <p:cNvSpPr txBox="1"/>
          <p:nvPr/>
        </p:nvSpPr>
        <p:spPr>
          <a:xfrm>
            <a:off x="900000" y="3619800"/>
            <a:ext cx="2895479" cy="468740"/>
          </a:xfrm>
          <a:prstGeom prst="rect">
            <a:avLst/>
          </a:prstGeom>
          <a:noFill/>
          <a:ln>
            <a:noFill/>
          </a:ln>
        </p:spPr>
        <p:txBody>
          <a:bodyPr vert="horz" wrap="square" lIns="92160" tIns="46080" rIns="92160" bIns="46080" anchor="t" anchorCtr="0" compatLnSpc="0">
            <a:spAutoFit/>
          </a:bodyPr>
          <a:lstStyle/>
          <a:p>
            <a:pPr marL="342900" marR="0" lvl="0" indent="-342900" algn="l" rtl="0" hangingPunct="0">
              <a:lnSpc>
                <a:spcPct val="10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A new day:</a:t>
            </a:r>
          </a:p>
        </p:txBody>
      </p:sp>
      <p:grpSp>
        <p:nvGrpSpPr>
          <p:cNvPr id="138" name="Group 137"/>
          <p:cNvGrpSpPr/>
          <p:nvPr/>
        </p:nvGrpSpPr>
        <p:grpSpPr>
          <a:xfrm>
            <a:off x="3186360" y="4383720"/>
            <a:ext cx="5105520" cy="1916280"/>
            <a:chOff x="3186360" y="4383720"/>
            <a:chExt cx="5105520" cy="1916280"/>
          </a:xfrm>
        </p:grpSpPr>
        <p:sp>
          <p:nvSpPr>
            <p:cNvPr id="139" name="Freeform 138"/>
            <p:cNvSpPr/>
            <p:nvPr/>
          </p:nvSpPr>
          <p:spPr>
            <a:xfrm>
              <a:off x="3186360" y="4383720"/>
              <a:ext cx="5105520" cy="1916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FFCC"/>
            </a:solid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873"/>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dirty="0">
                  <a:ln>
                    <a:noFill/>
                  </a:ln>
                  <a:solidFill>
                    <a:srgbClr val="008000"/>
                  </a:solidFill>
                  <a:latin typeface="Calibri Light" pitchFamily="34" charset="0"/>
                  <a:ea typeface="Gothic" pitchFamily="2"/>
                  <a:cs typeface="Lucidasans" pitchFamily="2"/>
                </a:rPr>
                <a:t>Likelihood of the two classes</a:t>
              </a:r>
            </a:p>
            <a:p>
              <a:pPr marL="457200" lvl="0" hangingPunct="0">
                <a:spcBef>
                  <a:spcPts val="873"/>
                </a:spcBef>
                <a:spcAft>
                  <a:spcPts val="0"/>
                </a:spcAft>
                <a:tabLst>
                  <a:tab pos="457200" algn="l"/>
                  <a:tab pos="1371600" algn="l"/>
                  <a:tab pos="2286000" algn="l"/>
                  <a:tab pos="3200399" algn="l"/>
                  <a:tab pos="4114800" algn="l"/>
                  <a:tab pos="5029200" algn="l"/>
                  <a:tab pos="5943599" algn="l"/>
                  <a:tab pos="6857999" algn="l"/>
                  <a:tab pos="7772400" algn="l"/>
                  <a:tab pos="8686800" algn="l"/>
                  <a:tab pos="9601200" algn="l"/>
                  <a:tab pos="10515600" algn="l"/>
                </a:tabLst>
              </a:pPr>
              <a:r>
                <a:rPr lang="en-US" sz="1400" b="0" i="0" u="none" strike="noStrike" baseline="0" dirty="0">
                  <a:ln>
                    <a:noFill/>
                  </a:ln>
                  <a:solidFill>
                    <a:srgbClr val="008000"/>
                  </a:solidFill>
                  <a:latin typeface="Calibri Light" pitchFamily="34" charset="0"/>
                  <a:ea typeface="Gothic" pitchFamily="2"/>
                  <a:cs typeface="Lucidasans" pitchFamily="2"/>
                </a:rPr>
                <a:t>For “yes” = 2/9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3/9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3/9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3/9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9/14 = 0.0053</a:t>
              </a:r>
            </a:p>
            <a:p>
              <a:pPr marL="457200" lvl="0" hangingPunct="0">
                <a:spcBef>
                  <a:spcPts val="873"/>
                </a:spcBef>
                <a:spcAft>
                  <a:spcPts val="0"/>
                </a:spcAft>
                <a:tabLst>
                  <a:tab pos="457200" algn="l"/>
                  <a:tab pos="1371600" algn="l"/>
                  <a:tab pos="2286000" algn="l"/>
                  <a:tab pos="3200399" algn="l"/>
                  <a:tab pos="4114800" algn="l"/>
                  <a:tab pos="5029200" algn="l"/>
                  <a:tab pos="5943599" algn="l"/>
                  <a:tab pos="6857999" algn="l"/>
                  <a:tab pos="7772400" algn="l"/>
                  <a:tab pos="8686800" algn="l"/>
                  <a:tab pos="9601200" algn="l"/>
                  <a:tab pos="10515600" algn="l"/>
                </a:tabLst>
              </a:pPr>
              <a:r>
                <a:rPr lang="en-US" sz="1400" b="0" i="0" u="none" strike="noStrike" baseline="0" dirty="0">
                  <a:ln>
                    <a:noFill/>
                  </a:ln>
                  <a:solidFill>
                    <a:srgbClr val="008000"/>
                  </a:solidFill>
                  <a:latin typeface="Calibri Light" pitchFamily="34" charset="0"/>
                  <a:ea typeface="Gothic" pitchFamily="2"/>
                  <a:cs typeface="Lucidasans" pitchFamily="2"/>
                </a:rPr>
                <a:t>For “no” = 3/5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1/5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4/5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3/5 </a:t>
              </a:r>
              <a:r>
                <a:rPr lang="en-US" sz="1400" dirty="0" smtClean="0">
                  <a:solidFill>
                    <a:srgbClr val="008000"/>
                  </a:solidFill>
                  <a:latin typeface="Symbol" pitchFamily="18"/>
                  <a:ea typeface="Gothic" pitchFamily="2"/>
                  <a:cs typeface="Lucidasans" pitchFamily="2"/>
                </a:rPr>
                <a:t></a:t>
              </a:r>
              <a:r>
                <a:rPr lang="en-US" sz="1400" b="0" i="0" u="none" strike="noStrike" baseline="0" dirty="0" smtClean="0">
                  <a:ln>
                    <a:noFill/>
                  </a:ln>
                  <a:solidFill>
                    <a:srgbClr val="008000"/>
                  </a:solidFill>
                  <a:latin typeface="Calibri Light" pitchFamily="34" charset="0"/>
                  <a:ea typeface="Gothic" pitchFamily="2"/>
                  <a:cs typeface="Lucidasans" pitchFamily="2"/>
                </a:rPr>
                <a:t> </a:t>
              </a:r>
              <a:r>
                <a:rPr lang="en-US" sz="1400" b="0" i="0" u="none" strike="noStrike" baseline="0" dirty="0">
                  <a:ln>
                    <a:noFill/>
                  </a:ln>
                  <a:solidFill>
                    <a:srgbClr val="008000"/>
                  </a:solidFill>
                  <a:latin typeface="Calibri Light" pitchFamily="34" charset="0"/>
                  <a:ea typeface="Gothic" pitchFamily="2"/>
                  <a:cs typeface="Lucidasans" pitchFamily="2"/>
                </a:rPr>
                <a:t>5/14 = 0.0206</a:t>
              </a:r>
            </a:p>
            <a:p>
              <a:pPr marL="0" marR="0" lvl="0" indent="0" algn="l" rtl="0" hangingPunct="0">
                <a:lnSpc>
                  <a:spcPct val="100000"/>
                </a:lnSpc>
                <a:spcBef>
                  <a:spcPts val="873"/>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0" i="0" u="none" strike="noStrike" baseline="0" dirty="0">
                  <a:ln>
                    <a:noFill/>
                  </a:ln>
                  <a:solidFill>
                    <a:srgbClr val="008000"/>
                  </a:solidFill>
                  <a:latin typeface="Calibri Light" pitchFamily="34" charset="0"/>
                  <a:ea typeface="Gothic" pitchFamily="2"/>
                  <a:cs typeface="Lucidasans" pitchFamily="2"/>
                </a:rPr>
                <a:t>Conversion into a probability by normalization:</a:t>
              </a:r>
            </a:p>
            <a:p>
              <a:pPr marL="457200" marR="0" lvl="0" indent="0" algn="l" rtl="0" hangingPunct="0">
                <a:lnSpc>
                  <a:spcPct val="100000"/>
                </a:lnSpc>
                <a:spcBef>
                  <a:spcPts val="873"/>
                </a:spcBef>
                <a:spcAft>
                  <a:spcPts val="0"/>
                </a:spcAft>
                <a:buNone/>
                <a:tabLst>
                  <a:tab pos="457200" algn="l"/>
                  <a:tab pos="1371600" algn="l"/>
                  <a:tab pos="2286000" algn="l"/>
                  <a:tab pos="3200399" algn="l"/>
                  <a:tab pos="4114800" algn="l"/>
                  <a:tab pos="5029200" algn="l"/>
                  <a:tab pos="5943599" algn="l"/>
                  <a:tab pos="6857999" algn="l"/>
                  <a:tab pos="7772400" algn="l"/>
                  <a:tab pos="8686800" algn="l"/>
                  <a:tab pos="9601200" algn="l"/>
                  <a:tab pos="10515600" algn="l"/>
                </a:tabLst>
              </a:pPr>
              <a:r>
                <a:rPr lang="en-US" sz="1400" b="0" i="0" u="none" strike="noStrike" baseline="0" dirty="0">
                  <a:ln>
                    <a:noFill/>
                  </a:ln>
                  <a:solidFill>
                    <a:srgbClr val="008000"/>
                  </a:solidFill>
                  <a:latin typeface="Calibri Light" pitchFamily="34" charset="0"/>
                  <a:ea typeface="Gothic" pitchFamily="2"/>
                  <a:cs typeface="Lucidasans" pitchFamily="2"/>
                </a:rPr>
                <a:t>P(“yes”) = 0.0053 / (0.0053 + 0.0206) = 0.205</a:t>
              </a:r>
            </a:p>
            <a:p>
              <a:pPr marL="457200" marR="0" lvl="0" indent="0" algn="l" rtl="0" hangingPunct="0">
                <a:lnSpc>
                  <a:spcPct val="100000"/>
                </a:lnSpc>
                <a:spcBef>
                  <a:spcPts val="873"/>
                </a:spcBef>
                <a:spcAft>
                  <a:spcPts val="0"/>
                </a:spcAft>
                <a:buNone/>
                <a:tabLst>
                  <a:tab pos="457200" algn="l"/>
                  <a:tab pos="1371600" algn="l"/>
                  <a:tab pos="2286000" algn="l"/>
                  <a:tab pos="3200399" algn="l"/>
                  <a:tab pos="4114800" algn="l"/>
                  <a:tab pos="5029200" algn="l"/>
                  <a:tab pos="5943599" algn="l"/>
                  <a:tab pos="6857999" algn="l"/>
                  <a:tab pos="7772400" algn="l"/>
                  <a:tab pos="8686800" algn="l"/>
                  <a:tab pos="9601200" algn="l"/>
                  <a:tab pos="10515600" algn="l"/>
                </a:tabLst>
              </a:pPr>
              <a:r>
                <a:rPr lang="en-US" sz="1400" b="0" i="0" u="none" strike="noStrike" baseline="0" dirty="0">
                  <a:ln>
                    <a:noFill/>
                  </a:ln>
                  <a:solidFill>
                    <a:srgbClr val="008000"/>
                  </a:solidFill>
                  <a:latin typeface="Calibri Light" pitchFamily="34" charset="0"/>
                  <a:ea typeface="Gothic" pitchFamily="2"/>
                  <a:cs typeface="Lucidasans" pitchFamily="2"/>
                </a:rPr>
                <a:t>P(“no”) = 0.0206 / (0.0053 + 0.0206) = 0.795</a:t>
              </a:r>
            </a:p>
          </p:txBody>
        </p:sp>
        <p:sp>
          <p:nvSpPr>
            <p:cNvPr id="140" name="Straight Connector 139"/>
            <p:cNvSpPr/>
            <p:nvPr/>
          </p:nvSpPr>
          <p:spPr>
            <a:xfrm>
              <a:off x="3186360" y="4383720"/>
              <a:ext cx="5105520" cy="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41" name="Straight Connector 140"/>
            <p:cNvSpPr/>
            <p:nvPr/>
          </p:nvSpPr>
          <p:spPr>
            <a:xfrm>
              <a:off x="3186360" y="6300000"/>
              <a:ext cx="5105520" cy="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42" name="Straight Connector 141"/>
            <p:cNvSpPr/>
            <p:nvPr/>
          </p:nvSpPr>
          <p:spPr>
            <a:xfrm>
              <a:off x="3186360" y="4383720"/>
              <a:ext cx="0" cy="191628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sp>
          <p:nvSpPr>
            <p:cNvPr id="143" name="Straight Connector 142"/>
            <p:cNvSpPr/>
            <p:nvPr/>
          </p:nvSpPr>
          <p:spPr>
            <a:xfrm>
              <a:off x="8291880" y="4383720"/>
              <a:ext cx="0" cy="1916280"/>
            </a:xfrm>
            <a:prstGeom prst="line">
              <a:avLst/>
            </a:prstGeom>
            <a:noFill/>
            <a:ln w="12600">
              <a:solidFill>
                <a:srgbClr val="008000"/>
              </a:solidFill>
              <a:prstDash val="solid"/>
              <a:miter/>
            </a:ln>
          </p:spPr>
          <p:txBody>
            <a:bodyPr vert="horz" wrap="none" lIns="90000" tIns="46800" rIns="90000" bIns="46800" anchor="t" anchorCtr="0" compatLnSpc="0">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0"/>
          </p:nvPr>
        </p:nvSpPr>
        <p:spPr/>
        <p:txBody>
          <a:bodyPr/>
          <a:lstStyle/>
          <a:p>
            <a:pPr>
              <a:defRPr/>
            </a:pPr>
            <a:r>
              <a:rPr lang="pl-PL" smtClean="0"/>
              <a:t>KISIM, WIMiIP, AGH</a:t>
            </a:r>
            <a:endParaRPr lang="pl-PL"/>
          </a:p>
        </p:txBody>
      </p:sp>
      <p:pic>
        <p:nvPicPr>
          <p:cNvPr id="145411" name="Picture 3"/>
          <p:cNvPicPr>
            <a:picLocks noChangeAspect="1" noChangeArrowheads="1"/>
          </p:cNvPicPr>
          <p:nvPr/>
        </p:nvPicPr>
        <p:blipFill>
          <a:blip r:embed="rId2" cstate="print"/>
          <a:srcRect/>
          <a:stretch>
            <a:fillRect/>
          </a:stretch>
        </p:blipFill>
        <p:spPr bwMode="auto">
          <a:xfrm>
            <a:off x="395536" y="2348880"/>
            <a:ext cx="8358212" cy="3744416"/>
          </a:xfrm>
          <a:prstGeom prst="rect">
            <a:avLst/>
          </a:prstGeom>
          <a:noFill/>
          <a:ln w="9525">
            <a:noFill/>
            <a:miter lim="800000"/>
            <a:headEnd/>
            <a:tailEnd/>
          </a:ln>
        </p:spPr>
      </p:pic>
      <p:sp>
        <p:nvSpPr>
          <p:cNvPr id="5" name="pole tekstowe 4"/>
          <p:cNvSpPr txBox="1"/>
          <p:nvPr/>
        </p:nvSpPr>
        <p:spPr>
          <a:xfrm>
            <a:off x="251520" y="1124744"/>
            <a:ext cx="8136904" cy="1200329"/>
          </a:xfrm>
          <a:prstGeom prst="rect">
            <a:avLst/>
          </a:prstGeom>
          <a:noFill/>
        </p:spPr>
        <p:txBody>
          <a:bodyPr wrap="square" rtlCol="0">
            <a:spAutoFit/>
          </a:bodyPr>
          <a:lstStyle/>
          <a:p>
            <a:r>
              <a:rPr lang="pl-PL" dirty="0" smtClean="0">
                <a:latin typeface="Calibri Light" pitchFamily="34" charset="0"/>
                <a:cs typeface="Times New Roman" pitchFamily="18" charset="0"/>
              </a:rPr>
              <a:t>Twierdzenie </a:t>
            </a:r>
            <a:r>
              <a:rPr lang="pl-PL" dirty="0" err="1" smtClean="0">
                <a:latin typeface="Calibri Light" pitchFamily="34" charset="0"/>
                <a:cs typeface="Times New Roman" pitchFamily="18" charset="0"/>
              </a:rPr>
              <a:t>Bayesa</a:t>
            </a:r>
            <a:r>
              <a:rPr lang="pl-PL" dirty="0" smtClean="0">
                <a:latin typeface="Calibri Light" pitchFamily="34" charset="0"/>
                <a:cs typeface="Times New Roman" pitchFamily="18" charset="0"/>
              </a:rPr>
              <a:t>: </a:t>
            </a:r>
            <a:r>
              <a:rPr lang="pl-PL" b="1" i="1" dirty="0" smtClean="0">
                <a:solidFill>
                  <a:srgbClr val="C00000"/>
                </a:solidFill>
                <a:latin typeface="Times New Roman" pitchFamily="18" charset="0"/>
                <a:cs typeface="Times New Roman" pitchFamily="18" charset="0"/>
              </a:rPr>
              <a:t>P(</a:t>
            </a:r>
            <a:r>
              <a:rPr lang="pl-PL" dirty="0" err="1" smtClean="0">
                <a:solidFill>
                  <a:srgbClr val="008000"/>
                </a:solidFill>
                <a:latin typeface="Calibri Light" pitchFamily="34" charset="0"/>
                <a:ea typeface="Gothic" pitchFamily="2"/>
                <a:cs typeface="Lucidasans" pitchFamily="2"/>
              </a:rPr>
              <a:t>C</a:t>
            </a:r>
            <a:r>
              <a:rPr lang="pl-PL" b="1" i="1" dirty="0" err="1" smtClean="0">
                <a:solidFill>
                  <a:srgbClr val="C00000"/>
                </a:solidFill>
                <a:latin typeface="Times New Roman" pitchFamily="18" charset="0"/>
                <a:cs typeface="Times New Roman" pitchFamily="18" charset="0"/>
              </a:rPr>
              <a:t>|</a:t>
            </a:r>
            <a:r>
              <a:rPr lang="pl-PL" dirty="0" err="1" smtClean="0">
                <a:solidFill>
                  <a:srgbClr val="008000"/>
                </a:solidFill>
                <a:latin typeface="Calibri Light" pitchFamily="34" charset="0"/>
                <a:ea typeface="Gothic" pitchFamily="2"/>
                <a:cs typeface="Lucidasans" pitchFamily="2"/>
              </a:rPr>
              <a:t>X</a:t>
            </a:r>
            <a:r>
              <a:rPr lang="pl-PL" b="1" i="1" dirty="0" smtClean="0">
                <a:solidFill>
                  <a:srgbClr val="C00000"/>
                </a:solidFill>
                <a:latin typeface="Times New Roman" pitchFamily="18" charset="0"/>
                <a:cs typeface="Times New Roman" pitchFamily="18" charset="0"/>
              </a:rPr>
              <a:t>)=[P(</a:t>
            </a:r>
            <a:r>
              <a:rPr lang="pl-PL" dirty="0" err="1" smtClean="0">
                <a:solidFill>
                  <a:srgbClr val="008000"/>
                </a:solidFill>
                <a:latin typeface="Calibri Light" pitchFamily="34" charset="0"/>
                <a:ea typeface="Gothic" pitchFamily="2"/>
                <a:cs typeface="Lucidasans" pitchFamily="2"/>
              </a:rPr>
              <a:t>X</a:t>
            </a:r>
            <a:r>
              <a:rPr lang="pl-PL" b="1" i="1" dirty="0" err="1" smtClean="0">
                <a:solidFill>
                  <a:srgbClr val="C00000"/>
                </a:solidFill>
                <a:latin typeface="Times New Roman" pitchFamily="18" charset="0"/>
                <a:cs typeface="Times New Roman" pitchFamily="18" charset="0"/>
              </a:rPr>
              <a:t>|</a:t>
            </a:r>
            <a:r>
              <a:rPr lang="pl-PL" dirty="0" err="1" smtClean="0">
                <a:solidFill>
                  <a:srgbClr val="008000"/>
                </a:solidFill>
                <a:latin typeface="Calibri Light" pitchFamily="34" charset="0"/>
                <a:ea typeface="Gothic" pitchFamily="2"/>
                <a:cs typeface="Lucidasans" pitchFamily="2"/>
              </a:rPr>
              <a:t>C</a:t>
            </a:r>
            <a:r>
              <a:rPr lang="pl-PL" b="1" i="1" dirty="0" smtClean="0">
                <a:solidFill>
                  <a:srgbClr val="C00000"/>
                </a:solidFill>
                <a:latin typeface="Times New Roman" pitchFamily="18" charset="0"/>
                <a:cs typeface="Times New Roman" pitchFamily="18" charset="0"/>
              </a:rPr>
              <a:t>)</a:t>
            </a:r>
            <a:r>
              <a:rPr lang="pl-PL" b="1" i="1" dirty="0" err="1" smtClean="0">
                <a:solidFill>
                  <a:srgbClr val="C00000"/>
                </a:solidFill>
                <a:latin typeface="Times New Roman" pitchFamily="18" charset="0"/>
                <a:cs typeface="Times New Roman" pitchFamily="18" charset="0"/>
              </a:rPr>
              <a:t>×P</a:t>
            </a:r>
            <a:r>
              <a:rPr lang="pl-PL" b="1" i="1" dirty="0" smtClean="0">
                <a:solidFill>
                  <a:srgbClr val="C00000"/>
                </a:solidFill>
                <a:latin typeface="Times New Roman" pitchFamily="18" charset="0"/>
                <a:cs typeface="Times New Roman" pitchFamily="18" charset="0"/>
              </a:rPr>
              <a:t>(</a:t>
            </a:r>
            <a:r>
              <a:rPr lang="pl-PL" dirty="0" smtClean="0">
                <a:solidFill>
                  <a:srgbClr val="008000"/>
                </a:solidFill>
                <a:latin typeface="Calibri Light" pitchFamily="34" charset="0"/>
                <a:ea typeface="Gothic" pitchFamily="2"/>
                <a:cs typeface="Lucidasans" pitchFamily="2"/>
              </a:rPr>
              <a:t>C</a:t>
            </a:r>
            <a:r>
              <a:rPr lang="pl-PL" b="1" i="1" dirty="0" smtClean="0">
                <a:solidFill>
                  <a:srgbClr val="C00000"/>
                </a:solidFill>
                <a:latin typeface="Times New Roman" pitchFamily="18" charset="0"/>
                <a:cs typeface="Times New Roman" pitchFamily="18" charset="0"/>
              </a:rPr>
              <a:t>)]/P(</a:t>
            </a:r>
            <a:r>
              <a:rPr lang="pl-PL" dirty="0" smtClean="0">
                <a:solidFill>
                  <a:srgbClr val="008000"/>
                </a:solidFill>
                <a:latin typeface="Calibri Light" pitchFamily="34" charset="0"/>
                <a:ea typeface="Gothic" pitchFamily="2"/>
                <a:cs typeface="Lucidasans" pitchFamily="2"/>
              </a:rPr>
              <a:t>X</a:t>
            </a:r>
            <a:r>
              <a:rPr lang="pl-PL" b="1" i="1" dirty="0" smtClean="0">
                <a:solidFill>
                  <a:srgbClr val="C00000"/>
                </a:solidFill>
                <a:latin typeface="Times New Roman" pitchFamily="18" charset="0"/>
                <a:cs typeface="Times New Roman" pitchFamily="18" charset="0"/>
              </a:rPr>
              <a:t>)</a:t>
            </a:r>
          </a:p>
          <a:p>
            <a:r>
              <a:rPr lang="pl-PL" b="1" i="1" dirty="0" smtClean="0">
                <a:solidFill>
                  <a:srgbClr val="C00000"/>
                </a:solidFill>
                <a:latin typeface="Times New Roman" pitchFamily="18" charset="0"/>
                <a:cs typeface="Times New Roman" pitchFamily="18" charset="0"/>
              </a:rPr>
              <a:t>P(</a:t>
            </a:r>
            <a:r>
              <a:rPr lang="pl-PL" dirty="0" smtClean="0">
                <a:solidFill>
                  <a:srgbClr val="008000"/>
                </a:solidFill>
                <a:latin typeface="Calibri Light" pitchFamily="34" charset="0"/>
                <a:ea typeface="Gothic" pitchFamily="2"/>
                <a:cs typeface="Lucidasans" pitchFamily="2"/>
              </a:rPr>
              <a:t>C</a:t>
            </a:r>
            <a:r>
              <a:rPr lang="pl-PL" b="1" i="1" dirty="0" smtClean="0">
                <a:solidFill>
                  <a:srgbClr val="C00000"/>
                </a:solidFill>
                <a:latin typeface="Times New Roman" pitchFamily="18" charset="0"/>
                <a:cs typeface="Times New Roman" pitchFamily="18" charset="0"/>
              </a:rPr>
              <a:t>) </a:t>
            </a:r>
            <a:r>
              <a:rPr lang="pl-PL" dirty="0" smtClean="0">
                <a:latin typeface="Calibri Light" pitchFamily="34" charset="0"/>
                <a:cs typeface="Times New Roman" pitchFamily="18" charset="0"/>
              </a:rPr>
              <a:t>– prawdopodobieństwo </a:t>
            </a:r>
            <a:r>
              <a:rPr lang="pl-PL" i="1" dirty="0" smtClean="0">
                <a:latin typeface="Calibri Light" pitchFamily="34" charset="0"/>
                <a:cs typeface="Times New Roman" pitchFamily="18" charset="0"/>
              </a:rPr>
              <a:t>a priori</a:t>
            </a:r>
            <a:endParaRPr lang="pl-PL" b="1" i="1" dirty="0" smtClean="0">
              <a:solidFill>
                <a:srgbClr val="C00000"/>
              </a:solidFill>
              <a:latin typeface="Times New Roman" pitchFamily="18" charset="0"/>
              <a:cs typeface="Times New Roman" pitchFamily="18" charset="0"/>
            </a:endParaRPr>
          </a:p>
          <a:p>
            <a:r>
              <a:rPr lang="pl-PL" b="1" i="1" dirty="0" smtClean="0">
                <a:solidFill>
                  <a:srgbClr val="C00000"/>
                </a:solidFill>
                <a:latin typeface="Times New Roman" pitchFamily="18" charset="0"/>
                <a:cs typeface="Times New Roman" pitchFamily="18" charset="0"/>
              </a:rPr>
              <a:t>P(</a:t>
            </a:r>
            <a:r>
              <a:rPr lang="pl-PL" dirty="0" err="1" smtClean="0">
                <a:solidFill>
                  <a:srgbClr val="008000"/>
                </a:solidFill>
                <a:latin typeface="Calibri Light" pitchFamily="34" charset="0"/>
                <a:ea typeface="Gothic" pitchFamily="2"/>
                <a:cs typeface="Lucidasans" pitchFamily="2"/>
              </a:rPr>
              <a:t>C</a:t>
            </a:r>
            <a:r>
              <a:rPr lang="pl-PL" b="1" i="1" dirty="0" err="1" smtClean="0">
                <a:solidFill>
                  <a:srgbClr val="C00000"/>
                </a:solidFill>
                <a:latin typeface="Times New Roman" pitchFamily="18" charset="0"/>
                <a:cs typeface="Times New Roman" pitchFamily="18" charset="0"/>
              </a:rPr>
              <a:t>|</a:t>
            </a:r>
            <a:r>
              <a:rPr lang="pl-PL" dirty="0" err="1" smtClean="0">
                <a:solidFill>
                  <a:srgbClr val="008000"/>
                </a:solidFill>
                <a:latin typeface="Calibri Light" pitchFamily="34" charset="0"/>
                <a:ea typeface="Gothic" pitchFamily="2"/>
                <a:cs typeface="Lucidasans" pitchFamily="2"/>
              </a:rPr>
              <a:t>X</a:t>
            </a:r>
            <a:r>
              <a:rPr lang="pl-PL" b="1" i="1" dirty="0" smtClean="0">
                <a:solidFill>
                  <a:srgbClr val="C00000"/>
                </a:solidFill>
                <a:latin typeface="Times New Roman" pitchFamily="18" charset="0"/>
                <a:cs typeface="Times New Roman" pitchFamily="18" charset="0"/>
              </a:rPr>
              <a:t>)</a:t>
            </a:r>
            <a:r>
              <a:rPr lang="pl-PL" dirty="0" smtClean="0">
                <a:latin typeface="Calibri Light" pitchFamily="34" charset="0"/>
                <a:cs typeface="Times New Roman" pitchFamily="18" charset="0"/>
              </a:rPr>
              <a:t> – prawdopodobieństwo </a:t>
            </a:r>
            <a:r>
              <a:rPr lang="pl-PL" i="1" dirty="0" smtClean="0">
                <a:latin typeface="Calibri Light" pitchFamily="34" charset="0"/>
                <a:cs typeface="Times New Roman" pitchFamily="18" charset="0"/>
              </a:rPr>
              <a:t>a posteriori</a:t>
            </a:r>
            <a:r>
              <a:rPr lang="pl-PL" dirty="0" smtClean="0">
                <a:latin typeface="Calibri Light" pitchFamily="34" charset="0"/>
                <a:cs typeface="Times New Roman" pitchFamily="18" charset="0"/>
              </a:rPr>
              <a:t> (gdy wiemy, że zdarzyło się X)</a:t>
            </a:r>
            <a:endParaRPr lang="pl-PL" b="1" dirty="0" smtClean="0">
              <a:solidFill>
                <a:srgbClr val="C00000"/>
              </a:solidFill>
              <a:latin typeface="Times New Roman" pitchFamily="18" charset="0"/>
              <a:cs typeface="Times New Roman" pitchFamily="18" charset="0"/>
            </a:endParaRPr>
          </a:p>
          <a:p>
            <a:endParaRPr lang="pl-P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27584" y="0"/>
            <a:ext cx="7543800" cy="977901"/>
          </a:xfrm>
        </p:spPr>
        <p:txBody>
          <a:bodyPr wrap="square" lIns="90360" tIns="44280" rIns="90360" bIns="44280" anchorCtr="0">
            <a:normAutofit/>
          </a:bodyPr>
          <a:lstStyle/>
          <a:p>
            <a:pPr lvl="0"/>
            <a:r>
              <a:rPr lang="pl-PL" dirty="0" smtClean="0">
                <a:latin typeface="Calibri Light" pitchFamily="34" charset="0"/>
              </a:rPr>
              <a:t>„</a:t>
            </a:r>
            <a:r>
              <a:rPr lang="en-US" dirty="0" smtClean="0">
                <a:latin typeface="Calibri Light" pitchFamily="34" charset="0"/>
              </a:rPr>
              <a:t>zero-frequency </a:t>
            </a:r>
            <a:r>
              <a:rPr lang="en-US" dirty="0">
                <a:latin typeface="Calibri Light" pitchFamily="34" charset="0"/>
              </a:rPr>
              <a:t>problem”</a:t>
            </a:r>
          </a:p>
        </p:txBody>
      </p:sp>
      <p:sp>
        <p:nvSpPr>
          <p:cNvPr id="3" name="TextBox 2"/>
          <p:cNvSpPr txBox="1"/>
          <p:nvPr/>
        </p:nvSpPr>
        <p:spPr>
          <a:xfrm>
            <a:off x="827584" y="2348880"/>
            <a:ext cx="7543799" cy="4017551"/>
          </a:xfrm>
          <a:prstGeom prst="rect">
            <a:avLst/>
          </a:prstGeom>
          <a:noFill/>
          <a:ln>
            <a:noFill/>
          </a:ln>
        </p:spPr>
        <p:txBody>
          <a:bodyPr vert="horz" wrap="square" lIns="90360" tIns="44280" rIns="90360" bIns="44280" anchor="t" anchorCtr="0" compatLnSpc="0">
            <a:spAutoFit/>
          </a:bodyPr>
          <a:lstStyle/>
          <a:p>
            <a:pPr marL="342900" marR="0" lvl="0" indent="-342900" algn="l" rtl="0" hangingPunct="0">
              <a:lnSpc>
                <a:spcPct val="10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What if an </a:t>
            </a:r>
            <a:r>
              <a:rPr lang="en-US" sz="2400" b="0" i="0" u="none" strike="noStrike" baseline="0" dirty="0">
                <a:ln>
                  <a:noFill/>
                </a:ln>
                <a:solidFill>
                  <a:srgbClr val="006699"/>
                </a:solidFill>
                <a:latin typeface="Calibri Light" pitchFamily="34" charset="0"/>
                <a:ea typeface="Gothic" pitchFamily="2"/>
                <a:cs typeface="Lucidasans" pitchFamily="2"/>
              </a:rPr>
              <a:t>attribute value </a:t>
            </a:r>
            <a:r>
              <a:rPr lang="en-US" sz="2400" b="0" i="0" u="none" strike="noStrike" baseline="0" dirty="0" smtClean="0">
                <a:ln>
                  <a:noFill/>
                </a:ln>
                <a:solidFill>
                  <a:srgbClr val="006699"/>
                </a:solidFill>
                <a:latin typeface="Calibri Light" pitchFamily="34" charset="0"/>
                <a:ea typeface="Gothic" pitchFamily="2"/>
                <a:cs typeface="Lucidasans" pitchFamily="2"/>
              </a:rPr>
              <a:t>does</a:t>
            </a:r>
            <a:r>
              <a:rPr lang="en-US" sz="2400" b="0" i="0" u="none" strike="noStrike" dirty="0" smtClean="0">
                <a:ln>
                  <a:noFill/>
                </a:ln>
                <a:solidFill>
                  <a:srgbClr val="006699"/>
                </a:solidFill>
                <a:latin typeface="Calibri Light" pitchFamily="34" charset="0"/>
                <a:ea typeface="Gothic" pitchFamily="2"/>
                <a:cs typeface="Lucidasans" pitchFamily="2"/>
              </a:rPr>
              <a:t> not</a:t>
            </a:r>
            <a:r>
              <a:rPr lang="en-US" sz="2400" b="0" i="0" u="none" strike="noStrike" baseline="0" dirty="0" smtClean="0">
                <a:ln>
                  <a:noFill/>
                </a:ln>
                <a:solidFill>
                  <a:srgbClr val="006699"/>
                </a:solidFill>
                <a:latin typeface="Calibri Light" pitchFamily="34" charset="0"/>
                <a:ea typeface="Gothic" pitchFamily="2"/>
                <a:cs typeface="Lucidasans" pitchFamily="2"/>
              </a:rPr>
              <a:t> </a:t>
            </a:r>
            <a:r>
              <a:rPr lang="en-US" sz="2400" b="0" i="0" u="none" strike="noStrike" baseline="0" dirty="0">
                <a:ln>
                  <a:noFill/>
                </a:ln>
                <a:solidFill>
                  <a:srgbClr val="006699"/>
                </a:solidFill>
                <a:latin typeface="Calibri Light" pitchFamily="34" charset="0"/>
                <a:ea typeface="Gothic" pitchFamily="2"/>
                <a:cs typeface="Lucidasans" pitchFamily="2"/>
              </a:rPr>
              <a:t>occur </a:t>
            </a:r>
            <a:r>
              <a:rPr lang="en-US" sz="2400" b="0" i="0" u="none" strike="noStrike" baseline="0" dirty="0">
                <a:ln>
                  <a:noFill/>
                </a:ln>
                <a:solidFill>
                  <a:srgbClr val="000000"/>
                </a:solidFill>
                <a:latin typeface="Calibri Light" pitchFamily="34" charset="0"/>
                <a:ea typeface="Gothic" pitchFamily="2"/>
                <a:cs typeface="Lucidasans" pitchFamily="2"/>
              </a:rPr>
              <a:t>with every class value</a:t>
            </a:r>
            <a:r>
              <a:rPr lang="en-US" sz="2400" b="0" i="0" u="none" strike="noStrike" baseline="0" dirty="0" smtClean="0">
                <a:ln>
                  <a:noFill/>
                </a:ln>
                <a:solidFill>
                  <a:srgbClr val="000000"/>
                </a:solidFill>
                <a:latin typeface="Calibri Light" pitchFamily="34" charset="0"/>
                <a:ea typeface="Gothic" pitchFamily="2"/>
                <a:cs typeface="Lucidasans" pitchFamily="2"/>
              </a:rPr>
              <a:t>?</a:t>
            </a:r>
            <a:r>
              <a:rPr lang="pl-PL" sz="2400" b="0" i="0" u="none" strike="noStrike" baseline="0" dirty="0" smtClean="0">
                <a:ln>
                  <a:noFill/>
                </a:ln>
                <a:solidFill>
                  <a:srgbClr val="000000"/>
                </a:solidFill>
                <a:latin typeface="Calibri Light" pitchFamily="34" charset="0"/>
                <a:ea typeface="Gothic" pitchFamily="2"/>
                <a:cs typeface="Lucidasans" pitchFamily="2"/>
              </a:rPr>
              <a:t> </a:t>
            </a:r>
            <a:r>
              <a:rPr lang="en-US" sz="2400" b="0" i="0" u="none" strike="noStrike" baseline="0" dirty="0" smtClean="0">
                <a:ln>
                  <a:noFill/>
                </a:ln>
                <a:solidFill>
                  <a:srgbClr val="000000"/>
                </a:solidFill>
                <a:latin typeface="Calibri Light" pitchFamily="34" charset="0"/>
                <a:ea typeface="Gothic" pitchFamily="2"/>
                <a:cs typeface="Lucidasans" pitchFamily="2"/>
              </a:rPr>
              <a:t>(</a:t>
            </a:r>
            <a:r>
              <a:rPr lang="en-US" sz="2400" b="0" i="0" u="none" strike="noStrike" baseline="0" dirty="0">
                <a:ln>
                  <a:noFill/>
                </a:ln>
                <a:solidFill>
                  <a:srgbClr val="000000"/>
                </a:solidFill>
                <a:latin typeface="Calibri Light" pitchFamily="34" charset="0"/>
                <a:ea typeface="Gothic" pitchFamily="2"/>
                <a:cs typeface="Lucidasans" pitchFamily="2"/>
              </a:rPr>
              <a:t>e.g</a:t>
            </a:r>
            <a:r>
              <a:rPr lang="en-US" sz="2400" b="0" i="0" u="none" strike="noStrike" baseline="0" dirty="0" smtClean="0">
                <a:ln>
                  <a:noFill/>
                </a:ln>
                <a:solidFill>
                  <a:srgbClr val="000000"/>
                </a:solidFill>
                <a:latin typeface="Calibri Light" pitchFamily="34" charset="0"/>
                <a:ea typeface="Gothic" pitchFamily="2"/>
                <a:cs typeface="Lucidasans" pitchFamily="2"/>
              </a:rPr>
              <a:t>., “</a:t>
            </a:r>
            <a:r>
              <a:rPr lang="pl-PL" sz="2400" b="0" i="0" u="none" strike="noStrike" baseline="0" dirty="0" smtClean="0">
                <a:ln>
                  <a:noFill/>
                </a:ln>
                <a:solidFill>
                  <a:srgbClr val="000000"/>
                </a:solidFill>
                <a:latin typeface="Calibri Light" pitchFamily="34" charset="0"/>
                <a:ea typeface="Gothic" pitchFamily="2"/>
                <a:cs typeface="Lucidasans" pitchFamily="2"/>
              </a:rPr>
              <a:t>Outlook</a:t>
            </a:r>
            <a:r>
              <a:rPr lang="en-US" sz="2400" b="0" i="0" u="none" strike="noStrike" baseline="0" dirty="0" smtClean="0">
                <a:ln>
                  <a:noFill/>
                </a:ln>
                <a:solidFill>
                  <a:srgbClr val="000000"/>
                </a:solidFill>
                <a:latin typeface="Calibri Light" pitchFamily="34" charset="0"/>
                <a:ea typeface="Gothic" pitchFamily="2"/>
                <a:cs typeface="Lucidasans" pitchFamily="2"/>
              </a:rPr>
              <a:t>=</a:t>
            </a:r>
            <a:r>
              <a:rPr lang="pl-PL" sz="2400" b="0" i="0" u="none" strike="noStrike" baseline="0" dirty="0" err="1" smtClean="0">
                <a:ln>
                  <a:noFill/>
                </a:ln>
                <a:solidFill>
                  <a:srgbClr val="000000"/>
                </a:solidFill>
                <a:latin typeface="Calibri Light" pitchFamily="34" charset="0"/>
                <a:ea typeface="Gothic" pitchFamily="2"/>
                <a:cs typeface="Lucidasans" pitchFamily="2"/>
              </a:rPr>
              <a:t>overcast</a:t>
            </a:r>
            <a:r>
              <a:rPr lang="en-US" sz="2400" b="0" i="0" u="none" strike="noStrike" baseline="0" dirty="0" smtClean="0">
                <a:ln>
                  <a:noFill/>
                </a:ln>
                <a:solidFill>
                  <a:srgbClr val="000000"/>
                </a:solidFill>
                <a:latin typeface="Calibri Light" pitchFamily="34" charset="0"/>
                <a:ea typeface="Gothic" pitchFamily="2"/>
                <a:cs typeface="Lucidasans" pitchFamily="2"/>
              </a:rPr>
              <a:t>” </a:t>
            </a:r>
            <a:r>
              <a:rPr lang="en-US" sz="2400" b="0" i="0" u="none" strike="noStrike" baseline="0" dirty="0">
                <a:ln>
                  <a:noFill/>
                </a:ln>
                <a:solidFill>
                  <a:srgbClr val="000000"/>
                </a:solidFill>
                <a:latin typeface="Calibri Light" pitchFamily="34" charset="0"/>
                <a:ea typeface="Gothic" pitchFamily="2"/>
                <a:cs typeface="Lucidasans" pitchFamily="2"/>
              </a:rPr>
              <a:t>for class </a:t>
            </a:r>
            <a:r>
              <a:rPr lang="en-US" sz="2400" b="0" i="0" u="none" strike="noStrike" baseline="0" dirty="0" smtClean="0">
                <a:ln>
                  <a:noFill/>
                </a:ln>
                <a:solidFill>
                  <a:srgbClr val="000000"/>
                </a:solidFill>
                <a:latin typeface="Calibri Light" pitchFamily="34" charset="0"/>
                <a:ea typeface="Gothic" pitchFamily="2"/>
                <a:cs typeface="Lucidasans" pitchFamily="2"/>
              </a:rPr>
              <a:t>“</a:t>
            </a:r>
            <a:r>
              <a:rPr lang="pl-PL" sz="2400" b="0" i="0" u="none" strike="noStrike" baseline="0" dirty="0" smtClean="0">
                <a:ln>
                  <a:noFill/>
                </a:ln>
                <a:solidFill>
                  <a:srgbClr val="000000"/>
                </a:solidFill>
                <a:latin typeface="Calibri Light" pitchFamily="34" charset="0"/>
                <a:ea typeface="Gothic" pitchFamily="2"/>
                <a:cs typeface="Lucidasans" pitchFamily="2"/>
              </a:rPr>
              <a:t>no</a:t>
            </a:r>
            <a:r>
              <a:rPr lang="en-US" sz="2400" b="0" i="0" u="none" strike="noStrike" baseline="0" dirty="0" smtClean="0">
                <a:ln>
                  <a:noFill/>
                </a:ln>
                <a:solidFill>
                  <a:srgbClr val="000000"/>
                </a:solidFill>
                <a:latin typeface="Calibri Light" pitchFamily="34" charset="0"/>
                <a:ea typeface="Gothic" pitchFamily="2"/>
                <a:cs typeface="Lucidasans" pitchFamily="2"/>
              </a:rPr>
              <a:t>”)</a:t>
            </a:r>
            <a:endParaRPr lang="en-US" sz="2400" b="0" i="0" u="none" strike="noStrike" baseline="0" dirty="0">
              <a:ln>
                <a:noFill/>
              </a:ln>
              <a:solidFill>
                <a:srgbClr val="000000"/>
              </a:solidFill>
              <a:latin typeface="Calibri Light" pitchFamily="34" charset="0"/>
              <a:ea typeface="Gothic" pitchFamily="2"/>
              <a:cs typeface="Lucidasans" pitchFamily="2"/>
            </a:endParaRPr>
          </a:p>
          <a:p>
            <a:pPr marL="800100" lvl="2" indent="-342900" hangingPunct="0">
              <a:spcBef>
                <a:spcPts val="499"/>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smtClean="0">
                <a:ln>
                  <a:noFill/>
                </a:ln>
                <a:solidFill>
                  <a:srgbClr val="000000"/>
                </a:solidFill>
                <a:latin typeface="Calibri Light" pitchFamily="34" charset="0"/>
                <a:ea typeface="Gothic" pitchFamily="2"/>
                <a:cs typeface="Lucidasans" pitchFamily="2"/>
              </a:rPr>
              <a:t>Probability will be zero:</a:t>
            </a:r>
            <a:r>
              <a:rPr lang="pl-PL" sz="2000" b="0" i="0" u="none" strike="noStrike" baseline="0" dirty="0" smtClean="0">
                <a:ln>
                  <a:noFill/>
                </a:ln>
                <a:solidFill>
                  <a:srgbClr val="000000"/>
                </a:solidFill>
                <a:latin typeface="Calibri Light" pitchFamily="34" charset="0"/>
                <a:ea typeface="Gothic" pitchFamily="2"/>
                <a:cs typeface="Lucidasans" pitchFamily="2"/>
              </a:rPr>
              <a:t> </a:t>
            </a:r>
            <a:r>
              <a:rPr lang="pl-PL" sz="2000" b="1" i="1" dirty="0" smtClean="0">
                <a:solidFill>
                  <a:srgbClr val="C00000"/>
                </a:solidFill>
                <a:latin typeface="Times New Roman" pitchFamily="18" charset="0"/>
                <a:cs typeface="Times New Roman" pitchFamily="18" charset="0"/>
              </a:rPr>
              <a:t>P(</a:t>
            </a:r>
            <a:r>
              <a:rPr lang="en-US" sz="2000" dirty="0" smtClean="0">
                <a:solidFill>
                  <a:srgbClr val="008000"/>
                </a:solidFill>
                <a:latin typeface="Calibri Light" pitchFamily="34" charset="0"/>
                <a:ea typeface="Gothic" pitchFamily="2"/>
                <a:cs typeface="Lucidasans" pitchFamily="2"/>
              </a:rPr>
              <a:t>Outlook</a:t>
            </a:r>
            <a:r>
              <a:rPr lang="pl-PL" sz="2000" b="1" i="1" dirty="0" smtClean="0">
                <a:solidFill>
                  <a:srgbClr val="C00000"/>
                </a:solidFill>
                <a:latin typeface="Times New Roman" pitchFamily="18" charset="0"/>
                <a:cs typeface="Times New Roman" pitchFamily="18" charset="0"/>
              </a:rPr>
              <a:t>=</a:t>
            </a:r>
            <a:r>
              <a:rPr lang="en-US" sz="2000" dirty="0" smtClean="0">
                <a:solidFill>
                  <a:srgbClr val="008000"/>
                </a:solidFill>
                <a:latin typeface="Calibri Light" pitchFamily="34" charset="0"/>
                <a:ea typeface="Gothic" pitchFamily="2"/>
                <a:cs typeface="Lucidasans" pitchFamily="2"/>
              </a:rPr>
              <a:t>Overcast</a:t>
            </a:r>
            <a:r>
              <a:rPr lang="pl-PL" sz="2000" b="1" i="1" dirty="0" smtClean="0">
                <a:solidFill>
                  <a:srgbClr val="C00000"/>
                </a:solidFill>
                <a:latin typeface="Times New Roman" pitchFamily="18" charset="0"/>
                <a:cs typeface="Times New Roman" pitchFamily="18" charset="0"/>
              </a:rPr>
              <a:t>|no)=0</a:t>
            </a:r>
            <a:endParaRPr lang="en-US" sz="2000" b="0" i="0" u="none" strike="noStrike" baseline="0" dirty="0" smtClean="0">
              <a:ln>
                <a:noFill/>
              </a:ln>
              <a:solidFill>
                <a:srgbClr val="000000"/>
              </a:solidFill>
              <a:latin typeface="Calibri Light" pitchFamily="34" charset="0"/>
              <a:ea typeface="Gothic" pitchFamily="2"/>
              <a:cs typeface="Lucidasans" pitchFamily="2"/>
            </a:endParaRPr>
          </a:p>
          <a:p>
            <a:pPr marL="800100" lvl="2" indent="-342900" hangingPunct="0">
              <a:spcBef>
                <a:spcPts val="499"/>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1" u="none" strike="noStrike" baseline="0" dirty="0" smtClean="0">
                <a:ln>
                  <a:noFill/>
                </a:ln>
                <a:solidFill>
                  <a:srgbClr val="000000"/>
                </a:solidFill>
                <a:latin typeface="Calibri Light" pitchFamily="34" charset="0"/>
                <a:ea typeface="Gothic" pitchFamily="2"/>
                <a:cs typeface="Lucidasans" pitchFamily="2"/>
              </a:rPr>
              <a:t>A </a:t>
            </a:r>
            <a:r>
              <a:rPr lang="en-US" sz="2000" b="0" i="1" u="none" strike="noStrike" baseline="0" dirty="0">
                <a:ln>
                  <a:noFill/>
                </a:ln>
                <a:solidFill>
                  <a:srgbClr val="000000"/>
                </a:solidFill>
                <a:latin typeface="Calibri Light" pitchFamily="34" charset="0"/>
                <a:ea typeface="Gothic" pitchFamily="2"/>
                <a:cs typeface="Lucidasans" pitchFamily="2"/>
              </a:rPr>
              <a:t>posteriori</a:t>
            </a:r>
            <a:r>
              <a:rPr lang="en-US" sz="2000" b="0" i="0" u="none" strike="noStrike" baseline="0" dirty="0">
                <a:ln>
                  <a:noFill/>
                </a:ln>
                <a:solidFill>
                  <a:srgbClr val="000000"/>
                </a:solidFill>
                <a:latin typeface="Calibri Light" pitchFamily="34" charset="0"/>
                <a:ea typeface="Gothic" pitchFamily="2"/>
                <a:cs typeface="Lucidasans" pitchFamily="2"/>
              </a:rPr>
              <a:t> probability will also be </a:t>
            </a:r>
            <a:r>
              <a:rPr lang="en-US" sz="2000" b="0" i="0" u="none" strike="noStrike" baseline="0" dirty="0" smtClean="0">
                <a:ln>
                  <a:noFill/>
                </a:ln>
                <a:solidFill>
                  <a:srgbClr val="000000"/>
                </a:solidFill>
                <a:latin typeface="Calibri Light" pitchFamily="34" charset="0"/>
                <a:ea typeface="Gothic" pitchFamily="2"/>
                <a:cs typeface="Lucidasans" pitchFamily="2"/>
              </a:rPr>
              <a:t>zero:</a:t>
            </a:r>
            <a:r>
              <a:rPr lang="pl-PL" sz="2000" b="0" i="0" u="none" strike="noStrike" baseline="0" dirty="0" smtClean="0">
                <a:ln>
                  <a:noFill/>
                </a:ln>
                <a:solidFill>
                  <a:srgbClr val="000000"/>
                </a:solidFill>
                <a:latin typeface="Calibri Light" pitchFamily="34" charset="0"/>
                <a:ea typeface="Gothic" pitchFamily="2"/>
                <a:cs typeface="Lucidasans" pitchFamily="2"/>
              </a:rPr>
              <a:t> </a:t>
            </a:r>
            <a:r>
              <a:rPr lang="pl-PL" sz="2000" b="1" i="1" dirty="0" smtClean="0">
                <a:solidFill>
                  <a:srgbClr val="C00000"/>
                </a:solidFill>
                <a:latin typeface="Times New Roman" pitchFamily="18" charset="0"/>
                <a:cs typeface="Times New Roman" pitchFamily="18" charset="0"/>
              </a:rPr>
              <a:t>P(</a:t>
            </a:r>
            <a:r>
              <a:rPr lang="pl-PL" sz="2000" b="1" i="1" dirty="0" err="1" smtClean="0">
                <a:solidFill>
                  <a:srgbClr val="C00000"/>
                </a:solidFill>
                <a:latin typeface="Times New Roman" pitchFamily="18" charset="0"/>
                <a:cs typeface="Times New Roman" pitchFamily="18" charset="0"/>
              </a:rPr>
              <a:t>no|</a:t>
            </a:r>
            <a:r>
              <a:rPr lang="pl-PL" sz="2000" dirty="0" err="1" smtClean="0">
                <a:solidFill>
                  <a:srgbClr val="008000"/>
                </a:solidFill>
                <a:latin typeface="Calibri Light" pitchFamily="34" charset="0"/>
                <a:ea typeface="Gothic" pitchFamily="2"/>
                <a:cs typeface="Lucidasans" pitchFamily="2"/>
              </a:rPr>
              <a:t>X</a:t>
            </a:r>
            <a:r>
              <a:rPr lang="pl-PL" sz="2000" b="1" i="1" dirty="0" smtClean="0">
                <a:solidFill>
                  <a:srgbClr val="C00000"/>
                </a:solidFill>
                <a:latin typeface="Times New Roman" pitchFamily="18" charset="0"/>
                <a:cs typeface="Times New Roman" pitchFamily="18" charset="0"/>
              </a:rPr>
              <a:t>)=0</a:t>
            </a:r>
            <a:r>
              <a:rPr lang="en-US" sz="2000" b="0" i="0" u="none" strike="noStrike" baseline="0" dirty="0">
                <a:ln>
                  <a:noFill/>
                </a:ln>
                <a:solidFill>
                  <a:srgbClr val="000000"/>
                </a:solidFill>
                <a:latin typeface="Calibri Light" pitchFamily="34" charset="0"/>
                <a:ea typeface="Gothic" pitchFamily="2"/>
                <a:cs typeface="Lucidasans" pitchFamily="2"/>
              </a:rPr>
              <a:t/>
            </a:r>
            <a:br>
              <a:rPr lang="en-US" sz="2000" b="0" i="0" u="none" strike="noStrike" baseline="0" dirty="0">
                <a:ln>
                  <a:noFill/>
                </a:ln>
                <a:solidFill>
                  <a:srgbClr val="000000"/>
                </a:solidFill>
                <a:latin typeface="Calibri Light" pitchFamily="34" charset="0"/>
                <a:ea typeface="Gothic" pitchFamily="2"/>
                <a:cs typeface="Lucidasans" pitchFamily="2"/>
              </a:rPr>
            </a:br>
            <a:r>
              <a:rPr lang="en-US" sz="2000" b="0" i="0" u="none" strike="noStrike" baseline="0" dirty="0" smtClean="0">
                <a:ln>
                  <a:noFill/>
                </a:ln>
                <a:solidFill>
                  <a:srgbClr val="000000"/>
                </a:solidFill>
                <a:latin typeface="Calibri Light" pitchFamily="34" charset="0"/>
                <a:ea typeface="Gothic" pitchFamily="2"/>
                <a:cs typeface="Lucidasans" pitchFamily="2"/>
              </a:rPr>
              <a:t>(Regardless of how </a:t>
            </a:r>
            <a:r>
              <a:rPr lang="en-US" sz="2000" b="0" i="0" u="none" strike="noStrike" baseline="0" dirty="0">
                <a:ln>
                  <a:noFill/>
                </a:ln>
                <a:solidFill>
                  <a:srgbClr val="000000"/>
                </a:solidFill>
                <a:latin typeface="Calibri Light" pitchFamily="34" charset="0"/>
                <a:ea typeface="Gothic" pitchFamily="2"/>
                <a:cs typeface="Lucidasans" pitchFamily="2"/>
              </a:rPr>
              <a:t>likely the other values are!)</a:t>
            </a:r>
          </a:p>
          <a:p>
            <a:pPr marL="342900" marR="0" lvl="0" indent="-342900" algn="l" rtl="0" hangingPunct="0">
              <a:lnSpc>
                <a:spcPct val="10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Remedy: add 1 to the count for every </a:t>
            </a:r>
            <a:r>
              <a:rPr lang="pl-PL" sz="2400" b="0" i="0" u="none" strike="noStrike" baseline="0" dirty="0" smtClean="0">
                <a:ln>
                  <a:noFill/>
                </a:ln>
                <a:solidFill>
                  <a:srgbClr val="000000"/>
                </a:solidFill>
                <a:latin typeface="Calibri Light" pitchFamily="34" charset="0"/>
                <a:ea typeface="Gothic" pitchFamily="2"/>
                <a:cs typeface="Lucidasans" pitchFamily="2"/>
              </a:rPr>
              <a:t/>
            </a:r>
            <a:br>
              <a:rPr lang="pl-PL" sz="2400" b="0" i="0" u="none" strike="noStrike" baseline="0" dirty="0" smtClean="0">
                <a:ln>
                  <a:noFill/>
                </a:ln>
                <a:solidFill>
                  <a:srgbClr val="000000"/>
                </a:solidFill>
                <a:latin typeface="Calibri Light" pitchFamily="34" charset="0"/>
                <a:ea typeface="Gothic" pitchFamily="2"/>
                <a:cs typeface="Lucidasans" pitchFamily="2"/>
              </a:rPr>
            </a:br>
            <a:r>
              <a:rPr lang="en-US" sz="2400" b="0" i="0" u="none" strike="noStrike" baseline="0" dirty="0" smtClean="0">
                <a:ln>
                  <a:noFill/>
                </a:ln>
                <a:solidFill>
                  <a:srgbClr val="000000"/>
                </a:solidFill>
                <a:latin typeface="Calibri Light" pitchFamily="34" charset="0"/>
                <a:ea typeface="Gothic" pitchFamily="2"/>
                <a:cs typeface="Lucidasans" pitchFamily="2"/>
              </a:rPr>
              <a:t>attribute </a:t>
            </a:r>
            <a:r>
              <a:rPr lang="en-US" sz="2400" b="0" i="0" u="none" strike="noStrike" baseline="0" dirty="0">
                <a:ln>
                  <a:noFill/>
                </a:ln>
                <a:solidFill>
                  <a:srgbClr val="000000"/>
                </a:solidFill>
                <a:latin typeface="Calibri Light" pitchFamily="34" charset="0"/>
                <a:ea typeface="Gothic" pitchFamily="2"/>
                <a:cs typeface="Lucidasans" pitchFamily="2"/>
              </a:rPr>
              <a:t>value-class combination (</a:t>
            </a:r>
            <a:r>
              <a:rPr lang="en-US" sz="2400" b="0" i="1" u="none" strike="noStrike" baseline="0" dirty="0" err="1" smtClean="0">
                <a:ln>
                  <a:noFill/>
                </a:ln>
                <a:solidFill>
                  <a:schemeClr val="bg2"/>
                </a:solidFill>
                <a:latin typeface="Calibri Light" pitchFamily="34" charset="0"/>
                <a:ea typeface="Gothic" pitchFamily="2"/>
                <a:cs typeface="Lucidasans" pitchFamily="2"/>
              </a:rPr>
              <a:t>Laplac</a:t>
            </a:r>
            <a:r>
              <a:rPr lang="pl-PL" sz="2400" b="0" i="1" u="none" strike="noStrike" baseline="0" dirty="0" err="1" smtClean="0">
                <a:ln>
                  <a:noFill/>
                </a:ln>
                <a:solidFill>
                  <a:schemeClr val="bg2"/>
                </a:solidFill>
                <a:latin typeface="Calibri Light" pitchFamily="34" charset="0"/>
                <a:ea typeface="Gothic" pitchFamily="2"/>
                <a:cs typeface="Lucidasans" pitchFamily="2"/>
              </a:rPr>
              <a:t>ian</a:t>
            </a:r>
            <a:r>
              <a:rPr lang="en-US" sz="2400" b="0" i="1" u="none" strike="noStrike" baseline="0" dirty="0" smtClean="0">
                <a:ln>
                  <a:noFill/>
                </a:ln>
                <a:solidFill>
                  <a:schemeClr val="bg2"/>
                </a:solidFill>
                <a:latin typeface="Calibri Light" pitchFamily="34" charset="0"/>
                <a:ea typeface="Gothic" pitchFamily="2"/>
                <a:cs typeface="Lucidasans" pitchFamily="2"/>
              </a:rPr>
              <a:t> </a:t>
            </a:r>
            <a:r>
              <a:rPr lang="pl-PL" sz="2400" b="0" i="1" u="none" strike="noStrike" baseline="0" dirty="0" err="1" smtClean="0">
                <a:ln>
                  <a:noFill/>
                </a:ln>
                <a:solidFill>
                  <a:schemeClr val="bg2"/>
                </a:solidFill>
                <a:latin typeface="Calibri Light" pitchFamily="34" charset="0"/>
                <a:ea typeface="Gothic" pitchFamily="2"/>
                <a:cs typeface="Lucidasans" pitchFamily="2"/>
              </a:rPr>
              <a:t>smoothing</a:t>
            </a:r>
            <a:r>
              <a:rPr lang="en-US" sz="2400" b="0" i="1" u="none" strike="noStrike" baseline="0" dirty="0" smtClean="0">
                <a:ln>
                  <a:noFill/>
                </a:ln>
                <a:solidFill>
                  <a:srgbClr val="000000"/>
                </a:solidFill>
                <a:latin typeface="Calibri Light" pitchFamily="34" charset="0"/>
                <a:ea typeface="Gothic" pitchFamily="2"/>
                <a:cs typeface="Lucidasans" pitchFamily="2"/>
              </a:rPr>
              <a:t>)</a:t>
            </a:r>
            <a:endParaRPr lang="en-US" sz="2400" b="0" i="1" u="none" strike="noStrike" baseline="0" dirty="0">
              <a:ln>
                <a:noFill/>
              </a:ln>
              <a:solidFill>
                <a:srgbClr val="000000"/>
              </a:solidFill>
              <a:latin typeface="Calibri Light" pitchFamily="34" charset="0"/>
              <a:ea typeface="Gothic" pitchFamily="2"/>
              <a:cs typeface="Lucidasans" pitchFamily="2"/>
            </a:endParaRPr>
          </a:p>
          <a:p>
            <a:pPr marL="342900" marR="0" lvl="0" indent="-342900" algn="l" rtl="0" hangingPunct="0">
              <a:lnSpc>
                <a:spcPct val="10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Result: probabilities will never be </a:t>
            </a:r>
            <a:r>
              <a:rPr lang="en-US" sz="2400" b="0" i="0" u="none" strike="noStrike" baseline="0" dirty="0" smtClean="0">
                <a:ln>
                  <a:noFill/>
                </a:ln>
                <a:solidFill>
                  <a:srgbClr val="000000"/>
                </a:solidFill>
                <a:latin typeface="Calibri Light" pitchFamily="34" charset="0"/>
                <a:ea typeface="Gothic" pitchFamily="2"/>
                <a:cs typeface="Lucidasans" pitchFamily="2"/>
              </a:rPr>
              <a:t>zero</a:t>
            </a:r>
            <a:endParaRPr lang="en-US" sz="2400" dirty="0">
              <a:solidFill>
                <a:srgbClr val="000000"/>
              </a:solidFill>
              <a:latin typeface="Calibri Light" pitchFamily="34" charset="0"/>
              <a:ea typeface="Gothic" pitchFamily="2"/>
              <a:cs typeface="Lucidasans" pitchFamily="2"/>
            </a:endParaRPr>
          </a:p>
          <a:p>
            <a:pPr marL="342900" marR="0" lvl="0" indent="-342900" algn="l" rtl="0" hangingPunct="0">
              <a:lnSpc>
                <a:spcPct val="10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dirty="0">
                <a:solidFill>
                  <a:srgbClr val="000000"/>
                </a:solidFill>
                <a:latin typeface="Calibri Light" pitchFamily="34" charset="0"/>
                <a:ea typeface="Gothic" pitchFamily="2"/>
                <a:cs typeface="Lucidasans" pitchFamily="2"/>
              </a:rPr>
              <a:t>A</a:t>
            </a:r>
            <a:r>
              <a:rPr lang="en-US" sz="2400" dirty="0" smtClean="0">
                <a:solidFill>
                  <a:srgbClr val="000000"/>
                </a:solidFill>
                <a:latin typeface="Calibri Light" pitchFamily="34" charset="0"/>
                <a:ea typeface="Gothic" pitchFamily="2"/>
                <a:cs typeface="Lucidasans" pitchFamily="2"/>
              </a:rPr>
              <a:t>dditional advantage</a:t>
            </a:r>
            <a:r>
              <a:rPr lang="en-US" sz="2400" b="0" i="0" u="none" strike="noStrike" baseline="0" dirty="0" smtClean="0">
                <a:ln>
                  <a:noFill/>
                </a:ln>
                <a:solidFill>
                  <a:srgbClr val="000000"/>
                </a:solidFill>
                <a:latin typeface="Calibri Light" pitchFamily="34" charset="0"/>
                <a:ea typeface="Gothic" pitchFamily="2"/>
                <a:cs typeface="Lucidasans" pitchFamily="2"/>
              </a:rPr>
              <a:t>: </a:t>
            </a:r>
            <a:r>
              <a:rPr lang="en-US" sz="2400" b="0" i="0" u="none" strike="noStrike" baseline="0" dirty="0">
                <a:ln>
                  <a:noFill/>
                </a:ln>
                <a:solidFill>
                  <a:srgbClr val="000000"/>
                </a:solidFill>
                <a:latin typeface="Calibri Light" pitchFamily="34" charset="0"/>
                <a:ea typeface="Gothic" pitchFamily="2"/>
                <a:cs typeface="Lucidasans" pitchFamily="2"/>
              </a:rPr>
              <a:t>stabilizes probability </a:t>
            </a:r>
            <a:r>
              <a:rPr lang="en-US" sz="2400" b="0" i="0" u="none" strike="noStrike" baseline="0" dirty="0" smtClean="0">
                <a:ln>
                  <a:noFill/>
                </a:ln>
                <a:solidFill>
                  <a:srgbClr val="000000"/>
                </a:solidFill>
                <a:latin typeface="Calibri Light" pitchFamily="34" charset="0"/>
                <a:ea typeface="Gothic" pitchFamily="2"/>
                <a:cs typeface="Lucidasans" pitchFamily="2"/>
              </a:rPr>
              <a:t>estimates</a:t>
            </a:r>
            <a:r>
              <a:rPr lang="en-US" sz="2400" b="0" i="0" u="none" strike="noStrike" dirty="0" smtClean="0">
                <a:ln>
                  <a:noFill/>
                </a:ln>
                <a:solidFill>
                  <a:srgbClr val="000000"/>
                </a:solidFill>
                <a:latin typeface="Calibri Light" pitchFamily="34" charset="0"/>
                <a:ea typeface="Gothic" pitchFamily="2"/>
                <a:cs typeface="Lucidasans" pitchFamily="2"/>
              </a:rPr>
              <a:t> computed from small samples of data</a:t>
            </a:r>
            <a:endParaRPr lang="en-US" sz="2400" b="0" i="0" u="none" strike="noStrike" baseline="0" dirty="0">
              <a:ln>
                <a:noFill/>
              </a:ln>
              <a:solidFill>
                <a:srgbClr val="00DCFF"/>
              </a:solidFill>
              <a:latin typeface="Calibri Light" pitchFamily="34" charset="0"/>
              <a:ea typeface="Gothic" pitchFamily="2"/>
              <a:cs typeface="Lucidasans" pitchFamily="2"/>
            </a:endParaRPr>
          </a:p>
        </p:txBody>
      </p:sp>
      <p:sp>
        <p:nvSpPr>
          <p:cNvPr id="10" name="pole tekstowe 9"/>
          <p:cNvSpPr txBox="1"/>
          <p:nvPr/>
        </p:nvSpPr>
        <p:spPr>
          <a:xfrm>
            <a:off x="251520" y="1124744"/>
            <a:ext cx="8136904" cy="1200329"/>
          </a:xfrm>
          <a:prstGeom prst="rect">
            <a:avLst/>
          </a:prstGeom>
          <a:noFill/>
        </p:spPr>
        <p:txBody>
          <a:bodyPr wrap="square" rtlCol="0">
            <a:spAutoFit/>
          </a:bodyPr>
          <a:lstStyle/>
          <a:p>
            <a:r>
              <a:rPr lang="pl-PL" dirty="0" smtClean="0">
                <a:latin typeface="Calibri Light" pitchFamily="34" charset="0"/>
                <a:cs typeface="Times New Roman" pitchFamily="18" charset="0"/>
              </a:rPr>
              <a:t>Twierdzenie </a:t>
            </a:r>
            <a:r>
              <a:rPr lang="pl-PL" dirty="0" err="1" smtClean="0">
                <a:latin typeface="Calibri Light" pitchFamily="34" charset="0"/>
                <a:cs typeface="Times New Roman" pitchFamily="18" charset="0"/>
              </a:rPr>
              <a:t>Bayesa</a:t>
            </a:r>
            <a:r>
              <a:rPr lang="pl-PL" dirty="0" smtClean="0">
                <a:latin typeface="Calibri Light" pitchFamily="34" charset="0"/>
                <a:cs typeface="Times New Roman" pitchFamily="18" charset="0"/>
              </a:rPr>
              <a:t>: </a:t>
            </a:r>
            <a:r>
              <a:rPr lang="pl-PL" b="1" i="1" dirty="0" smtClean="0">
                <a:solidFill>
                  <a:srgbClr val="C00000"/>
                </a:solidFill>
                <a:latin typeface="Times New Roman" pitchFamily="18" charset="0"/>
                <a:cs typeface="Times New Roman" pitchFamily="18" charset="0"/>
              </a:rPr>
              <a:t>P(</a:t>
            </a:r>
            <a:r>
              <a:rPr lang="pl-PL" dirty="0" err="1" smtClean="0">
                <a:solidFill>
                  <a:srgbClr val="008000"/>
                </a:solidFill>
                <a:latin typeface="Calibri Light" pitchFamily="34" charset="0"/>
                <a:ea typeface="Gothic" pitchFamily="2"/>
                <a:cs typeface="Lucidasans" pitchFamily="2"/>
              </a:rPr>
              <a:t>C</a:t>
            </a:r>
            <a:r>
              <a:rPr lang="pl-PL" b="1" i="1" dirty="0" err="1" smtClean="0">
                <a:solidFill>
                  <a:srgbClr val="C00000"/>
                </a:solidFill>
                <a:latin typeface="Times New Roman" pitchFamily="18" charset="0"/>
                <a:cs typeface="Times New Roman" pitchFamily="18" charset="0"/>
              </a:rPr>
              <a:t>|</a:t>
            </a:r>
            <a:r>
              <a:rPr lang="pl-PL" dirty="0" err="1" smtClean="0">
                <a:solidFill>
                  <a:srgbClr val="008000"/>
                </a:solidFill>
                <a:latin typeface="Calibri Light" pitchFamily="34" charset="0"/>
                <a:ea typeface="Gothic" pitchFamily="2"/>
                <a:cs typeface="Lucidasans" pitchFamily="2"/>
              </a:rPr>
              <a:t>X</a:t>
            </a:r>
            <a:r>
              <a:rPr lang="pl-PL" b="1" i="1" dirty="0" smtClean="0">
                <a:solidFill>
                  <a:srgbClr val="C00000"/>
                </a:solidFill>
                <a:latin typeface="Times New Roman" pitchFamily="18" charset="0"/>
                <a:cs typeface="Times New Roman" pitchFamily="18" charset="0"/>
              </a:rPr>
              <a:t>)=[P(</a:t>
            </a:r>
            <a:r>
              <a:rPr lang="pl-PL" dirty="0" err="1" smtClean="0">
                <a:solidFill>
                  <a:srgbClr val="008000"/>
                </a:solidFill>
                <a:latin typeface="Calibri Light" pitchFamily="34" charset="0"/>
                <a:ea typeface="Gothic" pitchFamily="2"/>
                <a:cs typeface="Lucidasans" pitchFamily="2"/>
              </a:rPr>
              <a:t>X</a:t>
            </a:r>
            <a:r>
              <a:rPr lang="pl-PL" b="1" i="1" dirty="0" err="1" smtClean="0">
                <a:solidFill>
                  <a:srgbClr val="C00000"/>
                </a:solidFill>
                <a:latin typeface="Times New Roman" pitchFamily="18" charset="0"/>
                <a:cs typeface="Times New Roman" pitchFamily="18" charset="0"/>
              </a:rPr>
              <a:t>|</a:t>
            </a:r>
            <a:r>
              <a:rPr lang="pl-PL" dirty="0" err="1" smtClean="0">
                <a:solidFill>
                  <a:srgbClr val="008000"/>
                </a:solidFill>
                <a:latin typeface="Calibri Light" pitchFamily="34" charset="0"/>
                <a:ea typeface="Gothic" pitchFamily="2"/>
                <a:cs typeface="Lucidasans" pitchFamily="2"/>
              </a:rPr>
              <a:t>C</a:t>
            </a:r>
            <a:r>
              <a:rPr lang="pl-PL" b="1" i="1" dirty="0" smtClean="0">
                <a:solidFill>
                  <a:srgbClr val="C00000"/>
                </a:solidFill>
                <a:latin typeface="Times New Roman" pitchFamily="18" charset="0"/>
                <a:cs typeface="Times New Roman" pitchFamily="18" charset="0"/>
              </a:rPr>
              <a:t>)</a:t>
            </a:r>
            <a:r>
              <a:rPr lang="pl-PL" b="1" i="1" dirty="0" err="1" smtClean="0">
                <a:solidFill>
                  <a:srgbClr val="C00000"/>
                </a:solidFill>
                <a:latin typeface="Times New Roman" pitchFamily="18" charset="0"/>
                <a:cs typeface="Times New Roman" pitchFamily="18" charset="0"/>
              </a:rPr>
              <a:t>×P</a:t>
            </a:r>
            <a:r>
              <a:rPr lang="pl-PL" b="1" i="1" dirty="0" smtClean="0">
                <a:solidFill>
                  <a:srgbClr val="C00000"/>
                </a:solidFill>
                <a:latin typeface="Times New Roman" pitchFamily="18" charset="0"/>
                <a:cs typeface="Times New Roman" pitchFamily="18" charset="0"/>
              </a:rPr>
              <a:t>(</a:t>
            </a:r>
            <a:r>
              <a:rPr lang="pl-PL" dirty="0" smtClean="0">
                <a:solidFill>
                  <a:srgbClr val="008000"/>
                </a:solidFill>
                <a:latin typeface="Calibri Light" pitchFamily="34" charset="0"/>
                <a:ea typeface="Gothic" pitchFamily="2"/>
                <a:cs typeface="Lucidasans" pitchFamily="2"/>
              </a:rPr>
              <a:t>C</a:t>
            </a:r>
            <a:r>
              <a:rPr lang="pl-PL" b="1" i="1" dirty="0" smtClean="0">
                <a:solidFill>
                  <a:srgbClr val="C00000"/>
                </a:solidFill>
                <a:latin typeface="Times New Roman" pitchFamily="18" charset="0"/>
                <a:cs typeface="Times New Roman" pitchFamily="18" charset="0"/>
              </a:rPr>
              <a:t>)]/P(</a:t>
            </a:r>
            <a:r>
              <a:rPr lang="pl-PL" dirty="0" smtClean="0">
                <a:solidFill>
                  <a:srgbClr val="008000"/>
                </a:solidFill>
                <a:latin typeface="Calibri Light" pitchFamily="34" charset="0"/>
                <a:ea typeface="Gothic" pitchFamily="2"/>
                <a:cs typeface="Lucidasans" pitchFamily="2"/>
              </a:rPr>
              <a:t>X</a:t>
            </a:r>
            <a:r>
              <a:rPr lang="pl-PL" b="1" i="1" dirty="0" smtClean="0">
                <a:solidFill>
                  <a:srgbClr val="C00000"/>
                </a:solidFill>
                <a:latin typeface="Times New Roman" pitchFamily="18" charset="0"/>
                <a:cs typeface="Times New Roman" pitchFamily="18" charset="0"/>
              </a:rPr>
              <a:t>)</a:t>
            </a:r>
          </a:p>
          <a:p>
            <a:r>
              <a:rPr lang="pl-PL" b="1" i="1" dirty="0" smtClean="0">
                <a:solidFill>
                  <a:srgbClr val="C00000"/>
                </a:solidFill>
                <a:latin typeface="Times New Roman" pitchFamily="18" charset="0"/>
                <a:cs typeface="Times New Roman" pitchFamily="18" charset="0"/>
              </a:rPr>
              <a:t>P(</a:t>
            </a:r>
            <a:r>
              <a:rPr lang="pl-PL" dirty="0" smtClean="0">
                <a:solidFill>
                  <a:srgbClr val="008000"/>
                </a:solidFill>
                <a:latin typeface="Calibri Light" pitchFamily="34" charset="0"/>
                <a:ea typeface="Gothic" pitchFamily="2"/>
                <a:cs typeface="Lucidasans" pitchFamily="2"/>
              </a:rPr>
              <a:t>C</a:t>
            </a:r>
            <a:r>
              <a:rPr lang="pl-PL" b="1" i="1" dirty="0" smtClean="0">
                <a:solidFill>
                  <a:srgbClr val="C00000"/>
                </a:solidFill>
                <a:latin typeface="Times New Roman" pitchFamily="18" charset="0"/>
                <a:cs typeface="Times New Roman" pitchFamily="18" charset="0"/>
              </a:rPr>
              <a:t>) </a:t>
            </a:r>
            <a:r>
              <a:rPr lang="pl-PL" dirty="0" smtClean="0">
                <a:latin typeface="Calibri Light" pitchFamily="34" charset="0"/>
                <a:cs typeface="Times New Roman" pitchFamily="18" charset="0"/>
              </a:rPr>
              <a:t>– prawdopodobieństwo </a:t>
            </a:r>
            <a:r>
              <a:rPr lang="pl-PL" i="1" dirty="0" smtClean="0">
                <a:latin typeface="Calibri Light" pitchFamily="34" charset="0"/>
                <a:cs typeface="Times New Roman" pitchFamily="18" charset="0"/>
              </a:rPr>
              <a:t>a priori</a:t>
            </a:r>
            <a:endParaRPr lang="pl-PL" b="1" i="1" dirty="0" smtClean="0">
              <a:solidFill>
                <a:srgbClr val="C00000"/>
              </a:solidFill>
              <a:latin typeface="Times New Roman" pitchFamily="18" charset="0"/>
              <a:cs typeface="Times New Roman" pitchFamily="18" charset="0"/>
            </a:endParaRPr>
          </a:p>
          <a:p>
            <a:r>
              <a:rPr lang="pl-PL" b="1" i="1" dirty="0" smtClean="0">
                <a:solidFill>
                  <a:srgbClr val="C00000"/>
                </a:solidFill>
                <a:latin typeface="Times New Roman" pitchFamily="18" charset="0"/>
                <a:cs typeface="Times New Roman" pitchFamily="18" charset="0"/>
              </a:rPr>
              <a:t>P(</a:t>
            </a:r>
            <a:r>
              <a:rPr lang="pl-PL" dirty="0" err="1" smtClean="0">
                <a:solidFill>
                  <a:srgbClr val="008000"/>
                </a:solidFill>
                <a:latin typeface="Calibri Light" pitchFamily="34" charset="0"/>
                <a:ea typeface="Gothic" pitchFamily="2"/>
                <a:cs typeface="Lucidasans" pitchFamily="2"/>
              </a:rPr>
              <a:t>C</a:t>
            </a:r>
            <a:r>
              <a:rPr lang="pl-PL" b="1" i="1" dirty="0" err="1" smtClean="0">
                <a:solidFill>
                  <a:srgbClr val="C00000"/>
                </a:solidFill>
                <a:latin typeface="Times New Roman" pitchFamily="18" charset="0"/>
                <a:cs typeface="Times New Roman" pitchFamily="18" charset="0"/>
              </a:rPr>
              <a:t>|</a:t>
            </a:r>
            <a:r>
              <a:rPr lang="pl-PL" dirty="0" err="1" smtClean="0">
                <a:solidFill>
                  <a:srgbClr val="008000"/>
                </a:solidFill>
                <a:latin typeface="Calibri Light" pitchFamily="34" charset="0"/>
                <a:ea typeface="Gothic" pitchFamily="2"/>
                <a:cs typeface="Lucidasans" pitchFamily="2"/>
              </a:rPr>
              <a:t>X</a:t>
            </a:r>
            <a:r>
              <a:rPr lang="pl-PL" b="1" i="1" dirty="0" smtClean="0">
                <a:solidFill>
                  <a:srgbClr val="C00000"/>
                </a:solidFill>
                <a:latin typeface="Times New Roman" pitchFamily="18" charset="0"/>
                <a:cs typeface="Times New Roman" pitchFamily="18" charset="0"/>
              </a:rPr>
              <a:t>)</a:t>
            </a:r>
            <a:r>
              <a:rPr lang="pl-PL" dirty="0" smtClean="0">
                <a:latin typeface="Calibri Light" pitchFamily="34" charset="0"/>
                <a:cs typeface="Times New Roman" pitchFamily="18" charset="0"/>
              </a:rPr>
              <a:t> – prawdopodobieństwo </a:t>
            </a:r>
            <a:r>
              <a:rPr lang="pl-PL" i="1" dirty="0" smtClean="0">
                <a:latin typeface="Calibri Light" pitchFamily="34" charset="0"/>
                <a:cs typeface="Times New Roman" pitchFamily="18" charset="0"/>
              </a:rPr>
              <a:t>a posteriori</a:t>
            </a:r>
            <a:r>
              <a:rPr lang="pl-PL" dirty="0" smtClean="0">
                <a:latin typeface="Calibri Light" pitchFamily="34" charset="0"/>
                <a:cs typeface="Times New Roman" pitchFamily="18" charset="0"/>
              </a:rPr>
              <a:t> (gdy wiemy, że zdarzyło się X)</a:t>
            </a:r>
            <a:endParaRPr lang="pl-PL" b="1" dirty="0" smtClean="0">
              <a:solidFill>
                <a:srgbClr val="C00000"/>
              </a:solidFill>
              <a:latin typeface="Times New Roman" pitchFamily="18" charset="0"/>
              <a:cs typeface="Times New Roman" pitchFamily="18" charset="0"/>
            </a:endParaRPr>
          </a:p>
          <a:p>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ymbol zastępczy stopki 3"/>
          <p:cNvSpPr>
            <a:spLocks noGrp="1"/>
          </p:cNvSpPr>
          <p:nvPr>
            <p:ph type="ftr" sz="quarter" idx="10"/>
          </p:nvPr>
        </p:nvSpPr>
        <p:spPr/>
        <p:txBody>
          <a:bodyPr/>
          <a:lstStyle/>
          <a:p>
            <a:pPr>
              <a:defRPr/>
            </a:pPr>
            <a:r>
              <a:rPr lang="pl-PL"/>
              <a:t>KISIM, WIMiIP, AGH</a:t>
            </a:r>
          </a:p>
        </p:txBody>
      </p:sp>
      <p:sp>
        <p:nvSpPr>
          <p:cNvPr id="52227" name="Rectangle 2"/>
          <p:cNvSpPr>
            <a:spLocks noGrp="1" noChangeArrowheads="1"/>
          </p:cNvSpPr>
          <p:nvPr>
            <p:ph type="title"/>
          </p:nvPr>
        </p:nvSpPr>
        <p:spPr/>
        <p:txBody>
          <a:bodyPr/>
          <a:lstStyle/>
          <a:p>
            <a:pPr eaLnBrk="1" hangingPunct="1"/>
            <a:r>
              <a:rPr lang="pl-PL" dirty="0" err="1" smtClean="0"/>
              <a:t>Information</a:t>
            </a:r>
            <a:r>
              <a:rPr lang="pl-PL" dirty="0" smtClean="0"/>
              <a:t> </a:t>
            </a:r>
            <a:r>
              <a:rPr lang="pl-PL" dirty="0" err="1" smtClean="0"/>
              <a:t>Gain</a:t>
            </a:r>
            <a:r>
              <a:rPr lang="pl-PL" dirty="0" smtClean="0"/>
              <a:t> – przykład</a:t>
            </a:r>
            <a:r>
              <a:rPr lang="pl-PL" baseline="30000" dirty="0" smtClean="0"/>
              <a:t> (1)</a:t>
            </a:r>
            <a:endParaRPr lang="pl-PL" dirty="0" smtClean="0"/>
          </a:p>
        </p:txBody>
      </p:sp>
      <p:sp>
        <p:nvSpPr>
          <p:cNvPr id="52232" name="Text Box 5"/>
          <p:cNvSpPr txBox="1">
            <a:spLocks noChangeArrowheads="1"/>
          </p:cNvSpPr>
          <p:nvPr/>
        </p:nvSpPr>
        <p:spPr bwMode="auto">
          <a:xfrm>
            <a:off x="250825" y="1414463"/>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zachmurzenie</a:t>
            </a:r>
          </a:p>
        </p:txBody>
      </p:sp>
      <p:sp>
        <p:nvSpPr>
          <p:cNvPr id="52233" name="Text Box 6"/>
          <p:cNvSpPr txBox="1">
            <a:spLocks noChangeArrowheads="1"/>
          </p:cNvSpPr>
          <p:nvPr/>
        </p:nvSpPr>
        <p:spPr bwMode="auto">
          <a:xfrm>
            <a:off x="2627784" y="1124744"/>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słonecznie</a:t>
            </a:r>
          </a:p>
        </p:txBody>
      </p:sp>
      <p:sp>
        <p:nvSpPr>
          <p:cNvPr id="52234" name="Text Box 7"/>
          <p:cNvSpPr txBox="1">
            <a:spLocks noChangeArrowheads="1"/>
          </p:cNvSpPr>
          <p:nvPr/>
        </p:nvSpPr>
        <p:spPr bwMode="auto">
          <a:xfrm>
            <a:off x="2627784" y="1485107"/>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pochmurno</a:t>
            </a:r>
          </a:p>
        </p:txBody>
      </p:sp>
      <p:sp>
        <p:nvSpPr>
          <p:cNvPr id="52235" name="Text Box 8"/>
          <p:cNvSpPr txBox="1">
            <a:spLocks noChangeArrowheads="1"/>
          </p:cNvSpPr>
          <p:nvPr/>
        </p:nvSpPr>
        <p:spPr bwMode="auto">
          <a:xfrm>
            <a:off x="2627784" y="1845469"/>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deszczowo</a:t>
            </a:r>
          </a:p>
        </p:txBody>
      </p:sp>
      <p:sp>
        <p:nvSpPr>
          <p:cNvPr id="52236" name="Text Box 9"/>
          <p:cNvSpPr txBox="1">
            <a:spLocks noChangeArrowheads="1"/>
          </p:cNvSpPr>
          <p:nvPr/>
        </p:nvSpPr>
        <p:spPr bwMode="auto">
          <a:xfrm>
            <a:off x="4210050" y="11255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1,2,8,9,11</a:t>
            </a:r>
          </a:p>
        </p:txBody>
      </p:sp>
      <p:sp>
        <p:nvSpPr>
          <p:cNvPr id="52237" name="Text Box 10"/>
          <p:cNvSpPr txBox="1">
            <a:spLocks noChangeArrowheads="1"/>
          </p:cNvSpPr>
          <p:nvPr/>
        </p:nvSpPr>
        <p:spPr bwMode="auto">
          <a:xfrm>
            <a:off x="4210050" y="1917701"/>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4,5,6,10,14</a:t>
            </a:r>
          </a:p>
        </p:txBody>
      </p:sp>
      <p:sp>
        <p:nvSpPr>
          <p:cNvPr id="52238" name="Text Box 11"/>
          <p:cNvSpPr txBox="1">
            <a:spLocks noChangeArrowheads="1"/>
          </p:cNvSpPr>
          <p:nvPr/>
        </p:nvSpPr>
        <p:spPr bwMode="auto">
          <a:xfrm>
            <a:off x="4210050" y="15573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3,7,12,13</a:t>
            </a:r>
          </a:p>
        </p:txBody>
      </p:sp>
      <p:sp>
        <p:nvSpPr>
          <p:cNvPr id="52239" name="Line 12"/>
          <p:cNvSpPr>
            <a:spLocks noChangeShapeType="1"/>
          </p:cNvSpPr>
          <p:nvPr/>
        </p:nvSpPr>
        <p:spPr bwMode="auto">
          <a:xfrm flipV="1">
            <a:off x="1762125" y="1270001"/>
            <a:ext cx="720725" cy="215900"/>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40" name="Line 13"/>
          <p:cNvSpPr>
            <a:spLocks noChangeShapeType="1"/>
          </p:cNvSpPr>
          <p:nvPr/>
        </p:nvSpPr>
        <p:spPr bwMode="auto">
          <a:xfrm>
            <a:off x="1762125" y="1557338"/>
            <a:ext cx="720725" cy="73025"/>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41" name="Line 14"/>
          <p:cNvSpPr>
            <a:spLocks noChangeShapeType="1"/>
          </p:cNvSpPr>
          <p:nvPr/>
        </p:nvSpPr>
        <p:spPr bwMode="auto">
          <a:xfrm>
            <a:off x="1762125" y="1630363"/>
            <a:ext cx="720725" cy="358775"/>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42" name="Text Box 15"/>
          <p:cNvSpPr txBox="1">
            <a:spLocks noChangeArrowheads="1"/>
          </p:cNvSpPr>
          <p:nvPr/>
        </p:nvSpPr>
        <p:spPr bwMode="auto">
          <a:xfrm>
            <a:off x="6045994" y="11255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3 N + 2 T</a:t>
            </a:r>
          </a:p>
        </p:txBody>
      </p:sp>
      <p:sp>
        <p:nvSpPr>
          <p:cNvPr id="52243" name="Text Box 16"/>
          <p:cNvSpPr txBox="1">
            <a:spLocks noChangeArrowheads="1"/>
          </p:cNvSpPr>
          <p:nvPr/>
        </p:nvSpPr>
        <p:spPr bwMode="auto">
          <a:xfrm>
            <a:off x="6045994" y="15573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dirty="0">
                <a:latin typeface="Calibri Light" pitchFamily="34" charset="0"/>
                <a:cs typeface="Arial" charset="0"/>
              </a:rPr>
              <a:t>4 T + </a:t>
            </a:r>
            <a:r>
              <a:rPr lang="pl-PL" sz="1400" dirty="0">
                <a:solidFill>
                  <a:srgbClr val="C00000"/>
                </a:solidFill>
                <a:latin typeface="Calibri Light" pitchFamily="34" charset="0"/>
                <a:cs typeface="Arial" charset="0"/>
              </a:rPr>
              <a:t>0 N</a:t>
            </a:r>
          </a:p>
        </p:txBody>
      </p:sp>
      <p:sp>
        <p:nvSpPr>
          <p:cNvPr id="52244" name="Text Box 17"/>
          <p:cNvSpPr txBox="1">
            <a:spLocks noChangeArrowheads="1"/>
          </p:cNvSpPr>
          <p:nvPr/>
        </p:nvSpPr>
        <p:spPr bwMode="auto">
          <a:xfrm>
            <a:off x="6045994" y="1917701"/>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3 T + 2 N</a:t>
            </a:r>
          </a:p>
        </p:txBody>
      </p:sp>
      <p:sp>
        <p:nvSpPr>
          <p:cNvPr id="52245" name="Text Box 18"/>
          <p:cNvSpPr txBox="1">
            <a:spLocks noChangeArrowheads="1"/>
          </p:cNvSpPr>
          <p:nvPr/>
        </p:nvSpPr>
        <p:spPr bwMode="auto">
          <a:xfrm>
            <a:off x="7812088" y="1125538"/>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5/14</a:t>
            </a:r>
          </a:p>
        </p:txBody>
      </p:sp>
      <p:sp>
        <p:nvSpPr>
          <p:cNvPr id="52246" name="Text Box 19"/>
          <p:cNvSpPr txBox="1">
            <a:spLocks noChangeArrowheads="1"/>
          </p:cNvSpPr>
          <p:nvPr/>
        </p:nvSpPr>
        <p:spPr bwMode="auto">
          <a:xfrm>
            <a:off x="250825" y="2708920"/>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temperatura</a:t>
            </a:r>
          </a:p>
        </p:txBody>
      </p:sp>
      <p:sp>
        <p:nvSpPr>
          <p:cNvPr id="52247" name="Text Box 20"/>
          <p:cNvSpPr txBox="1">
            <a:spLocks noChangeArrowheads="1"/>
          </p:cNvSpPr>
          <p:nvPr/>
        </p:nvSpPr>
        <p:spPr bwMode="auto">
          <a:xfrm>
            <a:off x="2627784" y="2420144"/>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gorąco</a:t>
            </a:r>
          </a:p>
        </p:txBody>
      </p:sp>
      <p:sp>
        <p:nvSpPr>
          <p:cNvPr id="52248" name="Text Box 21"/>
          <p:cNvSpPr txBox="1">
            <a:spLocks noChangeArrowheads="1"/>
          </p:cNvSpPr>
          <p:nvPr/>
        </p:nvSpPr>
        <p:spPr bwMode="auto">
          <a:xfrm>
            <a:off x="2627784" y="2780507"/>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łagodnie</a:t>
            </a:r>
          </a:p>
        </p:txBody>
      </p:sp>
      <p:sp>
        <p:nvSpPr>
          <p:cNvPr id="52249" name="Text Box 22"/>
          <p:cNvSpPr txBox="1">
            <a:spLocks noChangeArrowheads="1"/>
          </p:cNvSpPr>
          <p:nvPr/>
        </p:nvSpPr>
        <p:spPr bwMode="auto">
          <a:xfrm>
            <a:off x="2627784" y="3140869"/>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zimno</a:t>
            </a:r>
          </a:p>
        </p:txBody>
      </p:sp>
      <p:sp>
        <p:nvSpPr>
          <p:cNvPr id="52250" name="Text Box 23"/>
          <p:cNvSpPr txBox="1">
            <a:spLocks noChangeArrowheads="1"/>
          </p:cNvSpPr>
          <p:nvPr/>
        </p:nvSpPr>
        <p:spPr bwMode="auto">
          <a:xfrm>
            <a:off x="4210050" y="24209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1,2,3,13</a:t>
            </a:r>
          </a:p>
        </p:txBody>
      </p:sp>
      <p:sp>
        <p:nvSpPr>
          <p:cNvPr id="52251" name="Text Box 24"/>
          <p:cNvSpPr txBox="1">
            <a:spLocks noChangeArrowheads="1"/>
          </p:cNvSpPr>
          <p:nvPr/>
        </p:nvSpPr>
        <p:spPr bwMode="auto">
          <a:xfrm>
            <a:off x="4210050" y="3213101"/>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5,6,7,9</a:t>
            </a:r>
          </a:p>
        </p:txBody>
      </p:sp>
      <p:sp>
        <p:nvSpPr>
          <p:cNvPr id="52252" name="Text Box 25"/>
          <p:cNvSpPr txBox="1">
            <a:spLocks noChangeArrowheads="1"/>
          </p:cNvSpPr>
          <p:nvPr/>
        </p:nvSpPr>
        <p:spPr bwMode="auto">
          <a:xfrm>
            <a:off x="4210050" y="28527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4,8,10,11,12,14</a:t>
            </a:r>
          </a:p>
        </p:txBody>
      </p:sp>
      <p:sp>
        <p:nvSpPr>
          <p:cNvPr id="52253" name="Line 26"/>
          <p:cNvSpPr>
            <a:spLocks noChangeShapeType="1"/>
          </p:cNvSpPr>
          <p:nvPr/>
        </p:nvSpPr>
        <p:spPr bwMode="auto">
          <a:xfrm flipV="1">
            <a:off x="1762125" y="2565401"/>
            <a:ext cx="720725" cy="215900"/>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54" name="Line 27"/>
          <p:cNvSpPr>
            <a:spLocks noChangeShapeType="1"/>
          </p:cNvSpPr>
          <p:nvPr/>
        </p:nvSpPr>
        <p:spPr bwMode="auto">
          <a:xfrm>
            <a:off x="1762125" y="2852738"/>
            <a:ext cx="720725" cy="73025"/>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55" name="Line 28"/>
          <p:cNvSpPr>
            <a:spLocks noChangeShapeType="1"/>
          </p:cNvSpPr>
          <p:nvPr/>
        </p:nvSpPr>
        <p:spPr bwMode="auto">
          <a:xfrm>
            <a:off x="1762125" y="2925763"/>
            <a:ext cx="720725" cy="358775"/>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56" name="Text Box 29"/>
          <p:cNvSpPr txBox="1">
            <a:spLocks noChangeArrowheads="1"/>
          </p:cNvSpPr>
          <p:nvPr/>
        </p:nvSpPr>
        <p:spPr bwMode="auto">
          <a:xfrm>
            <a:off x="6045994" y="24209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2 N + 2 T</a:t>
            </a:r>
          </a:p>
        </p:txBody>
      </p:sp>
      <p:sp>
        <p:nvSpPr>
          <p:cNvPr id="52257" name="Text Box 30"/>
          <p:cNvSpPr txBox="1">
            <a:spLocks noChangeArrowheads="1"/>
          </p:cNvSpPr>
          <p:nvPr/>
        </p:nvSpPr>
        <p:spPr bwMode="auto">
          <a:xfrm>
            <a:off x="6045994" y="2852738"/>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4 T + 2 N</a:t>
            </a:r>
          </a:p>
        </p:txBody>
      </p:sp>
      <p:sp>
        <p:nvSpPr>
          <p:cNvPr id="52258" name="Text Box 31"/>
          <p:cNvSpPr txBox="1">
            <a:spLocks noChangeArrowheads="1"/>
          </p:cNvSpPr>
          <p:nvPr/>
        </p:nvSpPr>
        <p:spPr bwMode="auto">
          <a:xfrm>
            <a:off x="6045994" y="3213101"/>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3 T + 1 N</a:t>
            </a:r>
          </a:p>
        </p:txBody>
      </p:sp>
      <p:sp>
        <p:nvSpPr>
          <p:cNvPr id="52259" name="Text Box 32"/>
          <p:cNvSpPr txBox="1">
            <a:spLocks noChangeArrowheads="1"/>
          </p:cNvSpPr>
          <p:nvPr/>
        </p:nvSpPr>
        <p:spPr bwMode="auto">
          <a:xfrm>
            <a:off x="7812088" y="2781301"/>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6/14</a:t>
            </a:r>
          </a:p>
        </p:txBody>
      </p:sp>
      <p:sp>
        <p:nvSpPr>
          <p:cNvPr id="52260" name="Text Box 33"/>
          <p:cNvSpPr txBox="1">
            <a:spLocks noChangeArrowheads="1"/>
          </p:cNvSpPr>
          <p:nvPr/>
        </p:nvSpPr>
        <p:spPr bwMode="auto">
          <a:xfrm>
            <a:off x="250825" y="4006851"/>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wilgotność</a:t>
            </a:r>
          </a:p>
        </p:txBody>
      </p:sp>
      <p:sp>
        <p:nvSpPr>
          <p:cNvPr id="52261" name="Text Box 34"/>
          <p:cNvSpPr txBox="1">
            <a:spLocks noChangeArrowheads="1"/>
          </p:cNvSpPr>
          <p:nvPr/>
        </p:nvSpPr>
        <p:spPr bwMode="auto">
          <a:xfrm>
            <a:off x="2627784" y="3717132"/>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wysoka</a:t>
            </a:r>
          </a:p>
        </p:txBody>
      </p:sp>
      <p:sp>
        <p:nvSpPr>
          <p:cNvPr id="52262" name="Text Box 35"/>
          <p:cNvSpPr txBox="1">
            <a:spLocks noChangeArrowheads="1"/>
          </p:cNvSpPr>
          <p:nvPr/>
        </p:nvSpPr>
        <p:spPr bwMode="auto">
          <a:xfrm>
            <a:off x="2627784" y="4077494"/>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normalna</a:t>
            </a:r>
          </a:p>
        </p:txBody>
      </p:sp>
      <p:sp>
        <p:nvSpPr>
          <p:cNvPr id="52263" name="Text Box 36"/>
          <p:cNvSpPr txBox="1">
            <a:spLocks noChangeArrowheads="1"/>
          </p:cNvSpPr>
          <p:nvPr/>
        </p:nvSpPr>
        <p:spPr bwMode="auto">
          <a:xfrm>
            <a:off x="4210050" y="3717926"/>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1,2,3,4,8,12,14</a:t>
            </a:r>
          </a:p>
        </p:txBody>
      </p:sp>
      <p:sp>
        <p:nvSpPr>
          <p:cNvPr id="52264" name="Text Box 37"/>
          <p:cNvSpPr txBox="1">
            <a:spLocks noChangeArrowheads="1"/>
          </p:cNvSpPr>
          <p:nvPr/>
        </p:nvSpPr>
        <p:spPr bwMode="auto">
          <a:xfrm>
            <a:off x="4210050" y="4149726"/>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5,6,7,9,10,11,13</a:t>
            </a:r>
          </a:p>
        </p:txBody>
      </p:sp>
      <p:sp>
        <p:nvSpPr>
          <p:cNvPr id="52265" name="Line 38"/>
          <p:cNvSpPr>
            <a:spLocks noChangeShapeType="1"/>
          </p:cNvSpPr>
          <p:nvPr/>
        </p:nvSpPr>
        <p:spPr bwMode="auto">
          <a:xfrm flipV="1">
            <a:off x="1762125" y="3862388"/>
            <a:ext cx="720725" cy="215900"/>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66" name="Line 39"/>
          <p:cNvSpPr>
            <a:spLocks noChangeShapeType="1"/>
          </p:cNvSpPr>
          <p:nvPr/>
        </p:nvSpPr>
        <p:spPr bwMode="auto">
          <a:xfrm>
            <a:off x="1762125" y="4149726"/>
            <a:ext cx="720725" cy="73025"/>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67" name="Text Box 40"/>
          <p:cNvSpPr txBox="1">
            <a:spLocks noChangeArrowheads="1"/>
          </p:cNvSpPr>
          <p:nvPr/>
        </p:nvSpPr>
        <p:spPr bwMode="auto">
          <a:xfrm>
            <a:off x="6045994" y="3717926"/>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3 N + 4 T</a:t>
            </a:r>
          </a:p>
        </p:txBody>
      </p:sp>
      <p:sp>
        <p:nvSpPr>
          <p:cNvPr id="52268" name="Text Box 41"/>
          <p:cNvSpPr txBox="1">
            <a:spLocks noChangeArrowheads="1"/>
          </p:cNvSpPr>
          <p:nvPr/>
        </p:nvSpPr>
        <p:spPr bwMode="auto">
          <a:xfrm>
            <a:off x="6045994" y="4149726"/>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6 T + 1 N</a:t>
            </a:r>
          </a:p>
        </p:txBody>
      </p:sp>
      <p:sp>
        <p:nvSpPr>
          <p:cNvPr id="52269" name="Text Box 42"/>
          <p:cNvSpPr txBox="1">
            <a:spLocks noChangeArrowheads="1"/>
          </p:cNvSpPr>
          <p:nvPr/>
        </p:nvSpPr>
        <p:spPr bwMode="auto">
          <a:xfrm>
            <a:off x="7812088" y="4149726"/>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7/14</a:t>
            </a:r>
          </a:p>
        </p:txBody>
      </p:sp>
      <p:sp>
        <p:nvSpPr>
          <p:cNvPr id="52270" name="Text Box 43"/>
          <p:cNvSpPr txBox="1">
            <a:spLocks noChangeArrowheads="1"/>
          </p:cNvSpPr>
          <p:nvPr/>
        </p:nvSpPr>
        <p:spPr bwMode="auto">
          <a:xfrm>
            <a:off x="250825" y="5016501"/>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wiatr</a:t>
            </a:r>
          </a:p>
        </p:txBody>
      </p:sp>
      <p:sp>
        <p:nvSpPr>
          <p:cNvPr id="52271" name="Text Box 44"/>
          <p:cNvSpPr txBox="1">
            <a:spLocks noChangeArrowheads="1"/>
          </p:cNvSpPr>
          <p:nvPr/>
        </p:nvSpPr>
        <p:spPr bwMode="auto">
          <a:xfrm>
            <a:off x="2627784" y="4726782"/>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słaby</a:t>
            </a:r>
          </a:p>
        </p:txBody>
      </p:sp>
      <p:sp>
        <p:nvSpPr>
          <p:cNvPr id="52272" name="Text Box 45"/>
          <p:cNvSpPr txBox="1">
            <a:spLocks noChangeArrowheads="1"/>
          </p:cNvSpPr>
          <p:nvPr/>
        </p:nvSpPr>
        <p:spPr bwMode="auto">
          <a:xfrm>
            <a:off x="2627784" y="5230019"/>
            <a:ext cx="15128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silny</a:t>
            </a:r>
          </a:p>
        </p:txBody>
      </p:sp>
      <p:sp>
        <p:nvSpPr>
          <p:cNvPr id="52273" name="Text Box 46"/>
          <p:cNvSpPr txBox="1">
            <a:spLocks noChangeArrowheads="1"/>
          </p:cNvSpPr>
          <p:nvPr/>
        </p:nvSpPr>
        <p:spPr bwMode="auto">
          <a:xfrm>
            <a:off x="4210050" y="4725988"/>
            <a:ext cx="18716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1,3,4,5,8,9,10,13</a:t>
            </a:r>
          </a:p>
        </p:txBody>
      </p:sp>
      <p:sp>
        <p:nvSpPr>
          <p:cNvPr id="52274" name="Text Box 47"/>
          <p:cNvSpPr txBox="1">
            <a:spLocks noChangeArrowheads="1"/>
          </p:cNvSpPr>
          <p:nvPr/>
        </p:nvSpPr>
        <p:spPr bwMode="auto">
          <a:xfrm>
            <a:off x="4210050" y="5159376"/>
            <a:ext cx="1873250"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2,6,7,11,12,14</a:t>
            </a:r>
          </a:p>
        </p:txBody>
      </p:sp>
      <p:sp>
        <p:nvSpPr>
          <p:cNvPr id="52275" name="Line 48"/>
          <p:cNvSpPr>
            <a:spLocks noChangeShapeType="1"/>
          </p:cNvSpPr>
          <p:nvPr/>
        </p:nvSpPr>
        <p:spPr bwMode="auto">
          <a:xfrm flipV="1">
            <a:off x="1762125" y="4872038"/>
            <a:ext cx="720725" cy="215900"/>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76" name="Line 49"/>
          <p:cNvSpPr>
            <a:spLocks noChangeShapeType="1"/>
          </p:cNvSpPr>
          <p:nvPr/>
        </p:nvSpPr>
        <p:spPr bwMode="auto">
          <a:xfrm>
            <a:off x="1762125" y="5159376"/>
            <a:ext cx="719138" cy="215900"/>
          </a:xfrm>
          <a:prstGeom prst="line">
            <a:avLst/>
          </a:prstGeom>
          <a:noFill/>
          <a:ln w="9525">
            <a:solidFill>
              <a:schemeClr val="accent1"/>
            </a:solidFill>
            <a:round/>
            <a:headEnd/>
            <a:tailEnd type="triangle" w="med" len="med"/>
          </a:ln>
        </p:spPr>
        <p:txBody>
          <a:bodyPr/>
          <a:lstStyle/>
          <a:p>
            <a:endParaRPr lang="pl-PL">
              <a:latin typeface="Calibri Light" pitchFamily="34" charset="0"/>
            </a:endParaRPr>
          </a:p>
        </p:txBody>
      </p:sp>
      <p:sp>
        <p:nvSpPr>
          <p:cNvPr id="52277" name="Text Box 50"/>
          <p:cNvSpPr txBox="1">
            <a:spLocks noChangeArrowheads="1"/>
          </p:cNvSpPr>
          <p:nvPr/>
        </p:nvSpPr>
        <p:spPr bwMode="auto">
          <a:xfrm>
            <a:off x="6261894" y="4725988"/>
            <a:ext cx="10810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2 N + 6 T</a:t>
            </a:r>
          </a:p>
        </p:txBody>
      </p:sp>
      <p:sp>
        <p:nvSpPr>
          <p:cNvPr id="52278" name="Text Box 51"/>
          <p:cNvSpPr txBox="1">
            <a:spLocks noChangeArrowheads="1"/>
          </p:cNvSpPr>
          <p:nvPr/>
        </p:nvSpPr>
        <p:spPr bwMode="auto">
          <a:xfrm>
            <a:off x="6261894" y="5159376"/>
            <a:ext cx="1081088"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3 T + 3 N</a:t>
            </a:r>
          </a:p>
        </p:txBody>
      </p:sp>
      <p:sp>
        <p:nvSpPr>
          <p:cNvPr id="52279" name="Text Box 52"/>
          <p:cNvSpPr txBox="1">
            <a:spLocks noChangeArrowheads="1"/>
          </p:cNvSpPr>
          <p:nvPr/>
        </p:nvSpPr>
        <p:spPr bwMode="auto">
          <a:xfrm>
            <a:off x="7812088" y="5159376"/>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6/14</a:t>
            </a:r>
          </a:p>
        </p:txBody>
      </p:sp>
      <p:sp>
        <p:nvSpPr>
          <p:cNvPr id="52280" name="Text Box 53"/>
          <p:cNvSpPr txBox="1">
            <a:spLocks noChangeArrowheads="1"/>
          </p:cNvSpPr>
          <p:nvPr/>
        </p:nvSpPr>
        <p:spPr bwMode="auto">
          <a:xfrm>
            <a:off x="7812088" y="1917701"/>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5/14</a:t>
            </a:r>
          </a:p>
        </p:txBody>
      </p:sp>
      <p:sp>
        <p:nvSpPr>
          <p:cNvPr id="52281" name="Text Box 54"/>
          <p:cNvSpPr txBox="1">
            <a:spLocks noChangeArrowheads="1"/>
          </p:cNvSpPr>
          <p:nvPr/>
        </p:nvSpPr>
        <p:spPr bwMode="auto">
          <a:xfrm>
            <a:off x="7812088" y="3717926"/>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7/14</a:t>
            </a:r>
          </a:p>
        </p:txBody>
      </p:sp>
      <p:sp>
        <p:nvSpPr>
          <p:cNvPr id="52282" name="Text Box 55"/>
          <p:cNvSpPr txBox="1">
            <a:spLocks noChangeArrowheads="1"/>
          </p:cNvSpPr>
          <p:nvPr/>
        </p:nvSpPr>
        <p:spPr bwMode="auto">
          <a:xfrm>
            <a:off x="7812088" y="1485901"/>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4/14</a:t>
            </a:r>
          </a:p>
        </p:txBody>
      </p:sp>
      <p:sp>
        <p:nvSpPr>
          <p:cNvPr id="52283" name="Text Box 56"/>
          <p:cNvSpPr txBox="1">
            <a:spLocks noChangeArrowheads="1"/>
          </p:cNvSpPr>
          <p:nvPr/>
        </p:nvSpPr>
        <p:spPr bwMode="auto">
          <a:xfrm>
            <a:off x="7812088" y="2349501"/>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4/14</a:t>
            </a:r>
          </a:p>
        </p:txBody>
      </p:sp>
      <p:sp>
        <p:nvSpPr>
          <p:cNvPr id="52284" name="Text Box 57"/>
          <p:cNvSpPr txBox="1">
            <a:spLocks noChangeArrowheads="1"/>
          </p:cNvSpPr>
          <p:nvPr/>
        </p:nvSpPr>
        <p:spPr bwMode="auto">
          <a:xfrm>
            <a:off x="7812088" y="3213101"/>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4/14</a:t>
            </a:r>
          </a:p>
        </p:txBody>
      </p:sp>
      <p:sp>
        <p:nvSpPr>
          <p:cNvPr id="52285" name="Text Box 58"/>
          <p:cNvSpPr txBox="1">
            <a:spLocks noChangeArrowheads="1"/>
          </p:cNvSpPr>
          <p:nvPr/>
        </p:nvSpPr>
        <p:spPr bwMode="auto">
          <a:xfrm>
            <a:off x="7812088" y="4727576"/>
            <a:ext cx="792163" cy="314325"/>
          </a:xfrm>
          <a:prstGeom prst="rect">
            <a:avLst/>
          </a:prstGeom>
          <a:noFill/>
          <a:ln w="9525">
            <a:solidFill>
              <a:schemeClr val="accent1"/>
            </a:solidFill>
            <a:miter lim="800000"/>
            <a:headEnd/>
            <a:tailEnd/>
          </a:ln>
        </p:spPr>
        <p:txBody>
          <a:bodyPr>
            <a:spAutoFit/>
          </a:bodyPr>
          <a:lstStyle/>
          <a:p>
            <a:pPr>
              <a:spcBef>
                <a:spcPct val="50000"/>
              </a:spcBef>
            </a:pPr>
            <a:r>
              <a:rPr lang="pl-PL" sz="1400">
                <a:latin typeface="Calibri Light" pitchFamily="34" charset="0"/>
                <a:cs typeface="Arial" charset="0"/>
              </a:rPr>
              <a:t>8/14</a:t>
            </a:r>
          </a:p>
        </p:txBody>
      </p:sp>
      <p:pic>
        <p:nvPicPr>
          <p:cNvPr id="52229" name="Picture 59"/>
          <p:cNvPicPr>
            <a:picLocks noChangeAspect="1" noChangeArrowheads="1"/>
          </p:cNvPicPr>
          <p:nvPr/>
        </p:nvPicPr>
        <p:blipFill>
          <a:blip r:embed="rId2" cstate="print"/>
          <a:srcRect/>
          <a:stretch>
            <a:fillRect/>
          </a:stretch>
        </p:blipFill>
        <p:spPr bwMode="auto">
          <a:xfrm>
            <a:off x="5148263" y="5589588"/>
            <a:ext cx="3209925" cy="904875"/>
          </a:xfrm>
          <a:prstGeom prst="rect">
            <a:avLst/>
          </a:prstGeom>
          <a:noFill/>
          <a:ln w="19050">
            <a:solidFill>
              <a:srgbClr val="006699"/>
            </a:solidFill>
            <a:miter lim="800000"/>
            <a:headEnd/>
            <a:tailEnd/>
          </a:ln>
        </p:spPr>
      </p:pic>
      <p:sp>
        <p:nvSpPr>
          <p:cNvPr id="52230" name="Text Box 60"/>
          <p:cNvSpPr txBox="1">
            <a:spLocks noChangeArrowheads="1"/>
          </p:cNvSpPr>
          <p:nvPr/>
        </p:nvSpPr>
        <p:spPr bwMode="auto">
          <a:xfrm>
            <a:off x="539750" y="5949950"/>
            <a:ext cx="3095625" cy="395288"/>
          </a:xfrm>
          <a:prstGeom prst="rect">
            <a:avLst/>
          </a:prstGeom>
          <a:noFill/>
          <a:ln w="28575">
            <a:solidFill>
              <a:srgbClr val="006699"/>
            </a:solidFill>
            <a:miter lim="800000"/>
            <a:headEnd/>
            <a:tailEnd/>
          </a:ln>
        </p:spPr>
        <p:txBody>
          <a:bodyPr>
            <a:spAutoFit/>
          </a:bodyPr>
          <a:lstStyle/>
          <a:p>
            <a:pPr>
              <a:spcBef>
                <a:spcPct val="50000"/>
              </a:spcBef>
            </a:pPr>
            <a:r>
              <a:rPr lang="pl-PL">
                <a:latin typeface="Calibri" pitchFamily="34" charset="0"/>
                <a:cs typeface="Arial" charset="0"/>
              </a:rPr>
              <a:t>Entropia (rozkład):</a:t>
            </a:r>
          </a:p>
        </p:txBody>
      </p:sp>
      <p:sp>
        <p:nvSpPr>
          <p:cNvPr id="52231" name="Line 61"/>
          <p:cNvSpPr>
            <a:spLocks noChangeShapeType="1"/>
          </p:cNvSpPr>
          <p:nvPr/>
        </p:nvSpPr>
        <p:spPr bwMode="auto">
          <a:xfrm>
            <a:off x="3779838" y="6092825"/>
            <a:ext cx="1152525" cy="0"/>
          </a:xfrm>
          <a:prstGeom prst="line">
            <a:avLst/>
          </a:prstGeom>
          <a:noFill/>
          <a:ln w="28575">
            <a:solidFill>
              <a:srgbClr val="006699"/>
            </a:solidFill>
            <a:round/>
            <a:headEnd/>
            <a:tailEnd type="triangle" w="lg" len="lg"/>
          </a:ln>
        </p:spPr>
        <p:txBody>
          <a:bodyPr/>
          <a:lstStyle/>
          <a:p>
            <a:endParaRPr lang="pl-PL"/>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3251" name="Rectangle 2"/>
          <p:cNvSpPr>
            <a:spLocks noGrp="1" noChangeArrowheads="1"/>
          </p:cNvSpPr>
          <p:nvPr>
            <p:ph type="title"/>
          </p:nvPr>
        </p:nvSpPr>
        <p:spPr/>
        <p:txBody>
          <a:bodyPr/>
          <a:lstStyle/>
          <a:p>
            <a:pPr eaLnBrk="1" hangingPunct="1"/>
            <a:r>
              <a:rPr lang="pl-PL" dirty="0" err="1" smtClean="0"/>
              <a:t>Information</a:t>
            </a:r>
            <a:r>
              <a:rPr lang="pl-PL" dirty="0" smtClean="0"/>
              <a:t> </a:t>
            </a:r>
            <a:r>
              <a:rPr lang="pl-PL" dirty="0" err="1" smtClean="0"/>
              <a:t>Gain</a:t>
            </a:r>
            <a:r>
              <a:rPr lang="pl-PL" dirty="0" smtClean="0"/>
              <a:t> – przykład</a:t>
            </a:r>
            <a:r>
              <a:rPr lang="pl-PL" baseline="30000" dirty="0" smtClean="0"/>
              <a:t> (2)</a:t>
            </a:r>
          </a:p>
        </p:txBody>
      </p:sp>
      <p:sp>
        <p:nvSpPr>
          <p:cNvPr id="53252" name="Rectangle 3"/>
          <p:cNvSpPr>
            <a:spLocks noGrp="1" noChangeArrowheads="1"/>
          </p:cNvSpPr>
          <p:nvPr>
            <p:ph type="body" idx="1"/>
          </p:nvPr>
        </p:nvSpPr>
        <p:spPr>
          <a:xfrm>
            <a:off x="323528" y="1124744"/>
            <a:ext cx="8496944" cy="5472906"/>
          </a:xfrm>
        </p:spPr>
        <p:txBody>
          <a:bodyPr/>
          <a:lstStyle/>
          <a:p>
            <a:pPr eaLnBrk="1" hangingPunct="1">
              <a:lnSpc>
                <a:spcPct val="80000"/>
              </a:lnSpc>
            </a:pPr>
            <a:r>
              <a:rPr lang="pl-PL" sz="1600" dirty="0" smtClean="0"/>
              <a:t>W przykładzie </a:t>
            </a:r>
            <a:r>
              <a:rPr lang="pl-PL" sz="1600" i="1" dirty="0" smtClean="0"/>
              <a:t>golf </a:t>
            </a:r>
            <a:r>
              <a:rPr lang="pl-PL" sz="1600" dirty="0" smtClean="0"/>
              <a:t>jako pierwszy do podziału został wybrany atrybut </a:t>
            </a:r>
            <a:r>
              <a:rPr lang="pl-PL" sz="1600" i="1" dirty="0" smtClean="0"/>
              <a:t>„</a:t>
            </a:r>
            <a:r>
              <a:rPr lang="pl-PL" sz="1800" i="1" dirty="0" smtClean="0"/>
              <a:t>zachmurzenie</a:t>
            </a:r>
            <a:r>
              <a:rPr lang="pl-PL" sz="1600" i="1" dirty="0" smtClean="0"/>
              <a:t>”</a:t>
            </a:r>
            <a:r>
              <a:rPr lang="pl-PL" sz="1600" dirty="0" smtClean="0"/>
              <a:t>, </a:t>
            </a:r>
            <a:br>
              <a:rPr lang="pl-PL" sz="1600" dirty="0" smtClean="0"/>
            </a:br>
            <a:r>
              <a:rPr lang="pl-PL" sz="1600" dirty="0" smtClean="0"/>
              <a:t>bo jego wskaźnik </a:t>
            </a:r>
            <a:r>
              <a:rPr lang="pl-PL" sz="1600" i="1" dirty="0" smtClean="0"/>
              <a:t>„</a:t>
            </a:r>
            <a:r>
              <a:rPr lang="pl-PL" sz="1600" i="1" dirty="0" err="1" smtClean="0"/>
              <a:t>gain</a:t>
            </a:r>
            <a:r>
              <a:rPr lang="pl-PL" sz="1600" i="1" dirty="0" smtClean="0"/>
              <a:t>” </a:t>
            </a:r>
            <a:r>
              <a:rPr lang="pl-PL" sz="1600" dirty="0" smtClean="0"/>
              <a:t>był największy: </a:t>
            </a:r>
            <a:br>
              <a:rPr lang="pl-PL" sz="1600" dirty="0" smtClean="0"/>
            </a:br>
            <a:r>
              <a:rPr lang="pl-PL" sz="1600" dirty="0" smtClean="0"/>
              <a:t>S – zawiera 14 elementów; 2 klasy – TAK (9 elementów) i NIE (5 elementów)</a:t>
            </a:r>
          </a:p>
          <a:p>
            <a:pPr eaLnBrk="1" hangingPunct="1">
              <a:lnSpc>
                <a:spcPct val="80000"/>
              </a:lnSpc>
            </a:pPr>
            <a:r>
              <a:rPr lang="pl-PL" sz="1600" dirty="0" smtClean="0">
                <a:solidFill>
                  <a:srgbClr val="006699"/>
                </a:solidFill>
              </a:rPr>
              <a:t>E(S)</a:t>
            </a:r>
            <a:r>
              <a:rPr lang="pl-PL" sz="1600" dirty="0" smtClean="0"/>
              <a:t> = -9/14 log 9/14 – 5/14 log 5/14 = </a:t>
            </a:r>
            <a:r>
              <a:rPr lang="pl-PL" sz="1600" dirty="0" smtClean="0">
                <a:solidFill>
                  <a:srgbClr val="006699"/>
                </a:solidFill>
              </a:rPr>
              <a:t>0.94</a:t>
            </a:r>
          </a:p>
          <a:p>
            <a:pPr eaLnBrk="1" hangingPunct="1">
              <a:lnSpc>
                <a:spcPct val="80000"/>
              </a:lnSpc>
            </a:pPr>
            <a:r>
              <a:rPr lang="pl-PL" sz="1600" dirty="0" smtClean="0">
                <a:solidFill>
                  <a:srgbClr val="006699"/>
                </a:solidFill>
              </a:rPr>
              <a:t>E(S/zachmurzenie)</a:t>
            </a:r>
            <a:r>
              <a:rPr lang="pl-PL" sz="1600" dirty="0" smtClean="0"/>
              <a:t> =  5/14(-3/5log23/5 – 2/5log22/5) + 4/14(-1log21 – 0log 20) </a:t>
            </a:r>
            <a:br>
              <a:rPr lang="pl-PL" sz="1600" dirty="0" smtClean="0"/>
            </a:br>
            <a:r>
              <a:rPr lang="pl-PL" sz="1600" dirty="0" smtClean="0"/>
              <a:t>+ 5/14(-3/5log23/5 – 2/5log22/5) = </a:t>
            </a:r>
            <a:r>
              <a:rPr lang="pl-PL" sz="1600" dirty="0" smtClean="0">
                <a:solidFill>
                  <a:srgbClr val="006699"/>
                </a:solidFill>
              </a:rPr>
              <a:t>0.2</a:t>
            </a:r>
          </a:p>
          <a:p>
            <a:pPr eaLnBrk="1" hangingPunct="1">
              <a:lnSpc>
                <a:spcPct val="80000"/>
              </a:lnSpc>
            </a:pPr>
            <a:r>
              <a:rPr lang="pl-PL" sz="1600" dirty="0" smtClean="0">
                <a:solidFill>
                  <a:srgbClr val="006699"/>
                </a:solidFill>
              </a:rPr>
              <a:t>E(S/temperatura)</a:t>
            </a:r>
            <a:r>
              <a:rPr lang="pl-PL" sz="1600" dirty="0" smtClean="0"/>
              <a:t> = 4/14(-2/4log22/4 – 2/4log22/4) + </a:t>
            </a:r>
            <a:r>
              <a:rPr lang="pl-PL" sz="1600" dirty="0" err="1" smtClean="0"/>
              <a:t>4</a:t>
            </a:r>
            <a:r>
              <a:rPr lang="pl-PL" sz="1600" dirty="0" smtClean="0"/>
              <a:t>/14(-3/4log23/4 – 1/4 log21/4) </a:t>
            </a:r>
            <a:br>
              <a:rPr lang="pl-PL" sz="1600" dirty="0" smtClean="0"/>
            </a:br>
            <a:r>
              <a:rPr lang="pl-PL" sz="1600" dirty="0" smtClean="0"/>
              <a:t>+ 6/14(-2/6log22/6 – 4/6log24/6) = </a:t>
            </a:r>
            <a:r>
              <a:rPr lang="pl-PL" sz="1600" dirty="0" smtClean="0">
                <a:solidFill>
                  <a:srgbClr val="006699"/>
                </a:solidFill>
              </a:rPr>
              <a:t>0.48</a:t>
            </a:r>
          </a:p>
          <a:p>
            <a:pPr eaLnBrk="1" hangingPunct="1">
              <a:lnSpc>
                <a:spcPct val="80000"/>
              </a:lnSpc>
            </a:pPr>
            <a:r>
              <a:rPr lang="pl-PL" sz="1600" dirty="0" smtClean="0">
                <a:solidFill>
                  <a:srgbClr val="006699"/>
                </a:solidFill>
              </a:rPr>
              <a:t>E(S/</a:t>
            </a:r>
            <a:r>
              <a:rPr lang="pl-PL" sz="1600" dirty="0" err="1" smtClean="0">
                <a:solidFill>
                  <a:srgbClr val="006699"/>
                </a:solidFill>
              </a:rPr>
              <a:t>wilgotnosc</a:t>
            </a:r>
            <a:r>
              <a:rPr lang="pl-PL" sz="1600" dirty="0" smtClean="0">
                <a:solidFill>
                  <a:srgbClr val="006699"/>
                </a:solidFill>
              </a:rPr>
              <a:t>)</a:t>
            </a:r>
            <a:r>
              <a:rPr lang="pl-PL" sz="1600" dirty="0" smtClean="0"/>
              <a:t> = 7/14(-4/7log24/7 – 3/7log23/7) + </a:t>
            </a:r>
            <a:r>
              <a:rPr lang="pl-PL" sz="1600" dirty="0" err="1" smtClean="0"/>
              <a:t>7</a:t>
            </a:r>
            <a:r>
              <a:rPr lang="pl-PL" sz="1600" dirty="0" smtClean="0"/>
              <a:t>/14(-6/7log26/7 – 1/7 log21/7) = </a:t>
            </a:r>
            <a:r>
              <a:rPr lang="pl-PL" sz="1600" dirty="0" smtClean="0">
                <a:solidFill>
                  <a:srgbClr val="006699"/>
                </a:solidFill>
              </a:rPr>
              <a:t>0.43</a:t>
            </a:r>
          </a:p>
          <a:p>
            <a:pPr eaLnBrk="1" hangingPunct="1">
              <a:lnSpc>
                <a:spcPct val="80000"/>
              </a:lnSpc>
            </a:pPr>
            <a:r>
              <a:rPr lang="pl-PL" sz="1600" dirty="0" smtClean="0">
                <a:solidFill>
                  <a:srgbClr val="006699"/>
                </a:solidFill>
              </a:rPr>
              <a:t>E(S/wiatr)</a:t>
            </a:r>
            <a:r>
              <a:rPr lang="pl-PL" sz="1600" dirty="0" smtClean="0"/>
              <a:t> = 8/14(-6/8log26/8 – 2/8log22/8) + 6/14(-3/6log23/6 – 3/6log2 3/6) = </a:t>
            </a:r>
            <a:r>
              <a:rPr lang="pl-PL" sz="1600" dirty="0" smtClean="0">
                <a:solidFill>
                  <a:srgbClr val="006699"/>
                </a:solidFill>
              </a:rPr>
              <a:t>0.71</a:t>
            </a:r>
          </a:p>
          <a:p>
            <a:pPr eaLnBrk="1" hangingPunct="1">
              <a:lnSpc>
                <a:spcPct val="80000"/>
              </a:lnSpc>
            </a:pPr>
            <a:endParaRPr lang="pl-PL" sz="1600" dirty="0" smtClean="0"/>
          </a:p>
          <a:p>
            <a:pPr eaLnBrk="1" hangingPunct="1">
              <a:lnSpc>
                <a:spcPct val="80000"/>
              </a:lnSpc>
            </a:pPr>
            <a:r>
              <a:rPr lang="pl-PL" sz="1600" dirty="0" err="1" smtClean="0">
                <a:solidFill>
                  <a:srgbClr val="006699"/>
                </a:solidFill>
              </a:rPr>
              <a:t>Gain</a:t>
            </a:r>
            <a:r>
              <a:rPr lang="pl-PL" sz="1600" dirty="0" smtClean="0">
                <a:solidFill>
                  <a:srgbClr val="006699"/>
                </a:solidFill>
              </a:rPr>
              <a:t> </a:t>
            </a:r>
            <a:r>
              <a:rPr lang="pl-PL" sz="1600" dirty="0" err="1" smtClean="0">
                <a:solidFill>
                  <a:srgbClr val="006699"/>
                </a:solidFill>
              </a:rPr>
              <a:t>Information</a:t>
            </a:r>
            <a:r>
              <a:rPr lang="pl-PL" sz="1600" dirty="0" smtClean="0">
                <a:solidFill>
                  <a:srgbClr val="006699"/>
                </a:solidFill>
              </a:rPr>
              <a:t>(zachmurzenie)</a:t>
            </a:r>
            <a:r>
              <a:rPr lang="pl-PL" sz="1600" dirty="0" smtClean="0"/>
              <a:t> = 0.94 – 0.2 = </a:t>
            </a:r>
            <a:r>
              <a:rPr lang="pl-PL" sz="1600" u="sng" dirty="0" smtClean="0">
                <a:solidFill>
                  <a:srgbClr val="006699"/>
                </a:solidFill>
              </a:rPr>
              <a:t>0.74</a:t>
            </a:r>
          </a:p>
          <a:p>
            <a:pPr eaLnBrk="1" hangingPunct="1">
              <a:lnSpc>
                <a:spcPct val="80000"/>
              </a:lnSpc>
            </a:pPr>
            <a:r>
              <a:rPr lang="pl-PL" sz="1600" dirty="0" err="1" smtClean="0"/>
              <a:t>Gain</a:t>
            </a:r>
            <a:r>
              <a:rPr lang="pl-PL" sz="1600" dirty="0" smtClean="0"/>
              <a:t> </a:t>
            </a:r>
            <a:r>
              <a:rPr lang="pl-PL" sz="1600" dirty="0" err="1" smtClean="0"/>
              <a:t>Information</a:t>
            </a:r>
            <a:r>
              <a:rPr lang="pl-PL" sz="1600" dirty="0" smtClean="0"/>
              <a:t>(temperatura) = 0.94 – 0.48 = 0.46</a:t>
            </a:r>
          </a:p>
          <a:p>
            <a:pPr eaLnBrk="1" hangingPunct="1">
              <a:lnSpc>
                <a:spcPct val="80000"/>
              </a:lnSpc>
            </a:pPr>
            <a:r>
              <a:rPr lang="pl-PL" sz="1600" dirty="0" err="1" smtClean="0"/>
              <a:t>Gain</a:t>
            </a:r>
            <a:r>
              <a:rPr lang="pl-PL" sz="1600" dirty="0" smtClean="0"/>
              <a:t> </a:t>
            </a:r>
            <a:r>
              <a:rPr lang="pl-PL" sz="1600" dirty="0" err="1" smtClean="0"/>
              <a:t>Information</a:t>
            </a:r>
            <a:r>
              <a:rPr lang="pl-PL" sz="1600" dirty="0" smtClean="0"/>
              <a:t>(</a:t>
            </a:r>
            <a:r>
              <a:rPr lang="pl-PL" sz="1600" dirty="0" err="1" smtClean="0"/>
              <a:t>wilgotnosc</a:t>
            </a:r>
            <a:r>
              <a:rPr lang="pl-PL" sz="1600" dirty="0" smtClean="0"/>
              <a:t>) = 0.94 – 0.43 = 0.51</a:t>
            </a:r>
          </a:p>
          <a:p>
            <a:pPr eaLnBrk="1" hangingPunct="1">
              <a:lnSpc>
                <a:spcPct val="80000"/>
              </a:lnSpc>
            </a:pPr>
            <a:r>
              <a:rPr lang="pl-PL" sz="1600" dirty="0" err="1" smtClean="0"/>
              <a:t>Gain</a:t>
            </a:r>
            <a:r>
              <a:rPr lang="pl-PL" sz="1600" dirty="0" smtClean="0"/>
              <a:t> </a:t>
            </a:r>
            <a:r>
              <a:rPr lang="pl-PL" sz="1600" dirty="0" err="1" smtClean="0"/>
              <a:t>Information</a:t>
            </a:r>
            <a:r>
              <a:rPr lang="pl-PL" sz="1600" dirty="0" smtClean="0"/>
              <a:t>(wiatr) = 0.94 – 0.71 = 0.23</a:t>
            </a:r>
          </a:p>
          <a:p>
            <a:pPr eaLnBrk="1" hangingPunct="1">
              <a:lnSpc>
                <a:spcPct val="80000"/>
              </a:lnSpc>
            </a:pPr>
            <a:endParaRPr lang="pl-PL" sz="1600" dirty="0" smtClean="0"/>
          </a:p>
          <a:p>
            <a:pPr eaLnBrk="1" hangingPunct="1">
              <a:lnSpc>
                <a:spcPct val="80000"/>
              </a:lnSpc>
            </a:pPr>
            <a:r>
              <a:rPr lang="pl-PL" sz="1600" dirty="0" smtClean="0"/>
              <a:t>Największy zysk informacji dostarcza atrybut „zachmurzenie” i to on będzie korzeniem drzewa…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0"/>
          </p:nvPr>
        </p:nvSpPr>
        <p:spPr/>
        <p:txBody>
          <a:bodyPr/>
          <a:lstStyle/>
          <a:p>
            <a:pPr>
              <a:defRPr/>
            </a:pPr>
            <a:r>
              <a:rPr lang="pl-PL" smtClean="0"/>
              <a:t>KISIM, WIMiIP, AGH</a:t>
            </a:r>
            <a:endParaRPr lang="pl-PL"/>
          </a:p>
        </p:txBody>
      </p:sp>
      <p:sp>
        <p:nvSpPr>
          <p:cNvPr id="3" name="Prostokąt 2"/>
          <p:cNvSpPr/>
          <p:nvPr/>
        </p:nvSpPr>
        <p:spPr>
          <a:xfrm>
            <a:off x="1421860" y="2904070"/>
            <a:ext cx="6480620" cy="954107"/>
          </a:xfrm>
          <a:prstGeom prst="rect">
            <a:avLst/>
          </a:prstGeom>
        </p:spPr>
        <p:txBody>
          <a:bodyPr wrap="none">
            <a:spAutoFit/>
          </a:bodyPr>
          <a:lstStyle/>
          <a:p>
            <a:pPr algn="ctr"/>
            <a:r>
              <a:rPr lang="pl-PL" sz="3200" dirty="0" smtClean="0">
                <a:latin typeface="Calibri Light" pitchFamily="34" charset="0"/>
              </a:rPr>
              <a:t>Algorytmy sekwencyjnego pokrywania</a:t>
            </a:r>
          </a:p>
          <a:p>
            <a:pPr algn="ctr"/>
            <a:r>
              <a:rPr lang="en-US" sz="2400" kern="0" dirty="0" smtClean="0">
                <a:solidFill>
                  <a:srgbClr val="006699"/>
                </a:solidFill>
                <a:effectLst>
                  <a:outerShdw blurRad="38100" dist="38100" dir="2700000" algn="tl">
                    <a:srgbClr val="000000">
                      <a:alpha val="43137"/>
                    </a:srgbClr>
                  </a:outerShdw>
                </a:effectLst>
                <a:latin typeface="Calibri Light" pitchFamily="34" charset="0"/>
                <a:ea typeface="+mj-ea"/>
                <a:cs typeface="+mj-cs"/>
              </a:rPr>
              <a:t>Covering algorithms</a:t>
            </a:r>
            <a:endParaRPr lang="pl-PL" sz="3200" dirty="0">
              <a:latin typeface="Calibri 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stopki 3"/>
          <p:cNvSpPr>
            <a:spLocks noGrp="1"/>
          </p:cNvSpPr>
          <p:nvPr>
            <p:ph type="ftr" sz="quarter" idx="10"/>
          </p:nvPr>
        </p:nvSpPr>
        <p:spPr/>
        <p:txBody>
          <a:bodyPr/>
          <a:lstStyle/>
          <a:p>
            <a:pPr>
              <a:defRPr/>
            </a:pPr>
            <a:r>
              <a:rPr lang="pl-PL"/>
              <a:t>KISIM, WIMiIP, AGH</a:t>
            </a:r>
          </a:p>
        </p:txBody>
      </p:sp>
      <p:pic>
        <p:nvPicPr>
          <p:cNvPr id="65539" name="Picture 2"/>
          <p:cNvPicPr>
            <a:picLocks noChangeAspect="1" noChangeArrowheads="1"/>
          </p:cNvPicPr>
          <p:nvPr/>
        </p:nvPicPr>
        <p:blipFill>
          <a:blip r:embed="rId2" cstate="print"/>
          <a:srcRect/>
          <a:stretch>
            <a:fillRect/>
          </a:stretch>
        </p:blipFill>
        <p:spPr bwMode="auto">
          <a:xfrm>
            <a:off x="0" y="0"/>
            <a:ext cx="2713038" cy="3933825"/>
          </a:xfrm>
          <a:prstGeom prst="rect">
            <a:avLst/>
          </a:prstGeom>
          <a:noFill/>
          <a:ln w="9525">
            <a:noFill/>
            <a:miter lim="800000"/>
            <a:headEnd/>
            <a:tailEnd/>
          </a:ln>
        </p:spPr>
      </p:pic>
      <p:sp>
        <p:nvSpPr>
          <p:cNvPr id="65540" name="Rectangle 3"/>
          <p:cNvSpPr>
            <a:spLocks noChangeArrowheads="1"/>
          </p:cNvSpPr>
          <p:nvPr/>
        </p:nvSpPr>
        <p:spPr bwMode="auto">
          <a:xfrm>
            <a:off x="0" y="476250"/>
            <a:ext cx="1296988" cy="360363"/>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pic>
        <p:nvPicPr>
          <p:cNvPr id="65541" name="Picture 4"/>
          <p:cNvPicPr>
            <a:picLocks noChangeAspect="1" noChangeArrowheads="1"/>
          </p:cNvPicPr>
          <p:nvPr/>
        </p:nvPicPr>
        <p:blipFill>
          <a:blip r:embed="rId3" cstate="print"/>
          <a:srcRect/>
          <a:stretch>
            <a:fillRect/>
          </a:stretch>
        </p:blipFill>
        <p:spPr bwMode="auto">
          <a:xfrm>
            <a:off x="3203575" y="0"/>
            <a:ext cx="2586038" cy="1962150"/>
          </a:xfrm>
          <a:prstGeom prst="rect">
            <a:avLst/>
          </a:prstGeom>
          <a:noFill/>
          <a:ln w="9525">
            <a:noFill/>
            <a:miter lim="800000"/>
            <a:headEnd/>
            <a:tailEnd/>
          </a:ln>
        </p:spPr>
      </p:pic>
      <p:sp>
        <p:nvSpPr>
          <p:cNvPr id="65542" name="Rectangle 5"/>
          <p:cNvSpPr>
            <a:spLocks noChangeArrowheads="1"/>
          </p:cNvSpPr>
          <p:nvPr/>
        </p:nvSpPr>
        <p:spPr bwMode="auto">
          <a:xfrm>
            <a:off x="1331913" y="1268413"/>
            <a:ext cx="1296987" cy="360362"/>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sp>
        <p:nvSpPr>
          <p:cNvPr id="65543" name="Line 6"/>
          <p:cNvSpPr>
            <a:spLocks noChangeShapeType="1"/>
          </p:cNvSpPr>
          <p:nvPr/>
        </p:nvSpPr>
        <p:spPr bwMode="auto">
          <a:xfrm flipV="1">
            <a:off x="2627313" y="981075"/>
            <a:ext cx="792162" cy="360363"/>
          </a:xfrm>
          <a:prstGeom prst="line">
            <a:avLst/>
          </a:prstGeom>
          <a:noFill/>
          <a:ln w="9525">
            <a:solidFill>
              <a:schemeClr val="tx1"/>
            </a:solidFill>
            <a:round/>
            <a:headEnd/>
            <a:tailEnd type="triangle" w="med" len="med"/>
          </a:ln>
        </p:spPr>
        <p:txBody>
          <a:bodyPr/>
          <a:lstStyle/>
          <a:p>
            <a:endParaRPr lang="pl-PL"/>
          </a:p>
        </p:txBody>
      </p:sp>
      <p:sp>
        <p:nvSpPr>
          <p:cNvPr id="65544" name="Rectangle 7"/>
          <p:cNvSpPr>
            <a:spLocks noChangeArrowheads="1"/>
          </p:cNvSpPr>
          <p:nvPr/>
        </p:nvSpPr>
        <p:spPr bwMode="auto">
          <a:xfrm>
            <a:off x="0" y="2349500"/>
            <a:ext cx="1296988" cy="360363"/>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pic>
        <p:nvPicPr>
          <p:cNvPr id="65545" name="Picture 8"/>
          <p:cNvPicPr>
            <a:picLocks noChangeAspect="1" noChangeArrowheads="1"/>
          </p:cNvPicPr>
          <p:nvPr/>
        </p:nvPicPr>
        <p:blipFill>
          <a:blip r:embed="rId4" cstate="print"/>
          <a:srcRect/>
          <a:stretch>
            <a:fillRect/>
          </a:stretch>
        </p:blipFill>
        <p:spPr bwMode="auto">
          <a:xfrm>
            <a:off x="3419475" y="2060575"/>
            <a:ext cx="2990850" cy="2266950"/>
          </a:xfrm>
          <a:prstGeom prst="rect">
            <a:avLst/>
          </a:prstGeom>
          <a:noFill/>
          <a:ln w="9525">
            <a:noFill/>
            <a:miter lim="800000"/>
            <a:headEnd/>
            <a:tailEnd/>
          </a:ln>
        </p:spPr>
      </p:pic>
      <p:sp>
        <p:nvSpPr>
          <p:cNvPr id="65546" name="Line 9"/>
          <p:cNvSpPr>
            <a:spLocks noChangeShapeType="1"/>
          </p:cNvSpPr>
          <p:nvPr/>
        </p:nvSpPr>
        <p:spPr bwMode="auto">
          <a:xfrm flipV="1">
            <a:off x="1258888" y="2492375"/>
            <a:ext cx="2520950" cy="73025"/>
          </a:xfrm>
          <a:prstGeom prst="line">
            <a:avLst/>
          </a:prstGeom>
          <a:noFill/>
          <a:ln w="9525">
            <a:solidFill>
              <a:schemeClr val="tx1"/>
            </a:solidFill>
            <a:round/>
            <a:headEnd/>
            <a:tailEnd type="triangle" w="med" len="med"/>
          </a:ln>
        </p:spPr>
        <p:txBody>
          <a:bodyPr/>
          <a:lstStyle/>
          <a:p>
            <a:endParaRPr lang="pl-PL"/>
          </a:p>
        </p:txBody>
      </p:sp>
      <p:sp>
        <p:nvSpPr>
          <p:cNvPr id="65547" name="Rectangle 10"/>
          <p:cNvSpPr>
            <a:spLocks noChangeArrowheads="1"/>
          </p:cNvSpPr>
          <p:nvPr/>
        </p:nvSpPr>
        <p:spPr bwMode="auto">
          <a:xfrm>
            <a:off x="3492500" y="2636838"/>
            <a:ext cx="2808288" cy="288925"/>
          </a:xfrm>
          <a:prstGeom prst="rect">
            <a:avLst/>
          </a:prstGeom>
          <a:solidFill>
            <a:srgbClr val="FFFF00">
              <a:alpha val="20000"/>
            </a:srgbClr>
          </a:solidFill>
          <a:ln w="9525">
            <a:solidFill>
              <a:schemeClr val="tx1"/>
            </a:solidFill>
            <a:miter lim="800000"/>
            <a:headEnd/>
            <a:tailEnd/>
          </a:ln>
        </p:spPr>
        <p:txBody>
          <a:bodyPr wrap="none" anchor="ctr"/>
          <a:lstStyle/>
          <a:p>
            <a:endParaRPr lang="pl-PL"/>
          </a:p>
        </p:txBody>
      </p:sp>
      <p:pic>
        <p:nvPicPr>
          <p:cNvPr id="65548" name="Picture 11"/>
          <p:cNvPicPr>
            <a:picLocks noChangeAspect="1" noChangeArrowheads="1"/>
          </p:cNvPicPr>
          <p:nvPr/>
        </p:nvPicPr>
        <p:blipFill>
          <a:blip r:embed="rId5" cstate="print"/>
          <a:srcRect/>
          <a:stretch>
            <a:fillRect/>
          </a:stretch>
        </p:blipFill>
        <p:spPr bwMode="auto">
          <a:xfrm>
            <a:off x="5003800" y="3284538"/>
            <a:ext cx="3830638" cy="2867025"/>
          </a:xfrm>
          <a:prstGeom prst="rect">
            <a:avLst/>
          </a:prstGeom>
          <a:noFill/>
          <a:ln w="9525">
            <a:noFill/>
            <a:miter lim="800000"/>
            <a:headEnd/>
            <a:tailEnd/>
          </a:ln>
        </p:spPr>
      </p:pic>
      <p:sp>
        <p:nvSpPr>
          <p:cNvPr id="65549" name="Line 12"/>
          <p:cNvSpPr>
            <a:spLocks noChangeShapeType="1"/>
          </p:cNvSpPr>
          <p:nvPr/>
        </p:nvSpPr>
        <p:spPr bwMode="auto">
          <a:xfrm>
            <a:off x="6300788" y="2781300"/>
            <a:ext cx="792162" cy="0"/>
          </a:xfrm>
          <a:prstGeom prst="line">
            <a:avLst/>
          </a:prstGeom>
          <a:noFill/>
          <a:ln w="9525">
            <a:solidFill>
              <a:schemeClr val="tx1"/>
            </a:solidFill>
            <a:round/>
            <a:headEnd/>
            <a:tailEnd/>
          </a:ln>
        </p:spPr>
        <p:txBody>
          <a:bodyPr/>
          <a:lstStyle/>
          <a:p>
            <a:endParaRPr lang="pl-PL"/>
          </a:p>
        </p:txBody>
      </p:sp>
      <p:sp>
        <p:nvSpPr>
          <p:cNvPr id="65550" name="Line 13"/>
          <p:cNvSpPr>
            <a:spLocks noChangeShapeType="1"/>
          </p:cNvSpPr>
          <p:nvPr/>
        </p:nvSpPr>
        <p:spPr bwMode="auto">
          <a:xfrm>
            <a:off x="7092950" y="2781300"/>
            <a:ext cx="0" cy="503238"/>
          </a:xfrm>
          <a:prstGeom prst="line">
            <a:avLst/>
          </a:prstGeom>
          <a:noFill/>
          <a:ln w="9525">
            <a:solidFill>
              <a:schemeClr val="tx1"/>
            </a:solidFill>
            <a:round/>
            <a:headEnd/>
            <a:tailEnd type="triangle" w="med" len="med"/>
          </a:ln>
        </p:spPr>
        <p:txBody>
          <a:bodyPr/>
          <a:lstStyle/>
          <a:p>
            <a:endParaRPr lang="pl-PL"/>
          </a:p>
        </p:txBody>
      </p:sp>
      <p:pic>
        <p:nvPicPr>
          <p:cNvPr id="65551" name="Picture 14"/>
          <p:cNvPicPr>
            <a:picLocks noChangeAspect="1" noChangeArrowheads="1"/>
          </p:cNvPicPr>
          <p:nvPr/>
        </p:nvPicPr>
        <p:blipFill>
          <a:blip r:embed="rId6" cstate="print"/>
          <a:srcRect/>
          <a:stretch>
            <a:fillRect/>
          </a:stretch>
        </p:blipFill>
        <p:spPr bwMode="auto">
          <a:xfrm>
            <a:off x="0" y="4016375"/>
            <a:ext cx="3779838" cy="2841625"/>
          </a:xfrm>
          <a:prstGeom prst="rect">
            <a:avLst/>
          </a:prstGeom>
          <a:noFill/>
          <a:ln w="9525">
            <a:noFill/>
            <a:miter lim="800000"/>
            <a:headEnd/>
            <a:tailEnd/>
          </a:ln>
        </p:spPr>
      </p:pic>
      <p:sp>
        <p:nvSpPr>
          <p:cNvPr id="65552" name="Line 15"/>
          <p:cNvSpPr>
            <a:spLocks noChangeShapeType="1"/>
          </p:cNvSpPr>
          <p:nvPr/>
        </p:nvSpPr>
        <p:spPr bwMode="auto">
          <a:xfrm flipH="1">
            <a:off x="3924300" y="4941888"/>
            <a:ext cx="935038" cy="503237"/>
          </a:xfrm>
          <a:prstGeom prst="line">
            <a:avLst/>
          </a:prstGeom>
          <a:noFill/>
          <a:ln w="9525">
            <a:solidFill>
              <a:schemeClr val="tx1"/>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Sekwencyjne pokrywanie</a:t>
            </a:r>
            <a:br>
              <a:rPr lang="pl-PL" dirty="0" smtClean="0"/>
            </a:br>
            <a:r>
              <a:rPr lang="en-US" sz="2400" dirty="0" smtClean="0">
                <a:solidFill>
                  <a:srgbClr val="006699"/>
                </a:solidFill>
                <a:effectLst>
                  <a:outerShdw blurRad="38100" dist="38100" dir="2700000" algn="tl">
                    <a:srgbClr val="000000">
                      <a:alpha val="43137"/>
                    </a:srgbClr>
                  </a:outerShdw>
                </a:effectLst>
              </a:rPr>
              <a:t>Covering algorithms</a:t>
            </a:r>
            <a:endParaRPr lang="pl-PL" dirty="0">
              <a:solidFill>
                <a:srgbClr val="006699"/>
              </a:solidFill>
              <a:effectLst>
                <a:outerShdw blurRad="38100" dist="38100" dir="2700000" algn="tl">
                  <a:srgbClr val="000000">
                    <a:alpha val="43137"/>
                  </a:srgbClr>
                </a:outerShdw>
              </a:effectLst>
            </a:endParaRP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5" name="TextBox 2"/>
          <p:cNvSpPr txBox="1">
            <a:spLocks noGrp="1"/>
          </p:cNvSpPr>
          <p:nvPr>
            <p:ph idx="1"/>
          </p:nvPr>
        </p:nvSpPr>
        <p:spPr>
          <a:xfrm>
            <a:off x="467544" y="1124744"/>
            <a:ext cx="8229600" cy="2418332"/>
          </a:xfrm>
          <a:prstGeom prst="rect">
            <a:avLst/>
          </a:prstGeom>
          <a:noFill/>
          <a:ln>
            <a:noFill/>
          </a:ln>
        </p:spPr>
        <p:txBody>
          <a:bodyPr vert="horz" wrap="square" lIns="90360" tIns="44280" rIns="90360" bIns="44280" anchor="t" anchorCtr="0" compatLnSpc="0">
            <a:spAutoFit/>
          </a:bodyPr>
          <a:lstStyle/>
          <a:p>
            <a:pPr marL="342900" marR="0" lvl="0" indent="-342900" algn="l" rtl="0" hangingPunct="0">
              <a:lnSpc>
                <a:spcPct val="9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smtClean="0">
                <a:ln>
                  <a:noFill/>
                </a:ln>
                <a:solidFill>
                  <a:srgbClr val="000000"/>
                </a:solidFill>
                <a:ea typeface="Gothic" pitchFamily="2"/>
                <a:cs typeface="Lucidasans" pitchFamily="2"/>
              </a:rPr>
              <a:t>Instead</a:t>
            </a:r>
            <a:r>
              <a:rPr lang="en-US" sz="2400" b="0" i="0" u="none" strike="noStrike" baseline="0" dirty="0">
                <a:ln>
                  <a:noFill/>
                </a:ln>
                <a:solidFill>
                  <a:srgbClr val="000000"/>
                </a:solidFill>
                <a:ea typeface="Gothic" pitchFamily="2"/>
                <a:cs typeface="Lucidasans" pitchFamily="2"/>
              </a:rPr>
              <a:t>, </a:t>
            </a:r>
            <a:r>
              <a:rPr lang="en-US" sz="2400" b="0" i="0" u="none" strike="noStrike" baseline="0" dirty="0" smtClean="0">
                <a:ln>
                  <a:noFill/>
                </a:ln>
                <a:solidFill>
                  <a:srgbClr val="000000"/>
                </a:solidFill>
                <a:ea typeface="Gothic" pitchFamily="2"/>
                <a:cs typeface="Lucidasans" pitchFamily="2"/>
              </a:rPr>
              <a:t>we can </a:t>
            </a:r>
            <a:r>
              <a:rPr lang="en-US" sz="2400" b="0" i="0" u="none" strike="noStrike" baseline="0" dirty="0">
                <a:ln>
                  <a:noFill/>
                </a:ln>
                <a:solidFill>
                  <a:srgbClr val="000000"/>
                </a:solidFill>
                <a:ea typeface="Gothic" pitchFamily="2"/>
                <a:cs typeface="Lucidasans" pitchFamily="2"/>
              </a:rPr>
              <a:t>generate rule set directly</a:t>
            </a:r>
          </a:p>
          <a:p>
            <a:pPr marL="800100" lvl="2" indent="-342900" hangingPunct="0">
              <a:lnSpc>
                <a:spcPct val="90000"/>
              </a:lnSpc>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smtClean="0">
                <a:solidFill>
                  <a:srgbClr val="000000"/>
                </a:solidFill>
                <a:ea typeface="Gothic" pitchFamily="2"/>
                <a:cs typeface="Lucidasans" pitchFamily="2"/>
              </a:rPr>
              <a:t>One approach: f</a:t>
            </a:r>
            <a:r>
              <a:rPr lang="en-US" sz="2000" b="0" i="0" u="none" strike="noStrike" baseline="0" dirty="0" smtClean="0">
                <a:ln>
                  <a:noFill/>
                </a:ln>
                <a:solidFill>
                  <a:srgbClr val="000000"/>
                </a:solidFill>
                <a:ea typeface="Gothic" pitchFamily="2"/>
                <a:cs typeface="Lucidasans" pitchFamily="2"/>
              </a:rPr>
              <a:t>or </a:t>
            </a:r>
            <a:r>
              <a:rPr lang="en-US" sz="2000" b="0" i="0" u="none" strike="noStrike" baseline="0" dirty="0">
                <a:ln>
                  <a:noFill/>
                </a:ln>
                <a:solidFill>
                  <a:srgbClr val="000000"/>
                </a:solidFill>
                <a:ea typeface="Gothic" pitchFamily="2"/>
                <a:cs typeface="Lucidasans" pitchFamily="2"/>
              </a:rPr>
              <a:t>each class in </a:t>
            </a:r>
            <a:r>
              <a:rPr lang="en-US" sz="2000" b="0" i="0" u="none" strike="noStrike" baseline="0" dirty="0" smtClean="0">
                <a:ln>
                  <a:noFill/>
                </a:ln>
                <a:solidFill>
                  <a:srgbClr val="000000"/>
                </a:solidFill>
                <a:ea typeface="Gothic" pitchFamily="2"/>
                <a:cs typeface="Lucidasans" pitchFamily="2"/>
              </a:rPr>
              <a:t>turn, </a:t>
            </a:r>
            <a:r>
              <a:rPr lang="en-US" sz="2000" b="0" i="0" u="none" strike="noStrike" baseline="0" dirty="0">
                <a:ln>
                  <a:noFill/>
                </a:ln>
                <a:solidFill>
                  <a:srgbClr val="000000"/>
                </a:solidFill>
                <a:ea typeface="Gothic" pitchFamily="2"/>
                <a:cs typeface="Lucidasans" pitchFamily="2"/>
              </a:rPr>
              <a:t>find rule set that covers all instances in it</a:t>
            </a:r>
            <a:br>
              <a:rPr lang="en-US" sz="2000" b="0" i="0" u="none" strike="noStrike" baseline="0" dirty="0">
                <a:ln>
                  <a:noFill/>
                </a:ln>
                <a:solidFill>
                  <a:srgbClr val="000000"/>
                </a:solidFill>
                <a:ea typeface="Gothic" pitchFamily="2"/>
                <a:cs typeface="Lucidasans" pitchFamily="2"/>
              </a:rPr>
            </a:br>
            <a:r>
              <a:rPr lang="en-US" sz="2000" b="0" i="0" u="none" strike="noStrike" baseline="0" dirty="0">
                <a:ln>
                  <a:noFill/>
                </a:ln>
                <a:solidFill>
                  <a:srgbClr val="000000"/>
                </a:solidFill>
                <a:ea typeface="Gothic" pitchFamily="2"/>
                <a:cs typeface="Lucidasans" pitchFamily="2"/>
              </a:rPr>
              <a:t>(excluding instances not in the class)</a:t>
            </a:r>
          </a:p>
          <a:p>
            <a:pPr marL="342900" marR="0" lvl="0" indent="-342900" algn="l" rtl="0" hangingPunct="0">
              <a:lnSpc>
                <a:spcPct val="9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ea typeface="Gothic" pitchFamily="2"/>
                <a:cs typeface="Lucidasans" pitchFamily="2"/>
              </a:rPr>
              <a:t>Called a </a:t>
            </a:r>
            <a:r>
              <a:rPr lang="en-US" sz="2400" b="0" i="1" u="none" strike="noStrike" baseline="0" dirty="0">
                <a:ln>
                  <a:noFill/>
                </a:ln>
                <a:solidFill>
                  <a:srgbClr val="000000"/>
                </a:solidFill>
                <a:ea typeface="Gothic" pitchFamily="2"/>
                <a:cs typeface="Lucidasans" pitchFamily="2"/>
              </a:rPr>
              <a:t>covering</a:t>
            </a:r>
            <a:r>
              <a:rPr lang="en-US" sz="2400" b="0" i="0" u="none" strike="noStrike" baseline="0" dirty="0">
                <a:ln>
                  <a:noFill/>
                </a:ln>
                <a:solidFill>
                  <a:srgbClr val="000000"/>
                </a:solidFill>
                <a:ea typeface="Gothic" pitchFamily="2"/>
                <a:cs typeface="Lucidasans" pitchFamily="2"/>
              </a:rPr>
              <a:t> approach:</a:t>
            </a:r>
          </a:p>
          <a:p>
            <a:pPr marL="800100" lvl="2" indent="-342900" hangingPunct="0">
              <a:lnSpc>
                <a:spcPct val="90000"/>
              </a:lnSpc>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a:solidFill>
                  <a:srgbClr val="000000"/>
                </a:solidFill>
                <a:ea typeface="Gothic" pitchFamily="2"/>
                <a:cs typeface="Lucidasans" pitchFamily="2"/>
              </a:rPr>
              <a:t>A</a:t>
            </a:r>
            <a:r>
              <a:rPr lang="en-US" sz="2000" b="0" i="0" u="none" strike="noStrike" baseline="0" dirty="0" smtClean="0">
                <a:ln>
                  <a:noFill/>
                </a:ln>
                <a:solidFill>
                  <a:srgbClr val="000000"/>
                </a:solidFill>
                <a:ea typeface="Gothic" pitchFamily="2"/>
                <a:cs typeface="Lucidasans" pitchFamily="2"/>
              </a:rPr>
              <a:t>t </a:t>
            </a:r>
            <a:r>
              <a:rPr lang="en-US" sz="2000" b="0" i="0" u="none" strike="noStrike" baseline="0" dirty="0">
                <a:ln>
                  <a:noFill/>
                </a:ln>
                <a:solidFill>
                  <a:srgbClr val="000000"/>
                </a:solidFill>
                <a:ea typeface="Gothic" pitchFamily="2"/>
                <a:cs typeface="Lucidasans" pitchFamily="2"/>
              </a:rPr>
              <a:t>each stage </a:t>
            </a:r>
            <a:r>
              <a:rPr lang="en-US" sz="2000" b="0" i="0" u="none" strike="noStrike" baseline="0" dirty="0" smtClean="0">
                <a:ln>
                  <a:noFill/>
                </a:ln>
                <a:solidFill>
                  <a:srgbClr val="000000"/>
                </a:solidFill>
                <a:ea typeface="Gothic" pitchFamily="2"/>
                <a:cs typeface="Lucidasans" pitchFamily="2"/>
              </a:rPr>
              <a:t>of the algorithm, a </a:t>
            </a:r>
            <a:r>
              <a:rPr lang="en-US" sz="2000" b="0" i="0" u="none" strike="noStrike" baseline="0" dirty="0">
                <a:ln>
                  <a:noFill/>
                </a:ln>
                <a:solidFill>
                  <a:srgbClr val="000000"/>
                </a:solidFill>
                <a:ea typeface="Gothic" pitchFamily="2"/>
                <a:cs typeface="Lucidasans" pitchFamily="2"/>
              </a:rPr>
              <a:t>rule is identified that “covers” some of the instances</a:t>
            </a:r>
          </a:p>
        </p:txBody>
      </p:sp>
      <p:grpSp>
        <p:nvGrpSpPr>
          <p:cNvPr id="12" name="Group 9"/>
          <p:cNvGrpSpPr/>
          <p:nvPr/>
        </p:nvGrpSpPr>
        <p:grpSpPr>
          <a:xfrm>
            <a:off x="5271159" y="5532479"/>
            <a:ext cx="3429000" cy="639721"/>
            <a:chOff x="5181480" y="2895479"/>
            <a:chExt cx="3429000" cy="639721"/>
          </a:xfrm>
        </p:grpSpPr>
        <p:sp>
          <p:nvSpPr>
            <p:cNvPr id="13" name="Freeform 10"/>
            <p:cNvSpPr/>
            <p:nvPr/>
          </p:nvSpPr>
          <p:spPr>
            <a:xfrm>
              <a:off x="5181480" y="2895479"/>
              <a:ext cx="3429000" cy="639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noAutofit/>
            </a:bodyPr>
            <a:lstStyle/>
            <a:p>
              <a:pPr marL="385560" marR="0" lvl="0" indent="-385560" algn="l" rtl="0" hangingPunct="0">
                <a:lnSpc>
                  <a:spcPct val="100000"/>
                </a:lnSpc>
                <a:spcBef>
                  <a:spcPts val="448"/>
                </a:spcBef>
                <a:spcAft>
                  <a:spcPts val="0"/>
                </a:spcAft>
                <a:buNone/>
                <a:tabLst>
                  <a:tab pos="385560" algn="l"/>
                  <a:tab pos="1299960" algn="l"/>
                  <a:tab pos="2214360" algn="l"/>
                  <a:tab pos="3128759" algn="l"/>
                  <a:tab pos="4043160" algn="l"/>
                  <a:tab pos="4957560" algn="l"/>
                  <a:tab pos="5871959" algn="l"/>
                  <a:tab pos="6786359" algn="l"/>
                  <a:tab pos="7700760" algn="l"/>
                  <a:tab pos="8615160" algn="l"/>
                  <a:tab pos="9529560" algn="l"/>
                  <a:tab pos="10443960" algn="l"/>
                </a:tabLst>
              </a:pPr>
              <a:endParaRPr lang="en-US" sz="1400" b="1" i="0" u="none" strike="noStrike" baseline="0" dirty="0">
                <a:ln>
                  <a:noFill/>
                </a:ln>
                <a:solidFill>
                  <a:srgbClr val="008000"/>
                </a:solidFill>
                <a:latin typeface="Courier New" pitchFamily="49" charset="0"/>
                <a:ea typeface="Gothic" pitchFamily="2"/>
                <a:cs typeface="Courier New" pitchFamily="49" charset="0"/>
              </a:endParaRPr>
            </a:p>
          </p:txBody>
        </p:sp>
        <p:sp>
          <p:nvSpPr>
            <p:cNvPr id="14" name="Straight Connector 11"/>
            <p:cNvSpPr/>
            <p:nvPr/>
          </p:nvSpPr>
          <p:spPr>
            <a:xfrm>
              <a:off x="5181480" y="2895479"/>
              <a:ext cx="3429000" cy="0"/>
            </a:xfrm>
            <a:prstGeom prst="line">
              <a:avLst/>
            </a:prstGeom>
            <a:no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b="0" i="0" u="none" strike="noStrike" baseline="0">
                <a:ln>
                  <a:noFill/>
                </a:ln>
                <a:solidFill>
                  <a:srgbClr val="00DCFF"/>
                </a:solidFill>
                <a:latin typeface="Courier New" pitchFamily="49" charset="0"/>
                <a:ea typeface="Gothic" pitchFamily="2"/>
                <a:cs typeface="Courier New" pitchFamily="49" charset="0"/>
              </a:endParaRPr>
            </a:p>
          </p:txBody>
        </p:sp>
        <p:sp>
          <p:nvSpPr>
            <p:cNvPr id="15" name="Straight Connector 12"/>
            <p:cNvSpPr/>
            <p:nvPr/>
          </p:nvSpPr>
          <p:spPr>
            <a:xfrm>
              <a:off x="5181480" y="3535200"/>
              <a:ext cx="3429000" cy="0"/>
            </a:xfrm>
            <a:prstGeom prst="line">
              <a:avLst/>
            </a:prstGeom>
            <a:no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b="0" i="0" u="none" strike="noStrike" baseline="0">
                <a:ln>
                  <a:noFill/>
                </a:ln>
                <a:solidFill>
                  <a:srgbClr val="00DCFF"/>
                </a:solidFill>
                <a:latin typeface="Courier New" pitchFamily="49" charset="0"/>
                <a:ea typeface="Gothic" pitchFamily="2"/>
                <a:cs typeface="Courier New" pitchFamily="49" charset="0"/>
              </a:endParaRPr>
            </a:p>
          </p:txBody>
        </p:sp>
        <p:sp>
          <p:nvSpPr>
            <p:cNvPr id="16" name="Straight Connector 13"/>
            <p:cNvSpPr/>
            <p:nvPr/>
          </p:nvSpPr>
          <p:spPr>
            <a:xfrm>
              <a:off x="5181480" y="2895479"/>
              <a:ext cx="0" cy="639721"/>
            </a:xfrm>
            <a:prstGeom prst="line">
              <a:avLst/>
            </a:prstGeom>
            <a:no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b="0" i="0" u="none" strike="noStrike" baseline="0">
                <a:ln>
                  <a:noFill/>
                </a:ln>
                <a:solidFill>
                  <a:srgbClr val="00DCFF"/>
                </a:solidFill>
                <a:latin typeface="Courier New" pitchFamily="49" charset="0"/>
                <a:ea typeface="Gothic" pitchFamily="2"/>
                <a:cs typeface="Courier New" pitchFamily="49" charset="0"/>
              </a:endParaRPr>
            </a:p>
          </p:txBody>
        </p:sp>
        <p:sp>
          <p:nvSpPr>
            <p:cNvPr id="17" name="Straight Connector 14"/>
            <p:cNvSpPr/>
            <p:nvPr/>
          </p:nvSpPr>
          <p:spPr>
            <a:xfrm>
              <a:off x="8610480" y="2895479"/>
              <a:ext cx="0" cy="639721"/>
            </a:xfrm>
            <a:prstGeom prst="line">
              <a:avLst/>
            </a:prstGeom>
            <a:noFill/>
            <a:ln>
              <a:noFill/>
              <a:prstDash val="solid"/>
            </a:ln>
          </p:spPr>
          <p:txBody>
            <a:bodyPr vert="horz" wrap="square" lIns="90000" tIns="46800" rIns="90000" bIns="46800" anchor="t" anchorCtr="0" compatLnSpc="0">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b="0" i="0" u="none" strike="noStrike" baseline="0">
                <a:ln>
                  <a:noFill/>
                </a:ln>
                <a:solidFill>
                  <a:srgbClr val="00DCFF"/>
                </a:solidFill>
                <a:latin typeface="Courier New" pitchFamily="49" charset="0"/>
                <a:ea typeface="Gothic" pitchFamily="2"/>
                <a:cs typeface="Courier New" pitchFamily="49" charset="0"/>
              </a:endParaRPr>
            </a:p>
          </p:txBody>
        </p:sp>
      </p:grpSp>
      <p:pic>
        <p:nvPicPr>
          <p:cNvPr id="24" name="Picture 34"/>
          <p:cNvPicPr>
            <a:picLocks noChangeAspect="1"/>
          </p:cNvPicPr>
          <p:nvPr/>
        </p:nvPicPr>
        <p:blipFill>
          <a:blip r:embed="rId2" cstate="print"/>
          <a:stretch>
            <a:fillRect/>
          </a:stretch>
        </p:blipFill>
        <p:spPr>
          <a:xfrm>
            <a:off x="827584" y="3717032"/>
            <a:ext cx="7506772" cy="1871893"/>
          </a:xfrm>
          <a:prstGeom prst="rect">
            <a:avLst/>
          </a:prstGeom>
        </p:spPr>
      </p:pic>
      <p:sp>
        <p:nvSpPr>
          <p:cNvPr id="25" name="Prostokąt 24"/>
          <p:cNvSpPr/>
          <p:nvPr/>
        </p:nvSpPr>
        <p:spPr>
          <a:xfrm>
            <a:off x="5508104" y="5733256"/>
            <a:ext cx="3384376" cy="646331"/>
          </a:xfrm>
          <a:prstGeom prst="rect">
            <a:avLst/>
          </a:prstGeom>
        </p:spPr>
        <p:txBody>
          <a:bodyPr wrap="square">
            <a:spAutoFit/>
          </a:bodyPr>
          <a:lstStyle/>
          <a:p>
            <a:pPr marL="385560" lvl="0" indent="-385560" hangingPunct="0">
              <a:spcBef>
                <a:spcPts val="448"/>
              </a:spcBef>
              <a:spcAft>
                <a:spcPts val="0"/>
              </a:spcAft>
              <a:tabLst>
                <a:tab pos="385560" algn="l"/>
                <a:tab pos="1299960" algn="l"/>
                <a:tab pos="2214360" algn="l"/>
                <a:tab pos="3128759" algn="l"/>
                <a:tab pos="4043160" algn="l"/>
                <a:tab pos="4957560" algn="l"/>
                <a:tab pos="5871959" algn="l"/>
                <a:tab pos="6786359" algn="l"/>
                <a:tab pos="7700760" algn="l"/>
                <a:tab pos="8615160" algn="l"/>
                <a:tab pos="9529560" algn="l"/>
                <a:tab pos="10443960" algn="l"/>
              </a:tabLst>
            </a:pPr>
            <a:r>
              <a:rPr lang="en-US" b="1" dirty="0" smtClean="0">
                <a:solidFill>
                  <a:srgbClr val="006699"/>
                </a:solidFill>
                <a:latin typeface="Courier New" pitchFamily="49" charset="0"/>
                <a:ea typeface="Gothic" pitchFamily="2"/>
                <a:cs typeface="Courier New" pitchFamily="49" charset="0"/>
              </a:rPr>
              <a:t>If x &gt; 1.2 and y &gt; 2.6</a:t>
            </a:r>
            <a:br>
              <a:rPr lang="en-US" b="1" dirty="0" smtClean="0">
                <a:solidFill>
                  <a:srgbClr val="006699"/>
                </a:solidFill>
                <a:latin typeface="Courier New" pitchFamily="49" charset="0"/>
                <a:ea typeface="Gothic" pitchFamily="2"/>
                <a:cs typeface="Courier New" pitchFamily="49" charset="0"/>
              </a:rPr>
            </a:br>
            <a:r>
              <a:rPr lang="en-US" b="1" dirty="0" smtClean="0">
                <a:solidFill>
                  <a:srgbClr val="006699"/>
                </a:solidFill>
                <a:latin typeface="Courier New" pitchFamily="49" charset="0"/>
                <a:ea typeface="Gothic" pitchFamily="2"/>
                <a:cs typeface="Courier New" pitchFamily="49" charset="0"/>
              </a:rPr>
              <a:t>then class = a</a:t>
            </a:r>
            <a:endParaRPr lang="en-US" b="1" dirty="0">
              <a:solidFill>
                <a:srgbClr val="006699"/>
              </a:solidFill>
              <a:latin typeface="Courier New" pitchFamily="49" charset="0"/>
              <a:ea typeface="Gothic" pitchFamily="2"/>
              <a:cs typeface="Courier New" pitchFamily="49"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przybliżone rozwiązywanie problemu pokrycia</a:t>
            </a:r>
            <a:endParaRPr lang="pl-PL" dirty="0"/>
          </a:p>
        </p:txBody>
      </p:sp>
      <p:pic>
        <p:nvPicPr>
          <p:cNvPr id="126979" name="Picture 3"/>
          <p:cNvPicPr>
            <a:picLocks noChangeAspect="1" noChangeArrowheads="1"/>
          </p:cNvPicPr>
          <p:nvPr/>
        </p:nvPicPr>
        <p:blipFill>
          <a:blip r:embed="rId2" cstate="print"/>
          <a:srcRect/>
          <a:stretch>
            <a:fillRect/>
          </a:stretch>
        </p:blipFill>
        <p:spPr bwMode="auto">
          <a:xfrm>
            <a:off x="323528" y="3356992"/>
            <a:ext cx="5086350" cy="3133725"/>
          </a:xfrm>
          <a:prstGeom prst="rect">
            <a:avLst/>
          </a:prstGeom>
          <a:noFill/>
          <a:ln w="9525">
            <a:noFill/>
            <a:miter lim="800000"/>
            <a:headEnd/>
            <a:tailEnd/>
          </a:ln>
        </p:spPr>
      </p:pic>
      <p:pic>
        <p:nvPicPr>
          <p:cNvPr id="126982" name="Picture 6" descr="http://edu.pjwstk.edu.pl/wyklady/adn/scb/wyklad11/przykl_schemat.png"/>
          <p:cNvPicPr>
            <a:picLocks noChangeAspect="1" noChangeArrowheads="1"/>
          </p:cNvPicPr>
          <p:nvPr/>
        </p:nvPicPr>
        <p:blipFill>
          <a:blip r:embed="rId3" cstate="print"/>
          <a:srcRect/>
          <a:stretch>
            <a:fillRect/>
          </a:stretch>
        </p:blipFill>
        <p:spPr bwMode="auto">
          <a:xfrm>
            <a:off x="5543550" y="2060848"/>
            <a:ext cx="3600450" cy="4476751"/>
          </a:xfrm>
          <a:prstGeom prst="rect">
            <a:avLst/>
          </a:prstGeom>
          <a:noFill/>
        </p:spPr>
      </p:pic>
      <p:sp>
        <p:nvSpPr>
          <p:cNvPr id="8" name="Prostokąt 7"/>
          <p:cNvSpPr/>
          <p:nvPr/>
        </p:nvSpPr>
        <p:spPr>
          <a:xfrm>
            <a:off x="395536" y="2348880"/>
            <a:ext cx="4572000" cy="646331"/>
          </a:xfrm>
          <a:prstGeom prst="rect">
            <a:avLst/>
          </a:prstGeom>
        </p:spPr>
        <p:txBody>
          <a:bodyPr>
            <a:spAutoFit/>
          </a:bodyPr>
          <a:lstStyle/>
          <a:p>
            <a:r>
              <a:rPr lang="pl-PL" dirty="0" smtClean="0">
                <a:latin typeface="Calibri Light" pitchFamily="34" charset="0"/>
              </a:rPr>
              <a:t>Algorytm </a:t>
            </a:r>
            <a:r>
              <a:rPr lang="pl-PL" b="1" dirty="0" smtClean="0">
                <a:solidFill>
                  <a:srgbClr val="FF0000"/>
                </a:solidFill>
                <a:latin typeface="Calibri Light" pitchFamily="34" charset="0"/>
              </a:rPr>
              <a:t>AQ</a:t>
            </a:r>
            <a:r>
              <a:rPr lang="pl-PL" dirty="0" smtClean="0">
                <a:latin typeface="Calibri Light" pitchFamily="34" charset="0"/>
              </a:rPr>
              <a:t>: (1969) oparty jest na pokrywaniu sekwencyjnym</a:t>
            </a:r>
            <a:endParaRPr lang="pl-PL" dirty="0">
              <a:latin typeface="Calibri Light" pitchFamily="34" charset="0"/>
            </a:endParaRPr>
          </a:p>
        </p:txBody>
      </p:sp>
      <p:sp>
        <p:nvSpPr>
          <p:cNvPr id="9" name="Podtytuł 2"/>
          <p:cNvSpPr txBox="1">
            <a:spLocks/>
          </p:cNvSpPr>
          <p:nvPr/>
        </p:nvSpPr>
        <p:spPr bwMode="auto">
          <a:xfrm>
            <a:off x="251520" y="1052736"/>
            <a:ext cx="8676456" cy="936104"/>
          </a:xfrm>
          <a:prstGeom prst="roundRect">
            <a:avLst/>
          </a:prstGeom>
          <a:solidFill>
            <a:srgbClr val="9999FF">
              <a:alpha val="30196"/>
            </a:srgbClr>
          </a:solidFill>
          <a:ln w="9525" cap="flat" cmpd="sng" algn="ctr">
            <a:solidFill>
              <a:schemeClr val="dk1">
                <a:shade val="95000"/>
                <a:satMod val="105000"/>
              </a:schemeClr>
            </a:solidFill>
            <a:prstDash val="solid"/>
            <a:miter lim="800000"/>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normAutofit fontScale="70000" lnSpcReduction="20000"/>
          </a:bodyPr>
          <a:lstStyle/>
          <a:p>
            <a:pPr marL="4763" marR="0" lvl="0" indent="-4763"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800" b="0" i="0" u="none" strike="noStrike" kern="0" cap="none" spc="0" normalizeH="0" baseline="0" noProof="0" smtClean="0">
                <a:ln>
                  <a:noFill/>
                </a:ln>
                <a:solidFill>
                  <a:schemeClr val="dk1"/>
                </a:solidFill>
                <a:effectLst/>
                <a:uLnTx/>
                <a:uFillTx/>
                <a:latin typeface="Calibri Light" pitchFamily="34" charset="0"/>
                <a:ea typeface="+mn-ea"/>
                <a:cs typeface="+mn-cs"/>
              </a:rPr>
              <a:t>Ryszard </a:t>
            </a:r>
            <a:r>
              <a:rPr kumimoji="0" lang="en-US" sz="2800" b="0" i="0" u="none" strike="noStrike" kern="0" cap="none" spc="0" normalizeH="0" baseline="0" noProof="0" smtClean="0">
                <a:ln>
                  <a:noFill/>
                </a:ln>
                <a:solidFill>
                  <a:schemeClr val="dk1"/>
                </a:solidFill>
                <a:effectLst/>
                <a:uLnTx/>
                <a:uFillTx/>
                <a:latin typeface="Calibri Light" pitchFamily="34" charset="0"/>
                <a:ea typeface="+mn-ea"/>
                <a:cs typeface="+mn-cs"/>
              </a:rPr>
              <a:t>Michalsk</a:t>
            </a:r>
            <a:r>
              <a:rPr kumimoji="0" lang="pl-PL" sz="2800" b="0" i="0" u="none" strike="noStrike" kern="0" cap="none" spc="0" normalizeH="0" baseline="0" noProof="0" smtClean="0">
                <a:ln>
                  <a:noFill/>
                </a:ln>
                <a:solidFill>
                  <a:schemeClr val="dk1"/>
                </a:solidFill>
                <a:effectLst/>
                <a:uLnTx/>
                <a:uFillTx/>
                <a:latin typeface="Calibri Light" pitchFamily="34" charset="0"/>
                <a:ea typeface="+mn-ea"/>
                <a:cs typeface="+mn-cs"/>
              </a:rPr>
              <a:t>i: założyciel i wieloletni dyrektor Laboratorium Uczenia Maszynowego na Uniwersytecie im. George’a Masona w USA, współpracownik zagraniczny Instytutu Informatyki PAN.</a:t>
            </a:r>
            <a:endParaRPr kumimoji="0" lang="pl-PL" sz="2800" b="0" i="0" u="none" strike="noStrike" kern="0" cap="none" spc="0" normalizeH="0" baseline="0" noProof="0" dirty="0">
              <a:ln>
                <a:noFill/>
              </a:ln>
              <a:solidFill>
                <a:schemeClr val="dk1"/>
              </a:solidFill>
              <a:effectLst/>
              <a:uLnTx/>
              <a:uFillTx/>
              <a:latin typeface="Calibri Light" pitchFamily="34" charset="0"/>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755576" y="0"/>
            <a:ext cx="7543800" cy="977901"/>
          </a:xfrm>
        </p:spPr>
        <p:txBody>
          <a:bodyPr wrap="square" lIns="90360" tIns="44280" rIns="90360" bIns="44280" anchorCtr="0">
            <a:normAutofit/>
          </a:bodyPr>
          <a:lstStyle/>
          <a:p>
            <a:pPr lvl="0"/>
            <a:r>
              <a:rPr lang="en-US" sz="3600" dirty="0"/>
              <a:t>Rules vs. trees</a:t>
            </a:r>
          </a:p>
        </p:txBody>
      </p:sp>
      <p:sp>
        <p:nvSpPr>
          <p:cNvPr id="4" name="TextBox 3"/>
          <p:cNvSpPr txBox="1"/>
          <p:nvPr/>
        </p:nvSpPr>
        <p:spPr>
          <a:xfrm>
            <a:off x="395536" y="1196752"/>
            <a:ext cx="4818353" cy="3624367"/>
          </a:xfrm>
          <a:prstGeom prst="rect">
            <a:avLst/>
          </a:prstGeom>
          <a:noFill/>
          <a:ln>
            <a:noFill/>
          </a:ln>
        </p:spPr>
        <p:txBody>
          <a:bodyPr vert="horz" wrap="square" lIns="90360" tIns="44280" rIns="90360" bIns="44280" anchor="t" anchorCtr="0" compatLnSpc="0">
            <a:spAutoFit/>
          </a:bodyPr>
          <a:lstStyle/>
          <a:p>
            <a:pPr marL="457200" marR="0" lvl="0" indent="-457200" algn="l" rtl="0" hangingPunct="0">
              <a:lnSpc>
                <a:spcPct val="90000"/>
              </a:lnSpc>
              <a:spcBef>
                <a:spcPts val="598"/>
              </a:spcBef>
              <a:spcAft>
                <a:spcPts val="0"/>
              </a:spcAft>
              <a:buClr>
                <a:schemeClr val="tx1"/>
              </a:buClr>
              <a:buSzPct val="100000"/>
              <a:buFont typeface="Arial"/>
              <a:buChar char="•"/>
              <a:tabLst>
                <a:tab pos="457200" algn="l"/>
                <a:tab pos="914400" algn="l"/>
                <a:tab pos="1828799" algn="l"/>
                <a:tab pos="2743200" algn="l"/>
                <a:tab pos="3657600" algn="l"/>
                <a:tab pos="4572000" algn="l"/>
                <a:tab pos="5486400" algn="l"/>
                <a:tab pos="6400800" algn="l"/>
                <a:tab pos="7315200" algn="l"/>
                <a:tab pos="8229600" algn="l"/>
                <a:tab pos="9144000" algn="l"/>
                <a:tab pos="10058400" algn="l"/>
              </a:tabLst>
            </a:pPr>
            <a:r>
              <a:rPr lang="pl-PL" sz="2400" b="0" i="0" u="none" strike="noStrike" baseline="0" dirty="0" smtClean="0">
                <a:ln>
                  <a:noFill/>
                </a:ln>
                <a:solidFill>
                  <a:srgbClr val="000000"/>
                </a:solidFill>
                <a:latin typeface="Calibri Light" pitchFamily="34" charset="0"/>
                <a:ea typeface="Gothic" pitchFamily="2"/>
                <a:cs typeface="Lucidasans" pitchFamily="2"/>
              </a:rPr>
              <a:t>Z </a:t>
            </a:r>
            <a:r>
              <a:rPr lang="pl-PL" sz="2400" dirty="0" smtClean="0">
                <a:solidFill>
                  <a:srgbClr val="000000"/>
                </a:solidFill>
                <a:latin typeface="Calibri Light" pitchFamily="34" charset="0"/>
                <a:ea typeface="Gothic" pitchFamily="2"/>
                <a:cs typeface="Lucidasans" pitchFamily="2"/>
              </a:rPr>
              <a:t>drzewa zawsze można utworzyć</a:t>
            </a:r>
            <a:br>
              <a:rPr lang="pl-PL" sz="2400" dirty="0" smtClean="0">
                <a:solidFill>
                  <a:srgbClr val="000000"/>
                </a:solidFill>
                <a:latin typeface="Calibri Light" pitchFamily="34" charset="0"/>
                <a:ea typeface="Gothic" pitchFamily="2"/>
                <a:cs typeface="Lucidasans" pitchFamily="2"/>
              </a:rPr>
            </a:br>
            <a:r>
              <a:rPr lang="pl-PL" sz="2400" dirty="0" smtClean="0">
                <a:solidFill>
                  <a:srgbClr val="000000"/>
                </a:solidFill>
                <a:latin typeface="Calibri Light" pitchFamily="34" charset="0"/>
                <a:ea typeface="Gothic" pitchFamily="2"/>
                <a:cs typeface="Lucidasans" pitchFamily="2"/>
              </a:rPr>
              <a:t>zestaw reguł</a:t>
            </a:r>
            <a:endParaRPr lang="en-US" sz="2400" b="0" i="0" u="none" strike="noStrike" baseline="0" dirty="0">
              <a:ln>
                <a:noFill/>
              </a:ln>
              <a:solidFill>
                <a:srgbClr val="000000"/>
              </a:solidFill>
              <a:latin typeface="Calibri Light" pitchFamily="34" charset="0"/>
              <a:ea typeface="Gothic" pitchFamily="2"/>
              <a:cs typeface="Lucidasans" pitchFamily="2"/>
            </a:endParaRPr>
          </a:p>
          <a:p>
            <a:pPr marL="342900" lvl="0" indent="-342900" hangingPunct="0">
              <a:lnSpc>
                <a:spcPct val="9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400" dirty="0" smtClean="0">
                <a:solidFill>
                  <a:srgbClr val="000000"/>
                </a:solidFill>
                <a:latin typeface="Calibri Light" pitchFamily="34" charset="0"/>
                <a:ea typeface="Gothic" pitchFamily="2"/>
                <a:cs typeface="Lucidasans" pitchFamily="2"/>
              </a:rPr>
              <a:t>zestawy reguł mogą być bardziej przejrzyste, gdy drzewa decyzyjne podlegają replikowanym poddrzewom</a:t>
            </a:r>
          </a:p>
          <a:p>
            <a:pPr marL="342900" lvl="0" indent="-342900" hangingPunct="0">
              <a:lnSpc>
                <a:spcPct val="90000"/>
              </a:lnSpc>
              <a:spcBef>
                <a:spcPts val="59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pl-PL" sz="2400" b="0" i="0" u="none" strike="noStrike" baseline="0" dirty="0" smtClean="0">
                <a:ln>
                  <a:noFill/>
                </a:ln>
                <a:solidFill>
                  <a:srgbClr val="000000"/>
                </a:solidFill>
                <a:latin typeface="Calibri Light" pitchFamily="34" charset="0"/>
                <a:ea typeface="Gothic" pitchFamily="2"/>
                <a:cs typeface="Lucidasans" pitchFamily="2"/>
              </a:rPr>
              <a:t>dla problemów wieloklasowych drzewa analizują wszystkie klasy „na raz” a algorytmy pokrywania</a:t>
            </a:r>
            <a:r>
              <a:rPr lang="pl-PL" sz="2400" b="0" i="0" u="none" strike="noStrike" dirty="0" smtClean="0">
                <a:ln>
                  <a:noFill/>
                </a:ln>
                <a:solidFill>
                  <a:srgbClr val="000000"/>
                </a:solidFill>
                <a:latin typeface="Calibri Light" pitchFamily="34" charset="0"/>
                <a:ea typeface="Gothic" pitchFamily="2"/>
                <a:cs typeface="Lucidasans" pitchFamily="2"/>
              </a:rPr>
              <a:t> uwzględnia klasy kolejno</a:t>
            </a:r>
            <a:endParaRPr lang="en-US" sz="2400" b="0" i="0" u="none" strike="noStrike" baseline="0" dirty="0">
              <a:ln>
                <a:noFill/>
              </a:ln>
              <a:solidFill>
                <a:srgbClr val="000000"/>
              </a:solidFill>
              <a:latin typeface="Calibri Light" pitchFamily="34" charset="0"/>
              <a:ea typeface="Gothic" pitchFamily="2"/>
              <a:cs typeface="Lucidasans" pitchFamily="2"/>
            </a:endParaRPr>
          </a:p>
        </p:txBody>
      </p:sp>
      <p:pic>
        <p:nvPicPr>
          <p:cNvPr id="7" name="Picture 6"/>
          <p:cNvPicPr>
            <a:picLocks noChangeAspect="1"/>
          </p:cNvPicPr>
          <p:nvPr/>
        </p:nvPicPr>
        <p:blipFill>
          <a:blip r:embed="rId3" cstate="print"/>
          <a:stretch>
            <a:fillRect/>
          </a:stretch>
        </p:blipFill>
        <p:spPr>
          <a:xfrm>
            <a:off x="5724128" y="1124744"/>
            <a:ext cx="2654300" cy="3251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99592" y="0"/>
            <a:ext cx="7543800" cy="977901"/>
          </a:xfrm>
        </p:spPr>
        <p:txBody>
          <a:bodyPr wrap="square" lIns="90360" tIns="44280" rIns="90360" bIns="44280" anchorCtr="0">
            <a:normAutofit/>
          </a:bodyPr>
          <a:lstStyle/>
          <a:p>
            <a:pPr lvl="0"/>
            <a:r>
              <a:rPr lang="en-US" sz="3600" dirty="0"/>
              <a:t>Simple covering algorithm</a:t>
            </a:r>
          </a:p>
        </p:txBody>
      </p:sp>
      <p:sp>
        <p:nvSpPr>
          <p:cNvPr id="3" name="TextBox 2"/>
          <p:cNvSpPr txBox="1"/>
          <p:nvPr/>
        </p:nvSpPr>
        <p:spPr>
          <a:xfrm>
            <a:off x="180000" y="1587600"/>
            <a:ext cx="8460000" cy="2913083"/>
          </a:xfrm>
          <a:prstGeom prst="rect">
            <a:avLst/>
          </a:prstGeom>
          <a:noFill/>
          <a:ln>
            <a:noFill/>
          </a:ln>
        </p:spPr>
        <p:txBody>
          <a:bodyPr vert="horz" wrap="square" lIns="90360" tIns="44280" rIns="90360" bIns="44280" anchor="t" anchorCtr="0" compatLnSpc="0">
            <a:spAutoFit/>
          </a:bodyPr>
          <a:lstStyle/>
          <a:p>
            <a:pPr marL="457200" marR="0" lvl="0" indent="-457200" algn="l" rtl="0" hangingPunct="0">
              <a:lnSpc>
                <a:spcPct val="10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smtClean="0">
                <a:ln>
                  <a:noFill/>
                </a:ln>
                <a:solidFill>
                  <a:srgbClr val="000000"/>
                </a:solidFill>
                <a:latin typeface="Calibri Light" pitchFamily="34" charset="0"/>
                <a:ea typeface="Gothic" pitchFamily="2"/>
                <a:cs typeface="Lucidasans" pitchFamily="2"/>
              </a:rPr>
              <a:t>Basic idea:</a:t>
            </a:r>
            <a:r>
              <a:rPr lang="en-US" sz="2400" b="0" i="0" u="none" strike="noStrike" dirty="0" smtClean="0">
                <a:ln>
                  <a:noFill/>
                </a:ln>
                <a:solidFill>
                  <a:srgbClr val="000000"/>
                </a:solidFill>
                <a:latin typeface="Calibri Light" pitchFamily="34" charset="0"/>
                <a:ea typeface="Gothic" pitchFamily="2"/>
                <a:cs typeface="Lucidasans" pitchFamily="2"/>
              </a:rPr>
              <a:t> </a:t>
            </a:r>
            <a:r>
              <a:rPr lang="en-US" sz="2400" dirty="0" smtClean="0">
                <a:solidFill>
                  <a:srgbClr val="000000"/>
                </a:solidFill>
                <a:latin typeface="Calibri Light" pitchFamily="34" charset="0"/>
                <a:ea typeface="Gothic" pitchFamily="2"/>
                <a:cs typeface="Lucidasans" pitchFamily="2"/>
              </a:rPr>
              <a:t>g</a:t>
            </a:r>
            <a:r>
              <a:rPr lang="en-US" sz="2400" b="0" i="0" u="none" strike="noStrike" baseline="0" dirty="0" smtClean="0">
                <a:ln>
                  <a:noFill/>
                </a:ln>
                <a:solidFill>
                  <a:srgbClr val="000000"/>
                </a:solidFill>
                <a:latin typeface="Calibri Light" pitchFamily="34" charset="0"/>
                <a:ea typeface="Gothic" pitchFamily="2"/>
                <a:cs typeface="Lucidasans" pitchFamily="2"/>
              </a:rPr>
              <a:t>enerate </a:t>
            </a:r>
            <a:r>
              <a:rPr lang="en-US" sz="2400" b="0" i="0" u="none" strike="noStrike" baseline="0" dirty="0">
                <a:ln>
                  <a:noFill/>
                </a:ln>
                <a:solidFill>
                  <a:srgbClr val="000000"/>
                </a:solidFill>
                <a:latin typeface="Calibri Light" pitchFamily="34" charset="0"/>
                <a:ea typeface="Gothic" pitchFamily="2"/>
                <a:cs typeface="Lucidasans" pitchFamily="2"/>
              </a:rPr>
              <a:t>a rule by adding tests that maximize </a:t>
            </a:r>
            <a:r>
              <a:rPr lang="en-US" sz="2400" b="0" i="0" u="none" strike="noStrike" baseline="0" dirty="0" smtClean="0">
                <a:ln>
                  <a:noFill/>
                </a:ln>
                <a:solidFill>
                  <a:srgbClr val="000000"/>
                </a:solidFill>
                <a:latin typeface="Calibri Light" pitchFamily="34" charset="0"/>
                <a:ea typeface="Gothic" pitchFamily="2"/>
                <a:cs typeface="Lucidasans" pitchFamily="2"/>
              </a:rPr>
              <a:t>the rule’s </a:t>
            </a:r>
            <a:r>
              <a:rPr lang="en-US" sz="2400" b="0" i="0" u="none" strike="noStrike" baseline="0" dirty="0">
                <a:ln>
                  <a:noFill/>
                </a:ln>
                <a:solidFill>
                  <a:srgbClr val="000000"/>
                </a:solidFill>
                <a:latin typeface="Calibri Light" pitchFamily="34" charset="0"/>
                <a:ea typeface="Gothic" pitchFamily="2"/>
                <a:cs typeface="Lucidasans" pitchFamily="2"/>
              </a:rPr>
              <a:t>accuracy</a:t>
            </a:r>
          </a:p>
          <a:p>
            <a:pPr marL="457200" marR="0" lvl="0" indent="-457200" algn="l" rtl="0" hangingPunct="0">
              <a:lnSpc>
                <a:spcPct val="10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Similar to situation in decision trees: problem of selecting an attribute to split on</a:t>
            </a:r>
          </a:p>
          <a:p>
            <a:pPr marL="800100" lvl="2" indent="-342900" hangingPunct="0">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But: decision tree inducer maximizes overall purity</a:t>
            </a:r>
          </a:p>
          <a:p>
            <a:pPr marL="457200" marR="0" lvl="0" indent="-457200" algn="l" rtl="0" hangingPunct="0">
              <a:lnSpc>
                <a:spcPct val="10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Each new test reduces</a:t>
            </a:r>
            <a:br>
              <a:rPr lang="en-US" sz="2400" b="0" i="0" u="none" strike="noStrike" baseline="0" dirty="0">
                <a:ln>
                  <a:noFill/>
                </a:ln>
                <a:solidFill>
                  <a:srgbClr val="000000"/>
                </a:solidFill>
                <a:latin typeface="Calibri Light" pitchFamily="34" charset="0"/>
                <a:ea typeface="Gothic" pitchFamily="2"/>
                <a:cs typeface="Lucidasans" pitchFamily="2"/>
              </a:rPr>
            </a:br>
            <a:r>
              <a:rPr lang="en-US" sz="2400" b="0" i="0" u="none" strike="noStrike" baseline="0" dirty="0">
                <a:ln>
                  <a:noFill/>
                </a:ln>
                <a:solidFill>
                  <a:srgbClr val="000000"/>
                </a:solidFill>
                <a:latin typeface="Calibri Light" pitchFamily="34" charset="0"/>
                <a:ea typeface="Gothic" pitchFamily="2"/>
                <a:cs typeface="Lucidasans" pitchFamily="2"/>
              </a:rPr>
              <a:t>rule’s coverage:</a:t>
            </a:r>
          </a:p>
        </p:txBody>
      </p:sp>
      <p:sp>
        <p:nvSpPr>
          <p:cNvPr id="5" name="Rectangle 4"/>
          <p:cNvSpPr/>
          <p:nvPr/>
        </p:nvSpPr>
        <p:spPr>
          <a:xfrm>
            <a:off x="5143679" y="3960000"/>
            <a:ext cx="256320" cy="540000"/>
          </a:xfrm>
          <a:prstGeom prst="rect">
            <a:avLst/>
          </a:prstGeom>
          <a:solidFill>
            <a:srgbClr val="FFFFFF"/>
          </a:solidFill>
          <a:ln w="0">
            <a:solidFill>
              <a:srgbClr val="FFFFFF"/>
            </a:solidFill>
            <a:prstDash val="solid"/>
          </a:ln>
        </p:spPr>
        <p:txBody>
          <a:bodyPr vert="horz" wrap="none" lIns="90000" tIns="45000" rIns="90000" bIns="45000" anchor="ctr" anchorCtr="1" compatLnSpc="0"/>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pic>
        <p:nvPicPr>
          <p:cNvPr id="8" name="Picture 7"/>
          <p:cNvPicPr>
            <a:picLocks noChangeAspect="1"/>
          </p:cNvPicPr>
          <p:nvPr/>
        </p:nvPicPr>
        <p:blipFill>
          <a:blip r:embed="rId3" cstate="print"/>
          <a:stretch>
            <a:fillRect/>
          </a:stretch>
        </p:blipFill>
        <p:spPr>
          <a:xfrm>
            <a:off x="4499992" y="3645024"/>
            <a:ext cx="3791408" cy="26013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99592" y="0"/>
            <a:ext cx="7543800" cy="977901"/>
          </a:xfrm>
        </p:spPr>
        <p:txBody>
          <a:bodyPr wrap="square" lIns="90360" tIns="44280" rIns="90360" bIns="44280" anchorCtr="0">
            <a:normAutofit/>
          </a:bodyPr>
          <a:lstStyle/>
          <a:p>
            <a:pPr lvl="0"/>
            <a:r>
              <a:rPr lang="en-US" sz="3600" dirty="0" smtClean="0">
                <a:solidFill>
                  <a:srgbClr val="000000"/>
                </a:solidFill>
                <a:ea typeface="Gothic" pitchFamily="2"/>
                <a:cs typeface="Lucidasans" pitchFamily="2"/>
              </a:rPr>
              <a:t>PRISM</a:t>
            </a:r>
            <a:r>
              <a:rPr lang="pl-PL" sz="3600" dirty="0" smtClean="0">
                <a:solidFill>
                  <a:srgbClr val="000000"/>
                </a:solidFill>
                <a:ea typeface="Gothic" pitchFamily="2"/>
                <a:cs typeface="Lucidasans" pitchFamily="2"/>
              </a:rPr>
              <a:t> - </a:t>
            </a:r>
            <a:r>
              <a:rPr lang="en-US" sz="3600" dirty="0" smtClean="0">
                <a:solidFill>
                  <a:srgbClr val="000000"/>
                </a:solidFill>
                <a:ea typeface="Gothic" pitchFamily="2"/>
                <a:cs typeface="Lucidasans" pitchFamily="2"/>
              </a:rPr>
              <a:t>generates a decision list </a:t>
            </a:r>
            <a:endParaRPr lang="en-US" sz="3600" dirty="0"/>
          </a:p>
        </p:txBody>
      </p:sp>
      <p:sp>
        <p:nvSpPr>
          <p:cNvPr id="5" name="Rectangle 4"/>
          <p:cNvSpPr/>
          <p:nvPr/>
        </p:nvSpPr>
        <p:spPr>
          <a:xfrm>
            <a:off x="5143679" y="3960000"/>
            <a:ext cx="256320" cy="540000"/>
          </a:xfrm>
          <a:prstGeom prst="rect">
            <a:avLst/>
          </a:prstGeom>
          <a:solidFill>
            <a:srgbClr val="FFFFFF"/>
          </a:solidFill>
          <a:ln w="0">
            <a:solidFill>
              <a:srgbClr val="FFFFFF"/>
            </a:solidFill>
            <a:prstDash val="solid"/>
          </a:ln>
        </p:spPr>
        <p:txBody>
          <a:bodyPr vert="horz" wrap="none" lIns="90000" tIns="45000" rIns="90000" bIns="45000" anchor="ctr" anchorCtr="1" compatLnSpc="0"/>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DCFF"/>
              </a:solidFill>
              <a:latin typeface="Calibri Light" pitchFamily="34" charset="0"/>
              <a:ea typeface="Gothic" pitchFamily="2"/>
              <a:cs typeface="Lucidasans" pitchFamily="2"/>
            </a:endParaRPr>
          </a:p>
        </p:txBody>
      </p:sp>
      <p:pic>
        <p:nvPicPr>
          <p:cNvPr id="124930" name="Picture 2"/>
          <p:cNvPicPr>
            <a:picLocks noChangeAspect="1" noChangeArrowheads="1"/>
          </p:cNvPicPr>
          <p:nvPr/>
        </p:nvPicPr>
        <p:blipFill>
          <a:blip r:embed="rId3" cstate="print"/>
          <a:srcRect/>
          <a:stretch>
            <a:fillRect/>
          </a:stretch>
        </p:blipFill>
        <p:spPr bwMode="auto">
          <a:xfrm>
            <a:off x="611560" y="1196752"/>
            <a:ext cx="7617228" cy="532859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043608" y="0"/>
            <a:ext cx="7543800" cy="977901"/>
          </a:xfrm>
        </p:spPr>
        <p:txBody>
          <a:bodyPr wrap="square" lIns="90360" tIns="44280" rIns="90360" bIns="44280" anchorCtr="0">
            <a:normAutofit/>
          </a:bodyPr>
          <a:lstStyle/>
          <a:p>
            <a:pPr lvl="0"/>
            <a:r>
              <a:rPr lang="en-US" sz="3600" dirty="0"/>
              <a:t>Separate and </a:t>
            </a:r>
            <a:r>
              <a:rPr lang="en-US" sz="3600" dirty="0" smtClean="0"/>
              <a:t>conquer rule learning</a:t>
            </a:r>
            <a:endParaRPr lang="en-US" sz="3600" dirty="0"/>
          </a:p>
        </p:txBody>
      </p:sp>
      <p:sp>
        <p:nvSpPr>
          <p:cNvPr id="3" name="TextBox 2"/>
          <p:cNvSpPr txBox="1"/>
          <p:nvPr/>
        </p:nvSpPr>
        <p:spPr>
          <a:xfrm>
            <a:off x="739867" y="1580343"/>
            <a:ext cx="7543799" cy="3179502"/>
          </a:xfrm>
          <a:prstGeom prst="rect">
            <a:avLst/>
          </a:prstGeom>
          <a:noFill/>
          <a:ln>
            <a:noFill/>
          </a:ln>
        </p:spPr>
        <p:txBody>
          <a:bodyPr vert="horz" wrap="square" lIns="90360" tIns="44280" rIns="90360" bIns="44280" anchor="t" anchorCtr="0" compatLnSpc="0">
            <a:spAutoFit/>
          </a:bodyPr>
          <a:lstStyle/>
          <a:p>
            <a:pPr marL="457200" marR="0" lvl="0" indent="-457200" algn="l" rtl="0" hangingPunct="0">
              <a:lnSpc>
                <a:spcPct val="10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dirty="0" smtClean="0">
                <a:solidFill>
                  <a:srgbClr val="000000"/>
                </a:solidFill>
                <a:latin typeface="Calibri Light" pitchFamily="34" charset="0"/>
                <a:ea typeface="Gothic" pitchFamily="2"/>
                <a:cs typeface="Lucidasans" pitchFamily="2"/>
              </a:rPr>
              <a:t>Rule learning m</a:t>
            </a:r>
            <a:r>
              <a:rPr lang="en-US" sz="2400" b="0" i="0" u="none" strike="noStrike" baseline="0" dirty="0" smtClean="0">
                <a:ln>
                  <a:noFill/>
                </a:ln>
                <a:solidFill>
                  <a:srgbClr val="000000"/>
                </a:solidFill>
                <a:latin typeface="Calibri Light" pitchFamily="34" charset="0"/>
                <a:ea typeface="Gothic" pitchFamily="2"/>
                <a:cs typeface="Lucidasans" pitchFamily="2"/>
              </a:rPr>
              <a:t>ethods </a:t>
            </a:r>
            <a:r>
              <a:rPr lang="en-US" sz="2400" b="0" i="0" u="none" strike="noStrike" baseline="0" dirty="0">
                <a:ln>
                  <a:noFill/>
                </a:ln>
                <a:solidFill>
                  <a:srgbClr val="000000"/>
                </a:solidFill>
                <a:latin typeface="Calibri Light" pitchFamily="34" charset="0"/>
                <a:ea typeface="Gothic" pitchFamily="2"/>
                <a:cs typeface="Lucidasans" pitchFamily="2"/>
              </a:rPr>
              <a:t>like </a:t>
            </a:r>
            <a:r>
              <a:rPr lang="en-US" sz="2400" b="0" i="0" u="none" strike="noStrike" baseline="0" dirty="0" smtClean="0">
                <a:ln>
                  <a:noFill/>
                </a:ln>
                <a:solidFill>
                  <a:srgbClr val="000000"/>
                </a:solidFill>
                <a:latin typeface="Calibri Light" pitchFamily="34" charset="0"/>
                <a:ea typeface="Gothic" pitchFamily="2"/>
                <a:cs typeface="Lucidasans" pitchFamily="2"/>
              </a:rPr>
              <a:t>the one PRISM employs (for each class) are called </a:t>
            </a:r>
            <a:r>
              <a:rPr lang="en-US" sz="2400" b="0" i="1" u="none" strike="noStrike" baseline="0" dirty="0" smtClean="0">
                <a:ln>
                  <a:noFill/>
                </a:ln>
                <a:solidFill>
                  <a:srgbClr val="000000"/>
                </a:solidFill>
                <a:latin typeface="Calibri Light" pitchFamily="34" charset="0"/>
                <a:ea typeface="Gothic" pitchFamily="2"/>
                <a:cs typeface="Lucidasans" pitchFamily="2"/>
              </a:rPr>
              <a:t>separate</a:t>
            </a:r>
            <a:r>
              <a:rPr lang="en-US" sz="2400" b="0" i="1" u="none" strike="noStrike" baseline="0" dirty="0">
                <a:ln>
                  <a:noFill/>
                </a:ln>
                <a:solidFill>
                  <a:srgbClr val="000000"/>
                </a:solidFill>
                <a:latin typeface="Calibri Light" pitchFamily="34" charset="0"/>
                <a:ea typeface="Gothic" pitchFamily="2"/>
                <a:cs typeface="Lucidasans" pitchFamily="2"/>
              </a:rPr>
              <a:t>-and-conquer</a:t>
            </a:r>
            <a:r>
              <a:rPr lang="en-US" sz="2400" b="0" i="0" u="none" strike="noStrike" baseline="0" dirty="0">
                <a:ln>
                  <a:noFill/>
                </a:ln>
                <a:solidFill>
                  <a:srgbClr val="000000"/>
                </a:solidFill>
                <a:latin typeface="Calibri Light" pitchFamily="34" charset="0"/>
                <a:ea typeface="Gothic" pitchFamily="2"/>
                <a:cs typeface="Lucidasans" pitchFamily="2"/>
              </a:rPr>
              <a:t> algorithms:</a:t>
            </a:r>
          </a:p>
          <a:p>
            <a:pPr marL="800100" lvl="2" indent="-342900" hangingPunct="0">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First, identify a useful rule</a:t>
            </a:r>
          </a:p>
          <a:p>
            <a:pPr marL="800100" lvl="2" indent="-342900" hangingPunct="0">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Then, separate out all the instances it covers</a:t>
            </a:r>
          </a:p>
          <a:p>
            <a:pPr marL="800100" lvl="2" indent="-342900" hangingPunct="0">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Finally, “conquer” the remaining instances</a:t>
            </a:r>
          </a:p>
          <a:p>
            <a:pPr marL="457200" marR="0" lvl="0" indent="-457200" algn="l" rtl="0" hangingPunct="0">
              <a:lnSpc>
                <a:spcPct val="100000"/>
              </a:lnSpc>
              <a:spcBef>
                <a:spcPts val="697"/>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Difference to divide-and-conquer methods:</a:t>
            </a:r>
          </a:p>
          <a:p>
            <a:pPr marL="800100" lvl="2" indent="-342900" hangingPunct="0">
              <a:spcBef>
                <a:spcPts val="598"/>
              </a:spcBef>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Subset covered by </a:t>
            </a:r>
            <a:r>
              <a:rPr lang="en-US" sz="2000" b="0" i="0" u="none" strike="noStrike" baseline="0" dirty="0" smtClean="0">
                <a:ln>
                  <a:noFill/>
                </a:ln>
                <a:solidFill>
                  <a:srgbClr val="000000"/>
                </a:solidFill>
                <a:latin typeface="Calibri Light" pitchFamily="34" charset="0"/>
                <a:ea typeface="Gothic" pitchFamily="2"/>
                <a:cs typeface="Lucidasans" pitchFamily="2"/>
              </a:rPr>
              <a:t>a rule does</a:t>
            </a:r>
            <a:r>
              <a:rPr lang="en-US" sz="2000" b="0" i="0" u="none" strike="noStrike" dirty="0" smtClean="0">
                <a:ln>
                  <a:noFill/>
                </a:ln>
                <a:solidFill>
                  <a:srgbClr val="000000"/>
                </a:solidFill>
                <a:latin typeface="Calibri Light" pitchFamily="34" charset="0"/>
                <a:ea typeface="Gothic" pitchFamily="2"/>
                <a:cs typeface="Lucidasans" pitchFamily="2"/>
              </a:rPr>
              <a:t> not</a:t>
            </a:r>
            <a:r>
              <a:rPr lang="en-US" sz="2000" b="0" i="0" u="none" strike="noStrike" baseline="0" dirty="0" smtClean="0">
                <a:ln>
                  <a:noFill/>
                </a:ln>
                <a:solidFill>
                  <a:srgbClr val="000000"/>
                </a:solidFill>
                <a:latin typeface="Calibri Light" pitchFamily="34" charset="0"/>
                <a:ea typeface="Gothic" pitchFamily="2"/>
                <a:cs typeface="Lucidasans" pitchFamily="2"/>
              </a:rPr>
              <a:t> </a:t>
            </a:r>
            <a:r>
              <a:rPr lang="en-US" sz="2000" b="0" i="0" u="none" strike="noStrike" baseline="0" dirty="0">
                <a:ln>
                  <a:noFill/>
                </a:ln>
                <a:solidFill>
                  <a:srgbClr val="000000"/>
                </a:solidFill>
                <a:latin typeface="Calibri Light" pitchFamily="34" charset="0"/>
                <a:ea typeface="Gothic" pitchFamily="2"/>
                <a:cs typeface="Lucidasans" pitchFamily="2"/>
              </a:rPr>
              <a:t>need to be explored any further</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043608" y="0"/>
            <a:ext cx="7543800" cy="977901"/>
          </a:xfrm>
        </p:spPr>
        <p:txBody>
          <a:bodyPr wrap="square" lIns="90360" tIns="44280" rIns="90360" bIns="44280" anchorCtr="0">
            <a:normAutofit/>
          </a:bodyPr>
          <a:lstStyle/>
          <a:p>
            <a:pPr lvl="0"/>
            <a:r>
              <a:rPr lang="en-US" sz="3600" dirty="0" smtClean="0"/>
              <a:t>Decision rules vs. decision trees</a:t>
            </a:r>
            <a:endParaRPr lang="en-US" sz="3600" dirty="0"/>
          </a:p>
        </p:txBody>
      </p:sp>
      <p:pic>
        <p:nvPicPr>
          <p:cNvPr id="125954" name="Picture 2"/>
          <p:cNvPicPr>
            <a:picLocks noChangeAspect="1" noChangeArrowheads="1"/>
          </p:cNvPicPr>
          <p:nvPr/>
        </p:nvPicPr>
        <p:blipFill>
          <a:blip r:embed="rId3" cstate="print"/>
          <a:srcRect/>
          <a:stretch>
            <a:fillRect/>
          </a:stretch>
        </p:blipFill>
        <p:spPr bwMode="auto">
          <a:xfrm>
            <a:off x="1187624" y="1340768"/>
            <a:ext cx="6904037" cy="47053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Parametry reguł</a:t>
            </a:r>
            <a:endParaRPr lang="pl-PL" dirty="0"/>
          </a:p>
        </p:txBody>
      </p:sp>
      <p:sp>
        <p:nvSpPr>
          <p:cNvPr id="3" name="Symbol zastępczy zawartości 2"/>
          <p:cNvSpPr>
            <a:spLocks noGrp="1"/>
          </p:cNvSpPr>
          <p:nvPr>
            <p:ph idx="1"/>
          </p:nvPr>
        </p:nvSpPr>
        <p:spPr/>
        <p:txBody>
          <a:bodyPr/>
          <a:lstStyle/>
          <a:p>
            <a:pPr>
              <a:buNone/>
            </a:pPr>
            <a:r>
              <a:rPr lang="pl-PL" i="1" dirty="0" smtClean="0"/>
              <a:t>a =&gt; b</a:t>
            </a:r>
          </a:p>
          <a:p>
            <a:r>
              <a:rPr lang="pl-PL" i="1" dirty="0" err="1" smtClean="0"/>
              <a:t>n</a:t>
            </a:r>
            <a:r>
              <a:rPr lang="pl-PL" i="1" baseline="-25000" dirty="0" err="1" smtClean="0"/>
              <a:t>ab</a:t>
            </a:r>
            <a:r>
              <a:rPr lang="pl-PL" dirty="0" smtClean="0"/>
              <a:t>  - liczba obiektów spełniających obie strony reguły</a:t>
            </a:r>
          </a:p>
          <a:p>
            <a:r>
              <a:rPr lang="pl-PL" i="1" dirty="0" smtClean="0"/>
              <a:t>n</a:t>
            </a:r>
            <a:r>
              <a:rPr lang="pl-PL" i="1" baseline="-25000" dirty="0" smtClean="0"/>
              <a:t>a</a:t>
            </a:r>
            <a:r>
              <a:rPr lang="pl-PL" dirty="0" smtClean="0"/>
              <a:t> - liczba obiektów spełniających lewą stronę reguły </a:t>
            </a:r>
          </a:p>
          <a:p>
            <a:r>
              <a:rPr lang="pl-PL" i="1" dirty="0" err="1" smtClean="0"/>
              <a:t>n</a:t>
            </a:r>
            <a:r>
              <a:rPr lang="pl-PL" i="1" baseline="-25000" dirty="0" err="1" smtClean="0"/>
              <a:t>b</a:t>
            </a:r>
            <a:r>
              <a:rPr lang="pl-PL" dirty="0" smtClean="0"/>
              <a:t> - liczba obiektów spełniających prawą stronę reguły (czyli w praktyce - liczność klasy decyzyjnej, na którą wskazuje reguła).</a:t>
            </a:r>
          </a:p>
          <a:p>
            <a:pPr>
              <a:buNone/>
            </a:pPr>
            <a:endParaRPr lang="pl-PL" dirty="0" smtClean="0"/>
          </a:p>
          <a:p>
            <a:pPr>
              <a:buNone/>
            </a:pPr>
            <a:r>
              <a:rPr lang="pl-PL" dirty="0" smtClean="0"/>
              <a:t>	/ Dobra reguła to taka, która ma jak najmniej kontrprzykładów, czyli obiektów pasujących do lewej strony, ale niepasujących do prawej.</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wsparcie  i  dokładność </a:t>
            </a:r>
            <a:endParaRPr lang="pl-PL" dirty="0"/>
          </a:p>
        </p:txBody>
      </p:sp>
      <p:sp>
        <p:nvSpPr>
          <p:cNvPr id="3" name="Symbol zastępczy zawartości 2"/>
          <p:cNvSpPr>
            <a:spLocks noGrp="1"/>
          </p:cNvSpPr>
          <p:nvPr>
            <p:ph idx="1"/>
          </p:nvPr>
        </p:nvSpPr>
        <p:spPr/>
        <p:txBody>
          <a:bodyPr/>
          <a:lstStyle/>
          <a:p>
            <a:r>
              <a:rPr lang="pl-PL" b="1" dirty="0" smtClean="0"/>
              <a:t>wsparcie</a:t>
            </a:r>
            <a:r>
              <a:rPr lang="pl-PL" dirty="0" smtClean="0"/>
              <a:t> (</a:t>
            </a:r>
            <a:r>
              <a:rPr lang="pl-PL" i="1" dirty="0" err="1" smtClean="0"/>
              <a:t>support</a:t>
            </a:r>
            <a:r>
              <a:rPr lang="pl-PL" dirty="0" smtClean="0"/>
              <a:t>):</a:t>
            </a:r>
          </a:p>
          <a:p>
            <a:pPr>
              <a:buNone/>
            </a:pPr>
            <a:r>
              <a:rPr lang="pl-PL" i="1" dirty="0" smtClean="0"/>
              <a:t>				</a:t>
            </a:r>
            <a:r>
              <a:rPr lang="pl-PL" i="1" dirty="0" err="1" smtClean="0"/>
              <a:t>supp</a:t>
            </a:r>
            <a:r>
              <a:rPr lang="pl-PL" i="1" dirty="0" smtClean="0"/>
              <a:t>( a =&gt; b ) =</a:t>
            </a:r>
            <a:r>
              <a:rPr lang="pl-PL" i="1" dirty="0" err="1" smtClean="0"/>
              <a:t>n</a:t>
            </a:r>
            <a:r>
              <a:rPr lang="pl-PL" i="1" baseline="-25000" dirty="0" err="1" smtClean="0"/>
              <a:t>ab</a:t>
            </a:r>
            <a:r>
              <a:rPr lang="pl-PL" i="1" dirty="0" smtClean="0"/>
              <a:t>/n</a:t>
            </a:r>
            <a:endParaRPr lang="pl-PL" i="1" baseline="-25000" dirty="0" smtClean="0"/>
          </a:p>
          <a:p>
            <a:pPr>
              <a:buNone/>
            </a:pPr>
            <a:r>
              <a:rPr lang="pl-PL" dirty="0" smtClean="0"/>
              <a:t>	wsparcie reguły mówi nam o tym, ile obiektów (treningowych) do niej pasuje.</a:t>
            </a:r>
          </a:p>
          <a:p>
            <a:pPr>
              <a:buNone/>
            </a:pPr>
            <a:endParaRPr lang="pl-PL" dirty="0" smtClean="0"/>
          </a:p>
          <a:p>
            <a:r>
              <a:rPr lang="pl-PL" b="1" dirty="0" smtClean="0"/>
              <a:t>dokładność</a:t>
            </a:r>
            <a:r>
              <a:rPr lang="pl-PL" dirty="0" smtClean="0"/>
              <a:t> (</a:t>
            </a:r>
            <a:r>
              <a:rPr lang="pl-PL" i="1" dirty="0" err="1" smtClean="0"/>
              <a:t>accuracy</a:t>
            </a:r>
            <a:r>
              <a:rPr lang="pl-PL" dirty="0" smtClean="0"/>
              <a:t>):</a:t>
            </a:r>
          </a:p>
          <a:p>
            <a:pPr>
              <a:buNone/>
            </a:pPr>
            <a:r>
              <a:rPr lang="pl-PL" i="1" dirty="0" smtClean="0"/>
              <a:t>				</a:t>
            </a:r>
            <a:r>
              <a:rPr lang="pl-PL" i="1" dirty="0" err="1" smtClean="0"/>
              <a:t>acc</a:t>
            </a:r>
            <a:r>
              <a:rPr lang="pl-PL" i="1" dirty="0" smtClean="0"/>
              <a:t>( a =&gt; b ) =</a:t>
            </a:r>
            <a:r>
              <a:rPr lang="pl-PL" i="1" dirty="0" err="1" smtClean="0"/>
              <a:t>n</a:t>
            </a:r>
            <a:r>
              <a:rPr lang="pl-PL" i="1" baseline="-25000" dirty="0" err="1" smtClean="0"/>
              <a:t>ab</a:t>
            </a:r>
            <a:r>
              <a:rPr lang="pl-PL" i="1" dirty="0" smtClean="0"/>
              <a:t>/n</a:t>
            </a:r>
            <a:r>
              <a:rPr lang="pl-PL" i="1" baseline="-25000" dirty="0" smtClean="0"/>
              <a:t>a</a:t>
            </a:r>
          </a:p>
          <a:p>
            <a:pPr>
              <a:buNone/>
            </a:pPr>
            <a:r>
              <a:rPr lang="pl-PL" dirty="0" smtClean="0"/>
              <a:t>	dokładność reguły mówi nam o jej wiarygodności - jak bardzo możemy liczyć na to, że opisywana przez nią zależność rzeczywiście zachodzi. </a:t>
            </a:r>
            <a:endParaRPr lang="pl-PL" i="1" baseline="-25000" dirty="0" smtClean="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8242" name="Picture 2" descr="http://edu.pjwstk.edu.pl/wyklady/adn/scb/wyklad11/przykl_para.png"/>
          <p:cNvPicPr>
            <a:picLocks noGrp="1" noChangeAspect="1" noChangeArrowheads="1"/>
          </p:cNvPicPr>
          <p:nvPr>
            <p:ph idx="1"/>
          </p:nvPr>
        </p:nvPicPr>
        <p:blipFill>
          <a:blip r:embed="rId2" cstate="print"/>
          <a:srcRect/>
          <a:stretch>
            <a:fillRect/>
          </a:stretch>
        </p:blipFill>
        <p:spPr bwMode="auto">
          <a:xfrm>
            <a:off x="683568" y="1196752"/>
            <a:ext cx="7692903" cy="51845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6563" name="Rectangle 2"/>
          <p:cNvSpPr>
            <a:spLocks noGrp="1" noChangeArrowheads="1"/>
          </p:cNvSpPr>
          <p:nvPr>
            <p:ph type="title"/>
          </p:nvPr>
        </p:nvSpPr>
        <p:spPr/>
        <p:txBody>
          <a:bodyPr/>
          <a:lstStyle/>
          <a:p>
            <a:pPr eaLnBrk="1" hangingPunct="1"/>
            <a:endParaRPr lang="pl-PL" smtClean="0"/>
          </a:p>
        </p:txBody>
      </p:sp>
      <p:pic>
        <p:nvPicPr>
          <p:cNvPr id="66564" name="Picture 4"/>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pic>
        <p:nvPicPr>
          <p:cNvPr id="66565" name="Picture 5"/>
          <p:cNvPicPr>
            <a:picLocks noChangeAspect="1" noChangeArrowheads="1"/>
          </p:cNvPicPr>
          <p:nvPr/>
        </p:nvPicPr>
        <p:blipFill>
          <a:blip r:embed="rId3" cstate="print"/>
          <a:srcRect/>
          <a:stretch>
            <a:fillRect/>
          </a:stretch>
        </p:blipFill>
        <p:spPr bwMode="auto">
          <a:xfrm>
            <a:off x="0" y="3571875"/>
            <a:ext cx="3132138" cy="304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920359" cy="576262"/>
          </a:xfrm>
        </p:spPr>
        <p:txBody>
          <a:bodyPr/>
          <a:lstStyle/>
          <a:p>
            <a:r>
              <a:rPr lang="pl-PL" dirty="0" smtClean="0"/>
              <a:t>Tablica pomyłek (macierz błędów, macierz klasyfikacji)</a:t>
            </a:r>
            <a:br>
              <a:rPr lang="pl-PL" dirty="0" smtClean="0"/>
            </a:br>
            <a:r>
              <a:rPr lang="pl-PL" sz="2400" dirty="0" smtClean="0">
                <a:solidFill>
                  <a:srgbClr val="006699"/>
                </a:solidFill>
                <a:effectLst>
                  <a:outerShdw blurRad="38100" dist="38100" dir="2700000" algn="tl">
                    <a:srgbClr val="000000">
                      <a:alpha val="43137"/>
                    </a:srgbClr>
                  </a:outerShdw>
                </a:effectLst>
              </a:rPr>
              <a:t> </a:t>
            </a:r>
            <a:r>
              <a:rPr lang="pl-PL" sz="2400" dirty="0" err="1" smtClean="0">
                <a:solidFill>
                  <a:srgbClr val="006699"/>
                </a:solidFill>
                <a:effectLst>
                  <a:outerShdw blurRad="38100" dist="38100" dir="2700000" algn="tl">
                    <a:srgbClr val="000000">
                      <a:alpha val="43137"/>
                    </a:srgbClr>
                  </a:outerShdw>
                </a:effectLst>
              </a:rPr>
              <a:t>Confusion</a:t>
            </a:r>
            <a:r>
              <a:rPr lang="pl-PL" sz="2400" dirty="0" smtClean="0">
                <a:solidFill>
                  <a:srgbClr val="006699"/>
                </a:solidFill>
                <a:effectLst>
                  <a:outerShdw blurRad="38100" dist="38100" dir="2700000" algn="tl">
                    <a:srgbClr val="000000">
                      <a:alpha val="43137"/>
                    </a:srgbClr>
                  </a:outerShdw>
                </a:effectLst>
              </a:rPr>
              <a:t> </a:t>
            </a:r>
            <a:r>
              <a:rPr lang="pl-PL" sz="2400" dirty="0" err="1" smtClean="0">
                <a:solidFill>
                  <a:srgbClr val="006699"/>
                </a:solidFill>
                <a:effectLst>
                  <a:outerShdw blurRad="38100" dist="38100" dir="2700000" algn="tl">
                    <a:srgbClr val="000000">
                      <a:alpha val="43137"/>
                    </a:srgbClr>
                  </a:outerShdw>
                </a:effectLst>
              </a:rPr>
              <a:t>matrix</a:t>
            </a:r>
            <a:endParaRPr lang="pl-PL" dirty="0"/>
          </a:p>
        </p:txBody>
      </p:sp>
      <p:sp>
        <p:nvSpPr>
          <p:cNvPr id="3" name="Symbol zastępczy zawartości 2"/>
          <p:cNvSpPr>
            <a:spLocks noGrp="1"/>
          </p:cNvSpPr>
          <p:nvPr>
            <p:ph idx="1"/>
          </p:nvPr>
        </p:nvSpPr>
        <p:spPr/>
        <p:txBody>
          <a:bodyPr/>
          <a:lstStyle/>
          <a:p>
            <a:pPr>
              <a:buNone/>
            </a:pPr>
            <a:r>
              <a:rPr lang="pl-PL" dirty="0" smtClean="0"/>
              <a:t>ocena jakości klasyfikacji binarnej </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1314" name="Picture 2"/>
          <p:cNvPicPr>
            <a:picLocks noChangeAspect="1" noChangeArrowheads="1"/>
          </p:cNvPicPr>
          <p:nvPr/>
        </p:nvPicPr>
        <p:blipFill>
          <a:blip r:embed="rId2" cstate="print"/>
          <a:srcRect/>
          <a:stretch>
            <a:fillRect/>
          </a:stretch>
        </p:blipFill>
        <p:spPr bwMode="auto">
          <a:xfrm>
            <a:off x="5076825" y="1010708"/>
            <a:ext cx="4067175" cy="1914525"/>
          </a:xfrm>
          <a:prstGeom prst="rect">
            <a:avLst/>
          </a:prstGeom>
          <a:noFill/>
          <a:ln w="9525">
            <a:noFill/>
            <a:miter lim="800000"/>
            <a:headEnd/>
            <a:tailEnd/>
          </a:ln>
        </p:spPr>
      </p:pic>
      <p:pic>
        <p:nvPicPr>
          <p:cNvPr id="141315" name="Picture 3"/>
          <p:cNvPicPr>
            <a:picLocks noChangeAspect="1" noChangeArrowheads="1"/>
          </p:cNvPicPr>
          <p:nvPr/>
        </p:nvPicPr>
        <p:blipFill>
          <a:blip r:embed="rId3" cstate="print"/>
          <a:srcRect/>
          <a:stretch>
            <a:fillRect/>
          </a:stretch>
        </p:blipFill>
        <p:spPr bwMode="auto">
          <a:xfrm>
            <a:off x="0" y="2780928"/>
            <a:ext cx="7759601" cy="3804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2338" name="Picture 2"/>
          <p:cNvPicPr>
            <a:picLocks noGrp="1" noChangeAspect="1" noChangeArrowheads="1"/>
          </p:cNvPicPr>
          <p:nvPr>
            <p:ph idx="1"/>
          </p:nvPr>
        </p:nvPicPr>
        <p:blipFill>
          <a:blip r:embed="rId2" cstate="print"/>
          <a:srcRect/>
          <a:stretch>
            <a:fillRect/>
          </a:stretch>
        </p:blipFill>
        <p:spPr bwMode="auto">
          <a:xfrm>
            <a:off x="930732" y="1544129"/>
            <a:ext cx="7304762" cy="4561905"/>
          </a:xfrm>
          <a:prstGeom prst="rect">
            <a:avLst/>
          </a:prstGeom>
          <a:noFill/>
          <a:ln w="9525">
            <a:noFill/>
            <a:miter lim="800000"/>
            <a:headEnd/>
            <a:tailEnd/>
          </a:ln>
        </p:spPr>
      </p:pic>
      <p:sp>
        <p:nvSpPr>
          <p:cNvPr id="7" name="Prostokąt 6"/>
          <p:cNvSpPr/>
          <p:nvPr/>
        </p:nvSpPr>
        <p:spPr>
          <a:xfrm>
            <a:off x="2627784" y="6093296"/>
            <a:ext cx="4022255" cy="369332"/>
          </a:xfrm>
          <a:prstGeom prst="rect">
            <a:avLst/>
          </a:prstGeom>
        </p:spPr>
        <p:txBody>
          <a:bodyPr wrap="none">
            <a:spAutoFit/>
          </a:bodyPr>
          <a:lstStyle/>
          <a:p>
            <a:r>
              <a:rPr lang="pl-PL" dirty="0" smtClean="0"/>
              <a:t>© Mariusz Gromada – </a:t>
            </a:r>
            <a:r>
              <a:rPr lang="pl-PL" dirty="0" err="1" smtClean="0"/>
              <a:t>MathSpace.PL</a:t>
            </a:r>
            <a:endParaRPr lang="pl-PL"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ocena jakości klasyfikacji</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3362" name="Picture 2"/>
          <p:cNvPicPr>
            <a:picLocks noGrp="1" noChangeAspect="1" noChangeArrowheads="1"/>
          </p:cNvPicPr>
          <p:nvPr>
            <p:ph idx="1"/>
          </p:nvPr>
        </p:nvPicPr>
        <p:blipFill>
          <a:blip r:embed="rId2" cstate="print"/>
          <a:srcRect/>
          <a:stretch>
            <a:fillRect/>
          </a:stretch>
        </p:blipFill>
        <p:spPr bwMode="auto">
          <a:xfrm>
            <a:off x="179512" y="1124744"/>
            <a:ext cx="5471839" cy="2670592"/>
          </a:xfrm>
          <a:prstGeom prst="rect">
            <a:avLst/>
          </a:prstGeom>
          <a:noFill/>
          <a:ln w="9525">
            <a:noFill/>
            <a:miter lim="800000"/>
            <a:headEnd/>
            <a:tailEnd/>
          </a:ln>
        </p:spPr>
      </p:pic>
      <p:sp>
        <p:nvSpPr>
          <p:cNvPr id="6" name="Prostokąt 5"/>
          <p:cNvSpPr/>
          <p:nvPr/>
        </p:nvSpPr>
        <p:spPr>
          <a:xfrm>
            <a:off x="5364088" y="1268760"/>
            <a:ext cx="2818977" cy="369332"/>
          </a:xfrm>
          <a:prstGeom prst="rect">
            <a:avLst/>
          </a:prstGeom>
        </p:spPr>
        <p:txBody>
          <a:bodyPr wrap="none">
            <a:spAutoFit/>
          </a:bodyPr>
          <a:lstStyle/>
          <a:p>
            <a:r>
              <a:rPr lang="pl-PL" b="1" dirty="0" smtClean="0">
                <a:latin typeface="Calibri Light" pitchFamily="34" charset="0"/>
              </a:rPr>
              <a:t>Punkt odcięcia (</a:t>
            </a:r>
            <a:r>
              <a:rPr lang="pl-PL" b="1" dirty="0" err="1" smtClean="0">
                <a:latin typeface="Calibri Light" pitchFamily="34" charset="0"/>
              </a:rPr>
              <a:t>cut-off</a:t>
            </a:r>
            <a:r>
              <a:rPr lang="pl-PL" b="1" dirty="0" smtClean="0">
                <a:latin typeface="Calibri Light" pitchFamily="34" charset="0"/>
              </a:rPr>
              <a:t> point)</a:t>
            </a:r>
            <a:endParaRPr lang="pl-PL" b="1" dirty="0">
              <a:latin typeface="Calibri Light" pitchFamily="34" charset="0"/>
            </a:endParaRPr>
          </a:p>
        </p:txBody>
      </p:sp>
      <p:sp>
        <p:nvSpPr>
          <p:cNvPr id="7" name="Prostokąt 6"/>
          <p:cNvSpPr/>
          <p:nvPr/>
        </p:nvSpPr>
        <p:spPr>
          <a:xfrm>
            <a:off x="5364088" y="1700808"/>
            <a:ext cx="3563888" cy="923330"/>
          </a:xfrm>
          <a:prstGeom prst="rect">
            <a:avLst/>
          </a:prstGeom>
        </p:spPr>
        <p:txBody>
          <a:bodyPr wrap="square">
            <a:spAutoFit/>
          </a:bodyPr>
          <a:lstStyle/>
          <a:p>
            <a:r>
              <a:rPr lang="pl-PL" dirty="0" smtClean="0">
                <a:latin typeface="Calibri Light" pitchFamily="34" charset="0"/>
              </a:rPr>
              <a:t>punkt rozgraniczający segment wysokiej skłonności od segmentów średniej i niskiej skłonności</a:t>
            </a:r>
            <a:endParaRPr lang="pl-PL" dirty="0">
              <a:latin typeface="Calibri Light"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Receiver Operating Characteristic - </a:t>
            </a:r>
            <a:r>
              <a:rPr lang="en-US" dirty="0" err="1" smtClean="0"/>
              <a:t>Krzywa</a:t>
            </a:r>
            <a:r>
              <a:rPr lang="en-US" dirty="0" smtClean="0"/>
              <a:t> ROC</a:t>
            </a:r>
            <a:endParaRPr lang="pl-PL" dirty="0"/>
          </a:p>
        </p:txBody>
      </p:sp>
      <p:sp>
        <p:nvSpPr>
          <p:cNvPr id="3" name="Symbol zastępczy zawartości 2"/>
          <p:cNvSpPr>
            <a:spLocks noGrp="1"/>
          </p:cNvSpPr>
          <p:nvPr>
            <p:ph idx="1"/>
          </p:nvPr>
        </p:nvSpPr>
        <p:spPr>
          <a:xfrm>
            <a:off x="251520" y="1124744"/>
            <a:ext cx="8229600" cy="2016224"/>
          </a:xfrm>
        </p:spPr>
        <p:txBody>
          <a:bodyPr>
            <a:normAutofit lnSpcReduction="10000"/>
          </a:bodyPr>
          <a:lstStyle/>
          <a:p>
            <a:pPr marL="0" indent="0">
              <a:buNone/>
            </a:pPr>
            <a:r>
              <a:rPr lang="pl-PL" dirty="0" smtClean="0"/>
              <a:t>krzywa ROC jest graficzną reprezentacją efektywności modelu, testujemy klasyfikator dla różnych progów alfa. </a:t>
            </a:r>
          </a:p>
          <a:p>
            <a:pPr marL="0" indent="0">
              <a:buNone/>
            </a:pPr>
            <a:r>
              <a:rPr lang="pl-PL" dirty="0" smtClean="0"/>
              <a:t>alfa to próg szacowanego prawdopodobieństwa, powyżej którego obserwacja klasyfikowana jest do jednej kategorii (</a:t>
            </a:r>
            <a:r>
              <a:rPr lang="pl-PL" dirty="0" err="1" smtClean="0"/>
              <a:t>Klasa_pos</a:t>
            </a:r>
            <a:r>
              <a:rPr lang="pl-PL" dirty="0" smtClean="0"/>
              <a:t>), a poniżej którego – do drugiej kategorii (</a:t>
            </a:r>
            <a:r>
              <a:rPr lang="pl-PL" dirty="0" err="1" smtClean="0"/>
              <a:t>Klasa_neg</a:t>
            </a:r>
            <a:r>
              <a:rPr lang="pl-PL" dirty="0" smtClean="0"/>
              <a:t>).</a:t>
            </a:r>
          </a:p>
          <a:p>
            <a:pPr marL="0" indent="0">
              <a:buNone/>
            </a:pP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44386" name="Picture 2"/>
          <p:cNvPicPr>
            <a:picLocks noChangeAspect="1" noChangeArrowheads="1"/>
          </p:cNvPicPr>
          <p:nvPr/>
        </p:nvPicPr>
        <p:blipFill>
          <a:blip r:embed="rId2" cstate="print"/>
          <a:srcRect/>
          <a:stretch>
            <a:fillRect/>
          </a:stretch>
        </p:blipFill>
        <p:spPr bwMode="auto">
          <a:xfrm>
            <a:off x="5241429" y="3157286"/>
            <a:ext cx="3902571" cy="3700714"/>
          </a:xfrm>
          <a:prstGeom prst="rect">
            <a:avLst/>
          </a:prstGeom>
          <a:noFill/>
          <a:ln w="9525">
            <a:noFill/>
            <a:miter lim="800000"/>
            <a:headEnd/>
            <a:tailEnd/>
          </a:ln>
        </p:spPr>
      </p:pic>
      <p:sp>
        <p:nvSpPr>
          <p:cNvPr id="6" name="Symbol zastępczy zawartości 2"/>
          <p:cNvSpPr txBox="1">
            <a:spLocks/>
          </p:cNvSpPr>
          <p:nvPr/>
        </p:nvSpPr>
        <p:spPr bwMode="auto">
          <a:xfrm>
            <a:off x="323528" y="3717032"/>
            <a:ext cx="4824536"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eaLnBrk="0" hangingPunct="0">
              <a:spcBef>
                <a:spcPct val="50000"/>
              </a:spcBef>
              <a:buSzPct val="70000"/>
            </a:pPr>
            <a:r>
              <a:rPr lang="pl-PL" sz="2400" kern="0" dirty="0" smtClean="0">
                <a:latin typeface="Calibri Light" pitchFamily="34" charset="0"/>
              </a:rPr>
              <a:t>ROC pokazuje zależności wskaźników TPR (</a:t>
            </a:r>
            <a:r>
              <a:rPr lang="pl-PL" sz="2400" kern="0" dirty="0" err="1" smtClean="0">
                <a:latin typeface="Calibri Light" pitchFamily="34" charset="0"/>
              </a:rPr>
              <a:t>True</a:t>
            </a:r>
            <a:r>
              <a:rPr lang="pl-PL" sz="2400" kern="0" dirty="0" smtClean="0">
                <a:latin typeface="Calibri Light" pitchFamily="34" charset="0"/>
              </a:rPr>
              <a:t> </a:t>
            </a:r>
            <a:r>
              <a:rPr lang="pl-PL" sz="2400" kern="0" dirty="0" err="1" smtClean="0">
                <a:latin typeface="Calibri Light" pitchFamily="34" charset="0"/>
              </a:rPr>
              <a:t>Positive</a:t>
            </a:r>
            <a:r>
              <a:rPr lang="pl-PL" sz="2400" kern="0" dirty="0" smtClean="0">
                <a:latin typeface="Calibri Light" pitchFamily="34" charset="0"/>
              </a:rPr>
              <a:t> </a:t>
            </a:r>
            <a:r>
              <a:rPr lang="pl-PL" sz="2400" kern="0" dirty="0" err="1" smtClean="0">
                <a:latin typeface="Calibri Light" pitchFamily="34" charset="0"/>
              </a:rPr>
              <a:t>Rate</a:t>
            </a:r>
            <a:r>
              <a:rPr lang="pl-PL" sz="2400" kern="0" dirty="0" smtClean="0">
                <a:latin typeface="Calibri Light" pitchFamily="34" charset="0"/>
              </a:rPr>
              <a:t>) oraz FPR (</a:t>
            </a:r>
            <a:r>
              <a:rPr lang="pl-PL" sz="2400" kern="0" dirty="0" err="1" smtClean="0">
                <a:latin typeface="Calibri Light" pitchFamily="34" charset="0"/>
              </a:rPr>
              <a:t>False</a:t>
            </a:r>
            <a:r>
              <a:rPr lang="pl-PL" sz="2400" kern="0" dirty="0" smtClean="0">
                <a:latin typeface="Calibri Light" pitchFamily="34" charset="0"/>
              </a:rPr>
              <a:t> </a:t>
            </a:r>
            <a:r>
              <a:rPr lang="pl-PL" sz="2400" kern="0" dirty="0" err="1" smtClean="0">
                <a:latin typeface="Calibri Light" pitchFamily="34" charset="0"/>
              </a:rPr>
              <a:t>Positive</a:t>
            </a:r>
            <a:r>
              <a:rPr lang="pl-PL" sz="2400" kern="0" dirty="0" smtClean="0">
                <a:latin typeface="Calibri Light" pitchFamily="34" charset="0"/>
              </a:rPr>
              <a:t> </a:t>
            </a:r>
            <a:r>
              <a:rPr lang="pl-PL" sz="2400" kern="0" dirty="0" err="1" smtClean="0">
                <a:latin typeface="Calibri Light" pitchFamily="34" charset="0"/>
              </a:rPr>
              <a:t>Rate</a:t>
            </a:r>
            <a:r>
              <a:rPr lang="pl-PL" sz="2400" kern="0" dirty="0" smtClean="0">
                <a:latin typeface="Calibri Light" pitchFamily="34" charset="0"/>
              </a:rPr>
              <a:t>).</a:t>
            </a:r>
          </a:p>
          <a:p>
            <a:pPr eaLnBrk="0" hangingPunct="0">
              <a:spcBef>
                <a:spcPct val="50000"/>
              </a:spcBef>
              <a:buSzPct val="70000"/>
            </a:pPr>
            <a:r>
              <a:rPr lang="pl-PL" sz="2400" kern="0" dirty="0" smtClean="0">
                <a:latin typeface="Calibri Light" pitchFamily="34" charset="0"/>
              </a:rPr>
              <a:t>Im wykres bardziej ”wypukły”, tym lepszy klasyfikator.</a:t>
            </a:r>
            <a:endParaRPr kumimoji="0" lang="pl-PL" sz="2400" b="0" i="0" u="none" strike="noStrike" kern="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ROC</a:t>
            </a:r>
            <a:endParaRPr lang="pl-PL" dirty="0"/>
          </a:p>
        </p:txBody>
      </p:sp>
      <p:sp>
        <p:nvSpPr>
          <p:cNvPr id="3" name="Symbol zastępczy zawartości 2"/>
          <p:cNvSpPr>
            <a:spLocks noGrp="1"/>
          </p:cNvSpPr>
          <p:nvPr>
            <p:ph idx="1"/>
          </p:nvPr>
        </p:nvSpPr>
        <p:spPr>
          <a:xfrm>
            <a:off x="468313" y="6237312"/>
            <a:ext cx="8229600" cy="620688"/>
          </a:xfrm>
        </p:spPr>
        <p:txBody>
          <a:bodyPr/>
          <a:lstStyle/>
          <a:p>
            <a:pPr>
              <a:buNone/>
            </a:pPr>
            <a:r>
              <a:rPr lang="pl-PL" sz="1600" dirty="0" smtClean="0"/>
              <a:t>J. Stefanowski</a:t>
            </a:r>
            <a:endParaRPr lang="pl-PL" sz="1600"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2098" name="Picture 2"/>
          <p:cNvPicPr>
            <a:picLocks noChangeAspect="1" noChangeArrowheads="1"/>
          </p:cNvPicPr>
          <p:nvPr/>
        </p:nvPicPr>
        <p:blipFill>
          <a:blip r:embed="rId2" cstate="print"/>
          <a:srcRect/>
          <a:stretch>
            <a:fillRect/>
          </a:stretch>
        </p:blipFill>
        <p:spPr bwMode="auto">
          <a:xfrm>
            <a:off x="204113" y="1052736"/>
            <a:ext cx="8789987" cy="524827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55576" y="0"/>
            <a:ext cx="7543800" cy="977901"/>
          </a:xfrm>
        </p:spPr>
        <p:txBody>
          <a:bodyPr wrap="square" lIns="90360" tIns="44280" rIns="90360" bIns="44280" anchorCtr="0"/>
          <a:lstStyle/>
          <a:p>
            <a:pPr lvl="0"/>
            <a:r>
              <a:rPr lang="en-NZ" dirty="0"/>
              <a:t>A sample ROC curve</a:t>
            </a:r>
          </a:p>
        </p:txBody>
      </p:sp>
      <p:sp>
        <p:nvSpPr>
          <p:cNvPr id="4" name="TextBox 3"/>
          <p:cNvSpPr txBox="1"/>
          <p:nvPr/>
        </p:nvSpPr>
        <p:spPr>
          <a:xfrm>
            <a:off x="900000" y="5605560"/>
            <a:ext cx="6324479" cy="885540"/>
          </a:xfrm>
          <a:prstGeom prst="rect">
            <a:avLst/>
          </a:prstGeom>
          <a:noFill/>
          <a:ln>
            <a:noFill/>
          </a:ln>
        </p:spPr>
        <p:txBody>
          <a:bodyPr vert="horz" wrap="square" lIns="90360" tIns="44280" rIns="90360" bIns="44280" anchor="t" anchorCtr="0" compatLnSpc="0">
            <a:spAutoFit/>
          </a:bodyPr>
          <a:lstStyle/>
          <a:p>
            <a:pPr marL="342900" marR="0" lvl="0" indent="-342900" algn="l" rtl="0" hangingPunct="0">
              <a:lnSpc>
                <a:spcPct val="100000"/>
              </a:lnSpc>
              <a:spcBef>
                <a:spcPts val="44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a:ln>
                  <a:noFill/>
                </a:ln>
                <a:solidFill>
                  <a:srgbClr val="000000"/>
                </a:solidFill>
                <a:latin typeface="Calibri Light" pitchFamily="34" charset="0"/>
                <a:ea typeface="Gothic" pitchFamily="2"/>
                <a:cs typeface="Lucidasans" pitchFamily="2"/>
              </a:rPr>
              <a:t>Jagged curve—one set of test data</a:t>
            </a:r>
          </a:p>
          <a:p>
            <a:pPr marL="342900" marR="0" lvl="0" indent="-342900" algn="l" rtl="0" hangingPunct="0">
              <a:lnSpc>
                <a:spcPct val="100000"/>
              </a:lnSpc>
              <a:spcBef>
                <a:spcPts val="44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dirty="0" smtClean="0">
                <a:ln>
                  <a:noFill/>
                </a:ln>
                <a:solidFill>
                  <a:srgbClr val="000000"/>
                </a:solidFill>
                <a:latin typeface="Calibri Light" pitchFamily="34" charset="0"/>
                <a:ea typeface="Gothic" pitchFamily="2"/>
                <a:cs typeface="Lucidasans" pitchFamily="2"/>
              </a:rPr>
              <a:t>Smoother </a:t>
            </a:r>
            <a:r>
              <a:rPr lang="en-US" sz="2400" b="0" i="0" u="none" strike="noStrike" baseline="0" dirty="0">
                <a:ln>
                  <a:noFill/>
                </a:ln>
                <a:solidFill>
                  <a:srgbClr val="000000"/>
                </a:solidFill>
                <a:latin typeface="Calibri Light" pitchFamily="34" charset="0"/>
                <a:ea typeface="Gothic" pitchFamily="2"/>
                <a:cs typeface="Lucidasans" pitchFamily="2"/>
              </a:rPr>
              <a:t>curve—use cross-validation</a:t>
            </a:r>
          </a:p>
        </p:txBody>
      </p:sp>
      <p:pic>
        <p:nvPicPr>
          <p:cNvPr id="6" name="Picture 5"/>
          <p:cNvPicPr>
            <a:picLocks noChangeAspect="1"/>
          </p:cNvPicPr>
          <p:nvPr/>
        </p:nvPicPr>
        <p:blipFill>
          <a:blip r:embed="rId3" cstate="print"/>
          <a:stretch>
            <a:fillRect/>
          </a:stretch>
        </p:blipFill>
        <p:spPr>
          <a:xfrm>
            <a:off x="644489" y="1023164"/>
            <a:ext cx="6985000" cy="44704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0200" y="-77788"/>
            <a:ext cx="7543800" cy="977901"/>
          </a:xfrm>
        </p:spPr>
        <p:txBody>
          <a:bodyPr wrap="square" lIns="90360" tIns="44280" rIns="90360" bIns="44280" anchorCtr="0"/>
          <a:lstStyle/>
          <a:p>
            <a:pPr lvl="0"/>
            <a:r>
              <a:rPr lang="en-US"/>
              <a:t>ROC curves for two schemes</a:t>
            </a:r>
          </a:p>
        </p:txBody>
      </p:sp>
      <p:sp>
        <p:nvSpPr>
          <p:cNvPr id="4" name="TextBox 3"/>
          <p:cNvSpPr txBox="1"/>
          <p:nvPr/>
        </p:nvSpPr>
        <p:spPr>
          <a:xfrm>
            <a:off x="0" y="4365104"/>
            <a:ext cx="5724128" cy="766918"/>
          </a:xfrm>
          <a:prstGeom prst="rect">
            <a:avLst/>
          </a:prstGeom>
          <a:noFill/>
          <a:ln>
            <a:noFill/>
          </a:ln>
        </p:spPr>
        <p:txBody>
          <a:bodyPr vert="horz" wrap="square" lIns="90360" tIns="44280" rIns="90360" bIns="44280" anchor="t" anchorCtr="0" compatLnSpc="0">
            <a:spAutoFit/>
          </a:bodyPr>
          <a:lstStyle/>
          <a:p>
            <a:pPr marL="342900" marR="0" lvl="0" indent="-342900" algn="l" rtl="0" hangingPunct="0">
              <a:lnSpc>
                <a:spcPct val="100000"/>
              </a:lnSpc>
              <a:spcBef>
                <a:spcPts val="44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For a small, focused sample, use method A</a:t>
            </a:r>
          </a:p>
          <a:p>
            <a:pPr marL="342900" marR="0" lvl="0" indent="-342900" algn="l" rtl="0" hangingPunct="0">
              <a:lnSpc>
                <a:spcPct val="100000"/>
              </a:lnSpc>
              <a:spcBef>
                <a:spcPts val="448"/>
              </a:spcBef>
              <a:spcAft>
                <a:spcPts val="0"/>
              </a:spcAft>
              <a:buClr>
                <a:schemeClr val="tx1"/>
              </a:buClr>
              <a:buSzPct val="100000"/>
              <a:buFont typeface="Arial"/>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0" i="0" u="none" strike="noStrike" baseline="0" dirty="0">
                <a:ln>
                  <a:noFill/>
                </a:ln>
                <a:solidFill>
                  <a:srgbClr val="000000"/>
                </a:solidFill>
                <a:latin typeface="Calibri Light" pitchFamily="34" charset="0"/>
                <a:ea typeface="Gothic" pitchFamily="2"/>
                <a:cs typeface="Lucidasans" pitchFamily="2"/>
              </a:rPr>
              <a:t>For a larger one, use method </a:t>
            </a:r>
            <a:r>
              <a:rPr lang="en-US" sz="2000" b="0" i="0" u="none" strike="noStrike" baseline="0" dirty="0" smtClean="0">
                <a:ln>
                  <a:noFill/>
                </a:ln>
                <a:solidFill>
                  <a:srgbClr val="000000"/>
                </a:solidFill>
                <a:latin typeface="Calibri Light" pitchFamily="34" charset="0"/>
                <a:ea typeface="Gothic" pitchFamily="2"/>
                <a:cs typeface="Lucidasans" pitchFamily="2"/>
              </a:rPr>
              <a:t>B</a:t>
            </a:r>
            <a:endParaRPr lang="en-US" sz="2000" b="0" i="0" u="none" strike="noStrike" baseline="0" dirty="0">
              <a:ln>
                <a:noFill/>
              </a:ln>
              <a:solidFill>
                <a:srgbClr val="000000"/>
              </a:solidFill>
              <a:latin typeface="Calibri Light" pitchFamily="34" charset="0"/>
              <a:ea typeface="Gothic" pitchFamily="2"/>
              <a:cs typeface="Lucidasans" pitchFamily="2"/>
            </a:endParaRPr>
          </a:p>
        </p:txBody>
      </p:sp>
      <p:pic>
        <p:nvPicPr>
          <p:cNvPr id="6" name="Picture 5"/>
          <p:cNvPicPr>
            <a:picLocks noChangeAspect="1"/>
          </p:cNvPicPr>
          <p:nvPr/>
        </p:nvPicPr>
        <p:blipFill>
          <a:blip r:embed="rId3" cstate="print"/>
          <a:stretch>
            <a:fillRect/>
          </a:stretch>
        </p:blipFill>
        <p:spPr>
          <a:xfrm>
            <a:off x="0" y="1052736"/>
            <a:ext cx="5220072" cy="3323605"/>
          </a:xfrm>
          <a:prstGeom prst="rect">
            <a:avLst/>
          </a:prstGeom>
        </p:spPr>
      </p:pic>
      <p:pic>
        <p:nvPicPr>
          <p:cNvPr id="69634" name="Picture 2" descr="roc5"/>
          <p:cNvPicPr>
            <a:picLocks noChangeAspect="1" noChangeArrowheads="1"/>
          </p:cNvPicPr>
          <p:nvPr/>
        </p:nvPicPr>
        <p:blipFill>
          <a:blip r:embed="rId4" cstate="print"/>
          <a:srcRect/>
          <a:stretch>
            <a:fillRect/>
          </a:stretch>
        </p:blipFill>
        <p:spPr bwMode="auto">
          <a:xfrm>
            <a:off x="5724128" y="1052736"/>
            <a:ext cx="2618606" cy="2394492"/>
          </a:xfrm>
          <a:prstGeom prst="rect">
            <a:avLst/>
          </a:prstGeom>
          <a:noFill/>
        </p:spPr>
      </p:pic>
      <p:sp>
        <p:nvSpPr>
          <p:cNvPr id="7" name="Prostokąt 6"/>
          <p:cNvSpPr/>
          <p:nvPr/>
        </p:nvSpPr>
        <p:spPr>
          <a:xfrm>
            <a:off x="6732240" y="3140968"/>
            <a:ext cx="2123728" cy="923330"/>
          </a:xfrm>
          <a:prstGeom prst="rect">
            <a:avLst/>
          </a:prstGeom>
        </p:spPr>
        <p:txBody>
          <a:bodyPr wrap="square">
            <a:spAutoFit/>
          </a:bodyPr>
          <a:lstStyle/>
          <a:p>
            <a:r>
              <a:rPr lang="pl-PL" dirty="0" smtClean="0">
                <a:latin typeface="Calibri Light" pitchFamily="34" charset="0"/>
              </a:rPr>
              <a:t>Pole pod krzywą (AUC) (</a:t>
            </a:r>
            <a:r>
              <a:rPr lang="pl-PL" dirty="0" err="1" smtClean="0">
                <a:latin typeface="Calibri Light" pitchFamily="34" charset="0"/>
              </a:rPr>
              <a:t>Area</a:t>
            </a:r>
            <a:r>
              <a:rPr lang="pl-PL" dirty="0" smtClean="0">
                <a:latin typeface="Calibri Light" pitchFamily="34" charset="0"/>
              </a:rPr>
              <a:t> Under ROC </a:t>
            </a:r>
            <a:r>
              <a:rPr lang="pl-PL" dirty="0" err="1" smtClean="0">
                <a:latin typeface="Calibri Light" pitchFamily="34" charset="0"/>
              </a:rPr>
              <a:t>Curve</a:t>
            </a:r>
            <a:r>
              <a:rPr lang="pl-PL" dirty="0" smtClean="0">
                <a:latin typeface="Calibri Light" pitchFamily="34" charset="0"/>
              </a:rPr>
              <a:t>)</a:t>
            </a:r>
            <a:endParaRPr lang="pl-PL" dirty="0">
              <a:latin typeface="Calibri Light" pitchFamily="34" charset="0"/>
            </a:endParaRPr>
          </a:p>
        </p:txBody>
      </p:sp>
      <p:cxnSp>
        <p:nvCxnSpPr>
          <p:cNvPr id="9" name="Łącznik prosty ze strzałką 8"/>
          <p:cNvCxnSpPr>
            <a:endCxn id="7" idx="1"/>
          </p:cNvCxnSpPr>
          <p:nvPr/>
        </p:nvCxnSpPr>
        <p:spPr bwMode="auto">
          <a:xfrm>
            <a:off x="6516216" y="2924944"/>
            <a:ext cx="216024" cy="677689"/>
          </a:xfrm>
          <a:prstGeom prst="straightConnector1">
            <a:avLst/>
          </a:prstGeom>
          <a:solidFill>
            <a:srgbClr val="006699">
              <a:alpha val="20000"/>
            </a:srgbClr>
          </a:solidFill>
          <a:ln w="9525" cap="flat" cmpd="sng" algn="ctr">
            <a:solidFill>
              <a:srgbClr val="006699"/>
            </a:solidFill>
            <a:prstDash val="solid"/>
            <a:round/>
            <a:headEnd type="none" w="med" len="med"/>
            <a:tailEnd type="arrow"/>
          </a:ln>
          <a:effectLst/>
        </p:spPr>
      </p:cxnSp>
      <p:sp>
        <p:nvSpPr>
          <p:cNvPr id="10" name="Prostokąt 9"/>
          <p:cNvSpPr/>
          <p:nvPr/>
        </p:nvSpPr>
        <p:spPr>
          <a:xfrm>
            <a:off x="5436096" y="4293096"/>
            <a:ext cx="3707904" cy="1477328"/>
          </a:xfrm>
          <a:prstGeom prst="rect">
            <a:avLst/>
          </a:prstGeom>
        </p:spPr>
        <p:txBody>
          <a:bodyPr wrap="square">
            <a:spAutoFit/>
          </a:bodyPr>
          <a:lstStyle/>
          <a:p>
            <a:r>
              <a:rPr lang="pl-PL" dirty="0" smtClean="0">
                <a:latin typeface="Calibri Light" pitchFamily="34" charset="0"/>
              </a:rPr>
              <a:t>im większe AUC tym lepiej: </a:t>
            </a:r>
            <a:br>
              <a:rPr lang="pl-PL" dirty="0" smtClean="0">
                <a:latin typeface="Calibri Light" pitchFamily="34" charset="0"/>
              </a:rPr>
            </a:br>
            <a:r>
              <a:rPr lang="pl-PL" dirty="0" smtClean="0">
                <a:latin typeface="Calibri Light" pitchFamily="34" charset="0"/>
              </a:rPr>
              <a:t>AUC = 1 (klasyfikator idealny), </a:t>
            </a:r>
            <a:br>
              <a:rPr lang="pl-PL" dirty="0" smtClean="0">
                <a:latin typeface="Calibri Light" pitchFamily="34" charset="0"/>
              </a:rPr>
            </a:br>
            <a:r>
              <a:rPr lang="pl-PL" dirty="0" smtClean="0">
                <a:latin typeface="Calibri Light" pitchFamily="34" charset="0"/>
              </a:rPr>
              <a:t>AUC = 0.5 (klasyfikator losowy), </a:t>
            </a:r>
            <a:br>
              <a:rPr lang="pl-PL" dirty="0" smtClean="0">
                <a:latin typeface="Calibri Light" pitchFamily="34" charset="0"/>
              </a:rPr>
            </a:br>
            <a:r>
              <a:rPr lang="pl-PL" dirty="0" smtClean="0">
                <a:latin typeface="Calibri Light" pitchFamily="34" charset="0"/>
              </a:rPr>
              <a:t>AUC &lt; 0.5 (nieprawidłowy klasyfikator (gorszy niż losowy))</a:t>
            </a:r>
            <a:endParaRPr lang="pl-PL" dirty="0">
              <a:latin typeface="Calibri Light"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stopki 3"/>
          <p:cNvSpPr>
            <a:spLocks noGrp="1"/>
          </p:cNvSpPr>
          <p:nvPr>
            <p:ph type="ftr" sz="quarter" idx="10"/>
          </p:nvPr>
        </p:nvSpPr>
        <p:spPr>
          <a:noFill/>
        </p:spPr>
        <p:txBody>
          <a:bodyPr/>
          <a:lstStyle/>
          <a:p>
            <a:r>
              <a:rPr lang="pl-PL"/>
              <a:t>KISIM, WIMiIP, AGH</a:t>
            </a:r>
          </a:p>
        </p:txBody>
      </p:sp>
      <p:sp>
        <p:nvSpPr>
          <p:cNvPr id="84995" name="Rectangle 2"/>
          <p:cNvSpPr>
            <a:spLocks noGrp="1" noChangeArrowheads="1"/>
          </p:cNvSpPr>
          <p:nvPr>
            <p:ph type="title"/>
          </p:nvPr>
        </p:nvSpPr>
        <p:spPr>
          <a:xfrm>
            <a:off x="971550" y="2997200"/>
            <a:ext cx="7488238" cy="1007864"/>
          </a:xfrm>
        </p:spPr>
        <p:txBody>
          <a:bodyPr/>
          <a:lstStyle/>
          <a:p>
            <a:pPr eaLnBrk="1" hangingPunct="1"/>
            <a:r>
              <a:rPr lang="pl-PL" dirty="0" smtClean="0"/>
              <a:t>Metoda wektorów nośnych (wspierających)</a:t>
            </a:r>
            <a:br>
              <a:rPr lang="pl-PL" dirty="0" smtClean="0"/>
            </a:br>
            <a:r>
              <a:rPr lang="pl-PL" sz="2400" dirty="0" err="1" smtClean="0">
                <a:solidFill>
                  <a:schemeClr val="bg2"/>
                </a:solidFill>
              </a:rPr>
              <a:t>Support</a:t>
            </a:r>
            <a:r>
              <a:rPr lang="pl-PL" sz="2400" dirty="0" smtClean="0">
                <a:solidFill>
                  <a:schemeClr val="bg2"/>
                </a:solidFill>
              </a:rPr>
              <a:t> </a:t>
            </a:r>
            <a:r>
              <a:rPr lang="pl-PL" sz="2400" dirty="0" err="1" smtClean="0">
                <a:solidFill>
                  <a:schemeClr val="bg2"/>
                </a:solidFill>
              </a:rPr>
              <a:t>Vector</a:t>
            </a:r>
            <a:r>
              <a:rPr lang="pl-PL" sz="2400" dirty="0" smtClean="0">
                <a:solidFill>
                  <a:schemeClr val="bg2"/>
                </a:solidFill>
              </a:rPr>
              <a:t> </a:t>
            </a:r>
            <a:r>
              <a:rPr lang="pl-PL" sz="2400" dirty="0" err="1" smtClean="0">
                <a:solidFill>
                  <a:schemeClr val="bg2"/>
                </a:solidFill>
              </a:rPr>
              <a:t>Machines</a:t>
            </a:r>
            <a:endParaRPr lang="pl-PL" dirty="0" smtClean="0">
              <a:solidFill>
                <a:schemeClr val="bg2"/>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stopki 3"/>
          <p:cNvSpPr>
            <a:spLocks noGrp="1"/>
          </p:cNvSpPr>
          <p:nvPr>
            <p:ph type="ftr" sz="quarter" idx="10"/>
          </p:nvPr>
        </p:nvSpPr>
        <p:spPr>
          <a:noFill/>
        </p:spPr>
        <p:txBody>
          <a:bodyPr/>
          <a:lstStyle/>
          <a:p>
            <a:r>
              <a:rPr lang="pl-PL"/>
              <a:t>KISIM, WIMiIP, AGH</a:t>
            </a:r>
          </a:p>
        </p:txBody>
      </p:sp>
      <p:sp>
        <p:nvSpPr>
          <p:cNvPr id="86019" name="Rectangle 2"/>
          <p:cNvSpPr>
            <a:spLocks noGrp="1" noChangeArrowheads="1"/>
          </p:cNvSpPr>
          <p:nvPr>
            <p:ph type="title"/>
          </p:nvPr>
        </p:nvSpPr>
        <p:spPr/>
        <p:txBody>
          <a:bodyPr/>
          <a:lstStyle/>
          <a:p>
            <a:pPr eaLnBrk="1" hangingPunct="1"/>
            <a:r>
              <a:rPr lang="pl-PL" smtClean="0"/>
              <a:t>Metoda wektorów nośnych (wspierających)</a:t>
            </a:r>
          </a:p>
        </p:txBody>
      </p:sp>
      <p:sp>
        <p:nvSpPr>
          <p:cNvPr id="86020" name="Rectangle 3"/>
          <p:cNvSpPr>
            <a:spLocks noGrp="1" noChangeArrowheads="1"/>
          </p:cNvSpPr>
          <p:nvPr>
            <p:ph type="body" idx="1"/>
          </p:nvPr>
        </p:nvSpPr>
        <p:spPr>
          <a:xfrm>
            <a:off x="468313" y="1268413"/>
            <a:ext cx="6048375" cy="3455987"/>
          </a:xfrm>
        </p:spPr>
        <p:txBody>
          <a:bodyPr/>
          <a:lstStyle/>
          <a:p>
            <a:pPr eaLnBrk="1" hangingPunct="1"/>
            <a:r>
              <a:rPr lang="pl-PL" sz="2000" smtClean="0"/>
              <a:t>stosowane gdy do poprawnego klasyfikowania potrzebne są bardziej skomplikowane struktury niż linia prosta</a:t>
            </a:r>
          </a:p>
          <a:p>
            <a:pPr eaLnBrk="1" hangingPunct="1"/>
            <a:r>
              <a:rPr lang="pl-PL" sz="2000" smtClean="0"/>
              <a:t>oryginalne obiekty są "mapowane" (transformowane) za pomocą funkcji jądrowych (kernels) na przestrzeń ilustrowaną po prawej. </a:t>
            </a:r>
          </a:p>
          <a:p>
            <a:pPr eaLnBrk="1" hangingPunct="1"/>
            <a:r>
              <a:rPr lang="pl-PL" sz="2000" smtClean="0"/>
              <a:t>w nowej przestrzeni dwie klasy są liniowo separowalne, co pozwala uniknąć skomplikowanej postaci granicy klas. </a:t>
            </a:r>
          </a:p>
        </p:txBody>
      </p:sp>
      <p:pic>
        <p:nvPicPr>
          <p:cNvPr id="86021" name="Picture 4"/>
          <p:cNvPicPr>
            <a:picLocks noChangeAspect="1" noChangeArrowheads="1"/>
          </p:cNvPicPr>
          <p:nvPr/>
        </p:nvPicPr>
        <p:blipFill>
          <a:blip r:embed="rId2" cstate="print"/>
          <a:srcRect/>
          <a:stretch>
            <a:fillRect/>
          </a:stretch>
        </p:blipFill>
        <p:spPr bwMode="auto">
          <a:xfrm>
            <a:off x="6659563" y="1125538"/>
            <a:ext cx="2089150" cy="1901825"/>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3584278" y="4157961"/>
            <a:ext cx="5559722" cy="270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stopki 3"/>
          <p:cNvSpPr>
            <a:spLocks noGrp="1"/>
          </p:cNvSpPr>
          <p:nvPr>
            <p:ph type="ftr" sz="quarter" idx="10"/>
          </p:nvPr>
        </p:nvSpPr>
        <p:spPr>
          <a:noFill/>
        </p:spPr>
        <p:txBody>
          <a:bodyPr/>
          <a:lstStyle/>
          <a:p>
            <a:r>
              <a:rPr lang="pl-PL"/>
              <a:t>KISIM, WIMiIP, AGH</a:t>
            </a:r>
          </a:p>
        </p:txBody>
      </p:sp>
      <p:sp>
        <p:nvSpPr>
          <p:cNvPr id="87043" name="Rectangle 2"/>
          <p:cNvSpPr>
            <a:spLocks noGrp="1" noChangeArrowheads="1"/>
          </p:cNvSpPr>
          <p:nvPr>
            <p:ph type="title"/>
          </p:nvPr>
        </p:nvSpPr>
        <p:spPr/>
        <p:txBody>
          <a:bodyPr/>
          <a:lstStyle/>
          <a:p>
            <a:pPr eaLnBrk="1" hangingPunct="1"/>
            <a:r>
              <a:rPr lang="pl-PL" dirty="0" err="1" smtClean="0"/>
              <a:t>Support</a:t>
            </a:r>
            <a:r>
              <a:rPr lang="pl-PL" dirty="0" smtClean="0"/>
              <a:t> </a:t>
            </a:r>
            <a:r>
              <a:rPr lang="pl-PL" dirty="0" err="1" smtClean="0"/>
              <a:t>Vector</a:t>
            </a:r>
            <a:r>
              <a:rPr lang="pl-PL" dirty="0" smtClean="0"/>
              <a:t> </a:t>
            </a:r>
            <a:r>
              <a:rPr lang="pl-PL" dirty="0" err="1" smtClean="0"/>
              <a:t>Machines</a:t>
            </a:r>
            <a:endParaRPr lang="pl-PL" dirty="0" smtClean="0"/>
          </a:p>
        </p:txBody>
      </p:sp>
      <p:sp>
        <p:nvSpPr>
          <p:cNvPr id="87044" name="Rectangle 3"/>
          <p:cNvSpPr>
            <a:spLocks noGrp="1" noChangeArrowheads="1"/>
          </p:cNvSpPr>
          <p:nvPr>
            <p:ph type="body" idx="1"/>
          </p:nvPr>
        </p:nvSpPr>
        <p:spPr>
          <a:xfrm>
            <a:off x="468313" y="1268413"/>
            <a:ext cx="4535487" cy="5113337"/>
          </a:xfrm>
        </p:spPr>
        <p:txBody>
          <a:bodyPr/>
          <a:lstStyle/>
          <a:p>
            <a:pPr eaLnBrk="1" hangingPunct="1"/>
            <a:r>
              <a:rPr lang="pl-PL" smtClean="0"/>
              <a:t>Którą z hiperpłaszczyzn należy wybrać? B1 or B2?</a:t>
            </a:r>
          </a:p>
          <a:p>
            <a:pPr eaLnBrk="1" hangingPunct="1"/>
            <a:r>
              <a:rPr lang="pl-PL" smtClean="0"/>
              <a:t>Hiperpłaszczyzny b</a:t>
            </a:r>
            <a:r>
              <a:rPr lang="pl-PL" baseline="-25000" smtClean="0"/>
              <a:t>i1</a:t>
            </a:r>
            <a:r>
              <a:rPr lang="pl-PL" smtClean="0"/>
              <a:t> i b</a:t>
            </a:r>
            <a:r>
              <a:rPr lang="pl-PL" baseline="-25000" smtClean="0"/>
              <a:t>i2</a:t>
            </a:r>
            <a:r>
              <a:rPr lang="pl-PL" smtClean="0"/>
              <a:t> są otrzymane przez równoległe przesuwanie hiperpłaszczyzny granicznej aż do pierwszych punktów z obu klas.</a:t>
            </a:r>
          </a:p>
          <a:p>
            <a:pPr eaLnBrk="1" hangingPunct="1"/>
            <a:r>
              <a:rPr lang="pl-PL" smtClean="0"/>
              <a:t>Odległość między nimi –margines klasyfikatora liniowego</a:t>
            </a:r>
          </a:p>
        </p:txBody>
      </p:sp>
      <p:pic>
        <p:nvPicPr>
          <p:cNvPr id="87045" name="Picture 4"/>
          <p:cNvPicPr>
            <a:picLocks noChangeAspect="1" noChangeArrowheads="1"/>
          </p:cNvPicPr>
          <p:nvPr/>
        </p:nvPicPr>
        <p:blipFill>
          <a:blip r:embed="rId2" cstate="print"/>
          <a:srcRect/>
          <a:stretch>
            <a:fillRect/>
          </a:stretch>
        </p:blipFill>
        <p:spPr bwMode="auto">
          <a:xfrm>
            <a:off x="5651500" y="1052513"/>
            <a:ext cx="2508250" cy="2808287"/>
          </a:xfrm>
          <a:prstGeom prst="rect">
            <a:avLst/>
          </a:prstGeom>
          <a:noFill/>
          <a:ln w="9525">
            <a:noFill/>
            <a:miter lim="800000"/>
            <a:headEnd/>
            <a:tailEnd/>
          </a:ln>
        </p:spPr>
      </p:pic>
      <p:pic>
        <p:nvPicPr>
          <p:cNvPr id="87046" name="Picture 5"/>
          <p:cNvPicPr>
            <a:picLocks noChangeAspect="1" noChangeArrowheads="1"/>
          </p:cNvPicPr>
          <p:nvPr/>
        </p:nvPicPr>
        <p:blipFill>
          <a:blip r:embed="rId3" cstate="print"/>
          <a:srcRect/>
          <a:stretch>
            <a:fillRect/>
          </a:stretch>
        </p:blipFill>
        <p:spPr bwMode="auto">
          <a:xfrm>
            <a:off x="5364163" y="3933825"/>
            <a:ext cx="29432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stopki 3"/>
          <p:cNvSpPr>
            <a:spLocks noGrp="1"/>
          </p:cNvSpPr>
          <p:nvPr>
            <p:ph type="ftr" sz="quarter" idx="10"/>
          </p:nvPr>
        </p:nvSpPr>
        <p:spPr/>
        <p:txBody>
          <a:bodyPr/>
          <a:lstStyle/>
          <a:p>
            <a:pPr>
              <a:defRPr/>
            </a:pPr>
            <a:r>
              <a:rPr lang="pl-PL"/>
              <a:t>KISIM, WIMiIP, AGH</a:t>
            </a:r>
          </a:p>
        </p:txBody>
      </p:sp>
      <p:pic>
        <p:nvPicPr>
          <p:cNvPr id="67587" name="Picture 2"/>
          <p:cNvPicPr>
            <a:picLocks noChangeAspect="1" noChangeArrowheads="1"/>
          </p:cNvPicPr>
          <p:nvPr/>
        </p:nvPicPr>
        <p:blipFill>
          <a:blip r:embed="rId2" cstate="print"/>
          <a:srcRect/>
          <a:stretch>
            <a:fillRect/>
          </a:stretch>
        </p:blipFill>
        <p:spPr bwMode="auto">
          <a:xfrm>
            <a:off x="0" y="1052513"/>
            <a:ext cx="5148263" cy="2228850"/>
          </a:xfrm>
          <a:prstGeom prst="rect">
            <a:avLst/>
          </a:prstGeom>
          <a:noFill/>
          <a:ln w="9525">
            <a:noFill/>
            <a:miter lim="800000"/>
            <a:headEnd/>
            <a:tailEnd/>
          </a:ln>
        </p:spPr>
      </p:pic>
      <p:sp>
        <p:nvSpPr>
          <p:cNvPr id="67588" name="Rectangle 3"/>
          <p:cNvSpPr>
            <a:spLocks noGrp="1" noChangeArrowheads="1"/>
          </p:cNvSpPr>
          <p:nvPr>
            <p:ph type="title"/>
          </p:nvPr>
        </p:nvSpPr>
        <p:spPr/>
        <p:txBody>
          <a:bodyPr/>
          <a:lstStyle/>
          <a:p>
            <a:pPr eaLnBrk="1" hangingPunct="1"/>
            <a:r>
              <a:rPr lang="pl-PL" smtClean="0"/>
              <a:t>STATISTICA  - przykład drzewa C&amp;RT</a:t>
            </a:r>
            <a:br>
              <a:rPr lang="pl-PL" smtClean="0"/>
            </a:br>
            <a:r>
              <a:rPr lang="pl-PL" smtClean="0"/>
              <a:t>(inny dobór zmiennych)</a:t>
            </a:r>
          </a:p>
        </p:txBody>
      </p:sp>
      <p:pic>
        <p:nvPicPr>
          <p:cNvPr id="67589" name="Picture 4"/>
          <p:cNvPicPr>
            <a:picLocks noChangeAspect="1" noChangeArrowheads="1"/>
          </p:cNvPicPr>
          <p:nvPr/>
        </p:nvPicPr>
        <p:blipFill>
          <a:blip r:embed="rId3" cstate="print"/>
          <a:srcRect/>
          <a:stretch>
            <a:fillRect/>
          </a:stretch>
        </p:blipFill>
        <p:spPr bwMode="auto">
          <a:xfrm>
            <a:off x="1042988" y="1700213"/>
            <a:ext cx="2962275" cy="1790700"/>
          </a:xfrm>
          <a:prstGeom prst="rect">
            <a:avLst/>
          </a:prstGeom>
          <a:noFill/>
          <a:ln w="25400">
            <a:solidFill>
              <a:srgbClr val="006699"/>
            </a:solidFill>
            <a:miter lim="800000"/>
            <a:headEnd/>
            <a:tailEnd/>
          </a:ln>
        </p:spPr>
      </p:pic>
      <p:sp>
        <p:nvSpPr>
          <p:cNvPr id="67590" name="AutoShape 5"/>
          <p:cNvSpPr>
            <a:spLocks noChangeArrowheads="1"/>
          </p:cNvSpPr>
          <p:nvPr/>
        </p:nvSpPr>
        <p:spPr bwMode="auto">
          <a:xfrm>
            <a:off x="2771775" y="1916113"/>
            <a:ext cx="3603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1</a:t>
            </a:r>
          </a:p>
        </p:txBody>
      </p:sp>
      <p:pic>
        <p:nvPicPr>
          <p:cNvPr id="67591" name="Picture 6"/>
          <p:cNvPicPr>
            <a:picLocks noChangeAspect="1" noChangeArrowheads="1"/>
          </p:cNvPicPr>
          <p:nvPr/>
        </p:nvPicPr>
        <p:blipFill>
          <a:blip r:embed="rId4" cstate="print"/>
          <a:srcRect/>
          <a:stretch>
            <a:fillRect/>
          </a:stretch>
        </p:blipFill>
        <p:spPr bwMode="auto">
          <a:xfrm>
            <a:off x="4716463" y="1196975"/>
            <a:ext cx="4210050" cy="1866900"/>
          </a:xfrm>
          <a:prstGeom prst="rect">
            <a:avLst/>
          </a:prstGeom>
          <a:noFill/>
          <a:ln w="25400">
            <a:solidFill>
              <a:srgbClr val="006699"/>
            </a:solidFill>
            <a:miter lim="800000"/>
            <a:headEnd/>
            <a:tailEnd/>
          </a:ln>
        </p:spPr>
      </p:pic>
      <p:sp>
        <p:nvSpPr>
          <p:cNvPr id="67592" name="AutoShape 7"/>
          <p:cNvSpPr>
            <a:spLocks noChangeArrowheads="1"/>
          </p:cNvSpPr>
          <p:nvPr/>
        </p:nvSpPr>
        <p:spPr bwMode="auto">
          <a:xfrm>
            <a:off x="5724525" y="1557338"/>
            <a:ext cx="3603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2</a:t>
            </a:r>
          </a:p>
        </p:txBody>
      </p:sp>
      <p:sp>
        <p:nvSpPr>
          <p:cNvPr id="67593" name="Line 8"/>
          <p:cNvSpPr>
            <a:spLocks noChangeShapeType="1"/>
          </p:cNvSpPr>
          <p:nvPr/>
        </p:nvSpPr>
        <p:spPr bwMode="auto">
          <a:xfrm flipV="1">
            <a:off x="3851275" y="1773238"/>
            <a:ext cx="1081088" cy="287337"/>
          </a:xfrm>
          <a:prstGeom prst="line">
            <a:avLst/>
          </a:prstGeom>
          <a:noFill/>
          <a:ln w="28575">
            <a:solidFill>
              <a:srgbClr val="006699"/>
            </a:solidFill>
            <a:round/>
            <a:headEnd/>
            <a:tailEnd type="arrow" w="med" len="med"/>
          </a:ln>
        </p:spPr>
        <p:txBody>
          <a:bodyPr/>
          <a:lstStyle/>
          <a:p>
            <a:endParaRPr lang="pl-PL"/>
          </a:p>
        </p:txBody>
      </p:sp>
      <p:pic>
        <p:nvPicPr>
          <p:cNvPr id="67594" name="Picture 9"/>
          <p:cNvPicPr>
            <a:picLocks noChangeAspect="1" noChangeArrowheads="1"/>
          </p:cNvPicPr>
          <p:nvPr/>
        </p:nvPicPr>
        <p:blipFill>
          <a:blip r:embed="rId5" cstate="print"/>
          <a:srcRect/>
          <a:stretch>
            <a:fillRect/>
          </a:stretch>
        </p:blipFill>
        <p:spPr bwMode="auto">
          <a:xfrm>
            <a:off x="468313" y="3200400"/>
            <a:ext cx="7820025" cy="3657600"/>
          </a:xfrm>
          <a:prstGeom prst="rect">
            <a:avLst/>
          </a:prstGeom>
          <a:noFill/>
          <a:ln w="9525">
            <a:noFill/>
            <a:miter lim="800000"/>
            <a:headEnd/>
            <a:tailEnd/>
          </a:ln>
        </p:spPr>
      </p:pic>
      <p:sp>
        <p:nvSpPr>
          <p:cNvPr id="67595" name="AutoShape 10"/>
          <p:cNvSpPr>
            <a:spLocks noChangeArrowheads="1"/>
          </p:cNvSpPr>
          <p:nvPr/>
        </p:nvSpPr>
        <p:spPr bwMode="auto">
          <a:xfrm>
            <a:off x="250825" y="3500438"/>
            <a:ext cx="3603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3</a:t>
            </a:r>
          </a:p>
        </p:txBody>
      </p:sp>
      <p:sp>
        <p:nvSpPr>
          <p:cNvPr id="67596" name="Line 11"/>
          <p:cNvSpPr>
            <a:spLocks noChangeShapeType="1"/>
          </p:cNvSpPr>
          <p:nvPr/>
        </p:nvSpPr>
        <p:spPr bwMode="auto">
          <a:xfrm flipH="1">
            <a:off x="1619250" y="2779713"/>
            <a:ext cx="3168650" cy="1154112"/>
          </a:xfrm>
          <a:prstGeom prst="line">
            <a:avLst/>
          </a:prstGeom>
          <a:noFill/>
          <a:ln w="28575">
            <a:solidFill>
              <a:srgbClr val="006699"/>
            </a:solidFill>
            <a:round/>
            <a:headEnd/>
            <a:tailEnd type="arrow" w="med" len="med"/>
          </a:ln>
        </p:spPr>
        <p:txBody>
          <a:bodyPr/>
          <a:lstStyle/>
          <a:p>
            <a:endParaRPr lang="pl-PL"/>
          </a:p>
        </p:txBody>
      </p:sp>
      <p:sp>
        <p:nvSpPr>
          <p:cNvPr id="67597" name="Line 12"/>
          <p:cNvSpPr>
            <a:spLocks noChangeShapeType="1"/>
          </p:cNvSpPr>
          <p:nvPr/>
        </p:nvSpPr>
        <p:spPr bwMode="auto">
          <a:xfrm>
            <a:off x="1619250" y="4005263"/>
            <a:ext cx="792163" cy="215900"/>
          </a:xfrm>
          <a:prstGeom prst="line">
            <a:avLst/>
          </a:prstGeom>
          <a:noFill/>
          <a:ln w="28575">
            <a:solidFill>
              <a:srgbClr val="006699"/>
            </a:solidFill>
            <a:round/>
            <a:headEnd/>
            <a:tailEnd type="arrow" w="med" len="med"/>
          </a:ln>
        </p:spPr>
        <p:txBody>
          <a:bodyPr/>
          <a:lstStyle/>
          <a:p>
            <a:endParaRPr lang="pl-PL"/>
          </a:p>
        </p:txBody>
      </p:sp>
      <p:sp>
        <p:nvSpPr>
          <p:cNvPr id="67598" name="AutoShape 13"/>
          <p:cNvSpPr>
            <a:spLocks noChangeArrowheads="1"/>
          </p:cNvSpPr>
          <p:nvPr/>
        </p:nvSpPr>
        <p:spPr bwMode="auto">
          <a:xfrm>
            <a:off x="2987675" y="4005263"/>
            <a:ext cx="360363" cy="360362"/>
          </a:xfrm>
          <a:prstGeom prst="roundRect">
            <a:avLst>
              <a:gd name="adj" fmla="val 16667"/>
            </a:avLst>
          </a:prstGeom>
          <a:solidFill>
            <a:srgbClr val="006699">
              <a:alpha val="20000"/>
            </a:srgbClr>
          </a:solidFill>
          <a:ln w="25400">
            <a:solidFill>
              <a:srgbClr val="006699"/>
            </a:solidFill>
            <a:round/>
            <a:headEnd/>
            <a:tailEnd/>
          </a:ln>
        </p:spPr>
        <p:txBody>
          <a:bodyPr wrap="none" anchor="ctr"/>
          <a:lstStyle/>
          <a:p>
            <a:pPr algn="ctr"/>
            <a:r>
              <a:rPr lang="pl-PL" sz="2400" b="1">
                <a:solidFill>
                  <a:srgbClr val="006699"/>
                </a:solidFill>
                <a:latin typeface="Calibri" pitchFamily="34" charset="0"/>
              </a:rPr>
              <a:t>4</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stopki 3"/>
          <p:cNvSpPr>
            <a:spLocks noGrp="1"/>
          </p:cNvSpPr>
          <p:nvPr>
            <p:ph type="ftr" sz="quarter" idx="10"/>
          </p:nvPr>
        </p:nvSpPr>
        <p:spPr>
          <a:noFill/>
        </p:spPr>
        <p:txBody>
          <a:bodyPr/>
          <a:lstStyle/>
          <a:p>
            <a:r>
              <a:rPr lang="pl-PL"/>
              <a:t>KISIM, WIMiIP, AGH</a:t>
            </a:r>
          </a:p>
        </p:txBody>
      </p:sp>
      <p:sp>
        <p:nvSpPr>
          <p:cNvPr id="88067" name="Rectangle 2"/>
          <p:cNvSpPr>
            <a:spLocks noGrp="1" noChangeArrowheads="1"/>
          </p:cNvSpPr>
          <p:nvPr>
            <p:ph type="title"/>
          </p:nvPr>
        </p:nvSpPr>
        <p:spPr/>
        <p:txBody>
          <a:bodyPr/>
          <a:lstStyle/>
          <a:p>
            <a:pPr eaLnBrk="1" hangingPunct="1"/>
            <a:r>
              <a:rPr lang="pl-PL" smtClean="0"/>
              <a:t>Węższe czy szersze marginesy?</a:t>
            </a:r>
          </a:p>
        </p:txBody>
      </p:sp>
      <p:sp>
        <p:nvSpPr>
          <p:cNvPr id="88068" name="Rectangle 3"/>
          <p:cNvSpPr>
            <a:spLocks noGrp="1" noChangeArrowheads="1"/>
          </p:cNvSpPr>
          <p:nvPr>
            <p:ph type="body" idx="1"/>
          </p:nvPr>
        </p:nvSpPr>
        <p:spPr/>
        <p:txBody>
          <a:bodyPr/>
          <a:lstStyle/>
          <a:p>
            <a:pPr eaLnBrk="1" hangingPunct="1"/>
            <a:r>
              <a:rPr lang="pl-PL" smtClean="0"/>
              <a:t>Szerszy margines → lepsze własności generalizacji, mniejsza podatność na ew. przeuczenie (overfitting)</a:t>
            </a:r>
          </a:p>
          <a:p>
            <a:pPr eaLnBrk="1" hangingPunct="1"/>
            <a:r>
              <a:rPr lang="pl-PL" smtClean="0"/>
              <a:t>Wąski margines – mała zmiana granicy, radykalne zmiany klasyfikacji</a:t>
            </a:r>
          </a:p>
        </p:txBody>
      </p:sp>
      <p:pic>
        <p:nvPicPr>
          <p:cNvPr id="88069" name="Picture 4"/>
          <p:cNvPicPr>
            <a:picLocks noChangeAspect="1" noChangeArrowheads="1"/>
          </p:cNvPicPr>
          <p:nvPr/>
        </p:nvPicPr>
        <p:blipFill>
          <a:blip r:embed="rId2" cstate="print"/>
          <a:srcRect/>
          <a:stretch>
            <a:fillRect/>
          </a:stretch>
        </p:blipFill>
        <p:spPr bwMode="auto">
          <a:xfrm>
            <a:off x="539750" y="3068638"/>
            <a:ext cx="7848600" cy="317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stopki 3"/>
          <p:cNvSpPr>
            <a:spLocks noGrp="1"/>
          </p:cNvSpPr>
          <p:nvPr>
            <p:ph type="ftr" sz="quarter" idx="10"/>
          </p:nvPr>
        </p:nvSpPr>
        <p:spPr>
          <a:noFill/>
        </p:spPr>
        <p:txBody>
          <a:bodyPr/>
          <a:lstStyle/>
          <a:p>
            <a:r>
              <a:rPr lang="pl-PL"/>
              <a:t>KISIM, WIMiIP, AGH</a:t>
            </a:r>
          </a:p>
        </p:txBody>
      </p:sp>
      <p:sp>
        <p:nvSpPr>
          <p:cNvPr id="89091" name="Rectangle 2"/>
          <p:cNvSpPr>
            <a:spLocks noGrp="1" noChangeArrowheads="1"/>
          </p:cNvSpPr>
          <p:nvPr>
            <p:ph type="title"/>
          </p:nvPr>
        </p:nvSpPr>
        <p:spPr/>
        <p:txBody>
          <a:bodyPr/>
          <a:lstStyle/>
          <a:p>
            <a:pPr eaLnBrk="1" hangingPunct="1"/>
            <a:r>
              <a:rPr lang="pl-PL" smtClean="0"/>
              <a:t>Cel</a:t>
            </a:r>
          </a:p>
        </p:txBody>
      </p:sp>
      <p:sp>
        <p:nvSpPr>
          <p:cNvPr id="89092" name="Rectangle 3"/>
          <p:cNvSpPr>
            <a:spLocks noGrp="1" noChangeArrowheads="1"/>
          </p:cNvSpPr>
          <p:nvPr>
            <p:ph type="body" idx="1"/>
          </p:nvPr>
        </p:nvSpPr>
        <p:spPr>
          <a:xfrm>
            <a:off x="468313" y="1268413"/>
            <a:ext cx="4248150" cy="5113337"/>
          </a:xfrm>
        </p:spPr>
        <p:txBody>
          <a:bodyPr/>
          <a:lstStyle/>
          <a:p>
            <a:pPr eaLnBrk="1" hangingPunct="1">
              <a:lnSpc>
                <a:spcPct val="90000"/>
              </a:lnSpc>
            </a:pPr>
            <a:r>
              <a:rPr lang="pl-PL" sz="2000" smtClean="0"/>
              <a:t>Znajdź hiperpłaszycznę, która </a:t>
            </a:r>
            <a:r>
              <a:rPr lang="pl-PL" sz="2000" smtClean="0">
                <a:solidFill>
                  <a:srgbClr val="006699"/>
                </a:solidFill>
              </a:rPr>
              <a:t>maksymalizuje margines</a:t>
            </a:r>
            <a:r>
              <a:rPr lang="pl-PL" sz="2000" smtClean="0"/>
              <a:t> </a:t>
            </a:r>
            <a:br>
              <a:rPr lang="pl-PL" sz="2000" smtClean="0"/>
            </a:br>
            <a:r>
              <a:rPr lang="pl-PL" sz="2000" smtClean="0"/>
              <a:t>=&gt; B1 jest lepsze niż B2</a:t>
            </a:r>
          </a:p>
          <a:p>
            <a:pPr eaLnBrk="1" hangingPunct="1">
              <a:lnSpc>
                <a:spcPct val="90000"/>
              </a:lnSpc>
            </a:pPr>
            <a:r>
              <a:rPr lang="pl-PL" sz="2000" smtClean="0"/>
              <a:t>Maksymalizując odległość </a:t>
            </a:r>
            <a:br>
              <a:rPr lang="pl-PL" sz="2000" smtClean="0"/>
            </a:br>
            <a:r>
              <a:rPr lang="pl-PL" sz="2000" smtClean="0"/>
              <a:t>pomiędzy B1 i B2 </a:t>
            </a:r>
            <a:br>
              <a:rPr lang="pl-PL" sz="2000" smtClean="0"/>
            </a:br>
            <a:r>
              <a:rPr lang="pl-PL" sz="2000" smtClean="0"/>
              <a:t>(przy założeniu, że pomiędzy</a:t>
            </a:r>
            <a:br>
              <a:rPr lang="pl-PL" sz="2000" smtClean="0"/>
            </a:br>
            <a:r>
              <a:rPr lang="pl-PL" sz="2000" smtClean="0"/>
              <a:t>tymi hiperpłaszczyznami </a:t>
            </a:r>
            <a:br>
              <a:rPr lang="pl-PL" sz="2000" smtClean="0"/>
            </a:br>
            <a:r>
              <a:rPr lang="pl-PL" sz="2000" smtClean="0"/>
              <a:t>nie ma punktów) doprowadzamy </a:t>
            </a:r>
            <a:br>
              <a:rPr lang="pl-PL" sz="2000" smtClean="0"/>
            </a:br>
            <a:r>
              <a:rPr lang="pl-PL" sz="2000" smtClean="0"/>
              <a:t>do sytuacji kiedy na wspomnianych hiperpłaszczyznach znajdą się punkty należące do zbioru treningowego. </a:t>
            </a:r>
          </a:p>
          <a:p>
            <a:pPr eaLnBrk="1" hangingPunct="1">
              <a:lnSpc>
                <a:spcPct val="90000"/>
              </a:lnSpc>
            </a:pPr>
            <a:r>
              <a:rPr lang="pl-PL" sz="2000" smtClean="0"/>
              <a:t>Punkty te nazywane są </a:t>
            </a:r>
            <a:r>
              <a:rPr lang="pl-PL" sz="2000" smtClean="0">
                <a:solidFill>
                  <a:srgbClr val="006699"/>
                </a:solidFill>
              </a:rPr>
              <a:t>wektorami nośnymi</a:t>
            </a:r>
            <a:r>
              <a:rPr lang="pl-PL" sz="2000" smtClean="0"/>
              <a:t>, ponieważ tylko one uczestniczą w definicji hiperpłaszczyzn separujących.</a:t>
            </a:r>
          </a:p>
        </p:txBody>
      </p:sp>
      <p:pic>
        <p:nvPicPr>
          <p:cNvPr id="89093" name="Picture 5"/>
          <p:cNvPicPr>
            <a:picLocks noChangeAspect="1" noChangeArrowheads="1"/>
          </p:cNvPicPr>
          <p:nvPr/>
        </p:nvPicPr>
        <p:blipFill>
          <a:blip r:embed="rId2" cstate="print"/>
          <a:srcRect/>
          <a:stretch>
            <a:fillRect/>
          </a:stretch>
        </p:blipFill>
        <p:spPr bwMode="auto">
          <a:xfrm>
            <a:off x="4643438" y="1989138"/>
            <a:ext cx="4143375"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stopki 3"/>
          <p:cNvSpPr>
            <a:spLocks noGrp="1"/>
          </p:cNvSpPr>
          <p:nvPr>
            <p:ph type="ftr" sz="quarter" idx="10"/>
          </p:nvPr>
        </p:nvSpPr>
        <p:spPr>
          <a:noFill/>
        </p:spPr>
        <p:txBody>
          <a:bodyPr/>
          <a:lstStyle/>
          <a:p>
            <a:r>
              <a:rPr lang="pl-PL"/>
              <a:t>KISIM, WIMiIP, AGH</a:t>
            </a:r>
          </a:p>
        </p:txBody>
      </p:sp>
      <p:sp>
        <p:nvSpPr>
          <p:cNvPr id="91139" name="Rectangle 2"/>
          <p:cNvSpPr>
            <a:spLocks noGrp="1" noChangeArrowheads="1"/>
          </p:cNvSpPr>
          <p:nvPr>
            <p:ph type="title"/>
          </p:nvPr>
        </p:nvSpPr>
        <p:spPr/>
        <p:txBody>
          <a:bodyPr/>
          <a:lstStyle/>
          <a:p>
            <a:pPr eaLnBrk="1" hangingPunct="1"/>
            <a:r>
              <a:rPr lang="pl-PL" smtClean="0"/>
              <a:t>Funkcje jądrowe </a:t>
            </a:r>
          </a:p>
        </p:txBody>
      </p:sp>
      <p:sp>
        <p:nvSpPr>
          <p:cNvPr id="91140" name="Rectangle 3"/>
          <p:cNvSpPr>
            <a:spLocks noGrp="1" noChangeArrowheads="1"/>
          </p:cNvSpPr>
          <p:nvPr>
            <p:ph type="body" idx="1"/>
          </p:nvPr>
        </p:nvSpPr>
        <p:spPr>
          <a:xfrm>
            <a:off x="468313" y="4581525"/>
            <a:ext cx="8229600" cy="1800225"/>
          </a:xfrm>
        </p:spPr>
        <p:txBody>
          <a:bodyPr/>
          <a:lstStyle/>
          <a:p>
            <a:pPr eaLnBrk="1" hangingPunct="1"/>
            <a:r>
              <a:rPr lang="pl-PL" smtClean="0"/>
              <a:t>Iloczyn skalarny w przestrzeni o większym wymiarze jest równoważny funkcji jądra w przestrzeni oryginalnej. </a:t>
            </a:r>
          </a:p>
          <a:p>
            <a:pPr eaLnBrk="1" hangingPunct="1"/>
            <a:r>
              <a:rPr lang="pl-PL" smtClean="0"/>
              <a:t>Tak więc nie musimy znać jawnej postaci przekształcenia Φ, wystarczy, że znamy funkcję jądra</a:t>
            </a:r>
          </a:p>
        </p:txBody>
      </p:sp>
      <p:pic>
        <p:nvPicPr>
          <p:cNvPr id="91141" name="Picture 4"/>
          <p:cNvPicPr>
            <a:picLocks noChangeAspect="1" noChangeArrowheads="1"/>
          </p:cNvPicPr>
          <p:nvPr/>
        </p:nvPicPr>
        <p:blipFill>
          <a:blip r:embed="rId2" cstate="print"/>
          <a:srcRect/>
          <a:stretch>
            <a:fillRect/>
          </a:stretch>
        </p:blipFill>
        <p:spPr bwMode="auto">
          <a:xfrm>
            <a:off x="1116013" y="1052513"/>
            <a:ext cx="7267575"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stopki 3"/>
          <p:cNvSpPr>
            <a:spLocks noGrp="1"/>
          </p:cNvSpPr>
          <p:nvPr>
            <p:ph type="ftr" sz="quarter" idx="10"/>
          </p:nvPr>
        </p:nvSpPr>
        <p:spPr>
          <a:noFill/>
        </p:spPr>
        <p:txBody>
          <a:bodyPr/>
          <a:lstStyle/>
          <a:p>
            <a:r>
              <a:rPr lang="pl-PL"/>
              <a:t>KISIM, WIMiIP, AGH</a:t>
            </a:r>
          </a:p>
        </p:txBody>
      </p:sp>
      <p:sp>
        <p:nvSpPr>
          <p:cNvPr id="92163" name="Rectangle 2"/>
          <p:cNvSpPr>
            <a:spLocks noGrp="1" noChangeArrowheads="1"/>
          </p:cNvSpPr>
          <p:nvPr>
            <p:ph type="title"/>
          </p:nvPr>
        </p:nvSpPr>
        <p:spPr/>
        <p:txBody>
          <a:bodyPr/>
          <a:lstStyle/>
          <a:p>
            <a:pPr eaLnBrk="1" hangingPunct="1"/>
            <a:r>
              <a:rPr lang="pl-PL" smtClean="0"/>
              <a:t>Funkcje jądrowe</a:t>
            </a:r>
          </a:p>
        </p:txBody>
      </p:sp>
      <p:sp>
        <p:nvSpPr>
          <p:cNvPr id="92164" name="Rectangle 3"/>
          <p:cNvSpPr>
            <a:spLocks noGrp="1" noChangeArrowheads="1"/>
          </p:cNvSpPr>
          <p:nvPr>
            <p:ph type="body" idx="1"/>
          </p:nvPr>
        </p:nvSpPr>
        <p:spPr/>
        <p:txBody>
          <a:bodyPr/>
          <a:lstStyle/>
          <a:p>
            <a:pPr eaLnBrk="1" hangingPunct="1"/>
            <a:r>
              <a:rPr lang="pl-PL" smtClean="0">
                <a:latin typeface="Times New Roman" pitchFamily="18" charset="0"/>
              </a:rPr>
              <a:t>Istnieje wiele takich funkcji np.: </a:t>
            </a:r>
          </a:p>
        </p:txBody>
      </p:sp>
      <p:pic>
        <p:nvPicPr>
          <p:cNvPr id="92165" name="Picture 4"/>
          <p:cNvPicPr>
            <a:picLocks noChangeAspect="1" noChangeArrowheads="1"/>
          </p:cNvPicPr>
          <p:nvPr/>
        </p:nvPicPr>
        <p:blipFill>
          <a:blip r:embed="rId2" cstate="print"/>
          <a:srcRect/>
          <a:stretch>
            <a:fillRect/>
          </a:stretch>
        </p:blipFill>
        <p:spPr bwMode="auto">
          <a:xfrm>
            <a:off x="539553" y="1988841"/>
            <a:ext cx="4248472" cy="3476022"/>
          </a:xfrm>
          <a:prstGeom prst="rect">
            <a:avLst/>
          </a:prstGeom>
          <a:noFill/>
          <a:ln w="9525">
            <a:noFill/>
            <a:miter lim="800000"/>
            <a:headEnd/>
            <a:tailEnd/>
          </a:ln>
        </p:spPr>
      </p:pic>
      <p:pic>
        <p:nvPicPr>
          <p:cNvPr id="19457" name="Picture 1"/>
          <p:cNvPicPr>
            <a:picLocks noChangeAspect="1" noChangeArrowheads="1"/>
          </p:cNvPicPr>
          <p:nvPr/>
        </p:nvPicPr>
        <p:blipFill>
          <a:blip r:embed="rId3" cstate="print"/>
          <a:srcRect/>
          <a:stretch>
            <a:fillRect/>
          </a:stretch>
        </p:blipFill>
        <p:spPr bwMode="auto">
          <a:xfrm>
            <a:off x="4860032" y="1484784"/>
            <a:ext cx="4067175" cy="2200275"/>
          </a:xfrm>
          <a:prstGeom prst="rect">
            <a:avLst/>
          </a:prstGeom>
          <a:noFill/>
          <a:ln w="9525">
            <a:noFill/>
            <a:miter lim="800000"/>
            <a:headEnd/>
            <a:tailEnd/>
          </a:ln>
        </p:spPr>
      </p:pic>
      <p:pic>
        <p:nvPicPr>
          <p:cNvPr id="19458" name="Picture 2"/>
          <p:cNvPicPr>
            <a:picLocks noChangeAspect="1" noChangeArrowheads="1"/>
          </p:cNvPicPr>
          <p:nvPr/>
        </p:nvPicPr>
        <p:blipFill>
          <a:blip r:embed="rId4" cstate="print"/>
          <a:srcRect/>
          <a:stretch>
            <a:fillRect/>
          </a:stretch>
        </p:blipFill>
        <p:spPr bwMode="auto">
          <a:xfrm>
            <a:off x="5364088" y="1124744"/>
            <a:ext cx="3162300" cy="285750"/>
          </a:xfrm>
          <a:prstGeom prst="rect">
            <a:avLst/>
          </a:prstGeom>
          <a:noFill/>
          <a:ln w="9525">
            <a:noFill/>
            <a:miter lim="800000"/>
            <a:headEnd/>
            <a:tailEnd/>
          </a:ln>
        </p:spPr>
      </p:pic>
      <p:pic>
        <p:nvPicPr>
          <p:cNvPr id="19459" name="Picture 3"/>
          <p:cNvPicPr>
            <a:picLocks noChangeAspect="1" noChangeArrowheads="1"/>
          </p:cNvPicPr>
          <p:nvPr/>
        </p:nvPicPr>
        <p:blipFill>
          <a:blip r:embed="rId5" cstate="print"/>
          <a:srcRect/>
          <a:stretch>
            <a:fillRect/>
          </a:stretch>
        </p:blipFill>
        <p:spPr bwMode="auto">
          <a:xfrm>
            <a:off x="5345435" y="1412776"/>
            <a:ext cx="3438525" cy="266700"/>
          </a:xfrm>
          <a:prstGeom prst="rect">
            <a:avLst/>
          </a:prstGeom>
          <a:noFill/>
          <a:ln w="9525">
            <a:noFill/>
            <a:miter lim="800000"/>
            <a:headEnd/>
            <a:tailEnd/>
          </a:ln>
        </p:spPr>
      </p:pic>
      <p:pic>
        <p:nvPicPr>
          <p:cNvPr id="22529" name="Picture 1"/>
          <p:cNvPicPr>
            <a:picLocks noChangeAspect="1" noChangeArrowheads="1"/>
          </p:cNvPicPr>
          <p:nvPr/>
        </p:nvPicPr>
        <p:blipFill>
          <a:blip r:embed="rId6" cstate="print"/>
          <a:srcRect/>
          <a:stretch>
            <a:fillRect/>
          </a:stretch>
        </p:blipFill>
        <p:spPr bwMode="auto">
          <a:xfrm>
            <a:off x="4985892" y="3717033"/>
            <a:ext cx="4158108"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stopki 3"/>
          <p:cNvSpPr>
            <a:spLocks noGrp="1"/>
          </p:cNvSpPr>
          <p:nvPr>
            <p:ph type="ftr" sz="quarter" idx="10"/>
          </p:nvPr>
        </p:nvSpPr>
        <p:spPr>
          <a:noFill/>
        </p:spPr>
        <p:txBody>
          <a:bodyPr/>
          <a:lstStyle/>
          <a:p>
            <a:r>
              <a:rPr lang="pl-PL"/>
              <a:t>KISIM, WIMiIP, AGH</a:t>
            </a:r>
          </a:p>
        </p:txBody>
      </p:sp>
      <p:sp>
        <p:nvSpPr>
          <p:cNvPr id="93187" name="Rectangle 2"/>
          <p:cNvSpPr>
            <a:spLocks noGrp="1" noChangeArrowheads="1"/>
          </p:cNvSpPr>
          <p:nvPr>
            <p:ph type="title"/>
          </p:nvPr>
        </p:nvSpPr>
        <p:spPr/>
        <p:txBody>
          <a:bodyPr/>
          <a:lstStyle/>
          <a:p>
            <a:pPr eaLnBrk="1" hangingPunct="1"/>
            <a:r>
              <a:rPr lang="pl-PL" smtClean="0"/>
              <a:t>klasyfikacja C-SVM </a:t>
            </a:r>
          </a:p>
        </p:txBody>
      </p:sp>
      <p:sp>
        <p:nvSpPr>
          <p:cNvPr id="93188" name="Rectangle 3"/>
          <p:cNvSpPr>
            <a:spLocks noGrp="1" noChangeArrowheads="1"/>
          </p:cNvSpPr>
          <p:nvPr>
            <p:ph type="body" idx="1"/>
          </p:nvPr>
        </p:nvSpPr>
        <p:spPr>
          <a:xfrm>
            <a:off x="3851275" y="1268413"/>
            <a:ext cx="5113338" cy="5113337"/>
          </a:xfrm>
        </p:spPr>
        <p:txBody>
          <a:bodyPr/>
          <a:lstStyle/>
          <a:p>
            <a:pPr eaLnBrk="1" hangingPunct="1">
              <a:lnSpc>
                <a:spcPct val="90000"/>
              </a:lnSpc>
            </a:pPr>
            <a:r>
              <a:rPr lang="pl-PL" smtClean="0"/>
              <a:t>W praktyce często zdarza się, że niemożliwe jest </a:t>
            </a:r>
            <a:r>
              <a:rPr lang="pl-PL" smtClean="0">
                <a:solidFill>
                  <a:srgbClr val="006699"/>
                </a:solidFill>
              </a:rPr>
              <a:t>idealne odseparowanie</a:t>
            </a:r>
            <a:r>
              <a:rPr lang="pl-PL" smtClean="0"/>
              <a:t> obiektów należących do poszczególnych klas. </a:t>
            </a:r>
          </a:p>
          <a:p>
            <a:pPr eaLnBrk="1" hangingPunct="1">
              <a:lnSpc>
                <a:spcPct val="90000"/>
              </a:lnSpc>
            </a:pPr>
            <a:r>
              <a:rPr lang="pl-PL" smtClean="0"/>
              <a:t>Dopuszczamy aby pomiędzy hiperpłaszczyznami H1 i H2 </a:t>
            </a:r>
            <a:r>
              <a:rPr lang="pl-PL" smtClean="0">
                <a:solidFill>
                  <a:srgbClr val="006699"/>
                </a:solidFill>
              </a:rPr>
              <a:t>pojawiły się punkty</a:t>
            </a:r>
            <a:r>
              <a:rPr lang="pl-PL" smtClean="0"/>
              <a:t>. Jednak, każdy taki punkt jest „karany”.</a:t>
            </a:r>
          </a:p>
          <a:p>
            <a:pPr eaLnBrk="1" hangingPunct="1">
              <a:lnSpc>
                <a:spcPct val="90000"/>
              </a:lnSpc>
            </a:pPr>
            <a:r>
              <a:rPr lang="pl-PL" smtClean="0"/>
              <a:t>Wprowadza się określenie </a:t>
            </a:r>
            <a:r>
              <a:rPr lang="pl-PL" smtClean="0">
                <a:solidFill>
                  <a:srgbClr val="006699"/>
                </a:solidFill>
              </a:rPr>
              <a:t>współczynnika kary C</a:t>
            </a:r>
            <a:r>
              <a:rPr lang="pl-PL" smtClean="0"/>
              <a:t> (jeśli C = ∞, mamy przypadek optymalnej separacji klas)</a:t>
            </a:r>
          </a:p>
        </p:txBody>
      </p:sp>
      <p:pic>
        <p:nvPicPr>
          <p:cNvPr id="93189" name="Picture 4"/>
          <p:cNvPicPr>
            <a:picLocks noChangeAspect="1" noChangeArrowheads="1"/>
          </p:cNvPicPr>
          <p:nvPr/>
        </p:nvPicPr>
        <p:blipFill>
          <a:blip r:embed="rId2" cstate="print"/>
          <a:srcRect/>
          <a:stretch>
            <a:fillRect/>
          </a:stretch>
        </p:blipFill>
        <p:spPr bwMode="auto">
          <a:xfrm>
            <a:off x="323850" y="1268413"/>
            <a:ext cx="3348038" cy="4975225"/>
          </a:xfrm>
          <a:prstGeom prst="rect">
            <a:avLst/>
          </a:prstGeom>
          <a:noFill/>
          <a:ln w="9525">
            <a:noFill/>
            <a:miter lim="800000"/>
            <a:headEnd/>
            <a:tailEnd/>
          </a:ln>
        </p:spPr>
      </p:pic>
      <p:sp>
        <p:nvSpPr>
          <p:cNvPr id="93190" name="Rectangle 5"/>
          <p:cNvSpPr>
            <a:spLocks noChangeArrowheads="1"/>
          </p:cNvSpPr>
          <p:nvPr/>
        </p:nvSpPr>
        <p:spPr bwMode="auto">
          <a:xfrm>
            <a:off x="2339975" y="4652963"/>
            <a:ext cx="1152525" cy="1223962"/>
          </a:xfrm>
          <a:prstGeom prst="rect">
            <a:avLst/>
          </a:prstGeom>
          <a:solidFill>
            <a:srgbClr val="006699">
              <a:alpha val="20000"/>
            </a:srgbClr>
          </a:solidFill>
          <a:ln w="9525">
            <a:noFill/>
            <a:miter lim="800000"/>
            <a:headEnd/>
            <a:tailEnd/>
          </a:ln>
        </p:spPr>
        <p:txBody>
          <a:bodyPr wrap="none" anchor="ctr"/>
          <a:lstStyle/>
          <a:p>
            <a:endParaRPr lang="pl-PL"/>
          </a:p>
        </p:txBody>
      </p:sp>
      <p:pic>
        <p:nvPicPr>
          <p:cNvPr id="93191" name="Picture 6"/>
          <p:cNvPicPr>
            <a:picLocks noChangeAspect="1" noChangeArrowheads="1"/>
          </p:cNvPicPr>
          <p:nvPr/>
        </p:nvPicPr>
        <p:blipFill>
          <a:blip r:embed="rId3" cstate="print"/>
          <a:srcRect/>
          <a:stretch>
            <a:fillRect/>
          </a:stretch>
        </p:blipFill>
        <p:spPr bwMode="auto">
          <a:xfrm>
            <a:off x="6227763" y="5670550"/>
            <a:ext cx="2722562"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stopki 3"/>
          <p:cNvSpPr>
            <a:spLocks noGrp="1"/>
          </p:cNvSpPr>
          <p:nvPr>
            <p:ph type="ftr" sz="quarter" idx="10"/>
          </p:nvPr>
        </p:nvSpPr>
        <p:spPr>
          <a:noFill/>
        </p:spPr>
        <p:txBody>
          <a:bodyPr/>
          <a:lstStyle/>
          <a:p>
            <a:r>
              <a:rPr lang="pl-PL"/>
              <a:t>KISIM, WIMiIP, AGH</a:t>
            </a:r>
          </a:p>
        </p:txBody>
      </p:sp>
      <p:pic>
        <p:nvPicPr>
          <p:cNvPr id="94211" name="Picture 5"/>
          <p:cNvPicPr>
            <a:picLocks noChangeAspect="1" noChangeArrowheads="1"/>
          </p:cNvPicPr>
          <p:nvPr/>
        </p:nvPicPr>
        <p:blipFill>
          <a:blip r:embed="rId2" cstate="print"/>
          <a:srcRect/>
          <a:stretch>
            <a:fillRect/>
          </a:stretch>
        </p:blipFill>
        <p:spPr bwMode="auto">
          <a:xfrm>
            <a:off x="611188" y="260350"/>
            <a:ext cx="8239125" cy="2771775"/>
          </a:xfrm>
          <a:prstGeom prst="rect">
            <a:avLst/>
          </a:prstGeom>
          <a:noFill/>
          <a:ln w="9525">
            <a:noFill/>
            <a:miter lim="800000"/>
            <a:headEnd/>
            <a:tailEnd/>
          </a:ln>
        </p:spPr>
      </p:pic>
      <p:pic>
        <p:nvPicPr>
          <p:cNvPr id="94212" name="Picture 6"/>
          <p:cNvPicPr>
            <a:picLocks noChangeAspect="1" noChangeArrowheads="1"/>
          </p:cNvPicPr>
          <p:nvPr/>
        </p:nvPicPr>
        <p:blipFill>
          <a:blip r:embed="rId3" cstate="print"/>
          <a:srcRect/>
          <a:stretch>
            <a:fillRect/>
          </a:stretch>
        </p:blipFill>
        <p:spPr bwMode="auto">
          <a:xfrm>
            <a:off x="611188" y="3429000"/>
            <a:ext cx="8248650" cy="2705100"/>
          </a:xfrm>
          <a:prstGeom prst="rect">
            <a:avLst/>
          </a:prstGeom>
          <a:noFill/>
          <a:ln w="9525">
            <a:noFill/>
            <a:miter lim="800000"/>
            <a:headEnd/>
            <a:tailEnd/>
          </a:ln>
        </p:spPr>
      </p:pic>
      <p:sp>
        <p:nvSpPr>
          <p:cNvPr id="94213" name="Rectangle 7"/>
          <p:cNvSpPr>
            <a:spLocks noGrp="1" noChangeArrowheads="1"/>
          </p:cNvSpPr>
          <p:nvPr>
            <p:ph type="body" idx="1"/>
          </p:nvPr>
        </p:nvSpPr>
        <p:spPr>
          <a:xfrm>
            <a:off x="755650" y="2924175"/>
            <a:ext cx="2447925" cy="431800"/>
          </a:xfrm>
          <a:noFill/>
        </p:spPr>
        <p:txBody>
          <a:bodyPr/>
          <a:lstStyle/>
          <a:p>
            <a:pPr marL="0" indent="0" eaLnBrk="1" hangingPunct="1">
              <a:lnSpc>
                <a:spcPct val="90000"/>
              </a:lnSpc>
              <a:buFont typeface="Georgia" pitchFamily="18" charset="0"/>
              <a:buNone/>
            </a:pPr>
            <a:r>
              <a:rPr lang="pl-PL" sz="1800" smtClean="0"/>
              <a:t>wielomian 2-stopnia</a:t>
            </a:r>
          </a:p>
        </p:txBody>
      </p:sp>
      <p:sp>
        <p:nvSpPr>
          <p:cNvPr id="94214" name="Rectangle 8"/>
          <p:cNvSpPr>
            <a:spLocks noChangeArrowheads="1"/>
          </p:cNvSpPr>
          <p:nvPr/>
        </p:nvSpPr>
        <p:spPr bwMode="auto">
          <a:xfrm rot="-5400000">
            <a:off x="-828675" y="3068638"/>
            <a:ext cx="2447925" cy="431800"/>
          </a:xfrm>
          <a:prstGeom prst="rect">
            <a:avLst/>
          </a:prstGeom>
          <a:noFill/>
          <a:ln w="9525">
            <a:noFill/>
            <a:miter lim="800000"/>
            <a:headEnd/>
            <a:tailEnd/>
          </a:ln>
        </p:spPr>
        <p:txBody>
          <a:bodyPr/>
          <a:lstStyle/>
          <a:p>
            <a:pPr algn="ctr">
              <a:lnSpc>
                <a:spcPct val="90000"/>
              </a:lnSpc>
              <a:spcBef>
                <a:spcPct val="50000"/>
              </a:spcBef>
              <a:buSzPct val="70000"/>
              <a:buFont typeface="Georgia" pitchFamily="18" charset="0"/>
              <a:buNone/>
            </a:pPr>
            <a:r>
              <a:rPr lang="pl-PL">
                <a:latin typeface="Calibri" pitchFamily="34" charset="0"/>
              </a:rPr>
              <a:t>FUNKCJE JĄDRA</a:t>
            </a:r>
          </a:p>
        </p:txBody>
      </p:sp>
      <p:sp>
        <p:nvSpPr>
          <p:cNvPr id="94215" name="Rectangle 9"/>
          <p:cNvSpPr>
            <a:spLocks noChangeArrowheads="1"/>
          </p:cNvSpPr>
          <p:nvPr/>
        </p:nvSpPr>
        <p:spPr bwMode="auto">
          <a:xfrm>
            <a:off x="3492500" y="2924175"/>
            <a:ext cx="2447925"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wielomian 3-stopnia</a:t>
            </a:r>
          </a:p>
        </p:txBody>
      </p:sp>
      <p:sp>
        <p:nvSpPr>
          <p:cNvPr id="94216" name="Rectangle 10"/>
          <p:cNvSpPr>
            <a:spLocks noChangeArrowheads="1"/>
          </p:cNvSpPr>
          <p:nvPr/>
        </p:nvSpPr>
        <p:spPr bwMode="auto">
          <a:xfrm>
            <a:off x="6227763" y="2924175"/>
            <a:ext cx="2447925"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wielomian 4-stopnia</a:t>
            </a:r>
          </a:p>
        </p:txBody>
      </p:sp>
      <p:sp>
        <p:nvSpPr>
          <p:cNvPr id="94217" name="Rectangle 11"/>
          <p:cNvSpPr>
            <a:spLocks noChangeArrowheads="1"/>
          </p:cNvSpPr>
          <p:nvPr/>
        </p:nvSpPr>
        <p:spPr bwMode="auto">
          <a:xfrm>
            <a:off x="684213" y="6092825"/>
            <a:ext cx="2735262"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funkcja radialna σ = 1.0</a:t>
            </a:r>
          </a:p>
        </p:txBody>
      </p:sp>
      <p:sp>
        <p:nvSpPr>
          <p:cNvPr id="94218" name="Rectangle 12"/>
          <p:cNvSpPr>
            <a:spLocks noChangeArrowheads="1"/>
          </p:cNvSpPr>
          <p:nvPr/>
        </p:nvSpPr>
        <p:spPr bwMode="auto">
          <a:xfrm>
            <a:off x="3492500" y="6092825"/>
            <a:ext cx="2735263"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funkcja radialna σ = 2.0</a:t>
            </a:r>
          </a:p>
        </p:txBody>
      </p:sp>
      <p:sp>
        <p:nvSpPr>
          <p:cNvPr id="94219" name="Rectangle 13"/>
          <p:cNvSpPr>
            <a:spLocks noChangeArrowheads="1"/>
          </p:cNvSpPr>
          <p:nvPr/>
        </p:nvSpPr>
        <p:spPr bwMode="auto">
          <a:xfrm>
            <a:off x="6227763" y="6092825"/>
            <a:ext cx="2735262" cy="43180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funkcja radialna σ = 5.0</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Calibri Light" pitchFamily="34" charset="0"/>
              </a:rPr>
              <a:t>Support</a:t>
            </a:r>
            <a:r>
              <a:rPr lang="pl-PL" dirty="0" smtClean="0">
                <a:latin typeface="Calibri Light" pitchFamily="34" charset="0"/>
              </a:rPr>
              <a:t> </a:t>
            </a:r>
            <a:r>
              <a:rPr lang="pl-PL" dirty="0" err="1" smtClean="0">
                <a:latin typeface="Calibri Light" pitchFamily="34" charset="0"/>
              </a:rPr>
              <a:t>Vector</a:t>
            </a:r>
            <a:r>
              <a:rPr lang="pl-PL" dirty="0" smtClean="0">
                <a:latin typeface="Calibri Light" pitchFamily="34" charset="0"/>
              </a:rPr>
              <a:t> </a:t>
            </a:r>
            <a:r>
              <a:rPr lang="pl-PL" dirty="0" err="1" smtClean="0">
                <a:latin typeface="Calibri Light" pitchFamily="34" charset="0"/>
              </a:rPr>
              <a:t>Regression</a:t>
            </a:r>
            <a:r>
              <a:rPr lang="pl-PL" dirty="0" smtClean="0">
                <a:latin typeface="Calibri Light" pitchFamily="34" charset="0"/>
              </a:rPr>
              <a:t> (SVR)</a:t>
            </a:r>
            <a:endParaRPr lang="pl-PL"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latin typeface="Calibri Light" pitchFamily="34" charset="0"/>
              </a:rPr>
              <a:t>KISIM, WIMiIP, AGH</a:t>
            </a:r>
            <a:endParaRPr lang="pl-PL">
              <a:latin typeface="Calibri Light" pitchFamily="34" charset="0"/>
            </a:endParaRPr>
          </a:p>
        </p:txBody>
      </p:sp>
      <p:pic>
        <p:nvPicPr>
          <p:cNvPr id="120834" name="Picture 2" descr="../../_images/sphx_glr_plot_svm_regression_001.png"/>
          <p:cNvPicPr>
            <a:picLocks noGrp="1" noChangeAspect="1" noChangeArrowheads="1"/>
          </p:cNvPicPr>
          <p:nvPr>
            <p:ph idx="1"/>
          </p:nvPr>
        </p:nvPicPr>
        <p:blipFill>
          <a:blip r:embed="rId2" cstate="print"/>
          <a:srcRect/>
          <a:stretch>
            <a:fillRect/>
          </a:stretch>
        </p:blipFill>
        <p:spPr bwMode="auto">
          <a:xfrm>
            <a:off x="971600" y="1052736"/>
            <a:ext cx="7272808" cy="5454606"/>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Support</a:t>
            </a:r>
            <a:r>
              <a:rPr lang="pl-PL" dirty="0" smtClean="0"/>
              <a:t> </a:t>
            </a:r>
            <a:r>
              <a:rPr lang="pl-PL" dirty="0" err="1" smtClean="0"/>
              <a:t>Vector</a:t>
            </a:r>
            <a:r>
              <a:rPr lang="pl-PL" dirty="0" smtClean="0"/>
              <a:t> </a:t>
            </a:r>
            <a:r>
              <a:rPr lang="pl-PL" dirty="0" err="1" smtClean="0"/>
              <a:t>Regression</a:t>
            </a:r>
            <a:endParaRPr lang="pl-PL" dirty="0"/>
          </a:p>
        </p:txBody>
      </p:sp>
      <p:sp>
        <p:nvSpPr>
          <p:cNvPr id="3" name="Symbol zastępczy zawartości 2"/>
          <p:cNvSpPr>
            <a:spLocks noGrp="1"/>
          </p:cNvSpPr>
          <p:nvPr>
            <p:ph idx="1"/>
          </p:nvPr>
        </p:nvSpPr>
        <p:spPr>
          <a:xfrm>
            <a:off x="468313" y="1268413"/>
            <a:ext cx="4103687" cy="5113337"/>
          </a:xfrm>
        </p:spPr>
        <p:txBody>
          <a:bodyPr/>
          <a:lstStyle/>
          <a:p>
            <a:r>
              <a:rPr lang="en-US" dirty="0" smtClean="0"/>
              <a:t>Find a function, f(x), with at most </a:t>
            </a:r>
            <a:r>
              <a:rPr lang="el-GR" dirty="0" smtClean="0"/>
              <a:t>ε</a:t>
            </a:r>
            <a:r>
              <a:rPr lang="en-US" dirty="0" smtClean="0"/>
              <a:t>-deviation from the target y</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21859" name="Picture 3"/>
          <p:cNvPicPr>
            <a:picLocks noChangeAspect="1" noChangeArrowheads="1"/>
          </p:cNvPicPr>
          <p:nvPr/>
        </p:nvPicPr>
        <p:blipFill>
          <a:blip r:embed="rId2" cstate="print"/>
          <a:srcRect/>
          <a:stretch>
            <a:fillRect/>
          </a:stretch>
        </p:blipFill>
        <p:spPr bwMode="auto">
          <a:xfrm>
            <a:off x="251520" y="3140968"/>
            <a:ext cx="6751637" cy="3333750"/>
          </a:xfrm>
          <a:prstGeom prst="rect">
            <a:avLst/>
          </a:prstGeom>
          <a:noFill/>
          <a:ln w="9525">
            <a:noFill/>
            <a:miter lim="800000"/>
            <a:headEnd/>
            <a:tailEnd/>
          </a:ln>
        </p:spPr>
      </p:pic>
      <p:pic>
        <p:nvPicPr>
          <p:cNvPr id="121858" name="Picture 2"/>
          <p:cNvPicPr>
            <a:picLocks noChangeAspect="1" noChangeArrowheads="1"/>
          </p:cNvPicPr>
          <p:nvPr/>
        </p:nvPicPr>
        <p:blipFill>
          <a:blip r:embed="rId3" cstate="print"/>
          <a:srcRect/>
          <a:stretch>
            <a:fillRect/>
          </a:stretch>
        </p:blipFill>
        <p:spPr bwMode="auto">
          <a:xfrm>
            <a:off x="5652120" y="1124744"/>
            <a:ext cx="3248025"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smtClean="0"/>
              <a:t>ε</a:t>
            </a:r>
            <a:r>
              <a:rPr lang="en-US" dirty="0" smtClean="0"/>
              <a:t>-deviation</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22882" name="Picture 2"/>
          <p:cNvPicPr>
            <a:picLocks noGrp="1" noChangeAspect="1" noChangeArrowheads="1"/>
          </p:cNvPicPr>
          <p:nvPr>
            <p:ph idx="1"/>
          </p:nvPr>
        </p:nvPicPr>
        <p:blipFill>
          <a:blip r:embed="rId2" cstate="print"/>
          <a:srcRect/>
          <a:stretch>
            <a:fillRect/>
          </a:stretch>
        </p:blipFill>
        <p:spPr bwMode="auto">
          <a:xfrm>
            <a:off x="1475656" y="1124744"/>
            <a:ext cx="6289537"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stopki 3"/>
          <p:cNvSpPr>
            <a:spLocks noGrp="1"/>
          </p:cNvSpPr>
          <p:nvPr>
            <p:ph type="ftr" sz="quarter" idx="10"/>
          </p:nvPr>
        </p:nvSpPr>
        <p:spPr>
          <a:noFill/>
        </p:spPr>
        <p:txBody>
          <a:bodyPr/>
          <a:lstStyle/>
          <a:p>
            <a:r>
              <a:rPr lang="pl-PL"/>
              <a:t>KISIM, WIMiIP, AGH</a:t>
            </a:r>
          </a:p>
        </p:txBody>
      </p:sp>
      <p:sp>
        <p:nvSpPr>
          <p:cNvPr id="23555" name="Rectangle 2"/>
          <p:cNvSpPr>
            <a:spLocks noGrp="1" noChangeArrowheads="1"/>
          </p:cNvSpPr>
          <p:nvPr>
            <p:ph type="title"/>
          </p:nvPr>
        </p:nvSpPr>
        <p:spPr>
          <a:xfrm>
            <a:off x="971550" y="2997200"/>
            <a:ext cx="7488238" cy="576263"/>
          </a:xfrm>
        </p:spPr>
        <p:txBody>
          <a:bodyPr/>
          <a:lstStyle/>
          <a:p>
            <a:pPr eaLnBrk="1" hangingPunct="1"/>
            <a:r>
              <a:rPr lang="pl-PL" smtClean="0"/>
              <a:t>Analiza dyskryminacyjna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Georgia"/>
        <a:ea typeface=""/>
        <a:cs typeface=""/>
      </a:majorFont>
      <a:minorFont>
        <a:latin typeface="Georgi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99">
            <a:alpha val="20000"/>
          </a:srgbClr>
        </a:solidFill>
        <a:ln w="9525"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99">
            <a:alpha val="20000"/>
          </a:srgbClr>
        </a:solidFill>
        <a:ln w="9525" cap="flat" cmpd="sng" algn="ctr">
          <a:solidFill>
            <a:srgbClr val="0066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3475</TotalTime>
  <Words>6584</Words>
  <Application>Microsoft Office PowerPoint</Application>
  <PresentationFormat>Pokaz na ekranie (4:3)</PresentationFormat>
  <Paragraphs>1111</Paragraphs>
  <Slides>162</Slides>
  <Notes>12</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162</vt:i4>
      </vt:variant>
    </vt:vector>
  </HeadingPairs>
  <TitlesOfParts>
    <vt:vector size="165" baseType="lpstr">
      <vt:lpstr>Projekt domyślny</vt:lpstr>
      <vt:lpstr>Graph</vt:lpstr>
      <vt:lpstr>Równanie</vt:lpstr>
      <vt:lpstr>Inżynieria wiedzy (2)</vt:lpstr>
      <vt:lpstr>Slajd 2</vt:lpstr>
      <vt:lpstr>Przykład: segmentacja pod kątem dochodów</vt:lpstr>
      <vt:lpstr>Slajd 4</vt:lpstr>
      <vt:lpstr>Slajd 5</vt:lpstr>
      <vt:lpstr>Slajd 6</vt:lpstr>
      <vt:lpstr>Slajd 7</vt:lpstr>
      <vt:lpstr>Slajd 8</vt:lpstr>
      <vt:lpstr>STATISTICA  - przykład drzewa C&amp;RT (inny dobór zmiennych)</vt:lpstr>
      <vt:lpstr>Slajd 10</vt:lpstr>
      <vt:lpstr>Slajd 11</vt:lpstr>
      <vt:lpstr>Slajd 12</vt:lpstr>
      <vt:lpstr>Slajd 13</vt:lpstr>
      <vt:lpstr>Slajd 14</vt:lpstr>
      <vt:lpstr>Reguły</vt:lpstr>
      <vt:lpstr>Pewność reguł (ufność reguły, dokładność)</vt:lpstr>
      <vt:lpstr>Wsparcie i Ufność</vt:lpstr>
      <vt:lpstr>Wsparcie (pokrycie) reguły / ufność (dokładność)</vt:lpstr>
      <vt:lpstr>Macierz klasyfikacji</vt:lpstr>
      <vt:lpstr>jak poprawić dokładność modelu?</vt:lpstr>
      <vt:lpstr>Próba losowa (losowanie)</vt:lpstr>
      <vt:lpstr>Losowanie warstwowe</vt:lpstr>
      <vt:lpstr>Losowanie warstwowe</vt:lpstr>
      <vt:lpstr>Indukcja drzew regresyjnych zmienna zależna: ilościowa</vt:lpstr>
      <vt:lpstr>Drzewa regresyjne</vt:lpstr>
      <vt:lpstr>Ocena drzewa</vt:lpstr>
      <vt:lpstr>Współczynnik determinacji</vt:lpstr>
      <vt:lpstr>Dobroć dopasowania (1)</vt:lpstr>
      <vt:lpstr>Dobroć dopasowania (2)</vt:lpstr>
      <vt:lpstr>Koszt</vt:lpstr>
      <vt:lpstr>Koszt resubstytucji</vt:lpstr>
      <vt:lpstr>Wybór drzewa – przycinanie drzewa (1)</vt:lpstr>
      <vt:lpstr>Wybór drzewa – przycinanie drzewa (2)</vt:lpstr>
      <vt:lpstr>Slajd 34</vt:lpstr>
      <vt:lpstr>Co jeszcze? – Ważność predyktorów</vt:lpstr>
      <vt:lpstr>Slajd 36</vt:lpstr>
      <vt:lpstr>Efekt?</vt:lpstr>
      <vt:lpstr>Własności drzew</vt:lpstr>
      <vt:lpstr>Własności drzew</vt:lpstr>
      <vt:lpstr>univariate/multivariate</vt:lpstr>
      <vt:lpstr>M5P Decision Tree</vt:lpstr>
      <vt:lpstr>Oblique trees (skośne)</vt:lpstr>
      <vt:lpstr>Slajd 43</vt:lpstr>
      <vt:lpstr>Slajd 44</vt:lpstr>
      <vt:lpstr>Discussion</vt:lpstr>
      <vt:lpstr>Central Quest</vt:lpstr>
      <vt:lpstr>Algorytmy indukcji reguł</vt:lpstr>
      <vt:lpstr>Uczenie</vt:lpstr>
      <vt:lpstr>Indukcja reguł</vt:lpstr>
      <vt:lpstr>IBL – instance based learning</vt:lpstr>
      <vt:lpstr>complete set of  consistent and minimal decision rule</vt:lpstr>
      <vt:lpstr>Instance Based Learning (IBL): lazy rule induction approach (kNN) Bayesian learning </vt:lpstr>
      <vt:lpstr>Klasyfikatory kNN </vt:lpstr>
      <vt:lpstr>kNN - przykład</vt:lpstr>
      <vt:lpstr>Regresja i kNN</vt:lpstr>
      <vt:lpstr>Problemy związane z klasyfikatorem kNN:</vt:lpstr>
      <vt:lpstr>Miary odległości - Przestrzenie metryczne </vt:lpstr>
      <vt:lpstr>Miary odległości - Przestrzenie metryczne </vt:lpstr>
      <vt:lpstr>Standaryzacja / Normalizacja</vt:lpstr>
      <vt:lpstr>Klasyfikacja w oparciu o Naiwny klasyfikator Bayesa </vt:lpstr>
      <vt:lpstr>Naiwny klasyfikator Bayesa</vt:lpstr>
      <vt:lpstr>Przykład</vt:lpstr>
      <vt:lpstr>Probabilities for weather data</vt:lpstr>
      <vt:lpstr>Probabilities for weather data</vt:lpstr>
      <vt:lpstr>Slajd 65</vt:lpstr>
      <vt:lpstr>„zero-frequency problem”</vt:lpstr>
      <vt:lpstr>Information Gain – przykład (1)</vt:lpstr>
      <vt:lpstr>Information Gain – przykład (2)</vt:lpstr>
      <vt:lpstr>Slajd 69</vt:lpstr>
      <vt:lpstr>Sekwencyjne pokrywanie Covering algorithms</vt:lpstr>
      <vt:lpstr>przybliżone rozwiązywanie problemu pokrycia</vt:lpstr>
      <vt:lpstr>Rules vs. trees</vt:lpstr>
      <vt:lpstr>Simple covering algorithm</vt:lpstr>
      <vt:lpstr>PRISM - generates a decision list </vt:lpstr>
      <vt:lpstr>Separate and conquer rule learning</vt:lpstr>
      <vt:lpstr>Decision rules vs. decision trees</vt:lpstr>
      <vt:lpstr>Parametry reguł</vt:lpstr>
      <vt:lpstr>wsparcie  i  dokładność </vt:lpstr>
      <vt:lpstr>Slajd 79</vt:lpstr>
      <vt:lpstr>Tablica pomyłek (macierz błędów, macierz klasyfikacji)  Confusion matrix</vt:lpstr>
      <vt:lpstr>Slajd 81</vt:lpstr>
      <vt:lpstr>ocena jakości klasyfikacji</vt:lpstr>
      <vt:lpstr>Receiver Operating Characteristic - Krzywa ROC</vt:lpstr>
      <vt:lpstr>ROC</vt:lpstr>
      <vt:lpstr>A sample ROC curve</vt:lpstr>
      <vt:lpstr>ROC curves for two schemes</vt:lpstr>
      <vt:lpstr>Metoda wektorów nośnych (wspierających) Support Vector Machines</vt:lpstr>
      <vt:lpstr>Metoda wektorów nośnych (wspierających)</vt:lpstr>
      <vt:lpstr>Support Vector Machines</vt:lpstr>
      <vt:lpstr>Węższe czy szersze marginesy?</vt:lpstr>
      <vt:lpstr>Cel</vt:lpstr>
      <vt:lpstr>Funkcje jądrowe </vt:lpstr>
      <vt:lpstr>Funkcje jądrowe</vt:lpstr>
      <vt:lpstr>klasyfikacja C-SVM </vt:lpstr>
      <vt:lpstr>Slajd 95</vt:lpstr>
      <vt:lpstr>Support Vector Regression (SVR)</vt:lpstr>
      <vt:lpstr>Support Vector Regression</vt:lpstr>
      <vt:lpstr>ε-deviation</vt:lpstr>
      <vt:lpstr>Analiza dyskryminacyjna</vt:lpstr>
      <vt:lpstr>Struktura rzeczywista a klasyfikacja</vt:lpstr>
      <vt:lpstr>Klasyfikacja metod klasyfikacji</vt:lpstr>
      <vt:lpstr>Liniowa funkcja separująca (graniczna)</vt:lpstr>
      <vt:lpstr>LDA</vt:lpstr>
      <vt:lpstr>Różne podejścia do budowy klasyfikatorów liniowych</vt:lpstr>
      <vt:lpstr>Funkcje klasyfikacyjne</vt:lpstr>
      <vt:lpstr>Prawdopodobieństwa klasyfikacyjne a priori</vt:lpstr>
      <vt:lpstr>Macierz klasyfikacji </vt:lpstr>
      <vt:lpstr>Analiza dyskryminacyjna</vt:lpstr>
      <vt:lpstr>Podejście obliczeniowe </vt:lpstr>
      <vt:lpstr>ANOVA</vt:lpstr>
      <vt:lpstr>Założenia analizy dyskryminacyjnej</vt:lpstr>
      <vt:lpstr>Założenia analizy dyskryminacyjnej</vt:lpstr>
      <vt:lpstr>Założenia analizy dyskryminacyjnej</vt:lpstr>
      <vt:lpstr>Założenia analizy dyskryminacyjnej</vt:lpstr>
      <vt:lpstr>Liniowa analiza dyskryminacyjna</vt:lpstr>
      <vt:lpstr>Liniowa analiza dyskryminacyjna</vt:lpstr>
      <vt:lpstr>Projekcja</vt:lpstr>
      <vt:lpstr>Fisher LDA</vt:lpstr>
      <vt:lpstr>K=3</vt:lpstr>
      <vt:lpstr>QDA - Quadratic Discriminant Analisys</vt:lpstr>
      <vt:lpstr>FLD a PCA</vt:lpstr>
      <vt:lpstr>STATISTICA - przykład</vt:lpstr>
      <vt:lpstr>Slajd 123</vt:lpstr>
      <vt:lpstr>moduł: Wielowymiarowe techniki eksploracyjne</vt:lpstr>
      <vt:lpstr>zmienne</vt:lpstr>
      <vt:lpstr>okno: Definicja modelu</vt:lpstr>
      <vt:lpstr>metoda krokowa postępująca</vt:lpstr>
      <vt:lpstr>Slajd 128</vt:lpstr>
      <vt:lpstr>Slajd 129</vt:lpstr>
      <vt:lpstr>Wyniki analizy funkcji dyskryminacyjnej  w kroku 10 końcowym</vt:lpstr>
      <vt:lpstr>Wyniki analizy funkcji dyskryminacyjnej  w kroku 10 końcowym</vt:lpstr>
      <vt:lpstr>Wyniki analizy funkcji dyskryminacyjnej  w kroku 10 końcowym</vt:lpstr>
      <vt:lpstr>Wyniki analizy funkcji dyskryminacyjnej  w kroku 10 końcowym</vt:lpstr>
      <vt:lpstr>Slajd 134</vt:lpstr>
      <vt:lpstr>Struktura czynnikowa</vt:lpstr>
      <vt:lpstr>Klasyfikacja</vt:lpstr>
      <vt:lpstr>Zbiory przybliżone</vt:lpstr>
      <vt:lpstr>Zbiory przybliżone</vt:lpstr>
      <vt:lpstr>System Informacyjny</vt:lpstr>
      <vt:lpstr>Tablica decyzyjna</vt:lpstr>
      <vt:lpstr>Zbiory przybliżone</vt:lpstr>
      <vt:lpstr>Zbiory przybliżone</vt:lpstr>
      <vt:lpstr>Relacja nierozróżnialności </vt:lpstr>
      <vt:lpstr>Aproksymacja</vt:lpstr>
      <vt:lpstr>Aproksymacja</vt:lpstr>
      <vt:lpstr>Przykład klasyfikacji</vt:lpstr>
      <vt:lpstr>Slajd 147</vt:lpstr>
      <vt:lpstr>Slajd 148</vt:lpstr>
      <vt:lpstr>Logistyczne Funkcje Dyskryminacyjne</vt:lpstr>
      <vt:lpstr>Regresja logistyczna</vt:lpstr>
      <vt:lpstr>Regresja logistyczna</vt:lpstr>
      <vt:lpstr>Regresja logistyczna (logit)</vt:lpstr>
      <vt:lpstr>Funkcja logistyczna</vt:lpstr>
      <vt:lpstr>Interpretacja</vt:lpstr>
      <vt:lpstr>Ocena współczynników regresji</vt:lpstr>
      <vt:lpstr>multiple classifiers multistrategy learning  combined approach</vt:lpstr>
      <vt:lpstr>Multiple classifiers</vt:lpstr>
      <vt:lpstr>Different approaches to create multiple systems </vt:lpstr>
      <vt:lpstr>some practical advices  prof. Jerzy Stefanowski</vt:lpstr>
      <vt:lpstr>SMOTE Synthetic Minority Oversampling Technique</vt:lpstr>
      <vt:lpstr>SMOTE - performance</vt:lpstr>
      <vt:lpstr>Changing set of rules for the minority class </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82</cp:revision>
  <dcterms:created xsi:type="dcterms:W3CDTF">2009-12-04T09:17:17Z</dcterms:created>
  <dcterms:modified xsi:type="dcterms:W3CDTF">2019-05-30T05:43:23Z</dcterms:modified>
</cp:coreProperties>
</file>