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439" r:id="rId3"/>
    <p:sldId id="440" r:id="rId4"/>
    <p:sldId id="441" r:id="rId5"/>
    <p:sldId id="442" r:id="rId6"/>
    <p:sldId id="451" r:id="rId7"/>
    <p:sldId id="633" r:id="rId8"/>
    <p:sldId id="634" r:id="rId9"/>
    <p:sldId id="443" r:id="rId10"/>
    <p:sldId id="632" r:id="rId11"/>
    <p:sldId id="445" r:id="rId12"/>
    <p:sldId id="446" r:id="rId13"/>
    <p:sldId id="456" r:id="rId14"/>
    <p:sldId id="454" r:id="rId15"/>
    <p:sldId id="459" r:id="rId16"/>
    <p:sldId id="457" r:id="rId17"/>
    <p:sldId id="458" r:id="rId18"/>
    <p:sldId id="651" r:id="rId19"/>
    <p:sldId id="647" r:id="rId20"/>
    <p:sldId id="648" r:id="rId21"/>
    <p:sldId id="649" r:id="rId22"/>
    <p:sldId id="650" r:id="rId23"/>
    <p:sldId id="460" r:id="rId24"/>
    <p:sldId id="461" r:id="rId25"/>
    <p:sldId id="653" r:id="rId26"/>
    <p:sldId id="462" r:id="rId27"/>
    <p:sldId id="464" r:id="rId28"/>
    <p:sldId id="672" r:id="rId29"/>
    <p:sldId id="465" r:id="rId30"/>
    <p:sldId id="466" r:id="rId31"/>
    <p:sldId id="467" r:id="rId32"/>
    <p:sldId id="468" r:id="rId33"/>
    <p:sldId id="652" r:id="rId34"/>
    <p:sldId id="471" r:id="rId35"/>
    <p:sldId id="673" r:id="rId36"/>
    <p:sldId id="674" r:id="rId37"/>
    <p:sldId id="675" r:id="rId38"/>
    <p:sldId id="687" r:id="rId39"/>
    <p:sldId id="688" r:id="rId40"/>
    <p:sldId id="689" r:id="rId41"/>
    <p:sldId id="690" r:id="rId42"/>
    <p:sldId id="676" r:id="rId43"/>
    <p:sldId id="677" r:id="rId44"/>
    <p:sldId id="684" r:id="rId45"/>
    <p:sldId id="685" r:id="rId46"/>
    <p:sldId id="678" r:id="rId47"/>
    <p:sldId id="679" r:id="rId48"/>
    <p:sldId id="680" r:id="rId49"/>
    <p:sldId id="681" r:id="rId50"/>
    <p:sldId id="683" r:id="rId51"/>
    <p:sldId id="691" r:id="rId52"/>
    <p:sldId id="695" r:id="rId53"/>
    <p:sldId id="696" r:id="rId54"/>
    <p:sldId id="697" r:id="rId55"/>
    <p:sldId id="706" r:id="rId56"/>
    <p:sldId id="707" r:id="rId57"/>
    <p:sldId id="698" r:id="rId58"/>
    <p:sldId id="699" r:id="rId59"/>
    <p:sldId id="692" r:id="rId60"/>
    <p:sldId id="693" r:id="rId61"/>
    <p:sldId id="694" r:id="rId62"/>
    <p:sldId id="485" r:id="rId63"/>
    <p:sldId id="686" r:id="rId64"/>
    <p:sldId id="488" r:id="rId65"/>
    <p:sldId id="702" r:id="rId66"/>
    <p:sldId id="703" r:id="rId67"/>
    <p:sldId id="486" r:id="rId68"/>
    <p:sldId id="668" r:id="rId69"/>
    <p:sldId id="667" r:id="rId70"/>
    <p:sldId id="670" r:id="rId71"/>
    <p:sldId id="671" r:id="rId72"/>
    <p:sldId id="421" r:id="rId73"/>
  </p:sldIdLst>
  <p:sldSz cx="10680700" cy="7556500"/>
  <p:notesSz cx="9144000" cy="6858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6204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2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68607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481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1013" algn="l" defTabSz="912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37213" algn="l" defTabSz="912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193421" algn="l" defTabSz="912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49619" algn="l" defTabSz="912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1D6132"/>
    <a:srgbClr val="8A001A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2" autoAdjust="0"/>
    <p:restoredTop sz="90929"/>
  </p:normalViewPr>
  <p:slideViewPr>
    <p:cSldViewPr>
      <p:cViewPr varScale="1">
        <p:scale>
          <a:sx n="63" d="100"/>
          <a:sy n="63" d="100"/>
        </p:scale>
        <p:origin x="-1212" y="-102"/>
      </p:cViewPr>
      <p:guideLst>
        <p:guide orient="horz" pos="2380"/>
        <p:guide pos="3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56" y="-10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kusz%20w%2002_SiD.ppt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0"/>
  <c:chart>
    <c:autoTitleDeleted val="1"/>
    <c:plotArea>
      <c:layout>
        <c:manualLayout>
          <c:layoutTarget val="inner"/>
          <c:xMode val="edge"/>
          <c:yMode val="edge"/>
          <c:x val="0.12882236335880368"/>
          <c:y val="0.1637717121588089"/>
          <c:w val="0.85602615655873948"/>
          <c:h val="0.6774193548387096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c:spPr>
          <c:cat>
            <c:numRef>
              <c:f>'[Arkusz w 02_SiD.pptx]Arkusz1'!$F$7:$F$15</c:f>
              <c:numCache>
                <c:formatCode>General</c:formatCode>
                <c:ptCount val="9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35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</c:numCache>
            </c:numRef>
          </c:cat>
          <c:val>
            <c:numRef>
              <c:f>'[Arkusz w 02_SiD.pptx]Arkusz1'!$G$7:$G$15</c:f>
              <c:numCache>
                <c:formatCode>General</c:formatCode>
                <c:ptCount val="9"/>
                <c:pt idx="0">
                  <c:v>3</c:v>
                </c:pt>
                <c:pt idx="1">
                  <c:v>12</c:v>
                </c:pt>
                <c:pt idx="2">
                  <c:v>16</c:v>
                </c:pt>
                <c:pt idx="3">
                  <c:v>18</c:v>
                </c:pt>
                <c:pt idx="4">
                  <c:v>26</c:v>
                </c:pt>
                <c:pt idx="5">
                  <c:v>17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gapWidth val="0"/>
        <c:axId val="62961920"/>
        <c:axId val="62972288"/>
      </c:barChart>
      <c:catAx>
        <c:axId val="6296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wiek</a:t>
                </a:r>
              </a:p>
            </c:rich>
          </c:tx>
          <c:layout>
            <c:manualLayout>
              <c:xMode val="edge"/>
              <c:yMode val="edge"/>
              <c:x val="0.51346801346801363"/>
              <c:y val="0.9156327543424315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62972288"/>
        <c:crosses val="autoZero"/>
        <c:auto val="1"/>
        <c:lblAlgn val="ctr"/>
        <c:lblOffset val="100"/>
        <c:tickLblSkip val="1"/>
        <c:tickMarkSkip val="1"/>
      </c:catAx>
      <c:valAx>
        <c:axId val="629722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liczebność</a:t>
                </a:r>
              </a:p>
            </c:rich>
          </c:tx>
          <c:layout>
            <c:manualLayout>
              <c:xMode val="edge"/>
              <c:yMode val="edge"/>
              <c:x val="1.851851851851859E-2"/>
              <c:y val="0.4094292803970242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l-PL"/>
          </a:p>
        </c:txPr>
        <c:crossAx val="62961920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6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1"/>
          <c:order val="0"/>
          <c:cat>
            <c:strRef>
              <c:f>Arkusz1!$G$9:$G$16</c:f>
              <c:strCache>
                <c:ptCount val="8"/>
                <c:pt idx="0">
                  <c:v>&lt;1100</c:v>
                </c:pt>
                <c:pt idx="1">
                  <c:v>&lt;1400</c:v>
                </c:pt>
                <c:pt idx="2">
                  <c:v>&lt;2700</c:v>
                </c:pt>
                <c:pt idx="3">
                  <c:v>&lt;3500</c:v>
                </c:pt>
                <c:pt idx="4">
                  <c:v>&gt;3500</c:v>
                </c:pt>
                <c:pt idx="5">
                  <c:v>&gt;7000</c:v>
                </c:pt>
                <c:pt idx="6">
                  <c:v>&gt;14000</c:v>
                </c:pt>
                <c:pt idx="7">
                  <c:v>&gt;19000</c:v>
                </c:pt>
              </c:strCache>
            </c:strRef>
          </c:cat>
          <c:val>
            <c:numRef>
              <c:f>Arkusz1!$H$9:$H$16</c:f>
              <c:numCache>
                <c:formatCode>General</c:formatCode>
                <c:ptCount val="8"/>
                <c:pt idx="0">
                  <c:v>0.1</c:v>
                </c:pt>
                <c:pt idx="1">
                  <c:v>8.0000000000000127E-2</c:v>
                </c:pt>
                <c:pt idx="2">
                  <c:v>0.47000000000000008</c:v>
                </c:pt>
                <c:pt idx="3">
                  <c:v>0.15000000000000024</c:v>
                </c:pt>
                <c:pt idx="4">
                  <c:v>0.16125000000000014</c:v>
                </c:pt>
                <c:pt idx="5">
                  <c:v>2.7750000000000032E-2</c:v>
                </c:pt>
                <c:pt idx="6">
                  <c:v>4.0000000000000114E-3</c:v>
                </c:pt>
                <c:pt idx="7">
                  <c:v>2.0000000000000052E-3</c:v>
                </c:pt>
              </c:numCache>
            </c:numRef>
          </c:val>
        </c:ser>
        <c:axId val="63097856"/>
        <c:axId val="63107840"/>
      </c:barChart>
      <c:catAx>
        <c:axId val="63097856"/>
        <c:scaling>
          <c:orientation val="minMax"/>
        </c:scaling>
        <c:axPos val="b"/>
        <c:numFmt formatCode="General" sourceLinked="1"/>
        <c:tickLblPos val="nextTo"/>
        <c:crossAx val="63107840"/>
        <c:crosses val="autoZero"/>
        <c:auto val="1"/>
        <c:lblAlgn val="ctr"/>
        <c:lblOffset val="100"/>
      </c:catAx>
      <c:valAx>
        <c:axId val="63107840"/>
        <c:scaling>
          <c:orientation val="minMax"/>
        </c:scaling>
        <c:axPos val="l"/>
        <c:majorGridlines/>
        <c:numFmt formatCode="General" sourceLinked="1"/>
        <c:tickLblPos val="nextTo"/>
        <c:crossAx val="63097856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435BD017-3096-410B-AB60-719AB78F7E78}" type="datetimeFigureOut">
              <a:rPr lang="pl-PL"/>
              <a:pPr>
                <a:defRPr/>
              </a:pPr>
              <a:t>26-02-2020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8F81246B-F062-4162-9D82-7BE1F52801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755900" y="514350"/>
            <a:ext cx="3632200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 smtClean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 smtClean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 smtClean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1pPr>
    <a:lvl2pPr indent="228102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2pPr>
    <a:lvl3pPr indent="456204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3pPr>
    <a:lvl4pPr indent="68430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4pPr>
    <a:lvl5pPr indent="912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/>
      </a:defRPr>
    </a:lvl5pPr>
    <a:lvl6pPr marL="2281013" algn="l" defTabSz="912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213" algn="l" defTabSz="912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3421" algn="l" defTabSz="912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9619" algn="l" defTabSz="912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 flipV="1">
            <a:off x="0" y="879475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242" tIns="45619" rIns="91242" bIns="45619"/>
          <a:lstStyle/>
          <a:p>
            <a:pPr>
              <a:defRPr/>
            </a:pPr>
            <a:endParaRPr lang="pl-PL" sz="3600" dirty="0">
              <a:latin typeface="Calibri Light" pitchFamily="34" charset="0"/>
            </a:endParaRPr>
          </a:p>
        </p:txBody>
      </p:sp>
      <p:pic>
        <p:nvPicPr>
          <p:cNvPr id="5" name="Picture 11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60345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840" y="177851"/>
            <a:ext cx="9649072" cy="576064"/>
          </a:xfrm>
        </p:spPr>
        <p:txBody>
          <a:bodyPr/>
          <a:lstStyle>
            <a:lvl1pPr>
              <a:defRPr sz="3600">
                <a:latin typeface="Calibri Light" pitchFamily="34" charset="0"/>
              </a:defRPr>
            </a:lvl1pPr>
          </a:lstStyle>
          <a:p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815" y="1257970"/>
            <a:ext cx="9649072" cy="5832648"/>
          </a:xfrm>
        </p:spPr>
        <p:txBody>
          <a:bodyPr/>
          <a:lstStyle>
            <a:lvl1pPr marL="535406" indent="-535406">
              <a:buSzPct val="80000"/>
              <a:defRPr sz="3600">
                <a:latin typeface="Calibri Light" pitchFamily="34" charset="0"/>
              </a:defRPr>
            </a:lvl1pPr>
            <a:lvl2pPr>
              <a:defRPr sz="3600">
                <a:latin typeface="Calibri Light" pitchFamily="34" charset="0"/>
              </a:defRPr>
            </a:lvl2pPr>
            <a:lvl3pPr>
              <a:defRPr sz="3600">
                <a:latin typeface="Calibri Light" pitchFamily="34" charset="0"/>
              </a:defRPr>
            </a:lvl3pPr>
            <a:lvl4pPr>
              <a:defRPr sz="3600">
                <a:latin typeface="Calibri Light" pitchFamily="34" charset="0"/>
              </a:defRPr>
            </a:lvl4pPr>
            <a:lvl5pPr>
              <a:defRPr sz="3600">
                <a:latin typeface="Calibri Light" pitchFamily="34" charset="0"/>
              </a:defRPr>
            </a:lvl5pPr>
          </a:lstStyle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731840" y="177851"/>
            <a:ext cx="9649072" cy="576064"/>
          </a:xfrm>
        </p:spPr>
        <p:txBody>
          <a:bodyPr/>
          <a:lstStyle>
            <a:lvl1pPr>
              <a:defRPr sz="3600">
                <a:latin typeface="Calibri Light" pitchFamily="34" charset="0"/>
              </a:defRPr>
            </a:lvl1pPr>
          </a:lstStyle>
          <a:p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endParaRPr lang="en-US" noProof="0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15815" y="1257970"/>
            <a:ext cx="9649072" cy="5832648"/>
          </a:xfrm>
        </p:spPr>
        <p:txBody>
          <a:bodyPr/>
          <a:lstStyle>
            <a:lvl1pPr marL="535406" indent="-535406">
              <a:buSzPct val="80000"/>
              <a:defRPr sz="3600">
                <a:latin typeface="Calibri Light" pitchFamily="34" charset="0"/>
              </a:defRPr>
            </a:lvl1pPr>
            <a:lvl2pPr>
              <a:defRPr sz="3600">
                <a:latin typeface="Calibri Light" pitchFamily="34" charset="0"/>
              </a:defRPr>
            </a:lvl2pPr>
            <a:lvl3pPr>
              <a:defRPr sz="3600">
                <a:latin typeface="Calibri Light" pitchFamily="34" charset="0"/>
              </a:defRPr>
            </a:lvl3pPr>
            <a:lvl4pPr>
              <a:defRPr sz="3600">
                <a:latin typeface="Calibri Light" pitchFamily="34" charset="0"/>
              </a:defRPr>
            </a:lvl4pPr>
            <a:lvl5pPr>
              <a:defRPr sz="3600">
                <a:latin typeface="Calibri Light" pitchFamily="34" charset="0"/>
              </a:defRPr>
            </a:lvl5pPr>
          </a:lstStyle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03276" y="177821"/>
            <a:ext cx="9505950" cy="5762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2032" tIns="52032" rIns="52032" bIns="52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371476" y="1257300"/>
            <a:ext cx="9864724" cy="5905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2032" tIns="52032" rIns="52032" bIns="52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pl-PL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pl-PL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pl-PL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pl-PL" smtClean="0">
                <a:sym typeface="Arial" pitchFamily="34" charset="0"/>
              </a:rPr>
              <a:t>Fifth level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 flipV="1">
            <a:off x="0" y="879475"/>
            <a:ext cx="106807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 lIns="91242" tIns="45619" rIns="91242" bIns="45619"/>
          <a:lstStyle/>
          <a:p>
            <a:pPr>
              <a:defRPr/>
            </a:pPr>
            <a:endParaRPr lang="pl-PL" sz="3600" dirty="0">
              <a:latin typeface="Calibri Light" pitchFamily="34" charset="0"/>
            </a:endParaRPr>
          </a:p>
        </p:txBody>
      </p:sp>
      <p:pic>
        <p:nvPicPr>
          <p:cNvPr id="1029" name="Picture 11" descr="logoAGH_bw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" y="60345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800" r:id="rId3"/>
  </p:sldLayoutIdLst>
  <p:hf hdr="0" ftr="0" dt="0"/>
  <p:txStyles>
    <p:titleStyle>
      <a:lvl1pPr algn="ctr" defTabSz="10407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1pPr>
      <a:lvl2pPr algn="ctr" defTabSz="1040713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2pPr>
      <a:lvl3pPr algn="ctr" defTabSz="1040713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3pPr>
      <a:lvl4pPr algn="ctr" defTabSz="1040713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4pPr>
      <a:lvl5pPr algn="ctr" defTabSz="1040713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5pPr>
      <a:lvl6pPr marL="456204" algn="ctr" defTabSz="1040713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2400" algn="ctr" defTabSz="1040713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68607" algn="ctr" defTabSz="1040713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4810" algn="ctr" defTabSz="1040713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535406" indent="-535406" algn="l" defTabSz="1040713" rtl="0" eaLnBrk="0" fontAlgn="base" hangingPunct="0">
        <a:spcBef>
          <a:spcPts val="800"/>
        </a:spcBef>
        <a:spcAft>
          <a:spcPct val="0"/>
        </a:spcAft>
        <a:buSzPct val="100000"/>
        <a:buFont typeface="Calibri" pitchFamily="34" charset="0"/>
        <a:buChar char="―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1pPr>
      <a:lvl2pPr marL="885475" indent="-365912" algn="l" defTabSz="1040713" rtl="0" eaLnBrk="0" fontAlgn="base" hangingPunct="0">
        <a:spcBef>
          <a:spcPts val="800"/>
        </a:spcBef>
        <a:spcAft>
          <a:spcPct val="0"/>
        </a:spcAft>
        <a:buSzPct val="100000"/>
        <a:buFont typeface="Symbol" pitchFamily="18" charset="2"/>
        <a:buChar char="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2pPr>
      <a:lvl3pPr marL="1386031" indent="-345318" algn="l" defTabSz="1040713" rtl="0" eaLnBrk="0" fontAlgn="base" hangingPunct="0">
        <a:spcBef>
          <a:spcPts val="800"/>
        </a:spcBef>
        <a:spcAft>
          <a:spcPct val="0"/>
        </a:spcAft>
        <a:buSzPct val="50000"/>
        <a:buFont typeface="Symbol" pitchFamily="18" charset="2"/>
        <a:buChar char="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3pPr>
      <a:lvl4pPr marL="1968958" indent="-408681" algn="l" defTabSz="1040713" rtl="0" eaLnBrk="0" fontAlgn="base" hangingPunct="0">
        <a:spcBef>
          <a:spcPts val="800"/>
        </a:spcBef>
        <a:spcAft>
          <a:spcPct val="0"/>
        </a:spcAft>
        <a:buSzPct val="50000"/>
        <a:buChar char="–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4pPr>
      <a:lvl5pPr marL="2600988" indent="-519565" algn="l" defTabSz="1040713" rtl="0" eaLnBrk="0" fontAlgn="base" hangingPunct="0">
        <a:spcBef>
          <a:spcPts val="800"/>
        </a:spcBef>
        <a:spcAft>
          <a:spcPct val="0"/>
        </a:spcAft>
        <a:buSzPct val="50000"/>
        <a:buFont typeface="Calibri" pitchFamily="34" charset="0"/>
        <a:buChar char="→"/>
        <a:defRPr sz="3600" kern="1200">
          <a:solidFill>
            <a:srgbClr val="000000"/>
          </a:solidFill>
          <a:latin typeface="Calibri Light" pitchFamily="34" charset="0"/>
          <a:ea typeface="Calibri Light" pitchFamily="34" charset="0"/>
          <a:cs typeface="Lucida Sans Unicode" pitchFamily="34" charset="0"/>
          <a:sym typeface="Arial" pitchFamily="34" charset="0"/>
        </a:defRPr>
      </a:lvl5pPr>
      <a:lvl6pPr marL="2509114" indent="-228102" algn="l" defTabSz="912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312" indent="-228102" algn="l" defTabSz="912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518" indent="-228102" algn="l" defTabSz="912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720" indent="-228102" algn="l" defTabSz="912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2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04" algn="l" defTabSz="912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00" algn="l" defTabSz="912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07" algn="l" defTabSz="912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810" algn="l" defTabSz="912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013" algn="l" defTabSz="912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213" algn="l" defTabSz="912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21" algn="l" defTabSz="912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619" algn="l" defTabSz="912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013" y="2914154"/>
            <a:ext cx="6983413" cy="1759124"/>
          </a:xfrm>
        </p:spPr>
        <p:txBody>
          <a:bodyPr/>
          <a:lstStyle/>
          <a:p>
            <a:pPr eaLnBrk="1" hangingPunct="1"/>
            <a:r>
              <a:rPr lang="pl-PL" sz="4400" dirty="0" smtClean="0">
                <a:solidFill>
                  <a:schemeClr val="bg2"/>
                </a:solidFill>
              </a:rPr>
              <a:t>Statystyczna</a:t>
            </a:r>
            <a:r>
              <a:rPr lang="pl-PL" sz="6000" dirty="0" smtClean="0"/>
              <a:t> </a:t>
            </a:r>
            <a:br>
              <a:rPr lang="pl-PL" sz="6000" dirty="0" smtClean="0"/>
            </a:br>
            <a:r>
              <a:rPr lang="pl-PL" sz="6000" dirty="0" smtClean="0"/>
              <a:t>Analiza Danych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Big Data, Data Science &amp; Data Mining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801" y="2410098"/>
            <a:ext cx="5970865" cy="793421"/>
          </a:xfrm>
        </p:spPr>
        <p:txBody>
          <a:bodyPr/>
          <a:lstStyle/>
          <a:p>
            <a:r>
              <a:rPr lang="pl-PL" i="1" dirty="0" smtClean="0"/>
              <a:t>„</a:t>
            </a:r>
            <a:r>
              <a:rPr lang="en-US" i="1" dirty="0" smtClean="0"/>
              <a:t>data rich but information poor</a:t>
            </a:r>
            <a:r>
              <a:rPr lang="pl-PL" i="1" dirty="0" smtClean="0"/>
              <a:t>”</a:t>
            </a:r>
            <a:endParaRPr lang="pl-PL" i="1" dirty="0"/>
          </a:p>
        </p:txBody>
      </p:sp>
      <p:sp>
        <p:nvSpPr>
          <p:cNvPr id="5" name="Prostokąt 4"/>
          <p:cNvSpPr/>
          <p:nvPr/>
        </p:nvSpPr>
        <p:spPr>
          <a:xfrm>
            <a:off x="7633940" y="683906"/>
            <a:ext cx="2925690" cy="351324"/>
          </a:xfrm>
          <a:prstGeom prst="rect">
            <a:avLst/>
          </a:prstGeom>
        </p:spPr>
        <p:txBody>
          <a:bodyPr wrap="none" lIns="104085" tIns="52043" rIns="104085" bIns="52043">
            <a:spAutoFit/>
          </a:bodyPr>
          <a:lstStyle/>
          <a:p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datasciencecentral.com</a:t>
            </a:r>
            <a:endParaRPr lang="pl-PL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233" y="3358444"/>
            <a:ext cx="7120467" cy="419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8577966" y="3460883"/>
            <a:ext cx="2102734" cy="428268"/>
          </a:xfrm>
          <a:prstGeom prst="rect">
            <a:avLst/>
          </a:prstGeom>
          <a:noFill/>
        </p:spPr>
        <p:txBody>
          <a:bodyPr wrap="square" lIns="104085" tIns="52043" rIns="104085" bIns="52043" rtlCol="0">
            <a:spAutoFit/>
          </a:bodyPr>
          <a:lstStyle/>
          <a:p>
            <a:r>
              <a:rPr lang="pl-PL" sz="2100" dirty="0">
                <a:latin typeface="Calibri Light" pitchFamily="34" charset="0"/>
                <a:cs typeface="+mn-cs"/>
              </a:rPr>
              <a:t>ślepcy i słoń</a:t>
            </a:r>
          </a:p>
        </p:txBody>
      </p:sp>
      <p:sp>
        <p:nvSpPr>
          <p:cNvPr id="8" name="Prostokąt 7"/>
          <p:cNvSpPr/>
          <p:nvPr/>
        </p:nvSpPr>
        <p:spPr>
          <a:xfrm>
            <a:off x="3237622" y="1159964"/>
            <a:ext cx="1588594" cy="428268"/>
          </a:xfrm>
          <a:prstGeom prst="rect">
            <a:avLst/>
          </a:prstGeom>
        </p:spPr>
        <p:txBody>
          <a:bodyPr wrap="none" lIns="104085" tIns="52043" rIns="104085" bIns="52043">
            <a:spAutoFit/>
          </a:bodyPr>
          <a:lstStyle/>
          <a:p>
            <a:r>
              <a:rPr lang="pl-PL" sz="2100" b="1" dirty="0">
                <a:latin typeface="Calibri Light" pitchFamily="34" charset="0"/>
                <a:cs typeface="+mn-cs"/>
              </a:rPr>
              <a:t>data science:</a:t>
            </a:r>
            <a:endParaRPr lang="pl-PL" sz="2100" dirty="0">
              <a:latin typeface="Calibri Light" pitchFamily="34" charset="0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88022" y="1159969"/>
            <a:ext cx="5340350" cy="1074599"/>
          </a:xfrm>
          <a:prstGeom prst="rect">
            <a:avLst/>
          </a:prstGeom>
        </p:spPr>
        <p:txBody>
          <a:bodyPr lIns="104085" tIns="52043" rIns="104085" bIns="52043">
            <a:spAutoFit/>
          </a:bodyPr>
          <a:lstStyle/>
          <a:p>
            <a:r>
              <a:rPr lang="en-US" sz="2100" i="1" dirty="0">
                <a:latin typeface="Calibri Light" pitchFamily="34" charset="0"/>
                <a:cs typeface="+mn-cs"/>
              </a:rPr>
              <a:t>“a set of fundamental principles that support and guide the principled extraction of information and knowledge from data.”</a:t>
            </a:r>
            <a:endParaRPr lang="pl-PL" sz="2100" dirty="0">
              <a:latin typeface="Calibri Light" pitchFamily="34" charset="0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" y="6874604"/>
            <a:ext cx="3522359" cy="415294"/>
          </a:xfrm>
          <a:prstGeom prst="rect">
            <a:avLst/>
          </a:prstGeom>
        </p:spPr>
        <p:txBody>
          <a:bodyPr wrap="none" lIns="91242" tIns="45619" rIns="91242" bIns="45619">
            <a:spAutoFit/>
          </a:bodyPr>
          <a:lstStyle/>
          <a:p>
            <a:pPr>
              <a:defRPr/>
            </a:pPr>
            <a:r>
              <a:rPr lang="pl-PL" sz="2100" strike="sngStrike" dirty="0">
                <a:latin typeface="Calibri Light" pitchFamily="34" charset="0"/>
              </a:rPr>
              <a:t>Koń</a:t>
            </a:r>
            <a:r>
              <a:rPr lang="pl-PL" sz="2100" dirty="0">
                <a:latin typeface="Calibri Light" pitchFamily="34" charset="0"/>
              </a:rPr>
              <a:t> Słoń jaki jest, każdy widzi…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947739" y="177805"/>
            <a:ext cx="9432925" cy="1260476"/>
          </a:xfrm>
        </p:spPr>
        <p:txBody>
          <a:bodyPr/>
          <a:lstStyle/>
          <a:p>
            <a:r>
              <a:rPr lang="pl-PL" smtClean="0"/>
              <a:t>eksploracja danych / uczenie maszynowe</a:t>
            </a:r>
            <a:br>
              <a:rPr lang="pl-PL" smtClean="0"/>
            </a:br>
            <a:r>
              <a:rPr lang="pl-PL" smtClean="0"/>
              <a:t>data science / </a:t>
            </a:r>
            <a:r>
              <a:rPr lang="en-AU" smtClean="0"/>
              <a:t>computational intelligence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947741" y="1617663"/>
            <a:ext cx="9505950" cy="5616575"/>
          </a:xfrm>
        </p:spPr>
        <p:txBody>
          <a:bodyPr>
            <a:normAutofit fontScale="77500" lnSpcReduction="20000"/>
          </a:bodyPr>
          <a:lstStyle/>
          <a:p>
            <a:pPr marL="203980" indent="-203980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metody </a:t>
            </a:r>
            <a:r>
              <a:rPr lang="pl-PL" dirty="0" smtClean="0">
                <a:solidFill>
                  <a:srgbClr val="8A001A"/>
                </a:solidFill>
              </a:rPr>
              <a:t>uczenia maszynowego </a:t>
            </a:r>
            <a:r>
              <a:rPr lang="pl-PL" dirty="0" smtClean="0"/>
              <a:t>(</a:t>
            </a:r>
            <a:r>
              <a:rPr lang="pl-PL" b="1" i="1" dirty="0" err="1" smtClean="0"/>
              <a:t>machine</a:t>
            </a:r>
            <a:r>
              <a:rPr lang="pl-PL" b="1" i="1" dirty="0" smtClean="0"/>
              <a:t> learning</a:t>
            </a:r>
            <a:r>
              <a:rPr lang="pl-PL" dirty="0" smtClean="0"/>
              <a:t>), wywodzące się z badań nad </a:t>
            </a:r>
            <a:r>
              <a:rPr lang="pl-PL" dirty="0" smtClean="0">
                <a:solidFill>
                  <a:srgbClr val="1D6132"/>
                </a:solidFill>
              </a:rPr>
              <a:t>sztuczną inteligencją</a:t>
            </a:r>
            <a:r>
              <a:rPr lang="pl-PL" dirty="0" smtClean="0"/>
              <a:t>, pozwalają na generowanie wiedzy w postaci modeli lub reguł ze </a:t>
            </a:r>
            <a:r>
              <a:rPr lang="pl-PL" b="1" dirty="0" smtClean="0">
                <a:solidFill>
                  <a:srgbClr val="FF0066"/>
                </a:solidFill>
                <a:latin typeface="AntPolt" pitchFamily="2" charset="-18"/>
              </a:rPr>
              <a:t>zbioru danych </a:t>
            </a:r>
            <a:r>
              <a:rPr lang="pl-PL" dirty="0" smtClean="0"/>
              <a:t>uczących celem przyszłego wykorzystania tej wiedzy w analizie nowych obiektów.</a:t>
            </a:r>
          </a:p>
          <a:p>
            <a:pPr marL="203980" indent="-203980">
              <a:buFont typeface="Arial" pitchFamily="34" charset="0"/>
              <a:buChar char="•"/>
              <a:defRPr/>
            </a:pPr>
            <a:r>
              <a:rPr lang="pl-PL" b="1" i="1" dirty="0" smtClean="0"/>
              <a:t>data mining</a:t>
            </a:r>
            <a:r>
              <a:rPr lang="pl-PL" dirty="0" smtClean="0"/>
              <a:t> </a:t>
            </a:r>
            <a:r>
              <a:rPr lang="pl-PL" dirty="0" err="1" smtClean="0"/>
              <a:t>vs</a:t>
            </a:r>
            <a:r>
              <a:rPr lang="pl-PL" dirty="0" smtClean="0"/>
              <a:t>. </a:t>
            </a:r>
            <a:r>
              <a:rPr lang="pl-PL" b="1" i="1" dirty="0" err="1" smtClean="0"/>
              <a:t>machine</a:t>
            </a:r>
            <a:r>
              <a:rPr lang="pl-PL" b="1" i="1" dirty="0" smtClean="0"/>
              <a:t> learning</a:t>
            </a:r>
            <a:r>
              <a:rPr lang="pl-PL" dirty="0" smtClean="0"/>
              <a:t> ― główną różnicą jest przeznaczenie, odbiorca wyników końcowych. </a:t>
            </a:r>
          </a:p>
          <a:p>
            <a:pPr marL="203980" indent="-203980"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rgbClr val="8A001A"/>
                </a:solidFill>
              </a:rPr>
              <a:t>eksploracja danych</a:t>
            </a:r>
            <a:r>
              <a:rPr lang="pl-PL" dirty="0" smtClean="0">
                <a:solidFill>
                  <a:srgbClr val="8A001A"/>
                </a:solidFill>
              </a:rPr>
              <a:t> </a:t>
            </a:r>
            <a:r>
              <a:rPr lang="pl-PL" dirty="0" smtClean="0"/>
              <a:t>dąży do odkrycia w </a:t>
            </a:r>
            <a:r>
              <a:rPr lang="pl-PL" b="1" dirty="0" smtClean="0">
                <a:solidFill>
                  <a:srgbClr val="FF0066"/>
                </a:solidFill>
                <a:latin typeface="AntPolt" pitchFamily="2" charset="-18"/>
              </a:rPr>
              <a:t>zbiorze danych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prawidłowości, reguł, czy też relacji pomiędzy czynnikami </a:t>
            </a:r>
            <a:br>
              <a:rPr lang="pl-PL" dirty="0" smtClean="0"/>
            </a:br>
            <a:r>
              <a:rPr lang="pl-PL" dirty="0" smtClean="0"/>
              <a:t>― celem jej jest </a:t>
            </a:r>
            <a:r>
              <a:rPr lang="pl-PL" b="1" dirty="0" smtClean="0"/>
              <a:t>odkrywanie wiedzy</a:t>
            </a:r>
            <a:r>
              <a:rPr lang="pl-PL" dirty="0" smtClean="0"/>
              <a:t> a odbiorcą procesu jest człowiek. </a:t>
            </a:r>
          </a:p>
          <a:p>
            <a:pPr marL="203980" indent="-203980"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rgbClr val="1D6132"/>
                </a:solidFill>
              </a:rPr>
              <a:t>uczenie maszynowe </a:t>
            </a:r>
            <a:r>
              <a:rPr lang="pl-PL" dirty="0" smtClean="0"/>
              <a:t>ma na celu </a:t>
            </a:r>
            <a:r>
              <a:rPr lang="pl-PL" b="1" dirty="0" smtClean="0"/>
              <a:t>odkrywanie wzorców</a:t>
            </a:r>
            <a:r>
              <a:rPr lang="pl-PL" dirty="0" smtClean="0"/>
              <a:t>, które pozwolą na podejmowanie automatycznych decyzji przez komputer. 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1379560" y="177800"/>
            <a:ext cx="7921625" cy="647700"/>
          </a:xfrm>
        </p:spPr>
        <p:txBody>
          <a:bodyPr/>
          <a:lstStyle/>
          <a:p>
            <a:r>
              <a:rPr lang="pl-PL" smtClean="0"/>
              <a:t>eksploracja danych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947739" y="1617663"/>
            <a:ext cx="9432925" cy="5256212"/>
          </a:xfrm>
        </p:spPr>
        <p:txBody>
          <a:bodyPr>
            <a:normAutofit fontScale="92500" lnSpcReduction="10000"/>
          </a:bodyPr>
          <a:lstStyle/>
          <a:p>
            <a:pPr indent="-3175">
              <a:buNone/>
              <a:defRPr/>
            </a:pPr>
            <a:r>
              <a:rPr lang="pl-PL" dirty="0" smtClean="0"/>
              <a:t>Proces </a:t>
            </a:r>
            <a:r>
              <a:rPr lang="pl-PL" i="1" dirty="0" smtClean="0"/>
              <a:t>uczenia maszynowego </a:t>
            </a:r>
            <a:r>
              <a:rPr lang="pl-PL" dirty="0" smtClean="0"/>
              <a:t>czy </a:t>
            </a:r>
            <a:r>
              <a:rPr lang="pl-PL" i="1" dirty="0" smtClean="0"/>
              <a:t>odkrywania wiedzy </a:t>
            </a:r>
            <a:r>
              <a:rPr lang="pl-PL" dirty="0" smtClean="0"/>
              <a:t>można przedstawić w trzech krokach:</a:t>
            </a:r>
          </a:p>
          <a:p>
            <a:pPr marL="584876" indent="-584876">
              <a:buFont typeface="Georgia" pitchFamily="18" charset="0"/>
              <a:buAutoNum type="arabicParenBoth"/>
              <a:defRPr/>
            </a:pPr>
            <a:r>
              <a:rPr lang="pl-PL" b="1" dirty="0" smtClean="0">
                <a:solidFill>
                  <a:srgbClr val="1D6132"/>
                </a:solidFill>
              </a:rPr>
              <a:t>odkrywanie wiedzy</a:t>
            </a:r>
            <a:r>
              <a:rPr lang="pl-PL" dirty="0" smtClean="0">
                <a:solidFill>
                  <a:srgbClr val="1D6132"/>
                </a:solidFill>
              </a:rPr>
              <a:t> </a:t>
            </a:r>
            <a:r>
              <a:rPr lang="pl-PL" dirty="0" smtClean="0"/>
              <a:t>w </a:t>
            </a:r>
            <a:r>
              <a:rPr lang="pl-PL" sz="3000" b="1" dirty="0" smtClean="0">
                <a:solidFill>
                  <a:srgbClr val="FF0066"/>
                </a:solidFill>
                <a:latin typeface="AntPolt" pitchFamily="2" charset="-18"/>
              </a:rPr>
              <a:t>danych</a:t>
            </a:r>
            <a:r>
              <a:rPr lang="pl-PL" dirty="0" smtClean="0"/>
              <a:t>, odkrywanie zależności między parametrami; analiza wrażliwości</a:t>
            </a:r>
          </a:p>
          <a:p>
            <a:pPr marL="584876" indent="-584876">
              <a:buFont typeface="Georgia" pitchFamily="18" charset="0"/>
              <a:buAutoNum type="arabicParenBoth"/>
              <a:defRPr/>
            </a:pPr>
            <a:r>
              <a:rPr lang="pl-PL" b="1" dirty="0" smtClean="0">
                <a:solidFill>
                  <a:srgbClr val="8A001A"/>
                </a:solidFill>
              </a:rPr>
              <a:t>predykcja/klasyfikacja</a:t>
            </a:r>
            <a:r>
              <a:rPr lang="pl-PL" dirty="0" smtClean="0"/>
              <a:t> ― (metamodele, </a:t>
            </a:r>
            <a:r>
              <a:rPr lang="pl-PL" sz="3000" b="1" dirty="0" smtClean="0">
                <a:solidFill>
                  <a:srgbClr val="FF0066"/>
                </a:solidFill>
                <a:latin typeface="AntPolt" pitchFamily="2" charset="-18"/>
              </a:rPr>
              <a:t>data </a:t>
            </a:r>
            <a:r>
              <a:rPr lang="pl-PL" sz="3000" b="1" dirty="0" err="1" smtClean="0">
                <a:solidFill>
                  <a:srgbClr val="FF0066"/>
                </a:solidFill>
                <a:latin typeface="AntPolt" pitchFamily="2" charset="-18"/>
              </a:rPr>
              <a:t>driven</a:t>
            </a:r>
            <a:r>
              <a:rPr lang="pl-PL" sz="3000" b="1" dirty="0" smtClean="0">
                <a:solidFill>
                  <a:srgbClr val="FF0066"/>
                </a:solidFill>
                <a:latin typeface="AntPolt" pitchFamily="2" charset="-18"/>
              </a:rPr>
              <a:t> </a:t>
            </a:r>
            <a:r>
              <a:rPr lang="pl-PL" i="1" dirty="0" err="1" smtClean="0"/>
              <a:t>models</a:t>
            </a:r>
            <a:r>
              <a:rPr lang="pl-PL" dirty="0" smtClean="0"/>
              <a:t>) tworzenie modeli prognostycznych i klasyfikacyjnych; aproksymacja</a:t>
            </a:r>
          </a:p>
          <a:p>
            <a:pPr marL="584876" indent="-584876">
              <a:buFont typeface="Georgia" pitchFamily="18" charset="0"/>
              <a:buAutoNum type="arabicParenBoth"/>
              <a:defRPr/>
            </a:pPr>
            <a:r>
              <a:rPr lang="pl-PL" b="1" dirty="0" smtClean="0">
                <a:solidFill>
                  <a:schemeClr val="tx1"/>
                </a:solidFill>
              </a:rPr>
              <a:t>tworzenie baz wiedzy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/>
              <a:t>― kodyfikacja rezultatów celem przyszłego wykorzystania w optymalizacji procesów.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Zagadnienia AI wg prof. Ducha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050773" y="1159965"/>
            <a:ext cx="9154860" cy="5709196"/>
            <a:chOff x="113" y="0"/>
            <a:chExt cx="6086" cy="3997"/>
          </a:xfrm>
        </p:grpSpPr>
        <p:sp>
          <p:nvSpPr>
            <p:cNvPr id="37893" name="Oval 2"/>
            <p:cNvSpPr>
              <a:spLocks noChangeArrowheads="1"/>
            </p:cNvSpPr>
            <p:nvPr/>
          </p:nvSpPr>
          <p:spPr bwMode="auto">
            <a:xfrm>
              <a:off x="1536" y="1872"/>
              <a:ext cx="2736" cy="105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sp>
          <p:nvSpPr>
            <p:cNvPr id="37894" name="Text Box 3"/>
            <p:cNvSpPr txBox="1">
              <a:spLocks noChangeArrowheads="1"/>
            </p:cNvSpPr>
            <p:nvPr/>
          </p:nvSpPr>
          <p:spPr bwMode="auto">
            <a:xfrm>
              <a:off x="1790" y="1944"/>
              <a:ext cx="2256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C</a:t>
              </a:r>
              <a:r>
                <a:rPr lang="pl-PL" sz="2100" dirty="0" err="1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omputational</a:t>
              </a: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 </a:t>
              </a:r>
              <a:r>
                <a:rPr lang="en-US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I</a:t>
              </a: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 </a:t>
              </a:r>
              <a:r>
                <a:rPr lang="pl-PL" sz="2100" dirty="0" err="1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ntelligence</a:t>
              </a: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 - numeryczne</a:t>
              </a:r>
              <a:b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</a:br>
              <a:r>
                <a:rPr lang="pl-PL" sz="2100" dirty="0">
                  <a:solidFill>
                    <a:srgbClr val="FFFF00"/>
                  </a:solidFill>
                  <a:latin typeface="Calibri Light" pitchFamily="34" charset="0"/>
                  <a:cs typeface="+mn-cs"/>
                </a:rPr>
                <a:t>Dane</a:t>
              </a:r>
              <a:r>
                <a:rPr lang="en-US" sz="2100" dirty="0">
                  <a:solidFill>
                    <a:srgbClr val="FFFF00"/>
                  </a:solidFill>
                  <a:latin typeface="Calibri Light" pitchFamily="34" charset="0"/>
                  <a:cs typeface="+mn-cs"/>
                </a:rPr>
                <a:t> + </a:t>
              </a:r>
              <a:r>
                <a:rPr lang="pl-PL" sz="2100" dirty="0">
                  <a:solidFill>
                    <a:srgbClr val="FFFF00"/>
                  </a:solidFill>
                  <a:latin typeface="Calibri Light" pitchFamily="34" charset="0"/>
                  <a:cs typeface="+mn-cs"/>
                </a:rPr>
                <a:t>Wiedza</a:t>
              </a:r>
              <a:r>
                <a:rPr lang="en-US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/>
              </a:r>
              <a:br>
                <a:rPr lang="en-US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</a:br>
              <a:r>
                <a:rPr lang="en-US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A</a:t>
              </a:r>
              <a:r>
                <a:rPr lang="pl-PL" sz="2100" dirty="0" err="1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rtificial</a:t>
              </a: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 </a:t>
              </a:r>
              <a:r>
                <a:rPr lang="en-US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I</a:t>
              </a: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 </a:t>
              </a:r>
              <a:r>
                <a:rPr lang="pl-PL" sz="2100" dirty="0" err="1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ntelligence</a:t>
              </a: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 - symboliczne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14" y="0"/>
              <a:ext cx="1203" cy="688"/>
              <a:chOff x="4531" y="300"/>
              <a:chExt cx="1225" cy="720"/>
            </a:xfrm>
          </p:grpSpPr>
          <p:sp>
            <p:nvSpPr>
              <p:cNvPr id="37940" name="Oval 6"/>
              <p:cNvSpPr>
                <a:spLocks noChangeArrowheads="1"/>
              </p:cNvSpPr>
              <p:nvPr/>
            </p:nvSpPr>
            <p:spPr bwMode="auto">
              <a:xfrm>
                <a:off x="4535" y="300"/>
                <a:ext cx="1174" cy="720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2100" dirty="0">
                  <a:latin typeface="Calibri Light" pitchFamily="34" charset="0"/>
                  <a:cs typeface="+mn-cs"/>
                </a:endParaRPr>
              </a:p>
            </p:txBody>
          </p:sp>
          <p:sp>
            <p:nvSpPr>
              <p:cNvPr id="37941" name="Text Box 7"/>
              <p:cNvSpPr txBox="1">
                <a:spLocks noChangeArrowheads="1"/>
              </p:cNvSpPr>
              <p:nvPr/>
            </p:nvSpPr>
            <p:spPr bwMode="auto">
              <a:xfrm>
                <a:off x="4531" y="416"/>
                <a:ext cx="1225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Soft </a:t>
                </a: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/>
                </a:r>
                <a:b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</a:br>
                <a:r>
                  <a:rPr lang="en-US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Computing</a:t>
                </a:r>
                <a:endPara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018" y="890"/>
              <a:ext cx="1264" cy="720"/>
              <a:chOff x="2064" y="799"/>
              <a:chExt cx="1264" cy="720"/>
            </a:xfrm>
          </p:grpSpPr>
          <p:sp>
            <p:nvSpPr>
              <p:cNvPr id="37938" name="Oval 13"/>
              <p:cNvSpPr>
                <a:spLocks noChangeArrowheads="1"/>
              </p:cNvSpPr>
              <p:nvPr/>
            </p:nvSpPr>
            <p:spPr bwMode="auto">
              <a:xfrm>
                <a:off x="2064" y="799"/>
                <a:ext cx="1264" cy="720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2100" dirty="0">
                  <a:latin typeface="Calibri Light" pitchFamily="34" charset="0"/>
                  <a:cs typeface="+mn-cs"/>
                </a:endParaRPr>
              </a:p>
            </p:txBody>
          </p:sp>
          <p:sp>
            <p:nvSpPr>
              <p:cNvPr id="37939" name="Text Box 14"/>
              <p:cNvSpPr txBox="1">
                <a:spLocks noChangeArrowheads="1"/>
              </p:cNvSpPr>
              <p:nvPr/>
            </p:nvSpPr>
            <p:spPr bwMode="auto">
              <a:xfrm>
                <a:off x="2172" y="909"/>
                <a:ext cx="1084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Sieci neuronowe</a:t>
                </a:r>
              </a:p>
            </p:txBody>
          </p:sp>
        </p:grpSp>
        <p:sp>
          <p:nvSpPr>
            <p:cNvPr id="37900" name="Line 15"/>
            <p:cNvSpPr>
              <a:spLocks noChangeShapeType="1"/>
            </p:cNvSpPr>
            <p:nvPr/>
          </p:nvSpPr>
          <p:spPr bwMode="auto">
            <a:xfrm>
              <a:off x="2655" y="160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sp>
          <p:nvSpPr>
            <p:cNvPr id="37901" name="Oval 17"/>
            <p:cNvSpPr>
              <a:spLocks noChangeArrowheads="1"/>
            </p:cNvSpPr>
            <p:nvPr/>
          </p:nvSpPr>
          <p:spPr bwMode="auto">
            <a:xfrm>
              <a:off x="4162" y="2788"/>
              <a:ext cx="1452" cy="590"/>
            </a:xfrm>
            <a:prstGeom prst="ellipse">
              <a:avLst/>
            </a:prstGeom>
            <a:solidFill>
              <a:srgbClr val="00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sp>
          <p:nvSpPr>
            <p:cNvPr id="37902" name="Text Box 18"/>
            <p:cNvSpPr txBox="1">
              <a:spLocks noChangeArrowheads="1"/>
            </p:cNvSpPr>
            <p:nvPr/>
          </p:nvSpPr>
          <p:spPr bwMode="auto">
            <a:xfrm>
              <a:off x="4251" y="2833"/>
              <a:ext cx="1334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Rachunek </a:t>
              </a:r>
              <a:r>
                <a:rPr lang="pl-PL" sz="2100" dirty="0" err="1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prawdop</a:t>
              </a: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.</a:t>
              </a:r>
            </a:p>
          </p:txBody>
        </p:sp>
        <p:sp>
          <p:nvSpPr>
            <p:cNvPr id="37903" name="Line 19"/>
            <p:cNvSpPr>
              <a:spLocks noChangeShapeType="1"/>
            </p:cNvSpPr>
            <p:nvPr/>
          </p:nvSpPr>
          <p:spPr bwMode="auto">
            <a:xfrm flipH="1" flipV="1">
              <a:off x="3336" y="2919"/>
              <a:ext cx="18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474" y="3249"/>
              <a:ext cx="1406" cy="720"/>
              <a:chOff x="432" y="3120"/>
              <a:chExt cx="1008" cy="720"/>
            </a:xfrm>
          </p:grpSpPr>
          <p:sp>
            <p:nvSpPr>
              <p:cNvPr id="37936" name="Oval 22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1008" cy="720"/>
              </a:xfrm>
              <a:prstGeom prst="ellipse">
                <a:avLst/>
              </a:pr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2100" dirty="0">
                  <a:latin typeface="Calibri Light" pitchFamily="34" charset="0"/>
                  <a:cs typeface="+mn-cs"/>
                </a:endParaRPr>
              </a:p>
            </p:txBody>
          </p:sp>
          <p:sp>
            <p:nvSpPr>
              <p:cNvPr id="37937" name="Text Box 23"/>
              <p:cNvSpPr txBox="1">
                <a:spLocks noChangeArrowheads="1"/>
              </p:cNvSpPr>
              <p:nvPr/>
            </p:nvSpPr>
            <p:spPr bwMode="auto">
              <a:xfrm>
                <a:off x="538" y="3260"/>
                <a:ext cx="864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Uczenie maszynowe</a:t>
                </a:r>
              </a:p>
            </p:txBody>
          </p:sp>
        </p:grpSp>
        <p:sp>
          <p:nvSpPr>
            <p:cNvPr id="37905" name="Line 24"/>
            <p:cNvSpPr>
              <a:spLocks noChangeShapeType="1"/>
            </p:cNvSpPr>
            <p:nvPr/>
          </p:nvSpPr>
          <p:spPr bwMode="auto">
            <a:xfrm flipV="1">
              <a:off x="2292" y="2919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58" y="3022"/>
              <a:ext cx="1361" cy="720"/>
              <a:chOff x="432" y="3120"/>
              <a:chExt cx="1008" cy="720"/>
            </a:xfrm>
          </p:grpSpPr>
          <p:sp>
            <p:nvSpPr>
              <p:cNvPr id="37934" name="Oval 27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1008" cy="720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2100" dirty="0">
                  <a:latin typeface="Calibri Light" pitchFamily="34" charset="0"/>
                  <a:cs typeface="+mn-cs"/>
                </a:endParaRPr>
              </a:p>
            </p:txBody>
          </p:sp>
          <p:sp>
            <p:nvSpPr>
              <p:cNvPr id="37935" name="Text Box 28"/>
              <p:cNvSpPr txBox="1">
                <a:spLocks noChangeArrowheads="1"/>
              </p:cNvSpPr>
              <p:nvPr/>
            </p:nvSpPr>
            <p:spPr bwMode="auto">
              <a:xfrm>
                <a:off x="481" y="3264"/>
                <a:ext cx="864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Systemy </a:t>
                </a:r>
                <a:b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</a:b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ekspertowe</a:t>
                </a:r>
              </a:p>
            </p:txBody>
          </p:sp>
        </p:grpSp>
        <p:sp>
          <p:nvSpPr>
            <p:cNvPr id="37907" name="Line 29"/>
            <p:cNvSpPr>
              <a:spLocks noChangeShapeType="1"/>
            </p:cNvSpPr>
            <p:nvPr/>
          </p:nvSpPr>
          <p:spPr bwMode="auto">
            <a:xfrm flipV="1">
              <a:off x="1385" y="2828"/>
              <a:ext cx="6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sp>
          <p:nvSpPr>
            <p:cNvPr id="37908" name="Oval 31"/>
            <p:cNvSpPr>
              <a:spLocks noChangeArrowheads="1"/>
            </p:cNvSpPr>
            <p:nvPr/>
          </p:nvSpPr>
          <p:spPr bwMode="auto">
            <a:xfrm>
              <a:off x="4385" y="1794"/>
              <a:ext cx="1814" cy="706"/>
            </a:xfrm>
            <a:prstGeom prst="ellipse">
              <a:avLst/>
            </a:prstGeom>
            <a:solidFill>
              <a:srgbClr val="00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sp>
          <p:nvSpPr>
            <p:cNvPr id="37909" name="Text Box 32"/>
            <p:cNvSpPr txBox="1">
              <a:spLocks noChangeArrowheads="1"/>
            </p:cNvSpPr>
            <p:nvPr/>
          </p:nvSpPr>
          <p:spPr bwMode="auto">
            <a:xfrm>
              <a:off x="4474" y="1944"/>
              <a:ext cx="1681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Rozpoznawanie</a:t>
              </a:r>
              <a:r>
                <a:rPr lang="en-US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/>
              </a:r>
              <a:br>
                <a:rPr lang="en-US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</a:b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Wzorców</a:t>
              </a:r>
            </a:p>
          </p:txBody>
        </p:sp>
        <p:sp>
          <p:nvSpPr>
            <p:cNvPr id="37910" name="Line 33"/>
            <p:cNvSpPr>
              <a:spLocks noChangeShapeType="1"/>
            </p:cNvSpPr>
            <p:nvPr/>
          </p:nvSpPr>
          <p:spPr bwMode="auto">
            <a:xfrm>
              <a:off x="1521" y="2057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703" y="845"/>
              <a:ext cx="1008" cy="720"/>
              <a:chOff x="432" y="3120"/>
              <a:chExt cx="1008" cy="720"/>
            </a:xfrm>
          </p:grpSpPr>
          <p:sp>
            <p:nvSpPr>
              <p:cNvPr id="37932" name="Oval 36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1008" cy="720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2100" dirty="0">
                  <a:latin typeface="Calibri Light" pitchFamily="34" charset="0"/>
                  <a:cs typeface="+mn-cs"/>
                </a:endParaRPr>
              </a:p>
            </p:txBody>
          </p:sp>
          <p:sp>
            <p:nvSpPr>
              <p:cNvPr id="37933" name="Text Box 37"/>
              <p:cNvSpPr txBox="1">
                <a:spLocks noChangeArrowheads="1"/>
              </p:cNvSpPr>
              <p:nvPr/>
            </p:nvSpPr>
            <p:spPr bwMode="auto">
              <a:xfrm>
                <a:off x="513" y="3219"/>
                <a:ext cx="864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Logika</a:t>
                </a:r>
                <a:b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</a:b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rozmyta</a:t>
                </a:r>
              </a:p>
            </p:txBody>
          </p:sp>
        </p:grpSp>
        <p:sp>
          <p:nvSpPr>
            <p:cNvPr id="37912" name="Line 38"/>
            <p:cNvSpPr>
              <a:spLocks noChangeShapeType="1"/>
            </p:cNvSpPr>
            <p:nvPr/>
          </p:nvSpPr>
          <p:spPr bwMode="auto">
            <a:xfrm>
              <a:off x="1567" y="1468"/>
              <a:ext cx="499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sp>
          <p:nvSpPr>
            <p:cNvPr id="37913" name="Oval 41"/>
            <p:cNvSpPr>
              <a:spLocks noChangeArrowheads="1"/>
            </p:cNvSpPr>
            <p:nvPr/>
          </p:nvSpPr>
          <p:spPr bwMode="auto">
            <a:xfrm>
              <a:off x="3467" y="1000"/>
              <a:ext cx="1261" cy="72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sp>
          <p:nvSpPr>
            <p:cNvPr id="37914" name="Text Box 42"/>
            <p:cNvSpPr txBox="1">
              <a:spLocks noChangeArrowheads="1"/>
            </p:cNvSpPr>
            <p:nvPr/>
          </p:nvSpPr>
          <p:spPr bwMode="auto">
            <a:xfrm>
              <a:off x="3467" y="1000"/>
              <a:ext cx="1317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Algorytmy</a:t>
              </a:r>
              <a:b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</a:b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ewolucyjne i genetyczne</a:t>
              </a:r>
            </a:p>
          </p:txBody>
        </p:sp>
        <p:sp>
          <p:nvSpPr>
            <p:cNvPr id="37915" name="Line 43"/>
            <p:cNvSpPr>
              <a:spLocks noChangeShapeType="1"/>
            </p:cNvSpPr>
            <p:nvPr/>
          </p:nvSpPr>
          <p:spPr bwMode="auto">
            <a:xfrm flipH="1">
              <a:off x="3698" y="1604"/>
              <a:ext cx="18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113" y="1570"/>
              <a:ext cx="1519" cy="613"/>
              <a:chOff x="4241" y="1706"/>
              <a:chExt cx="1519" cy="613"/>
            </a:xfrm>
          </p:grpSpPr>
          <p:sp>
            <p:nvSpPr>
              <p:cNvPr id="37930" name="Oval 46"/>
              <p:cNvSpPr>
                <a:spLocks noChangeArrowheads="1"/>
              </p:cNvSpPr>
              <p:nvPr/>
            </p:nvSpPr>
            <p:spPr bwMode="auto">
              <a:xfrm>
                <a:off x="4241" y="1706"/>
                <a:ext cx="1519" cy="613"/>
              </a:xfrm>
              <a:prstGeom prst="ellipse">
                <a:avLst/>
              </a:pr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2100" dirty="0">
                  <a:latin typeface="Calibri Light" pitchFamily="34" charset="0"/>
                  <a:cs typeface="+mn-cs"/>
                </a:endParaRPr>
              </a:p>
            </p:txBody>
          </p:sp>
          <p:sp>
            <p:nvSpPr>
              <p:cNvPr id="37931" name="Text Box 47"/>
              <p:cNvSpPr txBox="1">
                <a:spLocks noChangeArrowheads="1"/>
              </p:cNvSpPr>
              <p:nvPr/>
            </p:nvSpPr>
            <p:spPr bwMode="auto">
              <a:xfrm>
                <a:off x="4313" y="1850"/>
                <a:ext cx="130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Wizualizacja</a:t>
                </a:r>
              </a:p>
            </p:txBody>
          </p:sp>
        </p:grpSp>
        <p:sp>
          <p:nvSpPr>
            <p:cNvPr id="37917" name="Line 48"/>
            <p:cNvSpPr>
              <a:spLocks noChangeShapeType="1"/>
            </p:cNvSpPr>
            <p:nvPr/>
          </p:nvSpPr>
          <p:spPr bwMode="auto">
            <a:xfrm flipH="1">
              <a:off x="4243" y="2193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2964" y="3277"/>
              <a:ext cx="1406" cy="720"/>
              <a:chOff x="2983" y="4355"/>
              <a:chExt cx="1288" cy="720"/>
            </a:xfrm>
          </p:grpSpPr>
          <p:sp>
            <p:nvSpPr>
              <p:cNvPr id="37928" name="Oval 51"/>
              <p:cNvSpPr>
                <a:spLocks noChangeArrowheads="1"/>
              </p:cNvSpPr>
              <p:nvPr/>
            </p:nvSpPr>
            <p:spPr bwMode="auto">
              <a:xfrm>
                <a:off x="2983" y="4355"/>
                <a:ext cx="1288" cy="720"/>
              </a:xfrm>
              <a:prstGeom prst="ellipse">
                <a:avLst/>
              </a:pr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2100" dirty="0">
                  <a:latin typeface="Calibri Light" pitchFamily="34" charset="0"/>
                  <a:cs typeface="+mn-cs"/>
                </a:endParaRPr>
              </a:p>
            </p:txBody>
          </p:sp>
          <p:sp>
            <p:nvSpPr>
              <p:cNvPr id="37929" name="Text Box 52"/>
              <p:cNvSpPr txBox="1">
                <a:spLocks noChangeArrowheads="1"/>
              </p:cNvSpPr>
              <p:nvPr/>
            </p:nvSpPr>
            <p:spPr bwMode="auto">
              <a:xfrm>
                <a:off x="3093" y="4483"/>
                <a:ext cx="1104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Metody statystyczne</a:t>
                </a:r>
              </a:p>
            </p:txBody>
          </p:sp>
        </p:grpSp>
        <p:sp>
          <p:nvSpPr>
            <p:cNvPr id="37919" name="Line 53"/>
            <p:cNvSpPr>
              <a:spLocks noChangeShapeType="1"/>
            </p:cNvSpPr>
            <p:nvPr/>
          </p:nvSpPr>
          <p:spPr bwMode="auto">
            <a:xfrm flipH="1" flipV="1">
              <a:off x="4061" y="2692"/>
              <a:ext cx="246" cy="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13" y="2296"/>
              <a:ext cx="1361" cy="720"/>
              <a:chOff x="432" y="3120"/>
              <a:chExt cx="1008" cy="720"/>
            </a:xfrm>
          </p:grpSpPr>
          <p:sp>
            <p:nvSpPr>
              <p:cNvPr id="37926" name="Oval 56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1008" cy="720"/>
              </a:xfrm>
              <a:prstGeom prst="ellipse">
                <a:avLst/>
              </a:pr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2100" dirty="0">
                  <a:latin typeface="Calibri Light" pitchFamily="34" charset="0"/>
                  <a:cs typeface="+mn-cs"/>
                </a:endParaRPr>
              </a:p>
            </p:txBody>
          </p:sp>
          <p:sp>
            <p:nvSpPr>
              <p:cNvPr id="37927" name="Text Box 57"/>
              <p:cNvSpPr txBox="1">
                <a:spLocks noChangeArrowheads="1"/>
              </p:cNvSpPr>
              <p:nvPr/>
            </p:nvSpPr>
            <p:spPr bwMode="auto">
              <a:xfrm>
                <a:off x="497" y="3245"/>
                <a:ext cx="864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Data</a:t>
                </a:r>
                <a:b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</a:br>
                <a:r>
                  <a:rPr lang="pl-PL" sz="2100" dirty="0">
                    <a:solidFill>
                      <a:srgbClr val="FFFFFF"/>
                    </a:solidFill>
                    <a:latin typeface="Calibri Light" pitchFamily="34" charset="0"/>
                    <a:cs typeface="+mn-cs"/>
                  </a:rPr>
                  <a:t>mining</a:t>
                </a:r>
              </a:p>
            </p:txBody>
          </p:sp>
        </p:grpSp>
        <p:sp>
          <p:nvSpPr>
            <p:cNvPr id="37922" name="Line 58"/>
            <p:cNvSpPr>
              <a:spLocks noChangeShapeType="1"/>
            </p:cNvSpPr>
            <p:nvPr/>
          </p:nvSpPr>
          <p:spPr bwMode="auto">
            <a:xfrm flipV="1">
              <a:off x="1476" y="2556"/>
              <a:ext cx="136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sp>
          <p:nvSpPr>
            <p:cNvPr id="37923" name="Oval 59"/>
            <p:cNvSpPr>
              <a:spLocks noChangeArrowheads="1"/>
            </p:cNvSpPr>
            <p:nvPr/>
          </p:nvSpPr>
          <p:spPr bwMode="auto">
            <a:xfrm>
              <a:off x="3855" y="164"/>
              <a:ext cx="1905" cy="72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  <p:sp>
          <p:nvSpPr>
            <p:cNvPr id="37924" name="Text Box 60"/>
            <p:cNvSpPr txBox="1">
              <a:spLocks noChangeArrowheads="1"/>
            </p:cNvSpPr>
            <p:nvPr/>
          </p:nvSpPr>
          <p:spPr bwMode="auto">
            <a:xfrm>
              <a:off x="3859" y="278"/>
              <a:ext cx="1860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Optymalizacja</a:t>
              </a:r>
              <a:b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</a:br>
              <a:r>
                <a:rPr lang="pl-PL" sz="2100" dirty="0">
                  <a:solidFill>
                    <a:srgbClr val="FFFFFF"/>
                  </a:solidFill>
                  <a:latin typeface="Calibri Light" pitchFamily="34" charset="0"/>
                  <a:cs typeface="+mn-cs"/>
                </a:rPr>
                <a:t>badania operacyjne</a:t>
              </a:r>
            </a:p>
          </p:txBody>
        </p:sp>
        <p:sp>
          <p:nvSpPr>
            <p:cNvPr id="37925" name="Line 61"/>
            <p:cNvSpPr>
              <a:spLocks noChangeShapeType="1"/>
            </p:cNvSpPr>
            <p:nvPr/>
          </p:nvSpPr>
          <p:spPr bwMode="auto">
            <a:xfrm flipH="1">
              <a:off x="3971" y="833"/>
              <a:ext cx="1088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pl-PL" sz="2100" dirty="0">
                <a:latin typeface="Calibri Light" pitchFamily="34" charset="0"/>
                <a:cs typeface="+mn-cs"/>
              </a:endParaRPr>
            </a:p>
          </p:txBody>
        </p:sp>
      </p:grpSp>
      <p:sp>
        <p:nvSpPr>
          <p:cNvPr id="54" name="Line 19"/>
          <p:cNvSpPr>
            <a:spLocks noChangeShapeType="1"/>
          </p:cNvSpPr>
          <p:nvPr/>
        </p:nvSpPr>
        <p:spPr bwMode="auto">
          <a:xfrm flipV="1">
            <a:off x="2901179" y="1953382"/>
            <a:ext cx="1093421" cy="39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3978" tIns="51991" rIns="103978" bIns="51991"/>
          <a:lstStyle/>
          <a:p>
            <a:endParaRPr lang="pl-PL" sz="2100" dirty="0">
              <a:latin typeface="Calibri Light" pitchFamily="34" charset="0"/>
              <a:cs typeface="+mn-cs"/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flipV="1">
            <a:off x="4751585" y="2191408"/>
            <a:ext cx="0" cy="2380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3978" tIns="51991" rIns="103978" bIns="51991"/>
          <a:lstStyle/>
          <a:p>
            <a:endParaRPr lang="pl-PL" sz="2100" dirty="0">
              <a:latin typeface="Calibri Light" pitchFamily="34" charset="0"/>
              <a:cs typeface="+mn-cs"/>
            </a:endParaRP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H="1" flipV="1">
            <a:off x="5508572" y="1953386"/>
            <a:ext cx="672875" cy="4760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3978" tIns="51991" rIns="103978" bIns="51991"/>
          <a:lstStyle/>
          <a:p>
            <a:endParaRPr lang="pl-PL" sz="2100" dirty="0">
              <a:latin typeface="Calibri Light" pitchFamily="34" charset="0"/>
              <a:cs typeface="+mn-cs"/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12" y="6951947"/>
            <a:ext cx="8558041" cy="428163"/>
          </a:xfrm>
          <a:prstGeom prst="rect">
            <a:avLst/>
          </a:prstGeom>
        </p:spPr>
        <p:txBody>
          <a:bodyPr wrap="none" lIns="103978" tIns="51991" rIns="103978" bIns="51991">
            <a:spAutoFit/>
          </a:bodyPr>
          <a:lstStyle/>
          <a:p>
            <a:r>
              <a:rPr lang="pl-PL" sz="2100" dirty="0">
                <a:latin typeface="Calibri Light" pitchFamily="34" charset="0"/>
                <a:cs typeface="+mn-cs"/>
              </a:rPr>
              <a:t>Włodzisław Duch, prof. dr hab. – </a:t>
            </a:r>
            <a:r>
              <a:rPr lang="pl-PL" sz="2100" dirty="0" err="1">
                <a:latin typeface="Calibri Light" pitchFamily="34" charset="0"/>
                <a:cs typeface="+mn-cs"/>
              </a:rPr>
              <a:t>neurokognitywista</a:t>
            </a:r>
            <a:r>
              <a:rPr lang="pl-PL" sz="2100" dirty="0">
                <a:latin typeface="Calibri Light" pitchFamily="34" charset="0"/>
                <a:cs typeface="+mn-cs"/>
              </a:rPr>
              <a:t>, guru polskiej cybernetyki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stosujemy statystykę?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684" y="2905509"/>
            <a:ext cx="2522382" cy="1666567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pl-PL" dirty="0" smtClean="0"/>
              <a:t>zarządzanie </a:t>
            </a:r>
            <a:r>
              <a:rPr lang="pl-PL" sz="2300" dirty="0" smtClean="0"/>
              <a:t>ekonomia gospodarka</a:t>
            </a:r>
            <a:endParaRPr lang="pl-PL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70033">
            <a:off x="4328416" y="3595553"/>
            <a:ext cx="863087" cy="147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27733">
            <a:off x="3220097" y="2488623"/>
            <a:ext cx="1128911" cy="193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35029">
            <a:off x="3554610" y="1479950"/>
            <a:ext cx="723223" cy="12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71114">
            <a:off x="6080923" y="4165072"/>
            <a:ext cx="1094064" cy="100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8704724" y="1397985"/>
            <a:ext cx="1555718" cy="1983554"/>
          </a:xfrm>
          <a:prstGeom prst="round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3966" tIns="51985" rIns="103966" bIns="51985" numCol="1" anchor="ctr" anchorCtr="0" compatLnSpc="1">
            <a:prstTxWarp prst="textNoShape">
              <a:avLst/>
            </a:prstTxWarp>
          </a:bodyPr>
          <a:lstStyle/>
          <a:p>
            <a:pPr algn="ctr" defTabSz="1039657" eaLnBrk="0" hangingPunct="0">
              <a:spcBef>
                <a:spcPts val="0"/>
              </a:spcBef>
              <a:buSzPct val="70000"/>
              <a:defRPr/>
            </a:pPr>
            <a:r>
              <a:rPr lang="pl-PL" sz="3200" kern="0" dirty="0">
                <a:solidFill>
                  <a:srgbClr val="000000"/>
                </a:solidFill>
                <a:latin typeface="Calibri Light" pitchFamily="34" charset="0"/>
              </a:rPr>
              <a:t>inne</a:t>
            </a:r>
          </a:p>
          <a:p>
            <a:pPr algn="ctr" defTabSz="1039657" eaLnBrk="0" hangingPunct="0">
              <a:spcBef>
                <a:spcPts val="0"/>
              </a:spcBef>
              <a:buSzPct val="70000"/>
              <a:defRPr/>
            </a:pPr>
            <a:r>
              <a:rPr lang="pl-PL" sz="7500" kern="0" dirty="0">
                <a:solidFill>
                  <a:srgbClr val="006699"/>
                </a:solidFill>
                <a:latin typeface="Calibri Light" pitchFamily="34" charset="0"/>
              </a:rPr>
              <a:t>?</a:t>
            </a:r>
          </a:p>
        </p:txBody>
      </p:sp>
      <p:pic>
        <p:nvPicPr>
          <p:cNvPr id="60418" name="Picture 2" descr="Znalezione obrazy dla zapytania statysty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928" y="1636017"/>
            <a:ext cx="3426725" cy="2644776"/>
          </a:xfrm>
          <a:prstGeom prst="rect">
            <a:avLst/>
          </a:prstGeom>
          <a:noFill/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56360">
            <a:off x="7585579" y="1606819"/>
            <a:ext cx="1070614" cy="8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293791" y="1556670"/>
            <a:ext cx="2522382" cy="882384"/>
          </a:xfrm>
          <a:prstGeom prst="round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3966" tIns="51985" rIns="103966" bIns="51985" numCol="1" anchor="ctr" anchorCtr="0" compatLnSpc="1">
            <a:prstTxWarp prst="textNoShape">
              <a:avLst/>
            </a:prstTxWarp>
          </a:bodyPr>
          <a:lstStyle/>
          <a:p>
            <a:pPr algn="ctr" defTabSz="1039657" eaLnBrk="0" hangingPunct="0">
              <a:spcBef>
                <a:spcPct val="50000"/>
              </a:spcBef>
              <a:buSzPct val="70000"/>
              <a:defRPr/>
            </a:pPr>
            <a:r>
              <a:rPr lang="pl-PL" sz="3200" kern="0" dirty="0">
                <a:solidFill>
                  <a:srgbClr val="000000"/>
                </a:solidFill>
                <a:latin typeface="Calibri Light" pitchFamily="34" charset="0"/>
              </a:rPr>
              <a:t>polityka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1807757" y="5047729"/>
            <a:ext cx="4373686" cy="1824869"/>
          </a:xfrm>
          <a:prstGeom prst="round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3966" tIns="51985" rIns="103966" bIns="51985" numCol="1" anchor="ctr" anchorCtr="0" compatLnSpc="1">
            <a:prstTxWarp prst="textNoShape">
              <a:avLst/>
            </a:prstTxWarp>
          </a:bodyPr>
          <a:lstStyle/>
          <a:p>
            <a:pPr algn="ctr" defTabSz="1039657" eaLnBrk="0" hangingPunct="0">
              <a:spcBef>
                <a:spcPct val="50000"/>
              </a:spcBef>
              <a:buSzPct val="70000"/>
              <a:defRPr/>
            </a:pPr>
            <a:r>
              <a:rPr lang="pl-PL" sz="3200" kern="0" dirty="0">
                <a:solidFill>
                  <a:srgbClr val="000000"/>
                </a:solidFill>
                <a:latin typeface="Calibri Light" pitchFamily="34" charset="0"/>
              </a:rPr>
              <a:t>sztuczna inteligencja: </a:t>
            </a:r>
            <a:r>
              <a:rPr lang="pl-PL" kern="0" dirty="0">
                <a:solidFill>
                  <a:srgbClr val="000000"/>
                </a:solidFill>
                <a:latin typeface="Calibri Light" pitchFamily="34" charset="0"/>
              </a:rPr>
              <a:t>rozpoznawanie wzorców, mowy, pisma, semantyka</a:t>
            </a:r>
            <a:endParaRPr lang="pl-PL" sz="3200" kern="0" dirty="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517881" y="5285774"/>
            <a:ext cx="2522382" cy="1666567"/>
          </a:xfrm>
          <a:prstGeom prst="round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3966" tIns="51985" rIns="103966" bIns="51985" numCol="1" anchor="ctr" anchorCtr="0" compatLnSpc="1">
            <a:prstTxWarp prst="textNoShape">
              <a:avLst/>
            </a:prstTxWarp>
          </a:bodyPr>
          <a:lstStyle/>
          <a:p>
            <a:pPr algn="ctr" defTabSz="1039657" eaLnBrk="0" hangingPunct="0">
              <a:spcBef>
                <a:spcPct val="50000"/>
              </a:spcBef>
              <a:buSzPct val="70000"/>
              <a:defRPr/>
            </a:pPr>
            <a:r>
              <a:rPr lang="pl-PL" sz="3200" kern="0" dirty="0" err="1">
                <a:solidFill>
                  <a:srgbClr val="000000"/>
                </a:solidFill>
                <a:latin typeface="Calibri Light" pitchFamily="34" charset="0"/>
              </a:rPr>
              <a:t>BigData</a:t>
            </a:r>
            <a:endParaRPr lang="pl-PL" sz="3200" kern="0" dirty="0">
              <a:solidFill>
                <a:srgbClr val="000000"/>
              </a:solidFill>
              <a:latin typeface="Calibri Light" pitchFamily="34" charset="0"/>
            </a:endParaRPr>
          </a:p>
          <a:p>
            <a:pPr algn="ctr" defTabSz="1039657" eaLnBrk="0" hangingPunct="0">
              <a:spcBef>
                <a:spcPct val="50000"/>
              </a:spcBef>
              <a:buSzPct val="70000"/>
              <a:defRPr/>
            </a:pPr>
            <a:r>
              <a:rPr lang="pl-PL" sz="2300" kern="0" dirty="0">
                <a:solidFill>
                  <a:srgbClr val="000000"/>
                </a:solidFill>
                <a:latin typeface="Calibri Light" pitchFamily="34" charset="0"/>
              </a:rPr>
              <a:t>data mining</a:t>
            </a: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 bwMode="auto">
          <a:xfrm>
            <a:off x="7863630" y="3619565"/>
            <a:ext cx="2607390" cy="1348817"/>
          </a:xfrm>
          <a:prstGeom prst="round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3966" tIns="51985" rIns="103966" bIns="51985" numCol="1" anchor="ctr" anchorCtr="0" compatLnSpc="1">
            <a:prstTxWarp prst="textNoShape">
              <a:avLst/>
            </a:prstTxWarp>
          </a:bodyPr>
          <a:lstStyle/>
          <a:p>
            <a:pPr algn="ctr" defTabSz="1039657" eaLnBrk="0" hangingPunct="0">
              <a:spcBef>
                <a:spcPct val="50000"/>
              </a:spcBef>
              <a:buSzPct val="70000"/>
              <a:defRPr/>
            </a:pPr>
            <a:r>
              <a:rPr lang="pl-PL" sz="3200" kern="0" dirty="0">
                <a:solidFill>
                  <a:srgbClr val="000000"/>
                </a:solidFill>
                <a:latin typeface="Calibri Light" pitchFamily="34" charset="0"/>
              </a:rPr>
              <a:t>produkcja </a:t>
            </a:r>
            <a:r>
              <a:rPr lang="pl-PL" sz="2300" kern="0" dirty="0">
                <a:solidFill>
                  <a:srgbClr val="000000"/>
                </a:solidFill>
                <a:latin typeface="Calibri Light" pitchFamily="34" charset="0"/>
              </a:rPr>
              <a:t>zarządzanie jakością</a:t>
            </a:r>
            <a:endParaRPr lang="pl-PL" kern="0" dirty="0">
              <a:solidFill>
                <a:srgbClr val="000000"/>
              </a:solidFill>
              <a:latin typeface="Calibri Light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67928">
            <a:off x="7379631" y="2839256"/>
            <a:ext cx="542179" cy="92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93" y="1318644"/>
            <a:ext cx="10093121" cy="571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Big Data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3900" b="1" dirty="0" smtClean="0">
                <a:solidFill>
                  <a:srgbClr val="006699"/>
                </a:solidFill>
              </a:rPr>
              <a:t>big data</a:t>
            </a:r>
            <a:r>
              <a:rPr lang="pl-PL" sz="3900" b="1" dirty="0" smtClean="0"/>
              <a:t> </a:t>
            </a:r>
            <a:r>
              <a:rPr lang="pl-PL" dirty="0" smtClean="0"/>
              <a:t>to zbiory informacji o dużej objętości, dużej zmienności lub dużej </a:t>
            </a:r>
            <a:r>
              <a:rPr lang="pl-PL" b="1" dirty="0" smtClean="0"/>
              <a:t>różnorodności</a:t>
            </a:r>
            <a:r>
              <a:rPr lang="pl-PL" dirty="0" smtClean="0"/>
              <a:t>, które wymagają nowych form </a:t>
            </a:r>
            <a:r>
              <a:rPr lang="pl-PL" b="1" dirty="0" smtClean="0"/>
              <a:t>przetwarzania</a:t>
            </a:r>
            <a:r>
              <a:rPr lang="pl-PL" dirty="0" smtClean="0"/>
              <a:t> w celu wspomagania </a:t>
            </a:r>
            <a:r>
              <a:rPr lang="pl-PL" b="1" dirty="0" smtClean="0"/>
              <a:t>podejmowania decyzji</a:t>
            </a:r>
            <a:r>
              <a:rPr lang="pl-PL" dirty="0" smtClean="0"/>
              <a:t>, </a:t>
            </a:r>
            <a:r>
              <a:rPr lang="pl-PL" b="1" dirty="0" smtClean="0"/>
              <a:t>odkrywania</a:t>
            </a:r>
            <a:r>
              <a:rPr lang="pl-PL" dirty="0" smtClean="0"/>
              <a:t> nowych zjawisk oraz </a:t>
            </a:r>
            <a:r>
              <a:rPr lang="pl-PL" b="1" dirty="0" smtClean="0"/>
              <a:t>optymalizacji</a:t>
            </a:r>
            <a:r>
              <a:rPr lang="pl-PL" dirty="0" smtClean="0"/>
              <a:t> procesów: </a:t>
            </a:r>
            <a:r>
              <a:rPr lang="pl-PL" dirty="0" smtClean="0">
                <a:solidFill>
                  <a:srgbClr val="C00000"/>
                </a:solidFill>
              </a:rPr>
              <a:t>szukanie, pobieranie, gromadzenie i przetwarzanie</a:t>
            </a:r>
            <a:r>
              <a:rPr lang="pl-PL" dirty="0" smtClean="0"/>
              <a:t> </a:t>
            </a:r>
          </a:p>
          <a:p>
            <a:r>
              <a:rPr lang="pl-PL" dirty="0" smtClean="0"/>
              <a:t>model 4V (</a:t>
            </a:r>
            <a:r>
              <a:rPr lang="pl-PL" i="1" dirty="0" err="1" smtClean="0">
                <a:solidFill>
                  <a:srgbClr val="006699"/>
                </a:solidFill>
              </a:rPr>
              <a:t>Volume</a:t>
            </a:r>
            <a:r>
              <a:rPr lang="pl-PL" i="1" dirty="0" smtClean="0">
                <a:solidFill>
                  <a:srgbClr val="006699"/>
                </a:solidFill>
              </a:rPr>
              <a:t>, </a:t>
            </a:r>
            <a:r>
              <a:rPr lang="pl-PL" i="1" dirty="0" err="1" smtClean="0">
                <a:solidFill>
                  <a:srgbClr val="006699"/>
                </a:solidFill>
              </a:rPr>
              <a:t>Velocity</a:t>
            </a:r>
            <a:r>
              <a:rPr lang="pl-PL" i="1" dirty="0" smtClean="0">
                <a:solidFill>
                  <a:srgbClr val="006699"/>
                </a:solidFill>
              </a:rPr>
              <a:t>, </a:t>
            </a:r>
            <a:r>
              <a:rPr lang="pl-PL" i="1" dirty="0" err="1" smtClean="0">
                <a:solidFill>
                  <a:srgbClr val="006699"/>
                </a:solidFill>
              </a:rPr>
              <a:t>Variety</a:t>
            </a:r>
            <a:r>
              <a:rPr lang="pl-PL" i="1" dirty="0" smtClean="0">
                <a:solidFill>
                  <a:srgbClr val="006699"/>
                </a:solidFill>
              </a:rPr>
              <a:t>, </a:t>
            </a:r>
            <a:r>
              <a:rPr lang="pl-PL" i="1" dirty="0" err="1" smtClean="0">
                <a:solidFill>
                  <a:srgbClr val="006699"/>
                </a:solidFill>
              </a:rPr>
              <a:t>Value</a:t>
            </a:r>
            <a:r>
              <a:rPr lang="pl-PL" dirty="0" smtClean="0"/>
              <a:t>) :</a:t>
            </a:r>
          </a:p>
          <a:p>
            <a:pPr marL="1236966" lvl="1" indent="-297958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wykorzystanie</a:t>
            </a:r>
            <a:r>
              <a:rPr lang="pl-PL" dirty="0" smtClean="0"/>
              <a:t>  – wykorzystaj najpierw wewnętrzne (własne) zasoby danych;</a:t>
            </a:r>
          </a:p>
          <a:p>
            <a:pPr marL="1236966" lvl="1" indent="-297958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wnioskowanie </a:t>
            </a:r>
            <a:r>
              <a:rPr lang="pl-PL" dirty="0" smtClean="0"/>
              <a:t>– umiejętnie stosuj techniki analityczne, użyj ekspertów;</a:t>
            </a:r>
          </a:p>
          <a:p>
            <a:pPr marL="1236966" lvl="1" indent="-297958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wzbogacanie</a:t>
            </a:r>
            <a:r>
              <a:rPr lang="pl-PL" dirty="0" smtClean="0"/>
              <a:t> – wzbogacaj własne dane o informacje z rynku, używaj słowników i baz referencyjnych;</a:t>
            </a:r>
          </a:p>
          <a:p>
            <a:pPr marL="1236966" lvl="1" indent="-297958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weryfikacja</a:t>
            </a:r>
            <a:r>
              <a:rPr lang="pl-PL" dirty="0" smtClean="0"/>
              <a:t> – koniecznie weryfikuj hipotezy i wnioski.</a:t>
            </a:r>
          </a:p>
          <a:p>
            <a:pPr marL="297958" indent="-297958">
              <a:buFont typeface="Arial" pitchFamily="34" charset="0"/>
              <a:buChar char="•"/>
            </a:pPr>
            <a:r>
              <a:rPr lang="pl-PL" b="1" dirty="0" smtClean="0"/>
              <a:t>Big Data </a:t>
            </a:r>
            <a:r>
              <a:rPr lang="pl-PL" b="1" dirty="0" err="1" smtClean="0"/>
              <a:t>as-a-Service</a:t>
            </a:r>
            <a:r>
              <a:rPr lang="pl-PL" b="1" dirty="0" smtClean="0"/>
              <a:t> (</a:t>
            </a:r>
            <a:r>
              <a:rPr lang="pl-PL" b="1" dirty="0" err="1" smtClean="0">
                <a:solidFill>
                  <a:srgbClr val="006699"/>
                </a:solidFill>
              </a:rPr>
              <a:t>BDaaS</a:t>
            </a:r>
            <a:r>
              <a:rPr lang="pl-PL" b="1" dirty="0" smtClean="0"/>
              <a:t>), </a:t>
            </a:r>
            <a:r>
              <a:rPr lang="pl-PL" dirty="0" smtClean="0"/>
              <a:t>czyli przetwarzanie w chmurze obliczeniowej wielkich zbiorów danych</a:t>
            </a:r>
            <a:r>
              <a:rPr lang="pl-PL" b="1" dirty="0" smtClean="0"/>
              <a:t>, to dziś najszybciej rozwijająca się gałąź IT</a:t>
            </a:r>
          </a:p>
          <a:p>
            <a:pPr marL="297958" indent="-297958">
              <a:buFont typeface="Arial" pitchFamily="34" charset="0"/>
              <a:buChar char="•"/>
            </a:pPr>
            <a:r>
              <a:rPr lang="pl-PL" sz="3300" b="1" dirty="0" smtClean="0"/>
              <a:t>Ponad 7 miliardów dolarów – </a:t>
            </a:r>
            <a:r>
              <a:rPr lang="pl-PL" sz="3300" dirty="0" smtClean="0"/>
              <a:t>na tyle szacowana jest wartość sektora Big Data </a:t>
            </a:r>
            <a:r>
              <a:rPr lang="pl-PL" sz="3300" dirty="0" err="1" smtClean="0"/>
              <a:t>as-a-Service</a:t>
            </a:r>
            <a:r>
              <a:rPr lang="pl-PL" sz="3300" dirty="0" smtClean="0"/>
              <a:t> (</a:t>
            </a:r>
            <a:r>
              <a:rPr lang="pl-PL" sz="3300" dirty="0" err="1" smtClean="0"/>
              <a:t>BDaaS</a:t>
            </a:r>
            <a:r>
              <a:rPr lang="pl-PL" sz="3300" dirty="0" smtClean="0"/>
              <a:t>) w roku 2020</a:t>
            </a:r>
          </a:p>
          <a:p>
            <a:pPr marL="297958" indent="-297958">
              <a:buFont typeface="Arial" pitchFamily="34" charset="0"/>
              <a:buChar char="•"/>
            </a:pPr>
            <a:r>
              <a:rPr lang="pl-PL" dirty="0" smtClean="0"/>
              <a:t>segment Big Data </a:t>
            </a:r>
            <a:r>
              <a:rPr lang="pl-PL" b="1" dirty="0" smtClean="0"/>
              <a:t>rozwija się </a:t>
            </a:r>
            <a:r>
              <a:rPr lang="pl-PL" dirty="0" smtClean="0"/>
              <a:t>niemal 6-krotnie szybciej niż cały rynek 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Big Data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Calibri Light" pitchFamily="34" charset="0"/>
              </a:rPr>
              <a:t>Industry 4.0 i systemy </a:t>
            </a:r>
            <a:r>
              <a:rPr lang="pl-PL" dirty="0" err="1" smtClean="0">
                <a:latin typeface="Calibri Light" pitchFamily="34" charset="0"/>
              </a:rPr>
              <a:t>cyber-fizyczne</a:t>
            </a:r>
            <a:r>
              <a:rPr lang="pl-PL" dirty="0" smtClean="0">
                <a:latin typeface="Calibri Light" pitchFamily="34" charset="0"/>
              </a:rPr>
              <a:t> definiują architekturę systemów </a:t>
            </a:r>
            <a:r>
              <a:rPr lang="pl-PL" dirty="0" err="1" smtClean="0">
                <a:latin typeface="Calibri Light" pitchFamily="34" charset="0"/>
              </a:rPr>
              <a:t>BigData</a:t>
            </a:r>
            <a:r>
              <a:rPr lang="pl-PL" dirty="0" smtClean="0">
                <a:latin typeface="Calibri Light" pitchFamily="34" charset="0"/>
              </a:rPr>
              <a:t> jako </a:t>
            </a:r>
            <a:r>
              <a:rPr lang="en-US" dirty="0" smtClean="0">
                <a:latin typeface="Calibri Light" pitchFamily="34" charset="0"/>
              </a:rPr>
              <a:t>6C: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 Light" pitchFamily="34" charset="0"/>
              </a:rPr>
              <a:t>Connection </a:t>
            </a:r>
            <a:r>
              <a:rPr lang="en-US" dirty="0" smtClean="0">
                <a:latin typeface="Calibri Light" pitchFamily="34" charset="0"/>
              </a:rPr>
              <a:t>(sensor and networks)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 Light" pitchFamily="34" charset="0"/>
              </a:rPr>
              <a:t>Cloud </a:t>
            </a:r>
            <a:r>
              <a:rPr lang="en-US" dirty="0" smtClean="0">
                <a:latin typeface="Calibri Light" pitchFamily="34" charset="0"/>
              </a:rPr>
              <a:t>(computing and data on demand)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 Light" pitchFamily="34" charset="0"/>
              </a:rPr>
              <a:t>Cyber </a:t>
            </a:r>
            <a:r>
              <a:rPr lang="en-US" dirty="0" smtClean="0">
                <a:latin typeface="Calibri Light" pitchFamily="34" charset="0"/>
              </a:rPr>
              <a:t>(model &amp; memory)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Calibri Light" pitchFamily="34" charset="0"/>
              </a:rPr>
              <a:t>Content/context (meaning and correlation)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 Light" pitchFamily="34" charset="0"/>
              </a:rPr>
              <a:t>Community </a:t>
            </a:r>
            <a:r>
              <a:rPr lang="en-US" dirty="0" smtClean="0">
                <a:latin typeface="Calibri Light" pitchFamily="34" charset="0"/>
              </a:rPr>
              <a:t>(sharing &amp; collaboration)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 Light" pitchFamily="34" charset="0"/>
              </a:rPr>
              <a:t>Customization </a:t>
            </a:r>
            <a:r>
              <a:rPr lang="en-US" dirty="0" smtClean="0">
                <a:latin typeface="Calibri Light" pitchFamily="34" charset="0"/>
              </a:rPr>
              <a:t>(personalization and value)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/>
          </p:cNvSpPr>
          <p:nvPr/>
        </p:nvSpPr>
        <p:spPr bwMode="auto">
          <a:xfrm>
            <a:off x="1019197" y="3346450"/>
            <a:ext cx="8909051" cy="584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619" tIns="45619" rIns="45619" bIns="45619">
            <a:spAutoFit/>
          </a:bodyPr>
          <a:lstStyle/>
          <a:p>
            <a:pPr algn="ctr" hangingPunct="0"/>
            <a:r>
              <a:rPr lang="pl-PL" sz="3200" dirty="0" smtClean="0">
                <a:solidFill>
                  <a:srgbClr val="1D6132"/>
                </a:solidFill>
                <a:latin typeface="Calibri Light" pitchFamily="34" charset="0"/>
                <a:ea typeface="Tahoma" pitchFamily="34" charset="0"/>
                <a:cs typeface="Lucida Sans Unicode" pitchFamily="34" charset="0"/>
              </a:rPr>
              <a:t>narzędzia</a:t>
            </a:r>
            <a:endParaRPr lang="en-US" altLang="pl-PL" sz="3200" dirty="0">
              <a:latin typeface="Calibri Light" pitchFamily="34" charset="0"/>
              <a:ea typeface="Tahom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 </a:t>
            </a:r>
            <a:r>
              <a:rPr lang="pl-PL" dirty="0" err="1" smtClean="0"/>
              <a:t>vs</a:t>
            </a:r>
            <a:r>
              <a:rPr lang="pl-PL" dirty="0" smtClean="0"/>
              <a:t>. </a:t>
            </a:r>
            <a:r>
              <a:rPr lang="pl-PL" dirty="0" err="1" smtClean="0"/>
              <a:t>Python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R – najbogatsze środowisko do analizy danych.</a:t>
            </a:r>
          </a:p>
          <a:p>
            <a:r>
              <a:rPr lang="pl-PL" i="1" dirty="0" err="1" smtClean="0"/>
              <a:t>open</a:t>
            </a:r>
            <a:r>
              <a:rPr lang="pl-PL" i="1" dirty="0" smtClean="0"/>
              <a:t> </a:t>
            </a:r>
            <a:r>
              <a:rPr lang="pl-PL" i="1" dirty="0" err="1" smtClean="0"/>
              <a:t>source</a:t>
            </a:r>
            <a:endParaRPr lang="pl-PL" i="1" dirty="0" smtClean="0"/>
          </a:p>
          <a:p>
            <a:r>
              <a:rPr lang="pl-PL" dirty="0" smtClean="0"/>
              <a:t>język programowania z szeroką i aktywną społecznością</a:t>
            </a:r>
          </a:p>
          <a:p>
            <a:r>
              <a:rPr lang="pl-PL" dirty="0" smtClean="0"/>
              <a:t>sukcesywnie rozwijany, wciąż nowe narzędzia</a:t>
            </a:r>
          </a:p>
          <a:p>
            <a:pPr>
              <a:buNone/>
            </a:pPr>
            <a:r>
              <a:rPr lang="pl-PL" dirty="0" smtClean="0">
                <a:latin typeface="AntPolt" pitchFamily="2" charset="-18"/>
              </a:rPr>
              <a:t>	― podobnie jak </a:t>
            </a:r>
            <a:r>
              <a:rPr lang="pl-PL" dirty="0" err="1" smtClean="0">
                <a:latin typeface="AntPolt" pitchFamily="2" charset="-18"/>
              </a:rPr>
              <a:t>Python</a:t>
            </a:r>
            <a:r>
              <a:rPr lang="pl-PL" dirty="0" smtClean="0">
                <a:latin typeface="AntPolt" pitchFamily="2" charset="-18"/>
              </a:rPr>
              <a:t>!</a:t>
            </a:r>
          </a:p>
          <a:p>
            <a:pPr>
              <a:buNone/>
            </a:pPr>
            <a:endParaRPr lang="pl-PL" dirty="0" smtClean="0"/>
          </a:p>
          <a:p>
            <a:r>
              <a:rPr lang="en-US" dirty="0" smtClean="0"/>
              <a:t>Python </a:t>
            </a:r>
            <a:r>
              <a:rPr lang="pl-PL" dirty="0" smtClean="0"/>
              <a:t>jest</a:t>
            </a:r>
            <a:r>
              <a:rPr lang="en-US" dirty="0" smtClean="0"/>
              <a:t> </a:t>
            </a:r>
            <a:r>
              <a:rPr lang="pl-PL" dirty="0" smtClean="0"/>
              <a:t>językiem ‘</a:t>
            </a:r>
            <a:r>
              <a:rPr lang="en-US" i="1" dirty="0" smtClean="0"/>
              <a:t>general-purpose</a:t>
            </a:r>
            <a:r>
              <a:rPr lang="pl-PL" dirty="0" smtClean="0"/>
              <a:t>’; o prostej składni</a:t>
            </a:r>
            <a:r>
              <a:rPr lang="en-US" dirty="0" smtClean="0"/>
              <a:t>. </a:t>
            </a:r>
            <a:endParaRPr lang="pl-PL" dirty="0" smtClean="0"/>
          </a:p>
          <a:p>
            <a:r>
              <a:rPr lang="en-US" dirty="0" smtClean="0"/>
              <a:t>R</a:t>
            </a:r>
            <a:r>
              <a:rPr lang="pl-PL" dirty="0" smtClean="0"/>
              <a:t> ― tworzony przez statystyków, wymaga znajomości statystyki, z drugiej strony, zwykły programista zostanie w tyle na rynku pracy…</a:t>
            </a:r>
          </a:p>
          <a:p>
            <a:r>
              <a:rPr lang="pl-PL" dirty="0" smtClean="0"/>
              <a:t>w pracy analityka R to bardziej specjalistyczne narzędzie.</a:t>
            </a:r>
          </a:p>
        </p:txBody>
      </p:sp>
      <p:sp>
        <p:nvSpPr>
          <p:cNvPr id="2050" name="AutoShape 2" descr="Znalezione obrazy dla zapytania r"/>
          <p:cNvSpPr>
            <a:spLocks noChangeAspect="1" noChangeArrowheads="1"/>
          </p:cNvSpPr>
          <p:nvPr/>
        </p:nvSpPr>
        <p:spPr bwMode="auto">
          <a:xfrm>
            <a:off x="181720" y="-159177"/>
            <a:ext cx="356023" cy="335846"/>
          </a:xfrm>
          <a:prstGeom prst="rect">
            <a:avLst/>
          </a:prstGeom>
          <a:noFill/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</a:bodyPr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2" y="47979"/>
            <a:ext cx="1345750" cy="9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2834" y="31984"/>
            <a:ext cx="1028186" cy="96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/>
          </p:cNvSpPr>
          <p:nvPr/>
        </p:nvSpPr>
        <p:spPr bwMode="auto">
          <a:xfrm>
            <a:off x="947759" y="3417909"/>
            <a:ext cx="8909051" cy="5857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619" tIns="45619" rIns="45619" bIns="45619">
            <a:spAutoFit/>
          </a:bodyPr>
          <a:lstStyle/>
          <a:p>
            <a:pPr algn="ctr" hangingPunct="0"/>
            <a:r>
              <a:rPr lang="pl-PL" sz="3200" dirty="0">
                <a:solidFill>
                  <a:srgbClr val="1D6132"/>
                </a:solidFill>
                <a:latin typeface="Calibri Light" pitchFamily="34" charset="0"/>
                <a:ea typeface="Tahoma" pitchFamily="34" charset="0"/>
                <a:cs typeface="Lucida Sans Unicode" pitchFamily="34" charset="0"/>
              </a:rPr>
              <a:t>motywacja</a:t>
            </a:r>
            <a:endParaRPr lang="en-US" altLang="pl-PL" sz="3200" dirty="0">
              <a:latin typeface="Calibri Light" pitchFamily="34" charset="0"/>
              <a:ea typeface="Tahom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 </a:t>
            </a:r>
            <a:r>
              <a:rPr lang="pl-PL" dirty="0" err="1" smtClean="0"/>
              <a:t>vs</a:t>
            </a:r>
            <a:r>
              <a:rPr lang="pl-PL" dirty="0" smtClean="0"/>
              <a:t>. </a:t>
            </a:r>
            <a:r>
              <a:rPr lang="pl-PL" dirty="0" err="1" smtClean="0"/>
              <a:t>Python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za stosowaniem R przemawia wizualizacja i tworzenie eleganckich raportów</a:t>
            </a:r>
          </a:p>
          <a:p>
            <a:r>
              <a:rPr lang="pl-PL" sz="2800" dirty="0" err="1" smtClean="0"/>
              <a:t>Python</a:t>
            </a:r>
            <a:r>
              <a:rPr lang="pl-PL" sz="2800" dirty="0" smtClean="0"/>
              <a:t> jest bezkonkurencyjny jeśli chodzi o tworzenie narzędzi </a:t>
            </a:r>
            <a:r>
              <a:rPr lang="pl-PL" sz="2800" i="1" dirty="0" err="1" smtClean="0"/>
              <a:t>machine</a:t>
            </a:r>
            <a:r>
              <a:rPr lang="pl-PL" sz="2800" i="1" dirty="0" smtClean="0"/>
              <a:t> learning</a:t>
            </a:r>
            <a:r>
              <a:rPr lang="pl-PL" sz="2800" dirty="0" smtClean="0"/>
              <a:t> ― zapewnia łatwy dostęp i możliwość powtarzalnych analiz</a:t>
            </a:r>
          </a:p>
          <a:p>
            <a:endParaRPr lang="pl-PL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2" y="47979"/>
            <a:ext cx="1345750" cy="9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2834" y="31984"/>
            <a:ext cx="1028186" cy="96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6097334" y="4254304"/>
            <a:ext cx="3405835" cy="245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98470" indent="-298470" defTabSz="1041931" eaLnBrk="0" hangingPunct="0">
              <a:spcBef>
                <a:spcPct val="50000"/>
              </a:spcBef>
              <a:buSzPct val="70000"/>
              <a:defRPr/>
            </a:pPr>
            <a:r>
              <a:rPr lang="pl-PL" kern="0" dirty="0">
                <a:latin typeface="AntPolt" pitchFamily="2" charset="-18"/>
                <a:cs typeface="+mn-cs"/>
              </a:rPr>
              <a:t>&lt; </a:t>
            </a:r>
            <a:r>
              <a:rPr lang="pl-PL" kern="0" dirty="0" err="1">
                <a:latin typeface="AntPolt" pitchFamily="2" charset="-18"/>
                <a:cs typeface="+mn-cs"/>
              </a:rPr>
              <a:t>Python</a:t>
            </a:r>
            <a:r>
              <a:rPr lang="pl-PL" kern="0" dirty="0">
                <a:latin typeface="AntPolt" pitchFamily="2" charset="-18"/>
                <a:cs typeface="+mn-cs"/>
              </a:rPr>
              <a:t> (1 miejsce)</a:t>
            </a:r>
          </a:p>
          <a:p>
            <a:pPr marL="298470" indent="-298470" eaLnBrk="0" hangingPunct="0">
              <a:spcBef>
                <a:spcPct val="50000"/>
              </a:spcBef>
              <a:buSzPct val="70000"/>
            </a:pPr>
            <a:r>
              <a:rPr lang="pl-PL" kern="0" dirty="0">
                <a:latin typeface="AntPolt" pitchFamily="2" charset="-18"/>
                <a:cs typeface="+mn-cs"/>
              </a:rPr>
              <a:t>… </a:t>
            </a:r>
            <a:r>
              <a:rPr lang="pl-PL" kern="0" dirty="0" err="1">
                <a:latin typeface="AntPolt" pitchFamily="2" charset="-18"/>
                <a:cs typeface="+mn-cs"/>
              </a:rPr>
              <a:t>(jav</a:t>
            </a:r>
            <a:r>
              <a:rPr lang="pl-PL" kern="0" dirty="0">
                <a:latin typeface="AntPolt" pitchFamily="2" charset="-18"/>
                <a:cs typeface="+mn-cs"/>
              </a:rPr>
              <a:t>a, </a:t>
            </a:r>
            <a:r>
              <a:rPr lang="pl-PL" kern="0" dirty="0" err="1">
                <a:latin typeface="AntPolt" pitchFamily="2" charset="-18"/>
                <a:cs typeface="+mn-cs"/>
              </a:rPr>
              <a:t>javascript</a:t>
            </a:r>
            <a:r>
              <a:rPr lang="pl-PL" kern="0" dirty="0">
                <a:latin typeface="AntPolt" pitchFamily="2" charset="-18"/>
                <a:cs typeface="+mn-cs"/>
              </a:rPr>
              <a:t>, C#, PHP …)</a:t>
            </a:r>
          </a:p>
          <a:p>
            <a:pPr marL="298470" indent="-298470" eaLnBrk="0" hangingPunct="0">
              <a:spcBef>
                <a:spcPct val="50000"/>
              </a:spcBef>
              <a:buSzPct val="70000"/>
            </a:pPr>
            <a:endParaRPr lang="pl-PL" kern="0" dirty="0">
              <a:latin typeface="AntPolt" pitchFamily="2" charset="-18"/>
              <a:cs typeface="+mn-cs"/>
            </a:endParaRPr>
          </a:p>
          <a:p>
            <a:pPr marL="298470" indent="-298470" defTabSz="1041931" eaLnBrk="0" hangingPunct="0">
              <a:spcBef>
                <a:spcPct val="50000"/>
              </a:spcBef>
              <a:buSzPct val="70000"/>
              <a:defRPr/>
            </a:pPr>
            <a:r>
              <a:rPr lang="pl-PL" kern="0" dirty="0">
                <a:latin typeface="AntPolt" pitchFamily="2" charset="-18"/>
                <a:cs typeface="+mn-cs"/>
              </a:rPr>
              <a:t>&lt;R (7 miejsce)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8305" y="3698908"/>
            <a:ext cx="3979835" cy="38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293789" y="4571673"/>
            <a:ext cx="4457795" cy="63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298470" indent="-298470" defTabSz="1041931" eaLnBrk="0" hangingPunct="0">
              <a:spcBef>
                <a:spcPct val="50000"/>
              </a:spcBef>
              <a:buSzPct val="70000"/>
              <a:defRPr/>
            </a:pPr>
            <a:r>
              <a:rPr lang="pl-PL" kern="0" dirty="0">
                <a:latin typeface="AntPolt" pitchFamily="2" charset="-18"/>
                <a:cs typeface="+mn-cs"/>
              </a:rPr>
              <a:t>popularność </a:t>
            </a:r>
            <a:br>
              <a:rPr lang="pl-PL" kern="0" dirty="0">
                <a:latin typeface="AntPolt" pitchFamily="2" charset="-18"/>
                <a:cs typeface="+mn-cs"/>
              </a:rPr>
            </a:br>
            <a:r>
              <a:rPr lang="pl-PL" kern="0" dirty="0">
                <a:latin typeface="AntPolt" pitchFamily="2" charset="-18"/>
                <a:cs typeface="+mn-cs"/>
              </a:rPr>
              <a:t>języków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975976" y="4333646"/>
            <a:ext cx="4205467" cy="396711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2" tIns="52097" rIns="104192" bIns="52097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975976" y="6237856"/>
            <a:ext cx="4205467" cy="396711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2" tIns="52097" rIns="104192" bIns="52097" rtlCol="0" anchor="ctr"/>
          <a:lstStyle/>
          <a:p>
            <a:pPr algn="ctr"/>
            <a:endParaRPr lang="pl-PL"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 bwMode="auto">
          <a:xfrm rot="16200000">
            <a:off x="41628" y="3322799"/>
            <a:ext cx="4205134" cy="6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  <a:normAutofit/>
          </a:bodyPr>
          <a:lstStyle/>
          <a:p>
            <a:pPr marL="298470" indent="-298470" defTabSz="1041931" eaLnBrk="0" hangingPunct="0">
              <a:spcBef>
                <a:spcPct val="50000"/>
              </a:spcBef>
              <a:buSzPct val="70000"/>
              <a:defRPr/>
            </a:pPr>
            <a:r>
              <a:rPr lang="pl-PL" kern="0" dirty="0">
                <a:latin typeface="AntPolt" pitchFamily="2" charset="-18"/>
                <a:cs typeface="+mn-cs"/>
              </a:rPr>
              <a:t>łatwość uczenia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3574055" y="5920488"/>
            <a:ext cx="4457795" cy="63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  <a:normAutofit/>
          </a:bodyPr>
          <a:lstStyle/>
          <a:p>
            <a:pPr marL="298470" indent="-298470" defTabSz="1041931" eaLnBrk="0" hangingPunct="0">
              <a:spcBef>
                <a:spcPct val="50000"/>
              </a:spcBef>
              <a:buSzPct val="70000"/>
              <a:defRPr/>
            </a:pPr>
            <a:r>
              <a:rPr lang="pl-PL" kern="0" dirty="0">
                <a:latin typeface="AntPolt" pitchFamily="2" charset="-18"/>
                <a:cs typeface="+mn-cs"/>
              </a:rPr>
              <a:t>możliwości analityczne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743" y="1636013"/>
            <a:ext cx="5874385" cy="428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: r vs python 2020 statso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998" y="1113954"/>
            <a:ext cx="6154513" cy="615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262" y="0"/>
            <a:ext cx="5150569" cy="429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26" name="Object 7"/>
          <p:cNvGraphicFramePr>
            <a:graphicFrameLocks noChangeAspect="1"/>
          </p:cNvGraphicFramePr>
          <p:nvPr/>
        </p:nvGraphicFramePr>
        <p:xfrm>
          <a:off x="5562866" y="3935693"/>
          <a:ext cx="5117835" cy="3620823"/>
        </p:xfrm>
        <a:graphic>
          <a:graphicData uri="http://schemas.openxmlformats.org/presentationml/2006/ole">
            <p:oleObj spid="_x0000_s47106" name="Graph" r:id="rId4" imgW="5033520" imgH="3774960" progId="Statistica.Graph">
              <p:embed/>
            </p:oleObj>
          </a:graphicData>
        </a:graphic>
      </p:graphicFrame>
      <p:pic>
        <p:nvPicPr>
          <p:cNvPr id="9" name="Obraz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513"/>
            <a:ext cx="6686100" cy="44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" y="1"/>
            <a:ext cx="4078709" cy="285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814" y="3994274"/>
            <a:ext cx="3749371" cy="28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0" y="825922"/>
          <a:ext cx="6517881" cy="3740133"/>
        </p:xfrm>
        <a:graphic>
          <a:graphicData uri="http://schemas.openxmlformats.org/presentationml/2006/ole">
            <p:oleObj spid="_x0000_s48130" name="Graph" r:id="rId4" imgW="5710680" imgH="3477960" progId="Statistica.Graph">
              <p:embed/>
            </p:oleObj>
          </a:graphicData>
        </a:graphic>
      </p:graphicFrame>
      <p:grpSp>
        <p:nvGrpSpPr>
          <p:cNvPr id="3" name="Grupa 7"/>
          <p:cNvGrpSpPr/>
          <p:nvPr/>
        </p:nvGrpSpPr>
        <p:grpSpPr>
          <a:xfrm>
            <a:off x="4980310" y="3346202"/>
            <a:ext cx="5529487" cy="3967163"/>
            <a:chOff x="4284663" y="981075"/>
            <a:chExt cx="4733925" cy="3600450"/>
          </a:xfrm>
        </p:grpSpPr>
        <p:pic>
          <p:nvPicPr>
            <p:cNvPr id="9" name="Picture 6" descr="rys_9_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4663" y="981075"/>
              <a:ext cx="4733925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5292725" y="1909763"/>
              <a:ext cx="1008063" cy="2239962"/>
              <a:chOff x="3334" y="1203"/>
              <a:chExt cx="635" cy="1411"/>
            </a:xfrm>
          </p:grpSpPr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 rot="2603640">
                <a:off x="3389" y="1203"/>
                <a:ext cx="545" cy="772"/>
              </a:xfrm>
              <a:prstGeom prst="ellipse">
                <a:avLst/>
              </a:prstGeom>
              <a:solidFill>
                <a:srgbClr val="006699">
                  <a:alpha val="20000"/>
                </a:srgbClr>
              </a:solid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3334" y="1706"/>
                <a:ext cx="0" cy="908"/>
              </a:xfrm>
              <a:prstGeom prst="line">
                <a:avLst/>
              </a:prstGeom>
              <a:noFill/>
              <a:ln w="9525">
                <a:solidFill>
                  <a:srgbClr val="0066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3969" y="1480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0066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4643438" y="1916113"/>
              <a:ext cx="2376487" cy="720725"/>
              <a:chOff x="2925" y="1207"/>
              <a:chExt cx="1497" cy="454"/>
            </a:xfrm>
          </p:grpSpPr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3696" y="1207"/>
                <a:ext cx="726" cy="454"/>
              </a:xfrm>
              <a:prstGeom prst="ellipse">
                <a:avLst/>
              </a:prstGeom>
              <a:solidFill>
                <a:srgbClr val="006699">
                  <a:alpha val="20000"/>
                </a:srgbClr>
              </a:solid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2925" y="1207"/>
                <a:ext cx="1134" cy="0"/>
              </a:xfrm>
              <a:prstGeom prst="line">
                <a:avLst/>
              </a:prstGeom>
              <a:noFill/>
              <a:ln w="9525">
                <a:solidFill>
                  <a:srgbClr val="0066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925" y="1661"/>
                <a:ext cx="1134" cy="0"/>
              </a:xfrm>
              <a:prstGeom prst="line">
                <a:avLst/>
              </a:prstGeom>
              <a:noFill/>
              <a:ln w="9525">
                <a:solidFill>
                  <a:srgbClr val="0066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516688" y="1916113"/>
              <a:ext cx="1441450" cy="2233612"/>
              <a:chOff x="4105" y="1207"/>
              <a:chExt cx="908" cy="1407"/>
            </a:xfrm>
          </p:grpSpPr>
          <p:sp>
            <p:nvSpPr>
              <p:cNvPr id="13" name="Oval 19"/>
              <p:cNvSpPr>
                <a:spLocks noChangeArrowheads="1"/>
              </p:cNvSpPr>
              <p:nvPr/>
            </p:nvSpPr>
            <p:spPr bwMode="auto">
              <a:xfrm rot="7601561">
                <a:off x="4332" y="1026"/>
                <a:ext cx="453" cy="908"/>
              </a:xfrm>
              <a:prstGeom prst="ellipse">
                <a:avLst/>
              </a:prstGeom>
              <a:solidFill>
                <a:srgbClr val="006699">
                  <a:alpha val="20000"/>
                </a:srgbClr>
              </a:solidFill>
              <a:ln w="952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4195" y="1207"/>
                <a:ext cx="0" cy="1407"/>
              </a:xfrm>
              <a:prstGeom prst="line">
                <a:avLst/>
              </a:prstGeom>
              <a:noFill/>
              <a:ln w="9525">
                <a:solidFill>
                  <a:srgbClr val="0066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>
                <a:off x="4921" y="1661"/>
                <a:ext cx="0" cy="953"/>
              </a:xfrm>
              <a:prstGeom prst="line">
                <a:avLst/>
              </a:prstGeom>
              <a:noFill/>
              <a:ln w="9525">
                <a:solidFill>
                  <a:srgbClr val="0066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pic>
        <p:nvPicPr>
          <p:cNvPr id="23" name="Obraz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0760" y="0"/>
            <a:ext cx="6719940" cy="218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0" y="3143513"/>
            <a:ext cx="9420247" cy="634955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Statystyczna Analiza Danych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7016" y="3778250"/>
            <a:ext cx="9612630" cy="634737"/>
          </a:xfrm>
        </p:spPr>
        <p:txBody>
          <a:bodyPr/>
          <a:lstStyle/>
          <a:p>
            <a:pPr algn="ctr">
              <a:buNone/>
            </a:pPr>
            <a:r>
              <a:rPr lang="pl-PL" sz="2700" dirty="0" smtClean="0"/>
              <a:t>pojęcia podstawowe</a:t>
            </a:r>
            <a:endParaRPr lang="pl-PL" sz="27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SAD: Plan</a:t>
            </a:r>
            <a:endParaRPr lang="pl-P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1718" y="3058170"/>
            <a:ext cx="9684947" cy="369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73" tIns="52038" rIns="104073" bIns="52038" numCol="1" anchor="t" anchorCtr="0" compatLnSpc="1">
            <a:prstTxWarp prst="textNoShape">
              <a:avLst/>
            </a:prstTxWarp>
          </a:bodyPr>
          <a:lstStyle/>
          <a:p>
            <a:pPr marL="939551" lvl="1" indent="-325228" eaLnBrk="0" hangingPunct="0">
              <a:lnSpc>
                <a:spcPct val="90000"/>
              </a:lnSpc>
              <a:spcBef>
                <a:spcPct val="50000"/>
              </a:spcBef>
              <a:buFont typeface="Georgia" pitchFamily="18" charset="0"/>
              <a:buChar char="»"/>
            </a:pPr>
            <a:r>
              <a:rPr lang="pl-PL" kern="0" dirty="0">
                <a:latin typeface="Calibri Light" pitchFamily="34" charset="0"/>
                <a:cs typeface="+mn-cs"/>
              </a:rPr>
              <a:t>Znaczenie i rola </a:t>
            </a:r>
            <a:r>
              <a:rPr lang="pl-PL" kern="0" dirty="0" smtClean="0">
                <a:latin typeface="Calibri Light" pitchFamily="34" charset="0"/>
                <a:cs typeface="+mn-cs"/>
              </a:rPr>
              <a:t>statystycznej analizy danych</a:t>
            </a:r>
            <a:r>
              <a:rPr lang="pl-PL" kern="0" dirty="0">
                <a:latin typeface="Calibri Light" pitchFamily="34" charset="0"/>
                <a:cs typeface="+mn-cs"/>
              </a:rPr>
              <a:t/>
            </a:r>
            <a:br>
              <a:rPr lang="pl-PL" kern="0" dirty="0">
                <a:latin typeface="Calibri Light" pitchFamily="34" charset="0"/>
                <a:cs typeface="+mn-cs"/>
              </a:rPr>
            </a:br>
            <a:r>
              <a:rPr lang="pl-PL" kern="0" dirty="0">
                <a:latin typeface="Calibri Light" pitchFamily="34" charset="0"/>
                <a:cs typeface="+mn-cs"/>
              </a:rPr>
              <a:t>we współczesnych badaniach </a:t>
            </a:r>
            <a:r>
              <a:rPr lang="pl-PL" kern="0" dirty="0" smtClean="0">
                <a:latin typeface="Calibri Light" pitchFamily="34" charset="0"/>
                <a:cs typeface="+mn-cs"/>
              </a:rPr>
              <a:t>inżynierskich i biznesowych.</a:t>
            </a:r>
            <a:endParaRPr lang="pl-PL" kern="0" dirty="0">
              <a:latin typeface="Calibri Light" pitchFamily="34" charset="0"/>
              <a:cs typeface="+mn-cs"/>
            </a:endParaRPr>
          </a:p>
          <a:p>
            <a:pPr marL="939551" lvl="1" indent="-325228" eaLnBrk="0" hangingPunct="0">
              <a:lnSpc>
                <a:spcPct val="90000"/>
              </a:lnSpc>
              <a:spcBef>
                <a:spcPct val="50000"/>
              </a:spcBef>
              <a:buFont typeface="Georgia" pitchFamily="18" charset="0"/>
              <a:buChar char="»"/>
            </a:pPr>
            <a:r>
              <a:rPr lang="pl-PL" kern="0" dirty="0">
                <a:latin typeface="Calibri Light" pitchFamily="34" charset="0"/>
                <a:cs typeface="+mn-cs"/>
              </a:rPr>
              <a:t>Podstawowe pojęcia w </a:t>
            </a:r>
            <a:r>
              <a:rPr lang="pl-PL" kern="0" dirty="0" smtClean="0">
                <a:latin typeface="Calibri Light" pitchFamily="34" charset="0"/>
                <a:cs typeface="+mn-cs"/>
              </a:rPr>
              <a:t>statystyce.</a:t>
            </a:r>
            <a:endParaRPr lang="pl-PL" kern="0" dirty="0">
              <a:latin typeface="Calibri Light" pitchFamily="34" charset="0"/>
              <a:cs typeface="+mn-cs"/>
            </a:endParaRPr>
          </a:p>
          <a:p>
            <a:pPr marL="939551" lvl="1" indent="-325228" eaLnBrk="0" hangingPunct="0">
              <a:lnSpc>
                <a:spcPct val="90000"/>
              </a:lnSpc>
              <a:spcBef>
                <a:spcPct val="50000"/>
              </a:spcBef>
              <a:buFont typeface="Georgia" pitchFamily="18" charset="0"/>
              <a:buChar char="»"/>
            </a:pPr>
            <a:r>
              <a:rPr lang="pl-PL" kern="0" dirty="0" smtClean="0">
                <a:latin typeface="Calibri Light" pitchFamily="34" charset="0"/>
                <a:cs typeface="+mn-cs"/>
              </a:rPr>
              <a:t>Nabycie umiejętności stosowania narzędzi </a:t>
            </a:r>
            <a:br>
              <a:rPr lang="pl-PL" kern="0" dirty="0" smtClean="0">
                <a:latin typeface="Calibri Light" pitchFamily="34" charset="0"/>
                <a:cs typeface="+mn-cs"/>
              </a:rPr>
            </a:br>
            <a:r>
              <a:rPr lang="pl-PL" kern="0" dirty="0" smtClean="0">
                <a:latin typeface="Calibri Light" pitchFamily="34" charset="0"/>
                <a:cs typeface="+mn-cs"/>
              </a:rPr>
              <a:t>statystycznych form analizy danych.</a:t>
            </a:r>
          </a:p>
          <a:p>
            <a:pPr marL="939551" lvl="1" indent="-325228" eaLnBrk="0" hangingPunct="0">
              <a:lnSpc>
                <a:spcPct val="90000"/>
              </a:lnSpc>
              <a:spcBef>
                <a:spcPct val="50000"/>
              </a:spcBef>
              <a:buFont typeface="Georgia" pitchFamily="18" charset="0"/>
              <a:buChar char="»"/>
            </a:pPr>
            <a:r>
              <a:rPr lang="pl-PL" kern="0" dirty="0" smtClean="0">
                <a:latin typeface="Calibri Light" pitchFamily="34" charset="0"/>
                <a:cs typeface="+mn-cs"/>
              </a:rPr>
              <a:t>Zdobycie wiedzy o metodach i technikach statystyki matematycznej i poprawnym ich stosowaniu w badaniach naukowych (opracowanie wyników pomiarów i obserwacji) oraz  w gospodarce (analiza rynku, kontrola jakości).</a:t>
            </a:r>
          </a:p>
          <a:p>
            <a:pPr marL="939551" lvl="1" indent="-325228" eaLnBrk="0" hangingPunct="0">
              <a:lnSpc>
                <a:spcPct val="90000"/>
              </a:lnSpc>
              <a:spcBef>
                <a:spcPct val="50000"/>
              </a:spcBef>
              <a:buFont typeface="Georgia" pitchFamily="18" charset="0"/>
              <a:buChar char="»"/>
            </a:pPr>
            <a:endParaRPr lang="pl-PL" kern="0" dirty="0">
              <a:latin typeface="Calibri Light" pitchFamily="34" charset="0"/>
              <a:cs typeface="+mn-cs"/>
            </a:endParaRPr>
          </a:p>
          <a:p>
            <a:pPr defTabSz="1040734" eaLnBrk="0" hangingPunct="0">
              <a:lnSpc>
                <a:spcPct val="90000"/>
              </a:lnSpc>
              <a:spcBef>
                <a:spcPct val="50000"/>
              </a:spcBef>
              <a:buSzPct val="70000"/>
              <a:defRPr/>
            </a:pPr>
            <a:endParaRPr lang="pl-PL" sz="2300" kern="0" dirty="0">
              <a:latin typeface="Calibri Light" pitchFamily="34" charset="0"/>
              <a:cs typeface="+mn-cs"/>
            </a:endParaRPr>
          </a:p>
          <a:p>
            <a:pPr defTabSz="1040734" eaLnBrk="0" hangingPunct="0">
              <a:lnSpc>
                <a:spcPct val="90000"/>
              </a:lnSpc>
              <a:spcBef>
                <a:spcPct val="50000"/>
              </a:spcBef>
              <a:buSzPct val="70000"/>
              <a:defRPr/>
            </a:pPr>
            <a:r>
              <a:rPr lang="pl-PL" sz="2100" kern="0" dirty="0">
                <a:latin typeface="Calibri Light" pitchFamily="34" charset="0"/>
                <a:cs typeface="+mn-cs"/>
              </a:rPr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SAD: Treści</a:t>
            </a:r>
            <a:endParaRPr lang="pl-PL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93789" y="1397985"/>
            <a:ext cx="10008636" cy="5709356"/>
          </a:xfrm>
        </p:spPr>
        <p:txBody>
          <a:bodyPr/>
          <a:lstStyle/>
          <a:p>
            <a:pPr marL="204171" indent="-20417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b="1" dirty="0"/>
              <a:t>Badania </a:t>
            </a:r>
            <a:r>
              <a:rPr lang="pl-PL" sz="2300" b="1" dirty="0" smtClean="0"/>
              <a:t>statystyczne</a:t>
            </a:r>
            <a:r>
              <a:rPr lang="pl-PL" sz="2300" dirty="0" smtClean="0"/>
              <a:t>; Podstawowe </a:t>
            </a:r>
            <a:r>
              <a:rPr lang="pl-PL" sz="2300" dirty="0"/>
              <a:t>pojęcia. </a:t>
            </a:r>
            <a:r>
              <a:rPr lang="pl-PL" sz="2300" dirty="0" smtClean="0"/>
              <a:t>Statystyka </a:t>
            </a:r>
            <a:r>
              <a:rPr lang="pl-PL" sz="2300" dirty="0"/>
              <a:t>opisowa miary położenia, miary </a:t>
            </a:r>
            <a:r>
              <a:rPr lang="pl-PL" sz="2300" dirty="0" smtClean="0"/>
              <a:t>zmienności, asymetrii i koncentracji, reprezentacja </a:t>
            </a:r>
            <a:r>
              <a:rPr lang="pl-PL" sz="2300" dirty="0"/>
              <a:t>graficzna danych. </a:t>
            </a:r>
            <a:r>
              <a:rPr lang="pl-PL" sz="2300" dirty="0" smtClean="0"/>
              <a:t>Szeregi</a:t>
            </a:r>
            <a:r>
              <a:rPr lang="pl-PL" sz="2300" dirty="0"/>
              <a:t>.</a:t>
            </a:r>
          </a:p>
          <a:p>
            <a:pPr marL="204171" indent="-20417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dirty="0"/>
              <a:t>Elementy </a:t>
            </a:r>
            <a:r>
              <a:rPr lang="pl-PL" sz="2300" b="1" dirty="0"/>
              <a:t>rachunku prawdopodobieństwa</a:t>
            </a:r>
            <a:r>
              <a:rPr lang="pl-PL" sz="2300" dirty="0"/>
              <a:t>: interpretacja zdarzeń, prawdopodobieństwo – podstawowe twierdzenia. Zmienne losowe, ich rozkłady  i parametry rozkładu.</a:t>
            </a:r>
          </a:p>
          <a:p>
            <a:pPr marL="204171" indent="-20417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dirty="0"/>
              <a:t>Techniki </a:t>
            </a:r>
            <a:r>
              <a:rPr lang="pl-PL" sz="2300" b="1" dirty="0"/>
              <a:t>wnioskowania statystycznego</a:t>
            </a:r>
            <a:r>
              <a:rPr lang="pl-PL" sz="2300" dirty="0"/>
              <a:t>: estymacja i estymatory, weryfikacja hipotez statystycznych, testy statystyczne parametryczne i nieparametryczne. </a:t>
            </a:r>
          </a:p>
          <a:p>
            <a:pPr marL="204171" indent="-20417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dirty="0"/>
              <a:t>Analiza </a:t>
            </a:r>
            <a:r>
              <a:rPr lang="pl-PL" sz="2300" b="1" dirty="0"/>
              <a:t>struktury zbiorów danych</a:t>
            </a:r>
            <a:r>
              <a:rPr lang="pl-PL" sz="2300" dirty="0"/>
              <a:t>. Dopasowanie rozkładu empirycznego do teoretycznego. Analiza wariancji.</a:t>
            </a:r>
          </a:p>
          <a:p>
            <a:pPr marL="204171" indent="-204171" algn="just">
              <a:lnSpc>
                <a:spcPct val="80000"/>
              </a:lnSpc>
              <a:buFont typeface="Arial" pitchFamily="34" charset="0"/>
              <a:buChar char="•"/>
            </a:pPr>
            <a:r>
              <a:rPr lang="pl-PL" sz="2300" b="1" dirty="0"/>
              <a:t>Szukanie i badanie zależności</a:t>
            </a:r>
            <a:r>
              <a:rPr lang="pl-PL" sz="2300" dirty="0"/>
              <a:t>. Podstawy korelacji i regresji: pojęcia podstawowe, korelacje cząstkowe, korelacje nieparametryczne, funkcje regresji. Ocena dopasowania funkcji do danych</a:t>
            </a:r>
            <a:r>
              <a:rPr lang="pl-PL" sz="2300" dirty="0" smtClean="0"/>
              <a:t>.</a:t>
            </a:r>
            <a:endParaRPr lang="pl-PL" sz="23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22" y="177850"/>
            <a:ext cx="9523413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515814" y="6188348"/>
            <a:ext cx="9649072" cy="1368152"/>
          </a:xfrm>
        </p:spPr>
        <p:txBody>
          <a:bodyPr/>
          <a:lstStyle/>
          <a:p>
            <a:pPr algn="ctr">
              <a:buNone/>
            </a:pPr>
            <a:r>
              <a:rPr lang="pl-PL" i="1" dirty="0" smtClean="0">
                <a:solidFill>
                  <a:srgbClr val="FF0066"/>
                </a:solidFill>
                <a:latin typeface="AntPolt" pitchFamily="2" charset="-18"/>
              </a:rPr>
              <a:t>+ </a:t>
            </a:r>
            <a:r>
              <a:rPr lang="en-US" i="1" dirty="0" smtClean="0">
                <a:solidFill>
                  <a:srgbClr val="FF0066"/>
                </a:solidFill>
                <a:latin typeface="AntPolt" pitchFamily="2" charset="-18"/>
              </a:rPr>
              <a:t>Predictive Statistical Analysis </a:t>
            </a:r>
            <a:endParaRPr lang="pl-PL" i="1" dirty="0" smtClean="0">
              <a:solidFill>
                <a:srgbClr val="FF0066"/>
              </a:solidFill>
              <a:latin typeface="AntPolt" pitchFamily="2" charset="-18"/>
            </a:endParaRPr>
          </a:p>
          <a:p>
            <a:pPr algn="ctr">
              <a:buNone/>
            </a:pPr>
            <a:r>
              <a:rPr lang="pl-PL" i="1" dirty="0" smtClean="0">
                <a:solidFill>
                  <a:srgbClr val="FF0066"/>
                </a:solidFill>
                <a:latin typeface="AntPolt" pitchFamily="2" charset="-18"/>
              </a:rPr>
              <a:t>(</a:t>
            </a:r>
            <a:r>
              <a:rPr lang="pl-PL" i="1" dirty="0" err="1" smtClean="0">
                <a:solidFill>
                  <a:srgbClr val="FF0066"/>
                </a:solidFill>
                <a:latin typeface="AntPolt" pitchFamily="2" charset="-18"/>
              </a:rPr>
              <a:t>regression</a:t>
            </a:r>
            <a:r>
              <a:rPr lang="pl-PL" i="1" dirty="0" smtClean="0">
                <a:solidFill>
                  <a:srgbClr val="FF0066"/>
                </a:solidFill>
                <a:latin typeface="AntPolt" pitchFamily="2" charset="-18"/>
              </a:rPr>
              <a:t>) </a:t>
            </a:r>
            <a:endParaRPr lang="pl-PL" i="1" dirty="0">
              <a:solidFill>
                <a:srgbClr val="FF0066"/>
              </a:solidFill>
              <a:latin typeface="AntPol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Times New Roman" pitchFamily="18" charset="0"/>
              </a:rPr>
              <a:t>Polecane podr</a:t>
            </a:r>
            <a:r>
              <a:rPr lang="pl-PL"/>
              <a:t>ę</a:t>
            </a:r>
            <a:r>
              <a:rPr lang="pl-PL">
                <a:cs typeface="Times New Roman" pitchFamily="18" charset="0"/>
              </a:rPr>
              <a:t>czniki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30227" y="1636012"/>
            <a:ext cx="9523624" cy="4792780"/>
          </a:xfrm>
        </p:spPr>
        <p:txBody>
          <a:bodyPr/>
          <a:lstStyle/>
          <a:p>
            <a:pPr marL="607097" indent="-607097">
              <a:lnSpc>
                <a:spcPct val="80000"/>
              </a:lnSpc>
              <a:buFontTx/>
              <a:buAutoNum type="arabicPeriod"/>
            </a:pPr>
            <a:r>
              <a:rPr lang="pl-PL" sz="2300" b="1" dirty="0" smtClean="0"/>
              <a:t>P. Francuz, R. Mackiewicz, Liczby nie wiedzą, skąd pochodzą. Przewodnik po metodologii i statystyce nie tylko dla psychologów, Redakcja Wydawnictw Katolickiego Uniwersytetu Lubelskiego, 2007.</a:t>
            </a:r>
          </a:p>
          <a:p>
            <a:pPr marL="607097" indent="-607097">
              <a:lnSpc>
                <a:spcPct val="80000"/>
              </a:lnSpc>
              <a:buFontTx/>
              <a:buAutoNum type="arabicPeriod"/>
            </a:pPr>
            <a:r>
              <a:rPr lang="pl-PL" sz="2300" dirty="0" smtClean="0"/>
              <a:t>Stanisz </a:t>
            </a:r>
            <a:r>
              <a:rPr lang="pl-PL" sz="2300" dirty="0"/>
              <a:t>A., Przystępny kurs statystyki z zastosowaniem STATISTICA PL, </a:t>
            </a:r>
            <a:r>
              <a:rPr lang="pl-PL" sz="2300" dirty="0" err="1"/>
              <a:t>StatSoft</a:t>
            </a:r>
            <a:r>
              <a:rPr lang="pl-PL" sz="2300" dirty="0"/>
              <a:t>, Kraków </a:t>
            </a:r>
            <a:r>
              <a:rPr lang="pl-PL" sz="2300" dirty="0" smtClean="0"/>
              <a:t>2006</a:t>
            </a:r>
            <a:endParaRPr lang="pl-PL" sz="2300" dirty="0"/>
          </a:p>
          <a:p>
            <a:pPr marL="607097" indent="-607097">
              <a:lnSpc>
                <a:spcPct val="80000"/>
              </a:lnSpc>
              <a:buFontTx/>
              <a:buAutoNum type="arabicPeriod"/>
            </a:pPr>
            <a:r>
              <a:rPr lang="en-US" sz="2300" dirty="0" smtClean="0"/>
              <a:t>Hill T., </a:t>
            </a:r>
            <a:r>
              <a:rPr lang="en-US" sz="2300" dirty="0" err="1" smtClean="0"/>
              <a:t>Lewicki</a:t>
            </a:r>
            <a:r>
              <a:rPr lang="en-US" sz="2300" dirty="0" smtClean="0"/>
              <a:t> P. Statistics Methods and Applications, Stat Soft Inc. 2006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err="1" smtClean="0"/>
              <a:t>www.statsoft.pl</a:t>
            </a:r>
            <a:r>
              <a:rPr lang="pl-PL" sz="2300" dirty="0" smtClean="0"/>
              <a:t>/</a:t>
            </a:r>
            <a:r>
              <a:rPr lang="pl-PL" sz="2300" dirty="0" err="1" smtClean="0"/>
              <a:t>textbook</a:t>
            </a:r>
            <a:endParaRPr lang="pl-PL" sz="2300" dirty="0" smtClean="0"/>
          </a:p>
          <a:p>
            <a:pPr marL="607097" indent="-607097">
              <a:lnSpc>
                <a:spcPct val="80000"/>
              </a:lnSpc>
              <a:buFontTx/>
              <a:buAutoNum type="arabicPeriod"/>
            </a:pPr>
            <a:r>
              <a:rPr lang="pl-PL" sz="2300" dirty="0" err="1" smtClean="0"/>
              <a:t>Hand</a:t>
            </a:r>
            <a:r>
              <a:rPr lang="pl-PL" sz="2300" dirty="0" smtClean="0"/>
              <a:t> </a:t>
            </a:r>
            <a:r>
              <a:rPr lang="pl-PL" sz="2300" dirty="0"/>
              <a:t>D., </a:t>
            </a:r>
            <a:r>
              <a:rPr lang="pl-PL" sz="2300" dirty="0" err="1"/>
              <a:t>Mannila</a:t>
            </a:r>
            <a:r>
              <a:rPr lang="pl-PL" sz="2300" dirty="0"/>
              <a:t> H., </a:t>
            </a:r>
            <a:r>
              <a:rPr lang="pl-PL" sz="2300" dirty="0" err="1"/>
              <a:t>Smyth</a:t>
            </a:r>
            <a:r>
              <a:rPr lang="pl-PL" sz="2300" dirty="0"/>
              <a:t> P. Eksploracja danych, </a:t>
            </a:r>
            <a:br>
              <a:rPr lang="pl-PL" sz="2300" dirty="0"/>
            </a:br>
            <a:r>
              <a:rPr lang="pl-PL" sz="2300" dirty="0"/>
              <a:t>WNT Warszawa </a:t>
            </a:r>
            <a:r>
              <a:rPr lang="pl-PL" sz="2300" dirty="0" smtClean="0"/>
              <a:t>2005</a:t>
            </a:r>
            <a:endParaRPr lang="pl-PL" sz="2300" dirty="0"/>
          </a:p>
          <a:p>
            <a:pPr marL="607097" indent="-607097">
              <a:lnSpc>
                <a:spcPct val="80000"/>
              </a:lnSpc>
              <a:buFontTx/>
              <a:buAutoNum type="arabicPeriod"/>
            </a:pPr>
            <a:r>
              <a:rPr lang="en-US" sz="2300" dirty="0" smtClean="0"/>
              <a:t>D.C. Montgomery, G.C. </a:t>
            </a:r>
            <a:r>
              <a:rPr lang="en-US" sz="2300" dirty="0" err="1" smtClean="0"/>
              <a:t>Runger</a:t>
            </a:r>
            <a:r>
              <a:rPr lang="en-US" sz="2300" dirty="0" smtClean="0"/>
              <a:t>, Applied Statistics and Probability for Engineers, John Wiley &amp; Sons, www.um.edu.ar/math/montgomery.pdf</a:t>
            </a:r>
          </a:p>
          <a:p>
            <a:pPr marL="607097" indent="-607097">
              <a:lnSpc>
                <a:spcPct val="80000"/>
              </a:lnSpc>
              <a:buFontTx/>
              <a:buAutoNum type="arabicPeriod"/>
            </a:pPr>
            <a:endParaRPr lang="en-US" sz="2300" dirty="0" smtClean="0"/>
          </a:p>
          <a:p>
            <a:pPr marL="607097" indent="-607097">
              <a:lnSpc>
                <a:spcPct val="80000"/>
              </a:lnSpc>
              <a:buFontTx/>
              <a:buAutoNum type="arabicPeriod"/>
            </a:pPr>
            <a:r>
              <a:rPr lang="en-US" sz="2300" dirty="0" err="1" smtClean="0"/>
              <a:t>Kursy</a:t>
            </a:r>
            <a:r>
              <a:rPr lang="en-US" sz="2300" dirty="0" smtClean="0"/>
              <a:t> On-Line, </a:t>
            </a:r>
            <a:r>
              <a:rPr lang="en-US" sz="2300" dirty="0" err="1" smtClean="0"/>
              <a:t>np</a:t>
            </a:r>
            <a:r>
              <a:rPr lang="en-US" sz="2300" dirty="0" smtClean="0"/>
              <a:t>. www.udacity.com/course/statistics--st095</a:t>
            </a:r>
            <a:endParaRPr lang="pl-PL" sz="2300" dirty="0" smtClean="0"/>
          </a:p>
          <a:p>
            <a:pPr marL="607097" indent="-607097">
              <a:lnSpc>
                <a:spcPct val="80000"/>
              </a:lnSpc>
              <a:buFontTx/>
              <a:buAutoNum type="arabicPeriod"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876302" y="177821"/>
            <a:ext cx="9432925" cy="720725"/>
          </a:xfrm>
        </p:spPr>
        <p:txBody>
          <a:bodyPr/>
          <a:lstStyle/>
          <a:p>
            <a:r>
              <a:rPr lang="pl-PL" smtClean="0"/>
              <a:t>Industry 4.0 ― wizja przyszłości przemysłu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444522" y="1041406"/>
            <a:ext cx="9720263" cy="61928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1D6132"/>
                </a:solidFill>
              </a:rPr>
              <a:t>czwarta rewolucja przemysłowa, </a:t>
            </a:r>
            <a:r>
              <a:rPr lang="pl-PL" b="1" dirty="0" smtClean="0">
                <a:solidFill>
                  <a:srgbClr val="8A001A"/>
                </a:solidFill>
              </a:rPr>
              <a:t>Przemysł 4.0 </a:t>
            </a:r>
            <a:r>
              <a:rPr lang="pl-PL" b="1" dirty="0" smtClean="0">
                <a:solidFill>
                  <a:srgbClr val="1D6132"/>
                </a:solidFill>
              </a:rPr>
              <a:t/>
            </a:r>
            <a:br>
              <a:rPr lang="pl-PL" b="1" dirty="0" smtClean="0">
                <a:solidFill>
                  <a:srgbClr val="1D6132"/>
                </a:solidFill>
              </a:rPr>
            </a:br>
            <a:r>
              <a:rPr lang="pl-PL" dirty="0" smtClean="0"/>
              <a:t>― systemy </a:t>
            </a:r>
            <a:r>
              <a:rPr lang="pl-PL" b="1" dirty="0" smtClean="0">
                <a:solidFill>
                  <a:srgbClr val="1D6132"/>
                </a:solidFill>
              </a:rPr>
              <a:t>cyberfizyczne</a:t>
            </a:r>
            <a:r>
              <a:rPr lang="pl-PL" dirty="0" smtClean="0">
                <a:solidFill>
                  <a:srgbClr val="1D6132"/>
                </a:solidFill>
              </a:rPr>
              <a:t>  (CPS): </a:t>
            </a:r>
            <a:r>
              <a:rPr lang="pl-PL" dirty="0" smtClean="0"/>
              <a:t>integracja maszyn (</a:t>
            </a:r>
            <a:r>
              <a:rPr lang="pl-PL" dirty="0" smtClean="0">
                <a:solidFill>
                  <a:srgbClr val="8A001A"/>
                </a:solidFill>
              </a:rPr>
              <a:t>autonomicznych)</a:t>
            </a:r>
            <a:r>
              <a:rPr lang="pl-PL" dirty="0" smtClean="0"/>
              <a:t> z warstwą systemów umożliwiających: </a:t>
            </a:r>
            <a:br>
              <a:rPr lang="pl-PL" dirty="0" smtClean="0"/>
            </a:br>
            <a:r>
              <a:rPr lang="pl-PL" dirty="0" smtClean="0">
                <a:solidFill>
                  <a:srgbClr val="1D6132"/>
                </a:solidFill>
              </a:rPr>
              <a:t>wizualizację, monitoring, sterowanie i optymalizację </a:t>
            </a:r>
            <a:br>
              <a:rPr lang="pl-PL" dirty="0" smtClean="0">
                <a:solidFill>
                  <a:srgbClr val="1D6132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procesów produkcyjnych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lvl="1" indent="0">
              <a:buNone/>
            </a:pPr>
            <a:r>
              <a:rPr lang="pl-PL" sz="2400" dirty="0" smtClean="0"/>
              <a:t>1.0: mechanika, </a:t>
            </a:r>
          </a:p>
          <a:p>
            <a:pPr marL="0" lvl="1" indent="0">
              <a:buNone/>
            </a:pPr>
            <a:r>
              <a:rPr lang="pl-PL" sz="2400" dirty="0" smtClean="0"/>
              <a:t>2.0: produkcja seryjna, </a:t>
            </a:r>
          </a:p>
          <a:p>
            <a:pPr marL="0" lvl="1" indent="0">
              <a:buNone/>
            </a:pPr>
            <a:r>
              <a:rPr lang="pl-PL" sz="2400" dirty="0" smtClean="0"/>
              <a:t>3.0: sterowanie i automatyzacja,</a:t>
            </a:r>
          </a:p>
          <a:p>
            <a:pPr marL="0" lvl="1" indent="0">
              <a:buNone/>
            </a:pPr>
            <a:r>
              <a:rPr lang="pl-PL" sz="2400" dirty="0" smtClean="0"/>
              <a:t>4.0: koncepcja </a:t>
            </a:r>
            <a:r>
              <a:rPr lang="pl-PL" sz="2400" b="1" dirty="0" smtClean="0">
                <a:solidFill>
                  <a:srgbClr val="8A001A"/>
                </a:solidFill>
              </a:rPr>
              <a:t>cyberfizycznych</a:t>
            </a:r>
            <a:r>
              <a:rPr lang="pl-PL" sz="2400" dirty="0" smtClean="0">
                <a:solidFill>
                  <a:srgbClr val="8A001A"/>
                </a:solidFill>
              </a:rPr>
              <a:t> </a:t>
            </a:r>
            <a:r>
              <a:rPr lang="pl-PL" sz="2400" dirty="0" smtClean="0"/>
              <a:t>systemów produkcyjnych </a:t>
            </a:r>
            <a:br>
              <a:rPr lang="pl-PL" sz="2400" dirty="0" smtClean="0"/>
            </a:br>
            <a:r>
              <a:rPr lang="pl-PL" sz="2400" dirty="0" smtClean="0"/>
              <a:t>	– smart </a:t>
            </a:r>
            <a:r>
              <a:rPr lang="pl-PL" sz="2400" dirty="0" err="1" smtClean="0"/>
              <a:t>sensors</a:t>
            </a:r>
            <a:r>
              <a:rPr lang="pl-PL" sz="2400" dirty="0" smtClean="0"/>
              <a:t>, </a:t>
            </a:r>
            <a:r>
              <a:rPr lang="pl-PL" sz="2400" dirty="0" err="1" smtClean="0"/>
              <a:t>IIoT</a:t>
            </a:r>
            <a:r>
              <a:rPr lang="pl-PL" sz="2400" dirty="0" smtClean="0"/>
              <a:t>, </a:t>
            </a:r>
            <a:r>
              <a:rPr lang="pl-PL" sz="2400" dirty="0" err="1" smtClean="0"/>
              <a:t>predictive</a:t>
            </a:r>
            <a:r>
              <a:rPr lang="pl-PL" sz="2400" dirty="0" smtClean="0"/>
              <a:t> </a:t>
            </a:r>
            <a:r>
              <a:rPr lang="pl-PL" sz="2400" dirty="0" err="1" smtClean="0"/>
              <a:t>maintenance</a:t>
            </a:r>
            <a:r>
              <a:rPr lang="pl-PL" sz="2400" dirty="0" smtClean="0"/>
              <a:t>, Big Data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053" y="4641850"/>
            <a:ext cx="39592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115" y="0"/>
            <a:ext cx="8620585" cy="1091494"/>
          </a:xfrm>
        </p:spPr>
        <p:txBody>
          <a:bodyPr/>
          <a:lstStyle/>
          <a:p>
            <a:r>
              <a:rPr lang="pl-PL" sz="2300" dirty="0">
                <a:cs typeface="Times New Roman" pitchFamily="18" charset="0"/>
              </a:rPr>
              <a:t>Znaczenie i rola statystyki</a:t>
            </a:r>
            <a:r>
              <a:rPr lang="pl-PL" sz="2300" dirty="0"/>
              <a:t> </a:t>
            </a:r>
            <a:r>
              <a:rPr lang="pl-PL" sz="2300" dirty="0">
                <a:cs typeface="Times New Roman" pitchFamily="18" charset="0"/>
              </a:rPr>
              <a:t>matematycznej </a:t>
            </a:r>
            <a:r>
              <a:rPr lang="pl-PL" sz="2300" dirty="0"/>
              <a:t/>
            </a:r>
            <a:br>
              <a:rPr lang="pl-PL" sz="2300" dirty="0"/>
            </a:br>
            <a:r>
              <a:rPr lang="pl-PL" sz="2300" dirty="0">
                <a:cs typeface="Times New Roman" pitchFamily="18" charset="0"/>
              </a:rPr>
              <a:t>we współczesnych badaniach inżynierskich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09683" y="1159972"/>
            <a:ext cx="10133684" cy="5999721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pl-PL" sz="2300" b="1" dirty="0" smtClean="0">
                <a:solidFill>
                  <a:srgbClr val="006699"/>
                </a:solidFill>
              </a:rPr>
              <a:t>Statystyka </a:t>
            </a:r>
            <a:r>
              <a:rPr lang="pl-PL" sz="2300" b="1" dirty="0">
                <a:solidFill>
                  <a:srgbClr val="006699"/>
                </a:solidFill>
              </a:rPr>
              <a:t>pozwala wydobyć wiedzę z chaosu</a:t>
            </a:r>
            <a:r>
              <a:rPr lang="pl-PL" sz="2100" dirty="0">
                <a:solidFill>
                  <a:srgbClr val="006699"/>
                </a:solidFill>
              </a:rPr>
              <a:t>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pl-PL" sz="2100" dirty="0"/>
              <a:t>	(z danych szczegółowych)</a:t>
            </a:r>
            <a:endParaRPr lang="pl-PL" dirty="0"/>
          </a:p>
          <a:p>
            <a:pPr marL="533400" indent="-533400">
              <a:lnSpc>
                <a:spcPct val="80000"/>
              </a:lnSpc>
            </a:pPr>
            <a:r>
              <a:rPr lang="pl-PL" sz="2300" b="1" dirty="0">
                <a:solidFill>
                  <a:srgbClr val="006699"/>
                </a:solidFill>
              </a:rPr>
              <a:t>Stale posługujemy się statystyką, np. uogólniając </a:t>
            </a:r>
            <a:r>
              <a:rPr lang="pl-PL" sz="2300" b="1" dirty="0" smtClean="0">
                <a:solidFill>
                  <a:srgbClr val="006699"/>
                </a:solidFill>
              </a:rPr>
              <a:t>sądy</a:t>
            </a:r>
            <a:endParaRPr lang="pl-PL" sz="2300" b="1" dirty="0">
              <a:solidFill>
                <a:srgbClr val="006699"/>
              </a:solidFill>
            </a:endParaRPr>
          </a:p>
          <a:p>
            <a:pPr marL="715963" indent="-182563">
              <a:lnSpc>
                <a:spcPct val="80000"/>
              </a:lnSpc>
              <a:buFont typeface="Arial" pitchFamily="34" charset="0"/>
              <a:buChar char="•"/>
            </a:pPr>
            <a:r>
              <a:rPr lang="pl-PL" sz="2100" dirty="0"/>
              <a:t>Zarabiamy mniej niż w innych krajach UE,</a:t>
            </a:r>
          </a:p>
          <a:p>
            <a:pPr marL="715963" indent="-182563">
              <a:lnSpc>
                <a:spcPct val="80000"/>
              </a:lnSpc>
              <a:buFont typeface="Arial" pitchFamily="34" charset="0"/>
              <a:buChar char="•"/>
            </a:pPr>
            <a:r>
              <a:rPr lang="pl-PL" sz="2100" dirty="0"/>
              <a:t>Dłużej żyjemy</a:t>
            </a:r>
          </a:p>
          <a:p>
            <a:pPr marL="715963" indent="-182563">
              <a:lnSpc>
                <a:spcPct val="80000"/>
              </a:lnSpc>
              <a:buFont typeface="Arial" pitchFamily="34" charset="0"/>
              <a:buChar char="•"/>
            </a:pPr>
            <a:r>
              <a:rPr lang="pl-PL" sz="2100" dirty="0"/>
              <a:t>Częściej chorujemy</a:t>
            </a:r>
            <a:endParaRPr lang="pl-PL" dirty="0"/>
          </a:p>
          <a:p>
            <a:pPr marL="533400" indent="-533400">
              <a:lnSpc>
                <a:spcPct val="80000"/>
              </a:lnSpc>
            </a:pPr>
            <a:r>
              <a:rPr lang="pl-PL" sz="2300" b="1" dirty="0">
                <a:solidFill>
                  <a:srgbClr val="006699"/>
                </a:solidFill>
              </a:rPr>
              <a:t>Stosujemy pojęcia statystyczne w języku potocznym</a:t>
            </a:r>
            <a:r>
              <a:rPr lang="pl-PL" sz="2300" dirty="0"/>
              <a:t>:</a:t>
            </a:r>
          </a:p>
          <a:p>
            <a:pPr marL="715963" indent="-182563">
              <a:lnSpc>
                <a:spcPct val="80000"/>
              </a:lnSpc>
              <a:buFont typeface="Arial" pitchFamily="34" charset="0"/>
              <a:buChar char="•"/>
            </a:pPr>
            <a:r>
              <a:rPr lang="pl-PL" sz="2100" dirty="0"/>
              <a:t>Przeciętny konsument </a:t>
            </a:r>
          </a:p>
          <a:p>
            <a:pPr marL="715963" indent="-182563">
              <a:lnSpc>
                <a:spcPct val="80000"/>
              </a:lnSpc>
              <a:buFont typeface="Arial" pitchFamily="34" charset="0"/>
              <a:buChar char="•"/>
            </a:pPr>
            <a:r>
              <a:rPr lang="pl-PL" sz="2100" dirty="0"/>
              <a:t>Podwyżka energii pociąga za sobą wzrost cen żywności</a:t>
            </a:r>
          </a:p>
          <a:p>
            <a:pPr marL="533400" indent="-533400">
              <a:lnSpc>
                <a:spcPct val="80000"/>
              </a:lnSpc>
            </a:pPr>
            <a:r>
              <a:rPr lang="pl-PL" sz="2300" b="1" dirty="0" smtClean="0">
                <a:solidFill>
                  <a:srgbClr val="006699"/>
                </a:solidFill>
              </a:rPr>
              <a:t>Skąd wynika zła opinia o statystyce „kłamstwo, łgarstwo, statystyka”:</a:t>
            </a:r>
          </a:p>
          <a:p>
            <a:pPr marL="715963" indent="-16668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100" b="1" dirty="0" smtClean="0">
                <a:solidFill>
                  <a:srgbClr val="006699"/>
                </a:solidFill>
              </a:rPr>
              <a:t>Hermetyczna i trudna terminologia</a:t>
            </a:r>
            <a:r>
              <a:rPr lang="pl-PL" sz="2100" dirty="0" smtClean="0"/>
              <a:t>,</a:t>
            </a:r>
          </a:p>
          <a:p>
            <a:pPr marL="715963" indent="-16668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100" b="1" dirty="0" smtClean="0">
                <a:solidFill>
                  <a:srgbClr val="006699"/>
                </a:solidFill>
              </a:rPr>
              <a:t>Brak </a:t>
            </a:r>
            <a:r>
              <a:rPr lang="pl-PL" sz="2100" b="1" dirty="0">
                <a:solidFill>
                  <a:srgbClr val="006699"/>
                </a:solidFill>
              </a:rPr>
              <a:t>wiedzy na temat metod statystycznej analizy</a:t>
            </a:r>
            <a:r>
              <a:rPr lang="pl-PL" sz="2100" dirty="0"/>
              <a:t>, które chronią przed skutkami niepewności wynikającej z przypadkowości, ze współdziałania wielu czynników </a:t>
            </a:r>
            <a:r>
              <a:rPr lang="pl-PL" sz="2100" dirty="0" smtClean="0"/>
              <a:t/>
            </a:r>
            <a:br>
              <a:rPr lang="pl-PL" sz="2100" dirty="0" smtClean="0"/>
            </a:br>
            <a:r>
              <a:rPr lang="pl-PL" sz="2100" dirty="0" smtClean="0"/>
              <a:t>i </a:t>
            </a:r>
            <a:r>
              <a:rPr lang="pl-PL" sz="2100" dirty="0"/>
              <a:t>umożliwiają podejmowanie najlepszych decyzji w warunkach niepewności  </a:t>
            </a:r>
          </a:p>
          <a:p>
            <a:pPr marL="715963" indent="-16668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100" b="1" dirty="0">
                <a:solidFill>
                  <a:srgbClr val="006699"/>
                </a:solidFill>
              </a:rPr>
              <a:t>Niepoprawne (świadome) stosowanie statystyki dla osiągania ściśle określonych celów</a:t>
            </a:r>
            <a:r>
              <a:rPr lang="pl-PL" sz="2100" dirty="0">
                <a:solidFill>
                  <a:srgbClr val="006699"/>
                </a:solidFill>
              </a:rPr>
              <a:t> </a:t>
            </a:r>
            <a:r>
              <a:rPr lang="pl-PL" sz="2100" dirty="0" smtClean="0"/>
              <a:t>np. </a:t>
            </a:r>
            <a:r>
              <a:rPr lang="pl-PL" sz="2100" dirty="0"/>
              <a:t>politycznych, komercyjnych itp.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Podstawowe pojęcia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218992" y="1477328"/>
            <a:ext cx="8410934" cy="5474608"/>
          </a:xfrm>
        </p:spPr>
        <p:txBody>
          <a:bodyPr/>
          <a:lstStyle/>
          <a:p>
            <a:pPr marL="307161" indent="-30716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/>
              <a:t>Populacja i próba </a:t>
            </a:r>
            <a:r>
              <a:rPr lang="pl-PL" dirty="0" smtClean="0"/>
              <a:t>statystyczna (</a:t>
            </a:r>
            <a:r>
              <a:rPr lang="pl-PL" i="1" dirty="0" err="1" smtClean="0">
                <a:latin typeface="AntPolt" pitchFamily="2" charset="-18"/>
              </a:rPr>
              <a:t>sample</a:t>
            </a:r>
            <a:r>
              <a:rPr lang="pl-PL" dirty="0" smtClean="0"/>
              <a:t>)</a:t>
            </a:r>
            <a:endParaRPr lang="pl-PL" dirty="0"/>
          </a:p>
          <a:p>
            <a:pPr marL="307161" indent="-30716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Badania </a:t>
            </a:r>
            <a:r>
              <a:rPr lang="pl-PL" dirty="0"/>
              <a:t>statystyczne</a:t>
            </a:r>
          </a:p>
          <a:p>
            <a:pPr marL="307161" indent="-30716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Cechy </a:t>
            </a:r>
            <a:r>
              <a:rPr lang="pl-PL" dirty="0"/>
              <a:t>statystyczne, rodzaje cech </a:t>
            </a:r>
            <a:br>
              <a:rPr lang="pl-PL" dirty="0"/>
            </a:br>
            <a:r>
              <a:rPr lang="pl-PL" dirty="0"/>
              <a:t>i stosowane skale ich pomiaru</a:t>
            </a:r>
          </a:p>
          <a:p>
            <a:pPr marL="307161" indent="-307161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Dane </a:t>
            </a:r>
            <a:r>
              <a:rPr lang="pl-PL" dirty="0"/>
              <a:t>statystyczne i ich wstępne </a:t>
            </a:r>
            <a:r>
              <a:rPr lang="pl-PL" dirty="0" smtClean="0"/>
              <a:t>opracowanie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Populacja i próba statystyczna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2021" y="1556670"/>
            <a:ext cx="9824019" cy="5252816"/>
          </a:xfrm>
        </p:spPr>
        <p:txBody>
          <a:bodyPr/>
          <a:lstStyle/>
          <a:p>
            <a:pPr>
              <a:buFontTx/>
              <a:buNone/>
            </a:pPr>
            <a:r>
              <a:rPr lang="pl-PL" sz="3600" b="1" dirty="0">
                <a:solidFill>
                  <a:srgbClr val="006699"/>
                </a:solidFill>
              </a:rPr>
              <a:t>Populacja</a:t>
            </a:r>
            <a:r>
              <a:rPr lang="pl-PL" sz="3600" dirty="0"/>
              <a:t> jest to zbiór wszystkich elementów reprezentujących analizowany problem (zjawisko</a:t>
            </a:r>
            <a:r>
              <a:rPr lang="pl-PL" sz="3600" dirty="0" smtClean="0"/>
              <a:t>). Może </a:t>
            </a:r>
            <a:r>
              <a:rPr lang="pl-PL" sz="3600" dirty="0"/>
              <a:t>być zbiorem skończonym, przeliczalnym lub nieprzeliczalnym. </a:t>
            </a:r>
          </a:p>
          <a:p>
            <a:pPr>
              <a:buFontTx/>
              <a:buNone/>
            </a:pPr>
            <a:r>
              <a:rPr lang="pl-PL" sz="3600" b="1" dirty="0">
                <a:solidFill>
                  <a:srgbClr val="006699"/>
                </a:solidFill>
              </a:rPr>
              <a:t>Próba statystyczna</a:t>
            </a:r>
            <a:r>
              <a:rPr lang="pl-PL" sz="3600" dirty="0">
                <a:solidFill>
                  <a:srgbClr val="006699"/>
                </a:solidFill>
              </a:rPr>
              <a:t> </a:t>
            </a:r>
            <a:r>
              <a:rPr lang="pl-PL" sz="3600" dirty="0"/>
              <a:t>– to podzbiór właściwy elementów  badanej populacji, będący podstawą wnioskowania statystycznego o populacji</a:t>
            </a:r>
            <a:r>
              <a:rPr lang="pl-PL" sz="2700" dirty="0" smtClean="0"/>
              <a:t>.</a:t>
            </a:r>
            <a:r>
              <a:rPr lang="pl-PL" sz="3600" dirty="0" smtClean="0"/>
              <a:t> </a:t>
            </a:r>
            <a:endParaRPr lang="pl-PL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700" dirty="0" smtClean="0"/>
              <a:t>Podstawowe </a:t>
            </a:r>
            <a:r>
              <a:rPr lang="pl-PL" sz="2700" b="1" dirty="0" smtClean="0"/>
              <a:t>cele badań</a:t>
            </a:r>
            <a:r>
              <a:rPr lang="pl-PL" sz="2700" dirty="0" smtClean="0"/>
              <a:t> statystycznych;</a:t>
            </a:r>
            <a:br>
              <a:rPr lang="pl-PL" sz="2700" dirty="0" smtClean="0"/>
            </a:br>
            <a:r>
              <a:rPr lang="pl-PL" sz="2700" dirty="0" smtClean="0"/>
              <a:t>statystycznej analizy zbiorów danych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pl-PL" sz="2700" dirty="0" smtClean="0"/>
              <a:t>• badanie </a:t>
            </a:r>
            <a:r>
              <a:rPr lang="pl-PL" sz="2700" i="1" dirty="0" smtClean="0">
                <a:solidFill>
                  <a:srgbClr val="006699"/>
                </a:solidFill>
              </a:rPr>
              <a:t>struktury populacji</a:t>
            </a:r>
            <a:r>
              <a:rPr lang="pl-PL" sz="2700" dirty="0" smtClean="0"/>
              <a:t>, reprezentowanej przez zbiór (danych) wartości wybranych cech (zmiennych) i jej: </a:t>
            </a:r>
          </a:p>
          <a:p>
            <a:pPr lvl="1" eaLnBrk="1" hangingPunct="1">
              <a:buNone/>
            </a:pPr>
            <a:r>
              <a:rPr lang="pl-PL" sz="2300" i="1" dirty="0" smtClean="0">
                <a:solidFill>
                  <a:schemeClr val="bg2"/>
                </a:solidFill>
              </a:rPr>
              <a:t>wizualizacja</a:t>
            </a:r>
            <a:r>
              <a:rPr lang="pl-PL" sz="2300" dirty="0" smtClean="0"/>
              <a:t> w postaci rozkładów  tych zmiennych bądź </a:t>
            </a:r>
          </a:p>
          <a:p>
            <a:pPr lvl="1" eaLnBrk="1" hangingPunct="1">
              <a:buNone/>
            </a:pPr>
            <a:r>
              <a:rPr lang="pl-PL" sz="2300" i="1" dirty="0" smtClean="0">
                <a:solidFill>
                  <a:schemeClr val="bg2"/>
                </a:solidFill>
              </a:rPr>
              <a:t>charakterystyka</a:t>
            </a:r>
            <a:r>
              <a:rPr lang="pl-PL" sz="2300" dirty="0" smtClean="0"/>
              <a:t> przy zastosowaniu parametrów statystyki opisowej.</a:t>
            </a:r>
          </a:p>
          <a:p>
            <a:pPr eaLnBrk="1" hangingPunct="1">
              <a:buNone/>
            </a:pPr>
            <a:r>
              <a:rPr lang="pl-PL" sz="2700" dirty="0" smtClean="0"/>
              <a:t>• </a:t>
            </a:r>
            <a:r>
              <a:rPr lang="pl-PL" sz="2700" i="1" dirty="0" smtClean="0">
                <a:solidFill>
                  <a:srgbClr val="006699"/>
                </a:solidFill>
              </a:rPr>
              <a:t>zależności: </a:t>
            </a:r>
            <a:r>
              <a:rPr lang="pl-PL" sz="2700" dirty="0" smtClean="0"/>
              <a:t>odkrywanie i określanie (charakteru, siły, kierunku) zależności (korelacji) występujących w zbiorach danych reprezentujących różne cechy badanych obiektów, zjawisk, procesów.</a:t>
            </a:r>
          </a:p>
          <a:p>
            <a:pPr eaLnBrk="1" hangingPunct="1">
              <a:buNone/>
            </a:pPr>
            <a:r>
              <a:rPr lang="pl-PL" sz="2700" dirty="0" smtClean="0"/>
              <a:t>• </a:t>
            </a:r>
            <a:r>
              <a:rPr lang="pl-PL" sz="2700" i="1" dirty="0" smtClean="0">
                <a:solidFill>
                  <a:srgbClr val="006699"/>
                </a:solidFill>
              </a:rPr>
              <a:t>wnioskowanie</a:t>
            </a:r>
            <a:r>
              <a:rPr lang="pl-PL" sz="2700" dirty="0" smtClean="0"/>
              <a:t> statystyczne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6674" y="0"/>
            <a:ext cx="7569146" cy="1080617"/>
          </a:xfrm>
          <a:noFill/>
          <a:ln/>
        </p:spPr>
        <p:txBody>
          <a:bodyPr/>
          <a:lstStyle/>
          <a:p>
            <a:r>
              <a:rPr lang="pl-PL" sz="2300" dirty="0"/>
              <a:t/>
            </a:r>
            <a:br>
              <a:rPr lang="pl-PL" sz="2300" dirty="0"/>
            </a:br>
            <a:r>
              <a:rPr lang="pl-PL" dirty="0"/>
              <a:t>Badania statystyczne – próby losowe</a:t>
            </a:r>
            <a:br>
              <a:rPr lang="pl-PL" dirty="0"/>
            </a:br>
            <a:endParaRPr lang="pl-PL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62009" y="1239301"/>
            <a:ext cx="9345613" cy="5871319"/>
          </a:xfrm>
        </p:spPr>
        <p:txBody>
          <a:bodyPr/>
          <a:lstStyle/>
          <a:p>
            <a:pPr marL="307161" indent="-307161">
              <a:lnSpc>
                <a:spcPct val="90000"/>
              </a:lnSpc>
              <a:buFont typeface="Arial" pitchFamily="34" charset="0"/>
              <a:buChar char="•"/>
            </a:pPr>
            <a:r>
              <a:rPr lang="pl-PL" sz="3200" dirty="0">
                <a:solidFill>
                  <a:srgbClr val="006699"/>
                </a:solidFill>
              </a:rPr>
              <a:t>Losowy dobór próby </a:t>
            </a:r>
            <a:r>
              <a:rPr lang="pl-PL" sz="3200" dirty="0"/>
              <a:t>polega na tym, że o fakcie znalezienia się poszczególnych elementów populacji w próbie decyduje </a:t>
            </a:r>
            <a:r>
              <a:rPr lang="pl-PL" sz="3200" dirty="0" smtClean="0"/>
              <a:t>przypadek (</a:t>
            </a:r>
            <a:r>
              <a:rPr lang="pl-PL" sz="3200" i="1" dirty="0" err="1" smtClean="0">
                <a:solidFill>
                  <a:schemeClr val="bg2"/>
                </a:solidFill>
                <a:latin typeface="AntPolt" pitchFamily="2" charset="-18"/>
              </a:rPr>
              <a:t>randomization</a:t>
            </a:r>
            <a:r>
              <a:rPr lang="pl-PL" sz="3200" dirty="0" smtClean="0"/>
              <a:t>). </a:t>
            </a:r>
          </a:p>
          <a:p>
            <a:pPr marL="307161" indent="-307161">
              <a:lnSpc>
                <a:spcPct val="90000"/>
              </a:lnSpc>
              <a:buFont typeface="Arial" pitchFamily="34" charset="0"/>
              <a:buChar char="•"/>
            </a:pPr>
            <a:r>
              <a:rPr lang="pl-PL" sz="3200" dirty="0" smtClean="0"/>
              <a:t>Jest </a:t>
            </a:r>
            <a:r>
              <a:rPr lang="pl-PL" sz="3200" dirty="0"/>
              <a:t>to taki sposób wyboru przy którym spełnione są następujące dwa warunki;</a:t>
            </a:r>
          </a:p>
          <a:p>
            <a:pPr marL="1246712" lvl="1" indent="-307161">
              <a:lnSpc>
                <a:spcPct val="90000"/>
              </a:lnSpc>
              <a:buFont typeface="Arial" pitchFamily="34" charset="0"/>
              <a:buChar char="•"/>
            </a:pPr>
            <a:r>
              <a:rPr lang="pl-PL" sz="3200" dirty="0"/>
              <a:t>każda jednostka populacji ma dodatnie, znane prawdopodobieństwo znalezienia się w próbie </a:t>
            </a:r>
          </a:p>
          <a:p>
            <a:pPr marL="1246712" lvl="1" indent="-307161">
              <a:lnSpc>
                <a:spcPct val="90000"/>
              </a:lnSpc>
              <a:buFont typeface="Arial" pitchFamily="34" charset="0"/>
              <a:buChar char="•"/>
            </a:pPr>
            <a:r>
              <a:rPr lang="pl-PL" sz="3200" dirty="0"/>
              <a:t>istnieje możliwość ustalenia prawdopodobieństwa znalezienia się w próbie dla każdego zespołu elementów populacji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zbiorów danych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dane składają się z </a:t>
            </a:r>
            <a:r>
              <a:rPr lang="pl-PL" dirty="0" smtClean="0">
                <a:solidFill>
                  <a:srgbClr val="006699"/>
                </a:solidFill>
              </a:rPr>
              <a:t>obserwacji</a:t>
            </a:r>
            <a:r>
              <a:rPr lang="pl-PL" dirty="0" smtClean="0"/>
              <a:t> i </a:t>
            </a:r>
            <a:r>
              <a:rPr lang="pl-PL" dirty="0" smtClean="0">
                <a:solidFill>
                  <a:srgbClr val="006699"/>
                </a:solidFill>
              </a:rPr>
              <a:t>zmiennych</a:t>
            </a:r>
          </a:p>
          <a:p>
            <a:pPr lvl="1"/>
            <a:r>
              <a:rPr lang="pl-PL" sz="2300" dirty="0" smtClean="0">
                <a:solidFill>
                  <a:srgbClr val="006699"/>
                </a:solidFill>
              </a:rPr>
              <a:t>obserwacje</a:t>
            </a:r>
            <a:r>
              <a:rPr lang="pl-PL" sz="2300" dirty="0" smtClean="0"/>
              <a:t> to inaczej: przypadki, rekordy, instancje, </a:t>
            </a:r>
            <a:r>
              <a:rPr lang="pl-PL" sz="2300" dirty="0" err="1" smtClean="0"/>
              <a:t>case’y</a:t>
            </a:r>
            <a:r>
              <a:rPr lang="pl-PL" sz="2300" dirty="0" smtClean="0"/>
              <a:t>, etc.</a:t>
            </a:r>
          </a:p>
          <a:p>
            <a:pPr lvl="1"/>
            <a:r>
              <a:rPr lang="pl-PL" sz="2300" dirty="0" smtClean="0">
                <a:solidFill>
                  <a:srgbClr val="006699"/>
                </a:solidFill>
              </a:rPr>
              <a:t>zmienne</a:t>
            </a:r>
            <a:r>
              <a:rPr lang="pl-PL" sz="2300" dirty="0" smtClean="0"/>
              <a:t> to inaczej: atrybuty, cechy, kolumny, etc.</a:t>
            </a:r>
          </a:p>
          <a:p>
            <a:r>
              <a:rPr lang="pl-PL" dirty="0" smtClean="0"/>
              <a:t>zmienna może być: </a:t>
            </a:r>
          </a:p>
          <a:p>
            <a:pPr lvl="1"/>
            <a:r>
              <a:rPr lang="pl-PL" sz="2300" b="1" u="sng" dirty="0" smtClean="0">
                <a:solidFill>
                  <a:srgbClr val="FF0000"/>
                </a:solidFill>
                <a:cs typeface="Arial" charset="0"/>
              </a:rPr>
              <a:t>zależna</a:t>
            </a:r>
            <a:r>
              <a:rPr lang="pl-PL" sz="2300" dirty="0" smtClean="0">
                <a:solidFill>
                  <a:srgbClr val="FF0000"/>
                </a:solidFill>
                <a:cs typeface="Arial" charset="0"/>
              </a:rPr>
              <a:t> </a:t>
            </a:r>
            <a:br>
              <a:rPr lang="pl-PL" sz="2300" dirty="0" smtClean="0">
                <a:solidFill>
                  <a:srgbClr val="FF0000"/>
                </a:solidFill>
                <a:cs typeface="Arial" charset="0"/>
              </a:rPr>
            </a:br>
            <a:r>
              <a:rPr lang="pl-PL" sz="2300" dirty="0" smtClean="0">
                <a:solidFill>
                  <a:srgbClr val="FF0000"/>
                </a:solidFill>
                <a:cs typeface="Arial" charset="0"/>
              </a:rPr>
              <a:t>objaśniana, prognozowana, endogeniczna, odpowiedzi, wewnętrzna</a:t>
            </a:r>
          </a:p>
          <a:p>
            <a:pPr lvl="1"/>
            <a:r>
              <a:rPr lang="pl-PL" sz="2300" b="1" u="sng" dirty="0" smtClean="0">
                <a:solidFill>
                  <a:srgbClr val="FF0000"/>
                </a:solidFill>
                <a:cs typeface="Arial" charset="0"/>
              </a:rPr>
              <a:t>niezależna</a:t>
            </a:r>
            <a:r>
              <a:rPr lang="pl-PL" sz="2300" dirty="0" smtClean="0">
                <a:solidFill>
                  <a:srgbClr val="FF0000"/>
                </a:solidFill>
                <a:cs typeface="Arial" charset="0"/>
              </a:rPr>
              <a:t> </a:t>
            </a:r>
            <a:br>
              <a:rPr lang="pl-PL" sz="2300" dirty="0" smtClean="0">
                <a:solidFill>
                  <a:srgbClr val="FF0000"/>
                </a:solidFill>
                <a:cs typeface="Arial" charset="0"/>
              </a:rPr>
            </a:br>
            <a:r>
              <a:rPr lang="pl-PL" sz="2300" dirty="0" smtClean="0">
                <a:solidFill>
                  <a:srgbClr val="FF0000"/>
                </a:solidFill>
                <a:cs typeface="Arial" charset="0"/>
              </a:rPr>
              <a:t>objaśniająca, predyktor, egzogeniczna, zewnętrzna</a:t>
            </a:r>
            <a:endParaRPr lang="pl-PL" sz="2300" dirty="0" smtClean="0"/>
          </a:p>
          <a:p>
            <a:r>
              <a:rPr lang="pl-PL" sz="3500" dirty="0" smtClean="0"/>
              <a:t>zbieranie danych – to zbieranie przypadków (obserwacji)</a:t>
            </a:r>
          </a:p>
          <a:p>
            <a:r>
              <a:rPr lang="pl-PL" sz="3500" dirty="0" smtClean="0"/>
              <a:t>zebrane obserwacje opisywane są poprzez cechy (zmienne)</a:t>
            </a:r>
          </a:p>
          <a:p>
            <a:r>
              <a:rPr lang="pl-PL" sz="3500" dirty="0" smtClean="0"/>
              <a:t>każda zmienna to pewna charakterystyka przypadku</a:t>
            </a:r>
            <a:endParaRPr lang="pl-PL" sz="35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typy cech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4605" lvl="1" indent="-307302"/>
            <a:r>
              <a:rPr lang="pl-PL" sz="3200" b="1" dirty="0" smtClean="0">
                <a:solidFill>
                  <a:srgbClr val="006699"/>
                </a:solidFill>
              </a:rPr>
              <a:t>cechy jakościowe</a:t>
            </a:r>
            <a:r>
              <a:rPr lang="pl-PL" sz="3200" dirty="0" smtClean="0">
                <a:solidFill>
                  <a:srgbClr val="006699"/>
                </a:solidFill>
              </a:rPr>
              <a:t> </a:t>
            </a:r>
            <a:r>
              <a:rPr lang="pl-PL" sz="3200" dirty="0" smtClean="0"/>
              <a:t>– niemierzalne </a:t>
            </a:r>
            <a:br>
              <a:rPr lang="pl-PL" sz="3200" dirty="0" smtClean="0"/>
            </a:br>
            <a:r>
              <a:rPr lang="pl-PL" sz="3200" dirty="0" smtClean="0"/>
              <a:t>(np. kolor, sprawny, niesprawny)</a:t>
            </a:r>
          </a:p>
          <a:p>
            <a:pPr marL="614605" lvl="1" indent="-307302"/>
            <a:r>
              <a:rPr lang="pl-PL" sz="3200" b="1" dirty="0" smtClean="0">
                <a:solidFill>
                  <a:srgbClr val="006699"/>
                </a:solidFill>
              </a:rPr>
              <a:t>cechy ilościowe</a:t>
            </a:r>
            <a:r>
              <a:rPr lang="pl-PL" sz="3200" dirty="0" smtClean="0">
                <a:solidFill>
                  <a:srgbClr val="006699"/>
                </a:solidFill>
              </a:rPr>
              <a:t> </a:t>
            </a:r>
            <a:r>
              <a:rPr lang="pl-PL" sz="3200" dirty="0" smtClean="0"/>
              <a:t>– mierzalne to takie, które dadzą się wyrazić za pomocą jednostek miary w pewnej skali </a:t>
            </a:r>
            <a:br>
              <a:rPr lang="pl-PL" sz="3200" dirty="0" smtClean="0"/>
            </a:br>
            <a:r>
              <a:rPr lang="pl-PL" sz="3200" dirty="0" smtClean="0"/>
              <a:t>(np. wzrost [cm], waga [kg], udział[%]). </a:t>
            </a:r>
            <a:br>
              <a:rPr lang="pl-PL" sz="3200" dirty="0" smtClean="0"/>
            </a:br>
            <a:endParaRPr lang="pl-PL" sz="3200" dirty="0" smtClean="0"/>
          </a:p>
          <a:p>
            <a:pPr marL="614605" lvl="1" indent="-307302"/>
            <a:r>
              <a:rPr lang="pl-PL" sz="3200" dirty="0" smtClean="0"/>
              <a:t>Cecha mierzalna jest</a:t>
            </a:r>
            <a:r>
              <a:rPr lang="pl-PL" sz="1600" dirty="0" smtClean="0"/>
              <a:t>:</a:t>
            </a:r>
          </a:p>
          <a:p>
            <a:pPr marL="1079172" lvl="3" indent="-307302"/>
            <a:r>
              <a:rPr lang="pl-PL" sz="1800" b="1" dirty="0" smtClean="0">
                <a:solidFill>
                  <a:srgbClr val="006699"/>
                </a:solidFill>
              </a:rPr>
              <a:t>ciągła</a:t>
            </a:r>
            <a:r>
              <a:rPr lang="pl-PL" sz="1800" dirty="0" smtClean="0"/>
              <a:t>, może przyjmować każdą wartość z określonego, skończonego przedziału liczbowego (</a:t>
            </a:r>
            <a:r>
              <a:rPr lang="pl-PL" sz="1800" dirty="0" err="1" smtClean="0"/>
              <a:t>np.odległość</a:t>
            </a:r>
            <a:r>
              <a:rPr lang="pl-PL" sz="1800" dirty="0" smtClean="0"/>
              <a:t>, ciężar, temperatura)</a:t>
            </a:r>
          </a:p>
          <a:p>
            <a:pPr marL="1079172" lvl="3" indent="-307302"/>
            <a:r>
              <a:rPr lang="pl-PL" sz="1800" b="1" dirty="0" smtClean="0">
                <a:solidFill>
                  <a:srgbClr val="006699"/>
                </a:solidFill>
              </a:rPr>
              <a:t>dyskretna, skokowa</a:t>
            </a:r>
            <a:r>
              <a:rPr lang="pl-PL" sz="1800" dirty="0" smtClean="0">
                <a:solidFill>
                  <a:srgbClr val="006699"/>
                </a:solidFill>
              </a:rPr>
              <a:t> </a:t>
            </a:r>
            <a:r>
              <a:rPr lang="pl-PL" sz="1800" dirty="0" smtClean="0"/>
              <a:t>przyjmuje wartości ze zbioru skończonego lub przeliczalnego (ilość wyrobów wadliwych, liczba zatrudnionych w zawodzie </a:t>
            </a:r>
          </a:p>
          <a:p>
            <a:endParaRPr lang="pl-PL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skale pomiaru cechy (</a:t>
            </a:r>
            <a:r>
              <a:rPr lang="pl-PL" i="1" dirty="0" err="1" smtClean="0"/>
              <a:t>types</a:t>
            </a:r>
            <a:r>
              <a:rPr lang="pl-PL" i="1" dirty="0" smtClean="0"/>
              <a:t> of </a:t>
            </a:r>
            <a:r>
              <a:rPr lang="pl-PL" i="1" dirty="0" err="1" smtClean="0"/>
              <a:t>variables</a:t>
            </a:r>
            <a:r>
              <a:rPr lang="pl-PL" dirty="0" smtClean="0"/>
              <a:t>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547016" y="1397605"/>
            <a:ext cx="9612630" cy="53956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300" dirty="0" smtClean="0"/>
              <a:t>Skala</a:t>
            </a:r>
            <a:r>
              <a:rPr lang="pl-PL" sz="2300" b="1" dirty="0" smtClean="0"/>
              <a:t> </a:t>
            </a:r>
            <a:r>
              <a:rPr lang="pl-PL" sz="2300" b="1" dirty="0" smtClean="0">
                <a:solidFill>
                  <a:srgbClr val="006699"/>
                </a:solidFill>
              </a:rPr>
              <a:t>nominalna</a:t>
            </a:r>
            <a:r>
              <a:rPr lang="pl-PL" sz="2300" dirty="0" smtClean="0"/>
              <a:t> –dotyczy cech jakościowych, operacją pomiarową jest identyfikacja kategorii do której należy zaliczyć wynik, prowadzi do podziału zbioru na zbiory rozłączne (np. samochody wg kolorów).</a:t>
            </a:r>
          </a:p>
          <a:p>
            <a:pPr eaLnBrk="1" hangingPunct="1">
              <a:lnSpc>
                <a:spcPct val="90000"/>
              </a:lnSpc>
            </a:pPr>
            <a:r>
              <a:rPr lang="pl-PL" sz="2300" dirty="0" smtClean="0"/>
              <a:t>Skala</a:t>
            </a:r>
            <a:r>
              <a:rPr lang="pl-PL" sz="2300" b="1" dirty="0" smtClean="0"/>
              <a:t> </a:t>
            </a:r>
            <a:r>
              <a:rPr lang="pl-PL" sz="2300" b="1" dirty="0" smtClean="0">
                <a:solidFill>
                  <a:srgbClr val="006699"/>
                </a:solidFill>
              </a:rPr>
              <a:t>porządkowa</a:t>
            </a:r>
            <a:r>
              <a:rPr lang="pl-PL" sz="2300" dirty="0" smtClean="0"/>
              <a:t> – stosowana jest do badania cech których natężenie jest określane przez przymiotniki, pociąga za sobą porządkowanie lub uszeregowanie badanej zmiennej (np. poniżej normy, w normie, powyżej normy, albo za mały, </a:t>
            </a:r>
            <a:r>
              <a:rPr lang="pl-PL" sz="2300" dirty="0" err="1" smtClean="0"/>
              <a:t>mały</a:t>
            </a:r>
            <a:r>
              <a:rPr lang="pl-PL" sz="2300" dirty="0" smtClean="0"/>
              <a:t>, średni, duży...)</a:t>
            </a:r>
          </a:p>
          <a:p>
            <a:pPr eaLnBrk="1" hangingPunct="1">
              <a:lnSpc>
                <a:spcPct val="90000"/>
              </a:lnSpc>
            </a:pPr>
            <a:endParaRPr lang="pl-PL" sz="2300" dirty="0" smtClean="0"/>
          </a:p>
          <a:p>
            <a:pPr eaLnBrk="1" hangingPunct="1">
              <a:lnSpc>
                <a:spcPct val="90000"/>
              </a:lnSpc>
            </a:pPr>
            <a:r>
              <a:rPr lang="pl-PL" sz="2300" dirty="0" smtClean="0"/>
              <a:t>Skala </a:t>
            </a:r>
            <a:r>
              <a:rPr lang="pl-PL" sz="2300" b="1" dirty="0" smtClean="0">
                <a:solidFill>
                  <a:srgbClr val="006699"/>
                </a:solidFill>
              </a:rPr>
              <a:t>równomierna</a:t>
            </a:r>
            <a:r>
              <a:rPr lang="pl-PL" sz="2300" dirty="0" smtClean="0"/>
              <a:t> (</a:t>
            </a:r>
            <a:r>
              <a:rPr lang="pl-PL" sz="2300" dirty="0" smtClean="0">
                <a:solidFill>
                  <a:srgbClr val="FF0000"/>
                </a:solidFill>
              </a:rPr>
              <a:t>przedziałowa</a:t>
            </a:r>
            <a:r>
              <a:rPr lang="pl-PL" sz="2300" dirty="0" smtClean="0"/>
              <a:t>). Stosowana do pomiaru cech ilościowych, zakłada że zbiór wartości cechy składa się z liczb rzeczywistych określona przez wskazanie stałej jednostki miary i relacji przyporządkowującej liczbę każdemu wynikowi obserwacji (czas kalendarzowy, temperatura </a:t>
            </a:r>
            <a:r>
              <a:rPr lang="pl-PL" sz="2300" baseline="30000" dirty="0" err="1" smtClean="0"/>
              <a:t>o</a:t>
            </a:r>
            <a:r>
              <a:rPr lang="pl-PL" sz="2300" dirty="0" err="1" smtClean="0"/>
              <a:t>C</a:t>
            </a:r>
            <a:r>
              <a:rPr lang="pl-PL" sz="23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l-PL" sz="2300" dirty="0" smtClean="0"/>
              <a:t>Skala</a:t>
            </a:r>
            <a:r>
              <a:rPr lang="pl-PL" sz="2300" b="1" dirty="0" smtClean="0"/>
              <a:t> </a:t>
            </a:r>
            <a:r>
              <a:rPr lang="pl-PL" sz="2300" b="1" dirty="0" smtClean="0">
                <a:solidFill>
                  <a:srgbClr val="006699"/>
                </a:solidFill>
              </a:rPr>
              <a:t>ilorazowa</a:t>
            </a:r>
            <a:r>
              <a:rPr lang="pl-PL" sz="2300" dirty="0" smtClean="0"/>
              <a:t>. Posiada wszystkie właściwości skali przedziałowej ale pomiary wg tej skali charakteryzują się stałymi stosunkami i </a:t>
            </a:r>
            <a:r>
              <a:rPr lang="pl-PL" sz="2300" dirty="0" smtClean="0">
                <a:solidFill>
                  <a:srgbClr val="FF0000"/>
                </a:solidFill>
              </a:rPr>
              <a:t>bezwzględnym zerem</a:t>
            </a:r>
            <a:r>
              <a:rPr lang="pl-PL" sz="2300" dirty="0" smtClean="0"/>
              <a:t>, ma zastosowanie w fizyce, technice, np. długość czy czas</a:t>
            </a:r>
            <a:endParaRPr lang="pl-PL" sz="2300" baseline="-25000" dirty="0" smtClean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93789" y="4016276"/>
            <a:ext cx="10177231" cy="312509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121" tIns="52061" rIns="104121" bIns="52061" anchor="b"/>
          <a:lstStyle/>
          <a:p>
            <a:pPr algn="ctr"/>
            <a:r>
              <a:rPr lang="pl-PL" sz="2100" dirty="0">
                <a:solidFill>
                  <a:srgbClr val="FF0000"/>
                </a:solidFill>
                <a:latin typeface="AntPolt" pitchFamily="2" charset="-18"/>
                <a:cs typeface="+mn-cs"/>
              </a:rPr>
              <a:t>skale ilościowe (</a:t>
            </a:r>
            <a:r>
              <a:rPr lang="pl-PL" sz="2100" i="1" dirty="0" err="1">
                <a:solidFill>
                  <a:srgbClr val="FF0000"/>
                </a:solidFill>
                <a:latin typeface="AntPolt" pitchFamily="2" charset="-18"/>
                <a:cs typeface="+mn-cs"/>
              </a:rPr>
              <a:t>quantitative</a:t>
            </a:r>
            <a:r>
              <a:rPr lang="pl-PL" sz="2100" i="1" dirty="0">
                <a:solidFill>
                  <a:srgbClr val="FF0000"/>
                </a:solidFill>
                <a:latin typeface="AntPolt" pitchFamily="2" charset="-18"/>
                <a:cs typeface="+mn-cs"/>
              </a:rPr>
              <a:t> </a:t>
            </a:r>
            <a:r>
              <a:rPr lang="pl-PL" sz="2100" i="1" dirty="0" err="1">
                <a:solidFill>
                  <a:srgbClr val="FF0000"/>
                </a:solidFill>
                <a:latin typeface="AntPolt" pitchFamily="2" charset="-18"/>
                <a:cs typeface="+mn-cs"/>
              </a:rPr>
              <a:t>variables</a:t>
            </a:r>
            <a:r>
              <a:rPr lang="pl-PL" sz="2100" dirty="0">
                <a:solidFill>
                  <a:srgbClr val="FF0000"/>
                </a:solidFill>
                <a:latin typeface="AntPolt" pitchFamily="2" charset="-18"/>
                <a:cs typeface="+mn-cs"/>
              </a:rPr>
              <a:t>)</a:t>
            </a:r>
          </a:p>
        </p:txBody>
      </p:sp>
      <p:sp>
        <p:nvSpPr>
          <p:cNvPr id="6" name="Prostokąt 5"/>
          <p:cNvSpPr/>
          <p:nvPr/>
        </p:nvSpPr>
        <p:spPr>
          <a:xfrm rot="5400000">
            <a:off x="9048216" y="2133046"/>
            <a:ext cx="2538949" cy="751470"/>
          </a:xfrm>
          <a:prstGeom prst="rect">
            <a:avLst/>
          </a:prstGeom>
        </p:spPr>
        <p:txBody>
          <a:bodyPr wrap="square" lIns="104121" tIns="52061" rIns="104121" bIns="52061">
            <a:spAutoFit/>
          </a:bodyPr>
          <a:lstStyle/>
          <a:p>
            <a:r>
              <a:rPr lang="pl-PL" sz="2100" i="1" dirty="0" err="1">
                <a:latin typeface="AntPolt" pitchFamily="2" charset="-18"/>
                <a:cs typeface="+mn-cs"/>
              </a:rPr>
              <a:t>categorical</a:t>
            </a:r>
            <a:r>
              <a:rPr lang="pl-PL" sz="2100" i="1" dirty="0">
                <a:latin typeface="AntPolt" pitchFamily="2" charset="-18"/>
                <a:cs typeface="+mn-cs"/>
              </a:rPr>
              <a:t> </a:t>
            </a:r>
            <a:r>
              <a:rPr lang="pl-PL" sz="2100" i="1" dirty="0" err="1">
                <a:latin typeface="AntPolt" pitchFamily="2" charset="-18"/>
                <a:cs typeface="+mn-cs"/>
              </a:rPr>
              <a:t>variables</a:t>
            </a:r>
            <a:endParaRPr lang="pl-PL" sz="2100" dirty="0">
              <a:latin typeface="AntPolt" pitchFamily="2" charset="-1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krótki przerywnik o pogodzie…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680" y="3619567"/>
            <a:ext cx="5382998" cy="714079"/>
          </a:xfrm>
        </p:spPr>
        <p:txBody>
          <a:bodyPr/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Wynalazca termometru rtęciowego, twórca skali temperatur używanej w niektórych krajach anglosaskich.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9959"/>
            <a:ext cx="7231724" cy="174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80" y="2350091"/>
            <a:ext cx="5511846" cy="11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09680" y="3143517"/>
            <a:ext cx="4457795" cy="535990"/>
          </a:xfrm>
          <a:prstGeom prst="rect">
            <a:avLst/>
          </a:prstGeom>
        </p:spPr>
        <p:txBody>
          <a:bodyPr wrap="square" lIns="104085" tIns="52043" rIns="104085" bIns="52043">
            <a:spAutoFit/>
          </a:bodyPr>
          <a:lstStyle/>
          <a:p>
            <a:r>
              <a:rPr lang="pl-PL" sz="1400" dirty="0">
                <a:latin typeface="Arial" charset="0"/>
                <a:cs typeface="+mn-cs"/>
              </a:rPr>
              <a:t>fizyk i inżynier pochodzenia niemieckiego. Większość okresu naukowego spędził w Niderlandach. 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517" y="2984831"/>
            <a:ext cx="4884195" cy="18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30943"/>
            <a:ext cx="2147266" cy="20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195" y="5530943"/>
            <a:ext cx="5896636" cy="20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 mówi się, że 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680" y="1239307"/>
            <a:ext cx="7317513" cy="2935659"/>
          </a:xfrm>
        </p:spPr>
        <p:txBody>
          <a:bodyPr/>
          <a:lstStyle/>
          <a:p>
            <a:r>
              <a:rPr lang="pl-PL" sz="2300" dirty="0" smtClean="0">
                <a:solidFill>
                  <a:srgbClr val="006699"/>
                </a:solidFill>
              </a:rPr>
              <a:t>Fahrenheit</a:t>
            </a:r>
            <a:r>
              <a:rPr lang="pl-PL" sz="2300" dirty="0" smtClean="0"/>
              <a:t>:  za 0° oznaczył najniższą temperaturę zanotowaną w Gdańsku (1709r.). </a:t>
            </a:r>
          </a:p>
          <a:p>
            <a:r>
              <a:rPr lang="pl-PL" sz="2300" dirty="0" smtClean="0"/>
              <a:t>100° miało być jego własną temperaturą, niestety był chory i skala się „przesunęła”: 100° F oznaczało 37,8° C.</a:t>
            </a:r>
          </a:p>
          <a:p>
            <a:r>
              <a:rPr lang="pl-PL" sz="2300" dirty="0" smtClean="0">
                <a:solidFill>
                  <a:srgbClr val="006699"/>
                </a:solidFill>
              </a:rPr>
              <a:t>Celsjusz</a:t>
            </a:r>
            <a:r>
              <a:rPr lang="pl-PL" sz="2300" dirty="0" smtClean="0"/>
              <a:t>: w pierwotnej skali za 0° przyjął temperaturę wrzenia wody, a jako za 100° temperaturę jej zamarzania, co potem trzeba było odwracać…</a:t>
            </a:r>
          </a:p>
        </p:txBody>
      </p:sp>
      <p:pic>
        <p:nvPicPr>
          <p:cNvPr id="88066" name="Picture 2" descr="Znalezione obrazy dla zapytania skala kel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084" y="1318644"/>
            <a:ext cx="3237616" cy="3214454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09680" y="4016286"/>
            <a:ext cx="7149294" cy="3113618"/>
          </a:xfrm>
          <a:prstGeom prst="rect">
            <a:avLst/>
          </a:prstGeom>
        </p:spPr>
        <p:txBody>
          <a:bodyPr wrap="square" lIns="104085" tIns="52043" rIns="104085" bIns="52043">
            <a:spAutoFit/>
          </a:bodyPr>
          <a:lstStyle/>
          <a:p>
            <a:pPr eaLnBrk="0" hangingPunct="0"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300" dirty="0">
                <a:solidFill>
                  <a:srgbClr val="006699"/>
                </a:solidFill>
                <a:latin typeface="Calibri Light" pitchFamily="34" charset="0"/>
                <a:cs typeface="+mn-cs"/>
              </a:rPr>
              <a:t>Kelwin</a:t>
            </a:r>
            <a:r>
              <a:rPr lang="pl-PL" sz="2300" dirty="0">
                <a:latin typeface="Calibri Light" pitchFamily="34" charset="0"/>
                <a:cs typeface="+mn-cs"/>
              </a:rPr>
              <a:t>: jednostka temperatury równa 1/273,16 temperatury termodynamicznej punktu potrójnego wody. 0K oznacza </a:t>
            </a:r>
            <a:r>
              <a:rPr lang="pl-PL" sz="2300" dirty="0">
                <a:solidFill>
                  <a:srgbClr val="FF0000"/>
                </a:solidFill>
                <a:latin typeface="Calibri Light" pitchFamily="34" charset="0"/>
                <a:cs typeface="+mn-cs"/>
              </a:rPr>
              <a:t>najniższą teoretycznie możliwą temperaturę</a:t>
            </a:r>
            <a:r>
              <a:rPr lang="pl-PL" sz="2300" dirty="0">
                <a:latin typeface="Calibri Light" pitchFamily="34" charset="0"/>
                <a:cs typeface="+mn-cs"/>
              </a:rPr>
              <a:t>, jaką może mieć ciało. Jest to temperatura, w której (według fizyki klasycznej) ustały wszelkie drgania cząsteczek. </a:t>
            </a:r>
          </a:p>
          <a:p>
            <a:pPr eaLnBrk="0" hangingPunct="0">
              <a:spcBef>
                <a:spcPct val="50000"/>
              </a:spcBef>
              <a:buSzPct val="70000"/>
            </a:pPr>
            <a:r>
              <a:rPr lang="pl-PL" sz="2300" dirty="0">
                <a:latin typeface="Calibri Light" pitchFamily="34" charset="0"/>
                <a:cs typeface="+mn-cs"/>
              </a:rPr>
              <a:t>Temperatury tej nie da się jednak osiągnąć… a w każdym razie zmierzyć.</a:t>
            </a:r>
            <a:r>
              <a:rPr lang="pl-PL" sz="2100" dirty="0">
                <a:latin typeface="Arial" charset="0"/>
                <a:cs typeface="+mn-cs"/>
              </a:rPr>
              <a:t>  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871" y="4571671"/>
            <a:ext cx="3132841" cy="298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1379561" y="177821"/>
            <a:ext cx="8281987" cy="576263"/>
          </a:xfrm>
        </p:spPr>
        <p:txBody>
          <a:bodyPr/>
          <a:lstStyle/>
          <a:p>
            <a:r>
              <a:rPr lang="pl-PL" smtClean="0"/>
              <a:t>Industry 4.0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9538" y="1617663"/>
            <a:ext cx="8424862" cy="52562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pl-PL" dirty="0" smtClean="0"/>
              <a:t>Industry 4.0 to konieczność </a:t>
            </a:r>
            <a:r>
              <a:rPr lang="pl-PL" dirty="0" smtClean="0">
                <a:solidFill>
                  <a:srgbClr val="8A001A"/>
                </a:solidFill>
              </a:rPr>
              <a:t>analizy danych </a:t>
            </a:r>
            <a:r>
              <a:rPr lang="pl-PL" dirty="0" smtClean="0"/>
              <a:t>procesowych celem zapewnienia możliwości </a:t>
            </a:r>
            <a:r>
              <a:rPr lang="pl-PL" dirty="0" smtClean="0">
                <a:solidFill>
                  <a:srgbClr val="1D6132"/>
                </a:solidFill>
              </a:rPr>
              <a:t>podejmowania decyzji </a:t>
            </a:r>
            <a:r>
              <a:rPr lang="pl-PL" dirty="0" smtClean="0"/>
              <a:t>opartych na pewnej i precyzyjnej informacji. </a:t>
            </a:r>
          </a:p>
          <a:p>
            <a:pPr marL="0" indent="0">
              <a:buNone/>
              <a:defRPr/>
            </a:pPr>
            <a:r>
              <a:rPr lang="pl-PL" dirty="0" smtClean="0"/>
              <a:t>Wspieranie podejmowania decyzji zapewnione jest poprzez </a:t>
            </a:r>
            <a:r>
              <a:rPr lang="pl-PL" dirty="0" smtClean="0">
                <a:solidFill>
                  <a:srgbClr val="8A001A"/>
                </a:solidFill>
              </a:rPr>
              <a:t>modele</a:t>
            </a:r>
            <a:r>
              <a:rPr lang="pl-PL" i="1" dirty="0" smtClean="0">
                <a:solidFill>
                  <a:srgbClr val="8A001A"/>
                </a:solidFill>
              </a:rPr>
              <a:t> </a:t>
            </a:r>
            <a:r>
              <a:rPr lang="pl-PL" i="1" dirty="0" err="1" smtClean="0">
                <a:solidFill>
                  <a:srgbClr val="8A001A"/>
                </a:solidFill>
              </a:rPr>
              <a:t>data-driven</a:t>
            </a:r>
            <a:r>
              <a:rPr lang="pl-PL" dirty="0" smtClean="0"/>
              <a:t>, czyli modele budowane na podstawie danych poprzez eksplorację danych, narzędzi sztucznej inteligencji z obszaru uczenia maszynowego (</a:t>
            </a:r>
            <a:r>
              <a:rPr lang="en-US" i="1" dirty="0" smtClean="0"/>
              <a:t>machine learning</a:t>
            </a:r>
            <a:r>
              <a:rPr lang="pl-PL" dirty="0" smtClean="0"/>
              <a:t>).</a:t>
            </a:r>
          </a:p>
          <a:p>
            <a:pPr>
              <a:buFont typeface="Calibri" pitchFamily="34" charset="0"/>
              <a:buNone/>
              <a:defRPr/>
            </a:pPr>
            <a:endParaRPr lang="pl-PL" dirty="0" smtClean="0"/>
          </a:p>
          <a:p>
            <a:pPr marL="775216" lvl="1">
              <a:spcBef>
                <a:spcPts val="342"/>
              </a:spcBef>
              <a:spcAft>
                <a:spcPts val="342"/>
              </a:spcAft>
              <a:buClr>
                <a:srgbClr val="007E39"/>
              </a:buClr>
              <a:buSzPct val="120000"/>
              <a:buNone/>
              <a:defRPr/>
            </a:pPr>
            <a:r>
              <a:rPr lang="en-GB" altLang="pl-PL" i="1" dirty="0" smtClean="0">
                <a:solidFill>
                  <a:srgbClr val="8A001A"/>
                </a:solidFill>
              </a:rPr>
              <a:t>Big Data, data mining, machine learning, data science</a:t>
            </a:r>
            <a:endParaRPr lang="en-GB" altLang="pl-PL" dirty="0" smtClean="0">
              <a:solidFill>
                <a:srgbClr val="8A001A"/>
              </a:solidFill>
            </a:endParaRPr>
          </a:p>
          <a:p>
            <a:pPr marL="775216" lvl="1">
              <a:spcBef>
                <a:spcPts val="342"/>
              </a:spcBef>
              <a:spcAft>
                <a:spcPts val="342"/>
              </a:spcAft>
              <a:buClr>
                <a:srgbClr val="007E39"/>
              </a:buClr>
              <a:buSzPct val="120000"/>
              <a:buNone/>
              <a:defRPr/>
            </a:pPr>
            <a:r>
              <a:rPr lang="en-GB" altLang="pl-PL" i="1" dirty="0" smtClean="0">
                <a:solidFill>
                  <a:srgbClr val="1D6132"/>
                </a:solidFill>
              </a:rPr>
              <a:t>Internet of Things, smart sensors, cloud computing</a:t>
            </a:r>
            <a:endParaRPr lang="en-GB" altLang="pl-PL" dirty="0" smtClean="0">
              <a:solidFill>
                <a:srgbClr val="1D6132"/>
              </a:solidFill>
            </a:endParaRPr>
          </a:p>
          <a:p>
            <a:pPr marL="775216" lvl="1">
              <a:spcBef>
                <a:spcPts val="342"/>
              </a:spcBef>
              <a:spcAft>
                <a:spcPts val="342"/>
              </a:spcAft>
              <a:buClr>
                <a:srgbClr val="007E39"/>
              </a:buClr>
              <a:buSzPct val="120000"/>
              <a:buNone/>
              <a:defRPr/>
            </a:pPr>
            <a:r>
              <a:rPr lang="en-AU" i="1" dirty="0" smtClean="0"/>
              <a:t>virtual processes</a:t>
            </a:r>
            <a:r>
              <a:rPr lang="pl-PL" i="1" dirty="0" smtClean="0"/>
              <a:t>, </a:t>
            </a:r>
            <a:r>
              <a:rPr lang="en-GB" altLang="pl-PL" i="1" dirty="0" smtClean="0">
                <a:solidFill>
                  <a:schemeClr val="tx1"/>
                </a:solidFill>
              </a:rPr>
              <a:t>smart factory, smart manufacturing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Font typeface="Calibri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może być 5x cieplej?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227" y="1239313"/>
            <a:ext cx="9612630" cy="5871701"/>
          </a:xfrm>
        </p:spPr>
        <p:txBody>
          <a:bodyPr/>
          <a:lstStyle/>
          <a:p>
            <a:pPr marL="307196" indent="-307196">
              <a:buNone/>
            </a:pPr>
            <a:r>
              <a:rPr lang="pl-PL" sz="2800" dirty="0" smtClean="0">
                <a:solidFill>
                  <a:srgbClr val="006699"/>
                </a:solidFill>
              </a:rPr>
              <a:t>jeżeli </a:t>
            </a:r>
            <a:r>
              <a:rPr lang="pl-PL" sz="2800" dirty="0" smtClean="0">
                <a:solidFill>
                  <a:srgbClr val="FF0066"/>
                </a:solidFill>
                <a:latin typeface="AntPolt" pitchFamily="2" charset="-18"/>
              </a:rPr>
              <a:t>na polu </a:t>
            </a:r>
            <a:r>
              <a:rPr lang="pl-PL" sz="2800" dirty="0" smtClean="0">
                <a:solidFill>
                  <a:srgbClr val="006699"/>
                </a:solidFill>
              </a:rPr>
              <a:t>jest -5°C, a w pokoju +20°C</a:t>
            </a:r>
          </a:p>
          <a:p>
            <a:pPr marL="307196" indent="-307196">
              <a:spcBef>
                <a:spcPts val="0"/>
              </a:spcBef>
              <a:buNone/>
            </a:pPr>
            <a:r>
              <a:rPr lang="pl-PL" sz="2800" dirty="0" smtClean="0"/>
              <a:t>to za oknem jest o 25°C zimniej</a:t>
            </a:r>
          </a:p>
          <a:p>
            <a:pPr marL="307196" indent="-307196">
              <a:spcBef>
                <a:spcPts val="0"/>
              </a:spcBef>
              <a:buNone/>
            </a:pPr>
            <a:r>
              <a:rPr lang="pl-PL" sz="2800" dirty="0" smtClean="0"/>
              <a:t>ale czy w pokoju jest  5 razy cieplej?</a:t>
            </a:r>
          </a:p>
          <a:p>
            <a:pPr marL="307196" indent="-307196">
              <a:spcBef>
                <a:spcPts val="0"/>
              </a:spcBef>
              <a:buNone/>
            </a:pPr>
            <a:endParaRPr lang="pl-PL" sz="2800" dirty="0" smtClean="0"/>
          </a:p>
          <a:p>
            <a:pPr marL="307196" indent="-307196">
              <a:spcBef>
                <a:spcPts val="0"/>
              </a:spcBef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>
                <a:solidFill>
                  <a:srgbClr val="006699"/>
                </a:solidFill>
                <a:latin typeface="AntPolt" pitchFamily="2" charset="-18"/>
              </a:rPr>
              <a:t>Amerykanin</a:t>
            </a:r>
            <a:r>
              <a:rPr lang="pl-PL" sz="2800" dirty="0" smtClean="0">
                <a:solidFill>
                  <a:srgbClr val="006699"/>
                </a:solidFill>
              </a:rPr>
              <a:t> powie wtedy, że </a:t>
            </a:r>
            <a:br>
              <a:rPr lang="pl-PL" sz="2800" dirty="0" smtClean="0">
                <a:solidFill>
                  <a:srgbClr val="006699"/>
                </a:solidFill>
              </a:rPr>
            </a:br>
            <a:r>
              <a:rPr lang="pl-PL" sz="2800" dirty="0" smtClean="0">
                <a:solidFill>
                  <a:srgbClr val="006699"/>
                </a:solidFill>
              </a:rPr>
              <a:t>za oknem jest +23°F a w pokoju +77°F</a:t>
            </a:r>
          </a:p>
          <a:p>
            <a:pPr marL="307196" indent="-307196">
              <a:spcBef>
                <a:spcPts val="0"/>
              </a:spcBef>
              <a:buNone/>
            </a:pPr>
            <a:r>
              <a:rPr lang="pl-PL" sz="2800" dirty="0" smtClean="0"/>
              <a:t>czyli cieplej o 54°F. </a:t>
            </a:r>
          </a:p>
          <a:p>
            <a:pPr marL="307196" indent="-307196">
              <a:spcBef>
                <a:spcPts val="0"/>
              </a:spcBef>
              <a:buNone/>
            </a:pPr>
            <a:r>
              <a:rPr lang="pl-PL" sz="2800" dirty="0" smtClean="0"/>
              <a:t>23 nie jest 5 razy mniejsze od 77.</a:t>
            </a:r>
          </a:p>
          <a:p>
            <a:pPr marL="307196" indent="-307196">
              <a:spcBef>
                <a:spcPts val="0"/>
              </a:spcBef>
              <a:buNone/>
            </a:pPr>
            <a:r>
              <a:rPr lang="pl-PL" sz="2800" dirty="0" smtClean="0"/>
              <a:t>przypadek? …nie sądzę.</a:t>
            </a:r>
          </a:p>
          <a:p>
            <a:pPr marL="307196" indent="-307196">
              <a:spcBef>
                <a:spcPts val="0"/>
              </a:spcBef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>
                <a:solidFill>
                  <a:srgbClr val="FF0000"/>
                </a:solidFill>
              </a:rPr>
              <a:t>― to skala przedziałowa!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93186" name="Picture 2" descr="http://www.biecek.pl/Eseje/grafika/warsztat/skale/po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0873" y="3698908"/>
            <a:ext cx="3259839" cy="230893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929115" y="5999831"/>
            <a:ext cx="4751585" cy="1397764"/>
          </a:xfrm>
          <a:prstGeom prst="rect">
            <a:avLst/>
          </a:prstGeom>
        </p:spPr>
        <p:txBody>
          <a:bodyPr wrap="square" lIns="104085" tIns="52043" rIns="104085" bIns="52043">
            <a:spAutoFit/>
          </a:bodyPr>
          <a:lstStyle/>
          <a:p>
            <a:r>
              <a:rPr lang="pl-PL" sz="2100" dirty="0">
                <a:latin typeface="AntPolt" pitchFamily="2" charset="-18"/>
                <a:cs typeface="+mn-cs"/>
              </a:rPr>
              <a:t>Miejsce na podium to z kolei przykład </a:t>
            </a:r>
            <a:r>
              <a:rPr lang="pl-PL" sz="2100" dirty="0">
                <a:solidFill>
                  <a:srgbClr val="006699"/>
                </a:solidFill>
                <a:latin typeface="AntPolt" pitchFamily="2" charset="-18"/>
                <a:cs typeface="+mn-cs"/>
              </a:rPr>
              <a:t>skali porządkowej</a:t>
            </a:r>
            <a:r>
              <a:rPr lang="pl-PL" sz="2100" dirty="0">
                <a:latin typeface="AntPolt" pitchFamily="2" charset="-18"/>
                <a:cs typeface="+mn-cs"/>
              </a:rPr>
              <a:t>. </a:t>
            </a:r>
          </a:p>
          <a:p>
            <a:r>
              <a:rPr lang="pl-PL" sz="2100" dirty="0">
                <a:latin typeface="AntPolt" pitchFamily="2" charset="-18"/>
                <a:cs typeface="+mn-cs"/>
              </a:rPr>
              <a:t>Jak ocenić ile razy złoty medal jest więcej wart niż srebrny?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stosunkowa (ilorazowa)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680" y="1397608"/>
            <a:ext cx="10261340" cy="5634140"/>
          </a:xfrm>
        </p:spPr>
        <p:txBody>
          <a:bodyPr/>
          <a:lstStyle/>
          <a:p>
            <a:r>
              <a:rPr lang="pl-PL" dirty="0" smtClean="0"/>
              <a:t>na </a:t>
            </a:r>
            <a:r>
              <a:rPr lang="pl-PL" dirty="0" smtClean="0">
                <a:solidFill>
                  <a:srgbClr val="006699"/>
                </a:solidFill>
                <a:latin typeface="AntPolt" pitchFamily="2" charset="-18"/>
              </a:rPr>
              <a:t>skali stosunkowej (ilorazowej) </a:t>
            </a:r>
            <a:r>
              <a:rPr lang="pl-PL" dirty="0" smtClean="0">
                <a:latin typeface="AntPolt" pitchFamily="2" charset="-18"/>
              </a:rPr>
              <a:t/>
            </a:r>
            <a:br>
              <a:rPr lang="pl-PL" dirty="0" smtClean="0">
                <a:latin typeface="AntPolt" pitchFamily="2" charset="-18"/>
              </a:rPr>
            </a:br>
            <a:r>
              <a:rPr lang="pl-PL" dirty="0" smtClean="0">
                <a:solidFill>
                  <a:srgbClr val="FF0000"/>
                </a:solidFill>
              </a:rPr>
              <a:t>wolno</a:t>
            </a:r>
            <a:r>
              <a:rPr lang="pl-PL" dirty="0" smtClean="0"/>
              <a:t> dokonywać operacji matematycznych, </a:t>
            </a:r>
            <a:br>
              <a:rPr lang="pl-PL" dirty="0" smtClean="0"/>
            </a:br>
            <a:r>
              <a:rPr lang="pl-PL" sz="2700" dirty="0" smtClean="0"/>
              <a:t>tzn. bezpiecznie można stwierdzić, że np. dwa kilogramy cukru są dwa razy cięższe od jednego kilograma, a trzymetrowa deska jest trzy razy dłuższa niż deska o długości jednego metra</a:t>
            </a:r>
          </a:p>
          <a:p>
            <a:r>
              <a:rPr lang="pl-PL" dirty="0" smtClean="0"/>
              <a:t>wynika to z obecności </a:t>
            </a:r>
            <a:r>
              <a:rPr lang="pl-PL" dirty="0" smtClean="0">
                <a:solidFill>
                  <a:srgbClr val="006699"/>
                </a:solidFill>
                <a:latin typeface="AntPolt" pitchFamily="2" charset="-18"/>
              </a:rPr>
              <a:t>absolutnego zera</a:t>
            </a:r>
            <a:br>
              <a:rPr lang="pl-PL" dirty="0" smtClean="0">
                <a:solidFill>
                  <a:srgbClr val="006699"/>
                </a:solidFill>
                <a:latin typeface="AntPolt" pitchFamily="2" charset="-18"/>
              </a:rPr>
            </a:br>
            <a:r>
              <a:rPr lang="pl-PL" dirty="0" smtClean="0"/>
              <a:t>(gdyby cukru było 0 kg to znaczy, że nie byłoby go wcale)</a:t>
            </a:r>
          </a:p>
          <a:p>
            <a:r>
              <a:rPr lang="pl-PL" sz="2700" dirty="0" smtClean="0"/>
              <a:t>Przy użyciu skali stosunkowej (ilorazowej) możliwe jest podanie rozkładu częstości zmiennej, obliczenie m.in. dominanty, mediany, średniej, odchylenia standardowego i wariancji.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próbkowanie (</a:t>
            </a:r>
            <a:r>
              <a:rPr lang="pl-PL" i="1" dirty="0" err="1" smtClean="0"/>
              <a:t>sampling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chcemy wnioskować o populacji na podstawie danych…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badania pełne </a:t>
            </a:r>
            <a:r>
              <a:rPr lang="pl-PL" dirty="0" smtClean="0"/>
              <a:t>obejmują wszystkie elementy populacji</a:t>
            </a:r>
          </a:p>
          <a:p>
            <a:r>
              <a:rPr lang="pl-PL" dirty="0" smtClean="0"/>
              <a:t>ale często danych dotyczących całej populacji jest… </a:t>
            </a:r>
          </a:p>
          <a:p>
            <a:pPr marL="1135208" lvl="1" indent="-520605">
              <a:buFont typeface="+mj-lt"/>
              <a:buAutoNum type="alphaLcParenR"/>
            </a:pPr>
            <a:r>
              <a:rPr lang="pl-PL" sz="2300" dirty="0" smtClean="0"/>
              <a:t>za dużo (czasem nieskończenie)</a:t>
            </a:r>
          </a:p>
          <a:p>
            <a:pPr marL="1135208" lvl="1" indent="-520605">
              <a:buFont typeface="+mj-lt"/>
              <a:buAutoNum type="alphaLcParenR"/>
            </a:pPr>
            <a:r>
              <a:rPr lang="pl-PL" sz="2300" dirty="0" smtClean="0"/>
              <a:t>nie da się ich zgromadzić, bo jest to niemożliwe lub bardzo trudne, lub za drogie</a:t>
            </a:r>
          </a:p>
          <a:p>
            <a:pPr marL="1135208" lvl="1" indent="-520605">
              <a:buFont typeface="+mj-lt"/>
              <a:buAutoNum type="alphaLcParenR"/>
            </a:pPr>
            <a:r>
              <a:rPr lang="pl-PL" sz="2300" dirty="0" smtClean="0"/>
              <a:t>badania niszczące (np. kontrola jakości)</a:t>
            </a:r>
          </a:p>
          <a:p>
            <a:pPr marL="298265" lvl="1" indent="-298265">
              <a:buSzPct val="70000"/>
              <a:buFont typeface="Calibri Light" pitchFamily="34" charset="0"/>
              <a:buChar char="°"/>
            </a:pPr>
            <a:r>
              <a:rPr lang="pl-PL" dirty="0" smtClean="0"/>
              <a:t>pomiary mogą być kosztowne, więc im mniej ich wykonamy, tym lepiej (</a:t>
            </a:r>
            <a:r>
              <a:rPr lang="pl-PL" sz="2300" dirty="0" smtClean="0"/>
              <a:t>z ekonomicznego punktu widzenia</a:t>
            </a:r>
            <a:r>
              <a:rPr lang="pl-PL" dirty="0" smtClean="0"/>
              <a:t>)</a:t>
            </a:r>
          </a:p>
          <a:p>
            <a:pPr marL="298265" lvl="1" indent="-298265">
              <a:buSzPct val="70000"/>
              <a:buFont typeface="Calibri Light" pitchFamily="34" charset="0"/>
              <a:buChar char="°"/>
            </a:pPr>
            <a:r>
              <a:rPr lang="pl-PL" dirty="0" smtClean="0"/>
              <a:t>dlatego stosujemy </a:t>
            </a:r>
            <a:r>
              <a:rPr lang="pl-PL" dirty="0" smtClean="0">
                <a:solidFill>
                  <a:srgbClr val="006699"/>
                </a:solidFill>
                <a:latin typeface="AntPolt" pitchFamily="2" charset="-18"/>
              </a:rPr>
              <a:t>losowy dobór próby </a:t>
            </a:r>
            <a:r>
              <a:rPr lang="pl-PL" dirty="0" smtClean="0"/>
              <a:t>― istnieje możliwość </a:t>
            </a:r>
            <a:r>
              <a:rPr lang="pl-PL" dirty="0" smtClean="0">
                <a:solidFill>
                  <a:srgbClr val="006699"/>
                </a:solidFill>
              </a:rPr>
              <a:t>ustalenia prawdopodobieństwa </a:t>
            </a:r>
            <a:r>
              <a:rPr lang="pl-PL" dirty="0" smtClean="0"/>
              <a:t>znalezienia się w próbie dla każdego zespołu elementów populacji </a:t>
            </a:r>
          </a:p>
          <a:p>
            <a:pPr marL="298265" lvl="1" indent="-298265">
              <a:buSzPct val="70000"/>
              <a:buFont typeface="Calibri Light" pitchFamily="34" charset="0"/>
              <a:buChar char="°"/>
            </a:pP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błąd systematyczny (</a:t>
            </a:r>
            <a:r>
              <a:rPr lang="pl-PL" i="1" dirty="0" err="1" smtClean="0"/>
              <a:t>bias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7782" y="1113954"/>
            <a:ext cx="10177230" cy="5634140"/>
          </a:xfrm>
        </p:spPr>
        <p:txBody>
          <a:bodyPr/>
          <a:lstStyle/>
          <a:p>
            <a:r>
              <a:rPr lang="pl-PL" sz="3200" dirty="0" smtClean="0"/>
              <a:t>odpowiednie losowanie pozwala uniknąć błędu </a:t>
            </a:r>
            <a:r>
              <a:rPr lang="pl-PL" sz="2800" dirty="0" smtClean="0"/>
              <a:t>systematycznego</a:t>
            </a:r>
            <a:r>
              <a:rPr lang="pl-PL" sz="3200" dirty="0" smtClean="0"/>
              <a:t> (</a:t>
            </a:r>
            <a:r>
              <a:rPr lang="pl-PL" sz="3200" i="1" dirty="0" smtClean="0"/>
              <a:t>ang. </a:t>
            </a:r>
            <a:r>
              <a:rPr lang="pl-PL" sz="3200" i="1" dirty="0" err="1" smtClean="0"/>
              <a:t>bias</a:t>
            </a:r>
            <a:r>
              <a:rPr lang="pl-PL" sz="3200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928" y="2350091"/>
            <a:ext cx="60969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77900" y="2777555"/>
            <a:ext cx="3700811" cy="2759712"/>
          </a:xfrm>
          <a:prstGeom prst="rect">
            <a:avLst/>
          </a:prstGeom>
        </p:spPr>
        <p:txBody>
          <a:bodyPr wrap="square" lIns="104121" tIns="52061" rIns="104121" bIns="52061">
            <a:spAutoFit/>
          </a:bodyPr>
          <a:lstStyle/>
          <a:p>
            <a:pPr marL="298265" indent="-298265" eaLnBrk="0" hangingPunct="0">
              <a:spcBef>
                <a:spcPct val="50000"/>
              </a:spcBef>
              <a:buSzPct val="70000"/>
              <a:buFont typeface="Calibri Light" pitchFamily="34" charset="0"/>
              <a:buChar char="°"/>
            </a:pPr>
            <a:r>
              <a:rPr lang="pl-PL" sz="2300" i="1" dirty="0" err="1">
                <a:solidFill>
                  <a:srgbClr val="006699"/>
                </a:solidFill>
                <a:latin typeface="Calibri Light" pitchFamily="34" charset="0"/>
                <a:cs typeface="+mn-cs"/>
              </a:rPr>
              <a:t>bias</a:t>
            </a:r>
            <a:r>
              <a:rPr lang="pl-PL" sz="2300" dirty="0">
                <a:latin typeface="Calibri Light" pitchFamily="34" charset="0"/>
                <a:cs typeface="+mn-cs"/>
              </a:rPr>
              <a:t> może pojawić się na skutek wykonywania </a:t>
            </a:r>
            <a:r>
              <a:rPr lang="pl-PL" sz="2300" dirty="0">
                <a:solidFill>
                  <a:srgbClr val="006699"/>
                </a:solidFill>
                <a:latin typeface="Calibri Light" pitchFamily="34" charset="0"/>
                <a:cs typeface="+mn-cs"/>
              </a:rPr>
              <a:t>pomiarów w warunkach innych</a:t>
            </a:r>
            <a:r>
              <a:rPr lang="pl-PL" sz="2300" dirty="0">
                <a:latin typeface="Calibri Light" pitchFamily="34" charset="0"/>
                <a:cs typeface="+mn-cs"/>
              </a:rPr>
              <a:t> od rzeczywistych</a:t>
            </a:r>
          </a:p>
          <a:p>
            <a:pPr marL="298265" indent="-298265" eaLnBrk="0" hangingPunct="0">
              <a:spcBef>
                <a:spcPct val="50000"/>
              </a:spcBef>
              <a:buSzPct val="70000"/>
              <a:buFont typeface="Calibri Light" pitchFamily="34" charset="0"/>
              <a:buChar char="°"/>
            </a:pPr>
            <a:r>
              <a:rPr lang="pl-PL" sz="2300" dirty="0">
                <a:latin typeface="Calibri Light" pitchFamily="34" charset="0"/>
                <a:cs typeface="+mn-cs"/>
              </a:rPr>
              <a:t>można je wykryć stosując </a:t>
            </a:r>
            <a:r>
              <a:rPr lang="pl-PL" sz="2300" dirty="0">
                <a:solidFill>
                  <a:srgbClr val="006699"/>
                </a:solidFill>
                <a:latin typeface="Calibri Light" pitchFamily="34" charset="0"/>
                <a:cs typeface="+mn-cs"/>
              </a:rPr>
              <a:t>niezależne metody pomiaru</a:t>
            </a:r>
          </a:p>
        </p:txBody>
      </p:sp>
      <p:sp>
        <p:nvSpPr>
          <p:cNvPr id="7" name="Prostokąt 6"/>
          <p:cNvSpPr/>
          <p:nvPr/>
        </p:nvSpPr>
        <p:spPr>
          <a:xfrm>
            <a:off x="169534" y="6032439"/>
            <a:ext cx="10302801" cy="1136190"/>
          </a:xfrm>
          <a:prstGeom prst="rect">
            <a:avLst/>
          </a:prstGeom>
        </p:spPr>
        <p:txBody>
          <a:bodyPr wrap="square" lIns="104121" tIns="52061" rIns="104121" bIns="52061">
            <a:spAutoFit/>
          </a:bodyPr>
          <a:lstStyle/>
          <a:p>
            <a:pPr marL="298265" indent="-298265" eaLnBrk="0" hangingPunct="0">
              <a:spcBef>
                <a:spcPts val="0"/>
              </a:spcBef>
              <a:buSzPct val="70000"/>
            </a:pPr>
            <a:r>
              <a:rPr lang="pl-PL" sz="2100" dirty="0">
                <a:latin typeface="Calibri Light" pitchFamily="34" charset="0"/>
                <a:cs typeface="+mn-cs"/>
              </a:rPr>
              <a:t>inne MOŻLIWE PRZYCZYNY</a:t>
            </a:r>
          </a:p>
          <a:p>
            <a:pPr marL="298265" indent="-298265" eaLnBrk="0" hangingPunct="0">
              <a:spcBef>
                <a:spcPts val="0"/>
              </a:spcBef>
              <a:buSzPct val="70000"/>
              <a:buFont typeface="Calibri Light" pitchFamily="34" charset="0"/>
              <a:buChar char="°"/>
            </a:pPr>
            <a:r>
              <a:rPr lang="pl-PL" sz="2300" dirty="0">
                <a:latin typeface="Calibri Light" pitchFamily="34" charset="0"/>
                <a:cs typeface="+mn-cs"/>
              </a:rPr>
              <a:t>zmiany obiektu badanego po dołączeniu do urządzenia lub układu pomiarowego</a:t>
            </a:r>
          </a:p>
          <a:p>
            <a:pPr marL="298265" indent="-298265" eaLnBrk="0" hangingPunct="0">
              <a:spcBef>
                <a:spcPts val="0"/>
              </a:spcBef>
              <a:buSzPct val="70000"/>
              <a:buFont typeface="Calibri Light" pitchFamily="34" charset="0"/>
              <a:buChar char="°"/>
            </a:pPr>
            <a:r>
              <a:rPr lang="pl-PL" sz="2300" dirty="0">
                <a:latin typeface="Calibri Light" pitchFamily="34" charset="0"/>
                <a:cs typeface="+mn-cs"/>
              </a:rPr>
              <a:t>wpływ otoczenia na stanowisko pomiarowe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539" y="0"/>
            <a:ext cx="7906626" cy="1080617"/>
          </a:xfrm>
        </p:spPr>
        <p:txBody>
          <a:bodyPr/>
          <a:lstStyle/>
          <a:p>
            <a:r>
              <a:rPr lang="pl-PL" dirty="0"/>
              <a:t>Wybór próby reprezentatywnej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77899" y="1159959"/>
            <a:ext cx="9612630" cy="6030003"/>
          </a:xfrm>
        </p:spPr>
        <p:txBody>
          <a:bodyPr>
            <a:normAutofit/>
          </a:bodyPr>
          <a:lstStyle/>
          <a:p>
            <a:pPr marL="516753" indent="-260184">
              <a:lnSpc>
                <a:spcPct val="90000"/>
              </a:lnSpc>
              <a:buFont typeface="Arial" pitchFamily="34" charset="0"/>
              <a:buChar char="•"/>
            </a:pPr>
            <a:r>
              <a:rPr lang="pl-PL" sz="2700" dirty="0"/>
              <a:t>Od próby wymaga się </a:t>
            </a:r>
            <a:r>
              <a:rPr lang="pl-PL" sz="2700" dirty="0">
                <a:solidFill>
                  <a:srgbClr val="006699"/>
                </a:solidFill>
              </a:rPr>
              <a:t>reprezentatywności</a:t>
            </a:r>
            <a:r>
              <a:rPr lang="pl-PL" sz="2700" dirty="0"/>
              <a:t>, czyli aby z przyjętą dokładnością opisywała strukturę badanej populacji.</a:t>
            </a:r>
          </a:p>
          <a:p>
            <a:pPr marL="516753" indent="-260184">
              <a:lnSpc>
                <a:spcPct val="90000"/>
              </a:lnSpc>
              <a:buFont typeface="Arial" pitchFamily="34" charset="0"/>
              <a:buChar char="•"/>
            </a:pPr>
            <a:r>
              <a:rPr lang="pl-PL" sz="2700" dirty="0" smtClean="0"/>
              <a:t>O </a:t>
            </a:r>
            <a:r>
              <a:rPr lang="pl-PL" sz="2700" dirty="0"/>
              <a:t>reprezentatywności decydują dwa czynniki: </a:t>
            </a:r>
          </a:p>
          <a:p>
            <a:pPr marL="1456304" lvl="1" indent="-260184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/>
              <a:t>Liczebność (n)</a:t>
            </a:r>
          </a:p>
          <a:p>
            <a:pPr marL="1456304" lvl="1" indent="-260184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/>
              <a:t>Sposób doboru grupy	</a:t>
            </a:r>
          </a:p>
          <a:p>
            <a:pPr marL="1918854" lvl="4">
              <a:lnSpc>
                <a:spcPct val="90000"/>
              </a:lnSpc>
            </a:pPr>
            <a:r>
              <a:rPr lang="pl-PL" sz="2300" dirty="0"/>
              <a:t>Wybór </a:t>
            </a:r>
            <a:r>
              <a:rPr lang="pl-PL" sz="2300" dirty="0" smtClean="0"/>
              <a:t>celowy: </a:t>
            </a:r>
            <a:r>
              <a:rPr lang="pl-PL" sz="2300" dirty="0"/>
              <a:t>o przynależności do grupy decyduje badacz, stopień reprezentatywności zależy wyłącznie od jakości selekcji</a:t>
            </a:r>
          </a:p>
          <a:p>
            <a:pPr marL="1918854" lvl="4">
              <a:lnSpc>
                <a:spcPct val="90000"/>
              </a:lnSpc>
            </a:pPr>
            <a:r>
              <a:rPr lang="pl-PL" sz="2300" dirty="0"/>
              <a:t>Wybór </a:t>
            </a:r>
            <a:r>
              <a:rPr lang="pl-PL" sz="2300" dirty="0" smtClean="0"/>
              <a:t>losowy: </a:t>
            </a:r>
            <a:r>
              <a:rPr lang="pl-PL" sz="2300" dirty="0"/>
              <a:t>każdy element populacji ma jednakową szansę znalezienia się w próbie z takim samym prawdopodobieństwem, stopień reprezentatywności rośnie wraz ze wzrostem liczebności grupy.</a:t>
            </a:r>
          </a:p>
          <a:p>
            <a:pPr marL="1918854" lvl="4">
              <a:lnSpc>
                <a:spcPct val="90000"/>
              </a:lnSpc>
            </a:pPr>
            <a:r>
              <a:rPr lang="pl-PL" sz="2300" dirty="0"/>
              <a:t>Stosowane są dwie techniki losowania:</a:t>
            </a:r>
          </a:p>
          <a:p>
            <a:pPr marL="2495231" lvl="6">
              <a:lnSpc>
                <a:spcPct val="90000"/>
              </a:lnSpc>
            </a:pPr>
            <a:r>
              <a:rPr lang="pl-PL" dirty="0"/>
              <a:t>Losowanie niezależne (zwrotne) </a:t>
            </a:r>
          </a:p>
          <a:p>
            <a:pPr marL="2495231" lvl="6">
              <a:lnSpc>
                <a:spcPct val="90000"/>
              </a:lnSpc>
            </a:pPr>
            <a:r>
              <a:rPr lang="pl-PL" dirty="0"/>
              <a:t>Losowanie zależne (bezzwrotne)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994" y="13"/>
            <a:ext cx="8872768" cy="1037269"/>
          </a:xfrm>
        </p:spPr>
        <p:txBody>
          <a:bodyPr/>
          <a:lstStyle/>
          <a:p>
            <a:r>
              <a:rPr lang="pl-PL" dirty="0"/>
              <a:t>O źródłach błędów w badaniach statystycznych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2008" y="1239301"/>
            <a:ext cx="9523624" cy="5633293"/>
          </a:xfrm>
        </p:spPr>
        <p:txBody>
          <a:bodyPr/>
          <a:lstStyle/>
          <a:p>
            <a:pPr marL="867278" indent="-867278">
              <a:buNone/>
            </a:pPr>
            <a:r>
              <a:rPr lang="pl-PL" dirty="0" smtClean="0"/>
              <a:t>	Badania </a:t>
            </a:r>
            <a:r>
              <a:rPr lang="pl-PL" dirty="0"/>
              <a:t>zawsze obciążone są błędami, zarówno pełne jak i częściowe, związanymi z: </a:t>
            </a:r>
          </a:p>
          <a:p>
            <a:pPr marL="1806828" lvl="1" indent="-867278">
              <a:buFont typeface="Arial" pitchFamily="34" charset="0"/>
              <a:buChar char="•"/>
            </a:pPr>
            <a:r>
              <a:rPr lang="pl-PL" sz="3200" dirty="0"/>
              <a:t>organizacją eksperymentu, </a:t>
            </a:r>
          </a:p>
          <a:p>
            <a:pPr marL="1806828" lvl="1" indent="-867278">
              <a:buFont typeface="Arial" pitchFamily="34" charset="0"/>
              <a:buChar char="•"/>
            </a:pPr>
            <a:r>
              <a:rPr lang="pl-PL" sz="3200" dirty="0"/>
              <a:t>niedokładnością pomiarową, </a:t>
            </a:r>
          </a:p>
          <a:p>
            <a:pPr marL="1806828" lvl="1" indent="-867278">
              <a:buFont typeface="Arial" pitchFamily="34" charset="0"/>
              <a:buChar char="•"/>
            </a:pPr>
            <a:r>
              <a:rPr lang="pl-PL" sz="3200" dirty="0"/>
              <a:t>przetwarzaniem wyników, </a:t>
            </a:r>
          </a:p>
          <a:p>
            <a:pPr marL="1806828" lvl="1" indent="-867278">
              <a:buFont typeface="Arial" pitchFamily="34" charset="0"/>
              <a:buChar char="•"/>
            </a:pPr>
            <a:r>
              <a:rPr lang="pl-PL" sz="3200" dirty="0"/>
              <a:t>w badaniach częściowych z niedokładnością odwzorowania struktury populacji w strukturę próbki</a:t>
            </a:r>
          </a:p>
          <a:p>
            <a:pPr marL="867278" indent="-867278"/>
            <a:endParaRPr lang="pl-P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podstawy statystyki opisowej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najważniejsze charakterystyki: </a:t>
            </a:r>
          </a:p>
          <a:p>
            <a:pPr lvl="1"/>
            <a:r>
              <a:rPr lang="pl-PL" sz="2800" dirty="0" smtClean="0">
                <a:solidFill>
                  <a:srgbClr val="006699"/>
                </a:solidFill>
              </a:rPr>
              <a:t>średnia</a:t>
            </a:r>
            <a:r>
              <a:rPr lang="pl-PL" sz="2800" dirty="0" smtClean="0"/>
              <a:t> i </a:t>
            </a:r>
            <a:r>
              <a:rPr lang="pl-PL" sz="2800" dirty="0" smtClean="0">
                <a:solidFill>
                  <a:srgbClr val="FF0000"/>
                </a:solidFill>
              </a:rPr>
              <a:t>mediana</a:t>
            </a:r>
            <a:r>
              <a:rPr lang="pl-PL" sz="2800" dirty="0" smtClean="0"/>
              <a:t> (</a:t>
            </a:r>
            <a:r>
              <a:rPr lang="pl-PL" sz="2800" i="1" dirty="0" err="1" smtClean="0"/>
              <a:t>mean</a:t>
            </a:r>
            <a:r>
              <a:rPr lang="pl-PL" sz="2800" i="1" dirty="0" smtClean="0"/>
              <a:t> and median</a:t>
            </a:r>
            <a:r>
              <a:rPr lang="pl-PL" sz="2800" dirty="0" smtClean="0"/>
              <a:t>) – </a:t>
            </a:r>
            <a:r>
              <a:rPr lang="pl-PL" sz="2800" dirty="0" smtClean="0">
                <a:latin typeface="AntPolt" pitchFamily="2" charset="-18"/>
              </a:rPr>
              <a:t>miary położenia</a:t>
            </a:r>
          </a:p>
          <a:p>
            <a:pPr lvl="1"/>
            <a:r>
              <a:rPr lang="pl-PL" sz="2800" dirty="0" smtClean="0">
                <a:solidFill>
                  <a:srgbClr val="00B050"/>
                </a:solidFill>
              </a:rPr>
              <a:t>odchylenie standardowe </a:t>
            </a:r>
            <a:r>
              <a:rPr lang="pl-PL" sz="2800" dirty="0" smtClean="0"/>
              <a:t>i </a:t>
            </a:r>
            <a:r>
              <a:rPr lang="pl-PL" sz="2800" dirty="0" smtClean="0">
                <a:solidFill>
                  <a:srgbClr val="00B050"/>
                </a:solidFill>
              </a:rPr>
              <a:t>wariancja</a:t>
            </a:r>
            <a:r>
              <a:rPr lang="pl-PL" sz="2800" dirty="0" smtClean="0"/>
              <a:t> – </a:t>
            </a:r>
            <a:r>
              <a:rPr lang="pl-PL" sz="2800" dirty="0" smtClean="0">
                <a:latin typeface="AntPolt" pitchFamily="2" charset="-18"/>
              </a:rPr>
              <a:t>miary rozproszenia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mediana</a:t>
            </a:r>
            <a:r>
              <a:rPr lang="pl-PL" sz="2800" dirty="0" smtClean="0"/>
              <a:t>: wartość środkowa w szeregu uporządkowanym</a:t>
            </a:r>
            <a:br>
              <a:rPr lang="pl-PL" sz="2800" dirty="0" smtClean="0"/>
            </a:br>
            <a:r>
              <a:rPr lang="pl-PL" sz="2800" dirty="0" smtClean="0"/>
              <a:t>				</a:t>
            </a:r>
            <a:r>
              <a:rPr lang="pl-PL" sz="2400" dirty="0" smtClean="0"/>
              <a:t>dla zbioru {1,5,99}, mediana wynosi 5 </a:t>
            </a:r>
            <a:endParaRPr lang="pl-PL" sz="2800" dirty="0" smtClean="0"/>
          </a:p>
          <a:p>
            <a:r>
              <a:rPr lang="pl-PL" sz="2800" dirty="0" smtClean="0"/>
              <a:t>jeśli w szeregu jest parzysta liczba obserwacji, mediana to średnia z dwóch środkowych</a:t>
            </a:r>
            <a:br>
              <a:rPr lang="pl-PL" sz="2800" dirty="0" smtClean="0"/>
            </a:br>
            <a:r>
              <a:rPr lang="pl-PL" sz="2800" dirty="0" smtClean="0"/>
              <a:t>		</a:t>
            </a:r>
            <a:r>
              <a:rPr lang="pl-PL" sz="2400" dirty="0" smtClean="0"/>
              <a:t>np. dla zbioru: {2,5,8,10}, mediana wynosi (5 + 8) / 2 = 6,5</a:t>
            </a:r>
            <a:endParaRPr lang="pl-PL" sz="2800" dirty="0" smtClean="0"/>
          </a:p>
          <a:p>
            <a:r>
              <a:rPr lang="pl-PL" sz="2800" dirty="0" smtClean="0"/>
              <a:t>mediana dzieli zbiorowość na pół (</a:t>
            </a:r>
            <a:r>
              <a:rPr lang="pl-PL" sz="2800" dirty="0" smtClean="0">
                <a:solidFill>
                  <a:srgbClr val="FF0000"/>
                </a:solidFill>
              </a:rPr>
              <a:t>drugi kwartyl</a:t>
            </a:r>
            <a:r>
              <a:rPr lang="pl-PL" sz="2800" dirty="0" smtClean="0"/>
              <a:t>)</a:t>
            </a:r>
          </a:p>
          <a:p>
            <a:r>
              <a:rPr lang="pl-PL" sz="2800" dirty="0" smtClean="0"/>
              <a:t>jeśli średnia równa jest medianie, rozkład jest </a:t>
            </a:r>
            <a:r>
              <a:rPr lang="pl-PL" sz="2800" dirty="0" smtClean="0">
                <a:solidFill>
                  <a:srgbClr val="FF0000"/>
                </a:solidFill>
              </a:rPr>
              <a:t>symetryczny</a:t>
            </a:r>
            <a:r>
              <a:rPr lang="pl-PL" sz="2800" dirty="0" smtClean="0"/>
              <a:t> </a:t>
            </a:r>
            <a:endParaRPr lang="pl-PL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050782" y="287199"/>
            <a:ext cx="8746677" cy="634955"/>
          </a:xfrm>
        </p:spPr>
        <p:txBody>
          <a:bodyPr/>
          <a:lstStyle/>
          <a:p>
            <a:pPr lvl="0"/>
            <a:r>
              <a:rPr lang="pl-PL" dirty="0" smtClean="0"/>
              <a:t>sposób oceny poziomu wymagań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98" y="1397989"/>
            <a:ext cx="10011303" cy="266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aśnienie prostokątne 9"/>
          <p:cNvSpPr/>
          <p:nvPr/>
        </p:nvSpPr>
        <p:spPr>
          <a:xfrm>
            <a:off x="462008" y="4730356"/>
            <a:ext cx="2607390" cy="1031448"/>
          </a:xfrm>
          <a:prstGeom prst="wedgeRectCallout">
            <a:avLst>
              <a:gd name="adj1" fmla="val 5825"/>
              <a:gd name="adj2" fmla="val -112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1" tIns="52061" rIns="104121" bIns="52061" rtlCol="0" anchor="ctr"/>
          <a:lstStyle/>
          <a:p>
            <a:pPr algn="ctr" eaLnBrk="0" hangingPunct="0">
              <a:spcBef>
                <a:spcPct val="50000"/>
              </a:spcBef>
              <a:buSzPct val="70000"/>
            </a:pPr>
            <a:r>
              <a:rPr lang="pl-PL" sz="2100" dirty="0">
                <a:solidFill>
                  <a:srgbClr val="000000"/>
                </a:solidFill>
                <a:latin typeface="AntPolt" pitchFamily="2" charset="-18"/>
              </a:rPr>
              <a:t>wymagania i prowadzący </a:t>
            </a:r>
            <a:br>
              <a:rPr lang="pl-PL" sz="2100" dirty="0">
                <a:solidFill>
                  <a:srgbClr val="000000"/>
                </a:solidFill>
                <a:latin typeface="AntPolt" pitchFamily="2" charset="-18"/>
              </a:rPr>
            </a:br>
            <a:r>
              <a:rPr lang="pl-PL" sz="2100" dirty="0">
                <a:solidFill>
                  <a:srgbClr val="000000"/>
                </a:solidFill>
                <a:latin typeface="AntPolt" pitchFamily="2" charset="-18"/>
              </a:rPr>
              <a:t>OK</a:t>
            </a:r>
          </a:p>
        </p:txBody>
      </p:sp>
      <p:sp>
        <p:nvSpPr>
          <p:cNvPr id="11" name="Objaśnienie prostokątne 10"/>
          <p:cNvSpPr/>
          <p:nvPr/>
        </p:nvSpPr>
        <p:spPr>
          <a:xfrm>
            <a:off x="3826382" y="4730356"/>
            <a:ext cx="2607390" cy="1031448"/>
          </a:xfrm>
          <a:prstGeom prst="wedgeRectCallout">
            <a:avLst>
              <a:gd name="adj1" fmla="val -13681"/>
              <a:gd name="adj2" fmla="val -104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1" tIns="52061" rIns="104121" bIns="52061" rtlCol="0" anchor="ctr"/>
          <a:lstStyle/>
          <a:p>
            <a:pPr algn="ctr" eaLnBrk="0" hangingPunct="0">
              <a:spcBef>
                <a:spcPct val="50000"/>
              </a:spcBef>
              <a:buSzPct val="70000"/>
            </a:pPr>
            <a:r>
              <a:rPr lang="pl-PL" sz="2100" dirty="0">
                <a:solidFill>
                  <a:srgbClr val="000000"/>
                </a:solidFill>
                <a:latin typeface="AntPolt" pitchFamily="2" charset="-18"/>
              </a:rPr>
              <a:t>studenci się nie uczą</a:t>
            </a:r>
          </a:p>
        </p:txBody>
      </p:sp>
      <p:sp>
        <p:nvSpPr>
          <p:cNvPr id="12" name="Objaśnienie prostokątne 11"/>
          <p:cNvSpPr/>
          <p:nvPr/>
        </p:nvSpPr>
        <p:spPr>
          <a:xfrm>
            <a:off x="7358974" y="4730356"/>
            <a:ext cx="2607390" cy="1031448"/>
          </a:xfrm>
          <a:prstGeom prst="wedgeRectCallout">
            <a:avLst>
              <a:gd name="adj1" fmla="val 34434"/>
              <a:gd name="adj2" fmla="val -106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1" tIns="52061" rIns="104121" bIns="52061" rtlCol="0" anchor="ctr"/>
          <a:lstStyle/>
          <a:p>
            <a:pPr algn="ctr" eaLnBrk="0" hangingPunct="0">
              <a:spcBef>
                <a:spcPct val="50000"/>
              </a:spcBef>
              <a:buSzPct val="70000"/>
            </a:pPr>
            <a:r>
              <a:rPr lang="pl-PL" sz="2100" dirty="0">
                <a:solidFill>
                  <a:srgbClr val="000000"/>
                </a:solidFill>
                <a:latin typeface="AntPolt" pitchFamily="2" charset="-18"/>
              </a:rPr>
              <a:t>trzeba zaostrzyć reżim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417505" y="6079173"/>
            <a:ext cx="3570170" cy="751470"/>
          </a:xfrm>
          <a:prstGeom prst="rect">
            <a:avLst/>
          </a:prstGeom>
        </p:spPr>
        <p:txBody>
          <a:bodyPr wrap="none" lIns="104121" tIns="52061" rIns="104121" bIns="52061">
            <a:spAutoFit/>
          </a:bodyPr>
          <a:lstStyle/>
          <a:p>
            <a:pPr algn="ctr" eaLnBrk="0" hangingPunct="0">
              <a:defRPr/>
            </a:pPr>
            <a:r>
              <a:rPr lang="pl-PL" sz="2100" kern="0" dirty="0">
                <a:latin typeface="Calibri Light" pitchFamily="34" charset="0"/>
                <a:cs typeface="+mn-cs"/>
              </a:rPr>
              <a:t>skośny w prawo </a:t>
            </a:r>
            <a:br>
              <a:rPr lang="pl-PL" sz="2100" kern="0" dirty="0">
                <a:latin typeface="Calibri Light" pitchFamily="34" charset="0"/>
                <a:cs typeface="+mn-cs"/>
              </a:rPr>
            </a:br>
            <a:r>
              <a:rPr lang="pl-PL" sz="2100" kern="0" dirty="0">
                <a:latin typeface="Calibri Light" pitchFamily="34" charset="0"/>
                <a:cs typeface="+mn-cs"/>
              </a:rPr>
              <a:t>– średnia mniejsza niż mediana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920488" y="6396541"/>
            <a:ext cx="3461166" cy="751470"/>
          </a:xfrm>
          <a:prstGeom prst="rect">
            <a:avLst/>
          </a:prstGeom>
        </p:spPr>
        <p:txBody>
          <a:bodyPr wrap="none" lIns="104121" tIns="52061" rIns="104121" bIns="52061">
            <a:spAutoFit/>
          </a:bodyPr>
          <a:lstStyle/>
          <a:p>
            <a:pPr algn="ctr" eaLnBrk="0" hangingPunct="0">
              <a:defRPr/>
            </a:pPr>
            <a:r>
              <a:rPr lang="pl-PL" sz="2100" kern="0" dirty="0">
                <a:latin typeface="Calibri Light" pitchFamily="34" charset="0"/>
                <a:cs typeface="+mn-cs"/>
              </a:rPr>
              <a:t>skośny w lewo </a:t>
            </a:r>
            <a:br>
              <a:rPr lang="pl-PL" sz="2100" kern="0" dirty="0">
                <a:latin typeface="Calibri Light" pitchFamily="34" charset="0"/>
                <a:cs typeface="+mn-cs"/>
              </a:rPr>
            </a:br>
            <a:r>
              <a:rPr lang="pl-PL" sz="2100" kern="0" dirty="0">
                <a:latin typeface="Calibri Light" pitchFamily="34" charset="0"/>
                <a:cs typeface="+mn-cs"/>
              </a:rPr>
              <a:t>– średnia większa niż mediana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1807758" y="1715354"/>
            <a:ext cx="0" cy="2300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214482" y="5841146"/>
            <a:ext cx="3042782" cy="751470"/>
          </a:xfrm>
          <a:prstGeom prst="rect">
            <a:avLst/>
          </a:prstGeom>
        </p:spPr>
        <p:txBody>
          <a:bodyPr wrap="none" lIns="104121" tIns="52061" rIns="104121" bIns="52061">
            <a:spAutoFit/>
          </a:bodyPr>
          <a:lstStyle/>
          <a:p>
            <a:pPr algn="ctr" eaLnBrk="0" hangingPunct="0">
              <a:defRPr/>
            </a:pPr>
            <a:r>
              <a:rPr lang="pl-PL" sz="2100" kern="0" dirty="0">
                <a:latin typeface="Calibri Light" pitchFamily="34" charset="0"/>
                <a:cs typeface="+mn-cs"/>
              </a:rPr>
              <a:t>symetryczny: </a:t>
            </a:r>
            <a:br>
              <a:rPr lang="pl-PL" sz="2100" kern="0" dirty="0">
                <a:latin typeface="Calibri Light" pitchFamily="34" charset="0"/>
                <a:cs typeface="+mn-cs"/>
              </a:rPr>
            </a:br>
            <a:r>
              <a:rPr lang="pl-PL" sz="2100" kern="0" dirty="0">
                <a:latin typeface="Calibri Light" pitchFamily="34" charset="0"/>
                <a:cs typeface="+mn-cs"/>
              </a:rPr>
              <a:t>mediana „równa” średniej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4751584" y="1715354"/>
            <a:ext cx="925203" cy="952106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H="1">
            <a:off x="8031849" y="1874038"/>
            <a:ext cx="1093421" cy="111079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5003913" y="2032723"/>
            <a:ext cx="0" cy="2300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5340350" y="2350091"/>
            <a:ext cx="0" cy="1983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8957052" y="2064713"/>
            <a:ext cx="0" cy="2110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8536505" y="2461419"/>
            <a:ext cx="0" cy="1713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899" y="2588122"/>
            <a:ext cx="7401622" cy="4601845"/>
          </a:xfrm>
        </p:spPr>
        <p:txBody>
          <a:bodyPr/>
          <a:lstStyle/>
          <a:p>
            <a:r>
              <a:rPr lang="pl-PL" sz="2800" dirty="0" smtClean="0"/>
              <a:t>Która z miar położenia jest najbardziej odporna na obserwacje odstające?</a:t>
            </a:r>
          </a:p>
          <a:p>
            <a:r>
              <a:rPr lang="pl-PL" sz="2800" dirty="0" smtClean="0"/>
              <a:t>Mediana jest na skrajne wartości </a:t>
            </a:r>
            <a:r>
              <a:rPr lang="pl-PL" sz="2800" dirty="0" smtClean="0">
                <a:solidFill>
                  <a:srgbClr val="006699"/>
                </a:solidFill>
              </a:rPr>
              <a:t>odporna</a:t>
            </a:r>
            <a:r>
              <a:rPr lang="pl-PL" sz="2800" dirty="0" smtClean="0"/>
              <a:t>, co powoduje że często nazywamy ją statystyką odporną (</a:t>
            </a:r>
            <a:r>
              <a:rPr lang="pl-PL" sz="2800" i="1" dirty="0" err="1" smtClean="0"/>
              <a:t>robust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resistant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statistic</a:t>
            </a:r>
            <a:r>
              <a:rPr lang="pl-PL" sz="2800" dirty="0" smtClean="0"/>
              <a:t>).</a:t>
            </a:r>
          </a:p>
          <a:p>
            <a:r>
              <a:rPr lang="pl-PL" sz="2800" dirty="0" smtClean="0">
                <a:solidFill>
                  <a:srgbClr val="006699"/>
                </a:solidFill>
              </a:rPr>
              <a:t>Obserwacja odstająca </a:t>
            </a:r>
            <a:r>
              <a:rPr lang="pl-PL" sz="2800" dirty="0" smtClean="0"/>
              <a:t>lub samotnicza (</a:t>
            </a:r>
            <a:r>
              <a:rPr lang="pl-PL" sz="2800" i="1" dirty="0" err="1" smtClean="0"/>
              <a:t>outlier</a:t>
            </a:r>
            <a:r>
              <a:rPr lang="pl-PL" sz="2800" dirty="0" smtClean="0"/>
              <a:t>) to obserwacja, która przyjmuje ekstremalną wartość badanej cechy statystycznej w porównaniu z innymi obserwacjami.</a:t>
            </a:r>
            <a:endParaRPr lang="pl-P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445" y="683906"/>
            <a:ext cx="3700811" cy="19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739" y="2984830"/>
            <a:ext cx="2358655" cy="38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42" y="1477336"/>
            <a:ext cx="4962075" cy="72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miary rozproszenia, dyspersji (</a:t>
            </a:r>
            <a:r>
              <a:rPr lang="pl-PL" i="1" dirty="0" err="1" smtClean="0"/>
              <a:t>spread</a:t>
            </a:r>
            <a:r>
              <a:rPr lang="pl-PL" i="1" dirty="0" smtClean="0"/>
              <a:t> of data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815" y="2338090"/>
            <a:ext cx="9649072" cy="4752528"/>
          </a:xfrm>
        </p:spPr>
        <p:txBody>
          <a:bodyPr/>
          <a:lstStyle/>
          <a:p>
            <a:r>
              <a:rPr lang="pl-PL" sz="3200" dirty="0" smtClean="0"/>
              <a:t>odchylenie standardowe (</a:t>
            </a:r>
            <a:r>
              <a:rPr lang="pl-PL" sz="3200" i="1" dirty="0" smtClean="0"/>
              <a:t>standard </a:t>
            </a:r>
            <a:r>
              <a:rPr lang="pl-PL" sz="3200" i="1" dirty="0" err="1" smtClean="0"/>
              <a:t>deviation</a:t>
            </a:r>
            <a:r>
              <a:rPr lang="pl-PL" sz="3200" dirty="0" smtClean="0"/>
              <a:t>) – pokazuje jak daleko obserwacje odstają od średniej</a:t>
            </a:r>
          </a:p>
          <a:p>
            <a:r>
              <a:rPr lang="pl-PL" sz="3200" dirty="0" smtClean="0"/>
              <a:t>duże odchylenie = duże rozproszenie</a:t>
            </a:r>
          </a:p>
          <a:p>
            <a:r>
              <a:rPr lang="pl-PL" sz="3200" i="1" dirty="0" err="1" smtClean="0">
                <a:solidFill>
                  <a:srgbClr val="FF0066"/>
                </a:solidFill>
                <a:latin typeface="AntPolt" pitchFamily="2" charset="-18"/>
              </a:rPr>
              <a:t>z-score</a:t>
            </a:r>
            <a:r>
              <a:rPr lang="pl-PL" sz="3200" dirty="0" smtClean="0"/>
              <a:t>: </a:t>
            </a:r>
            <a:r>
              <a:rPr lang="pl-PL" sz="2800" dirty="0" smtClean="0"/>
              <a:t>standaryzowane Z – zmienna jest sprowadzona do postaci, gdzie średnia wynosi 0, a odchylenie standardowe 1</a:t>
            </a:r>
            <a:br>
              <a:rPr lang="pl-PL" sz="2800" dirty="0" smtClean="0"/>
            </a:br>
            <a:r>
              <a:rPr lang="pl-PL" sz="2800" dirty="0" smtClean="0"/>
              <a:t>wtedy jednostka zmiennej to liczba odchyleń standardowych </a:t>
            </a:r>
            <a:endParaRPr lang="pl-PL" sz="3200" dirty="0" smtClean="0"/>
          </a:p>
          <a:p>
            <a:endParaRPr lang="pl-PL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44503" y="177821"/>
            <a:ext cx="9144000" cy="576263"/>
          </a:xfrm>
        </p:spPr>
        <p:txBody>
          <a:bodyPr/>
          <a:lstStyle/>
          <a:p>
            <a:pPr eaLnBrk="1" hangingPunct="1"/>
            <a:r>
              <a:rPr lang="pl-PL" altLang="pl-PL" smtClean="0"/>
              <a:t>systemy cyberfizyczne</a:t>
            </a:r>
            <a:endParaRPr lang="pl-PL" altLang="pl-PL" baseline="30000" smtClean="0"/>
          </a:p>
        </p:txBody>
      </p:sp>
      <p:pic>
        <p:nvPicPr>
          <p:cNvPr id="8195" name="Obraz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5868"/>
            <a:ext cx="106807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60404" y="5002217"/>
            <a:ext cx="9575800" cy="2308225"/>
          </a:xfrm>
          <a:prstGeom prst="rect">
            <a:avLst/>
          </a:prstGeom>
        </p:spPr>
        <p:txBody>
          <a:bodyPr lIns="91242" tIns="45619" rIns="91242" bIns="45619">
            <a:spAutoFit/>
          </a:bodyPr>
          <a:lstStyle/>
          <a:p>
            <a:pPr>
              <a:defRPr/>
            </a:pPr>
            <a:r>
              <a:rPr lang="pl-PL" dirty="0">
                <a:latin typeface="Calibri Light" pitchFamily="34" charset="0"/>
              </a:rPr>
              <a:t>Industry 4.0 </a:t>
            </a:r>
            <a:r>
              <a:rPr lang="pl-PL" dirty="0">
                <a:solidFill>
                  <a:srgbClr val="1D6132"/>
                </a:solidFill>
                <a:latin typeface="Calibri Light" pitchFamily="34" charset="0"/>
              </a:rPr>
              <a:t>to ciągłe przewidywanie </a:t>
            </a:r>
            <a:r>
              <a:rPr lang="pl-PL" dirty="0">
                <a:latin typeface="Calibri Light" pitchFamily="34" charset="0"/>
              </a:rPr>
              <a:t>rezultatów bieżących operacji. Tworzenie </a:t>
            </a:r>
            <a:r>
              <a:rPr lang="pl-PL" dirty="0">
                <a:solidFill>
                  <a:srgbClr val="8A001A"/>
                </a:solidFill>
                <a:latin typeface="Calibri Light" pitchFamily="34" charset="0"/>
              </a:rPr>
              <a:t>modeli predykcyjnych</a:t>
            </a:r>
            <a:r>
              <a:rPr lang="pl-PL" dirty="0">
                <a:latin typeface="Calibri Light" pitchFamily="34" charset="0"/>
              </a:rPr>
              <a:t>:</a:t>
            </a:r>
          </a:p>
          <a:p>
            <a:pPr marL="456204" indent="-456204">
              <a:buClr>
                <a:srgbClr val="1D6132"/>
              </a:buClr>
              <a:buSzPct val="80000"/>
              <a:buFont typeface="+mj-lt"/>
              <a:buAutoNum type="arabicPeriod"/>
              <a:defRPr/>
            </a:pPr>
            <a:r>
              <a:rPr lang="pl-PL" dirty="0">
                <a:latin typeface="Calibri Light" pitchFamily="34" charset="0"/>
              </a:rPr>
              <a:t>poszukiwanie </a:t>
            </a:r>
            <a:r>
              <a:rPr lang="pl-PL" dirty="0">
                <a:solidFill>
                  <a:srgbClr val="1D6132"/>
                </a:solidFill>
                <a:latin typeface="Calibri Light" pitchFamily="34" charset="0"/>
              </a:rPr>
              <a:t>zależności </a:t>
            </a:r>
            <a:r>
              <a:rPr lang="pl-PL" dirty="0">
                <a:latin typeface="Calibri Light" pitchFamily="34" charset="0"/>
              </a:rPr>
              <a:t>pomiędzy parametrami procesu</a:t>
            </a:r>
          </a:p>
          <a:p>
            <a:pPr marL="456204" indent="-456204">
              <a:buClr>
                <a:srgbClr val="1D6132"/>
              </a:buClr>
              <a:buSzPct val="80000"/>
              <a:buFont typeface="+mj-lt"/>
              <a:buAutoNum type="arabicPeriod"/>
              <a:defRPr/>
            </a:pPr>
            <a:r>
              <a:rPr lang="pl-PL" dirty="0">
                <a:latin typeface="Calibri Light" pitchFamily="34" charset="0"/>
              </a:rPr>
              <a:t>zastosowanie algorytmu, który analizując te zależności będzie w stanie </a:t>
            </a:r>
            <a:r>
              <a:rPr lang="pl-PL" dirty="0">
                <a:solidFill>
                  <a:srgbClr val="8A001A"/>
                </a:solidFill>
                <a:latin typeface="Calibri Light" pitchFamily="34" charset="0"/>
              </a:rPr>
              <a:t>przewidzieć</a:t>
            </a:r>
            <a:r>
              <a:rPr lang="pl-PL" dirty="0">
                <a:latin typeface="Calibri Light" pitchFamily="34" charset="0"/>
              </a:rPr>
              <a:t> nieznaną wartość parametrów istotnych dla efektywności procesu (zmiennej zależnej)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nierówności Markowa i Czebyszewa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/>
              <a:t>Nierówność Markowa</a:t>
            </a:r>
          </a:p>
          <a:p>
            <a:endParaRPr lang="pl-PL" sz="3200" dirty="0" smtClean="0"/>
          </a:p>
          <a:p>
            <a:r>
              <a:rPr lang="pl-PL" sz="3200" dirty="0" smtClean="0"/>
              <a:t>Nierówność Czebyszewa</a:t>
            </a:r>
          </a:p>
          <a:p>
            <a:endParaRPr lang="pl-PL" sz="3200" dirty="0" smtClean="0"/>
          </a:p>
          <a:p>
            <a:r>
              <a:rPr lang="pl-PL" sz="2800" dirty="0" smtClean="0"/>
              <a:t>znając średnią i odchylenie standardowo danej zmiennej </a:t>
            </a:r>
            <a:br>
              <a:rPr lang="pl-PL" sz="2800" dirty="0" smtClean="0"/>
            </a:br>
            <a:r>
              <a:rPr lang="pl-PL" sz="2800" dirty="0" smtClean="0"/>
              <a:t>(</a:t>
            </a:r>
            <a:r>
              <a:rPr lang="pl-PL" sz="2800" i="1" dirty="0" err="1" smtClean="0"/>
              <a:t>z-score</a:t>
            </a:r>
            <a:r>
              <a:rPr lang="pl-PL" sz="2800" dirty="0" smtClean="0"/>
              <a:t>) mamy pewność, że maksymalnie 1/4= 25% danych jest oddalonych od średniej o 2 odchylenia standardowe, </a:t>
            </a:r>
            <a:br>
              <a:rPr lang="pl-PL" sz="2800" dirty="0" smtClean="0"/>
            </a:br>
            <a:r>
              <a:rPr lang="pl-PL" sz="2800" dirty="0" smtClean="0"/>
              <a:t>a 1/9  (ok.11%) o 3 itd.</a:t>
            </a:r>
            <a:endParaRPr lang="pl-PL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406" y="1113954"/>
            <a:ext cx="2547792" cy="8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414" y="2410098"/>
            <a:ext cx="2458786" cy="7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Rodzaje szeregów statystycznych 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671" y="1635493"/>
            <a:ext cx="7150135" cy="42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209535" y="1240182"/>
            <a:ext cx="3196793" cy="172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85" tIns="52043" rIns="104085" bIns="52043">
            <a:spAutoFit/>
          </a:bodyPr>
          <a:lstStyle/>
          <a:p>
            <a:r>
              <a:rPr lang="pl-PL" sz="2100" dirty="0">
                <a:latin typeface="Georgia" pitchFamily="18" charset="0"/>
                <a:cs typeface="+mn-cs"/>
              </a:rPr>
              <a:t>Badana cecha przyjmuje niewielką liczbę jednostek (mała grupa). Porządkowana rosnąco lub malejąco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V="1">
            <a:off x="1303565" y="3300733"/>
            <a:ext cx="925289" cy="1749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1303565" y="2905405"/>
            <a:ext cx="0" cy="397066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34825" y="6158909"/>
            <a:ext cx="925290" cy="318353"/>
            <a:chOff x="703" y="3566"/>
            <a:chExt cx="499" cy="182"/>
          </a:xfrm>
        </p:grpSpPr>
        <p:sp>
          <p:nvSpPr>
            <p:cNvPr id="55332" name="Rectangle 11"/>
            <p:cNvSpPr>
              <a:spLocks noChangeArrowheads="1"/>
            </p:cNvSpPr>
            <p:nvPr/>
          </p:nvSpPr>
          <p:spPr bwMode="auto">
            <a:xfrm>
              <a:off x="703" y="3566"/>
              <a:ext cx="4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  <a:cs typeface="+mn-cs"/>
                </a:rPr>
                <a:t>proste</a:t>
              </a:r>
            </a:p>
          </p:txBody>
        </p:sp>
        <p:sp>
          <p:nvSpPr>
            <p:cNvPr id="55333" name="AutoShape 12"/>
            <p:cNvSpPr>
              <a:spLocks noChangeArrowheads="1"/>
            </p:cNvSpPr>
            <p:nvPr/>
          </p:nvSpPr>
          <p:spPr bwMode="auto">
            <a:xfrm>
              <a:off x="703" y="3566"/>
              <a:ext cx="499" cy="1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2100" dirty="0">
                <a:latin typeface="Arial" charset="0"/>
                <a:cs typeface="+mn-cs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312298" y="6158909"/>
            <a:ext cx="1262770" cy="318353"/>
            <a:chOff x="703" y="3566"/>
            <a:chExt cx="499" cy="182"/>
          </a:xfrm>
        </p:grpSpPr>
        <p:sp>
          <p:nvSpPr>
            <p:cNvPr id="55330" name="Rectangle 15"/>
            <p:cNvSpPr>
              <a:spLocks noChangeArrowheads="1"/>
            </p:cNvSpPr>
            <p:nvPr/>
          </p:nvSpPr>
          <p:spPr bwMode="auto">
            <a:xfrm>
              <a:off x="703" y="3566"/>
              <a:ext cx="4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  <a:cs typeface="+mn-cs"/>
                </a:rPr>
                <a:t>skumulowane</a:t>
              </a:r>
            </a:p>
          </p:txBody>
        </p:sp>
        <p:sp>
          <p:nvSpPr>
            <p:cNvPr id="55331" name="AutoShape 16"/>
            <p:cNvSpPr>
              <a:spLocks noChangeArrowheads="1"/>
            </p:cNvSpPr>
            <p:nvPr/>
          </p:nvSpPr>
          <p:spPr bwMode="auto">
            <a:xfrm>
              <a:off x="703" y="3566"/>
              <a:ext cx="499" cy="1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2100" dirty="0">
                <a:latin typeface="Arial" charset="0"/>
                <a:cs typeface="+mn-cs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27255" y="6158909"/>
            <a:ext cx="925290" cy="318353"/>
            <a:chOff x="703" y="3566"/>
            <a:chExt cx="499" cy="182"/>
          </a:xfrm>
        </p:grpSpPr>
        <p:sp>
          <p:nvSpPr>
            <p:cNvPr id="55328" name="Rectangle 18"/>
            <p:cNvSpPr>
              <a:spLocks noChangeArrowheads="1"/>
            </p:cNvSpPr>
            <p:nvPr/>
          </p:nvSpPr>
          <p:spPr bwMode="auto">
            <a:xfrm>
              <a:off x="703" y="3566"/>
              <a:ext cx="4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  <a:cs typeface="+mn-cs"/>
                </a:rPr>
                <a:t>proste</a:t>
              </a:r>
            </a:p>
          </p:txBody>
        </p:sp>
        <p:sp>
          <p:nvSpPr>
            <p:cNvPr id="55329" name="AutoShape 19"/>
            <p:cNvSpPr>
              <a:spLocks noChangeArrowheads="1"/>
            </p:cNvSpPr>
            <p:nvPr/>
          </p:nvSpPr>
          <p:spPr bwMode="auto">
            <a:xfrm>
              <a:off x="703" y="3566"/>
              <a:ext cx="499" cy="1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2100" dirty="0">
                <a:latin typeface="Arial" charset="0"/>
                <a:cs typeface="+mn-cs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004726" y="6158909"/>
            <a:ext cx="1262770" cy="318353"/>
            <a:chOff x="703" y="3566"/>
            <a:chExt cx="499" cy="182"/>
          </a:xfrm>
        </p:grpSpPr>
        <p:sp>
          <p:nvSpPr>
            <p:cNvPr id="55326" name="Rectangle 21"/>
            <p:cNvSpPr>
              <a:spLocks noChangeArrowheads="1"/>
            </p:cNvSpPr>
            <p:nvPr/>
          </p:nvSpPr>
          <p:spPr bwMode="auto">
            <a:xfrm>
              <a:off x="703" y="3566"/>
              <a:ext cx="4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dirty="0">
                  <a:latin typeface="Calibri" pitchFamily="34" charset="0"/>
                  <a:cs typeface="+mn-cs"/>
                </a:rPr>
                <a:t>skumulowane</a:t>
              </a:r>
            </a:p>
          </p:txBody>
        </p:sp>
        <p:sp>
          <p:nvSpPr>
            <p:cNvPr id="55327" name="AutoShape 22"/>
            <p:cNvSpPr>
              <a:spLocks noChangeArrowheads="1"/>
            </p:cNvSpPr>
            <p:nvPr/>
          </p:nvSpPr>
          <p:spPr bwMode="auto">
            <a:xfrm>
              <a:off x="703" y="3566"/>
              <a:ext cx="499" cy="18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 sz="2100" dirty="0">
                <a:latin typeface="Arial" charset="0"/>
                <a:cs typeface="+mn-cs"/>
              </a:endParaRPr>
            </a:p>
          </p:txBody>
        </p:sp>
      </p:grpSp>
      <p:sp>
        <p:nvSpPr>
          <p:cNvPr id="55308" name="Line 23"/>
          <p:cNvSpPr>
            <a:spLocks noChangeShapeType="1"/>
          </p:cNvSpPr>
          <p:nvPr/>
        </p:nvSpPr>
        <p:spPr bwMode="auto">
          <a:xfrm>
            <a:off x="2649778" y="5840545"/>
            <a:ext cx="0" cy="159176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55309" name="Line 24"/>
          <p:cNvSpPr>
            <a:spLocks noChangeShapeType="1"/>
          </p:cNvSpPr>
          <p:nvPr/>
        </p:nvSpPr>
        <p:spPr bwMode="auto">
          <a:xfrm>
            <a:off x="1555748" y="5999721"/>
            <a:ext cx="1429656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55310" name="Line 25"/>
          <p:cNvSpPr>
            <a:spLocks noChangeShapeType="1"/>
          </p:cNvSpPr>
          <p:nvPr/>
        </p:nvSpPr>
        <p:spPr bwMode="auto">
          <a:xfrm flipH="1">
            <a:off x="2985404" y="5999733"/>
            <a:ext cx="0" cy="159177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55311" name="Line 26"/>
          <p:cNvSpPr>
            <a:spLocks noChangeShapeType="1"/>
          </p:cNvSpPr>
          <p:nvPr/>
        </p:nvSpPr>
        <p:spPr bwMode="auto">
          <a:xfrm flipH="1">
            <a:off x="1555748" y="5999733"/>
            <a:ext cx="0" cy="159177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55312" name="Line 27"/>
          <p:cNvSpPr>
            <a:spLocks noChangeShapeType="1"/>
          </p:cNvSpPr>
          <p:nvPr/>
        </p:nvSpPr>
        <p:spPr bwMode="auto">
          <a:xfrm>
            <a:off x="4583800" y="5840545"/>
            <a:ext cx="0" cy="159176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55313" name="Line 28"/>
          <p:cNvSpPr>
            <a:spLocks noChangeShapeType="1"/>
          </p:cNvSpPr>
          <p:nvPr/>
        </p:nvSpPr>
        <p:spPr bwMode="auto">
          <a:xfrm>
            <a:off x="4162877" y="5999721"/>
            <a:ext cx="1429656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55314" name="Line 29"/>
          <p:cNvSpPr>
            <a:spLocks noChangeShapeType="1"/>
          </p:cNvSpPr>
          <p:nvPr/>
        </p:nvSpPr>
        <p:spPr bwMode="auto">
          <a:xfrm flipH="1">
            <a:off x="5592533" y="5999733"/>
            <a:ext cx="0" cy="159177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55315" name="Line 30"/>
          <p:cNvSpPr>
            <a:spLocks noChangeShapeType="1"/>
          </p:cNvSpPr>
          <p:nvPr/>
        </p:nvSpPr>
        <p:spPr bwMode="auto">
          <a:xfrm flipH="1">
            <a:off x="4162878" y="5999733"/>
            <a:ext cx="0" cy="159177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227359" name="Rectangle 31"/>
          <p:cNvSpPr>
            <a:spLocks noChangeArrowheads="1"/>
          </p:cNvSpPr>
          <p:nvPr/>
        </p:nvSpPr>
        <p:spPr bwMode="auto">
          <a:xfrm>
            <a:off x="292979" y="4016141"/>
            <a:ext cx="1850580" cy="7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85" tIns="52043" rIns="104085" bIns="52043">
            <a:spAutoFit/>
          </a:bodyPr>
          <a:lstStyle/>
          <a:p>
            <a:r>
              <a:rPr lang="pl-PL" sz="2100" dirty="0">
                <a:latin typeface="Georgia" pitchFamily="18" charset="0"/>
                <a:cs typeface="+mn-cs"/>
              </a:rPr>
              <a:t>dane ilościowe</a:t>
            </a:r>
          </a:p>
        </p:txBody>
      </p:sp>
      <p:sp>
        <p:nvSpPr>
          <p:cNvPr id="227360" name="Line 32"/>
          <p:cNvSpPr>
            <a:spLocks noChangeShapeType="1"/>
          </p:cNvSpPr>
          <p:nvPr/>
        </p:nvSpPr>
        <p:spPr bwMode="auto">
          <a:xfrm flipV="1">
            <a:off x="2143559" y="4254030"/>
            <a:ext cx="925290" cy="175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227361" name="Rectangle 33"/>
          <p:cNvSpPr>
            <a:spLocks noChangeArrowheads="1"/>
          </p:cNvSpPr>
          <p:nvPr/>
        </p:nvSpPr>
        <p:spPr bwMode="auto">
          <a:xfrm>
            <a:off x="5930014" y="5048163"/>
            <a:ext cx="1850580" cy="7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85" tIns="52043" rIns="104085" bIns="52043">
            <a:spAutoFit/>
          </a:bodyPr>
          <a:lstStyle/>
          <a:p>
            <a:r>
              <a:rPr lang="pl-PL" sz="2100" dirty="0">
                <a:latin typeface="Georgia" pitchFamily="18" charset="0"/>
                <a:cs typeface="+mn-cs"/>
              </a:rPr>
              <a:t>dane jakościowe</a:t>
            </a:r>
          </a:p>
        </p:txBody>
      </p:sp>
      <p:sp>
        <p:nvSpPr>
          <p:cNvPr id="227362" name="Line 34"/>
          <p:cNvSpPr>
            <a:spLocks noChangeShapeType="1"/>
          </p:cNvSpPr>
          <p:nvPr/>
        </p:nvSpPr>
        <p:spPr bwMode="auto">
          <a:xfrm flipV="1">
            <a:off x="5340350" y="4572382"/>
            <a:ext cx="0" cy="713669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227363" name="Line 35"/>
          <p:cNvSpPr>
            <a:spLocks noChangeShapeType="1"/>
          </p:cNvSpPr>
          <p:nvPr/>
        </p:nvSpPr>
        <p:spPr bwMode="auto">
          <a:xfrm>
            <a:off x="5340350" y="5286052"/>
            <a:ext cx="589664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227364" name="Rectangle 36"/>
          <p:cNvSpPr>
            <a:spLocks noChangeArrowheads="1"/>
          </p:cNvSpPr>
          <p:nvPr/>
        </p:nvSpPr>
        <p:spPr bwMode="auto">
          <a:xfrm>
            <a:off x="6182201" y="996087"/>
            <a:ext cx="4374266" cy="13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85" tIns="52043" rIns="104085" bIns="52043" anchor="ctr">
            <a:spAutoFit/>
          </a:bodyPr>
          <a:lstStyle/>
          <a:p>
            <a:r>
              <a:rPr lang="pl-PL" sz="2100" dirty="0">
                <a:latin typeface="Georgia" pitchFamily="18" charset="0"/>
                <a:cs typeface="+mn-cs"/>
              </a:rPr>
              <a:t>Charakteryzują stan badanej zbiorowości w określonym momencie (np. w danym miesiącu, roku). </a:t>
            </a:r>
          </a:p>
        </p:txBody>
      </p:sp>
      <p:sp>
        <p:nvSpPr>
          <p:cNvPr id="227365" name="Rectangle 37"/>
          <p:cNvSpPr>
            <a:spLocks noChangeArrowheads="1"/>
          </p:cNvSpPr>
          <p:nvPr/>
        </p:nvSpPr>
        <p:spPr bwMode="auto">
          <a:xfrm>
            <a:off x="8451846" y="2191742"/>
            <a:ext cx="2228854" cy="204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85" tIns="52043" rIns="104085" bIns="52043">
            <a:spAutoFit/>
          </a:bodyPr>
          <a:lstStyle/>
          <a:p>
            <a:r>
              <a:rPr lang="pl-PL" sz="2100" dirty="0">
                <a:latin typeface="Georgia" pitchFamily="18" charset="0"/>
                <a:cs typeface="+mn-cs"/>
              </a:rPr>
              <a:t>Przedstawiają więc populację w układzie statycznym i służą do analizy jej struktury. </a:t>
            </a:r>
          </a:p>
        </p:txBody>
      </p:sp>
      <p:sp>
        <p:nvSpPr>
          <p:cNvPr id="227366" name="Line 38"/>
          <p:cNvSpPr>
            <a:spLocks noChangeShapeType="1"/>
          </p:cNvSpPr>
          <p:nvPr/>
        </p:nvSpPr>
        <p:spPr bwMode="auto">
          <a:xfrm>
            <a:off x="3910694" y="1478066"/>
            <a:ext cx="0" cy="1506052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227367" name="Line 39"/>
          <p:cNvSpPr>
            <a:spLocks noChangeShapeType="1"/>
          </p:cNvSpPr>
          <p:nvPr/>
        </p:nvSpPr>
        <p:spPr bwMode="auto">
          <a:xfrm>
            <a:off x="3910697" y="1478066"/>
            <a:ext cx="185058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 lIns="104085" tIns="52043" rIns="104085" bIns="52043"/>
          <a:lstStyle/>
          <a:p>
            <a:endParaRPr lang="pl-PL" sz="2100" dirty="0">
              <a:latin typeface="Arial" charset="0"/>
              <a:cs typeface="+mn-cs"/>
            </a:endParaRPr>
          </a:p>
        </p:txBody>
      </p:sp>
      <p:sp>
        <p:nvSpPr>
          <p:cNvPr id="227368" name="Rectangle 40"/>
          <p:cNvSpPr>
            <a:spLocks noChangeArrowheads="1"/>
          </p:cNvSpPr>
          <p:nvPr/>
        </p:nvSpPr>
        <p:spPr bwMode="auto">
          <a:xfrm>
            <a:off x="7654502" y="4560470"/>
            <a:ext cx="3026198" cy="318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85" tIns="52043" rIns="104085" bIns="52043" anchor="ctr">
            <a:spAutoFit/>
          </a:bodyPr>
          <a:lstStyle/>
          <a:p>
            <a:r>
              <a:rPr lang="pl-PL" sz="2000" b="1" dirty="0">
                <a:latin typeface="Georgia" pitchFamily="18" charset="0"/>
                <a:cs typeface="+mn-cs"/>
              </a:rPr>
              <a:t>Szeregi przestrzenne</a:t>
            </a:r>
            <a:r>
              <a:rPr lang="pl-PL" sz="2000" dirty="0">
                <a:latin typeface="Georgia" pitchFamily="18" charset="0"/>
                <a:cs typeface="+mn-cs"/>
              </a:rPr>
              <a:t> przedstawiają rozmieszczenie wielkości statystycznych według podziału administracyjnego (gmina, powiat, województwo, krajów, regionów geograficznych).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/>
      <p:bldP spid="227337" grpId="0" animBg="1"/>
      <p:bldP spid="227338" grpId="0" animBg="1"/>
      <p:bldP spid="227359" grpId="0"/>
      <p:bldP spid="227360" grpId="0" animBg="1"/>
      <p:bldP spid="227361" grpId="0"/>
      <p:bldP spid="227362" grpId="0" animBg="1"/>
      <p:bldP spid="227363" grpId="0" animBg="1"/>
      <p:bldP spid="227364" grpId="0"/>
      <p:bldP spid="227365" grpId="0"/>
      <p:bldP spid="227366" grpId="0" animBg="1"/>
      <p:bldP spid="227367" grpId="0" animBg="1"/>
      <p:bldP spid="22736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1268413"/>
            <a:ext cx="1044733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049338"/>
            <a:ext cx="9866313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stem</a:t>
            </a:r>
            <a:r>
              <a:rPr lang="pl-PL" dirty="0" smtClean="0"/>
              <a:t> and </a:t>
            </a:r>
            <a:r>
              <a:rPr lang="pl-PL" dirty="0" err="1" smtClean="0"/>
              <a:t>leaf</a:t>
            </a:r>
            <a:r>
              <a:rPr lang="pl-PL" dirty="0" smtClean="0"/>
              <a:t> </a:t>
            </a:r>
            <a:r>
              <a:rPr lang="pl-PL" dirty="0" err="1" smtClean="0"/>
              <a:t>plots</a:t>
            </a:r>
            <a:endParaRPr lang="pl-PL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851" y="3064171"/>
            <a:ext cx="5406429" cy="28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555" y="1239301"/>
            <a:ext cx="9221375" cy="8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050772" y="2191407"/>
            <a:ext cx="5873753" cy="474556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the largest value is 2.4 and the smallest –2.3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349663" y="6713910"/>
            <a:ext cx="3808993" cy="474556"/>
          </a:xfrm>
          <a:prstGeom prst="rect">
            <a:avLst/>
          </a:prstGeom>
        </p:spPr>
        <p:txBody>
          <a:bodyPr wrap="square" lIns="104205" tIns="52103" rIns="104205" bIns="52103">
            <a:spAutoFit/>
          </a:bodyPr>
          <a:lstStyle/>
          <a:p>
            <a:r>
              <a:rPr lang="pl-PL" dirty="0" smtClean="0">
                <a:latin typeface="Calibri Light" pitchFamily="34" charset="0"/>
              </a:rPr>
              <a:t>… </a:t>
            </a:r>
            <a:r>
              <a:rPr lang="pl-PL" dirty="0" err="1" smtClean="0">
                <a:latin typeface="Calibri Light" pitchFamily="34" charset="0"/>
              </a:rPr>
              <a:t>grouped</a:t>
            </a:r>
            <a:r>
              <a:rPr lang="pl-PL" dirty="0" smtClean="0">
                <a:latin typeface="Calibri Light" pitchFamily="34" charset="0"/>
              </a:rPr>
              <a:t> </a:t>
            </a:r>
            <a:r>
              <a:rPr lang="pl-PL" dirty="0" err="1" smtClean="0">
                <a:latin typeface="Calibri Light" pitchFamily="34" charset="0"/>
              </a:rPr>
              <a:t>frequency</a:t>
            </a:r>
            <a:r>
              <a:rPr lang="pl-PL" dirty="0" smtClean="0">
                <a:latin typeface="Calibri Light" pitchFamily="34" charset="0"/>
              </a:rPr>
              <a:t> </a:t>
            </a:r>
            <a:r>
              <a:rPr lang="pl-PL" dirty="0" err="1" smtClean="0">
                <a:latin typeface="Calibri Light" pitchFamily="34" charset="0"/>
              </a:rPr>
              <a:t>table</a:t>
            </a:r>
            <a:r>
              <a:rPr lang="pl-PL" dirty="0" smtClean="0">
                <a:latin typeface="Calibri Light" pitchFamily="34" charset="0"/>
              </a:rPr>
              <a:t> ?</a:t>
            </a:r>
            <a:endParaRPr lang="pl-PL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tabela liczności / </a:t>
            </a:r>
            <a:r>
              <a:rPr lang="pl-PL" dirty="0" err="1" smtClean="0"/>
              <a:t>frequency</a:t>
            </a:r>
            <a:r>
              <a:rPr lang="pl-PL" dirty="0" smtClean="0"/>
              <a:t> </a:t>
            </a:r>
            <a:r>
              <a:rPr lang="pl-PL" dirty="0" err="1" smtClean="0"/>
              <a:t>table</a:t>
            </a:r>
            <a:endParaRPr lang="pl-PL" dirty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195" y="1556671"/>
            <a:ext cx="8320192" cy="471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89" y="4254303"/>
            <a:ext cx="2669841" cy="26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histogram</a:t>
            </a:r>
            <a:endParaRPr lang="pl-PL" dirty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398" y="1477328"/>
            <a:ext cx="6964706" cy="451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33645"/>
            <a:ext cx="2901317" cy="283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09" y="1477327"/>
            <a:ext cx="6886826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7881" y="4174961"/>
            <a:ext cx="3760496" cy="221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1249363"/>
            <a:ext cx="9675813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Szereg rozdzielczy prosty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547017" y="1240188"/>
            <a:ext cx="9755410" cy="190486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700" dirty="0" smtClean="0"/>
              <a:t>Przy budowie szeregu rozdzielczego wyróżnia się trzy etapy: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300" dirty="0" smtClean="0"/>
              <a:t>Ustalenie liczby klas oraz wielkości przedziałów klasowych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300" dirty="0" smtClean="0"/>
              <a:t>Przyporządkowanie danych przyjętym przedziałom klasowym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300" dirty="0" smtClean="0"/>
              <a:t>Zliczanie liczby jednostek w każdej klasie</a:t>
            </a:r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617" y="3302475"/>
            <a:ext cx="6185905" cy="373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209539" y="3222007"/>
            <a:ext cx="3784602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85" tIns="52043" rIns="104085" bIns="52043"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300" dirty="0">
                <a:latin typeface="Calibri" pitchFamily="34" charset="0"/>
                <a:cs typeface="+mn-cs"/>
              </a:rPr>
              <a:t>Liczba klas k zależy przede wszystkim od liczby obserwacji </a:t>
            </a:r>
            <a:r>
              <a:rPr lang="pl-PL" sz="2300" i="1" dirty="0">
                <a:latin typeface="Calibri" pitchFamily="34" charset="0"/>
                <a:cs typeface="+mn-cs"/>
              </a:rPr>
              <a:t>n</a:t>
            </a:r>
            <a:r>
              <a:rPr lang="pl-PL" sz="2300" dirty="0">
                <a:latin typeface="Calibri" pitchFamily="34" charset="0"/>
                <a:cs typeface="+mn-cs"/>
              </a:rPr>
              <a:t>. Stosowane bywają następujące wzory pomocne do szacowania liczby przedziałów budowanego szeregu rozdzielczego: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300" i="1" dirty="0">
                <a:latin typeface="Times New Roman" pitchFamily="18" charset="0"/>
                <a:cs typeface="+mn-cs"/>
              </a:rPr>
              <a:t>k=1+3,322 log n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sz="2300" i="1" dirty="0">
              <a:latin typeface="Calibri" pitchFamily="34" charset="0"/>
              <a:cs typeface="+mn-cs"/>
            </a:endParaRPr>
          </a:p>
        </p:txBody>
      </p:sp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979" y="6475512"/>
            <a:ext cx="1168202" cy="4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731860" y="177821"/>
            <a:ext cx="9648825" cy="576263"/>
          </a:xfrm>
        </p:spPr>
        <p:txBody>
          <a:bodyPr/>
          <a:lstStyle/>
          <a:p>
            <a:r>
              <a:rPr lang="pl-PL" smtClean="0"/>
              <a:t>kariera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912" y="1113954"/>
            <a:ext cx="84375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882532" y="7141120"/>
            <a:ext cx="5797982" cy="415294"/>
          </a:xfrm>
          <a:prstGeom prst="rect">
            <a:avLst/>
          </a:prstGeom>
        </p:spPr>
        <p:txBody>
          <a:bodyPr wrap="none" lIns="91242" tIns="45619" rIns="91242" bIns="45619">
            <a:spAutoFit/>
          </a:bodyPr>
          <a:lstStyle/>
          <a:p>
            <a:pPr>
              <a:defRPr/>
            </a:pPr>
            <a:r>
              <a:rPr lang="pl-PL" sz="2100" dirty="0">
                <a:latin typeface="Calibri Light" pitchFamily="34" charset="0"/>
              </a:rPr>
              <a:t>https://www.kodolamacz.pl/bootcamp-datascience/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Histogram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 noGrp="1"/>
          </p:cNvGraphicFramePr>
          <p:nvPr/>
        </p:nvGraphicFramePr>
        <p:xfrm>
          <a:off x="1639540" y="1239301"/>
          <a:ext cx="7317513" cy="412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377898" y="5603123"/>
            <a:ext cx="9420247" cy="1720929"/>
          </a:xfrm>
          <a:prstGeom prst="rect">
            <a:avLst/>
          </a:prstGeom>
        </p:spPr>
        <p:txBody>
          <a:bodyPr wrap="square" lIns="104085" tIns="52043" rIns="104085" bIns="52043">
            <a:spAutoFit/>
          </a:bodyPr>
          <a:lstStyle/>
          <a:p>
            <a:r>
              <a:rPr lang="pl-PL" sz="2100" dirty="0">
                <a:latin typeface="AntPolt" pitchFamily="2" charset="-18"/>
                <a:cs typeface="+mn-cs"/>
              </a:rPr>
              <a:t>Nazwa </a:t>
            </a:r>
            <a:r>
              <a:rPr lang="pl-PL" sz="2100" i="1" dirty="0">
                <a:latin typeface="AntPolt" pitchFamily="2" charset="-18"/>
                <a:cs typeface="+mn-cs"/>
              </a:rPr>
              <a:t>histogram</a:t>
            </a:r>
            <a:r>
              <a:rPr lang="pl-PL" sz="2100" dirty="0">
                <a:latin typeface="AntPolt" pitchFamily="2" charset="-18"/>
                <a:cs typeface="+mn-cs"/>
              </a:rPr>
              <a:t> pochodzi ze złożenia dwóch greckich słów </a:t>
            </a:r>
            <a:r>
              <a:rPr lang="pl-PL" sz="2100" i="1" dirty="0" err="1">
                <a:latin typeface="AntPolt" pitchFamily="2" charset="-18"/>
                <a:cs typeface="+mn-cs"/>
              </a:rPr>
              <a:t>histos</a:t>
            </a:r>
            <a:r>
              <a:rPr lang="pl-PL" sz="2100" dirty="0">
                <a:latin typeface="AntPolt" pitchFamily="2" charset="-18"/>
                <a:cs typeface="+mn-cs"/>
              </a:rPr>
              <a:t> i </a:t>
            </a:r>
            <a:r>
              <a:rPr lang="pl-PL" sz="2100" i="1" dirty="0" err="1">
                <a:latin typeface="AntPolt" pitchFamily="2" charset="-18"/>
                <a:cs typeface="+mn-cs"/>
              </a:rPr>
              <a:t>gramma</a:t>
            </a:r>
            <a:r>
              <a:rPr lang="pl-PL" sz="2100" i="1" dirty="0">
                <a:latin typeface="AntPolt" pitchFamily="2" charset="-18"/>
                <a:cs typeface="+mn-cs"/>
              </a:rPr>
              <a:t>. </a:t>
            </a:r>
            <a:r>
              <a:rPr lang="pl-PL" sz="2100" dirty="0">
                <a:latin typeface="AntPolt" pitchFamily="2" charset="-18"/>
                <a:cs typeface="+mn-cs"/>
              </a:rPr>
              <a:t>Pierwsze oznacza rzeczy stojące pionowo, drugie oznacza zapis, a w sumie chodzi o zapis danych z użyciem pionowych słupków. </a:t>
            </a:r>
          </a:p>
          <a:p>
            <a:r>
              <a:rPr lang="pl-PL" sz="2100" dirty="0">
                <a:latin typeface="AntPolt" pitchFamily="2" charset="-18"/>
                <a:cs typeface="+mn-cs"/>
              </a:rPr>
              <a:t>Obecnie używa się tej nazwy wyłącznie w sytuacji gdy przedstawiany jest rozkład zmiennej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Wykresy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6517825" y="4016146"/>
            <a:ext cx="3977448" cy="634956"/>
          </a:xfrm>
        </p:spPr>
        <p:txBody>
          <a:bodyPr/>
          <a:lstStyle/>
          <a:p>
            <a:pPr eaLnBrk="1" hangingPunct="1"/>
            <a:r>
              <a:rPr lang="pl-PL" sz="2700" dirty="0" smtClean="0"/>
              <a:t>Wielobok liczebności</a:t>
            </a:r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126091" y="4967702"/>
            <a:ext cx="3977449" cy="63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085" tIns="52043" rIns="104085" bIns="52043"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>
                <a:latin typeface="Calibri" pitchFamily="34" charset="0"/>
                <a:cs typeface="+mn-cs"/>
              </a:rPr>
              <a:t>Histogram</a:t>
            </a:r>
          </a:p>
        </p:txBody>
      </p:sp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502" y="4491919"/>
            <a:ext cx="6831198" cy="26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92" y="1159718"/>
            <a:ext cx="5484984" cy="373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300" dirty="0"/>
              <a:t> Przykład zastosowania pakietu </a:t>
            </a:r>
            <a:r>
              <a:rPr lang="pl-PL" sz="2300" dirty="0" err="1"/>
              <a:t>Statistica</a:t>
            </a:r>
            <a:r>
              <a:rPr lang="pl-PL" sz="2300" dirty="0"/>
              <a:t/>
            </a:r>
            <a:br>
              <a:rPr lang="pl-PL" sz="2300" dirty="0"/>
            </a:br>
            <a:r>
              <a:rPr lang="pl-PL" sz="2300" dirty="0"/>
              <a:t>do analizy zapotrzebowania na energię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94681"/>
            <a:ext cx="8390655" cy="4355483"/>
          </a:xfrm>
          <a:prstGeom prst="rect">
            <a:avLst/>
          </a:prstGeom>
          <a:noFill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471" y="2191736"/>
            <a:ext cx="4667243" cy="4920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histogram i jego rozdzielczość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18" y="2350097"/>
            <a:ext cx="9488392" cy="46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7586" name="Picture 2" descr="Znalezione obrazy dla zapytania categorized hist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89" y="604577"/>
            <a:ext cx="5318099" cy="3778251"/>
          </a:xfrm>
          <a:prstGeom prst="rect">
            <a:avLst/>
          </a:prstGeom>
          <a:noFill/>
        </p:spPr>
      </p:pic>
      <p:pic>
        <p:nvPicPr>
          <p:cNvPr id="67588" name="Picture 4" descr="Znalezione obrazy dla zapytania categorized 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437" y="3936934"/>
            <a:ext cx="6130277" cy="3284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relative</a:t>
            </a:r>
            <a:r>
              <a:rPr lang="pl-PL" dirty="0" smtClean="0"/>
              <a:t> </a:t>
            </a:r>
            <a:r>
              <a:rPr lang="pl-PL" dirty="0" err="1" smtClean="0"/>
              <a:t>frequancy</a:t>
            </a:r>
            <a:r>
              <a:rPr lang="pl-PL" dirty="0" smtClean="0"/>
              <a:t> </a:t>
            </a:r>
            <a:r>
              <a:rPr lang="pl-PL" dirty="0" err="1" smtClean="0"/>
              <a:t>polygons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wielobok częstości (skategoryzowany)</a:t>
            </a:r>
            <a:endParaRPr lang="pl-PL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99" y="4412988"/>
            <a:ext cx="3493479" cy="236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836" y="2112065"/>
            <a:ext cx="5737787" cy="380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cumulative</a:t>
            </a:r>
            <a:r>
              <a:rPr lang="pl-PL" dirty="0" smtClean="0"/>
              <a:t> </a:t>
            </a:r>
            <a:r>
              <a:rPr lang="pl-PL" dirty="0" err="1" smtClean="0"/>
              <a:t>frequency</a:t>
            </a:r>
            <a:r>
              <a:rPr lang="pl-PL" dirty="0" smtClean="0"/>
              <a:t> </a:t>
            </a:r>
            <a:r>
              <a:rPr lang="pl-PL" dirty="0" err="1" smtClean="0"/>
              <a:t>polygons</a:t>
            </a:r>
            <a:r>
              <a:rPr lang="pl-PL" dirty="0" smtClean="0"/>
              <a:t> (</a:t>
            </a:r>
            <a:r>
              <a:rPr lang="pl-PL" dirty="0" err="1" smtClean="0"/>
              <a:t>ogive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6119" y="1397986"/>
            <a:ext cx="3532591" cy="1666185"/>
          </a:xfrm>
        </p:spPr>
        <p:txBody>
          <a:bodyPr/>
          <a:lstStyle/>
          <a:p>
            <a:r>
              <a:rPr lang="pl-PL" dirty="0" smtClean="0"/>
              <a:t>skumulowany skategoryzowany</a:t>
            </a:r>
            <a:br>
              <a:rPr lang="pl-PL" dirty="0" smtClean="0"/>
            </a:br>
            <a:r>
              <a:rPr lang="pl-PL" dirty="0" smtClean="0"/>
              <a:t>wielobok częstości</a:t>
            </a:r>
            <a:endParaRPr lang="pl-PL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928" y="1239301"/>
            <a:ext cx="6086739" cy="40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5676787" y="5761804"/>
            <a:ext cx="4373686" cy="11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pPr defTabSz="1042050" eaLnBrk="0" hangingPunct="0">
              <a:spcBef>
                <a:spcPct val="50000"/>
              </a:spcBef>
              <a:buSzPct val="70000"/>
              <a:defRPr/>
            </a:pPr>
            <a:r>
              <a:rPr lang="pl-PL" sz="3200" kern="0" dirty="0" smtClean="0">
                <a:solidFill>
                  <a:schemeClr val="tx1"/>
                </a:solidFill>
                <a:latin typeface="Calibri Light" pitchFamily="34" charset="0"/>
                <a:cs typeface="+mn-cs"/>
              </a:rPr>
              <a:t>zarobki w </a:t>
            </a:r>
            <a:r>
              <a:rPr lang="pl-PL" sz="3200" kern="0" dirty="0" err="1" smtClean="0">
                <a:solidFill>
                  <a:schemeClr val="tx1"/>
                </a:solidFill>
                <a:latin typeface="Calibri Light" pitchFamily="34" charset="0"/>
                <a:cs typeface="+mn-cs"/>
              </a:rPr>
              <a:t>WestRoad</a:t>
            </a:r>
            <a:r>
              <a:rPr lang="pl-PL" sz="3200" kern="0" dirty="0" smtClean="0">
                <a:solidFill>
                  <a:schemeClr val="tx1"/>
                </a:solidFill>
                <a:latin typeface="Calibri Light" pitchFamily="34" charset="0"/>
                <a:cs typeface="+mn-cs"/>
              </a:rPr>
              <a:t> są wyższe</a:t>
            </a:r>
            <a:endParaRPr lang="pl-PL" sz="3200" kern="0" dirty="0">
              <a:solidFill>
                <a:schemeClr val="tx1"/>
              </a:solidFill>
              <a:latin typeface="Calibri Light" pitchFamily="34" charset="0"/>
              <a:cs typeface="+mn-cs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6601990" y="3857592"/>
            <a:ext cx="1177531" cy="1904212"/>
          </a:xfrm>
          <a:prstGeom prst="straightConnector1">
            <a:avLst/>
          </a:prstGeom>
          <a:ln>
            <a:solidFill>
              <a:srgbClr val="006699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293789" y="4651014"/>
            <a:ext cx="4373686" cy="23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pPr defTabSz="1042050" eaLnBrk="0" hangingPunct="0">
              <a:spcBef>
                <a:spcPct val="50000"/>
              </a:spcBef>
              <a:buSzPct val="70000"/>
              <a:defRPr/>
            </a:pPr>
            <a:r>
              <a:rPr lang="pl-PL" sz="3200" kern="0" dirty="0" smtClean="0">
                <a:solidFill>
                  <a:schemeClr val="tx1"/>
                </a:solidFill>
                <a:latin typeface="Calibri Light" pitchFamily="34" charset="0"/>
                <a:cs typeface="+mn-cs"/>
              </a:rPr>
              <a:t>dystrybuanta:</a:t>
            </a:r>
          </a:p>
          <a:p>
            <a:pPr defTabSz="1042050" eaLnBrk="0" hangingPunct="0">
              <a:spcBef>
                <a:spcPct val="50000"/>
              </a:spcBef>
              <a:buSzPct val="70000"/>
              <a:defRPr/>
            </a:pPr>
            <a:r>
              <a:rPr lang="pl-PL" sz="3200" kern="0" dirty="0" smtClean="0">
                <a:latin typeface="Calibri Light" pitchFamily="34" charset="0"/>
              </a:rPr>
              <a:t>prawdopodobieństwo, że zmienna przyjmie wartość &lt; x</a:t>
            </a:r>
            <a:r>
              <a:rPr lang="pl-PL" sz="3200" kern="0" baseline="-25000" dirty="0" smtClean="0">
                <a:latin typeface="Calibri Light" pitchFamily="34" charset="0"/>
              </a:rPr>
              <a:t>i</a:t>
            </a:r>
            <a:r>
              <a:rPr lang="pl-PL" sz="3200" kern="0" dirty="0" smtClean="0">
                <a:latin typeface="Calibri Light" pitchFamily="34" charset="0"/>
              </a:rPr>
              <a:t> </a:t>
            </a:r>
            <a:endParaRPr lang="pl-PL" sz="3200" kern="0" dirty="0">
              <a:solidFill>
                <a:schemeClr val="tx1"/>
              </a:solidFill>
              <a:latin typeface="Calibri Ligh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8374" name="Picture 6" descr="Znalezione obrazy dla zapytania histogram zarob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006" y="1397985"/>
            <a:ext cx="8244165" cy="5027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36959" y="0"/>
            <a:ext cx="2943741" cy="634955"/>
          </a:xfrm>
        </p:spPr>
        <p:txBody>
          <a:bodyPr/>
          <a:lstStyle/>
          <a:p>
            <a:r>
              <a:rPr lang="pl-PL" dirty="0" smtClean="0"/>
              <a:t>zarobki…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0" y="7339600"/>
            <a:ext cx="3382222" cy="216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KISIM, WIMiIP, AGH</a:t>
            </a:r>
            <a:endParaRPr lang="pl-PL">
              <a:solidFill>
                <a:srgbClr val="000000"/>
              </a:solidFill>
            </a:endParaRPr>
          </a:p>
        </p:txBody>
      </p:sp>
      <p:pic>
        <p:nvPicPr>
          <p:cNvPr id="4" name="Picture 2" descr="Sche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552" y="3794264"/>
            <a:ext cx="4415148" cy="333278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517881" y="4174970"/>
            <a:ext cx="1009312" cy="428268"/>
          </a:xfrm>
          <a:prstGeom prst="rect">
            <a:avLst/>
          </a:prstGeom>
          <a:noFill/>
        </p:spPr>
        <p:txBody>
          <a:bodyPr wrap="square" lIns="104085" tIns="52043" rIns="104085" bIns="52043" rtlCol="0">
            <a:spAutoFit/>
          </a:bodyPr>
          <a:lstStyle/>
          <a:p>
            <a:r>
              <a:rPr lang="pl-PL" sz="2100" dirty="0">
                <a:latin typeface="Arial" charset="0"/>
                <a:cs typeface="+mn-cs"/>
              </a:rPr>
              <a:t>2016r.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98445" y="4412992"/>
            <a:ext cx="1009312" cy="428268"/>
          </a:xfrm>
          <a:prstGeom prst="rect">
            <a:avLst/>
          </a:prstGeom>
          <a:noFill/>
        </p:spPr>
        <p:txBody>
          <a:bodyPr wrap="square" lIns="104085" tIns="52043" rIns="104085" bIns="52043" rtlCol="0">
            <a:spAutoFit/>
          </a:bodyPr>
          <a:lstStyle/>
          <a:p>
            <a:r>
              <a:rPr lang="pl-PL" sz="2100" dirty="0">
                <a:latin typeface="Arial" charset="0"/>
                <a:cs typeface="+mn-cs"/>
              </a:rPr>
              <a:t>2012r.</a:t>
            </a:r>
          </a:p>
        </p:txBody>
      </p:sp>
      <p:graphicFrame>
        <p:nvGraphicFramePr>
          <p:cNvPr id="9" name="Wykres 8"/>
          <p:cNvGraphicFramePr/>
          <p:nvPr/>
        </p:nvGraphicFramePr>
        <p:xfrm>
          <a:off x="377899" y="4095619"/>
          <a:ext cx="534035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9682" name="Picture 2" descr="Schem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444" y="604568"/>
            <a:ext cx="4261154" cy="3117056"/>
          </a:xfrm>
          <a:prstGeom prst="rect">
            <a:avLst/>
          </a:prstGeom>
          <a:noFill/>
        </p:spPr>
      </p:pic>
      <p:pic>
        <p:nvPicPr>
          <p:cNvPr id="199684" name="Picture 4" descr="Wyk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506109" cy="377825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760897" y="1477337"/>
            <a:ext cx="1009312" cy="428268"/>
          </a:xfrm>
          <a:prstGeom prst="rect">
            <a:avLst/>
          </a:prstGeom>
          <a:noFill/>
        </p:spPr>
        <p:txBody>
          <a:bodyPr wrap="square" lIns="104085" tIns="52043" rIns="104085" bIns="52043" rtlCol="0">
            <a:spAutoFit/>
          </a:bodyPr>
          <a:lstStyle/>
          <a:p>
            <a:r>
              <a:rPr lang="pl-PL" sz="2100" dirty="0">
                <a:latin typeface="Arial" charset="0"/>
                <a:cs typeface="+mn-cs"/>
              </a:rPr>
              <a:t>2018r.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W której grupie decylowej znajduje się przeciętne wynagrodzenie i dominan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89" y="1318644"/>
            <a:ext cx="10013156" cy="567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data science</a:t>
            </a:r>
            <a:endParaRPr lang="pl-PL" dirty="0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630363"/>
            <a:ext cx="1005681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jeszcze o wizualizacji…</a:t>
            </a:r>
            <a:endParaRPr lang="pl-PL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419" y="1636012"/>
            <a:ext cx="3460102" cy="414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http://www.biecek.pl/Eseje/grafika/warsztat/rekaPaskowy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100" y="1477328"/>
            <a:ext cx="3672530" cy="4443160"/>
          </a:xfrm>
          <a:prstGeom prst="rect">
            <a:avLst/>
          </a:prstGeom>
          <a:noFill/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790" y="1556673"/>
            <a:ext cx="3682616" cy="442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847" y="6079172"/>
            <a:ext cx="3816125" cy="111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225" y="1239313"/>
            <a:ext cx="3804999" cy="30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003913" y="4333654"/>
            <a:ext cx="5340350" cy="3013591"/>
          </a:xfrm>
          <a:prstGeom prst="rect">
            <a:avLst/>
          </a:prstGeom>
        </p:spPr>
        <p:txBody>
          <a:bodyPr lIns="104085" tIns="52043" rIns="104085" bIns="52043">
            <a:spAutoFit/>
          </a:bodyPr>
          <a:lstStyle/>
          <a:p>
            <a:r>
              <a:rPr lang="pl-PL" sz="2100" dirty="0">
                <a:latin typeface="AntPolt" pitchFamily="2" charset="-18"/>
                <a:cs typeface="+mn-cs"/>
              </a:rPr>
              <a:t>Piramida populacyjna dla Polski na bazie danych z Narodowego Spisu Powszechnego 2011. </a:t>
            </a:r>
            <a:br>
              <a:rPr lang="pl-PL" sz="2100" dirty="0">
                <a:latin typeface="AntPolt" pitchFamily="2" charset="-18"/>
                <a:cs typeface="+mn-cs"/>
              </a:rPr>
            </a:br>
            <a:r>
              <a:rPr lang="pl-PL" sz="2100" dirty="0">
                <a:latin typeface="AntPolt" pitchFamily="2" charset="-18"/>
                <a:cs typeface="+mn-cs"/>
              </a:rPr>
              <a:t>W wielu krajach, w tym w Polsce, struktura wieku przypomina dzban lub inną figurę, w której podstawa jest węższa niż elementy powyżej. Dzieci jest mniej niż dorosłych, a populacja ludzi starszych systematycznie rośnie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18644"/>
            <a:ext cx="3593611" cy="343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630227" y="4809707"/>
            <a:ext cx="3994600" cy="2367260"/>
          </a:xfrm>
          <a:prstGeom prst="rect">
            <a:avLst/>
          </a:prstGeom>
        </p:spPr>
        <p:txBody>
          <a:bodyPr wrap="square" lIns="104085" tIns="52043" rIns="104085" bIns="52043">
            <a:spAutoFit/>
          </a:bodyPr>
          <a:lstStyle/>
          <a:p>
            <a:r>
              <a:rPr lang="pl-PL" sz="2100" dirty="0">
                <a:latin typeface="AntPolt" pitchFamily="2" charset="-18"/>
                <a:cs typeface="+mn-cs"/>
              </a:rPr>
              <a:t>Bilans zgonów i narodzin w Polsce w latach 2009 – 2011 w tysiącach osób. Strzałkami zaznaczono znak, dodano poziome linie by ułatwić śledzenie jak bilans zmienia się w latach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731860" y="177821"/>
            <a:ext cx="9648825" cy="576263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>
          <a:xfrm>
            <a:off x="515960" y="1257300"/>
            <a:ext cx="9648825" cy="5834063"/>
          </a:xfrm>
        </p:spPr>
        <p:txBody>
          <a:bodyPr/>
          <a:lstStyle/>
          <a:p>
            <a:endParaRPr lang="pl-PL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0680700" cy="7556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3978" tIns="51991" rIns="103978" bIns="51991" anchor="ctr"/>
          <a:lstStyle/>
          <a:p>
            <a:pPr algn="ctr" eaLnBrk="0" hangingPunct="0"/>
            <a:r>
              <a:rPr lang="pl-PL" sz="2300" dirty="0">
                <a:solidFill>
                  <a:srgbClr val="A1152E"/>
                </a:solidFill>
                <a:latin typeface="Calibri" pitchFamily="34" charset="0"/>
              </a:rPr>
              <a:t>ZAPRASZAM </a:t>
            </a:r>
            <a:r>
              <a:rPr lang="pl-PL" sz="2300" dirty="0">
                <a:solidFill>
                  <a:schemeClr val="bg1"/>
                </a:solidFill>
                <a:latin typeface="Calibri" pitchFamily="34" charset="0"/>
              </a:rPr>
              <a:t>do</a:t>
            </a:r>
            <a:r>
              <a:rPr lang="pl-PL" sz="2300" dirty="0">
                <a:solidFill>
                  <a:srgbClr val="A1152E"/>
                </a:solidFill>
                <a:latin typeface="Calibri" pitchFamily="34" charset="0"/>
              </a:rPr>
              <a:t> </a:t>
            </a:r>
            <a:r>
              <a:rPr lang="pl-PL" sz="2300" dirty="0">
                <a:solidFill>
                  <a:srgbClr val="1D6132"/>
                </a:solidFill>
                <a:latin typeface="Calibri" pitchFamily="34" charset="0"/>
              </a:rPr>
              <a:t>DYSKUSJI</a:t>
            </a:r>
          </a:p>
          <a:p>
            <a:pPr algn="ctr" eaLnBrk="0" hangingPunct="0"/>
            <a:r>
              <a:rPr lang="pl-PL" sz="2300" dirty="0">
                <a:solidFill>
                  <a:srgbClr val="1D6132"/>
                </a:solidFill>
                <a:latin typeface="Calibri" pitchFamily="34" charset="0"/>
              </a:rPr>
              <a:t>   DZIĘKUJĘ</a:t>
            </a:r>
            <a:r>
              <a:rPr lang="en-US" sz="2300" dirty="0">
                <a:solidFill>
                  <a:srgbClr val="1D6132"/>
                </a:solidFill>
                <a:latin typeface="Calibri" pitchFamily="34" charset="0"/>
              </a:rPr>
              <a:t> </a:t>
            </a:r>
            <a:r>
              <a:rPr lang="pl-PL" sz="2300" dirty="0">
                <a:solidFill>
                  <a:schemeClr val="bg1"/>
                </a:solidFill>
                <a:latin typeface="Calibri" pitchFamily="34" charset="0"/>
              </a:rPr>
              <a:t>za</a:t>
            </a:r>
            <a:r>
              <a:rPr lang="en-US" sz="23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300" dirty="0">
                <a:solidFill>
                  <a:srgbClr val="A1152E"/>
                </a:solidFill>
                <a:latin typeface="Calibri" pitchFamily="34" charset="0"/>
              </a:rPr>
              <a:t>UWAGĘ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4" y="146051"/>
            <a:ext cx="6337299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791" y="0"/>
            <a:ext cx="5622623" cy="1041945"/>
          </a:xfrm>
        </p:spPr>
        <p:txBody>
          <a:bodyPr/>
          <a:lstStyle/>
          <a:p>
            <a:r>
              <a:rPr lang="pl-PL" dirty="0" smtClean="0"/>
              <a:t>„data </a:t>
            </a:r>
            <a:r>
              <a:rPr lang="pl-PL" dirty="0" err="1" smtClean="0"/>
              <a:t>scientist</a:t>
            </a:r>
            <a:r>
              <a:rPr lang="pl-PL" dirty="0" smtClean="0"/>
              <a:t>” </a:t>
            </a:r>
            <a:br>
              <a:rPr lang="pl-PL" dirty="0" smtClean="0"/>
            </a:br>
            <a:r>
              <a:rPr lang="pl-PL" dirty="0" smtClean="0"/>
              <a:t>– analityk danych?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/>
          </p:cNvSpPr>
          <p:nvPr/>
        </p:nvSpPr>
        <p:spPr bwMode="auto">
          <a:xfrm>
            <a:off x="1019197" y="3346450"/>
            <a:ext cx="8909051" cy="584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619" tIns="45619" rIns="45619" bIns="45619">
            <a:spAutoFit/>
          </a:bodyPr>
          <a:lstStyle/>
          <a:p>
            <a:pPr algn="ctr" hangingPunct="0"/>
            <a:r>
              <a:rPr lang="pl-PL" sz="3200" dirty="0">
                <a:solidFill>
                  <a:srgbClr val="1D6132"/>
                </a:solidFill>
                <a:latin typeface="Calibri Light" pitchFamily="34" charset="0"/>
                <a:ea typeface="Tahoma" pitchFamily="34" charset="0"/>
                <a:cs typeface="Lucida Sans Unicode" pitchFamily="34" charset="0"/>
              </a:rPr>
              <a:t>metody</a:t>
            </a:r>
            <a:endParaRPr lang="en-US" altLang="pl-PL" sz="3200" dirty="0">
              <a:latin typeface="Calibri Light" pitchFamily="34" charset="0"/>
              <a:ea typeface="Tahom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Words>1972</Words>
  <Application>Microsoft Office PowerPoint</Application>
  <PresentationFormat>Niestandardowy</PresentationFormat>
  <Paragraphs>326</Paragraphs>
  <Slides>72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72</vt:i4>
      </vt:variant>
    </vt:vector>
  </HeadingPairs>
  <TitlesOfParts>
    <vt:vector size="74" baseType="lpstr">
      <vt:lpstr>Blank Presentation</vt:lpstr>
      <vt:lpstr>Graph</vt:lpstr>
      <vt:lpstr>Statystyczna  Analiza Danych</vt:lpstr>
      <vt:lpstr>Slajd 2</vt:lpstr>
      <vt:lpstr>Industry 4.0 ― wizja przyszłości przemysłu</vt:lpstr>
      <vt:lpstr>Industry 4.0 </vt:lpstr>
      <vt:lpstr>systemy cyberfizyczne</vt:lpstr>
      <vt:lpstr>kariera</vt:lpstr>
      <vt:lpstr>data science</vt:lpstr>
      <vt:lpstr>„data scientist”  – analityk danych?</vt:lpstr>
      <vt:lpstr>Slajd 9</vt:lpstr>
      <vt:lpstr>The story of Big Data, Data Science &amp; Data Mining</vt:lpstr>
      <vt:lpstr>eksploracja danych / uczenie maszynowe data science / computational intelligence</vt:lpstr>
      <vt:lpstr>eksploracja danych</vt:lpstr>
      <vt:lpstr>Zagadnienia AI wg prof. Ducha</vt:lpstr>
      <vt:lpstr>Gdzie stosujemy statystykę?</vt:lpstr>
      <vt:lpstr>Slajd 15</vt:lpstr>
      <vt:lpstr>Big Data</vt:lpstr>
      <vt:lpstr>Big Data</vt:lpstr>
      <vt:lpstr>Slajd 18</vt:lpstr>
      <vt:lpstr>R vs. Python</vt:lpstr>
      <vt:lpstr>R vs. Python</vt:lpstr>
      <vt:lpstr>Slajd 21</vt:lpstr>
      <vt:lpstr>Slajd 22</vt:lpstr>
      <vt:lpstr>Slajd 23</vt:lpstr>
      <vt:lpstr>Slajd 24</vt:lpstr>
      <vt:lpstr>Statystyczna Analiza Danych </vt:lpstr>
      <vt:lpstr>SAD: Plan</vt:lpstr>
      <vt:lpstr>SAD: Treści</vt:lpstr>
      <vt:lpstr>Slajd 28</vt:lpstr>
      <vt:lpstr>Polecane podręczniki</vt:lpstr>
      <vt:lpstr>Znaczenie i rola statystyki matematycznej  we współczesnych badaniach inżynierskich</vt:lpstr>
      <vt:lpstr>Podstawowe pojęcia </vt:lpstr>
      <vt:lpstr>Populacja i próba statystyczna</vt:lpstr>
      <vt:lpstr>Podstawowe cele badań statystycznych; statystycznej analizy zbiorów danych</vt:lpstr>
      <vt:lpstr> Badania statystyczne – próby losowe </vt:lpstr>
      <vt:lpstr>struktura zbiorów danych</vt:lpstr>
      <vt:lpstr>typy cech</vt:lpstr>
      <vt:lpstr>skale pomiaru cechy (types of variables)</vt:lpstr>
      <vt:lpstr>krótki przerywnik o pogodzie…</vt:lpstr>
      <vt:lpstr>… mówi się, że …</vt:lpstr>
      <vt:lpstr>czy może być 5x cieplej?</vt:lpstr>
      <vt:lpstr>Skala stosunkowa (ilorazowa)</vt:lpstr>
      <vt:lpstr>próbkowanie (sampling)</vt:lpstr>
      <vt:lpstr>błąd systematyczny (bias)</vt:lpstr>
      <vt:lpstr>Wybór próby reprezentatywnej</vt:lpstr>
      <vt:lpstr>O źródłach błędów w badaniach statystycznych</vt:lpstr>
      <vt:lpstr>podstawy statystyki opisowej</vt:lpstr>
      <vt:lpstr>sposób oceny poziomu wymagań</vt:lpstr>
      <vt:lpstr>outliers</vt:lpstr>
      <vt:lpstr>miary rozproszenia, dyspersji (spread of data)</vt:lpstr>
      <vt:lpstr>nierówności Markowa i Czebyszewa</vt:lpstr>
      <vt:lpstr>Rodzaje szeregów statystycznych </vt:lpstr>
      <vt:lpstr>Slajd 52</vt:lpstr>
      <vt:lpstr>Slajd 53</vt:lpstr>
      <vt:lpstr>stem and leaf plots</vt:lpstr>
      <vt:lpstr>tabela liczności / frequency table</vt:lpstr>
      <vt:lpstr>histogram</vt:lpstr>
      <vt:lpstr>Slajd 57</vt:lpstr>
      <vt:lpstr>Slajd 58</vt:lpstr>
      <vt:lpstr>Szereg rozdzielczy prosty</vt:lpstr>
      <vt:lpstr>Histogram</vt:lpstr>
      <vt:lpstr>Wykresy</vt:lpstr>
      <vt:lpstr> Przykład zastosowania pakietu Statistica do analizy zapotrzebowania na energię</vt:lpstr>
      <vt:lpstr>Slajd 63</vt:lpstr>
      <vt:lpstr>Slajd 64</vt:lpstr>
      <vt:lpstr>relative frequancy polygons</vt:lpstr>
      <vt:lpstr>cumulative frequency polygons (ogive)</vt:lpstr>
      <vt:lpstr>Slajd 67</vt:lpstr>
      <vt:lpstr>zarobki…</vt:lpstr>
      <vt:lpstr>Slajd 69</vt:lpstr>
      <vt:lpstr>jeszcze o wizualizacji…</vt:lpstr>
      <vt:lpstr>Slajd 71</vt:lpstr>
      <vt:lpstr>Slajd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Krzysztof Regulski</dc:creator>
  <cp:lastModifiedBy>regulski</cp:lastModifiedBy>
  <cp:revision>69</cp:revision>
  <dcterms:modified xsi:type="dcterms:W3CDTF">2020-02-26T07:22:18Z</dcterms:modified>
</cp:coreProperties>
</file>